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83" r:id="rId3"/>
    <p:sldId id="262" r:id="rId4"/>
    <p:sldId id="333" r:id="rId5"/>
    <p:sldId id="334" r:id="rId6"/>
    <p:sldId id="337" r:id="rId7"/>
    <p:sldId id="302" r:id="rId8"/>
    <p:sldId id="304" r:id="rId9"/>
    <p:sldId id="263" r:id="rId10"/>
    <p:sldId id="338" r:id="rId11"/>
    <p:sldId id="332" r:id="rId12"/>
    <p:sldId id="306" r:id="rId13"/>
    <p:sldId id="305" r:id="rId14"/>
    <p:sldId id="264" r:id="rId15"/>
    <p:sldId id="339" r:id="rId16"/>
    <p:sldId id="272" r:id="rId17"/>
    <p:sldId id="273" r:id="rId18"/>
    <p:sldId id="274" r:id="rId19"/>
    <p:sldId id="275" r:id="rId20"/>
    <p:sldId id="340" r:id="rId21"/>
    <p:sldId id="276" r:id="rId22"/>
    <p:sldId id="277" r:id="rId23"/>
    <p:sldId id="278" r:id="rId24"/>
    <p:sldId id="279" r:id="rId25"/>
    <p:sldId id="280" r:id="rId26"/>
    <p:sldId id="294" r:id="rId27"/>
    <p:sldId id="281" r:id="rId28"/>
    <p:sldId id="315" r:id="rId29"/>
    <p:sldId id="297" r:id="rId30"/>
    <p:sldId id="316" r:id="rId31"/>
    <p:sldId id="293" r:id="rId32"/>
    <p:sldId id="341" r:id="rId33"/>
    <p:sldId id="298" r:id="rId34"/>
    <p:sldId id="299" r:id="rId35"/>
    <p:sldId id="284" r:id="rId36"/>
    <p:sldId id="259"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76" autoAdjust="0"/>
  </p:normalViewPr>
  <p:slideViewPr>
    <p:cSldViewPr>
      <p:cViewPr varScale="1">
        <p:scale>
          <a:sx n="66" d="100"/>
          <a:sy n="66" d="100"/>
        </p:scale>
        <p:origin x="-142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197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a:t>Data Mining &amp; Data Warehousing (Unit 7)</a:t>
            </a: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EA2BB95-2EEC-4798-80B1-BDAF16FEE228}" type="datetimeFigureOut">
              <a:rPr lang="en-US" smtClean="0"/>
              <a:t>7/24/2019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Prepared By: Er. Milan Chikanbanjar</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359E399-DA1F-490B-82A4-BE19F9C10F36}" type="slidenum">
              <a:rPr lang="en-US" smtClean="0"/>
              <a:t>‹#›</a:t>
            </a:fld>
            <a:endParaRPr lang="en-US"/>
          </a:p>
        </p:txBody>
      </p:sp>
    </p:spTree>
    <p:extLst>
      <p:ext uri="{BB962C8B-B14F-4D97-AF65-F5344CB8AC3E}">
        <p14:creationId xmlns:p14="http://schemas.microsoft.com/office/powerpoint/2010/main" val="316194704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a:t>Data Mining &amp; Data Warehousing (Unit 7)</a:t>
            </a:r>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845FDA9-95EF-42F3-ACEA-57F867F863EE}" type="datetimeFigureOut">
              <a:rPr lang="en-US" smtClean="0"/>
              <a:pPr/>
              <a:t>7/24/2019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Prepared By: Er. Milan Chikanbanjar</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4B62F0A-B03A-41BD-AF9C-30CE6B06BA74}" type="slidenum">
              <a:rPr lang="en-US" smtClean="0"/>
              <a:pPr/>
              <a:t>‹#›</a:t>
            </a:fld>
            <a:endParaRPr lang="en-US"/>
          </a:p>
        </p:txBody>
      </p:sp>
    </p:spTree>
    <p:extLst>
      <p:ext uri="{BB962C8B-B14F-4D97-AF65-F5344CB8AC3E}">
        <p14:creationId xmlns:p14="http://schemas.microsoft.com/office/powerpoint/2010/main" val="31568649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62F0A-B03A-41BD-AF9C-30CE6B06BA74}" type="slidenum">
              <a:rPr lang="en-US" smtClean="0"/>
              <a:pPr/>
              <a:t>1</a:t>
            </a:fld>
            <a:endParaRPr lang="en-US"/>
          </a:p>
        </p:txBody>
      </p:sp>
      <p:sp>
        <p:nvSpPr>
          <p:cNvPr id="5" name="Footer Placeholder 4"/>
          <p:cNvSpPr>
            <a:spLocks noGrp="1"/>
          </p:cNvSpPr>
          <p:nvPr>
            <p:ph type="ftr" sz="quarter" idx="11"/>
          </p:nvPr>
        </p:nvSpPr>
        <p:spPr/>
        <p:txBody>
          <a:bodyPr/>
          <a:lstStyle/>
          <a:p>
            <a:r>
              <a:rPr lang="en-US"/>
              <a:t>Prepared By: Er. Milan Chikanbanjar</a:t>
            </a:r>
          </a:p>
        </p:txBody>
      </p:sp>
      <p:sp>
        <p:nvSpPr>
          <p:cNvPr id="6" name="Header Placeholder 5"/>
          <p:cNvSpPr>
            <a:spLocks noGrp="1"/>
          </p:cNvSpPr>
          <p:nvPr>
            <p:ph type="hdr" sz="quarter" idx="12"/>
          </p:nvPr>
        </p:nvSpPr>
        <p:spPr/>
        <p:txBody>
          <a:bodyPr/>
          <a:lstStyle/>
          <a:p>
            <a:r>
              <a:rPr lang="en-US"/>
              <a:t>Data Mining &amp; Data Warehousing (Unit 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62F0A-B03A-41BD-AF9C-30CE6B06BA74}" type="slidenum">
              <a:rPr lang="en-US" smtClean="0"/>
              <a:pPr/>
              <a:t>9</a:t>
            </a:fld>
            <a:endParaRPr lang="en-US"/>
          </a:p>
        </p:txBody>
      </p:sp>
      <p:sp>
        <p:nvSpPr>
          <p:cNvPr id="5" name="Footer Placeholder 4"/>
          <p:cNvSpPr>
            <a:spLocks noGrp="1"/>
          </p:cNvSpPr>
          <p:nvPr>
            <p:ph type="ftr" sz="quarter" idx="11"/>
          </p:nvPr>
        </p:nvSpPr>
        <p:spPr/>
        <p:txBody>
          <a:bodyPr/>
          <a:lstStyle/>
          <a:p>
            <a:r>
              <a:rPr lang="en-US"/>
              <a:t>Prepared By: Er. Milan Chikanbanjar</a:t>
            </a:r>
          </a:p>
        </p:txBody>
      </p:sp>
      <p:sp>
        <p:nvSpPr>
          <p:cNvPr id="6" name="Header Placeholder 5"/>
          <p:cNvSpPr>
            <a:spLocks noGrp="1"/>
          </p:cNvSpPr>
          <p:nvPr>
            <p:ph type="hdr" sz="quarter" idx="12"/>
          </p:nvPr>
        </p:nvSpPr>
        <p:spPr/>
        <p:txBody>
          <a:bodyPr/>
          <a:lstStyle/>
          <a:p>
            <a:r>
              <a:rPr lang="en-US"/>
              <a:t>Data Mining &amp; Data Warehousing (Unit 7)</a:t>
            </a:r>
          </a:p>
        </p:txBody>
      </p:sp>
    </p:spTree>
    <p:extLst>
      <p:ext uri="{BB962C8B-B14F-4D97-AF65-F5344CB8AC3E}">
        <p14:creationId xmlns:p14="http://schemas.microsoft.com/office/powerpoint/2010/main" val="297643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62F0A-B03A-41BD-AF9C-30CE6B06BA74}" type="slidenum">
              <a:rPr lang="en-US" smtClean="0"/>
              <a:pPr/>
              <a:t>10</a:t>
            </a:fld>
            <a:endParaRPr lang="en-US"/>
          </a:p>
        </p:txBody>
      </p:sp>
      <p:sp>
        <p:nvSpPr>
          <p:cNvPr id="5" name="Footer Placeholder 4"/>
          <p:cNvSpPr>
            <a:spLocks noGrp="1"/>
          </p:cNvSpPr>
          <p:nvPr>
            <p:ph type="ftr" sz="quarter" idx="11"/>
          </p:nvPr>
        </p:nvSpPr>
        <p:spPr/>
        <p:txBody>
          <a:bodyPr/>
          <a:lstStyle/>
          <a:p>
            <a:r>
              <a:rPr lang="en-US"/>
              <a:t>Prepared By: Er. Milan Chikanbanjar</a:t>
            </a:r>
          </a:p>
        </p:txBody>
      </p:sp>
      <p:sp>
        <p:nvSpPr>
          <p:cNvPr id="6" name="Header Placeholder 5"/>
          <p:cNvSpPr>
            <a:spLocks noGrp="1"/>
          </p:cNvSpPr>
          <p:nvPr>
            <p:ph type="hdr" sz="quarter" idx="12"/>
          </p:nvPr>
        </p:nvSpPr>
        <p:spPr/>
        <p:txBody>
          <a:bodyPr/>
          <a:lstStyle/>
          <a:p>
            <a:r>
              <a:rPr lang="en-US"/>
              <a:t>Data Mining &amp; Data Warehousing (Unit 7)</a:t>
            </a:r>
          </a:p>
        </p:txBody>
      </p:sp>
    </p:spTree>
    <p:extLst>
      <p:ext uri="{BB962C8B-B14F-4D97-AF65-F5344CB8AC3E}">
        <p14:creationId xmlns:p14="http://schemas.microsoft.com/office/powerpoint/2010/main" val="297643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7.wmf"/><Relationship Id="rId3" Type="http://schemas.openxmlformats.org/officeDocument/2006/relationships/image" Target="../media/image9.png"/><Relationship Id="rId7" Type="http://schemas.openxmlformats.org/officeDocument/2006/relationships/image" Target="../media/image4.wmf"/><Relationship Id="rId12" Type="http://schemas.openxmlformats.org/officeDocument/2006/relationships/oleObject" Target="../embeddings/oleObject4.bin"/><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6.wmf"/><Relationship Id="rId5" Type="http://schemas.openxmlformats.org/officeDocument/2006/relationships/image" Target="../media/image11.png"/><Relationship Id="rId15" Type="http://schemas.openxmlformats.org/officeDocument/2006/relationships/oleObject" Target="../embeddings/oleObject6.bin"/><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5.wmf"/><Relationship Id="rId1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8600" y="1219200"/>
            <a:ext cx="8686800" cy="2666999"/>
          </a:xfrm>
        </p:spPr>
        <p:txBody>
          <a:bodyPr>
            <a:noAutofit/>
          </a:bodyPr>
          <a:lstStyle/>
          <a:p>
            <a:r>
              <a:rPr lang="en-US" sz="4800" b="1" dirty="0"/>
              <a:t>Unit 7 : </a:t>
            </a:r>
            <a:r>
              <a:rPr lang="en-US" sz="5400" b="1" dirty="0"/>
              <a:t>Mining Complex Types of Data</a:t>
            </a:r>
            <a:endParaRPr lang="en-US" sz="4800" b="1" dirty="0"/>
          </a:p>
        </p:txBody>
      </p:sp>
    </p:spTree>
    <p:extLst>
      <p:ext uri="{BB962C8B-B14F-4D97-AF65-F5344CB8AC3E}">
        <p14:creationId xmlns:p14="http://schemas.microsoft.com/office/powerpoint/2010/main" val="31702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marL="457200" indent="-457200" algn="just"/>
            <a:r>
              <a:rPr lang="en-US" sz="3600" dirty="0"/>
              <a:t>Machines can reason will relational data well since schemas are explicitly available. </a:t>
            </a:r>
          </a:p>
          <a:p>
            <a:pPr marL="457200" indent="-457200" algn="just"/>
            <a:r>
              <a:rPr lang="en-US" sz="3600" dirty="0"/>
              <a:t>Free text, however, encodes all semantic information within natural language.  </a:t>
            </a:r>
          </a:p>
          <a:p>
            <a:pPr marL="457200" indent="-457200" algn="just"/>
            <a:r>
              <a:rPr lang="en-US" sz="3600" dirty="0"/>
              <a:t>Our text mining algorithms, then, must make some sense out of this natural language representation.  </a:t>
            </a:r>
          </a:p>
          <a:p>
            <a:pPr marL="457200" indent="-457200" algn="just"/>
            <a:r>
              <a:rPr lang="en-US" sz="3600" dirty="0"/>
              <a:t>Humans are great at doing this, but this has proved to be a problem for machines.</a:t>
            </a:r>
          </a:p>
          <a:p>
            <a:pPr marL="0" indent="0" algn="just">
              <a:buNone/>
            </a:pPr>
            <a:endParaRPr lang="en-US" sz="3600" dirty="0"/>
          </a:p>
          <a:p>
            <a:pPr marL="0" indent="0" algn="just">
              <a:buNone/>
            </a:pPr>
            <a:endParaRPr lang="en-US" sz="3600" dirty="0"/>
          </a:p>
        </p:txBody>
      </p:sp>
    </p:spTree>
    <p:extLst>
      <p:ext uri="{BB962C8B-B14F-4D97-AF65-F5344CB8AC3E}">
        <p14:creationId xmlns:p14="http://schemas.microsoft.com/office/powerpoint/2010/main" val="410536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t="3709" b="4614"/>
          <a:stretch>
            <a:fillRect/>
          </a:stretch>
        </p:blipFill>
        <p:spPr>
          <a:xfrm>
            <a:off x="38100" y="76200"/>
            <a:ext cx="9067800" cy="6705599"/>
          </a:xfrm>
          <a:ln/>
        </p:spPr>
      </p:pic>
    </p:spTree>
    <p:extLst>
      <p:ext uri="{BB962C8B-B14F-4D97-AF65-F5344CB8AC3E}">
        <p14:creationId xmlns:p14="http://schemas.microsoft.com/office/powerpoint/2010/main" val="161589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715962"/>
          </a:xfrm>
        </p:spPr>
        <p:txBody>
          <a:bodyPr>
            <a:normAutofit fontScale="90000"/>
          </a:bodyPr>
          <a:lstStyle/>
          <a:p>
            <a:r>
              <a:rPr lang="en-US" b="1" dirty="0"/>
              <a:t>Application of Text Mining</a:t>
            </a:r>
          </a:p>
        </p:txBody>
      </p:sp>
      <p:sp>
        <p:nvSpPr>
          <p:cNvPr id="4" name="Rectangle 3"/>
          <p:cNvSpPr/>
          <p:nvPr/>
        </p:nvSpPr>
        <p:spPr>
          <a:xfrm>
            <a:off x="228600" y="878696"/>
            <a:ext cx="8763000" cy="6055504"/>
          </a:xfrm>
          <a:prstGeom prst="rect">
            <a:avLst/>
          </a:prstGeom>
        </p:spPr>
        <p:txBody>
          <a:bodyPr wrap="square">
            <a:spAutoFit/>
          </a:bodyPr>
          <a:lstStyle/>
          <a:p>
            <a:pPr algn="just">
              <a:spcBef>
                <a:spcPts val="500"/>
              </a:spcBef>
              <a:spcAft>
                <a:spcPts val="500"/>
              </a:spcAft>
            </a:pPr>
            <a:r>
              <a:rPr lang="en-US" sz="2500" dirty="0"/>
              <a:t>Text mining system provides a competitive edge for a company to process and take advantage of a large quantity of textual information. The potential applications are countless. We highlight a few below. </a:t>
            </a:r>
          </a:p>
          <a:p>
            <a:pPr marL="342900" indent="-342900" algn="just">
              <a:spcBef>
                <a:spcPts val="500"/>
              </a:spcBef>
              <a:spcAft>
                <a:spcPts val="500"/>
              </a:spcAft>
              <a:buFont typeface="Wingdings" pitchFamily="2" charset="2"/>
              <a:buChar char="v"/>
            </a:pPr>
            <a:r>
              <a:rPr lang="en-US" sz="2500" dirty="0">
                <a:solidFill>
                  <a:srgbClr val="0070C0"/>
                </a:solidFill>
              </a:rPr>
              <a:t>Customer profile analysis</a:t>
            </a:r>
            <a:r>
              <a:rPr lang="en-US" sz="2500" dirty="0"/>
              <a:t>, e.g., mining incoming emails for customers' complaint and feedback.</a:t>
            </a:r>
          </a:p>
          <a:p>
            <a:pPr marL="342900" indent="-342900" algn="just">
              <a:spcBef>
                <a:spcPts val="500"/>
              </a:spcBef>
              <a:spcAft>
                <a:spcPts val="500"/>
              </a:spcAft>
              <a:buFont typeface="Wingdings" pitchFamily="2" charset="2"/>
              <a:buChar char="v"/>
            </a:pPr>
            <a:r>
              <a:rPr lang="en-US" sz="2500" dirty="0">
                <a:solidFill>
                  <a:srgbClr val="0070C0"/>
                </a:solidFill>
              </a:rPr>
              <a:t>Patent analysis</a:t>
            </a:r>
            <a:r>
              <a:rPr lang="en-US" sz="2500" dirty="0"/>
              <a:t>, e.g., analyzing patent databases for major technology players, trends, and opportunities. </a:t>
            </a:r>
          </a:p>
          <a:p>
            <a:pPr marL="342900" indent="-342900" algn="just">
              <a:spcBef>
                <a:spcPts val="500"/>
              </a:spcBef>
              <a:spcAft>
                <a:spcPts val="500"/>
              </a:spcAft>
              <a:buFont typeface="Wingdings" pitchFamily="2" charset="2"/>
              <a:buChar char="v"/>
            </a:pPr>
            <a:r>
              <a:rPr lang="en-US" sz="2500" dirty="0">
                <a:solidFill>
                  <a:srgbClr val="0070C0"/>
                </a:solidFill>
              </a:rPr>
              <a:t>Information dissemination</a:t>
            </a:r>
            <a:r>
              <a:rPr lang="en-US" sz="2500" dirty="0"/>
              <a:t>, e.g., organizing and summarizing trade news and reports for personalized information services. </a:t>
            </a:r>
          </a:p>
          <a:p>
            <a:pPr marL="342900" indent="-342900" algn="just">
              <a:spcBef>
                <a:spcPts val="500"/>
              </a:spcBef>
              <a:spcAft>
                <a:spcPts val="500"/>
              </a:spcAft>
              <a:buFont typeface="Wingdings" pitchFamily="2" charset="2"/>
              <a:buChar char="v"/>
            </a:pPr>
            <a:r>
              <a:rPr lang="en-US" sz="2500" dirty="0">
                <a:solidFill>
                  <a:srgbClr val="0070C0"/>
                </a:solidFill>
              </a:rPr>
              <a:t>Company resource planning</a:t>
            </a:r>
            <a:r>
              <a:rPr lang="en-US" sz="2500" dirty="0"/>
              <a:t>, e.g., mining a company's reports and correspondences for activities, status, and problems reported. </a:t>
            </a:r>
          </a:p>
          <a:p>
            <a:pPr algn="just"/>
            <a:endParaRPr lang="en-US" sz="2500" dirty="0"/>
          </a:p>
        </p:txBody>
      </p:sp>
    </p:spTree>
    <p:extLst>
      <p:ext uri="{BB962C8B-B14F-4D97-AF65-F5344CB8AC3E}">
        <p14:creationId xmlns:p14="http://schemas.microsoft.com/office/powerpoint/2010/main" val="285685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76200"/>
            <a:ext cx="7772400" cy="685800"/>
          </a:xfrm>
        </p:spPr>
        <p:txBody>
          <a:bodyPr/>
          <a:lstStyle/>
          <a:p>
            <a:r>
              <a:rPr lang="en-US" sz="3200" b="1" dirty="0"/>
              <a:t>Text Mining vs. Data Mining</a:t>
            </a:r>
          </a:p>
        </p:txBody>
      </p:sp>
      <p:grpSp>
        <p:nvGrpSpPr>
          <p:cNvPr id="5" name="Group 20"/>
          <p:cNvGrpSpPr>
            <a:grpSpLocks/>
          </p:cNvGrpSpPr>
          <p:nvPr/>
        </p:nvGrpSpPr>
        <p:grpSpPr bwMode="auto">
          <a:xfrm>
            <a:off x="152400" y="914400"/>
            <a:ext cx="8835225" cy="5715000"/>
            <a:chOff x="144" y="576"/>
            <a:chExt cx="5520" cy="3552"/>
          </a:xfrm>
        </p:grpSpPr>
        <p:sp>
          <p:nvSpPr>
            <p:cNvPr id="6" name="Rectangle 6"/>
            <p:cNvSpPr>
              <a:spLocks noChangeArrowheads="1"/>
            </p:cNvSpPr>
            <p:nvPr/>
          </p:nvSpPr>
          <p:spPr bwMode="auto">
            <a:xfrm>
              <a:off x="144" y="576"/>
              <a:ext cx="5520" cy="35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
            <p:cNvSpPr>
              <a:spLocks noChangeArrowheads="1"/>
            </p:cNvSpPr>
            <p:nvPr/>
          </p:nvSpPr>
          <p:spPr bwMode="auto">
            <a:xfrm>
              <a:off x="1440" y="576"/>
              <a:ext cx="18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endParaRPr lang="en-US"/>
            </a:p>
          </p:txBody>
        </p:sp>
        <p:sp>
          <p:nvSpPr>
            <p:cNvPr id="8" name="Text Box 5"/>
            <p:cNvSpPr txBox="1">
              <a:spLocks noChangeArrowheads="1"/>
            </p:cNvSpPr>
            <p:nvPr/>
          </p:nvSpPr>
          <p:spPr bwMode="auto">
            <a:xfrm>
              <a:off x="192" y="618"/>
              <a:ext cx="5376" cy="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dirty="0"/>
                <a:t>                                              </a:t>
              </a:r>
              <a:r>
                <a:rPr lang="en-US" b="1" dirty="0"/>
                <a:t>Data Mining</a:t>
              </a:r>
              <a:r>
                <a:rPr lang="en-US" dirty="0"/>
                <a:t>                                      </a:t>
              </a:r>
              <a:r>
                <a:rPr lang="en-US" b="1" dirty="0"/>
                <a:t>Text Mining</a:t>
              </a:r>
              <a:endParaRPr lang="en-US" dirty="0"/>
            </a:p>
            <a:p>
              <a:pPr>
                <a:lnSpc>
                  <a:spcPct val="140000"/>
                </a:lnSpc>
                <a:spcBef>
                  <a:spcPct val="50000"/>
                </a:spcBef>
              </a:pPr>
              <a:r>
                <a:rPr lang="en-US" dirty="0"/>
                <a:t>Data Object                  Numerical &amp; categorical data           Textual data</a:t>
              </a:r>
            </a:p>
            <a:p>
              <a:pPr>
                <a:lnSpc>
                  <a:spcPct val="140000"/>
                </a:lnSpc>
                <a:spcBef>
                  <a:spcPct val="50000"/>
                </a:spcBef>
              </a:pPr>
              <a:r>
                <a:rPr lang="en-US" dirty="0"/>
                <a:t>Data structure             Structured                                            Unstructured &amp;semi-structured</a:t>
              </a:r>
            </a:p>
            <a:p>
              <a:pPr>
                <a:lnSpc>
                  <a:spcPct val="140000"/>
                </a:lnSpc>
                <a:spcBef>
                  <a:spcPct val="50000"/>
                </a:spcBef>
              </a:pPr>
              <a:r>
                <a:rPr lang="en-US" dirty="0"/>
                <a:t>Data representation   Straightforward                                   Complex</a:t>
              </a:r>
            </a:p>
            <a:p>
              <a:pPr>
                <a:lnSpc>
                  <a:spcPct val="140000"/>
                </a:lnSpc>
                <a:spcBef>
                  <a:spcPct val="50000"/>
                </a:spcBef>
              </a:pPr>
              <a:r>
                <a:rPr lang="en-US" dirty="0"/>
                <a:t>Space dimension        &lt; tens of thousands                            &gt; tens of thousands</a:t>
              </a:r>
            </a:p>
            <a:p>
              <a:pPr>
                <a:spcBef>
                  <a:spcPct val="50000"/>
                </a:spcBef>
              </a:pPr>
              <a:r>
                <a:rPr lang="en-US" dirty="0"/>
                <a:t>Methods                      Data analysis, machine learning,      Data mining, information                    </a:t>
              </a:r>
            </a:p>
            <a:p>
              <a:pPr>
                <a:spcBef>
                  <a:spcPct val="50000"/>
                </a:spcBef>
              </a:pPr>
              <a:r>
                <a:rPr lang="en-US" dirty="0"/>
                <a:t>                                      Statistic, neural networks                  retrieval, NLP, ...</a:t>
              </a:r>
            </a:p>
            <a:p>
              <a:pPr>
                <a:spcBef>
                  <a:spcPct val="50000"/>
                </a:spcBef>
              </a:pPr>
              <a:r>
                <a:rPr lang="en-US" dirty="0"/>
                <a:t>Maturity                      Broad implementation since1994     Broad implementation </a:t>
              </a:r>
            </a:p>
            <a:p>
              <a:pPr>
                <a:spcBef>
                  <a:spcPct val="50000"/>
                </a:spcBef>
              </a:pPr>
              <a:r>
                <a:rPr lang="en-US" dirty="0"/>
                <a:t>                                                                                                     starting 2000</a:t>
              </a:r>
            </a:p>
            <a:p>
              <a:pPr>
                <a:spcBef>
                  <a:spcPct val="50000"/>
                </a:spcBef>
              </a:pPr>
              <a:r>
                <a:rPr lang="en-US" dirty="0"/>
                <a:t>Market                         10</a:t>
              </a:r>
              <a:r>
                <a:rPr lang="en-US" baseline="30000" dirty="0"/>
                <a:t>5 </a:t>
              </a:r>
              <a:r>
                <a:rPr lang="en-US" dirty="0"/>
                <a:t>analysts at large and mid             10</a:t>
              </a:r>
              <a:r>
                <a:rPr lang="en-US" baseline="30000" dirty="0"/>
                <a:t>8 </a:t>
              </a:r>
              <a:r>
                <a:rPr lang="en-US" dirty="0"/>
                <a:t>analysts corporate workers  </a:t>
              </a:r>
            </a:p>
            <a:p>
              <a:pPr>
                <a:spcBef>
                  <a:spcPct val="50000"/>
                </a:spcBef>
              </a:pPr>
              <a:r>
                <a:rPr lang="en-US" dirty="0"/>
                <a:t>                                      size companies                                     and individual  users   </a:t>
              </a:r>
            </a:p>
          </p:txBody>
        </p:sp>
        <p:sp>
          <p:nvSpPr>
            <p:cNvPr id="9" name="Line 7"/>
            <p:cNvSpPr>
              <a:spLocks noChangeShapeType="1"/>
            </p:cNvSpPr>
            <p:nvPr/>
          </p:nvSpPr>
          <p:spPr bwMode="auto">
            <a:xfrm>
              <a:off x="3477" y="576"/>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a:off x="1392" y="576"/>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1"/>
            <p:cNvSpPr>
              <a:spLocks noChangeShapeType="1"/>
            </p:cNvSpPr>
            <p:nvPr/>
          </p:nvSpPr>
          <p:spPr bwMode="auto">
            <a:xfrm>
              <a:off x="144" y="912"/>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2"/>
            <p:cNvSpPr>
              <a:spLocks noChangeShapeType="1"/>
            </p:cNvSpPr>
            <p:nvPr/>
          </p:nvSpPr>
          <p:spPr bwMode="auto">
            <a:xfrm>
              <a:off x="144" y="1248"/>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144" y="1584"/>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a:off x="144" y="1920"/>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5"/>
            <p:cNvSpPr>
              <a:spLocks noChangeShapeType="1"/>
            </p:cNvSpPr>
            <p:nvPr/>
          </p:nvSpPr>
          <p:spPr bwMode="auto">
            <a:xfrm>
              <a:off x="144" y="2208"/>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auto">
            <a:xfrm>
              <a:off x="144" y="2736"/>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a:off x="144" y="3236"/>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3654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a:solidFill>
                  <a:schemeClr val="accent6">
                    <a:lumMod val="50000"/>
                  </a:schemeClr>
                </a:solidFill>
              </a:rPr>
              <a:t>Mining World Wide Web (WWW)</a:t>
            </a:r>
          </a:p>
        </p:txBody>
      </p:sp>
      <p:sp>
        <p:nvSpPr>
          <p:cNvPr id="5" name="Rectangle 3"/>
          <p:cNvSpPr txBox="1">
            <a:spLocks noChangeArrowheads="1"/>
          </p:cNvSpPr>
          <p:nvPr/>
        </p:nvSpPr>
        <p:spPr>
          <a:xfrm>
            <a:off x="609600" y="1143000"/>
            <a:ext cx="80772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90000"/>
              </a:lnSpc>
              <a:buFont typeface="Wingdings" pitchFamily="2" charset="2"/>
              <a:buChar char="v"/>
            </a:pPr>
            <a:r>
              <a:rPr lang="en-US" altLang="zh-CN" sz="3600" dirty="0">
                <a:ea typeface="SimSun" pitchFamily="2" charset="-122"/>
              </a:rPr>
              <a:t>The term </a:t>
            </a:r>
            <a:r>
              <a:rPr lang="en-US" altLang="zh-CN" sz="3600" b="1" dirty="0">
                <a:solidFill>
                  <a:srgbClr val="C00000"/>
                </a:solidFill>
                <a:ea typeface="SimSun" pitchFamily="2" charset="-122"/>
              </a:rPr>
              <a:t>Web Mining </a:t>
            </a:r>
            <a:r>
              <a:rPr lang="en-US" altLang="zh-CN" sz="3600" dirty="0">
                <a:ea typeface="SimSun" pitchFamily="2" charset="-122"/>
              </a:rPr>
              <a:t>was coined by </a:t>
            </a:r>
            <a:r>
              <a:rPr lang="en-US" sz="3600" dirty="0"/>
              <a:t>Orem </a:t>
            </a:r>
            <a:r>
              <a:rPr lang="en-US" sz="3600" dirty="0" err="1"/>
              <a:t>Etzioni</a:t>
            </a:r>
            <a:r>
              <a:rPr lang="en-US" sz="3600" dirty="0"/>
              <a:t> (1996) </a:t>
            </a:r>
            <a:r>
              <a:rPr lang="en-US" altLang="zh-CN" sz="3600" dirty="0">
                <a:ea typeface="SimSun" pitchFamily="2" charset="-122"/>
              </a:rPr>
              <a:t>to denote the use of data mining techniques to automatically discover Web documents and services, extract information from Web resources, and uncover general patterns on the Web.</a:t>
            </a:r>
          </a:p>
          <a:p>
            <a:pPr marL="457200" indent="-457200" algn="just">
              <a:lnSpc>
                <a:spcPct val="90000"/>
              </a:lnSpc>
              <a:buFont typeface="Wingdings" pitchFamily="2" charset="2"/>
              <a:buChar char="v"/>
            </a:pPr>
            <a:r>
              <a:rPr lang="en-US" altLang="zh-CN" sz="3600" dirty="0">
                <a:ea typeface="SimSun" pitchFamily="2" charset="-122"/>
              </a:rPr>
              <a:t>The World Wide Web is a rich, enormous knowledge base that can be useful to many applications. </a:t>
            </a:r>
          </a:p>
        </p:txBody>
      </p:sp>
    </p:spTree>
    <p:extLst>
      <p:ext uri="{BB962C8B-B14F-4D97-AF65-F5344CB8AC3E}">
        <p14:creationId xmlns:p14="http://schemas.microsoft.com/office/powerpoint/2010/main" val="418956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a:solidFill>
                  <a:schemeClr val="accent6">
                    <a:lumMod val="50000"/>
                  </a:schemeClr>
                </a:solidFill>
              </a:rPr>
              <a:t>Mining World Wide Web (WWW)</a:t>
            </a:r>
          </a:p>
        </p:txBody>
      </p:sp>
      <p:sp>
        <p:nvSpPr>
          <p:cNvPr id="5" name="Rectangle 3"/>
          <p:cNvSpPr txBox="1">
            <a:spLocks noChangeArrowheads="1"/>
          </p:cNvSpPr>
          <p:nvPr/>
        </p:nvSpPr>
        <p:spPr>
          <a:xfrm>
            <a:off x="533400" y="1143000"/>
            <a:ext cx="8229600" cy="548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8325" indent="-568325" algn="just">
              <a:lnSpc>
                <a:spcPct val="90000"/>
              </a:lnSpc>
              <a:buFont typeface="Wingdings" pitchFamily="2" charset="2"/>
              <a:buChar char="v"/>
            </a:pPr>
            <a:r>
              <a:rPr lang="en-GB" dirty="0"/>
              <a:t>The WWW is huge, widely distributed, global information service centre for news, advertisements, consumer information, financial management, education, government, e-commerce, </a:t>
            </a:r>
            <a:r>
              <a:rPr lang="en-US" dirty="0"/>
              <a:t>hyperlink information, access and usage information.</a:t>
            </a:r>
          </a:p>
          <a:p>
            <a:pPr marL="568325" indent="-568325" algn="just">
              <a:buFont typeface="Wingdings" pitchFamily="2" charset="2"/>
              <a:buChar char="v"/>
            </a:pPr>
            <a:r>
              <a:rPr lang="en-US" altLang="zh-CN" dirty="0">
                <a:ea typeface="SimSun" pitchFamily="2" charset="-122"/>
              </a:rPr>
              <a:t>The Web’s large size and its unstructured and dynamic content, as well as its multilingual nature make extracting useful knowledge from it a challenging research problem.</a:t>
            </a:r>
          </a:p>
        </p:txBody>
      </p:sp>
    </p:spTree>
    <p:extLst>
      <p:ext uri="{BB962C8B-B14F-4D97-AF65-F5344CB8AC3E}">
        <p14:creationId xmlns:p14="http://schemas.microsoft.com/office/powerpoint/2010/main" val="418956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90600" y="76200"/>
            <a:ext cx="7793038" cy="609600"/>
          </a:xfrm>
        </p:spPr>
        <p:txBody>
          <a:bodyPr>
            <a:normAutofit fontScale="90000"/>
          </a:bodyPr>
          <a:lstStyle/>
          <a:p>
            <a:r>
              <a:rPr lang="en-US" b="1" dirty="0"/>
              <a:t>Why Mining the World-Wide Web</a:t>
            </a:r>
            <a:endParaRPr lang="en-GB" b="1" dirty="0"/>
          </a:p>
        </p:txBody>
      </p:sp>
      <p:sp>
        <p:nvSpPr>
          <p:cNvPr id="5" name="Rectangle 3"/>
          <p:cNvSpPr txBox="1">
            <a:spLocks noChangeArrowheads="1"/>
          </p:cNvSpPr>
          <p:nvPr/>
        </p:nvSpPr>
        <p:spPr>
          <a:xfrm>
            <a:off x="228600" y="4876800"/>
            <a:ext cx="8915400" cy="198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GB" sz="2000" dirty="0"/>
              <a:t>Growing and changing very rapidly</a:t>
            </a:r>
          </a:p>
          <a:p>
            <a:pPr algn="just">
              <a:spcBef>
                <a:spcPct val="40000"/>
              </a:spcBef>
              <a:buFont typeface="Wingdings" pitchFamily="2" charset="2"/>
              <a:buChar char="v"/>
            </a:pPr>
            <a:r>
              <a:rPr lang="en-GB" sz="2000" dirty="0"/>
              <a:t>Broad diversity of user communities</a:t>
            </a:r>
          </a:p>
          <a:p>
            <a:pPr algn="just">
              <a:buFont typeface="Wingdings" pitchFamily="2" charset="2"/>
              <a:buChar char="v"/>
            </a:pPr>
            <a:r>
              <a:rPr lang="en-GB" sz="2000" dirty="0"/>
              <a:t>Only a small portion of the information on the Web is truly relevant or useful</a:t>
            </a:r>
          </a:p>
          <a:p>
            <a:pPr lvl="1" algn="just"/>
            <a:r>
              <a:rPr lang="en-GB" sz="2000" dirty="0"/>
              <a:t>99% of the Web information is useless to 99% of Web users</a:t>
            </a:r>
          </a:p>
          <a:p>
            <a:pPr lvl="1" algn="just"/>
            <a:r>
              <a:rPr lang="en-GB" sz="2000" dirty="0"/>
              <a:t>How can we find high-quality Web pages on a specified topic?</a:t>
            </a:r>
          </a:p>
        </p:txBody>
      </p:sp>
      <p:graphicFrame>
        <p:nvGraphicFramePr>
          <p:cNvPr id="6" name="Object 4"/>
          <p:cNvGraphicFramePr>
            <a:graphicFrameLocks noChangeAspect="1"/>
          </p:cNvGraphicFramePr>
          <p:nvPr>
            <p:extLst>
              <p:ext uri="{D42A27DB-BD31-4B8C-83A1-F6EECF244321}">
                <p14:modId xmlns:p14="http://schemas.microsoft.com/office/powerpoint/2010/main" val="194934199"/>
              </p:ext>
            </p:extLst>
          </p:nvPr>
        </p:nvGraphicFramePr>
        <p:xfrm>
          <a:off x="609600" y="685800"/>
          <a:ext cx="8001000" cy="4191000"/>
        </p:xfrm>
        <a:graphic>
          <a:graphicData uri="http://schemas.openxmlformats.org/presentationml/2006/ole">
            <mc:AlternateContent xmlns:mc="http://schemas.openxmlformats.org/markup-compatibility/2006">
              <mc:Choice xmlns:v="urn:schemas-microsoft-com:vml" Requires="v">
                <p:oleObj spid="_x0000_s4294" name="Worksheet" r:id="rId3" imgW="3597480" imgH="2588400" progId="Excel.Sheet.8">
                  <p:embed/>
                </p:oleObj>
              </mc:Choice>
              <mc:Fallback>
                <p:oleObj name="Worksheet" r:id="rId3" imgW="3597480" imgH="2588400" progId="Excel.Sheet.8">
                  <p:embed/>
                  <p:pic>
                    <p:nvPicPr>
                      <p:cNvPr id="0" name="Picture 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85800"/>
                        <a:ext cx="800100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933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28800" y="152400"/>
            <a:ext cx="5334000" cy="609600"/>
          </a:xfrm>
        </p:spPr>
        <p:txBody>
          <a:bodyPr>
            <a:normAutofit fontScale="90000"/>
          </a:bodyPr>
          <a:lstStyle/>
          <a:p>
            <a:r>
              <a:rPr lang="en-US" b="1" dirty="0"/>
              <a:t>Web Search Engines</a:t>
            </a:r>
          </a:p>
        </p:txBody>
      </p:sp>
      <p:sp>
        <p:nvSpPr>
          <p:cNvPr id="5" name="Rectangle 3"/>
          <p:cNvSpPr txBox="1">
            <a:spLocks noChangeArrowheads="1"/>
          </p:cNvSpPr>
          <p:nvPr/>
        </p:nvSpPr>
        <p:spPr>
          <a:xfrm>
            <a:off x="304800" y="914400"/>
            <a:ext cx="8610600"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v"/>
            </a:pPr>
            <a:r>
              <a:rPr lang="en-US" b="1" dirty="0">
                <a:solidFill>
                  <a:srgbClr val="0070C0"/>
                </a:solidFill>
              </a:rPr>
              <a:t>Index-based: </a:t>
            </a:r>
            <a:r>
              <a:rPr lang="en-US" dirty="0"/>
              <a:t>search the Web, index Web pages, and build and store huge keyword-based indices </a:t>
            </a:r>
          </a:p>
          <a:p>
            <a:pPr marL="457200" indent="-457200" algn="just">
              <a:buFont typeface="Wingdings" pitchFamily="2" charset="2"/>
              <a:buChar char="v"/>
            </a:pPr>
            <a:r>
              <a:rPr lang="en-US" dirty="0"/>
              <a:t>Help locate sets of Web pages containing certain keywords</a:t>
            </a:r>
          </a:p>
          <a:p>
            <a:pPr marL="0" indent="0" algn="just">
              <a:buNone/>
            </a:pPr>
            <a:r>
              <a:rPr lang="en-US" b="1" dirty="0"/>
              <a:t>Deficiencies</a:t>
            </a:r>
          </a:p>
          <a:p>
            <a:pPr lvl="1" algn="just"/>
            <a:r>
              <a:rPr lang="en-US" sz="3200" dirty="0"/>
              <a:t>A topic of any breadth may easily contain hundreds of thousands of documents</a:t>
            </a:r>
          </a:p>
          <a:p>
            <a:pPr lvl="1" algn="just"/>
            <a:r>
              <a:rPr lang="en-US" sz="3200" dirty="0"/>
              <a:t>Many documents that are highly relevant to a topic may not contain keywords defining them (polysemy)</a:t>
            </a:r>
          </a:p>
        </p:txBody>
      </p:sp>
    </p:spTree>
    <p:extLst>
      <p:ext uri="{BB962C8B-B14F-4D97-AF65-F5344CB8AC3E}">
        <p14:creationId xmlns:p14="http://schemas.microsoft.com/office/powerpoint/2010/main" val="171412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52400"/>
            <a:ext cx="8610600" cy="609600"/>
          </a:xfrm>
        </p:spPr>
        <p:txBody>
          <a:bodyPr>
            <a:normAutofit fontScale="90000"/>
          </a:bodyPr>
          <a:lstStyle/>
          <a:p>
            <a:r>
              <a:rPr lang="en-US" b="1" dirty="0"/>
              <a:t>Web Mining: A More Challenging Task </a:t>
            </a:r>
          </a:p>
        </p:txBody>
      </p:sp>
      <p:sp>
        <p:nvSpPr>
          <p:cNvPr id="5" name="Rectangle 3"/>
          <p:cNvSpPr txBox="1">
            <a:spLocks noChangeArrowheads="1"/>
          </p:cNvSpPr>
          <p:nvPr/>
        </p:nvSpPr>
        <p:spPr>
          <a:xfrm>
            <a:off x="381000" y="990600"/>
            <a:ext cx="8382000"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5000"/>
              </a:lnSpc>
              <a:buFont typeface="Wingdings" pitchFamily="2" charset="2"/>
              <a:buChar char="v"/>
            </a:pPr>
            <a:r>
              <a:rPr lang="en-US" sz="2800" dirty="0"/>
              <a:t>Searches for </a:t>
            </a:r>
          </a:p>
          <a:p>
            <a:pPr lvl="1" algn="just">
              <a:lnSpc>
                <a:spcPct val="105000"/>
              </a:lnSpc>
            </a:pPr>
            <a:r>
              <a:rPr lang="en-US" dirty="0"/>
              <a:t>Web access patterns</a:t>
            </a:r>
          </a:p>
          <a:p>
            <a:pPr lvl="1" algn="just">
              <a:lnSpc>
                <a:spcPct val="105000"/>
              </a:lnSpc>
            </a:pPr>
            <a:r>
              <a:rPr lang="en-US" dirty="0"/>
              <a:t>Web structures</a:t>
            </a:r>
          </a:p>
          <a:p>
            <a:pPr lvl="1" algn="just">
              <a:lnSpc>
                <a:spcPct val="105000"/>
              </a:lnSpc>
            </a:pPr>
            <a:r>
              <a:rPr lang="en-US" dirty="0"/>
              <a:t>Regularity and dynamics of Web contents</a:t>
            </a:r>
          </a:p>
          <a:p>
            <a:pPr marL="0" indent="0" algn="just">
              <a:lnSpc>
                <a:spcPct val="105000"/>
              </a:lnSpc>
              <a:buNone/>
            </a:pPr>
            <a:r>
              <a:rPr lang="en-GB" sz="2800" b="1" dirty="0"/>
              <a:t>Problems</a:t>
            </a:r>
          </a:p>
          <a:p>
            <a:pPr lvl="1" algn="just">
              <a:lnSpc>
                <a:spcPct val="105000"/>
              </a:lnSpc>
            </a:pPr>
            <a:r>
              <a:rPr lang="en-GB" dirty="0"/>
              <a:t>The “</a:t>
            </a:r>
            <a:r>
              <a:rPr lang="en-GB" dirty="0">
                <a:solidFill>
                  <a:schemeClr val="hlink"/>
                </a:solidFill>
              </a:rPr>
              <a:t>abundance</a:t>
            </a:r>
            <a:r>
              <a:rPr lang="en-GB" dirty="0"/>
              <a:t>” problem</a:t>
            </a:r>
          </a:p>
          <a:p>
            <a:pPr lvl="1" algn="just">
              <a:lnSpc>
                <a:spcPct val="105000"/>
              </a:lnSpc>
            </a:pPr>
            <a:r>
              <a:rPr lang="en-GB" dirty="0">
                <a:solidFill>
                  <a:schemeClr val="hlink"/>
                </a:solidFill>
              </a:rPr>
              <a:t>Limited coverage</a:t>
            </a:r>
            <a:r>
              <a:rPr lang="en-GB" dirty="0"/>
              <a:t> of the Web: hidden Web sources,  majority of data in DBMS</a:t>
            </a:r>
          </a:p>
          <a:p>
            <a:pPr lvl="1" algn="just">
              <a:lnSpc>
                <a:spcPct val="105000"/>
              </a:lnSpc>
            </a:pPr>
            <a:r>
              <a:rPr lang="en-GB" dirty="0">
                <a:solidFill>
                  <a:schemeClr val="hlink"/>
                </a:solidFill>
              </a:rPr>
              <a:t>Limited query interface</a:t>
            </a:r>
            <a:r>
              <a:rPr lang="en-GB" dirty="0"/>
              <a:t> based on keyword-oriented search</a:t>
            </a:r>
          </a:p>
          <a:p>
            <a:pPr lvl="1" algn="just">
              <a:lnSpc>
                <a:spcPct val="105000"/>
              </a:lnSpc>
            </a:pPr>
            <a:r>
              <a:rPr lang="en-GB" dirty="0">
                <a:solidFill>
                  <a:schemeClr val="hlink"/>
                </a:solidFill>
              </a:rPr>
              <a:t>Limited customization</a:t>
            </a:r>
            <a:r>
              <a:rPr lang="en-GB" dirty="0"/>
              <a:t> to individual users</a:t>
            </a:r>
            <a:endParaRPr lang="en-US" dirty="0"/>
          </a:p>
        </p:txBody>
      </p:sp>
    </p:spTree>
    <p:extLst>
      <p:ext uri="{BB962C8B-B14F-4D97-AF65-F5344CB8AC3E}">
        <p14:creationId xmlns:p14="http://schemas.microsoft.com/office/powerpoint/2010/main" val="365452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38200"/>
            <a:ext cx="9144781" cy="5093529"/>
            <a:chOff x="1250949" y="838200"/>
            <a:chExt cx="7175036" cy="2971800"/>
          </a:xfrm>
        </p:grpSpPr>
        <p:grpSp>
          <p:nvGrpSpPr>
            <p:cNvPr id="4" name="Group 2"/>
            <p:cNvGrpSpPr>
              <a:grpSpLocks/>
            </p:cNvGrpSpPr>
            <p:nvPr/>
          </p:nvGrpSpPr>
          <p:grpSpPr bwMode="auto">
            <a:xfrm>
              <a:off x="3886200" y="838200"/>
              <a:ext cx="1463762" cy="665018"/>
              <a:chOff x="2448" y="1440"/>
              <a:chExt cx="81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6" name="Text Box 4"/>
              <p:cNvSpPr txBox="1">
                <a:spLocks noChangeArrowheads="1"/>
              </p:cNvSpPr>
              <p:nvPr/>
            </p:nvSpPr>
            <p:spPr bwMode="auto">
              <a:xfrm>
                <a:off x="2456" y="1488"/>
                <a:ext cx="795"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b="1">
                    <a:latin typeface="Times New Roman" pitchFamily="18" charset="0"/>
                  </a:rPr>
                  <a:t>Web Mining</a:t>
                </a:r>
              </a:p>
            </p:txBody>
          </p:sp>
        </p:grpSp>
        <p:grpSp>
          <p:nvGrpSpPr>
            <p:cNvPr id="7" name="Group 5"/>
            <p:cNvGrpSpPr>
              <a:grpSpLocks/>
            </p:cNvGrpSpPr>
            <p:nvPr/>
          </p:nvGrpSpPr>
          <p:grpSpPr bwMode="auto">
            <a:xfrm>
              <a:off x="3818049" y="1524001"/>
              <a:ext cx="1666465" cy="1163782"/>
              <a:chOff x="2400" y="1824"/>
              <a:chExt cx="929" cy="672"/>
            </a:xfrm>
          </p:grpSpPr>
          <p:sp>
            <p:nvSpPr>
              <p:cNvPr id="8" name="Rectangle 6"/>
              <p:cNvSpPr>
                <a:spLocks noChangeArrowheads="1"/>
              </p:cNvSpPr>
              <p:nvPr/>
            </p:nvSpPr>
            <p:spPr bwMode="auto">
              <a:xfrm>
                <a:off x="2400" y="2112"/>
                <a:ext cx="912" cy="384"/>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9" name="Text Box 7"/>
              <p:cNvSpPr txBox="1">
                <a:spLocks noChangeArrowheads="1"/>
              </p:cNvSpPr>
              <p:nvPr/>
            </p:nvSpPr>
            <p:spPr bwMode="auto">
              <a:xfrm>
                <a:off x="2402" y="2147"/>
                <a:ext cx="927"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Web Structure</a:t>
                </a:r>
              </a:p>
              <a:p>
                <a:pPr algn="ctr" eaLnBrk="0" hangingPunct="0"/>
                <a:r>
                  <a:rPr lang="en-GB" sz="2400" b="1" dirty="0">
                    <a:latin typeface="Times New Roman" pitchFamily="18" charset="0"/>
                  </a:rPr>
                  <a:t>Mining</a:t>
                </a:r>
              </a:p>
            </p:txBody>
          </p:sp>
          <p:sp>
            <p:nvSpPr>
              <p:cNvPr id="10" name="Line 8"/>
              <p:cNvSpPr>
                <a:spLocks noChangeShapeType="1"/>
              </p:cNvSpPr>
              <p:nvPr/>
            </p:nvSpPr>
            <p:spPr bwMode="auto">
              <a:xfrm>
                <a:off x="2832" y="18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grpSp>
        <p:sp>
          <p:nvSpPr>
            <p:cNvPr id="11" name="Line 9"/>
            <p:cNvSpPr>
              <a:spLocks noChangeShapeType="1"/>
            </p:cNvSpPr>
            <p:nvPr/>
          </p:nvSpPr>
          <p:spPr bwMode="auto">
            <a:xfrm flipH="1">
              <a:off x="2743197" y="1503218"/>
              <a:ext cx="1828802" cy="519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2" name="Line 10"/>
            <p:cNvSpPr>
              <a:spLocks noChangeShapeType="1"/>
            </p:cNvSpPr>
            <p:nvPr/>
          </p:nvSpPr>
          <p:spPr bwMode="auto">
            <a:xfrm>
              <a:off x="4592980" y="1503218"/>
              <a:ext cx="2141513" cy="5195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grpSp>
          <p:nvGrpSpPr>
            <p:cNvPr id="13" name="Group 11"/>
            <p:cNvGrpSpPr>
              <a:grpSpLocks/>
            </p:cNvGrpSpPr>
            <p:nvPr/>
          </p:nvGrpSpPr>
          <p:grpSpPr bwMode="auto">
            <a:xfrm>
              <a:off x="1250949" y="1981200"/>
              <a:ext cx="3422619" cy="1828800"/>
              <a:chOff x="788" y="2112"/>
              <a:chExt cx="1908" cy="1056"/>
            </a:xfrm>
          </p:grpSpPr>
          <p:sp>
            <p:nvSpPr>
              <p:cNvPr id="14" name="Rectangle 12"/>
              <p:cNvSpPr>
                <a:spLocks noChangeArrowheads="1"/>
              </p:cNvSpPr>
              <p:nvPr/>
            </p:nvSpPr>
            <p:spPr bwMode="auto">
              <a:xfrm>
                <a:off x="1248" y="2112"/>
                <a:ext cx="816" cy="3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5" name="Rectangle 13"/>
              <p:cNvSpPr>
                <a:spLocks noChangeArrowheads="1"/>
              </p:cNvSpPr>
              <p:nvPr/>
            </p:nvSpPr>
            <p:spPr bwMode="auto">
              <a:xfrm>
                <a:off x="1872" y="2784"/>
                <a:ext cx="816" cy="3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6" name="Rectangle 14"/>
              <p:cNvSpPr>
                <a:spLocks noChangeArrowheads="1"/>
              </p:cNvSpPr>
              <p:nvPr/>
            </p:nvSpPr>
            <p:spPr bwMode="auto">
              <a:xfrm>
                <a:off x="816" y="2784"/>
                <a:ext cx="905" cy="3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7" name="Text Box 15"/>
              <p:cNvSpPr txBox="1">
                <a:spLocks noChangeArrowheads="1"/>
              </p:cNvSpPr>
              <p:nvPr/>
            </p:nvSpPr>
            <p:spPr bwMode="auto">
              <a:xfrm>
                <a:off x="1255" y="2171"/>
                <a:ext cx="84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Web Content</a:t>
                </a:r>
              </a:p>
              <a:p>
                <a:pPr algn="ctr" eaLnBrk="0" hangingPunct="0"/>
                <a:r>
                  <a:rPr lang="en-GB" sz="2400" b="1" dirty="0">
                    <a:latin typeface="Times New Roman" pitchFamily="18" charset="0"/>
                  </a:rPr>
                  <a:t>Mining</a:t>
                </a:r>
              </a:p>
            </p:txBody>
          </p:sp>
          <p:sp>
            <p:nvSpPr>
              <p:cNvPr id="18" name="Line 16"/>
              <p:cNvSpPr>
                <a:spLocks noChangeShapeType="1"/>
              </p:cNvSpPr>
              <p:nvPr/>
            </p:nvSpPr>
            <p:spPr bwMode="auto">
              <a:xfrm>
                <a:off x="1632" y="2496"/>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9" name="Line 17"/>
              <p:cNvSpPr>
                <a:spLocks noChangeShapeType="1"/>
              </p:cNvSpPr>
              <p:nvPr/>
            </p:nvSpPr>
            <p:spPr bwMode="auto">
              <a:xfrm flipH="1">
                <a:off x="1248" y="249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0" name="Text Box 18"/>
              <p:cNvSpPr txBox="1">
                <a:spLocks noChangeArrowheads="1"/>
              </p:cNvSpPr>
              <p:nvPr/>
            </p:nvSpPr>
            <p:spPr bwMode="auto">
              <a:xfrm>
                <a:off x="788" y="2787"/>
                <a:ext cx="997"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Web Page</a:t>
                </a:r>
              </a:p>
              <a:p>
                <a:pPr algn="ctr" eaLnBrk="0" hangingPunct="0"/>
                <a:r>
                  <a:rPr lang="en-GB" sz="2400" b="1" dirty="0">
                    <a:latin typeface="Times New Roman" pitchFamily="18" charset="0"/>
                  </a:rPr>
                  <a:t>Content Mining</a:t>
                </a:r>
              </a:p>
            </p:txBody>
          </p:sp>
          <p:sp>
            <p:nvSpPr>
              <p:cNvPr id="21" name="Text Box 19"/>
              <p:cNvSpPr txBox="1">
                <a:spLocks noChangeArrowheads="1"/>
              </p:cNvSpPr>
              <p:nvPr/>
            </p:nvSpPr>
            <p:spPr bwMode="auto">
              <a:xfrm>
                <a:off x="1821" y="2813"/>
                <a:ext cx="875"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Search Result</a:t>
                </a:r>
              </a:p>
              <a:p>
                <a:pPr algn="ctr" eaLnBrk="0" hangingPunct="0"/>
                <a:r>
                  <a:rPr lang="en-GB" sz="2400" b="1" dirty="0">
                    <a:latin typeface="Times New Roman" pitchFamily="18" charset="0"/>
                  </a:rPr>
                  <a:t>Mining</a:t>
                </a:r>
              </a:p>
            </p:txBody>
          </p:sp>
        </p:grpSp>
        <p:grpSp>
          <p:nvGrpSpPr>
            <p:cNvPr id="22" name="Group 20"/>
            <p:cNvGrpSpPr>
              <a:grpSpLocks/>
            </p:cNvGrpSpPr>
            <p:nvPr/>
          </p:nvGrpSpPr>
          <p:grpSpPr bwMode="auto">
            <a:xfrm>
              <a:off x="4718146" y="1981200"/>
              <a:ext cx="3707839" cy="1828800"/>
              <a:chOff x="2977" y="2112"/>
              <a:chExt cx="2067" cy="1056"/>
            </a:xfrm>
          </p:grpSpPr>
          <p:sp>
            <p:nvSpPr>
              <p:cNvPr id="23" name="Rectangle 21"/>
              <p:cNvSpPr>
                <a:spLocks noChangeArrowheads="1"/>
              </p:cNvSpPr>
              <p:nvPr/>
            </p:nvSpPr>
            <p:spPr bwMode="auto">
              <a:xfrm>
                <a:off x="3648" y="2112"/>
                <a:ext cx="81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4" name="Rectangle 22"/>
              <p:cNvSpPr>
                <a:spLocks noChangeArrowheads="1"/>
              </p:cNvSpPr>
              <p:nvPr/>
            </p:nvSpPr>
            <p:spPr bwMode="auto">
              <a:xfrm>
                <a:off x="3044" y="2784"/>
                <a:ext cx="967"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5" name="Rectangle 23"/>
              <p:cNvSpPr>
                <a:spLocks noChangeArrowheads="1"/>
              </p:cNvSpPr>
              <p:nvPr/>
            </p:nvSpPr>
            <p:spPr bwMode="auto">
              <a:xfrm>
                <a:off x="4128" y="2784"/>
                <a:ext cx="91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6" name="Text Box 24"/>
              <p:cNvSpPr txBox="1">
                <a:spLocks noChangeArrowheads="1"/>
              </p:cNvSpPr>
              <p:nvPr/>
            </p:nvSpPr>
            <p:spPr bwMode="auto">
              <a:xfrm>
                <a:off x="3710" y="2145"/>
                <a:ext cx="72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Web Usage</a:t>
                </a:r>
              </a:p>
              <a:p>
                <a:pPr algn="ctr" eaLnBrk="0" hangingPunct="0"/>
                <a:r>
                  <a:rPr lang="en-GB" sz="2400" b="1" dirty="0">
                    <a:latin typeface="Times New Roman" pitchFamily="18" charset="0"/>
                  </a:rPr>
                  <a:t>Mining</a:t>
                </a:r>
              </a:p>
            </p:txBody>
          </p:sp>
          <p:sp>
            <p:nvSpPr>
              <p:cNvPr id="27" name="Line 25"/>
              <p:cNvSpPr>
                <a:spLocks noChangeShapeType="1"/>
              </p:cNvSpPr>
              <p:nvPr/>
            </p:nvSpPr>
            <p:spPr bwMode="auto">
              <a:xfrm flipH="1">
                <a:off x="3696" y="2496"/>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8" name="Line 26"/>
              <p:cNvSpPr>
                <a:spLocks noChangeShapeType="1"/>
              </p:cNvSpPr>
              <p:nvPr/>
            </p:nvSpPr>
            <p:spPr bwMode="auto">
              <a:xfrm>
                <a:off x="4128" y="249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9" name="Text Box 27"/>
              <p:cNvSpPr txBox="1">
                <a:spLocks noChangeArrowheads="1"/>
              </p:cNvSpPr>
              <p:nvPr/>
            </p:nvSpPr>
            <p:spPr bwMode="auto">
              <a:xfrm>
                <a:off x="2977" y="2813"/>
                <a:ext cx="106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General Access</a:t>
                </a:r>
              </a:p>
              <a:p>
                <a:pPr algn="ctr" eaLnBrk="0" hangingPunct="0"/>
                <a:r>
                  <a:rPr lang="en-GB" sz="2400" b="1" dirty="0">
                    <a:latin typeface="Times New Roman" pitchFamily="18" charset="0"/>
                  </a:rPr>
                  <a:t>Pattern Tracking</a:t>
                </a:r>
              </a:p>
            </p:txBody>
          </p:sp>
          <p:sp>
            <p:nvSpPr>
              <p:cNvPr id="30" name="Text Box 28"/>
              <p:cNvSpPr txBox="1">
                <a:spLocks noChangeArrowheads="1"/>
              </p:cNvSpPr>
              <p:nvPr/>
            </p:nvSpPr>
            <p:spPr bwMode="auto">
              <a:xfrm>
                <a:off x="4067" y="2787"/>
                <a:ext cx="977"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2400" b="1" dirty="0">
                    <a:latin typeface="Times New Roman" pitchFamily="18" charset="0"/>
                  </a:rPr>
                  <a:t>Customized</a:t>
                </a:r>
              </a:p>
              <a:p>
                <a:pPr algn="ctr" eaLnBrk="0" hangingPunct="0"/>
                <a:r>
                  <a:rPr lang="en-GB" sz="2400" b="1" dirty="0">
                    <a:latin typeface="Times New Roman" pitchFamily="18" charset="0"/>
                  </a:rPr>
                  <a:t>Usage Tracking</a:t>
                </a:r>
              </a:p>
            </p:txBody>
          </p:sp>
        </p:grpSp>
      </p:grpSp>
      <p:sp>
        <p:nvSpPr>
          <p:cNvPr id="31" name="Rectangle 29"/>
          <p:cNvSpPr>
            <a:spLocks noGrp="1" noChangeArrowheads="1"/>
          </p:cNvSpPr>
          <p:nvPr>
            <p:ph type="title"/>
          </p:nvPr>
        </p:nvSpPr>
        <p:spPr>
          <a:xfrm>
            <a:off x="1371600" y="76200"/>
            <a:ext cx="7107238" cy="609600"/>
          </a:xfrm>
          <a:noFill/>
          <a:ln/>
        </p:spPr>
        <p:txBody>
          <a:bodyPr anchor="ctr">
            <a:normAutofit fontScale="90000"/>
          </a:bodyPr>
          <a:lstStyle/>
          <a:p>
            <a:r>
              <a:rPr lang="en-GB" sz="4800" b="1" dirty="0">
                <a:solidFill>
                  <a:schemeClr val="accent6">
                    <a:lumMod val="50000"/>
                  </a:schemeClr>
                </a:solidFill>
              </a:rPr>
              <a:t>Web Mining Taxonomy</a:t>
            </a:r>
          </a:p>
        </p:txBody>
      </p:sp>
    </p:spTree>
    <p:extLst>
      <p:ext uri="{BB962C8B-B14F-4D97-AF65-F5344CB8AC3E}">
        <p14:creationId xmlns:p14="http://schemas.microsoft.com/office/powerpoint/2010/main" val="85217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chemeClr val="accent6">
                    <a:lumMod val="50000"/>
                  </a:schemeClr>
                </a:solidFill>
              </a:rPr>
              <a:t>Introduction</a:t>
            </a:r>
          </a:p>
        </p:txBody>
      </p:sp>
      <p:sp>
        <p:nvSpPr>
          <p:cNvPr id="3" name="Content Placeholder 2"/>
          <p:cNvSpPr>
            <a:spLocks noGrp="1"/>
          </p:cNvSpPr>
          <p:nvPr>
            <p:ph idx="1"/>
          </p:nvPr>
        </p:nvSpPr>
        <p:spPr/>
        <p:txBody>
          <a:bodyPr/>
          <a:lstStyle/>
          <a:p>
            <a:pPr marL="0" indent="0" algn="just">
              <a:buNone/>
            </a:pPr>
            <a:r>
              <a:rPr lang="en-US" dirty="0"/>
              <a:t>Mining complex types of data include: </a:t>
            </a:r>
          </a:p>
          <a:p>
            <a:pPr algn="just">
              <a:buFont typeface="Wingdings" pitchFamily="2" charset="2"/>
              <a:buChar char="v"/>
            </a:pPr>
            <a:r>
              <a:rPr lang="en-US" dirty="0">
                <a:solidFill>
                  <a:schemeClr val="hlink"/>
                </a:solidFill>
              </a:rPr>
              <a:t>Multimedia data mining</a:t>
            </a:r>
          </a:p>
          <a:p>
            <a:pPr algn="just">
              <a:buFont typeface="Wingdings" pitchFamily="2" charset="2"/>
              <a:buChar char="v"/>
            </a:pPr>
            <a:r>
              <a:rPr lang="en-US" dirty="0">
                <a:solidFill>
                  <a:schemeClr val="hlink"/>
                </a:solidFill>
              </a:rPr>
              <a:t>Text data mining</a:t>
            </a:r>
          </a:p>
          <a:p>
            <a:pPr algn="just">
              <a:buFont typeface="Wingdings" pitchFamily="2" charset="2"/>
              <a:buChar char="v"/>
            </a:pPr>
            <a:r>
              <a:rPr lang="en-US" dirty="0">
                <a:solidFill>
                  <a:schemeClr val="hlink"/>
                </a:solidFill>
              </a:rPr>
              <a:t>Web data mining</a:t>
            </a:r>
          </a:p>
          <a:p>
            <a:pPr lvl="1" algn="just">
              <a:buFont typeface="Wingdings" pitchFamily="2" charset="2"/>
              <a:buChar char="Ø"/>
            </a:pPr>
            <a:r>
              <a:rPr lang="en-US" dirty="0">
                <a:solidFill>
                  <a:schemeClr val="hlink"/>
                </a:solidFill>
              </a:rPr>
              <a:t>Web content mining</a:t>
            </a:r>
          </a:p>
          <a:p>
            <a:pPr lvl="1" algn="just">
              <a:buFont typeface="Wingdings" pitchFamily="2" charset="2"/>
              <a:buChar char="Ø"/>
            </a:pPr>
            <a:r>
              <a:rPr lang="en-US" dirty="0">
                <a:solidFill>
                  <a:schemeClr val="hlink"/>
                </a:solidFill>
              </a:rPr>
              <a:t>Web usage mining</a:t>
            </a:r>
          </a:p>
          <a:p>
            <a:pPr lvl="1" algn="just">
              <a:buFont typeface="Wingdings" pitchFamily="2" charset="2"/>
              <a:buChar char="Ø"/>
            </a:pPr>
            <a:r>
              <a:rPr lang="en-US" dirty="0">
                <a:solidFill>
                  <a:schemeClr val="hlink"/>
                </a:solidFill>
              </a:rPr>
              <a:t>Web structure mining</a:t>
            </a:r>
          </a:p>
          <a:p>
            <a:pPr marL="0" indent="0" algn="just">
              <a:buNone/>
            </a:pPr>
            <a:endParaRPr lang="en-US" dirty="0"/>
          </a:p>
        </p:txBody>
      </p:sp>
    </p:spTree>
    <p:extLst>
      <p:ext uri="{BB962C8B-B14F-4D97-AF65-F5344CB8AC3E}">
        <p14:creationId xmlns:p14="http://schemas.microsoft.com/office/powerpoint/2010/main" val="41144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9"/>
          <p:cNvSpPr>
            <a:spLocks noGrp="1" noChangeArrowheads="1"/>
          </p:cNvSpPr>
          <p:nvPr>
            <p:ph type="title"/>
          </p:nvPr>
        </p:nvSpPr>
        <p:spPr>
          <a:xfrm>
            <a:off x="1371600" y="76200"/>
            <a:ext cx="7107238" cy="609600"/>
          </a:xfrm>
          <a:noFill/>
          <a:ln/>
        </p:spPr>
        <p:txBody>
          <a:bodyPr anchor="ctr">
            <a:normAutofit fontScale="90000"/>
          </a:bodyPr>
          <a:lstStyle/>
          <a:p>
            <a:r>
              <a:rPr lang="en-GB" sz="4800" b="1" dirty="0">
                <a:solidFill>
                  <a:schemeClr val="accent6">
                    <a:lumMod val="50000"/>
                  </a:schemeClr>
                </a:solidFill>
              </a:rPr>
              <a:t>Web Mining Taxonomy</a:t>
            </a:r>
          </a:p>
        </p:txBody>
      </p:sp>
      <p:sp>
        <p:nvSpPr>
          <p:cNvPr id="32" name="Rectangle 31"/>
          <p:cNvSpPr/>
          <p:nvPr/>
        </p:nvSpPr>
        <p:spPr>
          <a:xfrm>
            <a:off x="152400" y="914400"/>
            <a:ext cx="8610600" cy="5715000"/>
          </a:xfrm>
          <a:prstGeom prst="rect">
            <a:avLst/>
          </a:prstGeom>
        </p:spPr>
        <p:txBody>
          <a:bodyPr wrap="square">
            <a:spAutoFit/>
          </a:bodyPr>
          <a:lstStyle/>
          <a:p>
            <a:pPr marL="457200" indent="-457200" algn="just">
              <a:lnSpc>
                <a:spcPct val="80000"/>
              </a:lnSpc>
              <a:buFont typeface="Arial" pitchFamily="34" charset="0"/>
              <a:buChar char="•"/>
            </a:pPr>
            <a:r>
              <a:rPr lang="en-US" altLang="zh-CN" sz="3200" dirty="0">
                <a:ea typeface="SimSun" pitchFamily="2" charset="-122"/>
              </a:rPr>
              <a:t>Web Mining research can be classified into three categories:</a:t>
            </a:r>
          </a:p>
          <a:p>
            <a:pPr marL="457200" indent="-457200" algn="just">
              <a:lnSpc>
                <a:spcPct val="80000"/>
              </a:lnSpc>
              <a:buFont typeface="Arial" pitchFamily="34" charset="0"/>
              <a:buChar char="•"/>
            </a:pPr>
            <a:r>
              <a:rPr lang="en-US" altLang="zh-CN" sz="3200" b="1" dirty="0">
                <a:ea typeface="SimSun" pitchFamily="2" charset="-122"/>
              </a:rPr>
              <a:t>Web content mining</a:t>
            </a:r>
            <a:r>
              <a:rPr lang="en-US" altLang="zh-CN" sz="3200" dirty="0">
                <a:ea typeface="SimSun" pitchFamily="2" charset="-122"/>
              </a:rPr>
              <a:t> refers to the discovery of useful information from Web contents, including text, images, audio, video, etc.                                  </a:t>
            </a:r>
          </a:p>
          <a:p>
            <a:pPr marL="457200" indent="-457200" algn="just">
              <a:lnSpc>
                <a:spcPct val="80000"/>
              </a:lnSpc>
              <a:buFont typeface="Arial" pitchFamily="34" charset="0"/>
              <a:buChar char="•"/>
            </a:pPr>
            <a:r>
              <a:rPr lang="en-US" altLang="zh-CN" sz="3200" b="1" dirty="0">
                <a:ea typeface="SimSun" pitchFamily="2" charset="-122"/>
              </a:rPr>
              <a:t>Web structure mining </a:t>
            </a:r>
            <a:r>
              <a:rPr lang="en-US" altLang="zh-CN" sz="3200" dirty="0">
                <a:ea typeface="SimSun" pitchFamily="2" charset="-122"/>
              </a:rPr>
              <a:t>studies the model underlying the link structures of the Web. It has been used for search engine result ranking and other Web applications.</a:t>
            </a:r>
          </a:p>
          <a:p>
            <a:pPr marL="457200" indent="-457200" algn="just">
              <a:lnSpc>
                <a:spcPct val="80000"/>
              </a:lnSpc>
              <a:buFont typeface="Arial" pitchFamily="34" charset="0"/>
              <a:buChar char="•"/>
            </a:pPr>
            <a:r>
              <a:rPr lang="en-US" altLang="zh-CN" sz="3200" b="1" dirty="0">
                <a:ea typeface="SimSun" pitchFamily="2" charset="-122"/>
              </a:rPr>
              <a:t>Web usage mining </a:t>
            </a:r>
            <a:r>
              <a:rPr lang="en-US" altLang="zh-CN" sz="3200" dirty="0">
                <a:ea typeface="SimSun" pitchFamily="2" charset="-122"/>
              </a:rPr>
              <a:t>focuses on using data mining techniques to analyze search logs to find interesting patterns. One of the main applications of Web usage mining is its use to learn user profiles.</a:t>
            </a:r>
          </a:p>
        </p:txBody>
      </p:sp>
    </p:spTree>
    <p:extLst>
      <p:ext uri="{BB962C8B-B14F-4D97-AF65-F5344CB8AC3E}">
        <p14:creationId xmlns:p14="http://schemas.microsoft.com/office/powerpoint/2010/main" val="85217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2743200" y="2209800"/>
            <a:ext cx="1981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3"/>
          <p:cNvGrpSpPr>
            <a:grpSpLocks/>
          </p:cNvGrpSpPr>
          <p:nvPr/>
        </p:nvGrpSpPr>
        <p:grpSpPr bwMode="auto">
          <a:xfrm>
            <a:off x="4038600" y="1143000"/>
            <a:ext cx="1358900" cy="609600"/>
            <a:chOff x="2448" y="1440"/>
            <a:chExt cx="856" cy="384"/>
          </a:xfrm>
        </p:grpSpPr>
        <p:sp>
          <p:nvSpPr>
            <p:cNvPr id="6" name="Rectangle 4"/>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8" name="Rectangle 6"/>
          <p:cNvSpPr>
            <a:spLocks noChangeArrowheads="1"/>
          </p:cNvSpPr>
          <p:nvPr/>
        </p:nvSpPr>
        <p:spPr bwMode="auto">
          <a:xfrm>
            <a:off x="4356100" y="2057400"/>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p:cNvSpPr txBox="1">
            <a:spLocks noChangeArrowheads="1"/>
          </p:cNvSpPr>
          <p:nvPr/>
        </p:nvSpPr>
        <p:spPr bwMode="auto">
          <a:xfrm>
            <a:off x="4356100" y="20574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10" name="Line 8"/>
          <p:cNvSpPr>
            <a:spLocks noChangeShapeType="1"/>
          </p:cNvSpPr>
          <p:nvPr/>
        </p:nvSpPr>
        <p:spPr bwMode="auto">
          <a:xfrm>
            <a:off x="4648200" y="1752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flipH="1">
            <a:off x="3429000" y="1752600"/>
            <a:ext cx="1219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a:off x="4648200" y="17526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1"/>
          <p:cNvSpPr>
            <a:spLocks noChangeArrowheads="1"/>
          </p:cNvSpPr>
          <p:nvPr/>
        </p:nvSpPr>
        <p:spPr bwMode="auto">
          <a:xfrm>
            <a:off x="2133600" y="16002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2"/>
          <p:cNvSpPr>
            <a:spLocks noChangeArrowheads="1"/>
          </p:cNvSpPr>
          <p:nvPr/>
        </p:nvSpPr>
        <p:spPr bwMode="auto">
          <a:xfrm>
            <a:off x="4343400" y="32766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3"/>
          <p:cNvSpPr>
            <a:spLocks noChangeArrowheads="1"/>
          </p:cNvSpPr>
          <p:nvPr/>
        </p:nvSpPr>
        <p:spPr bwMode="auto">
          <a:xfrm>
            <a:off x="381000" y="2362200"/>
            <a:ext cx="3886200" cy="3429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p:cNvSpPr txBox="1">
            <a:spLocks noChangeArrowheads="1"/>
          </p:cNvSpPr>
          <p:nvPr/>
        </p:nvSpPr>
        <p:spPr bwMode="auto">
          <a:xfrm>
            <a:off x="2057400" y="16002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17" name="Line 15"/>
          <p:cNvSpPr>
            <a:spLocks noChangeShapeType="1"/>
          </p:cNvSpPr>
          <p:nvPr/>
        </p:nvSpPr>
        <p:spPr bwMode="auto">
          <a:xfrm flipH="1">
            <a:off x="1905000" y="22098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381000" y="2438400"/>
            <a:ext cx="3962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dirty="0">
                <a:latin typeface="Times New Roman" pitchFamily="18" charset="0"/>
              </a:rPr>
              <a:t>Web Page Content Mining</a:t>
            </a:r>
            <a:endParaRPr lang="en-GB" sz="2400" b="1" dirty="0">
              <a:latin typeface="Times New Roman" pitchFamily="18" charset="0"/>
            </a:endParaRPr>
          </a:p>
          <a:p>
            <a:pPr algn="just" eaLnBrk="0" hangingPunct="0"/>
            <a:r>
              <a:rPr lang="en-GB" sz="1800" b="1" dirty="0">
                <a:latin typeface="Times New Roman" pitchFamily="18" charset="0"/>
              </a:rPr>
              <a:t>Web Page Summarization </a:t>
            </a:r>
          </a:p>
          <a:p>
            <a:pPr algn="just" eaLnBrk="0" hangingPunct="0"/>
            <a:r>
              <a:rPr lang="en-GB" sz="1800" dirty="0" err="1">
                <a:solidFill>
                  <a:schemeClr val="hlink"/>
                </a:solidFill>
                <a:latin typeface="Times New Roman" pitchFamily="18" charset="0"/>
              </a:rPr>
              <a:t>WebLog</a:t>
            </a:r>
            <a:r>
              <a:rPr lang="en-GB" sz="1800" dirty="0">
                <a:solidFill>
                  <a:schemeClr val="hlink"/>
                </a:solidFill>
                <a:latin typeface="Times New Roman" pitchFamily="18" charset="0"/>
              </a:rPr>
              <a:t> </a:t>
            </a:r>
            <a:r>
              <a:rPr lang="en-GB" sz="1800" dirty="0">
                <a:latin typeface="Times New Roman" pitchFamily="18" charset="0"/>
              </a:rPr>
              <a:t>(</a:t>
            </a:r>
            <a:r>
              <a:rPr lang="en-GB" sz="1400" dirty="0" err="1">
                <a:latin typeface="Times New Roman" pitchFamily="18" charset="0"/>
              </a:rPr>
              <a:t>Lakshmanan</a:t>
            </a:r>
            <a:r>
              <a:rPr lang="en-GB" sz="1400" dirty="0">
                <a:latin typeface="Times New Roman" pitchFamily="18" charset="0"/>
              </a:rPr>
              <a:t> et.al. 1996</a:t>
            </a:r>
            <a:r>
              <a:rPr lang="en-GB" sz="1800" dirty="0">
                <a:latin typeface="Times New Roman" pitchFamily="18" charset="0"/>
              </a:rPr>
              <a:t>)</a:t>
            </a:r>
            <a:r>
              <a:rPr lang="en-GB" sz="1800" dirty="0">
                <a:solidFill>
                  <a:schemeClr val="accent2"/>
                </a:solidFill>
                <a:latin typeface="Times New Roman" pitchFamily="18" charset="0"/>
              </a:rPr>
              <a:t>,</a:t>
            </a:r>
            <a:r>
              <a:rPr lang="en-GB" sz="1800" dirty="0">
                <a:latin typeface="Times New Roman" pitchFamily="18" charset="0"/>
              </a:rPr>
              <a:t> </a:t>
            </a:r>
            <a:r>
              <a:rPr lang="en-GB" sz="1800" dirty="0" err="1">
                <a:solidFill>
                  <a:schemeClr val="hlink"/>
                </a:solidFill>
                <a:latin typeface="Times New Roman" pitchFamily="18" charset="0"/>
              </a:rPr>
              <a:t>WebOQL</a:t>
            </a:r>
            <a:r>
              <a:rPr lang="en-GB" sz="1800" dirty="0">
                <a:latin typeface="Times New Roman" pitchFamily="18" charset="0"/>
              </a:rPr>
              <a:t>(</a:t>
            </a:r>
            <a:r>
              <a:rPr lang="en-GB" sz="1400" dirty="0" err="1">
                <a:latin typeface="Times New Roman" pitchFamily="18" charset="0"/>
              </a:rPr>
              <a:t>Mendelzon</a:t>
            </a:r>
            <a:r>
              <a:rPr lang="en-GB" sz="1400" dirty="0">
                <a:latin typeface="Times New Roman" pitchFamily="18" charset="0"/>
              </a:rPr>
              <a:t> et.al. 1998</a:t>
            </a:r>
            <a:r>
              <a:rPr lang="en-GB" sz="1800" dirty="0">
                <a:latin typeface="Times New Roman" pitchFamily="18" charset="0"/>
              </a:rPr>
              <a:t>) …:</a:t>
            </a:r>
          </a:p>
          <a:p>
            <a:pPr algn="just" eaLnBrk="0" hangingPunct="0"/>
            <a:r>
              <a:rPr lang="en-GB" sz="1800" dirty="0">
                <a:latin typeface="Times New Roman" pitchFamily="18" charset="0"/>
              </a:rPr>
              <a:t>Web Structuring query languages; </a:t>
            </a:r>
          </a:p>
          <a:p>
            <a:pPr algn="just" eaLnBrk="0" hangingPunct="0"/>
            <a:r>
              <a:rPr lang="en-GB" sz="1800" dirty="0">
                <a:latin typeface="Times New Roman" pitchFamily="18" charset="0"/>
              </a:rPr>
              <a:t>Can identify information within given web pages </a:t>
            </a:r>
          </a:p>
          <a:p>
            <a:pPr algn="just" eaLnBrk="0" hangingPunct="0">
              <a:buClr>
                <a:srgbClr val="FF6699"/>
              </a:buClr>
              <a:buFontTx/>
              <a:buChar char="•"/>
            </a:pPr>
            <a:r>
              <a:rPr lang="en-GB" sz="1800" dirty="0">
                <a:solidFill>
                  <a:schemeClr val="hlink"/>
                </a:solidFill>
                <a:latin typeface="Times New Roman" pitchFamily="18" charset="0"/>
              </a:rPr>
              <a:t>Ahoy!</a:t>
            </a:r>
            <a:r>
              <a:rPr lang="en-GB" sz="1800" dirty="0">
                <a:latin typeface="Times New Roman" pitchFamily="18" charset="0"/>
              </a:rPr>
              <a:t> (</a:t>
            </a:r>
            <a:r>
              <a:rPr lang="en-GB" sz="1400" dirty="0" err="1">
                <a:latin typeface="Times New Roman" pitchFamily="18" charset="0"/>
              </a:rPr>
              <a:t>Etzioni</a:t>
            </a:r>
            <a:r>
              <a:rPr lang="en-GB" sz="1400" dirty="0">
                <a:latin typeface="Times New Roman" pitchFamily="18" charset="0"/>
              </a:rPr>
              <a:t> et.al. 1997</a:t>
            </a:r>
            <a:r>
              <a:rPr lang="en-GB" sz="1800" dirty="0">
                <a:latin typeface="Times New Roman" pitchFamily="18" charset="0"/>
              </a:rPr>
              <a:t>):Uses heuristics to distinguish personal home pages from other web pages</a:t>
            </a:r>
          </a:p>
          <a:p>
            <a:pPr algn="just" eaLnBrk="0" hangingPunct="0">
              <a:buClr>
                <a:srgbClr val="FF6699"/>
              </a:buClr>
              <a:buFontTx/>
              <a:buChar char="•"/>
            </a:pPr>
            <a:r>
              <a:rPr lang="en-GB" sz="1800" dirty="0" err="1">
                <a:solidFill>
                  <a:schemeClr val="hlink"/>
                </a:solidFill>
                <a:latin typeface="Times New Roman" pitchFamily="18" charset="0"/>
              </a:rPr>
              <a:t>ShopBot</a:t>
            </a:r>
            <a:r>
              <a:rPr lang="en-GB" sz="1800" dirty="0">
                <a:solidFill>
                  <a:schemeClr val="hlink"/>
                </a:solidFill>
                <a:latin typeface="Times New Roman" pitchFamily="18" charset="0"/>
              </a:rPr>
              <a:t> </a:t>
            </a:r>
            <a:r>
              <a:rPr lang="en-GB" sz="1800" dirty="0">
                <a:latin typeface="Times New Roman" pitchFamily="18" charset="0"/>
              </a:rPr>
              <a:t>(</a:t>
            </a:r>
            <a:r>
              <a:rPr lang="en-GB" sz="1400" dirty="0" err="1">
                <a:latin typeface="Times New Roman" pitchFamily="18" charset="0"/>
              </a:rPr>
              <a:t>Etzioni</a:t>
            </a:r>
            <a:r>
              <a:rPr lang="en-GB" sz="1400" dirty="0">
                <a:latin typeface="Times New Roman" pitchFamily="18" charset="0"/>
              </a:rPr>
              <a:t> et.al. 1997</a:t>
            </a:r>
            <a:r>
              <a:rPr lang="en-GB" sz="1800" dirty="0">
                <a:latin typeface="Times New Roman" pitchFamily="18" charset="0"/>
              </a:rPr>
              <a:t>)</a:t>
            </a:r>
            <a:r>
              <a:rPr lang="en-GB" sz="1800" dirty="0">
                <a:solidFill>
                  <a:schemeClr val="accent2"/>
                </a:solidFill>
                <a:latin typeface="Times New Roman" pitchFamily="18" charset="0"/>
              </a:rPr>
              <a:t>: </a:t>
            </a:r>
            <a:r>
              <a:rPr lang="en-GB" sz="1800" dirty="0">
                <a:latin typeface="Times New Roman" pitchFamily="18" charset="0"/>
              </a:rPr>
              <a:t>Looks for product prices within web pages</a:t>
            </a:r>
          </a:p>
        </p:txBody>
      </p:sp>
      <p:sp>
        <p:nvSpPr>
          <p:cNvPr id="19" name="Text Box 17"/>
          <p:cNvSpPr txBox="1">
            <a:spLocks noChangeArrowheads="1"/>
          </p:cNvSpPr>
          <p:nvPr/>
        </p:nvSpPr>
        <p:spPr bwMode="auto">
          <a:xfrm>
            <a:off x="4395788" y="3368675"/>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
        <p:nvSpPr>
          <p:cNvPr id="20" name="Rectangle 18"/>
          <p:cNvSpPr>
            <a:spLocks noChangeArrowheads="1"/>
          </p:cNvSpPr>
          <p:nvPr/>
        </p:nvSpPr>
        <p:spPr bwMode="auto">
          <a:xfrm>
            <a:off x="5943600" y="22098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57705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74469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p:cNvSpPr txBox="1">
            <a:spLocks noChangeArrowheads="1"/>
          </p:cNvSpPr>
          <p:nvPr/>
        </p:nvSpPr>
        <p:spPr bwMode="auto">
          <a:xfrm>
            <a:off x="5994400" y="22098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24" name="Line 22"/>
          <p:cNvSpPr>
            <a:spLocks noChangeShapeType="1"/>
          </p:cNvSpPr>
          <p:nvPr/>
        </p:nvSpPr>
        <p:spPr bwMode="auto">
          <a:xfrm flipH="1">
            <a:off x="6019800" y="2819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a:off x="6705600" y="28194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4"/>
          <p:cNvSpPr txBox="1">
            <a:spLocks noChangeArrowheads="1"/>
          </p:cNvSpPr>
          <p:nvPr/>
        </p:nvSpPr>
        <p:spPr bwMode="auto">
          <a:xfrm>
            <a:off x="5741988" y="3352800"/>
            <a:ext cx="1373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27" name="Text Box 25"/>
          <p:cNvSpPr txBox="1">
            <a:spLocks noChangeArrowheads="1"/>
          </p:cNvSpPr>
          <p:nvPr/>
        </p:nvSpPr>
        <p:spPr bwMode="auto">
          <a:xfrm>
            <a:off x="7446963" y="3352800"/>
            <a:ext cx="13160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28" name="Rectangle 26"/>
          <p:cNvSpPr>
            <a:spLocks noGrp="1" noChangeArrowheads="1"/>
          </p:cNvSpPr>
          <p:nvPr>
            <p:ph type="title"/>
          </p:nvPr>
        </p:nvSpPr>
        <p:spPr>
          <a:xfrm>
            <a:off x="990600" y="152400"/>
            <a:ext cx="7793038" cy="609600"/>
          </a:xfrm>
          <a:noFill/>
          <a:ln/>
        </p:spPr>
        <p:txBody>
          <a:bodyPr anchor="ctr">
            <a:normAutofit fontScale="90000"/>
          </a:bodyPr>
          <a:lstStyle/>
          <a:p>
            <a:r>
              <a:rPr lang="en-US" b="1" dirty="0"/>
              <a:t>Mining the World-Wide Web</a:t>
            </a:r>
            <a:endParaRPr lang="en-GB" b="1" dirty="0"/>
          </a:p>
        </p:txBody>
      </p:sp>
    </p:spTree>
    <p:extLst>
      <p:ext uri="{BB962C8B-B14F-4D97-AF65-F5344CB8AC3E}">
        <p14:creationId xmlns:p14="http://schemas.microsoft.com/office/powerpoint/2010/main" val="1228700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86200" y="1143000"/>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Line 5"/>
          <p:cNvSpPr>
            <a:spLocks noChangeShapeType="1"/>
          </p:cNvSpPr>
          <p:nvPr/>
        </p:nvSpPr>
        <p:spPr bwMode="auto">
          <a:xfrm>
            <a:off x="4495800" y="17526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p:cNvSpPr>
            <a:spLocks noGrp="1" noChangeArrowheads="1"/>
          </p:cNvSpPr>
          <p:nvPr>
            <p:ph type="title"/>
          </p:nvPr>
        </p:nvSpPr>
        <p:spPr>
          <a:xfrm>
            <a:off x="1066800" y="152400"/>
            <a:ext cx="7793038" cy="609600"/>
          </a:xfrm>
          <a:noFill/>
          <a:ln/>
        </p:spPr>
        <p:txBody>
          <a:bodyPr anchor="ctr">
            <a:normAutofit fontScale="90000"/>
          </a:bodyPr>
          <a:lstStyle/>
          <a:p>
            <a:r>
              <a:rPr lang="en-US" b="1" dirty="0"/>
              <a:t>Mining the World-Wide Web</a:t>
            </a:r>
            <a:endParaRPr lang="en-GB" b="1" dirty="0"/>
          </a:p>
        </p:txBody>
      </p:sp>
      <p:sp>
        <p:nvSpPr>
          <p:cNvPr id="9" name="Line 7"/>
          <p:cNvSpPr>
            <a:spLocks noChangeShapeType="1"/>
          </p:cNvSpPr>
          <p:nvPr/>
        </p:nvSpPr>
        <p:spPr bwMode="auto">
          <a:xfrm>
            <a:off x="4495800" y="1752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5791200" y="22098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56181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p:cNvSpPr>
            <a:spLocks noChangeArrowheads="1"/>
          </p:cNvSpPr>
          <p:nvPr/>
        </p:nvSpPr>
        <p:spPr bwMode="auto">
          <a:xfrm>
            <a:off x="72945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1"/>
          <p:cNvSpPr txBox="1">
            <a:spLocks noChangeArrowheads="1"/>
          </p:cNvSpPr>
          <p:nvPr/>
        </p:nvSpPr>
        <p:spPr bwMode="auto">
          <a:xfrm>
            <a:off x="5842000" y="22098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14" name="Line 12"/>
          <p:cNvSpPr>
            <a:spLocks noChangeShapeType="1"/>
          </p:cNvSpPr>
          <p:nvPr/>
        </p:nvSpPr>
        <p:spPr bwMode="auto">
          <a:xfrm flipH="1">
            <a:off x="5867400" y="2819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6553200" y="28194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p:cNvSpPr txBox="1">
            <a:spLocks noChangeArrowheads="1"/>
          </p:cNvSpPr>
          <p:nvPr/>
        </p:nvSpPr>
        <p:spPr bwMode="auto">
          <a:xfrm>
            <a:off x="5589588" y="3352800"/>
            <a:ext cx="1373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17" name="Text Box 15"/>
          <p:cNvSpPr txBox="1">
            <a:spLocks noChangeArrowheads="1"/>
          </p:cNvSpPr>
          <p:nvPr/>
        </p:nvSpPr>
        <p:spPr bwMode="auto">
          <a:xfrm>
            <a:off x="7294563" y="3352800"/>
            <a:ext cx="13160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18" name="Rectangle 16"/>
          <p:cNvSpPr>
            <a:spLocks noChangeArrowheads="1"/>
          </p:cNvSpPr>
          <p:nvPr/>
        </p:nvSpPr>
        <p:spPr bwMode="auto">
          <a:xfrm>
            <a:off x="4127500" y="2057400"/>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4127500" y="20574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20" name="Line 18"/>
          <p:cNvSpPr>
            <a:spLocks noChangeShapeType="1"/>
          </p:cNvSpPr>
          <p:nvPr/>
        </p:nvSpPr>
        <p:spPr bwMode="auto">
          <a:xfrm flipH="1">
            <a:off x="2743200" y="1752600"/>
            <a:ext cx="1752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1981200" y="19050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0"/>
          <p:cNvSpPr txBox="1">
            <a:spLocks noChangeArrowheads="1"/>
          </p:cNvSpPr>
          <p:nvPr/>
        </p:nvSpPr>
        <p:spPr bwMode="auto">
          <a:xfrm>
            <a:off x="1905000" y="19050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23" name="Line 21"/>
          <p:cNvSpPr>
            <a:spLocks noChangeShapeType="1"/>
          </p:cNvSpPr>
          <p:nvPr/>
        </p:nvSpPr>
        <p:spPr bwMode="auto">
          <a:xfrm flipH="1">
            <a:off x="1752600" y="25146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2"/>
          <p:cNvSpPr>
            <a:spLocks noChangeArrowheads="1"/>
          </p:cNvSpPr>
          <p:nvPr/>
        </p:nvSpPr>
        <p:spPr bwMode="auto">
          <a:xfrm>
            <a:off x="609600" y="26670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3"/>
          <p:cNvSpPr txBox="1">
            <a:spLocks noChangeArrowheads="1"/>
          </p:cNvSpPr>
          <p:nvPr/>
        </p:nvSpPr>
        <p:spPr bwMode="auto">
          <a:xfrm>
            <a:off x="609600" y="27432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26" name="Rectangle 24"/>
          <p:cNvSpPr>
            <a:spLocks noChangeArrowheads="1"/>
          </p:cNvSpPr>
          <p:nvPr/>
        </p:nvSpPr>
        <p:spPr bwMode="auto">
          <a:xfrm>
            <a:off x="1981200" y="3032125"/>
            <a:ext cx="3505200" cy="26828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dirty="0"/>
          </a:p>
        </p:txBody>
      </p:sp>
      <p:sp>
        <p:nvSpPr>
          <p:cNvPr id="27" name="Text Box 25"/>
          <p:cNvSpPr txBox="1">
            <a:spLocks noChangeArrowheads="1"/>
          </p:cNvSpPr>
          <p:nvPr/>
        </p:nvSpPr>
        <p:spPr bwMode="auto">
          <a:xfrm>
            <a:off x="1981200" y="2984500"/>
            <a:ext cx="3429000" cy="247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dirty="0">
                <a:latin typeface="Times New Roman" pitchFamily="18" charset="0"/>
              </a:rPr>
              <a:t>Search Result Mining</a:t>
            </a:r>
          </a:p>
          <a:p>
            <a:pPr algn="just" eaLnBrk="0" hangingPunct="0"/>
            <a:endParaRPr lang="en-GB" sz="1400" dirty="0">
              <a:latin typeface="Times New Roman" pitchFamily="18" charset="0"/>
            </a:endParaRPr>
          </a:p>
          <a:p>
            <a:pPr algn="just" eaLnBrk="0" hangingPunct="0"/>
            <a:r>
              <a:rPr lang="en-GB" sz="1800" b="1" dirty="0">
                <a:latin typeface="Times New Roman" pitchFamily="18" charset="0"/>
              </a:rPr>
              <a:t>Search Engine Result Summarization</a:t>
            </a:r>
          </a:p>
          <a:p>
            <a:pPr algn="just" eaLnBrk="0" hangingPunct="0">
              <a:buClr>
                <a:srgbClr val="FF6699"/>
              </a:buClr>
              <a:buFontTx/>
              <a:buChar char="•"/>
            </a:pPr>
            <a:r>
              <a:rPr lang="en-GB" sz="1800" dirty="0">
                <a:latin typeface="Times New Roman" pitchFamily="18" charset="0"/>
              </a:rPr>
              <a:t>Clustering Search Result (</a:t>
            </a:r>
            <a:r>
              <a:rPr lang="en-GB" sz="1600" i="1" dirty="0" err="1">
                <a:latin typeface="Times New Roman" pitchFamily="18" charset="0"/>
              </a:rPr>
              <a:t>Leouski</a:t>
            </a:r>
            <a:r>
              <a:rPr lang="en-GB" sz="1600" i="1" dirty="0">
                <a:latin typeface="Times New Roman" pitchFamily="18" charset="0"/>
              </a:rPr>
              <a:t> and Croft, 1996, </a:t>
            </a:r>
            <a:r>
              <a:rPr lang="en-GB" sz="1600" i="1" dirty="0" err="1">
                <a:latin typeface="Times New Roman" pitchFamily="18" charset="0"/>
              </a:rPr>
              <a:t>Zamir</a:t>
            </a:r>
            <a:r>
              <a:rPr lang="en-GB" sz="1600" i="1" dirty="0">
                <a:latin typeface="Times New Roman" pitchFamily="18" charset="0"/>
              </a:rPr>
              <a:t> and </a:t>
            </a:r>
            <a:r>
              <a:rPr lang="en-GB" sz="1600" i="1" dirty="0" err="1">
                <a:latin typeface="Times New Roman" pitchFamily="18" charset="0"/>
              </a:rPr>
              <a:t>Etzioni</a:t>
            </a:r>
            <a:r>
              <a:rPr lang="en-GB" sz="1600" i="1" dirty="0">
                <a:latin typeface="Times New Roman" pitchFamily="18" charset="0"/>
              </a:rPr>
              <a:t>, 1997</a:t>
            </a:r>
            <a:r>
              <a:rPr lang="en-GB" sz="1800" dirty="0">
                <a:latin typeface="Times New Roman" pitchFamily="18" charset="0"/>
              </a:rPr>
              <a:t>): </a:t>
            </a:r>
          </a:p>
          <a:p>
            <a:pPr algn="just" eaLnBrk="0" hangingPunct="0">
              <a:buClr>
                <a:srgbClr val="FF6699"/>
              </a:buClr>
            </a:pPr>
            <a:r>
              <a:rPr lang="en-GB" sz="1800" dirty="0">
                <a:latin typeface="Times New Roman" pitchFamily="18" charset="0"/>
              </a:rPr>
              <a:t>Categorizes documents using phrases in titles and snippets</a:t>
            </a:r>
            <a:endParaRPr lang="en-GB" sz="1600" dirty="0">
              <a:latin typeface="Times New Roman" pitchFamily="18" charset="0"/>
            </a:endParaRPr>
          </a:p>
        </p:txBody>
      </p:sp>
      <p:sp>
        <p:nvSpPr>
          <p:cNvPr id="28" name="Line 26"/>
          <p:cNvSpPr>
            <a:spLocks noChangeShapeType="1"/>
          </p:cNvSpPr>
          <p:nvPr/>
        </p:nvSpPr>
        <p:spPr bwMode="auto">
          <a:xfrm>
            <a:off x="2514600" y="2514600"/>
            <a:ext cx="1066800" cy="533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82607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86200" y="1143000"/>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Rectangle 5"/>
          <p:cNvSpPr>
            <a:spLocks noChangeArrowheads="1"/>
          </p:cNvSpPr>
          <p:nvPr/>
        </p:nvSpPr>
        <p:spPr bwMode="auto">
          <a:xfrm>
            <a:off x="2133600" y="2057400"/>
            <a:ext cx="4800600" cy="3657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4495800" y="175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p:cNvSpPr>
            <a:spLocks noChangeArrowheads="1"/>
          </p:cNvSpPr>
          <p:nvPr/>
        </p:nvSpPr>
        <p:spPr bwMode="auto">
          <a:xfrm>
            <a:off x="685800" y="19050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973138" y="3352800"/>
            <a:ext cx="10668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315913" y="4114800"/>
            <a:ext cx="1143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0"/>
          <p:cNvSpPr txBox="1">
            <a:spLocks noChangeArrowheads="1"/>
          </p:cNvSpPr>
          <p:nvPr/>
        </p:nvSpPr>
        <p:spPr bwMode="auto">
          <a:xfrm>
            <a:off x="609600" y="19050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13" name="Line 11"/>
          <p:cNvSpPr>
            <a:spLocks noChangeShapeType="1"/>
          </p:cNvSpPr>
          <p:nvPr/>
        </p:nvSpPr>
        <p:spPr bwMode="auto">
          <a:xfrm>
            <a:off x="1524000" y="2514600"/>
            <a:ext cx="76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flipH="1">
            <a:off x="381000" y="2514600"/>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228600" y="41910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16" name="Text Box 14"/>
          <p:cNvSpPr txBox="1">
            <a:spLocks noChangeArrowheads="1"/>
          </p:cNvSpPr>
          <p:nvPr/>
        </p:nvSpPr>
        <p:spPr bwMode="auto">
          <a:xfrm>
            <a:off x="914400" y="3444875"/>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
        <p:nvSpPr>
          <p:cNvPr id="17" name="Rectangle 15"/>
          <p:cNvSpPr>
            <a:spLocks noChangeArrowheads="1"/>
          </p:cNvSpPr>
          <p:nvPr/>
        </p:nvSpPr>
        <p:spPr bwMode="auto">
          <a:xfrm>
            <a:off x="7162800" y="19050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6"/>
          <p:cNvSpPr>
            <a:spLocks noChangeArrowheads="1"/>
          </p:cNvSpPr>
          <p:nvPr/>
        </p:nvSpPr>
        <p:spPr bwMode="auto">
          <a:xfrm>
            <a:off x="7051675" y="3352800"/>
            <a:ext cx="1246188"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7"/>
          <p:cNvSpPr>
            <a:spLocks noChangeArrowheads="1"/>
          </p:cNvSpPr>
          <p:nvPr/>
        </p:nvSpPr>
        <p:spPr bwMode="auto">
          <a:xfrm>
            <a:off x="7664450" y="4114800"/>
            <a:ext cx="1198563"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8"/>
          <p:cNvSpPr txBox="1">
            <a:spLocks noChangeArrowheads="1"/>
          </p:cNvSpPr>
          <p:nvPr/>
        </p:nvSpPr>
        <p:spPr bwMode="auto">
          <a:xfrm>
            <a:off x="7213600" y="19050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21" name="Line 19"/>
          <p:cNvSpPr>
            <a:spLocks noChangeShapeType="1"/>
          </p:cNvSpPr>
          <p:nvPr/>
        </p:nvSpPr>
        <p:spPr bwMode="auto">
          <a:xfrm>
            <a:off x="7467600" y="25146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a:off x="8077200" y="2514600"/>
            <a:ext cx="6096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p:cNvSpPr txBox="1">
            <a:spLocks noChangeArrowheads="1"/>
          </p:cNvSpPr>
          <p:nvPr/>
        </p:nvSpPr>
        <p:spPr bwMode="auto">
          <a:xfrm>
            <a:off x="7008813" y="3429000"/>
            <a:ext cx="1373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24" name="Text Box 22"/>
          <p:cNvSpPr txBox="1">
            <a:spLocks noChangeArrowheads="1"/>
          </p:cNvSpPr>
          <p:nvPr/>
        </p:nvSpPr>
        <p:spPr bwMode="auto">
          <a:xfrm>
            <a:off x="7620000" y="41910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25" name="Rectangle 23"/>
          <p:cNvSpPr>
            <a:spLocks noGrp="1" noChangeArrowheads="1"/>
          </p:cNvSpPr>
          <p:nvPr>
            <p:ph type="title"/>
          </p:nvPr>
        </p:nvSpPr>
        <p:spPr>
          <a:xfrm>
            <a:off x="990600" y="228600"/>
            <a:ext cx="7793038" cy="609600"/>
          </a:xfrm>
          <a:noFill/>
          <a:ln/>
        </p:spPr>
        <p:txBody>
          <a:bodyPr anchor="ctr">
            <a:normAutofit fontScale="90000"/>
          </a:bodyPr>
          <a:lstStyle/>
          <a:p>
            <a:r>
              <a:rPr lang="en-US" b="1" dirty="0"/>
              <a:t>Mining the World-Wide Web</a:t>
            </a:r>
            <a:endParaRPr lang="en-GB" b="1" dirty="0"/>
          </a:p>
        </p:txBody>
      </p:sp>
      <p:sp>
        <p:nvSpPr>
          <p:cNvPr id="26" name="Text Box 24"/>
          <p:cNvSpPr txBox="1">
            <a:spLocks noChangeArrowheads="1"/>
          </p:cNvSpPr>
          <p:nvPr/>
        </p:nvSpPr>
        <p:spPr bwMode="auto">
          <a:xfrm>
            <a:off x="2133600" y="2209800"/>
            <a:ext cx="4800600" cy="33877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sz="1800">
                <a:latin typeface="Times New Roman" pitchFamily="18" charset="0"/>
              </a:rPr>
              <a:t>Web Structure Mining</a:t>
            </a:r>
            <a:r>
              <a:rPr lang="en-GB" sz="1800" b="1">
                <a:latin typeface="Times New Roman" pitchFamily="18" charset="0"/>
              </a:rPr>
              <a:t> </a:t>
            </a:r>
          </a:p>
          <a:p>
            <a:pPr eaLnBrk="0" hangingPunct="0"/>
            <a:r>
              <a:rPr lang="en-GB" sz="1800" b="1">
                <a:latin typeface="Times New Roman" pitchFamily="18" charset="0"/>
              </a:rPr>
              <a:t>Using Links</a:t>
            </a:r>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PageRank</a:t>
            </a:r>
            <a:r>
              <a:rPr lang="en-GB" sz="1800">
                <a:latin typeface="Times New Roman" pitchFamily="18" charset="0"/>
              </a:rPr>
              <a:t> (</a:t>
            </a:r>
            <a:r>
              <a:rPr lang="en-GB" sz="1600">
                <a:latin typeface="Times New Roman" pitchFamily="18" charset="0"/>
              </a:rPr>
              <a:t>Brin et al., 1998</a:t>
            </a:r>
            <a:r>
              <a:rPr lang="en-GB" sz="1800">
                <a:latin typeface="Times New Roman" pitchFamily="18" charset="0"/>
              </a:rPr>
              <a:t>)</a:t>
            </a:r>
          </a:p>
          <a:p>
            <a:pPr eaLnBrk="0" hangingPunct="0">
              <a:buClr>
                <a:srgbClr val="FF6699"/>
              </a:buClr>
              <a:buFontTx/>
              <a:buChar char="•"/>
            </a:pPr>
            <a:r>
              <a:rPr lang="en-GB" sz="1800">
                <a:solidFill>
                  <a:schemeClr val="accent2"/>
                </a:solidFill>
                <a:latin typeface="Times New Roman" pitchFamily="18" charset="0"/>
              </a:rPr>
              <a:t>CLEVER</a:t>
            </a:r>
            <a:r>
              <a:rPr lang="en-GB" sz="1800">
                <a:latin typeface="Times New Roman" pitchFamily="18" charset="0"/>
              </a:rPr>
              <a:t> (</a:t>
            </a:r>
            <a:r>
              <a:rPr lang="en-GB" sz="1600">
                <a:latin typeface="Times New Roman" pitchFamily="18" charset="0"/>
              </a:rPr>
              <a:t>Chakrabarti et al., 1998</a:t>
            </a:r>
            <a:r>
              <a:rPr lang="en-GB" sz="1800">
                <a:latin typeface="Times New Roman" pitchFamily="18" charset="0"/>
              </a:rPr>
              <a:t>)</a:t>
            </a:r>
          </a:p>
          <a:p>
            <a:pPr eaLnBrk="0" hangingPunct="0"/>
            <a:r>
              <a:rPr lang="en-GB" sz="1800">
                <a:latin typeface="Times New Roman" pitchFamily="18" charset="0"/>
              </a:rPr>
              <a:t>Use interconnections between web pages to give weight to pages.</a:t>
            </a:r>
          </a:p>
          <a:p>
            <a:pPr lvl="1" eaLnBrk="0" hangingPunct="0"/>
            <a:r>
              <a:rPr lang="en-GB" sz="1800">
                <a:latin typeface="Times New Roman" pitchFamily="18" charset="0"/>
              </a:rPr>
              <a:t> </a:t>
            </a:r>
          </a:p>
          <a:p>
            <a:pPr eaLnBrk="0" hangingPunct="0"/>
            <a:r>
              <a:rPr lang="en-GB" sz="1800" b="1">
                <a:latin typeface="Times New Roman" pitchFamily="18" charset="0"/>
              </a:rPr>
              <a:t>Using Generalization</a:t>
            </a:r>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MLDB</a:t>
            </a:r>
            <a:r>
              <a:rPr lang="en-GB" sz="1800">
                <a:latin typeface="Times New Roman" pitchFamily="18" charset="0"/>
              </a:rPr>
              <a:t> (</a:t>
            </a:r>
            <a:r>
              <a:rPr lang="en-GB" sz="1600">
                <a:latin typeface="Times New Roman" pitchFamily="18" charset="0"/>
              </a:rPr>
              <a:t>1994</a:t>
            </a:r>
            <a:r>
              <a:rPr lang="en-GB" sz="1800">
                <a:latin typeface="Times New Roman" pitchFamily="18" charset="0"/>
              </a:rPr>
              <a:t>), </a:t>
            </a:r>
            <a:r>
              <a:rPr lang="en-GB" sz="1800">
                <a:solidFill>
                  <a:schemeClr val="accent2"/>
                </a:solidFill>
                <a:latin typeface="Times New Roman" pitchFamily="18" charset="0"/>
              </a:rPr>
              <a:t>VWV</a:t>
            </a:r>
            <a:r>
              <a:rPr lang="en-GB" sz="1800">
                <a:latin typeface="Times New Roman" pitchFamily="18" charset="0"/>
              </a:rPr>
              <a:t> (</a:t>
            </a:r>
            <a:r>
              <a:rPr lang="en-GB" sz="1600">
                <a:latin typeface="Times New Roman" pitchFamily="18" charset="0"/>
              </a:rPr>
              <a:t>1998</a:t>
            </a:r>
            <a:r>
              <a:rPr lang="en-GB" sz="1800">
                <a:latin typeface="Times New Roman" pitchFamily="18" charset="0"/>
              </a:rPr>
              <a:t>)</a:t>
            </a:r>
          </a:p>
          <a:p>
            <a:pPr eaLnBrk="0" hangingPunct="0"/>
            <a:r>
              <a:rPr lang="en-GB" sz="1800">
                <a:latin typeface="Times New Roman" pitchFamily="18" charset="0"/>
              </a:rPr>
              <a:t>Uses a multi-level database representation of the Web. Counters (popularity) and link lists are used for capturing structure.</a:t>
            </a:r>
            <a:endParaRPr lang="en-US" sz="1800">
              <a:latin typeface="Times New Roman" pitchFamily="18" charset="0"/>
            </a:endParaRPr>
          </a:p>
        </p:txBody>
      </p:sp>
      <p:sp>
        <p:nvSpPr>
          <p:cNvPr id="27" name="Line 25"/>
          <p:cNvSpPr>
            <a:spLocks noChangeShapeType="1"/>
          </p:cNvSpPr>
          <p:nvPr/>
        </p:nvSpPr>
        <p:spPr bwMode="auto">
          <a:xfrm>
            <a:off x="5181600" y="1600200"/>
            <a:ext cx="2209800" cy="3048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Line 26"/>
          <p:cNvSpPr>
            <a:spLocks noChangeShapeType="1"/>
          </p:cNvSpPr>
          <p:nvPr/>
        </p:nvSpPr>
        <p:spPr bwMode="auto">
          <a:xfrm flipH="1">
            <a:off x="1600200" y="1600200"/>
            <a:ext cx="2286000" cy="3048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71497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10000" y="990600"/>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Rectangle 5"/>
          <p:cNvSpPr>
            <a:spLocks noChangeArrowheads="1"/>
          </p:cNvSpPr>
          <p:nvPr/>
        </p:nvSpPr>
        <p:spPr bwMode="auto">
          <a:xfrm>
            <a:off x="2819400" y="2057400"/>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6"/>
          <p:cNvSpPr txBox="1">
            <a:spLocks noChangeArrowheads="1"/>
          </p:cNvSpPr>
          <p:nvPr/>
        </p:nvSpPr>
        <p:spPr bwMode="auto">
          <a:xfrm>
            <a:off x="2819400" y="20574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9" name="Line 7"/>
          <p:cNvSpPr>
            <a:spLocks noChangeShapeType="1"/>
          </p:cNvSpPr>
          <p:nvPr/>
        </p:nvSpPr>
        <p:spPr bwMode="auto">
          <a:xfrm flipH="1">
            <a:off x="3657600" y="16002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flipH="1">
            <a:off x="1828800" y="1600200"/>
            <a:ext cx="2590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a:off x="4419600" y="16002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p:cNvSpPr>
            <a:spLocks noChangeArrowheads="1"/>
          </p:cNvSpPr>
          <p:nvPr/>
        </p:nvSpPr>
        <p:spPr bwMode="auto">
          <a:xfrm>
            <a:off x="1143000" y="20574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1"/>
          <p:cNvSpPr>
            <a:spLocks noChangeArrowheads="1"/>
          </p:cNvSpPr>
          <p:nvPr/>
        </p:nvSpPr>
        <p:spPr bwMode="auto">
          <a:xfrm>
            <a:off x="1371600" y="38862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2"/>
          <p:cNvSpPr>
            <a:spLocks noChangeArrowheads="1"/>
          </p:cNvSpPr>
          <p:nvPr/>
        </p:nvSpPr>
        <p:spPr bwMode="auto">
          <a:xfrm>
            <a:off x="457200" y="31242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1066800" y="20574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16" name="Line 14"/>
          <p:cNvSpPr>
            <a:spLocks noChangeShapeType="1"/>
          </p:cNvSpPr>
          <p:nvPr/>
        </p:nvSpPr>
        <p:spPr bwMode="auto">
          <a:xfrm>
            <a:off x="1752600" y="2667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143000" y="26670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457200" y="32004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19" name="Text Box 17"/>
          <p:cNvSpPr txBox="1">
            <a:spLocks noChangeArrowheads="1"/>
          </p:cNvSpPr>
          <p:nvPr/>
        </p:nvSpPr>
        <p:spPr bwMode="auto">
          <a:xfrm>
            <a:off x="1423988" y="3978275"/>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
        <p:nvSpPr>
          <p:cNvPr id="20" name="Rectangle 18"/>
          <p:cNvSpPr>
            <a:spLocks noChangeArrowheads="1"/>
          </p:cNvSpPr>
          <p:nvPr/>
        </p:nvSpPr>
        <p:spPr bwMode="auto">
          <a:xfrm>
            <a:off x="5715000" y="20574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2819400" y="3124200"/>
            <a:ext cx="4343400" cy="2286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7370763" y="31242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p:cNvSpPr txBox="1">
            <a:spLocks noChangeArrowheads="1"/>
          </p:cNvSpPr>
          <p:nvPr/>
        </p:nvSpPr>
        <p:spPr bwMode="auto">
          <a:xfrm>
            <a:off x="5765800" y="20574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24" name="Line 22"/>
          <p:cNvSpPr>
            <a:spLocks noChangeShapeType="1"/>
          </p:cNvSpPr>
          <p:nvPr/>
        </p:nvSpPr>
        <p:spPr bwMode="auto">
          <a:xfrm flipH="1">
            <a:off x="5257800" y="26670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a:off x="6477000" y="2667000"/>
            <a:ext cx="1447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4"/>
          <p:cNvSpPr txBox="1">
            <a:spLocks noChangeArrowheads="1"/>
          </p:cNvSpPr>
          <p:nvPr/>
        </p:nvSpPr>
        <p:spPr bwMode="auto">
          <a:xfrm>
            <a:off x="2895600" y="3276600"/>
            <a:ext cx="434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a:latin typeface="Times New Roman" pitchFamily="18" charset="0"/>
              </a:rPr>
              <a:t>General Access Pattern Tracking</a:t>
            </a:r>
            <a:endParaRPr lang="en-GB" sz="1400">
              <a:latin typeface="Times New Roman" pitchFamily="18" charset="0"/>
            </a:endParaRPr>
          </a:p>
          <a:p>
            <a:pPr eaLnBrk="0" hangingPunct="0"/>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Web Log Mining</a:t>
            </a:r>
            <a:r>
              <a:rPr lang="en-GB" sz="1800">
                <a:latin typeface="Times New Roman" pitchFamily="18" charset="0"/>
              </a:rPr>
              <a:t> (</a:t>
            </a:r>
            <a:r>
              <a:rPr lang="en-GB" sz="1400">
                <a:latin typeface="Times New Roman" pitchFamily="18" charset="0"/>
              </a:rPr>
              <a:t>Zaïane, Xin and Han, 1998</a:t>
            </a:r>
            <a:r>
              <a:rPr lang="en-GB" sz="1800">
                <a:latin typeface="Times New Roman" pitchFamily="18" charset="0"/>
              </a:rPr>
              <a:t>)</a:t>
            </a:r>
          </a:p>
          <a:p>
            <a:pPr eaLnBrk="0" hangingPunct="0">
              <a:buClr>
                <a:srgbClr val="FF6699"/>
              </a:buClr>
            </a:pPr>
            <a:r>
              <a:rPr lang="en-GB" sz="1800">
                <a:latin typeface="Times New Roman" pitchFamily="18" charset="0"/>
              </a:rPr>
              <a:t>Uses KDD techniques to understand general access patterns and trends.</a:t>
            </a:r>
          </a:p>
          <a:p>
            <a:pPr eaLnBrk="0" hangingPunct="0"/>
            <a:r>
              <a:rPr lang="en-GB" sz="1800">
                <a:latin typeface="Times New Roman" pitchFamily="18" charset="0"/>
              </a:rPr>
              <a:t>Can shed light on better structure and grouping of resource providers.</a:t>
            </a:r>
            <a:endParaRPr lang="en-GB" sz="2400">
              <a:latin typeface="Times New Roman" pitchFamily="18" charset="0"/>
            </a:endParaRPr>
          </a:p>
          <a:p>
            <a:pPr eaLnBrk="0" hangingPunct="0"/>
            <a:endParaRPr lang="en-GB" sz="1400">
              <a:latin typeface="Times New Roman" pitchFamily="18" charset="0"/>
            </a:endParaRPr>
          </a:p>
        </p:txBody>
      </p:sp>
      <p:sp>
        <p:nvSpPr>
          <p:cNvPr id="27" name="Text Box 25"/>
          <p:cNvSpPr txBox="1">
            <a:spLocks noChangeArrowheads="1"/>
          </p:cNvSpPr>
          <p:nvPr/>
        </p:nvSpPr>
        <p:spPr bwMode="auto">
          <a:xfrm>
            <a:off x="7370763" y="3200400"/>
            <a:ext cx="13160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28" name="Rectangle 26"/>
          <p:cNvSpPr>
            <a:spLocks noGrp="1" noChangeArrowheads="1"/>
          </p:cNvSpPr>
          <p:nvPr>
            <p:ph type="title"/>
          </p:nvPr>
        </p:nvSpPr>
        <p:spPr>
          <a:xfrm>
            <a:off x="990600" y="152400"/>
            <a:ext cx="7793038" cy="609600"/>
          </a:xfrm>
          <a:noFill/>
          <a:ln/>
        </p:spPr>
        <p:txBody>
          <a:bodyPr anchor="ctr">
            <a:normAutofit fontScale="90000"/>
          </a:bodyPr>
          <a:lstStyle/>
          <a:p>
            <a:r>
              <a:rPr lang="en-US" b="1" dirty="0"/>
              <a:t>Mining the World-Wide Web</a:t>
            </a:r>
            <a:endParaRPr lang="en-GB" b="1" dirty="0"/>
          </a:p>
        </p:txBody>
      </p:sp>
    </p:spTree>
    <p:extLst>
      <p:ext uri="{BB962C8B-B14F-4D97-AF65-F5344CB8AC3E}">
        <p14:creationId xmlns:p14="http://schemas.microsoft.com/office/powerpoint/2010/main" val="187028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10000" y="1068387"/>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Line 5"/>
          <p:cNvSpPr>
            <a:spLocks noChangeShapeType="1"/>
          </p:cNvSpPr>
          <p:nvPr/>
        </p:nvSpPr>
        <p:spPr bwMode="auto">
          <a:xfrm>
            <a:off x="4419600" y="1677987"/>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p:cNvSpPr>
            <a:spLocks noChangeArrowheads="1"/>
          </p:cNvSpPr>
          <p:nvPr/>
        </p:nvSpPr>
        <p:spPr bwMode="auto">
          <a:xfrm>
            <a:off x="5715000" y="2135187"/>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p:cNvSpPr>
            <a:spLocks noChangeArrowheads="1"/>
          </p:cNvSpPr>
          <p:nvPr/>
        </p:nvSpPr>
        <p:spPr bwMode="auto">
          <a:xfrm>
            <a:off x="2847975" y="3201987"/>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4267200" y="3201987"/>
            <a:ext cx="4419600" cy="1905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5765800" y="2135187"/>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12" name="Line 10"/>
          <p:cNvSpPr>
            <a:spLocks noChangeShapeType="1"/>
          </p:cNvSpPr>
          <p:nvPr/>
        </p:nvSpPr>
        <p:spPr bwMode="auto">
          <a:xfrm flipH="1">
            <a:off x="3505200" y="2744787"/>
            <a:ext cx="2971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6477000" y="2744787"/>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2"/>
          <p:cNvSpPr txBox="1">
            <a:spLocks noChangeArrowheads="1"/>
          </p:cNvSpPr>
          <p:nvPr/>
        </p:nvSpPr>
        <p:spPr bwMode="auto">
          <a:xfrm>
            <a:off x="2819400" y="3278187"/>
            <a:ext cx="13731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15" name="Text Box 13"/>
          <p:cNvSpPr txBox="1">
            <a:spLocks noChangeArrowheads="1"/>
          </p:cNvSpPr>
          <p:nvPr/>
        </p:nvSpPr>
        <p:spPr bwMode="auto">
          <a:xfrm>
            <a:off x="4300538" y="3228975"/>
            <a:ext cx="4767262"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a:latin typeface="Times New Roman" pitchFamily="18" charset="0"/>
              </a:rPr>
              <a:t>Customized Usage Tracking</a:t>
            </a:r>
          </a:p>
          <a:p>
            <a:pPr algn="ctr" eaLnBrk="0" hangingPunct="0"/>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Adaptive Sites</a:t>
            </a:r>
            <a:r>
              <a:rPr lang="en-GB" sz="1800">
                <a:latin typeface="Times New Roman" pitchFamily="18" charset="0"/>
              </a:rPr>
              <a:t> (</a:t>
            </a:r>
            <a:r>
              <a:rPr lang="en-GB" sz="1400">
                <a:latin typeface="Times New Roman" pitchFamily="18" charset="0"/>
              </a:rPr>
              <a:t>Perkowitz and Etzioni, 1997</a:t>
            </a:r>
            <a:r>
              <a:rPr lang="en-GB" sz="1800">
                <a:latin typeface="Times New Roman" pitchFamily="18" charset="0"/>
              </a:rPr>
              <a:t>)</a:t>
            </a:r>
          </a:p>
          <a:p>
            <a:pPr eaLnBrk="0" hangingPunct="0"/>
            <a:r>
              <a:rPr lang="en-GB" sz="1800">
                <a:latin typeface="Times New Roman" pitchFamily="18" charset="0"/>
              </a:rPr>
              <a:t>Analyzes access patterns of each user at a time.</a:t>
            </a:r>
          </a:p>
          <a:p>
            <a:pPr eaLnBrk="0" hangingPunct="0"/>
            <a:r>
              <a:rPr lang="en-GB" sz="1800">
                <a:latin typeface="Times New Roman" pitchFamily="18" charset="0"/>
              </a:rPr>
              <a:t>Web site restructures itself automatically by learning from user access patterns.</a:t>
            </a:r>
          </a:p>
          <a:p>
            <a:pPr eaLnBrk="0" hangingPunct="0"/>
            <a:endParaRPr lang="en-GB" sz="1400">
              <a:latin typeface="Times New Roman" pitchFamily="18" charset="0"/>
            </a:endParaRPr>
          </a:p>
        </p:txBody>
      </p:sp>
      <p:sp>
        <p:nvSpPr>
          <p:cNvPr id="16" name="Rectangle 14"/>
          <p:cNvSpPr>
            <a:spLocks noGrp="1" noChangeArrowheads="1"/>
          </p:cNvSpPr>
          <p:nvPr>
            <p:ph type="title"/>
          </p:nvPr>
        </p:nvSpPr>
        <p:spPr>
          <a:xfrm>
            <a:off x="969962" y="152400"/>
            <a:ext cx="7793038" cy="609600"/>
          </a:xfrm>
          <a:noFill/>
          <a:ln/>
        </p:spPr>
        <p:txBody>
          <a:bodyPr anchor="ctr">
            <a:normAutofit fontScale="90000"/>
          </a:bodyPr>
          <a:lstStyle/>
          <a:p>
            <a:r>
              <a:rPr lang="en-US" b="1" dirty="0"/>
              <a:t>Mining the World-Wide Web</a:t>
            </a:r>
            <a:endParaRPr lang="en-GB" b="1" dirty="0"/>
          </a:p>
        </p:txBody>
      </p:sp>
      <p:sp>
        <p:nvSpPr>
          <p:cNvPr id="17" name="Rectangle 15"/>
          <p:cNvSpPr>
            <a:spLocks noChangeArrowheads="1"/>
          </p:cNvSpPr>
          <p:nvPr/>
        </p:nvSpPr>
        <p:spPr bwMode="auto">
          <a:xfrm>
            <a:off x="2819400" y="2135187"/>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2819400" y="2135187"/>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19" name="Line 17"/>
          <p:cNvSpPr>
            <a:spLocks noChangeShapeType="1"/>
          </p:cNvSpPr>
          <p:nvPr/>
        </p:nvSpPr>
        <p:spPr bwMode="auto">
          <a:xfrm flipH="1">
            <a:off x="3657600" y="1677987"/>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flipH="1">
            <a:off x="1828800" y="1677987"/>
            <a:ext cx="2590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1143000" y="2135187"/>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1371600" y="3963987"/>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1"/>
          <p:cNvSpPr>
            <a:spLocks noChangeArrowheads="1"/>
          </p:cNvSpPr>
          <p:nvPr/>
        </p:nvSpPr>
        <p:spPr bwMode="auto">
          <a:xfrm>
            <a:off x="457200" y="3201987"/>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2"/>
          <p:cNvSpPr txBox="1">
            <a:spLocks noChangeArrowheads="1"/>
          </p:cNvSpPr>
          <p:nvPr/>
        </p:nvSpPr>
        <p:spPr bwMode="auto">
          <a:xfrm>
            <a:off x="1066800" y="2135187"/>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25" name="Line 23"/>
          <p:cNvSpPr>
            <a:spLocks noChangeShapeType="1"/>
          </p:cNvSpPr>
          <p:nvPr/>
        </p:nvSpPr>
        <p:spPr bwMode="auto">
          <a:xfrm>
            <a:off x="1752600" y="2744787"/>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p:nvSpPr>
        <p:spPr bwMode="auto">
          <a:xfrm flipH="1">
            <a:off x="1143000" y="2744787"/>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5"/>
          <p:cNvSpPr txBox="1">
            <a:spLocks noChangeArrowheads="1"/>
          </p:cNvSpPr>
          <p:nvPr/>
        </p:nvSpPr>
        <p:spPr bwMode="auto">
          <a:xfrm>
            <a:off x="457200" y="3278187"/>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28" name="Text Box 26"/>
          <p:cNvSpPr txBox="1">
            <a:spLocks noChangeArrowheads="1"/>
          </p:cNvSpPr>
          <p:nvPr/>
        </p:nvSpPr>
        <p:spPr bwMode="auto">
          <a:xfrm>
            <a:off x="1423988" y="4056062"/>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Tree>
    <p:extLst>
      <p:ext uri="{BB962C8B-B14F-4D97-AF65-F5344CB8AC3E}">
        <p14:creationId xmlns:p14="http://schemas.microsoft.com/office/powerpoint/2010/main" val="278196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16000"/>
            <a:ext cx="8991600" cy="5638800"/>
          </a:xfrm>
        </p:spPr>
        <p:txBody>
          <a:bodyPr>
            <a:noAutofit/>
          </a:bodyPr>
          <a:lstStyle/>
          <a:p>
            <a:pPr algn="just">
              <a:lnSpc>
                <a:spcPct val="80000"/>
              </a:lnSpc>
              <a:buFont typeface="Wingdings" pitchFamily="2" charset="2"/>
              <a:buChar char="v"/>
            </a:pPr>
            <a:r>
              <a:rPr lang="en-US" altLang="zh-CN" sz="2800" dirty="0">
                <a:ea typeface="SimSun" pitchFamily="2" charset="-122"/>
              </a:rPr>
              <a:t>Web servers, Web proxies, and client applications can quite easily capture </a:t>
            </a:r>
            <a:r>
              <a:rPr lang="en-US" altLang="zh-CN" sz="2800" b="1" dirty="0">
                <a:ea typeface="SimSun" pitchFamily="2" charset="-122"/>
              </a:rPr>
              <a:t>Web Usage data</a:t>
            </a:r>
            <a:r>
              <a:rPr lang="en-US" altLang="zh-CN" sz="2800" dirty="0">
                <a:ea typeface="SimSun" pitchFamily="2" charset="-122"/>
              </a:rPr>
              <a:t>.</a:t>
            </a:r>
            <a:r>
              <a:rPr lang="en-US" altLang="zh-CN" sz="1800" dirty="0">
                <a:ea typeface="SimSun" pitchFamily="2" charset="-122"/>
              </a:rPr>
              <a:t> </a:t>
            </a:r>
          </a:p>
          <a:p>
            <a:pPr lvl="1" algn="just">
              <a:lnSpc>
                <a:spcPct val="80000"/>
              </a:lnSpc>
            </a:pPr>
            <a:r>
              <a:rPr lang="en-US" altLang="zh-CN" sz="2600" dirty="0">
                <a:solidFill>
                  <a:srgbClr val="0070C0"/>
                </a:solidFill>
                <a:ea typeface="SimSun" pitchFamily="2" charset="-122"/>
              </a:rPr>
              <a:t>Web server log: </a:t>
            </a:r>
            <a:r>
              <a:rPr lang="en-US" altLang="zh-CN" sz="2600" dirty="0">
                <a:ea typeface="SimSun" pitchFamily="2" charset="-122"/>
              </a:rPr>
              <a:t>Every visit to the pages, what and when files have been requested, the IP address of the request, the error code, the number of bytes sent to user, and the type of browser used.</a:t>
            </a:r>
          </a:p>
          <a:p>
            <a:pPr lvl="1" algn="just">
              <a:lnSpc>
                <a:spcPct val="80000"/>
              </a:lnSpc>
              <a:buFontTx/>
              <a:buNone/>
            </a:pPr>
            <a:endParaRPr lang="en-US" altLang="zh-CN" sz="1600" dirty="0">
              <a:ea typeface="SimSun" pitchFamily="2" charset="-122"/>
            </a:endParaRPr>
          </a:p>
          <a:p>
            <a:pPr algn="just">
              <a:lnSpc>
                <a:spcPct val="80000"/>
              </a:lnSpc>
              <a:buFont typeface="Wingdings" pitchFamily="2" charset="2"/>
              <a:buChar char="v"/>
            </a:pPr>
            <a:r>
              <a:rPr lang="en-US" altLang="zh-CN" sz="2800" dirty="0">
                <a:ea typeface="SimSun" pitchFamily="2" charset="-122"/>
              </a:rPr>
              <a:t>By analyzing the Web usage data, web mining systems can discover useful knowledge about a </a:t>
            </a:r>
            <a:r>
              <a:rPr lang="en-US" altLang="zh-CN" sz="2800" b="1" dirty="0">
                <a:ea typeface="SimSun" pitchFamily="2" charset="-122"/>
              </a:rPr>
              <a:t>system’s usage characteristics</a:t>
            </a:r>
            <a:r>
              <a:rPr lang="en-US" altLang="zh-CN" sz="2800" dirty="0">
                <a:ea typeface="SimSun" pitchFamily="2" charset="-122"/>
              </a:rPr>
              <a:t> and the </a:t>
            </a:r>
            <a:r>
              <a:rPr lang="en-US" altLang="zh-CN" sz="2800" b="1" dirty="0">
                <a:ea typeface="SimSun" pitchFamily="2" charset="-122"/>
              </a:rPr>
              <a:t>users’ interests</a:t>
            </a:r>
            <a:r>
              <a:rPr lang="en-US" altLang="zh-CN" sz="2800" dirty="0">
                <a:ea typeface="SimSun" pitchFamily="2" charset="-122"/>
              </a:rPr>
              <a:t> which has various applications:</a:t>
            </a:r>
          </a:p>
          <a:p>
            <a:pPr lvl="1" algn="just">
              <a:lnSpc>
                <a:spcPct val="80000"/>
              </a:lnSpc>
            </a:pPr>
            <a:r>
              <a:rPr lang="en-US" altLang="zh-CN" sz="2600" dirty="0">
                <a:ea typeface="SimSun" pitchFamily="2" charset="-122"/>
              </a:rPr>
              <a:t>Personalization and Collaboration in Web-based systems</a:t>
            </a:r>
          </a:p>
          <a:p>
            <a:pPr lvl="1" algn="just">
              <a:lnSpc>
                <a:spcPct val="80000"/>
              </a:lnSpc>
            </a:pPr>
            <a:r>
              <a:rPr lang="en-US" altLang="zh-CN" sz="2600" dirty="0">
                <a:ea typeface="SimSun" pitchFamily="2" charset="-122"/>
              </a:rPr>
              <a:t>Marketing</a:t>
            </a:r>
          </a:p>
          <a:p>
            <a:pPr lvl="1" algn="just">
              <a:lnSpc>
                <a:spcPct val="80000"/>
              </a:lnSpc>
            </a:pPr>
            <a:r>
              <a:rPr lang="en-US" altLang="zh-CN" sz="2600" dirty="0">
                <a:ea typeface="SimSun" pitchFamily="2" charset="-122"/>
              </a:rPr>
              <a:t>Web site design and evaluation</a:t>
            </a:r>
          </a:p>
          <a:p>
            <a:pPr lvl="1" algn="just">
              <a:lnSpc>
                <a:spcPct val="80000"/>
              </a:lnSpc>
            </a:pPr>
            <a:r>
              <a:rPr lang="en-US" altLang="zh-CN" sz="2600" dirty="0">
                <a:ea typeface="SimSun" pitchFamily="2" charset="-122"/>
              </a:rPr>
              <a:t>Decision support</a:t>
            </a:r>
          </a:p>
          <a:p>
            <a:pPr algn="just">
              <a:lnSpc>
                <a:spcPct val="80000"/>
              </a:lnSpc>
              <a:buFontTx/>
              <a:buNone/>
            </a:pPr>
            <a:endParaRPr lang="en-US" altLang="zh-CN" sz="2000" dirty="0">
              <a:ea typeface="SimSun" pitchFamily="2" charset="-122"/>
            </a:endParaRPr>
          </a:p>
          <a:p>
            <a:pPr algn="just"/>
            <a:endParaRPr lang="en-US" sz="4000" dirty="0"/>
          </a:p>
        </p:txBody>
      </p:sp>
      <p:sp>
        <p:nvSpPr>
          <p:cNvPr id="4" name="Rectangle 2"/>
          <p:cNvSpPr>
            <a:spLocks noGrp="1" noChangeArrowheads="1"/>
          </p:cNvSpPr>
          <p:nvPr>
            <p:ph type="title"/>
          </p:nvPr>
        </p:nvSpPr>
        <p:spPr>
          <a:xfrm>
            <a:off x="1960563" y="152400"/>
            <a:ext cx="4821237" cy="609600"/>
          </a:xfrm>
        </p:spPr>
        <p:txBody>
          <a:bodyPr>
            <a:normAutofit fontScale="90000"/>
          </a:bodyPr>
          <a:lstStyle/>
          <a:p>
            <a:r>
              <a:rPr lang="en-US" b="1" dirty="0">
                <a:solidFill>
                  <a:schemeClr val="accent6">
                    <a:lumMod val="50000"/>
                  </a:schemeClr>
                </a:solidFill>
              </a:rPr>
              <a:t>Web Usage Mining</a:t>
            </a:r>
          </a:p>
        </p:txBody>
      </p:sp>
    </p:spTree>
    <p:extLst>
      <p:ext uri="{BB962C8B-B14F-4D97-AF65-F5344CB8AC3E}">
        <p14:creationId xmlns:p14="http://schemas.microsoft.com/office/powerpoint/2010/main" val="134554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81000" y="304800"/>
            <a:ext cx="8610600" cy="6248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v"/>
            </a:pPr>
            <a:r>
              <a:rPr lang="en-US" sz="2800" dirty="0"/>
              <a:t>Mining Web log records to discover user access patterns of Web pages</a:t>
            </a:r>
          </a:p>
          <a:p>
            <a:pPr marL="0" indent="0" algn="just">
              <a:buNone/>
            </a:pPr>
            <a:r>
              <a:rPr lang="en-US" sz="2800" b="1" dirty="0"/>
              <a:t>Applications</a:t>
            </a:r>
          </a:p>
          <a:p>
            <a:pPr marL="914400" lvl="1" indent="-457200" algn="just"/>
            <a:r>
              <a:rPr lang="en-US" dirty="0"/>
              <a:t>Target potential customers for electronic commerce</a:t>
            </a:r>
          </a:p>
          <a:p>
            <a:pPr marL="914400" lvl="1" indent="-457200" algn="just"/>
            <a:r>
              <a:rPr lang="en-US" dirty="0"/>
              <a:t>Enhance the quality and delivery of Internet information services to the end user</a:t>
            </a:r>
          </a:p>
          <a:p>
            <a:pPr marL="914400" lvl="1" indent="-457200" algn="just"/>
            <a:r>
              <a:rPr lang="en-US" dirty="0"/>
              <a:t>Improve Web server system performance</a:t>
            </a:r>
          </a:p>
          <a:p>
            <a:pPr marL="914400" lvl="1" indent="-457200" algn="just"/>
            <a:r>
              <a:rPr lang="en-GB" dirty="0"/>
              <a:t>Identify potential prime advertisement locations</a:t>
            </a:r>
          </a:p>
          <a:p>
            <a:pPr marL="457200" indent="-457200" algn="just">
              <a:buFont typeface="Wingdings" pitchFamily="2" charset="2"/>
              <a:buChar char="v"/>
            </a:pPr>
            <a:r>
              <a:rPr lang="en-US" sz="2800" dirty="0"/>
              <a:t>Web logs provide rich information about Web dynamics</a:t>
            </a:r>
          </a:p>
          <a:p>
            <a:pPr marL="914400" lvl="1" indent="-457200" algn="just"/>
            <a:r>
              <a:rPr lang="en-US" dirty="0"/>
              <a:t>Typical Web log entry includes the URL requested, the IP address from which the request originated, and a timestamp</a:t>
            </a:r>
          </a:p>
        </p:txBody>
      </p:sp>
    </p:spTree>
    <p:extLst>
      <p:ext uri="{BB962C8B-B14F-4D97-AF65-F5344CB8AC3E}">
        <p14:creationId xmlns:p14="http://schemas.microsoft.com/office/powerpoint/2010/main" val="43390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76200"/>
            <a:ext cx="7772400" cy="914400"/>
          </a:xfrm>
        </p:spPr>
        <p:txBody>
          <a:bodyPr/>
          <a:lstStyle/>
          <a:p>
            <a:r>
              <a:rPr lang="en-US" b="1" dirty="0"/>
              <a:t>Why Web Usage Mining?</a:t>
            </a:r>
          </a:p>
        </p:txBody>
      </p:sp>
      <p:sp>
        <p:nvSpPr>
          <p:cNvPr id="5" name="Rectangle 3"/>
          <p:cNvSpPr txBox="1">
            <a:spLocks noChangeArrowheads="1"/>
          </p:cNvSpPr>
          <p:nvPr/>
        </p:nvSpPr>
        <p:spPr>
          <a:xfrm>
            <a:off x="304800" y="1143000"/>
            <a:ext cx="8610600" cy="5334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a:t>Explosive growth of E-commerce </a:t>
            </a:r>
          </a:p>
          <a:p>
            <a:pPr lvl="1" algn="just"/>
            <a:r>
              <a:rPr lang="en-US" dirty="0"/>
              <a:t>Provides an cost-efficient way doing business</a:t>
            </a:r>
          </a:p>
          <a:p>
            <a:pPr lvl="1" algn="just"/>
            <a:r>
              <a:rPr lang="en-US" dirty="0"/>
              <a:t>Amazon.com: “online Wal-Mart” </a:t>
            </a:r>
          </a:p>
          <a:p>
            <a:pPr algn="just">
              <a:buFont typeface="Wingdings" pitchFamily="2" charset="2"/>
              <a:buChar char="v"/>
            </a:pPr>
            <a:r>
              <a:rPr lang="en-US" dirty="0"/>
              <a:t>Hidden Useful information </a:t>
            </a:r>
          </a:p>
          <a:p>
            <a:pPr lvl="1" algn="just"/>
            <a:r>
              <a:rPr lang="en-US" dirty="0"/>
              <a:t>Visitors’ profiles can be discovered </a:t>
            </a:r>
          </a:p>
          <a:p>
            <a:pPr lvl="1" algn="just"/>
            <a:r>
              <a:rPr lang="en-US" dirty="0"/>
              <a:t>Measuring online marketing efforts, launching marketing campaigns, etc. </a:t>
            </a:r>
          </a:p>
          <a:p>
            <a:pPr algn="just"/>
            <a:r>
              <a:rPr lang="en-US" altLang="zh-CN" dirty="0">
                <a:ea typeface="SimSun" pitchFamily="2" charset="-122"/>
              </a:rPr>
              <a:t>One of the major goals of Web usage mining is to reveal </a:t>
            </a:r>
            <a:r>
              <a:rPr lang="en-US" altLang="zh-CN" b="1" dirty="0">
                <a:ea typeface="SimSun" pitchFamily="2" charset="-122"/>
              </a:rPr>
              <a:t>interesting trends and patterns</a:t>
            </a:r>
            <a:r>
              <a:rPr lang="en-US" altLang="zh-CN" dirty="0">
                <a:ea typeface="SimSun" pitchFamily="2" charset="-122"/>
              </a:rPr>
              <a:t> which can often provide important knowledge about the users of a system.</a:t>
            </a:r>
          </a:p>
          <a:p>
            <a:pPr algn="just"/>
            <a:endParaRPr lang="en-US" dirty="0"/>
          </a:p>
        </p:txBody>
      </p:sp>
    </p:spTree>
    <p:extLst>
      <p:ext uri="{BB962C8B-B14F-4D97-AF65-F5344CB8AC3E}">
        <p14:creationId xmlns:p14="http://schemas.microsoft.com/office/powerpoint/2010/main" val="4126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tx2"/>
                                      </p:to>
                                    </p:animClr>
                                  </p:sub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tx2"/>
                                      </p:to>
                                    </p:animClr>
                                  </p:sub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tx2"/>
                                      </p:to>
                                    </p:animClr>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tx2"/>
                                      </p:to>
                                    </p:animClr>
                                  </p:sub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chemeClr val="tx2"/>
                                      </p:to>
                                    </p:animClr>
                                  </p:subTnLst>
                                </p:cTn>
                              </p:par>
                              <p:par>
                                <p:cTn id="22" presetID="9"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304800"/>
            <a:ext cx="8610600" cy="6096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80000"/>
              </a:lnSpc>
              <a:buFont typeface="Wingdings" pitchFamily="2" charset="2"/>
              <a:buChar char="v"/>
            </a:pPr>
            <a:r>
              <a:rPr lang="en-US" altLang="zh-CN" sz="2800" dirty="0">
                <a:ea typeface="SimSun" pitchFamily="2" charset="-122"/>
              </a:rPr>
              <a:t>Many Web applications aim to provide </a:t>
            </a:r>
            <a:r>
              <a:rPr lang="en-US" altLang="zh-CN" sz="2800" b="1" dirty="0">
                <a:ea typeface="SimSun" pitchFamily="2" charset="-122"/>
              </a:rPr>
              <a:t>personalized</a:t>
            </a:r>
            <a:r>
              <a:rPr lang="en-US" altLang="zh-CN" sz="2800" dirty="0">
                <a:ea typeface="SimSun" pitchFamily="2" charset="-122"/>
              </a:rPr>
              <a:t> information and services to users. </a:t>
            </a:r>
            <a:r>
              <a:rPr lang="en-US" altLang="zh-CN" sz="2800" b="1" dirty="0">
                <a:ea typeface="SimSun" pitchFamily="2" charset="-122"/>
              </a:rPr>
              <a:t>Web usage data</a:t>
            </a:r>
            <a:r>
              <a:rPr lang="en-US" altLang="zh-CN" sz="2800" dirty="0">
                <a:ea typeface="SimSun" pitchFamily="2" charset="-122"/>
              </a:rPr>
              <a:t> provide an excellent way to learn about users’ interest.</a:t>
            </a:r>
          </a:p>
          <a:p>
            <a:pPr marL="915988" lvl="1" indent="-458788" algn="just">
              <a:lnSpc>
                <a:spcPct val="80000"/>
              </a:lnSpc>
            </a:pPr>
            <a:r>
              <a:rPr lang="en-US" altLang="zh-CN" dirty="0" err="1">
                <a:ea typeface="SimSun" pitchFamily="2" charset="-122"/>
              </a:rPr>
              <a:t>WebWatcher</a:t>
            </a:r>
            <a:r>
              <a:rPr lang="en-US" altLang="zh-CN" dirty="0">
                <a:ea typeface="SimSun" pitchFamily="2" charset="-122"/>
              </a:rPr>
              <a:t> (</a:t>
            </a:r>
            <a:r>
              <a:rPr lang="en-US" altLang="zh-CN" i="1" dirty="0">
                <a:ea typeface="SimSun" pitchFamily="2" charset="-122"/>
              </a:rPr>
              <a:t>Armstrong et al., 1995</a:t>
            </a:r>
            <a:r>
              <a:rPr lang="en-US" altLang="zh-CN" dirty="0">
                <a:ea typeface="SimSun" pitchFamily="2" charset="-122"/>
              </a:rPr>
              <a:t>)</a:t>
            </a:r>
          </a:p>
          <a:p>
            <a:pPr marL="915988" lvl="1" indent="-458788" algn="just">
              <a:lnSpc>
                <a:spcPct val="80000"/>
              </a:lnSpc>
            </a:pPr>
            <a:r>
              <a:rPr lang="en-US" altLang="zh-CN" dirty="0" err="1">
                <a:ea typeface="SimSun" pitchFamily="2" charset="-122"/>
              </a:rPr>
              <a:t>Letizia</a:t>
            </a:r>
            <a:r>
              <a:rPr lang="en-US" altLang="zh-CN" dirty="0">
                <a:ea typeface="SimSun" pitchFamily="2" charset="-122"/>
              </a:rPr>
              <a:t> (</a:t>
            </a:r>
            <a:r>
              <a:rPr lang="en-US" altLang="zh-CN" i="1" dirty="0">
                <a:ea typeface="SimSun" pitchFamily="2" charset="-122"/>
              </a:rPr>
              <a:t>Lieberman, 1995</a:t>
            </a:r>
            <a:r>
              <a:rPr lang="en-US" altLang="zh-CN" dirty="0">
                <a:ea typeface="SimSun" pitchFamily="2" charset="-122"/>
              </a:rPr>
              <a:t>)</a:t>
            </a:r>
          </a:p>
          <a:p>
            <a:pPr marL="457200" indent="-457200" algn="just">
              <a:lnSpc>
                <a:spcPct val="80000"/>
              </a:lnSpc>
              <a:buFont typeface="Wingdings" pitchFamily="2" charset="2"/>
              <a:buChar char="v"/>
            </a:pPr>
            <a:r>
              <a:rPr lang="en-US" altLang="zh-CN" sz="2800" dirty="0">
                <a:ea typeface="SimSun" pitchFamily="2" charset="-122"/>
              </a:rPr>
              <a:t>Web usage mining on Web logs can help identify users who have accessed similar Web pages. The patterns that emerge can be very useful in </a:t>
            </a:r>
            <a:r>
              <a:rPr lang="en-US" altLang="zh-CN" sz="2800" b="1" dirty="0">
                <a:ea typeface="SimSun" pitchFamily="2" charset="-122"/>
              </a:rPr>
              <a:t>collaborative</a:t>
            </a:r>
            <a:r>
              <a:rPr lang="en-US" altLang="zh-CN" sz="2800" dirty="0">
                <a:ea typeface="SimSun" pitchFamily="2" charset="-122"/>
              </a:rPr>
              <a:t> Web searching and filtering.</a:t>
            </a:r>
          </a:p>
          <a:p>
            <a:pPr marL="914400" lvl="1" indent="-457200" algn="just">
              <a:lnSpc>
                <a:spcPct val="80000"/>
              </a:lnSpc>
            </a:pPr>
            <a:r>
              <a:rPr lang="en-US" altLang="zh-CN" i="1" dirty="0">
                <a:ea typeface="SimSun" pitchFamily="2" charset="-122"/>
              </a:rPr>
              <a:t>Amazon.com </a:t>
            </a:r>
            <a:r>
              <a:rPr lang="en-US" altLang="zh-CN" dirty="0">
                <a:ea typeface="SimSun" pitchFamily="2" charset="-122"/>
              </a:rPr>
              <a:t>uses </a:t>
            </a:r>
            <a:r>
              <a:rPr lang="en-US" altLang="zh-CN" b="1" dirty="0">
                <a:ea typeface="SimSun" pitchFamily="2" charset="-122"/>
              </a:rPr>
              <a:t>collaborative filtering</a:t>
            </a:r>
            <a:r>
              <a:rPr lang="en-US" altLang="zh-CN" dirty="0">
                <a:ea typeface="SimSun" pitchFamily="2" charset="-122"/>
              </a:rPr>
              <a:t> to recommend books to potential customers based on the preferences of other customers having similar interests or purchasing histories.</a:t>
            </a:r>
          </a:p>
          <a:p>
            <a:pPr marL="914400" lvl="1" indent="-457200" algn="just">
              <a:lnSpc>
                <a:spcPct val="80000"/>
              </a:lnSpc>
            </a:pPr>
            <a:r>
              <a:rPr lang="en-US" altLang="zh-CN" i="1" dirty="0">
                <a:ea typeface="SimSun" pitchFamily="2" charset="-122"/>
              </a:rPr>
              <a:t>Huang et al. (2002)</a:t>
            </a:r>
            <a:r>
              <a:rPr lang="en-US" altLang="zh-CN" dirty="0">
                <a:ea typeface="SimSun" pitchFamily="2" charset="-122"/>
              </a:rPr>
              <a:t> used </a:t>
            </a:r>
            <a:r>
              <a:rPr lang="en-US" altLang="zh-CN" b="1" dirty="0">
                <a:ea typeface="SimSun" pitchFamily="2" charset="-122"/>
              </a:rPr>
              <a:t>Hopfield Net</a:t>
            </a:r>
            <a:r>
              <a:rPr lang="en-US" altLang="zh-CN" dirty="0">
                <a:ea typeface="SimSun" pitchFamily="2" charset="-122"/>
              </a:rPr>
              <a:t> to model user interests and product profiles in an online bookstore in Taiwan.</a:t>
            </a:r>
          </a:p>
          <a:p>
            <a:pPr lvl="1" algn="just">
              <a:lnSpc>
                <a:spcPct val="80000"/>
              </a:lnSpc>
            </a:pPr>
            <a:endParaRPr lang="en-US" altLang="zh-CN" dirty="0">
              <a:ea typeface="SimSun" pitchFamily="2" charset="-122"/>
            </a:endParaRPr>
          </a:p>
          <a:p>
            <a:pPr algn="just">
              <a:lnSpc>
                <a:spcPct val="80000"/>
              </a:lnSpc>
              <a:buFontTx/>
              <a:buNone/>
            </a:pPr>
            <a:endParaRPr lang="en-US" altLang="zh-CN" sz="2800" dirty="0">
              <a:ea typeface="SimSun" pitchFamily="2" charset="-122"/>
            </a:endParaRPr>
          </a:p>
          <a:p>
            <a:pPr algn="just">
              <a:lnSpc>
                <a:spcPct val="80000"/>
              </a:lnSpc>
            </a:pPr>
            <a:endParaRPr lang="en-US" altLang="zh-CN" sz="2800" dirty="0">
              <a:ea typeface="SimSun" pitchFamily="2" charset="-122"/>
            </a:endParaRPr>
          </a:p>
          <a:p>
            <a:pPr algn="just">
              <a:lnSpc>
                <a:spcPct val="80000"/>
              </a:lnSpc>
            </a:pPr>
            <a:endParaRPr lang="en-US" altLang="zh-CN" sz="2800" dirty="0">
              <a:ea typeface="SimSun" pitchFamily="2" charset="-122"/>
            </a:endParaRPr>
          </a:p>
        </p:txBody>
      </p:sp>
    </p:spTree>
    <p:extLst>
      <p:ext uri="{BB962C8B-B14F-4D97-AF65-F5344CB8AC3E}">
        <p14:creationId xmlns:p14="http://schemas.microsoft.com/office/powerpoint/2010/main" val="110239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a:solidFill>
                  <a:schemeClr val="accent6">
                    <a:lumMod val="50000"/>
                  </a:schemeClr>
                </a:solidFill>
              </a:rPr>
              <a:t>Multimedia Data Mining</a:t>
            </a:r>
          </a:p>
        </p:txBody>
      </p:sp>
      <p:sp>
        <p:nvSpPr>
          <p:cNvPr id="5" name="內容版面配置區 2"/>
          <p:cNvSpPr>
            <a:spLocks noGrp="1"/>
          </p:cNvSpPr>
          <p:nvPr>
            <p:ph idx="1"/>
          </p:nvPr>
        </p:nvSpPr>
        <p:spPr>
          <a:xfrm>
            <a:off x="381000" y="990600"/>
            <a:ext cx="8305800" cy="5562600"/>
          </a:xfrm>
        </p:spPr>
        <p:txBody>
          <a:bodyPr>
            <a:noAutofit/>
          </a:bodyPr>
          <a:lstStyle/>
          <a:p>
            <a:pPr marL="457200" indent="-457200" algn="just"/>
            <a:r>
              <a:rPr lang="en-US" altLang="zh-TW" sz="2800" b="1" dirty="0">
                <a:solidFill>
                  <a:srgbClr val="0070C0"/>
                </a:solidFill>
                <a:ea typeface="PMingLiU" pitchFamily="18" charset="-120"/>
              </a:rPr>
              <a:t>Multimedia Data Mining </a:t>
            </a:r>
            <a:r>
              <a:rPr lang="en-US" altLang="zh-TW" sz="2800" dirty="0">
                <a:ea typeface="PMingLiU" pitchFamily="18" charset="-120"/>
              </a:rPr>
              <a:t>is a subfield of data mining that deals with an extraction of implicit knowledge, multimedia data relationships, or other patterns not explicitly stored in multimedia databases</a:t>
            </a:r>
          </a:p>
          <a:p>
            <a:pPr marL="457200" indent="-457200" algn="just"/>
            <a:r>
              <a:rPr lang="en-US" altLang="zh-TW" sz="2800" b="1" dirty="0">
                <a:solidFill>
                  <a:srgbClr val="0070C0"/>
                </a:solidFill>
                <a:ea typeface="PMingLiU" pitchFamily="18" charset="-120"/>
              </a:rPr>
              <a:t>Multimedia Data Types</a:t>
            </a:r>
          </a:p>
          <a:p>
            <a:pPr lvl="1" algn="just"/>
            <a:r>
              <a:rPr lang="en-US" altLang="zh-TW" dirty="0">
                <a:ea typeface="PMingLiU" pitchFamily="18" charset="-120"/>
              </a:rPr>
              <a:t>any type of information medium that can be represented, processed, stored and transmitted over network in digital form </a:t>
            </a:r>
          </a:p>
          <a:p>
            <a:pPr lvl="1" algn="just"/>
            <a:r>
              <a:rPr lang="pt-BR" altLang="zh-TW" dirty="0">
                <a:ea typeface="PMingLiU" pitchFamily="18" charset="-120"/>
              </a:rPr>
              <a:t>Multi-lingual text, numeric, images, video, audio, </a:t>
            </a:r>
            <a:r>
              <a:rPr lang="en-US" altLang="zh-TW" dirty="0">
                <a:ea typeface="PMingLiU" pitchFamily="18" charset="-120"/>
              </a:rPr>
              <a:t>graphical, temporal, relational, and categorical data.</a:t>
            </a:r>
          </a:p>
          <a:p>
            <a:pPr lvl="1" algn="just"/>
            <a:r>
              <a:rPr lang="en-US" altLang="zh-TW" dirty="0">
                <a:ea typeface="PMingLiU" pitchFamily="18" charset="-120"/>
              </a:rPr>
              <a:t>Relation with conventional data mining term</a:t>
            </a:r>
          </a:p>
          <a:p>
            <a:pPr algn="just"/>
            <a:endParaRPr lang="zh-TW" altLang="en-US" sz="2800" dirty="0">
              <a:ea typeface="PMingLiU" pitchFamily="18" charset="-120"/>
            </a:endParaRPr>
          </a:p>
        </p:txBody>
      </p:sp>
    </p:spTree>
    <p:extLst>
      <p:ext uri="{BB962C8B-B14F-4D97-AF65-F5344CB8AC3E}">
        <p14:creationId xmlns:p14="http://schemas.microsoft.com/office/powerpoint/2010/main" val="2720543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457200"/>
            <a:ext cx="8382000" cy="762000"/>
          </a:xfrm>
        </p:spPr>
        <p:txBody>
          <a:bodyPr/>
          <a:lstStyle/>
          <a:p>
            <a:pPr algn="ctr"/>
            <a:r>
              <a:rPr lang="en-US" b="1" dirty="0"/>
              <a:t>How to perform Web Usage Mining</a:t>
            </a:r>
          </a:p>
        </p:txBody>
      </p:sp>
      <p:sp>
        <p:nvSpPr>
          <p:cNvPr id="5" name="Rectangle 3"/>
          <p:cNvSpPr txBox="1">
            <a:spLocks noChangeArrowheads="1"/>
          </p:cNvSpPr>
          <p:nvPr/>
        </p:nvSpPr>
        <p:spPr>
          <a:xfrm>
            <a:off x="381000" y="1676400"/>
            <a:ext cx="85344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800" dirty="0"/>
              <a:t>Obtain web traffic data from</a:t>
            </a:r>
          </a:p>
          <a:p>
            <a:pPr lvl="1" algn="just">
              <a:lnSpc>
                <a:spcPct val="90000"/>
              </a:lnSpc>
            </a:pPr>
            <a:r>
              <a:rPr lang="en-US" sz="2400" dirty="0"/>
              <a:t>Web server log files</a:t>
            </a:r>
          </a:p>
          <a:p>
            <a:pPr lvl="1" algn="just">
              <a:lnSpc>
                <a:spcPct val="90000"/>
              </a:lnSpc>
            </a:pPr>
            <a:r>
              <a:rPr lang="en-US" sz="2400" dirty="0"/>
              <a:t>Corporate relational databases</a:t>
            </a:r>
          </a:p>
          <a:p>
            <a:pPr lvl="1" algn="just">
              <a:lnSpc>
                <a:spcPct val="90000"/>
              </a:lnSpc>
            </a:pPr>
            <a:r>
              <a:rPr lang="en-US" sz="2400" dirty="0"/>
              <a:t>Registration forms</a:t>
            </a:r>
          </a:p>
          <a:p>
            <a:pPr algn="just">
              <a:lnSpc>
                <a:spcPct val="90000"/>
              </a:lnSpc>
              <a:buFont typeface="Wingdings" pitchFamily="2" charset="2"/>
              <a:buChar char="v"/>
            </a:pPr>
            <a:r>
              <a:rPr lang="en-US" sz="2800" dirty="0"/>
              <a:t>Apply data mining techniques and other Web mining techniques</a:t>
            </a:r>
          </a:p>
          <a:p>
            <a:pPr algn="just">
              <a:lnSpc>
                <a:spcPct val="90000"/>
              </a:lnSpc>
              <a:buFont typeface="Wingdings" pitchFamily="2" charset="2"/>
              <a:buChar char="v"/>
            </a:pPr>
            <a:r>
              <a:rPr lang="en-US" sz="2800" dirty="0"/>
              <a:t>Two categories:</a:t>
            </a:r>
          </a:p>
          <a:p>
            <a:pPr lvl="1" algn="just">
              <a:lnSpc>
                <a:spcPct val="90000"/>
              </a:lnSpc>
            </a:pPr>
            <a:r>
              <a:rPr lang="en-US" sz="2400" dirty="0"/>
              <a:t>Pattern Discovery Tools</a:t>
            </a:r>
          </a:p>
          <a:p>
            <a:pPr lvl="1" algn="just">
              <a:lnSpc>
                <a:spcPct val="90000"/>
              </a:lnSpc>
            </a:pPr>
            <a:r>
              <a:rPr lang="en-US" sz="2400" dirty="0"/>
              <a:t>Pattern Analysis Tools</a:t>
            </a:r>
          </a:p>
          <a:p>
            <a:pPr lvl="1" algn="just">
              <a:lnSpc>
                <a:spcPct val="90000"/>
              </a:lnSpc>
            </a:pPr>
            <a:endParaRPr lang="en-US" sz="2400" dirty="0"/>
          </a:p>
        </p:txBody>
      </p:sp>
    </p:spTree>
    <p:extLst>
      <p:ext uri="{BB962C8B-B14F-4D97-AF65-F5344CB8AC3E}">
        <p14:creationId xmlns:p14="http://schemas.microsoft.com/office/powerpoint/2010/main" val="3554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6699FF"/>
                                      </p:to>
                                    </p:animClr>
                                  </p:sub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6699FF"/>
                                      </p:to>
                                    </p:animClr>
                                  </p:sub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6699FF"/>
                                      </p:to>
                                    </p:animClr>
                                  </p:subTnLst>
                                </p:cTn>
                              </p:par>
                              <p:par>
                                <p:cTn id="14" presetID="9"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6699FF"/>
                                      </p:to>
                                    </p:animClr>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6699FF"/>
                                      </p:to>
                                    </p:animClr>
                                  </p:sub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6699FF"/>
                                      </p:to>
                                    </p:animClr>
                                  </p:subTnLst>
                                </p:cTn>
                              </p:par>
                              <p:par>
                                <p:cTn id="27" presetID="9"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6699FF"/>
                                      </p:to>
                                    </p:animClr>
                                  </p:subTnLst>
                                </p:cTn>
                              </p:par>
                              <p:par>
                                <p:cTn id="30" presetID="9"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685800"/>
            <a:ext cx="8915400" cy="6172200"/>
          </a:xfrm>
          <a:prstGeom prst="rect">
            <a:avLst/>
          </a:prstGeom>
          <a:solidFill>
            <a:schemeClr val="bg1"/>
          </a:solidFill>
          <a:ln/>
        </p:spPr>
        <p:txBody>
          <a:bodyPr vert="horz" wrap="square" lIns="91440" tIns="45720" rIns="91440" bIns="45720" numCol="1" rtlCol="0" anchor="t" anchorCtr="0" compatLnSpc="1">
            <a:prstTxWarp prst="textNoShape">
              <a:avLst/>
            </a:prstTxWarp>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n-US" sz="3600" dirty="0"/>
              <a:t>Web Content Mining is the process of extracting useful information from the contents of Web documents. </a:t>
            </a:r>
          </a:p>
          <a:p>
            <a:pPr lvl="0" algn="just"/>
            <a:r>
              <a:rPr lang="en-US" sz="3600" dirty="0"/>
              <a:t>Content data corresponds to the collection of facts a Web page was designed to convey to the users. </a:t>
            </a:r>
          </a:p>
          <a:p>
            <a:pPr lvl="0" algn="just"/>
            <a:r>
              <a:rPr lang="en-US" sz="3600" dirty="0"/>
              <a:t>May consist of text, images, audio, video, or structured records such as lists and tables. </a:t>
            </a:r>
          </a:p>
          <a:p>
            <a:pPr lvl="0" algn="just"/>
            <a:r>
              <a:rPr lang="en-US" sz="3600" dirty="0"/>
              <a:t>Web content has been the most widely researched. </a:t>
            </a:r>
          </a:p>
          <a:p>
            <a:pPr lvl="0" algn="just"/>
            <a:r>
              <a:rPr lang="en-US" sz="3600" dirty="0"/>
              <a:t>Issues addressed in text mining are, topic discovery, extracting association patterns, clustering of web documents and classification of Web Pages.</a:t>
            </a:r>
          </a:p>
        </p:txBody>
      </p:sp>
      <p:sp>
        <p:nvSpPr>
          <p:cNvPr id="7" name="Title 6"/>
          <p:cNvSpPr>
            <a:spLocks noGrp="1"/>
          </p:cNvSpPr>
          <p:nvPr>
            <p:ph type="title"/>
          </p:nvPr>
        </p:nvSpPr>
        <p:spPr>
          <a:xfrm>
            <a:off x="381000" y="0"/>
            <a:ext cx="8229600" cy="792162"/>
          </a:xfrm>
        </p:spPr>
        <p:txBody>
          <a:bodyPr>
            <a:normAutofit/>
          </a:bodyPr>
          <a:lstStyle/>
          <a:p>
            <a:r>
              <a:rPr lang="en-US" b="1" dirty="0">
                <a:solidFill>
                  <a:srgbClr val="FF0000"/>
                </a:solidFill>
              </a:rPr>
              <a:t>Web Content Mining</a:t>
            </a:r>
          </a:p>
        </p:txBody>
      </p:sp>
    </p:spTree>
    <p:extLst>
      <p:ext uri="{BB962C8B-B14F-4D97-AF65-F5344CB8AC3E}">
        <p14:creationId xmlns:p14="http://schemas.microsoft.com/office/powerpoint/2010/main" val="3745960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990600"/>
            <a:ext cx="8610600" cy="5791200"/>
          </a:xfrm>
          <a:prstGeom prst="rect">
            <a:avLst/>
          </a:prstGeom>
          <a:solidFill>
            <a:schemeClr val="bg1"/>
          </a:solidFill>
          <a:ln/>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4025" indent="-454025" algn="just">
              <a:lnSpc>
                <a:spcPct val="80000"/>
              </a:lnSpc>
              <a:buFont typeface="Wingdings" pitchFamily="2" charset="2"/>
              <a:buChar char="v"/>
            </a:pPr>
            <a:r>
              <a:rPr lang="en-US" altLang="zh-CN" sz="3600" b="1" dirty="0">
                <a:ea typeface="SimSun" pitchFamily="2" charset="-122"/>
              </a:rPr>
              <a:t>Text Mining for Web Documents</a:t>
            </a:r>
          </a:p>
          <a:p>
            <a:pPr marL="914400" lvl="1" indent="-457200" algn="just">
              <a:lnSpc>
                <a:spcPct val="80000"/>
              </a:lnSpc>
            </a:pPr>
            <a:r>
              <a:rPr lang="en-US" altLang="zh-CN" sz="3600" dirty="0">
                <a:ea typeface="SimSun" pitchFamily="2" charset="-122"/>
              </a:rPr>
              <a:t>Text mining for Web documents can be considered a sub-field of </a:t>
            </a:r>
            <a:r>
              <a:rPr lang="en-US" altLang="zh-CN" sz="3600" b="1" dirty="0">
                <a:ea typeface="SimSun" pitchFamily="2" charset="-122"/>
              </a:rPr>
              <a:t>Web content mining</a:t>
            </a:r>
            <a:r>
              <a:rPr lang="en-US" altLang="zh-CN" sz="3600" dirty="0">
                <a:ea typeface="SimSun" pitchFamily="2" charset="-122"/>
              </a:rPr>
              <a:t>.</a:t>
            </a:r>
          </a:p>
          <a:p>
            <a:pPr marL="914400" lvl="1" indent="-457200" algn="just">
              <a:lnSpc>
                <a:spcPct val="80000"/>
              </a:lnSpc>
            </a:pPr>
            <a:endParaRPr lang="en-US" altLang="zh-CN" sz="3600" dirty="0">
              <a:ea typeface="SimSun" pitchFamily="2" charset="-122"/>
            </a:endParaRPr>
          </a:p>
          <a:p>
            <a:pPr marL="914400" lvl="1" indent="-457200" algn="just">
              <a:lnSpc>
                <a:spcPct val="80000"/>
              </a:lnSpc>
            </a:pPr>
            <a:r>
              <a:rPr lang="en-US" altLang="zh-CN" sz="3600" b="1" dirty="0">
                <a:ea typeface="SimSun" pitchFamily="2" charset="-122"/>
              </a:rPr>
              <a:t>Information extraction techniques</a:t>
            </a:r>
            <a:r>
              <a:rPr lang="en-US" altLang="zh-CN" sz="3600" dirty="0">
                <a:ea typeface="SimSun" pitchFamily="2" charset="-122"/>
              </a:rPr>
              <a:t> have been applied to Web HTML documents</a:t>
            </a:r>
          </a:p>
          <a:p>
            <a:pPr marL="914400" lvl="1" indent="-457200" algn="just">
              <a:lnSpc>
                <a:spcPct val="80000"/>
              </a:lnSpc>
            </a:pPr>
            <a:endParaRPr lang="en-US" altLang="zh-CN" sz="3600" dirty="0">
              <a:ea typeface="SimSun" pitchFamily="2" charset="-122"/>
            </a:endParaRPr>
          </a:p>
          <a:p>
            <a:pPr marL="914400" lvl="1" indent="-457200" algn="just">
              <a:lnSpc>
                <a:spcPct val="80000"/>
              </a:lnSpc>
            </a:pPr>
            <a:r>
              <a:rPr lang="en-US" altLang="zh-CN" sz="3600" b="1" dirty="0">
                <a:ea typeface="SimSun" pitchFamily="2" charset="-122"/>
              </a:rPr>
              <a:t>Text clustering algorithms</a:t>
            </a:r>
            <a:r>
              <a:rPr lang="en-US" altLang="zh-CN" sz="3600" dirty="0">
                <a:ea typeface="SimSun" pitchFamily="2" charset="-122"/>
              </a:rPr>
              <a:t> also have been applied to Web applications.</a:t>
            </a:r>
          </a:p>
        </p:txBody>
      </p:sp>
      <p:sp>
        <p:nvSpPr>
          <p:cNvPr id="7" name="Title 6"/>
          <p:cNvSpPr>
            <a:spLocks noGrp="1"/>
          </p:cNvSpPr>
          <p:nvPr>
            <p:ph type="title"/>
          </p:nvPr>
        </p:nvSpPr>
        <p:spPr>
          <a:xfrm>
            <a:off x="381000" y="122238"/>
            <a:ext cx="8229600" cy="792162"/>
          </a:xfrm>
        </p:spPr>
        <p:txBody>
          <a:bodyPr>
            <a:normAutofit/>
          </a:bodyPr>
          <a:lstStyle/>
          <a:p>
            <a:r>
              <a:rPr lang="en-US" b="1" dirty="0">
                <a:solidFill>
                  <a:srgbClr val="FF0000"/>
                </a:solidFill>
              </a:rPr>
              <a:t>Web Content Mining</a:t>
            </a:r>
          </a:p>
        </p:txBody>
      </p:sp>
    </p:spTree>
    <p:extLst>
      <p:ext uri="{BB962C8B-B14F-4D97-AF65-F5344CB8AC3E}">
        <p14:creationId xmlns:p14="http://schemas.microsoft.com/office/powerpoint/2010/main" val="3745960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715000"/>
          </a:xfrm>
        </p:spPr>
        <p:txBody>
          <a:bodyPr>
            <a:noAutofit/>
          </a:bodyPr>
          <a:lstStyle/>
          <a:p>
            <a:pPr algn="just">
              <a:lnSpc>
                <a:spcPct val="90000"/>
              </a:lnSpc>
              <a:buFont typeface="Wingdings" pitchFamily="2" charset="2"/>
              <a:buChar char="v"/>
            </a:pPr>
            <a:r>
              <a:rPr lang="en-US" altLang="zh-CN" sz="2800" b="1" dirty="0">
                <a:ea typeface="SimSun" pitchFamily="2" charset="-122"/>
              </a:rPr>
              <a:t>Web link structure</a:t>
            </a:r>
            <a:r>
              <a:rPr lang="en-US" altLang="zh-CN" sz="2800" dirty="0">
                <a:ea typeface="SimSun" pitchFamily="2" charset="-122"/>
              </a:rPr>
              <a:t> has been widely used to infer important web pages information. </a:t>
            </a:r>
          </a:p>
          <a:p>
            <a:pPr algn="just">
              <a:lnSpc>
                <a:spcPct val="90000"/>
              </a:lnSpc>
              <a:buFont typeface="Wingdings" pitchFamily="2" charset="2"/>
              <a:buChar char="v"/>
            </a:pPr>
            <a:r>
              <a:rPr lang="en-US" altLang="zh-CN" sz="2800" dirty="0">
                <a:ea typeface="SimSun" pitchFamily="2" charset="-122"/>
              </a:rPr>
              <a:t>Web structure mining has been largely influenced by research in</a:t>
            </a:r>
          </a:p>
          <a:p>
            <a:pPr lvl="1" algn="just">
              <a:lnSpc>
                <a:spcPct val="90000"/>
              </a:lnSpc>
            </a:pPr>
            <a:r>
              <a:rPr lang="en-US" altLang="zh-CN" sz="2400" b="1" dirty="0">
                <a:ea typeface="SimSun" pitchFamily="2" charset="-122"/>
              </a:rPr>
              <a:t>Social network analysis </a:t>
            </a:r>
          </a:p>
          <a:p>
            <a:pPr lvl="1" algn="just">
              <a:lnSpc>
                <a:spcPct val="90000"/>
              </a:lnSpc>
            </a:pPr>
            <a:r>
              <a:rPr lang="en-US" altLang="zh-CN" sz="2400" b="1" dirty="0">
                <a:ea typeface="SimSun" pitchFamily="2" charset="-122"/>
              </a:rPr>
              <a:t>Citation analysis</a:t>
            </a:r>
            <a:r>
              <a:rPr lang="en-US" altLang="zh-CN" sz="2400" dirty="0">
                <a:ea typeface="SimSun" pitchFamily="2" charset="-122"/>
              </a:rPr>
              <a:t> (</a:t>
            </a:r>
            <a:r>
              <a:rPr lang="en-US" altLang="zh-CN" sz="2400" dirty="0" err="1">
                <a:ea typeface="SimSun" pitchFamily="2" charset="-122"/>
              </a:rPr>
              <a:t>bibliometrics</a:t>
            </a:r>
            <a:r>
              <a:rPr lang="en-US" altLang="zh-CN" sz="2400" dirty="0">
                <a:ea typeface="SimSun" pitchFamily="2" charset="-122"/>
              </a:rPr>
              <a:t>).</a:t>
            </a:r>
          </a:p>
          <a:p>
            <a:pPr lvl="2" algn="just">
              <a:lnSpc>
                <a:spcPct val="90000"/>
              </a:lnSpc>
              <a:buFont typeface="Wingdings" pitchFamily="2" charset="2"/>
              <a:buChar char="Ø"/>
            </a:pPr>
            <a:r>
              <a:rPr lang="en-US" altLang="zh-CN" i="1" dirty="0">
                <a:ea typeface="SimSun" pitchFamily="2" charset="-122"/>
              </a:rPr>
              <a:t>in-links: </a:t>
            </a:r>
            <a:r>
              <a:rPr lang="en-US" altLang="zh-CN" dirty="0">
                <a:ea typeface="SimSun" pitchFamily="2" charset="-122"/>
              </a:rPr>
              <a:t>the hyperlinks pointing to a page</a:t>
            </a:r>
          </a:p>
          <a:p>
            <a:pPr lvl="2" algn="just">
              <a:lnSpc>
                <a:spcPct val="90000"/>
              </a:lnSpc>
              <a:buFont typeface="Wingdings" pitchFamily="2" charset="2"/>
              <a:buChar char="Ø"/>
            </a:pPr>
            <a:r>
              <a:rPr lang="en-US" altLang="zh-CN" i="1" dirty="0">
                <a:ea typeface="SimSun" pitchFamily="2" charset="-122"/>
              </a:rPr>
              <a:t>out-links: </a:t>
            </a:r>
            <a:r>
              <a:rPr lang="en-US" altLang="zh-CN" dirty="0">
                <a:ea typeface="SimSun" pitchFamily="2" charset="-122"/>
              </a:rPr>
              <a:t>the hyperlinks found in a page.</a:t>
            </a:r>
          </a:p>
          <a:p>
            <a:pPr lvl="2" algn="just">
              <a:lnSpc>
                <a:spcPct val="90000"/>
              </a:lnSpc>
              <a:buFont typeface="Wingdings" pitchFamily="2" charset="2"/>
              <a:buChar char="Ø"/>
            </a:pPr>
            <a:r>
              <a:rPr lang="en-US" altLang="zh-CN" dirty="0">
                <a:ea typeface="SimSun" pitchFamily="2" charset="-122"/>
              </a:rPr>
              <a:t>Usually, the </a:t>
            </a:r>
            <a:r>
              <a:rPr lang="en-US" altLang="zh-CN" b="1" dirty="0">
                <a:ea typeface="SimSun" pitchFamily="2" charset="-122"/>
              </a:rPr>
              <a:t>larger</a:t>
            </a:r>
            <a:r>
              <a:rPr lang="en-US" altLang="zh-CN" dirty="0">
                <a:ea typeface="SimSun" pitchFamily="2" charset="-122"/>
              </a:rPr>
              <a:t> the number of in-links, the </a:t>
            </a:r>
            <a:r>
              <a:rPr lang="en-US" altLang="zh-CN" b="1" dirty="0">
                <a:ea typeface="SimSun" pitchFamily="2" charset="-122"/>
              </a:rPr>
              <a:t>better</a:t>
            </a:r>
            <a:r>
              <a:rPr lang="en-US" altLang="zh-CN" dirty="0">
                <a:ea typeface="SimSun" pitchFamily="2" charset="-122"/>
              </a:rPr>
              <a:t> a page is.</a:t>
            </a:r>
          </a:p>
          <a:p>
            <a:pPr algn="just">
              <a:lnSpc>
                <a:spcPct val="90000"/>
              </a:lnSpc>
              <a:buFont typeface="Wingdings" pitchFamily="2" charset="2"/>
              <a:buChar char="v"/>
            </a:pPr>
            <a:r>
              <a:rPr lang="en-US" altLang="zh-CN" sz="2800" dirty="0">
                <a:ea typeface="SimSun" pitchFamily="2" charset="-122"/>
              </a:rPr>
              <a:t>By analyzing the pages containing a </a:t>
            </a:r>
            <a:r>
              <a:rPr lang="en-US" altLang="zh-CN" sz="2800" b="1" dirty="0">
                <a:ea typeface="SimSun" pitchFamily="2" charset="-122"/>
              </a:rPr>
              <a:t>URL</a:t>
            </a:r>
            <a:r>
              <a:rPr lang="en-US" altLang="zh-CN" sz="2800" dirty="0">
                <a:ea typeface="SimSun" pitchFamily="2" charset="-122"/>
              </a:rPr>
              <a:t>, we can also obtain</a:t>
            </a:r>
          </a:p>
          <a:p>
            <a:pPr lvl="1" algn="just">
              <a:lnSpc>
                <a:spcPct val="90000"/>
              </a:lnSpc>
            </a:pPr>
            <a:r>
              <a:rPr lang="en-US" altLang="zh-CN" sz="2400" b="1" dirty="0">
                <a:ea typeface="SimSun" pitchFamily="2" charset="-122"/>
              </a:rPr>
              <a:t>Anchor text</a:t>
            </a:r>
            <a:r>
              <a:rPr lang="en-US" altLang="zh-CN" sz="2400" dirty="0">
                <a:ea typeface="SimSun" pitchFamily="2" charset="-122"/>
              </a:rPr>
              <a:t>: how other Web page authors annotate a page and can be useful in predicting the content of the target page.</a:t>
            </a:r>
          </a:p>
          <a:p>
            <a:pPr marL="0" indent="0" algn="just">
              <a:buNone/>
            </a:pPr>
            <a:endParaRPr lang="en-US" sz="2800" dirty="0"/>
          </a:p>
        </p:txBody>
      </p:sp>
      <p:sp>
        <p:nvSpPr>
          <p:cNvPr id="4" name="Title 6"/>
          <p:cNvSpPr>
            <a:spLocks noGrp="1"/>
          </p:cNvSpPr>
          <p:nvPr>
            <p:ph type="title"/>
          </p:nvPr>
        </p:nvSpPr>
        <p:spPr>
          <a:xfrm>
            <a:off x="457200" y="0"/>
            <a:ext cx="8229600" cy="792162"/>
          </a:xfrm>
        </p:spPr>
        <p:txBody>
          <a:bodyPr>
            <a:normAutofit/>
          </a:bodyPr>
          <a:lstStyle/>
          <a:p>
            <a:r>
              <a:rPr lang="en-US" b="1" dirty="0"/>
              <a:t>Web Structure Mining</a:t>
            </a:r>
          </a:p>
        </p:txBody>
      </p:sp>
    </p:spTree>
    <p:extLst>
      <p:ext uri="{BB962C8B-B14F-4D97-AF65-F5344CB8AC3E}">
        <p14:creationId xmlns:p14="http://schemas.microsoft.com/office/powerpoint/2010/main" val="1577834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533400"/>
            <a:ext cx="8382000" cy="601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altLang="zh-CN" b="1" dirty="0">
                <a:ea typeface="SimSun" pitchFamily="2" charset="-122"/>
              </a:rPr>
              <a:t>Web structure mining algorithms</a:t>
            </a:r>
            <a:r>
              <a:rPr lang="en-US" altLang="zh-CN" dirty="0">
                <a:ea typeface="SimSun" pitchFamily="2" charset="-122"/>
              </a:rPr>
              <a:t>:</a:t>
            </a:r>
          </a:p>
          <a:p>
            <a:pPr lvl="1" algn="just"/>
            <a:r>
              <a:rPr lang="en-US" altLang="zh-CN" sz="3200" b="1" dirty="0">
                <a:ea typeface="SimSun" pitchFamily="2" charset="-122"/>
              </a:rPr>
              <a:t>The PageRank algorithm</a:t>
            </a:r>
            <a:r>
              <a:rPr lang="en-US" altLang="zh-CN" sz="3200" dirty="0">
                <a:ea typeface="SimSun" pitchFamily="2" charset="-122"/>
              </a:rPr>
              <a:t> is computed by weighting each in-link to a page </a:t>
            </a:r>
            <a:r>
              <a:rPr lang="en-US" altLang="zh-CN" sz="3200" b="1" dirty="0">
                <a:ea typeface="SimSun" pitchFamily="2" charset="-122"/>
              </a:rPr>
              <a:t>proportionally</a:t>
            </a:r>
            <a:r>
              <a:rPr lang="en-US" altLang="zh-CN" sz="3200" dirty="0">
                <a:ea typeface="SimSun" pitchFamily="2" charset="-122"/>
              </a:rPr>
              <a:t> to the quality of the page containing the in-link.</a:t>
            </a:r>
          </a:p>
          <a:p>
            <a:pPr lvl="2" algn="just"/>
            <a:r>
              <a:rPr lang="en-US" altLang="zh-CN" dirty="0">
                <a:ea typeface="SimSun" pitchFamily="2" charset="-122"/>
              </a:rPr>
              <a:t>The </a:t>
            </a:r>
            <a:r>
              <a:rPr lang="en-US" altLang="zh-CN" b="1" dirty="0">
                <a:ea typeface="SimSun" pitchFamily="2" charset="-122"/>
              </a:rPr>
              <a:t>qualities</a:t>
            </a:r>
            <a:r>
              <a:rPr lang="en-US" altLang="zh-CN" dirty="0">
                <a:ea typeface="SimSun" pitchFamily="2" charset="-122"/>
              </a:rPr>
              <a:t> of these referring pages also are determined by PageRank. </a:t>
            </a:r>
          </a:p>
          <a:p>
            <a:pPr lvl="1" algn="just"/>
            <a:r>
              <a:rPr lang="en-US" altLang="zh-CN" sz="3200" i="1" dirty="0">
                <a:ea typeface="SimSun" pitchFamily="2" charset="-122"/>
              </a:rPr>
              <a:t>Kleinberg (1998)</a:t>
            </a:r>
            <a:r>
              <a:rPr lang="en-US" altLang="zh-CN" sz="3200" dirty="0">
                <a:ea typeface="SimSun" pitchFamily="2" charset="-122"/>
              </a:rPr>
              <a:t> proposed the </a:t>
            </a:r>
            <a:r>
              <a:rPr lang="en-US" altLang="zh-CN" sz="3200" b="1" dirty="0">
                <a:ea typeface="SimSun" pitchFamily="2" charset="-122"/>
              </a:rPr>
              <a:t>HITS</a:t>
            </a:r>
            <a:r>
              <a:rPr lang="en-US" altLang="zh-CN" sz="3200" dirty="0">
                <a:ea typeface="SimSun" pitchFamily="2" charset="-122"/>
              </a:rPr>
              <a:t> (Hyperlink-Induced Topic Search) algorithm, which is similar to </a:t>
            </a:r>
            <a:r>
              <a:rPr lang="en-US" altLang="zh-CN" sz="3200" dirty="0" err="1">
                <a:ea typeface="SimSun" pitchFamily="2" charset="-122"/>
              </a:rPr>
              <a:t>PageRank</a:t>
            </a:r>
            <a:r>
              <a:rPr lang="en-US" altLang="zh-CN" sz="3200" dirty="0">
                <a:ea typeface="SimSun" pitchFamily="2" charset="-122"/>
              </a:rPr>
              <a:t>.</a:t>
            </a:r>
          </a:p>
          <a:p>
            <a:pPr lvl="1" algn="just">
              <a:buFontTx/>
              <a:buNone/>
            </a:pPr>
            <a:endParaRPr lang="en-US" altLang="zh-CN" sz="1100" dirty="0">
              <a:ea typeface="SimSun" pitchFamily="2" charset="-122"/>
            </a:endParaRPr>
          </a:p>
          <a:p>
            <a:pPr lvl="2" algn="just">
              <a:buFont typeface="Wingdings" pitchFamily="2" charset="2"/>
              <a:buChar char="Ø"/>
            </a:pPr>
            <a:r>
              <a:rPr lang="en-US" altLang="zh-CN" sz="2000" b="1" dirty="0">
                <a:ea typeface="SimSun" pitchFamily="2" charset="-122"/>
              </a:rPr>
              <a:t>Authority pages</a:t>
            </a:r>
            <a:r>
              <a:rPr lang="en-US" altLang="zh-CN" sz="2000" dirty="0">
                <a:ea typeface="SimSun" pitchFamily="2" charset="-122"/>
              </a:rPr>
              <a:t>: high-quality pages related to a particular search query.</a:t>
            </a:r>
          </a:p>
          <a:p>
            <a:pPr lvl="2" algn="just">
              <a:buFont typeface="Wingdings" pitchFamily="2" charset="2"/>
              <a:buChar char="Ø"/>
            </a:pPr>
            <a:r>
              <a:rPr lang="en-US" altLang="zh-CN" sz="2000" b="1" dirty="0">
                <a:ea typeface="SimSun" pitchFamily="2" charset="-122"/>
              </a:rPr>
              <a:t>Hub pages: </a:t>
            </a:r>
            <a:r>
              <a:rPr lang="en-US" altLang="zh-CN" sz="2000" dirty="0">
                <a:ea typeface="SimSun" pitchFamily="2" charset="-122"/>
              </a:rPr>
              <a:t>pages</a:t>
            </a:r>
            <a:r>
              <a:rPr lang="en-US" altLang="zh-CN" sz="2000" b="1" dirty="0">
                <a:ea typeface="SimSun" pitchFamily="2" charset="-122"/>
              </a:rPr>
              <a:t> </a:t>
            </a:r>
            <a:r>
              <a:rPr lang="en-US" altLang="zh-CN" sz="2000" dirty="0">
                <a:ea typeface="SimSun" pitchFamily="2" charset="-122"/>
              </a:rPr>
              <a:t>provide pointers to other authority pages.</a:t>
            </a:r>
          </a:p>
          <a:p>
            <a:pPr lvl="1" algn="just"/>
            <a:endParaRPr lang="en-US" altLang="zh-CN" sz="3200" dirty="0">
              <a:ea typeface="SimSun" pitchFamily="2" charset="-122"/>
            </a:endParaRPr>
          </a:p>
          <a:p>
            <a:pPr lvl="1" algn="just"/>
            <a:endParaRPr lang="en-US" altLang="zh-CN" sz="3200" b="1" dirty="0">
              <a:ea typeface="SimSun" pitchFamily="2" charset="-122"/>
            </a:endParaRPr>
          </a:p>
          <a:p>
            <a:pPr lvl="1" algn="just">
              <a:buFontTx/>
              <a:buNone/>
            </a:pPr>
            <a:endParaRPr lang="en-US" altLang="zh-CN" sz="3200" b="1" dirty="0">
              <a:ea typeface="SimSun" pitchFamily="2" charset="-122"/>
            </a:endParaRPr>
          </a:p>
          <a:p>
            <a:pPr lvl="1" algn="just">
              <a:buFontTx/>
              <a:buNone/>
            </a:pPr>
            <a:endParaRPr lang="en-US" altLang="zh-CN" sz="3200" b="1" dirty="0">
              <a:ea typeface="SimSun" pitchFamily="2" charset="-122"/>
            </a:endParaRPr>
          </a:p>
          <a:p>
            <a:pPr lvl="1" algn="just">
              <a:buFontTx/>
              <a:buNone/>
            </a:pPr>
            <a:endParaRPr lang="en-US" altLang="zh-CN" sz="3200" b="1" dirty="0">
              <a:ea typeface="SimSun" pitchFamily="2" charset="-122"/>
            </a:endParaRPr>
          </a:p>
          <a:p>
            <a:pPr algn="just"/>
            <a:endParaRPr lang="en-US" altLang="zh-CN" sz="3600" dirty="0">
              <a:ea typeface="SimSun" pitchFamily="2" charset="-122"/>
            </a:endParaRPr>
          </a:p>
        </p:txBody>
      </p:sp>
    </p:spTree>
    <p:extLst>
      <p:ext uri="{BB962C8B-B14F-4D97-AF65-F5344CB8AC3E}">
        <p14:creationId xmlns:p14="http://schemas.microsoft.com/office/powerpoint/2010/main" val="2585522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rmAutofit fontScale="90000"/>
          </a:bodyPr>
          <a:lstStyle/>
          <a:p>
            <a:r>
              <a:rPr lang="en-US" b="1" dirty="0">
                <a:solidFill>
                  <a:schemeClr val="accent6">
                    <a:lumMod val="50000"/>
                  </a:schemeClr>
                </a:solidFill>
              </a:rPr>
              <a:t>Conclusion</a:t>
            </a:r>
          </a:p>
        </p:txBody>
      </p:sp>
      <p:sp>
        <p:nvSpPr>
          <p:cNvPr id="4" name="Rectangle 3"/>
          <p:cNvSpPr/>
          <p:nvPr/>
        </p:nvSpPr>
        <p:spPr>
          <a:xfrm>
            <a:off x="304800" y="762000"/>
            <a:ext cx="8534400" cy="5780044"/>
          </a:xfrm>
          <a:prstGeom prst="rect">
            <a:avLst/>
          </a:prstGeom>
        </p:spPr>
        <p:txBody>
          <a:bodyPr wrap="square">
            <a:spAutoFit/>
          </a:bodyPr>
          <a:lstStyle/>
          <a:p>
            <a:pPr algn="just">
              <a:lnSpc>
                <a:spcPct val="110000"/>
              </a:lnSpc>
            </a:pPr>
            <a:r>
              <a:rPr lang="en-US" sz="2800" dirty="0">
                <a:solidFill>
                  <a:schemeClr val="hlink"/>
                </a:solidFill>
              </a:rPr>
              <a:t>Multimedia data mining</a:t>
            </a:r>
            <a:r>
              <a:rPr lang="en-US" sz="2800" dirty="0"/>
              <a:t> needs </a:t>
            </a:r>
            <a:r>
              <a:rPr lang="en-US" sz="2800" dirty="0">
                <a:solidFill>
                  <a:schemeClr val="hlink"/>
                </a:solidFill>
              </a:rPr>
              <a:t>content-based retrieval</a:t>
            </a:r>
            <a:r>
              <a:rPr lang="en-US" sz="2800" dirty="0"/>
              <a:t> and </a:t>
            </a:r>
            <a:r>
              <a:rPr lang="en-US" sz="2800" dirty="0">
                <a:solidFill>
                  <a:schemeClr val="hlink"/>
                </a:solidFill>
              </a:rPr>
              <a:t>similarity search</a:t>
            </a:r>
            <a:r>
              <a:rPr lang="en-US" sz="2800" dirty="0"/>
              <a:t> integrated with mining methods</a:t>
            </a:r>
          </a:p>
          <a:p>
            <a:pPr algn="just">
              <a:lnSpc>
                <a:spcPct val="110000"/>
              </a:lnSpc>
            </a:pPr>
            <a:endParaRPr lang="en-US" sz="2800" dirty="0">
              <a:solidFill>
                <a:schemeClr val="hlink"/>
              </a:solidFill>
            </a:endParaRPr>
          </a:p>
          <a:p>
            <a:pPr algn="just">
              <a:lnSpc>
                <a:spcPct val="110000"/>
              </a:lnSpc>
            </a:pPr>
            <a:r>
              <a:rPr lang="en-US" sz="2800" dirty="0">
                <a:solidFill>
                  <a:schemeClr val="hlink"/>
                </a:solidFill>
              </a:rPr>
              <a:t>Text mining</a:t>
            </a:r>
            <a:r>
              <a:rPr lang="en-US" sz="2800" dirty="0"/>
              <a:t> goes beyond keyword-based and similarity-based information retrieval and discovers knowledge from semi-structured data using methods like </a:t>
            </a:r>
            <a:r>
              <a:rPr lang="en-US" sz="2800" dirty="0">
                <a:solidFill>
                  <a:schemeClr val="hlink"/>
                </a:solidFill>
              </a:rPr>
              <a:t>keyword-based association</a:t>
            </a:r>
            <a:r>
              <a:rPr lang="en-US" sz="2800" dirty="0"/>
              <a:t> and </a:t>
            </a:r>
            <a:r>
              <a:rPr lang="en-US" sz="2800" dirty="0">
                <a:solidFill>
                  <a:schemeClr val="hlink"/>
                </a:solidFill>
              </a:rPr>
              <a:t>document classification.</a:t>
            </a:r>
          </a:p>
          <a:p>
            <a:pPr algn="just">
              <a:lnSpc>
                <a:spcPct val="110000"/>
              </a:lnSpc>
            </a:pPr>
            <a:endParaRPr lang="en-US" sz="2800" dirty="0"/>
          </a:p>
          <a:p>
            <a:pPr algn="just">
              <a:lnSpc>
                <a:spcPct val="110000"/>
              </a:lnSpc>
            </a:pPr>
            <a:r>
              <a:rPr lang="en-US" sz="2800" dirty="0">
                <a:solidFill>
                  <a:schemeClr val="hlink"/>
                </a:solidFill>
              </a:rPr>
              <a:t>Web mining</a:t>
            </a:r>
            <a:r>
              <a:rPr lang="en-US" sz="2800" dirty="0"/>
              <a:t> includes </a:t>
            </a:r>
            <a:r>
              <a:rPr lang="en-US" sz="2800" dirty="0">
                <a:solidFill>
                  <a:schemeClr val="hlink"/>
                </a:solidFill>
              </a:rPr>
              <a:t>mining Web link structures </a:t>
            </a:r>
            <a:r>
              <a:rPr lang="en-US" sz="2800" dirty="0"/>
              <a:t>to identify</a:t>
            </a:r>
            <a:r>
              <a:rPr lang="en-US" sz="2800" dirty="0">
                <a:solidFill>
                  <a:schemeClr val="hlink"/>
                </a:solidFill>
              </a:rPr>
              <a:t> authoritative Web pages</a:t>
            </a:r>
            <a:r>
              <a:rPr lang="en-US" sz="2800" dirty="0"/>
              <a:t>, the automatic </a:t>
            </a:r>
            <a:r>
              <a:rPr lang="en-US" sz="2800" dirty="0">
                <a:solidFill>
                  <a:schemeClr val="hlink"/>
                </a:solidFill>
              </a:rPr>
              <a:t>classification of Web documents</a:t>
            </a:r>
            <a:r>
              <a:rPr lang="en-US" sz="2800" dirty="0"/>
              <a:t>, building a </a:t>
            </a:r>
            <a:r>
              <a:rPr lang="en-US" sz="2800" dirty="0">
                <a:solidFill>
                  <a:schemeClr val="hlink"/>
                </a:solidFill>
              </a:rPr>
              <a:t>multilayered Web information base</a:t>
            </a:r>
            <a:r>
              <a:rPr lang="en-US" sz="2800" dirty="0"/>
              <a:t>, and </a:t>
            </a:r>
            <a:r>
              <a:rPr lang="en-US" sz="2800" dirty="0">
                <a:solidFill>
                  <a:schemeClr val="hlink"/>
                </a:solidFill>
              </a:rPr>
              <a:t>Weblog mining.</a:t>
            </a:r>
          </a:p>
        </p:txBody>
      </p:sp>
    </p:spTree>
    <p:extLst>
      <p:ext uri="{BB962C8B-B14F-4D97-AF65-F5344CB8AC3E}">
        <p14:creationId xmlns:p14="http://schemas.microsoft.com/office/powerpoint/2010/main" val="1830948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890268"/>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2263" name="Clip" r:id="rId3" imgW="7833665" imgH="7839151" progId="">
                  <p:embed/>
                </p:oleObj>
              </mc:Choice>
              <mc:Fallback>
                <p:oleObj name="Clip" r:id="rId3" imgW="7833665" imgH="7839151" progId="">
                  <p:embed/>
                  <p:pic>
                    <p:nvPicPr>
                      <p:cNvPr id="0" name="Picture 21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739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76200"/>
            <a:ext cx="7467600" cy="685800"/>
          </a:xfrm>
        </p:spPr>
        <p:txBody>
          <a:bodyPr/>
          <a:lstStyle/>
          <a:p>
            <a:pPr eaLnBrk="1" hangingPunct="1"/>
            <a:r>
              <a:rPr lang="en-US" altLang="zh-TW" sz="3200" b="1" dirty="0">
                <a:ea typeface="PMingLiU" pitchFamily="18" charset="-120"/>
              </a:rPr>
              <a:t>Generalizing Multimedia Data</a:t>
            </a:r>
          </a:p>
        </p:txBody>
      </p:sp>
      <p:sp>
        <p:nvSpPr>
          <p:cNvPr id="5" name="Rectangle 3"/>
          <p:cNvSpPr txBox="1">
            <a:spLocks noChangeArrowheads="1"/>
          </p:cNvSpPr>
          <p:nvPr/>
        </p:nvSpPr>
        <p:spPr>
          <a:xfrm>
            <a:off x="228600" y="914400"/>
            <a:ext cx="8686800" cy="563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ct val="40000"/>
              </a:spcBef>
              <a:buFont typeface="Wingdings" pitchFamily="2" charset="2"/>
              <a:buChar char="v"/>
            </a:pPr>
            <a:r>
              <a:rPr lang="en-US" altLang="zh-TW" sz="2800" b="1" dirty="0">
                <a:solidFill>
                  <a:schemeClr val="hlink"/>
                </a:solidFill>
                <a:ea typeface="PMingLiU" pitchFamily="18" charset="-120"/>
              </a:rPr>
              <a:t>Image</a:t>
            </a:r>
            <a:r>
              <a:rPr lang="en-US" altLang="zh-TW" sz="2800" b="1" dirty="0">
                <a:solidFill>
                  <a:schemeClr val="accent1"/>
                </a:solidFill>
                <a:ea typeface="PMingLiU" pitchFamily="18" charset="-120"/>
              </a:rPr>
              <a:t> </a:t>
            </a:r>
            <a:r>
              <a:rPr lang="en-US" altLang="zh-TW" sz="2800" b="1" dirty="0">
                <a:solidFill>
                  <a:schemeClr val="hlink"/>
                </a:solidFill>
                <a:ea typeface="PMingLiU" pitchFamily="18" charset="-120"/>
              </a:rPr>
              <a:t>data:</a:t>
            </a:r>
          </a:p>
          <a:p>
            <a:pPr lvl="1" algn="just">
              <a:lnSpc>
                <a:spcPct val="90000"/>
              </a:lnSpc>
              <a:spcBef>
                <a:spcPct val="40000"/>
              </a:spcBef>
            </a:pPr>
            <a:r>
              <a:rPr lang="en-US" altLang="zh-TW" sz="2400" dirty="0">
                <a:ea typeface="PMingLiU" pitchFamily="18" charset="-120"/>
              </a:rPr>
              <a:t>Extracted by aggregation and/or approximation</a:t>
            </a:r>
          </a:p>
          <a:p>
            <a:pPr lvl="1" algn="just">
              <a:lnSpc>
                <a:spcPct val="90000"/>
              </a:lnSpc>
              <a:spcBef>
                <a:spcPct val="40000"/>
              </a:spcBef>
            </a:pPr>
            <a:r>
              <a:rPr lang="en-US" altLang="zh-TW" sz="2400" dirty="0">
                <a:ea typeface="PMingLiU" pitchFamily="18" charset="-120"/>
              </a:rPr>
              <a:t>Size, color, shape, texture, orientation, and relative positions and structures of the contained objects or regions in the image </a:t>
            </a:r>
          </a:p>
          <a:p>
            <a:pPr algn="just">
              <a:lnSpc>
                <a:spcPct val="90000"/>
              </a:lnSpc>
              <a:spcBef>
                <a:spcPct val="40000"/>
              </a:spcBef>
              <a:buFont typeface="Wingdings" pitchFamily="2" charset="2"/>
              <a:buChar char="v"/>
            </a:pPr>
            <a:r>
              <a:rPr lang="en-US" altLang="zh-TW" sz="2800" b="1" dirty="0">
                <a:solidFill>
                  <a:schemeClr val="hlink"/>
                </a:solidFill>
                <a:ea typeface="PMingLiU" pitchFamily="18" charset="-120"/>
              </a:rPr>
              <a:t>Music data: </a:t>
            </a:r>
          </a:p>
          <a:p>
            <a:pPr lvl="1" algn="just">
              <a:lnSpc>
                <a:spcPct val="90000"/>
              </a:lnSpc>
              <a:spcBef>
                <a:spcPct val="40000"/>
              </a:spcBef>
            </a:pPr>
            <a:r>
              <a:rPr lang="en-US" altLang="zh-TW" sz="2400" b="1" dirty="0">
                <a:ea typeface="PMingLiU" pitchFamily="18" charset="-120"/>
              </a:rPr>
              <a:t>Summarize its melody</a:t>
            </a:r>
            <a:r>
              <a:rPr lang="en-US" altLang="zh-TW" sz="2400" dirty="0">
                <a:ea typeface="PMingLiU" pitchFamily="18" charset="-120"/>
              </a:rPr>
              <a:t>: based on the approximate patterns that repeatedly occur in the segment</a:t>
            </a:r>
          </a:p>
          <a:p>
            <a:pPr lvl="1" algn="just">
              <a:lnSpc>
                <a:spcPct val="90000"/>
              </a:lnSpc>
              <a:spcBef>
                <a:spcPct val="40000"/>
              </a:spcBef>
            </a:pPr>
            <a:r>
              <a:rPr lang="en-US" altLang="zh-TW" sz="2400" b="1" dirty="0">
                <a:ea typeface="PMingLiU" pitchFamily="18" charset="-120"/>
              </a:rPr>
              <a:t>Summarized its style</a:t>
            </a:r>
            <a:r>
              <a:rPr lang="en-US" altLang="zh-TW" sz="2400" dirty="0">
                <a:ea typeface="PMingLiU" pitchFamily="18" charset="-120"/>
              </a:rPr>
              <a:t>: based on its tone, tempo, or the major musical instruments played</a:t>
            </a:r>
          </a:p>
          <a:p>
            <a:pPr algn="just">
              <a:lnSpc>
                <a:spcPct val="90000"/>
              </a:lnSpc>
              <a:spcBef>
                <a:spcPct val="40000"/>
              </a:spcBef>
              <a:buFont typeface="Wingdings" pitchFamily="2" charset="2"/>
              <a:buChar char="v"/>
            </a:pPr>
            <a:r>
              <a:rPr lang="en-US" altLang="zh-TW" sz="2800" b="1" dirty="0">
                <a:solidFill>
                  <a:schemeClr val="hlink"/>
                </a:solidFill>
                <a:ea typeface="PMingLiU" pitchFamily="18" charset="-120"/>
              </a:rPr>
              <a:t>Video: </a:t>
            </a:r>
          </a:p>
          <a:p>
            <a:pPr lvl="1" algn="just">
              <a:lnSpc>
                <a:spcPct val="90000"/>
              </a:lnSpc>
            </a:pPr>
            <a:r>
              <a:rPr lang="en-US" altLang="zh-TW" sz="2400" dirty="0"/>
              <a:t>provide news video annotation and indexing</a:t>
            </a:r>
          </a:p>
          <a:p>
            <a:pPr lvl="1" algn="just">
              <a:lnSpc>
                <a:spcPct val="90000"/>
              </a:lnSpc>
            </a:pPr>
            <a:r>
              <a:rPr lang="en-US" altLang="zh-TW" sz="2400" dirty="0"/>
              <a:t>traffic monitoring system</a:t>
            </a:r>
          </a:p>
          <a:p>
            <a:pPr marL="457200" lvl="1" indent="0" algn="just">
              <a:lnSpc>
                <a:spcPct val="90000"/>
              </a:lnSpc>
              <a:spcBef>
                <a:spcPct val="40000"/>
              </a:spcBef>
              <a:buNone/>
            </a:pPr>
            <a:endParaRPr lang="en-US" altLang="zh-TW" sz="2400" dirty="0">
              <a:ea typeface="PMingLiU" pitchFamily="18" charset="-120"/>
            </a:endParaRPr>
          </a:p>
        </p:txBody>
      </p:sp>
    </p:spTree>
    <p:extLst>
      <p:ext uri="{BB962C8B-B14F-4D97-AF65-F5344CB8AC3E}">
        <p14:creationId xmlns:p14="http://schemas.microsoft.com/office/powerpoint/2010/main" val="394876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152400"/>
            <a:ext cx="8153400" cy="838200"/>
          </a:xfrm>
        </p:spPr>
        <p:txBody>
          <a:bodyPr/>
          <a:lstStyle/>
          <a:p>
            <a:pPr eaLnBrk="1" hangingPunct="1"/>
            <a:r>
              <a:rPr lang="en-US" altLang="zh-TW" sz="3200" b="1" dirty="0">
                <a:ea typeface="PMingLiU" pitchFamily="18" charset="-120"/>
              </a:rPr>
              <a:t>Multidimensional Analysis of Multimedia Data</a:t>
            </a:r>
          </a:p>
        </p:txBody>
      </p:sp>
      <p:sp>
        <p:nvSpPr>
          <p:cNvPr id="5" name="Rectangle 3"/>
          <p:cNvSpPr txBox="1">
            <a:spLocks noChangeArrowheads="1"/>
          </p:cNvSpPr>
          <p:nvPr/>
        </p:nvSpPr>
        <p:spPr>
          <a:xfrm>
            <a:off x="304800" y="1219200"/>
            <a:ext cx="8610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US" altLang="zh-TW" sz="2400" b="1" dirty="0">
                <a:ea typeface="PMingLiU" pitchFamily="18" charset="-120"/>
              </a:rPr>
              <a:t>Multimedia Data Cube</a:t>
            </a:r>
          </a:p>
          <a:p>
            <a:pPr lvl="1" algn="just">
              <a:lnSpc>
                <a:spcPct val="80000"/>
              </a:lnSpc>
            </a:pPr>
            <a:r>
              <a:rPr lang="en-US" altLang="zh-TW" sz="2400" dirty="0">
                <a:ea typeface="PMingLiU" pitchFamily="18" charset="-120"/>
              </a:rPr>
              <a:t>Design and construction similar to that of traditional data cubes from relational data</a:t>
            </a:r>
          </a:p>
          <a:p>
            <a:pPr lvl="1" algn="just">
              <a:lnSpc>
                <a:spcPct val="80000"/>
              </a:lnSpc>
            </a:pPr>
            <a:r>
              <a:rPr lang="en-US" altLang="zh-TW" sz="2400" dirty="0">
                <a:ea typeface="PMingLiU" pitchFamily="18" charset="-120"/>
              </a:rPr>
              <a:t>Contain additional dimensions and measures for multimedia information, such as color, texture, and shape</a:t>
            </a:r>
          </a:p>
          <a:p>
            <a:pPr algn="just">
              <a:lnSpc>
                <a:spcPct val="80000"/>
              </a:lnSpc>
              <a:buFont typeface="Wingdings" pitchFamily="2" charset="2"/>
              <a:buChar char="v"/>
            </a:pPr>
            <a:r>
              <a:rPr lang="en-US" altLang="zh-TW" sz="2400" dirty="0">
                <a:ea typeface="PMingLiU" pitchFamily="18" charset="-120"/>
              </a:rPr>
              <a:t>The database does not store images but their descriptors. </a:t>
            </a:r>
          </a:p>
          <a:p>
            <a:pPr lvl="1" algn="just">
              <a:lnSpc>
                <a:spcPct val="80000"/>
              </a:lnSpc>
            </a:pPr>
            <a:r>
              <a:rPr lang="en-US" altLang="zh-TW" sz="2400" b="1" dirty="0">
                <a:solidFill>
                  <a:schemeClr val="hlink"/>
                </a:solidFill>
                <a:ea typeface="PMingLiU" pitchFamily="18" charset="-120"/>
              </a:rPr>
              <a:t>Feature descriptor</a:t>
            </a:r>
            <a:r>
              <a:rPr lang="en-US" altLang="zh-TW" sz="2400" b="1" dirty="0">
                <a:ea typeface="PMingLiU" pitchFamily="18" charset="-120"/>
              </a:rPr>
              <a:t>: </a:t>
            </a:r>
            <a:r>
              <a:rPr lang="en-US" altLang="zh-TW" sz="2400" dirty="0">
                <a:ea typeface="PMingLiU" pitchFamily="18" charset="-120"/>
              </a:rPr>
              <a:t>a set of vectors for each visual characteristic</a:t>
            </a:r>
          </a:p>
          <a:p>
            <a:pPr lvl="2" algn="just">
              <a:lnSpc>
                <a:spcPct val="80000"/>
              </a:lnSpc>
            </a:pPr>
            <a:r>
              <a:rPr lang="en-US" altLang="zh-TW" dirty="0">
                <a:ea typeface="PMingLiU" pitchFamily="18" charset="-120"/>
              </a:rPr>
              <a:t>Color vector: contains the color histogram</a:t>
            </a:r>
          </a:p>
          <a:p>
            <a:pPr lvl="2" algn="just">
              <a:lnSpc>
                <a:spcPct val="80000"/>
              </a:lnSpc>
            </a:pPr>
            <a:r>
              <a:rPr lang="en-US" altLang="zh-TW" dirty="0">
                <a:ea typeface="PMingLiU" pitchFamily="18" charset="-120"/>
              </a:rPr>
              <a:t>MFC (Most Frequent Color) vector: five color centroids</a:t>
            </a:r>
          </a:p>
          <a:p>
            <a:pPr lvl="2" algn="just">
              <a:lnSpc>
                <a:spcPct val="80000"/>
              </a:lnSpc>
            </a:pPr>
            <a:r>
              <a:rPr lang="en-US" altLang="zh-TW" dirty="0">
                <a:ea typeface="PMingLiU" pitchFamily="18" charset="-120"/>
              </a:rPr>
              <a:t>MFO (Most Frequent Orientation) vector: five edge orientation centroids</a:t>
            </a:r>
          </a:p>
          <a:p>
            <a:pPr lvl="1" algn="just">
              <a:lnSpc>
                <a:spcPct val="80000"/>
              </a:lnSpc>
            </a:pPr>
            <a:r>
              <a:rPr lang="en-US" altLang="zh-TW" sz="2400" b="1" dirty="0">
                <a:solidFill>
                  <a:schemeClr val="hlink"/>
                </a:solidFill>
                <a:ea typeface="PMingLiU" pitchFamily="18" charset="-120"/>
              </a:rPr>
              <a:t>Layout descriptor</a:t>
            </a:r>
            <a:r>
              <a:rPr lang="en-US" altLang="zh-TW" sz="2400" b="1" dirty="0">
                <a:ea typeface="PMingLiU" pitchFamily="18" charset="-120"/>
              </a:rPr>
              <a:t>: </a:t>
            </a:r>
            <a:r>
              <a:rPr lang="en-US" altLang="zh-TW" sz="2400" dirty="0">
                <a:ea typeface="PMingLiU" pitchFamily="18" charset="-120"/>
              </a:rPr>
              <a:t>contains a color layout vector and an edge layout vector</a:t>
            </a:r>
          </a:p>
        </p:txBody>
      </p:sp>
    </p:spTree>
    <p:extLst>
      <p:ext uri="{BB962C8B-B14F-4D97-AF65-F5344CB8AC3E}">
        <p14:creationId xmlns:p14="http://schemas.microsoft.com/office/powerpoint/2010/main" val="333486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UES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5322193" cy="417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BLUE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97" y="1981200"/>
            <a:ext cx="3116381" cy="113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LUEG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1" y="4648200"/>
            <a:ext cx="3058378" cy="10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381000" y="15240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TW" sz="2400" b="1" dirty="0">
                <a:latin typeface="Times New Roman" pitchFamily="18" charset="0"/>
                <a:ea typeface="PMingLiU" pitchFamily="18" charset="-120"/>
              </a:rPr>
              <a:t>Refining or combining searches</a:t>
            </a:r>
          </a:p>
        </p:txBody>
      </p:sp>
      <p:sp>
        <p:nvSpPr>
          <p:cNvPr id="8" name="Text Box 6"/>
          <p:cNvSpPr txBox="1">
            <a:spLocks noChangeArrowheads="1"/>
          </p:cNvSpPr>
          <p:nvPr/>
        </p:nvSpPr>
        <p:spPr bwMode="auto">
          <a:xfrm>
            <a:off x="152400" y="6305490"/>
            <a:ext cx="510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TW" sz="2000" dirty="0">
                <a:latin typeface="Times New Roman" pitchFamily="18" charset="0"/>
                <a:ea typeface="PMingLiU" pitchFamily="18" charset="-120"/>
              </a:rPr>
              <a:t>Search for “blue sky” </a:t>
            </a:r>
            <a:r>
              <a:rPr lang="en-GB" altLang="zh-TW" sz="1800" dirty="0">
                <a:latin typeface="Times New Roman" pitchFamily="18" charset="0"/>
                <a:ea typeface="PMingLiU" pitchFamily="18" charset="-120"/>
              </a:rPr>
              <a:t>(top layout grid is blue)</a:t>
            </a:r>
            <a:endParaRPr lang="en-GB" altLang="zh-TW" sz="2000" dirty="0">
              <a:latin typeface="Times New Roman" pitchFamily="18" charset="0"/>
              <a:ea typeface="PMingLiU" pitchFamily="18" charset="-120"/>
            </a:endParaRPr>
          </a:p>
        </p:txBody>
      </p:sp>
      <p:sp>
        <p:nvSpPr>
          <p:cNvPr id="9" name="Text Box 7"/>
          <p:cNvSpPr txBox="1">
            <a:spLocks noChangeArrowheads="1"/>
          </p:cNvSpPr>
          <p:nvPr/>
        </p:nvSpPr>
        <p:spPr bwMode="auto">
          <a:xfrm>
            <a:off x="5715000" y="5715000"/>
            <a:ext cx="32004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just"/>
            <a:r>
              <a:rPr lang="en-GB" altLang="zh-TW" sz="2000" dirty="0">
                <a:latin typeface="Times New Roman" pitchFamily="18" charset="0"/>
                <a:ea typeface="PMingLiU" pitchFamily="18" charset="-120"/>
              </a:rPr>
              <a:t>Search for “blue sky and green meadows” </a:t>
            </a:r>
            <a:r>
              <a:rPr lang="en-GB" altLang="zh-TW" sz="1800" dirty="0">
                <a:latin typeface="Times New Roman" pitchFamily="18" charset="0"/>
                <a:ea typeface="PMingLiU" pitchFamily="18" charset="-120"/>
              </a:rPr>
              <a:t>(top layout grid is blue and bottom is green)</a:t>
            </a:r>
            <a:endParaRPr lang="en-GB" altLang="zh-TW" sz="2000" dirty="0">
              <a:latin typeface="Times New Roman" pitchFamily="18" charset="0"/>
              <a:ea typeface="PMingLiU" pitchFamily="18" charset="-120"/>
            </a:endParaRPr>
          </a:p>
        </p:txBody>
      </p:sp>
      <p:sp>
        <p:nvSpPr>
          <p:cNvPr id="10" name="Text Box 8"/>
          <p:cNvSpPr txBox="1">
            <a:spLocks noChangeArrowheads="1"/>
          </p:cNvSpPr>
          <p:nvPr/>
        </p:nvSpPr>
        <p:spPr bwMode="auto">
          <a:xfrm>
            <a:off x="5626769" y="3115895"/>
            <a:ext cx="328863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just"/>
            <a:r>
              <a:rPr lang="en-GB" altLang="zh-TW" sz="2000" dirty="0">
                <a:latin typeface="Times New Roman" pitchFamily="18" charset="0"/>
                <a:ea typeface="PMingLiU" pitchFamily="18" charset="-120"/>
              </a:rPr>
              <a:t>Search for “airplane in blue sky” </a:t>
            </a:r>
            <a:r>
              <a:rPr lang="en-GB" altLang="zh-TW" sz="1800" dirty="0">
                <a:latin typeface="Times New Roman" pitchFamily="18" charset="0"/>
                <a:ea typeface="PMingLiU" pitchFamily="18" charset="-120"/>
              </a:rPr>
              <a:t>(top layout grid is blue and  keyword = “airplane”)</a:t>
            </a:r>
            <a:endParaRPr lang="en-GB" altLang="zh-TW" sz="2000" dirty="0">
              <a:latin typeface="Times New Roman" pitchFamily="18" charset="0"/>
              <a:ea typeface="PMingLiU" pitchFamily="18" charset="-120"/>
            </a:endParaRPr>
          </a:p>
        </p:txBody>
      </p:sp>
      <p:sp>
        <p:nvSpPr>
          <p:cNvPr id="11" name="Rectangle 9"/>
          <p:cNvSpPr>
            <a:spLocks noGrp="1" noChangeArrowheads="1"/>
          </p:cNvSpPr>
          <p:nvPr>
            <p:ph type="title"/>
          </p:nvPr>
        </p:nvSpPr>
        <p:spPr>
          <a:xfrm>
            <a:off x="436562" y="381000"/>
            <a:ext cx="8250238" cy="609600"/>
          </a:xfrm>
        </p:spPr>
        <p:txBody>
          <a:bodyPr>
            <a:normAutofit fontScale="90000"/>
          </a:bodyPr>
          <a:lstStyle/>
          <a:p>
            <a:pPr eaLnBrk="1" hangingPunct="1"/>
            <a:r>
              <a:rPr lang="en-US" altLang="zh-TW" b="1" dirty="0">
                <a:ea typeface="PMingLiU" pitchFamily="18" charset="-120"/>
              </a:rPr>
              <a:t>Mining Multimedia Databases</a:t>
            </a:r>
          </a:p>
        </p:txBody>
      </p:sp>
    </p:spTree>
    <p:extLst>
      <p:ext uri="{BB962C8B-B14F-4D97-AF65-F5344CB8AC3E}">
        <p14:creationId xmlns:p14="http://schemas.microsoft.com/office/powerpoint/2010/main" val="336607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224" y="1066800"/>
            <a:ext cx="243197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648" y="4343400"/>
            <a:ext cx="90155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064554"/>
            <a:ext cx="1909563" cy="180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ChangeArrowheads="1"/>
          </p:cNvSpPr>
          <p:nvPr/>
        </p:nvSpPr>
        <p:spPr bwMode="auto">
          <a:xfrm>
            <a:off x="2133600" y="914400"/>
            <a:ext cx="2905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endParaRPr lang="en-US"/>
          </a:p>
        </p:txBody>
      </p:sp>
      <p:graphicFrame>
        <p:nvGraphicFramePr>
          <p:cNvPr id="8" name="Object 6"/>
          <p:cNvGraphicFramePr>
            <a:graphicFrameLocks noChangeAspect="1"/>
          </p:cNvGraphicFramePr>
          <p:nvPr/>
        </p:nvGraphicFramePr>
        <p:xfrm>
          <a:off x="1516063" y="3886200"/>
          <a:ext cx="1227137" cy="685800"/>
        </p:xfrm>
        <a:graphic>
          <a:graphicData uri="http://schemas.openxmlformats.org/presentationml/2006/ole">
            <mc:AlternateContent xmlns:mc="http://schemas.openxmlformats.org/markup-compatibility/2006">
              <mc:Choice xmlns:v="urn:schemas-microsoft-com:vml" Requires="v">
                <p:oleObj spid="_x0000_s12421" name="Clip" r:id="rId6" imgW="1228954" imgH="686714" progId="">
                  <p:embed/>
                </p:oleObj>
              </mc:Choice>
              <mc:Fallback>
                <p:oleObj name="Clip" r:id="rId6" imgW="1228954" imgH="686714" progId="">
                  <p:embed/>
                  <p:pic>
                    <p:nvPicPr>
                      <p:cNvPr id="0" name="Picture 1143"/>
                      <p:cNvPicPr>
                        <a:picLocks noChangeAspect="1" noChangeArrowheads="1"/>
                      </p:cNvPicPr>
                      <p:nvPr/>
                    </p:nvPicPr>
                    <p:blipFill>
                      <a:blip r:embed="rId7">
                        <a:lum bright="-18000"/>
                        <a:extLst>
                          <a:ext uri="{28A0092B-C50C-407E-A947-70E740481C1C}">
                            <a14:useLocalDpi xmlns:a14="http://schemas.microsoft.com/office/drawing/2010/main" val="0"/>
                          </a:ext>
                        </a:extLst>
                      </a:blip>
                      <a:srcRect/>
                      <a:stretch>
                        <a:fillRect/>
                      </a:stretch>
                    </p:blipFill>
                    <p:spPr bwMode="auto">
                      <a:xfrm>
                        <a:off x="1516063" y="3886200"/>
                        <a:ext cx="12271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1129706141"/>
              </p:ext>
            </p:extLst>
          </p:nvPr>
        </p:nvGraphicFramePr>
        <p:xfrm>
          <a:off x="1524000" y="1866900"/>
          <a:ext cx="2225675" cy="2179637"/>
        </p:xfrm>
        <a:graphic>
          <a:graphicData uri="http://schemas.openxmlformats.org/presentationml/2006/ole">
            <mc:AlternateContent xmlns:mc="http://schemas.openxmlformats.org/markup-compatibility/2006">
              <mc:Choice xmlns:v="urn:schemas-microsoft-com:vml" Requires="v">
                <p:oleObj spid="_x0000_s12422" name="Clip" r:id="rId8" imgW="2226564" imgH="2179930" progId="">
                  <p:embed/>
                </p:oleObj>
              </mc:Choice>
              <mc:Fallback>
                <p:oleObj name="Clip" r:id="rId8" imgW="2226564" imgH="2179930" progId="">
                  <p:embed/>
                  <p:pic>
                    <p:nvPicPr>
                      <p:cNvPr id="0" name="Picture 1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866900"/>
                        <a:ext cx="2225675" cy="217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3"/>
          <p:cNvSpPr>
            <a:spLocks noChangeShapeType="1"/>
          </p:cNvSpPr>
          <p:nvPr/>
        </p:nvSpPr>
        <p:spPr bwMode="auto">
          <a:xfrm flipH="1">
            <a:off x="762000" y="3962400"/>
            <a:ext cx="762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
          <p:cNvSpPr>
            <a:spLocks noChangeShapeType="1"/>
          </p:cNvSpPr>
          <p:nvPr/>
        </p:nvSpPr>
        <p:spPr bwMode="auto">
          <a:xfrm>
            <a:off x="762000" y="5257800"/>
            <a:ext cx="392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5"/>
          <p:cNvSpPr>
            <a:spLocks noChangeShapeType="1"/>
          </p:cNvSpPr>
          <p:nvPr/>
        </p:nvSpPr>
        <p:spPr bwMode="auto">
          <a:xfrm flipV="1">
            <a:off x="4686300" y="4343400"/>
            <a:ext cx="2667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7"/>
          <p:cNvSpPr>
            <a:spLocks noChangeShapeType="1"/>
          </p:cNvSpPr>
          <p:nvPr/>
        </p:nvSpPr>
        <p:spPr bwMode="auto">
          <a:xfrm>
            <a:off x="762000" y="52578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p:cNvSpPr>
            <a:spLocks noChangeShapeType="1"/>
          </p:cNvSpPr>
          <p:nvPr/>
        </p:nvSpPr>
        <p:spPr bwMode="auto">
          <a:xfrm>
            <a:off x="4686300" y="52578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9"/>
          <p:cNvSpPr>
            <a:spLocks/>
          </p:cNvSpPr>
          <p:nvPr/>
        </p:nvSpPr>
        <p:spPr bwMode="auto">
          <a:xfrm rot="6921857">
            <a:off x="4979199" y="3731666"/>
            <a:ext cx="1776402" cy="2193708"/>
          </a:xfrm>
          <a:custGeom>
            <a:avLst/>
            <a:gdLst>
              <a:gd name="T0" fmla="*/ 0 w 336"/>
              <a:gd name="T1" fmla="*/ 0 h 672"/>
              <a:gd name="T2" fmla="*/ 192 w 336"/>
              <a:gd name="T3" fmla="*/ 144 h 672"/>
              <a:gd name="T4" fmla="*/ 144 w 336"/>
              <a:gd name="T5" fmla="*/ 288 h 672"/>
              <a:gd name="T6" fmla="*/ 336 w 336"/>
              <a:gd name="T7" fmla="*/ 384 h 672"/>
              <a:gd name="T8" fmla="*/ 144 w 336"/>
              <a:gd name="T9" fmla="*/ 672 h 672"/>
            </a:gdLst>
            <a:ahLst/>
            <a:cxnLst>
              <a:cxn ang="0">
                <a:pos x="T0" y="T1"/>
              </a:cxn>
              <a:cxn ang="0">
                <a:pos x="T2" y="T3"/>
              </a:cxn>
              <a:cxn ang="0">
                <a:pos x="T4" y="T5"/>
              </a:cxn>
              <a:cxn ang="0">
                <a:pos x="T6" y="T7"/>
              </a:cxn>
              <a:cxn ang="0">
                <a:pos x="T8" y="T9"/>
              </a:cxn>
            </a:cxnLst>
            <a:rect l="0" t="0" r="r" b="b"/>
            <a:pathLst>
              <a:path w="336" h="672">
                <a:moveTo>
                  <a:pt x="0" y="0"/>
                </a:moveTo>
                <a:cubicBezTo>
                  <a:pt x="84" y="48"/>
                  <a:pt x="168" y="96"/>
                  <a:pt x="192" y="144"/>
                </a:cubicBezTo>
                <a:cubicBezTo>
                  <a:pt x="216" y="192"/>
                  <a:pt x="120" y="248"/>
                  <a:pt x="144" y="288"/>
                </a:cubicBezTo>
                <a:cubicBezTo>
                  <a:pt x="168" y="328"/>
                  <a:pt x="336" y="320"/>
                  <a:pt x="336" y="384"/>
                </a:cubicBezTo>
                <a:cubicBezTo>
                  <a:pt x="336" y="448"/>
                  <a:pt x="168" y="624"/>
                  <a:pt x="144" y="6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 name="Object 20"/>
          <p:cNvGraphicFramePr>
            <a:graphicFrameLocks noChangeAspect="1"/>
          </p:cNvGraphicFramePr>
          <p:nvPr>
            <p:extLst>
              <p:ext uri="{D42A27DB-BD31-4B8C-83A1-F6EECF244321}">
                <p14:modId xmlns:p14="http://schemas.microsoft.com/office/powerpoint/2010/main" val="511862945"/>
              </p:ext>
            </p:extLst>
          </p:nvPr>
        </p:nvGraphicFramePr>
        <p:xfrm>
          <a:off x="3200400" y="4286250"/>
          <a:ext cx="1371600" cy="971550"/>
        </p:xfrm>
        <a:graphic>
          <a:graphicData uri="http://schemas.openxmlformats.org/presentationml/2006/ole">
            <mc:AlternateContent xmlns:mc="http://schemas.openxmlformats.org/markup-compatibility/2006">
              <mc:Choice xmlns:v="urn:schemas-microsoft-com:vml" Requires="v">
                <p:oleObj spid="_x0000_s12423" name="Clip" r:id="rId10" imgW="1062533" imgH="753466" progId="">
                  <p:embed/>
                </p:oleObj>
              </mc:Choice>
              <mc:Fallback>
                <p:oleObj name="Clip" r:id="rId10" imgW="1062533" imgH="753466" progId="">
                  <p:embed/>
                  <p:pic>
                    <p:nvPicPr>
                      <p:cNvPr id="0" name="Picture 11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286250"/>
                        <a:ext cx="13716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35"/>
          <p:cNvGrpSpPr>
            <a:grpSpLocks/>
          </p:cNvGrpSpPr>
          <p:nvPr/>
        </p:nvGrpSpPr>
        <p:grpSpPr bwMode="auto">
          <a:xfrm>
            <a:off x="2757488" y="3962400"/>
            <a:ext cx="696912" cy="609600"/>
            <a:chOff x="48" y="1872"/>
            <a:chExt cx="816" cy="576"/>
          </a:xfrm>
        </p:grpSpPr>
        <p:graphicFrame>
          <p:nvGraphicFramePr>
            <p:cNvPr id="19" name="Object 23"/>
            <p:cNvGraphicFramePr>
              <a:graphicFrameLocks noChangeAspect="1"/>
            </p:cNvGraphicFramePr>
            <p:nvPr/>
          </p:nvGraphicFramePr>
          <p:xfrm flipV="1">
            <a:off x="48" y="2160"/>
            <a:ext cx="816" cy="288"/>
          </p:xfrm>
          <a:graphic>
            <a:graphicData uri="http://schemas.openxmlformats.org/presentationml/2006/ole">
              <mc:AlternateContent xmlns:mc="http://schemas.openxmlformats.org/markup-compatibility/2006">
                <mc:Choice xmlns:v="urn:schemas-microsoft-com:vml" Requires="v">
                  <p:oleObj spid="_x0000_s12424" name="Clip" r:id="rId12" imgW="3497263" imgH="2095500" progId="">
                    <p:embed/>
                  </p:oleObj>
                </mc:Choice>
                <mc:Fallback>
                  <p:oleObj name="Clip" r:id="rId12" imgW="3497263" imgH="2095500" progId="">
                    <p:embed/>
                    <p:pic>
                      <p:nvPicPr>
                        <p:cNvPr id="0" name="Picture 11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 y="2160"/>
                          <a:ext cx="8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4"/>
            <p:cNvGraphicFramePr>
              <a:graphicFrameLocks noChangeAspect="1"/>
            </p:cNvGraphicFramePr>
            <p:nvPr/>
          </p:nvGraphicFramePr>
          <p:xfrm flipV="1">
            <a:off x="48" y="2016"/>
            <a:ext cx="816" cy="288"/>
          </p:xfrm>
          <a:graphic>
            <a:graphicData uri="http://schemas.openxmlformats.org/presentationml/2006/ole">
              <mc:AlternateContent xmlns:mc="http://schemas.openxmlformats.org/markup-compatibility/2006">
                <mc:Choice xmlns:v="urn:schemas-microsoft-com:vml" Requires="v">
                  <p:oleObj spid="_x0000_s12425" name="Clip" r:id="rId14" imgW="3497263" imgH="2095500" progId="">
                    <p:embed/>
                  </p:oleObj>
                </mc:Choice>
                <mc:Fallback>
                  <p:oleObj name="Clip" r:id="rId14" imgW="3497263" imgH="2095500" progId="">
                    <p:embed/>
                    <p:pic>
                      <p:nvPicPr>
                        <p:cNvPr id="0" name="Picture 11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 y="2016"/>
                          <a:ext cx="8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5"/>
            <p:cNvGraphicFramePr>
              <a:graphicFrameLocks noChangeAspect="1"/>
            </p:cNvGraphicFramePr>
            <p:nvPr/>
          </p:nvGraphicFramePr>
          <p:xfrm flipV="1">
            <a:off x="48" y="1872"/>
            <a:ext cx="816" cy="288"/>
          </p:xfrm>
          <a:graphic>
            <a:graphicData uri="http://schemas.openxmlformats.org/presentationml/2006/ole">
              <mc:AlternateContent xmlns:mc="http://schemas.openxmlformats.org/markup-compatibility/2006">
                <mc:Choice xmlns:v="urn:schemas-microsoft-com:vml" Requires="v">
                  <p:oleObj spid="_x0000_s12426" name="Clip" r:id="rId15" imgW="3497263" imgH="2095500" progId="">
                    <p:embed/>
                  </p:oleObj>
                </mc:Choice>
                <mc:Fallback>
                  <p:oleObj name="Clip" r:id="rId15" imgW="3497263" imgH="2095500" progId="">
                    <p:embed/>
                    <p:pic>
                      <p:nvPicPr>
                        <p:cNvPr id="0" name="Picture 11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 y="1872"/>
                          <a:ext cx="8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 name="Object 28"/>
          <p:cNvGraphicFramePr>
            <a:graphicFrameLocks noChangeAspect="1"/>
          </p:cNvGraphicFramePr>
          <p:nvPr>
            <p:extLst>
              <p:ext uri="{D42A27DB-BD31-4B8C-83A1-F6EECF244321}">
                <p14:modId xmlns:p14="http://schemas.microsoft.com/office/powerpoint/2010/main" val="3406947593"/>
              </p:ext>
            </p:extLst>
          </p:nvPr>
        </p:nvGraphicFramePr>
        <p:xfrm>
          <a:off x="1981200" y="4572000"/>
          <a:ext cx="1235843" cy="685800"/>
        </p:xfrm>
        <a:graphic>
          <a:graphicData uri="http://schemas.openxmlformats.org/presentationml/2006/ole">
            <mc:AlternateContent xmlns:mc="http://schemas.openxmlformats.org/markup-compatibility/2006">
              <mc:Choice xmlns:v="urn:schemas-microsoft-com:vml" Requires="v">
                <p:oleObj spid="_x0000_s12427" name="Clip" r:id="rId16" imgW="4610100" imgH="3368675" progId="">
                  <p:embed/>
                </p:oleObj>
              </mc:Choice>
              <mc:Fallback>
                <p:oleObj name="Clip" r:id="rId16" imgW="4610100" imgH="3368675" progId="">
                  <p:embed/>
                  <p:pic>
                    <p:nvPicPr>
                      <p:cNvPr id="0" name="Picture 114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4572000"/>
                        <a:ext cx="123584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AutoShape 31"/>
          <p:cNvSpPr>
            <a:spLocks noChangeArrowheads="1"/>
          </p:cNvSpPr>
          <p:nvPr/>
        </p:nvSpPr>
        <p:spPr bwMode="auto">
          <a:xfrm>
            <a:off x="6203279" y="2489200"/>
            <a:ext cx="2889921" cy="27432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4000" b="1" dirty="0"/>
              <a:t>Internet</a:t>
            </a:r>
          </a:p>
        </p:txBody>
      </p:sp>
      <p:sp>
        <p:nvSpPr>
          <p:cNvPr id="24" name="Text Box 33"/>
          <p:cNvSpPr txBox="1">
            <a:spLocks noChangeArrowheads="1"/>
          </p:cNvSpPr>
          <p:nvPr/>
        </p:nvSpPr>
        <p:spPr bwMode="auto">
          <a:xfrm>
            <a:off x="2652712" y="1295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CC3300"/>
                </a:solidFill>
                <a:sym typeface="Symbol" pitchFamily="18" charset="2"/>
              </a:rPr>
              <a:t></a:t>
            </a:r>
            <a:endParaRPr lang="en-US" dirty="0">
              <a:solidFill>
                <a:srgbClr val="CC3300"/>
              </a:solidFill>
            </a:endParaRPr>
          </a:p>
        </p:txBody>
      </p:sp>
      <p:sp>
        <p:nvSpPr>
          <p:cNvPr id="25" name="Text Box 34"/>
          <p:cNvSpPr txBox="1">
            <a:spLocks noChangeArrowheads="1"/>
          </p:cNvSpPr>
          <p:nvPr/>
        </p:nvSpPr>
        <p:spPr bwMode="auto">
          <a:xfrm>
            <a:off x="2805112" y="1524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CC3300"/>
                </a:solidFill>
                <a:sym typeface="Symbol" pitchFamily="18" charset="2"/>
              </a:rPr>
              <a:t></a:t>
            </a:r>
            <a:endParaRPr lang="en-US" dirty="0">
              <a:solidFill>
                <a:srgbClr val="CC3300"/>
              </a:solidFill>
            </a:endParaRPr>
          </a:p>
        </p:txBody>
      </p:sp>
      <p:sp>
        <p:nvSpPr>
          <p:cNvPr id="27" name="Title 1"/>
          <p:cNvSpPr>
            <a:spLocks noGrp="1"/>
          </p:cNvSpPr>
          <p:nvPr>
            <p:ph type="title"/>
          </p:nvPr>
        </p:nvSpPr>
        <p:spPr>
          <a:xfrm>
            <a:off x="0" y="76200"/>
            <a:ext cx="8229600" cy="944562"/>
          </a:xfrm>
        </p:spPr>
        <p:txBody>
          <a:bodyPr>
            <a:normAutofit/>
          </a:bodyPr>
          <a:lstStyle/>
          <a:p>
            <a:r>
              <a:rPr lang="en-US" b="1" dirty="0">
                <a:solidFill>
                  <a:schemeClr val="accent6">
                    <a:lumMod val="50000"/>
                  </a:schemeClr>
                </a:solidFill>
              </a:rPr>
              <a:t>Text Mining</a:t>
            </a:r>
          </a:p>
        </p:txBody>
      </p:sp>
    </p:spTree>
    <p:extLst>
      <p:ext uri="{BB962C8B-B14F-4D97-AF65-F5344CB8AC3E}">
        <p14:creationId xmlns:p14="http://schemas.microsoft.com/office/powerpoint/2010/main" val="340946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686800" cy="6649449"/>
          </a:xfrm>
          <a:prstGeom prst="rect">
            <a:avLst/>
          </a:prstGeom>
        </p:spPr>
        <p:txBody>
          <a:bodyPr wrap="square">
            <a:spAutoFit/>
          </a:bodyPr>
          <a:lstStyle/>
          <a:p>
            <a:pPr marL="457200" indent="-457200" algn="just">
              <a:buFont typeface="Arial" pitchFamily="34" charset="0"/>
              <a:buChar char="•"/>
            </a:pPr>
            <a:r>
              <a:rPr lang="en-US" sz="3100" b="1" dirty="0">
                <a:solidFill>
                  <a:srgbClr val="0070C0"/>
                </a:solidFill>
              </a:rPr>
              <a:t>Text mining </a:t>
            </a:r>
            <a:r>
              <a:rPr lang="en-US" sz="3100" dirty="0"/>
              <a:t>is the procedure of synthesizing information, by analyzing relations, patterns, and rules among textual data. These procedures contains text summarization, text categorization, and text clustering.</a:t>
            </a:r>
          </a:p>
          <a:p>
            <a:pPr algn="just"/>
            <a:endParaRPr lang="en-US" sz="3100" dirty="0"/>
          </a:p>
          <a:p>
            <a:pPr marL="514350" indent="-514350" algn="just">
              <a:lnSpc>
                <a:spcPct val="70000"/>
              </a:lnSpc>
              <a:buFont typeface="+mj-lt"/>
              <a:buAutoNum type="arabicPeriod"/>
            </a:pPr>
            <a:r>
              <a:rPr lang="en-US" sz="3100" i="1" dirty="0">
                <a:solidFill>
                  <a:schemeClr val="accent6">
                    <a:lumMod val="50000"/>
                  </a:schemeClr>
                </a:solidFill>
              </a:rPr>
              <a:t>Text summarization </a:t>
            </a:r>
            <a:r>
              <a:rPr lang="en-US" sz="3100" dirty="0"/>
              <a:t>is the procedure to extract its partial content reflecting its whole contents automatically.</a:t>
            </a:r>
          </a:p>
          <a:p>
            <a:pPr marL="514350" indent="-514350" algn="just">
              <a:lnSpc>
                <a:spcPct val="70000"/>
              </a:lnSpc>
              <a:buFont typeface="+mj-lt"/>
              <a:buAutoNum type="arabicPeriod"/>
            </a:pPr>
            <a:endParaRPr lang="en-US" sz="3100" dirty="0"/>
          </a:p>
          <a:p>
            <a:pPr marL="514350" indent="-514350" algn="just">
              <a:lnSpc>
                <a:spcPct val="70000"/>
              </a:lnSpc>
              <a:buFont typeface="+mj-lt"/>
              <a:buAutoNum type="arabicPeriod"/>
            </a:pPr>
            <a:r>
              <a:rPr lang="en-US" sz="3100" i="1" dirty="0">
                <a:solidFill>
                  <a:schemeClr val="accent6">
                    <a:lumMod val="50000"/>
                  </a:schemeClr>
                </a:solidFill>
              </a:rPr>
              <a:t>Text categorization </a:t>
            </a:r>
            <a:r>
              <a:rPr lang="en-US" sz="3100" dirty="0"/>
              <a:t>is the procedure of assigning a category to the text among categories predefined by users</a:t>
            </a:r>
          </a:p>
          <a:p>
            <a:pPr marL="514350" indent="-514350" algn="just">
              <a:lnSpc>
                <a:spcPct val="70000"/>
              </a:lnSpc>
              <a:buFont typeface="+mj-lt"/>
              <a:buAutoNum type="arabicPeriod"/>
            </a:pPr>
            <a:endParaRPr lang="en-US" sz="3100" dirty="0"/>
          </a:p>
          <a:p>
            <a:pPr marL="514350" indent="-514350" algn="just">
              <a:lnSpc>
                <a:spcPct val="70000"/>
              </a:lnSpc>
              <a:buFont typeface="+mj-lt"/>
              <a:buAutoNum type="arabicPeriod"/>
            </a:pPr>
            <a:r>
              <a:rPr lang="en-US" sz="3100" i="1" dirty="0">
                <a:solidFill>
                  <a:schemeClr val="accent6">
                    <a:lumMod val="50000"/>
                  </a:schemeClr>
                </a:solidFill>
              </a:rPr>
              <a:t>Text clustering </a:t>
            </a:r>
            <a:r>
              <a:rPr lang="en-US" sz="3100" dirty="0"/>
              <a:t>is the procedure of segmenting texts into several clusters, depending on the substantial relevance. </a:t>
            </a:r>
          </a:p>
        </p:txBody>
      </p:sp>
    </p:spTree>
    <p:extLst>
      <p:ext uri="{BB962C8B-B14F-4D97-AF65-F5344CB8AC3E}">
        <p14:creationId xmlns:p14="http://schemas.microsoft.com/office/powerpoint/2010/main" val="205838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noAutofit/>
          </a:bodyPr>
          <a:lstStyle/>
          <a:p>
            <a:pPr marL="457200" indent="-457200" algn="just"/>
            <a:r>
              <a:rPr lang="en-US" sz="3600" dirty="0"/>
              <a:t>Text mining is well motivated, due to the fact that much of the world’s data can be found in free text form (newspaper articles, emails, literature, etc.).  </a:t>
            </a:r>
          </a:p>
          <a:p>
            <a:pPr marL="457200" indent="-457200" algn="just"/>
            <a:r>
              <a:rPr lang="en-US" sz="3600" dirty="0"/>
              <a:t>There is  a lot of information available to mine.</a:t>
            </a:r>
          </a:p>
          <a:p>
            <a:pPr marL="457200" indent="-457200" algn="just"/>
            <a:r>
              <a:rPr lang="en-US" sz="3600" dirty="0"/>
              <a:t>While mining free text has the same goals as data mining, in general, extracting useful knowledge/stats/trends), text mining must overcome a major difficulty – there is no explicit structure.</a:t>
            </a:r>
          </a:p>
          <a:p>
            <a:pPr marL="0" indent="0" algn="just">
              <a:buNone/>
            </a:pPr>
            <a:endParaRPr lang="en-US" sz="2600" dirty="0"/>
          </a:p>
          <a:p>
            <a:pPr marL="0" indent="0" algn="just">
              <a:buNone/>
            </a:pPr>
            <a:endParaRPr lang="en-US" sz="2600" dirty="0"/>
          </a:p>
        </p:txBody>
      </p:sp>
    </p:spTree>
    <p:extLst>
      <p:ext uri="{BB962C8B-B14F-4D97-AF65-F5344CB8AC3E}">
        <p14:creationId xmlns:p14="http://schemas.microsoft.com/office/powerpoint/2010/main" val="410536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2439</Words>
  <Application>Microsoft Office PowerPoint</Application>
  <PresentationFormat>On-screen Show (4:3)</PresentationFormat>
  <Paragraphs>318</Paragraphs>
  <Slides>36</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Office Theme</vt:lpstr>
      <vt:lpstr>Clip</vt:lpstr>
      <vt:lpstr>Worksheet</vt:lpstr>
      <vt:lpstr>Unit 7 : Mining Complex Types of Data</vt:lpstr>
      <vt:lpstr>Introduction</vt:lpstr>
      <vt:lpstr>Multimedia Data Mining</vt:lpstr>
      <vt:lpstr>Generalizing Multimedia Data</vt:lpstr>
      <vt:lpstr>Multidimensional Analysis of Multimedia Data</vt:lpstr>
      <vt:lpstr>Mining Multimedia Databases</vt:lpstr>
      <vt:lpstr>Text Mining</vt:lpstr>
      <vt:lpstr>PowerPoint Presentation</vt:lpstr>
      <vt:lpstr>PowerPoint Presentation</vt:lpstr>
      <vt:lpstr>PowerPoint Presentation</vt:lpstr>
      <vt:lpstr>PowerPoint Presentation</vt:lpstr>
      <vt:lpstr>Application of Text Mining</vt:lpstr>
      <vt:lpstr>Text Mining vs. Data Mining</vt:lpstr>
      <vt:lpstr>Mining World Wide Web (WWW)</vt:lpstr>
      <vt:lpstr>Mining World Wide Web (WWW)</vt:lpstr>
      <vt:lpstr>Why Mining the World-Wide Web</vt:lpstr>
      <vt:lpstr>Web Search Engines</vt:lpstr>
      <vt:lpstr>Web Mining: A More Challenging Task </vt:lpstr>
      <vt:lpstr>Web Mining Taxonomy</vt:lpstr>
      <vt:lpstr>Web Mining Taxonomy</vt:lpstr>
      <vt:lpstr>Mining the World-Wide Web</vt:lpstr>
      <vt:lpstr>Mining the World-Wide Web</vt:lpstr>
      <vt:lpstr>Mining the World-Wide Web</vt:lpstr>
      <vt:lpstr>Mining the World-Wide Web</vt:lpstr>
      <vt:lpstr>Mining the World-Wide Web</vt:lpstr>
      <vt:lpstr>Web Usage Mining</vt:lpstr>
      <vt:lpstr>PowerPoint Presentation</vt:lpstr>
      <vt:lpstr>Why Web Usage Mining?</vt:lpstr>
      <vt:lpstr>PowerPoint Presentation</vt:lpstr>
      <vt:lpstr>How to perform Web Usage Mining</vt:lpstr>
      <vt:lpstr>Web Content Mining</vt:lpstr>
      <vt:lpstr>Web Content Mining</vt:lpstr>
      <vt:lpstr>Web Structure Mining</vt:lpstr>
      <vt:lpstr>PowerPoint Presentation</vt:lpstr>
      <vt:lpstr>Conclusion</vt:lpstr>
      <vt:lpstr>Thank you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Bijay</dc:creator>
  <cp:lastModifiedBy>User</cp:lastModifiedBy>
  <cp:revision>195</cp:revision>
  <dcterms:created xsi:type="dcterms:W3CDTF">2006-08-16T00:00:00Z</dcterms:created>
  <dcterms:modified xsi:type="dcterms:W3CDTF">2019-07-24T01:26:20Z</dcterms:modified>
</cp:coreProperties>
</file>