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95" r:id="rId3"/>
    <p:sldId id="261" r:id="rId4"/>
    <p:sldId id="291" r:id="rId5"/>
    <p:sldId id="292" r:id="rId6"/>
    <p:sldId id="296" r:id="rId7"/>
    <p:sldId id="293" r:id="rId8"/>
    <p:sldId id="297" r:id="rId9"/>
    <p:sldId id="294" r:id="rId10"/>
    <p:sldId id="298" r:id="rId11"/>
    <p:sldId id="262" r:id="rId12"/>
    <p:sldId id="284" r:id="rId13"/>
    <p:sldId id="263" r:id="rId14"/>
    <p:sldId id="289" r:id="rId15"/>
    <p:sldId id="282" r:id="rId16"/>
    <p:sldId id="283" r:id="rId17"/>
    <p:sldId id="290" r:id="rId18"/>
    <p:sldId id="286" r:id="rId19"/>
    <p:sldId id="264" r:id="rId20"/>
    <p:sldId id="272" r:id="rId21"/>
    <p:sldId id="285" r:id="rId22"/>
    <p:sldId id="273" r:id="rId23"/>
    <p:sldId id="274" r:id="rId24"/>
    <p:sldId id="275" r:id="rId25"/>
    <p:sldId id="276" r:id="rId26"/>
    <p:sldId id="277" r:id="rId27"/>
    <p:sldId id="278" r:id="rId28"/>
    <p:sldId id="287" r:id="rId29"/>
    <p:sldId id="280" r:id="rId30"/>
    <p:sldId id="288" r:id="rId31"/>
    <p:sldId id="281" r:id="rId32"/>
    <p:sldId id="265" r:id="rId33"/>
    <p:sldId id="266" r:id="rId34"/>
    <p:sldId id="268" r:id="rId35"/>
    <p:sldId id="269" r:id="rId36"/>
    <p:sldId id="270" r:id="rId37"/>
    <p:sldId id="267" r:id="rId38"/>
    <p:sldId id="27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60"/>
  </p:normalViewPr>
  <p:slideViewPr>
    <p:cSldViewPr>
      <p:cViewPr>
        <p:scale>
          <a:sx n="72" d="100"/>
          <a:sy n="72" d="100"/>
        </p:scale>
        <p:origin x="-1236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6881F-0E17-4342-9C70-C8F9BB227A2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39647-30D8-4534-A13B-8BD8B31AC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5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39647-30D8-4534-A13B-8BD8B31AC3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38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pss.com/datamine/factor.htm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28600" y="1219200"/>
            <a:ext cx="8763000" cy="3733800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Chapter </a:t>
            </a:r>
            <a:r>
              <a:rPr lang="en-US" sz="5400" b="1" dirty="0" smtClean="0"/>
              <a:t>8 </a:t>
            </a:r>
            <a:r>
              <a:rPr lang="en-US" sz="5400" b="1" dirty="0" smtClean="0"/>
              <a:t> </a:t>
            </a:r>
            <a:br>
              <a:rPr lang="en-US" sz="5400" b="1" dirty="0" smtClean="0"/>
            </a:br>
            <a:r>
              <a:rPr lang="en-US" sz="6000" b="1" dirty="0" smtClean="0"/>
              <a:t>Application and </a:t>
            </a:r>
            <a:r>
              <a:rPr lang="en-US" sz="6000" b="1" dirty="0"/>
              <a:t>Trends in Data Warehousing and Data Mining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891735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SPSS Clementine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7149353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691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Theoretical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Foundations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of D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ata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ining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1600200"/>
            <a:ext cx="87630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800" dirty="0" smtClean="0"/>
              <a:t>Data reduction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The basis of data mining is to reduce the data representation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Trades accuracy for speed in response 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800" dirty="0" smtClean="0"/>
              <a:t>Data compression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The basis of data mining is to compress the given data by encoding in terms of bits, association rules, decision trees, clusters, etc.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800" dirty="0" smtClean="0"/>
              <a:t>Pattern discovery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The basis of data mining is to discover patterns occurring in the database, such as associations, classification models, sequential patterns,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89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381000"/>
            <a:ext cx="8763000" cy="6172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 smtClean="0"/>
              <a:t>Probability theory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The basis of data mining is to discover joint probability distributions of random variables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 smtClean="0"/>
              <a:t>Microeconomic view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A view of utility: the task of data mining is finding patterns that are interesting only to the extent in that they can be used in the decision-making process of some enterprise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 smtClean="0"/>
              <a:t>Inductive databases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Data mining is the problem of performing inductive logic on databases,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The task is to query the data and the theory (i.e., patterns) of the database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Popular among many researchers in database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26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Statistical D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ata Mining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219200"/>
            <a:ext cx="83820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v"/>
            </a:pPr>
            <a:r>
              <a:rPr lang="en-US" sz="2800" dirty="0" smtClean="0"/>
              <a:t>There are many well-established statistical techniques for data analysis, particularly for numeric data</a:t>
            </a:r>
          </a:p>
          <a:p>
            <a:pPr lvl="1" algn="just"/>
            <a:r>
              <a:rPr lang="en-US" dirty="0" smtClean="0"/>
              <a:t>applied extensively to data from scientific experiments and data from economics and the social sciences</a:t>
            </a:r>
          </a:p>
        </p:txBody>
      </p:sp>
      <p:pic>
        <p:nvPicPr>
          <p:cNvPr id="6" name="Picture 4" descr="reg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763" y="3505200"/>
            <a:ext cx="384703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" y="3773233"/>
            <a:ext cx="5029200" cy="2856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sz="2800" b="1" dirty="0" smtClean="0"/>
              <a:t>Regression </a:t>
            </a:r>
            <a:endParaRPr lang="en-US" sz="2800" b="1" dirty="0"/>
          </a:p>
          <a:p>
            <a:pPr lvl="1" algn="just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 dirty="0"/>
              <a:t> </a:t>
            </a:r>
            <a:r>
              <a:rPr lang="en-US" sz="2000" dirty="0"/>
              <a:t>predict the value of a </a:t>
            </a:r>
            <a:r>
              <a:rPr lang="en-US" sz="2000" dirty="0">
                <a:solidFill>
                  <a:schemeClr val="hlink"/>
                </a:solidFill>
              </a:rPr>
              <a:t>response</a:t>
            </a:r>
            <a:r>
              <a:rPr lang="en-US" sz="2000" dirty="0"/>
              <a:t> (dependent) variable from one or more </a:t>
            </a:r>
            <a:r>
              <a:rPr lang="en-US" sz="2000" dirty="0">
                <a:solidFill>
                  <a:schemeClr val="hlink"/>
                </a:solidFill>
              </a:rPr>
              <a:t>predictor</a:t>
            </a:r>
            <a:r>
              <a:rPr lang="en-US" sz="2000" dirty="0"/>
              <a:t> (independent) variables where the variables are numeric </a:t>
            </a:r>
          </a:p>
          <a:p>
            <a:pPr lvl="1" algn="just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dirty="0"/>
              <a:t> forms of regression: linear, multiple, weighted, polynomial, nonparametric, and robust</a:t>
            </a:r>
          </a:p>
        </p:txBody>
      </p:sp>
    </p:spTree>
    <p:extLst>
      <p:ext uri="{BB962C8B-B14F-4D97-AF65-F5344CB8AC3E}">
        <p14:creationId xmlns:p14="http://schemas.microsoft.com/office/powerpoint/2010/main" val="1741490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" y="304800"/>
            <a:ext cx="5791200" cy="304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b="1" dirty="0" smtClean="0"/>
              <a:t>Generalized linear models</a:t>
            </a:r>
          </a:p>
          <a:p>
            <a:pPr lvl="1" algn="just"/>
            <a:r>
              <a:rPr lang="en-US" sz="2400" dirty="0" smtClean="0"/>
              <a:t>allow a categorical response variable (or some transformation of it) to be related to a set of predictor variables </a:t>
            </a:r>
          </a:p>
          <a:p>
            <a:pPr lvl="1" algn="just"/>
            <a:r>
              <a:rPr lang="en-US" sz="2400" dirty="0" smtClean="0"/>
              <a:t>similar to the modeling of a numeric response variable using linear regression</a:t>
            </a:r>
          </a:p>
          <a:p>
            <a:pPr lvl="1" algn="just"/>
            <a:r>
              <a:rPr lang="en-US" sz="2400" dirty="0" smtClean="0"/>
              <a:t>include logistic regression and Poisson regression </a:t>
            </a:r>
          </a:p>
          <a:p>
            <a:pPr algn="just"/>
            <a:endParaRPr lang="en-US" sz="2400" dirty="0" smtClean="0"/>
          </a:p>
        </p:txBody>
      </p:sp>
      <p:pic>
        <p:nvPicPr>
          <p:cNvPr id="5" name="Picture 4" descr="gl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762000"/>
            <a:ext cx="3149600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" y="4343400"/>
            <a:ext cx="8953500" cy="233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sz="2800" b="1" dirty="0" smtClean="0"/>
              <a:t>Mixed-effect </a:t>
            </a:r>
            <a:r>
              <a:rPr lang="en-US" sz="2800" b="1" dirty="0"/>
              <a:t>models</a:t>
            </a:r>
          </a:p>
          <a:p>
            <a:pPr lvl="1" algn="just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 dirty="0"/>
              <a:t>   For analyzing </a:t>
            </a:r>
            <a:r>
              <a:rPr lang="en-US" sz="2400" dirty="0">
                <a:solidFill>
                  <a:schemeClr val="hlink"/>
                </a:solidFill>
              </a:rPr>
              <a:t>grouped data</a:t>
            </a:r>
            <a:r>
              <a:rPr lang="en-US" sz="2400" dirty="0"/>
              <a:t>, i.e. data that can be classified according to one or more grouping variables</a:t>
            </a:r>
          </a:p>
          <a:p>
            <a:pPr lvl="1" algn="just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 dirty="0"/>
              <a:t>   Typically describe relationships between a response variable and some covariates in data grouped according to one or more factors</a:t>
            </a:r>
          </a:p>
        </p:txBody>
      </p:sp>
    </p:spTree>
    <p:extLst>
      <p:ext uri="{BB962C8B-B14F-4D97-AF65-F5344CB8AC3E}">
        <p14:creationId xmlns:p14="http://schemas.microsoft.com/office/powerpoint/2010/main" val="3070829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304800"/>
            <a:ext cx="4724400" cy="6172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sz="2000" b="1" dirty="0" smtClean="0"/>
              <a:t>Regression trees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 smtClean="0"/>
              <a:t>Binary trees used for classification and prediction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 smtClean="0"/>
              <a:t>Similar to decision </a:t>
            </a:r>
            <a:r>
              <a:rPr lang="en-US" sz="2000" dirty="0" err="1" smtClean="0"/>
              <a:t>trees:Tests</a:t>
            </a:r>
            <a:r>
              <a:rPr lang="en-US" sz="2000" dirty="0" smtClean="0"/>
              <a:t> are performed at the internal nodes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 smtClean="0"/>
              <a:t>In a regression tree the mean of the objective attribute is computed and used as the predicted value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2000" b="1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000" b="1" dirty="0" smtClean="0"/>
              <a:t>Analysis of variance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 smtClean="0"/>
              <a:t>Analyze experimental data for two or more populations described by a numeric response variable and one or more categorical variables (factors)</a:t>
            </a:r>
          </a:p>
        </p:txBody>
      </p:sp>
      <p:pic>
        <p:nvPicPr>
          <p:cNvPr id="6" name="Picture 4" descr="img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04800"/>
            <a:ext cx="38862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Imag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75087"/>
            <a:ext cx="3886200" cy="252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1781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609600"/>
            <a:ext cx="4724400" cy="6019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None/>
            </a:pPr>
            <a:r>
              <a:rPr lang="en-US" sz="2100" b="1" dirty="0" smtClean="0"/>
              <a:t>Factor analysis</a:t>
            </a:r>
          </a:p>
          <a:p>
            <a:pPr lvl="1" algn="just">
              <a:lnSpc>
                <a:spcPct val="90000"/>
              </a:lnSpc>
            </a:pPr>
            <a:r>
              <a:rPr lang="en-US" sz="2100" dirty="0" smtClean="0"/>
              <a:t>determine which variables are combined to generate a given factor</a:t>
            </a:r>
          </a:p>
          <a:p>
            <a:pPr lvl="1" algn="just">
              <a:lnSpc>
                <a:spcPct val="90000"/>
              </a:lnSpc>
            </a:pPr>
            <a:r>
              <a:rPr lang="en-US" sz="2100" dirty="0" smtClean="0"/>
              <a:t>e.g., for many psychiatric data, one can indirectly measure other quantities (such as test scores) that reflect the factor of interest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2100" b="1" dirty="0" smtClean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100" b="1" dirty="0" smtClean="0"/>
              <a:t>Discriminant analysis</a:t>
            </a:r>
          </a:p>
          <a:p>
            <a:pPr lvl="1" algn="just">
              <a:lnSpc>
                <a:spcPct val="90000"/>
              </a:lnSpc>
            </a:pPr>
            <a:r>
              <a:rPr lang="en-US" sz="2100" dirty="0" smtClean="0"/>
              <a:t>predict a categorical response variable, commonly used in social science</a:t>
            </a:r>
          </a:p>
          <a:p>
            <a:pPr lvl="1" algn="just">
              <a:lnSpc>
                <a:spcPct val="90000"/>
              </a:lnSpc>
            </a:pPr>
            <a:r>
              <a:rPr lang="en-US" sz="2100" dirty="0" smtClean="0"/>
              <a:t>Attempts to determine several discriminant functions (linear combinations of the independent variables) that discriminate among the groups defined by the response variable</a:t>
            </a:r>
          </a:p>
        </p:txBody>
      </p:sp>
      <p:pic>
        <p:nvPicPr>
          <p:cNvPr id="6" name="Picture 4" descr="discr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503" y="3581400"/>
            <a:ext cx="4013297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fa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68300"/>
            <a:ext cx="403499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" y="152400"/>
            <a:ext cx="4573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hlinkClick r:id="rId4"/>
              </a:rPr>
              <a:t>www.spss.com/datamine/factor.htm</a:t>
            </a:r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201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228600"/>
            <a:ext cx="86868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n-US" b="1" dirty="0" smtClean="0"/>
              <a:t>Time series</a:t>
            </a:r>
            <a:r>
              <a:rPr lang="en-US" dirty="0" smtClean="0"/>
              <a:t>: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dirty="0" smtClean="0"/>
              <a:t>Many methods such as auto regression, ARIMA (Autoregressive integrated moving-average modeling), long memory time-series modeling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US" b="1" dirty="0" smtClean="0"/>
          </a:p>
          <a:p>
            <a:pPr marL="0" indent="0" algn="just">
              <a:lnSpc>
                <a:spcPct val="110000"/>
              </a:lnSpc>
              <a:buNone/>
            </a:pPr>
            <a:r>
              <a:rPr lang="en-US" b="1" dirty="0" smtClean="0"/>
              <a:t>Quality control: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dirty="0" smtClean="0"/>
              <a:t>Displays group summary charts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3505200"/>
            <a:ext cx="3733800" cy="2362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sz="2500" b="1" dirty="0" smtClean="0"/>
              <a:t>Survival analysis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sz="2500" dirty="0" smtClean="0"/>
              <a:t>Predicts </a:t>
            </a:r>
            <a:r>
              <a:rPr lang="en-US" sz="2500" dirty="0"/>
              <a:t>the probability that a patient undergoing a medical treatment would survive at least to time </a:t>
            </a:r>
            <a:r>
              <a:rPr lang="en-US" sz="2500" i="1" dirty="0"/>
              <a:t>t </a:t>
            </a:r>
            <a:r>
              <a:rPr lang="en-US" sz="2500" dirty="0"/>
              <a:t>(life span prediction)</a:t>
            </a:r>
          </a:p>
        </p:txBody>
      </p:sp>
      <p:pic>
        <p:nvPicPr>
          <p:cNvPr id="6" name="Picture 5" descr="surviv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423" y="3124200"/>
            <a:ext cx="4993377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079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990600"/>
            <a:ext cx="85344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None/>
            </a:pPr>
            <a:r>
              <a:rPr lang="en-US" dirty="0" smtClean="0">
                <a:solidFill>
                  <a:schemeClr val="hlink"/>
                </a:solidFill>
              </a:rPr>
              <a:t>Visualization</a:t>
            </a:r>
            <a:r>
              <a:rPr lang="en-US" dirty="0" smtClean="0"/>
              <a:t>: use of computer graphics to create visual images which aid in the understanding of complex, often massive representations of data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dirty="0" smtClean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dirty="0" smtClean="0">
                <a:solidFill>
                  <a:schemeClr val="hlink"/>
                </a:solidFill>
              </a:rPr>
              <a:t>Visual Data Mining</a:t>
            </a:r>
            <a:r>
              <a:rPr lang="en-US" dirty="0" smtClean="0"/>
              <a:t>: the process of discovering implicit but useful knowledge from large data sets using visualization techniques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90600" y="3886200"/>
            <a:ext cx="1600200" cy="83185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Computer Graphics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09800" y="5029198"/>
            <a:ext cx="2133600" cy="1196975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High Performance Computing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956300" y="3886200"/>
            <a:ext cx="1828800" cy="83185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Pattern Recognition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724400" y="5029197"/>
            <a:ext cx="1600200" cy="1196975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Human Computer Interfaces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429000" y="3886200"/>
            <a:ext cx="1828800" cy="83185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Multimedia Systems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Visual and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Audio Data Mining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585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304800"/>
            <a:ext cx="8534400" cy="617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3600" b="1" dirty="0"/>
              <a:t>Purpose of Visualization</a:t>
            </a:r>
          </a:p>
          <a:p>
            <a:pPr lvl="1" algn="just"/>
            <a:r>
              <a:rPr lang="en-US" sz="3200" dirty="0">
                <a:solidFill>
                  <a:schemeClr val="tx2"/>
                </a:solidFill>
              </a:rPr>
              <a:t>Gain insight</a:t>
            </a:r>
            <a:r>
              <a:rPr lang="en-US" sz="3200" dirty="0"/>
              <a:t> into an information space by mapping data onto graphical primitives</a:t>
            </a:r>
          </a:p>
          <a:p>
            <a:pPr lvl="1" algn="just"/>
            <a:r>
              <a:rPr lang="en-US" sz="3200" dirty="0">
                <a:solidFill>
                  <a:schemeClr val="tx2"/>
                </a:solidFill>
              </a:rPr>
              <a:t>Provide qualitative overview</a:t>
            </a:r>
            <a:r>
              <a:rPr lang="en-US" sz="3200" dirty="0"/>
              <a:t> of large data sets</a:t>
            </a:r>
          </a:p>
          <a:p>
            <a:pPr lvl="1" algn="just"/>
            <a:r>
              <a:rPr lang="en-US" sz="3200" dirty="0">
                <a:solidFill>
                  <a:schemeClr val="tx2"/>
                </a:solidFill>
              </a:rPr>
              <a:t>Search</a:t>
            </a:r>
            <a:r>
              <a:rPr lang="en-US" sz="3200" dirty="0"/>
              <a:t> for patterns, trends, structure, irregularities, relationships among data.</a:t>
            </a:r>
          </a:p>
          <a:p>
            <a:pPr lvl="1" algn="just"/>
            <a:r>
              <a:rPr lang="en-US" sz="3200" dirty="0">
                <a:solidFill>
                  <a:schemeClr val="tx2"/>
                </a:solidFill>
              </a:rPr>
              <a:t>Help find interesting regions and suitable parameters</a:t>
            </a:r>
            <a:r>
              <a:rPr lang="en-US" sz="3200" dirty="0"/>
              <a:t> for further quantitative analysis.</a:t>
            </a:r>
          </a:p>
          <a:p>
            <a:pPr lvl="1" algn="just"/>
            <a:r>
              <a:rPr lang="en-US" sz="3200" dirty="0">
                <a:solidFill>
                  <a:schemeClr val="tx2"/>
                </a:solidFill>
              </a:rPr>
              <a:t>Provide a visual proof</a:t>
            </a:r>
            <a:r>
              <a:rPr lang="en-US" sz="3200" dirty="0"/>
              <a:t> of computer representations derived</a:t>
            </a:r>
          </a:p>
          <a:p>
            <a:pPr algn="just"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07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05000"/>
            <a:ext cx="8763000" cy="4648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/>
              <a:t>As a young discipline, data mining has a relatively short history and </a:t>
            </a:r>
            <a:r>
              <a:rPr lang="en-US" sz="3600" dirty="0" smtClean="0"/>
              <a:t>are constantly </a:t>
            </a:r>
            <a:r>
              <a:rPr lang="en-US" sz="3600" dirty="0"/>
              <a:t>evolving-new data mining systems appear on the market every year; new functions, </a:t>
            </a:r>
            <a:r>
              <a:rPr lang="en-US" sz="3600" dirty="0" smtClean="0"/>
              <a:t>features, and </a:t>
            </a:r>
            <a:r>
              <a:rPr lang="en-US" sz="3600" dirty="0"/>
              <a:t>visualization tools are added to existing systems on a constant basis; and efforts toward </a:t>
            </a:r>
            <a:r>
              <a:rPr lang="en-US" sz="3600" dirty="0" smtClean="0"/>
              <a:t>the standardization </a:t>
            </a:r>
            <a:r>
              <a:rPr lang="en-US" sz="3600" dirty="0"/>
              <a:t>of data mining language have only just begun.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Data Mining Systems Products and Research Prototypes</a:t>
            </a:r>
          </a:p>
        </p:txBody>
      </p:sp>
    </p:spTree>
    <p:extLst>
      <p:ext uri="{BB962C8B-B14F-4D97-AF65-F5344CB8AC3E}">
        <p14:creationId xmlns:p14="http://schemas.microsoft.com/office/powerpoint/2010/main" val="245536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304800"/>
            <a:ext cx="8763000" cy="6172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3000" dirty="0" smtClean="0"/>
              <a:t>Integration of visualization and data mining</a:t>
            </a:r>
          </a:p>
          <a:p>
            <a:pPr lvl="1" algn="just">
              <a:lnSpc>
                <a:spcPct val="90000"/>
              </a:lnSpc>
            </a:pPr>
            <a:r>
              <a:rPr lang="en-US" sz="3000" dirty="0" smtClean="0"/>
              <a:t>data visualization</a:t>
            </a:r>
          </a:p>
          <a:p>
            <a:pPr lvl="1" algn="just">
              <a:lnSpc>
                <a:spcPct val="90000"/>
              </a:lnSpc>
            </a:pPr>
            <a:r>
              <a:rPr lang="en-US" sz="3000" dirty="0" smtClean="0"/>
              <a:t>data mining result visualization</a:t>
            </a:r>
          </a:p>
          <a:p>
            <a:pPr lvl="1" algn="just">
              <a:lnSpc>
                <a:spcPct val="90000"/>
              </a:lnSpc>
            </a:pPr>
            <a:r>
              <a:rPr lang="en-US" sz="3000" dirty="0" smtClean="0"/>
              <a:t>data mining process visualization</a:t>
            </a:r>
          </a:p>
          <a:p>
            <a:pPr lvl="1" algn="just">
              <a:lnSpc>
                <a:spcPct val="90000"/>
              </a:lnSpc>
            </a:pPr>
            <a:r>
              <a:rPr lang="en-US" sz="3000" dirty="0" smtClean="0"/>
              <a:t>interactive visual data mining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3000" dirty="0" smtClean="0"/>
              <a:t>Data visualization</a:t>
            </a:r>
          </a:p>
          <a:p>
            <a:pPr lvl="1" algn="just">
              <a:lnSpc>
                <a:spcPct val="90000"/>
              </a:lnSpc>
            </a:pPr>
            <a:r>
              <a:rPr lang="en-US" sz="3000" dirty="0" smtClean="0"/>
              <a:t>Data in a database or data warehouse can be viewed </a:t>
            </a:r>
          </a:p>
          <a:p>
            <a:pPr lvl="2" algn="just">
              <a:lnSpc>
                <a:spcPct val="90000"/>
              </a:lnSpc>
            </a:pPr>
            <a:r>
              <a:rPr lang="en-US" sz="3000" dirty="0" smtClean="0"/>
              <a:t>at different levels of granularity or abstraction</a:t>
            </a:r>
          </a:p>
          <a:p>
            <a:pPr lvl="2" algn="just">
              <a:lnSpc>
                <a:spcPct val="90000"/>
              </a:lnSpc>
            </a:pPr>
            <a:r>
              <a:rPr lang="en-US" sz="3000" dirty="0" smtClean="0"/>
              <a:t>as different combinations of attributes or dimensions</a:t>
            </a:r>
          </a:p>
          <a:p>
            <a:pPr lvl="1" algn="just">
              <a:lnSpc>
                <a:spcPct val="90000"/>
              </a:lnSpc>
            </a:pPr>
            <a:r>
              <a:rPr lang="en-US" sz="3000" dirty="0" smtClean="0"/>
              <a:t>Data can be presented in various visual forms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01821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295400"/>
            <a:ext cx="8686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228600"/>
            <a:ext cx="84963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chemeClr val="hlink"/>
                </a:solidFill>
              </a:rPr>
              <a:t>Boxplots </a:t>
            </a:r>
            <a:r>
              <a:rPr lang="en-US" b="1" dirty="0" smtClean="0"/>
              <a:t>from </a:t>
            </a:r>
            <a:r>
              <a:rPr lang="en-US" b="1" dirty="0" err="1" smtClean="0"/>
              <a:t>Statsoft</a:t>
            </a:r>
            <a:r>
              <a:rPr lang="en-US" b="1" dirty="0" smtClean="0"/>
              <a:t>: Multiple Variable Combinations</a:t>
            </a:r>
          </a:p>
        </p:txBody>
      </p:sp>
    </p:spTree>
    <p:extLst>
      <p:ext uri="{BB962C8B-B14F-4D97-AF65-F5344CB8AC3E}">
        <p14:creationId xmlns:p14="http://schemas.microsoft.com/office/powerpoint/2010/main" val="3148036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6400800" cy="609600"/>
          </a:xfrm>
        </p:spPr>
        <p:txBody>
          <a:bodyPr>
            <a:noAutofit/>
          </a:bodyPr>
          <a:lstStyle/>
          <a:p>
            <a:r>
              <a:rPr lang="en-US" sz="3600" b="1" dirty="0"/>
              <a:t>Data Mining Result Visualization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066800"/>
            <a:ext cx="8610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30000"/>
              </a:spcBef>
              <a:buFont typeface="Wingdings" pitchFamily="2" charset="2"/>
              <a:buChar char="v"/>
            </a:pPr>
            <a:r>
              <a:rPr lang="en-US" sz="2800" dirty="0" smtClean="0"/>
              <a:t>Presentation of the results or knowledge obtained from data mining in visual forms</a:t>
            </a:r>
          </a:p>
          <a:p>
            <a:pPr algn="just">
              <a:lnSpc>
                <a:spcPct val="110000"/>
              </a:lnSpc>
              <a:spcBef>
                <a:spcPct val="30000"/>
              </a:spcBef>
              <a:buFont typeface="Wingdings" pitchFamily="2" charset="2"/>
              <a:buChar char="v"/>
            </a:pPr>
            <a:r>
              <a:rPr lang="en-US" sz="2800" dirty="0" smtClean="0"/>
              <a:t>Examples</a:t>
            </a:r>
          </a:p>
          <a:p>
            <a:pPr lvl="1" algn="just">
              <a:lnSpc>
                <a:spcPct val="110000"/>
              </a:lnSpc>
              <a:spcBef>
                <a:spcPct val="30000"/>
              </a:spcBef>
            </a:pPr>
            <a:r>
              <a:rPr lang="en-US" sz="2400" dirty="0" smtClean="0"/>
              <a:t>Scatter plots and boxplots (obtained from descriptive data mining)</a:t>
            </a:r>
          </a:p>
          <a:p>
            <a:pPr lvl="1" algn="just">
              <a:lnSpc>
                <a:spcPct val="110000"/>
              </a:lnSpc>
              <a:spcBef>
                <a:spcPct val="30000"/>
              </a:spcBef>
            </a:pPr>
            <a:r>
              <a:rPr lang="en-US" sz="2400" dirty="0" smtClean="0"/>
              <a:t>Decision trees</a:t>
            </a:r>
          </a:p>
          <a:p>
            <a:pPr lvl="1" algn="just">
              <a:lnSpc>
                <a:spcPct val="110000"/>
              </a:lnSpc>
              <a:spcBef>
                <a:spcPct val="30000"/>
              </a:spcBef>
            </a:pPr>
            <a:r>
              <a:rPr lang="en-US" sz="2400" dirty="0" smtClean="0"/>
              <a:t>Association rules</a:t>
            </a:r>
          </a:p>
          <a:p>
            <a:pPr lvl="1" algn="just">
              <a:lnSpc>
                <a:spcPct val="110000"/>
              </a:lnSpc>
              <a:spcBef>
                <a:spcPct val="30000"/>
              </a:spcBef>
            </a:pPr>
            <a:r>
              <a:rPr lang="en-US" sz="2400" dirty="0" smtClean="0"/>
              <a:t>Clusters</a:t>
            </a:r>
          </a:p>
          <a:p>
            <a:pPr lvl="1" algn="just">
              <a:lnSpc>
                <a:spcPct val="110000"/>
              </a:lnSpc>
              <a:spcBef>
                <a:spcPct val="30000"/>
              </a:spcBef>
            </a:pPr>
            <a:r>
              <a:rPr lang="en-US" sz="2400" dirty="0" smtClean="0"/>
              <a:t>Outliers</a:t>
            </a:r>
          </a:p>
          <a:p>
            <a:pPr lvl="1" algn="just">
              <a:lnSpc>
                <a:spcPct val="110000"/>
              </a:lnSpc>
              <a:spcBef>
                <a:spcPct val="30000"/>
              </a:spcBef>
            </a:pPr>
            <a:r>
              <a:rPr lang="en-US" sz="2400" dirty="0" smtClean="0"/>
              <a:t>Generalized rules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0880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447800"/>
            <a:ext cx="73152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smtClean="0"/>
              <a:t>	</a:t>
            </a:r>
            <a:endParaRPr lang="en-US" sz="2800">
              <a:solidFill>
                <a:schemeClr val="accent1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19200"/>
            <a:ext cx="8991600" cy="554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990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b="1" dirty="0" smtClean="0">
                <a:solidFill>
                  <a:srgbClr val="121328"/>
                </a:solidFill>
              </a:rPr>
              <a:t>Visualization of Data Mining Results in SAS Enterprise Miner:</a:t>
            </a: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chemeClr val="hlink"/>
                </a:solidFill>
              </a:rPr>
              <a:t>Scatter Plots</a:t>
            </a:r>
            <a:endParaRPr lang="en-US" sz="3200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545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636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058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Visualization of Association Rules in SGI/</a:t>
            </a:r>
            <a:r>
              <a:rPr lang="en-US" b="1" dirty="0" err="1" smtClean="0"/>
              <a:t>MineSet</a:t>
            </a:r>
            <a:r>
              <a:rPr lang="en-US" b="1" dirty="0" smtClean="0"/>
              <a:t> 3.0</a:t>
            </a:r>
          </a:p>
        </p:txBody>
      </p:sp>
    </p:spTree>
    <p:extLst>
      <p:ext uri="{BB962C8B-B14F-4D97-AF65-F5344CB8AC3E}">
        <p14:creationId xmlns:p14="http://schemas.microsoft.com/office/powerpoint/2010/main" val="2095014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6" y="762000"/>
            <a:ext cx="8983014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83638" cy="6858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121328"/>
                </a:solidFill>
              </a:rPr>
              <a:t>Visualization of a</a:t>
            </a: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chemeClr val="hlink"/>
                </a:solidFill>
              </a:rPr>
              <a:t>Decision Tree</a:t>
            </a: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121328"/>
                </a:solidFill>
              </a:rPr>
              <a:t>in SGI/</a:t>
            </a:r>
            <a:r>
              <a:rPr lang="en-US" sz="3200" b="1" dirty="0" err="1" smtClean="0">
                <a:solidFill>
                  <a:srgbClr val="121328"/>
                </a:solidFill>
              </a:rPr>
              <a:t>MineSet</a:t>
            </a:r>
            <a:r>
              <a:rPr lang="en-US" sz="3200" b="1" dirty="0" smtClean="0">
                <a:solidFill>
                  <a:srgbClr val="121328"/>
                </a:solidFill>
              </a:rPr>
              <a:t> 3.0</a:t>
            </a:r>
          </a:p>
        </p:txBody>
      </p:sp>
    </p:spTree>
    <p:extLst>
      <p:ext uri="{BB962C8B-B14F-4D97-AF65-F5344CB8AC3E}">
        <p14:creationId xmlns:p14="http://schemas.microsoft.com/office/powerpoint/2010/main" val="1290874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71600"/>
            <a:ext cx="8915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28600" y="228600"/>
            <a:ext cx="8534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121328"/>
                </a:solidFill>
              </a:rPr>
              <a:t>Visualization of </a:t>
            </a:r>
            <a:r>
              <a:rPr lang="en-US" sz="3200" b="1" dirty="0" smtClean="0">
                <a:solidFill>
                  <a:schemeClr val="hlink"/>
                </a:solidFill>
              </a:rPr>
              <a:t>Cluster Grouping</a:t>
            </a:r>
            <a:r>
              <a:rPr lang="en-US" sz="3200" b="1" dirty="0" smtClean="0">
                <a:solidFill>
                  <a:srgbClr val="121328"/>
                </a:solidFill>
              </a:rPr>
              <a:t> in IBM Intelligent Miner</a:t>
            </a:r>
          </a:p>
        </p:txBody>
      </p:sp>
    </p:spTree>
    <p:extLst>
      <p:ext uri="{BB962C8B-B14F-4D97-AF65-F5344CB8AC3E}">
        <p14:creationId xmlns:p14="http://schemas.microsoft.com/office/powerpoint/2010/main" val="2875538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6819" y="152400"/>
            <a:ext cx="6629400" cy="990600"/>
          </a:xfrm>
        </p:spPr>
        <p:txBody>
          <a:bodyPr>
            <a:normAutofit/>
          </a:bodyPr>
          <a:lstStyle/>
          <a:p>
            <a:r>
              <a:rPr lang="en-US" sz="3600" b="1"/>
              <a:t>Data Mining Process Visualization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6200" y="1524000"/>
            <a:ext cx="89154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v"/>
            </a:pPr>
            <a:r>
              <a:rPr lang="en-US" dirty="0" smtClean="0"/>
              <a:t>Presentation of the </a:t>
            </a:r>
            <a:r>
              <a:rPr lang="en-US" dirty="0" smtClean="0">
                <a:solidFill>
                  <a:srgbClr val="170981"/>
                </a:solidFill>
              </a:rPr>
              <a:t>various processes of data mining</a:t>
            </a:r>
            <a:r>
              <a:rPr lang="en-US" dirty="0" smtClean="0"/>
              <a:t> in visual forms so that users can see</a:t>
            </a:r>
          </a:p>
          <a:p>
            <a:pPr lvl="1" algn="just">
              <a:lnSpc>
                <a:spcPct val="120000"/>
              </a:lnSpc>
              <a:spcBef>
                <a:spcPct val="30000"/>
              </a:spcBef>
            </a:pPr>
            <a:r>
              <a:rPr lang="en-US" dirty="0" smtClean="0"/>
              <a:t>Data extraction process</a:t>
            </a:r>
          </a:p>
          <a:p>
            <a:pPr lvl="1" algn="just">
              <a:lnSpc>
                <a:spcPct val="120000"/>
              </a:lnSpc>
              <a:spcBef>
                <a:spcPct val="30000"/>
              </a:spcBef>
            </a:pPr>
            <a:r>
              <a:rPr lang="en-US" dirty="0" smtClean="0"/>
              <a:t>Where the data is extracted</a:t>
            </a:r>
          </a:p>
          <a:p>
            <a:pPr lvl="1" algn="just">
              <a:lnSpc>
                <a:spcPct val="120000"/>
              </a:lnSpc>
              <a:spcBef>
                <a:spcPct val="30000"/>
              </a:spcBef>
            </a:pPr>
            <a:r>
              <a:rPr lang="en-US" dirty="0" smtClean="0"/>
              <a:t>How the data is cleaned, integrated, preprocessed, and mined</a:t>
            </a:r>
          </a:p>
          <a:p>
            <a:pPr lvl="1" algn="just">
              <a:lnSpc>
                <a:spcPct val="120000"/>
              </a:lnSpc>
              <a:spcBef>
                <a:spcPct val="30000"/>
              </a:spcBef>
            </a:pPr>
            <a:r>
              <a:rPr lang="en-US" dirty="0" smtClean="0"/>
              <a:t>Method selected for data mining</a:t>
            </a:r>
          </a:p>
          <a:p>
            <a:pPr lvl="1" algn="just">
              <a:lnSpc>
                <a:spcPct val="120000"/>
              </a:lnSpc>
              <a:spcBef>
                <a:spcPct val="30000"/>
              </a:spcBef>
            </a:pPr>
            <a:r>
              <a:rPr lang="en-US" dirty="0" smtClean="0"/>
              <a:t>Where the results are stored</a:t>
            </a:r>
          </a:p>
          <a:p>
            <a:pPr lvl="1" algn="just">
              <a:lnSpc>
                <a:spcPct val="120000"/>
              </a:lnSpc>
              <a:spcBef>
                <a:spcPct val="30000"/>
              </a:spcBef>
            </a:pPr>
            <a:r>
              <a:rPr lang="en-US" dirty="0" smtClean="0"/>
              <a:t>How they may be viewed</a:t>
            </a:r>
          </a:p>
        </p:txBody>
      </p:sp>
    </p:spTree>
    <p:extLst>
      <p:ext uri="{BB962C8B-B14F-4D97-AF65-F5344CB8AC3E}">
        <p14:creationId xmlns:p14="http://schemas.microsoft.com/office/powerpoint/2010/main" val="1351198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rgbClr val="121328"/>
                </a:solidFill>
              </a:rPr>
              <a:t>Visualization of </a:t>
            </a:r>
            <a:r>
              <a:rPr lang="en-US" b="1" dirty="0" smtClean="0">
                <a:solidFill>
                  <a:schemeClr val="hlink"/>
                </a:solidFill>
              </a:rPr>
              <a:t>Data Mining Processes</a:t>
            </a:r>
            <a:r>
              <a:rPr lang="en-US" b="1" dirty="0" smtClean="0">
                <a:solidFill>
                  <a:srgbClr val="121328"/>
                </a:solidFill>
              </a:rPr>
              <a:t> by Clementine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90600" y="1676400"/>
            <a:ext cx="7620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en-US" b="1">
                <a:solidFill>
                  <a:srgbClr val="121328"/>
                </a:solidFill>
                <a:latin typeface="Arial" charset="0"/>
              </a:rPr>
              <a:t> </a:t>
            </a:r>
          </a:p>
        </p:txBody>
      </p:sp>
      <p:pic>
        <p:nvPicPr>
          <p:cNvPr id="6" name="Picture 4" descr="flow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4267200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graph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62400"/>
            <a:ext cx="4267200" cy="260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362200" y="4953000"/>
            <a:ext cx="2209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r>
              <a:rPr lang="en-US" sz="2000" b="1" dirty="0">
                <a:latin typeface="Arial" charset="0"/>
                <a:cs typeface="Arial" charset="0"/>
              </a:rPr>
              <a:t>Understand variations with visualized data</a:t>
            </a:r>
            <a:r>
              <a:rPr lang="en-US" sz="1200" dirty="0">
                <a:latin typeface="Arial" charset="0"/>
                <a:cs typeface="Arial" charset="0"/>
              </a:rPr>
              <a:t/>
            </a:r>
            <a:br>
              <a:rPr lang="en-US" sz="1200" dirty="0">
                <a:latin typeface="Arial" charset="0"/>
                <a:cs typeface="Arial" charset="0"/>
              </a:rPr>
            </a:br>
            <a:endParaRPr lang="en-US" sz="1200" dirty="0">
              <a:latin typeface="Arial" charset="0"/>
              <a:cs typeface="Arial" charset="0"/>
            </a:endParaRPr>
          </a:p>
          <a:p>
            <a:pPr algn="ctr" eaLnBrk="0" hangingPunct="0"/>
            <a:endParaRPr lang="en-US" dirty="0">
              <a:latin typeface="Times New Roman" pitchFamily="18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572000" y="1828800"/>
            <a:ext cx="33528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r>
              <a:rPr lang="en-US" sz="2000" b="1" dirty="0">
                <a:latin typeface="Arial" charset="0"/>
                <a:cs typeface="Arial" charset="0"/>
              </a:rPr>
              <a:t>See your solution discovery process clearly</a:t>
            </a:r>
            <a:r>
              <a:rPr lang="en-US" sz="2000" dirty="0">
                <a:latin typeface="Arial" charset="0"/>
                <a:cs typeface="Arial" charset="0"/>
              </a:rPr>
              <a:t/>
            </a:r>
            <a:br>
              <a:rPr lang="en-US" sz="2000" dirty="0">
                <a:latin typeface="Arial" charset="0"/>
                <a:cs typeface="Arial" charset="0"/>
              </a:rPr>
            </a:br>
            <a:endParaRPr lang="en-US" sz="2000" dirty="0">
              <a:latin typeface="Arial" charset="0"/>
              <a:cs typeface="Arial" charset="0"/>
            </a:endParaRPr>
          </a:p>
          <a:p>
            <a:pPr algn="ctr" eaLnBrk="0" hangingPunct="0"/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540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30480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Interactive Visual Data Mining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2400" y="914400"/>
            <a:ext cx="8839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30000"/>
              </a:spcBef>
              <a:buFont typeface="Wingdings" pitchFamily="2" charset="2"/>
              <a:buChar char="v"/>
            </a:pPr>
            <a:r>
              <a:rPr lang="en-US" dirty="0" smtClean="0"/>
              <a:t>Using visualization tools in the data mining process to </a:t>
            </a:r>
            <a:r>
              <a:rPr lang="en-US" dirty="0" smtClean="0">
                <a:solidFill>
                  <a:srgbClr val="170981"/>
                </a:solidFill>
              </a:rPr>
              <a:t>help users make smart data mining decisions</a:t>
            </a:r>
            <a:r>
              <a:rPr lang="en-US" dirty="0" smtClean="0"/>
              <a:t> </a:t>
            </a:r>
          </a:p>
          <a:p>
            <a:pPr algn="just">
              <a:lnSpc>
                <a:spcPct val="110000"/>
              </a:lnSpc>
              <a:spcBef>
                <a:spcPct val="30000"/>
              </a:spcBef>
              <a:buFont typeface="Wingdings" pitchFamily="2" charset="2"/>
              <a:buChar char="v"/>
            </a:pPr>
            <a:r>
              <a:rPr lang="en-US" dirty="0" smtClean="0"/>
              <a:t>Example</a:t>
            </a:r>
          </a:p>
          <a:p>
            <a:pPr lvl="1" algn="just">
              <a:lnSpc>
                <a:spcPct val="110000"/>
              </a:lnSpc>
              <a:spcBef>
                <a:spcPct val="30000"/>
              </a:spcBef>
            </a:pPr>
            <a:r>
              <a:rPr lang="en-US" dirty="0" smtClean="0"/>
              <a:t>Display the data distribution in a set of attributes using </a:t>
            </a:r>
            <a:r>
              <a:rPr lang="en-US" dirty="0" smtClean="0">
                <a:solidFill>
                  <a:srgbClr val="170981"/>
                </a:solidFill>
              </a:rPr>
              <a:t>colored sectors or columns</a:t>
            </a:r>
            <a:r>
              <a:rPr lang="en-US" dirty="0" smtClean="0"/>
              <a:t> (depending on whether the whole space is represented by either a circle or a set of columns)</a:t>
            </a:r>
          </a:p>
          <a:p>
            <a:pPr lvl="1" algn="just">
              <a:lnSpc>
                <a:spcPct val="110000"/>
              </a:lnSpc>
              <a:spcBef>
                <a:spcPct val="30000"/>
              </a:spcBef>
            </a:pPr>
            <a:r>
              <a:rPr lang="en-US" dirty="0" smtClean="0"/>
              <a:t>Use the display to which sector should first be selected for classification and where a good split point for this sector may be</a:t>
            </a:r>
          </a:p>
        </p:txBody>
      </p:sp>
    </p:spTree>
    <p:extLst>
      <p:ext uri="{BB962C8B-B14F-4D97-AF65-F5344CB8AC3E}">
        <p14:creationId xmlns:p14="http://schemas.microsoft.com/office/powerpoint/2010/main" val="215888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4800" y="228600"/>
            <a:ext cx="8458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How to Choose a Data Mining System?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295400"/>
            <a:ext cx="838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v"/>
            </a:pPr>
            <a:r>
              <a:rPr lang="en-US" dirty="0" smtClean="0"/>
              <a:t>Commercial data mining systems have little in common </a:t>
            </a:r>
          </a:p>
          <a:p>
            <a:pPr lvl="1" algn="just"/>
            <a:r>
              <a:rPr lang="en-US" dirty="0" smtClean="0"/>
              <a:t>Different data mining functionality or methodology </a:t>
            </a:r>
          </a:p>
          <a:p>
            <a:pPr lvl="1" algn="just"/>
            <a:r>
              <a:rPr lang="en-US" dirty="0" smtClean="0"/>
              <a:t>May even work with completely different kinds of data sets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/>
              <a:t>Need multiple dimensional view in selection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/>
              <a:t>Data types: relational, transactional, text, time sequence, spatial?</a:t>
            </a:r>
          </a:p>
          <a:p>
            <a:pPr algn="just">
              <a:buFont typeface="Wingdings" pitchFamily="2" charset="2"/>
              <a:buChar char="v"/>
            </a:pPr>
            <a:r>
              <a:rPr lang="en-US" b="1" dirty="0" smtClean="0"/>
              <a:t>System issues</a:t>
            </a:r>
          </a:p>
          <a:p>
            <a:pPr lvl="1" algn="just"/>
            <a:r>
              <a:rPr lang="en-US" dirty="0" smtClean="0"/>
              <a:t>running on only one or on several operating systems?</a:t>
            </a:r>
          </a:p>
          <a:p>
            <a:pPr lvl="1" algn="just"/>
            <a:r>
              <a:rPr lang="en-US" dirty="0" smtClean="0"/>
              <a:t>a client/server architecture?</a:t>
            </a:r>
          </a:p>
          <a:p>
            <a:pPr lvl="1" algn="just"/>
            <a:r>
              <a:rPr lang="en-US" dirty="0" smtClean="0"/>
              <a:t>Provide Web-based interfaces and allow XML data as input and/or output?</a:t>
            </a:r>
          </a:p>
        </p:txBody>
      </p:sp>
    </p:spTree>
    <p:extLst>
      <p:ext uri="{BB962C8B-B14F-4D97-AF65-F5344CB8AC3E}">
        <p14:creationId xmlns:p14="http://schemas.microsoft.com/office/powerpoint/2010/main" val="34634630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chemeClr val="hlink"/>
                </a:solidFill>
              </a:rPr>
              <a:t>Interactive Visual Mining</a:t>
            </a:r>
            <a:r>
              <a:rPr lang="en-US" b="1" dirty="0" smtClean="0"/>
              <a:t> by Perception-Based Classification (PBC)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1333500"/>
            <a:ext cx="9067800" cy="545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288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Audio Data Mining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3987" y="1143000"/>
            <a:ext cx="8913813" cy="548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en-US" dirty="0" smtClean="0"/>
              <a:t>Uses audio signals to indicate the patterns of data or the features of data mining results</a:t>
            </a:r>
          </a:p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en-US" dirty="0" smtClean="0"/>
              <a:t>An interesting alternative to visual mining</a:t>
            </a:r>
          </a:p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en-US" dirty="0" smtClean="0"/>
              <a:t>An inverse task of mining audio (such as music) databases which is to find patterns from audio data</a:t>
            </a:r>
          </a:p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en-US" dirty="0" smtClean="0"/>
              <a:t>Visual data mining may disclose interesting patterns using graphical displays, but requires users to concentrate on watching patterns </a:t>
            </a:r>
          </a:p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en-US" dirty="0" smtClean="0"/>
              <a:t>Instead, transform patterns into sound and music and listen to </a:t>
            </a:r>
            <a:r>
              <a:rPr lang="en-US" dirty="0" smtClean="0">
                <a:solidFill>
                  <a:schemeClr val="hlink"/>
                </a:solidFill>
              </a:rPr>
              <a:t>pitches, rhythms, tune, and melody</a:t>
            </a:r>
            <a:r>
              <a:rPr lang="en-US" dirty="0" smtClean="0"/>
              <a:t> in order to identify anything interesting or unusual</a:t>
            </a:r>
          </a:p>
        </p:txBody>
      </p:sp>
    </p:spTree>
    <p:extLst>
      <p:ext uri="{BB962C8B-B14F-4D97-AF65-F5344CB8AC3E}">
        <p14:creationId xmlns:p14="http://schemas.microsoft.com/office/powerpoint/2010/main" val="197766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Data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Mining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and Collaborative Filtering</a:t>
            </a:r>
          </a:p>
        </p:txBody>
      </p:sp>
    </p:spTree>
    <p:extLst>
      <p:ext uri="{BB962C8B-B14F-4D97-AF65-F5344CB8AC3E}">
        <p14:creationId xmlns:p14="http://schemas.microsoft.com/office/powerpoint/2010/main" val="22575928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Social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Impact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of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Data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ining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1600" y="1219200"/>
            <a:ext cx="8991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/>
              <a:t>Is Data Mining a Hype or Will It Be Persistent?</a:t>
            </a:r>
            <a:endParaRPr 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06400" y="2133600"/>
            <a:ext cx="85090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en-US" dirty="0" smtClean="0"/>
              <a:t>Data mining is a technology</a:t>
            </a:r>
          </a:p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en-US" dirty="0" smtClean="0"/>
              <a:t>Technological life cycle</a:t>
            </a:r>
          </a:p>
          <a:p>
            <a:pPr lvl="1" algn="just">
              <a:lnSpc>
                <a:spcPct val="110000"/>
              </a:lnSpc>
            </a:pPr>
            <a:r>
              <a:rPr lang="en-US" dirty="0" smtClean="0"/>
              <a:t>Innovators</a:t>
            </a:r>
          </a:p>
          <a:p>
            <a:pPr lvl="1" algn="just">
              <a:lnSpc>
                <a:spcPct val="110000"/>
              </a:lnSpc>
            </a:pPr>
            <a:r>
              <a:rPr lang="en-US" dirty="0" smtClean="0"/>
              <a:t>Early adopters</a:t>
            </a:r>
          </a:p>
          <a:p>
            <a:pPr lvl="1" algn="just">
              <a:lnSpc>
                <a:spcPct val="110000"/>
              </a:lnSpc>
            </a:pPr>
            <a:r>
              <a:rPr lang="en-US" dirty="0" smtClean="0"/>
              <a:t>Chasm</a:t>
            </a:r>
          </a:p>
          <a:p>
            <a:pPr lvl="1" algn="just">
              <a:lnSpc>
                <a:spcPct val="110000"/>
              </a:lnSpc>
            </a:pPr>
            <a:r>
              <a:rPr lang="en-US" dirty="0" smtClean="0"/>
              <a:t>Early majority</a:t>
            </a:r>
          </a:p>
          <a:p>
            <a:pPr lvl="1" algn="just">
              <a:lnSpc>
                <a:spcPct val="110000"/>
              </a:lnSpc>
            </a:pPr>
            <a:r>
              <a:rPr lang="en-US" dirty="0" smtClean="0"/>
              <a:t>Late majority</a:t>
            </a:r>
          </a:p>
          <a:p>
            <a:pPr lvl="1" algn="just">
              <a:lnSpc>
                <a:spcPct val="110000"/>
              </a:lnSpc>
            </a:pPr>
            <a:r>
              <a:rPr lang="en-US" dirty="0" smtClean="0"/>
              <a:t>Laggards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09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162800" cy="6096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Life Cycle of Technology Adoption</a:t>
            </a:r>
            <a:endParaRPr lang="en-US" b="1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4676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4419600"/>
            <a:ext cx="85344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 smtClean="0"/>
              <a:t>Data mining is at Chasm!?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Existing data mining systems are too </a:t>
            </a:r>
            <a:r>
              <a:rPr lang="en-US" dirty="0" smtClean="0">
                <a:solidFill>
                  <a:schemeClr val="hlink"/>
                </a:solidFill>
              </a:rPr>
              <a:t>generic</a:t>
            </a:r>
            <a:endParaRPr lang="en-US" dirty="0" smtClean="0">
              <a:solidFill>
                <a:schemeClr val="accent1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Need </a:t>
            </a:r>
            <a:r>
              <a:rPr lang="en-US" dirty="0" smtClean="0">
                <a:solidFill>
                  <a:schemeClr val="hlink"/>
                </a:solidFill>
              </a:rPr>
              <a:t>business-specific</a:t>
            </a:r>
            <a:r>
              <a:rPr lang="en-US" dirty="0" smtClean="0"/>
              <a:t> data mining solutions and smooth </a:t>
            </a:r>
            <a:r>
              <a:rPr lang="en-US" dirty="0" smtClean="0">
                <a:solidFill>
                  <a:schemeClr val="hlink"/>
                </a:solidFill>
              </a:rPr>
              <a:t>integration</a:t>
            </a:r>
            <a:r>
              <a:rPr lang="en-US" dirty="0" smtClean="0"/>
              <a:t> of business logic with data mining functions</a:t>
            </a:r>
          </a:p>
        </p:txBody>
      </p:sp>
    </p:spTree>
    <p:extLst>
      <p:ext uri="{BB962C8B-B14F-4D97-AF65-F5344CB8AC3E}">
        <p14:creationId xmlns:p14="http://schemas.microsoft.com/office/powerpoint/2010/main" val="3656185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335837" cy="914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Social Impacts: Threat to Privacy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143000"/>
            <a:ext cx="8686800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v"/>
            </a:pPr>
            <a:r>
              <a:rPr lang="en-US" sz="2500" dirty="0" smtClean="0"/>
              <a:t>Is data mining a threat to privacy and data security?</a:t>
            </a:r>
          </a:p>
          <a:p>
            <a:pPr lvl="1" algn="just"/>
            <a:r>
              <a:rPr lang="en-US" sz="2500" dirty="0" smtClean="0"/>
              <a:t>“Big Brother”, “Big Banker”, and “Big Business” are carefully watching you</a:t>
            </a:r>
          </a:p>
          <a:p>
            <a:pPr lvl="1" algn="just"/>
            <a:r>
              <a:rPr lang="en-US" sz="2500" dirty="0" smtClean="0"/>
              <a:t>Profiling information is collected every time </a:t>
            </a:r>
          </a:p>
          <a:p>
            <a:pPr lvl="2" algn="just"/>
            <a:r>
              <a:rPr lang="en-US" sz="2500" dirty="0" smtClean="0"/>
              <a:t>You use your credit card, debit card, supermarket loyalty card, or frequent flyer card, or apply for any of the above</a:t>
            </a:r>
          </a:p>
          <a:p>
            <a:pPr lvl="2" algn="just"/>
            <a:r>
              <a:rPr lang="en-US" sz="2500" dirty="0" smtClean="0"/>
              <a:t>You surf the Web, reply to an Internet newsgroup, subscribe to a magazine, rent a video, join a club, fill out a contest entry form,</a:t>
            </a:r>
          </a:p>
          <a:p>
            <a:pPr lvl="2" algn="just"/>
            <a:r>
              <a:rPr lang="en-US" sz="2500" dirty="0" smtClean="0"/>
              <a:t>You pay for prescription drugs, or present you medical care number when visiting the doctor</a:t>
            </a:r>
          </a:p>
          <a:p>
            <a:pPr lvl="1" algn="just"/>
            <a:r>
              <a:rPr lang="en-US" sz="2500" dirty="0" smtClean="0"/>
              <a:t>Collection of personal data may be beneficial for companies and consumers, there is also </a:t>
            </a:r>
            <a:r>
              <a:rPr lang="en-US" sz="2500" dirty="0" smtClean="0">
                <a:solidFill>
                  <a:schemeClr val="hlink"/>
                </a:solidFill>
              </a:rPr>
              <a:t>potential for misuse</a:t>
            </a:r>
            <a:endParaRPr lang="en-US" sz="25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244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Protect Privacy and Data Security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219200"/>
            <a:ext cx="85344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800" dirty="0" smtClean="0"/>
              <a:t>Fair information practices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/>
              <a:t>International guidelines for data privacy protection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/>
              <a:t>Cover aspects relating to data collection, purpose, use, quality, openness, individual participation, and accountability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>
                <a:solidFill>
                  <a:schemeClr val="hlink"/>
                </a:solidFill>
              </a:rPr>
              <a:t>Purpose specification and use limitation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sz="2400" dirty="0" smtClean="0">
                <a:solidFill>
                  <a:schemeClr val="hlink"/>
                </a:solidFill>
              </a:rPr>
              <a:t>Openness</a:t>
            </a:r>
            <a:r>
              <a:rPr lang="en-US" sz="2400" dirty="0" smtClean="0"/>
              <a:t>: Individuals have the right to know what information is collected about them, who has access to the data, and how the data are being used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800" dirty="0" smtClean="0"/>
              <a:t>Develop and use data security-enhancing techniques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/>
              <a:t>Blind signatures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/>
              <a:t>Biometric encryption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/>
              <a:t>Anonymous databases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886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Trends in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Data Mining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1219200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v"/>
            </a:pPr>
            <a:r>
              <a:rPr lang="en-US" dirty="0" smtClean="0">
                <a:solidFill>
                  <a:schemeClr val="tx2"/>
                </a:solidFill>
              </a:rPr>
              <a:t>Application exploration</a:t>
            </a:r>
          </a:p>
          <a:p>
            <a:pPr lvl="1" algn="just"/>
            <a:r>
              <a:rPr lang="en-US" dirty="0" smtClean="0"/>
              <a:t>development of application-specific data mining system</a:t>
            </a:r>
          </a:p>
          <a:p>
            <a:pPr lvl="1" algn="just"/>
            <a:r>
              <a:rPr lang="en-US" dirty="0" smtClean="0"/>
              <a:t>Invisible data mining (mining as built-in function)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>
                <a:solidFill>
                  <a:schemeClr val="tx2"/>
                </a:solidFill>
              </a:rPr>
              <a:t>Scalable data mining methods</a:t>
            </a:r>
          </a:p>
          <a:p>
            <a:pPr lvl="1" algn="just"/>
            <a:r>
              <a:rPr lang="en-US" dirty="0" smtClean="0"/>
              <a:t>Constraint-based mining: use of constraints to guide data mining systems in their search for interesting patterns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>
                <a:solidFill>
                  <a:schemeClr val="tx2"/>
                </a:solidFill>
              </a:rPr>
              <a:t>Integration of data mining with database systems, data warehouse systems, and Web database systems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>
                <a:solidFill>
                  <a:schemeClr val="tx2"/>
                </a:solidFill>
              </a:rPr>
              <a:t>Invisible data mining</a:t>
            </a:r>
          </a:p>
        </p:txBody>
      </p:sp>
    </p:spTree>
    <p:extLst>
      <p:ext uri="{BB962C8B-B14F-4D97-AF65-F5344CB8AC3E}">
        <p14:creationId xmlns:p14="http://schemas.microsoft.com/office/powerpoint/2010/main" val="853145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52400"/>
            <a:ext cx="8763000" cy="6553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v"/>
            </a:pPr>
            <a:r>
              <a:rPr lang="en-US" dirty="0" smtClean="0">
                <a:solidFill>
                  <a:schemeClr val="tx2"/>
                </a:solidFill>
              </a:rPr>
              <a:t>Standardization of data mining language</a:t>
            </a:r>
          </a:p>
          <a:p>
            <a:pPr lvl="1" algn="just"/>
            <a:r>
              <a:rPr lang="en-US" dirty="0" smtClean="0"/>
              <a:t>A standard will facilitate systematic development, improve interoperability, and promote the education and use of data mining systems in industry and society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>
                <a:solidFill>
                  <a:schemeClr val="tx2"/>
                </a:solidFill>
              </a:rPr>
              <a:t>Visual data mining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>
                <a:solidFill>
                  <a:schemeClr val="tx2"/>
                </a:solidFill>
              </a:rPr>
              <a:t>New methods for mining complex types of data</a:t>
            </a:r>
          </a:p>
          <a:p>
            <a:pPr lvl="1" algn="just"/>
            <a:r>
              <a:rPr lang="en-US" dirty="0" smtClean="0"/>
              <a:t>More research is required towards the integration of data mining methods with existing data analysis techniques for the complex types of data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>
                <a:solidFill>
                  <a:schemeClr val="tx2"/>
                </a:solidFill>
              </a:rPr>
              <a:t>Web mining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>
                <a:solidFill>
                  <a:schemeClr val="tx2"/>
                </a:solidFill>
              </a:rPr>
              <a:t>Privacy protection and information security in data mining</a:t>
            </a:r>
          </a:p>
        </p:txBody>
      </p:sp>
    </p:spTree>
    <p:extLst>
      <p:ext uri="{BB962C8B-B14F-4D97-AF65-F5344CB8AC3E}">
        <p14:creationId xmlns:p14="http://schemas.microsoft.com/office/powerpoint/2010/main" val="312754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304800"/>
            <a:ext cx="8839200" cy="6400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en-US" sz="2400" dirty="0" smtClean="0"/>
              <a:t>Data sources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 smtClean="0"/>
              <a:t>ASCII text files, multiple relational data sources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 smtClean="0"/>
              <a:t>support ODBC connections (OLE DB, JDBC)?</a:t>
            </a:r>
          </a:p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en-US" sz="2400" dirty="0" smtClean="0"/>
              <a:t>Data mining functions and methodologies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 smtClean="0"/>
              <a:t>One vs. multiple data mining functions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 smtClean="0"/>
              <a:t>One vs. variety of methods per function</a:t>
            </a:r>
          </a:p>
          <a:p>
            <a:pPr lvl="2" algn="just">
              <a:lnSpc>
                <a:spcPct val="110000"/>
              </a:lnSpc>
            </a:pPr>
            <a:r>
              <a:rPr lang="en-US" dirty="0" smtClean="0"/>
              <a:t>More data mining functions and methods per function provide the user with greater flexibility and analysis power</a:t>
            </a:r>
          </a:p>
          <a:p>
            <a:pPr algn="just">
              <a:lnSpc>
                <a:spcPct val="110000"/>
              </a:lnSpc>
              <a:buFont typeface="Wingdings" pitchFamily="2" charset="2"/>
              <a:buChar char="v"/>
            </a:pPr>
            <a:r>
              <a:rPr lang="en-US" sz="2400" dirty="0" smtClean="0"/>
              <a:t>Coupling with Database and/or data warehouse systems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 smtClean="0"/>
              <a:t>Four forms of coupling: no coupling, loose coupling, </a:t>
            </a:r>
            <a:r>
              <a:rPr lang="en-US" sz="2400" dirty="0" err="1" smtClean="0"/>
              <a:t>semitight</a:t>
            </a:r>
            <a:r>
              <a:rPr lang="en-US" sz="2400" dirty="0" smtClean="0"/>
              <a:t> coupling, and tight coupling</a:t>
            </a:r>
          </a:p>
          <a:p>
            <a:pPr lvl="2" algn="just">
              <a:lnSpc>
                <a:spcPct val="110000"/>
              </a:lnSpc>
            </a:pPr>
            <a:r>
              <a:rPr lang="en-US" dirty="0" smtClean="0"/>
              <a:t>Ideally, a data mining system should be tightly coupled with a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65199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292100"/>
            <a:ext cx="8585200" cy="633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buFont typeface="Wingdings" pitchFamily="2" charset="2"/>
              <a:buChar char="v"/>
            </a:pPr>
            <a:r>
              <a:rPr lang="en-US" dirty="0" smtClean="0"/>
              <a:t>Scalability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Row (or database size) scalability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Column (or dimension) scalability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Curse of dimensionality: it is much more challenging to make a system column scalable that row scalable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v"/>
            </a:pPr>
            <a:r>
              <a:rPr lang="en-US" dirty="0" smtClean="0"/>
              <a:t>Visualization tools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“A picture is worth a thousand words”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Visualization categories: data visualization, mining result visualization, mining process visualization, and visual data mining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v"/>
            </a:pPr>
            <a:r>
              <a:rPr lang="en-US" dirty="0" smtClean="0"/>
              <a:t>Data mining query language and graphical user interface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Easy-to-use and high-quality graphical user interface 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Essential for user-guided, highly interactive data mining</a:t>
            </a:r>
          </a:p>
        </p:txBody>
      </p:sp>
    </p:spTree>
    <p:extLst>
      <p:ext uri="{BB962C8B-B14F-4D97-AF65-F5344CB8AC3E}">
        <p14:creationId xmlns:p14="http://schemas.microsoft.com/office/powerpoint/2010/main" val="1279902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6" y="2852738"/>
            <a:ext cx="2981324" cy="149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12738" y="228600"/>
            <a:ext cx="8678862" cy="609600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Examples of Data Mining Systems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2378927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179" y="4816713"/>
            <a:ext cx="3799221" cy="120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504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12738" y="152400"/>
            <a:ext cx="8678862" cy="609600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Examples of Data Mining Systems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990600"/>
            <a:ext cx="84582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chemeClr val="hlink"/>
                </a:solidFill>
              </a:rPr>
              <a:t>Microsoft SQL Server 2005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Integrate DB and OLAP with mining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Support OLEDB for DM standard</a:t>
            </a:r>
          </a:p>
          <a:p>
            <a:pPr marL="457200" lvl="1" indent="0" algn="just">
              <a:lnSpc>
                <a:spcPct val="80000"/>
              </a:lnSpc>
              <a:buNone/>
            </a:pPr>
            <a:endParaRPr lang="en-US" dirty="0" smtClean="0"/>
          </a:p>
          <a:p>
            <a:pPr algn="just">
              <a:lnSpc>
                <a:spcPct val="80000"/>
              </a:lnSpc>
              <a:buFont typeface="Wingdings" pitchFamily="2" charset="2"/>
              <a:buChar char="v"/>
            </a:pPr>
            <a:r>
              <a:rPr lang="en-US" dirty="0">
                <a:solidFill>
                  <a:schemeClr val="hlink"/>
                </a:solidFill>
              </a:rPr>
              <a:t>IBM Intelligent Miner</a:t>
            </a:r>
          </a:p>
          <a:p>
            <a:pPr lvl="1" algn="just">
              <a:lnSpc>
                <a:spcPct val="80000"/>
              </a:lnSpc>
            </a:pPr>
            <a:r>
              <a:rPr lang="en-US" dirty="0"/>
              <a:t>Intelligent Miner is an IBM data-mining product</a:t>
            </a:r>
          </a:p>
          <a:p>
            <a:pPr lvl="1" algn="just">
              <a:lnSpc>
                <a:spcPct val="80000"/>
              </a:lnSpc>
            </a:pPr>
            <a:r>
              <a:rPr lang="en-US" dirty="0"/>
              <a:t>A wide range of data mining algorithms</a:t>
            </a:r>
          </a:p>
          <a:p>
            <a:pPr lvl="1" algn="just">
              <a:lnSpc>
                <a:spcPct val="80000"/>
              </a:lnSpc>
            </a:pPr>
            <a:r>
              <a:rPr lang="en-US" dirty="0"/>
              <a:t>Scalable mining algorithms</a:t>
            </a:r>
          </a:p>
          <a:p>
            <a:pPr lvl="1" algn="just">
              <a:lnSpc>
                <a:spcPct val="80000"/>
              </a:lnSpc>
            </a:pPr>
            <a:r>
              <a:rPr lang="en-US" dirty="0"/>
              <a:t>Toolkits: neural network algorithms, statistical methods, data preparation, and data visualization tools</a:t>
            </a:r>
          </a:p>
          <a:p>
            <a:pPr lvl="1" algn="just">
              <a:lnSpc>
                <a:spcPct val="80000"/>
              </a:lnSpc>
            </a:pPr>
            <a:r>
              <a:rPr lang="en-US" dirty="0"/>
              <a:t>Tight integration with IBM's DB2 relational database system</a:t>
            </a:r>
          </a:p>
          <a:p>
            <a:pPr marL="457200" lvl="1" indent="0" algn="just">
              <a:lnSpc>
                <a:spcPct val="80000"/>
              </a:lnSpc>
              <a:buNone/>
            </a:pPr>
            <a:endParaRPr lang="en-US" dirty="0" smtClean="0"/>
          </a:p>
          <a:p>
            <a:pPr algn="just">
              <a:lnSpc>
                <a:spcPct val="8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chemeClr val="hlink"/>
                </a:solidFill>
              </a:rPr>
              <a:t>SAS Enterprise Miner </a:t>
            </a:r>
          </a:p>
          <a:p>
            <a:pPr lvl="1" algn="just">
              <a:lnSpc>
                <a:spcPct val="80000"/>
              </a:lnSpc>
            </a:pPr>
            <a:r>
              <a:rPr lang="en-US" dirty="0"/>
              <a:t>SAS Institute Inc. developed Enterprise Miner</a:t>
            </a:r>
            <a:endParaRPr lang="en-US" dirty="0" smtClean="0"/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A variety of statistical analysis tools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Data warehouse tools and multiple data mining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760549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Enterprise Miner Capabilities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333500"/>
            <a:ext cx="59817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4907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228600"/>
            <a:ext cx="8839200" cy="647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chemeClr val="hlink"/>
                </a:solidFill>
              </a:rPr>
              <a:t>SGI </a:t>
            </a:r>
            <a:r>
              <a:rPr lang="en-US" dirty="0" err="1" smtClean="0">
                <a:solidFill>
                  <a:schemeClr val="hlink"/>
                </a:solidFill>
              </a:rPr>
              <a:t>MineSet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</a:p>
          <a:p>
            <a:pPr lvl="1" algn="just">
              <a:lnSpc>
                <a:spcPct val="80000"/>
              </a:lnSpc>
            </a:pPr>
            <a:r>
              <a:rPr lang="en-US" dirty="0"/>
              <a:t>Silicon Graphics Inc. (SGI) developed </a:t>
            </a:r>
            <a:r>
              <a:rPr lang="en-US" dirty="0" err="1"/>
              <a:t>MineSet</a:t>
            </a:r>
            <a:endParaRPr lang="en-US" dirty="0" smtClean="0"/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Multiple data mining algorithms and advanced statistics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Advanced visualization tools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</a:pPr>
            <a:endParaRPr lang="en-US" dirty="0" smtClean="0">
              <a:solidFill>
                <a:schemeClr val="hlink"/>
              </a:solidFill>
            </a:endParaRPr>
          </a:p>
          <a:p>
            <a:pPr algn="just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v"/>
            </a:pPr>
            <a:r>
              <a:rPr lang="en-US" dirty="0" err="1" smtClean="0">
                <a:solidFill>
                  <a:schemeClr val="hlink"/>
                </a:solidFill>
              </a:rPr>
              <a:t>DBMiner</a:t>
            </a:r>
            <a:endParaRPr lang="en-US" dirty="0" smtClean="0">
              <a:solidFill>
                <a:schemeClr val="hlink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dirty="0" err="1"/>
              <a:t>DBMiner</a:t>
            </a:r>
            <a:r>
              <a:rPr lang="en-US" dirty="0"/>
              <a:t> Technology </a:t>
            </a:r>
            <a:r>
              <a:rPr lang="en-US" dirty="0" err="1"/>
              <a:t>Inc</a:t>
            </a:r>
            <a:r>
              <a:rPr lang="en-US" dirty="0"/>
              <a:t> developed </a:t>
            </a:r>
            <a:r>
              <a:rPr lang="en-US" dirty="0" err="1" smtClean="0"/>
              <a:t>DBMiner</a:t>
            </a:r>
            <a:r>
              <a:rPr lang="en-US" dirty="0" smtClean="0"/>
              <a:t>.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It </a:t>
            </a:r>
            <a:r>
              <a:rPr lang="en-US" dirty="0"/>
              <a:t>provides multiple data mining </a:t>
            </a:r>
            <a:r>
              <a:rPr lang="en-US" dirty="0" smtClean="0"/>
              <a:t>algorithms including </a:t>
            </a:r>
            <a:r>
              <a:rPr lang="en-US" dirty="0"/>
              <a:t>discovery-driven OLAP analysis, association, classification, and clustering</a:t>
            </a:r>
            <a:endParaRPr lang="en-US" dirty="0" smtClean="0"/>
          </a:p>
          <a:p>
            <a:pPr lvl="1" algn="just">
              <a:lnSpc>
                <a:spcPct val="80000"/>
              </a:lnSpc>
              <a:buFont typeface="Wingdings" pitchFamily="2" charset="2"/>
              <a:buChar char="v"/>
            </a:pPr>
            <a:endParaRPr lang="en-US" dirty="0" smtClean="0"/>
          </a:p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chemeClr val="hlink"/>
                </a:solidFill>
              </a:rPr>
              <a:t>SPSS Clementine 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Integral Solutions Ltd. (ISL) developed Clementine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Clementine </a:t>
            </a:r>
            <a:r>
              <a:rPr lang="en-US" dirty="0"/>
              <a:t>has been acquired by SPSS Inc.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An integrated data mining development environment for end-users and developers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Multiple data mining algorithms and visualization tools including rule induction, neural nets, classification, and visualization tools</a:t>
            </a:r>
          </a:p>
          <a:p>
            <a:pPr marL="457200" lvl="1" indent="0" algn="just">
              <a:lnSpc>
                <a:spcPct val="80000"/>
              </a:lnSpc>
              <a:buNone/>
            </a:pPr>
            <a:endParaRPr lang="en-US" dirty="0" smtClean="0"/>
          </a:p>
          <a:p>
            <a:pPr algn="just">
              <a:lnSpc>
                <a:spcPct val="90000"/>
              </a:lnSpc>
              <a:spcBef>
                <a:spcPct val="30000"/>
              </a:spcBef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7615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1950</Words>
  <Application>Microsoft Office PowerPoint</Application>
  <PresentationFormat>On-screen Show (4:3)</PresentationFormat>
  <Paragraphs>230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Chapter 8   Application and Trends in Data Warehousing and Data Mining</vt:lpstr>
      <vt:lpstr>Data Mining Systems Products and Research Prototypes</vt:lpstr>
      <vt:lpstr>PowerPoint Presentation</vt:lpstr>
      <vt:lpstr>PowerPoint Presentation</vt:lpstr>
      <vt:lpstr>PowerPoint Presentation</vt:lpstr>
      <vt:lpstr>Examples of Data Mining Systems</vt:lpstr>
      <vt:lpstr>Examples of Data Mining Systems</vt:lpstr>
      <vt:lpstr>Enterprise Miner Capabilities</vt:lpstr>
      <vt:lpstr>PowerPoint Presentation</vt:lpstr>
      <vt:lpstr>SPSS Clementine</vt:lpstr>
      <vt:lpstr>Theoretical Foundations of Data Mining</vt:lpstr>
      <vt:lpstr>PowerPoint Presentation</vt:lpstr>
      <vt:lpstr>Statistical Data Mining</vt:lpstr>
      <vt:lpstr>PowerPoint Presentation</vt:lpstr>
      <vt:lpstr>PowerPoint Presentation</vt:lpstr>
      <vt:lpstr>PowerPoint Presentation</vt:lpstr>
      <vt:lpstr>PowerPoint Presentation</vt:lpstr>
      <vt:lpstr>Visual and Audio Data Mining</vt:lpstr>
      <vt:lpstr>PowerPoint Presentation</vt:lpstr>
      <vt:lpstr>PowerPoint Presentation</vt:lpstr>
      <vt:lpstr>Boxplots from Statsoft: Multiple Variable Combinations</vt:lpstr>
      <vt:lpstr>Data Mining Result Visualization</vt:lpstr>
      <vt:lpstr>Visualization of Data Mining Results in SAS Enterprise Miner: Scatter Plots</vt:lpstr>
      <vt:lpstr>Visualization of Association Rules in SGI/MineSet 3.0</vt:lpstr>
      <vt:lpstr>Visualization of a Decision Tree in SGI/MineSet 3.0</vt:lpstr>
      <vt:lpstr>PowerPoint Presentation</vt:lpstr>
      <vt:lpstr>Data Mining Process Visualization</vt:lpstr>
      <vt:lpstr>Visualization of Data Mining Processes by Clementine</vt:lpstr>
      <vt:lpstr>PowerPoint Presentation</vt:lpstr>
      <vt:lpstr>Interactive Visual Mining by Perception-Based Classification (PBC)</vt:lpstr>
      <vt:lpstr>Audio Data Mining</vt:lpstr>
      <vt:lpstr>Data Mining and Collaborative Filtering</vt:lpstr>
      <vt:lpstr>Social Impact of Data Mining</vt:lpstr>
      <vt:lpstr>Life Cycle of Technology Adoption</vt:lpstr>
      <vt:lpstr>Social Impacts: Threat to Privacy</vt:lpstr>
      <vt:lpstr>Protect Privacy and Data Security</vt:lpstr>
      <vt:lpstr>Trends in Data Mining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Bijay</dc:creator>
  <cp:lastModifiedBy>User</cp:lastModifiedBy>
  <cp:revision>36</cp:revision>
  <dcterms:created xsi:type="dcterms:W3CDTF">2006-08-16T00:00:00Z</dcterms:created>
  <dcterms:modified xsi:type="dcterms:W3CDTF">2018-05-22T02:41:50Z</dcterms:modified>
</cp:coreProperties>
</file>