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BCE0-4841-4040-A69F-422814335A3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1B04-5A2D-4402-A7E6-42343F847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Intellectual property rights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Intellectual property rights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Intellectual property is original creative works </a:t>
            </a:r>
          </a:p>
          <a:p>
            <a:pPr>
              <a:buNone/>
            </a:pPr>
            <a:r>
              <a:rPr lang="en-US" b="1" dirty="0" smtClean="0"/>
              <a:t>    that have economic value and are protected</a:t>
            </a:r>
          </a:p>
          <a:p>
            <a:pPr>
              <a:buNone/>
            </a:pPr>
            <a:r>
              <a:rPr lang="en-US" b="1" dirty="0" smtClean="0"/>
              <a:t>    by law.</a:t>
            </a:r>
          </a:p>
          <a:p>
            <a:r>
              <a:rPr lang="en-US" b="1" dirty="0" smtClean="0"/>
              <a:t>Rewards the creators of original works by </a:t>
            </a:r>
          </a:p>
          <a:p>
            <a:pPr>
              <a:buNone/>
            </a:pPr>
            <a:r>
              <a:rPr lang="en-US" b="1" dirty="0" smtClean="0"/>
              <a:t>    preventing others from copying.</a:t>
            </a:r>
          </a:p>
          <a:p>
            <a:pPr>
              <a:buNone/>
            </a:pPr>
            <a:r>
              <a:rPr lang="en-US" b="1" dirty="0" smtClean="0"/>
              <a:t>Forms of Intellectual property rights:</a:t>
            </a:r>
          </a:p>
          <a:p>
            <a:r>
              <a:rPr lang="en-US" b="1" dirty="0" smtClean="0"/>
              <a:t>Patent</a:t>
            </a:r>
          </a:p>
          <a:p>
            <a:r>
              <a:rPr lang="en-US" b="1" dirty="0" smtClean="0"/>
              <a:t>Copyrights and</a:t>
            </a:r>
          </a:p>
          <a:p>
            <a:r>
              <a:rPr lang="en-US" b="1" dirty="0" smtClean="0"/>
              <a:t>Trademark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Patent: Patent law protects inventions that</a:t>
            </a:r>
          </a:p>
          <a:p>
            <a:pPr>
              <a:buNone/>
            </a:pPr>
            <a:r>
              <a:rPr lang="en-US" b="1" dirty="0" smtClean="0"/>
              <a:t>   demonstrates technological progress.</a:t>
            </a:r>
          </a:p>
          <a:p>
            <a:pPr>
              <a:buNone/>
            </a:pPr>
            <a:r>
              <a:rPr lang="en-US" b="1" dirty="0" smtClean="0"/>
              <a:t>Terms of Patent:</a:t>
            </a:r>
          </a:p>
          <a:p>
            <a:pPr>
              <a:buNone/>
            </a:pPr>
            <a:r>
              <a:rPr lang="en-US" b="1" dirty="0" smtClean="0"/>
              <a:t>Total terms of Patent is 21 years:</a:t>
            </a:r>
          </a:p>
          <a:p>
            <a:pPr>
              <a:buNone/>
            </a:pPr>
            <a:r>
              <a:rPr lang="en-US" b="1" dirty="0" smtClean="0"/>
              <a:t>7 yrs during registration and 7+7 yrs two times</a:t>
            </a:r>
          </a:p>
          <a:p>
            <a:pPr>
              <a:buNone/>
            </a:pPr>
            <a:r>
              <a:rPr lang="en-US" b="1" dirty="0" smtClean="0"/>
              <a:t>Renewal.</a:t>
            </a:r>
          </a:p>
          <a:p>
            <a:pPr>
              <a:buNone/>
            </a:pPr>
            <a:r>
              <a:rPr lang="en-US" b="1" dirty="0" smtClean="0"/>
              <a:t>Registration of Patent in Patent office, which is</a:t>
            </a:r>
          </a:p>
          <a:p>
            <a:pPr>
              <a:buNone/>
            </a:pPr>
            <a:r>
              <a:rPr lang="en-US" b="1" dirty="0"/>
              <a:t>l</a:t>
            </a:r>
            <a:r>
              <a:rPr lang="en-US" b="1" dirty="0" smtClean="0"/>
              <a:t>ocated in Department of Industry, </a:t>
            </a:r>
            <a:r>
              <a:rPr lang="en-US" b="1" dirty="0" err="1" smtClean="0"/>
              <a:t>Tripureswor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b="1" dirty="0" smtClean="0"/>
              <a:t>Kathmandu.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Royal tee fee is charged based upon the % of the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  </a:t>
            </a:r>
            <a:r>
              <a:rPr lang="en-US" b="1" dirty="0" smtClean="0"/>
              <a:t>sales of the patented product.</a:t>
            </a:r>
          </a:p>
          <a:p>
            <a:r>
              <a:rPr lang="en-US" b="1" dirty="0" smtClean="0"/>
              <a:t>Patent includes Trade secret law, which protects confidential information. For example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smtClean="0"/>
              <a:t>   </a:t>
            </a:r>
            <a:r>
              <a:rPr lang="en-US" b="1" dirty="0" smtClean="0"/>
              <a:t>the formula for making Coca-cola is a trade</a:t>
            </a:r>
          </a:p>
          <a:p>
            <a:pPr>
              <a:buNone/>
            </a:pPr>
            <a:r>
              <a:rPr lang="en-US" b="1" dirty="0" smtClean="0"/>
              <a:t>    secret protected by Patent law.</a:t>
            </a:r>
          </a:p>
          <a:p>
            <a:r>
              <a:rPr lang="en-US" b="1" dirty="0" smtClean="0"/>
              <a:t>Copyright: Copyright law protects variety of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literacy and artistic works including paintings,</a:t>
            </a:r>
          </a:p>
          <a:p>
            <a:pPr>
              <a:buNone/>
            </a:pPr>
            <a:r>
              <a:rPr lang="en-US" b="1" dirty="0" smtClean="0"/>
              <a:t>     sculpture, prose and poetry.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Registration of Copyright in  Copyright office, which is</a:t>
            </a:r>
          </a:p>
          <a:p>
            <a:pPr>
              <a:buNone/>
            </a:pPr>
            <a:r>
              <a:rPr lang="en-US" b="1" dirty="0" smtClean="0"/>
              <a:t>     located in </a:t>
            </a:r>
            <a:r>
              <a:rPr lang="en-US" b="1" dirty="0" err="1" smtClean="0"/>
              <a:t>DilliBazar</a:t>
            </a:r>
            <a:r>
              <a:rPr lang="en-US" b="1" dirty="0" smtClean="0"/>
              <a:t>, Kathmandu.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Terms of Copyright: equals to the whole life of the authors and plus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50 yrs after the death of authors.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Trademark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Trademark: Trademark law protects words and</a:t>
            </a:r>
          </a:p>
          <a:p>
            <a:pPr>
              <a:buNone/>
            </a:pPr>
            <a:r>
              <a:rPr lang="en-US" b="1" dirty="0" smtClean="0"/>
              <a:t>    symbols that serve to identify different brands</a:t>
            </a:r>
          </a:p>
          <a:p>
            <a:pPr>
              <a:buNone/>
            </a:pPr>
            <a:r>
              <a:rPr lang="en-US" b="1" dirty="0" smtClean="0"/>
              <a:t>    of goods and services in market place.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Trademark distinguishes goods of one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manufacturer from others.</a:t>
            </a:r>
          </a:p>
          <a:p>
            <a:r>
              <a:rPr lang="en-US" b="1" dirty="0" smtClean="0"/>
              <a:t>Registration of Trademark in Trademark office,</a:t>
            </a:r>
          </a:p>
          <a:p>
            <a:pPr>
              <a:buNone/>
            </a:pPr>
            <a:r>
              <a:rPr lang="en-US" b="1" dirty="0" smtClean="0"/>
              <a:t>    which is located in Department of Industry,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Tripureswor</a:t>
            </a:r>
            <a:r>
              <a:rPr lang="en-US" b="1" dirty="0" smtClean="0"/>
              <a:t>, Kathmandu.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274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Intellectual property rights</vt:lpstr>
      <vt:lpstr>Intellectual property rights</vt:lpstr>
      <vt:lpstr>Contd</vt:lpstr>
      <vt:lpstr>Contd</vt:lpstr>
      <vt:lpstr>Trademark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rights</dc:title>
  <dc:creator>Jatadhar Jha</dc:creator>
  <cp:lastModifiedBy>Jatadhar Jha</cp:lastModifiedBy>
  <cp:revision>3</cp:revision>
  <dcterms:created xsi:type="dcterms:W3CDTF">2020-07-18T03:27:52Z</dcterms:created>
  <dcterms:modified xsi:type="dcterms:W3CDTF">2020-10-18T07:54:16Z</dcterms:modified>
</cp:coreProperties>
</file>