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D9460-F042-4998-894D-F502BF55D98E}" v="3" dt="2020-12-25T09:36:42.482"/>
    <p1510:client id="{52713741-8246-B093-FCD5-9F598757830C}" v="1" dt="2020-12-25T05:32:04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der Tamakhu" userId="S::730345@khec.edu.np::5c072b17-cf97-4283-93f4-78d703f66991" providerId="AD" clId="Web-{428D9460-F042-4998-894D-F502BF55D98E}"/>
    <pc:docChg chg="modSld">
      <pc:chgData name="Sunder Tamakhu" userId="S::730345@khec.edu.np::5c072b17-cf97-4283-93f4-78d703f66991" providerId="AD" clId="Web-{428D9460-F042-4998-894D-F502BF55D98E}" dt="2020-12-25T09:36:42.482" v="2" actId="1076"/>
      <pc:docMkLst>
        <pc:docMk/>
      </pc:docMkLst>
      <pc:sldChg chg="modSp">
        <pc:chgData name="Sunder Tamakhu" userId="S::730345@khec.edu.np::5c072b17-cf97-4283-93f4-78d703f66991" providerId="AD" clId="Web-{428D9460-F042-4998-894D-F502BF55D98E}" dt="2020-12-25T09:36:42.482" v="2" actId="1076"/>
        <pc:sldMkLst>
          <pc:docMk/>
          <pc:sldMk cId="4139038266" sldId="356"/>
        </pc:sldMkLst>
        <pc:picChg chg="mod">
          <ac:chgData name="Sunder Tamakhu" userId="S::730345@khec.edu.np::5c072b17-cf97-4283-93f4-78d703f66991" providerId="AD" clId="Web-{428D9460-F042-4998-894D-F502BF55D98E}" dt="2020-12-25T09:36:42.482" v="2" actId="1076"/>
          <ac:picMkLst>
            <pc:docMk/>
            <pc:sldMk cId="4139038266" sldId="356"/>
            <ac:picMk id="7" creationId="{039856B6-E65C-416D-93DB-75D4B9E1B57C}"/>
          </ac:picMkLst>
        </pc:picChg>
      </pc:sldChg>
    </pc:docChg>
  </pc:docChgLst>
  <pc:docChgLst>
    <pc:chgData name="Sunder Tamakhu" userId="S::730345@khec.edu.np::5c072b17-cf97-4283-93f4-78d703f66991" providerId="AD" clId="Web-{52713741-8246-B093-FCD5-9F598757830C}"/>
    <pc:docChg chg="modSld">
      <pc:chgData name="Sunder Tamakhu" userId="S::730345@khec.edu.np::5c072b17-cf97-4283-93f4-78d703f66991" providerId="AD" clId="Web-{52713741-8246-B093-FCD5-9F598757830C}" dt="2020-12-25T05:32:04.782" v="0" actId="14100"/>
      <pc:docMkLst>
        <pc:docMk/>
      </pc:docMkLst>
      <pc:sldChg chg="modSp">
        <pc:chgData name="Sunder Tamakhu" userId="S::730345@khec.edu.np::5c072b17-cf97-4283-93f4-78d703f66991" providerId="AD" clId="Web-{52713741-8246-B093-FCD5-9F598757830C}" dt="2020-12-25T05:32:04.782" v="0" actId="14100"/>
        <pc:sldMkLst>
          <pc:docMk/>
          <pc:sldMk cId="4139038266" sldId="356"/>
        </pc:sldMkLst>
        <pc:picChg chg="mod">
          <ac:chgData name="Sunder Tamakhu" userId="S::730345@khec.edu.np::5c072b17-cf97-4283-93f4-78d703f66991" providerId="AD" clId="Web-{52713741-8246-B093-FCD5-9F598757830C}" dt="2020-12-25T05:32:04.782" v="0" actId="14100"/>
          <ac:picMkLst>
            <pc:docMk/>
            <pc:sldMk cId="4139038266" sldId="356"/>
            <ac:picMk id="7" creationId="{039856B6-E65C-416D-93DB-75D4B9E1B5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57D-3D85-41DB-86BF-CFE27ADA8DC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445B-49D0-48BE-89D0-04D4498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57D-3D85-41DB-86BF-CFE27ADA8DC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445B-49D0-48BE-89D0-04D4498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57D-3D85-41DB-86BF-CFE27ADA8DC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445B-49D0-48BE-89D0-04D4498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2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57D-3D85-41DB-86BF-CFE27ADA8DC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445B-49D0-48BE-89D0-04D4498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8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57D-3D85-41DB-86BF-CFE27ADA8DC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445B-49D0-48BE-89D0-04D4498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3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57D-3D85-41DB-86BF-CFE27ADA8DC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445B-49D0-48BE-89D0-04D4498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57D-3D85-41DB-86BF-CFE27ADA8DC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445B-49D0-48BE-89D0-04D4498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3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57D-3D85-41DB-86BF-CFE27ADA8DC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445B-49D0-48BE-89D0-04D4498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9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57D-3D85-41DB-86BF-CFE27ADA8DC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445B-49D0-48BE-89D0-04D4498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4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57D-3D85-41DB-86BF-CFE27ADA8DC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445B-49D0-48BE-89D0-04D4498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8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57D-3D85-41DB-86BF-CFE27ADA8DC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445B-49D0-48BE-89D0-04D4498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C57D-3D85-41DB-86BF-CFE27ADA8DC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445B-49D0-48BE-89D0-04D4498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5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AFDF-4278-4159-8046-BB74932AA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Vector and pipelined processors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A7002-FFFE-4309-85DF-E9C895DC0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392969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65DD-9D1F-4645-A4D3-BE961734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71" y="228600"/>
            <a:ext cx="9144001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Based on types of instructions and data:</a:t>
            </a:r>
            <a:br>
              <a:rPr lang="en-US" dirty="0"/>
            </a:br>
            <a:r>
              <a:rPr lang="en-US" dirty="0"/>
              <a:t>Scalar vs. Vector Pipelines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2303F-169D-42B7-92AA-57AD410D7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71" y="1066801"/>
            <a:ext cx="11881460" cy="57149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According to the types of instruction and data, following pipeline types are identified under this classification:</a:t>
            </a:r>
          </a:p>
          <a:p>
            <a:pPr lvl="1" algn="just"/>
            <a:r>
              <a:rPr lang="en-US" sz="2800" b="1" dirty="0"/>
              <a:t>Scalar Pipelines</a:t>
            </a:r>
            <a:r>
              <a:rPr lang="en-US" sz="2800" dirty="0"/>
              <a:t>: This type of pipeline processes scalar operands of repeated scalar instructions (</a:t>
            </a:r>
            <a:r>
              <a:rPr lang="en-US" sz="2800" dirty="0" err="1"/>
              <a:t>i.e</a:t>
            </a:r>
            <a:r>
              <a:rPr lang="en-US" sz="2800" dirty="0"/>
              <a:t> processes scalar operands under the control DO LOOP). Instructions in a small DO loop are often prefetched into the instruction buffer. The required scalar operands for repeated scalar instructions are moved into a data cache in order to continuously supply the pipeline with operands. </a:t>
            </a:r>
          </a:p>
          <a:p>
            <a:pPr lvl="2" algn="just"/>
            <a:r>
              <a:rPr lang="en-US" sz="2800" dirty="0" err="1"/>
              <a:t>Eg.</a:t>
            </a:r>
            <a:r>
              <a:rPr lang="en-US" sz="2800" dirty="0"/>
              <a:t> IBM-360</a:t>
            </a:r>
          </a:p>
          <a:p>
            <a:pPr lvl="1" algn="just"/>
            <a:r>
              <a:rPr lang="en-US" sz="2800" b="1" dirty="0"/>
              <a:t>Vector Pipelines</a:t>
            </a:r>
            <a:r>
              <a:rPr lang="en-US" sz="2800" dirty="0"/>
              <a:t>: This type of pipeline processes vector instruction over vector operands. Computers having vector instructions are often called vector processors. The design of a vector pipeline is expanded from that of a scalar pipeline. </a:t>
            </a:r>
          </a:p>
          <a:p>
            <a:pPr lvl="2" algn="just"/>
            <a:r>
              <a:rPr lang="en-US" sz="2800" dirty="0" err="1"/>
              <a:t>Eg.</a:t>
            </a:r>
            <a:r>
              <a:rPr lang="en-US" sz="2800" dirty="0"/>
              <a:t> STAR-100, Cray-1</a:t>
            </a:r>
          </a:p>
          <a:p>
            <a:pPr marL="231775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3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A5E3-316F-447E-B5BB-1CF1FE83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Performance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FAB69-A039-4A4C-93E7-AA352FF6A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Clock Rate and CPI: </a:t>
            </a:r>
            <a:r>
              <a:rPr lang="en-US" dirty="0"/>
              <a:t>The CPU of digital computer is driven by a clock with a constant cycle time (Ʈ in nano seconds).</a:t>
            </a:r>
          </a:p>
          <a:p>
            <a:pPr marL="0" indent="0">
              <a:buNone/>
            </a:pPr>
            <a:r>
              <a:rPr lang="en-US" b="1" dirty="0"/>
              <a:t>     Clock Rate: </a:t>
            </a:r>
            <a:r>
              <a:rPr lang="en-US" dirty="0"/>
              <a:t>The inverse of the cycle time is the clock rate.</a:t>
            </a:r>
          </a:p>
          <a:p>
            <a:pPr marL="0" indent="0">
              <a:buNone/>
            </a:pPr>
            <a:r>
              <a:rPr lang="en-US" b="1" dirty="0"/>
              <a:t>	f = 1/Ʈ   in megahertz.</a:t>
            </a:r>
          </a:p>
          <a:p>
            <a:pPr marL="0" indent="0">
              <a:buNone/>
            </a:pPr>
            <a:r>
              <a:rPr lang="en-US" b="1" dirty="0"/>
              <a:t>      Instruction Count: </a:t>
            </a:r>
            <a:r>
              <a:rPr lang="en-US" dirty="0"/>
              <a:t>The size of a program is determined by its instruction count in terms of the number of machine instructions to be executed in the program.</a:t>
            </a:r>
          </a:p>
          <a:p>
            <a:pPr marL="0" indent="0">
              <a:buNone/>
            </a:pPr>
            <a:r>
              <a:rPr lang="en-US" b="1" dirty="0"/>
              <a:t>        Cycles Per Instruction (CPI): </a:t>
            </a:r>
            <a:r>
              <a:rPr lang="en-US" dirty="0"/>
              <a:t>CPI is the parameter for measuring the time needed to execute each instruction. Different machine instructions may require different clock cycles to execute.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46920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DC5D-31D0-4412-B01F-D207474BA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596348"/>
            <a:ext cx="11088757" cy="5580615"/>
          </a:xfrm>
        </p:spPr>
        <p:txBody>
          <a:bodyPr/>
          <a:lstStyle/>
          <a:p>
            <a:r>
              <a:rPr lang="en-US" b="1" dirty="0"/>
              <a:t>Performance Factor</a:t>
            </a:r>
            <a:r>
              <a:rPr lang="en-US" dirty="0"/>
              <a:t>:  The CPU time or execution time (T in seconds/program) needed to execute the program. It is estimated by: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sz="4000" b="1" dirty="0"/>
              <a:t>T= </a:t>
            </a:r>
            <a:r>
              <a:rPr lang="en-US" sz="4000" b="1" dirty="0" err="1"/>
              <a:t>I</a:t>
            </a:r>
            <a:r>
              <a:rPr lang="en-US" sz="4000" b="1" baseline="-25000" dirty="0" err="1"/>
              <a:t>c</a:t>
            </a:r>
            <a:r>
              <a:rPr lang="en-US" sz="4000" b="1" dirty="0"/>
              <a:t> x CPI x Ʈ = </a:t>
            </a:r>
            <a:r>
              <a:rPr lang="en-US" sz="4000" b="1" dirty="0" err="1"/>
              <a:t>I</a:t>
            </a:r>
            <a:r>
              <a:rPr lang="en-US" sz="4000" b="1" baseline="-25000" dirty="0" err="1"/>
              <a:t>c</a:t>
            </a:r>
            <a:r>
              <a:rPr lang="en-US" sz="4000" b="1" dirty="0"/>
              <a:t> x CPI x 1/f</a:t>
            </a:r>
          </a:p>
          <a:p>
            <a:pPr marL="914400" lvl="2" indent="0">
              <a:buNone/>
            </a:pPr>
            <a:endParaRPr lang="en-US" sz="4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0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DBD9-80FB-4ECC-B18F-C2B36FA4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2" y="152400"/>
            <a:ext cx="9753599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of Pipeline Processors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3D48-4403-4343-BA39-AB7EB641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2" y="990601"/>
            <a:ext cx="11887199" cy="5714999"/>
          </a:xfrm>
        </p:spPr>
        <p:txBody>
          <a:bodyPr>
            <a:normAutofit/>
          </a:bodyPr>
          <a:lstStyle/>
          <a:p>
            <a:r>
              <a:rPr lang="en-US" dirty="0"/>
              <a:t>Various types of pipelining can be applied in computer operations.</a:t>
            </a:r>
          </a:p>
          <a:p>
            <a:r>
              <a:rPr lang="en-US" dirty="0"/>
              <a:t>These types depend on the following factors:</a:t>
            </a:r>
          </a:p>
          <a:p>
            <a:pPr lvl="1"/>
            <a:r>
              <a:rPr lang="en-US" sz="2800" dirty="0"/>
              <a:t>Levels of processing</a:t>
            </a:r>
          </a:p>
          <a:p>
            <a:pPr lvl="1"/>
            <a:r>
              <a:rPr lang="en-US" sz="2800" dirty="0"/>
              <a:t>Pipeline configuration</a:t>
            </a:r>
          </a:p>
          <a:p>
            <a:pPr lvl="1"/>
            <a:r>
              <a:rPr lang="en-US" sz="2800" dirty="0"/>
              <a:t>Types of instruction and data</a:t>
            </a:r>
          </a:p>
        </p:txBody>
      </p:sp>
    </p:spTree>
    <p:extLst>
      <p:ext uri="{BB962C8B-B14F-4D97-AF65-F5344CB8AC3E}">
        <p14:creationId xmlns:p14="http://schemas.microsoft.com/office/powerpoint/2010/main" val="228239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9A09-518A-4952-BFB8-38A18919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28600"/>
            <a:ext cx="11658599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Based on the levels of  processing (Handler’s Classification)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74E8-ECC7-4564-B84D-BFFE1E54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143001"/>
            <a:ext cx="11506199" cy="5486399"/>
          </a:xfrm>
        </p:spPr>
        <p:txBody>
          <a:bodyPr>
            <a:normAutofit/>
          </a:bodyPr>
          <a:lstStyle/>
          <a:p>
            <a:r>
              <a:rPr lang="en-US" sz="3200" dirty="0"/>
              <a:t>According to the levels of processing, Handler proposed three classification schemes.</a:t>
            </a:r>
          </a:p>
          <a:p>
            <a:pPr lvl="1"/>
            <a:r>
              <a:rPr lang="en-US" sz="3200" dirty="0"/>
              <a:t>Arithmetic pipeline</a:t>
            </a:r>
          </a:p>
          <a:p>
            <a:pPr lvl="1"/>
            <a:r>
              <a:rPr lang="en-US" sz="3200" dirty="0"/>
              <a:t>Processor pipeline</a:t>
            </a:r>
          </a:p>
          <a:p>
            <a:pPr lvl="1"/>
            <a:r>
              <a:rPr lang="en-US" sz="3200" dirty="0"/>
              <a:t>Instruction pipeline</a:t>
            </a:r>
          </a:p>
        </p:txBody>
      </p:sp>
    </p:spTree>
    <p:extLst>
      <p:ext uri="{BB962C8B-B14F-4D97-AF65-F5344CB8AC3E}">
        <p14:creationId xmlns:p14="http://schemas.microsoft.com/office/powerpoint/2010/main" val="109957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A984-BABC-4C3C-98D4-269109A8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152400"/>
            <a:ext cx="9144001" cy="914400"/>
          </a:xfrm>
        </p:spPr>
        <p:txBody>
          <a:bodyPr/>
          <a:lstStyle/>
          <a:p>
            <a:r>
              <a:rPr lang="en-US" dirty="0"/>
              <a:t>1. Arithmetic Pipeline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D0B7-F54D-42A1-8992-5603C654A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295401"/>
            <a:ext cx="11582399" cy="5410199"/>
          </a:xfrm>
        </p:spPr>
        <p:txBody>
          <a:bodyPr>
            <a:normAutofit/>
          </a:bodyPr>
          <a:lstStyle/>
          <a:p>
            <a:r>
              <a:rPr lang="en-US" dirty="0"/>
              <a:t>An arithmetic pipeline generally breaks an arithmetic operation into multiple arithmetic steps that can be executed one by one in segments in Arithmetic Logic Unit.</a:t>
            </a:r>
          </a:p>
          <a:p>
            <a:r>
              <a:rPr lang="en-US" dirty="0"/>
              <a:t>In arithmetic pipeline, the ALU of a computer is segmented for pipeline operations in various data formats.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4-stage pipeline in Star-100</a:t>
            </a:r>
          </a:p>
          <a:p>
            <a:pPr lvl="1"/>
            <a:r>
              <a:rPr lang="en-US" dirty="0"/>
              <a:t>8-stage pipeline in TI-ASC</a:t>
            </a:r>
          </a:p>
          <a:p>
            <a:pPr lvl="1"/>
            <a:r>
              <a:rPr lang="en-US" dirty="0"/>
              <a:t>14-stage pipeline in Cray-1</a:t>
            </a:r>
          </a:p>
          <a:p>
            <a:pPr lvl="1"/>
            <a:r>
              <a:rPr lang="en-US" dirty="0"/>
              <a:t>26-stage pipeline in Cyber-305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CD03E-E2E0-4F47-80A6-0B006D204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51" y="3810001"/>
            <a:ext cx="7438148" cy="98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4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4CA9-9428-4B2C-8232-A47C1C04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50055"/>
            <a:ext cx="9144001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2. Instruction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BE1F1-06E4-40E9-81BF-E311572C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835855"/>
            <a:ext cx="11734800" cy="5872090"/>
          </a:xfrm>
        </p:spPr>
        <p:txBody>
          <a:bodyPr/>
          <a:lstStyle/>
          <a:p>
            <a:r>
              <a:rPr lang="en-US" dirty="0"/>
              <a:t>In instruction pipeline, the execution of  a stream of instructions can be pipelined by  overlapping the execution of the current instruction with the fetch, decode and operand fetch of subsequent instructions.</a:t>
            </a:r>
          </a:p>
          <a:p>
            <a:r>
              <a:rPr lang="en-US" dirty="0"/>
              <a:t>This technique is also  known as look ahead.</a:t>
            </a:r>
          </a:p>
          <a:p>
            <a:r>
              <a:rPr lang="en-US" dirty="0"/>
              <a:t>Example: Almost all high-performance computers nowadays are equipped with instruction pipeline processor.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AB542-8AD4-4B99-97D4-C1738BAC8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81400"/>
            <a:ext cx="11582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8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1A60-D6AA-4E07-BFE1-9DA073A9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75260"/>
            <a:ext cx="9134391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3. Processor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DFA2-C1D5-49FA-A418-7D657961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2" y="861061"/>
            <a:ext cx="7010399" cy="5158740"/>
          </a:xfrm>
        </p:spPr>
        <p:txBody>
          <a:bodyPr/>
          <a:lstStyle/>
          <a:p>
            <a:r>
              <a:rPr lang="en-US" dirty="0"/>
              <a:t>In processor pipeline processing, the same data stream is processed by a cascade of processors. Each processor performs a specific task.</a:t>
            </a:r>
          </a:p>
          <a:p>
            <a:r>
              <a:rPr lang="en-US" dirty="0"/>
              <a:t>The data stream passes the first processor with results stored in a memory block which is also accessible by second processor.</a:t>
            </a:r>
          </a:p>
          <a:p>
            <a:r>
              <a:rPr lang="en-US" dirty="0"/>
              <a:t>The second processor processes this result and passes it to third and so on.</a:t>
            </a:r>
          </a:p>
          <a:p>
            <a:r>
              <a:rPr lang="en-US" dirty="0"/>
              <a:t>This pipeline processor is not much popular. There is no practical example found for processor pipeline.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0B4821-79F2-4BCA-A281-0F8E88CBC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91" y="514350"/>
            <a:ext cx="38862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3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1417-B1BB-432C-8F2C-351EBEA5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Pipeline Configuration (-</a:t>
            </a:r>
            <a:r>
              <a:rPr lang="en-US" dirty="0" err="1"/>
              <a:t>Ramamoorthy</a:t>
            </a:r>
            <a:r>
              <a:rPr lang="en-US" dirty="0"/>
              <a:t> and Li’s Classification (1977))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4A5D-3E98-4D5E-9609-1442F4C6C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According to pipeline configuration and control strategies, Li and </a:t>
            </a:r>
            <a:r>
              <a:rPr lang="en-US" sz="3200" dirty="0" err="1"/>
              <a:t>Ramamoorthy</a:t>
            </a:r>
            <a:r>
              <a:rPr lang="en-US" sz="3200" dirty="0"/>
              <a:t> have proposed the following pipeline classification:</a:t>
            </a:r>
          </a:p>
          <a:p>
            <a:pPr lvl="1"/>
            <a:r>
              <a:rPr lang="en-US" sz="3200" dirty="0" err="1"/>
              <a:t>Unifunction</a:t>
            </a:r>
            <a:r>
              <a:rPr lang="en-US" sz="3200" dirty="0"/>
              <a:t> vs. Multifunction Pipelines</a:t>
            </a:r>
          </a:p>
          <a:p>
            <a:pPr lvl="1"/>
            <a:r>
              <a:rPr lang="en-US" sz="3200" dirty="0"/>
              <a:t>Static vs Dynamic Pipelines</a:t>
            </a:r>
          </a:p>
          <a:p>
            <a:pPr marL="231775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955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033AD9-DC98-45AE-9EC5-7713F0BED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28622"/>
            <a:ext cx="1719800" cy="1310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856B6-E65C-416D-93DB-75D4B9E1B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72" y="2461895"/>
            <a:ext cx="5377160" cy="4290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977EC1-6648-4AF2-9AC4-9EDBF5B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26255"/>
            <a:ext cx="8991599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/>
              <a:t>Unifunction</a:t>
            </a:r>
            <a:r>
              <a:rPr lang="en-US" dirty="0"/>
              <a:t> vs. Multifunction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D829-7522-471A-B85B-C56F003D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2" y="835855"/>
            <a:ext cx="6188763" cy="579589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Unifunction</a:t>
            </a:r>
            <a:r>
              <a:rPr lang="en-US" dirty="0"/>
              <a:t> Pipeline: A pipeline with fixed and dedicated function is called a </a:t>
            </a:r>
            <a:r>
              <a:rPr lang="en-US" dirty="0" err="1"/>
              <a:t>Unifunction</a:t>
            </a:r>
            <a:r>
              <a:rPr lang="en-US" dirty="0"/>
              <a:t> pipeline.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Floating point adder</a:t>
            </a:r>
          </a:p>
          <a:p>
            <a:pPr lvl="1"/>
            <a:r>
              <a:rPr lang="en-US" dirty="0"/>
              <a:t>The Cray-1 has 12 </a:t>
            </a:r>
            <a:r>
              <a:rPr lang="en-US" dirty="0" err="1"/>
              <a:t>unifunctional</a:t>
            </a:r>
            <a:r>
              <a:rPr lang="en-US" dirty="0"/>
              <a:t> pipeline units for various scalar,  vector,  fixed point and floating point operations.</a:t>
            </a:r>
          </a:p>
          <a:p>
            <a:r>
              <a:rPr lang="en-US" dirty="0"/>
              <a:t>Multifunction Pipeline: A pipeline that performs different functions either at different times or at the same time, by interconnecting different subsets of stages in the pipeline is called a Multifunction pipeline.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. TI-ASC has multifunction pipeline processors.</a:t>
            </a:r>
          </a:p>
          <a:p>
            <a:pPr lvl="1"/>
            <a:endParaRPr lang="en-US" dirty="0"/>
          </a:p>
          <a:p>
            <a:pPr marL="2317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3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B95795-9FB6-4F15-BC3D-193C941E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1" y="1676400"/>
            <a:ext cx="5693101" cy="15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6324E4-3BA9-4801-9E34-56C12A0E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28600"/>
            <a:ext cx="9144001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2. Static vs. Dynamic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2A79-E5B3-4CC1-B9E8-98681962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2" y="838201"/>
            <a:ext cx="6095999" cy="5791199"/>
          </a:xfrm>
        </p:spPr>
        <p:txBody>
          <a:bodyPr>
            <a:normAutofit fontScale="92500"/>
          </a:bodyPr>
          <a:lstStyle/>
          <a:p>
            <a:r>
              <a:rPr lang="en-US" dirty="0"/>
              <a:t>Static Pipeline:</a:t>
            </a:r>
          </a:p>
          <a:p>
            <a:pPr lvl="1"/>
            <a:r>
              <a:rPr lang="en-US" dirty="0"/>
              <a:t>Static pipeline assumes only one functional configuration at a time.</a:t>
            </a:r>
          </a:p>
          <a:p>
            <a:pPr lvl="1"/>
            <a:r>
              <a:rPr lang="en-US" dirty="0"/>
              <a:t>It can either be </a:t>
            </a:r>
            <a:r>
              <a:rPr lang="en-US" dirty="0" err="1"/>
              <a:t>unifunctional</a:t>
            </a:r>
            <a:r>
              <a:rPr lang="en-US" dirty="0"/>
              <a:t> or multifunctional.</a:t>
            </a:r>
          </a:p>
          <a:p>
            <a:pPr lvl="1"/>
            <a:r>
              <a:rPr lang="en-US" dirty="0"/>
              <a:t>Static pipelines are preferred when instructions of same type are to be executed continuously.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unifunction</a:t>
            </a:r>
            <a:r>
              <a:rPr lang="en-US" dirty="0"/>
              <a:t> pipeline must be static.</a:t>
            </a:r>
          </a:p>
          <a:p>
            <a:r>
              <a:rPr lang="en-US" dirty="0"/>
              <a:t>Dynamic Pipeline:</a:t>
            </a:r>
          </a:p>
          <a:p>
            <a:pPr lvl="1"/>
            <a:r>
              <a:rPr lang="en-US" dirty="0"/>
              <a:t>Dynamic pipeline permits several functional configurations to exist simultaneously.</a:t>
            </a:r>
          </a:p>
          <a:p>
            <a:pPr lvl="1"/>
            <a:r>
              <a:rPr lang="en-US" dirty="0"/>
              <a:t>A dynamic pipeline must be multi-functional.</a:t>
            </a:r>
          </a:p>
          <a:p>
            <a:pPr lvl="1"/>
            <a:r>
              <a:rPr lang="en-US" dirty="0"/>
              <a:t>The dynamic configuration requires more elaborate control and sequencing mechanisms than static pipelining.</a:t>
            </a:r>
          </a:p>
          <a:p>
            <a:pPr marL="231775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E25585-E6F6-4218-A1CC-AC9157E6E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80" y="4905262"/>
            <a:ext cx="5713215" cy="139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0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1FCD6F0CB2F40BE2FC2EE4729CF96" ma:contentTypeVersion="2" ma:contentTypeDescription="Create a new document." ma:contentTypeScope="" ma:versionID="12370dbfea0d5dc751592dbcdcf194c5">
  <xsd:schema xmlns:xsd="http://www.w3.org/2001/XMLSchema" xmlns:xs="http://www.w3.org/2001/XMLSchema" xmlns:p="http://schemas.microsoft.com/office/2006/metadata/properties" xmlns:ns2="8faa96e0-c0eb-4e70-a2de-6ef37ae0bec4" targetNamespace="http://schemas.microsoft.com/office/2006/metadata/properties" ma:root="true" ma:fieldsID="8fe6ad3ad8f61f9d1b9e9c910ca605e0" ns2:_="">
    <xsd:import namespace="8faa96e0-c0eb-4e70-a2de-6ef37ae0be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aa96e0-c0eb-4e70-a2de-6ef37ae0be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B9AB1D-924F-4221-B042-62F83400AE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D5B7A0-3FE9-42CA-BDAB-E0B23A3C64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1118A17-CAB7-4FCF-87EB-AFA7FDEC65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aa96e0-c0eb-4e70-a2de-6ef37ae0be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143</TotalTime>
  <Words>801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Vector and pipelined processors </vt:lpstr>
      <vt:lpstr>Classification of Pipeline Processors </vt:lpstr>
      <vt:lpstr>Based on the levels of  processing (Handler’s Classification)</vt:lpstr>
      <vt:lpstr>1. Arithmetic Pipeline </vt:lpstr>
      <vt:lpstr>2. Instruction Pipeline</vt:lpstr>
      <vt:lpstr>3. Processor Pipeline</vt:lpstr>
      <vt:lpstr>Based on Pipeline Configuration (-Ramamoorthy and Li’s Classification (1977))</vt:lpstr>
      <vt:lpstr>1. Unifunction vs. Multifunction Pipelines</vt:lpstr>
      <vt:lpstr>2. Static vs. Dynamic Pipelines</vt:lpstr>
      <vt:lpstr>Based on types of instructions and data: Scalar vs. Vector Pipelines </vt:lpstr>
      <vt:lpstr>System Performance Attributes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Vector and pipelined processors </dc:title>
  <dc:creator>User</dc:creator>
  <cp:lastModifiedBy>User</cp:lastModifiedBy>
  <cp:revision>19</cp:revision>
  <dcterms:created xsi:type="dcterms:W3CDTF">2020-12-08T03:12:37Z</dcterms:created>
  <dcterms:modified xsi:type="dcterms:W3CDTF">2020-12-25T09:36:42Z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0x010100C4D1FCD6F0CB2F40BE2FC2EE4729CF96</vt:lpwstr>
  </property>
</Properties>
</file>