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sz="2200" b="0" i="0">
                <a:solidFill>
                  <a:srgbClr val="073D86"/>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18" name="bk object 18"/>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19" name="bk object 19"/>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20" name="bk object 20"/>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21" name="bk object 21"/>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andara"/>
                <a:cs typeface="Candar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18" name="bk object 18"/>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19" name="bk object 19"/>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20" name="bk object 20"/>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21" name="bk object 21"/>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18" name="bk object 18"/>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19" name="bk object 19"/>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20" name="bk object 20"/>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21" name="bk object 21"/>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 y="228600"/>
            <a:ext cx="8695944" cy="246887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18" name="bk object 18"/>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19" name="bk object 19"/>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20" name="bk object 20"/>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21" name="bk object 21"/>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060932" y="314909"/>
            <a:ext cx="7022134" cy="635000"/>
          </a:xfrm>
          <a:prstGeom prst="rect">
            <a:avLst/>
          </a:prstGeom>
        </p:spPr>
        <p:txBody>
          <a:bodyPr wrap="square" lIns="0" tIns="0" rIns="0" bIns="0">
            <a:spAutoFit/>
          </a:bodyPr>
          <a:lstStyle>
            <a:lvl1pPr>
              <a:defRPr sz="4000" b="0" i="0">
                <a:solidFill>
                  <a:schemeClr val="bg1"/>
                </a:solidFill>
                <a:latin typeface="Candara"/>
                <a:cs typeface="Candara"/>
              </a:defRPr>
            </a:lvl1pPr>
          </a:lstStyle>
          <a:p>
            <a:endParaRPr/>
          </a:p>
        </p:txBody>
      </p:sp>
      <p:sp>
        <p:nvSpPr>
          <p:cNvPr id="3" name="Holder 3"/>
          <p:cNvSpPr>
            <a:spLocks noGrp="1"/>
          </p:cNvSpPr>
          <p:nvPr>
            <p:ph type="body" idx="1"/>
          </p:nvPr>
        </p:nvSpPr>
        <p:spPr>
          <a:xfrm>
            <a:off x="746760" y="1388110"/>
            <a:ext cx="7650479" cy="3914775"/>
          </a:xfrm>
          <a:prstGeom prst="rect">
            <a:avLst/>
          </a:prstGeom>
        </p:spPr>
        <p:txBody>
          <a:bodyPr wrap="square" lIns="0" tIns="0" rIns="0" bIns="0">
            <a:spAutoFit/>
          </a:bodyPr>
          <a:lstStyle>
            <a:lvl1pPr>
              <a:defRPr sz="2200" b="0" i="0">
                <a:solidFill>
                  <a:srgbClr val="073D86"/>
                </a:solidFill>
                <a:latin typeface="Candara"/>
                <a:cs typeface="Candar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12/15/2017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earchcio.techtarget.com/definition/AI"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txBox="1"/>
          <p:nvPr/>
        </p:nvSpPr>
        <p:spPr>
          <a:xfrm>
            <a:off x="1599057" y="2978023"/>
            <a:ext cx="5947410" cy="1367790"/>
          </a:xfrm>
          <a:prstGeom prst="rect">
            <a:avLst/>
          </a:prstGeom>
        </p:spPr>
        <p:txBody>
          <a:bodyPr vert="horz" wrap="square" lIns="0" tIns="12700" rIns="0" bIns="0" rtlCol="0">
            <a:spAutoFit/>
          </a:bodyPr>
          <a:lstStyle/>
          <a:p>
            <a:pPr algn="ctr">
              <a:lnSpc>
                <a:spcPct val="100000"/>
              </a:lnSpc>
              <a:spcBef>
                <a:spcPts val="100"/>
              </a:spcBef>
            </a:pPr>
            <a:r>
              <a:rPr sz="4400" spc="-5" dirty="0">
                <a:solidFill>
                  <a:srgbClr val="073D86"/>
                </a:solidFill>
                <a:latin typeface="Candara"/>
                <a:cs typeface="Candara"/>
              </a:rPr>
              <a:t>TYPES </a:t>
            </a:r>
            <a:r>
              <a:rPr sz="4400" dirty="0">
                <a:solidFill>
                  <a:srgbClr val="073D86"/>
                </a:solidFill>
                <a:latin typeface="Candara"/>
                <a:cs typeface="Candara"/>
              </a:rPr>
              <a:t>OF</a:t>
            </a:r>
            <a:r>
              <a:rPr sz="4400" spc="-65" dirty="0">
                <a:solidFill>
                  <a:srgbClr val="073D86"/>
                </a:solidFill>
                <a:latin typeface="Candara"/>
                <a:cs typeface="Candara"/>
              </a:rPr>
              <a:t> </a:t>
            </a:r>
            <a:r>
              <a:rPr sz="4400" spc="-15" dirty="0">
                <a:solidFill>
                  <a:srgbClr val="073D86"/>
                </a:solidFill>
                <a:latin typeface="Candara"/>
                <a:cs typeface="Candara"/>
              </a:rPr>
              <a:t>INFORMATION</a:t>
            </a:r>
            <a:endParaRPr sz="4400">
              <a:latin typeface="Candara"/>
              <a:cs typeface="Candara"/>
            </a:endParaRPr>
          </a:p>
          <a:p>
            <a:pPr algn="ctr">
              <a:lnSpc>
                <a:spcPct val="100000"/>
              </a:lnSpc>
            </a:pPr>
            <a:r>
              <a:rPr sz="4400" dirty="0">
                <a:solidFill>
                  <a:srgbClr val="073D86"/>
                </a:solidFill>
                <a:latin typeface="Candara"/>
                <a:cs typeface="Candara"/>
              </a:rPr>
              <a:t>SYSTEMS</a:t>
            </a:r>
            <a:endParaRPr sz="4400">
              <a:latin typeface="Candara"/>
              <a:cs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624840" y="1682750"/>
            <a:ext cx="304800" cy="37337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4840" y="2487802"/>
            <a:ext cx="304800" cy="3733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24840" y="3292475"/>
            <a:ext cx="304800" cy="373380"/>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886460" y="1671573"/>
            <a:ext cx="7369809" cy="2367280"/>
          </a:xfrm>
          <a:prstGeom prst="rect">
            <a:avLst/>
          </a:prstGeom>
        </p:spPr>
        <p:txBody>
          <a:bodyPr vert="horz" wrap="square" lIns="0" tIns="12700" rIns="0" bIns="0" rtlCol="0">
            <a:spAutoFit/>
          </a:bodyPr>
          <a:lstStyle/>
          <a:p>
            <a:pPr marL="12700">
              <a:lnSpc>
                <a:spcPct val="100000"/>
              </a:lnSpc>
              <a:spcBef>
                <a:spcPts val="100"/>
              </a:spcBef>
              <a:tabLst>
                <a:tab pos="2813685" algn="l"/>
              </a:tabLst>
            </a:pPr>
            <a:r>
              <a:rPr sz="2400" dirty="0">
                <a:solidFill>
                  <a:srgbClr val="073D86"/>
                </a:solidFill>
                <a:latin typeface="Candara"/>
                <a:cs typeface="Candara"/>
              </a:rPr>
              <a:t>Designates</a:t>
            </a:r>
            <a:r>
              <a:rPr sz="2400" spc="-25" dirty="0">
                <a:solidFill>
                  <a:srgbClr val="073D86"/>
                </a:solidFill>
                <a:latin typeface="Candara"/>
                <a:cs typeface="Candara"/>
              </a:rPr>
              <a:t> </a:t>
            </a:r>
            <a:r>
              <a:rPr sz="2400" dirty="0">
                <a:solidFill>
                  <a:srgbClr val="073D86"/>
                </a:solidFill>
                <a:latin typeface="Candara"/>
                <a:cs typeface="Candara"/>
              </a:rPr>
              <a:t>a specific	category of information</a:t>
            </a:r>
            <a:r>
              <a:rPr sz="2400" spc="-45" dirty="0">
                <a:solidFill>
                  <a:srgbClr val="073D86"/>
                </a:solidFill>
                <a:latin typeface="Candara"/>
                <a:cs typeface="Candara"/>
              </a:rPr>
              <a:t> </a:t>
            </a:r>
            <a:r>
              <a:rPr sz="2400" spc="-5" dirty="0">
                <a:solidFill>
                  <a:srgbClr val="073D86"/>
                </a:solidFill>
                <a:latin typeface="Candara"/>
                <a:cs typeface="Candara"/>
              </a:rPr>
              <a:t>systems</a:t>
            </a:r>
            <a:endParaRPr sz="2400">
              <a:latin typeface="Candara"/>
              <a:cs typeface="Candara"/>
            </a:endParaRPr>
          </a:p>
          <a:p>
            <a:pPr marL="12700">
              <a:lnSpc>
                <a:spcPct val="100000"/>
              </a:lnSpc>
            </a:pPr>
            <a:r>
              <a:rPr sz="2400" dirty="0">
                <a:solidFill>
                  <a:srgbClr val="073D86"/>
                </a:solidFill>
                <a:latin typeface="Candara"/>
                <a:cs typeface="Candara"/>
              </a:rPr>
              <a:t>serving middle</a:t>
            </a:r>
            <a:r>
              <a:rPr sz="2400" spc="-25" dirty="0">
                <a:solidFill>
                  <a:srgbClr val="073D86"/>
                </a:solidFill>
                <a:latin typeface="Candara"/>
                <a:cs typeface="Candara"/>
              </a:rPr>
              <a:t> </a:t>
            </a:r>
            <a:r>
              <a:rPr sz="2400" spc="-5" dirty="0">
                <a:solidFill>
                  <a:srgbClr val="073D86"/>
                </a:solidFill>
                <a:latin typeface="Candara"/>
                <a:cs typeface="Candara"/>
              </a:rPr>
              <a:t>management.</a:t>
            </a:r>
            <a:endParaRPr sz="2400">
              <a:latin typeface="Candara"/>
              <a:cs typeface="Candara"/>
            </a:endParaRPr>
          </a:p>
          <a:p>
            <a:pPr marL="12700" marR="5080">
              <a:lnSpc>
                <a:spcPct val="100000"/>
              </a:lnSpc>
              <a:spcBef>
                <a:spcPts val="575"/>
              </a:spcBef>
            </a:pPr>
            <a:r>
              <a:rPr sz="2400" spc="-5" dirty="0">
                <a:solidFill>
                  <a:srgbClr val="073D86"/>
                </a:solidFill>
                <a:latin typeface="Candara"/>
                <a:cs typeface="Candara"/>
              </a:rPr>
              <a:t>Provides middle managers with </a:t>
            </a:r>
            <a:r>
              <a:rPr sz="2400" dirty="0">
                <a:solidFill>
                  <a:srgbClr val="073D86"/>
                </a:solidFill>
                <a:latin typeface="Candara"/>
                <a:cs typeface="Candara"/>
              </a:rPr>
              <a:t>reports on </a:t>
            </a:r>
            <a:r>
              <a:rPr sz="2400" spc="-5" dirty="0">
                <a:solidFill>
                  <a:srgbClr val="073D86"/>
                </a:solidFill>
                <a:latin typeface="Candara"/>
                <a:cs typeface="Candara"/>
              </a:rPr>
              <a:t>organization’s  current</a:t>
            </a:r>
            <a:r>
              <a:rPr sz="2400" spc="0" dirty="0">
                <a:solidFill>
                  <a:srgbClr val="073D86"/>
                </a:solidFill>
                <a:latin typeface="Candara"/>
                <a:cs typeface="Candara"/>
              </a:rPr>
              <a:t> </a:t>
            </a:r>
            <a:r>
              <a:rPr sz="2400" spc="-5" dirty="0">
                <a:solidFill>
                  <a:srgbClr val="073D86"/>
                </a:solidFill>
                <a:latin typeface="Candara"/>
                <a:cs typeface="Candara"/>
              </a:rPr>
              <a:t>performance.</a:t>
            </a:r>
            <a:endParaRPr sz="2400">
              <a:latin typeface="Candara"/>
              <a:cs typeface="Candara"/>
            </a:endParaRPr>
          </a:p>
          <a:p>
            <a:pPr marL="12700">
              <a:lnSpc>
                <a:spcPct val="100000"/>
              </a:lnSpc>
              <a:spcBef>
                <a:spcPts val="570"/>
              </a:spcBef>
            </a:pPr>
            <a:r>
              <a:rPr sz="2400" spc="-5" dirty="0">
                <a:solidFill>
                  <a:srgbClr val="073D86"/>
                </a:solidFill>
                <a:latin typeface="Candara"/>
                <a:cs typeface="Candara"/>
              </a:rPr>
              <a:t>Information </a:t>
            </a:r>
            <a:r>
              <a:rPr sz="2400" dirty="0">
                <a:solidFill>
                  <a:srgbClr val="073D86"/>
                </a:solidFill>
                <a:latin typeface="Candara"/>
                <a:cs typeface="Candara"/>
              </a:rPr>
              <a:t>thus obtained is </a:t>
            </a:r>
            <a:r>
              <a:rPr sz="2400" spc="-5" dirty="0">
                <a:solidFill>
                  <a:srgbClr val="073D86"/>
                </a:solidFill>
                <a:latin typeface="Candara"/>
                <a:cs typeface="Candara"/>
              </a:rPr>
              <a:t>used </a:t>
            </a:r>
            <a:r>
              <a:rPr sz="2400" dirty="0">
                <a:solidFill>
                  <a:srgbClr val="073D86"/>
                </a:solidFill>
                <a:latin typeface="Candara"/>
                <a:cs typeface="Candara"/>
              </a:rPr>
              <a:t>to monitor </a:t>
            </a:r>
            <a:r>
              <a:rPr sz="2400" spc="-5" dirty="0">
                <a:solidFill>
                  <a:srgbClr val="073D86"/>
                </a:solidFill>
                <a:latin typeface="Candara"/>
                <a:cs typeface="Candara"/>
              </a:rPr>
              <a:t>and</a:t>
            </a:r>
            <a:r>
              <a:rPr sz="2400" spc="-60" dirty="0">
                <a:solidFill>
                  <a:srgbClr val="073D86"/>
                </a:solidFill>
                <a:latin typeface="Candara"/>
                <a:cs typeface="Candara"/>
              </a:rPr>
              <a:t> </a:t>
            </a:r>
            <a:r>
              <a:rPr sz="2400" spc="-5" dirty="0">
                <a:solidFill>
                  <a:srgbClr val="073D86"/>
                </a:solidFill>
                <a:latin typeface="Candara"/>
                <a:cs typeface="Candara"/>
              </a:rPr>
              <a:t>control</a:t>
            </a:r>
            <a:endParaRPr sz="2400">
              <a:latin typeface="Candara"/>
              <a:cs typeface="Candara"/>
            </a:endParaRPr>
          </a:p>
          <a:p>
            <a:pPr marL="12700">
              <a:lnSpc>
                <a:spcPct val="100000"/>
              </a:lnSpc>
            </a:pPr>
            <a:r>
              <a:rPr sz="2400" spc="-5" dirty="0">
                <a:solidFill>
                  <a:srgbClr val="073D86"/>
                </a:solidFill>
                <a:latin typeface="Candara"/>
                <a:cs typeface="Candara"/>
              </a:rPr>
              <a:t>and business and </a:t>
            </a:r>
            <a:r>
              <a:rPr sz="2400" dirty="0">
                <a:solidFill>
                  <a:srgbClr val="073D86"/>
                </a:solidFill>
                <a:latin typeface="Candara"/>
                <a:cs typeface="Candara"/>
              </a:rPr>
              <a:t>predict</a:t>
            </a:r>
            <a:r>
              <a:rPr sz="2400" spc="10" dirty="0">
                <a:solidFill>
                  <a:srgbClr val="073D86"/>
                </a:solidFill>
                <a:latin typeface="Candara"/>
                <a:cs typeface="Candara"/>
              </a:rPr>
              <a:t> </a:t>
            </a:r>
            <a:r>
              <a:rPr sz="2400" dirty="0">
                <a:solidFill>
                  <a:srgbClr val="073D86"/>
                </a:solidFill>
                <a:latin typeface="Candara"/>
                <a:cs typeface="Candara"/>
              </a:rPr>
              <a:t>future</a:t>
            </a:r>
            <a:endParaRPr sz="2400">
              <a:latin typeface="Candara"/>
              <a:cs typeface="Candara"/>
            </a:endParaRPr>
          </a:p>
        </p:txBody>
      </p:sp>
      <p:sp>
        <p:nvSpPr>
          <p:cNvPr id="12" name="object 12"/>
          <p:cNvSpPr txBox="1"/>
          <p:nvPr/>
        </p:nvSpPr>
        <p:spPr>
          <a:xfrm>
            <a:off x="4100321" y="356057"/>
            <a:ext cx="944880"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FF"/>
                </a:solidFill>
                <a:latin typeface="Candara"/>
                <a:cs typeface="Candara"/>
              </a:rPr>
              <a:t>MIS</a:t>
            </a:r>
            <a:endParaRPr sz="4400">
              <a:latin typeface="Candara"/>
              <a:cs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598418"/>
            <a:ext cx="6252845" cy="3098800"/>
          </a:xfrm>
          <a:prstGeom prst="rect">
            <a:avLst/>
          </a:prstGeom>
        </p:spPr>
        <p:txBody>
          <a:bodyPr vert="horz" wrap="square" lIns="0" tIns="85725" rIns="0" bIns="0" rtlCol="0">
            <a:spAutoFit/>
          </a:bodyPr>
          <a:lstStyle/>
          <a:p>
            <a:pPr marL="287020" indent="-274320">
              <a:lnSpc>
                <a:spcPct val="100000"/>
              </a:lnSpc>
              <a:spcBef>
                <a:spcPts val="675"/>
              </a:spcBef>
              <a:buClr>
                <a:srgbClr val="30B6FC"/>
              </a:buClr>
              <a:buFont typeface="Arial"/>
              <a:buChar char="•"/>
              <a:tabLst>
                <a:tab pos="286385" algn="l"/>
                <a:tab pos="287020" algn="l"/>
                <a:tab pos="3027045" algn="l"/>
              </a:tabLst>
            </a:pPr>
            <a:r>
              <a:rPr sz="2400" dirty="0">
                <a:solidFill>
                  <a:srgbClr val="073D86"/>
                </a:solidFill>
                <a:latin typeface="Candara"/>
                <a:cs typeface="Candara"/>
              </a:rPr>
              <a:t>MIS is</a:t>
            </a:r>
            <a:r>
              <a:rPr sz="2400" spc="15" dirty="0">
                <a:solidFill>
                  <a:srgbClr val="073D86"/>
                </a:solidFill>
                <a:latin typeface="Candara"/>
                <a:cs typeface="Candara"/>
              </a:rPr>
              <a:t> </a:t>
            </a:r>
            <a:r>
              <a:rPr sz="2400" spc="-5" dirty="0">
                <a:solidFill>
                  <a:srgbClr val="073D86"/>
                </a:solidFill>
                <a:latin typeface="Candara"/>
                <a:cs typeface="Candara"/>
              </a:rPr>
              <a:t>an</a:t>
            </a:r>
            <a:r>
              <a:rPr sz="2400" spc="5" dirty="0">
                <a:solidFill>
                  <a:srgbClr val="073D86"/>
                </a:solidFill>
                <a:latin typeface="Candara"/>
                <a:cs typeface="Candara"/>
              </a:rPr>
              <a:t> </a:t>
            </a:r>
            <a:r>
              <a:rPr sz="2400" spc="-5" dirty="0">
                <a:solidFill>
                  <a:srgbClr val="073D86"/>
                </a:solidFill>
                <a:latin typeface="Candara"/>
                <a:cs typeface="Candara"/>
              </a:rPr>
              <a:t>integrative	system</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dirty="0">
                <a:solidFill>
                  <a:srgbClr val="073D86"/>
                </a:solidFill>
                <a:latin typeface="Candara"/>
                <a:cs typeface="Candara"/>
              </a:rPr>
              <a:t>MIS is </a:t>
            </a:r>
            <a:r>
              <a:rPr sz="2400" spc="-5" dirty="0">
                <a:solidFill>
                  <a:srgbClr val="073D86"/>
                </a:solidFill>
                <a:latin typeface="Candara"/>
                <a:cs typeface="Candara"/>
              </a:rPr>
              <a:t>Sub System</a:t>
            </a:r>
            <a:r>
              <a:rPr sz="2400" spc="-25" dirty="0">
                <a:solidFill>
                  <a:srgbClr val="073D86"/>
                </a:solidFill>
                <a:latin typeface="Candara"/>
                <a:cs typeface="Candara"/>
              </a:rPr>
              <a:t> </a:t>
            </a:r>
            <a:r>
              <a:rPr sz="2400" spc="-5" dirty="0">
                <a:solidFill>
                  <a:srgbClr val="073D86"/>
                </a:solidFill>
                <a:latin typeface="Candara"/>
                <a:cs typeface="Candara"/>
              </a:rPr>
              <a:t>concept</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spc="-5" dirty="0">
                <a:solidFill>
                  <a:srgbClr val="073D86"/>
                </a:solidFill>
                <a:latin typeface="Candara"/>
                <a:cs typeface="Candara"/>
              </a:rPr>
              <a:t>Provides relevant </a:t>
            </a:r>
            <a:r>
              <a:rPr sz="2400" dirty="0">
                <a:solidFill>
                  <a:srgbClr val="073D86"/>
                </a:solidFill>
                <a:latin typeface="Candara"/>
                <a:cs typeface="Candara"/>
              </a:rPr>
              <a:t>information to</a:t>
            </a:r>
            <a:r>
              <a:rPr sz="2400" spc="-80" dirty="0">
                <a:solidFill>
                  <a:srgbClr val="073D86"/>
                </a:solidFill>
                <a:latin typeface="Candara"/>
                <a:cs typeface="Candara"/>
              </a:rPr>
              <a:t> </a:t>
            </a:r>
            <a:r>
              <a:rPr sz="2400" dirty="0">
                <a:solidFill>
                  <a:srgbClr val="073D86"/>
                </a:solidFill>
                <a:latin typeface="Candara"/>
                <a:cs typeface="Candara"/>
              </a:rPr>
              <a:t>management</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dirty="0">
                <a:solidFill>
                  <a:srgbClr val="073D86"/>
                </a:solidFill>
                <a:latin typeface="Candara"/>
                <a:cs typeface="Candara"/>
              </a:rPr>
              <a:t>MIS is</a:t>
            </a:r>
            <a:r>
              <a:rPr sz="2400" spc="-5" dirty="0">
                <a:solidFill>
                  <a:srgbClr val="073D86"/>
                </a:solidFill>
                <a:latin typeface="Candara"/>
                <a:cs typeface="Candara"/>
              </a:rPr>
              <a:t> </a:t>
            </a:r>
            <a:r>
              <a:rPr sz="2400" dirty="0">
                <a:solidFill>
                  <a:srgbClr val="073D86"/>
                </a:solidFill>
                <a:latin typeface="Candara"/>
                <a:cs typeface="Candara"/>
              </a:rPr>
              <a:t>flexible</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spc="-5" dirty="0">
                <a:solidFill>
                  <a:srgbClr val="073D86"/>
                </a:solidFill>
                <a:latin typeface="Candara"/>
                <a:cs typeface="Candara"/>
              </a:rPr>
              <a:t>Enhances</a:t>
            </a:r>
            <a:r>
              <a:rPr sz="2400" spc="0" dirty="0">
                <a:solidFill>
                  <a:srgbClr val="073D86"/>
                </a:solidFill>
                <a:latin typeface="Candara"/>
                <a:cs typeface="Candara"/>
              </a:rPr>
              <a:t> </a:t>
            </a:r>
            <a:r>
              <a:rPr sz="2400" dirty="0">
                <a:solidFill>
                  <a:srgbClr val="073D86"/>
                </a:solidFill>
                <a:latin typeface="Candara"/>
                <a:cs typeface="Candara"/>
              </a:rPr>
              <a:t>productivity</a:t>
            </a:r>
            <a:endParaRPr sz="2400">
              <a:latin typeface="Candara"/>
              <a:cs typeface="Candara"/>
            </a:endParaRPr>
          </a:p>
          <a:p>
            <a:pPr marL="352425" indent="-339725">
              <a:lnSpc>
                <a:spcPct val="100000"/>
              </a:lnSpc>
              <a:spcBef>
                <a:spcPts val="575"/>
              </a:spcBef>
              <a:buClr>
                <a:srgbClr val="30B6FC"/>
              </a:buClr>
              <a:buFont typeface="Arial"/>
              <a:buChar char="•"/>
              <a:tabLst>
                <a:tab pos="352425" algn="l"/>
                <a:tab pos="353060" algn="l"/>
              </a:tabLst>
            </a:pPr>
            <a:r>
              <a:rPr sz="2400" spc="-5" dirty="0">
                <a:solidFill>
                  <a:srgbClr val="073D86"/>
                </a:solidFill>
                <a:latin typeface="Candara"/>
                <a:cs typeface="Candara"/>
              </a:rPr>
              <a:t>Is </a:t>
            </a:r>
            <a:r>
              <a:rPr sz="2400" dirty="0">
                <a:solidFill>
                  <a:srgbClr val="073D86"/>
                </a:solidFill>
                <a:latin typeface="Candara"/>
                <a:cs typeface="Candara"/>
              </a:rPr>
              <a:t>a coordinated</a:t>
            </a:r>
            <a:r>
              <a:rPr sz="2400" spc="-15" dirty="0">
                <a:solidFill>
                  <a:srgbClr val="073D86"/>
                </a:solidFill>
                <a:latin typeface="Candara"/>
                <a:cs typeface="Candara"/>
              </a:rPr>
              <a:t> </a:t>
            </a:r>
            <a:r>
              <a:rPr sz="2400" dirty="0">
                <a:solidFill>
                  <a:srgbClr val="073D86"/>
                </a:solidFill>
                <a:latin typeface="Candara"/>
                <a:cs typeface="Candara"/>
              </a:rPr>
              <a:t>system</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spc="-5" dirty="0">
                <a:solidFill>
                  <a:srgbClr val="073D86"/>
                </a:solidFill>
                <a:latin typeface="Candara"/>
                <a:cs typeface="Candara"/>
              </a:rPr>
              <a:t>Feedback system</a:t>
            </a:r>
            <a:endParaRPr sz="2400">
              <a:latin typeface="Candara"/>
              <a:cs typeface="Candara"/>
            </a:endParaRPr>
          </a:p>
        </p:txBody>
      </p:sp>
      <p:sp>
        <p:nvSpPr>
          <p:cNvPr id="3" name="object 3"/>
          <p:cNvSpPr txBox="1">
            <a:spLocks noGrp="1"/>
          </p:cNvSpPr>
          <p:nvPr>
            <p:ph type="title"/>
          </p:nvPr>
        </p:nvSpPr>
        <p:spPr>
          <a:xfrm>
            <a:off x="2234564" y="314909"/>
            <a:ext cx="4681220" cy="635000"/>
          </a:xfrm>
          <a:prstGeom prst="rect">
            <a:avLst/>
          </a:prstGeom>
        </p:spPr>
        <p:txBody>
          <a:bodyPr vert="horz" wrap="square" lIns="0" tIns="12065" rIns="0" bIns="0" rtlCol="0">
            <a:spAutoFit/>
          </a:bodyPr>
          <a:lstStyle/>
          <a:p>
            <a:pPr marL="12700">
              <a:lnSpc>
                <a:spcPct val="100000"/>
              </a:lnSpc>
              <a:spcBef>
                <a:spcPts val="95"/>
              </a:spcBef>
            </a:pPr>
            <a:r>
              <a:rPr spc="-5" dirty="0"/>
              <a:t>Characteristics of</a:t>
            </a:r>
            <a:r>
              <a:rPr spc="-30" dirty="0"/>
              <a:t> </a:t>
            </a:r>
            <a:r>
              <a:rPr spc="-5" dirty="0"/>
              <a:t>MIS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952500" y="1803400"/>
            <a:ext cx="838200" cy="990600"/>
          </a:xfrm>
          <a:custGeom>
            <a:avLst/>
            <a:gdLst/>
            <a:ahLst/>
            <a:cxnLst/>
            <a:rect l="l" t="t" r="r" b="b"/>
            <a:pathLst>
              <a:path w="838200" h="990600">
                <a:moveTo>
                  <a:pt x="419100" y="0"/>
                </a:moveTo>
                <a:lnTo>
                  <a:pt x="351121" y="2160"/>
                </a:lnTo>
                <a:lnTo>
                  <a:pt x="286633" y="8416"/>
                </a:lnTo>
                <a:lnTo>
                  <a:pt x="226501" y="18427"/>
                </a:lnTo>
                <a:lnTo>
                  <a:pt x="171587" y="31853"/>
                </a:lnTo>
                <a:lnTo>
                  <a:pt x="122753" y="48355"/>
                </a:lnTo>
                <a:lnTo>
                  <a:pt x="80863" y="67592"/>
                </a:lnTo>
                <a:lnTo>
                  <a:pt x="46780" y="89225"/>
                </a:lnTo>
                <a:lnTo>
                  <a:pt x="5485" y="138319"/>
                </a:lnTo>
                <a:lnTo>
                  <a:pt x="0" y="165100"/>
                </a:lnTo>
                <a:lnTo>
                  <a:pt x="0" y="825500"/>
                </a:lnTo>
                <a:lnTo>
                  <a:pt x="21366" y="877685"/>
                </a:lnTo>
                <a:lnTo>
                  <a:pt x="80863" y="923007"/>
                </a:lnTo>
                <a:lnTo>
                  <a:pt x="122753" y="942244"/>
                </a:lnTo>
                <a:lnTo>
                  <a:pt x="171587" y="958746"/>
                </a:lnTo>
                <a:lnTo>
                  <a:pt x="226501" y="972172"/>
                </a:lnTo>
                <a:lnTo>
                  <a:pt x="286633" y="982183"/>
                </a:lnTo>
                <a:lnTo>
                  <a:pt x="351121" y="988439"/>
                </a:lnTo>
                <a:lnTo>
                  <a:pt x="419100" y="990600"/>
                </a:lnTo>
                <a:lnTo>
                  <a:pt x="487094" y="988439"/>
                </a:lnTo>
                <a:lnTo>
                  <a:pt x="551590" y="982183"/>
                </a:lnTo>
                <a:lnTo>
                  <a:pt x="611726" y="972172"/>
                </a:lnTo>
                <a:lnTo>
                  <a:pt x="666640" y="958746"/>
                </a:lnTo>
                <a:lnTo>
                  <a:pt x="715470" y="942244"/>
                </a:lnTo>
                <a:lnTo>
                  <a:pt x="757354" y="923007"/>
                </a:lnTo>
                <a:lnTo>
                  <a:pt x="791431" y="901374"/>
                </a:lnTo>
                <a:lnTo>
                  <a:pt x="832716" y="852280"/>
                </a:lnTo>
                <a:lnTo>
                  <a:pt x="838200" y="825500"/>
                </a:lnTo>
                <a:lnTo>
                  <a:pt x="838200" y="165100"/>
                </a:lnTo>
                <a:lnTo>
                  <a:pt x="816839" y="112914"/>
                </a:lnTo>
                <a:lnTo>
                  <a:pt x="757354" y="67592"/>
                </a:lnTo>
                <a:lnTo>
                  <a:pt x="715470" y="48355"/>
                </a:lnTo>
                <a:lnTo>
                  <a:pt x="666640" y="31853"/>
                </a:lnTo>
                <a:lnTo>
                  <a:pt x="611726" y="18427"/>
                </a:lnTo>
                <a:lnTo>
                  <a:pt x="551590" y="8416"/>
                </a:lnTo>
                <a:lnTo>
                  <a:pt x="487094" y="2160"/>
                </a:lnTo>
                <a:lnTo>
                  <a:pt x="419100" y="0"/>
                </a:lnTo>
                <a:close/>
              </a:path>
            </a:pathLst>
          </a:custGeom>
          <a:solidFill>
            <a:srgbClr val="30B6FC"/>
          </a:solidFill>
        </p:spPr>
        <p:txBody>
          <a:bodyPr wrap="square" lIns="0" tIns="0" rIns="0" bIns="0" rtlCol="0"/>
          <a:lstStyle/>
          <a:p>
            <a:endParaRPr/>
          </a:p>
        </p:txBody>
      </p:sp>
      <p:sp>
        <p:nvSpPr>
          <p:cNvPr id="9" name="object 9"/>
          <p:cNvSpPr/>
          <p:nvPr/>
        </p:nvSpPr>
        <p:spPr>
          <a:xfrm>
            <a:off x="952500" y="1968500"/>
            <a:ext cx="838200" cy="165100"/>
          </a:xfrm>
          <a:custGeom>
            <a:avLst/>
            <a:gdLst/>
            <a:ahLst/>
            <a:cxnLst/>
            <a:rect l="l" t="t" r="r" b="b"/>
            <a:pathLst>
              <a:path w="838200" h="165100">
                <a:moveTo>
                  <a:pt x="838200" y="0"/>
                </a:moveTo>
                <a:lnTo>
                  <a:pt x="816839" y="52185"/>
                </a:lnTo>
                <a:lnTo>
                  <a:pt x="757354" y="97507"/>
                </a:lnTo>
                <a:lnTo>
                  <a:pt x="715470" y="116744"/>
                </a:lnTo>
                <a:lnTo>
                  <a:pt x="666640" y="133246"/>
                </a:lnTo>
                <a:lnTo>
                  <a:pt x="611726" y="146672"/>
                </a:lnTo>
                <a:lnTo>
                  <a:pt x="551590" y="156683"/>
                </a:lnTo>
                <a:lnTo>
                  <a:pt x="487094" y="162939"/>
                </a:lnTo>
                <a:lnTo>
                  <a:pt x="419100" y="165100"/>
                </a:lnTo>
                <a:lnTo>
                  <a:pt x="351121" y="162939"/>
                </a:lnTo>
                <a:lnTo>
                  <a:pt x="286633" y="156683"/>
                </a:lnTo>
                <a:lnTo>
                  <a:pt x="226501" y="146672"/>
                </a:lnTo>
                <a:lnTo>
                  <a:pt x="171587" y="133246"/>
                </a:lnTo>
                <a:lnTo>
                  <a:pt x="122753" y="116744"/>
                </a:lnTo>
                <a:lnTo>
                  <a:pt x="80863" y="97507"/>
                </a:lnTo>
                <a:lnTo>
                  <a:pt x="46780" y="75874"/>
                </a:lnTo>
                <a:lnTo>
                  <a:pt x="5485" y="26780"/>
                </a:lnTo>
                <a:lnTo>
                  <a:pt x="0" y="0"/>
                </a:lnTo>
              </a:path>
            </a:pathLst>
          </a:custGeom>
          <a:ln w="15875">
            <a:solidFill>
              <a:srgbClr val="165D83"/>
            </a:solidFill>
          </a:ln>
        </p:spPr>
        <p:txBody>
          <a:bodyPr wrap="square" lIns="0" tIns="0" rIns="0" bIns="0" rtlCol="0"/>
          <a:lstStyle/>
          <a:p>
            <a:endParaRPr/>
          </a:p>
        </p:txBody>
      </p:sp>
      <p:sp>
        <p:nvSpPr>
          <p:cNvPr id="10" name="object 10"/>
          <p:cNvSpPr/>
          <p:nvPr/>
        </p:nvSpPr>
        <p:spPr>
          <a:xfrm>
            <a:off x="952500" y="1803400"/>
            <a:ext cx="838200" cy="990600"/>
          </a:xfrm>
          <a:custGeom>
            <a:avLst/>
            <a:gdLst/>
            <a:ahLst/>
            <a:cxnLst/>
            <a:rect l="l" t="t" r="r" b="b"/>
            <a:pathLst>
              <a:path w="838200" h="990600">
                <a:moveTo>
                  <a:pt x="0" y="165100"/>
                </a:moveTo>
                <a:lnTo>
                  <a:pt x="21366" y="112914"/>
                </a:lnTo>
                <a:lnTo>
                  <a:pt x="80863" y="67592"/>
                </a:lnTo>
                <a:lnTo>
                  <a:pt x="122753" y="48355"/>
                </a:lnTo>
                <a:lnTo>
                  <a:pt x="171587" y="31853"/>
                </a:lnTo>
                <a:lnTo>
                  <a:pt x="226501" y="18427"/>
                </a:lnTo>
                <a:lnTo>
                  <a:pt x="286633" y="8416"/>
                </a:lnTo>
                <a:lnTo>
                  <a:pt x="351121" y="2160"/>
                </a:lnTo>
                <a:lnTo>
                  <a:pt x="419100" y="0"/>
                </a:lnTo>
                <a:lnTo>
                  <a:pt x="487094" y="2160"/>
                </a:lnTo>
                <a:lnTo>
                  <a:pt x="551590" y="8416"/>
                </a:lnTo>
                <a:lnTo>
                  <a:pt x="611726" y="18427"/>
                </a:lnTo>
                <a:lnTo>
                  <a:pt x="666640" y="31853"/>
                </a:lnTo>
                <a:lnTo>
                  <a:pt x="715470" y="48355"/>
                </a:lnTo>
                <a:lnTo>
                  <a:pt x="757354" y="67592"/>
                </a:lnTo>
                <a:lnTo>
                  <a:pt x="791431" y="89225"/>
                </a:lnTo>
                <a:lnTo>
                  <a:pt x="832716" y="138319"/>
                </a:lnTo>
                <a:lnTo>
                  <a:pt x="838200" y="165100"/>
                </a:lnTo>
                <a:lnTo>
                  <a:pt x="838200" y="825500"/>
                </a:lnTo>
                <a:lnTo>
                  <a:pt x="832716" y="852280"/>
                </a:lnTo>
                <a:lnTo>
                  <a:pt x="816839" y="877685"/>
                </a:lnTo>
                <a:lnTo>
                  <a:pt x="757354" y="923007"/>
                </a:lnTo>
                <a:lnTo>
                  <a:pt x="715470" y="942244"/>
                </a:lnTo>
                <a:lnTo>
                  <a:pt x="666640" y="958746"/>
                </a:lnTo>
                <a:lnTo>
                  <a:pt x="611726" y="972172"/>
                </a:lnTo>
                <a:lnTo>
                  <a:pt x="551590" y="982183"/>
                </a:lnTo>
                <a:lnTo>
                  <a:pt x="487094" y="988439"/>
                </a:lnTo>
                <a:lnTo>
                  <a:pt x="419100" y="990600"/>
                </a:lnTo>
                <a:lnTo>
                  <a:pt x="351121" y="988439"/>
                </a:lnTo>
                <a:lnTo>
                  <a:pt x="286633" y="982183"/>
                </a:lnTo>
                <a:lnTo>
                  <a:pt x="226501" y="972172"/>
                </a:lnTo>
                <a:lnTo>
                  <a:pt x="171587" y="958746"/>
                </a:lnTo>
                <a:lnTo>
                  <a:pt x="122753" y="942244"/>
                </a:lnTo>
                <a:lnTo>
                  <a:pt x="80863" y="923007"/>
                </a:lnTo>
                <a:lnTo>
                  <a:pt x="46780" y="901374"/>
                </a:lnTo>
                <a:lnTo>
                  <a:pt x="5485" y="852280"/>
                </a:lnTo>
                <a:lnTo>
                  <a:pt x="0" y="825500"/>
                </a:lnTo>
                <a:lnTo>
                  <a:pt x="0" y="165100"/>
                </a:lnTo>
                <a:close/>
              </a:path>
            </a:pathLst>
          </a:custGeom>
          <a:ln w="15875">
            <a:solidFill>
              <a:srgbClr val="165D83"/>
            </a:solidFill>
          </a:ln>
        </p:spPr>
        <p:txBody>
          <a:bodyPr wrap="square" lIns="0" tIns="0" rIns="0" bIns="0" rtlCol="0"/>
          <a:lstStyle/>
          <a:p>
            <a:endParaRPr/>
          </a:p>
        </p:txBody>
      </p:sp>
      <p:sp>
        <p:nvSpPr>
          <p:cNvPr id="11" name="object 11"/>
          <p:cNvSpPr/>
          <p:nvPr/>
        </p:nvSpPr>
        <p:spPr>
          <a:xfrm>
            <a:off x="952500" y="3200400"/>
            <a:ext cx="838200" cy="990600"/>
          </a:xfrm>
          <a:custGeom>
            <a:avLst/>
            <a:gdLst/>
            <a:ahLst/>
            <a:cxnLst/>
            <a:rect l="l" t="t" r="r" b="b"/>
            <a:pathLst>
              <a:path w="838200" h="990600">
                <a:moveTo>
                  <a:pt x="419100" y="0"/>
                </a:moveTo>
                <a:lnTo>
                  <a:pt x="351121" y="2160"/>
                </a:lnTo>
                <a:lnTo>
                  <a:pt x="286633" y="8416"/>
                </a:lnTo>
                <a:lnTo>
                  <a:pt x="226501" y="18427"/>
                </a:lnTo>
                <a:lnTo>
                  <a:pt x="171587" y="31853"/>
                </a:lnTo>
                <a:lnTo>
                  <a:pt x="122753" y="48355"/>
                </a:lnTo>
                <a:lnTo>
                  <a:pt x="80863" y="67592"/>
                </a:lnTo>
                <a:lnTo>
                  <a:pt x="46780" y="89225"/>
                </a:lnTo>
                <a:lnTo>
                  <a:pt x="5485" y="138319"/>
                </a:lnTo>
                <a:lnTo>
                  <a:pt x="0" y="165100"/>
                </a:lnTo>
                <a:lnTo>
                  <a:pt x="0" y="825500"/>
                </a:lnTo>
                <a:lnTo>
                  <a:pt x="21366" y="877685"/>
                </a:lnTo>
                <a:lnTo>
                  <a:pt x="80863" y="923007"/>
                </a:lnTo>
                <a:lnTo>
                  <a:pt x="122753" y="942244"/>
                </a:lnTo>
                <a:lnTo>
                  <a:pt x="171587" y="958746"/>
                </a:lnTo>
                <a:lnTo>
                  <a:pt x="226501" y="972172"/>
                </a:lnTo>
                <a:lnTo>
                  <a:pt x="286633" y="982183"/>
                </a:lnTo>
                <a:lnTo>
                  <a:pt x="351121" y="988439"/>
                </a:lnTo>
                <a:lnTo>
                  <a:pt x="419100" y="990600"/>
                </a:lnTo>
                <a:lnTo>
                  <a:pt x="487094" y="988439"/>
                </a:lnTo>
                <a:lnTo>
                  <a:pt x="551590" y="982183"/>
                </a:lnTo>
                <a:lnTo>
                  <a:pt x="611726" y="972172"/>
                </a:lnTo>
                <a:lnTo>
                  <a:pt x="666640" y="958746"/>
                </a:lnTo>
                <a:lnTo>
                  <a:pt x="715470" y="942244"/>
                </a:lnTo>
                <a:lnTo>
                  <a:pt x="757354" y="923007"/>
                </a:lnTo>
                <a:lnTo>
                  <a:pt x="791431" y="901374"/>
                </a:lnTo>
                <a:lnTo>
                  <a:pt x="832716" y="852280"/>
                </a:lnTo>
                <a:lnTo>
                  <a:pt x="838200" y="825500"/>
                </a:lnTo>
                <a:lnTo>
                  <a:pt x="838200" y="165100"/>
                </a:lnTo>
                <a:lnTo>
                  <a:pt x="816839" y="112914"/>
                </a:lnTo>
                <a:lnTo>
                  <a:pt x="757354" y="67592"/>
                </a:lnTo>
                <a:lnTo>
                  <a:pt x="715470" y="48355"/>
                </a:lnTo>
                <a:lnTo>
                  <a:pt x="666640" y="31853"/>
                </a:lnTo>
                <a:lnTo>
                  <a:pt x="611726" y="18427"/>
                </a:lnTo>
                <a:lnTo>
                  <a:pt x="551590" y="8416"/>
                </a:lnTo>
                <a:lnTo>
                  <a:pt x="487094" y="2160"/>
                </a:lnTo>
                <a:lnTo>
                  <a:pt x="419100" y="0"/>
                </a:lnTo>
                <a:close/>
              </a:path>
            </a:pathLst>
          </a:custGeom>
          <a:solidFill>
            <a:srgbClr val="30B6FC"/>
          </a:solidFill>
        </p:spPr>
        <p:txBody>
          <a:bodyPr wrap="square" lIns="0" tIns="0" rIns="0" bIns="0" rtlCol="0"/>
          <a:lstStyle/>
          <a:p>
            <a:endParaRPr/>
          </a:p>
        </p:txBody>
      </p:sp>
      <p:sp>
        <p:nvSpPr>
          <p:cNvPr id="12" name="object 12"/>
          <p:cNvSpPr/>
          <p:nvPr/>
        </p:nvSpPr>
        <p:spPr>
          <a:xfrm>
            <a:off x="952500" y="3365500"/>
            <a:ext cx="838200" cy="165100"/>
          </a:xfrm>
          <a:custGeom>
            <a:avLst/>
            <a:gdLst/>
            <a:ahLst/>
            <a:cxnLst/>
            <a:rect l="l" t="t" r="r" b="b"/>
            <a:pathLst>
              <a:path w="838200" h="165100">
                <a:moveTo>
                  <a:pt x="838200" y="0"/>
                </a:moveTo>
                <a:lnTo>
                  <a:pt x="816839" y="52185"/>
                </a:lnTo>
                <a:lnTo>
                  <a:pt x="757354" y="97507"/>
                </a:lnTo>
                <a:lnTo>
                  <a:pt x="715470" y="116744"/>
                </a:lnTo>
                <a:lnTo>
                  <a:pt x="666640" y="133246"/>
                </a:lnTo>
                <a:lnTo>
                  <a:pt x="611726" y="146672"/>
                </a:lnTo>
                <a:lnTo>
                  <a:pt x="551590" y="156683"/>
                </a:lnTo>
                <a:lnTo>
                  <a:pt x="487094" y="162939"/>
                </a:lnTo>
                <a:lnTo>
                  <a:pt x="419100" y="165100"/>
                </a:lnTo>
                <a:lnTo>
                  <a:pt x="351121" y="162939"/>
                </a:lnTo>
                <a:lnTo>
                  <a:pt x="286633" y="156683"/>
                </a:lnTo>
                <a:lnTo>
                  <a:pt x="226501" y="146672"/>
                </a:lnTo>
                <a:lnTo>
                  <a:pt x="171587" y="133246"/>
                </a:lnTo>
                <a:lnTo>
                  <a:pt x="122753" y="116744"/>
                </a:lnTo>
                <a:lnTo>
                  <a:pt x="80863" y="97507"/>
                </a:lnTo>
                <a:lnTo>
                  <a:pt x="46780" y="75874"/>
                </a:lnTo>
                <a:lnTo>
                  <a:pt x="5485" y="26780"/>
                </a:lnTo>
                <a:lnTo>
                  <a:pt x="0" y="0"/>
                </a:lnTo>
              </a:path>
            </a:pathLst>
          </a:custGeom>
          <a:ln w="15875">
            <a:solidFill>
              <a:srgbClr val="165D83"/>
            </a:solidFill>
          </a:ln>
        </p:spPr>
        <p:txBody>
          <a:bodyPr wrap="square" lIns="0" tIns="0" rIns="0" bIns="0" rtlCol="0"/>
          <a:lstStyle/>
          <a:p>
            <a:endParaRPr/>
          </a:p>
        </p:txBody>
      </p:sp>
      <p:sp>
        <p:nvSpPr>
          <p:cNvPr id="13" name="object 13"/>
          <p:cNvSpPr/>
          <p:nvPr/>
        </p:nvSpPr>
        <p:spPr>
          <a:xfrm>
            <a:off x="952500" y="3200400"/>
            <a:ext cx="838200" cy="990600"/>
          </a:xfrm>
          <a:custGeom>
            <a:avLst/>
            <a:gdLst/>
            <a:ahLst/>
            <a:cxnLst/>
            <a:rect l="l" t="t" r="r" b="b"/>
            <a:pathLst>
              <a:path w="838200" h="990600">
                <a:moveTo>
                  <a:pt x="0" y="165100"/>
                </a:moveTo>
                <a:lnTo>
                  <a:pt x="21366" y="112914"/>
                </a:lnTo>
                <a:lnTo>
                  <a:pt x="80863" y="67592"/>
                </a:lnTo>
                <a:lnTo>
                  <a:pt x="122753" y="48355"/>
                </a:lnTo>
                <a:lnTo>
                  <a:pt x="171587" y="31853"/>
                </a:lnTo>
                <a:lnTo>
                  <a:pt x="226501" y="18427"/>
                </a:lnTo>
                <a:lnTo>
                  <a:pt x="286633" y="8416"/>
                </a:lnTo>
                <a:lnTo>
                  <a:pt x="351121" y="2160"/>
                </a:lnTo>
                <a:lnTo>
                  <a:pt x="419100" y="0"/>
                </a:lnTo>
                <a:lnTo>
                  <a:pt x="487094" y="2160"/>
                </a:lnTo>
                <a:lnTo>
                  <a:pt x="551590" y="8416"/>
                </a:lnTo>
                <a:lnTo>
                  <a:pt x="611726" y="18427"/>
                </a:lnTo>
                <a:lnTo>
                  <a:pt x="666640" y="31853"/>
                </a:lnTo>
                <a:lnTo>
                  <a:pt x="715470" y="48355"/>
                </a:lnTo>
                <a:lnTo>
                  <a:pt x="757354" y="67592"/>
                </a:lnTo>
                <a:lnTo>
                  <a:pt x="791431" y="89225"/>
                </a:lnTo>
                <a:lnTo>
                  <a:pt x="832716" y="138319"/>
                </a:lnTo>
                <a:lnTo>
                  <a:pt x="838200" y="165100"/>
                </a:lnTo>
                <a:lnTo>
                  <a:pt x="838200" y="825500"/>
                </a:lnTo>
                <a:lnTo>
                  <a:pt x="832716" y="852280"/>
                </a:lnTo>
                <a:lnTo>
                  <a:pt x="816839" y="877685"/>
                </a:lnTo>
                <a:lnTo>
                  <a:pt x="757354" y="923007"/>
                </a:lnTo>
                <a:lnTo>
                  <a:pt x="715470" y="942244"/>
                </a:lnTo>
                <a:lnTo>
                  <a:pt x="666640" y="958746"/>
                </a:lnTo>
                <a:lnTo>
                  <a:pt x="611726" y="972172"/>
                </a:lnTo>
                <a:lnTo>
                  <a:pt x="551590" y="982183"/>
                </a:lnTo>
                <a:lnTo>
                  <a:pt x="487094" y="988439"/>
                </a:lnTo>
                <a:lnTo>
                  <a:pt x="419100" y="990600"/>
                </a:lnTo>
                <a:lnTo>
                  <a:pt x="351121" y="988439"/>
                </a:lnTo>
                <a:lnTo>
                  <a:pt x="286633" y="982183"/>
                </a:lnTo>
                <a:lnTo>
                  <a:pt x="226501" y="972172"/>
                </a:lnTo>
                <a:lnTo>
                  <a:pt x="171587" y="958746"/>
                </a:lnTo>
                <a:lnTo>
                  <a:pt x="122753" y="942244"/>
                </a:lnTo>
                <a:lnTo>
                  <a:pt x="80863" y="923007"/>
                </a:lnTo>
                <a:lnTo>
                  <a:pt x="46780" y="901374"/>
                </a:lnTo>
                <a:lnTo>
                  <a:pt x="5485" y="852280"/>
                </a:lnTo>
                <a:lnTo>
                  <a:pt x="0" y="825500"/>
                </a:lnTo>
                <a:lnTo>
                  <a:pt x="0" y="165100"/>
                </a:lnTo>
                <a:close/>
              </a:path>
            </a:pathLst>
          </a:custGeom>
          <a:ln w="15875">
            <a:solidFill>
              <a:srgbClr val="165D83"/>
            </a:solidFill>
          </a:ln>
        </p:spPr>
        <p:txBody>
          <a:bodyPr wrap="square" lIns="0" tIns="0" rIns="0" bIns="0" rtlCol="0"/>
          <a:lstStyle/>
          <a:p>
            <a:endParaRPr/>
          </a:p>
        </p:txBody>
      </p:sp>
      <p:sp>
        <p:nvSpPr>
          <p:cNvPr id="14" name="object 14"/>
          <p:cNvSpPr/>
          <p:nvPr/>
        </p:nvSpPr>
        <p:spPr>
          <a:xfrm>
            <a:off x="895083" y="4828285"/>
            <a:ext cx="838835" cy="990600"/>
          </a:xfrm>
          <a:custGeom>
            <a:avLst/>
            <a:gdLst/>
            <a:ahLst/>
            <a:cxnLst/>
            <a:rect l="l" t="t" r="r" b="b"/>
            <a:pathLst>
              <a:path w="838835" h="990600">
                <a:moveTo>
                  <a:pt x="419112" y="0"/>
                </a:moveTo>
                <a:lnTo>
                  <a:pt x="351130" y="2160"/>
                </a:lnTo>
                <a:lnTo>
                  <a:pt x="286640" y="8416"/>
                </a:lnTo>
                <a:lnTo>
                  <a:pt x="226505" y="18427"/>
                </a:lnTo>
                <a:lnTo>
                  <a:pt x="171589" y="31853"/>
                </a:lnTo>
                <a:lnTo>
                  <a:pt x="122755" y="48355"/>
                </a:lnTo>
                <a:lnTo>
                  <a:pt x="80864" y="67592"/>
                </a:lnTo>
                <a:lnTo>
                  <a:pt x="46780" y="89225"/>
                </a:lnTo>
                <a:lnTo>
                  <a:pt x="5485" y="138319"/>
                </a:lnTo>
                <a:lnTo>
                  <a:pt x="0" y="165100"/>
                </a:lnTo>
                <a:lnTo>
                  <a:pt x="0" y="825449"/>
                </a:lnTo>
                <a:lnTo>
                  <a:pt x="21365" y="877630"/>
                </a:lnTo>
                <a:lnTo>
                  <a:pt x="80860" y="922951"/>
                </a:lnTo>
                <a:lnTo>
                  <a:pt x="122750" y="942189"/>
                </a:lnTo>
                <a:lnTo>
                  <a:pt x="171584" y="958691"/>
                </a:lnTo>
                <a:lnTo>
                  <a:pt x="226500" y="972119"/>
                </a:lnTo>
                <a:lnTo>
                  <a:pt x="286635" y="982131"/>
                </a:lnTo>
                <a:lnTo>
                  <a:pt x="351127" y="988388"/>
                </a:lnTo>
                <a:lnTo>
                  <a:pt x="419112" y="990549"/>
                </a:lnTo>
                <a:lnTo>
                  <a:pt x="487076" y="988388"/>
                </a:lnTo>
                <a:lnTo>
                  <a:pt x="551554" y="982131"/>
                </a:lnTo>
                <a:lnTo>
                  <a:pt x="611683" y="972119"/>
                </a:lnTo>
                <a:lnTo>
                  <a:pt x="666598" y="958691"/>
                </a:lnTo>
                <a:lnTo>
                  <a:pt x="715435" y="942189"/>
                </a:lnTo>
                <a:lnTo>
                  <a:pt x="757330" y="922951"/>
                </a:lnTo>
                <a:lnTo>
                  <a:pt x="791420" y="901318"/>
                </a:lnTo>
                <a:lnTo>
                  <a:pt x="832725" y="852227"/>
                </a:lnTo>
                <a:lnTo>
                  <a:pt x="838212" y="825449"/>
                </a:lnTo>
                <a:lnTo>
                  <a:pt x="838212" y="165100"/>
                </a:lnTo>
                <a:lnTo>
                  <a:pt x="816840" y="112914"/>
                </a:lnTo>
                <a:lnTo>
                  <a:pt x="757330" y="67592"/>
                </a:lnTo>
                <a:lnTo>
                  <a:pt x="715435" y="48355"/>
                </a:lnTo>
                <a:lnTo>
                  <a:pt x="666598" y="31853"/>
                </a:lnTo>
                <a:lnTo>
                  <a:pt x="611683" y="18427"/>
                </a:lnTo>
                <a:lnTo>
                  <a:pt x="551554" y="8416"/>
                </a:lnTo>
                <a:lnTo>
                  <a:pt x="487076" y="2160"/>
                </a:lnTo>
                <a:lnTo>
                  <a:pt x="419112" y="0"/>
                </a:lnTo>
                <a:close/>
              </a:path>
            </a:pathLst>
          </a:custGeom>
          <a:solidFill>
            <a:srgbClr val="30B6FC"/>
          </a:solidFill>
        </p:spPr>
        <p:txBody>
          <a:bodyPr wrap="square" lIns="0" tIns="0" rIns="0" bIns="0" rtlCol="0"/>
          <a:lstStyle/>
          <a:p>
            <a:endParaRPr/>
          </a:p>
        </p:txBody>
      </p:sp>
      <p:sp>
        <p:nvSpPr>
          <p:cNvPr id="15" name="object 15"/>
          <p:cNvSpPr/>
          <p:nvPr/>
        </p:nvSpPr>
        <p:spPr>
          <a:xfrm>
            <a:off x="895083" y="4993385"/>
            <a:ext cx="838835" cy="165100"/>
          </a:xfrm>
          <a:custGeom>
            <a:avLst/>
            <a:gdLst/>
            <a:ahLst/>
            <a:cxnLst/>
            <a:rect l="l" t="t" r="r" b="b"/>
            <a:pathLst>
              <a:path w="838835" h="165100">
                <a:moveTo>
                  <a:pt x="838212" y="0"/>
                </a:moveTo>
                <a:lnTo>
                  <a:pt x="816840" y="52185"/>
                </a:lnTo>
                <a:lnTo>
                  <a:pt x="757330" y="97507"/>
                </a:lnTo>
                <a:lnTo>
                  <a:pt x="715435" y="116744"/>
                </a:lnTo>
                <a:lnTo>
                  <a:pt x="666598" y="133246"/>
                </a:lnTo>
                <a:lnTo>
                  <a:pt x="611683" y="146672"/>
                </a:lnTo>
                <a:lnTo>
                  <a:pt x="551554" y="156683"/>
                </a:lnTo>
                <a:lnTo>
                  <a:pt x="487076" y="162939"/>
                </a:lnTo>
                <a:lnTo>
                  <a:pt x="419112" y="165100"/>
                </a:lnTo>
                <a:lnTo>
                  <a:pt x="351127" y="162939"/>
                </a:lnTo>
                <a:lnTo>
                  <a:pt x="286635" y="156683"/>
                </a:lnTo>
                <a:lnTo>
                  <a:pt x="226500" y="146672"/>
                </a:lnTo>
                <a:lnTo>
                  <a:pt x="171584" y="133246"/>
                </a:lnTo>
                <a:lnTo>
                  <a:pt x="122750" y="116744"/>
                </a:lnTo>
                <a:lnTo>
                  <a:pt x="80860" y="97507"/>
                </a:lnTo>
                <a:lnTo>
                  <a:pt x="46778" y="75874"/>
                </a:lnTo>
                <a:lnTo>
                  <a:pt x="5485" y="26780"/>
                </a:lnTo>
                <a:lnTo>
                  <a:pt x="0" y="0"/>
                </a:lnTo>
              </a:path>
            </a:pathLst>
          </a:custGeom>
          <a:ln w="15875">
            <a:solidFill>
              <a:srgbClr val="165D83"/>
            </a:solidFill>
          </a:ln>
        </p:spPr>
        <p:txBody>
          <a:bodyPr wrap="square" lIns="0" tIns="0" rIns="0" bIns="0" rtlCol="0"/>
          <a:lstStyle/>
          <a:p>
            <a:endParaRPr/>
          </a:p>
        </p:txBody>
      </p:sp>
      <p:sp>
        <p:nvSpPr>
          <p:cNvPr id="16" name="object 16"/>
          <p:cNvSpPr/>
          <p:nvPr/>
        </p:nvSpPr>
        <p:spPr>
          <a:xfrm>
            <a:off x="895083" y="4828285"/>
            <a:ext cx="838835" cy="990600"/>
          </a:xfrm>
          <a:custGeom>
            <a:avLst/>
            <a:gdLst/>
            <a:ahLst/>
            <a:cxnLst/>
            <a:rect l="l" t="t" r="r" b="b"/>
            <a:pathLst>
              <a:path w="838835" h="990600">
                <a:moveTo>
                  <a:pt x="0" y="165100"/>
                </a:moveTo>
                <a:lnTo>
                  <a:pt x="21366" y="112914"/>
                </a:lnTo>
                <a:lnTo>
                  <a:pt x="80864" y="67592"/>
                </a:lnTo>
                <a:lnTo>
                  <a:pt x="122755" y="48355"/>
                </a:lnTo>
                <a:lnTo>
                  <a:pt x="171589" y="31853"/>
                </a:lnTo>
                <a:lnTo>
                  <a:pt x="226505" y="18427"/>
                </a:lnTo>
                <a:lnTo>
                  <a:pt x="286640" y="8416"/>
                </a:lnTo>
                <a:lnTo>
                  <a:pt x="351130" y="2160"/>
                </a:lnTo>
                <a:lnTo>
                  <a:pt x="419112" y="0"/>
                </a:lnTo>
                <a:lnTo>
                  <a:pt x="487076" y="2160"/>
                </a:lnTo>
                <a:lnTo>
                  <a:pt x="551554" y="8416"/>
                </a:lnTo>
                <a:lnTo>
                  <a:pt x="611683" y="18427"/>
                </a:lnTo>
                <a:lnTo>
                  <a:pt x="666598" y="31853"/>
                </a:lnTo>
                <a:lnTo>
                  <a:pt x="715435" y="48355"/>
                </a:lnTo>
                <a:lnTo>
                  <a:pt x="757330" y="67592"/>
                </a:lnTo>
                <a:lnTo>
                  <a:pt x="791420" y="89225"/>
                </a:lnTo>
                <a:lnTo>
                  <a:pt x="832725" y="138319"/>
                </a:lnTo>
                <a:lnTo>
                  <a:pt x="838212" y="165100"/>
                </a:lnTo>
                <a:lnTo>
                  <a:pt x="838212" y="825449"/>
                </a:lnTo>
                <a:lnTo>
                  <a:pt x="832725" y="852227"/>
                </a:lnTo>
                <a:lnTo>
                  <a:pt x="816840" y="877630"/>
                </a:lnTo>
                <a:lnTo>
                  <a:pt x="757330" y="922951"/>
                </a:lnTo>
                <a:lnTo>
                  <a:pt x="715435" y="942189"/>
                </a:lnTo>
                <a:lnTo>
                  <a:pt x="666598" y="958691"/>
                </a:lnTo>
                <a:lnTo>
                  <a:pt x="611683" y="972119"/>
                </a:lnTo>
                <a:lnTo>
                  <a:pt x="551554" y="982131"/>
                </a:lnTo>
                <a:lnTo>
                  <a:pt x="487076" y="988388"/>
                </a:lnTo>
                <a:lnTo>
                  <a:pt x="419112" y="990549"/>
                </a:lnTo>
                <a:lnTo>
                  <a:pt x="351127" y="988388"/>
                </a:lnTo>
                <a:lnTo>
                  <a:pt x="286635" y="982131"/>
                </a:lnTo>
                <a:lnTo>
                  <a:pt x="226500" y="972119"/>
                </a:lnTo>
                <a:lnTo>
                  <a:pt x="171584" y="958691"/>
                </a:lnTo>
                <a:lnTo>
                  <a:pt x="122750" y="942189"/>
                </a:lnTo>
                <a:lnTo>
                  <a:pt x="80860" y="922951"/>
                </a:lnTo>
                <a:lnTo>
                  <a:pt x="46778" y="901318"/>
                </a:lnTo>
                <a:lnTo>
                  <a:pt x="5485" y="852227"/>
                </a:lnTo>
                <a:lnTo>
                  <a:pt x="0" y="825449"/>
                </a:lnTo>
                <a:lnTo>
                  <a:pt x="0" y="165100"/>
                </a:lnTo>
                <a:close/>
              </a:path>
            </a:pathLst>
          </a:custGeom>
          <a:ln w="15875">
            <a:solidFill>
              <a:srgbClr val="165D83"/>
            </a:solidFill>
          </a:ln>
        </p:spPr>
        <p:txBody>
          <a:bodyPr wrap="square" lIns="0" tIns="0" rIns="0" bIns="0" rtlCol="0"/>
          <a:lstStyle/>
          <a:p>
            <a:endParaRPr/>
          </a:p>
        </p:txBody>
      </p:sp>
      <p:sp>
        <p:nvSpPr>
          <p:cNvPr id="17" name="object 17"/>
          <p:cNvSpPr/>
          <p:nvPr/>
        </p:nvSpPr>
        <p:spPr>
          <a:xfrm>
            <a:off x="2438400" y="2620010"/>
            <a:ext cx="1447800" cy="123189"/>
          </a:xfrm>
          <a:custGeom>
            <a:avLst/>
            <a:gdLst/>
            <a:ahLst/>
            <a:cxnLst/>
            <a:rect l="l" t="t" r="r" b="b"/>
            <a:pathLst>
              <a:path w="1447800" h="123189">
                <a:moveTo>
                  <a:pt x="0" y="123190"/>
                </a:moveTo>
                <a:lnTo>
                  <a:pt x="1447800" y="123190"/>
                </a:lnTo>
                <a:lnTo>
                  <a:pt x="1447800" y="0"/>
                </a:lnTo>
                <a:lnTo>
                  <a:pt x="0" y="0"/>
                </a:lnTo>
                <a:lnTo>
                  <a:pt x="0" y="123190"/>
                </a:lnTo>
                <a:close/>
              </a:path>
            </a:pathLst>
          </a:custGeom>
          <a:solidFill>
            <a:srgbClr val="30B6FC"/>
          </a:solidFill>
        </p:spPr>
        <p:txBody>
          <a:bodyPr wrap="square" lIns="0" tIns="0" rIns="0" bIns="0" rtlCol="0"/>
          <a:lstStyle/>
          <a:p>
            <a:endParaRPr/>
          </a:p>
        </p:txBody>
      </p:sp>
      <p:sp>
        <p:nvSpPr>
          <p:cNvPr id="18" name="object 18"/>
          <p:cNvSpPr/>
          <p:nvPr/>
        </p:nvSpPr>
        <p:spPr>
          <a:xfrm>
            <a:off x="2438400" y="1877060"/>
            <a:ext cx="123825" cy="742950"/>
          </a:xfrm>
          <a:custGeom>
            <a:avLst/>
            <a:gdLst/>
            <a:ahLst/>
            <a:cxnLst/>
            <a:rect l="l" t="t" r="r" b="b"/>
            <a:pathLst>
              <a:path w="123825" h="742950">
                <a:moveTo>
                  <a:pt x="0" y="742950"/>
                </a:moveTo>
                <a:lnTo>
                  <a:pt x="123825" y="742950"/>
                </a:lnTo>
                <a:lnTo>
                  <a:pt x="123825" y="0"/>
                </a:lnTo>
                <a:lnTo>
                  <a:pt x="0" y="0"/>
                </a:lnTo>
                <a:lnTo>
                  <a:pt x="0" y="742950"/>
                </a:lnTo>
                <a:close/>
              </a:path>
            </a:pathLst>
          </a:custGeom>
          <a:solidFill>
            <a:srgbClr val="30B6FC"/>
          </a:solidFill>
        </p:spPr>
        <p:txBody>
          <a:bodyPr wrap="square" lIns="0" tIns="0" rIns="0" bIns="0" rtlCol="0"/>
          <a:lstStyle/>
          <a:p>
            <a:endParaRPr/>
          </a:p>
        </p:txBody>
      </p:sp>
      <p:sp>
        <p:nvSpPr>
          <p:cNvPr id="19" name="object 19"/>
          <p:cNvSpPr/>
          <p:nvPr/>
        </p:nvSpPr>
        <p:spPr>
          <a:xfrm>
            <a:off x="2438400" y="1752600"/>
            <a:ext cx="1447800" cy="124460"/>
          </a:xfrm>
          <a:custGeom>
            <a:avLst/>
            <a:gdLst/>
            <a:ahLst/>
            <a:cxnLst/>
            <a:rect l="l" t="t" r="r" b="b"/>
            <a:pathLst>
              <a:path w="1447800" h="124460">
                <a:moveTo>
                  <a:pt x="0" y="124459"/>
                </a:moveTo>
                <a:lnTo>
                  <a:pt x="1447800" y="124459"/>
                </a:lnTo>
                <a:lnTo>
                  <a:pt x="1447800" y="0"/>
                </a:lnTo>
                <a:lnTo>
                  <a:pt x="0" y="0"/>
                </a:lnTo>
                <a:lnTo>
                  <a:pt x="0" y="124459"/>
                </a:lnTo>
                <a:close/>
              </a:path>
            </a:pathLst>
          </a:custGeom>
          <a:solidFill>
            <a:srgbClr val="30B6FC"/>
          </a:solidFill>
        </p:spPr>
        <p:txBody>
          <a:bodyPr wrap="square" lIns="0" tIns="0" rIns="0" bIns="0" rtlCol="0"/>
          <a:lstStyle/>
          <a:p>
            <a:endParaRPr/>
          </a:p>
        </p:txBody>
      </p:sp>
      <p:sp>
        <p:nvSpPr>
          <p:cNvPr id="20" name="object 20"/>
          <p:cNvSpPr/>
          <p:nvPr/>
        </p:nvSpPr>
        <p:spPr>
          <a:xfrm>
            <a:off x="3762375" y="1876425"/>
            <a:ext cx="123825" cy="742950"/>
          </a:xfrm>
          <a:custGeom>
            <a:avLst/>
            <a:gdLst/>
            <a:ahLst/>
            <a:cxnLst/>
            <a:rect l="l" t="t" r="r" b="b"/>
            <a:pathLst>
              <a:path w="123825" h="742950">
                <a:moveTo>
                  <a:pt x="123825" y="0"/>
                </a:moveTo>
                <a:lnTo>
                  <a:pt x="0" y="0"/>
                </a:lnTo>
                <a:lnTo>
                  <a:pt x="0" y="742950"/>
                </a:lnTo>
                <a:lnTo>
                  <a:pt x="123825" y="742950"/>
                </a:lnTo>
                <a:lnTo>
                  <a:pt x="123825" y="0"/>
                </a:lnTo>
                <a:close/>
              </a:path>
            </a:pathLst>
          </a:custGeom>
          <a:solidFill>
            <a:srgbClr val="30B6FC"/>
          </a:solidFill>
        </p:spPr>
        <p:txBody>
          <a:bodyPr wrap="square" lIns="0" tIns="0" rIns="0" bIns="0" rtlCol="0"/>
          <a:lstStyle/>
          <a:p>
            <a:endParaRPr/>
          </a:p>
        </p:txBody>
      </p:sp>
      <p:sp>
        <p:nvSpPr>
          <p:cNvPr id="21" name="object 21"/>
          <p:cNvSpPr/>
          <p:nvPr/>
        </p:nvSpPr>
        <p:spPr>
          <a:xfrm>
            <a:off x="2438400" y="1752600"/>
            <a:ext cx="1447800" cy="990600"/>
          </a:xfrm>
          <a:custGeom>
            <a:avLst/>
            <a:gdLst/>
            <a:ahLst/>
            <a:cxnLst/>
            <a:rect l="l" t="t" r="r" b="b"/>
            <a:pathLst>
              <a:path w="1447800" h="990600">
                <a:moveTo>
                  <a:pt x="0" y="0"/>
                </a:moveTo>
                <a:lnTo>
                  <a:pt x="1447800" y="0"/>
                </a:lnTo>
                <a:lnTo>
                  <a:pt x="1447800" y="990600"/>
                </a:lnTo>
                <a:lnTo>
                  <a:pt x="0" y="990600"/>
                </a:lnTo>
                <a:lnTo>
                  <a:pt x="0" y="0"/>
                </a:lnTo>
                <a:close/>
              </a:path>
            </a:pathLst>
          </a:custGeom>
          <a:ln w="15875">
            <a:solidFill>
              <a:srgbClr val="165D83"/>
            </a:solidFill>
          </a:ln>
        </p:spPr>
        <p:txBody>
          <a:bodyPr wrap="square" lIns="0" tIns="0" rIns="0" bIns="0" rtlCol="0"/>
          <a:lstStyle/>
          <a:p>
            <a:endParaRPr/>
          </a:p>
        </p:txBody>
      </p:sp>
      <p:sp>
        <p:nvSpPr>
          <p:cNvPr id="22" name="object 22"/>
          <p:cNvSpPr/>
          <p:nvPr/>
        </p:nvSpPr>
        <p:spPr>
          <a:xfrm>
            <a:off x="2562225" y="1876425"/>
            <a:ext cx="1200150" cy="742950"/>
          </a:xfrm>
          <a:custGeom>
            <a:avLst/>
            <a:gdLst/>
            <a:ahLst/>
            <a:cxnLst/>
            <a:rect l="l" t="t" r="r" b="b"/>
            <a:pathLst>
              <a:path w="1200150" h="742950">
                <a:moveTo>
                  <a:pt x="0" y="0"/>
                </a:moveTo>
                <a:lnTo>
                  <a:pt x="0" y="742950"/>
                </a:lnTo>
                <a:lnTo>
                  <a:pt x="1200150" y="742950"/>
                </a:lnTo>
                <a:lnTo>
                  <a:pt x="1200150" y="0"/>
                </a:lnTo>
                <a:lnTo>
                  <a:pt x="0" y="0"/>
                </a:lnTo>
                <a:close/>
              </a:path>
            </a:pathLst>
          </a:custGeom>
          <a:ln w="15875">
            <a:solidFill>
              <a:srgbClr val="165D83"/>
            </a:solidFill>
          </a:ln>
        </p:spPr>
        <p:txBody>
          <a:bodyPr wrap="square" lIns="0" tIns="0" rIns="0" bIns="0" rtlCol="0"/>
          <a:lstStyle/>
          <a:p>
            <a:endParaRPr/>
          </a:p>
        </p:txBody>
      </p:sp>
      <p:sp>
        <p:nvSpPr>
          <p:cNvPr id="23" name="object 23"/>
          <p:cNvSpPr txBox="1"/>
          <p:nvPr/>
        </p:nvSpPr>
        <p:spPr>
          <a:xfrm>
            <a:off x="2562225" y="1876425"/>
            <a:ext cx="1200150" cy="742950"/>
          </a:xfrm>
          <a:prstGeom prst="rect">
            <a:avLst/>
          </a:prstGeom>
          <a:ln w="15875">
            <a:solidFill>
              <a:srgbClr val="165D83"/>
            </a:solidFill>
          </a:ln>
        </p:spPr>
        <p:txBody>
          <a:bodyPr vert="horz" wrap="square" lIns="0" tIns="40005" rIns="0" bIns="0" rtlCol="0">
            <a:spAutoFit/>
          </a:bodyPr>
          <a:lstStyle/>
          <a:p>
            <a:pPr marL="194310" marR="184785" algn="ctr">
              <a:lnSpc>
                <a:spcPct val="100000"/>
              </a:lnSpc>
              <a:spcBef>
                <a:spcPts val="315"/>
              </a:spcBef>
            </a:pPr>
            <a:r>
              <a:rPr sz="1400" spc="-5" dirty="0">
                <a:latin typeface="Candara"/>
                <a:cs typeface="Candara"/>
              </a:rPr>
              <a:t>Order  </a:t>
            </a:r>
            <a:r>
              <a:rPr sz="1400" dirty="0">
                <a:latin typeface="Candara"/>
                <a:cs typeface="Candara"/>
              </a:rPr>
              <a:t>Pr</a:t>
            </a:r>
            <a:r>
              <a:rPr sz="1400" spc="-10" dirty="0">
                <a:latin typeface="Candara"/>
                <a:cs typeface="Candara"/>
              </a:rPr>
              <a:t>o</a:t>
            </a:r>
            <a:r>
              <a:rPr sz="1400" dirty="0">
                <a:latin typeface="Candara"/>
                <a:cs typeface="Candara"/>
              </a:rPr>
              <a:t>cess</a:t>
            </a:r>
            <a:r>
              <a:rPr sz="1400" spc="-10" dirty="0">
                <a:latin typeface="Candara"/>
                <a:cs typeface="Candara"/>
              </a:rPr>
              <a:t>i</a:t>
            </a:r>
            <a:r>
              <a:rPr sz="1400" spc="-5" dirty="0">
                <a:latin typeface="Candara"/>
                <a:cs typeface="Candara"/>
              </a:rPr>
              <a:t>n</a:t>
            </a:r>
            <a:r>
              <a:rPr sz="1400" dirty="0">
                <a:latin typeface="Candara"/>
                <a:cs typeface="Candara"/>
              </a:rPr>
              <a:t>g  system</a:t>
            </a:r>
            <a:endParaRPr sz="1400">
              <a:latin typeface="Candara"/>
              <a:cs typeface="Candara"/>
            </a:endParaRPr>
          </a:p>
        </p:txBody>
      </p:sp>
      <p:sp>
        <p:nvSpPr>
          <p:cNvPr id="24" name="object 24"/>
          <p:cNvSpPr/>
          <p:nvPr/>
        </p:nvSpPr>
        <p:spPr>
          <a:xfrm>
            <a:off x="2438400" y="5477509"/>
            <a:ext cx="1447800" cy="123189"/>
          </a:xfrm>
          <a:custGeom>
            <a:avLst/>
            <a:gdLst/>
            <a:ahLst/>
            <a:cxnLst/>
            <a:rect l="l" t="t" r="r" b="b"/>
            <a:pathLst>
              <a:path w="1447800" h="123189">
                <a:moveTo>
                  <a:pt x="0" y="123189"/>
                </a:moveTo>
                <a:lnTo>
                  <a:pt x="1447800" y="123189"/>
                </a:lnTo>
                <a:lnTo>
                  <a:pt x="1447800" y="0"/>
                </a:lnTo>
                <a:lnTo>
                  <a:pt x="0" y="0"/>
                </a:lnTo>
                <a:lnTo>
                  <a:pt x="0" y="123189"/>
                </a:lnTo>
                <a:close/>
              </a:path>
            </a:pathLst>
          </a:custGeom>
          <a:solidFill>
            <a:srgbClr val="30B6FC"/>
          </a:solidFill>
        </p:spPr>
        <p:txBody>
          <a:bodyPr wrap="square" lIns="0" tIns="0" rIns="0" bIns="0" rtlCol="0"/>
          <a:lstStyle/>
          <a:p>
            <a:endParaRPr/>
          </a:p>
        </p:txBody>
      </p:sp>
      <p:sp>
        <p:nvSpPr>
          <p:cNvPr id="25" name="object 25"/>
          <p:cNvSpPr/>
          <p:nvPr/>
        </p:nvSpPr>
        <p:spPr>
          <a:xfrm>
            <a:off x="2438400" y="4734559"/>
            <a:ext cx="123825" cy="742950"/>
          </a:xfrm>
          <a:custGeom>
            <a:avLst/>
            <a:gdLst/>
            <a:ahLst/>
            <a:cxnLst/>
            <a:rect l="l" t="t" r="r" b="b"/>
            <a:pathLst>
              <a:path w="123825" h="742950">
                <a:moveTo>
                  <a:pt x="0" y="742950"/>
                </a:moveTo>
                <a:lnTo>
                  <a:pt x="123825" y="742950"/>
                </a:lnTo>
                <a:lnTo>
                  <a:pt x="123825" y="0"/>
                </a:lnTo>
                <a:lnTo>
                  <a:pt x="0" y="0"/>
                </a:lnTo>
                <a:lnTo>
                  <a:pt x="0" y="742950"/>
                </a:lnTo>
                <a:close/>
              </a:path>
            </a:pathLst>
          </a:custGeom>
          <a:solidFill>
            <a:srgbClr val="30B6FC"/>
          </a:solidFill>
        </p:spPr>
        <p:txBody>
          <a:bodyPr wrap="square" lIns="0" tIns="0" rIns="0" bIns="0" rtlCol="0"/>
          <a:lstStyle/>
          <a:p>
            <a:endParaRPr/>
          </a:p>
        </p:txBody>
      </p:sp>
      <p:sp>
        <p:nvSpPr>
          <p:cNvPr id="26" name="object 26"/>
          <p:cNvSpPr/>
          <p:nvPr/>
        </p:nvSpPr>
        <p:spPr>
          <a:xfrm>
            <a:off x="2438400" y="4610100"/>
            <a:ext cx="1447800" cy="124460"/>
          </a:xfrm>
          <a:custGeom>
            <a:avLst/>
            <a:gdLst/>
            <a:ahLst/>
            <a:cxnLst/>
            <a:rect l="l" t="t" r="r" b="b"/>
            <a:pathLst>
              <a:path w="1447800" h="124460">
                <a:moveTo>
                  <a:pt x="0" y="124459"/>
                </a:moveTo>
                <a:lnTo>
                  <a:pt x="1447800" y="124459"/>
                </a:lnTo>
                <a:lnTo>
                  <a:pt x="1447800" y="0"/>
                </a:lnTo>
                <a:lnTo>
                  <a:pt x="0" y="0"/>
                </a:lnTo>
                <a:lnTo>
                  <a:pt x="0" y="124459"/>
                </a:lnTo>
                <a:close/>
              </a:path>
            </a:pathLst>
          </a:custGeom>
          <a:solidFill>
            <a:srgbClr val="30B6FC"/>
          </a:solidFill>
        </p:spPr>
        <p:txBody>
          <a:bodyPr wrap="square" lIns="0" tIns="0" rIns="0" bIns="0" rtlCol="0"/>
          <a:lstStyle/>
          <a:p>
            <a:endParaRPr/>
          </a:p>
        </p:txBody>
      </p:sp>
      <p:sp>
        <p:nvSpPr>
          <p:cNvPr id="27" name="object 27"/>
          <p:cNvSpPr/>
          <p:nvPr/>
        </p:nvSpPr>
        <p:spPr>
          <a:xfrm>
            <a:off x="3762375" y="4733925"/>
            <a:ext cx="123825" cy="742950"/>
          </a:xfrm>
          <a:custGeom>
            <a:avLst/>
            <a:gdLst/>
            <a:ahLst/>
            <a:cxnLst/>
            <a:rect l="l" t="t" r="r" b="b"/>
            <a:pathLst>
              <a:path w="123825" h="742950">
                <a:moveTo>
                  <a:pt x="123825" y="0"/>
                </a:moveTo>
                <a:lnTo>
                  <a:pt x="0" y="0"/>
                </a:lnTo>
                <a:lnTo>
                  <a:pt x="0" y="742950"/>
                </a:lnTo>
                <a:lnTo>
                  <a:pt x="123825" y="742950"/>
                </a:lnTo>
                <a:lnTo>
                  <a:pt x="123825" y="0"/>
                </a:lnTo>
                <a:close/>
              </a:path>
            </a:pathLst>
          </a:custGeom>
          <a:solidFill>
            <a:srgbClr val="30B6FC"/>
          </a:solidFill>
        </p:spPr>
        <p:txBody>
          <a:bodyPr wrap="square" lIns="0" tIns="0" rIns="0" bIns="0" rtlCol="0"/>
          <a:lstStyle/>
          <a:p>
            <a:endParaRPr/>
          </a:p>
        </p:txBody>
      </p:sp>
      <p:sp>
        <p:nvSpPr>
          <p:cNvPr id="28" name="object 28"/>
          <p:cNvSpPr/>
          <p:nvPr/>
        </p:nvSpPr>
        <p:spPr>
          <a:xfrm>
            <a:off x="2438400" y="4610100"/>
            <a:ext cx="1447800" cy="990600"/>
          </a:xfrm>
          <a:custGeom>
            <a:avLst/>
            <a:gdLst/>
            <a:ahLst/>
            <a:cxnLst/>
            <a:rect l="l" t="t" r="r" b="b"/>
            <a:pathLst>
              <a:path w="1447800" h="990600">
                <a:moveTo>
                  <a:pt x="0" y="0"/>
                </a:moveTo>
                <a:lnTo>
                  <a:pt x="1447800" y="0"/>
                </a:lnTo>
                <a:lnTo>
                  <a:pt x="1447800" y="990600"/>
                </a:lnTo>
                <a:lnTo>
                  <a:pt x="0" y="990600"/>
                </a:lnTo>
                <a:lnTo>
                  <a:pt x="0" y="0"/>
                </a:lnTo>
                <a:close/>
              </a:path>
            </a:pathLst>
          </a:custGeom>
          <a:ln w="15875">
            <a:solidFill>
              <a:srgbClr val="165D83"/>
            </a:solidFill>
          </a:ln>
        </p:spPr>
        <p:txBody>
          <a:bodyPr wrap="square" lIns="0" tIns="0" rIns="0" bIns="0" rtlCol="0"/>
          <a:lstStyle/>
          <a:p>
            <a:endParaRPr/>
          </a:p>
        </p:txBody>
      </p:sp>
      <p:sp>
        <p:nvSpPr>
          <p:cNvPr id="29" name="object 29"/>
          <p:cNvSpPr txBox="1"/>
          <p:nvPr/>
        </p:nvSpPr>
        <p:spPr>
          <a:xfrm>
            <a:off x="2562225" y="4733925"/>
            <a:ext cx="1200150" cy="742950"/>
          </a:xfrm>
          <a:prstGeom prst="rect">
            <a:avLst/>
          </a:prstGeom>
          <a:ln w="15875">
            <a:solidFill>
              <a:srgbClr val="165D83"/>
            </a:solidFill>
          </a:ln>
        </p:spPr>
        <p:txBody>
          <a:bodyPr vert="horz" wrap="square" lIns="0" tIns="40640" rIns="0" bIns="0" rtlCol="0">
            <a:spAutoFit/>
          </a:bodyPr>
          <a:lstStyle/>
          <a:p>
            <a:pPr marL="333375" marR="301625" indent="-22860" algn="just">
              <a:lnSpc>
                <a:spcPct val="100000"/>
              </a:lnSpc>
              <a:spcBef>
                <a:spcPts val="320"/>
              </a:spcBef>
            </a:pPr>
            <a:r>
              <a:rPr sz="1400" dirty="0">
                <a:latin typeface="Candara"/>
                <a:cs typeface="Candara"/>
              </a:rPr>
              <a:t>Gene</a:t>
            </a:r>
            <a:r>
              <a:rPr sz="1400" spc="-10" dirty="0">
                <a:latin typeface="Candara"/>
                <a:cs typeface="Candara"/>
              </a:rPr>
              <a:t>ra</a:t>
            </a:r>
            <a:r>
              <a:rPr sz="1400" dirty="0">
                <a:latin typeface="Candara"/>
                <a:cs typeface="Candara"/>
              </a:rPr>
              <a:t>l  </a:t>
            </a:r>
            <a:r>
              <a:rPr sz="1400" spc="-5" dirty="0">
                <a:latin typeface="Candara"/>
                <a:cs typeface="Candara"/>
              </a:rPr>
              <a:t>Ledger  </a:t>
            </a:r>
            <a:r>
              <a:rPr sz="1400" dirty="0">
                <a:latin typeface="Candara"/>
                <a:cs typeface="Candara"/>
              </a:rPr>
              <a:t>system</a:t>
            </a:r>
            <a:endParaRPr sz="1400">
              <a:latin typeface="Candara"/>
              <a:cs typeface="Candara"/>
            </a:endParaRPr>
          </a:p>
        </p:txBody>
      </p:sp>
      <p:sp>
        <p:nvSpPr>
          <p:cNvPr id="30" name="object 30"/>
          <p:cNvSpPr/>
          <p:nvPr/>
        </p:nvSpPr>
        <p:spPr>
          <a:xfrm>
            <a:off x="4724400" y="1447800"/>
            <a:ext cx="1600200" cy="4572000"/>
          </a:xfrm>
          <a:custGeom>
            <a:avLst/>
            <a:gdLst/>
            <a:ahLst/>
            <a:cxnLst/>
            <a:rect l="l" t="t" r="r" b="b"/>
            <a:pathLst>
              <a:path w="1600200" h="4572000">
                <a:moveTo>
                  <a:pt x="0" y="4572000"/>
                </a:moveTo>
                <a:lnTo>
                  <a:pt x="1600200" y="4572000"/>
                </a:lnTo>
                <a:lnTo>
                  <a:pt x="1600200" y="0"/>
                </a:lnTo>
                <a:lnTo>
                  <a:pt x="0" y="0"/>
                </a:lnTo>
                <a:lnTo>
                  <a:pt x="0" y="4572000"/>
                </a:lnTo>
                <a:close/>
              </a:path>
            </a:pathLst>
          </a:custGeom>
          <a:solidFill>
            <a:srgbClr val="FFFFFF"/>
          </a:solidFill>
        </p:spPr>
        <p:txBody>
          <a:bodyPr wrap="square" lIns="0" tIns="0" rIns="0" bIns="0" rtlCol="0"/>
          <a:lstStyle/>
          <a:p>
            <a:endParaRPr/>
          </a:p>
        </p:txBody>
      </p:sp>
      <p:sp>
        <p:nvSpPr>
          <p:cNvPr id="31" name="object 31"/>
          <p:cNvSpPr/>
          <p:nvPr/>
        </p:nvSpPr>
        <p:spPr>
          <a:xfrm>
            <a:off x="4724400" y="1447800"/>
            <a:ext cx="1600200" cy="4572000"/>
          </a:xfrm>
          <a:custGeom>
            <a:avLst/>
            <a:gdLst/>
            <a:ahLst/>
            <a:cxnLst/>
            <a:rect l="l" t="t" r="r" b="b"/>
            <a:pathLst>
              <a:path w="1600200" h="4572000">
                <a:moveTo>
                  <a:pt x="0" y="4572000"/>
                </a:moveTo>
                <a:lnTo>
                  <a:pt x="1600200" y="4572000"/>
                </a:lnTo>
                <a:lnTo>
                  <a:pt x="1600200" y="0"/>
                </a:lnTo>
                <a:lnTo>
                  <a:pt x="0" y="0"/>
                </a:lnTo>
                <a:lnTo>
                  <a:pt x="0" y="4572000"/>
                </a:lnTo>
                <a:close/>
              </a:path>
            </a:pathLst>
          </a:custGeom>
          <a:ln w="15875">
            <a:solidFill>
              <a:srgbClr val="165D83"/>
            </a:solidFill>
          </a:ln>
        </p:spPr>
        <p:txBody>
          <a:bodyPr wrap="square" lIns="0" tIns="0" rIns="0" bIns="0" rtlCol="0"/>
          <a:lstStyle/>
          <a:p>
            <a:endParaRPr/>
          </a:p>
        </p:txBody>
      </p:sp>
      <p:sp>
        <p:nvSpPr>
          <p:cNvPr id="32" name="object 32"/>
          <p:cNvSpPr/>
          <p:nvPr/>
        </p:nvSpPr>
        <p:spPr>
          <a:xfrm>
            <a:off x="4876800" y="1917700"/>
            <a:ext cx="533400" cy="762000"/>
          </a:xfrm>
          <a:custGeom>
            <a:avLst/>
            <a:gdLst/>
            <a:ahLst/>
            <a:cxnLst/>
            <a:rect l="l" t="t" r="r" b="b"/>
            <a:pathLst>
              <a:path w="533400" h="762000">
                <a:moveTo>
                  <a:pt x="266700" y="0"/>
                </a:moveTo>
                <a:lnTo>
                  <a:pt x="205540" y="3356"/>
                </a:lnTo>
                <a:lnTo>
                  <a:pt x="149400" y="12914"/>
                </a:lnTo>
                <a:lnTo>
                  <a:pt x="99881" y="27911"/>
                </a:lnTo>
                <a:lnTo>
                  <a:pt x="58582" y="47583"/>
                </a:lnTo>
                <a:lnTo>
                  <a:pt x="27103" y="71164"/>
                </a:lnTo>
                <a:lnTo>
                  <a:pt x="0" y="127000"/>
                </a:lnTo>
                <a:lnTo>
                  <a:pt x="0" y="635000"/>
                </a:lnTo>
                <a:lnTo>
                  <a:pt x="27103" y="690835"/>
                </a:lnTo>
                <a:lnTo>
                  <a:pt x="58582" y="714416"/>
                </a:lnTo>
                <a:lnTo>
                  <a:pt x="99881" y="734088"/>
                </a:lnTo>
                <a:lnTo>
                  <a:pt x="149400" y="749085"/>
                </a:lnTo>
                <a:lnTo>
                  <a:pt x="205540" y="758643"/>
                </a:lnTo>
                <a:lnTo>
                  <a:pt x="266700" y="762000"/>
                </a:lnTo>
                <a:lnTo>
                  <a:pt x="327859" y="758643"/>
                </a:lnTo>
                <a:lnTo>
                  <a:pt x="383999" y="749085"/>
                </a:lnTo>
                <a:lnTo>
                  <a:pt x="433518" y="734088"/>
                </a:lnTo>
                <a:lnTo>
                  <a:pt x="474817" y="714416"/>
                </a:lnTo>
                <a:lnTo>
                  <a:pt x="506296" y="690835"/>
                </a:lnTo>
                <a:lnTo>
                  <a:pt x="533400" y="635000"/>
                </a:lnTo>
                <a:lnTo>
                  <a:pt x="533400" y="127000"/>
                </a:lnTo>
                <a:lnTo>
                  <a:pt x="506296" y="71164"/>
                </a:lnTo>
                <a:lnTo>
                  <a:pt x="474817" y="47583"/>
                </a:lnTo>
                <a:lnTo>
                  <a:pt x="433518" y="27911"/>
                </a:lnTo>
                <a:lnTo>
                  <a:pt x="383999" y="12914"/>
                </a:lnTo>
                <a:lnTo>
                  <a:pt x="327859" y="3356"/>
                </a:lnTo>
                <a:lnTo>
                  <a:pt x="266700" y="0"/>
                </a:lnTo>
                <a:close/>
              </a:path>
            </a:pathLst>
          </a:custGeom>
          <a:solidFill>
            <a:srgbClr val="30B6FC"/>
          </a:solidFill>
        </p:spPr>
        <p:txBody>
          <a:bodyPr wrap="square" lIns="0" tIns="0" rIns="0" bIns="0" rtlCol="0"/>
          <a:lstStyle/>
          <a:p>
            <a:endParaRPr/>
          </a:p>
        </p:txBody>
      </p:sp>
      <p:sp>
        <p:nvSpPr>
          <p:cNvPr id="33" name="object 33"/>
          <p:cNvSpPr/>
          <p:nvPr/>
        </p:nvSpPr>
        <p:spPr>
          <a:xfrm>
            <a:off x="4876800" y="2044700"/>
            <a:ext cx="533400" cy="127000"/>
          </a:xfrm>
          <a:custGeom>
            <a:avLst/>
            <a:gdLst/>
            <a:ahLst/>
            <a:cxnLst/>
            <a:rect l="l" t="t" r="r" b="b"/>
            <a:pathLst>
              <a:path w="533400" h="127000">
                <a:moveTo>
                  <a:pt x="533400" y="0"/>
                </a:moveTo>
                <a:lnTo>
                  <a:pt x="506296" y="55835"/>
                </a:lnTo>
                <a:lnTo>
                  <a:pt x="474817" y="79416"/>
                </a:lnTo>
                <a:lnTo>
                  <a:pt x="433518" y="99088"/>
                </a:lnTo>
                <a:lnTo>
                  <a:pt x="383999" y="114085"/>
                </a:lnTo>
                <a:lnTo>
                  <a:pt x="327859" y="123643"/>
                </a:lnTo>
                <a:lnTo>
                  <a:pt x="266700" y="127000"/>
                </a:lnTo>
                <a:lnTo>
                  <a:pt x="205540" y="123643"/>
                </a:lnTo>
                <a:lnTo>
                  <a:pt x="149400" y="114085"/>
                </a:lnTo>
                <a:lnTo>
                  <a:pt x="99881" y="99088"/>
                </a:lnTo>
                <a:lnTo>
                  <a:pt x="58582" y="79416"/>
                </a:lnTo>
                <a:lnTo>
                  <a:pt x="27103" y="55835"/>
                </a:lnTo>
                <a:lnTo>
                  <a:pt x="0" y="0"/>
                </a:lnTo>
              </a:path>
            </a:pathLst>
          </a:custGeom>
          <a:ln w="15875">
            <a:solidFill>
              <a:srgbClr val="165D83"/>
            </a:solidFill>
          </a:ln>
        </p:spPr>
        <p:txBody>
          <a:bodyPr wrap="square" lIns="0" tIns="0" rIns="0" bIns="0" rtlCol="0"/>
          <a:lstStyle/>
          <a:p>
            <a:endParaRPr/>
          </a:p>
        </p:txBody>
      </p:sp>
      <p:sp>
        <p:nvSpPr>
          <p:cNvPr id="34" name="object 34"/>
          <p:cNvSpPr/>
          <p:nvPr/>
        </p:nvSpPr>
        <p:spPr>
          <a:xfrm>
            <a:off x="4876800" y="1917700"/>
            <a:ext cx="533400" cy="762000"/>
          </a:xfrm>
          <a:custGeom>
            <a:avLst/>
            <a:gdLst/>
            <a:ahLst/>
            <a:cxnLst/>
            <a:rect l="l" t="t" r="r" b="b"/>
            <a:pathLst>
              <a:path w="533400" h="762000">
                <a:moveTo>
                  <a:pt x="0" y="127000"/>
                </a:moveTo>
                <a:lnTo>
                  <a:pt x="27103" y="71164"/>
                </a:lnTo>
                <a:lnTo>
                  <a:pt x="58582" y="47583"/>
                </a:lnTo>
                <a:lnTo>
                  <a:pt x="99881" y="27911"/>
                </a:lnTo>
                <a:lnTo>
                  <a:pt x="149400" y="12914"/>
                </a:lnTo>
                <a:lnTo>
                  <a:pt x="205540" y="3356"/>
                </a:lnTo>
                <a:lnTo>
                  <a:pt x="266700" y="0"/>
                </a:lnTo>
                <a:lnTo>
                  <a:pt x="327859" y="3356"/>
                </a:lnTo>
                <a:lnTo>
                  <a:pt x="383999" y="12914"/>
                </a:lnTo>
                <a:lnTo>
                  <a:pt x="433518" y="27911"/>
                </a:lnTo>
                <a:lnTo>
                  <a:pt x="474817" y="47583"/>
                </a:lnTo>
                <a:lnTo>
                  <a:pt x="506296" y="71164"/>
                </a:lnTo>
                <a:lnTo>
                  <a:pt x="533400" y="127000"/>
                </a:lnTo>
                <a:lnTo>
                  <a:pt x="533400" y="635000"/>
                </a:lnTo>
                <a:lnTo>
                  <a:pt x="526357" y="664108"/>
                </a:lnTo>
                <a:lnTo>
                  <a:pt x="506296" y="690835"/>
                </a:lnTo>
                <a:lnTo>
                  <a:pt x="474817" y="714416"/>
                </a:lnTo>
                <a:lnTo>
                  <a:pt x="433518" y="734088"/>
                </a:lnTo>
                <a:lnTo>
                  <a:pt x="383999" y="749085"/>
                </a:lnTo>
                <a:lnTo>
                  <a:pt x="327859" y="758643"/>
                </a:lnTo>
                <a:lnTo>
                  <a:pt x="266700" y="762000"/>
                </a:lnTo>
                <a:lnTo>
                  <a:pt x="205540" y="758643"/>
                </a:lnTo>
                <a:lnTo>
                  <a:pt x="149400" y="749085"/>
                </a:lnTo>
                <a:lnTo>
                  <a:pt x="99881" y="734088"/>
                </a:lnTo>
                <a:lnTo>
                  <a:pt x="58582" y="714416"/>
                </a:lnTo>
                <a:lnTo>
                  <a:pt x="27103" y="690835"/>
                </a:lnTo>
                <a:lnTo>
                  <a:pt x="0" y="635000"/>
                </a:lnTo>
                <a:lnTo>
                  <a:pt x="0" y="127000"/>
                </a:lnTo>
                <a:close/>
              </a:path>
            </a:pathLst>
          </a:custGeom>
          <a:ln w="15875">
            <a:solidFill>
              <a:srgbClr val="165D83"/>
            </a:solidFill>
          </a:ln>
        </p:spPr>
        <p:txBody>
          <a:bodyPr wrap="square" lIns="0" tIns="0" rIns="0" bIns="0" rtlCol="0"/>
          <a:lstStyle/>
          <a:p>
            <a:endParaRPr/>
          </a:p>
        </p:txBody>
      </p:sp>
      <p:sp>
        <p:nvSpPr>
          <p:cNvPr id="35" name="object 35"/>
          <p:cNvSpPr/>
          <p:nvPr/>
        </p:nvSpPr>
        <p:spPr>
          <a:xfrm>
            <a:off x="4826000" y="3055747"/>
            <a:ext cx="533400" cy="762000"/>
          </a:xfrm>
          <a:custGeom>
            <a:avLst/>
            <a:gdLst/>
            <a:ahLst/>
            <a:cxnLst/>
            <a:rect l="l" t="t" r="r" b="b"/>
            <a:pathLst>
              <a:path w="533400" h="762000">
                <a:moveTo>
                  <a:pt x="266700" y="0"/>
                </a:moveTo>
                <a:lnTo>
                  <a:pt x="205540" y="3349"/>
                </a:lnTo>
                <a:lnTo>
                  <a:pt x="149400" y="12892"/>
                </a:lnTo>
                <a:lnTo>
                  <a:pt x="99881" y="27871"/>
                </a:lnTo>
                <a:lnTo>
                  <a:pt x="58582" y="47529"/>
                </a:lnTo>
                <a:lnTo>
                  <a:pt x="27103" y="71108"/>
                </a:lnTo>
                <a:lnTo>
                  <a:pt x="0" y="127000"/>
                </a:lnTo>
                <a:lnTo>
                  <a:pt x="0" y="635000"/>
                </a:lnTo>
                <a:lnTo>
                  <a:pt x="27103" y="690835"/>
                </a:lnTo>
                <a:lnTo>
                  <a:pt x="58582" y="714416"/>
                </a:lnTo>
                <a:lnTo>
                  <a:pt x="99881" y="734088"/>
                </a:lnTo>
                <a:lnTo>
                  <a:pt x="149400" y="749085"/>
                </a:lnTo>
                <a:lnTo>
                  <a:pt x="205540" y="758643"/>
                </a:lnTo>
                <a:lnTo>
                  <a:pt x="266700" y="762000"/>
                </a:lnTo>
                <a:lnTo>
                  <a:pt x="327859" y="758643"/>
                </a:lnTo>
                <a:lnTo>
                  <a:pt x="383999" y="749085"/>
                </a:lnTo>
                <a:lnTo>
                  <a:pt x="433518" y="734088"/>
                </a:lnTo>
                <a:lnTo>
                  <a:pt x="474817" y="714416"/>
                </a:lnTo>
                <a:lnTo>
                  <a:pt x="506296" y="690835"/>
                </a:lnTo>
                <a:lnTo>
                  <a:pt x="533400" y="635000"/>
                </a:lnTo>
                <a:lnTo>
                  <a:pt x="533400" y="127000"/>
                </a:lnTo>
                <a:lnTo>
                  <a:pt x="506296" y="71108"/>
                </a:lnTo>
                <a:lnTo>
                  <a:pt x="474817" y="47529"/>
                </a:lnTo>
                <a:lnTo>
                  <a:pt x="433518" y="27871"/>
                </a:lnTo>
                <a:lnTo>
                  <a:pt x="383999" y="12892"/>
                </a:lnTo>
                <a:lnTo>
                  <a:pt x="327859" y="3349"/>
                </a:lnTo>
                <a:lnTo>
                  <a:pt x="266700" y="0"/>
                </a:lnTo>
                <a:close/>
              </a:path>
            </a:pathLst>
          </a:custGeom>
          <a:solidFill>
            <a:srgbClr val="30B6FC"/>
          </a:solidFill>
        </p:spPr>
        <p:txBody>
          <a:bodyPr wrap="square" lIns="0" tIns="0" rIns="0" bIns="0" rtlCol="0"/>
          <a:lstStyle/>
          <a:p>
            <a:endParaRPr/>
          </a:p>
        </p:txBody>
      </p:sp>
      <p:sp>
        <p:nvSpPr>
          <p:cNvPr id="36" name="object 36"/>
          <p:cNvSpPr/>
          <p:nvPr/>
        </p:nvSpPr>
        <p:spPr>
          <a:xfrm>
            <a:off x="4826000" y="3182747"/>
            <a:ext cx="533400" cy="127000"/>
          </a:xfrm>
          <a:custGeom>
            <a:avLst/>
            <a:gdLst/>
            <a:ahLst/>
            <a:cxnLst/>
            <a:rect l="l" t="t" r="r" b="b"/>
            <a:pathLst>
              <a:path w="533400" h="127000">
                <a:moveTo>
                  <a:pt x="533400" y="0"/>
                </a:moveTo>
                <a:lnTo>
                  <a:pt x="506296" y="55835"/>
                </a:lnTo>
                <a:lnTo>
                  <a:pt x="474817" y="79416"/>
                </a:lnTo>
                <a:lnTo>
                  <a:pt x="433518" y="99088"/>
                </a:lnTo>
                <a:lnTo>
                  <a:pt x="383999" y="114085"/>
                </a:lnTo>
                <a:lnTo>
                  <a:pt x="327859" y="123643"/>
                </a:lnTo>
                <a:lnTo>
                  <a:pt x="266700" y="127000"/>
                </a:lnTo>
                <a:lnTo>
                  <a:pt x="205540" y="123643"/>
                </a:lnTo>
                <a:lnTo>
                  <a:pt x="149400" y="114085"/>
                </a:lnTo>
                <a:lnTo>
                  <a:pt x="99881" y="99088"/>
                </a:lnTo>
                <a:lnTo>
                  <a:pt x="58582" y="79416"/>
                </a:lnTo>
                <a:lnTo>
                  <a:pt x="27103" y="55835"/>
                </a:lnTo>
                <a:lnTo>
                  <a:pt x="0" y="0"/>
                </a:lnTo>
              </a:path>
            </a:pathLst>
          </a:custGeom>
          <a:ln w="15875">
            <a:solidFill>
              <a:srgbClr val="165D83"/>
            </a:solidFill>
          </a:ln>
        </p:spPr>
        <p:txBody>
          <a:bodyPr wrap="square" lIns="0" tIns="0" rIns="0" bIns="0" rtlCol="0"/>
          <a:lstStyle/>
          <a:p>
            <a:endParaRPr/>
          </a:p>
        </p:txBody>
      </p:sp>
      <p:sp>
        <p:nvSpPr>
          <p:cNvPr id="37" name="object 37"/>
          <p:cNvSpPr/>
          <p:nvPr/>
        </p:nvSpPr>
        <p:spPr>
          <a:xfrm>
            <a:off x="4826000" y="3055747"/>
            <a:ext cx="533400" cy="762000"/>
          </a:xfrm>
          <a:custGeom>
            <a:avLst/>
            <a:gdLst/>
            <a:ahLst/>
            <a:cxnLst/>
            <a:rect l="l" t="t" r="r" b="b"/>
            <a:pathLst>
              <a:path w="533400" h="762000">
                <a:moveTo>
                  <a:pt x="0" y="127000"/>
                </a:moveTo>
                <a:lnTo>
                  <a:pt x="27103" y="71108"/>
                </a:lnTo>
                <a:lnTo>
                  <a:pt x="58582" y="47529"/>
                </a:lnTo>
                <a:lnTo>
                  <a:pt x="99881" y="27871"/>
                </a:lnTo>
                <a:lnTo>
                  <a:pt x="149400" y="12892"/>
                </a:lnTo>
                <a:lnTo>
                  <a:pt x="205540" y="3349"/>
                </a:lnTo>
                <a:lnTo>
                  <a:pt x="266700" y="0"/>
                </a:lnTo>
                <a:lnTo>
                  <a:pt x="327859" y="3349"/>
                </a:lnTo>
                <a:lnTo>
                  <a:pt x="383999" y="12892"/>
                </a:lnTo>
                <a:lnTo>
                  <a:pt x="433518" y="27871"/>
                </a:lnTo>
                <a:lnTo>
                  <a:pt x="474817" y="47529"/>
                </a:lnTo>
                <a:lnTo>
                  <a:pt x="506296" y="71108"/>
                </a:lnTo>
                <a:lnTo>
                  <a:pt x="533400" y="127000"/>
                </a:lnTo>
                <a:lnTo>
                  <a:pt x="533400" y="635000"/>
                </a:lnTo>
                <a:lnTo>
                  <a:pt x="526357" y="664108"/>
                </a:lnTo>
                <a:lnTo>
                  <a:pt x="506296" y="690835"/>
                </a:lnTo>
                <a:lnTo>
                  <a:pt x="474817" y="714416"/>
                </a:lnTo>
                <a:lnTo>
                  <a:pt x="433518" y="734088"/>
                </a:lnTo>
                <a:lnTo>
                  <a:pt x="383999" y="749085"/>
                </a:lnTo>
                <a:lnTo>
                  <a:pt x="327859" y="758643"/>
                </a:lnTo>
                <a:lnTo>
                  <a:pt x="266700" y="762000"/>
                </a:lnTo>
                <a:lnTo>
                  <a:pt x="205540" y="758643"/>
                </a:lnTo>
                <a:lnTo>
                  <a:pt x="149400" y="749085"/>
                </a:lnTo>
                <a:lnTo>
                  <a:pt x="99881" y="734088"/>
                </a:lnTo>
                <a:lnTo>
                  <a:pt x="58582" y="714416"/>
                </a:lnTo>
                <a:lnTo>
                  <a:pt x="27103" y="690835"/>
                </a:lnTo>
                <a:lnTo>
                  <a:pt x="0" y="635000"/>
                </a:lnTo>
                <a:lnTo>
                  <a:pt x="0" y="127000"/>
                </a:lnTo>
                <a:close/>
              </a:path>
            </a:pathLst>
          </a:custGeom>
          <a:ln w="15875">
            <a:solidFill>
              <a:srgbClr val="165D83"/>
            </a:solidFill>
          </a:ln>
        </p:spPr>
        <p:txBody>
          <a:bodyPr wrap="square" lIns="0" tIns="0" rIns="0" bIns="0" rtlCol="0"/>
          <a:lstStyle/>
          <a:p>
            <a:endParaRPr/>
          </a:p>
        </p:txBody>
      </p:sp>
      <p:sp>
        <p:nvSpPr>
          <p:cNvPr id="38" name="object 38"/>
          <p:cNvSpPr/>
          <p:nvPr/>
        </p:nvSpPr>
        <p:spPr>
          <a:xfrm>
            <a:off x="4851400" y="4127500"/>
            <a:ext cx="533400" cy="762000"/>
          </a:xfrm>
          <a:custGeom>
            <a:avLst/>
            <a:gdLst/>
            <a:ahLst/>
            <a:cxnLst/>
            <a:rect l="l" t="t" r="r" b="b"/>
            <a:pathLst>
              <a:path w="533400" h="762000">
                <a:moveTo>
                  <a:pt x="266700" y="0"/>
                </a:moveTo>
                <a:lnTo>
                  <a:pt x="205540" y="3356"/>
                </a:lnTo>
                <a:lnTo>
                  <a:pt x="149400" y="12914"/>
                </a:lnTo>
                <a:lnTo>
                  <a:pt x="99881" y="27911"/>
                </a:lnTo>
                <a:lnTo>
                  <a:pt x="58582" y="47583"/>
                </a:lnTo>
                <a:lnTo>
                  <a:pt x="27103" y="71164"/>
                </a:lnTo>
                <a:lnTo>
                  <a:pt x="0" y="127000"/>
                </a:lnTo>
                <a:lnTo>
                  <a:pt x="0" y="635000"/>
                </a:lnTo>
                <a:lnTo>
                  <a:pt x="27103" y="690835"/>
                </a:lnTo>
                <a:lnTo>
                  <a:pt x="58582" y="714416"/>
                </a:lnTo>
                <a:lnTo>
                  <a:pt x="99881" y="734088"/>
                </a:lnTo>
                <a:lnTo>
                  <a:pt x="149400" y="749085"/>
                </a:lnTo>
                <a:lnTo>
                  <a:pt x="205540" y="758643"/>
                </a:lnTo>
                <a:lnTo>
                  <a:pt x="266700" y="762000"/>
                </a:lnTo>
                <a:lnTo>
                  <a:pt x="327859" y="758643"/>
                </a:lnTo>
                <a:lnTo>
                  <a:pt x="383999" y="749085"/>
                </a:lnTo>
                <a:lnTo>
                  <a:pt x="433518" y="734088"/>
                </a:lnTo>
                <a:lnTo>
                  <a:pt x="474817" y="714416"/>
                </a:lnTo>
                <a:lnTo>
                  <a:pt x="506296" y="690835"/>
                </a:lnTo>
                <a:lnTo>
                  <a:pt x="533400" y="635000"/>
                </a:lnTo>
                <a:lnTo>
                  <a:pt x="533400" y="127000"/>
                </a:lnTo>
                <a:lnTo>
                  <a:pt x="506296" y="71164"/>
                </a:lnTo>
                <a:lnTo>
                  <a:pt x="474817" y="47583"/>
                </a:lnTo>
                <a:lnTo>
                  <a:pt x="433518" y="27911"/>
                </a:lnTo>
                <a:lnTo>
                  <a:pt x="383999" y="12914"/>
                </a:lnTo>
                <a:lnTo>
                  <a:pt x="327859" y="3356"/>
                </a:lnTo>
                <a:lnTo>
                  <a:pt x="266700" y="0"/>
                </a:lnTo>
                <a:close/>
              </a:path>
            </a:pathLst>
          </a:custGeom>
          <a:solidFill>
            <a:srgbClr val="30B6FC"/>
          </a:solidFill>
        </p:spPr>
        <p:txBody>
          <a:bodyPr wrap="square" lIns="0" tIns="0" rIns="0" bIns="0" rtlCol="0"/>
          <a:lstStyle/>
          <a:p>
            <a:endParaRPr/>
          </a:p>
        </p:txBody>
      </p:sp>
      <p:sp>
        <p:nvSpPr>
          <p:cNvPr id="39" name="object 39"/>
          <p:cNvSpPr/>
          <p:nvPr/>
        </p:nvSpPr>
        <p:spPr>
          <a:xfrm>
            <a:off x="4851400" y="4254500"/>
            <a:ext cx="533400" cy="127000"/>
          </a:xfrm>
          <a:custGeom>
            <a:avLst/>
            <a:gdLst/>
            <a:ahLst/>
            <a:cxnLst/>
            <a:rect l="l" t="t" r="r" b="b"/>
            <a:pathLst>
              <a:path w="533400" h="127000">
                <a:moveTo>
                  <a:pt x="533400" y="0"/>
                </a:moveTo>
                <a:lnTo>
                  <a:pt x="506296" y="55835"/>
                </a:lnTo>
                <a:lnTo>
                  <a:pt x="474817" y="79416"/>
                </a:lnTo>
                <a:lnTo>
                  <a:pt x="433518" y="99088"/>
                </a:lnTo>
                <a:lnTo>
                  <a:pt x="383999" y="114085"/>
                </a:lnTo>
                <a:lnTo>
                  <a:pt x="327859" y="123643"/>
                </a:lnTo>
                <a:lnTo>
                  <a:pt x="266700" y="127000"/>
                </a:lnTo>
                <a:lnTo>
                  <a:pt x="205540" y="123643"/>
                </a:lnTo>
                <a:lnTo>
                  <a:pt x="149400" y="114085"/>
                </a:lnTo>
                <a:lnTo>
                  <a:pt x="99881" y="99088"/>
                </a:lnTo>
                <a:lnTo>
                  <a:pt x="58582" y="79416"/>
                </a:lnTo>
                <a:lnTo>
                  <a:pt x="27103" y="55835"/>
                </a:lnTo>
                <a:lnTo>
                  <a:pt x="0" y="0"/>
                </a:lnTo>
              </a:path>
            </a:pathLst>
          </a:custGeom>
          <a:ln w="15875">
            <a:solidFill>
              <a:srgbClr val="165D83"/>
            </a:solidFill>
          </a:ln>
        </p:spPr>
        <p:txBody>
          <a:bodyPr wrap="square" lIns="0" tIns="0" rIns="0" bIns="0" rtlCol="0"/>
          <a:lstStyle/>
          <a:p>
            <a:endParaRPr/>
          </a:p>
        </p:txBody>
      </p:sp>
      <p:sp>
        <p:nvSpPr>
          <p:cNvPr id="40" name="object 40"/>
          <p:cNvSpPr/>
          <p:nvPr/>
        </p:nvSpPr>
        <p:spPr>
          <a:xfrm>
            <a:off x="4851400" y="4127500"/>
            <a:ext cx="533400" cy="762000"/>
          </a:xfrm>
          <a:custGeom>
            <a:avLst/>
            <a:gdLst/>
            <a:ahLst/>
            <a:cxnLst/>
            <a:rect l="l" t="t" r="r" b="b"/>
            <a:pathLst>
              <a:path w="533400" h="762000">
                <a:moveTo>
                  <a:pt x="0" y="127000"/>
                </a:moveTo>
                <a:lnTo>
                  <a:pt x="27103" y="71164"/>
                </a:lnTo>
                <a:lnTo>
                  <a:pt x="58582" y="47583"/>
                </a:lnTo>
                <a:lnTo>
                  <a:pt x="99881" y="27911"/>
                </a:lnTo>
                <a:lnTo>
                  <a:pt x="149400" y="12914"/>
                </a:lnTo>
                <a:lnTo>
                  <a:pt x="205540" y="3356"/>
                </a:lnTo>
                <a:lnTo>
                  <a:pt x="266700" y="0"/>
                </a:lnTo>
                <a:lnTo>
                  <a:pt x="327859" y="3356"/>
                </a:lnTo>
                <a:lnTo>
                  <a:pt x="383999" y="12914"/>
                </a:lnTo>
                <a:lnTo>
                  <a:pt x="433518" y="27911"/>
                </a:lnTo>
                <a:lnTo>
                  <a:pt x="474817" y="47583"/>
                </a:lnTo>
                <a:lnTo>
                  <a:pt x="506296" y="71164"/>
                </a:lnTo>
                <a:lnTo>
                  <a:pt x="533400" y="127000"/>
                </a:lnTo>
                <a:lnTo>
                  <a:pt x="533400" y="635000"/>
                </a:lnTo>
                <a:lnTo>
                  <a:pt x="526357" y="664108"/>
                </a:lnTo>
                <a:lnTo>
                  <a:pt x="506296" y="690835"/>
                </a:lnTo>
                <a:lnTo>
                  <a:pt x="474817" y="714416"/>
                </a:lnTo>
                <a:lnTo>
                  <a:pt x="433518" y="734088"/>
                </a:lnTo>
                <a:lnTo>
                  <a:pt x="383999" y="749085"/>
                </a:lnTo>
                <a:lnTo>
                  <a:pt x="327859" y="758643"/>
                </a:lnTo>
                <a:lnTo>
                  <a:pt x="266700" y="762000"/>
                </a:lnTo>
                <a:lnTo>
                  <a:pt x="205540" y="758643"/>
                </a:lnTo>
                <a:lnTo>
                  <a:pt x="149400" y="749085"/>
                </a:lnTo>
                <a:lnTo>
                  <a:pt x="99881" y="734088"/>
                </a:lnTo>
                <a:lnTo>
                  <a:pt x="58582" y="714416"/>
                </a:lnTo>
                <a:lnTo>
                  <a:pt x="27103" y="690835"/>
                </a:lnTo>
                <a:lnTo>
                  <a:pt x="0" y="635000"/>
                </a:lnTo>
                <a:lnTo>
                  <a:pt x="0" y="127000"/>
                </a:lnTo>
                <a:close/>
              </a:path>
            </a:pathLst>
          </a:custGeom>
          <a:ln w="15875">
            <a:solidFill>
              <a:srgbClr val="165D83"/>
            </a:solidFill>
          </a:ln>
        </p:spPr>
        <p:txBody>
          <a:bodyPr wrap="square" lIns="0" tIns="0" rIns="0" bIns="0" rtlCol="0"/>
          <a:lstStyle/>
          <a:p>
            <a:endParaRPr/>
          </a:p>
        </p:txBody>
      </p:sp>
      <p:sp>
        <p:nvSpPr>
          <p:cNvPr id="41" name="object 41"/>
          <p:cNvSpPr/>
          <p:nvPr/>
        </p:nvSpPr>
        <p:spPr>
          <a:xfrm>
            <a:off x="4876800" y="5105400"/>
            <a:ext cx="533400" cy="762000"/>
          </a:xfrm>
          <a:custGeom>
            <a:avLst/>
            <a:gdLst/>
            <a:ahLst/>
            <a:cxnLst/>
            <a:rect l="l" t="t" r="r" b="b"/>
            <a:pathLst>
              <a:path w="533400" h="762000">
                <a:moveTo>
                  <a:pt x="266700" y="0"/>
                </a:moveTo>
                <a:lnTo>
                  <a:pt x="205540" y="3356"/>
                </a:lnTo>
                <a:lnTo>
                  <a:pt x="149400" y="12914"/>
                </a:lnTo>
                <a:lnTo>
                  <a:pt x="99881" y="27911"/>
                </a:lnTo>
                <a:lnTo>
                  <a:pt x="58582" y="47583"/>
                </a:lnTo>
                <a:lnTo>
                  <a:pt x="27103" y="71164"/>
                </a:lnTo>
                <a:lnTo>
                  <a:pt x="0" y="127000"/>
                </a:lnTo>
                <a:lnTo>
                  <a:pt x="0" y="635000"/>
                </a:lnTo>
                <a:lnTo>
                  <a:pt x="27103" y="690852"/>
                </a:lnTo>
                <a:lnTo>
                  <a:pt x="58582" y="714432"/>
                </a:lnTo>
                <a:lnTo>
                  <a:pt x="99881" y="734100"/>
                </a:lnTo>
                <a:lnTo>
                  <a:pt x="149400" y="749091"/>
                </a:lnTo>
                <a:lnTo>
                  <a:pt x="205540" y="758645"/>
                </a:lnTo>
                <a:lnTo>
                  <a:pt x="266700" y="762000"/>
                </a:lnTo>
                <a:lnTo>
                  <a:pt x="327859" y="758645"/>
                </a:lnTo>
                <a:lnTo>
                  <a:pt x="383999" y="749091"/>
                </a:lnTo>
                <a:lnTo>
                  <a:pt x="433518" y="734100"/>
                </a:lnTo>
                <a:lnTo>
                  <a:pt x="474817" y="714432"/>
                </a:lnTo>
                <a:lnTo>
                  <a:pt x="506296" y="690852"/>
                </a:lnTo>
                <a:lnTo>
                  <a:pt x="533400" y="635000"/>
                </a:lnTo>
                <a:lnTo>
                  <a:pt x="533400" y="127000"/>
                </a:lnTo>
                <a:lnTo>
                  <a:pt x="506296" y="71164"/>
                </a:lnTo>
                <a:lnTo>
                  <a:pt x="474817" y="47583"/>
                </a:lnTo>
                <a:lnTo>
                  <a:pt x="433518" y="27911"/>
                </a:lnTo>
                <a:lnTo>
                  <a:pt x="383999" y="12914"/>
                </a:lnTo>
                <a:lnTo>
                  <a:pt x="327859" y="3356"/>
                </a:lnTo>
                <a:lnTo>
                  <a:pt x="266700" y="0"/>
                </a:lnTo>
                <a:close/>
              </a:path>
            </a:pathLst>
          </a:custGeom>
          <a:solidFill>
            <a:srgbClr val="30B6FC"/>
          </a:solidFill>
        </p:spPr>
        <p:txBody>
          <a:bodyPr wrap="square" lIns="0" tIns="0" rIns="0" bIns="0" rtlCol="0"/>
          <a:lstStyle/>
          <a:p>
            <a:endParaRPr/>
          </a:p>
        </p:txBody>
      </p:sp>
      <p:sp>
        <p:nvSpPr>
          <p:cNvPr id="42" name="object 42"/>
          <p:cNvSpPr/>
          <p:nvPr/>
        </p:nvSpPr>
        <p:spPr>
          <a:xfrm>
            <a:off x="4876800" y="5232400"/>
            <a:ext cx="533400" cy="127000"/>
          </a:xfrm>
          <a:custGeom>
            <a:avLst/>
            <a:gdLst/>
            <a:ahLst/>
            <a:cxnLst/>
            <a:rect l="l" t="t" r="r" b="b"/>
            <a:pathLst>
              <a:path w="533400" h="127000">
                <a:moveTo>
                  <a:pt x="533400" y="0"/>
                </a:moveTo>
                <a:lnTo>
                  <a:pt x="506296" y="55835"/>
                </a:lnTo>
                <a:lnTo>
                  <a:pt x="474817" y="79416"/>
                </a:lnTo>
                <a:lnTo>
                  <a:pt x="433518" y="99088"/>
                </a:lnTo>
                <a:lnTo>
                  <a:pt x="383999" y="114085"/>
                </a:lnTo>
                <a:lnTo>
                  <a:pt x="327859" y="123643"/>
                </a:lnTo>
                <a:lnTo>
                  <a:pt x="266700" y="127000"/>
                </a:lnTo>
                <a:lnTo>
                  <a:pt x="205540" y="123643"/>
                </a:lnTo>
                <a:lnTo>
                  <a:pt x="149400" y="114085"/>
                </a:lnTo>
                <a:lnTo>
                  <a:pt x="99881" y="99088"/>
                </a:lnTo>
                <a:lnTo>
                  <a:pt x="58582" y="79416"/>
                </a:lnTo>
                <a:lnTo>
                  <a:pt x="27103" y="55835"/>
                </a:lnTo>
                <a:lnTo>
                  <a:pt x="0" y="0"/>
                </a:lnTo>
              </a:path>
            </a:pathLst>
          </a:custGeom>
          <a:ln w="15875">
            <a:solidFill>
              <a:srgbClr val="165D83"/>
            </a:solidFill>
          </a:ln>
        </p:spPr>
        <p:txBody>
          <a:bodyPr wrap="square" lIns="0" tIns="0" rIns="0" bIns="0" rtlCol="0"/>
          <a:lstStyle/>
          <a:p>
            <a:endParaRPr/>
          </a:p>
        </p:txBody>
      </p:sp>
      <p:sp>
        <p:nvSpPr>
          <p:cNvPr id="43" name="object 43"/>
          <p:cNvSpPr/>
          <p:nvPr/>
        </p:nvSpPr>
        <p:spPr>
          <a:xfrm>
            <a:off x="4876800" y="5105400"/>
            <a:ext cx="533400" cy="762000"/>
          </a:xfrm>
          <a:custGeom>
            <a:avLst/>
            <a:gdLst/>
            <a:ahLst/>
            <a:cxnLst/>
            <a:rect l="l" t="t" r="r" b="b"/>
            <a:pathLst>
              <a:path w="533400" h="762000">
                <a:moveTo>
                  <a:pt x="0" y="127000"/>
                </a:moveTo>
                <a:lnTo>
                  <a:pt x="27103" y="71164"/>
                </a:lnTo>
                <a:lnTo>
                  <a:pt x="58582" y="47583"/>
                </a:lnTo>
                <a:lnTo>
                  <a:pt x="99881" y="27911"/>
                </a:lnTo>
                <a:lnTo>
                  <a:pt x="149400" y="12914"/>
                </a:lnTo>
                <a:lnTo>
                  <a:pt x="205540" y="3356"/>
                </a:lnTo>
                <a:lnTo>
                  <a:pt x="266700" y="0"/>
                </a:lnTo>
                <a:lnTo>
                  <a:pt x="327859" y="3356"/>
                </a:lnTo>
                <a:lnTo>
                  <a:pt x="383999" y="12914"/>
                </a:lnTo>
                <a:lnTo>
                  <a:pt x="433518" y="27911"/>
                </a:lnTo>
                <a:lnTo>
                  <a:pt x="474817" y="47583"/>
                </a:lnTo>
                <a:lnTo>
                  <a:pt x="506296" y="71164"/>
                </a:lnTo>
                <a:lnTo>
                  <a:pt x="533400" y="127000"/>
                </a:lnTo>
                <a:lnTo>
                  <a:pt x="533400" y="635000"/>
                </a:lnTo>
                <a:lnTo>
                  <a:pt x="526357" y="664120"/>
                </a:lnTo>
                <a:lnTo>
                  <a:pt x="506296" y="690852"/>
                </a:lnTo>
                <a:lnTo>
                  <a:pt x="474817" y="714432"/>
                </a:lnTo>
                <a:lnTo>
                  <a:pt x="433518" y="734100"/>
                </a:lnTo>
                <a:lnTo>
                  <a:pt x="383999" y="749091"/>
                </a:lnTo>
                <a:lnTo>
                  <a:pt x="327859" y="758645"/>
                </a:lnTo>
                <a:lnTo>
                  <a:pt x="266700" y="762000"/>
                </a:lnTo>
                <a:lnTo>
                  <a:pt x="205540" y="758645"/>
                </a:lnTo>
                <a:lnTo>
                  <a:pt x="149400" y="749091"/>
                </a:lnTo>
                <a:lnTo>
                  <a:pt x="99881" y="734100"/>
                </a:lnTo>
                <a:lnTo>
                  <a:pt x="58582" y="714432"/>
                </a:lnTo>
                <a:lnTo>
                  <a:pt x="27103" y="690852"/>
                </a:lnTo>
                <a:lnTo>
                  <a:pt x="0" y="635000"/>
                </a:lnTo>
                <a:lnTo>
                  <a:pt x="0" y="127000"/>
                </a:lnTo>
                <a:close/>
              </a:path>
            </a:pathLst>
          </a:custGeom>
          <a:ln w="15875">
            <a:solidFill>
              <a:srgbClr val="165D83"/>
            </a:solidFill>
          </a:ln>
        </p:spPr>
        <p:txBody>
          <a:bodyPr wrap="square" lIns="0" tIns="0" rIns="0" bIns="0" rtlCol="0"/>
          <a:lstStyle/>
          <a:p>
            <a:endParaRPr/>
          </a:p>
        </p:txBody>
      </p:sp>
      <p:sp>
        <p:nvSpPr>
          <p:cNvPr id="44" name="object 44"/>
          <p:cNvSpPr/>
          <p:nvPr/>
        </p:nvSpPr>
        <p:spPr>
          <a:xfrm>
            <a:off x="6705600" y="4013200"/>
            <a:ext cx="914400" cy="114300"/>
          </a:xfrm>
          <a:custGeom>
            <a:avLst/>
            <a:gdLst/>
            <a:ahLst/>
            <a:cxnLst/>
            <a:rect l="l" t="t" r="r" b="b"/>
            <a:pathLst>
              <a:path w="914400" h="114300">
                <a:moveTo>
                  <a:pt x="0" y="114300"/>
                </a:moveTo>
                <a:lnTo>
                  <a:pt x="914400" y="114300"/>
                </a:lnTo>
                <a:lnTo>
                  <a:pt x="914400" y="0"/>
                </a:lnTo>
                <a:lnTo>
                  <a:pt x="0" y="0"/>
                </a:lnTo>
                <a:lnTo>
                  <a:pt x="0" y="114300"/>
                </a:lnTo>
                <a:close/>
              </a:path>
            </a:pathLst>
          </a:custGeom>
          <a:solidFill>
            <a:srgbClr val="30B6FC"/>
          </a:solidFill>
        </p:spPr>
        <p:txBody>
          <a:bodyPr wrap="square" lIns="0" tIns="0" rIns="0" bIns="0" rtlCol="0"/>
          <a:lstStyle/>
          <a:p>
            <a:endParaRPr/>
          </a:p>
        </p:txBody>
      </p:sp>
      <p:sp>
        <p:nvSpPr>
          <p:cNvPr id="45" name="object 45"/>
          <p:cNvSpPr/>
          <p:nvPr/>
        </p:nvSpPr>
        <p:spPr>
          <a:xfrm>
            <a:off x="6705600" y="3086100"/>
            <a:ext cx="114300" cy="927100"/>
          </a:xfrm>
          <a:custGeom>
            <a:avLst/>
            <a:gdLst/>
            <a:ahLst/>
            <a:cxnLst/>
            <a:rect l="l" t="t" r="r" b="b"/>
            <a:pathLst>
              <a:path w="114300" h="927100">
                <a:moveTo>
                  <a:pt x="0" y="927100"/>
                </a:moveTo>
                <a:lnTo>
                  <a:pt x="114300" y="927100"/>
                </a:lnTo>
                <a:lnTo>
                  <a:pt x="114300" y="0"/>
                </a:lnTo>
                <a:lnTo>
                  <a:pt x="0" y="0"/>
                </a:lnTo>
                <a:lnTo>
                  <a:pt x="0" y="927100"/>
                </a:lnTo>
                <a:close/>
              </a:path>
            </a:pathLst>
          </a:custGeom>
          <a:solidFill>
            <a:srgbClr val="30B6FC"/>
          </a:solidFill>
        </p:spPr>
        <p:txBody>
          <a:bodyPr wrap="square" lIns="0" tIns="0" rIns="0" bIns="0" rtlCol="0"/>
          <a:lstStyle/>
          <a:p>
            <a:endParaRPr/>
          </a:p>
        </p:txBody>
      </p:sp>
      <p:sp>
        <p:nvSpPr>
          <p:cNvPr id="46" name="object 46"/>
          <p:cNvSpPr/>
          <p:nvPr/>
        </p:nvSpPr>
        <p:spPr>
          <a:xfrm>
            <a:off x="6705600" y="2971800"/>
            <a:ext cx="914400" cy="114300"/>
          </a:xfrm>
          <a:custGeom>
            <a:avLst/>
            <a:gdLst/>
            <a:ahLst/>
            <a:cxnLst/>
            <a:rect l="l" t="t" r="r" b="b"/>
            <a:pathLst>
              <a:path w="914400" h="114300">
                <a:moveTo>
                  <a:pt x="0" y="114300"/>
                </a:moveTo>
                <a:lnTo>
                  <a:pt x="914400" y="114300"/>
                </a:lnTo>
                <a:lnTo>
                  <a:pt x="914400" y="0"/>
                </a:lnTo>
                <a:lnTo>
                  <a:pt x="0" y="0"/>
                </a:lnTo>
                <a:lnTo>
                  <a:pt x="0" y="114300"/>
                </a:lnTo>
                <a:close/>
              </a:path>
            </a:pathLst>
          </a:custGeom>
          <a:solidFill>
            <a:srgbClr val="30B6FC"/>
          </a:solidFill>
        </p:spPr>
        <p:txBody>
          <a:bodyPr wrap="square" lIns="0" tIns="0" rIns="0" bIns="0" rtlCol="0"/>
          <a:lstStyle/>
          <a:p>
            <a:endParaRPr/>
          </a:p>
        </p:txBody>
      </p:sp>
      <p:sp>
        <p:nvSpPr>
          <p:cNvPr id="47" name="object 47"/>
          <p:cNvSpPr/>
          <p:nvPr/>
        </p:nvSpPr>
        <p:spPr>
          <a:xfrm>
            <a:off x="7505700" y="3086100"/>
            <a:ext cx="114300" cy="927100"/>
          </a:xfrm>
          <a:custGeom>
            <a:avLst/>
            <a:gdLst/>
            <a:ahLst/>
            <a:cxnLst/>
            <a:rect l="l" t="t" r="r" b="b"/>
            <a:pathLst>
              <a:path w="114300" h="927100">
                <a:moveTo>
                  <a:pt x="114300" y="0"/>
                </a:moveTo>
                <a:lnTo>
                  <a:pt x="0" y="0"/>
                </a:lnTo>
                <a:lnTo>
                  <a:pt x="0" y="927100"/>
                </a:lnTo>
                <a:lnTo>
                  <a:pt x="114300" y="927100"/>
                </a:lnTo>
                <a:lnTo>
                  <a:pt x="114300" y="0"/>
                </a:lnTo>
                <a:close/>
              </a:path>
            </a:pathLst>
          </a:custGeom>
          <a:solidFill>
            <a:srgbClr val="30B6FC"/>
          </a:solidFill>
        </p:spPr>
        <p:txBody>
          <a:bodyPr wrap="square" lIns="0" tIns="0" rIns="0" bIns="0" rtlCol="0"/>
          <a:lstStyle/>
          <a:p>
            <a:endParaRPr/>
          </a:p>
        </p:txBody>
      </p:sp>
      <p:sp>
        <p:nvSpPr>
          <p:cNvPr id="48" name="object 48"/>
          <p:cNvSpPr/>
          <p:nvPr/>
        </p:nvSpPr>
        <p:spPr>
          <a:xfrm>
            <a:off x="6705600" y="2971800"/>
            <a:ext cx="914400" cy="1155700"/>
          </a:xfrm>
          <a:custGeom>
            <a:avLst/>
            <a:gdLst/>
            <a:ahLst/>
            <a:cxnLst/>
            <a:rect l="l" t="t" r="r" b="b"/>
            <a:pathLst>
              <a:path w="914400" h="1155700">
                <a:moveTo>
                  <a:pt x="0" y="0"/>
                </a:moveTo>
                <a:lnTo>
                  <a:pt x="914400" y="0"/>
                </a:lnTo>
                <a:lnTo>
                  <a:pt x="914400" y="1155700"/>
                </a:lnTo>
                <a:lnTo>
                  <a:pt x="0" y="1155700"/>
                </a:lnTo>
                <a:lnTo>
                  <a:pt x="0" y="0"/>
                </a:lnTo>
                <a:close/>
              </a:path>
            </a:pathLst>
          </a:custGeom>
          <a:ln w="15875">
            <a:solidFill>
              <a:srgbClr val="165D83"/>
            </a:solidFill>
          </a:ln>
        </p:spPr>
        <p:txBody>
          <a:bodyPr wrap="square" lIns="0" tIns="0" rIns="0" bIns="0" rtlCol="0"/>
          <a:lstStyle/>
          <a:p>
            <a:endParaRPr/>
          </a:p>
        </p:txBody>
      </p:sp>
      <p:sp>
        <p:nvSpPr>
          <p:cNvPr id="49" name="object 49"/>
          <p:cNvSpPr txBox="1"/>
          <p:nvPr/>
        </p:nvSpPr>
        <p:spPr>
          <a:xfrm>
            <a:off x="6819900" y="3086100"/>
            <a:ext cx="685800" cy="927100"/>
          </a:xfrm>
          <a:prstGeom prst="rect">
            <a:avLst/>
          </a:prstGeom>
          <a:ln w="15875">
            <a:solidFill>
              <a:srgbClr val="165D83"/>
            </a:solidFill>
          </a:ln>
        </p:spPr>
        <p:txBody>
          <a:bodyPr vert="horz" wrap="square" lIns="0" tIns="5080" rIns="0" bIns="0" rtlCol="0">
            <a:spAutoFit/>
          </a:bodyPr>
          <a:lstStyle/>
          <a:p>
            <a:pPr>
              <a:lnSpc>
                <a:spcPct val="100000"/>
              </a:lnSpc>
              <a:spcBef>
                <a:spcPts val="40"/>
              </a:spcBef>
            </a:pPr>
            <a:endParaRPr sz="2100">
              <a:latin typeface="Times New Roman"/>
              <a:cs typeface="Times New Roman"/>
            </a:endParaRPr>
          </a:p>
          <a:p>
            <a:pPr marL="155575">
              <a:lnSpc>
                <a:spcPct val="100000"/>
              </a:lnSpc>
            </a:pPr>
            <a:r>
              <a:rPr sz="1800" spc="-5" dirty="0">
                <a:latin typeface="Candara"/>
                <a:cs typeface="Candara"/>
              </a:rPr>
              <a:t>MIS</a:t>
            </a:r>
            <a:endParaRPr sz="1800">
              <a:latin typeface="Candara"/>
              <a:cs typeface="Candara"/>
            </a:endParaRPr>
          </a:p>
        </p:txBody>
      </p:sp>
      <p:sp>
        <p:nvSpPr>
          <p:cNvPr id="50" name="object 50"/>
          <p:cNvSpPr/>
          <p:nvPr/>
        </p:nvSpPr>
        <p:spPr>
          <a:xfrm>
            <a:off x="8382000" y="3902709"/>
            <a:ext cx="304800" cy="0"/>
          </a:xfrm>
          <a:custGeom>
            <a:avLst/>
            <a:gdLst/>
            <a:ahLst/>
            <a:cxnLst/>
            <a:rect l="l" t="t" r="r" b="b"/>
            <a:pathLst>
              <a:path w="304800">
                <a:moveTo>
                  <a:pt x="0" y="0"/>
                </a:moveTo>
                <a:lnTo>
                  <a:pt x="304800" y="0"/>
                </a:lnTo>
              </a:path>
            </a:pathLst>
          </a:custGeom>
          <a:ln w="38100">
            <a:solidFill>
              <a:srgbClr val="30B6FC"/>
            </a:solidFill>
          </a:ln>
        </p:spPr>
        <p:txBody>
          <a:bodyPr wrap="square" lIns="0" tIns="0" rIns="0" bIns="0" rtlCol="0"/>
          <a:lstStyle/>
          <a:p>
            <a:endParaRPr/>
          </a:p>
        </p:txBody>
      </p:sp>
      <p:sp>
        <p:nvSpPr>
          <p:cNvPr id="51" name="object 51"/>
          <p:cNvSpPr/>
          <p:nvPr/>
        </p:nvSpPr>
        <p:spPr>
          <a:xfrm>
            <a:off x="8401050" y="3610609"/>
            <a:ext cx="0" cy="273050"/>
          </a:xfrm>
          <a:custGeom>
            <a:avLst/>
            <a:gdLst/>
            <a:ahLst/>
            <a:cxnLst/>
            <a:rect l="l" t="t" r="r" b="b"/>
            <a:pathLst>
              <a:path h="273050">
                <a:moveTo>
                  <a:pt x="0" y="0"/>
                </a:moveTo>
                <a:lnTo>
                  <a:pt x="0" y="273050"/>
                </a:lnTo>
              </a:path>
            </a:pathLst>
          </a:custGeom>
          <a:ln w="38100">
            <a:solidFill>
              <a:srgbClr val="30B6FC"/>
            </a:solidFill>
          </a:ln>
        </p:spPr>
        <p:txBody>
          <a:bodyPr wrap="square" lIns="0" tIns="0" rIns="0" bIns="0" rtlCol="0"/>
          <a:lstStyle/>
          <a:p>
            <a:endParaRPr/>
          </a:p>
        </p:txBody>
      </p:sp>
      <p:sp>
        <p:nvSpPr>
          <p:cNvPr id="52" name="object 52"/>
          <p:cNvSpPr/>
          <p:nvPr/>
        </p:nvSpPr>
        <p:spPr>
          <a:xfrm>
            <a:off x="8382000" y="3591559"/>
            <a:ext cx="304800" cy="0"/>
          </a:xfrm>
          <a:custGeom>
            <a:avLst/>
            <a:gdLst/>
            <a:ahLst/>
            <a:cxnLst/>
            <a:rect l="l" t="t" r="r" b="b"/>
            <a:pathLst>
              <a:path w="304800">
                <a:moveTo>
                  <a:pt x="0" y="0"/>
                </a:moveTo>
                <a:lnTo>
                  <a:pt x="304800" y="0"/>
                </a:lnTo>
              </a:path>
            </a:pathLst>
          </a:custGeom>
          <a:ln w="38099">
            <a:solidFill>
              <a:srgbClr val="30B6FC"/>
            </a:solidFill>
          </a:ln>
        </p:spPr>
        <p:txBody>
          <a:bodyPr wrap="square" lIns="0" tIns="0" rIns="0" bIns="0" rtlCol="0"/>
          <a:lstStyle/>
          <a:p>
            <a:endParaRPr/>
          </a:p>
        </p:txBody>
      </p:sp>
      <p:sp>
        <p:nvSpPr>
          <p:cNvPr id="53" name="object 53"/>
          <p:cNvSpPr/>
          <p:nvPr/>
        </p:nvSpPr>
        <p:spPr>
          <a:xfrm>
            <a:off x="8667750" y="3609975"/>
            <a:ext cx="0" cy="273050"/>
          </a:xfrm>
          <a:custGeom>
            <a:avLst/>
            <a:gdLst/>
            <a:ahLst/>
            <a:cxnLst/>
            <a:rect l="l" t="t" r="r" b="b"/>
            <a:pathLst>
              <a:path h="273050">
                <a:moveTo>
                  <a:pt x="0" y="0"/>
                </a:moveTo>
                <a:lnTo>
                  <a:pt x="0" y="273050"/>
                </a:lnTo>
              </a:path>
            </a:pathLst>
          </a:custGeom>
          <a:ln w="38100">
            <a:solidFill>
              <a:srgbClr val="30B6FC"/>
            </a:solidFill>
          </a:ln>
        </p:spPr>
        <p:txBody>
          <a:bodyPr wrap="square" lIns="0" tIns="0" rIns="0" bIns="0" rtlCol="0"/>
          <a:lstStyle/>
          <a:p>
            <a:endParaRPr/>
          </a:p>
        </p:txBody>
      </p:sp>
      <p:sp>
        <p:nvSpPr>
          <p:cNvPr id="54" name="object 54"/>
          <p:cNvSpPr/>
          <p:nvPr/>
        </p:nvSpPr>
        <p:spPr>
          <a:xfrm>
            <a:off x="8382000" y="3571875"/>
            <a:ext cx="304800" cy="349250"/>
          </a:xfrm>
          <a:custGeom>
            <a:avLst/>
            <a:gdLst/>
            <a:ahLst/>
            <a:cxnLst/>
            <a:rect l="l" t="t" r="r" b="b"/>
            <a:pathLst>
              <a:path w="304800" h="349250">
                <a:moveTo>
                  <a:pt x="0" y="0"/>
                </a:moveTo>
                <a:lnTo>
                  <a:pt x="304800" y="0"/>
                </a:lnTo>
                <a:lnTo>
                  <a:pt x="304800" y="349250"/>
                </a:lnTo>
                <a:lnTo>
                  <a:pt x="0" y="349250"/>
                </a:lnTo>
                <a:lnTo>
                  <a:pt x="0" y="0"/>
                </a:lnTo>
                <a:close/>
              </a:path>
            </a:pathLst>
          </a:custGeom>
          <a:ln w="15875">
            <a:solidFill>
              <a:srgbClr val="165D83"/>
            </a:solidFill>
          </a:ln>
        </p:spPr>
        <p:txBody>
          <a:bodyPr wrap="square" lIns="0" tIns="0" rIns="0" bIns="0" rtlCol="0"/>
          <a:lstStyle/>
          <a:p>
            <a:endParaRPr/>
          </a:p>
        </p:txBody>
      </p:sp>
      <p:sp>
        <p:nvSpPr>
          <p:cNvPr id="55" name="object 55"/>
          <p:cNvSpPr/>
          <p:nvPr/>
        </p:nvSpPr>
        <p:spPr>
          <a:xfrm>
            <a:off x="8420100" y="3609975"/>
            <a:ext cx="228600" cy="273050"/>
          </a:xfrm>
          <a:custGeom>
            <a:avLst/>
            <a:gdLst/>
            <a:ahLst/>
            <a:cxnLst/>
            <a:rect l="l" t="t" r="r" b="b"/>
            <a:pathLst>
              <a:path w="228600" h="273050">
                <a:moveTo>
                  <a:pt x="0" y="0"/>
                </a:moveTo>
                <a:lnTo>
                  <a:pt x="0" y="273050"/>
                </a:lnTo>
                <a:lnTo>
                  <a:pt x="228600" y="273050"/>
                </a:lnTo>
                <a:lnTo>
                  <a:pt x="228600" y="0"/>
                </a:lnTo>
                <a:lnTo>
                  <a:pt x="0" y="0"/>
                </a:lnTo>
                <a:close/>
              </a:path>
            </a:pathLst>
          </a:custGeom>
          <a:ln w="15875">
            <a:solidFill>
              <a:srgbClr val="165D83"/>
            </a:solidFill>
          </a:ln>
        </p:spPr>
        <p:txBody>
          <a:bodyPr wrap="square" lIns="0" tIns="0" rIns="0" bIns="0" rtlCol="0"/>
          <a:lstStyle/>
          <a:p>
            <a:endParaRPr/>
          </a:p>
        </p:txBody>
      </p:sp>
      <p:sp>
        <p:nvSpPr>
          <p:cNvPr id="56" name="object 56"/>
          <p:cNvSpPr/>
          <p:nvPr/>
        </p:nvSpPr>
        <p:spPr>
          <a:xfrm>
            <a:off x="8140700" y="3873500"/>
            <a:ext cx="304800" cy="0"/>
          </a:xfrm>
          <a:custGeom>
            <a:avLst/>
            <a:gdLst/>
            <a:ahLst/>
            <a:cxnLst/>
            <a:rect l="l" t="t" r="r" b="b"/>
            <a:pathLst>
              <a:path w="304800">
                <a:moveTo>
                  <a:pt x="0" y="0"/>
                </a:moveTo>
                <a:lnTo>
                  <a:pt x="304800" y="0"/>
                </a:lnTo>
              </a:path>
            </a:pathLst>
          </a:custGeom>
          <a:ln w="38100">
            <a:solidFill>
              <a:srgbClr val="30B6FC"/>
            </a:solidFill>
          </a:ln>
        </p:spPr>
        <p:txBody>
          <a:bodyPr wrap="square" lIns="0" tIns="0" rIns="0" bIns="0" rtlCol="0"/>
          <a:lstStyle/>
          <a:p>
            <a:endParaRPr/>
          </a:p>
        </p:txBody>
      </p:sp>
      <p:sp>
        <p:nvSpPr>
          <p:cNvPr id="57" name="object 57"/>
          <p:cNvSpPr/>
          <p:nvPr/>
        </p:nvSpPr>
        <p:spPr>
          <a:xfrm>
            <a:off x="8159750" y="3581400"/>
            <a:ext cx="0" cy="273050"/>
          </a:xfrm>
          <a:custGeom>
            <a:avLst/>
            <a:gdLst/>
            <a:ahLst/>
            <a:cxnLst/>
            <a:rect l="l" t="t" r="r" b="b"/>
            <a:pathLst>
              <a:path h="273050">
                <a:moveTo>
                  <a:pt x="0" y="0"/>
                </a:moveTo>
                <a:lnTo>
                  <a:pt x="0" y="273050"/>
                </a:lnTo>
              </a:path>
            </a:pathLst>
          </a:custGeom>
          <a:ln w="38100">
            <a:solidFill>
              <a:srgbClr val="30B6FC"/>
            </a:solidFill>
          </a:ln>
        </p:spPr>
        <p:txBody>
          <a:bodyPr wrap="square" lIns="0" tIns="0" rIns="0" bIns="0" rtlCol="0"/>
          <a:lstStyle/>
          <a:p>
            <a:endParaRPr/>
          </a:p>
        </p:txBody>
      </p:sp>
      <p:sp>
        <p:nvSpPr>
          <p:cNvPr id="58" name="object 58"/>
          <p:cNvSpPr/>
          <p:nvPr/>
        </p:nvSpPr>
        <p:spPr>
          <a:xfrm>
            <a:off x="8140700" y="3562350"/>
            <a:ext cx="304800" cy="0"/>
          </a:xfrm>
          <a:custGeom>
            <a:avLst/>
            <a:gdLst/>
            <a:ahLst/>
            <a:cxnLst/>
            <a:rect l="l" t="t" r="r" b="b"/>
            <a:pathLst>
              <a:path w="304800">
                <a:moveTo>
                  <a:pt x="0" y="0"/>
                </a:moveTo>
                <a:lnTo>
                  <a:pt x="304800" y="0"/>
                </a:lnTo>
              </a:path>
            </a:pathLst>
          </a:custGeom>
          <a:ln w="38100">
            <a:solidFill>
              <a:srgbClr val="30B6FC"/>
            </a:solidFill>
          </a:ln>
        </p:spPr>
        <p:txBody>
          <a:bodyPr wrap="square" lIns="0" tIns="0" rIns="0" bIns="0" rtlCol="0"/>
          <a:lstStyle/>
          <a:p>
            <a:endParaRPr/>
          </a:p>
        </p:txBody>
      </p:sp>
      <p:sp>
        <p:nvSpPr>
          <p:cNvPr id="59" name="object 59"/>
          <p:cNvSpPr/>
          <p:nvPr/>
        </p:nvSpPr>
        <p:spPr>
          <a:xfrm>
            <a:off x="8426450" y="3581400"/>
            <a:ext cx="0" cy="273050"/>
          </a:xfrm>
          <a:custGeom>
            <a:avLst/>
            <a:gdLst/>
            <a:ahLst/>
            <a:cxnLst/>
            <a:rect l="l" t="t" r="r" b="b"/>
            <a:pathLst>
              <a:path h="273050">
                <a:moveTo>
                  <a:pt x="0" y="0"/>
                </a:moveTo>
                <a:lnTo>
                  <a:pt x="0" y="273050"/>
                </a:lnTo>
              </a:path>
            </a:pathLst>
          </a:custGeom>
          <a:ln w="38100">
            <a:solidFill>
              <a:srgbClr val="30B6FC"/>
            </a:solidFill>
          </a:ln>
        </p:spPr>
        <p:txBody>
          <a:bodyPr wrap="square" lIns="0" tIns="0" rIns="0" bIns="0" rtlCol="0"/>
          <a:lstStyle/>
          <a:p>
            <a:endParaRPr/>
          </a:p>
        </p:txBody>
      </p:sp>
      <p:sp>
        <p:nvSpPr>
          <p:cNvPr id="60" name="object 60"/>
          <p:cNvSpPr/>
          <p:nvPr/>
        </p:nvSpPr>
        <p:spPr>
          <a:xfrm>
            <a:off x="8140700" y="3543300"/>
            <a:ext cx="304800" cy="349250"/>
          </a:xfrm>
          <a:custGeom>
            <a:avLst/>
            <a:gdLst/>
            <a:ahLst/>
            <a:cxnLst/>
            <a:rect l="l" t="t" r="r" b="b"/>
            <a:pathLst>
              <a:path w="304800" h="349250">
                <a:moveTo>
                  <a:pt x="0" y="0"/>
                </a:moveTo>
                <a:lnTo>
                  <a:pt x="304800" y="0"/>
                </a:lnTo>
                <a:lnTo>
                  <a:pt x="304800" y="349250"/>
                </a:lnTo>
                <a:lnTo>
                  <a:pt x="0" y="349250"/>
                </a:lnTo>
                <a:lnTo>
                  <a:pt x="0" y="0"/>
                </a:lnTo>
                <a:close/>
              </a:path>
            </a:pathLst>
          </a:custGeom>
          <a:ln w="15875">
            <a:solidFill>
              <a:srgbClr val="165D83"/>
            </a:solidFill>
          </a:ln>
        </p:spPr>
        <p:txBody>
          <a:bodyPr wrap="square" lIns="0" tIns="0" rIns="0" bIns="0" rtlCol="0"/>
          <a:lstStyle/>
          <a:p>
            <a:endParaRPr/>
          </a:p>
        </p:txBody>
      </p:sp>
      <p:sp>
        <p:nvSpPr>
          <p:cNvPr id="61" name="object 61"/>
          <p:cNvSpPr/>
          <p:nvPr/>
        </p:nvSpPr>
        <p:spPr>
          <a:xfrm>
            <a:off x="8178800" y="3581400"/>
            <a:ext cx="228600" cy="273050"/>
          </a:xfrm>
          <a:custGeom>
            <a:avLst/>
            <a:gdLst/>
            <a:ahLst/>
            <a:cxnLst/>
            <a:rect l="l" t="t" r="r" b="b"/>
            <a:pathLst>
              <a:path w="228600" h="273050">
                <a:moveTo>
                  <a:pt x="0" y="0"/>
                </a:moveTo>
                <a:lnTo>
                  <a:pt x="0" y="273050"/>
                </a:lnTo>
                <a:lnTo>
                  <a:pt x="228600" y="273050"/>
                </a:lnTo>
                <a:lnTo>
                  <a:pt x="228600" y="0"/>
                </a:lnTo>
                <a:lnTo>
                  <a:pt x="0" y="0"/>
                </a:lnTo>
                <a:close/>
              </a:path>
            </a:pathLst>
          </a:custGeom>
          <a:ln w="15875">
            <a:solidFill>
              <a:srgbClr val="165D83"/>
            </a:solidFill>
          </a:ln>
        </p:spPr>
        <p:txBody>
          <a:bodyPr wrap="square" lIns="0" tIns="0" rIns="0" bIns="0" rtlCol="0"/>
          <a:lstStyle/>
          <a:p>
            <a:endParaRPr/>
          </a:p>
        </p:txBody>
      </p:sp>
      <p:sp>
        <p:nvSpPr>
          <p:cNvPr id="62" name="object 62"/>
          <p:cNvSpPr/>
          <p:nvPr/>
        </p:nvSpPr>
        <p:spPr>
          <a:xfrm>
            <a:off x="1828800" y="2247900"/>
            <a:ext cx="533400" cy="266700"/>
          </a:xfrm>
          <a:custGeom>
            <a:avLst/>
            <a:gdLst/>
            <a:ahLst/>
            <a:cxnLst/>
            <a:rect l="l" t="t" r="r" b="b"/>
            <a:pathLst>
              <a:path w="533400" h="266700">
                <a:moveTo>
                  <a:pt x="133350" y="0"/>
                </a:moveTo>
                <a:lnTo>
                  <a:pt x="0" y="133350"/>
                </a:lnTo>
                <a:lnTo>
                  <a:pt x="133350" y="266700"/>
                </a:lnTo>
                <a:lnTo>
                  <a:pt x="133350" y="200025"/>
                </a:lnTo>
                <a:lnTo>
                  <a:pt x="466725" y="200025"/>
                </a:lnTo>
                <a:lnTo>
                  <a:pt x="533400" y="133350"/>
                </a:lnTo>
                <a:lnTo>
                  <a:pt x="466725" y="66675"/>
                </a:lnTo>
                <a:lnTo>
                  <a:pt x="133350" y="66675"/>
                </a:lnTo>
                <a:lnTo>
                  <a:pt x="133350" y="0"/>
                </a:lnTo>
                <a:close/>
              </a:path>
              <a:path w="533400" h="266700">
                <a:moveTo>
                  <a:pt x="466725" y="200025"/>
                </a:moveTo>
                <a:lnTo>
                  <a:pt x="400050" y="200025"/>
                </a:lnTo>
                <a:lnTo>
                  <a:pt x="400050" y="266700"/>
                </a:lnTo>
                <a:lnTo>
                  <a:pt x="466725" y="200025"/>
                </a:lnTo>
                <a:close/>
              </a:path>
              <a:path w="533400" h="266700">
                <a:moveTo>
                  <a:pt x="400050" y="0"/>
                </a:moveTo>
                <a:lnTo>
                  <a:pt x="400050" y="66675"/>
                </a:lnTo>
                <a:lnTo>
                  <a:pt x="466725" y="66675"/>
                </a:lnTo>
                <a:lnTo>
                  <a:pt x="400050" y="0"/>
                </a:lnTo>
                <a:close/>
              </a:path>
            </a:pathLst>
          </a:custGeom>
          <a:solidFill>
            <a:srgbClr val="30B6FC"/>
          </a:solidFill>
        </p:spPr>
        <p:txBody>
          <a:bodyPr wrap="square" lIns="0" tIns="0" rIns="0" bIns="0" rtlCol="0"/>
          <a:lstStyle/>
          <a:p>
            <a:endParaRPr/>
          </a:p>
        </p:txBody>
      </p:sp>
      <p:sp>
        <p:nvSpPr>
          <p:cNvPr id="63" name="object 63"/>
          <p:cNvSpPr/>
          <p:nvPr/>
        </p:nvSpPr>
        <p:spPr>
          <a:xfrm>
            <a:off x="1828800" y="2247900"/>
            <a:ext cx="533400" cy="266700"/>
          </a:xfrm>
          <a:custGeom>
            <a:avLst/>
            <a:gdLst/>
            <a:ahLst/>
            <a:cxnLst/>
            <a:rect l="l" t="t" r="r" b="b"/>
            <a:pathLst>
              <a:path w="533400" h="266700">
                <a:moveTo>
                  <a:pt x="0" y="133350"/>
                </a:moveTo>
                <a:lnTo>
                  <a:pt x="133350" y="0"/>
                </a:lnTo>
                <a:lnTo>
                  <a:pt x="133350" y="66675"/>
                </a:lnTo>
                <a:lnTo>
                  <a:pt x="400050" y="66675"/>
                </a:lnTo>
                <a:lnTo>
                  <a:pt x="400050" y="0"/>
                </a:lnTo>
                <a:lnTo>
                  <a:pt x="533400" y="133350"/>
                </a:lnTo>
                <a:lnTo>
                  <a:pt x="400050" y="266700"/>
                </a:lnTo>
                <a:lnTo>
                  <a:pt x="400050" y="200025"/>
                </a:lnTo>
                <a:lnTo>
                  <a:pt x="133350" y="200025"/>
                </a:lnTo>
                <a:lnTo>
                  <a:pt x="133350" y="266700"/>
                </a:lnTo>
                <a:lnTo>
                  <a:pt x="0" y="133350"/>
                </a:lnTo>
                <a:close/>
              </a:path>
            </a:pathLst>
          </a:custGeom>
          <a:ln w="15875">
            <a:solidFill>
              <a:srgbClr val="165D83"/>
            </a:solidFill>
          </a:ln>
        </p:spPr>
        <p:txBody>
          <a:bodyPr wrap="square" lIns="0" tIns="0" rIns="0" bIns="0" rtlCol="0"/>
          <a:lstStyle/>
          <a:p>
            <a:endParaRPr/>
          </a:p>
        </p:txBody>
      </p:sp>
      <p:sp>
        <p:nvSpPr>
          <p:cNvPr id="64" name="object 64"/>
          <p:cNvSpPr/>
          <p:nvPr/>
        </p:nvSpPr>
        <p:spPr>
          <a:xfrm>
            <a:off x="1828800" y="3543300"/>
            <a:ext cx="533400" cy="266700"/>
          </a:xfrm>
          <a:custGeom>
            <a:avLst/>
            <a:gdLst/>
            <a:ahLst/>
            <a:cxnLst/>
            <a:rect l="l" t="t" r="r" b="b"/>
            <a:pathLst>
              <a:path w="533400" h="266700">
                <a:moveTo>
                  <a:pt x="133350" y="0"/>
                </a:moveTo>
                <a:lnTo>
                  <a:pt x="0" y="133350"/>
                </a:lnTo>
                <a:lnTo>
                  <a:pt x="133350" y="266700"/>
                </a:lnTo>
                <a:lnTo>
                  <a:pt x="133350" y="200025"/>
                </a:lnTo>
                <a:lnTo>
                  <a:pt x="466725" y="200025"/>
                </a:lnTo>
                <a:lnTo>
                  <a:pt x="533400" y="133350"/>
                </a:lnTo>
                <a:lnTo>
                  <a:pt x="466725" y="66675"/>
                </a:lnTo>
                <a:lnTo>
                  <a:pt x="133350" y="66675"/>
                </a:lnTo>
                <a:lnTo>
                  <a:pt x="133350" y="0"/>
                </a:lnTo>
                <a:close/>
              </a:path>
              <a:path w="533400" h="266700">
                <a:moveTo>
                  <a:pt x="466725" y="200025"/>
                </a:moveTo>
                <a:lnTo>
                  <a:pt x="400050" y="200025"/>
                </a:lnTo>
                <a:lnTo>
                  <a:pt x="400050" y="266700"/>
                </a:lnTo>
                <a:lnTo>
                  <a:pt x="466725" y="200025"/>
                </a:lnTo>
                <a:close/>
              </a:path>
              <a:path w="533400" h="266700">
                <a:moveTo>
                  <a:pt x="400050" y="0"/>
                </a:moveTo>
                <a:lnTo>
                  <a:pt x="400050" y="66675"/>
                </a:lnTo>
                <a:lnTo>
                  <a:pt x="466725" y="66675"/>
                </a:lnTo>
                <a:lnTo>
                  <a:pt x="400050" y="0"/>
                </a:lnTo>
                <a:close/>
              </a:path>
            </a:pathLst>
          </a:custGeom>
          <a:solidFill>
            <a:srgbClr val="30B6FC"/>
          </a:solidFill>
        </p:spPr>
        <p:txBody>
          <a:bodyPr wrap="square" lIns="0" tIns="0" rIns="0" bIns="0" rtlCol="0"/>
          <a:lstStyle/>
          <a:p>
            <a:endParaRPr/>
          </a:p>
        </p:txBody>
      </p:sp>
      <p:sp>
        <p:nvSpPr>
          <p:cNvPr id="65" name="object 65"/>
          <p:cNvSpPr/>
          <p:nvPr/>
        </p:nvSpPr>
        <p:spPr>
          <a:xfrm>
            <a:off x="1828800" y="3543300"/>
            <a:ext cx="533400" cy="266700"/>
          </a:xfrm>
          <a:custGeom>
            <a:avLst/>
            <a:gdLst/>
            <a:ahLst/>
            <a:cxnLst/>
            <a:rect l="l" t="t" r="r" b="b"/>
            <a:pathLst>
              <a:path w="533400" h="266700">
                <a:moveTo>
                  <a:pt x="0" y="133350"/>
                </a:moveTo>
                <a:lnTo>
                  <a:pt x="133350" y="0"/>
                </a:lnTo>
                <a:lnTo>
                  <a:pt x="133350" y="66675"/>
                </a:lnTo>
                <a:lnTo>
                  <a:pt x="400050" y="66675"/>
                </a:lnTo>
                <a:lnTo>
                  <a:pt x="400050" y="0"/>
                </a:lnTo>
                <a:lnTo>
                  <a:pt x="533400" y="133350"/>
                </a:lnTo>
                <a:lnTo>
                  <a:pt x="400050" y="266700"/>
                </a:lnTo>
                <a:lnTo>
                  <a:pt x="400050" y="200025"/>
                </a:lnTo>
                <a:lnTo>
                  <a:pt x="133350" y="200025"/>
                </a:lnTo>
                <a:lnTo>
                  <a:pt x="133350" y="266700"/>
                </a:lnTo>
                <a:lnTo>
                  <a:pt x="0" y="133350"/>
                </a:lnTo>
                <a:close/>
              </a:path>
            </a:pathLst>
          </a:custGeom>
          <a:ln w="15875">
            <a:solidFill>
              <a:srgbClr val="165D83"/>
            </a:solidFill>
          </a:ln>
        </p:spPr>
        <p:txBody>
          <a:bodyPr wrap="square" lIns="0" tIns="0" rIns="0" bIns="0" rtlCol="0"/>
          <a:lstStyle/>
          <a:p>
            <a:endParaRPr/>
          </a:p>
        </p:txBody>
      </p:sp>
      <p:sp>
        <p:nvSpPr>
          <p:cNvPr id="66" name="object 66"/>
          <p:cNvSpPr/>
          <p:nvPr/>
        </p:nvSpPr>
        <p:spPr>
          <a:xfrm>
            <a:off x="1828800" y="5105400"/>
            <a:ext cx="533400" cy="266700"/>
          </a:xfrm>
          <a:custGeom>
            <a:avLst/>
            <a:gdLst/>
            <a:ahLst/>
            <a:cxnLst/>
            <a:rect l="l" t="t" r="r" b="b"/>
            <a:pathLst>
              <a:path w="533400" h="266700">
                <a:moveTo>
                  <a:pt x="133350" y="0"/>
                </a:moveTo>
                <a:lnTo>
                  <a:pt x="0" y="133350"/>
                </a:lnTo>
                <a:lnTo>
                  <a:pt x="133350" y="266700"/>
                </a:lnTo>
                <a:lnTo>
                  <a:pt x="133350" y="200025"/>
                </a:lnTo>
                <a:lnTo>
                  <a:pt x="466725" y="200025"/>
                </a:lnTo>
                <a:lnTo>
                  <a:pt x="533400" y="133350"/>
                </a:lnTo>
                <a:lnTo>
                  <a:pt x="466725" y="66675"/>
                </a:lnTo>
                <a:lnTo>
                  <a:pt x="133350" y="66675"/>
                </a:lnTo>
                <a:lnTo>
                  <a:pt x="133350" y="0"/>
                </a:lnTo>
                <a:close/>
              </a:path>
              <a:path w="533400" h="266700">
                <a:moveTo>
                  <a:pt x="466725" y="200025"/>
                </a:moveTo>
                <a:lnTo>
                  <a:pt x="400050" y="200025"/>
                </a:lnTo>
                <a:lnTo>
                  <a:pt x="400050" y="266700"/>
                </a:lnTo>
                <a:lnTo>
                  <a:pt x="466725" y="200025"/>
                </a:lnTo>
                <a:close/>
              </a:path>
              <a:path w="533400" h="266700">
                <a:moveTo>
                  <a:pt x="400050" y="0"/>
                </a:moveTo>
                <a:lnTo>
                  <a:pt x="400050" y="66675"/>
                </a:lnTo>
                <a:lnTo>
                  <a:pt x="466725" y="66675"/>
                </a:lnTo>
                <a:lnTo>
                  <a:pt x="400050" y="0"/>
                </a:lnTo>
                <a:close/>
              </a:path>
            </a:pathLst>
          </a:custGeom>
          <a:solidFill>
            <a:srgbClr val="30B6FC"/>
          </a:solidFill>
        </p:spPr>
        <p:txBody>
          <a:bodyPr wrap="square" lIns="0" tIns="0" rIns="0" bIns="0" rtlCol="0"/>
          <a:lstStyle/>
          <a:p>
            <a:endParaRPr/>
          </a:p>
        </p:txBody>
      </p:sp>
      <p:sp>
        <p:nvSpPr>
          <p:cNvPr id="67" name="object 67"/>
          <p:cNvSpPr/>
          <p:nvPr/>
        </p:nvSpPr>
        <p:spPr>
          <a:xfrm>
            <a:off x="1828800" y="5105400"/>
            <a:ext cx="533400" cy="266700"/>
          </a:xfrm>
          <a:custGeom>
            <a:avLst/>
            <a:gdLst/>
            <a:ahLst/>
            <a:cxnLst/>
            <a:rect l="l" t="t" r="r" b="b"/>
            <a:pathLst>
              <a:path w="533400" h="266700">
                <a:moveTo>
                  <a:pt x="0" y="133350"/>
                </a:moveTo>
                <a:lnTo>
                  <a:pt x="133350" y="0"/>
                </a:lnTo>
                <a:lnTo>
                  <a:pt x="133350" y="66675"/>
                </a:lnTo>
                <a:lnTo>
                  <a:pt x="400050" y="66675"/>
                </a:lnTo>
                <a:lnTo>
                  <a:pt x="400050" y="0"/>
                </a:lnTo>
                <a:lnTo>
                  <a:pt x="533400" y="133350"/>
                </a:lnTo>
                <a:lnTo>
                  <a:pt x="400050" y="266700"/>
                </a:lnTo>
                <a:lnTo>
                  <a:pt x="400050" y="200025"/>
                </a:lnTo>
                <a:lnTo>
                  <a:pt x="133350" y="200025"/>
                </a:lnTo>
                <a:lnTo>
                  <a:pt x="133350" y="266700"/>
                </a:lnTo>
                <a:lnTo>
                  <a:pt x="0" y="133350"/>
                </a:lnTo>
                <a:close/>
              </a:path>
            </a:pathLst>
          </a:custGeom>
          <a:ln w="15875">
            <a:solidFill>
              <a:srgbClr val="165D83"/>
            </a:solidFill>
          </a:ln>
        </p:spPr>
        <p:txBody>
          <a:bodyPr wrap="square" lIns="0" tIns="0" rIns="0" bIns="0" rtlCol="0"/>
          <a:lstStyle/>
          <a:p>
            <a:endParaRPr/>
          </a:p>
        </p:txBody>
      </p:sp>
      <p:sp>
        <p:nvSpPr>
          <p:cNvPr id="68" name="object 68"/>
          <p:cNvSpPr txBox="1"/>
          <p:nvPr/>
        </p:nvSpPr>
        <p:spPr>
          <a:xfrm>
            <a:off x="345440" y="1820417"/>
            <a:ext cx="40005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O</a:t>
            </a:r>
            <a:r>
              <a:rPr sz="1200" spc="-10" dirty="0">
                <a:latin typeface="Candara"/>
                <a:cs typeface="Candara"/>
              </a:rPr>
              <a:t>r</a:t>
            </a:r>
            <a:r>
              <a:rPr sz="1200" spc="-5" dirty="0">
                <a:latin typeface="Candara"/>
                <a:cs typeface="Candara"/>
              </a:rPr>
              <a:t>de</a:t>
            </a:r>
            <a:r>
              <a:rPr sz="1200" dirty="0">
                <a:latin typeface="Candara"/>
                <a:cs typeface="Candara"/>
              </a:rPr>
              <a:t>r  file</a:t>
            </a:r>
            <a:endParaRPr sz="1200">
              <a:latin typeface="Candara"/>
              <a:cs typeface="Candara"/>
            </a:endParaRPr>
          </a:p>
        </p:txBody>
      </p:sp>
      <p:sp>
        <p:nvSpPr>
          <p:cNvPr id="69" name="object 69"/>
          <p:cNvSpPr txBox="1"/>
          <p:nvPr/>
        </p:nvSpPr>
        <p:spPr>
          <a:xfrm>
            <a:off x="111963" y="3100577"/>
            <a:ext cx="739140" cy="57404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Candara"/>
                <a:cs typeface="Candara"/>
              </a:rPr>
              <a:t>P</a:t>
            </a:r>
            <a:r>
              <a:rPr sz="1200" spc="-10" dirty="0">
                <a:latin typeface="Candara"/>
                <a:cs typeface="Candara"/>
              </a:rPr>
              <a:t>r</a:t>
            </a:r>
            <a:r>
              <a:rPr sz="1200" dirty="0">
                <a:latin typeface="Candara"/>
                <a:cs typeface="Candara"/>
              </a:rPr>
              <a:t>od</a:t>
            </a:r>
            <a:r>
              <a:rPr sz="1200" spc="0" dirty="0">
                <a:latin typeface="Candara"/>
                <a:cs typeface="Candara"/>
              </a:rPr>
              <a:t>u</a:t>
            </a:r>
            <a:r>
              <a:rPr sz="1200" dirty="0">
                <a:latin typeface="Candara"/>
                <a:cs typeface="Candara"/>
              </a:rPr>
              <a:t>ction  </a:t>
            </a:r>
            <a:r>
              <a:rPr sz="1200" spc="-5" dirty="0">
                <a:latin typeface="Candara"/>
                <a:cs typeface="Candara"/>
              </a:rPr>
              <a:t>Master</a:t>
            </a:r>
            <a:endParaRPr sz="1200">
              <a:latin typeface="Candara"/>
              <a:cs typeface="Candara"/>
            </a:endParaRPr>
          </a:p>
          <a:p>
            <a:pPr marL="12700">
              <a:lnSpc>
                <a:spcPct val="100000"/>
              </a:lnSpc>
            </a:pPr>
            <a:r>
              <a:rPr sz="1200" dirty="0">
                <a:latin typeface="Candara"/>
                <a:cs typeface="Candara"/>
              </a:rPr>
              <a:t>file</a:t>
            </a:r>
            <a:endParaRPr sz="1200">
              <a:latin typeface="Candara"/>
              <a:cs typeface="Candara"/>
            </a:endParaRPr>
          </a:p>
        </p:txBody>
      </p:sp>
      <p:sp>
        <p:nvSpPr>
          <p:cNvPr id="70" name="object 70"/>
          <p:cNvSpPr txBox="1"/>
          <p:nvPr/>
        </p:nvSpPr>
        <p:spPr>
          <a:xfrm>
            <a:off x="269240" y="4622038"/>
            <a:ext cx="760095" cy="39179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Accounting</a:t>
            </a:r>
            <a:endParaRPr sz="1200">
              <a:latin typeface="Candara"/>
              <a:cs typeface="Candara"/>
            </a:endParaRPr>
          </a:p>
          <a:p>
            <a:pPr marL="12700">
              <a:lnSpc>
                <a:spcPct val="100000"/>
              </a:lnSpc>
            </a:pPr>
            <a:r>
              <a:rPr sz="1200" dirty="0">
                <a:latin typeface="Candara"/>
                <a:cs typeface="Candara"/>
              </a:rPr>
              <a:t>file</a:t>
            </a:r>
            <a:endParaRPr sz="1200">
              <a:latin typeface="Candara"/>
              <a:cs typeface="Candara"/>
            </a:endParaRPr>
          </a:p>
        </p:txBody>
      </p:sp>
      <p:sp>
        <p:nvSpPr>
          <p:cNvPr id="71" name="object 71"/>
          <p:cNvSpPr/>
          <p:nvPr/>
        </p:nvSpPr>
        <p:spPr>
          <a:xfrm>
            <a:off x="3886200" y="2102357"/>
            <a:ext cx="533400" cy="0"/>
          </a:xfrm>
          <a:custGeom>
            <a:avLst/>
            <a:gdLst/>
            <a:ahLst/>
            <a:cxnLst/>
            <a:rect l="l" t="t" r="r" b="b"/>
            <a:pathLst>
              <a:path w="533400">
                <a:moveTo>
                  <a:pt x="0" y="0"/>
                </a:moveTo>
                <a:lnTo>
                  <a:pt x="533400" y="0"/>
                </a:lnTo>
              </a:path>
            </a:pathLst>
          </a:custGeom>
          <a:ln w="12700">
            <a:solidFill>
              <a:srgbClr val="30B6FC"/>
            </a:solidFill>
          </a:ln>
        </p:spPr>
        <p:txBody>
          <a:bodyPr wrap="square" lIns="0" tIns="0" rIns="0" bIns="0" rtlCol="0"/>
          <a:lstStyle/>
          <a:p>
            <a:endParaRPr/>
          </a:p>
        </p:txBody>
      </p:sp>
      <p:sp>
        <p:nvSpPr>
          <p:cNvPr id="72" name="object 72"/>
          <p:cNvSpPr/>
          <p:nvPr/>
        </p:nvSpPr>
        <p:spPr>
          <a:xfrm>
            <a:off x="4419600" y="2102357"/>
            <a:ext cx="0" cy="412750"/>
          </a:xfrm>
          <a:custGeom>
            <a:avLst/>
            <a:gdLst/>
            <a:ahLst/>
            <a:cxnLst/>
            <a:rect l="l" t="t" r="r" b="b"/>
            <a:pathLst>
              <a:path h="412750">
                <a:moveTo>
                  <a:pt x="0" y="0"/>
                </a:moveTo>
                <a:lnTo>
                  <a:pt x="0" y="412241"/>
                </a:lnTo>
              </a:path>
            </a:pathLst>
          </a:custGeom>
          <a:ln w="12700">
            <a:solidFill>
              <a:srgbClr val="30B6FC"/>
            </a:solidFill>
          </a:ln>
        </p:spPr>
        <p:txBody>
          <a:bodyPr wrap="square" lIns="0" tIns="0" rIns="0" bIns="0" rtlCol="0"/>
          <a:lstStyle/>
          <a:p>
            <a:endParaRPr/>
          </a:p>
        </p:txBody>
      </p:sp>
      <p:sp>
        <p:nvSpPr>
          <p:cNvPr id="73" name="object 73"/>
          <p:cNvSpPr/>
          <p:nvPr/>
        </p:nvSpPr>
        <p:spPr>
          <a:xfrm>
            <a:off x="4419600" y="2462910"/>
            <a:ext cx="457200" cy="103505"/>
          </a:xfrm>
          <a:custGeom>
            <a:avLst/>
            <a:gdLst/>
            <a:ahLst/>
            <a:cxnLst/>
            <a:rect l="l" t="t" r="r" b="b"/>
            <a:pathLst>
              <a:path w="457200" h="103505">
                <a:moveTo>
                  <a:pt x="432090" y="51688"/>
                </a:moveTo>
                <a:lnTo>
                  <a:pt x="362203" y="92455"/>
                </a:lnTo>
                <a:lnTo>
                  <a:pt x="361188" y="96265"/>
                </a:lnTo>
                <a:lnTo>
                  <a:pt x="364744" y="102362"/>
                </a:lnTo>
                <a:lnTo>
                  <a:pt x="368553" y="103377"/>
                </a:lnTo>
                <a:lnTo>
                  <a:pt x="446309" y="58038"/>
                </a:lnTo>
                <a:lnTo>
                  <a:pt x="444626" y="58038"/>
                </a:lnTo>
                <a:lnTo>
                  <a:pt x="444626" y="57150"/>
                </a:lnTo>
                <a:lnTo>
                  <a:pt x="441451" y="57150"/>
                </a:lnTo>
                <a:lnTo>
                  <a:pt x="432090" y="51688"/>
                </a:lnTo>
                <a:close/>
              </a:path>
              <a:path w="457200" h="103505">
                <a:moveTo>
                  <a:pt x="421204" y="45338"/>
                </a:moveTo>
                <a:lnTo>
                  <a:pt x="0" y="45338"/>
                </a:lnTo>
                <a:lnTo>
                  <a:pt x="0" y="58038"/>
                </a:lnTo>
                <a:lnTo>
                  <a:pt x="421204" y="58038"/>
                </a:lnTo>
                <a:lnTo>
                  <a:pt x="432090" y="51688"/>
                </a:lnTo>
                <a:lnTo>
                  <a:pt x="421204" y="45338"/>
                </a:lnTo>
                <a:close/>
              </a:path>
              <a:path w="457200" h="103505">
                <a:moveTo>
                  <a:pt x="446309" y="45338"/>
                </a:moveTo>
                <a:lnTo>
                  <a:pt x="444626" y="45338"/>
                </a:lnTo>
                <a:lnTo>
                  <a:pt x="444626" y="58038"/>
                </a:lnTo>
                <a:lnTo>
                  <a:pt x="446309" y="58038"/>
                </a:lnTo>
                <a:lnTo>
                  <a:pt x="457200" y="51688"/>
                </a:lnTo>
                <a:lnTo>
                  <a:pt x="446309" y="45338"/>
                </a:lnTo>
                <a:close/>
              </a:path>
              <a:path w="457200" h="103505">
                <a:moveTo>
                  <a:pt x="441451" y="46227"/>
                </a:moveTo>
                <a:lnTo>
                  <a:pt x="432090" y="51688"/>
                </a:lnTo>
                <a:lnTo>
                  <a:pt x="441451" y="57150"/>
                </a:lnTo>
                <a:lnTo>
                  <a:pt x="441451" y="46227"/>
                </a:lnTo>
                <a:close/>
              </a:path>
              <a:path w="457200" h="103505">
                <a:moveTo>
                  <a:pt x="444626" y="46227"/>
                </a:moveTo>
                <a:lnTo>
                  <a:pt x="441451" y="46227"/>
                </a:lnTo>
                <a:lnTo>
                  <a:pt x="441451" y="57150"/>
                </a:lnTo>
                <a:lnTo>
                  <a:pt x="444626" y="57150"/>
                </a:lnTo>
                <a:lnTo>
                  <a:pt x="444626" y="46227"/>
                </a:lnTo>
                <a:close/>
              </a:path>
              <a:path w="457200" h="103505">
                <a:moveTo>
                  <a:pt x="368553" y="0"/>
                </a:moveTo>
                <a:lnTo>
                  <a:pt x="364744" y="1015"/>
                </a:lnTo>
                <a:lnTo>
                  <a:pt x="361188" y="7112"/>
                </a:lnTo>
                <a:lnTo>
                  <a:pt x="362203" y="10922"/>
                </a:lnTo>
                <a:lnTo>
                  <a:pt x="432090" y="51688"/>
                </a:lnTo>
                <a:lnTo>
                  <a:pt x="441451" y="46227"/>
                </a:lnTo>
                <a:lnTo>
                  <a:pt x="444626" y="46227"/>
                </a:lnTo>
                <a:lnTo>
                  <a:pt x="444626" y="45338"/>
                </a:lnTo>
                <a:lnTo>
                  <a:pt x="446309" y="45338"/>
                </a:lnTo>
                <a:lnTo>
                  <a:pt x="368553" y="0"/>
                </a:lnTo>
                <a:close/>
              </a:path>
            </a:pathLst>
          </a:custGeom>
          <a:solidFill>
            <a:srgbClr val="30B6FC"/>
          </a:solidFill>
        </p:spPr>
        <p:txBody>
          <a:bodyPr wrap="square" lIns="0" tIns="0" rIns="0" bIns="0" rtlCol="0"/>
          <a:lstStyle/>
          <a:p>
            <a:endParaRPr/>
          </a:p>
        </p:txBody>
      </p:sp>
      <p:sp>
        <p:nvSpPr>
          <p:cNvPr id="74" name="object 74"/>
          <p:cNvSpPr/>
          <p:nvPr/>
        </p:nvSpPr>
        <p:spPr>
          <a:xfrm>
            <a:off x="3886200" y="3475735"/>
            <a:ext cx="939800" cy="103505"/>
          </a:xfrm>
          <a:custGeom>
            <a:avLst/>
            <a:gdLst/>
            <a:ahLst/>
            <a:cxnLst/>
            <a:rect l="l" t="t" r="r" b="b"/>
            <a:pathLst>
              <a:path w="939800" h="103504">
                <a:moveTo>
                  <a:pt x="914690" y="51688"/>
                </a:moveTo>
                <a:lnTo>
                  <a:pt x="844803" y="92455"/>
                </a:lnTo>
                <a:lnTo>
                  <a:pt x="843788" y="96265"/>
                </a:lnTo>
                <a:lnTo>
                  <a:pt x="847344" y="102362"/>
                </a:lnTo>
                <a:lnTo>
                  <a:pt x="851153" y="103377"/>
                </a:lnTo>
                <a:lnTo>
                  <a:pt x="928909" y="58038"/>
                </a:lnTo>
                <a:lnTo>
                  <a:pt x="927226" y="58038"/>
                </a:lnTo>
                <a:lnTo>
                  <a:pt x="927226" y="57150"/>
                </a:lnTo>
                <a:lnTo>
                  <a:pt x="924051" y="57150"/>
                </a:lnTo>
                <a:lnTo>
                  <a:pt x="914690" y="51688"/>
                </a:lnTo>
                <a:close/>
              </a:path>
              <a:path w="939800" h="103504">
                <a:moveTo>
                  <a:pt x="903804" y="45338"/>
                </a:moveTo>
                <a:lnTo>
                  <a:pt x="0" y="45338"/>
                </a:lnTo>
                <a:lnTo>
                  <a:pt x="0" y="58038"/>
                </a:lnTo>
                <a:lnTo>
                  <a:pt x="903804" y="58038"/>
                </a:lnTo>
                <a:lnTo>
                  <a:pt x="914690" y="51688"/>
                </a:lnTo>
                <a:lnTo>
                  <a:pt x="903804" y="45338"/>
                </a:lnTo>
                <a:close/>
              </a:path>
              <a:path w="939800" h="103504">
                <a:moveTo>
                  <a:pt x="928909" y="45338"/>
                </a:moveTo>
                <a:lnTo>
                  <a:pt x="927226" y="45338"/>
                </a:lnTo>
                <a:lnTo>
                  <a:pt x="927226" y="58038"/>
                </a:lnTo>
                <a:lnTo>
                  <a:pt x="928909" y="58038"/>
                </a:lnTo>
                <a:lnTo>
                  <a:pt x="939800" y="51688"/>
                </a:lnTo>
                <a:lnTo>
                  <a:pt x="928909" y="45338"/>
                </a:lnTo>
                <a:close/>
              </a:path>
              <a:path w="939800" h="103504">
                <a:moveTo>
                  <a:pt x="924051" y="46227"/>
                </a:moveTo>
                <a:lnTo>
                  <a:pt x="914690" y="51688"/>
                </a:lnTo>
                <a:lnTo>
                  <a:pt x="924051" y="57150"/>
                </a:lnTo>
                <a:lnTo>
                  <a:pt x="924051" y="46227"/>
                </a:lnTo>
                <a:close/>
              </a:path>
              <a:path w="939800" h="103504">
                <a:moveTo>
                  <a:pt x="927226" y="46227"/>
                </a:moveTo>
                <a:lnTo>
                  <a:pt x="924051" y="46227"/>
                </a:lnTo>
                <a:lnTo>
                  <a:pt x="924051" y="57150"/>
                </a:lnTo>
                <a:lnTo>
                  <a:pt x="927226" y="57150"/>
                </a:lnTo>
                <a:lnTo>
                  <a:pt x="927226" y="46227"/>
                </a:lnTo>
                <a:close/>
              </a:path>
              <a:path w="939800" h="103504">
                <a:moveTo>
                  <a:pt x="851153" y="0"/>
                </a:moveTo>
                <a:lnTo>
                  <a:pt x="847344" y="1015"/>
                </a:lnTo>
                <a:lnTo>
                  <a:pt x="843788" y="7112"/>
                </a:lnTo>
                <a:lnTo>
                  <a:pt x="844803" y="10922"/>
                </a:lnTo>
                <a:lnTo>
                  <a:pt x="914690" y="51688"/>
                </a:lnTo>
                <a:lnTo>
                  <a:pt x="924051" y="46227"/>
                </a:lnTo>
                <a:lnTo>
                  <a:pt x="927226" y="46227"/>
                </a:lnTo>
                <a:lnTo>
                  <a:pt x="927226" y="45338"/>
                </a:lnTo>
                <a:lnTo>
                  <a:pt x="928909" y="45338"/>
                </a:lnTo>
                <a:lnTo>
                  <a:pt x="851153" y="0"/>
                </a:lnTo>
                <a:close/>
              </a:path>
            </a:pathLst>
          </a:custGeom>
          <a:solidFill>
            <a:srgbClr val="30B6FC"/>
          </a:solidFill>
        </p:spPr>
        <p:txBody>
          <a:bodyPr wrap="square" lIns="0" tIns="0" rIns="0" bIns="0" rtlCol="0"/>
          <a:lstStyle/>
          <a:p>
            <a:endParaRPr/>
          </a:p>
        </p:txBody>
      </p:sp>
      <p:graphicFrame>
        <p:nvGraphicFramePr>
          <p:cNvPr id="75" name="object 75"/>
          <p:cNvGraphicFramePr>
            <a:graphicFrameLocks noGrp="1"/>
          </p:cNvGraphicFramePr>
          <p:nvPr/>
        </p:nvGraphicFramePr>
        <p:xfrm>
          <a:off x="2430462" y="3040062"/>
          <a:ext cx="2209799" cy="1549146"/>
        </p:xfrm>
        <a:graphic>
          <a:graphicData uri="http://schemas.openxmlformats.org/drawingml/2006/table">
            <a:tbl>
              <a:tblPr firstRow="1" bandRow="1">
                <a:tableStyleId>{2D5ABB26-0587-4C30-8999-92F81FD0307C}</a:tableStyleId>
              </a:tblPr>
              <a:tblGrid>
                <a:gridCol w="138430"/>
                <a:gridCol w="1171575"/>
                <a:gridCol w="137794"/>
                <a:gridCol w="762000"/>
              </a:tblGrid>
              <a:tr h="137795">
                <a:tc gridSpan="3">
                  <a:txBody>
                    <a:bodyPr/>
                    <a:lstStyle/>
                    <a:p>
                      <a:pPr>
                        <a:lnSpc>
                          <a:spcPct val="100000"/>
                        </a:lnSpc>
                      </a:pPr>
                      <a:endParaRPr sz="700">
                        <a:latin typeface="Times New Roman"/>
                        <a:cs typeface="Times New Roman"/>
                      </a:endParaRPr>
                    </a:p>
                  </a:txBody>
                  <a:tcPr marL="0" marR="0" marT="0" marB="0">
                    <a:lnL w="19050">
                      <a:solidFill>
                        <a:srgbClr val="165D83"/>
                      </a:solidFill>
                      <a:prstDash val="solid"/>
                    </a:lnL>
                    <a:lnR w="19050">
                      <a:solidFill>
                        <a:srgbClr val="165D83"/>
                      </a:solidFill>
                      <a:prstDash val="solid"/>
                    </a:lnR>
                    <a:lnT w="19050">
                      <a:solidFill>
                        <a:srgbClr val="165D83"/>
                      </a:solidFill>
                      <a:prstDash val="solid"/>
                    </a:lnT>
                    <a:solidFill>
                      <a:srgbClr val="30B6FC"/>
                    </a:solidFill>
                  </a:tcPr>
                </a:tc>
                <a:tc hMerge="1">
                  <a:txBody>
                    <a:bodyPr/>
                    <a:lstStyle/>
                    <a:p>
                      <a:endParaRPr/>
                    </a:p>
                  </a:txBody>
                  <a:tcPr marL="0" marR="0" marT="0" marB="0"/>
                </a:tc>
                <a:tc hMerge="1">
                  <a:txBody>
                    <a:bodyPr/>
                    <a:lstStyle/>
                    <a:p>
                      <a:endParaRPr/>
                    </a:p>
                  </a:txBody>
                  <a:tcPr marL="0" marR="0" marT="0" marB="0"/>
                </a:tc>
                <a:tc rowSpan="2">
                  <a:txBody>
                    <a:bodyPr/>
                    <a:lstStyle/>
                    <a:p>
                      <a:pPr>
                        <a:lnSpc>
                          <a:spcPct val="100000"/>
                        </a:lnSpc>
                      </a:pPr>
                      <a:endParaRPr sz="1300">
                        <a:latin typeface="Times New Roman"/>
                        <a:cs typeface="Times New Roman"/>
                      </a:endParaRPr>
                    </a:p>
                  </a:txBody>
                  <a:tcPr marL="0" marR="0" marT="0" marB="0">
                    <a:lnL w="19050">
                      <a:solidFill>
                        <a:srgbClr val="165D83"/>
                      </a:solidFill>
                      <a:prstDash val="solid"/>
                    </a:lnL>
                    <a:lnB w="12700">
                      <a:solidFill>
                        <a:srgbClr val="30B6FC"/>
                      </a:solidFill>
                      <a:prstDash val="solid"/>
                    </a:lnB>
                  </a:tcPr>
                </a:tc>
              </a:tr>
              <a:tr h="744220">
                <a:tc rowSpan="2">
                  <a:txBody>
                    <a:bodyPr/>
                    <a:lstStyle/>
                    <a:p>
                      <a:pPr>
                        <a:lnSpc>
                          <a:spcPct val="100000"/>
                        </a:lnSpc>
                      </a:pPr>
                      <a:endParaRPr sz="1300">
                        <a:latin typeface="Times New Roman"/>
                        <a:cs typeface="Times New Roman"/>
                      </a:endParaRPr>
                    </a:p>
                  </a:txBody>
                  <a:tcPr marL="0" marR="0" marT="0" marB="0">
                    <a:lnL w="19050">
                      <a:solidFill>
                        <a:srgbClr val="165D83"/>
                      </a:solidFill>
                      <a:prstDash val="solid"/>
                    </a:lnL>
                    <a:lnR w="19050">
                      <a:solidFill>
                        <a:srgbClr val="165D83"/>
                      </a:solidFill>
                      <a:prstDash val="solid"/>
                    </a:lnR>
                    <a:solidFill>
                      <a:srgbClr val="30B6FC"/>
                    </a:solidFill>
                  </a:tcPr>
                </a:tc>
                <a:tc rowSpan="2">
                  <a:txBody>
                    <a:bodyPr/>
                    <a:lstStyle/>
                    <a:p>
                      <a:pPr marL="244475">
                        <a:lnSpc>
                          <a:spcPts val="1495"/>
                        </a:lnSpc>
                      </a:pPr>
                      <a:r>
                        <a:rPr sz="1400" spc="-5" dirty="0">
                          <a:latin typeface="Candara"/>
                          <a:cs typeface="Candara"/>
                        </a:rPr>
                        <a:t>Materials</a:t>
                      </a:r>
                      <a:endParaRPr sz="1400">
                        <a:latin typeface="Candara"/>
                        <a:cs typeface="Candara"/>
                      </a:endParaRPr>
                    </a:p>
                    <a:p>
                      <a:pPr marL="269240" marR="218440" indent="-27940" algn="just">
                        <a:lnSpc>
                          <a:spcPct val="100000"/>
                        </a:lnSpc>
                      </a:pPr>
                      <a:r>
                        <a:rPr sz="1400" spc="-5" dirty="0">
                          <a:latin typeface="Candara"/>
                          <a:cs typeface="Candara"/>
                        </a:rPr>
                        <a:t>Resou</a:t>
                      </a:r>
                      <a:r>
                        <a:rPr sz="1400" spc="-10" dirty="0">
                          <a:latin typeface="Candara"/>
                          <a:cs typeface="Candara"/>
                        </a:rPr>
                        <a:t>r</a:t>
                      </a:r>
                      <a:r>
                        <a:rPr sz="1400" dirty="0">
                          <a:latin typeface="Candara"/>
                          <a:cs typeface="Candara"/>
                        </a:rPr>
                        <a:t>ce  </a:t>
                      </a:r>
                      <a:r>
                        <a:rPr sz="1400" spc="-5" dirty="0">
                          <a:latin typeface="Candara"/>
                          <a:cs typeface="Candara"/>
                        </a:rPr>
                        <a:t>Planning  </a:t>
                      </a:r>
                      <a:r>
                        <a:rPr sz="1400" dirty="0">
                          <a:latin typeface="Candara"/>
                          <a:cs typeface="Candara"/>
                        </a:rPr>
                        <a:t>system</a:t>
                      </a:r>
                      <a:endParaRPr sz="1400">
                        <a:latin typeface="Candara"/>
                        <a:cs typeface="Candara"/>
                      </a:endParaRPr>
                    </a:p>
                  </a:txBody>
                  <a:tcPr marL="0" marR="0" marT="0" marB="0">
                    <a:lnL w="19050">
                      <a:solidFill>
                        <a:srgbClr val="165D83"/>
                      </a:solidFill>
                      <a:prstDash val="solid"/>
                    </a:lnL>
                    <a:lnR w="19050">
                      <a:solidFill>
                        <a:srgbClr val="165D83"/>
                      </a:solidFill>
                      <a:prstDash val="solid"/>
                    </a:lnR>
                    <a:lnT w="19050">
                      <a:solidFill>
                        <a:srgbClr val="165D83"/>
                      </a:solidFill>
                      <a:prstDash val="solid"/>
                    </a:lnT>
                    <a:lnB w="19050">
                      <a:solidFill>
                        <a:srgbClr val="165D83"/>
                      </a:solidFill>
                      <a:prstDash val="solid"/>
                    </a:lnB>
                  </a:tcPr>
                </a:tc>
                <a:tc rowSpan="2">
                  <a:txBody>
                    <a:bodyPr/>
                    <a:lstStyle/>
                    <a:p>
                      <a:pPr>
                        <a:lnSpc>
                          <a:spcPct val="100000"/>
                        </a:lnSpc>
                      </a:pPr>
                      <a:endParaRPr sz="1300">
                        <a:latin typeface="Times New Roman"/>
                        <a:cs typeface="Times New Roman"/>
                      </a:endParaRPr>
                    </a:p>
                  </a:txBody>
                  <a:tcPr marL="0" marR="0" marT="0" marB="0">
                    <a:lnL w="19050">
                      <a:solidFill>
                        <a:srgbClr val="165D83"/>
                      </a:solidFill>
                      <a:prstDash val="solid"/>
                    </a:lnL>
                    <a:lnR w="19050">
                      <a:solidFill>
                        <a:srgbClr val="165D83"/>
                      </a:solidFill>
                      <a:prstDash val="solid"/>
                    </a:lnR>
                    <a:solidFill>
                      <a:srgbClr val="30B6FC"/>
                    </a:solidFill>
                  </a:tcPr>
                </a:tc>
                <a:tc vMerge="1">
                  <a:txBody>
                    <a:bodyPr/>
                    <a:lstStyle/>
                    <a:p>
                      <a:endParaRPr/>
                    </a:p>
                  </a:txBody>
                  <a:tcPr marL="0" marR="0" marT="0" marB="0">
                    <a:lnL w="19050">
                      <a:solidFill>
                        <a:srgbClr val="165D83"/>
                      </a:solidFill>
                      <a:prstDash val="solid"/>
                    </a:lnL>
                    <a:lnB w="12700">
                      <a:solidFill>
                        <a:srgbClr val="30B6FC"/>
                      </a:solidFill>
                      <a:prstDash val="solid"/>
                    </a:lnB>
                  </a:tcPr>
                </a:tc>
              </a:tr>
              <a:tr h="83820">
                <a:tc vMerge="1">
                  <a:txBody>
                    <a:bodyPr/>
                    <a:lstStyle/>
                    <a:p>
                      <a:endParaRPr/>
                    </a:p>
                  </a:txBody>
                  <a:tcPr marL="0" marR="0" marT="0" marB="0">
                    <a:lnL w="19050">
                      <a:solidFill>
                        <a:srgbClr val="165D83"/>
                      </a:solidFill>
                      <a:prstDash val="solid"/>
                    </a:lnL>
                    <a:lnR w="19050">
                      <a:solidFill>
                        <a:srgbClr val="165D83"/>
                      </a:solidFill>
                      <a:prstDash val="solid"/>
                    </a:lnR>
                    <a:solidFill>
                      <a:srgbClr val="30B6FC"/>
                    </a:solidFill>
                  </a:tcPr>
                </a:tc>
                <a:tc vMerge="1">
                  <a:txBody>
                    <a:bodyPr/>
                    <a:lstStyle/>
                    <a:p>
                      <a:endParaRPr/>
                    </a:p>
                  </a:txBody>
                  <a:tcPr marL="0" marR="0" marT="0" marB="0">
                    <a:lnL w="19050">
                      <a:solidFill>
                        <a:srgbClr val="165D83"/>
                      </a:solidFill>
                      <a:prstDash val="solid"/>
                    </a:lnL>
                    <a:lnR w="19050">
                      <a:solidFill>
                        <a:srgbClr val="165D83"/>
                      </a:solidFill>
                      <a:prstDash val="solid"/>
                    </a:lnR>
                    <a:lnT w="19050">
                      <a:solidFill>
                        <a:srgbClr val="165D83"/>
                      </a:solidFill>
                      <a:prstDash val="solid"/>
                    </a:lnT>
                    <a:lnB w="19050">
                      <a:solidFill>
                        <a:srgbClr val="165D83"/>
                      </a:solidFill>
                      <a:prstDash val="solid"/>
                    </a:lnB>
                  </a:tcPr>
                </a:tc>
                <a:tc vMerge="1">
                  <a:txBody>
                    <a:bodyPr/>
                    <a:lstStyle/>
                    <a:p>
                      <a:endParaRPr/>
                    </a:p>
                  </a:txBody>
                  <a:tcPr marL="0" marR="0" marT="0" marB="0">
                    <a:lnL w="19050">
                      <a:solidFill>
                        <a:srgbClr val="165D83"/>
                      </a:solidFill>
                      <a:prstDash val="solid"/>
                    </a:lnL>
                    <a:lnR w="19050">
                      <a:solidFill>
                        <a:srgbClr val="165D83"/>
                      </a:solidFill>
                      <a:prstDash val="solid"/>
                    </a:lnR>
                    <a:solidFill>
                      <a:srgbClr val="30B6FC"/>
                    </a:solidFill>
                  </a:tcPr>
                </a:tc>
                <a:tc rowSpan="2">
                  <a:txBody>
                    <a:bodyPr/>
                    <a:lstStyle/>
                    <a:p>
                      <a:pPr>
                        <a:lnSpc>
                          <a:spcPct val="100000"/>
                        </a:lnSpc>
                      </a:pPr>
                      <a:endParaRPr sz="1300">
                        <a:latin typeface="Times New Roman"/>
                        <a:cs typeface="Times New Roman"/>
                      </a:endParaRPr>
                    </a:p>
                  </a:txBody>
                  <a:tcPr marL="0" marR="0" marT="0" marB="0">
                    <a:lnL w="19050">
                      <a:solidFill>
                        <a:srgbClr val="165D83"/>
                      </a:solidFill>
                      <a:prstDash val="solid"/>
                    </a:lnL>
                    <a:lnR w="12700">
                      <a:solidFill>
                        <a:srgbClr val="30B6FC"/>
                      </a:solidFill>
                      <a:prstDash val="solid"/>
                    </a:lnR>
                    <a:lnT w="12700">
                      <a:solidFill>
                        <a:srgbClr val="30B6FC"/>
                      </a:solidFill>
                      <a:prstDash val="solid"/>
                    </a:lnT>
                  </a:tcPr>
                </a:tc>
              </a:tr>
              <a:tr h="136271">
                <a:tc gridSpan="3">
                  <a:txBody>
                    <a:bodyPr/>
                    <a:lstStyle/>
                    <a:p>
                      <a:pPr>
                        <a:lnSpc>
                          <a:spcPct val="100000"/>
                        </a:lnSpc>
                      </a:pPr>
                      <a:endParaRPr sz="700">
                        <a:latin typeface="Times New Roman"/>
                        <a:cs typeface="Times New Roman"/>
                      </a:endParaRPr>
                    </a:p>
                  </a:txBody>
                  <a:tcPr marL="0" marR="0" marT="0" marB="0">
                    <a:lnL w="19050">
                      <a:solidFill>
                        <a:srgbClr val="165D83"/>
                      </a:solidFill>
                      <a:prstDash val="solid"/>
                    </a:lnL>
                    <a:lnR w="19050">
                      <a:solidFill>
                        <a:srgbClr val="165D83"/>
                      </a:solidFill>
                      <a:prstDash val="solid"/>
                    </a:lnR>
                    <a:lnB w="19050">
                      <a:solidFill>
                        <a:srgbClr val="165D83"/>
                      </a:solidFill>
                      <a:prstDash val="solid"/>
                    </a:lnB>
                    <a:solidFill>
                      <a:srgbClr val="30B6FC"/>
                    </a:solidFill>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19050">
                      <a:solidFill>
                        <a:srgbClr val="165D83"/>
                      </a:solidFill>
                      <a:prstDash val="solid"/>
                    </a:lnL>
                    <a:lnR w="12700">
                      <a:solidFill>
                        <a:srgbClr val="30B6FC"/>
                      </a:solidFill>
                      <a:prstDash val="solid"/>
                    </a:lnR>
                    <a:lnT w="12700">
                      <a:solidFill>
                        <a:srgbClr val="30B6FC"/>
                      </a:solidFill>
                      <a:prstDash val="solid"/>
                    </a:lnT>
                  </a:tcPr>
                </a:tc>
              </a:tr>
              <a:tr h="444500">
                <a:tc gridSpan="4">
                  <a:txBody>
                    <a:bodyPr/>
                    <a:lstStyle/>
                    <a:p>
                      <a:pPr>
                        <a:lnSpc>
                          <a:spcPct val="100000"/>
                        </a:lnSpc>
                      </a:pPr>
                      <a:endParaRPr sz="1300">
                        <a:latin typeface="Times New Roman"/>
                        <a:cs typeface="Times New Roman"/>
                      </a:endParaRPr>
                    </a:p>
                  </a:txBody>
                  <a:tcPr marL="0" marR="0" marT="0" marB="0">
                    <a:lnR w="12700">
                      <a:solidFill>
                        <a:srgbClr val="30B6FC"/>
                      </a:solidFill>
                      <a:prstDash val="solid"/>
                    </a:lnR>
                    <a:lnT w="19050" cap="flat" cmpd="sng" algn="ctr">
                      <a:solidFill>
                        <a:srgbClr val="165D83"/>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76" name="object 76"/>
          <p:cNvSpPr/>
          <p:nvPr/>
        </p:nvSpPr>
        <p:spPr>
          <a:xfrm>
            <a:off x="4647819" y="4553584"/>
            <a:ext cx="228980" cy="103250"/>
          </a:xfrm>
          <a:prstGeom prst="rect">
            <a:avLst/>
          </a:prstGeom>
          <a:blipFill>
            <a:blip r:embed="rId3" cstate="print"/>
            <a:stretch>
              <a:fillRect/>
            </a:stretch>
          </a:blipFill>
        </p:spPr>
        <p:txBody>
          <a:bodyPr wrap="square" lIns="0" tIns="0" rIns="0" bIns="0" rtlCol="0"/>
          <a:lstStyle/>
          <a:p>
            <a:endParaRPr/>
          </a:p>
        </p:txBody>
      </p:sp>
      <p:sp>
        <p:nvSpPr>
          <p:cNvPr id="77" name="object 77"/>
          <p:cNvSpPr txBox="1"/>
          <p:nvPr/>
        </p:nvSpPr>
        <p:spPr>
          <a:xfrm>
            <a:off x="5642228" y="2051050"/>
            <a:ext cx="35433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Sal</a:t>
            </a:r>
            <a:r>
              <a:rPr sz="1200" spc="-10" dirty="0">
                <a:latin typeface="Candara"/>
                <a:cs typeface="Candara"/>
              </a:rPr>
              <a:t>e</a:t>
            </a:r>
            <a:r>
              <a:rPr sz="1200" dirty="0">
                <a:latin typeface="Candara"/>
                <a:cs typeface="Candara"/>
              </a:rPr>
              <a:t>s  </a:t>
            </a:r>
            <a:r>
              <a:rPr sz="1200" spc="-5" dirty="0">
                <a:latin typeface="Candara"/>
                <a:cs typeface="Candara"/>
              </a:rPr>
              <a:t>data</a:t>
            </a:r>
            <a:endParaRPr sz="1200">
              <a:latin typeface="Candara"/>
              <a:cs typeface="Candara"/>
            </a:endParaRPr>
          </a:p>
        </p:txBody>
      </p:sp>
      <p:sp>
        <p:nvSpPr>
          <p:cNvPr id="78" name="object 78"/>
          <p:cNvSpPr txBox="1"/>
          <p:nvPr/>
        </p:nvSpPr>
        <p:spPr>
          <a:xfrm>
            <a:off x="5464302" y="3136519"/>
            <a:ext cx="631825" cy="57404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Unit  Product  Cost</a:t>
            </a:r>
            <a:r>
              <a:rPr sz="1200" spc="-100" dirty="0">
                <a:latin typeface="Candara"/>
                <a:cs typeface="Candara"/>
              </a:rPr>
              <a:t> </a:t>
            </a:r>
            <a:r>
              <a:rPr sz="1200" spc="-5" dirty="0">
                <a:latin typeface="Candara"/>
                <a:cs typeface="Candara"/>
              </a:rPr>
              <a:t>data</a:t>
            </a:r>
            <a:endParaRPr sz="1200">
              <a:latin typeface="Candara"/>
              <a:cs typeface="Candara"/>
            </a:endParaRPr>
          </a:p>
        </p:txBody>
      </p:sp>
      <p:sp>
        <p:nvSpPr>
          <p:cNvPr id="79" name="object 79"/>
          <p:cNvSpPr txBox="1"/>
          <p:nvPr/>
        </p:nvSpPr>
        <p:spPr>
          <a:xfrm>
            <a:off x="5489828" y="4190238"/>
            <a:ext cx="537845" cy="574675"/>
          </a:xfrm>
          <a:prstGeom prst="rect">
            <a:avLst/>
          </a:prstGeom>
        </p:spPr>
        <p:txBody>
          <a:bodyPr vert="horz" wrap="square" lIns="0" tIns="12700" rIns="0" bIns="0" rtlCol="0">
            <a:spAutoFit/>
          </a:bodyPr>
          <a:lstStyle/>
          <a:p>
            <a:pPr marL="12700" marR="5080" algn="just">
              <a:lnSpc>
                <a:spcPct val="100000"/>
              </a:lnSpc>
              <a:spcBef>
                <a:spcPts val="100"/>
              </a:spcBef>
            </a:pPr>
            <a:r>
              <a:rPr sz="1200" dirty="0">
                <a:latin typeface="Candara"/>
                <a:cs typeface="Candara"/>
              </a:rPr>
              <a:t>P</a:t>
            </a:r>
            <a:r>
              <a:rPr sz="1200" spc="-10" dirty="0">
                <a:latin typeface="Candara"/>
                <a:cs typeface="Candara"/>
              </a:rPr>
              <a:t>r</a:t>
            </a:r>
            <a:r>
              <a:rPr sz="1200" dirty="0">
                <a:latin typeface="Candara"/>
                <a:cs typeface="Candara"/>
              </a:rPr>
              <a:t>od</a:t>
            </a:r>
            <a:r>
              <a:rPr sz="1200" spc="0" dirty="0">
                <a:latin typeface="Candara"/>
                <a:cs typeface="Candara"/>
              </a:rPr>
              <a:t>u</a:t>
            </a:r>
            <a:r>
              <a:rPr sz="1200" dirty="0">
                <a:latin typeface="Candara"/>
                <a:cs typeface="Candara"/>
              </a:rPr>
              <a:t>ct  </a:t>
            </a:r>
            <a:r>
              <a:rPr sz="1200" b="1" dirty="0">
                <a:latin typeface="Candara"/>
                <a:cs typeface="Candara"/>
              </a:rPr>
              <a:t>change  </a:t>
            </a:r>
            <a:r>
              <a:rPr sz="1200" b="1" spc="-5" dirty="0">
                <a:latin typeface="Candara"/>
                <a:cs typeface="Candara"/>
              </a:rPr>
              <a:t>data</a:t>
            </a:r>
            <a:endParaRPr sz="1200">
              <a:latin typeface="Candara"/>
              <a:cs typeface="Candara"/>
            </a:endParaRPr>
          </a:p>
        </p:txBody>
      </p:sp>
      <p:sp>
        <p:nvSpPr>
          <p:cNvPr id="80" name="object 80"/>
          <p:cNvSpPr txBox="1"/>
          <p:nvPr/>
        </p:nvSpPr>
        <p:spPr>
          <a:xfrm>
            <a:off x="5489828" y="5083809"/>
            <a:ext cx="568960"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Candara"/>
                <a:cs typeface="Candara"/>
              </a:rPr>
              <a:t>E</a:t>
            </a:r>
            <a:r>
              <a:rPr sz="1200" spc="-10" dirty="0">
                <a:latin typeface="Candara"/>
                <a:cs typeface="Candara"/>
              </a:rPr>
              <a:t>x</a:t>
            </a:r>
            <a:r>
              <a:rPr sz="1200" dirty="0">
                <a:latin typeface="Candara"/>
                <a:cs typeface="Candara"/>
              </a:rPr>
              <a:t>p</a:t>
            </a:r>
            <a:r>
              <a:rPr sz="1200" spc="-5" dirty="0">
                <a:latin typeface="Candara"/>
                <a:cs typeface="Candara"/>
              </a:rPr>
              <a:t>e</a:t>
            </a:r>
            <a:r>
              <a:rPr sz="1200" dirty="0">
                <a:latin typeface="Candara"/>
                <a:cs typeface="Candara"/>
              </a:rPr>
              <a:t>nse  </a:t>
            </a:r>
            <a:r>
              <a:rPr sz="1200" spc="-5" dirty="0">
                <a:latin typeface="Candara"/>
                <a:cs typeface="Candara"/>
              </a:rPr>
              <a:t>data</a:t>
            </a:r>
            <a:endParaRPr sz="1200">
              <a:latin typeface="Candara"/>
              <a:cs typeface="Candara"/>
            </a:endParaRPr>
          </a:p>
        </p:txBody>
      </p:sp>
      <p:sp>
        <p:nvSpPr>
          <p:cNvPr id="81" name="object 81"/>
          <p:cNvSpPr/>
          <p:nvPr/>
        </p:nvSpPr>
        <p:spPr>
          <a:xfrm>
            <a:off x="6324600" y="3600450"/>
            <a:ext cx="381000" cy="209550"/>
          </a:xfrm>
          <a:custGeom>
            <a:avLst/>
            <a:gdLst/>
            <a:ahLst/>
            <a:cxnLst/>
            <a:rect l="l" t="t" r="r" b="b"/>
            <a:pathLst>
              <a:path w="381000" h="209550">
                <a:moveTo>
                  <a:pt x="276225" y="0"/>
                </a:moveTo>
                <a:lnTo>
                  <a:pt x="276225" y="52450"/>
                </a:lnTo>
                <a:lnTo>
                  <a:pt x="0" y="52450"/>
                </a:lnTo>
                <a:lnTo>
                  <a:pt x="0" y="157225"/>
                </a:lnTo>
                <a:lnTo>
                  <a:pt x="276225" y="157225"/>
                </a:lnTo>
                <a:lnTo>
                  <a:pt x="276225" y="209550"/>
                </a:lnTo>
                <a:lnTo>
                  <a:pt x="381000" y="104775"/>
                </a:lnTo>
                <a:lnTo>
                  <a:pt x="276225" y="0"/>
                </a:lnTo>
                <a:close/>
              </a:path>
            </a:pathLst>
          </a:custGeom>
          <a:solidFill>
            <a:srgbClr val="30B6FC"/>
          </a:solidFill>
        </p:spPr>
        <p:txBody>
          <a:bodyPr wrap="square" lIns="0" tIns="0" rIns="0" bIns="0" rtlCol="0"/>
          <a:lstStyle/>
          <a:p>
            <a:endParaRPr/>
          </a:p>
        </p:txBody>
      </p:sp>
      <p:sp>
        <p:nvSpPr>
          <p:cNvPr id="82" name="object 82"/>
          <p:cNvSpPr/>
          <p:nvPr/>
        </p:nvSpPr>
        <p:spPr>
          <a:xfrm>
            <a:off x="6324600" y="3600450"/>
            <a:ext cx="381000" cy="209550"/>
          </a:xfrm>
          <a:custGeom>
            <a:avLst/>
            <a:gdLst/>
            <a:ahLst/>
            <a:cxnLst/>
            <a:rect l="l" t="t" r="r" b="b"/>
            <a:pathLst>
              <a:path w="381000" h="209550">
                <a:moveTo>
                  <a:pt x="0" y="52450"/>
                </a:moveTo>
                <a:lnTo>
                  <a:pt x="276225" y="52450"/>
                </a:lnTo>
                <a:lnTo>
                  <a:pt x="276225" y="0"/>
                </a:lnTo>
                <a:lnTo>
                  <a:pt x="381000" y="104775"/>
                </a:lnTo>
                <a:lnTo>
                  <a:pt x="276225" y="209550"/>
                </a:lnTo>
                <a:lnTo>
                  <a:pt x="276225" y="157225"/>
                </a:lnTo>
                <a:lnTo>
                  <a:pt x="0" y="157225"/>
                </a:lnTo>
                <a:lnTo>
                  <a:pt x="0" y="52450"/>
                </a:lnTo>
                <a:close/>
              </a:path>
            </a:pathLst>
          </a:custGeom>
          <a:ln w="15875">
            <a:solidFill>
              <a:srgbClr val="165D83"/>
            </a:solidFill>
          </a:ln>
        </p:spPr>
        <p:txBody>
          <a:bodyPr wrap="square" lIns="0" tIns="0" rIns="0" bIns="0" rtlCol="0"/>
          <a:lstStyle/>
          <a:p>
            <a:endParaRPr/>
          </a:p>
        </p:txBody>
      </p:sp>
      <p:sp>
        <p:nvSpPr>
          <p:cNvPr id="83" name="object 83"/>
          <p:cNvSpPr/>
          <p:nvPr/>
        </p:nvSpPr>
        <p:spPr>
          <a:xfrm>
            <a:off x="7696200" y="3600450"/>
            <a:ext cx="381000" cy="209550"/>
          </a:xfrm>
          <a:custGeom>
            <a:avLst/>
            <a:gdLst/>
            <a:ahLst/>
            <a:cxnLst/>
            <a:rect l="l" t="t" r="r" b="b"/>
            <a:pathLst>
              <a:path w="381000" h="209550">
                <a:moveTo>
                  <a:pt x="276225" y="0"/>
                </a:moveTo>
                <a:lnTo>
                  <a:pt x="276225" y="52450"/>
                </a:lnTo>
                <a:lnTo>
                  <a:pt x="0" y="52450"/>
                </a:lnTo>
                <a:lnTo>
                  <a:pt x="0" y="157225"/>
                </a:lnTo>
                <a:lnTo>
                  <a:pt x="276225" y="157225"/>
                </a:lnTo>
                <a:lnTo>
                  <a:pt x="276225" y="209550"/>
                </a:lnTo>
                <a:lnTo>
                  <a:pt x="381000" y="104775"/>
                </a:lnTo>
                <a:lnTo>
                  <a:pt x="276225" y="0"/>
                </a:lnTo>
                <a:close/>
              </a:path>
            </a:pathLst>
          </a:custGeom>
          <a:solidFill>
            <a:srgbClr val="30B6FC"/>
          </a:solidFill>
        </p:spPr>
        <p:txBody>
          <a:bodyPr wrap="square" lIns="0" tIns="0" rIns="0" bIns="0" rtlCol="0"/>
          <a:lstStyle/>
          <a:p>
            <a:endParaRPr/>
          </a:p>
        </p:txBody>
      </p:sp>
      <p:sp>
        <p:nvSpPr>
          <p:cNvPr id="84" name="object 84"/>
          <p:cNvSpPr/>
          <p:nvPr/>
        </p:nvSpPr>
        <p:spPr>
          <a:xfrm>
            <a:off x="7696200" y="3600450"/>
            <a:ext cx="381000" cy="209550"/>
          </a:xfrm>
          <a:custGeom>
            <a:avLst/>
            <a:gdLst/>
            <a:ahLst/>
            <a:cxnLst/>
            <a:rect l="l" t="t" r="r" b="b"/>
            <a:pathLst>
              <a:path w="381000" h="209550">
                <a:moveTo>
                  <a:pt x="0" y="52450"/>
                </a:moveTo>
                <a:lnTo>
                  <a:pt x="276225" y="52450"/>
                </a:lnTo>
                <a:lnTo>
                  <a:pt x="276225" y="0"/>
                </a:lnTo>
                <a:lnTo>
                  <a:pt x="381000" y="104775"/>
                </a:lnTo>
                <a:lnTo>
                  <a:pt x="276225" y="209550"/>
                </a:lnTo>
                <a:lnTo>
                  <a:pt x="276225" y="157225"/>
                </a:lnTo>
                <a:lnTo>
                  <a:pt x="0" y="157225"/>
                </a:lnTo>
                <a:lnTo>
                  <a:pt x="0" y="52450"/>
                </a:lnTo>
                <a:close/>
              </a:path>
            </a:pathLst>
          </a:custGeom>
          <a:ln w="15875">
            <a:solidFill>
              <a:srgbClr val="165D83"/>
            </a:solidFill>
          </a:ln>
        </p:spPr>
        <p:txBody>
          <a:bodyPr wrap="square" lIns="0" tIns="0" rIns="0" bIns="0" rtlCol="0"/>
          <a:lstStyle/>
          <a:p>
            <a:endParaRPr/>
          </a:p>
        </p:txBody>
      </p:sp>
      <p:sp>
        <p:nvSpPr>
          <p:cNvPr id="85" name="object 85"/>
          <p:cNvSpPr txBox="1"/>
          <p:nvPr/>
        </p:nvSpPr>
        <p:spPr>
          <a:xfrm>
            <a:off x="1005941" y="789812"/>
            <a:ext cx="58420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ndara"/>
                <a:cs typeface="Candara"/>
              </a:rPr>
              <a:t>TPS</a:t>
            </a:r>
            <a:endParaRPr sz="2800">
              <a:latin typeface="Candara"/>
              <a:cs typeface="Candara"/>
            </a:endParaRPr>
          </a:p>
        </p:txBody>
      </p:sp>
      <p:sp>
        <p:nvSpPr>
          <p:cNvPr id="86" name="object 86"/>
          <p:cNvSpPr txBox="1"/>
          <p:nvPr/>
        </p:nvSpPr>
        <p:spPr>
          <a:xfrm>
            <a:off x="4219194" y="0"/>
            <a:ext cx="1295400" cy="1196340"/>
          </a:xfrm>
          <a:prstGeom prst="rect">
            <a:avLst/>
          </a:prstGeom>
        </p:spPr>
        <p:txBody>
          <a:bodyPr vert="horz" wrap="square" lIns="0" tIns="91440" rIns="0" bIns="0" rtlCol="0">
            <a:spAutoFit/>
          </a:bodyPr>
          <a:lstStyle/>
          <a:p>
            <a:pPr marL="12700">
              <a:lnSpc>
                <a:spcPct val="100000"/>
              </a:lnSpc>
              <a:spcBef>
                <a:spcPts val="720"/>
              </a:spcBef>
            </a:pPr>
            <a:r>
              <a:rPr sz="4000" spc="-5" dirty="0">
                <a:solidFill>
                  <a:srgbClr val="FFFFFF"/>
                </a:solidFill>
                <a:latin typeface="Candara"/>
                <a:cs typeface="Candara"/>
              </a:rPr>
              <a:t>MIS</a:t>
            </a:r>
            <a:endParaRPr sz="4000">
              <a:latin typeface="Candara"/>
              <a:cs typeface="Candara"/>
            </a:endParaRPr>
          </a:p>
          <a:p>
            <a:pPr marL="698500">
              <a:lnSpc>
                <a:spcPct val="100000"/>
              </a:lnSpc>
              <a:spcBef>
                <a:spcPts val="430"/>
              </a:spcBef>
            </a:pPr>
            <a:r>
              <a:rPr sz="2800" spc="-5" dirty="0">
                <a:latin typeface="Candara"/>
                <a:cs typeface="Candara"/>
              </a:rPr>
              <a:t>MIS</a:t>
            </a:r>
            <a:endParaRPr sz="2800">
              <a:latin typeface="Candara"/>
              <a:cs typeface="Candara"/>
            </a:endParaRPr>
          </a:p>
        </p:txBody>
      </p:sp>
      <p:sp>
        <p:nvSpPr>
          <p:cNvPr id="87" name="object 87"/>
          <p:cNvSpPr/>
          <p:nvPr/>
        </p:nvSpPr>
        <p:spPr>
          <a:xfrm>
            <a:off x="8763000" y="3717925"/>
            <a:ext cx="304800" cy="100330"/>
          </a:xfrm>
          <a:custGeom>
            <a:avLst/>
            <a:gdLst/>
            <a:ahLst/>
            <a:cxnLst/>
            <a:rect l="l" t="t" r="r" b="b"/>
            <a:pathLst>
              <a:path w="304800" h="100329">
                <a:moveTo>
                  <a:pt x="254889" y="0"/>
                </a:moveTo>
                <a:lnTo>
                  <a:pt x="254889" y="24892"/>
                </a:lnTo>
                <a:lnTo>
                  <a:pt x="0" y="24892"/>
                </a:lnTo>
                <a:lnTo>
                  <a:pt x="0" y="74802"/>
                </a:lnTo>
                <a:lnTo>
                  <a:pt x="254889" y="74802"/>
                </a:lnTo>
                <a:lnTo>
                  <a:pt x="254889" y="99822"/>
                </a:lnTo>
                <a:lnTo>
                  <a:pt x="304800" y="49911"/>
                </a:lnTo>
                <a:lnTo>
                  <a:pt x="254889" y="0"/>
                </a:lnTo>
                <a:close/>
              </a:path>
            </a:pathLst>
          </a:custGeom>
          <a:solidFill>
            <a:srgbClr val="30B6FC"/>
          </a:solidFill>
        </p:spPr>
        <p:txBody>
          <a:bodyPr wrap="square" lIns="0" tIns="0" rIns="0" bIns="0" rtlCol="0"/>
          <a:lstStyle/>
          <a:p>
            <a:endParaRPr/>
          </a:p>
        </p:txBody>
      </p:sp>
      <p:sp>
        <p:nvSpPr>
          <p:cNvPr id="88" name="object 88"/>
          <p:cNvSpPr/>
          <p:nvPr/>
        </p:nvSpPr>
        <p:spPr>
          <a:xfrm>
            <a:off x="8763000" y="3717925"/>
            <a:ext cx="304800" cy="100330"/>
          </a:xfrm>
          <a:custGeom>
            <a:avLst/>
            <a:gdLst/>
            <a:ahLst/>
            <a:cxnLst/>
            <a:rect l="l" t="t" r="r" b="b"/>
            <a:pathLst>
              <a:path w="304800" h="100329">
                <a:moveTo>
                  <a:pt x="0" y="24892"/>
                </a:moveTo>
                <a:lnTo>
                  <a:pt x="254889" y="24892"/>
                </a:lnTo>
                <a:lnTo>
                  <a:pt x="254889" y="0"/>
                </a:lnTo>
                <a:lnTo>
                  <a:pt x="304800" y="49911"/>
                </a:lnTo>
                <a:lnTo>
                  <a:pt x="254889" y="99822"/>
                </a:lnTo>
                <a:lnTo>
                  <a:pt x="254889" y="74802"/>
                </a:lnTo>
                <a:lnTo>
                  <a:pt x="0" y="74802"/>
                </a:lnTo>
                <a:lnTo>
                  <a:pt x="0" y="24892"/>
                </a:lnTo>
                <a:close/>
              </a:path>
            </a:pathLst>
          </a:custGeom>
          <a:ln w="15875">
            <a:solidFill>
              <a:srgbClr val="165D83"/>
            </a:solidFill>
          </a:ln>
        </p:spPr>
        <p:txBody>
          <a:bodyPr wrap="square" lIns="0" tIns="0" rIns="0" bIns="0" rtlCol="0"/>
          <a:lstStyle/>
          <a:p>
            <a:endParaRPr/>
          </a:p>
        </p:txBody>
      </p:sp>
      <p:sp>
        <p:nvSpPr>
          <p:cNvPr id="89" name="object 89"/>
          <p:cNvSpPr txBox="1"/>
          <p:nvPr/>
        </p:nvSpPr>
        <p:spPr>
          <a:xfrm>
            <a:off x="8125459" y="3264789"/>
            <a:ext cx="499109"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ndara"/>
                <a:cs typeface="Candara"/>
              </a:rPr>
              <a:t>r</a:t>
            </a:r>
            <a:r>
              <a:rPr sz="1200" spc="-5" dirty="0">
                <a:latin typeface="Candara"/>
                <a:cs typeface="Candara"/>
              </a:rPr>
              <a:t>e</a:t>
            </a:r>
            <a:r>
              <a:rPr sz="1200" dirty="0">
                <a:latin typeface="Candara"/>
                <a:cs typeface="Candara"/>
              </a:rPr>
              <a:t>po</a:t>
            </a:r>
            <a:r>
              <a:rPr sz="1200" spc="-5" dirty="0">
                <a:latin typeface="Candara"/>
                <a:cs typeface="Candara"/>
              </a:rPr>
              <a:t>r</a:t>
            </a:r>
            <a:r>
              <a:rPr sz="1200" dirty="0">
                <a:latin typeface="Candara"/>
                <a:cs typeface="Candara"/>
              </a:rPr>
              <a:t>ts</a:t>
            </a:r>
            <a:endParaRPr sz="1200">
              <a:latin typeface="Candara"/>
              <a:cs typeface="Candara"/>
            </a:endParaRPr>
          </a:p>
        </p:txBody>
      </p:sp>
      <p:sp>
        <p:nvSpPr>
          <p:cNvPr id="90" name="object 90"/>
          <p:cNvSpPr txBox="1"/>
          <p:nvPr/>
        </p:nvSpPr>
        <p:spPr>
          <a:xfrm>
            <a:off x="8430894" y="4077080"/>
            <a:ext cx="65976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ndara"/>
                <a:cs typeface="Candara"/>
              </a:rPr>
              <a:t>man</a:t>
            </a:r>
            <a:r>
              <a:rPr sz="1200" spc="-5" dirty="0">
                <a:latin typeface="Candara"/>
                <a:cs typeface="Candara"/>
              </a:rPr>
              <a:t>a</a:t>
            </a:r>
            <a:r>
              <a:rPr sz="1200" dirty="0">
                <a:latin typeface="Candara"/>
                <a:cs typeface="Candara"/>
              </a:rPr>
              <a:t>g</a:t>
            </a:r>
            <a:r>
              <a:rPr sz="1200" spc="-5" dirty="0">
                <a:latin typeface="Candara"/>
                <a:cs typeface="Candara"/>
              </a:rPr>
              <a:t>e</a:t>
            </a:r>
            <a:r>
              <a:rPr sz="1200" spc="-10" dirty="0">
                <a:latin typeface="Candara"/>
                <a:cs typeface="Candara"/>
              </a:rPr>
              <a:t>r</a:t>
            </a:r>
            <a:r>
              <a:rPr sz="1200" dirty="0">
                <a:latin typeface="Candara"/>
                <a:cs typeface="Candara"/>
              </a:rPr>
              <a:t>s</a:t>
            </a:r>
            <a:endParaRPr sz="1200">
              <a:latin typeface="Candara"/>
              <a:cs typeface="Candara"/>
            </a:endParaRPr>
          </a:p>
        </p:txBody>
      </p:sp>
      <p:sp>
        <p:nvSpPr>
          <p:cNvPr id="91" name="object 91"/>
          <p:cNvSpPr/>
          <p:nvPr/>
        </p:nvSpPr>
        <p:spPr>
          <a:xfrm>
            <a:off x="3950589" y="5187060"/>
            <a:ext cx="939800" cy="103505"/>
          </a:xfrm>
          <a:custGeom>
            <a:avLst/>
            <a:gdLst/>
            <a:ahLst/>
            <a:cxnLst/>
            <a:rect l="l" t="t" r="r" b="b"/>
            <a:pathLst>
              <a:path w="939800" h="103504">
                <a:moveTo>
                  <a:pt x="914690" y="51688"/>
                </a:moveTo>
                <a:lnTo>
                  <a:pt x="844803" y="92455"/>
                </a:lnTo>
                <a:lnTo>
                  <a:pt x="843788" y="96265"/>
                </a:lnTo>
                <a:lnTo>
                  <a:pt x="847344" y="102361"/>
                </a:lnTo>
                <a:lnTo>
                  <a:pt x="851153" y="103377"/>
                </a:lnTo>
                <a:lnTo>
                  <a:pt x="928909" y="58038"/>
                </a:lnTo>
                <a:lnTo>
                  <a:pt x="927226" y="58038"/>
                </a:lnTo>
                <a:lnTo>
                  <a:pt x="927226" y="57150"/>
                </a:lnTo>
                <a:lnTo>
                  <a:pt x="924051" y="57150"/>
                </a:lnTo>
                <a:lnTo>
                  <a:pt x="914690" y="51688"/>
                </a:lnTo>
                <a:close/>
              </a:path>
              <a:path w="939800" h="103504">
                <a:moveTo>
                  <a:pt x="903804" y="45338"/>
                </a:moveTo>
                <a:lnTo>
                  <a:pt x="0" y="45338"/>
                </a:lnTo>
                <a:lnTo>
                  <a:pt x="0" y="58038"/>
                </a:lnTo>
                <a:lnTo>
                  <a:pt x="903804" y="58038"/>
                </a:lnTo>
                <a:lnTo>
                  <a:pt x="914690" y="51688"/>
                </a:lnTo>
                <a:lnTo>
                  <a:pt x="903804" y="45338"/>
                </a:lnTo>
                <a:close/>
              </a:path>
              <a:path w="939800" h="103504">
                <a:moveTo>
                  <a:pt x="928909" y="45338"/>
                </a:moveTo>
                <a:lnTo>
                  <a:pt x="927226" y="45338"/>
                </a:lnTo>
                <a:lnTo>
                  <a:pt x="927226" y="58038"/>
                </a:lnTo>
                <a:lnTo>
                  <a:pt x="928909" y="58038"/>
                </a:lnTo>
                <a:lnTo>
                  <a:pt x="939800" y="51688"/>
                </a:lnTo>
                <a:lnTo>
                  <a:pt x="928909" y="45338"/>
                </a:lnTo>
                <a:close/>
              </a:path>
              <a:path w="939800" h="103504">
                <a:moveTo>
                  <a:pt x="924051" y="46227"/>
                </a:moveTo>
                <a:lnTo>
                  <a:pt x="914690" y="51688"/>
                </a:lnTo>
                <a:lnTo>
                  <a:pt x="924051" y="57150"/>
                </a:lnTo>
                <a:lnTo>
                  <a:pt x="924051" y="46227"/>
                </a:lnTo>
                <a:close/>
              </a:path>
              <a:path w="939800" h="103504">
                <a:moveTo>
                  <a:pt x="927226" y="46227"/>
                </a:moveTo>
                <a:lnTo>
                  <a:pt x="924051" y="46227"/>
                </a:lnTo>
                <a:lnTo>
                  <a:pt x="924051" y="57150"/>
                </a:lnTo>
                <a:lnTo>
                  <a:pt x="927226" y="57150"/>
                </a:lnTo>
                <a:lnTo>
                  <a:pt x="927226" y="46227"/>
                </a:lnTo>
                <a:close/>
              </a:path>
              <a:path w="939800" h="103504">
                <a:moveTo>
                  <a:pt x="851153" y="0"/>
                </a:moveTo>
                <a:lnTo>
                  <a:pt x="847344" y="1015"/>
                </a:lnTo>
                <a:lnTo>
                  <a:pt x="843788" y="7112"/>
                </a:lnTo>
                <a:lnTo>
                  <a:pt x="844803" y="10921"/>
                </a:lnTo>
                <a:lnTo>
                  <a:pt x="914690" y="51688"/>
                </a:lnTo>
                <a:lnTo>
                  <a:pt x="924051" y="46227"/>
                </a:lnTo>
                <a:lnTo>
                  <a:pt x="927226" y="46227"/>
                </a:lnTo>
                <a:lnTo>
                  <a:pt x="927226" y="45338"/>
                </a:lnTo>
                <a:lnTo>
                  <a:pt x="928909" y="45338"/>
                </a:lnTo>
                <a:lnTo>
                  <a:pt x="851153" y="0"/>
                </a:lnTo>
                <a:close/>
              </a:path>
            </a:pathLst>
          </a:custGeom>
          <a:solidFill>
            <a:srgbClr val="30B6FC"/>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381000"/>
            <a:ext cx="8229600" cy="6172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1000"/>
            <a:ext cx="8153400" cy="6248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3400" y="457200"/>
            <a:ext cx="7924800" cy="5867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600"/>
            <a:ext cx="7162800" cy="601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391" y="3801440"/>
            <a:ext cx="252984" cy="9223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50391" y="4959984"/>
            <a:ext cx="252984" cy="31241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35940" y="1510030"/>
            <a:ext cx="7931784" cy="4501515"/>
          </a:xfrm>
          <a:prstGeom prst="rect">
            <a:avLst/>
          </a:prstGeom>
        </p:spPr>
        <p:txBody>
          <a:bodyPr vert="horz" wrap="square" lIns="0" tIns="78740" rIns="0" bIns="0" rtlCol="0">
            <a:spAutoFit/>
          </a:bodyPr>
          <a:lstStyle/>
          <a:p>
            <a:pPr marL="12700" marR="5080">
              <a:lnSpc>
                <a:spcPct val="80000"/>
              </a:lnSpc>
              <a:spcBef>
                <a:spcPts val="620"/>
              </a:spcBef>
            </a:pPr>
            <a:r>
              <a:rPr sz="2200" spc="-5" dirty="0">
                <a:solidFill>
                  <a:srgbClr val="073D86"/>
                </a:solidFill>
                <a:latin typeface="Candara"/>
                <a:cs typeface="Candara"/>
              </a:rPr>
              <a:t>A decision support system (DSS) is a computer program application  that analyzes business data and presents it so that users can make  business decisions more easily. It is an "informational application"  (to distinguish it from an "operational application" that collects the  data in the course of normal business </a:t>
            </a:r>
            <a:r>
              <a:rPr sz="2200" spc="-15" dirty="0">
                <a:solidFill>
                  <a:srgbClr val="073D86"/>
                </a:solidFill>
                <a:latin typeface="Candara"/>
                <a:cs typeface="Candara"/>
              </a:rPr>
              <a:t>operation).Typical  </a:t>
            </a:r>
            <a:r>
              <a:rPr sz="2200" spc="-5" dirty="0">
                <a:solidFill>
                  <a:srgbClr val="073D86"/>
                </a:solidFill>
                <a:latin typeface="Candara"/>
                <a:cs typeface="Candara"/>
              </a:rPr>
              <a:t>information that a decision support application might gather and  present </a:t>
            </a:r>
            <a:r>
              <a:rPr sz="2200" spc="-10" dirty="0">
                <a:solidFill>
                  <a:srgbClr val="073D86"/>
                </a:solidFill>
                <a:latin typeface="Candara"/>
                <a:cs typeface="Candara"/>
              </a:rPr>
              <a:t>would</a:t>
            </a:r>
            <a:r>
              <a:rPr sz="2200" spc="-30" dirty="0">
                <a:solidFill>
                  <a:srgbClr val="073D86"/>
                </a:solidFill>
                <a:latin typeface="Candara"/>
                <a:cs typeface="Candara"/>
              </a:rPr>
              <a:t> </a:t>
            </a:r>
            <a:r>
              <a:rPr sz="2200" spc="-5" dirty="0">
                <a:solidFill>
                  <a:srgbClr val="073D86"/>
                </a:solidFill>
                <a:latin typeface="Candara"/>
                <a:cs typeface="Candara"/>
              </a:rPr>
              <a:t>be:</a:t>
            </a:r>
            <a:endParaRPr sz="2200">
              <a:latin typeface="Candara"/>
              <a:cs typeface="Candara"/>
            </a:endParaRPr>
          </a:p>
          <a:p>
            <a:pPr>
              <a:lnSpc>
                <a:spcPct val="100000"/>
              </a:lnSpc>
            </a:pPr>
            <a:endParaRPr sz="2300">
              <a:latin typeface="Times New Roman"/>
              <a:cs typeface="Times New Roman"/>
            </a:endParaRPr>
          </a:p>
          <a:p>
            <a:pPr marL="588645">
              <a:lnSpc>
                <a:spcPct val="100000"/>
              </a:lnSpc>
            </a:pPr>
            <a:r>
              <a:rPr sz="2000" spc="-5" dirty="0">
                <a:solidFill>
                  <a:srgbClr val="073D86"/>
                </a:solidFill>
                <a:latin typeface="Candara"/>
                <a:cs typeface="Candara"/>
              </a:rPr>
              <a:t>Comparative </a:t>
            </a:r>
            <a:r>
              <a:rPr sz="2000" dirty="0">
                <a:solidFill>
                  <a:srgbClr val="073D86"/>
                </a:solidFill>
                <a:latin typeface="Candara"/>
                <a:cs typeface="Candara"/>
              </a:rPr>
              <a:t>sales </a:t>
            </a:r>
            <a:r>
              <a:rPr sz="2000" spc="-5" dirty="0">
                <a:solidFill>
                  <a:srgbClr val="073D86"/>
                </a:solidFill>
                <a:latin typeface="Candara"/>
                <a:cs typeface="Candara"/>
              </a:rPr>
              <a:t>figures </a:t>
            </a:r>
            <a:r>
              <a:rPr sz="2000" dirty="0">
                <a:solidFill>
                  <a:srgbClr val="073D86"/>
                </a:solidFill>
                <a:latin typeface="Candara"/>
                <a:cs typeface="Candara"/>
              </a:rPr>
              <a:t>between </a:t>
            </a:r>
            <a:r>
              <a:rPr sz="2000" spc="-5" dirty="0">
                <a:solidFill>
                  <a:srgbClr val="073D86"/>
                </a:solidFill>
                <a:latin typeface="Candara"/>
                <a:cs typeface="Candara"/>
              </a:rPr>
              <a:t>one week </a:t>
            </a:r>
            <a:r>
              <a:rPr sz="2000" dirty="0">
                <a:solidFill>
                  <a:srgbClr val="073D86"/>
                </a:solidFill>
                <a:latin typeface="Candara"/>
                <a:cs typeface="Candara"/>
              </a:rPr>
              <a:t>and </a:t>
            </a:r>
            <a:r>
              <a:rPr sz="2000" spc="-5" dirty="0">
                <a:solidFill>
                  <a:srgbClr val="073D86"/>
                </a:solidFill>
                <a:latin typeface="Candara"/>
                <a:cs typeface="Candara"/>
              </a:rPr>
              <a:t>the</a:t>
            </a:r>
            <a:r>
              <a:rPr sz="2000" spc="-30" dirty="0">
                <a:solidFill>
                  <a:srgbClr val="073D86"/>
                </a:solidFill>
                <a:latin typeface="Candara"/>
                <a:cs typeface="Candara"/>
              </a:rPr>
              <a:t> </a:t>
            </a:r>
            <a:r>
              <a:rPr sz="2000" spc="-5" dirty="0">
                <a:solidFill>
                  <a:srgbClr val="073D86"/>
                </a:solidFill>
                <a:latin typeface="Candara"/>
                <a:cs typeface="Candara"/>
              </a:rPr>
              <a:t>next</a:t>
            </a:r>
            <a:endParaRPr sz="2000">
              <a:latin typeface="Candara"/>
              <a:cs typeface="Candara"/>
            </a:endParaRPr>
          </a:p>
          <a:p>
            <a:pPr marL="588645" marR="115570">
              <a:lnSpc>
                <a:spcPct val="90000"/>
              </a:lnSpc>
              <a:spcBef>
                <a:spcPts val="235"/>
              </a:spcBef>
            </a:pPr>
            <a:r>
              <a:rPr sz="2000" spc="-5" dirty="0">
                <a:solidFill>
                  <a:srgbClr val="073D86"/>
                </a:solidFill>
                <a:latin typeface="Candara"/>
                <a:cs typeface="Candara"/>
              </a:rPr>
              <a:t>Projected </a:t>
            </a:r>
            <a:r>
              <a:rPr sz="2000" dirty="0">
                <a:solidFill>
                  <a:srgbClr val="073D86"/>
                </a:solidFill>
                <a:latin typeface="Candara"/>
                <a:cs typeface="Candara"/>
              </a:rPr>
              <a:t>revenue figures based on </a:t>
            </a:r>
            <a:r>
              <a:rPr sz="2000" spc="-5" dirty="0">
                <a:solidFill>
                  <a:srgbClr val="073D86"/>
                </a:solidFill>
                <a:latin typeface="Candara"/>
                <a:cs typeface="Candara"/>
              </a:rPr>
              <a:t>new </a:t>
            </a:r>
            <a:r>
              <a:rPr sz="2000" dirty="0">
                <a:solidFill>
                  <a:srgbClr val="073D86"/>
                </a:solidFill>
                <a:latin typeface="Candara"/>
                <a:cs typeface="Candara"/>
              </a:rPr>
              <a:t>product sales assumptions  </a:t>
            </a:r>
            <a:r>
              <a:rPr sz="2000" spc="-5" dirty="0">
                <a:solidFill>
                  <a:srgbClr val="073D86"/>
                </a:solidFill>
                <a:latin typeface="Candara"/>
                <a:cs typeface="Candara"/>
              </a:rPr>
              <a:t>The consequences </a:t>
            </a:r>
            <a:r>
              <a:rPr sz="2000" dirty="0">
                <a:solidFill>
                  <a:srgbClr val="073D86"/>
                </a:solidFill>
                <a:latin typeface="Candara"/>
                <a:cs typeface="Candara"/>
              </a:rPr>
              <a:t>of </a:t>
            </a:r>
            <a:r>
              <a:rPr sz="2000" spc="-5" dirty="0">
                <a:solidFill>
                  <a:srgbClr val="073D86"/>
                </a:solidFill>
                <a:latin typeface="Candara"/>
                <a:cs typeface="Candara"/>
              </a:rPr>
              <a:t>different decision alternatives, given </a:t>
            </a:r>
            <a:r>
              <a:rPr sz="2000" dirty="0">
                <a:solidFill>
                  <a:srgbClr val="073D86"/>
                </a:solidFill>
                <a:latin typeface="Candara"/>
                <a:cs typeface="Candara"/>
              </a:rPr>
              <a:t>past  </a:t>
            </a:r>
            <a:r>
              <a:rPr sz="2000" spc="-5" dirty="0">
                <a:solidFill>
                  <a:srgbClr val="073D86"/>
                </a:solidFill>
                <a:latin typeface="Candara"/>
                <a:cs typeface="Candara"/>
              </a:rPr>
              <a:t>experience </a:t>
            </a:r>
            <a:r>
              <a:rPr sz="2000" dirty="0">
                <a:solidFill>
                  <a:srgbClr val="073D86"/>
                </a:solidFill>
                <a:latin typeface="Candara"/>
                <a:cs typeface="Candara"/>
              </a:rPr>
              <a:t>in a </a:t>
            </a:r>
            <a:r>
              <a:rPr sz="2000" spc="-5" dirty="0">
                <a:solidFill>
                  <a:srgbClr val="073D86"/>
                </a:solidFill>
                <a:latin typeface="Candara"/>
                <a:cs typeface="Candara"/>
              </a:rPr>
              <a:t>context </a:t>
            </a:r>
            <a:r>
              <a:rPr sz="2000" dirty="0">
                <a:solidFill>
                  <a:srgbClr val="073D86"/>
                </a:solidFill>
                <a:latin typeface="Candara"/>
                <a:cs typeface="Candara"/>
              </a:rPr>
              <a:t>that is</a:t>
            </a:r>
            <a:r>
              <a:rPr sz="2000" spc="-25" dirty="0">
                <a:solidFill>
                  <a:srgbClr val="073D86"/>
                </a:solidFill>
                <a:latin typeface="Candara"/>
                <a:cs typeface="Candara"/>
              </a:rPr>
              <a:t> </a:t>
            </a:r>
            <a:r>
              <a:rPr sz="2000" spc="-5" dirty="0">
                <a:solidFill>
                  <a:srgbClr val="073D86"/>
                </a:solidFill>
                <a:latin typeface="Candara"/>
                <a:cs typeface="Candara"/>
              </a:rPr>
              <a:t>described</a:t>
            </a:r>
            <a:endParaRPr sz="2000">
              <a:latin typeface="Candara"/>
              <a:cs typeface="Candara"/>
            </a:endParaRPr>
          </a:p>
          <a:p>
            <a:pPr marL="588645" marR="88900">
              <a:lnSpc>
                <a:spcPct val="80000"/>
              </a:lnSpc>
              <a:spcBef>
                <a:spcPts val="475"/>
              </a:spcBef>
            </a:pPr>
            <a:r>
              <a:rPr sz="2000" dirty="0">
                <a:solidFill>
                  <a:srgbClr val="073D86"/>
                </a:solidFill>
                <a:latin typeface="Candara"/>
                <a:cs typeface="Candara"/>
              </a:rPr>
              <a:t>A </a:t>
            </a:r>
            <a:r>
              <a:rPr sz="2000" spc="-5" dirty="0">
                <a:solidFill>
                  <a:srgbClr val="073D86"/>
                </a:solidFill>
                <a:latin typeface="Candara"/>
                <a:cs typeface="Candara"/>
              </a:rPr>
              <a:t>decision </a:t>
            </a:r>
            <a:r>
              <a:rPr sz="2000" dirty="0">
                <a:solidFill>
                  <a:srgbClr val="073D86"/>
                </a:solidFill>
                <a:latin typeface="Candara"/>
                <a:cs typeface="Candara"/>
              </a:rPr>
              <a:t>support system may present </a:t>
            </a:r>
            <a:r>
              <a:rPr sz="2000" spc="-5" dirty="0">
                <a:solidFill>
                  <a:srgbClr val="073D86"/>
                </a:solidFill>
                <a:latin typeface="Candara"/>
                <a:cs typeface="Candara"/>
              </a:rPr>
              <a:t>information graphically and  </a:t>
            </a:r>
            <a:r>
              <a:rPr sz="2000" dirty="0">
                <a:solidFill>
                  <a:srgbClr val="073D86"/>
                </a:solidFill>
                <a:latin typeface="Candara"/>
                <a:cs typeface="Candara"/>
              </a:rPr>
              <a:t>may </a:t>
            </a:r>
            <a:r>
              <a:rPr sz="2000" spc="-5" dirty="0">
                <a:solidFill>
                  <a:srgbClr val="073D86"/>
                </a:solidFill>
                <a:latin typeface="Candara"/>
                <a:cs typeface="Candara"/>
              </a:rPr>
              <a:t>include </a:t>
            </a:r>
            <a:r>
              <a:rPr sz="2000" dirty="0">
                <a:solidFill>
                  <a:srgbClr val="073D86"/>
                </a:solidFill>
                <a:latin typeface="Candara"/>
                <a:cs typeface="Candara"/>
              </a:rPr>
              <a:t>an </a:t>
            </a:r>
            <a:r>
              <a:rPr sz="2000" spc="-5" dirty="0">
                <a:solidFill>
                  <a:srgbClr val="073D86"/>
                </a:solidFill>
                <a:latin typeface="Candara"/>
                <a:cs typeface="Candara"/>
              </a:rPr>
              <a:t>expert </a:t>
            </a:r>
            <a:r>
              <a:rPr sz="2000" dirty="0">
                <a:solidFill>
                  <a:srgbClr val="073D86"/>
                </a:solidFill>
                <a:latin typeface="Candara"/>
                <a:cs typeface="Candara"/>
              </a:rPr>
              <a:t>system or </a:t>
            </a:r>
            <a:r>
              <a:rPr sz="2000" spc="-5" dirty="0">
                <a:solidFill>
                  <a:srgbClr val="073D86"/>
                </a:solidFill>
                <a:latin typeface="Candara"/>
                <a:cs typeface="Candara"/>
              </a:rPr>
              <a:t>artificial intelligence </a:t>
            </a:r>
            <a:r>
              <a:rPr sz="2000" dirty="0">
                <a:solidFill>
                  <a:srgbClr val="073D86"/>
                </a:solidFill>
                <a:latin typeface="Candara"/>
                <a:cs typeface="Candara"/>
              </a:rPr>
              <a:t>(</a:t>
            </a:r>
            <a:r>
              <a:rPr sz="2000" u="sng" dirty="0">
                <a:solidFill>
                  <a:srgbClr val="0080FF"/>
                </a:solidFill>
                <a:latin typeface="Candara"/>
                <a:cs typeface="Candara"/>
                <a:hlinkClick r:id="rId4"/>
              </a:rPr>
              <a:t>AI</a:t>
            </a:r>
            <a:r>
              <a:rPr sz="2000" dirty="0">
                <a:solidFill>
                  <a:srgbClr val="073D86"/>
                </a:solidFill>
                <a:latin typeface="Candara"/>
                <a:cs typeface="Candara"/>
              </a:rPr>
              <a:t>). </a:t>
            </a:r>
            <a:r>
              <a:rPr sz="2000" spc="-5" dirty="0">
                <a:solidFill>
                  <a:srgbClr val="073D86"/>
                </a:solidFill>
                <a:latin typeface="Candara"/>
                <a:cs typeface="Candara"/>
              </a:rPr>
              <a:t>It </a:t>
            </a:r>
            <a:r>
              <a:rPr sz="2000" dirty="0">
                <a:solidFill>
                  <a:srgbClr val="073D86"/>
                </a:solidFill>
                <a:latin typeface="Candara"/>
                <a:cs typeface="Candara"/>
              </a:rPr>
              <a:t>may be  aimed at </a:t>
            </a:r>
            <a:r>
              <a:rPr sz="2000" spc="-5" dirty="0">
                <a:solidFill>
                  <a:srgbClr val="073D86"/>
                </a:solidFill>
                <a:latin typeface="Candara"/>
                <a:cs typeface="Candara"/>
              </a:rPr>
              <a:t>business executives </a:t>
            </a:r>
            <a:r>
              <a:rPr sz="2000" dirty="0">
                <a:solidFill>
                  <a:srgbClr val="073D86"/>
                </a:solidFill>
                <a:latin typeface="Candara"/>
                <a:cs typeface="Candara"/>
              </a:rPr>
              <a:t>or some </a:t>
            </a:r>
            <a:r>
              <a:rPr sz="2000" spc="-5" dirty="0">
                <a:solidFill>
                  <a:srgbClr val="073D86"/>
                </a:solidFill>
                <a:latin typeface="Candara"/>
                <a:cs typeface="Candara"/>
              </a:rPr>
              <a:t>other group </a:t>
            </a:r>
            <a:r>
              <a:rPr sz="2000" dirty="0">
                <a:solidFill>
                  <a:srgbClr val="073D86"/>
                </a:solidFill>
                <a:latin typeface="Candara"/>
                <a:cs typeface="Candara"/>
              </a:rPr>
              <a:t>of </a:t>
            </a:r>
            <a:r>
              <a:rPr sz="2000" spc="-5" dirty="0">
                <a:solidFill>
                  <a:srgbClr val="073D86"/>
                </a:solidFill>
                <a:latin typeface="Candara"/>
                <a:cs typeface="Candara"/>
              </a:rPr>
              <a:t>Knowledge  workers</a:t>
            </a:r>
            <a:endParaRPr sz="2000">
              <a:latin typeface="Candara"/>
              <a:cs typeface="Candara"/>
            </a:endParaRPr>
          </a:p>
        </p:txBody>
      </p:sp>
      <p:sp>
        <p:nvSpPr>
          <p:cNvPr id="5" name="object 5"/>
          <p:cNvSpPr txBox="1">
            <a:spLocks noGrp="1"/>
          </p:cNvSpPr>
          <p:nvPr>
            <p:ph type="title"/>
          </p:nvPr>
        </p:nvSpPr>
        <p:spPr>
          <a:xfrm>
            <a:off x="1618869" y="580085"/>
            <a:ext cx="5907405" cy="697230"/>
          </a:xfrm>
          <a:prstGeom prst="rect">
            <a:avLst/>
          </a:prstGeom>
        </p:spPr>
        <p:txBody>
          <a:bodyPr vert="horz" wrap="square" lIns="0" tIns="13335" rIns="0" bIns="0" rtlCol="0">
            <a:spAutoFit/>
          </a:bodyPr>
          <a:lstStyle/>
          <a:p>
            <a:pPr marL="12700">
              <a:lnSpc>
                <a:spcPct val="100000"/>
              </a:lnSpc>
              <a:spcBef>
                <a:spcPts val="105"/>
              </a:spcBef>
            </a:pPr>
            <a:r>
              <a:rPr sz="4400" dirty="0"/>
              <a:t>Decision </a:t>
            </a:r>
            <a:r>
              <a:rPr sz="4400" spc="-5" dirty="0"/>
              <a:t>Support</a:t>
            </a:r>
            <a:r>
              <a:rPr sz="4400" spc="-60" dirty="0"/>
              <a:t> </a:t>
            </a:r>
            <a:r>
              <a:rPr sz="4400" dirty="0"/>
              <a:t>System</a:t>
            </a:r>
            <a:endParaRPr sz="4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0152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1040" y="1454150"/>
            <a:ext cx="304800" cy="373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 y="1893061"/>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1040" y="2332050"/>
            <a:ext cx="304800" cy="37368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1040" y="2771267"/>
            <a:ext cx="304800" cy="3733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1040" y="3210179"/>
            <a:ext cx="304800" cy="37337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62964" y="930909"/>
            <a:ext cx="6790055" cy="3025140"/>
          </a:xfrm>
          <a:prstGeom prst="rect">
            <a:avLst/>
          </a:prstGeom>
        </p:spPr>
        <p:txBody>
          <a:bodyPr vert="horz" wrap="square" lIns="0" tIns="85725" rIns="0" bIns="0" rtlCol="0">
            <a:spAutoFit/>
          </a:bodyPr>
          <a:lstStyle/>
          <a:p>
            <a:pPr marL="12700">
              <a:lnSpc>
                <a:spcPct val="100000"/>
              </a:lnSpc>
              <a:spcBef>
                <a:spcPts val="675"/>
              </a:spcBef>
            </a:pPr>
            <a:r>
              <a:rPr sz="2400" spc="-5" dirty="0">
                <a:solidFill>
                  <a:srgbClr val="073D86"/>
                </a:solidFill>
                <a:latin typeface="Candara"/>
                <a:cs typeface="Candara"/>
              </a:rPr>
              <a:t>Provides </a:t>
            </a:r>
            <a:r>
              <a:rPr sz="2400" dirty="0">
                <a:solidFill>
                  <a:srgbClr val="073D86"/>
                </a:solidFill>
                <a:latin typeface="Candara"/>
                <a:cs typeface="Candara"/>
              </a:rPr>
              <a:t>rapid </a:t>
            </a:r>
            <a:r>
              <a:rPr sz="2400" spc="-5" dirty="0">
                <a:solidFill>
                  <a:srgbClr val="073D86"/>
                </a:solidFill>
                <a:latin typeface="Candara"/>
                <a:cs typeface="Candara"/>
              </a:rPr>
              <a:t>access </a:t>
            </a:r>
            <a:r>
              <a:rPr sz="2400" dirty="0">
                <a:solidFill>
                  <a:srgbClr val="073D86"/>
                </a:solidFill>
                <a:latin typeface="Candara"/>
                <a:cs typeface="Candara"/>
              </a:rPr>
              <a:t>to</a:t>
            </a:r>
            <a:r>
              <a:rPr sz="2400" spc="-15" dirty="0">
                <a:solidFill>
                  <a:srgbClr val="073D86"/>
                </a:solidFill>
                <a:latin typeface="Candara"/>
                <a:cs typeface="Candara"/>
              </a:rPr>
              <a:t> </a:t>
            </a:r>
            <a:r>
              <a:rPr sz="2400" dirty="0">
                <a:solidFill>
                  <a:srgbClr val="073D86"/>
                </a:solidFill>
                <a:latin typeface="Candara"/>
                <a:cs typeface="Candara"/>
              </a:rPr>
              <a:t>information</a:t>
            </a:r>
            <a:endParaRPr sz="2400">
              <a:latin typeface="Candara"/>
              <a:cs typeface="Candara"/>
            </a:endParaRPr>
          </a:p>
          <a:p>
            <a:pPr marL="12700" marR="5080">
              <a:lnSpc>
                <a:spcPct val="120000"/>
              </a:lnSpc>
            </a:pPr>
            <a:r>
              <a:rPr sz="2400" spc="-5" dirty="0">
                <a:solidFill>
                  <a:srgbClr val="073D86"/>
                </a:solidFill>
                <a:latin typeface="Candara"/>
                <a:cs typeface="Candara"/>
              </a:rPr>
              <a:t>Handles large </a:t>
            </a:r>
            <a:r>
              <a:rPr sz="2400" dirty="0">
                <a:solidFill>
                  <a:srgbClr val="073D86"/>
                </a:solidFill>
                <a:latin typeface="Candara"/>
                <a:cs typeface="Candara"/>
              </a:rPr>
              <a:t>amount of </a:t>
            </a:r>
            <a:r>
              <a:rPr sz="2400" spc="-5" dirty="0">
                <a:solidFill>
                  <a:srgbClr val="073D86"/>
                </a:solidFill>
                <a:latin typeface="Candara"/>
                <a:cs typeface="Candara"/>
              </a:rPr>
              <a:t>data </a:t>
            </a:r>
            <a:r>
              <a:rPr sz="2400" dirty="0">
                <a:solidFill>
                  <a:srgbClr val="073D86"/>
                </a:solidFill>
                <a:latin typeface="Candara"/>
                <a:cs typeface="Candara"/>
              </a:rPr>
              <a:t>from </a:t>
            </a:r>
            <a:r>
              <a:rPr sz="2400" spc="-5" dirty="0">
                <a:solidFill>
                  <a:srgbClr val="073D86"/>
                </a:solidFill>
                <a:latin typeface="Candara"/>
                <a:cs typeface="Candara"/>
              </a:rPr>
              <a:t>different </a:t>
            </a:r>
            <a:r>
              <a:rPr sz="2400" dirty="0">
                <a:solidFill>
                  <a:srgbClr val="073D86"/>
                </a:solidFill>
                <a:latin typeface="Candara"/>
                <a:cs typeface="Candara"/>
              </a:rPr>
              <a:t>sources  </a:t>
            </a:r>
            <a:r>
              <a:rPr sz="2400" spc="-5" dirty="0">
                <a:solidFill>
                  <a:srgbClr val="073D86"/>
                </a:solidFill>
                <a:latin typeface="Candara"/>
                <a:cs typeface="Candara"/>
              </a:rPr>
              <a:t>Provides </a:t>
            </a:r>
            <a:r>
              <a:rPr sz="2400" dirty="0">
                <a:solidFill>
                  <a:srgbClr val="073D86"/>
                </a:solidFill>
                <a:latin typeface="Candara"/>
                <a:cs typeface="Candara"/>
              </a:rPr>
              <a:t>report and presentation</a:t>
            </a:r>
            <a:r>
              <a:rPr sz="2400" spc="-25" dirty="0">
                <a:solidFill>
                  <a:srgbClr val="073D86"/>
                </a:solidFill>
                <a:latin typeface="Candara"/>
                <a:cs typeface="Candara"/>
              </a:rPr>
              <a:t> </a:t>
            </a:r>
            <a:r>
              <a:rPr sz="2400" dirty="0">
                <a:solidFill>
                  <a:srgbClr val="073D86"/>
                </a:solidFill>
                <a:latin typeface="Candara"/>
                <a:cs typeface="Candara"/>
              </a:rPr>
              <a:t>flexibility</a:t>
            </a:r>
            <a:endParaRPr sz="2400">
              <a:latin typeface="Candara"/>
              <a:cs typeface="Candara"/>
            </a:endParaRPr>
          </a:p>
          <a:p>
            <a:pPr marL="12700">
              <a:lnSpc>
                <a:spcPct val="100000"/>
              </a:lnSpc>
              <a:spcBef>
                <a:spcPts val="580"/>
              </a:spcBef>
            </a:pPr>
            <a:r>
              <a:rPr sz="2400" dirty="0">
                <a:solidFill>
                  <a:srgbClr val="073D86"/>
                </a:solidFill>
                <a:latin typeface="Candara"/>
                <a:cs typeface="Candara"/>
              </a:rPr>
              <a:t>Offer both </a:t>
            </a:r>
            <a:r>
              <a:rPr sz="2400" spc="-5" dirty="0">
                <a:solidFill>
                  <a:srgbClr val="073D86"/>
                </a:solidFill>
                <a:latin typeface="Candara"/>
                <a:cs typeface="Candara"/>
              </a:rPr>
              <a:t>textual and graphical</a:t>
            </a:r>
            <a:r>
              <a:rPr sz="2400" spc="-10" dirty="0">
                <a:solidFill>
                  <a:srgbClr val="073D86"/>
                </a:solidFill>
                <a:latin typeface="Candara"/>
                <a:cs typeface="Candara"/>
              </a:rPr>
              <a:t> </a:t>
            </a:r>
            <a:r>
              <a:rPr sz="2400" spc="-5" dirty="0">
                <a:solidFill>
                  <a:srgbClr val="073D86"/>
                </a:solidFill>
                <a:latin typeface="Candara"/>
                <a:cs typeface="Candara"/>
              </a:rPr>
              <a:t>orientation</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Support drill down</a:t>
            </a:r>
            <a:r>
              <a:rPr sz="2400" spc="0" dirty="0">
                <a:solidFill>
                  <a:srgbClr val="073D86"/>
                </a:solidFill>
                <a:latin typeface="Candara"/>
                <a:cs typeface="Candara"/>
              </a:rPr>
              <a:t> </a:t>
            </a:r>
            <a:r>
              <a:rPr sz="2400" spc="-5" dirty="0">
                <a:solidFill>
                  <a:srgbClr val="073D86"/>
                </a:solidFill>
                <a:latin typeface="Candara"/>
                <a:cs typeface="Candara"/>
              </a:rPr>
              <a:t>analysis</a:t>
            </a:r>
            <a:endParaRPr sz="2400">
              <a:latin typeface="Candara"/>
              <a:cs typeface="Candara"/>
            </a:endParaRPr>
          </a:p>
          <a:p>
            <a:pPr marL="12700">
              <a:lnSpc>
                <a:spcPct val="100000"/>
              </a:lnSpc>
              <a:spcBef>
                <a:spcPts val="575"/>
              </a:spcBef>
            </a:pPr>
            <a:r>
              <a:rPr sz="2400" dirty="0">
                <a:solidFill>
                  <a:srgbClr val="073D86"/>
                </a:solidFill>
                <a:latin typeface="Candara"/>
                <a:cs typeface="Candara"/>
              </a:rPr>
              <a:t>Perform complex </a:t>
            </a:r>
            <a:r>
              <a:rPr sz="2400" spc="-5" dirty="0">
                <a:solidFill>
                  <a:srgbClr val="073D86"/>
                </a:solidFill>
                <a:latin typeface="Candara"/>
                <a:cs typeface="Candara"/>
              </a:rPr>
              <a:t>,sophisticated analysis</a:t>
            </a:r>
            <a:r>
              <a:rPr sz="2400" spc="-25" dirty="0">
                <a:solidFill>
                  <a:srgbClr val="073D86"/>
                </a:solidFill>
                <a:latin typeface="Candara"/>
                <a:cs typeface="Candara"/>
              </a:rPr>
              <a:t> </a:t>
            </a:r>
            <a:r>
              <a:rPr sz="2400" spc="-5" dirty="0">
                <a:solidFill>
                  <a:srgbClr val="073D86"/>
                </a:solidFill>
                <a:latin typeface="Candara"/>
                <a:cs typeface="Candara"/>
              </a:rPr>
              <a:t>aqnd</a:t>
            </a:r>
            <a:endParaRPr sz="2400">
              <a:latin typeface="Candara"/>
              <a:cs typeface="Candara"/>
            </a:endParaRPr>
          </a:p>
          <a:p>
            <a:pPr marL="12700">
              <a:lnSpc>
                <a:spcPct val="100000"/>
              </a:lnSpc>
            </a:pPr>
            <a:r>
              <a:rPr sz="2400" dirty="0">
                <a:solidFill>
                  <a:srgbClr val="073D86"/>
                </a:solidFill>
                <a:latin typeface="Candara"/>
                <a:cs typeface="Candara"/>
              </a:rPr>
              <a:t>comparisons using </a:t>
            </a:r>
            <a:r>
              <a:rPr sz="2400" spc="-5" dirty="0">
                <a:solidFill>
                  <a:srgbClr val="073D86"/>
                </a:solidFill>
                <a:latin typeface="Candara"/>
                <a:cs typeface="Candara"/>
              </a:rPr>
              <a:t>advanced</a:t>
            </a:r>
            <a:r>
              <a:rPr sz="2400" spc="-20" dirty="0">
                <a:solidFill>
                  <a:srgbClr val="073D86"/>
                </a:solidFill>
                <a:latin typeface="Candara"/>
                <a:cs typeface="Candara"/>
              </a:rPr>
              <a:t> </a:t>
            </a:r>
            <a:r>
              <a:rPr sz="2400" dirty="0">
                <a:solidFill>
                  <a:srgbClr val="073D86"/>
                </a:solidFill>
                <a:latin typeface="Candara"/>
                <a:cs typeface="Candara"/>
              </a:rPr>
              <a:t>s/w</a:t>
            </a:r>
            <a:endParaRPr sz="2400">
              <a:latin typeface="Candara"/>
              <a:cs typeface="Candara"/>
            </a:endParaRPr>
          </a:p>
        </p:txBody>
      </p:sp>
      <p:sp>
        <p:nvSpPr>
          <p:cNvPr id="9" name="object 9"/>
          <p:cNvSpPr txBox="1">
            <a:spLocks noGrp="1"/>
          </p:cNvSpPr>
          <p:nvPr>
            <p:ph type="title"/>
          </p:nvPr>
        </p:nvSpPr>
        <p:spPr>
          <a:xfrm>
            <a:off x="926998" y="381711"/>
            <a:ext cx="7285990" cy="514350"/>
          </a:xfrm>
          <a:prstGeom prst="rect">
            <a:avLst/>
          </a:prstGeom>
        </p:spPr>
        <p:txBody>
          <a:bodyPr vert="horz" wrap="square" lIns="0" tIns="13335" rIns="0" bIns="0" rtlCol="0">
            <a:spAutoFit/>
          </a:bodyPr>
          <a:lstStyle/>
          <a:p>
            <a:pPr marL="12700">
              <a:lnSpc>
                <a:spcPct val="100000"/>
              </a:lnSpc>
              <a:spcBef>
                <a:spcPts val="105"/>
              </a:spcBef>
            </a:pPr>
            <a:r>
              <a:rPr sz="3200" spc="-5" dirty="0"/>
              <a:t>Characteristics </a:t>
            </a:r>
            <a:r>
              <a:rPr sz="3200" dirty="0"/>
              <a:t>of Decision support</a:t>
            </a:r>
            <a:r>
              <a:rPr sz="3200" spc="-45" dirty="0"/>
              <a:t> </a:t>
            </a:r>
            <a:r>
              <a:rPr sz="3200" dirty="0"/>
              <a:t>system</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6248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24840" y="2063826"/>
            <a:ext cx="304800" cy="3736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4840" y="2941954"/>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77316" y="1540506"/>
            <a:ext cx="6503034" cy="1781810"/>
          </a:xfrm>
          <a:prstGeom prst="rect">
            <a:avLst/>
          </a:prstGeom>
        </p:spPr>
        <p:txBody>
          <a:bodyPr vert="horz" wrap="square" lIns="0" tIns="12065" rIns="0" bIns="0" rtlCol="0">
            <a:spAutoFit/>
          </a:bodyPr>
          <a:lstStyle/>
          <a:p>
            <a:pPr marL="12700" marR="1631950" indent="8890">
              <a:lnSpc>
                <a:spcPct val="120100"/>
              </a:lnSpc>
              <a:spcBef>
                <a:spcPts val="95"/>
              </a:spcBef>
            </a:pPr>
            <a:r>
              <a:rPr sz="2400" spc="-10" dirty="0">
                <a:solidFill>
                  <a:srgbClr val="073D86"/>
                </a:solidFill>
                <a:latin typeface="Candara"/>
                <a:cs typeface="Candara"/>
              </a:rPr>
              <a:t>Transaction </a:t>
            </a:r>
            <a:r>
              <a:rPr sz="2400" dirty="0">
                <a:solidFill>
                  <a:srgbClr val="073D86"/>
                </a:solidFill>
                <a:latin typeface="Candara"/>
                <a:cs typeface="Candara"/>
              </a:rPr>
              <a:t>processing systems  Management information system</a:t>
            </a:r>
            <a:r>
              <a:rPr sz="2400" spc="-120" dirty="0">
                <a:solidFill>
                  <a:srgbClr val="073D86"/>
                </a:solidFill>
                <a:latin typeface="Candara"/>
                <a:cs typeface="Candara"/>
              </a:rPr>
              <a:t> </a:t>
            </a:r>
            <a:r>
              <a:rPr sz="2400" spc="-5" dirty="0">
                <a:solidFill>
                  <a:srgbClr val="073D86"/>
                </a:solidFill>
                <a:latin typeface="Candara"/>
                <a:cs typeface="Candara"/>
              </a:rPr>
              <a:t>and  decision </a:t>
            </a:r>
            <a:r>
              <a:rPr sz="2400" dirty="0">
                <a:solidFill>
                  <a:srgbClr val="073D86"/>
                </a:solidFill>
                <a:latin typeface="Candara"/>
                <a:cs typeface="Candara"/>
              </a:rPr>
              <a:t>support systems</a:t>
            </a:r>
            <a:endParaRPr sz="2400">
              <a:latin typeface="Candara"/>
              <a:cs typeface="Candara"/>
            </a:endParaRPr>
          </a:p>
          <a:p>
            <a:pPr marL="21590">
              <a:lnSpc>
                <a:spcPct val="100000"/>
              </a:lnSpc>
              <a:spcBef>
                <a:spcPts val="570"/>
              </a:spcBef>
              <a:tabLst>
                <a:tab pos="3465829" algn="l"/>
              </a:tabLst>
            </a:pPr>
            <a:r>
              <a:rPr sz="2400" dirty="0">
                <a:solidFill>
                  <a:srgbClr val="073D86"/>
                </a:solidFill>
                <a:latin typeface="Candara"/>
                <a:cs typeface="Candara"/>
              </a:rPr>
              <a:t>Executive</a:t>
            </a:r>
            <a:r>
              <a:rPr sz="2400" spc="0" dirty="0">
                <a:solidFill>
                  <a:srgbClr val="073D86"/>
                </a:solidFill>
                <a:latin typeface="Candara"/>
                <a:cs typeface="Candara"/>
              </a:rPr>
              <a:t> </a:t>
            </a:r>
            <a:r>
              <a:rPr sz="2400" dirty="0">
                <a:solidFill>
                  <a:srgbClr val="073D86"/>
                </a:solidFill>
                <a:latin typeface="Candara"/>
                <a:cs typeface="Candara"/>
              </a:rPr>
              <a:t>support system	for senior</a:t>
            </a:r>
            <a:r>
              <a:rPr sz="2400" spc="-95" dirty="0">
                <a:solidFill>
                  <a:srgbClr val="073D86"/>
                </a:solidFill>
                <a:latin typeface="Candara"/>
                <a:cs typeface="Candara"/>
              </a:rPr>
              <a:t> </a:t>
            </a:r>
            <a:r>
              <a:rPr sz="2400" dirty="0">
                <a:solidFill>
                  <a:srgbClr val="073D86"/>
                </a:solidFill>
                <a:latin typeface="Candara"/>
                <a:cs typeface="Candara"/>
              </a:rPr>
              <a:t>management</a:t>
            </a:r>
            <a:endParaRPr sz="2400">
              <a:latin typeface="Candara"/>
              <a:cs typeface="Candara"/>
            </a:endParaRPr>
          </a:p>
        </p:txBody>
      </p:sp>
      <p:sp>
        <p:nvSpPr>
          <p:cNvPr id="6" name="object 6"/>
          <p:cNvSpPr txBox="1">
            <a:spLocks noGrp="1"/>
          </p:cNvSpPr>
          <p:nvPr>
            <p:ph type="title"/>
          </p:nvPr>
        </p:nvSpPr>
        <p:spPr>
          <a:xfrm>
            <a:off x="806602" y="615137"/>
            <a:ext cx="7534909" cy="635000"/>
          </a:xfrm>
          <a:prstGeom prst="rect">
            <a:avLst/>
          </a:prstGeom>
        </p:spPr>
        <p:txBody>
          <a:bodyPr vert="horz" wrap="square" lIns="0" tIns="12065" rIns="0" bIns="0" rtlCol="0">
            <a:spAutoFit/>
          </a:bodyPr>
          <a:lstStyle/>
          <a:p>
            <a:pPr marL="12700">
              <a:lnSpc>
                <a:spcPct val="100000"/>
              </a:lnSpc>
              <a:spcBef>
                <a:spcPts val="95"/>
              </a:spcBef>
            </a:pPr>
            <a:r>
              <a:rPr spc="-5" dirty="0"/>
              <a:t>TYPES OF </a:t>
            </a:r>
            <a:r>
              <a:rPr spc="-15" dirty="0"/>
              <a:t>INFORMATION</a:t>
            </a:r>
            <a:r>
              <a:rPr spc="0" dirty="0"/>
              <a:t> </a:t>
            </a:r>
            <a:r>
              <a:rPr spc="-10" dirty="0"/>
              <a:t>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6248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8640" y="2063826"/>
            <a:ext cx="304800" cy="3736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40" y="2503042"/>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 y="2941954"/>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10259" y="1540506"/>
            <a:ext cx="2760980" cy="1781810"/>
          </a:xfrm>
          <a:prstGeom prst="rect">
            <a:avLst/>
          </a:prstGeom>
        </p:spPr>
        <p:txBody>
          <a:bodyPr vert="horz" wrap="square" lIns="0" tIns="12700" rIns="0" bIns="0" rtlCol="0">
            <a:spAutoFit/>
          </a:bodyPr>
          <a:lstStyle/>
          <a:p>
            <a:pPr marL="12700" marR="5080">
              <a:lnSpc>
                <a:spcPct val="120000"/>
              </a:lnSpc>
              <a:spcBef>
                <a:spcPts val="100"/>
              </a:spcBef>
            </a:pPr>
            <a:r>
              <a:rPr sz="2400" spc="-5" dirty="0">
                <a:solidFill>
                  <a:srgbClr val="073D86"/>
                </a:solidFill>
                <a:latin typeface="Candara"/>
                <a:cs typeface="Candara"/>
              </a:rPr>
              <a:t>What </a:t>
            </a:r>
            <a:r>
              <a:rPr sz="2400" dirty="0">
                <a:solidFill>
                  <a:srgbClr val="073D86"/>
                </a:solidFill>
                <a:latin typeface="Candara"/>
                <a:cs typeface="Candara"/>
              </a:rPr>
              <a:t>if </a:t>
            </a:r>
            <a:r>
              <a:rPr sz="2400" spc="-5" dirty="0">
                <a:solidFill>
                  <a:srgbClr val="073D86"/>
                </a:solidFill>
                <a:latin typeface="Candara"/>
                <a:cs typeface="Candara"/>
              </a:rPr>
              <a:t>analysis  Sensitivity analysis  </a:t>
            </a:r>
            <a:r>
              <a:rPr sz="2400" dirty="0">
                <a:solidFill>
                  <a:srgbClr val="073D86"/>
                </a:solidFill>
                <a:latin typeface="Candara"/>
                <a:cs typeface="Candara"/>
              </a:rPr>
              <a:t>Goal </a:t>
            </a:r>
            <a:r>
              <a:rPr sz="2400" spc="-5" dirty="0">
                <a:solidFill>
                  <a:srgbClr val="073D86"/>
                </a:solidFill>
                <a:latin typeface="Candara"/>
                <a:cs typeface="Candara"/>
              </a:rPr>
              <a:t>seeking </a:t>
            </a:r>
            <a:r>
              <a:rPr sz="2400" dirty="0">
                <a:solidFill>
                  <a:srgbClr val="073D86"/>
                </a:solidFill>
                <a:latin typeface="Candara"/>
                <a:cs typeface="Candara"/>
              </a:rPr>
              <a:t>analysis  Optimization</a:t>
            </a:r>
            <a:r>
              <a:rPr sz="2400" spc="-85" dirty="0">
                <a:solidFill>
                  <a:srgbClr val="073D86"/>
                </a:solidFill>
                <a:latin typeface="Candara"/>
                <a:cs typeface="Candara"/>
              </a:rPr>
              <a:t> </a:t>
            </a:r>
            <a:r>
              <a:rPr sz="2400" spc="-5" dirty="0">
                <a:solidFill>
                  <a:srgbClr val="073D86"/>
                </a:solidFill>
                <a:latin typeface="Candara"/>
                <a:cs typeface="Candara"/>
              </a:rPr>
              <a:t>analysis</a:t>
            </a:r>
            <a:endParaRPr sz="2400">
              <a:latin typeface="Candara"/>
              <a:cs typeface="Candara"/>
            </a:endParaRPr>
          </a:p>
        </p:txBody>
      </p:sp>
      <p:sp>
        <p:nvSpPr>
          <p:cNvPr id="7" name="object 7"/>
          <p:cNvSpPr txBox="1">
            <a:spLocks noGrp="1"/>
          </p:cNvSpPr>
          <p:nvPr>
            <p:ph type="title"/>
          </p:nvPr>
        </p:nvSpPr>
        <p:spPr>
          <a:xfrm>
            <a:off x="991006" y="231140"/>
            <a:ext cx="7004050" cy="574040"/>
          </a:xfrm>
          <a:prstGeom prst="rect">
            <a:avLst/>
          </a:prstGeom>
        </p:spPr>
        <p:txBody>
          <a:bodyPr vert="horz" wrap="square" lIns="0" tIns="12700" rIns="0" bIns="0" rtlCol="0">
            <a:spAutoFit/>
          </a:bodyPr>
          <a:lstStyle/>
          <a:p>
            <a:pPr marL="12700">
              <a:lnSpc>
                <a:spcPct val="100000"/>
              </a:lnSpc>
              <a:spcBef>
                <a:spcPts val="100"/>
              </a:spcBef>
            </a:pPr>
            <a:r>
              <a:rPr sz="3600" spc="-5" dirty="0"/>
              <a:t>Activities </a:t>
            </a:r>
            <a:r>
              <a:rPr sz="3600" dirty="0"/>
              <a:t>in </a:t>
            </a:r>
            <a:r>
              <a:rPr sz="3600" spc="-5" dirty="0"/>
              <a:t>decision </a:t>
            </a:r>
            <a:r>
              <a:rPr sz="3600" dirty="0"/>
              <a:t>support</a:t>
            </a:r>
            <a:r>
              <a:rPr sz="3600" spc="-114" dirty="0"/>
              <a:t> </a:t>
            </a:r>
            <a:r>
              <a:rPr sz="3600" dirty="0"/>
              <a:t>system</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167639" y="1015238"/>
            <a:ext cx="304800" cy="373379"/>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738022" y="498094"/>
            <a:ext cx="7677150" cy="452120"/>
          </a:xfrm>
          <a:prstGeom prst="rect">
            <a:avLst/>
          </a:prstGeom>
        </p:spPr>
        <p:txBody>
          <a:bodyPr vert="horz" wrap="square" lIns="0" tIns="12065" rIns="0" bIns="0" rtlCol="0">
            <a:spAutoFit/>
          </a:bodyPr>
          <a:lstStyle/>
          <a:p>
            <a:pPr marL="12700">
              <a:lnSpc>
                <a:spcPct val="100000"/>
              </a:lnSpc>
              <a:spcBef>
                <a:spcPts val="95"/>
              </a:spcBef>
            </a:pPr>
            <a:r>
              <a:rPr sz="2800" spc="-15" dirty="0"/>
              <a:t>VOYAGE-ESTIMATING </a:t>
            </a:r>
            <a:r>
              <a:rPr sz="2800" spc="-5" dirty="0"/>
              <a:t>DECISION SUPPORT</a:t>
            </a:r>
            <a:r>
              <a:rPr sz="2800" spc="125" dirty="0"/>
              <a:t> </a:t>
            </a:r>
            <a:r>
              <a:rPr sz="2800" spc="-5" dirty="0"/>
              <a:t>SYSTEM</a:t>
            </a:r>
            <a:endParaRPr sz="2800"/>
          </a:p>
        </p:txBody>
      </p:sp>
      <p:sp>
        <p:nvSpPr>
          <p:cNvPr id="10" name="object 10"/>
          <p:cNvSpPr/>
          <p:nvPr/>
        </p:nvSpPr>
        <p:spPr>
          <a:xfrm>
            <a:off x="761293" y="4646305"/>
            <a:ext cx="1821574" cy="1125289"/>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67486" y="2281593"/>
            <a:ext cx="1254125" cy="904875"/>
          </a:xfrm>
          <a:custGeom>
            <a:avLst/>
            <a:gdLst/>
            <a:ahLst/>
            <a:cxnLst/>
            <a:rect l="l" t="t" r="r" b="b"/>
            <a:pathLst>
              <a:path w="1254125" h="904875">
                <a:moveTo>
                  <a:pt x="0" y="904709"/>
                </a:moveTo>
                <a:lnTo>
                  <a:pt x="1253832" y="904709"/>
                </a:lnTo>
                <a:lnTo>
                  <a:pt x="1253832" y="0"/>
                </a:lnTo>
                <a:lnTo>
                  <a:pt x="0" y="0"/>
                </a:lnTo>
                <a:lnTo>
                  <a:pt x="0" y="904709"/>
                </a:lnTo>
                <a:close/>
              </a:path>
            </a:pathLst>
          </a:custGeom>
          <a:solidFill>
            <a:srgbClr val="C0C0C0"/>
          </a:solidFill>
        </p:spPr>
        <p:txBody>
          <a:bodyPr wrap="square" lIns="0" tIns="0" rIns="0" bIns="0" rtlCol="0"/>
          <a:lstStyle/>
          <a:p>
            <a:endParaRPr/>
          </a:p>
        </p:txBody>
      </p:sp>
      <p:sp>
        <p:nvSpPr>
          <p:cNvPr id="12" name="object 12"/>
          <p:cNvSpPr/>
          <p:nvPr/>
        </p:nvSpPr>
        <p:spPr>
          <a:xfrm>
            <a:off x="685800" y="3231769"/>
            <a:ext cx="1809750" cy="303530"/>
          </a:xfrm>
          <a:custGeom>
            <a:avLst/>
            <a:gdLst/>
            <a:ahLst/>
            <a:cxnLst/>
            <a:rect l="l" t="t" r="r" b="b"/>
            <a:pathLst>
              <a:path w="1809750" h="303529">
                <a:moveTo>
                  <a:pt x="1535557" y="0"/>
                </a:moveTo>
                <a:lnTo>
                  <a:pt x="279844" y="0"/>
                </a:lnTo>
                <a:lnTo>
                  <a:pt x="0" y="303275"/>
                </a:lnTo>
                <a:lnTo>
                  <a:pt x="1809750" y="303275"/>
                </a:lnTo>
                <a:lnTo>
                  <a:pt x="1535557" y="0"/>
                </a:lnTo>
                <a:close/>
              </a:path>
            </a:pathLst>
          </a:custGeom>
          <a:solidFill>
            <a:srgbClr val="C0C0C0"/>
          </a:solidFill>
        </p:spPr>
        <p:txBody>
          <a:bodyPr wrap="square" lIns="0" tIns="0" rIns="0" bIns="0" rtlCol="0"/>
          <a:lstStyle/>
          <a:p>
            <a:endParaRPr/>
          </a:p>
        </p:txBody>
      </p:sp>
      <p:sp>
        <p:nvSpPr>
          <p:cNvPr id="13" name="object 13"/>
          <p:cNvSpPr/>
          <p:nvPr/>
        </p:nvSpPr>
        <p:spPr>
          <a:xfrm>
            <a:off x="685800" y="3535105"/>
            <a:ext cx="1809750" cy="109220"/>
          </a:xfrm>
          <a:custGeom>
            <a:avLst/>
            <a:gdLst/>
            <a:ahLst/>
            <a:cxnLst/>
            <a:rect l="l" t="t" r="r" b="b"/>
            <a:pathLst>
              <a:path w="1809750" h="109220">
                <a:moveTo>
                  <a:pt x="0" y="108651"/>
                </a:moveTo>
                <a:lnTo>
                  <a:pt x="1809750" y="108651"/>
                </a:lnTo>
                <a:lnTo>
                  <a:pt x="1809750" y="0"/>
                </a:lnTo>
                <a:lnTo>
                  <a:pt x="0" y="0"/>
                </a:lnTo>
                <a:lnTo>
                  <a:pt x="0" y="108651"/>
                </a:lnTo>
                <a:close/>
              </a:path>
            </a:pathLst>
          </a:custGeom>
          <a:solidFill>
            <a:srgbClr val="C0C0C0"/>
          </a:solidFill>
        </p:spPr>
        <p:txBody>
          <a:bodyPr wrap="square" lIns="0" tIns="0" rIns="0" bIns="0" rtlCol="0"/>
          <a:lstStyle/>
          <a:p>
            <a:endParaRPr/>
          </a:p>
        </p:txBody>
      </p:sp>
      <p:sp>
        <p:nvSpPr>
          <p:cNvPr id="14" name="object 14"/>
          <p:cNvSpPr/>
          <p:nvPr/>
        </p:nvSpPr>
        <p:spPr>
          <a:xfrm>
            <a:off x="1036523" y="2377630"/>
            <a:ext cx="1119505" cy="708025"/>
          </a:xfrm>
          <a:custGeom>
            <a:avLst/>
            <a:gdLst/>
            <a:ahLst/>
            <a:cxnLst/>
            <a:rect l="l" t="t" r="r" b="b"/>
            <a:pathLst>
              <a:path w="1119505" h="708025">
                <a:moveTo>
                  <a:pt x="0" y="707580"/>
                </a:moveTo>
                <a:lnTo>
                  <a:pt x="1119441" y="707580"/>
                </a:lnTo>
                <a:lnTo>
                  <a:pt x="1119441" y="0"/>
                </a:lnTo>
                <a:lnTo>
                  <a:pt x="0" y="0"/>
                </a:lnTo>
                <a:lnTo>
                  <a:pt x="0" y="707580"/>
                </a:lnTo>
                <a:close/>
              </a:path>
            </a:pathLst>
          </a:custGeom>
          <a:solidFill>
            <a:srgbClr val="C0C0C0"/>
          </a:solidFill>
        </p:spPr>
        <p:txBody>
          <a:bodyPr wrap="square" lIns="0" tIns="0" rIns="0" bIns="0" rtlCol="0"/>
          <a:lstStyle/>
          <a:p>
            <a:endParaRPr/>
          </a:p>
        </p:txBody>
      </p:sp>
      <p:sp>
        <p:nvSpPr>
          <p:cNvPr id="15" name="object 15"/>
          <p:cNvSpPr/>
          <p:nvPr/>
        </p:nvSpPr>
        <p:spPr>
          <a:xfrm>
            <a:off x="930198" y="3279838"/>
            <a:ext cx="1325245" cy="0"/>
          </a:xfrm>
          <a:custGeom>
            <a:avLst/>
            <a:gdLst/>
            <a:ahLst/>
            <a:cxnLst/>
            <a:rect l="l" t="t" r="r" b="b"/>
            <a:pathLst>
              <a:path w="1325245">
                <a:moveTo>
                  <a:pt x="0" y="0"/>
                </a:moveTo>
                <a:lnTo>
                  <a:pt x="1324686" y="0"/>
                </a:lnTo>
              </a:path>
            </a:pathLst>
          </a:custGeom>
          <a:ln w="35432">
            <a:solidFill>
              <a:srgbClr val="C0C0C0"/>
            </a:solidFill>
          </a:ln>
        </p:spPr>
        <p:txBody>
          <a:bodyPr wrap="square" lIns="0" tIns="0" rIns="0" bIns="0" rtlCol="0"/>
          <a:lstStyle/>
          <a:p>
            <a:endParaRPr/>
          </a:p>
        </p:txBody>
      </p:sp>
      <p:sp>
        <p:nvSpPr>
          <p:cNvPr id="16" name="object 16"/>
          <p:cNvSpPr/>
          <p:nvPr/>
        </p:nvSpPr>
        <p:spPr>
          <a:xfrm>
            <a:off x="1183982" y="3454209"/>
            <a:ext cx="822960" cy="0"/>
          </a:xfrm>
          <a:custGeom>
            <a:avLst/>
            <a:gdLst/>
            <a:ahLst/>
            <a:cxnLst/>
            <a:rect l="l" t="t" r="r" b="b"/>
            <a:pathLst>
              <a:path w="822960">
                <a:moveTo>
                  <a:pt x="0" y="0"/>
                </a:moveTo>
                <a:lnTo>
                  <a:pt x="822744" y="0"/>
                </a:lnTo>
              </a:path>
            </a:pathLst>
          </a:custGeom>
          <a:ln w="35433">
            <a:solidFill>
              <a:srgbClr val="C0C0C0"/>
            </a:solidFill>
          </a:ln>
        </p:spPr>
        <p:txBody>
          <a:bodyPr wrap="square" lIns="0" tIns="0" rIns="0" bIns="0" rtlCol="0"/>
          <a:lstStyle/>
          <a:p>
            <a:endParaRPr/>
          </a:p>
        </p:txBody>
      </p:sp>
      <p:sp>
        <p:nvSpPr>
          <p:cNvPr id="17" name="object 17"/>
          <p:cNvSpPr/>
          <p:nvPr/>
        </p:nvSpPr>
        <p:spPr>
          <a:xfrm>
            <a:off x="887298" y="3339210"/>
            <a:ext cx="1414780" cy="0"/>
          </a:xfrm>
          <a:custGeom>
            <a:avLst/>
            <a:gdLst/>
            <a:ahLst/>
            <a:cxnLst/>
            <a:rect l="l" t="t" r="r" b="b"/>
            <a:pathLst>
              <a:path w="1414780">
                <a:moveTo>
                  <a:pt x="0" y="0"/>
                </a:moveTo>
                <a:lnTo>
                  <a:pt x="1414195" y="0"/>
                </a:lnTo>
              </a:path>
            </a:pathLst>
          </a:custGeom>
          <a:ln w="37846">
            <a:solidFill>
              <a:srgbClr val="C0C0C0"/>
            </a:solidFill>
          </a:ln>
        </p:spPr>
        <p:txBody>
          <a:bodyPr wrap="square" lIns="0" tIns="0" rIns="0" bIns="0" rtlCol="0"/>
          <a:lstStyle/>
          <a:p>
            <a:endParaRPr/>
          </a:p>
        </p:txBody>
      </p:sp>
      <p:sp>
        <p:nvSpPr>
          <p:cNvPr id="18" name="object 18"/>
          <p:cNvSpPr/>
          <p:nvPr/>
        </p:nvSpPr>
        <p:spPr>
          <a:xfrm>
            <a:off x="842556" y="3394773"/>
            <a:ext cx="1507490" cy="0"/>
          </a:xfrm>
          <a:custGeom>
            <a:avLst/>
            <a:gdLst/>
            <a:ahLst/>
            <a:cxnLst/>
            <a:rect l="l" t="t" r="r" b="b"/>
            <a:pathLst>
              <a:path w="1507489">
                <a:moveTo>
                  <a:pt x="0" y="0"/>
                </a:moveTo>
                <a:lnTo>
                  <a:pt x="1507451" y="0"/>
                </a:lnTo>
              </a:path>
            </a:pathLst>
          </a:custGeom>
          <a:ln w="37973">
            <a:solidFill>
              <a:srgbClr val="C0C0C0"/>
            </a:solidFill>
          </a:ln>
        </p:spPr>
        <p:txBody>
          <a:bodyPr wrap="square" lIns="0" tIns="0" rIns="0" bIns="0" rtlCol="0"/>
          <a:lstStyle/>
          <a:p>
            <a:endParaRPr/>
          </a:p>
        </p:txBody>
      </p:sp>
      <p:sp>
        <p:nvSpPr>
          <p:cNvPr id="19" name="object 19"/>
          <p:cNvSpPr/>
          <p:nvPr/>
        </p:nvSpPr>
        <p:spPr>
          <a:xfrm>
            <a:off x="967486" y="2281593"/>
            <a:ext cx="1254125" cy="904875"/>
          </a:xfrm>
          <a:custGeom>
            <a:avLst/>
            <a:gdLst/>
            <a:ahLst/>
            <a:cxnLst/>
            <a:rect l="l" t="t" r="r" b="b"/>
            <a:pathLst>
              <a:path w="1254125" h="904875">
                <a:moveTo>
                  <a:pt x="0" y="904709"/>
                </a:moveTo>
                <a:lnTo>
                  <a:pt x="1253832" y="904709"/>
                </a:lnTo>
                <a:lnTo>
                  <a:pt x="1253832" y="0"/>
                </a:lnTo>
                <a:lnTo>
                  <a:pt x="0" y="0"/>
                </a:lnTo>
                <a:lnTo>
                  <a:pt x="0" y="904709"/>
                </a:lnTo>
                <a:close/>
              </a:path>
            </a:pathLst>
          </a:custGeom>
          <a:ln w="12700">
            <a:solidFill>
              <a:srgbClr val="000000"/>
            </a:solidFill>
          </a:ln>
        </p:spPr>
        <p:txBody>
          <a:bodyPr wrap="square" lIns="0" tIns="0" rIns="0" bIns="0" rtlCol="0"/>
          <a:lstStyle/>
          <a:p>
            <a:endParaRPr/>
          </a:p>
        </p:txBody>
      </p:sp>
      <p:sp>
        <p:nvSpPr>
          <p:cNvPr id="20" name="object 20"/>
          <p:cNvSpPr/>
          <p:nvPr/>
        </p:nvSpPr>
        <p:spPr>
          <a:xfrm>
            <a:off x="685800" y="3231769"/>
            <a:ext cx="1809750" cy="303530"/>
          </a:xfrm>
          <a:custGeom>
            <a:avLst/>
            <a:gdLst/>
            <a:ahLst/>
            <a:cxnLst/>
            <a:rect l="l" t="t" r="r" b="b"/>
            <a:pathLst>
              <a:path w="1809750" h="303529">
                <a:moveTo>
                  <a:pt x="279844" y="0"/>
                </a:moveTo>
                <a:lnTo>
                  <a:pt x="0" y="303275"/>
                </a:lnTo>
                <a:lnTo>
                  <a:pt x="1809750" y="303275"/>
                </a:lnTo>
                <a:lnTo>
                  <a:pt x="1535557" y="0"/>
                </a:lnTo>
                <a:lnTo>
                  <a:pt x="279844" y="0"/>
                </a:lnTo>
                <a:close/>
              </a:path>
            </a:pathLst>
          </a:custGeom>
          <a:ln w="12700">
            <a:solidFill>
              <a:srgbClr val="000000"/>
            </a:solidFill>
          </a:ln>
        </p:spPr>
        <p:txBody>
          <a:bodyPr wrap="square" lIns="0" tIns="0" rIns="0" bIns="0" rtlCol="0"/>
          <a:lstStyle/>
          <a:p>
            <a:endParaRPr/>
          </a:p>
        </p:txBody>
      </p:sp>
      <p:sp>
        <p:nvSpPr>
          <p:cNvPr id="21" name="object 21"/>
          <p:cNvSpPr/>
          <p:nvPr/>
        </p:nvSpPr>
        <p:spPr>
          <a:xfrm>
            <a:off x="685800" y="3535105"/>
            <a:ext cx="1809750" cy="109220"/>
          </a:xfrm>
          <a:custGeom>
            <a:avLst/>
            <a:gdLst/>
            <a:ahLst/>
            <a:cxnLst/>
            <a:rect l="l" t="t" r="r" b="b"/>
            <a:pathLst>
              <a:path w="1809750" h="109220">
                <a:moveTo>
                  <a:pt x="0" y="108651"/>
                </a:moveTo>
                <a:lnTo>
                  <a:pt x="1809750" y="108651"/>
                </a:lnTo>
                <a:lnTo>
                  <a:pt x="1809750" y="0"/>
                </a:lnTo>
                <a:lnTo>
                  <a:pt x="0" y="0"/>
                </a:lnTo>
                <a:lnTo>
                  <a:pt x="0" y="108651"/>
                </a:lnTo>
                <a:close/>
              </a:path>
            </a:pathLst>
          </a:custGeom>
          <a:ln w="12700">
            <a:solidFill>
              <a:srgbClr val="000000"/>
            </a:solidFill>
          </a:ln>
        </p:spPr>
        <p:txBody>
          <a:bodyPr wrap="square" lIns="0" tIns="0" rIns="0" bIns="0" rtlCol="0"/>
          <a:lstStyle/>
          <a:p>
            <a:endParaRPr/>
          </a:p>
        </p:txBody>
      </p:sp>
      <p:sp>
        <p:nvSpPr>
          <p:cNvPr id="22" name="object 22"/>
          <p:cNvSpPr/>
          <p:nvPr/>
        </p:nvSpPr>
        <p:spPr>
          <a:xfrm>
            <a:off x="1036523" y="2377630"/>
            <a:ext cx="1119505" cy="708025"/>
          </a:xfrm>
          <a:custGeom>
            <a:avLst/>
            <a:gdLst/>
            <a:ahLst/>
            <a:cxnLst/>
            <a:rect l="l" t="t" r="r" b="b"/>
            <a:pathLst>
              <a:path w="1119505" h="708025">
                <a:moveTo>
                  <a:pt x="0" y="707580"/>
                </a:moveTo>
                <a:lnTo>
                  <a:pt x="1119441" y="707580"/>
                </a:lnTo>
                <a:lnTo>
                  <a:pt x="1119441" y="0"/>
                </a:lnTo>
                <a:lnTo>
                  <a:pt x="0" y="0"/>
                </a:lnTo>
                <a:lnTo>
                  <a:pt x="0" y="707580"/>
                </a:lnTo>
                <a:close/>
              </a:path>
            </a:pathLst>
          </a:custGeom>
          <a:ln w="12700">
            <a:solidFill>
              <a:srgbClr val="000000"/>
            </a:solidFill>
          </a:ln>
        </p:spPr>
        <p:txBody>
          <a:bodyPr wrap="square" lIns="0" tIns="0" rIns="0" bIns="0" rtlCol="0"/>
          <a:lstStyle/>
          <a:p>
            <a:endParaRPr/>
          </a:p>
        </p:txBody>
      </p:sp>
      <p:sp>
        <p:nvSpPr>
          <p:cNvPr id="23" name="object 23"/>
          <p:cNvSpPr/>
          <p:nvPr/>
        </p:nvSpPr>
        <p:spPr>
          <a:xfrm>
            <a:off x="930198" y="3262121"/>
            <a:ext cx="1325245" cy="35560"/>
          </a:xfrm>
          <a:custGeom>
            <a:avLst/>
            <a:gdLst/>
            <a:ahLst/>
            <a:cxnLst/>
            <a:rect l="l" t="t" r="r" b="b"/>
            <a:pathLst>
              <a:path w="1325245" h="35560">
                <a:moveTo>
                  <a:pt x="33604" y="0"/>
                </a:moveTo>
                <a:lnTo>
                  <a:pt x="0" y="35432"/>
                </a:lnTo>
                <a:lnTo>
                  <a:pt x="1324686" y="35432"/>
                </a:lnTo>
                <a:lnTo>
                  <a:pt x="1291158" y="0"/>
                </a:lnTo>
                <a:lnTo>
                  <a:pt x="33604" y="0"/>
                </a:lnTo>
                <a:close/>
              </a:path>
            </a:pathLst>
          </a:custGeom>
          <a:ln w="12700">
            <a:solidFill>
              <a:srgbClr val="000000"/>
            </a:solidFill>
          </a:ln>
        </p:spPr>
        <p:txBody>
          <a:bodyPr wrap="square" lIns="0" tIns="0" rIns="0" bIns="0" rtlCol="0"/>
          <a:lstStyle/>
          <a:p>
            <a:endParaRPr/>
          </a:p>
        </p:txBody>
      </p:sp>
      <p:sp>
        <p:nvSpPr>
          <p:cNvPr id="24" name="object 24"/>
          <p:cNvSpPr/>
          <p:nvPr/>
        </p:nvSpPr>
        <p:spPr>
          <a:xfrm>
            <a:off x="1183982" y="3436492"/>
            <a:ext cx="822960" cy="35560"/>
          </a:xfrm>
          <a:custGeom>
            <a:avLst/>
            <a:gdLst/>
            <a:ahLst/>
            <a:cxnLst/>
            <a:rect l="l" t="t" r="r" b="b"/>
            <a:pathLst>
              <a:path w="822960" h="35560">
                <a:moveTo>
                  <a:pt x="22377" y="0"/>
                </a:moveTo>
                <a:lnTo>
                  <a:pt x="0" y="35433"/>
                </a:lnTo>
                <a:lnTo>
                  <a:pt x="822744" y="35433"/>
                </a:lnTo>
                <a:lnTo>
                  <a:pt x="800392" y="0"/>
                </a:lnTo>
                <a:lnTo>
                  <a:pt x="22377" y="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887298" y="3320288"/>
            <a:ext cx="1414780" cy="38100"/>
          </a:xfrm>
          <a:custGeom>
            <a:avLst/>
            <a:gdLst/>
            <a:ahLst/>
            <a:cxnLst/>
            <a:rect l="l" t="t" r="r" b="b"/>
            <a:pathLst>
              <a:path w="1414780" h="38100">
                <a:moveTo>
                  <a:pt x="35445" y="0"/>
                </a:moveTo>
                <a:lnTo>
                  <a:pt x="0" y="37846"/>
                </a:lnTo>
                <a:lnTo>
                  <a:pt x="1414195" y="37846"/>
                </a:lnTo>
                <a:lnTo>
                  <a:pt x="1376984" y="0"/>
                </a:lnTo>
                <a:lnTo>
                  <a:pt x="35445" y="0"/>
                </a:lnTo>
                <a:close/>
              </a:path>
            </a:pathLst>
          </a:custGeom>
          <a:ln w="12700">
            <a:solidFill>
              <a:srgbClr val="000000"/>
            </a:solidFill>
          </a:ln>
        </p:spPr>
        <p:txBody>
          <a:bodyPr wrap="square" lIns="0" tIns="0" rIns="0" bIns="0" rtlCol="0"/>
          <a:lstStyle/>
          <a:p>
            <a:endParaRPr/>
          </a:p>
        </p:txBody>
      </p:sp>
      <p:sp>
        <p:nvSpPr>
          <p:cNvPr id="26" name="object 26"/>
          <p:cNvSpPr/>
          <p:nvPr/>
        </p:nvSpPr>
        <p:spPr>
          <a:xfrm>
            <a:off x="842556" y="3375786"/>
            <a:ext cx="1507490" cy="38100"/>
          </a:xfrm>
          <a:custGeom>
            <a:avLst/>
            <a:gdLst/>
            <a:ahLst/>
            <a:cxnLst/>
            <a:rect l="l" t="t" r="r" b="b"/>
            <a:pathLst>
              <a:path w="1507489" h="38100">
                <a:moveTo>
                  <a:pt x="37287" y="0"/>
                </a:moveTo>
                <a:lnTo>
                  <a:pt x="0" y="37973"/>
                </a:lnTo>
                <a:lnTo>
                  <a:pt x="1507451" y="37973"/>
                </a:lnTo>
                <a:lnTo>
                  <a:pt x="1468208" y="0"/>
                </a:lnTo>
                <a:lnTo>
                  <a:pt x="37287" y="0"/>
                </a:lnTo>
                <a:close/>
              </a:path>
            </a:pathLst>
          </a:custGeom>
          <a:ln w="12700">
            <a:solidFill>
              <a:srgbClr val="000000"/>
            </a:solidFill>
          </a:ln>
        </p:spPr>
        <p:txBody>
          <a:bodyPr wrap="square" lIns="0" tIns="0" rIns="0" bIns="0" rtlCol="0"/>
          <a:lstStyle/>
          <a:p>
            <a:endParaRPr/>
          </a:p>
        </p:txBody>
      </p:sp>
      <p:sp>
        <p:nvSpPr>
          <p:cNvPr id="27" name="object 27"/>
          <p:cNvSpPr/>
          <p:nvPr/>
        </p:nvSpPr>
        <p:spPr>
          <a:xfrm>
            <a:off x="3744721" y="2353436"/>
            <a:ext cx="1371600" cy="2025014"/>
          </a:xfrm>
          <a:custGeom>
            <a:avLst/>
            <a:gdLst/>
            <a:ahLst/>
            <a:cxnLst/>
            <a:rect l="l" t="t" r="r" b="b"/>
            <a:pathLst>
              <a:path w="1371600" h="2025014">
                <a:moveTo>
                  <a:pt x="685800" y="0"/>
                </a:moveTo>
                <a:lnTo>
                  <a:pt x="623365" y="1379"/>
                </a:lnTo>
                <a:lnTo>
                  <a:pt x="562504" y="5438"/>
                </a:lnTo>
                <a:lnTo>
                  <a:pt x="503457" y="12057"/>
                </a:lnTo>
                <a:lnTo>
                  <a:pt x="446468" y="21118"/>
                </a:lnTo>
                <a:lnTo>
                  <a:pt x="391777" y="32501"/>
                </a:lnTo>
                <a:lnTo>
                  <a:pt x="339626" y="46086"/>
                </a:lnTo>
                <a:lnTo>
                  <a:pt x="290257" y="61756"/>
                </a:lnTo>
                <a:lnTo>
                  <a:pt x="243913" y="79390"/>
                </a:lnTo>
                <a:lnTo>
                  <a:pt x="200834" y="98869"/>
                </a:lnTo>
                <a:lnTo>
                  <a:pt x="161263" y="120075"/>
                </a:lnTo>
                <a:lnTo>
                  <a:pt x="125442" y="142887"/>
                </a:lnTo>
                <a:lnTo>
                  <a:pt x="93613" y="167188"/>
                </a:lnTo>
                <a:lnTo>
                  <a:pt x="42895" y="219776"/>
                </a:lnTo>
                <a:lnTo>
                  <a:pt x="11046" y="276887"/>
                </a:lnTo>
                <a:lnTo>
                  <a:pt x="0" y="337565"/>
                </a:lnTo>
                <a:lnTo>
                  <a:pt x="0" y="1687321"/>
                </a:lnTo>
                <a:lnTo>
                  <a:pt x="11046" y="1747996"/>
                </a:lnTo>
                <a:lnTo>
                  <a:pt x="42895" y="1805095"/>
                </a:lnTo>
                <a:lnTo>
                  <a:pt x="93613" y="1857666"/>
                </a:lnTo>
                <a:lnTo>
                  <a:pt x="125442" y="1881957"/>
                </a:lnTo>
                <a:lnTo>
                  <a:pt x="161263" y="1904759"/>
                </a:lnTo>
                <a:lnTo>
                  <a:pt x="200834" y="1925955"/>
                </a:lnTo>
                <a:lnTo>
                  <a:pt x="243913" y="1945423"/>
                </a:lnTo>
                <a:lnTo>
                  <a:pt x="290257" y="1963047"/>
                </a:lnTo>
                <a:lnTo>
                  <a:pt x="339626" y="1978707"/>
                </a:lnTo>
                <a:lnTo>
                  <a:pt x="391777" y="1992283"/>
                </a:lnTo>
                <a:lnTo>
                  <a:pt x="446468" y="2003658"/>
                </a:lnTo>
                <a:lnTo>
                  <a:pt x="503457" y="2012712"/>
                </a:lnTo>
                <a:lnTo>
                  <a:pt x="562504" y="2019326"/>
                </a:lnTo>
                <a:lnTo>
                  <a:pt x="623365" y="2023382"/>
                </a:lnTo>
                <a:lnTo>
                  <a:pt x="685800" y="2024761"/>
                </a:lnTo>
                <a:lnTo>
                  <a:pt x="748215" y="2023382"/>
                </a:lnTo>
                <a:lnTo>
                  <a:pt x="809062" y="2019326"/>
                </a:lnTo>
                <a:lnTo>
                  <a:pt x="868097" y="2012712"/>
                </a:lnTo>
                <a:lnTo>
                  <a:pt x="925080" y="2003658"/>
                </a:lnTo>
                <a:lnTo>
                  <a:pt x="979767" y="1992283"/>
                </a:lnTo>
                <a:lnTo>
                  <a:pt x="1031917" y="1978707"/>
                </a:lnTo>
                <a:lnTo>
                  <a:pt x="1081287" y="1963047"/>
                </a:lnTo>
                <a:lnTo>
                  <a:pt x="1127634" y="1945423"/>
                </a:lnTo>
                <a:lnTo>
                  <a:pt x="1170717" y="1925955"/>
                </a:lnTo>
                <a:lnTo>
                  <a:pt x="1210294" y="1904759"/>
                </a:lnTo>
                <a:lnTo>
                  <a:pt x="1246122" y="1881957"/>
                </a:lnTo>
                <a:lnTo>
                  <a:pt x="1277958" y="1857666"/>
                </a:lnTo>
                <a:lnTo>
                  <a:pt x="1328689" y="1805095"/>
                </a:lnTo>
                <a:lnTo>
                  <a:pt x="1360549" y="1747996"/>
                </a:lnTo>
                <a:lnTo>
                  <a:pt x="1371600" y="1687321"/>
                </a:lnTo>
                <a:lnTo>
                  <a:pt x="1371600" y="337565"/>
                </a:lnTo>
                <a:lnTo>
                  <a:pt x="1360549" y="276887"/>
                </a:lnTo>
                <a:lnTo>
                  <a:pt x="1328689" y="219776"/>
                </a:lnTo>
                <a:lnTo>
                  <a:pt x="1277958" y="167188"/>
                </a:lnTo>
                <a:lnTo>
                  <a:pt x="1246122" y="142887"/>
                </a:lnTo>
                <a:lnTo>
                  <a:pt x="1210294" y="120075"/>
                </a:lnTo>
                <a:lnTo>
                  <a:pt x="1170717" y="98869"/>
                </a:lnTo>
                <a:lnTo>
                  <a:pt x="1127634" y="79390"/>
                </a:lnTo>
                <a:lnTo>
                  <a:pt x="1081287" y="61756"/>
                </a:lnTo>
                <a:lnTo>
                  <a:pt x="1031917" y="46086"/>
                </a:lnTo>
                <a:lnTo>
                  <a:pt x="979767" y="32501"/>
                </a:lnTo>
                <a:lnTo>
                  <a:pt x="925080" y="21118"/>
                </a:lnTo>
                <a:lnTo>
                  <a:pt x="868097" y="12057"/>
                </a:lnTo>
                <a:lnTo>
                  <a:pt x="809062" y="5438"/>
                </a:lnTo>
                <a:lnTo>
                  <a:pt x="748215" y="1379"/>
                </a:lnTo>
                <a:lnTo>
                  <a:pt x="685800" y="0"/>
                </a:lnTo>
                <a:close/>
              </a:path>
            </a:pathLst>
          </a:custGeom>
          <a:solidFill>
            <a:srgbClr val="30B6FC"/>
          </a:solidFill>
        </p:spPr>
        <p:txBody>
          <a:bodyPr wrap="square" lIns="0" tIns="0" rIns="0" bIns="0" rtlCol="0"/>
          <a:lstStyle/>
          <a:p>
            <a:endParaRPr/>
          </a:p>
        </p:txBody>
      </p:sp>
      <p:sp>
        <p:nvSpPr>
          <p:cNvPr id="28" name="object 28"/>
          <p:cNvSpPr/>
          <p:nvPr/>
        </p:nvSpPr>
        <p:spPr>
          <a:xfrm>
            <a:off x="3744721" y="2691002"/>
            <a:ext cx="1371600" cy="337820"/>
          </a:xfrm>
          <a:custGeom>
            <a:avLst/>
            <a:gdLst/>
            <a:ahLst/>
            <a:cxnLst/>
            <a:rect l="l" t="t" r="r" b="b"/>
            <a:pathLst>
              <a:path w="1371600" h="337819">
                <a:moveTo>
                  <a:pt x="1371600" y="0"/>
                </a:moveTo>
                <a:lnTo>
                  <a:pt x="1360549" y="60641"/>
                </a:lnTo>
                <a:lnTo>
                  <a:pt x="1328689" y="117721"/>
                </a:lnTo>
                <a:lnTo>
                  <a:pt x="1277958" y="170288"/>
                </a:lnTo>
                <a:lnTo>
                  <a:pt x="1246122" y="194580"/>
                </a:lnTo>
                <a:lnTo>
                  <a:pt x="1210294" y="217385"/>
                </a:lnTo>
                <a:lnTo>
                  <a:pt x="1170717" y="238585"/>
                </a:lnTo>
                <a:lnTo>
                  <a:pt x="1127634" y="258059"/>
                </a:lnTo>
                <a:lnTo>
                  <a:pt x="1081287" y="275690"/>
                </a:lnTo>
                <a:lnTo>
                  <a:pt x="1031917" y="291356"/>
                </a:lnTo>
                <a:lnTo>
                  <a:pt x="979767" y="304940"/>
                </a:lnTo>
                <a:lnTo>
                  <a:pt x="925080" y="316321"/>
                </a:lnTo>
                <a:lnTo>
                  <a:pt x="868097" y="325381"/>
                </a:lnTo>
                <a:lnTo>
                  <a:pt x="809062" y="332000"/>
                </a:lnTo>
                <a:lnTo>
                  <a:pt x="748215" y="336059"/>
                </a:lnTo>
                <a:lnTo>
                  <a:pt x="685800" y="337438"/>
                </a:lnTo>
                <a:lnTo>
                  <a:pt x="623365" y="336059"/>
                </a:lnTo>
                <a:lnTo>
                  <a:pt x="562504" y="332000"/>
                </a:lnTo>
                <a:lnTo>
                  <a:pt x="503457" y="325381"/>
                </a:lnTo>
                <a:lnTo>
                  <a:pt x="446468" y="316321"/>
                </a:lnTo>
                <a:lnTo>
                  <a:pt x="391777" y="304940"/>
                </a:lnTo>
                <a:lnTo>
                  <a:pt x="339626" y="291356"/>
                </a:lnTo>
                <a:lnTo>
                  <a:pt x="290257" y="275690"/>
                </a:lnTo>
                <a:lnTo>
                  <a:pt x="243913" y="258059"/>
                </a:lnTo>
                <a:lnTo>
                  <a:pt x="200834" y="238585"/>
                </a:lnTo>
                <a:lnTo>
                  <a:pt x="161263" y="217385"/>
                </a:lnTo>
                <a:lnTo>
                  <a:pt x="125442" y="194580"/>
                </a:lnTo>
                <a:lnTo>
                  <a:pt x="93613" y="170288"/>
                </a:lnTo>
                <a:lnTo>
                  <a:pt x="42895" y="117721"/>
                </a:lnTo>
                <a:lnTo>
                  <a:pt x="11046" y="60641"/>
                </a:lnTo>
                <a:lnTo>
                  <a:pt x="0" y="0"/>
                </a:lnTo>
              </a:path>
            </a:pathLst>
          </a:custGeom>
          <a:ln w="15875">
            <a:solidFill>
              <a:srgbClr val="165D83"/>
            </a:solidFill>
          </a:ln>
        </p:spPr>
        <p:txBody>
          <a:bodyPr wrap="square" lIns="0" tIns="0" rIns="0" bIns="0" rtlCol="0"/>
          <a:lstStyle/>
          <a:p>
            <a:endParaRPr/>
          </a:p>
        </p:txBody>
      </p:sp>
      <p:sp>
        <p:nvSpPr>
          <p:cNvPr id="29" name="object 29"/>
          <p:cNvSpPr/>
          <p:nvPr/>
        </p:nvSpPr>
        <p:spPr>
          <a:xfrm>
            <a:off x="3744721" y="2353436"/>
            <a:ext cx="1371600" cy="2025014"/>
          </a:xfrm>
          <a:custGeom>
            <a:avLst/>
            <a:gdLst/>
            <a:ahLst/>
            <a:cxnLst/>
            <a:rect l="l" t="t" r="r" b="b"/>
            <a:pathLst>
              <a:path w="1371600" h="2025014">
                <a:moveTo>
                  <a:pt x="0" y="337565"/>
                </a:moveTo>
                <a:lnTo>
                  <a:pt x="11046" y="276887"/>
                </a:lnTo>
                <a:lnTo>
                  <a:pt x="42895" y="219776"/>
                </a:lnTo>
                <a:lnTo>
                  <a:pt x="93613" y="167188"/>
                </a:lnTo>
                <a:lnTo>
                  <a:pt x="125442" y="142887"/>
                </a:lnTo>
                <a:lnTo>
                  <a:pt x="161263" y="120075"/>
                </a:lnTo>
                <a:lnTo>
                  <a:pt x="200834" y="98869"/>
                </a:lnTo>
                <a:lnTo>
                  <a:pt x="243913" y="79390"/>
                </a:lnTo>
                <a:lnTo>
                  <a:pt x="290257" y="61756"/>
                </a:lnTo>
                <a:lnTo>
                  <a:pt x="339626" y="46086"/>
                </a:lnTo>
                <a:lnTo>
                  <a:pt x="391777" y="32501"/>
                </a:lnTo>
                <a:lnTo>
                  <a:pt x="446468" y="21118"/>
                </a:lnTo>
                <a:lnTo>
                  <a:pt x="503457" y="12057"/>
                </a:lnTo>
                <a:lnTo>
                  <a:pt x="562504" y="5438"/>
                </a:lnTo>
                <a:lnTo>
                  <a:pt x="623365" y="1379"/>
                </a:lnTo>
                <a:lnTo>
                  <a:pt x="685800" y="0"/>
                </a:lnTo>
                <a:lnTo>
                  <a:pt x="748215" y="1379"/>
                </a:lnTo>
                <a:lnTo>
                  <a:pt x="809062" y="5438"/>
                </a:lnTo>
                <a:lnTo>
                  <a:pt x="868097" y="12057"/>
                </a:lnTo>
                <a:lnTo>
                  <a:pt x="925080" y="21118"/>
                </a:lnTo>
                <a:lnTo>
                  <a:pt x="979767" y="32501"/>
                </a:lnTo>
                <a:lnTo>
                  <a:pt x="1031917" y="46086"/>
                </a:lnTo>
                <a:lnTo>
                  <a:pt x="1081287" y="61756"/>
                </a:lnTo>
                <a:lnTo>
                  <a:pt x="1127634" y="79390"/>
                </a:lnTo>
                <a:lnTo>
                  <a:pt x="1170717" y="98869"/>
                </a:lnTo>
                <a:lnTo>
                  <a:pt x="1210294" y="120075"/>
                </a:lnTo>
                <a:lnTo>
                  <a:pt x="1246122" y="142887"/>
                </a:lnTo>
                <a:lnTo>
                  <a:pt x="1277958" y="167188"/>
                </a:lnTo>
                <a:lnTo>
                  <a:pt x="1328689" y="219776"/>
                </a:lnTo>
                <a:lnTo>
                  <a:pt x="1360549" y="276887"/>
                </a:lnTo>
                <a:lnTo>
                  <a:pt x="1371600" y="337565"/>
                </a:lnTo>
                <a:lnTo>
                  <a:pt x="1371600" y="1687321"/>
                </a:lnTo>
                <a:lnTo>
                  <a:pt x="1368796" y="1718046"/>
                </a:lnTo>
                <a:lnTo>
                  <a:pt x="1360549" y="1747996"/>
                </a:lnTo>
                <a:lnTo>
                  <a:pt x="1328689" y="1805095"/>
                </a:lnTo>
                <a:lnTo>
                  <a:pt x="1277958" y="1857666"/>
                </a:lnTo>
                <a:lnTo>
                  <a:pt x="1246122" y="1881957"/>
                </a:lnTo>
                <a:lnTo>
                  <a:pt x="1210294" y="1904759"/>
                </a:lnTo>
                <a:lnTo>
                  <a:pt x="1170717" y="1925954"/>
                </a:lnTo>
                <a:lnTo>
                  <a:pt x="1127634" y="1945423"/>
                </a:lnTo>
                <a:lnTo>
                  <a:pt x="1081287" y="1963047"/>
                </a:lnTo>
                <a:lnTo>
                  <a:pt x="1031917" y="1978707"/>
                </a:lnTo>
                <a:lnTo>
                  <a:pt x="979767" y="1992283"/>
                </a:lnTo>
                <a:lnTo>
                  <a:pt x="925080" y="2003658"/>
                </a:lnTo>
                <a:lnTo>
                  <a:pt x="868097" y="2012712"/>
                </a:lnTo>
                <a:lnTo>
                  <a:pt x="809062" y="2019326"/>
                </a:lnTo>
                <a:lnTo>
                  <a:pt x="748215" y="2023382"/>
                </a:lnTo>
                <a:lnTo>
                  <a:pt x="685800" y="2024761"/>
                </a:lnTo>
                <a:lnTo>
                  <a:pt x="623365" y="2023382"/>
                </a:lnTo>
                <a:lnTo>
                  <a:pt x="562504" y="2019326"/>
                </a:lnTo>
                <a:lnTo>
                  <a:pt x="503457" y="2012712"/>
                </a:lnTo>
                <a:lnTo>
                  <a:pt x="446468" y="2003658"/>
                </a:lnTo>
                <a:lnTo>
                  <a:pt x="391777" y="1992283"/>
                </a:lnTo>
                <a:lnTo>
                  <a:pt x="339626" y="1978707"/>
                </a:lnTo>
                <a:lnTo>
                  <a:pt x="290257" y="1963047"/>
                </a:lnTo>
                <a:lnTo>
                  <a:pt x="243913" y="1945423"/>
                </a:lnTo>
                <a:lnTo>
                  <a:pt x="200834" y="1925955"/>
                </a:lnTo>
                <a:lnTo>
                  <a:pt x="161263" y="1904759"/>
                </a:lnTo>
                <a:lnTo>
                  <a:pt x="125442" y="1881957"/>
                </a:lnTo>
                <a:lnTo>
                  <a:pt x="93613" y="1857666"/>
                </a:lnTo>
                <a:lnTo>
                  <a:pt x="42895" y="1805095"/>
                </a:lnTo>
                <a:lnTo>
                  <a:pt x="11046" y="1747996"/>
                </a:lnTo>
                <a:lnTo>
                  <a:pt x="0" y="1687321"/>
                </a:lnTo>
                <a:lnTo>
                  <a:pt x="0" y="337565"/>
                </a:lnTo>
                <a:close/>
              </a:path>
            </a:pathLst>
          </a:custGeom>
          <a:ln w="15875">
            <a:solidFill>
              <a:srgbClr val="165D83"/>
            </a:solidFill>
          </a:ln>
        </p:spPr>
        <p:txBody>
          <a:bodyPr wrap="square" lIns="0" tIns="0" rIns="0" bIns="0" rtlCol="0"/>
          <a:lstStyle/>
          <a:p>
            <a:endParaRPr/>
          </a:p>
        </p:txBody>
      </p:sp>
      <p:sp>
        <p:nvSpPr>
          <p:cNvPr id="30" name="object 30"/>
          <p:cNvSpPr/>
          <p:nvPr/>
        </p:nvSpPr>
        <p:spPr>
          <a:xfrm>
            <a:off x="6855841" y="1354200"/>
            <a:ext cx="457200" cy="609600"/>
          </a:xfrm>
          <a:custGeom>
            <a:avLst/>
            <a:gdLst/>
            <a:ahLst/>
            <a:cxnLst/>
            <a:rect l="l" t="t" r="r" b="b"/>
            <a:pathLst>
              <a:path w="457200" h="609600">
                <a:moveTo>
                  <a:pt x="228600" y="0"/>
                </a:moveTo>
                <a:lnTo>
                  <a:pt x="167834" y="3627"/>
                </a:lnTo>
                <a:lnTo>
                  <a:pt x="113227" y="13866"/>
                </a:lnTo>
                <a:lnTo>
                  <a:pt x="66960" y="29749"/>
                </a:lnTo>
                <a:lnTo>
                  <a:pt x="31213" y="50310"/>
                </a:lnTo>
                <a:lnTo>
                  <a:pt x="0" y="101600"/>
                </a:lnTo>
                <a:lnTo>
                  <a:pt x="0" y="508000"/>
                </a:lnTo>
                <a:lnTo>
                  <a:pt x="31213" y="559289"/>
                </a:lnTo>
                <a:lnTo>
                  <a:pt x="66960" y="579850"/>
                </a:lnTo>
                <a:lnTo>
                  <a:pt x="113227" y="595733"/>
                </a:lnTo>
                <a:lnTo>
                  <a:pt x="167834" y="605972"/>
                </a:lnTo>
                <a:lnTo>
                  <a:pt x="228600" y="609600"/>
                </a:lnTo>
                <a:lnTo>
                  <a:pt x="289365" y="605972"/>
                </a:lnTo>
                <a:lnTo>
                  <a:pt x="343972" y="595733"/>
                </a:lnTo>
                <a:lnTo>
                  <a:pt x="390239" y="579850"/>
                </a:lnTo>
                <a:lnTo>
                  <a:pt x="425986" y="559289"/>
                </a:lnTo>
                <a:lnTo>
                  <a:pt x="457200" y="508000"/>
                </a:lnTo>
                <a:lnTo>
                  <a:pt x="457200" y="101600"/>
                </a:lnTo>
                <a:lnTo>
                  <a:pt x="425986" y="50310"/>
                </a:lnTo>
                <a:lnTo>
                  <a:pt x="390239" y="29749"/>
                </a:lnTo>
                <a:lnTo>
                  <a:pt x="343972" y="13866"/>
                </a:lnTo>
                <a:lnTo>
                  <a:pt x="289365" y="3627"/>
                </a:lnTo>
                <a:lnTo>
                  <a:pt x="228600" y="0"/>
                </a:lnTo>
                <a:close/>
              </a:path>
            </a:pathLst>
          </a:custGeom>
          <a:solidFill>
            <a:srgbClr val="30B6FC"/>
          </a:solidFill>
        </p:spPr>
        <p:txBody>
          <a:bodyPr wrap="square" lIns="0" tIns="0" rIns="0" bIns="0" rtlCol="0"/>
          <a:lstStyle/>
          <a:p>
            <a:endParaRPr/>
          </a:p>
        </p:txBody>
      </p:sp>
      <p:sp>
        <p:nvSpPr>
          <p:cNvPr id="31" name="object 31"/>
          <p:cNvSpPr/>
          <p:nvPr/>
        </p:nvSpPr>
        <p:spPr>
          <a:xfrm>
            <a:off x="6855841" y="1455800"/>
            <a:ext cx="457200" cy="101600"/>
          </a:xfrm>
          <a:custGeom>
            <a:avLst/>
            <a:gdLst/>
            <a:ahLst/>
            <a:cxnLst/>
            <a:rect l="l" t="t" r="r" b="b"/>
            <a:pathLst>
              <a:path w="457200" h="101600">
                <a:moveTo>
                  <a:pt x="457200" y="0"/>
                </a:moveTo>
                <a:lnTo>
                  <a:pt x="425986" y="51289"/>
                </a:lnTo>
                <a:lnTo>
                  <a:pt x="390239" y="71850"/>
                </a:lnTo>
                <a:lnTo>
                  <a:pt x="343972" y="87733"/>
                </a:lnTo>
                <a:lnTo>
                  <a:pt x="289365" y="97972"/>
                </a:lnTo>
                <a:lnTo>
                  <a:pt x="228600" y="101600"/>
                </a:lnTo>
                <a:lnTo>
                  <a:pt x="167834" y="97972"/>
                </a:lnTo>
                <a:lnTo>
                  <a:pt x="113227" y="87733"/>
                </a:lnTo>
                <a:lnTo>
                  <a:pt x="66960" y="71850"/>
                </a:lnTo>
                <a:lnTo>
                  <a:pt x="31213" y="51289"/>
                </a:lnTo>
                <a:lnTo>
                  <a:pt x="0" y="0"/>
                </a:lnTo>
              </a:path>
            </a:pathLst>
          </a:custGeom>
          <a:ln w="15875">
            <a:solidFill>
              <a:srgbClr val="165D83"/>
            </a:solidFill>
          </a:ln>
        </p:spPr>
        <p:txBody>
          <a:bodyPr wrap="square" lIns="0" tIns="0" rIns="0" bIns="0" rtlCol="0"/>
          <a:lstStyle/>
          <a:p>
            <a:endParaRPr/>
          </a:p>
        </p:txBody>
      </p:sp>
      <p:sp>
        <p:nvSpPr>
          <p:cNvPr id="32" name="object 32"/>
          <p:cNvSpPr/>
          <p:nvPr/>
        </p:nvSpPr>
        <p:spPr>
          <a:xfrm>
            <a:off x="6855841" y="1354200"/>
            <a:ext cx="457200" cy="609600"/>
          </a:xfrm>
          <a:custGeom>
            <a:avLst/>
            <a:gdLst/>
            <a:ahLst/>
            <a:cxnLst/>
            <a:rect l="l" t="t" r="r" b="b"/>
            <a:pathLst>
              <a:path w="457200" h="609600">
                <a:moveTo>
                  <a:pt x="0" y="101600"/>
                </a:moveTo>
                <a:lnTo>
                  <a:pt x="31213" y="50310"/>
                </a:lnTo>
                <a:lnTo>
                  <a:pt x="66960" y="29749"/>
                </a:lnTo>
                <a:lnTo>
                  <a:pt x="113227" y="13866"/>
                </a:lnTo>
                <a:lnTo>
                  <a:pt x="167834" y="3627"/>
                </a:lnTo>
                <a:lnTo>
                  <a:pt x="228600" y="0"/>
                </a:lnTo>
                <a:lnTo>
                  <a:pt x="289365" y="3627"/>
                </a:lnTo>
                <a:lnTo>
                  <a:pt x="343972" y="13866"/>
                </a:lnTo>
                <a:lnTo>
                  <a:pt x="390239" y="29749"/>
                </a:lnTo>
                <a:lnTo>
                  <a:pt x="425986" y="50310"/>
                </a:lnTo>
                <a:lnTo>
                  <a:pt x="457200" y="101600"/>
                </a:lnTo>
                <a:lnTo>
                  <a:pt x="457200" y="508000"/>
                </a:lnTo>
                <a:lnTo>
                  <a:pt x="449033" y="535016"/>
                </a:lnTo>
                <a:lnTo>
                  <a:pt x="425986" y="559289"/>
                </a:lnTo>
                <a:lnTo>
                  <a:pt x="390239" y="579850"/>
                </a:lnTo>
                <a:lnTo>
                  <a:pt x="343972" y="595733"/>
                </a:lnTo>
                <a:lnTo>
                  <a:pt x="289365" y="605972"/>
                </a:lnTo>
                <a:lnTo>
                  <a:pt x="228600" y="609600"/>
                </a:lnTo>
                <a:lnTo>
                  <a:pt x="167834" y="605972"/>
                </a:lnTo>
                <a:lnTo>
                  <a:pt x="113227" y="595733"/>
                </a:lnTo>
                <a:lnTo>
                  <a:pt x="66960" y="579850"/>
                </a:lnTo>
                <a:lnTo>
                  <a:pt x="31213" y="559289"/>
                </a:lnTo>
                <a:lnTo>
                  <a:pt x="0" y="508000"/>
                </a:lnTo>
                <a:lnTo>
                  <a:pt x="0" y="101600"/>
                </a:lnTo>
                <a:close/>
              </a:path>
            </a:pathLst>
          </a:custGeom>
          <a:ln w="15875">
            <a:solidFill>
              <a:srgbClr val="165D83"/>
            </a:solidFill>
          </a:ln>
        </p:spPr>
        <p:txBody>
          <a:bodyPr wrap="square" lIns="0" tIns="0" rIns="0" bIns="0" rtlCol="0"/>
          <a:lstStyle/>
          <a:p>
            <a:endParaRPr/>
          </a:p>
        </p:txBody>
      </p:sp>
      <p:sp>
        <p:nvSpPr>
          <p:cNvPr id="33" name="object 33"/>
          <p:cNvSpPr/>
          <p:nvPr/>
        </p:nvSpPr>
        <p:spPr>
          <a:xfrm>
            <a:off x="6907021" y="2259838"/>
            <a:ext cx="457200" cy="609600"/>
          </a:xfrm>
          <a:custGeom>
            <a:avLst/>
            <a:gdLst/>
            <a:ahLst/>
            <a:cxnLst/>
            <a:rect l="l" t="t" r="r" b="b"/>
            <a:pathLst>
              <a:path w="457200" h="609600">
                <a:moveTo>
                  <a:pt x="228600" y="0"/>
                </a:moveTo>
                <a:lnTo>
                  <a:pt x="167834" y="3627"/>
                </a:lnTo>
                <a:lnTo>
                  <a:pt x="113227" y="13866"/>
                </a:lnTo>
                <a:lnTo>
                  <a:pt x="66960" y="29749"/>
                </a:lnTo>
                <a:lnTo>
                  <a:pt x="31213" y="50310"/>
                </a:lnTo>
                <a:lnTo>
                  <a:pt x="0" y="101600"/>
                </a:lnTo>
                <a:lnTo>
                  <a:pt x="0" y="508000"/>
                </a:lnTo>
                <a:lnTo>
                  <a:pt x="31213" y="559289"/>
                </a:lnTo>
                <a:lnTo>
                  <a:pt x="66960" y="579850"/>
                </a:lnTo>
                <a:lnTo>
                  <a:pt x="113227" y="595733"/>
                </a:lnTo>
                <a:lnTo>
                  <a:pt x="167834" y="605972"/>
                </a:lnTo>
                <a:lnTo>
                  <a:pt x="228600" y="609600"/>
                </a:lnTo>
                <a:lnTo>
                  <a:pt x="289365" y="605972"/>
                </a:lnTo>
                <a:lnTo>
                  <a:pt x="343972" y="595733"/>
                </a:lnTo>
                <a:lnTo>
                  <a:pt x="390239" y="579850"/>
                </a:lnTo>
                <a:lnTo>
                  <a:pt x="425986" y="559289"/>
                </a:lnTo>
                <a:lnTo>
                  <a:pt x="457200" y="508000"/>
                </a:lnTo>
                <a:lnTo>
                  <a:pt x="457200" y="101600"/>
                </a:lnTo>
                <a:lnTo>
                  <a:pt x="425986" y="50310"/>
                </a:lnTo>
                <a:lnTo>
                  <a:pt x="390239" y="29749"/>
                </a:lnTo>
                <a:lnTo>
                  <a:pt x="343972" y="13866"/>
                </a:lnTo>
                <a:lnTo>
                  <a:pt x="289365" y="3627"/>
                </a:lnTo>
                <a:lnTo>
                  <a:pt x="228600" y="0"/>
                </a:lnTo>
                <a:close/>
              </a:path>
            </a:pathLst>
          </a:custGeom>
          <a:solidFill>
            <a:srgbClr val="30B6FC"/>
          </a:solidFill>
        </p:spPr>
        <p:txBody>
          <a:bodyPr wrap="square" lIns="0" tIns="0" rIns="0" bIns="0" rtlCol="0"/>
          <a:lstStyle/>
          <a:p>
            <a:endParaRPr/>
          </a:p>
        </p:txBody>
      </p:sp>
      <p:sp>
        <p:nvSpPr>
          <p:cNvPr id="34" name="object 34"/>
          <p:cNvSpPr/>
          <p:nvPr/>
        </p:nvSpPr>
        <p:spPr>
          <a:xfrm>
            <a:off x="6907021" y="2361438"/>
            <a:ext cx="457200" cy="101600"/>
          </a:xfrm>
          <a:custGeom>
            <a:avLst/>
            <a:gdLst/>
            <a:ahLst/>
            <a:cxnLst/>
            <a:rect l="l" t="t" r="r" b="b"/>
            <a:pathLst>
              <a:path w="457200" h="101600">
                <a:moveTo>
                  <a:pt x="457200" y="0"/>
                </a:moveTo>
                <a:lnTo>
                  <a:pt x="425986" y="51289"/>
                </a:lnTo>
                <a:lnTo>
                  <a:pt x="390239" y="71850"/>
                </a:lnTo>
                <a:lnTo>
                  <a:pt x="343972" y="87733"/>
                </a:lnTo>
                <a:lnTo>
                  <a:pt x="289365" y="97972"/>
                </a:lnTo>
                <a:lnTo>
                  <a:pt x="228600" y="101600"/>
                </a:lnTo>
                <a:lnTo>
                  <a:pt x="167834" y="97972"/>
                </a:lnTo>
                <a:lnTo>
                  <a:pt x="113227" y="87733"/>
                </a:lnTo>
                <a:lnTo>
                  <a:pt x="66960" y="71850"/>
                </a:lnTo>
                <a:lnTo>
                  <a:pt x="31213" y="51289"/>
                </a:lnTo>
                <a:lnTo>
                  <a:pt x="0" y="0"/>
                </a:lnTo>
              </a:path>
            </a:pathLst>
          </a:custGeom>
          <a:ln w="15875">
            <a:solidFill>
              <a:srgbClr val="165D83"/>
            </a:solidFill>
          </a:ln>
        </p:spPr>
        <p:txBody>
          <a:bodyPr wrap="square" lIns="0" tIns="0" rIns="0" bIns="0" rtlCol="0"/>
          <a:lstStyle/>
          <a:p>
            <a:endParaRPr/>
          </a:p>
        </p:txBody>
      </p:sp>
      <p:sp>
        <p:nvSpPr>
          <p:cNvPr id="35" name="object 35"/>
          <p:cNvSpPr/>
          <p:nvPr/>
        </p:nvSpPr>
        <p:spPr>
          <a:xfrm>
            <a:off x="6907021" y="2259838"/>
            <a:ext cx="457200" cy="609600"/>
          </a:xfrm>
          <a:custGeom>
            <a:avLst/>
            <a:gdLst/>
            <a:ahLst/>
            <a:cxnLst/>
            <a:rect l="l" t="t" r="r" b="b"/>
            <a:pathLst>
              <a:path w="457200" h="609600">
                <a:moveTo>
                  <a:pt x="0" y="101600"/>
                </a:moveTo>
                <a:lnTo>
                  <a:pt x="31213" y="50310"/>
                </a:lnTo>
                <a:lnTo>
                  <a:pt x="66960" y="29749"/>
                </a:lnTo>
                <a:lnTo>
                  <a:pt x="113227" y="13866"/>
                </a:lnTo>
                <a:lnTo>
                  <a:pt x="167834" y="3627"/>
                </a:lnTo>
                <a:lnTo>
                  <a:pt x="228600" y="0"/>
                </a:lnTo>
                <a:lnTo>
                  <a:pt x="289365" y="3627"/>
                </a:lnTo>
                <a:lnTo>
                  <a:pt x="343972" y="13866"/>
                </a:lnTo>
                <a:lnTo>
                  <a:pt x="390239" y="29749"/>
                </a:lnTo>
                <a:lnTo>
                  <a:pt x="425986" y="50310"/>
                </a:lnTo>
                <a:lnTo>
                  <a:pt x="457200" y="101600"/>
                </a:lnTo>
                <a:lnTo>
                  <a:pt x="457200" y="508000"/>
                </a:lnTo>
                <a:lnTo>
                  <a:pt x="449033" y="535016"/>
                </a:lnTo>
                <a:lnTo>
                  <a:pt x="425986" y="559289"/>
                </a:lnTo>
                <a:lnTo>
                  <a:pt x="390239" y="579850"/>
                </a:lnTo>
                <a:lnTo>
                  <a:pt x="343972" y="595733"/>
                </a:lnTo>
                <a:lnTo>
                  <a:pt x="289365" y="605972"/>
                </a:lnTo>
                <a:lnTo>
                  <a:pt x="228600" y="609600"/>
                </a:lnTo>
                <a:lnTo>
                  <a:pt x="167834" y="605972"/>
                </a:lnTo>
                <a:lnTo>
                  <a:pt x="113227" y="595733"/>
                </a:lnTo>
                <a:lnTo>
                  <a:pt x="66960" y="579850"/>
                </a:lnTo>
                <a:lnTo>
                  <a:pt x="31213" y="559289"/>
                </a:lnTo>
                <a:lnTo>
                  <a:pt x="0" y="508000"/>
                </a:lnTo>
                <a:lnTo>
                  <a:pt x="0" y="101600"/>
                </a:lnTo>
                <a:close/>
              </a:path>
            </a:pathLst>
          </a:custGeom>
          <a:ln w="15875">
            <a:solidFill>
              <a:srgbClr val="165D83"/>
            </a:solidFill>
          </a:ln>
        </p:spPr>
        <p:txBody>
          <a:bodyPr wrap="square" lIns="0" tIns="0" rIns="0" bIns="0" rtlCol="0"/>
          <a:lstStyle/>
          <a:p>
            <a:endParaRPr/>
          </a:p>
        </p:txBody>
      </p:sp>
      <p:sp>
        <p:nvSpPr>
          <p:cNvPr id="36" name="object 36"/>
          <p:cNvSpPr/>
          <p:nvPr/>
        </p:nvSpPr>
        <p:spPr>
          <a:xfrm>
            <a:off x="6915657" y="3085464"/>
            <a:ext cx="457200" cy="609600"/>
          </a:xfrm>
          <a:custGeom>
            <a:avLst/>
            <a:gdLst/>
            <a:ahLst/>
            <a:cxnLst/>
            <a:rect l="l" t="t" r="r" b="b"/>
            <a:pathLst>
              <a:path w="457200" h="609600">
                <a:moveTo>
                  <a:pt x="228600" y="0"/>
                </a:moveTo>
                <a:lnTo>
                  <a:pt x="167834" y="3636"/>
                </a:lnTo>
                <a:lnTo>
                  <a:pt x="113227" y="13894"/>
                </a:lnTo>
                <a:lnTo>
                  <a:pt x="66960" y="29797"/>
                </a:lnTo>
                <a:lnTo>
                  <a:pt x="31213" y="50367"/>
                </a:lnTo>
                <a:lnTo>
                  <a:pt x="0" y="101600"/>
                </a:lnTo>
                <a:lnTo>
                  <a:pt x="0" y="508000"/>
                </a:lnTo>
                <a:lnTo>
                  <a:pt x="31213" y="559289"/>
                </a:lnTo>
                <a:lnTo>
                  <a:pt x="66960" y="579850"/>
                </a:lnTo>
                <a:lnTo>
                  <a:pt x="113227" y="595733"/>
                </a:lnTo>
                <a:lnTo>
                  <a:pt x="167834" y="605972"/>
                </a:lnTo>
                <a:lnTo>
                  <a:pt x="228600" y="609600"/>
                </a:lnTo>
                <a:lnTo>
                  <a:pt x="289365" y="605972"/>
                </a:lnTo>
                <a:lnTo>
                  <a:pt x="343972" y="595733"/>
                </a:lnTo>
                <a:lnTo>
                  <a:pt x="390239" y="579850"/>
                </a:lnTo>
                <a:lnTo>
                  <a:pt x="425986" y="559289"/>
                </a:lnTo>
                <a:lnTo>
                  <a:pt x="457200" y="508000"/>
                </a:lnTo>
                <a:lnTo>
                  <a:pt x="457200" y="101600"/>
                </a:lnTo>
                <a:lnTo>
                  <a:pt x="425986" y="50367"/>
                </a:lnTo>
                <a:lnTo>
                  <a:pt x="390239" y="29797"/>
                </a:lnTo>
                <a:lnTo>
                  <a:pt x="343972" y="13894"/>
                </a:lnTo>
                <a:lnTo>
                  <a:pt x="289365" y="3636"/>
                </a:lnTo>
                <a:lnTo>
                  <a:pt x="228600" y="0"/>
                </a:lnTo>
                <a:close/>
              </a:path>
            </a:pathLst>
          </a:custGeom>
          <a:solidFill>
            <a:srgbClr val="30B6FC"/>
          </a:solidFill>
        </p:spPr>
        <p:txBody>
          <a:bodyPr wrap="square" lIns="0" tIns="0" rIns="0" bIns="0" rtlCol="0"/>
          <a:lstStyle/>
          <a:p>
            <a:endParaRPr/>
          </a:p>
        </p:txBody>
      </p:sp>
      <p:sp>
        <p:nvSpPr>
          <p:cNvPr id="37" name="object 37"/>
          <p:cNvSpPr/>
          <p:nvPr/>
        </p:nvSpPr>
        <p:spPr>
          <a:xfrm>
            <a:off x="6915657" y="3187064"/>
            <a:ext cx="457200" cy="101600"/>
          </a:xfrm>
          <a:custGeom>
            <a:avLst/>
            <a:gdLst/>
            <a:ahLst/>
            <a:cxnLst/>
            <a:rect l="l" t="t" r="r" b="b"/>
            <a:pathLst>
              <a:path w="457200" h="101600">
                <a:moveTo>
                  <a:pt x="457200" y="0"/>
                </a:moveTo>
                <a:lnTo>
                  <a:pt x="425986" y="51289"/>
                </a:lnTo>
                <a:lnTo>
                  <a:pt x="390239" y="71850"/>
                </a:lnTo>
                <a:lnTo>
                  <a:pt x="343972" y="87733"/>
                </a:lnTo>
                <a:lnTo>
                  <a:pt x="289365" y="97972"/>
                </a:lnTo>
                <a:lnTo>
                  <a:pt x="228600" y="101600"/>
                </a:lnTo>
                <a:lnTo>
                  <a:pt x="167834" y="97972"/>
                </a:lnTo>
                <a:lnTo>
                  <a:pt x="113227" y="87733"/>
                </a:lnTo>
                <a:lnTo>
                  <a:pt x="66960" y="71850"/>
                </a:lnTo>
                <a:lnTo>
                  <a:pt x="31213" y="51289"/>
                </a:lnTo>
                <a:lnTo>
                  <a:pt x="0" y="0"/>
                </a:lnTo>
              </a:path>
            </a:pathLst>
          </a:custGeom>
          <a:ln w="15875">
            <a:solidFill>
              <a:srgbClr val="165D83"/>
            </a:solidFill>
          </a:ln>
        </p:spPr>
        <p:txBody>
          <a:bodyPr wrap="square" lIns="0" tIns="0" rIns="0" bIns="0" rtlCol="0"/>
          <a:lstStyle/>
          <a:p>
            <a:endParaRPr/>
          </a:p>
        </p:txBody>
      </p:sp>
      <p:sp>
        <p:nvSpPr>
          <p:cNvPr id="38" name="object 38"/>
          <p:cNvSpPr/>
          <p:nvPr/>
        </p:nvSpPr>
        <p:spPr>
          <a:xfrm>
            <a:off x="6915657" y="3085464"/>
            <a:ext cx="457200" cy="609600"/>
          </a:xfrm>
          <a:custGeom>
            <a:avLst/>
            <a:gdLst/>
            <a:ahLst/>
            <a:cxnLst/>
            <a:rect l="l" t="t" r="r" b="b"/>
            <a:pathLst>
              <a:path w="457200" h="609600">
                <a:moveTo>
                  <a:pt x="0" y="101600"/>
                </a:moveTo>
                <a:lnTo>
                  <a:pt x="31213" y="50367"/>
                </a:lnTo>
                <a:lnTo>
                  <a:pt x="66960" y="29797"/>
                </a:lnTo>
                <a:lnTo>
                  <a:pt x="113227" y="13894"/>
                </a:lnTo>
                <a:lnTo>
                  <a:pt x="167834" y="3636"/>
                </a:lnTo>
                <a:lnTo>
                  <a:pt x="228600" y="0"/>
                </a:lnTo>
                <a:lnTo>
                  <a:pt x="289365" y="3636"/>
                </a:lnTo>
                <a:lnTo>
                  <a:pt x="343972" y="13894"/>
                </a:lnTo>
                <a:lnTo>
                  <a:pt x="390239" y="29797"/>
                </a:lnTo>
                <a:lnTo>
                  <a:pt x="425986" y="50367"/>
                </a:lnTo>
                <a:lnTo>
                  <a:pt x="457200" y="101600"/>
                </a:lnTo>
                <a:lnTo>
                  <a:pt x="457200" y="508000"/>
                </a:lnTo>
                <a:lnTo>
                  <a:pt x="449033" y="535016"/>
                </a:lnTo>
                <a:lnTo>
                  <a:pt x="425986" y="559289"/>
                </a:lnTo>
                <a:lnTo>
                  <a:pt x="390239" y="579850"/>
                </a:lnTo>
                <a:lnTo>
                  <a:pt x="343972" y="595733"/>
                </a:lnTo>
                <a:lnTo>
                  <a:pt x="289365" y="605972"/>
                </a:lnTo>
                <a:lnTo>
                  <a:pt x="228600" y="609600"/>
                </a:lnTo>
                <a:lnTo>
                  <a:pt x="167834" y="605972"/>
                </a:lnTo>
                <a:lnTo>
                  <a:pt x="113227" y="595733"/>
                </a:lnTo>
                <a:lnTo>
                  <a:pt x="66960" y="579850"/>
                </a:lnTo>
                <a:lnTo>
                  <a:pt x="31213" y="559289"/>
                </a:lnTo>
                <a:lnTo>
                  <a:pt x="0" y="508000"/>
                </a:lnTo>
                <a:lnTo>
                  <a:pt x="0" y="101600"/>
                </a:lnTo>
                <a:close/>
              </a:path>
            </a:pathLst>
          </a:custGeom>
          <a:ln w="15875">
            <a:solidFill>
              <a:srgbClr val="165D83"/>
            </a:solidFill>
          </a:ln>
        </p:spPr>
        <p:txBody>
          <a:bodyPr wrap="square" lIns="0" tIns="0" rIns="0" bIns="0" rtlCol="0"/>
          <a:lstStyle/>
          <a:p>
            <a:endParaRPr/>
          </a:p>
        </p:txBody>
      </p:sp>
      <p:sp>
        <p:nvSpPr>
          <p:cNvPr id="39" name="object 39"/>
          <p:cNvSpPr/>
          <p:nvPr/>
        </p:nvSpPr>
        <p:spPr>
          <a:xfrm>
            <a:off x="6907021" y="3925442"/>
            <a:ext cx="457200" cy="609600"/>
          </a:xfrm>
          <a:custGeom>
            <a:avLst/>
            <a:gdLst/>
            <a:ahLst/>
            <a:cxnLst/>
            <a:rect l="l" t="t" r="r" b="b"/>
            <a:pathLst>
              <a:path w="457200" h="609600">
                <a:moveTo>
                  <a:pt x="228600" y="0"/>
                </a:moveTo>
                <a:lnTo>
                  <a:pt x="167834" y="3627"/>
                </a:lnTo>
                <a:lnTo>
                  <a:pt x="113227" y="13866"/>
                </a:lnTo>
                <a:lnTo>
                  <a:pt x="66960" y="29749"/>
                </a:lnTo>
                <a:lnTo>
                  <a:pt x="31213" y="50310"/>
                </a:lnTo>
                <a:lnTo>
                  <a:pt x="0" y="101599"/>
                </a:lnTo>
                <a:lnTo>
                  <a:pt x="0" y="507999"/>
                </a:lnTo>
                <a:lnTo>
                  <a:pt x="31213" y="559232"/>
                </a:lnTo>
                <a:lnTo>
                  <a:pt x="66960" y="579802"/>
                </a:lnTo>
                <a:lnTo>
                  <a:pt x="113227" y="595705"/>
                </a:lnTo>
                <a:lnTo>
                  <a:pt x="167834" y="605963"/>
                </a:lnTo>
                <a:lnTo>
                  <a:pt x="228600" y="609599"/>
                </a:lnTo>
                <a:lnTo>
                  <a:pt x="289365" y="605963"/>
                </a:lnTo>
                <a:lnTo>
                  <a:pt x="343972" y="595705"/>
                </a:lnTo>
                <a:lnTo>
                  <a:pt x="390239" y="579802"/>
                </a:lnTo>
                <a:lnTo>
                  <a:pt x="425986" y="559232"/>
                </a:lnTo>
                <a:lnTo>
                  <a:pt x="457200" y="507999"/>
                </a:lnTo>
                <a:lnTo>
                  <a:pt x="457200" y="101599"/>
                </a:lnTo>
                <a:lnTo>
                  <a:pt x="425986" y="50310"/>
                </a:lnTo>
                <a:lnTo>
                  <a:pt x="390239" y="29749"/>
                </a:lnTo>
                <a:lnTo>
                  <a:pt x="343972" y="13866"/>
                </a:lnTo>
                <a:lnTo>
                  <a:pt x="289365" y="3627"/>
                </a:lnTo>
                <a:lnTo>
                  <a:pt x="228600" y="0"/>
                </a:lnTo>
                <a:close/>
              </a:path>
            </a:pathLst>
          </a:custGeom>
          <a:solidFill>
            <a:srgbClr val="30B6FC"/>
          </a:solidFill>
        </p:spPr>
        <p:txBody>
          <a:bodyPr wrap="square" lIns="0" tIns="0" rIns="0" bIns="0" rtlCol="0"/>
          <a:lstStyle/>
          <a:p>
            <a:endParaRPr/>
          </a:p>
        </p:txBody>
      </p:sp>
      <p:sp>
        <p:nvSpPr>
          <p:cNvPr id="40" name="object 40"/>
          <p:cNvSpPr/>
          <p:nvPr/>
        </p:nvSpPr>
        <p:spPr>
          <a:xfrm>
            <a:off x="6907021" y="4027042"/>
            <a:ext cx="457200" cy="101600"/>
          </a:xfrm>
          <a:custGeom>
            <a:avLst/>
            <a:gdLst/>
            <a:ahLst/>
            <a:cxnLst/>
            <a:rect l="l" t="t" r="r" b="b"/>
            <a:pathLst>
              <a:path w="457200" h="101600">
                <a:moveTo>
                  <a:pt x="457200" y="0"/>
                </a:moveTo>
                <a:lnTo>
                  <a:pt x="425986" y="51232"/>
                </a:lnTo>
                <a:lnTo>
                  <a:pt x="390239" y="71802"/>
                </a:lnTo>
                <a:lnTo>
                  <a:pt x="343972" y="87705"/>
                </a:lnTo>
                <a:lnTo>
                  <a:pt x="289365" y="97963"/>
                </a:lnTo>
                <a:lnTo>
                  <a:pt x="228600" y="101599"/>
                </a:lnTo>
                <a:lnTo>
                  <a:pt x="167834" y="97963"/>
                </a:lnTo>
                <a:lnTo>
                  <a:pt x="113227" y="87705"/>
                </a:lnTo>
                <a:lnTo>
                  <a:pt x="66960" y="71802"/>
                </a:lnTo>
                <a:lnTo>
                  <a:pt x="31213" y="51232"/>
                </a:lnTo>
                <a:lnTo>
                  <a:pt x="0" y="0"/>
                </a:lnTo>
              </a:path>
            </a:pathLst>
          </a:custGeom>
          <a:ln w="15875">
            <a:solidFill>
              <a:srgbClr val="165D83"/>
            </a:solidFill>
          </a:ln>
        </p:spPr>
        <p:txBody>
          <a:bodyPr wrap="square" lIns="0" tIns="0" rIns="0" bIns="0" rtlCol="0"/>
          <a:lstStyle/>
          <a:p>
            <a:endParaRPr/>
          </a:p>
        </p:txBody>
      </p:sp>
      <p:sp>
        <p:nvSpPr>
          <p:cNvPr id="41" name="object 41"/>
          <p:cNvSpPr/>
          <p:nvPr/>
        </p:nvSpPr>
        <p:spPr>
          <a:xfrm>
            <a:off x="6907021" y="3925442"/>
            <a:ext cx="457200" cy="609600"/>
          </a:xfrm>
          <a:custGeom>
            <a:avLst/>
            <a:gdLst/>
            <a:ahLst/>
            <a:cxnLst/>
            <a:rect l="l" t="t" r="r" b="b"/>
            <a:pathLst>
              <a:path w="457200" h="609600">
                <a:moveTo>
                  <a:pt x="0" y="101599"/>
                </a:moveTo>
                <a:lnTo>
                  <a:pt x="31213" y="50310"/>
                </a:lnTo>
                <a:lnTo>
                  <a:pt x="66960" y="29749"/>
                </a:lnTo>
                <a:lnTo>
                  <a:pt x="113227" y="13866"/>
                </a:lnTo>
                <a:lnTo>
                  <a:pt x="167834" y="3627"/>
                </a:lnTo>
                <a:lnTo>
                  <a:pt x="228600" y="0"/>
                </a:lnTo>
                <a:lnTo>
                  <a:pt x="289365" y="3627"/>
                </a:lnTo>
                <a:lnTo>
                  <a:pt x="343972" y="13866"/>
                </a:lnTo>
                <a:lnTo>
                  <a:pt x="390239" y="29749"/>
                </a:lnTo>
                <a:lnTo>
                  <a:pt x="425986" y="50310"/>
                </a:lnTo>
                <a:lnTo>
                  <a:pt x="457200" y="101599"/>
                </a:lnTo>
                <a:lnTo>
                  <a:pt x="457200" y="507999"/>
                </a:lnTo>
                <a:lnTo>
                  <a:pt x="449033" y="534972"/>
                </a:lnTo>
                <a:lnTo>
                  <a:pt x="425986" y="559232"/>
                </a:lnTo>
                <a:lnTo>
                  <a:pt x="390239" y="579802"/>
                </a:lnTo>
                <a:lnTo>
                  <a:pt x="343972" y="595705"/>
                </a:lnTo>
                <a:lnTo>
                  <a:pt x="289365" y="605963"/>
                </a:lnTo>
                <a:lnTo>
                  <a:pt x="228600" y="609599"/>
                </a:lnTo>
                <a:lnTo>
                  <a:pt x="167834" y="605963"/>
                </a:lnTo>
                <a:lnTo>
                  <a:pt x="113227" y="595705"/>
                </a:lnTo>
                <a:lnTo>
                  <a:pt x="66960" y="579802"/>
                </a:lnTo>
                <a:lnTo>
                  <a:pt x="31213" y="559232"/>
                </a:lnTo>
                <a:lnTo>
                  <a:pt x="0" y="507999"/>
                </a:lnTo>
                <a:lnTo>
                  <a:pt x="0" y="101599"/>
                </a:lnTo>
                <a:close/>
              </a:path>
            </a:pathLst>
          </a:custGeom>
          <a:ln w="15875">
            <a:solidFill>
              <a:srgbClr val="165D83"/>
            </a:solidFill>
          </a:ln>
        </p:spPr>
        <p:txBody>
          <a:bodyPr wrap="square" lIns="0" tIns="0" rIns="0" bIns="0" rtlCol="0"/>
          <a:lstStyle/>
          <a:p>
            <a:endParaRPr/>
          </a:p>
        </p:txBody>
      </p:sp>
      <p:sp>
        <p:nvSpPr>
          <p:cNvPr id="42" name="object 42"/>
          <p:cNvSpPr/>
          <p:nvPr/>
        </p:nvSpPr>
        <p:spPr>
          <a:xfrm>
            <a:off x="6979919" y="4926710"/>
            <a:ext cx="457200" cy="609600"/>
          </a:xfrm>
          <a:custGeom>
            <a:avLst/>
            <a:gdLst/>
            <a:ahLst/>
            <a:cxnLst/>
            <a:rect l="l" t="t" r="r" b="b"/>
            <a:pathLst>
              <a:path w="457200" h="609600">
                <a:moveTo>
                  <a:pt x="228600" y="0"/>
                </a:moveTo>
                <a:lnTo>
                  <a:pt x="167834" y="3627"/>
                </a:lnTo>
                <a:lnTo>
                  <a:pt x="113227" y="13866"/>
                </a:lnTo>
                <a:lnTo>
                  <a:pt x="66960" y="29749"/>
                </a:lnTo>
                <a:lnTo>
                  <a:pt x="31213" y="50310"/>
                </a:lnTo>
                <a:lnTo>
                  <a:pt x="0" y="101600"/>
                </a:lnTo>
                <a:lnTo>
                  <a:pt x="0" y="508000"/>
                </a:lnTo>
                <a:lnTo>
                  <a:pt x="31213" y="559289"/>
                </a:lnTo>
                <a:lnTo>
                  <a:pt x="66960" y="579850"/>
                </a:lnTo>
                <a:lnTo>
                  <a:pt x="113227" y="595733"/>
                </a:lnTo>
                <a:lnTo>
                  <a:pt x="167834" y="605972"/>
                </a:lnTo>
                <a:lnTo>
                  <a:pt x="228600" y="609600"/>
                </a:lnTo>
                <a:lnTo>
                  <a:pt x="289365" y="605972"/>
                </a:lnTo>
                <a:lnTo>
                  <a:pt x="343972" y="595733"/>
                </a:lnTo>
                <a:lnTo>
                  <a:pt x="390239" y="579850"/>
                </a:lnTo>
                <a:lnTo>
                  <a:pt x="425986" y="559289"/>
                </a:lnTo>
                <a:lnTo>
                  <a:pt x="457200" y="508000"/>
                </a:lnTo>
                <a:lnTo>
                  <a:pt x="457200" y="101600"/>
                </a:lnTo>
                <a:lnTo>
                  <a:pt x="425986" y="50310"/>
                </a:lnTo>
                <a:lnTo>
                  <a:pt x="390239" y="29749"/>
                </a:lnTo>
                <a:lnTo>
                  <a:pt x="343972" y="13866"/>
                </a:lnTo>
                <a:lnTo>
                  <a:pt x="289365" y="3627"/>
                </a:lnTo>
                <a:lnTo>
                  <a:pt x="228600" y="0"/>
                </a:lnTo>
                <a:close/>
              </a:path>
            </a:pathLst>
          </a:custGeom>
          <a:solidFill>
            <a:srgbClr val="30B6FC"/>
          </a:solidFill>
        </p:spPr>
        <p:txBody>
          <a:bodyPr wrap="square" lIns="0" tIns="0" rIns="0" bIns="0" rtlCol="0"/>
          <a:lstStyle/>
          <a:p>
            <a:endParaRPr/>
          </a:p>
        </p:txBody>
      </p:sp>
      <p:sp>
        <p:nvSpPr>
          <p:cNvPr id="43" name="object 43"/>
          <p:cNvSpPr/>
          <p:nvPr/>
        </p:nvSpPr>
        <p:spPr>
          <a:xfrm>
            <a:off x="6979919" y="5028310"/>
            <a:ext cx="457200" cy="101600"/>
          </a:xfrm>
          <a:custGeom>
            <a:avLst/>
            <a:gdLst/>
            <a:ahLst/>
            <a:cxnLst/>
            <a:rect l="l" t="t" r="r" b="b"/>
            <a:pathLst>
              <a:path w="457200" h="101600">
                <a:moveTo>
                  <a:pt x="457200" y="0"/>
                </a:moveTo>
                <a:lnTo>
                  <a:pt x="425986" y="51289"/>
                </a:lnTo>
                <a:lnTo>
                  <a:pt x="390239" y="71850"/>
                </a:lnTo>
                <a:lnTo>
                  <a:pt x="343972" y="87733"/>
                </a:lnTo>
                <a:lnTo>
                  <a:pt x="289365" y="97972"/>
                </a:lnTo>
                <a:lnTo>
                  <a:pt x="228600" y="101600"/>
                </a:lnTo>
                <a:lnTo>
                  <a:pt x="167834" y="97972"/>
                </a:lnTo>
                <a:lnTo>
                  <a:pt x="113227" y="87733"/>
                </a:lnTo>
                <a:lnTo>
                  <a:pt x="66960" y="71850"/>
                </a:lnTo>
                <a:lnTo>
                  <a:pt x="31213" y="51289"/>
                </a:lnTo>
                <a:lnTo>
                  <a:pt x="0" y="0"/>
                </a:lnTo>
              </a:path>
            </a:pathLst>
          </a:custGeom>
          <a:ln w="15875">
            <a:solidFill>
              <a:srgbClr val="165D83"/>
            </a:solidFill>
          </a:ln>
        </p:spPr>
        <p:txBody>
          <a:bodyPr wrap="square" lIns="0" tIns="0" rIns="0" bIns="0" rtlCol="0"/>
          <a:lstStyle/>
          <a:p>
            <a:endParaRPr/>
          </a:p>
        </p:txBody>
      </p:sp>
      <p:sp>
        <p:nvSpPr>
          <p:cNvPr id="44" name="object 44"/>
          <p:cNvSpPr/>
          <p:nvPr/>
        </p:nvSpPr>
        <p:spPr>
          <a:xfrm>
            <a:off x="6979919" y="4926710"/>
            <a:ext cx="457200" cy="609600"/>
          </a:xfrm>
          <a:custGeom>
            <a:avLst/>
            <a:gdLst/>
            <a:ahLst/>
            <a:cxnLst/>
            <a:rect l="l" t="t" r="r" b="b"/>
            <a:pathLst>
              <a:path w="457200" h="609600">
                <a:moveTo>
                  <a:pt x="0" y="101600"/>
                </a:moveTo>
                <a:lnTo>
                  <a:pt x="31213" y="50310"/>
                </a:lnTo>
                <a:lnTo>
                  <a:pt x="66960" y="29749"/>
                </a:lnTo>
                <a:lnTo>
                  <a:pt x="113227" y="13866"/>
                </a:lnTo>
                <a:lnTo>
                  <a:pt x="167834" y="3627"/>
                </a:lnTo>
                <a:lnTo>
                  <a:pt x="228600" y="0"/>
                </a:lnTo>
                <a:lnTo>
                  <a:pt x="289365" y="3627"/>
                </a:lnTo>
                <a:lnTo>
                  <a:pt x="343972" y="13866"/>
                </a:lnTo>
                <a:lnTo>
                  <a:pt x="390239" y="29749"/>
                </a:lnTo>
                <a:lnTo>
                  <a:pt x="425986" y="50310"/>
                </a:lnTo>
                <a:lnTo>
                  <a:pt x="457200" y="101600"/>
                </a:lnTo>
                <a:lnTo>
                  <a:pt x="457200" y="508000"/>
                </a:lnTo>
                <a:lnTo>
                  <a:pt x="449033" y="535016"/>
                </a:lnTo>
                <a:lnTo>
                  <a:pt x="425986" y="559289"/>
                </a:lnTo>
                <a:lnTo>
                  <a:pt x="390239" y="579850"/>
                </a:lnTo>
                <a:lnTo>
                  <a:pt x="343972" y="595733"/>
                </a:lnTo>
                <a:lnTo>
                  <a:pt x="289365" y="605972"/>
                </a:lnTo>
                <a:lnTo>
                  <a:pt x="228600" y="609600"/>
                </a:lnTo>
                <a:lnTo>
                  <a:pt x="167834" y="605972"/>
                </a:lnTo>
                <a:lnTo>
                  <a:pt x="113227" y="595733"/>
                </a:lnTo>
                <a:lnTo>
                  <a:pt x="66960" y="579850"/>
                </a:lnTo>
                <a:lnTo>
                  <a:pt x="31213" y="559289"/>
                </a:lnTo>
                <a:lnTo>
                  <a:pt x="0" y="508000"/>
                </a:lnTo>
                <a:lnTo>
                  <a:pt x="0" y="101600"/>
                </a:lnTo>
                <a:close/>
              </a:path>
            </a:pathLst>
          </a:custGeom>
          <a:ln w="15875">
            <a:solidFill>
              <a:srgbClr val="165D83"/>
            </a:solidFill>
          </a:ln>
        </p:spPr>
        <p:txBody>
          <a:bodyPr wrap="square" lIns="0" tIns="0" rIns="0" bIns="0" rtlCol="0"/>
          <a:lstStyle/>
          <a:p>
            <a:endParaRPr/>
          </a:p>
        </p:txBody>
      </p:sp>
      <p:sp>
        <p:nvSpPr>
          <p:cNvPr id="45" name="object 45"/>
          <p:cNvSpPr/>
          <p:nvPr/>
        </p:nvSpPr>
        <p:spPr>
          <a:xfrm>
            <a:off x="2586227" y="2962655"/>
            <a:ext cx="1085850" cy="314325"/>
          </a:xfrm>
          <a:custGeom>
            <a:avLst/>
            <a:gdLst/>
            <a:ahLst/>
            <a:cxnLst/>
            <a:rect l="l" t="t" r="r" b="b"/>
            <a:pathLst>
              <a:path w="1085850" h="314325">
                <a:moveTo>
                  <a:pt x="156972" y="0"/>
                </a:moveTo>
                <a:lnTo>
                  <a:pt x="0" y="156972"/>
                </a:lnTo>
                <a:lnTo>
                  <a:pt x="156972" y="313944"/>
                </a:lnTo>
                <a:lnTo>
                  <a:pt x="156972" y="235458"/>
                </a:lnTo>
                <a:lnTo>
                  <a:pt x="1085850" y="235458"/>
                </a:lnTo>
                <a:lnTo>
                  <a:pt x="1085850" y="78486"/>
                </a:lnTo>
                <a:lnTo>
                  <a:pt x="156972" y="78486"/>
                </a:lnTo>
                <a:lnTo>
                  <a:pt x="156972" y="0"/>
                </a:lnTo>
                <a:close/>
              </a:path>
            </a:pathLst>
          </a:custGeom>
          <a:solidFill>
            <a:srgbClr val="30B6FC"/>
          </a:solidFill>
        </p:spPr>
        <p:txBody>
          <a:bodyPr wrap="square" lIns="0" tIns="0" rIns="0" bIns="0" rtlCol="0"/>
          <a:lstStyle/>
          <a:p>
            <a:endParaRPr/>
          </a:p>
        </p:txBody>
      </p:sp>
      <p:sp>
        <p:nvSpPr>
          <p:cNvPr id="46" name="object 46"/>
          <p:cNvSpPr/>
          <p:nvPr/>
        </p:nvSpPr>
        <p:spPr>
          <a:xfrm>
            <a:off x="2586227" y="2962655"/>
            <a:ext cx="1085850" cy="314325"/>
          </a:xfrm>
          <a:custGeom>
            <a:avLst/>
            <a:gdLst/>
            <a:ahLst/>
            <a:cxnLst/>
            <a:rect l="l" t="t" r="r" b="b"/>
            <a:pathLst>
              <a:path w="1085850" h="314325">
                <a:moveTo>
                  <a:pt x="0" y="156972"/>
                </a:moveTo>
                <a:lnTo>
                  <a:pt x="156972" y="0"/>
                </a:lnTo>
                <a:lnTo>
                  <a:pt x="156972" y="78486"/>
                </a:lnTo>
                <a:lnTo>
                  <a:pt x="1085850" y="78486"/>
                </a:lnTo>
                <a:lnTo>
                  <a:pt x="1085850" y="235458"/>
                </a:lnTo>
                <a:lnTo>
                  <a:pt x="156972" y="235458"/>
                </a:lnTo>
                <a:lnTo>
                  <a:pt x="156972" y="313944"/>
                </a:lnTo>
                <a:lnTo>
                  <a:pt x="0" y="156972"/>
                </a:lnTo>
                <a:close/>
              </a:path>
            </a:pathLst>
          </a:custGeom>
          <a:ln w="15875">
            <a:solidFill>
              <a:srgbClr val="165D83"/>
            </a:solidFill>
          </a:ln>
        </p:spPr>
        <p:txBody>
          <a:bodyPr wrap="square" lIns="0" tIns="0" rIns="0" bIns="0" rtlCol="0"/>
          <a:lstStyle/>
          <a:p>
            <a:endParaRPr/>
          </a:p>
        </p:txBody>
      </p:sp>
      <p:sp>
        <p:nvSpPr>
          <p:cNvPr id="47" name="object 47"/>
          <p:cNvSpPr/>
          <p:nvPr/>
        </p:nvSpPr>
        <p:spPr>
          <a:xfrm>
            <a:off x="5116321" y="2965323"/>
            <a:ext cx="1220470" cy="314325"/>
          </a:xfrm>
          <a:custGeom>
            <a:avLst/>
            <a:gdLst/>
            <a:ahLst/>
            <a:cxnLst/>
            <a:rect l="l" t="t" r="r" b="b"/>
            <a:pathLst>
              <a:path w="1220470" h="314325">
                <a:moveTo>
                  <a:pt x="156972" y="0"/>
                </a:moveTo>
                <a:lnTo>
                  <a:pt x="0" y="156972"/>
                </a:lnTo>
                <a:lnTo>
                  <a:pt x="156972" y="313943"/>
                </a:lnTo>
                <a:lnTo>
                  <a:pt x="156972" y="235457"/>
                </a:lnTo>
                <a:lnTo>
                  <a:pt x="1220215" y="235457"/>
                </a:lnTo>
                <a:lnTo>
                  <a:pt x="1220215" y="78486"/>
                </a:lnTo>
                <a:lnTo>
                  <a:pt x="156972" y="78486"/>
                </a:lnTo>
                <a:lnTo>
                  <a:pt x="156972" y="0"/>
                </a:lnTo>
                <a:close/>
              </a:path>
            </a:pathLst>
          </a:custGeom>
          <a:solidFill>
            <a:srgbClr val="30B6FC"/>
          </a:solidFill>
        </p:spPr>
        <p:txBody>
          <a:bodyPr wrap="square" lIns="0" tIns="0" rIns="0" bIns="0" rtlCol="0"/>
          <a:lstStyle/>
          <a:p>
            <a:endParaRPr/>
          </a:p>
        </p:txBody>
      </p:sp>
      <p:sp>
        <p:nvSpPr>
          <p:cNvPr id="48" name="object 48"/>
          <p:cNvSpPr/>
          <p:nvPr/>
        </p:nvSpPr>
        <p:spPr>
          <a:xfrm>
            <a:off x="5116321" y="2965323"/>
            <a:ext cx="1220470" cy="314325"/>
          </a:xfrm>
          <a:custGeom>
            <a:avLst/>
            <a:gdLst/>
            <a:ahLst/>
            <a:cxnLst/>
            <a:rect l="l" t="t" r="r" b="b"/>
            <a:pathLst>
              <a:path w="1220470" h="314325">
                <a:moveTo>
                  <a:pt x="0" y="156972"/>
                </a:moveTo>
                <a:lnTo>
                  <a:pt x="156972" y="0"/>
                </a:lnTo>
                <a:lnTo>
                  <a:pt x="156972" y="78486"/>
                </a:lnTo>
                <a:lnTo>
                  <a:pt x="1220215" y="78486"/>
                </a:lnTo>
                <a:lnTo>
                  <a:pt x="1220215" y="235457"/>
                </a:lnTo>
                <a:lnTo>
                  <a:pt x="156972" y="235457"/>
                </a:lnTo>
                <a:lnTo>
                  <a:pt x="156972" y="313943"/>
                </a:lnTo>
                <a:lnTo>
                  <a:pt x="0" y="156972"/>
                </a:lnTo>
                <a:close/>
              </a:path>
            </a:pathLst>
          </a:custGeom>
          <a:ln w="15875">
            <a:solidFill>
              <a:srgbClr val="165D83"/>
            </a:solidFill>
          </a:ln>
        </p:spPr>
        <p:txBody>
          <a:bodyPr wrap="square" lIns="0" tIns="0" rIns="0" bIns="0" rtlCol="0"/>
          <a:lstStyle/>
          <a:p>
            <a:endParaRPr/>
          </a:p>
        </p:txBody>
      </p:sp>
      <p:sp>
        <p:nvSpPr>
          <p:cNvPr id="49" name="object 49"/>
          <p:cNvSpPr/>
          <p:nvPr/>
        </p:nvSpPr>
        <p:spPr>
          <a:xfrm>
            <a:off x="6404355" y="1706864"/>
            <a:ext cx="376555" cy="0"/>
          </a:xfrm>
          <a:custGeom>
            <a:avLst/>
            <a:gdLst/>
            <a:ahLst/>
            <a:cxnLst/>
            <a:rect l="l" t="t" r="r" b="b"/>
            <a:pathLst>
              <a:path w="376554">
                <a:moveTo>
                  <a:pt x="0" y="0"/>
                </a:moveTo>
                <a:lnTo>
                  <a:pt x="375996" y="0"/>
                </a:lnTo>
              </a:path>
            </a:pathLst>
          </a:custGeom>
          <a:ln w="35844">
            <a:solidFill>
              <a:srgbClr val="30B6FC"/>
            </a:solidFill>
          </a:ln>
        </p:spPr>
        <p:txBody>
          <a:bodyPr wrap="square" lIns="0" tIns="0" rIns="0" bIns="0" rtlCol="0"/>
          <a:lstStyle/>
          <a:p>
            <a:endParaRPr/>
          </a:p>
        </p:txBody>
      </p:sp>
      <p:sp>
        <p:nvSpPr>
          <p:cNvPr id="50" name="object 50"/>
          <p:cNvSpPr/>
          <p:nvPr/>
        </p:nvSpPr>
        <p:spPr>
          <a:xfrm>
            <a:off x="6404355" y="1688942"/>
            <a:ext cx="376555" cy="36195"/>
          </a:xfrm>
          <a:custGeom>
            <a:avLst/>
            <a:gdLst/>
            <a:ahLst/>
            <a:cxnLst/>
            <a:rect l="l" t="t" r="r" b="b"/>
            <a:pathLst>
              <a:path w="376554" h="36194">
                <a:moveTo>
                  <a:pt x="0" y="35844"/>
                </a:moveTo>
                <a:lnTo>
                  <a:pt x="375996" y="35844"/>
                </a:lnTo>
                <a:lnTo>
                  <a:pt x="375996" y="0"/>
                </a:lnTo>
                <a:lnTo>
                  <a:pt x="0" y="0"/>
                </a:lnTo>
                <a:lnTo>
                  <a:pt x="0" y="35844"/>
                </a:lnTo>
                <a:close/>
              </a:path>
            </a:pathLst>
          </a:custGeom>
          <a:ln w="15875">
            <a:solidFill>
              <a:srgbClr val="165D83"/>
            </a:solidFill>
          </a:ln>
        </p:spPr>
        <p:txBody>
          <a:bodyPr wrap="square" lIns="0" tIns="0" rIns="0" bIns="0" rtlCol="0"/>
          <a:lstStyle/>
          <a:p>
            <a:endParaRPr/>
          </a:p>
        </p:txBody>
      </p:sp>
      <p:sp>
        <p:nvSpPr>
          <p:cNvPr id="51" name="object 51"/>
          <p:cNvSpPr/>
          <p:nvPr/>
        </p:nvSpPr>
        <p:spPr>
          <a:xfrm>
            <a:off x="6422897" y="2566908"/>
            <a:ext cx="376555" cy="0"/>
          </a:xfrm>
          <a:custGeom>
            <a:avLst/>
            <a:gdLst/>
            <a:ahLst/>
            <a:cxnLst/>
            <a:rect l="l" t="t" r="r" b="b"/>
            <a:pathLst>
              <a:path w="376554">
                <a:moveTo>
                  <a:pt x="0" y="0"/>
                </a:moveTo>
                <a:lnTo>
                  <a:pt x="375996" y="0"/>
                </a:lnTo>
              </a:path>
            </a:pathLst>
          </a:custGeom>
          <a:ln w="35844">
            <a:solidFill>
              <a:srgbClr val="30B6FC"/>
            </a:solidFill>
          </a:ln>
        </p:spPr>
        <p:txBody>
          <a:bodyPr wrap="square" lIns="0" tIns="0" rIns="0" bIns="0" rtlCol="0"/>
          <a:lstStyle/>
          <a:p>
            <a:endParaRPr/>
          </a:p>
        </p:txBody>
      </p:sp>
      <p:sp>
        <p:nvSpPr>
          <p:cNvPr id="52" name="object 52"/>
          <p:cNvSpPr/>
          <p:nvPr/>
        </p:nvSpPr>
        <p:spPr>
          <a:xfrm>
            <a:off x="6422897" y="2548986"/>
            <a:ext cx="376555" cy="36195"/>
          </a:xfrm>
          <a:custGeom>
            <a:avLst/>
            <a:gdLst/>
            <a:ahLst/>
            <a:cxnLst/>
            <a:rect l="l" t="t" r="r" b="b"/>
            <a:pathLst>
              <a:path w="376554" h="36194">
                <a:moveTo>
                  <a:pt x="0" y="35844"/>
                </a:moveTo>
                <a:lnTo>
                  <a:pt x="375996" y="35844"/>
                </a:lnTo>
                <a:lnTo>
                  <a:pt x="375996" y="0"/>
                </a:lnTo>
                <a:lnTo>
                  <a:pt x="0" y="0"/>
                </a:lnTo>
                <a:lnTo>
                  <a:pt x="0" y="35844"/>
                </a:lnTo>
                <a:close/>
              </a:path>
            </a:pathLst>
          </a:custGeom>
          <a:ln w="15875">
            <a:solidFill>
              <a:srgbClr val="165D83"/>
            </a:solidFill>
          </a:ln>
        </p:spPr>
        <p:txBody>
          <a:bodyPr wrap="square" lIns="0" tIns="0" rIns="0" bIns="0" rtlCol="0"/>
          <a:lstStyle/>
          <a:p>
            <a:endParaRPr/>
          </a:p>
        </p:txBody>
      </p:sp>
      <p:sp>
        <p:nvSpPr>
          <p:cNvPr id="53" name="object 53"/>
          <p:cNvSpPr/>
          <p:nvPr/>
        </p:nvSpPr>
        <p:spPr>
          <a:xfrm>
            <a:off x="6422897" y="3400028"/>
            <a:ext cx="376555" cy="0"/>
          </a:xfrm>
          <a:custGeom>
            <a:avLst/>
            <a:gdLst/>
            <a:ahLst/>
            <a:cxnLst/>
            <a:rect l="l" t="t" r="r" b="b"/>
            <a:pathLst>
              <a:path w="376554">
                <a:moveTo>
                  <a:pt x="0" y="0"/>
                </a:moveTo>
                <a:lnTo>
                  <a:pt x="375996" y="0"/>
                </a:lnTo>
              </a:path>
            </a:pathLst>
          </a:custGeom>
          <a:ln w="35844">
            <a:solidFill>
              <a:srgbClr val="30B6FC"/>
            </a:solidFill>
          </a:ln>
        </p:spPr>
        <p:txBody>
          <a:bodyPr wrap="square" lIns="0" tIns="0" rIns="0" bIns="0" rtlCol="0"/>
          <a:lstStyle/>
          <a:p>
            <a:endParaRPr/>
          </a:p>
        </p:txBody>
      </p:sp>
      <p:sp>
        <p:nvSpPr>
          <p:cNvPr id="54" name="object 54"/>
          <p:cNvSpPr/>
          <p:nvPr/>
        </p:nvSpPr>
        <p:spPr>
          <a:xfrm>
            <a:off x="6422897" y="3382106"/>
            <a:ext cx="376555" cy="36195"/>
          </a:xfrm>
          <a:custGeom>
            <a:avLst/>
            <a:gdLst/>
            <a:ahLst/>
            <a:cxnLst/>
            <a:rect l="l" t="t" r="r" b="b"/>
            <a:pathLst>
              <a:path w="376554" h="36195">
                <a:moveTo>
                  <a:pt x="0" y="35844"/>
                </a:moveTo>
                <a:lnTo>
                  <a:pt x="375996" y="35844"/>
                </a:lnTo>
                <a:lnTo>
                  <a:pt x="375996" y="0"/>
                </a:lnTo>
                <a:lnTo>
                  <a:pt x="0" y="0"/>
                </a:lnTo>
                <a:lnTo>
                  <a:pt x="0" y="35844"/>
                </a:lnTo>
                <a:close/>
              </a:path>
            </a:pathLst>
          </a:custGeom>
          <a:ln w="15875">
            <a:solidFill>
              <a:srgbClr val="165D83"/>
            </a:solidFill>
          </a:ln>
        </p:spPr>
        <p:txBody>
          <a:bodyPr wrap="square" lIns="0" tIns="0" rIns="0" bIns="0" rtlCol="0"/>
          <a:lstStyle/>
          <a:p>
            <a:endParaRPr/>
          </a:p>
        </p:txBody>
      </p:sp>
      <p:sp>
        <p:nvSpPr>
          <p:cNvPr id="55" name="object 55"/>
          <p:cNvSpPr/>
          <p:nvPr/>
        </p:nvSpPr>
        <p:spPr>
          <a:xfrm>
            <a:off x="6438138" y="4230227"/>
            <a:ext cx="376555" cy="0"/>
          </a:xfrm>
          <a:custGeom>
            <a:avLst/>
            <a:gdLst/>
            <a:ahLst/>
            <a:cxnLst/>
            <a:rect l="l" t="t" r="r" b="b"/>
            <a:pathLst>
              <a:path w="376554">
                <a:moveTo>
                  <a:pt x="0" y="0"/>
                </a:moveTo>
                <a:lnTo>
                  <a:pt x="375996" y="0"/>
                </a:lnTo>
              </a:path>
            </a:pathLst>
          </a:custGeom>
          <a:ln w="35844">
            <a:solidFill>
              <a:srgbClr val="30B6FC"/>
            </a:solidFill>
          </a:ln>
        </p:spPr>
        <p:txBody>
          <a:bodyPr wrap="square" lIns="0" tIns="0" rIns="0" bIns="0" rtlCol="0"/>
          <a:lstStyle/>
          <a:p>
            <a:endParaRPr/>
          </a:p>
        </p:txBody>
      </p:sp>
      <p:sp>
        <p:nvSpPr>
          <p:cNvPr id="56" name="object 56"/>
          <p:cNvSpPr/>
          <p:nvPr/>
        </p:nvSpPr>
        <p:spPr>
          <a:xfrm>
            <a:off x="6438138" y="4212305"/>
            <a:ext cx="376555" cy="36195"/>
          </a:xfrm>
          <a:custGeom>
            <a:avLst/>
            <a:gdLst/>
            <a:ahLst/>
            <a:cxnLst/>
            <a:rect l="l" t="t" r="r" b="b"/>
            <a:pathLst>
              <a:path w="376554" h="36195">
                <a:moveTo>
                  <a:pt x="0" y="35844"/>
                </a:moveTo>
                <a:lnTo>
                  <a:pt x="375996" y="35844"/>
                </a:lnTo>
                <a:lnTo>
                  <a:pt x="375996" y="0"/>
                </a:lnTo>
                <a:lnTo>
                  <a:pt x="0" y="0"/>
                </a:lnTo>
                <a:lnTo>
                  <a:pt x="0" y="35844"/>
                </a:lnTo>
                <a:close/>
              </a:path>
            </a:pathLst>
          </a:custGeom>
          <a:ln w="15875">
            <a:solidFill>
              <a:srgbClr val="165D83"/>
            </a:solidFill>
          </a:ln>
        </p:spPr>
        <p:txBody>
          <a:bodyPr wrap="square" lIns="0" tIns="0" rIns="0" bIns="0" rtlCol="0"/>
          <a:lstStyle/>
          <a:p>
            <a:endParaRPr/>
          </a:p>
        </p:txBody>
      </p:sp>
      <p:sp>
        <p:nvSpPr>
          <p:cNvPr id="57" name="object 57"/>
          <p:cNvSpPr/>
          <p:nvPr/>
        </p:nvSpPr>
        <p:spPr>
          <a:xfrm>
            <a:off x="6445758" y="5231495"/>
            <a:ext cx="376555" cy="0"/>
          </a:xfrm>
          <a:custGeom>
            <a:avLst/>
            <a:gdLst/>
            <a:ahLst/>
            <a:cxnLst/>
            <a:rect l="l" t="t" r="r" b="b"/>
            <a:pathLst>
              <a:path w="376554">
                <a:moveTo>
                  <a:pt x="0" y="0"/>
                </a:moveTo>
                <a:lnTo>
                  <a:pt x="375996" y="0"/>
                </a:lnTo>
              </a:path>
            </a:pathLst>
          </a:custGeom>
          <a:ln w="35844">
            <a:solidFill>
              <a:srgbClr val="30B6FC"/>
            </a:solidFill>
          </a:ln>
        </p:spPr>
        <p:txBody>
          <a:bodyPr wrap="square" lIns="0" tIns="0" rIns="0" bIns="0" rtlCol="0"/>
          <a:lstStyle/>
          <a:p>
            <a:endParaRPr/>
          </a:p>
        </p:txBody>
      </p:sp>
      <p:sp>
        <p:nvSpPr>
          <p:cNvPr id="58" name="object 58"/>
          <p:cNvSpPr/>
          <p:nvPr/>
        </p:nvSpPr>
        <p:spPr>
          <a:xfrm>
            <a:off x="6445758" y="5213573"/>
            <a:ext cx="376555" cy="36195"/>
          </a:xfrm>
          <a:custGeom>
            <a:avLst/>
            <a:gdLst/>
            <a:ahLst/>
            <a:cxnLst/>
            <a:rect l="l" t="t" r="r" b="b"/>
            <a:pathLst>
              <a:path w="376554" h="36195">
                <a:moveTo>
                  <a:pt x="0" y="35844"/>
                </a:moveTo>
                <a:lnTo>
                  <a:pt x="375996" y="35844"/>
                </a:lnTo>
                <a:lnTo>
                  <a:pt x="375996" y="0"/>
                </a:lnTo>
                <a:lnTo>
                  <a:pt x="0" y="0"/>
                </a:lnTo>
                <a:lnTo>
                  <a:pt x="0" y="35844"/>
                </a:lnTo>
                <a:close/>
              </a:path>
            </a:pathLst>
          </a:custGeom>
          <a:ln w="15875">
            <a:solidFill>
              <a:srgbClr val="165D83"/>
            </a:solidFill>
          </a:ln>
        </p:spPr>
        <p:txBody>
          <a:bodyPr wrap="square" lIns="0" tIns="0" rIns="0" bIns="0" rtlCol="0"/>
          <a:lstStyle/>
          <a:p>
            <a:endParaRPr/>
          </a:p>
        </p:txBody>
      </p:sp>
      <p:sp>
        <p:nvSpPr>
          <p:cNvPr id="59" name="object 59"/>
          <p:cNvSpPr/>
          <p:nvPr/>
        </p:nvSpPr>
        <p:spPr>
          <a:xfrm>
            <a:off x="6370320" y="1706879"/>
            <a:ext cx="34290" cy="3524885"/>
          </a:xfrm>
          <a:custGeom>
            <a:avLst/>
            <a:gdLst/>
            <a:ahLst/>
            <a:cxnLst/>
            <a:rect l="l" t="t" r="r" b="b"/>
            <a:pathLst>
              <a:path w="34289" h="3524885">
                <a:moveTo>
                  <a:pt x="0" y="0"/>
                </a:moveTo>
                <a:lnTo>
                  <a:pt x="33781" y="3524631"/>
                </a:lnTo>
              </a:path>
            </a:pathLst>
          </a:custGeom>
          <a:ln w="12700">
            <a:solidFill>
              <a:srgbClr val="30B6FC"/>
            </a:solidFill>
          </a:ln>
        </p:spPr>
        <p:txBody>
          <a:bodyPr wrap="square" lIns="0" tIns="0" rIns="0" bIns="0" rtlCol="0"/>
          <a:lstStyle/>
          <a:p>
            <a:endParaRPr/>
          </a:p>
        </p:txBody>
      </p:sp>
      <p:sp>
        <p:nvSpPr>
          <p:cNvPr id="60" name="object 60"/>
          <p:cNvSpPr txBox="1"/>
          <p:nvPr/>
        </p:nvSpPr>
        <p:spPr>
          <a:xfrm>
            <a:off x="3824096" y="4669916"/>
            <a:ext cx="752475" cy="66611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ndara"/>
                <a:cs typeface="Candara"/>
              </a:rPr>
              <a:t>A</a:t>
            </a:r>
            <a:r>
              <a:rPr sz="1400" spc="-10" dirty="0">
                <a:latin typeface="Candara"/>
                <a:cs typeface="Candara"/>
              </a:rPr>
              <a:t>na</a:t>
            </a:r>
            <a:r>
              <a:rPr sz="1400" dirty="0">
                <a:latin typeface="Candara"/>
                <a:cs typeface="Candara"/>
              </a:rPr>
              <a:t>lyt</a:t>
            </a:r>
            <a:r>
              <a:rPr sz="1400" spc="-10" dirty="0">
                <a:latin typeface="Candara"/>
                <a:cs typeface="Candara"/>
              </a:rPr>
              <a:t>i</a:t>
            </a:r>
            <a:r>
              <a:rPr sz="1400" dirty="0">
                <a:latin typeface="Candara"/>
                <a:cs typeface="Candara"/>
              </a:rPr>
              <a:t>cal  </a:t>
            </a:r>
            <a:r>
              <a:rPr sz="1400" spc="-5" dirty="0">
                <a:latin typeface="Candara"/>
                <a:cs typeface="Candara"/>
              </a:rPr>
              <a:t>Models  database</a:t>
            </a:r>
            <a:endParaRPr sz="1400">
              <a:latin typeface="Candara"/>
              <a:cs typeface="Candara"/>
            </a:endParaRPr>
          </a:p>
        </p:txBody>
      </p:sp>
      <p:sp>
        <p:nvSpPr>
          <p:cNvPr id="61" name="object 61"/>
          <p:cNvSpPr/>
          <p:nvPr/>
        </p:nvSpPr>
        <p:spPr>
          <a:xfrm>
            <a:off x="1447800" y="3812159"/>
            <a:ext cx="304800" cy="723265"/>
          </a:xfrm>
          <a:custGeom>
            <a:avLst/>
            <a:gdLst/>
            <a:ahLst/>
            <a:cxnLst/>
            <a:rect l="l" t="t" r="r" b="b"/>
            <a:pathLst>
              <a:path w="304800" h="723264">
                <a:moveTo>
                  <a:pt x="304800" y="570484"/>
                </a:moveTo>
                <a:lnTo>
                  <a:pt x="0" y="570484"/>
                </a:lnTo>
                <a:lnTo>
                  <a:pt x="152400" y="722884"/>
                </a:lnTo>
                <a:lnTo>
                  <a:pt x="304800" y="570484"/>
                </a:lnTo>
                <a:close/>
              </a:path>
              <a:path w="304800" h="723264">
                <a:moveTo>
                  <a:pt x="228600" y="0"/>
                </a:moveTo>
                <a:lnTo>
                  <a:pt x="76200" y="0"/>
                </a:lnTo>
                <a:lnTo>
                  <a:pt x="76200" y="570484"/>
                </a:lnTo>
                <a:lnTo>
                  <a:pt x="228600" y="570484"/>
                </a:lnTo>
                <a:lnTo>
                  <a:pt x="228600" y="0"/>
                </a:lnTo>
                <a:close/>
              </a:path>
            </a:pathLst>
          </a:custGeom>
          <a:solidFill>
            <a:srgbClr val="30B6FC"/>
          </a:solidFill>
        </p:spPr>
        <p:txBody>
          <a:bodyPr wrap="square" lIns="0" tIns="0" rIns="0" bIns="0" rtlCol="0"/>
          <a:lstStyle/>
          <a:p>
            <a:endParaRPr/>
          </a:p>
        </p:txBody>
      </p:sp>
      <p:sp>
        <p:nvSpPr>
          <p:cNvPr id="62" name="object 62"/>
          <p:cNvSpPr/>
          <p:nvPr/>
        </p:nvSpPr>
        <p:spPr>
          <a:xfrm>
            <a:off x="1447800" y="3812159"/>
            <a:ext cx="304800" cy="723265"/>
          </a:xfrm>
          <a:custGeom>
            <a:avLst/>
            <a:gdLst/>
            <a:ahLst/>
            <a:cxnLst/>
            <a:rect l="l" t="t" r="r" b="b"/>
            <a:pathLst>
              <a:path w="304800" h="723264">
                <a:moveTo>
                  <a:pt x="0" y="570484"/>
                </a:moveTo>
                <a:lnTo>
                  <a:pt x="76200" y="570484"/>
                </a:lnTo>
                <a:lnTo>
                  <a:pt x="76200" y="0"/>
                </a:lnTo>
                <a:lnTo>
                  <a:pt x="228600" y="0"/>
                </a:lnTo>
                <a:lnTo>
                  <a:pt x="228600" y="570484"/>
                </a:lnTo>
                <a:lnTo>
                  <a:pt x="304800" y="570484"/>
                </a:lnTo>
                <a:lnTo>
                  <a:pt x="152400" y="722884"/>
                </a:lnTo>
                <a:lnTo>
                  <a:pt x="0" y="570484"/>
                </a:lnTo>
                <a:close/>
              </a:path>
            </a:pathLst>
          </a:custGeom>
          <a:ln w="15875">
            <a:solidFill>
              <a:srgbClr val="165D83"/>
            </a:solidFill>
          </a:ln>
        </p:spPr>
        <p:txBody>
          <a:bodyPr wrap="square" lIns="0" tIns="0" rIns="0" bIns="0" rtlCol="0"/>
          <a:lstStyle/>
          <a:p>
            <a:endParaRPr/>
          </a:p>
        </p:txBody>
      </p:sp>
      <p:sp>
        <p:nvSpPr>
          <p:cNvPr id="63" name="object 63"/>
          <p:cNvSpPr txBox="1"/>
          <p:nvPr/>
        </p:nvSpPr>
        <p:spPr>
          <a:xfrm>
            <a:off x="1145844" y="5788253"/>
            <a:ext cx="73533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ndara"/>
                <a:cs typeface="Candara"/>
              </a:rPr>
              <a:t>Online  q</a:t>
            </a:r>
            <a:r>
              <a:rPr sz="1800" spc="-10" dirty="0">
                <a:latin typeface="Candara"/>
                <a:cs typeface="Candara"/>
              </a:rPr>
              <a:t>u</a:t>
            </a:r>
            <a:r>
              <a:rPr sz="1800" spc="-5" dirty="0">
                <a:latin typeface="Candara"/>
                <a:cs typeface="Candara"/>
              </a:rPr>
              <a:t>eries</a:t>
            </a:r>
            <a:endParaRPr sz="1800">
              <a:latin typeface="Candara"/>
              <a:cs typeface="Candara"/>
            </a:endParaRPr>
          </a:p>
        </p:txBody>
      </p:sp>
      <p:sp>
        <p:nvSpPr>
          <p:cNvPr id="64" name="object 64"/>
          <p:cNvSpPr txBox="1"/>
          <p:nvPr/>
        </p:nvSpPr>
        <p:spPr>
          <a:xfrm>
            <a:off x="1195222" y="1724914"/>
            <a:ext cx="278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ndara"/>
                <a:cs typeface="Candara"/>
              </a:rPr>
              <a:t>PC</a:t>
            </a:r>
            <a:endParaRPr sz="1800">
              <a:latin typeface="Candara"/>
              <a:cs typeface="Candara"/>
            </a:endParaRPr>
          </a:p>
        </p:txBody>
      </p:sp>
      <p:sp>
        <p:nvSpPr>
          <p:cNvPr id="65" name="object 65"/>
          <p:cNvSpPr txBox="1"/>
          <p:nvPr/>
        </p:nvSpPr>
        <p:spPr>
          <a:xfrm>
            <a:off x="7675244" y="1463166"/>
            <a:ext cx="1143635" cy="45275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ndara"/>
                <a:cs typeface="Candara"/>
              </a:rPr>
              <a:t>Ship </a:t>
            </a:r>
            <a:r>
              <a:rPr sz="1400" dirty="0">
                <a:latin typeface="Candara"/>
                <a:cs typeface="Candara"/>
              </a:rPr>
              <a:t>file </a:t>
            </a:r>
            <a:r>
              <a:rPr sz="1400" spc="-5" dirty="0">
                <a:latin typeface="Candara"/>
                <a:cs typeface="Candara"/>
              </a:rPr>
              <a:t>eg  </a:t>
            </a:r>
            <a:r>
              <a:rPr sz="1400" dirty="0">
                <a:latin typeface="Candara"/>
                <a:cs typeface="Candara"/>
              </a:rPr>
              <a:t>spee</a:t>
            </a:r>
            <a:r>
              <a:rPr sz="1400" spc="-10" dirty="0">
                <a:latin typeface="Candara"/>
                <a:cs typeface="Candara"/>
              </a:rPr>
              <a:t>d,</a:t>
            </a:r>
            <a:r>
              <a:rPr sz="1400" dirty="0">
                <a:latin typeface="Candara"/>
                <a:cs typeface="Candara"/>
              </a:rPr>
              <a:t>ca</a:t>
            </a:r>
            <a:r>
              <a:rPr sz="1400" spc="-5" dirty="0">
                <a:latin typeface="Candara"/>
                <a:cs typeface="Candara"/>
              </a:rPr>
              <a:t>p</a:t>
            </a:r>
            <a:r>
              <a:rPr sz="1400" spc="-10" dirty="0">
                <a:latin typeface="Candara"/>
                <a:cs typeface="Candara"/>
              </a:rPr>
              <a:t>a</a:t>
            </a:r>
            <a:r>
              <a:rPr sz="1400" dirty="0">
                <a:latin typeface="Candara"/>
                <a:cs typeface="Candara"/>
              </a:rPr>
              <a:t>c</a:t>
            </a:r>
            <a:r>
              <a:rPr sz="1400" spc="-5" dirty="0">
                <a:latin typeface="Candara"/>
                <a:cs typeface="Candara"/>
              </a:rPr>
              <a:t>i</a:t>
            </a:r>
            <a:r>
              <a:rPr sz="1400" dirty="0">
                <a:latin typeface="Candara"/>
                <a:cs typeface="Candara"/>
              </a:rPr>
              <a:t>ty</a:t>
            </a:r>
            <a:endParaRPr sz="1400">
              <a:latin typeface="Candara"/>
              <a:cs typeface="Candara"/>
            </a:endParaRPr>
          </a:p>
        </p:txBody>
      </p:sp>
      <p:sp>
        <p:nvSpPr>
          <p:cNvPr id="66" name="object 66"/>
          <p:cNvSpPr txBox="1"/>
          <p:nvPr/>
        </p:nvSpPr>
        <p:spPr>
          <a:xfrm>
            <a:off x="7716393" y="2302891"/>
            <a:ext cx="1110615"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Candara"/>
                <a:cs typeface="Candara"/>
              </a:rPr>
              <a:t>Port distance  Restriction</a:t>
            </a:r>
            <a:r>
              <a:rPr sz="1400" spc="-85" dirty="0">
                <a:latin typeface="Candara"/>
                <a:cs typeface="Candara"/>
              </a:rPr>
              <a:t> </a:t>
            </a:r>
            <a:r>
              <a:rPr sz="1400" dirty="0">
                <a:latin typeface="Candara"/>
                <a:cs typeface="Candara"/>
              </a:rPr>
              <a:t>file</a:t>
            </a:r>
            <a:endParaRPr sz="1400">
              <a:latin typeface="Candara"/>
              <a:cs typeface="Candara"/>
            </a:endParaRPr>
          </a:p>
        </p:txBody>
      </p:sp>
      <p:sp>
        <p:nvSpPr>
          <p:cNvPr id="67" name="object 67"/>
          <p:cNvSpPr txBox="1"/>
          <p:nvPr/>
        </p:nvSpPr>
        <p:spPr>
          <a:xfrm>
            <a:off x="7669530" y="3106927"/>
            <a:ext cx="1015365" cy="666115"/>
          </a:xfrm>
          <a:prstGeom prst="rect">
            <a:avLst/>
          </a:prstGeom>
        </p:spPr>
        <p:txBody>
          <a:bodyPr vert="horz" wrap="square" lIns="0" tIns="12700" rIns="0" bIns="0" rtlCol="0">
            <a:spAutoFit/>
          </a:bodyPr>
          <a:lstStyle/>
          <a:p>
            <a:pPr marL="12700" marR="5080" indent="-2540" algn="ctr">
              <a:lnSpc>
                <a:spcPct val="100000"/>
              </a:lnSpc>
              <a:spcBef>
                <a:spcPts val="100"/>
              </a:spcBef>
            </a:pPr>
            <a:r>
              <a:rPr sz="1400" spc="-5" dirty="0">
                <a:latin typeface="Candara"/>
                <a:cs typeface="Candara"/>
              </a:rPr>
              <a:t>fuel   </a:t>
            </a:r>
            <a:r>
              <a:rPr sz="1400" dirty="0">
                <a:latin typeface="Candara"/>
                <a:cs typeface="Candara"/>
              </a:rPr>
              <a:t>co</a:t>
            </a:r>
            <a:r>
              <a:rPr sz="1400" spc="-10" dirty="0">
                <a:latin typeface="Candara"/>
                <a:cs typeface="Candara"/>
              </a:rPr>
              <a:t>n</a:t>
            </a:r>
            <a:r>
              <a:rPr sz="1400" dirty="0">
                <a:latin typeface="Candara"/>
                <a:cs typeface="Candara"/>
              </a:rPr>
              <a:t>sumpt</a:t>
            </a:r>
            <a:r>
              <a:rPr sz="1400" spc="-10" dirty="0">
                <a:latin typeface="Candara"/>
                <a:cs typeface="Candara"/>
              </a:rPr>
              <a:t>i</a:t>
            </a:r>
            <a:r>
              <a:rPr sz="1400" spc="-5" dirty="0">
                <a:latin typeface="Candara"/>
                <a:cs typeface="Candara"/>
              </a:rPr>
              <a:t>o</a:t>
            </a:r>
            <a:r>
              <a:rPr sz="1400" dirty="0">
                <a:latin typeface="Candara"/>
                <a:cs typeface="Candara"/>
              </a:rPr>
              <a:t>n  cost</a:t>
            </a:r>
            <a:r>
              <a:rPr sz="1400" spc="-35" dirty="0">
                <a:latin typeface="Candara"/>
                <a:cs typeface="Candara"/>
              </a:rPr>
              <a:t> </a:t>
            </a:r>
            <a:r>
              <a:rPr sz="1400" dirty="0">
                <a:latin typeface="Candara"/>
                <a:cs typeface="Candara"/>
              </a:rPr>
              <a:t>file</a:t>
            </a:r>
            <a:endParaRPr sz="1400">
              <a:latin typeface="Candara"/>
              <a:cs typeface="Candara"/>
            </a:endParaRPr>
          </a:p>
        </p:txBody>
      </p:sp>
      <p:sp>
        <p:nvSpPr>
          <p:cNvPr id="68" name="object 68"/>
          <p:cNvSpPr txBox="1"/>
          <p:nvPr/>
        </p:nvSpPr>
        <p:spPr>
          <a:xfrm>
            <a:off x="7675244" y="4027678"/>
            <a:ext cx="1257935"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Candara"/>
                <a:cs typeface="Candara"/>
              </a:rPr>
              <a:t>Ship charter</a:t>
            </a:r>
            <a:r>
              <a:rPr sz="1400" spc="-75" dirty="0">
                <a:latin typeface="Candara"/>
                <a:cs typeface="Candara"/>
              </a:rPr>
              <a:t> </a:t>
            </a:r>
            <a:r>
              <a:rPr sz="1400" spc="-5" dirty="0">
                <a:latin typeface="Candara"/>
                <a:cs typeface="Candara"/>
              </a:rPr>
              <a:t>hire  history </a:t>
            </a:r>
            <a:r>
              <a:rPr sz="1400" dirty="0">
                <a:latin typeface="Candara"/>
                <a:cs typeface="Candara"/>
              </a:rPr>
              <a:t>cost</a:t>
            </a:r>
            <a:r>
              <a:rPr sz="1400" spc="240" dirty="0">
                <a:latin typeface="Candara"/>
                <a:cs typeface="Candara"/>
              </a:rPr>
              <a:t> </a:t>
            </a:r>
            <a:r>
              <a:rPr sz="1400" dirty="0">
                <a:latin typeface="Candara"/>
                <a:cs typeface="Candara"/>
              </a:rPr>
              <a:t>file</a:t>
            </a:r>
            <a:endParaRPr sz="1400">
              <a:latin typeface="Candara"/>
              <a:cs typeface="Candara"/>
            </a:endParaRPr>
          </a:p>
        </p:txBody>
      </p:sp>
      <p:sp>
        <p:nvSpPr>
          <p:cNvPr id="69" name="object 69"/>
          <p:cNvSpPr txBox="1"/>
          <p:nvPr/>
        </p:nvSpPr>
        <p:spPr>
          <a:xfrm>
            <a:off x="7675244" y="4948554"/>
            <a:ext cx="1022350" cy="45275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Candara"/>
                <a:cs typeface="Candara"/>
              </a:rPr>
              <a:t>Port</a:t>
            </a:r>
            <a:r>
              <a:rPr sz="1400" spc="-65" dirty="0">
                <a:latin typeface="Candara"/>
                <a:cs typeface="Candara"/>
              </a:rPr>
              <a:t> </a:t>
            </a:r>
            <a:r>
              <a:rPr sz="1400" spc="-5" dirty="0">
                <a:latin typeface="Candara"/>
                <a:cs typeface="Candara"/>
              </a:rPr>
              <a:t>expense  </a:t>
            </a:r>
            <a:r>
              <a:rPr sz="1400" dirty="0">
                <a:latin typeface="Candara"/>
                <a:cs typeface="Candara"/>
              </a:rPr>
              <a:t>file</a:t>
            </a:r>
            <a:endParaRPr sz="1400">
              <a:latin typeface="Candara"/>
              <a:cs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91439" y="1243838"/>
            <a:ext cx="304800" cy="37337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1439" y="2414651"/>
            <a:ext cx="304800" cy="3733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93191" y="2850514"/>
            <a:ext cx="280416" cy="34137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1439" y="3591178"/>
            <a:ext cx="304800" cy="373380"/>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93191" y="4027296"/>
            <a:ext cx="280416" cy="341375"/>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353059" y="1232661"/>
            <a:ext cx="7102475" cy="3814445"/>
          </a:xfrm>
          <a:prstGeom prst="rect">
            <a:avLst/>
          </a:prstGeom>
        </p:spPr>
        <p:txBody>
          <a:bodyPr vert="horz" wrap="square" lIns="0" tIns="12700" rIns="0" bIns="0" rtlCol="0">
            <a:spAutoFit/>
          </a:bodyPr>
          <a:lstStyle/>
          <a:p>
            <a:pPr marL="12700" marR="704850">
              <a:lnSpc>
                <a:spcPct val="100000"/>
              </a:lnSpc>
              <a:spcBef>
                <a:spcPts val="100"/>
              </a:spcBef>
            </a:pPr>
            <a:r>
              <a:rPr sz="2400" spc="-15" dirty="0">
                <a:solidFill>
                  <a:srgbClr val="073D86"/>
                </a:solidFill>
                <a:latin typeface="Candara"/>
                <a:cs typeface="Candara"/>
              </a:rPr>
              <a:t>Voyage </a:t>
            </a:r>
            <a:r>
              <a:rPr sz="2400" spc="-5" dirty="0">
                <a:solidFill>
                  <a:srgbClr val="073D86"/>
                </a:solidFill>
                <a:latin typeface="Candara"/>
                <a:cs typeface="Candara"/>
              </a:rPr>
              <a:t>estimating </a:t>
            </a:r>
            <a:r>
              <a:rPr sz="2400" dirty="0">
                <a:solidFill>
                  <a:srgbClr val="073D86"/>
                </a:solidFill>
                <a:latin typeface="Candara"/>
                <a:cs typeface="Candara"/>
              </a:rPr>
              <a:t>system </a:t>
            </a:r>
            <a:r>
              <a:rPr sz="2400" spc="-5" dirty="0">
                <a:solidFill>
                  <a:srgbClr val="073D86"/>
                </a:solidFill>
                <a:latin typeface="Candara"/>
                <a:cs typeface="Candara"/>
              </a:rPr>
              <a:t>calculates financial and  technical voyage details. It </a:t>
            </a:r>
            <a:r>
              <a:rPr sz="2400" dirty="0">
                <a:solidFill>
                  <a:srgbClr val="073D86"/>
                </a:solidFill>
                <a:latin typeface="Candara"/>
                <a:cs typeface="Candara"/>
              </a:rPr>
              <a:t>is </a:t>
            </a:r>
            <a:r>
              <a:rPr sz="2400" spc="-5" dirty="0">
                <a:solidFill>
                  <a:srgbClr val="073D86"/>
                </a:solidFill>
                <a:latin typeface="Candara"/>
                <a:cs typeface="Candara"/>
              </a:rPr>
              <a:t>based </a:t>
            </a:r>
            <a:r>
              <a:rPr sz="2400" dirty="0">
                <a:solidFill>
                  <a:srgbClr val="073D86"/>
                </a:solidFill>
                <a:latin typeface="Candara"/>
                <a:cs typeface="Candara"/>
              </a:rPr>
              <a:t>on analytical  models.</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Financial calculations include</a:t>
            </a:r>
            <a:r>
              <a:rPr sz="2400" spc="25" dirty="0">
                <a:solidFill>
                  <a:srgbClr val="073D86"/>
                </a:solidFill>
                <a:latin typeface="Candara"/>
                <a:cs typeface="Candara"/>
              </a:rPr>
              <a:t> </a:t>
            </a:r>
            <a:r>
              <a:rPr sz="2400" dirty="0">
                <a:solidFill>
                  <a:srgbClr val="073D86"/>
                </a:solidFill>
                <a:latin typeface="Candara"/>
                <a:cs typeface="Candara"/>
              </a:rPr>
              <a:t>:</a:t>
            </a:r>
            <a:endParaRPr sz="2400">
              <a:latin typeface="Candara"/>
              <a:cs typeface="Candara"/>
            </a:endParaRPr>
          </a:p>
          <a:p>
            <a:pPr marL="314325" marR="726440">
              <a:lnSpc>
                <a:spcPct val="100000"/>
              </a:lnSpc>
              <a:spcBef>
                <a:spcPts val="545"/>
              </a:spcBef>
            </a:pPr>
            <a:r>
              <a:rPr sz="2200" spc="-5" dirty="0">
                <a:solidFill>
                  <a:srgbClr val="073D86"/>
                </a:solidFill>
                <a:latin typeface="Candara"/>
                <a:cs typeface="Candara"/>
              </a:rPr>
              <a:t>ship/time costs(fuel, </a:t>
            </a:r>
            <a:r>
              <a:rPr sz="2200" spc="-10" dirty="0">
                <a:solidFill>
                  <a:srgbClr val="073D86"/>
                </a:solidFill>
                <a:latin typeface="Candara"/>
                <a:cs typeface="Candara"/>
              </a:rPr>
              <a:t>labor, </a:t>
            </a:r>
            <a:r>
              <a:rPr sz="2200" spc="-5" dirty="0">
                <a:solidFill>
                  <a:srgbClr val="073D86"/>
                </a:solidFill>
                <a:latin typeface="Candara"/>
                <a:cs typeface="Candara"/>
              </a:rPr>
              <a:t>capital) ,freight rates for  </a:t>
            </a:r>
            <a:r>
              <a:rPr sz="2200" spc="-10" dirty="0">
                <a:solidFill>
                  <a:srgbClr val="073D86"/>
                </a:solidFill>
                <a:latin typeface="Candara"/>
                <a:cs typeface="Candara"/>
              </a:rPr>
              <a:t>various </a:t>
            </a:r>
            <a:r>
              <a:rPr sz="2200" spc="-5" dirty="0">
                <a:solidFill>
                  <a:srgbClr val="073D86"/>
                </a:solidFill>
                <a:latin typeface="Candara"/>
                <a:cs typeface="Candara"/>
              </a:rPr>
              <a:t>types of cargo and port</a:t>
            </a:r>
            <a:r>
              <a:rPr sz="2200" spc="-25" dirty="0">
                <a:solidFill>
                  <a:srgbClr val="073D86"/>
                </a:solidFill>
                <a:latin typeface="Candara"/>
                <a:cs typeface="Candara"/>
              </a:rPr>
              <a:t> </a:t>
            </a:r>
            <a:r>
              <a:rPr sz="2200" spc="-10" dirty="0">
                <a:solidFill>
                  <a:srgbClr val="073D86"/>
                </a:solidFill>
                <a:latin typeface="Candara"/>
                <a:cs typeface="Candara"/>
              </a:rPr>
              <a:t>expenses</a:t>
            </a:r>
            <a:endParaRPr sz="2200">
              <a:latin typeface="Candara"/>
              <a:cs typeface="Candara"/>
            </a:endParaRPr>
          </a:p>
          <a:p>
            <a:pPr marL="12700">
              <a:lnSpc>
                <a:spcPct val="100000"/>
              </a:lnSpc>
              <a:spcBef>
                <a:spcPts val="555"/>
              </a:spcBef>
            </a:pPr>
            <a:r>
              <a:rPr sz="2400" spc="-20" dirty="0">
                <a:solidFill>
                  <a:srgbClr val="073D86"/>
                </a:solidFill>
                <a:latin typeface="Candara"/>
                <a:cs typeface="Candara"/>
              </a:rPr>
              <a:t>Technical </a:t>
            </a:r>
            <a:r>
              <a:rPr sz="2400" spc="-5" dirty="0">
                <a:solidFill>
                  <a:srgbClr val="073D86"/>
                </a:solidFill>
                <a:latin typeface="Candara"/>
                <a:cs typeface="Candara"/>
              </a:rPr>
              <a:t>details include </a:t>
            </a:r>
            <a:r>
              <a:rPr sz="2400" dirty="0">
                <a:solidFill>
                  <a:srgbClr val="073D86"/>
                </a:solidFill>
                <a:latin typeface="Candara"/>
                <a:cs typeface="Candara"/>
              </a:rPr>
              <a:t>factor</a:t>
            </a:r>
            <a:r>
              <a:rPr sz="2400" spc="55" dirty="0">
                <a:solidFill>
                  <a:srgbClr val="073D86"/>
                </a:solidFill>
                <a:latin typeface="Candara"/>
                <a:cs typeface="Candara"/>
              </a:rPr>
              <a:t> </a:t>
            </a:r>
            <a:r>
              <a:rPr sz="2400" dirty="0">
                <a:solidFill>
                  <a:srgbClr val="073D86"/>
                </a:solidFill>
                <a:latin typeface="Candara"/>
                <a:cs typeface="Candara"/>
              </a:rPr>
              <a:t>as:</a:t>
            </a:r>
            <a:endParaRPr sz="2400">
              <a:latin typeface="Candara"/>
              <a:cs typeface="Candara"/>
            </a:endParaRPr>
          </a:p>
          <a:p>
            <a:pPr marL="314325" marR="5080" algn="just">
              <a:lnSpc>
                <a:spcPct val="100000"/>
              </a:lnSpc>
              <a:spcBef>
                <a:spcPts val="545"/>
              </a:spcBef>
            </a:pPr>
            <a:r>
              <a:rPr sz="2200" spc="-5" dirty="0">
                <a:solidFill>
                  <a:srgbClr val="073D86"/>
                </a:solidFill>
                <a:latin typeface="Candara"/>
                <a:cs typeface="Candara"/>
              </a:rPr>
              <a:t>ship cargo capacity, speed ,port distances ,fuel and water  consumption and loading patterns ( </a:t>
            </a:r>
            <a:r>
              <a:rPr sz="2200" spc="-10" dirty="0">
                <a:solidFill>
                  <a:srgbClr val="073D86"/>
                </a:solidFill>
                <a:latin typeface="Candara"/>
                <a:cs typeface="Candara"/>
              </a:rPr>
              <a:t>locations </a:t>
            </a:r>
            <a:r>
              <a:rPr sz="2200" spc="-5" dirty="0">
                <a:solidFill>
                  <a:srgbClr val="073D86"/>
                </a:solidFill>
                <a:latin typeface="Candara"/>
                <a:cs typeface="Candara"/>
              </a:rPr>
              <a:t>of cargo for  different</a:t>
            </a:r>
            <a:r>
              <a:rPr sz="2200" spc="-25" dirty="0">
                <a:solidFill>
                  <a:srgbClr val="073D86"/>
                </a:solidFill>
                <a:latin typeface="Candara"/>
                <a:cs typeface="Candara"/>
              </a:rPr>
              <a:t> </a:t>
            </a:r>
            <a:r>
              <a:rPr sz="2200" spc="-5" dirty="0">
                <a:solidFill>
                  <a:srgbClr val="073D86"/>
                </a:solidFill>
                <a:latin typeface="Candara"/>
                <a:cs typeface="Candara"/>
              </a:rPr>
              <a:t>ports</a:t>
            </a:r>
            <a:endParaRPr sz="2200">
              <a:latin typeface="Candara"/>
              <a:cs typeface="Candara"/>
            </a:endParaRPr>
          </a:p>
        </p:txBody>
      </p:sp>
      <p:sp>
        <p:nvSpPr>
          <p:cNvPr id="14" name="object 14"/>
          <p:cNvSpPr txBox="1">
            <a:spLocks noGrp="1"/>
          </p:cNvSpPr>
          <p:nvPr>
            <p:ph type="title"/>
          </p:nvPr>
        </p:nvSpPr>
        <p:spPr>
          <a:xfrm>
            <a:off x="2695194" y="353059"/>
            <a:ext cx="284162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DSS:Ex</a:t>
            </a:r>
            <a:r>
              <a:rPr spc="-20" dirty="0">
                <a:solidFill>
                  <a:srgbClr val="000000"/>
                </a:solidFill>
              </a:rPr>
              <a:t>a</a:t>
            </a:r>
            <a:r>
              <a:rPr spc="-5" dirty="0">
                <a:solidFill>
                  <a:srgbClr val="000000"/>
                </a:solidFill>
              </a:rPr>
              <a:t>mple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088389"/>
            <a:ext cx="356616" cy="4343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8340" y="1077213"/>
            <a:ext cx="7466965" cy="4040504"/>
          </a:xfrm>
          <a:prstGeom prst="rect">
            <a:avLst/>
          </a:prstGeom>
        </p:spPr>
        <p:txBody>
          <a:bodyPr vert="horz" wrap="square" lIns="0" tIns="12065" rIns="0" bIns="0" rtlCol="0">
            <a:spAutoFit/>
          </a:bodyPr>
          <a:lstStyle/>
          <a:p>
            <a:pPr marL="287020">
              <a:lnSpc>
                <a:spcPct val="100000"/>
              </a:lnSpc>
              <a:spcBef>
                <a:spcPts val="95"/>
              </a:spcBef>
            </a:pPr>
            <a:r>
              <a:rPr sz="2800" spc="-10" dirty="0">
                <a:solidFill>
                  <a:srgbClr val="073D86"/>
                </a:solidFill>
                <a:latin typeface="Candara"/>
                <a:cs typeface="Candara"/>
              </a:rPr>
              <a:t>The </a:t>
            </a:r>
            <a:r>
              <a:rPr sz="2800" spc="-5" dirty="0">
                <a:solidFill>
                  <a:srgbClr val="073D86"/>
                </a:solidFill>
                <a:latin typeface="Candara"/>
                <a:cs typeface="Candara"/>
              </a:rPr>
              <a:t>system </a:t>
            </a:r>
            <a:r>
              <a:rPr sz="2800" spc="-10" dirty="0">
                <a:solidFill>
                  <a:srgbClr val="073D86"/>
                </a:solidFill>
                <a:latin typeface="Candara"/>
                <a:cs typeface="Candara"/>
              </a:rPr>
              <a:t>can </a:t>
            </a:r>
            <a:r>
              <a:rPr sz="2800" spc="-5" dirty="0">
                <a:solidFill>
                  <a:srgbClr val="073D86"/>
                </a:solidFill>
                <a:latin typeface="Candara"/>
                <a:cs typeface="Candara"/>
              </a:rPr>
              <a:t>answer questions such</a:t>
            </a:r>
            <a:r>
              <a:rPr sz="2800" spc="35" dirty="0">
                <a:solidFill>
                  <a:srgbClr val="073D86"/>
                </a:solidFill>
                <a:latin typeface="Candara"/>
                <a:cs typeface="Candara"/>
              </a:rPr>
              <a:t> </a:t>
            </a:r>
            <a:r>
              <a:rPr sz="2800" spc="-5" dirty="0">
                <a:solidFill>
                  <a:srgbClr val="073D86"/>
                </a:solidFill>
                <a:latin typeface="Candara"/>
                <a:cs typeface="Candara"/>
              </a:rPr>
              <a:t>as:</a:t>
            </a:r>
            <a:endParaRPr sz="2800">
              <a:latin typeface="Candara"/>
              <a:cs typeface="Candara"/>
            </a:endParaRPr>
          </a:p>
          <a:p>
            <a:pPr>
              <a:lnSpc>
                <a:spcPct val="100000"/>
              </a:lnSpc>
              <a:spcBef>
                <a:spcPts val="30"/>
              </a:spcBef>
            </a:pPr>
            <a:endParaRPr sz="3500">
              <a:latin typeface="Times New Roman"/>
              <a:cs typeface="Times New Roman"/>
            </a:endParaRPr>
          </a:p>
          <a:p>
            <a:pPr marL="287020" marR="380365" indent="-274320">
              <a:lnSpc>
                <a:spcPct val="100000"/>
              </a:lnSpc>
              <a:spcBef>
                <a:spcPts val="5"/>
              </a:spcBef>
              <a:buClr>
                <a:srgbClr val="30B6FC"/>
              </a:buClr>
              <a:buFont typeface="Wingdings"/>
              <a:buChar char=""/>
              <a:tabLst>
                <a:tab pos="287655" algn="l"/>
                <a:tab pos="1143000" algn="l"/>
              </a:tabLst>
            </a:pPr>
            <a:r>
              <a:rPr sz="2400" dirty="0">
                <a:solidFill>
                  <a:srgbClr val="073D86"/>
                </a:solidFill>
                <a:latin typeface="Candara"/>
                <a:cs typeface="Candara"/>
              </a:rPr>
              <a:t>Given	a </a:t>
            </a:r>
            <a:r>
              <a:rPr sz="2400" spc="-5" dirty="0">
                <a:solidFill>
                  <a:srgbClr val="073D86"/>
                </a:solidFill>
                <a:latin typeface="Candara"/>
                <a:cs typeface="Candara"/>
              </a:rPr>
              <a:t>customer delivery schedule and </a:t>
            </a:r>
            <a:r>
              <a:rPr sz="2400" dirty="0">
                <a:solidFill>
                  <a:srgbClr val="073D86"/>
                </a:solidFill>
                <a:latin typeface="Candara"/>
                <a:cs typeface="Candara"/>
              </a:rPr>
              <a:t>an </a:t>
            </a:r>
            <a:r>
              <a:rPr sz="2400" spc="-5" dirty="0">
                <a:solidFill>
                  <a:srgbClr val="073D86"/>
                </a:solidFill>
                <a:latin typeface="Candara"/>
                <a:cs typeface="Candara"/>
              </a:rPr>
              <a:t>offered  </a:t>
            </a:r>
            <a:r>
              <a:rPr sz="2400" dirty="0">
                <a:solidFill>
                  <a:srgbClr val="073D86"/>
                </a:solidFill>
                <a:latin typeface="Candara"/>
                <a:cs typeface="Candara"/>
              </a:rPr>
              <a:t>freight rate, </a:t>
            </a:r>
            <a:r>
              <a:rPr sz="2400" spc="-5" dirty="0">
                <a:solidFill>
                  <a:srgbClr val="073D86"/>
                </a:solidFill>
                <a:latin typeface="Candara"/>
                <a:cs typeface="Candara"/>
              </a:rPr>
              <a:t>which vessel </a:t>
            </a:r>
            <a:r>
              <a:rPr sz="2400" dirty="0">
                <a:solidFill>
                  <a:srgbClr val="073D86"/>
                </a:solidFill>
                <a:latin typeface="Candara"/>
                <a:cs typeface="Candara"/>
              </a:rPr>
              <a:t>should be assigned at </a:t>
            </a:r>
            <a:r>
              <a:rPr sz="2400" spc="-5" dirty="0">
                <a:solidFill>
                  <a:srgbClr val="073D86"/>
                </a:solidFill>
                <a:latin typeface="Candara"/>
                <a:cs typeface="Candara"/>
              </a:rPr>
              <a:t>what  </a:t>
            </a:r>
            <a:r>
              <a:rPr sz="2400" dirty="0">
                <a:solidFill>
                  <a:srgbClr val="073D86"/>
                </a:solidFill>
                <a:latin typeface="Candara"/>
                <a:cs typeface="Candara"/>
              </a:rPr>
              <a:t>rate to maximize</a:t>
            </a:r>
            <a:r>
              <a:rPr sz="2400" spc="-20" dirty="0">
                <a:solidFill>
                  <a:srgbClr val="073D86"/>
                </a:solidFill>
                <a:latin typeface="Candara"/>
                <a:cs typeface="Candara"/>
              </a:rPr>
              <a:t> </a:t>
            </a:r>
            <a:r>
              <a:rPr sz="2400" dirty="0">
                <a:solidFill>
                  <a:srgbClr val="073D86"/>
                </a:solidFill>
                <a:latin typeface="Candara"/>
                <a:cs typeface="Candara"/>
              </a:rPr>
              <a:t>profits?</a:t>
            </a:r>
            <a:endParaRPr sz="2400">
              <a:latin typeface="Candara"/>
              <a:cs typeface="Candara"/>
            </a:endParaRPr>
          </a:p>
          <a:p>
            <a:pPr marL="287020" marR="299720" indent="-274320">
              <a:lnSpc>
                <a:spcPct val="100000"/>
              </a:lnSpc>
              <a:spcBef>
                <a:spcPts val="575"/>
              </a:spcBef>
              <a:buClr>
                <a:srgbClr val="30B6FC"/>
              </a:buClr>
              <a:buFont typeface="Wingdings"/>
              <a:buChar char=""/>
              <a:tabLst>
                <a:tab pos="287655" algn="l"/>
              </a:tabLst>
            </a:pPr>
            <a:r>
              <a:rPr sz="2400" spc="-5" dirty="0">
                <a:solidFill>
                  <a:srgbClr val="073D86"/>
                </a:solidFill>
                <a:latin typeface="Candara"/>
                <a:cs typeface="Candara"/>
              </a:rPr>
              <a:t>What </a:t>
            </a:r>
            <a:r>
              <a:rPr sz="2400" dirty="0">
                <a:solidFill>
                  <a:srgbClr val="073D86"/>
                </a:solidFill>
                <a:latin typeface="Candara"/>
                <a:cs typeface="Candara"/>
              </a:rPr>
              <a:t>is </a:t>
            </a:r>
            <a:r>
              <a:rPr sz="2400" spc="-5" dirty="0">
                <a:solidFill>
                  <a:srgbClr val="073D86"/>
                </a:solidFill>
                <a:latin typeface="Candara"/>
                <a:cs typeface="Candara"/>
              </a:rPr>
              <a:t>the </a:t>
            </a:r>
            <a:r>
              <a:rPr sz="2400" dirty="0">
                <a:solidFill>
                  <a:srgbClr val="073D86"/>
                </a:solidFill>
                <a:latin typeface="Candara"/>
                <a:cs typeface="Candara"/>
              </a:rPr>
              <a:t>optimal speed at </a:t>
            </a:r>
            <a:r>
              <a:rPr sz="2400" spc="-5" dirty="0">
                <a:solidFill>
                  <a:srgbClr val="073D86"/>
                </a:solidFill>
                <a:latin typeface="Candara"/>
                <a:cs typeface="Candara"/>
              </a:rPr>
              <a:t>which </a:t>
            </a:r>
            <a:r>
              <a:rPr sz="2400" dirty="0">
                <a:solidFill>
                  <a:srgbClr val="073D86"/>
                </a:solidFill>
                <a:latin typeface="Candara"/>
                <a:cs typeface="Candara"/>
              </a:rPr>
              <a:t>a </a:t>
            </a:r>
            <a:r>
              <a:rPr sz="2400" spc="-5" dirty="0">
                <a:solidFill>
                  <a:srgbClr val="073D86"/>
                </a:solidFill>
                <a:latin typeface="Candara"/>
                <a:cs typeface="Candara"/>
              </a:rPr>
              <a:t>particular vessel  can </a:t>
            </a:r>
            <a:r>
              <a:rPr sz="2400" dirty="0">
                <a:solidFill>
                  <a:srgbClr val="073D86"/>
                </a:solidFill>
                <a:latin typeface="Candara"/>
                <a:cs typeface="Candara"/>
              </a:rPr>
              <a:t>optimize its </a:t>
            </a:r>
            <a:r>
              <a:rPr sz="2400" spc="-5" dirty="0">
                <a:solidFill>
                  <a:srgbClr val="073D86"/>
                </a:solidFill>
                <a:latin typeface="Candara"/>
                <a:cs typeface="Candara"/>
              </a:rPr>
              <a:t>profit and </a:t>
            </a:r>
            <a:r>
              <a:rPr sz="2400" dirty="0">
                <a:solidFill>
                  <a:srgbClr val="073D86"/>
                </a:solidFill>
                <a:latin typeface="Candara"/>
                <a:cs typeface="Candara"/>
              </a:rPr>
              <a:t>still meet its </a:t>
            </a:r>
            <a:r>
              <a:rPr sz="2400" spc="-5" dirty="0">
                <a:solidFill>
                  <a:srgbClr val="073D86"/>
                </a:solidFill>
                <a:latin typeface="Candara"/>
                <a:cs typeface="Candara"/>
              </a:rPr>
              <a:t>delivery  schedule?</a:t>
            </a:r>
            <a:endParaRPr sz="2400">
              <a:latin typeface="Candara"/>
              <a:cs typeface="Candara"/>
            </a:endParaRPr>
          </a:p>
          <a:p>
            <a:pPr marL="287020" marR="5080" indent="-274320">
              <a:lnSpc>
                <a:spcPct val="100000"/>
              </a:lnSpc>
              <a:spcBef>
                <a:spcPts val="575"/>
              </a:spcBef>
              <a:buClr>
                <a:srgbClr val="30B6FC"/>
              </a:buClr>
              <a:buFont typeface="Wingdings"/>
              <a:buChar char=""/>
              <a:tabLst>
                <a:tab pos="287655" algn="l"/>
              </a:tabLst>
            </a:pPr>
            <a:r>
              <a:rPr sz="2400" spc="-5" dirty="0">
                <a:solidFill>
                  <a:srgbClr val="073D86"/>
                </a:solidFill>
                <a:latin typeface="Candara"/>
                <a:cs typeface="Candara"/>
              </a:rPr>
              <a:t>What </a:t>
            </a:r>
            <a:r>
              <a:rPr sz="2400" dirty="0">
                <a:solidFill>
                  <a:srgbClr val="073D86"/>
                </a:solidFill>
                <a:latin typeface="Candara"/>
                <a:cs typeface="Candara"/>
              </a:rPr>
              <a:t>is </a:t>
            </a:r>
            <a:r>
              <a:rPr sz="2400" spc="-5" dirty="0">
                <a:solidFill>
                  <a:srgbClr val="073D86"/>
                </a:solidFill>
                <a:latin typeface="Candara"/>
                <a:cs typeface="Candara"/>
              </a:rPr>
              <a:t>the </a:t>
            </a:r>
            <a:r>
              <a:rPr sz="2400" dirty="0">
                <a:solidFill>
                  <a:srgbClr val="073D86"/>
                </a:solidFill>
                <a:latin typeface="Candara"/>
                <a:cs typeface="Candara"/>
              </a:rPr>
              <a:t>optimal loading pattern for a ship </a:t>
            </a:r>
            <a:r>
              <a:rPr sz="2400" spc="-5" dirty="0">
                <a:solidFill>
                  <a:srgbClr val="073D86"/>
                </a:solidFill>
                <a:latin typeface="Candara"/>
                <a:cs typeface="Candara"/>
              </a:rPr>
              <a:t>bound </a:t>
            </a:r>
            <a:r>
              <a:rPr sz="2400" dirty="0">
                <a:solidFill>
                  <a:srgbClr val="073D86"/>
                </a:solidFill>
                <a:latin typeface="Candara"/>
                <a:cs typeface="Candara"/>
              </a:rPr>
              <a:t>for  US </a:t>
            </a:r>
            <a:r>
              <a:rPr sz="2400" spc="-5" dirty="0">
                <a:solidFill>
                  <a:srgbClr val="073D86"/>
                </a:solidFill>
                <a:latin typeface="Candara"/>
                <a:cs typeface="Candara"/>
              </a:rPr>
              <a:t>west </a:t>
            </a:r>
            <a:r>
              <a:rPr sz="2400" dirty="0">
                <a:solidFill>
                  <a:srgbClr val="073D86"/>
                </a:solidFill>
                <a:latin typeface="Candara"/>
                <a:cs typeface="Candara"/>
              </a:rPr>
              <a:t>coast from</a:t>
            </a:r>
            <a:r>
              <a:rPr sz="2400" spc="-25" dirty="0">
                <a:solidFill>
                  <a:srgbClr val="073D86"/>
                </a:solidFill>
                <a:latin typeface="Candara"/>
                <a:cs typeface="Candara"/>
              </a:rPr>
              <a:t> </a:t>
            </a:r>
            <a:r>
              <a:rPr sz="2400" dirty="0">
                <a:solidFill>
                  <a:srgbClr val="073D86"/>
                </a:solidFill>
                <a:latin typeface="Candara"/>
                <a:cs typeface="Candara"/>
              </a:rPr>
              <a:t>Malaysia?</a:t>
            </a:r>
            <a:endParaRPr sz="2400">
              <a:latin typeface="Candara"/>
              <a:cs typeface="Candara"/>
            </a:endParaRPr>
          </a:p>
        </p:txBody>
      </p:sp>
      <p:sp>
        <p:nvSpPr>
          <p:cNvPr id="4" name="object 4"/>
          <p:cNvSpPr txBox="1">
            <a:spLocks noGrp="1"/>
          </p:cNvSpPr>
          <p:nvPr>
            <p:ph type="title"/>
          </p:nvPr>
        </p:nvSpPr>
        <p:spPr>
          <a:xfrm>
            <a:off x="4074414" y="314909"/>
            <a:ext cx="995044"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co</a:t>
            </a:r>
            <a:r>
              <a:rPr spc="-20" dirty="0">
                <a:solidFill>
                  <a:srgbClr val="000000"/>
                </a:solidFill>
              </a:rPr>
              <a:t>n</a:t>
            </a:r>
            <a:r>
              <a:rPr spc="-5" dirty="0">
                <a:solidFill>
                  <a:srgbClr val="000000"/>
                </a:solidFill>
              </a:rPr>
              <a:t>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1077" y="1668526"/>
            <a:ext cx="7092950" cy="4250690"/>
          </a:xfrm>
          <a:prstGeom prst="rect">
            <a:avLst/>
          </a:prstGeom>
        </p:spPr>
        <p:txBody>
          <a:bodyPr vert="horz" wrap="square" lIns="0" tIns="12065" rIns="0" bIns="0" rtlCol="0">
            <a:spAutoFit/>
          </a:bodyPr>
          <a:lstStyle/>
          <a:p>
            <a:pPr marL="287020" marR="102870" indent="-274320">
              <a:lnSpc>
                <a:spcPct val="100000"/>
              </a:lnSpc>
              <a:spcBef>
                <a:spcPts val="95"/>
              </a:spcBef>
              <a:buClr>
                <a:srgbClr val="30B6FC"/>
              </a:buClr>
              <a:buFont typeface="Wingdings"/>
              <a:buChar char=""/>
              <a:tabLst>
                <a:tab pos="287020" algn="l"/>
              </a:tabLst>
            </a:pPr>
            <a:r>
              <a:rPr sz="2200" spc="-10" dirty="0">
                <a:solidFill>
                  <a:srgbClr val="073D86"/>
                </a:solidFill>
                <a:latin typeface="Candara"/>
                <a:cs typeface="Candara"/>
              </a:rPr>
              <a:t>The </a:t>
            </a:r>
            <a:r>
              <a:rPr sz="2200" spc="-5" dirty="0">
                <a:solidFill>
                  <a:srgbClr val="073D86"/>
                </a:solidFill>
                <a:latin typeface="Candara"/>
                <a:cs typeface="Candara"/>
              </a:rPr>
              <a:t>system is </a:t>
            </a:r>
            <a:r>
              <a:rPr sz="2200" spc="-10" dirty="0">
                <a:solidFill>
                  <a:srgbClr val="073D86"/>
                </a:solidFill>
                <a:latin typeface="Candara"/>
                <a:cs typeface="Candara"/>
              </a:rPr>
              <a:t>not not </a:t>
            </a:r>
            <a:r>
              <a:rPr sz="2200" spc="-5" dirty="0">
                <a:solidFill>
                  <a:srgbClr val="073D86"/>
                </a:solidFill>
                <a:latin typeface="Candara"/>
                <a:cs typeface="Candara"/>
              </a:rPr>
              <a:t>model </a:t>
            </a:r>
            <a:r>
              <a:rPr sz="2200" spc="-10" dirty="0">
                <a:solidFill>
                  <a:srgbClr val="073D86"/>
                </a:solidFill>
                <a:latin typeface="Candara"/>
                <a:cs typeface="Candara"/>
              </a:rPr>
              <a:t>driven </a:t>
            </a:r>
            <a:r>
              <a:rPr sz="2200" spc="-5" dirty="0">
                <a:solidFill>
                  <a:srgbClr val="073D86"/>
                </a:solidFill>
                <a:latin typeface="Candara"/>
                <a:cs typeface="Candara"/>
              </a:rPr>
              <a:t>, focusing instead on  extracting useful information to support decision making  from massive quantities of</a:t>
            </a:r>
            <a:r>
              <a:rPr sz="2200" spc="-35" dirty="0">
                <a:solidFill>
                  <a:srgbClr val="073D86"/>
                </a:solidFill>
                <a:latin typeface="Candara"/>
                <a:cs typeface="Candara"/>
              </a:rPr>
              <a:t> </a:t>
            </a:r>
            <a:r>
              <a:rPr sz="2200" spc="-5" dirty="0">
                <a:solidFill>
                  <a:srgbClr val="073D86"/>
                </a:solidFill>
                <a:latin typeface="Candara"/>
                <a:cs typeface="Candara"/>
              </a:rPr>
              <a:t>data.</a:t>
            </a:r>
            <a:endParaRPr sz="2200">
              <a:latin typeface="Candara"/>
              <a:cs typeface="Candara"/>
            </a:endParaRPr>
          </a:p>
          <a:p>
            <a:pPr marL="287020" marR="20320" indent="-274320">
              <a:lnSpc>
                <a:spcPct val="100000"/>
              </a:lnSpc>
              <a:spcBef>
                <a:spcPts val="525"/>
              </a:spcBef>
              <a:buClr>
                <a:srgbClr val="30B6FC"/>
              </a:buClr>
              <a:buFont typeface="Wingdings"/>
              <a:buChar char=""/>
              <a:tabLst>
                <a:tab pos="287020" algn="l"/>
              </a:tabLst>
            </a:pPr>
            <a:r>
              <a:rPr sz="2200" spc="-5" dirty="0">
                <a:solidFill>
                  <a:srgbClr val="073D86"/>
                </a:solidFill>
                <a:latin typeface="Candara"/>
                <a:cs typeface="Candara"/>
              </a:rPr>
              <a:t>It uses special software to analyze these data to  </a:t>
            </a:r>
            <a:r>
              <a:rPr sz="2200" spc="-10" dirty="0">
                <a:solidFill>
                  <a:srgbClr val="073D86"/>
                </a:solidFill>
                <a:latin typeface="Candara"/>
                <a:cs typeface="Candara"/>
              </a:rPr>
              <a:t>determine </a:t>
            </a:r>
            <a:r>
              <a:rPr sz="2200" spc="-5" dirty="0">
                <a:solidFill>
                  <a:srgbClr val="073D86"/>
                </a:solidFill>
                <a:latin typeface="Candara"/>
                <a:cs typeface="Candara"/>
              </a:rPr>
              <a:t>the </a:t>
            </a:r>
            <a:r>
              <a:rPr sz="2200" spc="-10" dirty="0">
                <a:solidFill>
                  <a:srgbClr val="073D86"/>
                </a:solidFill>
                <a:latin typeface="Candara"/>
                <a:cs typeface="Candara"/>
              </a:rPr>
              <a:t>value </a:t>
            </a:r>
            <a:r>
              <a:rPr sz="2200" spc="-5" dirty="0">
                <a:solidFill>
                  <a:srgbClr val="073D86"/>
                </a:solidFill>
                <a:latin typeface="Candara"/>
                <a:cs typeface="Candara"/>
              </a:rPr>
              <a:t>, revenue potential and </a:t>
            </a:r>
            <a:r>
              <a:rPr sz="2200" spc="-10" dirty="0">
                <a:solidFill>
                  <a:srgbClr val="073D86"/>
                </a:solidFill>
                <a:latin typeface="Candara"/>
                <a:cs typeface="Candara"/>
              </a:rPr>
              <a:t>loyalty </a:t>
            </a:r>
            <a:r>
              <a:rPr sz="2200" spc="-5" dirty="0">
                <a:solidFill>
                  <a:srgbClr val="073D86"/>
                </a:solidFill>
                <a:latin typeface="Candara"/>
                <a:cs typeface="Candara"/>
              </a:rPr>
              <a:t>of  each customer so managers can make better decisions on  how to target their marketing</a:t>
            </a:r>
            <a:r>
              <a:rPr sz="2200" spc="-65" dirty="0">
                <a:solidFill>
                  <a:srgbClr val="073D86"/>
                </a:solidFill>
                <a:latin typeface="Candara"/>
                <a:cs typeface="Candara"/>
              </a:rPr>
              <a:t> </a:t>
            </a:r>
            <a:r>
              <a:rPr sz="2200" spc="-5" dirty="0">
                <a:solidFill>
                  <a:srgbClr val="073D86"/>
                </a:solidFill>
                <a:latin typeface="Candara"/>
                <a:cs typeface="Candara"/>
              </a:rPr>
              <a:t>programs</a:t>
            </a:r>
            <a:endParaRPr sz="2200">
              <a:latin typeface="Candara"/>
              <a:cs typeface="Candara"/>
            </a:endParaRPr>
          </a:p>
          <a:p>
            <a:pPr marL="287020" marR="51435" indent="-274320">
              <a:lnSpc>
                <a:spcPct val="100000"/>
              </a:lnSpc>
              <a:spcBef>
                <a:spcPts val="525"/>
              </a:spcBef>
              <a:buClr>
                <a:srgbClr val="30B6FC"/>
              </a:buClr>
              <a:buFont typeface="Wingdings"/>
              <a:buChar char=""/>
              <a:tabLst>
                <a:tab pos="287020" algn="l"/>
              </a:tabLst>
            </a:pPr>
            <a:r>
              <a:rPr sz="2200" spc="-10" dirty="0">
                <a:solidFill>
                  <a:srgbClr val="073D86"/>
                </a:solidFill>
                <a:latin typeface="Candara"/>
                <a:cs typeface="Candara"/>
              </a:rPr>
              <a:t>The </a:t>
            </a:r>
            <a:r>
              <a:rPr sz="2200" spc="-5" dirty="0">
                <a:solidFill>
                  <a:srgbClr val="073D86"/>
                </a:solidFill>
                <a:latin typeface="Candara"/>
                <a:cs typeface="Candara"/>
              </a:rPr>
              <a:t>system segments the customers into categories from  “passionate experts” to “ </a:t>
            </a:r>
            <a:r>
              <a:rPr sz="2200" spc="-10" dirty="0">
                <a:solidFill>
                  <a:srgbClr val="073D86"/>
                </a:solidFill>
                <a:latin typeface="Candara"/>
                <a:cs typeface="Candara"/>
              </a:rPr>
              <a:t>value </a:t>
            </a:r>
            <a:r>
              <a:rPr sz="2200" spc="-5" dirty="0">
                <a:solidFill>
                  <a:srgbClr val="073D86"/>
                </a:solidFill>
                <a:latin typeface="Candara"/>
                <a:cs typeface="Candara"/>
              </a:rPr>
              <a:t>– minded family</a:t>
            </a:r>
            <a:endParaRPr sz="2200">
              <a:latin typeface="Candara"/>
              <a:cs typeface="Candara"/>
            </a:endParaRPr>
          </a:p>
          <a:p>
            <a:pPr marL="286385">
              <a:lnSpc>
                <a:spcPct val="100000"/>
              </a:lnSpc>
            </a:pPr>
            <a:r>
              <a:rPr sz="2200" spc="-5" dirty="0">
                <a:solidFill>
                  <a:srgbClr val="073D86"/>
                </a:solidFill>
                <a:latin typeface="Candara"/>
                <a:cs typeface="Candara"/>
              </a:rPr>
              <a:t>vacationers “</a:t>
            </a:r>
            <a:r>
              <a:rPr sz="2200" spc="-35" dirty="0">
                <a:solidFill>
                  <a:srgbClr val="073D86"/>
                </a:solidFill>
                <a:latin typeface="Candara"/>
                <a:cs typeface="Candara"/>
              </a:rPr>
              <a:t> </a:t>
            </a:r>
            <a:r>
              <a:rPr sz="2200" spc="-10" dirty="0">
                <a:solidFill>
                  <a:srgbClr val="073D86"/>
                </a:solidFill>
                <a:latin typeface="Candara"/>
                <a:cs typeface="Candara"/>
              </a:rPr>
              <a:t>etc</a:t>
            </a:r>
            <a:endParaRPr sz="2200">
              <a:latin typeface="Candara"/>
              <a:cs typeface="Candara"/>
            </a:endParaRPr>
          </a:p>
          <a:p>
            <a:pPr marL="287020" marR="5080" indent="-274320">
              <a:lnSpc>
                <a:spcPct val="100000"/>
              </a:lnSpc>
              <a:spcBef>
                <a:spcPts val="530"/>
              </a:spcBef>
              <a:buClr>
                <a:srgbClr val="30B6FC"/>
              </a:buClr>
              <a:buFont typeface="Wingdings"/>
              <a:buChar char=""/>
              <a:tabLst>
                <a:tab pos="287020" algn="l"/>
              </a:tabLst>
            </a:pPr>
            <a:r>
              <a:rPr sz="2200" spc="-10" dirty="0">
                <a:solidFill>
                  <a:srgbClr val="073D86"/>
                </a:solidFill>
                <a:latin typeface="Candara"/>
                <a:cs typeface="Candara"/>
              </a:rPr>
              <a:t>The </a:t>
            </a:r>
            <a:r>
              <a:rPr sz="2200" spc="-5" dirty="0">
                <a:solidFill>
                  <a:srgbClr val="073D86"/>
                </a:solidFill>
                <a:latin typeface="Candara"/>
                <a:cs typeface="Candara"/>
              </a:rPr>
              <a:t>company then </a:t>
            </a:r>
            <a:r>
              <a:rPr sz="2200" spc="-10" dirty="0">
                <a:solidFill>
                  <a:srgbClr val="073D86"/>
                </a:solidFill>
                <a:latin typeface="Candara"/>
                <a:cs typeface="Candara"/>
              </a:rPr>
              <a:t>emails </a:t>
            </a:r>
            <a:r>
              <a:rPr sz="2200" spc="-5" dirty="0">
                <a:solidFill>
                  <a:srgbClr val="073D86"/>
                </a:solidFill>
                <a:latin typeface="Candara"/>
                <a:cs typeface="Candara"/>
              </a:rPr>
              <a:t>video clips that </a:t>
            </a:r>
            <a:r>
              <a:rPr sz="2200" spc="-10" dirty="0">
                <a:solidFill>
                  <a:srgbClr val="073D86"/>
                </a:solidFill>
                <a:latin typeface="Candara"/>
                <a:cs typeface="Candara"/>
              </a:rPr>
              <a:t>would </a:t>
            </a:r>
            <a:r>
              <a:rPr sz="2200" spc="-5" dirty="0">
                <a:solidFill>
                  <a:srgbClr val="073D86"/>
                </a:solidFill>
                <a:latin typeface="Candara"/>
                <a:cs typeface="Candara"/>
              </a:rPr>
              <a:t>appeal to  each segment to </a:t>
            </a:r>
            <a:r>
              <a:rPr sz="2200" spc="-10" dirty="0">
                <a:solidFill>
                  <a:srgbClr val="073D86"/>
                </a:solidFill>
                <a:latin typeface="Candara"/>
                <a:cs typeface="Candara"/>
              </a:rPr>
              <a:t>encourage </a:t>
            </a:r>
            <a:r>
              <a:rPr sz="2200" spc="-5" dirty="0">
                <a:solidFill>
                  <a:srgbClr val="073D86"/>
                </a:solidFill>
                <a:latin typeface="Candara"/>
                <a:cs typeface="Candara"/>
              </a:rPr>
              <a:t>more visits to its</a:t>
            </a:r>
            <a:r>
              <a:rPr sz="2200" spc="-60" dirty="0">
                <a:solidFill>
                  <a:srgbClr val="073D86"/>
                </a:solidFill>
                <a:latin typeface="Candara"/>
                <a:cs typeface="Candara"/>
              </a:rPr>
              <a:t> </a:t>
            </a:r>
            <a:r>
              <a:rPr sz="2200" spc="-5" dirty="0">
                <a:solidFill>
                  <a:srgbClr val="073D86"/>
                </a:solidFill>
                <a:latin typeface="Candara"/>
                <a:cs typeface="Candara"/>
              </a:rPr>
              <a:t>resort</a:t>
            </a:r>
            <a:endParaRPr sz="2200">
              <a:latin typeface="Candara"/>
              <a:cs typeface="Candara"/>
            </a:endParaRPr>
          </a:p>
        </p:txBody>
      </p:sp>
      <p:sp>
        <p:nvSpPr>
          <p:cNvPr id="3" name="object 3"/>
          <p:cNvSpPr txBox="1">
            <a:spLocks noGrp="1"/>
          </p:cNvSpPr>
          <p:nvPr>
            <p:ph type="title"/>
          </p:nvPr>
        </p:nvSpPr>
        <p:spPr>
          <a:xfrm>
            <a:off x="841654" y="188468"/>
            <a:ext cx="7466965" cy="1123315"/>
          </a:xfrm>
          <a:prstGeom prst="rect">
            <a:avLst/>
          </a:prstGeom>
        </p:spPr>
        <p:txBody>
          <a:bodyPr vert="horz" wrap="square" lIns="0" tIns="12700" rIns="0" bIns="0" rtlCol="0">
            <a:spAutoFit/>
          </a:bodyPr>
          <a:lstStyle/>
          <a:p>
            <a:pPr marL="2352040" marR="5080" indent="-2339975">
              <a:lnSpc>
                <a:spcPct val="100000"/>
              </a:lnSpc>
              <a:spcBef>
                <a:spcPts val="100"/>
              </a:spcBef>
              <a:tabLst>
                <a:tab pos="7106284" algn="l"/>
              </a:tabLst>
            </a:pPr>
            <a:r>
              <a:rPr sz="3600" dirty="0">
                <a:solidFill>
                  <a:srgbClr val="000000"/>
                </a:solidFill>
              </a:rPr>
              <a:t>DSS</a:t>
            </a:r>
            <a:r>
              <a:rPr sz="3600" spc="-10" dirty="0">
                <a:solidFill>
                  <a:srgbClr val="000000"/>
                </a:solidFill>
              </a:rPr>
              <a:t> </a:t>
            </a:r>
            <a:r>
              <a:rPr sz="3600" dirty="0">
                <a:solidFill>
                  <a:srgbClr val="000000"/>
                </a:solidFill>
              </a:rPr>
              <a:t>: </a:t>
            </a:r>
            <a:r>
              <a:rPr sz="3600" spc="-5" dirty="0">
                <a:solidFill>
                  <a:srgbClr val="000000"/>
                </a:solidFill>
              </a:rPr>
              <a:t>Intrawest</a:t>
            </a:r>
            <a:r>
              <a:rPr sz="3600" spc="0" dirty="0">
                <a:solidFill>
                  <a:srgbClr val="000000"/>
                </a:solidFill>
              </a:rPr>
              <a:t>(</a:t>
            </a:r>
            <a:r>
              <a:rPr sz="3600" spc="-5" dirty="0">
                <a:solidFill>
                  <a:srgbClr val="000000"/>
                </a:solidFill>
              </a:rPr>
              <a:t>large</a:t>
            </a:r>
            <a:r>
              <a:rPr sz="3600" spc="0" dirty="0">
                <a:solidFill>
                  <a:srgbClr val="000000"/>
                </a:solidFill>
              </a:rPr>
              <a:t>s</a:t>
            </a:r>
            <a:r>
              <a:rPr sz="3600" dirty="0">
                <a:solidFill>
                  <a:srgbClr val="000000"/>
                </a:solidFill>
              </a:rPr>
              <a:t>t </a:t>
            </a:r>
            <a:r>
              <a:rPr sz="3600" spc="-5" dirty="0">
                <a:solidFill>
                  <a:srgbClr val="000000"/>
                </a:solidFill>
              </a:rPr>
              <a:t>Sk</a:t>
            </a:r>
            <a:r>
              <a:rPr sz="3600" dirty="0">
                <a:solidFill>
                  <a:srgbClr val="000000"/>
                </a:solidFill>
              </a:rPr>
              <a:t>i</a:t>
            </a:r>
            <a:r>
              <a:rPr sz="3600" spc="-10" dirty="0">
                <a:solidFill>
                  <a:srgbClr val="000000"/>
                </a:solidFill>
              </a:rPr>
              <a:t> </a:t>
            </a:r>
            <a:r>
              <a:rPr sz="3600" dirty="0">
                <a:solidFill>
                  <a:srgbClr val="000000"/>
                </a:solidFill>
              </a:rPr>
              <a:t>o</a:t>
            </a:r>
            <a:r>
              <a:rPr sz="3600" spc="0" dirty="0">
                <a:solidFill>
                  <a:srgbClr val="000000"/>
                </a:solidFill>
              </a:rPr>
              <a:t>p</a:t>
            </a:r>
            <a:r>
              <a:rPr sz="3600" spc="-5" dirty="0">
                <a:solidFill>
                  <a:srgbClr val="000000"/>
                </a:solidFill>
              </a:rPr>
              <a:t>erat</a:t>
            </a:r>
            <a:r>
              <a:rPr sz="3600" spc="0" dirty="0">
                <a:solidFill>
                  <a:srgbClr val="000000"/>
                </a:solidFill>
              </a:rPr>
              <a:t>o</a:t>
            </a:r>
            <a:r>
              <a:rPr sz="3600" dirty="0">
                <a:solidFill>
                  <a:srgbClr val="000000"/>
                </a:solidFill>
              </a:rPr>
              <a:t>r	in  north</a:t>
            </a:r>
            <a:r>
              <a:rPr sz="3600" spc="-20" dirty="0">
                <a:solidFill>
                  <a:srgbClr val="000000"/>
                </a:solidFill>
              </a:rPr>
              <a:t> </a:t>
            </a:r>
            <a:r>
              <a:rPr sz="3600" spc="-5" dirty="0">
                <a:solidFill>
                  <a:srgbClr val="000000"/>
                </a:solidFill>
              </a:rPr>
              <a:t>America</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4191" y="1804670"/>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4191" y="2243658"/>
            <a:ext cx="304800" cy="37368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74191" y="3048635"/>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4191" y="3487546"/>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59740" y="1121583"/>
            <a:ext cx="7959725" cy="3112135"/>
          </a:xfrm>
          <a:prstGeom prst="rect">
            <a:avLst/>
          </a:prstGeom>
        </p:spPr>
        <p:txBody>
          <a:bodyPr vert="horz" wrap="square" lIns="0" tIns="118110" rIns="0" bIns="0" rtlCol="0">
            <a:spAutoFit/>
          </a:bodyPr>
          <a:lstStyle/>
          <a:p>
            <a:pPr marL="12700">
              <a:lnSpc>
                <a:spcPct val="100000"/>
              </a:lnSpc>
              <a:spcBef>
                <a:spcPts val="930"/>
              </a:spcBef>
            </a:pPr>
            <a:r>
              <a:rPr sz="3200" spc="-5" dirty="0">
                <a:solidFill>
                  <a:srgbClr val="073D86"/>
                </a:solidFill>
                <a:latin typeface="Candara"/>
                <a:cs typeface="Candara"/>
              </a:rPr>
              <a:t>Issues </a:t>
            </a:r>
            <a:r>
              <a:rPr sz="3200" dirty="0">
                <a:solidFill>
                  <a:srgbClr val="073D86"/>
                </a:solidFill>
                <a:latin typeface="Candara"/>
                <a:cs typeface="Candara"/>
              </a:rPr>
              <a:t>at senior Management</a:t>
            </a:r>
            <a:r>
              <a:rPr sz="3200" spc="-40" dirty="0">
                <a:solidFill>
                  <a:srgbClr val="073D86"/>
                </a:solidFill>
                <a:latin typeface="Candara"/>
                <a:cs typeface="Candara"/>
              </a:rPr>
              <a:t> </a:t>
            </a:r>
            <a:r>
              <a:rPr sz="3200" spc="-5" dirty="0">
                <a:solidFill>
                  <a:srgbClr val="073D86"/>
                </a:solidFill>
                <a:latin typeface="Candara"/>
                <a:cs typeface="Candara"/>
              </a:rPr>
              <a:t>level:</a:t>
            </a:r>
            <a:endParaRPr sz="3200">
              <a:latin typeface="Candara"/>
              <a:cs typeface="Candara"/>
            </a:endParaRPr>
          </a:p>
          <a:p>
            <a:pPr marL="588645">
              <a:lnSpc>
                <a:spcPct val="100000"/>
              </a:lnSpc>
              <a:spcBef>
                <a:spcPts val="620"/>
              </a:spcBef>
            </a:pPr>
            <a:r>
              <a:rPr sz="2400" spc="-5" dirty="0">
                <a:solidFill>
                  <a:srgbClr val="073D86"/>
                </a:solidFill>
                <a:latin typeface="Candara"/>
                <a:cs typeface="Candara"/>
              </a:rPr>
              <a:t>What will employment </a:t>
            </a:r>
            <a:r>
              <a:rPr sz="2400" dirty="0">
                <a:solidFill>
                  <a:srgbClr val="073D86"/>
                </a:solidFill>
                <a:latin typeface="Candara"/>
                <a:cs typeface="Candara"/>
              </a:rPr>
              <a:t>be in 5 yrs ?</a:t>
            </a:r>
            <a:endParaRPr sz="2400">
              <a:latin typeface="Candara"/>
              <a:cs typeface="Candara"/>
            </a:endParaRPr>
          </a:p>
          <a:p>
            <a:pPr marL="588645">
              <a:lnSpc>
                <a:spcPct val="100000"/>
              </a:lnSpc>
              <a:spcBef>
                <a:spcPts val="580"/>
              </a:spcBef>
            </a:pPr>
            <a:r>
              <a:rPr sz="2400" spc="-5" dirty="0">
                <a:solidFill>
                  <a:srgbClr val="073D86"/>
                </a:solidFill>
                <a:latin typeface="Candara"/>
                <a:cs typeface="Candara"/>
              </a:rPr>
              <a:t>What </a:t>
            </a:r>
            <a:r>
              <a:rPr sz="2400" dirty="0">
                <a:solidFill>
                  <a:srgbClr val="073D86"/>
                </a:solidFill>
                <a:latin typeface="Candara"/>
                <a:cs typeface="Candara"/>
              </a:rPr>
              <a:t>are long term </a:t>
            </a:r>
            <a:r>
              <a:rPr sz="2400" spc="-5" dirty="0">
                <a:solidFill>
                  <a:srgbClr val="073D86"/>
                </a:solidFill>
                <a:latin typeface="Candara"/>
                <a:cs typeface="Candara"/>
              </a:rPr>
              <a:t>industry </a:t>
            </a:r>
            <a:r>
              <a:rPr sz="2400" dirty="0">
                <a:solidFill>
                  <a:srgbClr val="073D86"/>
                </a:solidFill>
                <a:latin typeface="Candara"/>
                <a:cs typeface="Candara"/>
              </a:rPr>
              <a:t>cost trends , </a:t>
            </a:r>
            <a:r>
              <a:rPr sz="2400" spc="-5" dirty="0">
                <a:solidFill>
                  <a:srgbClr val="073D86"/>
                </a:solidFill>
                <a:latin typeface="Candara"/>
                <a:cs typeface="Candara"/>
              </a:rPr>
              <a:t>where does</a:t>
            </a:r>
            <a:r>
              <a:rPr sz="2400" spc="-15" dirty="0">
                <a:solidFill>
                  <a:srgbClr val="073D86"/>
                </a:solidFill>
                <a:latin typeface="Candara"/>
                <a:cs typeface="Candara"/>
              </a:rPr>
              <a:t> </a:t>
            </a:r>
            <a:r>
              <a:rPr sz="2400" dirty="0">
                <a:solidFill>
                  <a:srgbClr val="073D86"/>
                </a:solidFill>
                <a:latin typeface="Candara"/>
                <a:cs typeface="Candara"/>
              </a:rPr>
              <a:t>our</a:t>
            </a:r>
            <a:endParaRPr sz="2400">
              <a:latin typeface="Candara"/>
              <a:cs typeface="Candara"/>
            </a:endParaRPr>
          </a:p>
          <a:p>
            <a:pPr marL="588645">
              <a:lnSpc>
                <a:spcPct val="100000"/>
              </a:lnSpc>
            </a:pPr>
            <a:r>
              <a:rPr sz="2400" dirty="0">
                <a:solidFill>
                  <a:srgbClr val="073D86"/>
                </a:solidFill>
                <a:latin typeface="Candara"/>
                <a:cs typeface="Candara"/>
              </a:rPr>
              <a:t>firm fit</a:t>
            </a:r>
            <a:r>
              <a:rPr sz="2400" spc="-20" dirty="0">
                <a:solidFill>
                  <a:srgbClr val="073D86"/>
                </a:solidFill>
                <a:latin typeface="Candara"/>
                <a:cs typeface="Candara"/>
              </a:rPr>
              <a:t> </a:t>
            </a:r>
            <a:r>
              <a:rPr sz="2400" dirty="0">
                <a:solidFill>
                  <a:srgbClr val="073D86"/>
                </a:solidFill>
                <a:latin typeface="Candara"/>
                <a:cs typeface="Candara"/>
              </a:rPr>
              <a:t>in?</a:t>
            </a:r>
            <a:endParaRPr sz="2400">
              <a:latin typeface="Candara"/>
              <a:cs typeface="Candara"/>
            </a:endParaRPr>
          </a:p>
          <a:p>
            <a:pPr marL="588645" marR="530860">
              <a:lnSpc>
                <a:spcPct val="110000"/>
              </a:lnSpc>
              <a:spcBef>
                <a:spcPts val="285"/>
              </a:spcBef>
              <a:tabLst>
                <a:tab pos="5726430" algn="l"/>
              </a:tabLst>
            </a:pPr>
            <a:r>
              <a:rPr sz="2400" spc="-5" dirty="0">
                <a:solidFill>
                  <a:srgbClr val="073D86"/>
                </a:solidFill>
                <a:latin typeface="Candara"/>
                <a:cs typeface="Candara"/>
              </a:rPr>
              <a:t>What products </a:t>
            </a:r>
            <a:r>
              <a:rPr sz="2400" dirty="0">
                <a:solidFill>
                  <a:srgbClr val="073D86"/>
                </a:solidFill>
                <a:latin typeface="Candara"/>
                <a:cs typeface="Candara"/>
              </a:rPr>
              <a:t>should </a:t>
            </a:r>
            <a:r>
              <a:rPr sz="2400" spc="-5" dirty="0">
                <a:solidFill>
                  <a:srgbClr val="073D86"/>
                </a:solidFill>
                <a:latin typeface="Candara"/>
                <a:cs typeface="Candara"/>
              </a:rPr>
              <a:t>we </a:t>
            </a:r>
            <a:r>
              <a:rPr sz="2400" dirty="0">
                <a:solidFill>
                  <a:srgbClr val="073D86"/>
                </a:solidFill>
                <a:latin typeface="Candara"/>
                <a:cs typeface="Candara"/>
              </a:rPr>
              <a:t>be</a:t>
            </a:r>
            <a:r>
              <a:rPr sz="2400" spc="60" dirty="0">
                <a:solidFill>
                  <a:srgbClr val="073D86"/>
                </a:solidFill>
                <a:latin typeface="Candara"/>
                <a:cs typeface="Candara"/>
              </a:rPr>
              <a:t> </a:t>
            </a:r>
            <a:r>
              <a:rPr sz="2400" dirty="0">
                <a:solidFill>
                  <a:srgbClr val="073D86"/>
                </a:solidFill>
                <a:latin typeface="Candara"/>
                <a:cs typeface="Candara"/>
              </a:rPr>
              <a:t>making</a:t>
            </a:r>
            <a:r>
              <a:rPr sz="2400" spc="-10" dirty="0">
                <a:solidFill>
                  <a:srgbClr val="073D86"/>
                </a:solidFill>
                <a:latin typeface="Candara"/>
                <a:cs typeface="Candara"/>
              </a:rPr>
              <a:t> </a:t>
            </a:r>
            <a:r>
              <a:rPr sz="2400" dirty="0">
                <a:solidFill>
                  <a:srgbClr val="073D86"/>
                </a:solidFill>
                <a:latin typeface="Candara"/>
                <a:cs typeface="Candara"/>
              </a:rPr>
              <a:t>in	next 5 yrs?  </a:t>
            </a:r>
            <a:r>
              <a:rPr sz="2400" spc="-5" dirty="0">
                <a:solidFill>
                  <a:srgbClr val="073D86"/>
                </a:solidFill>
                <a:latin typeface="Candara"/>
                <a:cs typeface="Candara"/>
              </a:rPr>
              <a:t>What new acquisitions would </a:t>
            </a:r>
            <a:r>
              <a:rPr sz="2400" dirty="0">
                <a:solidFill>
                  <a:srgbClr val="073D86"/>
                </a:solidFill>
                <a:latin typeface="Candara"/>
                <a:cs typeface="Candara"/>
              </a:rPr>
              <a:t>protect us from </a:t>
            </a:r>
            <a:r>
              <a:rPr sz="2400" spc="-5" dirty="0">
                <a:solidFill>
                  <a:srgbClr val="073D86"/>
                </a:solidFill>
                <a:latin typeface="Candara"/>
                <a:cs typeface="Candara"/>
              </a:rPr>
              <a:t>cyclical  </a:t>
            </a:r>
            <a:r>
              <a:rPr sz="2400" dirty="0">
                <a:solidFill>
                  <a:srgbClr val="073D86"/>
                </a:solidFill>
                <a:latin typeface="Candara"/>
                <a:cs typeface="Candara"/>
              </a:rPr>
              <a:t>business swings</a:t>
            </a:r>
            <a:r>
              <a:rPr sz="2400" spc="-20" dirty="0">
                <a:solidFill>
                  <a:srgbClr val="073D86"/>
                </a:solidFill>
                <a:latin typeface="Candara"/>
                <a:cs typeface="Candara"/>
              </a:rPr>
              <a:t> </a:t>
            </a:r>
            <a:r>
              <a:rPr sz="2400" dirty="0">
                <a:solidFill>
                  <a:srgbClr val="073D86"/>
                </a:solidFill>
                <a:latin typeface="Candara"/>
                <a:cs typeface="Candara"/>
              </a:rPr>
              <a:t>?</a:t>
            </a:r>
            <a:endParaRPr sz="2400">
              <a:latin typeface="Candara"/>
              <a:cs typeface="Candara"/>
            </a:endParaRPr>
          </a:p>
        </p:txBody>
      </p:sp>
      <p:sp>
        <p:nvSpPr>
          <p:cNvPr id="7" name="object 7"/>
          <p:cNvSpPr txBox="1">
            <a:spLocks noGrp="1"/>
          </p:cNvSpPr>
          <p:nvPr>
            <p:ph type="title"/>
          </p:nvPr>
        </p:nvSpPr>
        <p:spPr>
          <a:xfrm>
            <a:off x="754786" y="197612"/>
            <a:ext cx="7639684" cy="1002030"/>
          </a:xfrm>
          <a:prstGeom prst="rect">
            <a:avLst/>
          </a:prstGeom>
        </p:spPr>
        <p:txBody>
          <a:bodyPr vert="horz" wrap="square" lIns="0" tIns="13335" rIns="0" bIns="0" rtlCol="0">
            <a:spAutoFit/>
          </a:bodyPr>
          <a:lstStyle/>
          <a:p>
            <a:pPr algn="ctr">
              <a:lnSpc>
                <a:spcPct val="100000"/>
              </a:lnSpc>
              <a:spcBef>
                <a:spcPts val="105"/>
              </a:spcBef>
            </a:pPr>
            <a:r>
              <a:rPr sz="3200" dirty="0">
                <a:solidFill>
                  <a:srgbClr val="000000"/>
                </a:solidFill>
              </a:rPr>
              <a:t>EXECUTIVE SUPPORT </a:t>
            </a:r>
            <a:r>
              <a:rPr sz="3200" spc="-5" dirty="0">
                <a:solidFill>
                  <a:srgbClr val="000000"/>
                </a:solidFill>
              </a:rPr>
              <a:t>SYSTEMS FOR</a:t>
            </a:r>
            <a:r>
              <a:rPr sz="3200" spc="-25" dirty="0">
                <a:solidFill>
                  <a:srgbClr val="000000"/>
                </a:solidFill>
              </a:rPr>
              <a:t> </a:t>
            </a:r>
            <a:r>
              <a:rPr sz="3200" dirty="0">
                <a:solidFill>
                  <a:srgbClr val="000000"/>
                </a:solidFill>
              </a:rPr>
              <a:t>SENIOR</a:t>
            </a:r>
            <a:endParaRPr sz="3200"/>
          </a:p>
          <a:p>
            <a:pPr algn="ctr">
              <a:lnSpc>
                <a:spcPct val="100000"/>
              </a:lnSpc>
            </a:pPr>
            <a:r>
              <a:rPr sz="3200" dirty="0">
                <a:solidFill>
                  <a:srgbClr val="000000"/>
                </a:solidFill>
              </a:rPr>
              <a:t>MANAGEMENT</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3200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1040" y="1758950"/>
            <a:ext cx="304800" cy="373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 y="2197938"/>
            <a:ext cx="304800" cy="3736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1040" y="2637154"/>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1040" y="3076067"/>
            <a:ext cx="304800" cy="3733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1040" y="3880688"/>
            <a:ext cx="304800" cy="3736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01040" y="4319904"/>
            <a:ext cx="304800" cy="37338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962660" y="1235709"/>
            <a:ext cx="6327140" cy="3464560"/>
          </a:xfrm>
          <a:prstGeom prst="rect">
            <a:avLst/>
          </a:prstGeom>
        </p:spPr>
        <p:txBody>
          <a:bodyPr vert="horz" wrap="square" lIns="0" tIns="12700" rIns="0" bIns="0" rtlCol="0">
            <a:spAutoFit/>
          </a:bodyPr>
          <a:lstStyle/>
          <a:p>
            <a:pPr marL="12700" marR="1706880">
              <a:lnSpc>
                <a:spcPct val="120000"/>
              </a:lnSpc>
              <a:spcBef>
                <a:spcPts val="100"/>
              </a:spcBef>
            </a:pPr>
            <a:r>
              <a:rPr sz="2400" spc="-5" dirty="0">
                <a:solidFill>
                  <a:srgbClr val="073D86"/>
                </a:solidFill>
                <a:latin typeface="Candara"/>
                <a:cs typeface="Candara"/>
              </a:rPr>
              <a:t>Are </a:t>
            </a:r>
            <a:r>
              <a:rPr sz="2400" dirty="0">
                <a:solidFill>
                  <a:srgbClr val="073D86"/>
                </a:solidFill>
                <a:latin typeface="Candara"/>
                <a:cs typeface="Candara"/>
              </a:rPr>
              <a:t>tailored to </a:t>
            </a:r>
            <a:r>
              <a:rPr sz="2400" spc="-5" dirty="0">
                <a:solidFill>
                  <a:srgbClr val="073D86"/>
                </a:solidFill>
                <a:latin typeface="Candara"/>
                <a:cs typeface="Candara"/>
              </a:rPr>
              <a:t>individual executives  Are easy </a:t>
            </a:r>
            <a:r>
              <a:rPr sz="2400" dirty="0">
                <a:solidFill>
                  <a:srgbClr val="073D86"/>
                </a:solidFill>
                <a:latin typeface="Candara"/>
                <a:cs typeface="Candara"/>
              </a:rPr>
              <a:t>to</a:t>
            </a:r>
            <a:r>
              <a:rPr sz="2400" spc="-10" dirty="0">
                <a:solidFill>
                  <a:srgbClr val="073D86"/>
                </a:solidFill>
                <a:latin typeface="Candara"/>
                <a:cs typeface="Candara"/>
              </a:rPr>
              <a:t> </a:t>
            </a:r>
            <a:r>
              <a:rPr sz="2400" dirty="0">
                <a:solidFill>
                  <a:srgbClr val="073D86"/>
                </a:solidFill>
                <a:latin typeface="Candara"/>
                <a:cs typeface="Candara"/>
              </a:rPr>
              <a:t>Use</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Have drill down</a:t>
            </a:r>
            <a:r>
              <a:rPr sz="2400" spc="-20" dirty="0">
                <a:solidFill>
                  <a:srgbClr val="073D86"/>
                </a:solidFill>
                <a:latin typeface="Candara"/>
                <a:cs typeface="Candara"/>
              </a:rPr>
              <a:t> </a:t>
            </a:r>
            <a:r>
              <a:rPr sz="2400" dirty="0">
                <a:solidFill>
                  <a:srgbClr val="073D86"/>
                </a:solidFill>
                <a:latin typeface="Candara"/>
                <a:cs typeface="Candara"/>
              </a:rPr>
              <a:t>abilities</a:t>
            </a:r>
            <a:endParaRPr sz="2400">
              <a:latin typeface="Candara"/>
              <a:cs typeface="Candara"/>
            </a:endParaRPr>
          </a:p>
          <a:p>
            <a:pPr marL="12700">
              <a:lnSpc>
                <a:spcPct val="100000"/>
              </a:lnSpc>
              <a:spcBef>
                <a:spcPts val="570"/>
              </a:spcBef>
            </a:pPr>
            <a:r>
              <a:rPr sz="2400" spc="-5" dirty="0">
                <a:solidFill>
                  <a:srgbClr val="073D86"/>
                </a:solidFill>
                <a:latin typeface="Candara"/>
                <a:cs typeface="Candara"/>
              </a:rPr>
              <a:t>Support </a:t>
            </a:r>
            <a:r>
              <a:rPr sz="2400" dirty="0">
                <a:solidFill>
                  <a:srgbClr val="073D86"/>
                </a:solidFill>
                <a:latin typeface="Candara"/>
                <a:cs typeface="Candara"/>
              </a:rPr>
              <a:t>the need for the </a:t>
            </a:r>
            <a:r>
              <a:rPr sz="2400" spc="-5" dirty="0">
                <a:solidFill>
                  <a:srgbClr val="073D86"/>
                </a:solidFill>
                <a:latin typeface="Candara"/>
                <a:cs typeface="Candara"/>
              </a:rPr>
              <a:t>external</a:t>
            </a:r>
            <a:r>
              <a:rPr sz="2400" spc="25" dirty="0">
                <a:solidFill>
                  <a:srgbClr val="073D86"/>
                </a:solidFill>
                <a:latin typeface="Candara"/>
                <a:cs typeface="Candara"/>
              </a:rPr>
              <a:t> </a:t>
            </a:r>
            <a:r>
              <a:rPr sz="2400" spc="-5" dirty="0">
                <a:solidFill>
                  <a:srgbClr val="073D86"/>
                </a:solidFill>
                <a:latin typeface="Candara"/>
                <a:cs typeface="Candara"/>
              </a:rPr>
              <a:t>data</a:t>
            </a:r>
            <a:endParaRPr sz="2400">
              <a:latin typeface="Candara"/>
              <a:cs typeface="Candara"/>
            </a:endParaRPr>
          </a:p>
          <a:p>
            <a:pPr marL="12700" marR="5080">
              <a:lnSpc>
                <a:spcPct val="100000"/>
              </a:lnSpc>
              <a:spcBef>
                <a:spcPts val="570"/>
              </a:spcBef>
            </a:pPr>
            <a:r>
              <a:rPr sz="2400" spc="-5" dirty="0">
                <a:solidFill>
                  <a:srgbClr val="073D86"/>
                </a:solidFill>
                <a:latin typeface="Candara"/>
                <a:cs typeface="Candara"/>
              </a:rPr>
              <a:t>Can </a:t>
            </a:r>
            <a:r>
              <a:rPr sz="2400" dirty="0">
                <a:solidFill>
                  <a:srgbClr val="073D86"/>
                </a:solidFill>
                <a:latin typeface="Candara"/>
                <a:cs typeface="Candara"/>
              </a:rPr>
              <a:t>help </a:t>
            </a:r>
            <a:r>
              <a:rPr sz="2400" spc="-5" dirty="0">
                <a:solidFill>
                  <a:srgbClr val="073D86"/>
                </a:solidFill>
                <a:latin typeface="Candara"/>
                <a:cs typeface="Candara"/>
              </a:rPr>
              <a:t>with </a:t>
            </a:r>
            <a:r>
              <a:rPr sz="2400" dirty="0">
                <a:solidFill>
                  <a:srgbClr val="073D86"/>
                </a:solidFill>
                <a:latin typeface="Candara"/>
                <a:cs typeface="Candara"/>
              </a:rPr>
              <a:t>situations that have high </a:t>
            </a:r>
            <a:r>
              <a:rPr sz="2400" spc="-5" dirty="0">
                <a:solidFill>
                  <a:srgbClr val="073D86"/>
                </a:solidFill>
                <a:latin typeface="Candara"/>
                <a:cs typeface="Candara"/>
              </a:rPr>
              <a:t>degree </a:t>
            </a:r>
            <a:r>
              <a:rPr sz="2400" dirty="0">
                <a:solidFill>
                  <a:srgbClr val="073D86"/>
                </a:solidFill>
                <a:latin typeface="Candara"/>
                <a:cs typeface="Candara"/>
              </a:rPr>
              <a:t>of  </a:t>
            </a:r>
            <a:r>
              <a:rPr sz="2400" spc="-5" dirty="0">
                <a:solidFill>
                  <a:srgbClr val="073D86"/>
                </a:solidFill>
                <a:latin typeface="Candara"/>
                <a:cs typeface="Candara"/>
              </a:rPr>
              <a:t>uncertainty</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Have </a:t>
            </a:r>
            <a:r>
              <a:rPr sz="2400" dirty="0">
                <a:solidFill>
                  <a:srgbClr val="073D86"/>
                </a:solidFill>
                <a:latin typeface="Candara"/>
                <a:cs typeface="Candara"/>
              </a:rPr>
              <a:t>a future</a:t>
            </a:r>
            <a:r>
              <a:rPr sz="2400" spc="-15" dirty="0">
                <a:solidFill>
                  <a:srgbClr val="073D86"/>
                </a:solidFill>
                <a:latin typeface="Candara"/>
                <a:cs typeface="Candara"/>
              </a:rPr>
              <a:t> </a:t>
            </a:r>
            <a:r>
              <a:rPr sz="2400" spc="-5" dirty="0">
                <a:solidFill>
                  <a:srgbClr val="073D86"/>
                </a:solidFill>
                <a:latin typeface="Candara"/>
                <a:cs typeface="Candara"/>
              </a:rPr>
              <a:t>orientation</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Are </a:t>
            </a:r>
            <a:r>
              <a:rPr sz="2400" dirty="0">
                <a:solidFill>
                  <a:srgbClr val="073D86"/>
                </a:solidFill>
                <a:latin typeface="Candara"/>
                <a:cs typeface="Candara"/>
              </a:rPr>
              <a:t>linked </a:t>
            </a:r>
            <a:r>
              <a:rPr sz="2400" spc="-5" dirty="0">
                <a:solidFill>
                  <a:srgbClr val="073D86"/>
                </a:solidFill>
                <a:latin typeface="Candara"/>
                <a:cs typeface="Candara"/>
              </a:rPr>
              <a:t>with value </a:t>
            </a:r>
            <a:r>
              <a:rPr sz="2400" dirty="0">
                <a:solidFill>
                  <a:srgbClr val="073D86"/>
                </a:solidFill>
                <a:latin typeface="Candara"/>
                <a:cs typeface="Candara"/>
              </a:rPr>
              <a:t>added business</a:t>
            </a:r>
            <a:r>
              <a:rPr sz="2400" spc="10" dirty="0">
                <a:solidFill>
                  <a:srgbClr val="073D86"/>
                </a:solidFill>
                <a:latin typeface="Candara"/>
                <a:cs typeface="Candara"/>
              </a:rPr>
              <a:t> </a:t>
            </a:r>
            <a:r>
              <a:rPr sz="2400" spc="-5" dirty="0">
                <a:solidFill>
                  <a:srgbClr val="073D86"/>
                </a:solidFill>
                <a:latin typeface="Candara"/>
                <a:cs typeface="Candara"/>
              </a:rPr>
              <a:t>processes</a:t>
            </a:r>
            <a:endParaRPr sz="2400">
              <a:latin typeface="Candara"/>
              <a:cs typeface="Candara"/>
            </a:endParaRPr>
          </a:p>
        </p:txBody>
      </p:sp>
      <p:sp>
        <p:nvSpPr>
          <p:cNvPr id="10" name="object 10"/>
          <p:cNvSpPr txBox="1">
            <a:spLocks noGrp="1"/>
          </p:cNvSpPr>
          <p:nvPr>
            <p:ph type="title"/>
          </p:nvPr>
        </p:nvSpPr>
        <p:spPr>
          <a:xfrm>
            <a:off x="2027301" y="356057"/>
            <a:ext cx="5085715" cy="697230"/>
          </a:xfrm>
          <a:prstGeom prst="rect">
            <a:avLst/>
          </a:prstGeom>
        </p:spPr>
        <p:txBody>
          <a:bodyPr vert="horz" wrap="square" lIns="0" tIns="13335" rIns="0" bIns="0" rtlCol="0">
            <a:spAutoFit/>
          </a:bodyPr>
          <a:lstStyle/>
          <a:p>
            <a:pPr marL="12700">
              <a:lnSpc>
                <a:spcPct val="100000"/>
              </a:lnSpc>
              <a:spcBef>
                <a:spcPts val="105"/>
              </a:spcBef>
            </a:pPr>
            <a:r>
              <a:rPr sz="4400" spc="-5" dirty="0">
                <a:solidFill>
                  <a:srgbClr val="000000"/>
                </a:solidFill>
              </a:rPr>
              <a:t>Characteristics </a:t>
            </a:r>
            <a:r>
              <a:rPr sz="4400" dirty="0">
                <a:solidFill>
                  <a:srgbClr val="000000"/>
                </a:solidFill>
              </a:rPr>
              <a:t>of</a:t>
            </a:r>
            <a:r>
              <a:rPr sz="4400" spc="-100" dirty="0">
                <a:solidFill>
                  <a:srgbClr val="000000"/>
                </a:solidFill>
              </a:rPr>
              <a:t> </a:t>
            </a:r>
            <a:r>
              <a:rPr sz="4400" dirty="0">
                <a:solidFill>
                  <a:srgbClr val="000000"/>
                </a:solidFill>
              </a:rPr>
              <a:t>ESS</a:t>
            </a:r>
            <a:endParaRPr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83310"/>
            <a:ext cx="8166100" cy="2953385"/>
          </a:xfrm>
          <a:prstGeom prst="rect">
            <a:avLst/>
          </a:prstGeom>
        </p:spPr>
        <p:txBody>
          <a:bodyPr vert="horz" wrap="square" lIns="0" tIns="12700" rIns="0" bIns="0" rtlCol="0">
            <a:spAutoFit/>
          </a:bodyPr>
          <a:lstStyle/>
          <a:p>
            <a:pPr marL="287020" marR="446405" indent="-274320">
              <a:lnSpc>
                <a:spcPct val="100000"/>
              </a:lnSpc>
              <a:spcBef>
                <a:spcPts val="100"/>
              </a:spcBef>
              <a:buClr>
                <a:srgbClr val="30B6FC"/>
              </a:buClr>
              <a:buFont typeface="Arial"/>
              <a:buChar char="•"/>
              <a:tabLst>
                <a:tab pos="286385" algn="l"/>
                <a:tab pos="287020" algn="l"/>
              </a:tabLst>
            </a:pPr>
            <a:r>
              <a:rPr sz="2000" spc="-5" dirty="0">
                <a:solidFill>
                  <a:srgbClr val="073D86"/>
                </a:solidFill>
                <a:latin typeface="Candara"/>
                <a:cs typeface="Candara"/>
              </a:rPr>
              <a:t>Addresses non routine decision requiring judgement </a:t>
            </a:r>
            <a:r>
              <a:rPr sz="2000" dirty="0">
                <a:solidFill>
                  <a:srgbClr val="073D86"/>
                </a:solidFill>
                <a:latin typeface="Candara"/>
                <a:cs typeface="Candara"/>
              </a:rPr>
              <a:t>, </a:t>
            </a:r>
            <a:r>
              <a:rPr sz="2000" spc="-5" dirty="0">
                <a:solidFill>
                  <a:srgbClr val="073D86"/>
                </a:solidFill>
                <a:latin typeface="Candara"/>
                <a:cs typeface="Candara"/>
              </a:rPr>
              <a:t>evaluation, and  insight</a:t>
            </a:r>
            <a:endParaRPr sz="2000">
              <a:latin typeface="Candara"/>
              <a:cs typeface="Candara"/>
            </a:endParaRPr>
          </a:p>
          <a:p>
            <a:pPr marL="287020" marR="66040" indent="-274320">
              <a:lnSpc>
                <a:spcPct val="100000"/>
              </a:lnSpc>
              <a:spcBef>
                <a:spcPts val="475"/>
              </a:spcBef>
              <a:buClr>
                <a:srgbClr val="30B6FC"/>
              </a:buClr>
              <a:buFont typeface="Arial"/>
              <a:buChar char="•"/>
              <a:tabLst>
                <a:tab pos="286385" algn="l"/>
                <a:tab pos="287020" algn="l"/>
              </a:tabLst>
            </a:pPr>
            <a:r>
              <a:rPr sz="2000" spc="-5" dirty="0">
                <a:solidFill>
                  <a:srgbClr val="073D86"/>
                </a:solidFill>
                <a:latin typeface="Candara"/>
                <a:cs typeface="Candara"/>
              </a:rPr>
              <a:t>Presents </a:t>
            </a:r>
            <a:r>
              <a:rPr sz="2000" dirty="0">
                <a:solidFill>
                  <a:srgbClr val="073D86"/>
                </a:solidFill>
                <a:latin typeface="Candara"/>
                <a:cs typeface="Candara"/>
              </a:rPr>
              <a:t>graphs </a:t>
            </a:r>
            <a:r>
              <a:rPr sz="2000" spc="-5" dirty="0">
                <a:solidFill>
                  <a:srgbClr val="073D86"/>
                </a:solidFill>
                <a:latin typeface="Candara"/>
                <a:cs typeface="Candara"/>
              </a:rPr>
              <a:t>and data </a:t>
            </a:r>
            <a:r>
              <a:rPr sz="2000" dirty="0">
                <a:solidFill>
                  <a:srgbClr val="073D86"/>
                </a:solidFill>
                <a:latin typeface="Candara"/>
                <a:cs typeface="Candara"/>
              </a:rPr>
              <a:t>from many </a:t>
            </a:r>
            <a:r>
              <a:rPr sz="2000" spc="-5" dirty="0">
                <a:solidFill>
                  <a:srgbClr val="073D86"/>
                </a:solidFill>
                <a:latin typeface="Candara"/>
                <a:cs typeface="Candara"/>
              </a:rPr>
              <a:t>sources through </a:t>
            </a:r>
            <a:r>
              <a:rPr sz="2000" dirty="0">
                <a:solidFill>
                  <a:srgbClr val="073D86"/>
                </a:solidFill>
                <a:latin typeface="Candara"/>
                <a:cs typeface="Candara"/>
              </a:rPr>
              <a:t>an interface that is  </a:t>
            </a:r>
            <a:r>
              <a:rPr sz="2000" spc="-5" dirty="0">
                <a:solidFill>
                  <a:srgbClr val="073D86"/>
                </a:solidFill>
                <a:latin typeface="Candara"/>
                <a:cs typeface="Candara"/>
              </a:rPr>
              <a:t>easy </a:t>
            </a:r>
            <a:r>
              <a:rPr sz="2000" dirty="0">
                <a:solidFill>
                  <a:srgbClr val="073D86"/>
                </a:solidFill>
                <a:latin typeface="Candara"/>
                <a:cs typeface="Candara"/>
              </a:rPr>
              <a:t>for senior managers to</a:t>
            </a:r>
            <a:r>
              <a:rPr sz="2000" spc="-40" dirty="0">
                <a:solidFill>
                  <a:srgbClr val="073D86"/>
                </a:solidFill>
                <a:latin typeface="Candara"/>
                <a:cs typeface="Candara"/>
              </a:rPr>
              <a:t> </a:t>
            </a:r>
            <a:r>
              <a:rPr sz="2000" spc="-5" dirty="0">
                <a:solidFill>
                  <a:srgbClr val="073D86"/>
                </a:solidFill>
                <a:latin typeface="Candara"/>
                <a:cs typeface="Candara"/>
              </a:rPr>
              <a:t>use</a:t>
            </a:r>
            <a:endParaRPr sz="2000">
              <a:latin typeface="Candara"/>
              <a:cs typeface="Candara"/>
            </a:endParaRPr>
          </a:p>
          <a:p>
            <a:pPr marL="287020" marR="5080" indent="-274320">
              <a:lnSpc>
                <a:spcPct val="100000"/>
              </a:lnSpc>
              <a:spcBef>
                <a:spcPts val="480"/>
              </a:spcBef>
              <a:buClr>
                <a:srgbClr val="30B6FC"/>
              </a:buClr>
              <a:buFont typeface="Arial"/>
              <a:buChar char="•"/>
              <a:tabLst>
                <a:tab pos="286385" algn="l"/>
                <a:tab pos="287020" algn="l"/>
              </a:tabLst>
            </a:pPr>
            <a:r>
              <a:rPr sz="2000" spc="-5" dirty="0">
                <a:solidFill>
                  <a:srgbClr val="073D86"/>
                </a:solidFill>
                <a:latin typeface="Candara"/>
                <a:cs typeface="Candara"/>
              </a:rPr>
              <a:t>Incorporates data </a:t>
            </a:r>
            <a:r>
              <a:rPr sz="2000" dirty="0">
                <a:solidFill>
                  <a:srgbClr val="073D86"/>
                </a:solidFill>
                <a:latin typeface="Candara"/>
                <a:cs typeface="Candara"/>
              </a:rPr>
              <a:t>about </a:t>
            </a:r>
            <a:r>
              <a:rPr sz="2000" spc="-5" dirty="0">
                <a:solidFill>
                  <a:srgbClr val="073D86"/>
                </a:solidFill>
                <a:latin typeface="Candara"/>
                <a:cs typeface="Candara"/>
              </a:rPr>
              <a:t>external events such </a:t>
            </a:r>
            <a:r>
              <a:rPr sz="2000" dirty="0">
                <a:solidFill>
                  <a:srgbClr val="073D86"/>
                </a:solidFill>
                <a:latin typeface="Candara"/>
                <a:cs typeface="Candara"/>
              </a:rPr>
              <a:t>as </a:t>
            </a:r>
            <a:r>
              <a:rPr sz="2000" spc="-5" dirty="0">
                <a:solidFill>
                  <a:srgbClr val="073D86"/>
                </a:solidFill>
                <a:latin typeface="Candara"/>
                <a:cs typeface="Candara"/>
              </a:rPr>
              <a:t>new </a:t>
            </a:r>
            <a:r>
              <a:rPr sz="2000" dirty="0">
                <a:solidFill>
                  <a:srgbClr val="073D86"/>
                </a:solidFill>
                <a:latin typeface="Candara"/>
                <a:cs typeface="Candara"/>
              </a:rPr>
              <a:t>tax </a:t>
            </a:r>
            <a:r>
              <a:rPr sz="2000" spc="-5" dirty="0">
                <a:solidFill>
                  <a:srgbClr val="073D86"/>
                </a:solidFill>
                <a:latin typeface="Candara"/>
                <a:cs typeface="Candara"/>
              </a:rPr>
              <a:t>laws </a:t>
            </a:r>
            <a:r>
              <a:rPr sz="2000" dirty="0">
                <a:solidFill>
                  <a:srgbClr val="073D86"/>
                </a:solidFill>
                <a:latin typeface="Candara"/>
                <a:cs typeface="Candara"/>
              </a:rPr>
              <a:t>or  competitors ,but also </a:t>
            </a:r>
            <a:r>
              <a:rPr sz="2000" spc="-5" dirty="0">
                <a:solidFill>
                  <a:srgbClr val="073D86"/>
                </a:solidFill>
                <a:latin typeface="Candara"/>
                <a:cs typeface="Candara"/>
              </a:rPr>
              <a:t>draws </a:t>
            </a:r>
            <a:r>
              <a:rPr sz="2000" dirty="0">
                <a:solidFill>
                  <a:srgbClr val="073D86"/>
                </a:solidFill>
                <a:latin typeface="Candara"/>
                <a:cs typeface="Candara"/>
              </a:rPr>
              <a:t>a summarized </a:t>
            </a:r>
            <a:r>
              <a:rPr sz="2000" spc="-5" dirty="0">
                <a:solidFill>
                  <a:srgbClr val="073D86"/>
                </a:solidFill>
                <a:latin typeface="Candara"/>
                <a:cs typeface="Candara"/>
              </a:rPr>
              <a:t>information </a:t>
            </a:r>
            <a:r>
              <a:rPr sz="2000" dirty="0">
                <a:solidFill>
                  <a:srgbClr val="073D86"/>
                </a:solidFill>
                <a:latin typeface="Candara"/>
                <a:cs typeface="Candara"/>
              </a:rPr>
              <a:t>from </a:t>
            </a:r>
            <a:r>
              <a:rPr sz="2000" spc="-5" dirty="0">
                <a:solidFill>
                  <a:srgbClr val="073D86"/>
                </a:solidFill>
                <a:latin typeface="Candara"/>
                <a:cs typeface="Candara"/>
              </a:rPr>
              <a:t>internal </a:t>
            </a:r>
            <a:r>
              <a:rPr sz="2000" dirty="0">
                <a:solidFill>
                  <a:srgbClr val="073D86"/>
                </a:solidFill>
                <a:latin typeface="Candara"/>
                <a:cs typeface="Candara"/>
              </a:rPr>
              <a:t>MIS  </a:t>
            </a:r>
            <a:r>
              <a:rPr sz="2000" spc="-5" dirty="0">
                <a:solidFill>
                  <a:srgbClr val="073D86"/>
                </a:solidFill>
                <a:latin typeface="Candara"/>
                <a:cs typeface="Candara"/>
              </a:rPr>
              <a:t>and DSS</a:t>
            </a:r>
            <a:endParaRPr sz="2000">
              <a:latin typeface="Candara"/>
              <a:cs typeface="Candara"/>
            </a:endParaRPr>
          </a:p>
          <a:p>
            <a:pPr marL="287020" indent="-274320">
              <a:lnSpc>
                <a:spcPct val="100000"/>
              </a:lnSpc>
              <a:spcBef>
                <a:spcPts val="475"/>
              </a:spcBef>
              <a:buClr>
                <a:srgbClr val="30B6FC"/>
              </a:buClr>
              <a:buFont typeface="Arial"/>
              <a:buChar char="•"/>
              <a:tabLst>
                <a:tab pos="286385" algn="l"/>
                <a:tab pos="287020" algn="l"/>
              </a:tabLst>
            </a:pPr>
            <a:r>
              <a:rPr sz="2000" spc="-5" dirty="0">
                <a:solidFill>
                  <a:srgbClr val="073D86"/>
                </a:solidFill>
                <a:latin typeface="Candara"/>
                <a:cs typeface="Candara"/>
              </a:rPr>
              <a:t>It </a:t>
            </a:r>
            <a:r>
              <a:rPr sz="2000" dirty="0">
                <a:solidFill>
                  <a:srgbClr val="073D86"/>
                </a:solidFill>
                <a:latin typeface="Candara"/>
                <a:cs typeface="Candara"/>
              </a:rPr>
              <a:t>filters ,compresses </a:t>
            </a:r>
            <a:r>
              <a:rPr sz="2000" spc="-5" dirty="0">
                <a:solidFill>
                  <a:srgbClr val="073D86"/>
                </a:solidFill>
                <a:latin typeface="Candara"/>
                <a:cs typeface="Candara"/>
              </a:rPr>
              <a:t>and track critical data </a:t>
            </a:r>
            <a:r>
              <a:rPr sz="2000" dirty="0">
                <a:solidFill>
                  <a:srgbClr val="073D86"/>
                </a:solidFill>
                <a:latin typeface="Candara"/>
                <a:cs typeface="Candara"/>
              </a:rPr>
              <a:t>, </a:t>
            </a:r>
            <a:r>
              <a:rPr sz="2000" spc="-5" dirty="0">
                <a:solidFill>
                  <a:srgbClr val="073D86"/>
                </a:solidFill>
                <a:latin typeface="Candara"/>
                <a:cs typeface="Candara"/>
              </a:rPr>
              <a:t>displaying </a:t>
            </a:r>
            <a:r>
              <a:rPr sz="2000" dirty="0">
                <a:solidFill>
                  <a:srgbClr val="073D86"/>
                </a:solidFill>
                <a:latin typeface="Candara"/>
                <a:cs typeface="Candara"/>
              </a:rPr>
              <a:t>that </a:t>
            </a:r>
            <a:r>
              <a:rPr sz="2000" spc="-5" dirty="0">
                <a:solidFill>
                  <a:srgbClr val="073D86"/>
                </a:solidFill>
                <a:latin typeface="Candara"/>
                <a:cs typeface="Candara"/>
              </a:rPr>
              <a:t>data</a:t>
            </a:r>
            <a:r>
              <a:rPr sz="2000" spc="10" dirty="0">
                <a:solidFill>
                  <a:srgbClr val="073D86"/>
                </a:solidFill>
                <a:latin typeface="Candara"/>
                <a:cs typeface="Candara"/>
              </a:rPr>
              <a:t> </a:t>
            </a:r>
            <a:r>
              <a:rPr sz="2000" dirty="0">
                <a:solidFill>
                  <a:srgbClr val="073D86"/>
                </a:solidFill>
                <a:latin typeface="Candara"/>
                <a:cs typeface="Candara"/>
              </a:rPr>
              <a:t>of</a:t>
            </a:r>
            <a:endParaRPr sz="2000">
              <a:latin typeface="Candara"/>
              <a:cs typeface="Candara"/>
            </a:endParaRPr>
          </a:p>
          <a:p>
            <a:pPr marL="286385">
              <a:lnSpc>
                <a:spcPct val="100000"/>
              </a:lnSpc>
            </a:pPr>
            <a:r>
              <a:rPr sz="2000" spc="-5" dirty="0">
                <a:solidFill>
                  <a:srgbClr val="073D86"/>
                </a:solidFill>
                <a:latin typeface="Candara"/>
                <a:cs typeface="Candara"/>
              </a:rPr>
              <a:t>greatest importance </a:t>
            </a:r>
            <a:r>
              <a:rPr sz="2000" dirty="0">
                <a:solidFill>
                  <a:srgbClr val="073D86"/>
                </a:solidFill>
                <a:latin typeface="Candara"/>
                <a:cs typeface="Candara"/>
              </a:rPr>
              <a:t>to </a:t>
            </a:r>
            <a:r>
              <a:rPr sz="2000" spc="-5" dirty="0">
                <a:solidFill>
                  <a:srgbClr val="073D86"/>
                </a:solidFill>
                <a:latin typeface="Candara"/>
                <a:cs typeface="Candara"/>
              </a:rPr>
              <a:t>senior</a:t>
            </a:r>
            <a:r>
              <a:rPr sz="2000" spc="-40" dirty="0">
                <a:solidFill>
                  <a:srgbClr val="073D86"/>
                </a:solidFill>
                <a:latin typeface="Candara"/>
                <a:cs typeface="Candara"/>
              </a:rPr>
              <a:t> </a:t>
            </a:r>
            <a:r>
              <a:rPr sz="2000" dirty="0">
                <a:solidFill>
                  <a:srgbClr val="073D86"/>
                </a:solidFill>
                <a:latin typeface="Candara"/>
                <a:cs typeface="Candara"/>
              </a:rPr>
              <a:t>managers.</a:t>
            </a:r>
            <a:endParaRPr sz="2000">
              <a:latin typeface="Candara"/>
              <a:cs typeface="Candara"/>
            </a:endParaRPr>
          </a:p>
        </p:txBody>
      </p:sp>
      <p:sp>
        <p:nvSpPr>
          <p:cNvPr id="3" name="object 3"/>
          <p:cNvSpPr txBox="1">
            <a:spLocks noGrp="1"/>
          </p:cNvSpPr>
          <p:nvPr>
            <p:ph type="title"/>
          </p:nvPr>
        </p:nvSpPr>
        <p:spPr>
          <a:xfrm>
            <a:off x="3347465" y="276555"/>
            <a:ext cx="245173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Role of</a:t>
            </a:r>
            <a:r>
              <a:rPr spc="-85" dirty="0">
                <a:solidFill>
                  <a:srgbClr val="000000"/>
                </a:solidFill>
              </a:rPr>
              <a:t> </a:t>
            </a:r>
            <a:r>
              <a:rPr spc="-5" dirty="0">
                <a:solidFill>
                  <a:srgbClr val="000000"/>
                </a:solidFill>
              </a:rPr>
              <a:t>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xfrm>
            <a:off x="644753" y="326847"/>
            <a:ext cx="7861934" cy="514350"/>
          </a:xfrm>
          <a:prstGeom prst="rect">
            <a:avLst/>
          </a:prstGeom>
        </p:spPr>
        <p:txBody>
          <a:bodyPr vert="horz" wrap="square" lIns="0" tIns="13335" rIns="0" bIns="0" rtlCol="0">
            <a:spAutoFit/>
          </a:bodyPr>
          <a:lstStyle/>
          <a:p>
            <a:pPr marL="12700">
              <a:lnSpc>
                <a:spcPct val="100000"/>
              </a:lnSpc>
              <a:spcBef>
                <a:spcPts val="105"/>
              </a:spcBef>
              <a:tabLst>
                <a:tab pos="1492885" algn="l"/>
              </a:tabLst>
            </a:pPr>
            <a:r>
              <a:rPr sz="3200" dirty="0">
                <a:solidFill>
                  <a:srgbClr val="000000"/>
                </a:solidFill>
              </a:rPr>
              <a:t>MODEL	OF AN EXECUTIVE SUPPORT</a:t>
            </a:r>
            <a:r>
              <a:rPr sz="3200" spc="-15" dirty="0">
                <a:solidFill>
                  <a:srgbClr val="000000"/>
                </a:solidFill>
              </a:rPr>
              <a:t> </a:t>
            </a:r>
            <a:r>
              <a:rPr sz="3200" dirty="0">
                <a:solidFill>
                  <a:srgbClr val="000000"/>
                </a:solidFill>
              </a:rPr>
              <a:t>SYSTEM</a:t>
            </a:r>
            <a:endParaRPr sz="3200"/>
          </a:p>
        </p:txBody>
      </p:sp>
      <p:sp>
        <p:nvSpPr>
          <p:cNvPr id="9" name="object 9"/>
          <p:cNvSpPr/>
          <p:nvPr/>
        </p:nvSpPr>
        <p:spPr>
          <a:xfrm>
            <a:off x="4040632" y="1611649"/>
            <a:ext cx="1334135" cy="1054100"/>
          </a:xfrm>
          <a:custGeom>
            <a:avLst/>
            <a:gdLst/>
            <a:ahLst/>
            <a:cxnLst/>
            <a:rect l="l" t="t" r="r" b="b"/>
            <a:pathLst>
              <a:path w="1334135" h="1054100">
                <a:moveTo>
                  <a:pt x="1311495" y="854667"/>
                </a:moveTo>
                <a:lnTo>
                  <a:pt x="1229878" y="854667"/>
                </a:lnTo>
                <a:lnTo>
                  <a:pt x="1252292" y="1053494"/>
                </a:lnTo>
                <a:lnTo>
                  <a:pt x="1277531" y="990669"/>
                </a:lnTo>
                <a:lnTo>
                  <a:pt x="1291845" y="944416"/>
                </a:lnTo>
                <a:lnTo>
                  <a:pt x="1303429" y="896093"/>
                </a:lnTo>
                <a:lnTo>
                  <a:pt x="1311495" y="854667"/>
                </a:lnTo>
                <a:close/>
              </a:path>
              <a:path w="1334135" h="1054100">
                <a:moveTo>
                  <a:pt x="236307" y="451490"/>
                </a:moveTo>
                <a:lnTo>
                  <a:pt x="187947" y="451490"/>
                </a:lnTo>
                <a:lnTo>
                  <a:pt x="175017" y="452177"/>
                </a:lnTo>
                <a:lnTo>
                  <a:pt x="119849" y="459075"/>
                </a:lnTo>
                <a:lnTo>
                  <a:pt x="78313" y="468749"/>
                </a:lnTo>
                <a:lnTo>
                  <a:pt x="41539" y="488766"/>
                </a:lnTo>
                <a:lnTo>
                  <a:pt x="14300" y="524667"/>
                </a:lnTo>
                <a:lnTo>
                  <a:pt x="680" y="574374"/>
                </a:lnTo>
                <a:lnTo>
                  <a:pt x="0" y="593016"/>
                </a:lnTo>
                <a:lnTo>
                  <a:pt x="0" y="613032"/>
                </a:lnTo>
                <a:lnTo>
                  <a:pt x="5447" y="655144"/>
                </a:lnTo>
                <a:lnTo>
                  <a:pt x="15663" y="697953"/>
                </a:lnTo>
                <a:lnTo>
                  <a:pt x="29963" y="743519"/>
                </a:lnTo>
                <a:lnTo>
                  <a:pt x="49031" y="789772"/>
                </a:lnTo>
                <a:lnTo>
                  <a:pt x="71503" y="837408"/>
                </a:lnTo>
                <a:lnTo>
                  <a:pt x="97379" y="885732"/>
                </a:lnTo>
                <a:lnTo>
                  <a:pt x="126667" y="934055"/>
                </a:lnTo>
                <a:lnTo>
                  <a:pt x="159346" y="981691"/>
                </a:lnTo>
                <a:lnTo>
                  <a:pt x="194078" y="1027954"/>
                </a:lnTo>
                <a:lnTo>
                  <a:pt x="191357" y="885732"/>
                </a:lnTo>
                <a:lnTo>
                  <a:pt x="1160664" y="856738"/>
                </a:lnTo>
                <a:lnTo>
                  <a:pt x="322788" y="856738"/>
                </a:lnTo>
                <a:lnTo>
                  <a:pt x="290100" y="456318"/>
                </a:lnTo>
                <a:lnTo>
                  <a:pt x="279882" y="454934"/>
                </a:lnTo>
                <a:lnTo>
                  <a:pt x="269673" y="454248"/>
                </a:lnTo>
                <a:lnTo>
                  <a:pt x="258777" y="452864"/>
                </a:lnTo>
                <a:lnTo>
                  <a:pt x="236307" y="451490"/>
                </a:lnTo>
                <a:close/>
              </a:path>
              <a:path w="1334135" h="1054100">
                <a:moveTo>
                  <a:pt x="943867" y="0"/>
                </a:moveTo>
                <a:lnTo>
                  <a:pt x="928864" y="0"/>
                </a:lnTo>
                <a:lnTo>
                  <a:pt x="913881" y="1335"/>
                </a:lnTo>
                <a:lnTo>
                  <a:pt x="869619" y="9636"/>
                </a:lnTo>
                <a:lnTo>
                  <a:pt x="825356" y="26236"/>
                </a:lnTo>
                <a:lnTo>
                  <a:pt x="768154" y="60773"/>
                </a:lnTo>
                <a:lnTo>
                  <a:pt x="739553" y="83480"/>
                </a:lnTo>
                <a:lnTo>
                  <a:pt x="1080704" y="100081"/>
                </a:lnTo>
                <a:lnTo>
                  <a:pt x="1086825" y="771817"/>
                </a:lnTo>
                <a:lnTo>
                  <a:pt x="322788" y="856738"/>
                </a:lnTo>
                <a:lnTo>
                  <a:pt x="1160664" y="856738"/>
                </a:lnTo>
                <a:lnTo>
                  <a:pt x="1229878" y="854667"/>
                </a:lnTo>
                <a:lnTo>
                  <a:pt x="1311495" y="854667"/>
                </a:lnTo>
                <a:lnTo>
                  <a:pt x="1318403" y="812555"/>
                </a:lnTo>
                <a:lnTo>
                  <a:pt x="1325843" y="755254"/>
                </a:lnTo>
                <a:lnTo>
                  <a:pt x="1330646" y="700024"/>
                </a:lnTo>
                <a:lnTo>
                  <a:pt x="1333377" y="646176"/>
                </a:lnTo>
                <a:lnTo>
                  <a:pt x="1334036" y="594390"/>
                </a:lnTo>
                <a:lnTo>
                  <a:pt x="1331964" y="543996"/>
                </a:lnTo>
                <a:lnTo>
                  <a:pt x="1328574" y="495673"/>
                </a:lnTo>
                <a:lnTo>
                  <a:pt x="1322452" y="449410"/>
                </a:lnTo>
                <a:lnTo>
                  <a:pt x="1315013" y="404522"/>
                </a:lnTo>
                <a:lnTo>
                  <a:pt x="1304747" y="361780"/>
                </a:lnTo>
                <a:lnTo>
                  <a:pt x="1293164" y="321041"/>
                </a:lnTo>
                <a:lnTo>
                  <a:pt x="1280262" y="283070"/>
                </a:lnTo>
                <a:lnTo>
                  <a:pt x="1265288" y="246434"/>
                </a:lnTo>
                <a:lnTo>
                  <a:pt x="1229878" y="180890"/>
                </a:lnTo>
                <a:lnTo>
                  <a:pt x="1198517" y="135286"/>
                </a:lnTo>
                <a:lnTo>
                  <a:pt x="1173372" y="106282"/>
                </a:lnTo>
                <a:lnTo>
                  <a:pt x="1118186" y="58674"/>
                </a:lnTo>
                <a:lnTo>
                  <a:pt x="1073264" y="31770"/>
                </a:lnTo>
                <a:lnTo>
                  <a:pt x="1025611" y="13070"/>
                </a:lnTo>
                <a:lnTo>
                  <a:pt x="974474" y="2003"/>
                </a:lnTo>
                <a:lnTo>
                  <a:pt x="959500" y="667"/>
                </a:lnTo>
                <a:lnTo>
                  <a:pt x="943867" y="0"/>
                </a:lnTo>
                <a:close/>
              </a:path>
            </a:pathLst>
          </a:custGeom>
          <a:solidFill>
            <a:srgbClr val="2079E8"/>
          </a:solidFill>
        </p:spPr>
        <p:txBody>
          <a:bodyPr wrap="square" lIns="0" tIns="0" rIns="0" bIns="0" rtlCol="0"/>
          <a:lstStyle/>
          <a:p>
            <a:endParaRPr/>
          </a:p>
        </p:txBody>
      </p:sp>
      <p:sp>
        <p:nvSpPr>
          <p:cNvPr id="10" name="object 10"/>
          <p:cNvSpPr/>
          <p:nvPr/>
        </p:nvSpPr>
        <p:spPr>
          <a:xfrm>
            <a:off x="4362055" y="1724897"/>
            <a:ext cx="734695" cy="709295"/>
          </a:xfrm>
          <a:custGeom>
            <a:avLst/>
            <a:gdLst/>
            <a:ahLst/>
            <a:cxnLst/>
            <a:rect l="l" t="t" r="r" b="b"/>
            <a:pathLst>
              <a:path w="734695" h="709294">
                <a:moveTo>
                  <a:pt x="0" y="347211"/>
                </a:moveTo>
                <a:lnTo>
                  <a:pt x="29966" y="708973"/>
                </a:lnTo>
                <a:lnTo>
                  <a:pt x="635369" y="641311"/>
                </a:lnTo>
                <a:lnTo>
                  <a:pt x="119179" y="641311"/>
                </a:lnTo>
                <a:lnTo>
                  <a:pt x="113726" y="640624"/>
                </a:lnTo>
                <a:lnTo>
                  <a:pt x="92621" y="614387"/>
                </a:lnTo>
                <a:lnTo>
                  <a:pt x="93299" y="608863"/>
                </a:lnTo>
                <a:lnTo>
                  <a:pt x="119179" y="587463"/>
                </a:lnTo>
                <a:lnTo>
                  <a:pt x="136823" y="587463"/>
                </a:lnTo>
                <a:lnTo>
                  <a:pt x="160032" y="530849"/>
                </a:lnTo>
                <a:lnTo>
                  <a:pt x="75594" y="527405"/>
                </a:lnTo>
                <a:lnTo>
                  <a:pt x="75594" y="352048"/>
                </a:lnTo>
                <a:lnTo>
                  <a:pt x="48349" y="352048"/>
                </a:lnTo>
                <a:lnTo>
                  <a:pt x="29966" y="350665"/>
                </a:lnTo>
                <a:lnTo>
                  <a:pt x="19748" y="349282"/>
                </a:lnTo>
                <a:lnTo>
                  <a:pt x="10218" y="348595"/>
                </a:lnTo>
                <a:lnTo>
                  <a:pt x="0" y="347211"/>
                </a:lnTo>
                <a:close/>
              </a:path>
              <a:path w="734695" h="709294">
                <a:moveTo>
                  <a:pt x="160032" y="530849"/>
                </a:moveTo>
                <a:lnTo>
                  <a:pt x="134840" y="592300"/>
                </a:lnTo>
                <a:lnTo>
                  <a:pt x="139605" y="596441"/>
                </a:lnTo>
                <a:lnTo>
                  <a:pt x="143015" y="601965"/>
                </a:lnTo>
                <a:lnTo>
                  <a:pt x="145049" y="607489"/>
                </a:lnTo>
                <a:lnTo>
                  <a:pt x="145736" y="614387"/>
                </a:lnTo>
                <a:lnTo>
                  <a:pt x="145049" y="619911"/>
                </a:lnTo>
                <a:lnTo>
                  <a:pt x="119179" y="641311"/>
                </a:lnTo>
                <a:lnTo>
                  <a:pt x="635369" y="641311"/>
                </a:lnTo>
                <a:lnTo>
                  <a:pt x="734136" y="630272"/>
                </a:lnTo>
                <a:lnTo>
                  <a:pt x="733344" y="550875"/>
                </a:lnTo>
                <a:lnTo>
                  <a:pt x="650320" y="550875"/>
                </a:lnTo>
                <a:lnTo>
                  <a:pt x="160032" y="530849"/>
                </a:lnTo>
                <a:close/>
              </a:path>
              <a:path w="734695" h="709294">
                <a:moveTo>
                  <a:pt x="136823" y="587463"/>
                </a:moveTo>
                <a:lnTo>
                  <a:pt x="119179" y="587463"/>
                </a:lnTo>
                <a:lnTo>
                  <a:pt x="127344" y="588847"/>
                </a:lnTo>
                <a:lnTo>
                  <a:pt x="131431" y="590230"/>
                </a:lnTo>
                <a:lnTo>
                  <a:pt x="134840" y="592300"/>
                </a:lnTo>
                <a:lnTo>
                  <a:pt x="136823" y="587463"/>
                </a:lnTo>
                <a:close/>
              </a:path>
              <a:path w="734695" h="709294">
                <a:moveTo>
                  <a:pt x="728421" y="57243"/>
                </a:moveTo>
                <a:lnTo>
                  <a:pt x="645611" y="57243"/>
                </a:lnTo>
                <a:lnTo>
                  <a:pt x="650320" y="550875"/>
                </a:lnTo>
                <a:lnTo>
                  <a:pt x="733344" y="550875"/>
                </a:lnTo>
                <a:lnTo>
                  <a:pt x="728421" y="57243"/>
                </a:lnTo>
                <a:close/>
              </a:path>
              <a:path w="734695" h="709294">
                <a:moveTo>
                  <a:pt x="75594" y="351352"/>
                </a:moveTo>
                <a:lnTo>
                  <a:pt x="66742" y="352048"/>
                </a:lnTo>
                <a:lnTo>
                  <a:pt x="75594" y="352048"/>
                </a:lnTo>
                <a:lnTo>
                  <a:pt x="75594" y="351352"/>
                </a:lnTo>
                <a:close/>
              </a:path>
              <a:path w="734695" h="709294">
                <a:moveTo>
                  <a:pt x="386119" y="0"/>
                </a:moveTo>
                <a:lnTo>
                  <a:pt x="379310" y="6869"/>
                </a:lnTo>
                <a:lnTo>
                  <a:pt x="372502" y="14406"/>
                </a:lnTo>
                <a:lnTo>
                  <a:pt x="358884" y="29671"/>
                </a:lnTo>
                <a:lnTo>
                  <a:pt x="352075" y="37208"/>
                </a:lnTo>
                <a:lnTo>
                  <a:pt x="345944" y="45508"/>
                </a:lnTo>
                <a:lnTo>
                  <a:pt x="339135" y="53809"/>
                </a:lnTo>
                <a:lnTo>
                  <a:pt x="332326" y="62777"/>
                </a:lnTo>
                <a:lnTo>
                  <a:pt x="645611" y="57243"/>
                </a:lnTo>
                <a:lnTo>
                  <a:pt x="728421" y="57243"/>
                </a:lnTo>
                <a:lnTo>
                  <a:pt x="728014" y="16505"/>
                </a:lnTo>
                <a:lnTo>
                  <a:pt x="386119" y="0"/>
                </a:lnTo>
                <a:close/>
              </a:path>
            </a:pathLst>
          </a:custGeom>
          <a:solidFill>
            <a:srgbClr val="2079E8"/>
          </a:solidFill>
        </p:spPr>
        <p:txBody>
          <a:bodyPr wrap="square" lIns="0" tIns="0" rIns="0" bIns="0" rtlCol="0"/>
          <a:lstStyle/>
          <a:p>
            <a:endParaRPr/>
          </a:p>
        </p:txBody>
      </p:sp>
      <p:sp>
        <p:nvSpPr>
          <p:cNvPr id="11" name="object 11"/>
          <p:cNvSpPr/>
          <p:nvPr/>
        </p:nvSpPr>
        <p:spPr>
          <a:xfrm>
            <a:off x="4263312" y="2498069"/>
            <a:ext cx="1004569" cy="292100"/>
          </a:xfrm>
          <a:custGeom>
            <a:avLst/>
            <a:gdLst/>
            <a:ahLst/>
            <a:cxnLst/>
            <a:rect l="l" t="t" r="r" b="b"/>
            <a:pathLst>
              <a:path w="1004570" h="292100">
                <a:moveTo>
                  <a:pt x="91934" y="26933"/>
                </a:moveTo>
                <a:lnTo>
                  <a:pt x="0" y="29690"/>
                </a:lnTo>
                <a:lnTo>
                  <a:pt x="3409" y="180193"/>
                </a:lnTo>
                <a:lnTo>
                  <a:pt x="10218" y="188474"/>
                </a:lnTo>
                <a:lnTo>
                  <a:pt x="24513" y="204360"/>
                </a:lnTo>
                <a:lnTo>
                  <a:pt x="32010" y="212641"/>
                </a:lnTo>
                <a:lnTo>
                  <a:pt x="61976" y="243018"/>
                </a:lnTo>
                <a:lnTo>
                  <a:pt x="952670" y="292038"/>
                </a:lnTo>
                <a:lnTo>
                  <a:pt x="959545" y="283060"/>
                </a:lnTo>
                <a:lnTo>
                  <a:pt x="966326" y="274769"/>
                </a:lnTo>
                <a:lnTo>
                  <a:pt x="973106" y="265801"/>
                </a:lnTo>
                <a:lnTo>
                  <a:pt x="979228" y="256137"/>
                </a:lnTo>
                <a:lnTo>
                  <a:pt x="986103" y="246472"/>
                </a:lnTo>
                <a:lnTo>
                  <a:pt x="998345" y="227143"/>
                </a:lnTo>
                <a:lnTo>
                  <a:pt x="1004467" y="216781"/>
                </a:lnTo>
                <a:lnTo>
                  <a:pt x="1002136" y="196765"/>
                </a:lnTo>
                <a:lnTo>
                  <a:pt x="89890" y="196765"/>
                </a:lnTo>
                <a:lnTo>
                  <a:pt x="89890" y="69045"/>
                </a:lnTo>
                <a:lnTo>
                  <a:pt x="105551" y="69045"/>
                </a:lnTo>
                <a:lnTo>
                  <a:pt x="91934" y="26933"/>
                </a:lnTo>
                <a:close/>
              </a:path>
              <a:path w="1004570" h="292100">
                <a:moveTo>
                  <a:pt x="121222" y="118055"/>
                </a:moveTo>
                <a:lnTo>
                  <a:pt x="121222" y="196765"/>
                </a:lnTo>
                <a:lnTo>
                  <a:pt x="155945" y="196765"/>
                </a:lnTo>
                <a:lnTo>
                  <a:pt x="155945" y="129103"/>
                </a:lnTo>
                <a:lnTo>
                  <a:pt x="121222" y="118055"/>
                </a:lnTo>
                <a:close/>
              </a:path>
              <a:path w="1004570" h="292100">
                <a:moveTo>
                  <a:pt x="187277" y="119439"/>
                </a:moveTo>
                <a:lnTo>
                  <a:pt x="187277" y="196765"/>
                </a:lnTo>
                <a:lnTo>
                  <a:pt x="222009" y="196765"/>
                </a:lnTo>
                <a:lnTo>
                  <a:pt x="222009" y="133940"/>
                </a:lnTo>
                <a:lnTo>
                  <a:pt x="187277" y="119439"/>
                </a:lnTo>
                <a:close/>
              </a:path>
              <a:path w="1004570" h="292100">
                <a:moveTo>
                  <a:pt x="253332" y="121509"/>
                </a:moveTo>
                <a:lnTo>
                  <a:pt x="253332" y="196765"/>
                </a:lnTo>
                <a:lnTo>
                  <a:pt x="291463" y="196765"/>
                </a:lnTo>
                <a:lnTo>
                  <a:pt x="291463" y="137384"/>
                </a:lnTo>
                <a:lnTo>
                  <a:pt x="253332" y="121509"/>
                </a:lnTo>
                <a:close/>
              </a:path>
              <a:path w="1004570" h="292100">
                <a:moveTo>
                  <a:pt x="678261" y="8977"/>
                </a:moveTo>
                <a:lnTo>
                  <a:pt x="91934" y="26933"/>
                </a:lnTo>
                <a:lnTo>
                  <a:pt x="105551" y="69045"/>
                </a:lnTo>
                <a:lnTo>
                  <a:pt x="322786" y="69045"/>
                </a:lnTo>
                <a:lnTo>
                  <a:pt x="322786" y="196765"/>
                </a:lnTo>
                <a:lnTo>
                  <a:pt x="1002136" y="196765"/>
                </a:lnTo>
                <a:lnTo>
                  <a:pt x="997957" y="160864"/>
                </a:lnTo>
                <a:lnTo>
                  <a:pt x="666687" y="160864"/>
                </a:lnTo>
                <a:lnTo>
                  <a:pt x="666687" y="140151"/>
                </a:lnTo>
                <a:lnTo>
                  <a:pt x="516873" y="140151"/>
                </a:lnTo>
                <a:lnTo>
                  <a:pt x="516873" y="109087"/>
                </a:lnTo>
                <a:lnTo>
                  <a:pt x="666687" y="109087"/>
                </a:lnTo>
                <a:lnTo>
                  <a:pt x="666687" y="84921"/>
                </a:lnTo>
                <a:lnTo>
                  <a:pt x="689845" y="84921"/>
                </a:lnTo>
                <a:lnTo>
                  <a:pt x="678261" y="8977"/>
                </a:lnTo>
                <a:close/>
              </a:path>
              <a:path w="1004570" h="292100">
                <a:moveTo>
                  <a:pt x="979228" y="0"/>
                </a:moveTo>
                <a:lnTo>
                  <a:pt x="678261" y="8977"/>
                </a:lnTo>
                <a:lnTo>
                  <a:pt x="689845" y="84921"/>
                </a:lnTo>
                <a:lnTo>
                  <a:pt x="742282" y="84921"/>
                </a:lnTo>
                <a:lnTo>
                  <a:pt x="742282" y="109087"/>
                </a:lnTo>
                <a:lnTo>
                  <a:pt x="894093" y="109087"/>
                </a:lnTo>
                <a:lnTo>
                  <a:pt x="894093" y="140151"/>
                </a:lnTo>
                <a:lnTo>
                  <a:pt x="742282" y="140151"/>
                </a:lnTo>
                <a:lnTo>
                  <a:pt x="742282" y="160864"/>
                </a:lnTo>
                <a:lnTo>
                  <a:pt x="997957" y="160864"/>
                </a:lnTo>
                <a:lnTo>
                  <a:pt x="979228" y="0"/>
                </a:lnTo>
                <a:close/>
              </a:path>
              <a:path w="1004570" h="292100">
                <a:moveTo>
                  <a:pt x="291463" y="69045"/>
                </a:moveTo>
                <a:lnTo>
                  <a:pt x="253332" y="69045"/>
                </a:lnTo>
                <a:lnTo>
                  <a:pt x="253332" y="121509"/>
                </a:lnTo>
                <a:lnTo>
                  <a:pt x="291463" y="137384"/>
                </a:lnTo>
                <a:lnTo>
                  <a:pt x="291463" y="69045"/>
                </a:lnTo>
                <a:close/>
              </a:path>
              <a:path w="1004570" h="292100">
                <a:moveTo>
                  <a:pt x="222009" y="69045"/>
                </a:moveTo>
                <a:lnTo>
                  <a:pt x="187277" y="69045"/>
                </a:lnTo>
                <a:lnTo>
                  <a:pt x="187277" y="119439"/>
                </a:lnTo>
                <a:lnTo>
                  <a:pt x="222009" y="133940"/>
                </a:lnTo>
                <a:lnTo>
                  <a:pt x="222009" y="69045"/>
                </a:lnTo>
                <a:close/>
              </a:path>
              <a:path w="1004570" h="292100">
                <a:moveTo>
                  <a:pt x="155945" y="69045"/>
                </a:moveTo>
                <a:lnTo>
                  <a:pt x="121222" y="69045"/>
                </a:lnTo>
                <a:lnTo>
                  <a:pt x="121222" y="118055"/>
                </a:lnTo>
                <a:lnTo>
                  <a:pt x="155945" y="128416"/>
                </a:lnTo>
                <a:lnTo>
                  <a:pt x="155945" y="69045"/>
                </a:lnTo>
                <a:close/>
              </a:path>
            </a:pathLst>
          </a:custGeom>
          <a:solidFill>
            <a:srgbClr val="2079E8"/>
          </a:solidFill>
        </p:spPr>
        <p:txBody>
          <a:bodyPr wrap="square" lIns="0" tIns="0" rIns="0" bIns="0" rtlCol="0"/>
          <a:lstStyle/>
          <a:p>
            <a:endParaRPr/>
          </a:p>
        </p:txBody>
      </p:sp>
      <p:sp>
        <p:nvSpPr>
          <p:cNvPr id="12" name="object 12"/>
          <p:cNvSpPr/>
          <p:nvPr/>
        </p:nvSpPr>
        <p:spPr>
          <a:xfrm>
            <a:off x="4360699" y="2774918"/>
            <a:ext cx="828675" cy="185420"/>
          </a:xfrm>
          <a:custGeom>
            <a:avLst/>
            <a:gdLst/>
            <a:ahLst/>
            <a:cxnLst/>
            <a:rect l="l" t="t" r="r" b="b"/>
            <a:pathLst>
              <a:path w="828675" h="185419">
                <a:moveTo>
                  <a:pt x="0" y="0"/>
                </a:moveTo>
                <a:lnTo>
                  <a:pt x="6808" y="6210"/>
                </a:lnTo>
                <a:lnTo>
                  <a:pt x="14295" y="12421"/>
                </a:lnTo>
                <a:lnTo>
                  <a:pt x="21104" y="17945"/>
                </a:lnTo>
                <a:lnTo>
                  <a:pt x="28601" y="24156"/>
                </a:lnTo>
                <a:lnTo>
                  <a:pt x="35410" y="29680"/>
                </a:lnTo>
                <a:lnTo>
                  <a:pt x="42896" y="35204"/>
                </a:lnTo>
                <a:lnTo>
                  <a:pt x="49705" y="40728"/>
                </a:lnTo>
                <a:lnTo>
                  <a:pt x="57202" y="46252"/>
                </a:lnTo>
                <a:lnTo>
                  <a:pt x="64011" y="51080"/>
                </a:lnTo>
                <a:lnTo>
                  <a:pt x="71498" y="56604"/>
                </a:lnTo>
                <a:lnTo>
                  <a:pt x="78994" y="61441"/>
                </a:lnTo>
                <a:lnTo>
                  <a:pt x="85803" y="66269"/>
                </a:lnTo>
                <a:lnTo>
                  <a:pt x="93290" y="70409"/>
                </a:lnTo>
                <a:lnTo>
                  <a:pt x="100786" y="75246"/>
                </a:lnTo>
                <a:lnTo>
                  <a:pt x="107595" y="79387"/>
                </a:lnTo>
                <a:lnTo>
                  <a:pt x="115082" y="83528"/>
                </a:lnTo>
                <a:lnTo>
                  <a:pt x="123256" y="88365"/>
                </a:lnTo>
                <a:lnTo>
                  <a:pt x="131431" y="92505"/>
                </a:lnTo>
                <a:lnTo>
                  <a:pt x="139596" y="97342"/>
                </a:lnTo>
                <a:lnTo>
                  <a:pt x="164119" y="109765"/>
                </a:lnTo>
                <a:lnTo>
                  <a:pt x="172284" y="113217"/>
                </a:lnTo>
                <a:lnTo>
                  <a:pt x="181137" y="117360"/>
                </a:lnTo>
                <a:lnTo>
                  <a:pt x="189311" y="120811"/>
                </a:lnTo>
                <a:lnTo>
                  <a:pt x="197486" y="124954"/>
                </a:lnTo>
                <a:lnTo>
                  <a:pt x="206338" y="128406"/>
                </a:lnTo>
                <a:lnTo>
                  <a:pt x="214503" y="131858"/>
                </a:lnTo>
                <a:lnTo>
                  <a:pt x="222678" y="134619"/>
                </a:lnTo>
                <a:lnTo>
                  <a:pt x="231530" y="138070"/>
                </a:lnTo>
                <a:lnTo>
                  <a:pt x="239705" y="141522"/>
                </a:lnTo>
                <a:lnTo>
                  <a:pt x="248557" y="144284"/>
                </a:lnTo>
                <a:lnTo>
                  <a:pt x="288732" y="157402"/>
                </a:lnTo>
                <a:lnTo>
                  <a:pt x="328917" y="167757"/>
                </a:lnTo>
                <a:lnTo>
                  <a:pt x="369092" y="176041"/>
                </a:lnTo>
                <a:lnTo>
                  <a:pt x="409955" y="181564"/>
                </a:lnTo>
                <a:lnTo>
                  <a:pt x="450131" y="184326"/>
                </a:lnTo>
                <a:lnTo>
                  <a:pt x="470557" y="185016"/>
                </a:lnTo>
                <a:lnTo>
                  <a:pt x="490306" y="185016"/>
                </a:lnTo>
                <a:lnTo>
                  <a:pt x="529803" y="182945"/>
                </a:lnTo>
                <a:lnTo>
                  <a:pt x="568622" y="178112"/>
                </a:lnTo>
                <a:lnTo>
                  <a:pt x="622387" y="165686"/>
                </a:lnTo>
                <a:lnTo>
                  <a:pt x="674184" y="148427"/>
                </a:lnTo>
                <a:lnTo>
                  <a:pt x="690476" y="140832"/>
                </a:lnTo>
                <a:lnTo>
                  <a:pt x="707522" y="133238"/>
                </a:lnTo>
                <a:lnTo>
                  <a:pt x="723249" y="124263"/>
                </a:lnTo>
                <a:lnTo>
                  <a:pt x="739541" y="115288"/>
                </a:lnTo>
                <a:lnTo>
                  <a:pt x="755175" y="104937"/>
                </a:lnTo>
                <a:lnTo>
                  <a:pt x="770149" y="94576"/>
                </a:lnTo>
                <a:lnTo>
                  <a:pt x="800191" y="71106"/>
                </a:lnTo>
                <a:lnTo>
                  <a:pt x="814411" y="58674"/>
                </a:lnTo>
                <a:lnTo>
                  <a:pt x="828067" y="44869"/>
                </a:lnTo>
                <a:lnTo>
                  <a:pt x="0" y="0"/>
                </a:lnTo>
                <a:close/>
              </a:path>
            </a:pathLst>
          </a:custGeom>
          <a:solidFill>
            <a:srgbClr val="2079E8"/>
          </a:solidFill>
        </p:spPr>
        <p:txBody>
          <a:bodyPr wrap="square" lIns="0" tIns="0" rIns="0" bIns="0" rtlCol="0"/>
          <a:lstStyle/>
          <a:p>
            <a:endParaRPr/>
          </a:p>
        </p:txBody>
      </p:sp>
      <p:sp>
        <p:nvSpPr>
          <p:cNvPr id="13" name="object 13"/>
          <p:cNvSpPr/>
          <p:nvPr/>
        </p:nvSpPr>
        <p:spPr>
          <a:xfrm>
            <a:off x="4298044" y="1672423"/>
            <a:ext cx="482600" cy="400050"/>
          </a:xfrm>
          <a:custGeom>
            <a:avLst/>
            <a:gdLst/>
            <a:ahLst/>
            <a:cxnLst/>
            <a:rect l="l" t="t" r="r" b="b"/>
            <a:pathLst>
              <a:path w="482600" h="400050">
                <a:moveTo>
                  <a:pt x="0" y="0"/>
                </a:moveTo>
                <a:lnTo>
                  <a:pt x="32688" y="395544"/>
                </a:lnTo>
                <a:lnTo>
                  <a:pt x="36775" y="396231"/>
                </a:lnTo>
                <a:lnTo>
                  <a:pt x="40862" y="396231"/>
                </a:lnTo>
                <a:lnTo>
                  <a:pt x="53115" y="398301"/>
                </a:lnTo>
                <a:lnTo>
                  <a:pt x="56524" y="398301"/>
                </a:lnTo>
                <a:lnTo>
                  <a:pt x="60611" y="398998"/>
                </a:lnTo>
                <a:lnTo>
                  <a:pt x="64011" y="399685"/>
                </a:lnTo>
                <a:lnTo>
                  <a:pt x="34053" y="32438"/>
                </a:lnTo>
                <a:lnTo>
                  <a:pt x="470674" y="32438"/>
                </a:lnTo>
                <a:lnTo>
                  <a:pt x="478054" y="26236"/>
                </a:lnTo>
                <a:lnTo>
                  <a:pt x="482141" y="22706"/>
                </a:lnTo>
                <a:lnTo>
                  <a:pt x="0" y="0"/>
                </a:lnTo>
                <a:close/>
              </a:path>
              <a:path w="482600" h="400050">
                <a:moveTo>
                  <a:pt x="470674" y="32438"/>
                </a:moveTo>
                <a:lnTo>
                  <a:pt x="34053" y="32438"/>
                </a:lnTo>
                <a:lnTo>
                  <a:pt x="450131" y="52473"/>
                </a:lnTo>
                <a:lnTo>
                  <a:pt x="454218" y="48275"/>
                </a:lnTo>
                <a:lnTo>
                  <a:pt x="458305" y="44840"/>
                </a:lnTo>
                <a:lnTo>
                  <a:pt x="462392" y="40738"/>
                </a:lnTo>
                <a:lnTo>
                  <a:pt x="466479" y="37208"/>
                </a:lnTo>
                <a:lnTo>
                  <a:pt x="469879" y="33105"/>
                </a:lnTo>
                <a:lnTo>
                  <a:pt x="470674" y="32438"/>
                </a:lnTo>
                <a:close/>
              </a:path>
            </a:pathLst>
          </a:custGeom>
          <a:solidFill>
            <a:srgbClr val="2079E8"/>
          </a:solidFill>
        </p:spPr>
        <p:txBody>
          <a:bodyPr wrap="square" lIns="0" tIns="0" rIns="0" bIns="0" rtlCol="0"/>
          <a:lstStyle/>
          <a:p>
            <a:endParaRPr/>
          </a:p>
        </p:txBody>
      </p:sp>
      <p:sp>
        <p:nvSpPr>
          <p:cNvPr id="14" name="object 14"/>
          <p:cNvSpPr/>
          <p:nvPr/>
        </p:nvSpPr>
        <p:spPr>
          <a:xfrm>
            <a:off x="4068552" y="2646502"/>
            <a:ext cx="315595" cy="330835"/>
          </a:xfrm>
          <a:custGeom>
            <a:avLst/>
            <a:gdLst/>
            <a:ahLst/>
            <a:cxnLst/>
            <a:rect l="l" t="t" r="r" b="b"/>
            <a:pathLst>
              <a:path w="315595" h="330835">
                <a:moveTo>
                  <a:pt x="143688" y="0"/>
                </a:moveTo>
                <a:lnTo>
                  <a:pt x="103513" y="9664"/>
                </a:lnTo>
                <a:lnTo>
                  <a:pt x="76268" y="54543"/>
                </a:lnTo>
                <a:lnTo>
                  <a:pt x="75590" y="71115"/>
                </a:lnTo>
                <a:lnTo>
                  <a:pt x="76955" y="86991"/>
                </a:lnTo>
                <a:lnTo>
                  <a:pt x="92616" y="130487"/>
                </a:lnTo>
                <a:lnTo>
                  <a:pt x="105556" y="152573"/>
                </a:lnTo>
                <a:lnTo>
                  <a:pt x="83076" y="158097"/>
                </a:lnTo>
                <a:lnTo>
                  <a:pt x="44945" y="174669"/>
                </a:lnTo>
                <a:lnTo>
                  <a:pt x="7491" y="210571"/>
                </a:lnTo>
                <a:lnTo>
                  <a:pt x="0" y="239563"/>
                </a:lnTo>
                <a:lnTo>
                  <a:pt x="0" y="245776"/>
                </a:lnTo>
                <a:lnTo>
                  <a:pt x="21111" y="285818"/>
                </a:lnTo>
                <a:lnTo>
                  <a:pt x="53116" y="308600"/>
                </a:lnTo>
                <a:lnTo>
                  <a:pt x="96704" y="323789"/>
                </a:lnTo>
                <a:lnTo>
                  <a:pt x="136201" y="330002"/>
                </a:lnTo>
                <a:lnTo>
                  <a:pt x="147097" y="330693"/>
                </a:lnTo>
                <a:lnTo>
                  <a:pt x="167524" y="330693"/>
                </a:lnTo>
                <a:lnTo>
                  <a:pt x="208387" y="325860"/>
                </a:lnTo>
                <a:lnTo>
                  <a:pt x="245153" y="315504"/>
                </a:lnTo>
                <a:lnTo>
                  <a:pt x="282606" y="295483"/>
                </a:lnTo>
                <a:lnTo>
                  <a:pt x="309851" y="263726"/>
                </a:lnTo>
                <a:lnTo>
                  <a:pt x="311895" y="257512"/>
                </a:lnTo>
                <a:lnTo>
                  <a:pt x="313938" y="251989"/>
                </a:lnTo>
                <a:lnTo>
                  <a:pt x="315295" y="239563"/>
                </a:lnTo>
                <a:lnTo>
                  <a:pt x="313938" y="227133"/>
                </a:lnTo>
                <a:lnTo>
                  <a:pt x="309851" y="214711"/>
                </a:lnTo>
                <a:lnTo>
                  <a:pt x="282606" y="182950"/>
                </a:lnTo>
                <a:lnTo>
                  <a:pt x="245153" y="162934"/>
                </a:lnTo>
                <a:lnTo>
                  <a:pt x="227448" y="157410"/>
                </a:lnTo>
                <a:lnTo>
                  <a:pt x="217917" y="154643"/>
                </a:lnTo>
                <a:lnTo>
                  <a:pt x="208387" y="152573"/>
                </a:lnTo>
                <a:lnTo>
                  <a:pt x="198847" y="151190"/>
                </a:lnTo>
                <a:lnTo>
                  <a:pt x="178420" y="148432"/>
                </a:lnTo>
                <a:lnTo>
                  <a:pt x="140966" y="148432"/>
                </a:lnTo>
                <a:lnTo>
                  <a:pt x="136201" y="142222"/>
                </a:lnTo>
                <a:lnTo>
                  <a:pt x="116452" y="108390"/>
                </a:lnTo>
                <a:lnTo>
                  <a:pt x="106912" y="62824"/>
                </a:lnTo>
                <a:lnTo>
                  <a:pt x="109643" y="47636"/>
                </a:lnTo>
                <a:lnTo>
                  <a:pt x="145731" y="32447"/>
                </a:lnTo>
                <a:lnTo>
                  <a:pt x="172289" y="31073"/>
                </a:lnTo>
                <a:lnTo>
                  <a:pt x="192726" y="31073"/>
                </a:lnTo>
                <a:lnTo>
                  <a:pt x="163437" y="1383"/>
                </a:lnTo>
                <a:lnTo>
                  <a:pt x="143688" y="0"/>
                </a:lnTo>
                <a:close/>
              </a:path>
              <a:path w="315595" h="330835">
                <a:moveTo>
                  <a:pt x="167524" y="147746"/>
                </a:moveTo>
                <a:lnTo>
                  <a:pt x="145053" y="147746"/>
                </a:lnTo>
                <a:lnTo>
                  <a:pt x="140966" y="148432"/>
                </a:lnTo>
                <a:lnTo>
                  <a:pt x="178420" y="148432"/>
                </a:lnTo>
                <a:lnTo>
                  <a:pt x="167524" y="147746"/>
                </a:lnTo>
                <a:close/>
              </a:path>
              <a:path w="315595" h="330835">
                <a:moveTo>
                  <a:pt x="192726" y="31073"/>
                </a:moveTo>
                <a:lnTo>
                  <a:pt x="172289" y="31073"/>
                </a:lnTo>
                <a:lnTo>
                  <a:pt x="184551" y="31760"/>
                </a:lnTo>
                <a:lnTo>
                  <a:pt x="194081" y="32447"/>
                </a:lnTo>
                <a:lnTo>
                  <a:pt x="192726" y="31073"/>
                </a:lnTo>
                <a:close/>
              </a:path>
            </a:pathLst>
          </a:custGeom>
          <a:solidFill>
            <a:srgbClr val="2079E8"/>
          </a:solidFill>
        </p:spPr>
        <p:txBody>
          <a:bodyPr wrap="square" lIns="0" tIns="0" rIns="0" bIns="0" rtlCol="0"/>
          <a:lstStyle/>
          <a:p>
            <a:endParaRPr/>
          </a:p>
        </p:txBody>
      </p:sp>
      <p:sp>
        <p:nvSpPr>
          <p:cNvPr id="15" name="object 15"/>
          <p:cNvSpPr/>
          <p:nvPr/>
        </p:nvSpPr>
        <p:spPr>
          <a:xfrm>
            <a:off x="4405639" y="1753137"/>
            <a:ext cx="614045" cy="508000"/>
          </a:xfrm>
          <a:custGeom>
            <a:avLst/>
            <a:gdLst/>
            <a:ahLst/>
            <a:cxnLst/>
            <a:rect l="l" t="t" r="r" b="b"/>
            <a:pathLst>
              <a:path w="614045" h="508000">
                <a:moveTo>
                  <a:pt x="0" y="0"/>
                </a:moveTo>
                <a:lnTo>
                  <a:pt x="16348" y="507446"/>
                </a:lnTo>
                <a:lnTo>
                  <a:pt x="44262" y="506759"/>
                </a:lnTo>
                <a:lnTo>
                  <a:pt x="29288" y="29671"/>
                </a:lnTo>
                <a:lnTo>
                  <a:pt x="613443" y="29671"/>
                </a:lnTo>
                <a:lnTo>
                  <a:pt x="613610" y="26236"/>
                </a:lnTo>
                <a:lnTo>
                  <a:pt x="0" y="0"/>
                </a:lnTo>
                <a:close/>
              </a:path>
              <a:path w="614045" h="508000">
                <a:moveTo>
                  <a:pt x="613443" y="29671"/>
                </a:moveTo>
                <a:lnTo>
                  <a:pt x="29288" y="29671"/>
                </a:lnTo>
                <a:lnTo>
                  <a:pt x="612197" y="55240"/>
                </a:lnTo>
                <a:lnTo>
                  <a:pt x="613443" y="29671"/>
                </a:lnTo>
                <a:close/>
              </a:path>
            </a:pathLst>
          </a:custGeom>
          <a:solidFill>
            <a:srgbClr val="2079E8"/>
          </a:solidFill>
        </p:spPr>
        <p:txBody>
          <a:bodyPr wrap="square" lIns="0" tIns="0" rIns="0" bIns="0" rtlCol="0"/>
          <a:lstStyle/>
          <a:p>
            <a:endParaRPr/>
          </a:p>
        </p:txBody>
      </p:sp>
      <p:sp>
        <p:nvSpPr>
          <p:cNvPr id="16" name="object 16"/>
          <p:cNvSpPr/>
          <p:nvPr/>
        </p:nvSpPr>
        <p:spPr>
          <a:xfrm>
            <a:off x="966876" y="3436004"/>
            <a:ext cx="1334135" cy="1054100"/>
          </a:xfrm>
          <a:custGeom>
            <a:avLst/>
            <a:gdLst/>
            <a:ahLst/>
            <a:cxnLst/>
            <a:rect l="l" t="t" r="r" b="b"/>
            <a:pathLst>
              <a:path w="1334135" h="1054100">
                <a:moveTo>
                  <a:pt x="1311495" y="854667"/>
                </a:moveTo>
                <a:lnTo>
                  <a:pt x="1229878" y="854667"/>
                </a:lnTo>
                <a:lnTo>
                  <a:pt x="1252292" y="1053494"/>
                </a:lnTo>
                <a:lnTo>
                  <a:pt x="1277531" y="990669"/>
                </a:lnTo>
                <a:lnTo>
                  <a:pt x="1291845" y="944416"/>
                </a:lnTo>
                <a:lnTo>
                  <a:pt x="1303429" y="896093"/>
                </a:lnTo>
                <a:lnTo>
                  <a:pt x="1311495" y="854667"/>
                </a:lnTo>
                <a:close/>
              </a:path>
              <a:path w="1334135" h="1054100">
                <a:moveTo>
                  <a:pt x="236307" y="451490"/>
                </a:moveTo>
                <a:lnTo>
                  <a:pt x="187947" y="451490"/>
                </a:lnTo>
                <a:lnTo>
                  <a:pt x="175017" y="452177"/>
                </a:lnTo>
                <a:lnTo>
                  <a:pt x="119849" y="459075"/>
                </a:lnTo>
                <a:lnTo>
                  <a:pt x="78313" y="468749"/>
                </a:lnTo>
                <a:lnTo>
                  <a:pt x="41539" y="488766"/>
                </a:lnTo>
                <a:lnTo>
                  <a:pt x="14300" y="524667"/>
                </a:lnTo>
                <a:lnTo>
                  <a:pt x="680" y="574374"/>
                </a:lnTo>
                <a:lnTo>
                  <a:pt x="0" y="593016"/>
                </a:lnTo>
                <a:lnTo>
                  <a:pt x="0" y="613032"/>
                </a:lnTo>
                <a:lnTo>
                  <a:pt x="5447" y="655144"/>
                </a:lnTo>
                <a:lnTo>
                  <a:pt x="15663" y="697953"/>
                </a:lnTo>
                <a:lnTo>
                  <a:pt x="29963" y="743519"/>
                </a:lnTo>
                <a:lnTo>
                  <a:pt x="49031" y="789772"/>
                </a:lnTo>
                <a:lnTo>
                  <a:pt x="71503" y="837408"/>
                </a:lnTo>
                <a:lnTo>
                  <a:pt x="97379" y="885732"/>
                </a:lnTo>
                <a:lnTo>
                  <a:pt x="126667" y="934055"/>
                </a:lnTo>
                <a:lnTo>
                  <a:pt x="159346" y="981691"/>
                </a:lnTo>
                <a:lnTo>
                  <a:pt x="194078" y="1027954"/>
                </a:lnTo>
                <a:lnTo>
                  <a:pt x="191357" y="885732"/>
                </a:lnTo>
                <a:lnTo>
                  <a:pt x="1160664" y="856738"/>
                </a:lnTo>
                <a:lnTo>
                  <a:pt x="322788" y="856738"/>
                </a:lnTo>
                <a:lnTo>
                  <a:pt x="290100" y="456318"/>
                </a:lnTo>
                <a:lnTo>
                  <a:pt x="279882" y="454934"/>
                </a:lnTo>
                <a:lnTo>
                  <a:pt x="269673" y="454248"/>
                </a:lnTo>
                <a:lnTo>
                  <a:pt x="258777" y="452864"/>
                </a:lnTo>
                <a:lnTo>
                  <a:pt x="236307" y="451490"/>
                </a:lnTo>
                <a:close/>
              </a:path>
              <a:path w="1334135" h="1054100">
                <a:moveTo>
                  <a:pt x="943867" y="0"/>
                </a:moveTo>
                <a:lnTo>
                  <a:pt x="928864" y="0"/>
                </a:lnTo>
                <a:lnTo>
                  <a:pt x="913881" y="1335"/>
                </a:lnTo>
                <a:lnTo>
                  <a:pt x="869619" y="9636"/>
                </a:lnTo>
                <a:lnTo>
                  <a:pt x="825356" y="26236"/>
                </a:lnTo>
                <a:lnTo>
                  <a:pt x="768154" y="60773"/>
                </a:lnTo>
                <a:lnTo>
                  <a:pt x="739553" y="83480"/>
                </a:lnTo>
                <a:lnTo>
                  <a:pt x="1080704" y="100081"/>
                </a:lnTo>
                <a:lnTo>
                  <a:pt x="1086825" y="771817"/>
                </a:lnTo>
                <a:lnTo>
                  <a:pt x="322788" y="856738"/>
                </a:lnTo>
                <a:lnTo>
                  <a:pt x="1160664" y="856738"/>
                </a:lnTo>
                <a:lnTo>
                  <a:pt x="1229878" y="854667"/>
                </a:lnTo>
                <a:lnTo>
                  <a:pt x="1311495" y="854667"/>
                </a:lnTo>
                <a:lnTo>
                  <a:pt x="1318403" y="812555"/>
                </a:lnTo>
                <a:lnTo>
                  <a:pt x="1325843" y="755254"/>
                </a:lnTo>
                <a:lnTo>
                  <a:pt x="1330646" y="700024"/>
                </a:lnTo>
                <a:lnTo>
                  <a:pt x="1333377" y="646176"/>
                </a:lnTo>
                <a:lnTo>
                  <a:pt x="1334036" y="594390"/>
                </a:lnTo>
                <a:lnTo>
                  <a:pt x="1331964" y="543996"/>
                </a:lnTo>
                <a:lnTo>
                  <a:pt x="1328574" y="495673"/>
                </a:lnTo>
                <a:lnTo>
                  <a:pt x="1322452" y="449410"/>
                </a:lnTo>
                <a:lnTo>
                  <a:pt x="1315013" y="404522"/>
                </a:lnTo>
                <a:lnTo>
                  <a:pt x="1304747" y="361780"/>
                </a:lnTo>
                <a:lnTo>
                  <a:pt x="1293164" y="321041"/>
                </a:lnTo>
                <a:lnTo>
                  <a:pt x="1280262" y="283070"/>
                </a:lnTo>
                <a:lnTo>
                  <a:pt x="1265288" y="246434"/>
                </a:lnTo>
                <a:lnTo>
                  <a:pt x="1229878" y="180890"/>
                </a:lnTo>
                <a:lnTo>
                  <a:pt x="1198517" y="135286"/>
                </a:lnTo>
                <a:lnTo>
                  <a:pt x="1173372" y="106282"/>
                </a:lnTo>
                <a:lnTo>
                  <a:pt x="1118186" y="58674"/>
                </a:lnTo>
                <a:lnTo>
                  <a:pt x="1073264" y="31770"/>
                </a:lnTo>
                <a:lnTo>
                  <a:pt x="1025611" y="13070"/>
                </a:lnTo>
                <a:lnTo>
                  <a:pt x="974474" y="2003"/>
                </a:lnTo>
                <a:lnTo>
                  <a:pt x="959500" y="667"/>
                </a:lnTo>
                <a:lnTo>
                  <a:pt x="943867" y="0"/>
                </a:lnTo>
                <a:close/>
              </a:path>
            </a:pathLst>
          </a:custGeom>
          <a:solidFill>
            <a:srgbClr val="2079E8"/>
          </a:solidFill>
        </p:spPr>
        <p:txBody>
          <a:bodyPr wrap="square" lIns="0" tIns="0" rIns="0" bIns="0" rtlCol="0"/>
          <a:lstStyle/>
          <a:p>
            <a:endParaRPr/>
          </a:p>
        </p:txBody>
      </p:sp>
      <p:sp>
        <p:nvSpPr>
          <p:cNvPr id="17" name="object 17"/>
          <p:cNvSpPr/>
          <p:nvPr/>
        </p:nvSpPr>
        <p:spPr>
          <a:xfrm>
            <a:off x="1288299" y="3549251"/>
            <a:ext cx="734695" cy="709295"/>
          </a:xfrm>
          <a:custGeom>
            <a:avLst/>
            <a:gdLst/>
            <a:ahLst/>
            <a:cxnLst/>
            <a:rect l="l" t="t" r="r" b="b"/>
            <a:pathLst>
              <a:path w="734694" h="709295">
                <a:moveTo>
                  <a:pt x="0" y="347211"/>
                </a:moveTo>
                <a:lnTo>
                  <a:pt x="29966" y="708973"/>
                </a:lnTo>
                <a:lnTo>
                  <a:pt x="635369" y="641311"/>
                </a:lnTo>
                <a:lnTo>
                  <a:pt x="119179" y="641311"/>
                </a:lnTo>
                <a:lnTo>
                  <a:pt x="113726" y="640624"/>
                </a:lnTo>
                <a:lnTo>
                  <a:pt x="92621" y="614387"/>
                </a:lnTo>
                <a:lnTo>
                  <a:pt x="93299" y="608863"/>
                </a:lnTo>
                <a:lnTo>
                  <a:pt x="119179" y="587463"/>
                </a:lnTo>
                <a:lnTo>
                  <a:pt x="136823" y="587463"/>
                </a:lnTo>
                <a:lnTo>
                  <a:pt x="160032" y="530849"/>
                </a:lnTo>
                <a:lnTo>
                  <a:pt x="75594" y="527405"/>
                </a:lnTo>
                <a:lnTo>
                  <a:pt x="75594" y="352048"/>
                </a:lnTo>
                <a:lnTo>
                  <a:pt x="48349" y="352048"/>
                </a:lnTo>
                <a:lnTo>
                  <a:pt x="29966" y="350665"/>
                </a:lnTo>
                <a:lnTo>
                  <a:pt x="19748" y="349282"/>
                </a:lnTo>
                <a:lnTo>
                  <a:pt x="10218" y="348595"/>
                </a:lnTo>
                <a:lnTo>
                  <a:pt x="0" y="347211"/>
                </a:lnTo>
                <a:close/>
              </a:path>
              <a:path w="734694" h="709295">
                <a:moveTo>
                  <a:pt x="160032" y="530849"/>
                </a:moveTo>
                <a:lnTo>
                  <a:pt x="134840" y="592300"/>
                </a:lnTo>
                <a:lnTo>
                  <a:pt x="139605" y="596441"/>
                </a:lnTo>
                <a:lnTo>
                  <a:pt x="143015" y="601965"/>
                </a:lnTo>
                <a:lnTo>
                  <a:pt x="145049" y="607489"/>
                </a:lnTo>
                <a:lnTo>
                  <a:pt x="145736" y="614387"/>
                </a:lnTo>
                <a:lnTo>
                  <a:pt x="145049" y="619911"/>
                </a:lnTo>
                <a:lnTo>
                  <a:pt x="119179" y="641311"/>
                </a:lnTo>
                <a:lnTo>
                  <a:pt x="635369" y="641311"/>
                </a:lnTo>
                <a:lnTo>
                  <a:pt x="734136" y="630272"/>
                </a:lnTo>
                <a:lnTo>
                  <a:pt x="733344" y="550875"/>
                </a:lnTo>
                <a:lnTo>
                  <a:pt x="650320" y="550875"/>
                </a:lnTo>
                <a:lnTo>
                  <a:pt x="160032" y="530849"/>
                </a:lnTo>
                <a:close/>
              </a:path>
              <a:path w="734694" h="709295">
                <a:moveTo>
                  <a:pt x="136823" y="587463"/>
                </a:moveTo>
                <a:lnTo>
                  <a:pt x="119179" y="587463"/>
                </a:lnTo>
                <a:lnTo>
                  <a:pt x="127344" y="588847"/>
                </a:lnTo>
                <a:lnTo>
                  <a:pt x="131431" y="590230"/>
                </a:lnTo>
                <a:lnTo>
                  <a:pt x="134840" y="592300"/>
                </a:lnTo>
                <a:lnTo>
                  <a:pt x="136823" y="587463"/>
                </a:lnTo>
                <a:close/>
              </a:path>
              <a:path w="734694" h="709295">
                <a:moveTo>
                  <a:pt x="728421" y="57243"/>
                </a:moveTo>
                <a:lnTo>
                  <a:pt x="645611" y="57243"/>
                </a:lnTo>
                <a:lnTo>
                  <a:pt x="650320" y="550875"/>
                </a:lnTo>
                <a:lnTo>
                  <a:pt x="733344" y="550875"/>
                </a:lnTo>
                <a:lnTo>
                  <a:pt x="728421" y="57243"/>
                </a:lnTo>
                <a:close/>
              </a:path>
              <a:path w="734694" h="709295">
                <a:moveTo>
                  <a:pt x="75594" y="351352"/>
                </a:moveTo>
                <a:lnTo>
                  <a:pt x="66742" y="352048"/>
                </a:lnTo>
                <a:lnTo>
                  <a:pt x="75594" y="352048"/>
                </a:lnTo>
                <a:lnTo>
                  <a:pt x="75594" y="351352"/>
                </a:lnTo>
                <a:close/>
              </a:path>
              <a:path w="734694" h="709295">
                <a:moveTo>
                  <a:pt x="386119" y="0"/>
                </a:moveTo>
                <a:lnTo>
                  <a:pt x="379310" y="6869"/>
                </a:lnTo>
                <a:lnTo>
                  <a:pt x="372502" y="14406"/>
                </a:lnTo>
                <a:lnTo>
                  <a:pt x="358884" y="29671"/>
                </a:lnTo>
                <a:lnTo>
                  <a:pt x="352075" y="37208"/>
                </a:lnTo>
                <a:lnTo>
                  <a:pt x="345944" y="45508"/>
                </a:lnTo>
                <a:lnTo>
                  <a:pt x="339135" y="53809"/>
                </a:lnTo>
                <a:lnTo>
                  <a:pt x="332326" y="62777"/>
                </a:lnTo>
                <a:lnTo>
                  <a:pt x="645611" y="57243"/>
                </a:lnTo>
                <a:lnTo>
                  <a:pt x="728421" y="57243"/>
                </a:lnTo>
                <a:lnTo>
                  <a:pt x="728014" y="16505"/>
                </a:lnTo>
                <a:lnTo>
                  <a:pt x="386119" y="0"/>
                </a:lnTo>
                <a:close/>
              </a:path>
            </a:pathLst>
          </a:custGeom>
          <a:solidFill>
            <a:srgbClr val="2079E8"/>
          </a:solidFill>
        </p:spPr>
        <p:txBody>
          <a:bodyPr wrap="square" lIns="0" tIns="0" rIns="0" bIns="0" rtlCol="0"/>
          <a:lstStyle/>
          <a:p>
            <a:endParaRPr/>
          </a:p>
        </p:txBody>
      </p:sp>
      <p:sp>
        <p:nvSpPr>
          <p:cNvPr id="18" name="object 18"/>
          <p:cNvSpPr/>
          <p:nvPr/>
        </p:nvSpPr>
        <p:spPr>
          <a:xfrm>
            <a:off x="1189556" y="4322424"/>
            <a:ext cx="1004569" cy="292100"/>
          </a:xfrm>
          <a:custGeom>
            <a:avLst/>
            <a:gdLst/>
            <a:ahLst/>
            <a:cxnLst/>
            <a:rect l="l" t="t" r="r" b="b"/>
            <a:pathLst>
              <a:path w="1004569" h="292100">
                <a:moveTo>
                  <a:pt x="91934" y="26933"/>
                </a:moveTo>
                <a:lnTo>
                  <a:pt x="0" y="29690"/>
                </a:lnTo>
                <a:lnTo>
                  <a:pt x="3409" y="180193"/>
                </a:lnTo>
                <a:lnTo>
                  <a:pt x="10218" y="188474"/>
                </a:lnTo>
                <a:lnTo>
                  <a:pt x="24513" y="204360"/>
                </a:lnTo>
                <a:lnTo>
                  <a:pt x="32010" y="212641"/>
                </a:lnTo>
                <a:lnTo>
                  <a:pt x="61976" y="243018"/>
                </a:lnTo>
                <a:lnTo>
                  <a:pt x="952670" y="292038"/>
                </a:lnTo>
                <a:lnTo>
                  <a:pt x="959545" y="283060"/>
                </a:lnTo>
                <a:lnTo>
                  <a:pt x="966326" y="274769"/>
                </a:lnTo>
                <a:lnTo>
                  <a:pt x="973106" y="265801"/>
                </a:lnTo>
                <a:lnTo>
                  <a:pt x="979228" y="256137"/>
                </a:lnTo>
                <a:lnTo>
                  <a:pt x="986103" y="246472"/>
                </a:lnTo>
                <a:lnTo>
                  <a:pt x="998345" y="227143"/>
                </a:lnTo>
                <a:lnTo>
                  <a:pt x="1004467" y="216781"/>
                </a:lnTo>
                <a:lnTo>
                  <a:pt x="1002136" y="196765"/>
                </a:lnTo>
                <a:lnTo>
                  <a:pt x="89890" y="196765"/>
                </a:lnTo>
                <a:lnTo>
                  <a:pt x="89890" y="69045"/>
                </a:lnTo>
                <a:lnTo>
                  <a:pt x="105551" y="69045"/>
                </a:lnTo>
                <a:lnTo>
                  <a:pt x="91934" y="26933"/>
                </a:lnTo>
                <a:close/>
              </a:path>
              <a:path w="1004569" h="292100">
                <a:moveTo>
                  <a:pt x="121222" y="118055"/>
                </a:moveTo>
                <a:lnTo>
                  <a:pt x="121222" y="196765"/>
                </a:lnTo>
                <a:lnTo>
                  <a:pt x="155945" y="196765"/>
                </a:lnTo>
                <a:lnTo>
                  <a:pt x="155945" y="129103"/>
                </a:lnTo>
                <a:lnTo>
                  <a:pt x="121222" y="118055"/>
                </a:lnTo>
                <a:close/>
              </a:path>
              <a:path w="1004569" h="292100">
                <a:moveTo>
                  <a:pt x="187277" y="119439"/>
                </a:moveTo>
                <a:lnTo>
                  <a:pt x="187277" y="196765"/>
                </a:lnTo>
                <a:lnTo>
                  <a:pt x="222009" y="196765"/>
                </a:lnTo>
                <a:lnTo>
                  <a:pt x="222009" y="133940"/>
                </a:lnTo>
                <a:lnTo>
                  <a:pt x="187277" y="119439"/>
                </a:lnTo>
                <a:close/>
              </a:path>
              <a:path w="1004569" h="292100">
                <a:moveTo>
                  <a:pt x="253332" y="121509"/>
                </a:moveTo>
                <a:lnTo>
                  <a:pt x="253332" y="196765"/>
                </a:lnTo>
                <a:lnTo>
                  <a:pt x="291463" y="196765"/>
                </a:lnTo>
                <a:lnTo>
                  <a:pt x="291463" y="137384"/>
                </a:lnTo>
                <a:lnTo>
                  <a:pt x="253332" y="121509"/>
                </a:lnTo>
                <a:close/>
              </a:path>
              <a:path w="1004569" h="292100">
                <a:moveTo>
                  <a:pt x="678261" y="8977"/>
                </a:moveTo>
                <a:lnTo>
                  <a:pt x="91934" y="26933"/>
                </a:lnTo>
                <a:lnTo>
                  <a:pt x="105551" y="69045"/>
                </a:lnTo>
                <a:lnTo>
                  <a:pt x="322786" y="69045"/>
                </a:lnTo>
                <a:lnTo>
                  <a:pt x="322786" y="196765"/>
                </a:lnTo>
                <a:lnTo>
                  <a:pt x="1002136" y="196765"/>
                </a:lnTo>
                <a:lnTo>
                  <a:pt x="997957" y="160864"/>
                </a:lnTo>
                <a:lnTo>
                  <a:pt x="666687" y="160864"/>
                </a:lnTo>
                <a:lnTo>
                  <a:pt x="666687" y="140151"/>
                </a:lnTo>
                <a:lnTo>
                  <a:pt x="516873" y="140151"/>
                </a:lnTo>
                <a:lnTo>
                  <a:pt x="516873" y="109087"/>
                </a:lnTo>
                <a:lnTo>
                  <a:pt x="666687" y="109087"/>
                </a:lnTo>
                <a:lnTo>
                  <a:pt x="666687" y="84921"/>
                </a:lnTo>
                <a:lnTo>
                  <a:pt x="689845" y="84921"/>
                </a:lnTo>
                <a:lnTo>
                  <a:pt x="678261" y="8977"/>
                </a:lnTo>
                <a:close/>
              </a:path>
              <a:path w="1004569" h="292100">
                <a:moveTo>
                  <a:pt x="979228" y="0"/>
                </a:moveTo>
                <a:lnTo>
                  <a:pt x="678261" y="8977"/>
                </a:lnTo>
                <a:lnTo>
                  <a:pt x="689845" y="84921"/>
                </a:lnTo>
                <a:lnTo>
                  <a:pt x="742282" y="84921"/>
                </a:lnTo>
                <a:lnTo>
                  <a:pt x="742282" y="109087"/>
                </a:lnTo>
                <a:lnTo>
                  <a:pt x="894093" y="109087"/>
                </a:lnTo>
                <a:lnTo>
                  <a:pt x="894093" y="140151"/>
                </a:lnTo>
                <a:lnTo>
                  <a:pt x="742282" y="140151"/>
                </a:lnTo>
                <a:lnTo>
                  <a:pt x="742282" y="160864"/>
                </a:lnTo>
                <a:lnTo>
                  <a:pt x="997957" y="160864"/>
                </a:lnTo>
                <a:lnTo>
                  <a:pt x="979228" y="0"/>
                </a:lnTo>
                <a:close/>
              </a:path>
              <a:path w="1004569" h="292100">
                <a:moveTo>
                  <a:pt x="291463" y="69045"/>
                </a:moveTo>
                <a:lnTo>
                  <a:pt x="253332" y="69045"/>
                </a:lnTo>
                <a:lnTo>
                  <a:pt x="253332" y="121509"/>
                </a:lnTo>
                <a:lnTo>
                  <a:pt x="291463" y="137384"/>
                </a:lnTo>
                <a:lnTo>
                  <a:pt x="291463" y="69045"/>
                </a:lnTo>
                <a:close/>
              </a:path>
              <a:path w="1004569" h="292100">
                <a:moveTo>
                  <a:pt x="222009" y="69045"/>
                </a:moveTo>
                <a:lnTo>
                  <a:pt x="187277" y="69045"/>
                </a:lnTo>
                <a:lnTo>
                  <a:pt x="187277" y="119439"/>
                </a:lnTo>
                <a:lnTo>
                  <a:pt x="222009" y="133940"/>
                </a:lnTo>
                <a:lnTo>
                  <a:pt x="222009" y="69045"/>
                </a:lnTo>
                <a:close/>
              </a:path>
              <a:path w="1004569" h="292100">
                <a:moveTo>
                  <a:pt x="155945" y="69045"/>
                </a:moveTo>
                <a:lnTo>
                  <a:pt x="121222" y="69045"/>
                </a:lnTo>
                <a:lnTo>
                  <a:pt x="121222" y="118055"/>
                </a:lnTo>
                <a:lnTo>
                  <a:pt x="155945" y="128416"/>
                </a:lnTo>
                <a:lnTo>
                  <a:pt x="155945" y="69045"/>
                </a:lnTo>
                <a:close/>
              </a:path>
            </a:pathLst>
          </a:custGeom>
          <a:solidFill>
            <a:srgbClr val="2079E8"/>
          </a:solidFill>
        </p:spPr>
        <p:txBody>
          <a:bodyPr wrap="square" lIns="0" tIns="0" rIns="0" bIns="0" rtlCol="0"/>
          <a:lstStyle/>
          <a:p>
            <a:endParaRPr/>
          </a:p>
        </p:txBody>
      </p:sp>
      <p:sp>
        <p:nvSpPr>
          <p:cNvPr id="19" name="object 19"/>
          <p:cNvSpPr/>
          <p:nvPr/>
        </p:nvSpPr>
        <p:spPr>
          <a:xfrm>
            <a:off x="1286943" y="4599273"/>
            <a:ext cx="828675" cy="185420"/>
          </a:xfrm>
          <a:custGeom>
            <a:avLst/>
            <a:gdLst/>
            <a:ahLst/>
            <a:cxnLst/>
            <a:rect l="l" t="t" r="r" b="b"/>
            <a:pathLst>
              <a:path w="828675" h="185420">
                <a:moveTo>
                  <a:pt x="0" y="0"/>
                </a:moveTo>
                <a:lnTo>
                  <a:pt x="6808" y="6210"/>
                </a:lnTo>
                <a:lnTo>
                  <a:pt x="14295" y="12421"/>
                </a:lnTo>
                <a:lnTo>
                  <a:pt x="21104" y="17945"/>
                </a:lnTo>
                <a:lnTo>
                  <a:pt x="28601" y="24156"/>
                </a:lnTo>
                <a:lnTo>
                  <a:pt x="35410" y="29680"/>
                </a:lnTo>
                <a:lnTo>
                  <a:pt x="42896" y="35204"/>
                </a:lnTo>
                <a:lnTo>
                  <a:pt x="49705" y="40728"/>
                </a:lnTo>
                <a:lnTo>
                  <a:pt x="57202" y="46252"/>
                </a:lnTo>
                <a:lnTo>
                  <a:pt x="64011" y="51080"/>
                </a:lnTo>
                <a:lnTo>
                  <a:pt x="71498" y="56604"/>
                </a:lnTo>
                <a:lnTo>
                  <a:pt x="78994" y="61441"/>
                </a:lnTo>
                <a:lnTo>
                  <a:pt x="85803" y="66269"/>
                </a:lnTo>
                <a:lnTo>
                  <a:pt x="93290" y="70409"/>
                </a:lnTo>
                <a:lnTo>
                  <a:pt x="100786" y="75246"/>
                </a:lnTo>
                <a:lnTo>
                  <a:pt x="107595" y="79387"/>
                </a:lnTo>
                <a:lnTo>
                  <a:pt x="115082" y="83528"/>
                </a:lnTo>
                <a:lnTo>
                  <a:pt x="123256" y="88365"/>
                </a:lnTo>
                <a:lnTo>
                  <a:pt x="131431" y="92505"/>
                </a:lnTo>
                <a:lnTo>
                  <a:pt x="139596" y="97342"/>
                </a:lnTo>
                <a:lnTo>
                  <a:pt x="164119" y="109765"/>
                </a:lnTo>
                <a:lnTo>
                  <a:pt x="172284" y="113217"/>
                </a:lnTo>
                <a:lnTo>
                  <a:pt x="181137" y="117360"/>
                </a:lnTo>
                <a:lnTo>
                  <a:pt x="189311" y="120811"/>
                </a:lnTo>
                <a:lnTo>
                  <a:pt x="197486" y="124954"/>
                </a:lnTo>
                <a:lnTo>
                  <a:pt x="206338" y="128406"/>
                </a:lnTo>
                <a:lnTo>
                  <a:pt x="214503" y="131858"/>
                </a:lnTo>
                <a:lnTo>
                  <a:pt x="222678" y="134619"/>
                </a:lnTo>
                <a:lnTo>
                  <a:pt x="231530" y="138070"/>
                </a:lnTo>
                <a:lnTo>
                  <a:pt x="239705" y="141522"/>
                </a:lnTo>
                <a:lnTo>
                  <a:pt x="248557" y="144284"/>
                </a:lnTo>
                <a:lnTo>
                  <a:pt x="288732" y="157402"/>
                </a:lnTo>
                <a:lnTo>
                  <a:pt x="328917" y="167757"/>
                </a:lnTo>
                <a:lnTo>
                  <a:pt x="369092" y="176041"/>
                </a:lnTo>
                <a:lnTo>
                  <a:pt x="409955" y="181564"/>
                </a:lnTo>
                <a:lnTo>
                  <a:pt x="450131" y="184326"/>
                </a:lnTo>
                <a:lnTo>
                  <a:pt x="470557" y="185016"/>
                </a:lnTo>
                <a:lnTo>
                  <a:pt x="490306" y="185016"/>
                </a:lnTo>
                <a:lnTo>
                  <a:pt x="529803" y="182945"/>
                </a:lnTo>
                <a:lnTo>
                  <a:pt x="568622" y="178112"/>
                </a:lnTo>
                <a:lnTo>
                  <a:pt x="622387" y="165686"/>
                </a:lnTo>
                <a:lnTo>
                  <a:pt x="674184" y="148427"/>
                </a:lnTo>
                <a:lnTo>
                  <a:pt x="690476" y="140832"/>
                </a:lnTo>
                <a:lnTo>
                  <a:pt x="707522" y="133238"/>
                </a:lnTo>
                <a:lnTo>
                  <a:pt x="723249" y="124263"/>
                </a:lnTo>
                <a:lnTo>
                  <a:pt x="739541" y="115288"/>
                </a:lnTo>
                <a:lnTo>
                  <a:pt x="755175" y="104937"/>
                </a:lnTo>
                <a:lnTo>
                  <a:pt x="770149" y="94576"/>
                </a:lnTo>
                <a:lnTo>
                  <a:pt x="800191" y="71106"/>
                </a:lnTo>
                <a:lnTo>
                  <a:pt x="814411" y="58674"/>
                </a:lnTo>
                <a:lnTo>
                  <a:pt x="828067" y="44869"/>
                </a:lnTo>
                <a:lnTo>
                  <a:pt x="0" y="0"/>
                </a:lnTo>
                <a:close/>
              </a:path>
            </a:pathLst>
          </a:custGeom>
          <a:solidFill>
            <a:srgbClr val="2079E8"/>
          </a:solidFill>
        </p:spPr>
        <p:txBody>
          <a:bodyPr wrap="square" lIns="0" tIns="0" rIns="0" bIns="0" rtlCol="0"/>
          <a:lstStyle/>
          <a:p>
            <a:endParaRPr/>
          </a:p>
        </p:txBody>
      </p:sp>
      <p:sp>
        <p:nvSpPr>
          <p:cNvPr id="20" name="object 20"/>
          <p:cNvSpPr/>
          <p:nvPr/>
        </p:nvSpPr>
        <p:spPr>
          <a:xfrm>
            <a:off x="1224288" y="3496778"/>
            <a:ext cx="482600" cy="400050"/>
          </a:xfrm>
          <a:custGeom>
            <a:avLst/>
            <a:gdLst/>
            <a:ahLst/>
            <a:cxnLst/>
            <a:rect l="l" t="t" r="r" b="b"/>
            <a:pathLst>
              <a:path w="482600" h="400050">
                <a:moveTo>
                  <a:pt x="0" y="0"/>
                </a:moveTo>
                <a:lnTo>
                  <a:pt x="32688" y="395544"/>
                </a:lnTo>
                <a:lnTo>
                  <a:pt x="36775" y="396231"/>
                </a:lnTo>
                <a:lnTo>
                  <a:pt x="40862" y="396231"/>
                </a:lnTo>
                <a:lnTo>
                  <a:pt x="53115" y="398301"/>
                </a:lnTo>
                <a:lnTo>
                  <a:pt x="56524" y="398301"/>
                </a:lnTo>
                <a:lnTo>
                  <a:pt x="60611" y="398998"/>
                </a:lnTo>
                <a:lnTo>
                  <a:pt x="64011" y="399685"/>
                </a:lnTo>
                <a:lnTo>
                  <a:pt x="34053" y="32438"/>
                </a:lnTo>
                <a:lnTo>
                  <a:pt x="470674" y="32438"/>
                </a:lnTo>
                <a:lnTo>
                  <a:pt x="478054" y="26236"/>
                </a:lnTo>
                <a:lnTo>
                  <a:pt x="482141" y="22706"/>
                </a:lnTo>
                <a:lnTo>
                  <a:pt x="0" y="0"/>
                </a:lnTo>
                <a:close/>
              </a:path>
              <a:path w="482600" h="400050">
                <a:moveTo>
                  <a:pt x="470674" y="32438"/>
                </a:moveTo>
                <a:lnTo>
                  <a:pt x="34053" y="32438"/>
                </a:lnTo>
                <a:lnTo>
                  <a:pt x="450131" y="52473"/>
                </a:lnTo>
                <a:lnTo>
                  <a:pt x="454218" y="48275"/>
                </a:lnTo>
                <a:lnTo>
                  <a:pt x="458305" y="44840"/>
                </a:lnTo>
                <a:lnTo>
                  <a:pt x="462392" y="40738"/>
                </a:lnTo>
                <a:lnTo>
                  <a:pt x="466479" y="37208"/>
                </a:lnTo>
                <a:lnTo>
                  <a:pt x="469879" y="33105"/>
                </a:lnTo>
                <a:lnTo>
                  <a:pt x="470674" y="32438"/>
                </a:lnTo>
                <a:close/>
              </a:path>
            </a:pathLst>
          </a:custGeom>
          <a:solidFill>
            <a:srgbClr val="2079E8"/>
          </a:solidFill>
        </p:spPr>
        <p:txBody>
          <a:bodyPr wrap="square" lIns="0" tIns="0" rIns="0" bIns="0" rtlCol="0"/>
          <a:lstStyle/>
          <a:p>
            <a:endParaRPr/>
          </a:p>
        </p:txBody>
      </p:sp>
      <p:sp>
        <p:nvSpPr>
          <p:cNvPr id="21" name="object 21"/>
          <p:cNvSpPr/>
          <p:nvPr/>
        </p:nvSpPr>
        <p:spPr>
          <a:xfrm>
            <a:off x="994796" y="4470856"/>
            <a:ext cx="315595" cy="330835"/>
          </a:xfrm>
          <a:custGeom>
            <a:avLst/>
            <a:gdLst/>
            <a:ahLst/>
            <a:cxnLst/>
            <a:rect l="l" t="t" r="r" b="b"/>
            <a:pathLst>
              <a:path w="315594" h="330835">
                <a:moveTo>
                  <a:pt x="143688" y="0"/>
                </a:moveTo>
                <a:lnTo>
                  <a:pt x="103513" y="9664"/>
                </a:lnTo>
                <a:lnTo>
                  <a:pt x="76268" y="54543"/>
                </a:lnTo>
                <a:lnTo>
                  <a:pt x="75590" y="71115"/>
                </a:lnTo>
                <a:lnTo>
                  <a:pt x="76955" y="86991"/>
                </a:lnTo>
                <a:lnTo>
                  <a:pt x="92616" y="130487"/>
                </a:lnTo>
                <a:lnTo>
                  <a:pt x="105556" y="152573"/>
                </a:lnTo>
                <a:lnTo>
                  <a:pt x="83076" y="158097"/>
                </a:lnTo>
                <a:lnTo>
                  <a:pt x="44945" y="174669"/>
                </a:lnTo>
                <a:lnTo>
                  <a:pt x="7491" y="210571"/>
                </a:lnTo>
                <a:lnTo>
                  <a:pt x="0" y="239563"/>
                </a:lnTo>
                <a:lnTo>
                  <a:pt x="0" y="245776"/>
                </a:lnTo>
                <a:lnTo>
                  <a:pt x="21111" y="285818"/>
                </a:lnTo>
                <a:lnTo>
                  <a:pt x="53116" y="308600"/>
                </a:lnTo>
                <a:lnTo>
                  <a:pt x="96704" y="323789"/>
                </a:lnTo>
                <a:lnTo>
                  <a:pt x="136201" y="330002"/>
                </a:lnTo>
                <a:lnTo>
                  <a:pt x="147097" y="330693"/>
                </a:lnTo>
                <a:lnTo>
                  <a:pt x="167524" y="330693"/>
                </a:lnTo>
                <a:lnTo>
                  <a:pt x="208387" y="325860"/>
                </a:lnTo>
                <a:lnTo>
                  <a:pt x="245153" y="315504"/>
                </a:lnTo>
                <a:lnTo>
                  <a:pt x="282606" y="295483"/>
                </a:lnTo>
                <a:lnTo>
                  <a:pt x="309851" y="263726"/>
                </a:lnTo>
                <a:lnTo>
                  <a:pt x="311895" y="257512"/>
                </a:lnTo>
                <a:lnTo>
                  <a:pt x="313938" y="251989"/>
                </a:lnTo>
                <a:lnTo>
                  <a:pt x="315295" y="239563"/>
                </a:lnTo>
                <a:lnTo>
                  <a:pt x="313938" y="227133"/>
                </a:lnTo>
                <a:lnTo>
                  <a:pt x="309851" y="214711"/>
                </a:lnTo>
                <a:lnTo>
                  <a:pt x="282606" y="182950"/>
                </a:lnTo>
                <a:lnTo>
                  <a:pt x="245153" y="162934"/>
                </a:lnTo>
                <a:lnTo>
                  <a:pt x="227448" y="157410"/>
                </a:lnTo>
                <a:lnTo>
                  <a:pt x="217917" y="154643"/>
                </a:lnTo>
                <a:lnTo>
                  <a:pt x="208387" y="152573"/>
                </a:lnTo>
                <a:lnTo>
                  <a:pt x="198847" y="151190"/>
                </a:lnTo>
                <a:lnTo>
                  <a:pt x="178420" y="148432"/>
                </a:lnTo>
                <a:lnTo>
                  <a:pt x="140966" y="148432"/>
                </a:lnTo>
                <a:lnTo>
                  <a:pt x="136201" y="142222"/>
                </a:lnTo>
                <a:lnTo>
                  <a:pt x="116452" y="108390"/>
                </a:lnTo>
                <a:lnTo>
                  <a:pt x="106912" y="62824"/>
                </a:lnTo>
                <a:lnTo>
                  <a:pt x="109643" y="47636"/>
                </a:lnTo>
                <a:lnTo>
                  <a:pt x="145731" y="32447"/>
                </a:lnTo>
                <a:lnTo>
                  <a:pt x="172289" y="31073"/>
                </a:lnTo>
                <a:lnTo>
                  <a:pt x="192726" y="31073"/>
                </a:lnTo>
                <a:lnTo>
                  <a:pt x="163437" y="1383"/>
                </a:lnTo>
                <a:lnTo>
                  <a:pt x="143688" y="0"/>
                </a:lnTo>
                <a:close/>
              </a:path>
              <a:path w="315594" h="330835">
                <a:moveTo>
                  <a:pt x="167524" y="147746"/>
                </a:moveTo>
                <a:lnTo>
                  <a:pt x="145053" y="147746"/>
                </a:lnTo>
                <a:lnTo>
                  <a:pt x="140966" y="148432"/>
                </a:lnTo>
                <a:lnTo>
                  <a:pt x="178420" y="148432"/>
                </a:lnTo>
                <a:lnTo>
                  <a:pt x="167524" y="147746"/>
                </a:lnTo>
                <a:close/>
              </a:path>
              <a:path w="315594" h="330835">
                <a:moveTo>
                  <a:pt x="192726" y="31073"/>
                </a:moveTo>
                <a:lnTo>
                  <a:pt x="172289" y="31073"/>
                </a:lnTo>
                <a:lnTo>
                  <a:pt x="184551" y="31760"/>
                </a:lnTo>
                <a:lnTo>
                  <a:pt x="194081" y="32447"/>
                </a:lnTo>
                <a:lnTo>
                  <a:pt x="192726" y="31073"/>
                </a:lnTo>
                <a:close/>
              </a:path>
            </a:pathLst>
          </a:custGeom>
          <a:solidFill>
            <a:srgbClr val="2079E8"/>
          </a:solidFill>
        </p:spPr>
        <p:txBody>
          <a:bodyPr wrap="square" lIns="0" tIns="0" rIns="0" bIns="0" rtlCol="0"/>
          <a:lstStyle/>
          <a:p>
            <a:endParaRPr/>
          </a:p>
        </p:txBody>
      </p:sp>
      <p:sp>
        <p:nvSpPr>
          <p:cNvPr id="22" name="object 22"/>
          <p:cNvSpPr/>
          <p:nvPr/>
        </p:nvSpPr>
        <p:spPr>
          <a:xfrm>
            <a:off x="1331884" y="3577492"/>
            <a:ext cx="614045" cy="508000"/>
          </a:xfrm>
          <a:custGeom>
            <a:avLst/>
            <a:gdLst/>
            <a:ahLst/>
            <a:cxnLst/>
            <a:rect l="l" t="t" r="r" b="b"/>
            <a:pathLst>
              <a:path w="614044" h="508000">
                <a:moveTo>
                  <a:pt x="0" y="0"/>
                </a:moveTo>
                <a:lnTo>
                  <a:pt x="16348" y="507446"/>
                </a:lnTo>
                <a:lnTo>
                  <a:pt x="44262" y="506759"/>
                </a:lnTo>
                <a:lnTo>
                  <a:pt x="29288" y="29671"/>
                </a:lnTo>
                <a:lnTo>
                  <a:pt x="613443" y="29671"/>
                </a:lnTo>
                <a:lnTo>
                  <a:pt x="613610" y="26236"/>
                </a:lnTo>
                <a:lnTo>
                  <a:pt x="0" y="0"/>
                </a:lnTo>
                <a:close/>
              </a:path>
              <a:path w="614044" h="508000">
                <a:moveTo>
                  <a:pt x="613443" y="29671"/>
                </a:moveTo>
                <a:lnTo>
                  <a:pt x="29288" y="29671"/>
                </a:lnTo>
                <a:lnTo>
                  <a:pt x="612197" y="55240"/>
                </a:lnTo>
                <a:lnTo>
                  <a:pt x="613443" y="29671"/>
                </a:lnTo>
                <a:close/>
              </a:path>
            </a:pathLst>
          </a:custGeom>
          <a:solidFill>
            <a:srgbClr val="2079E8"/>
          </a:solidFill>
        </p:spPr>
        <p:txBody>
          <a:bodyPr wrap="square" lIns="0" tIns="0" rIns="0" bIns="0" rtlCol="0"/>
          <a:lstStyle/>
          <a:p>
            <a:endParaRPr/>
          </a:p>
        </p:txBody>
      </p:sp>
      <p:sp>
        <p:nvSpPr>
          <p:cNvPr id="23" name="object 23"/>
          <p:cNvSpPr/>
          <p:nvPr/>
        </p:nvSpPr>
        <p:spPr>
          <a:xfrm>
            <a:off x="6707632" y="3460643"/>
            <a:ext cx="1334135" cy="1054100"/>
          </a:xfrm>
          <a:custGeom>
            <a:avLst/>
            <a:gdLst/>
            <a:ahLst/>
            <a:cxnLst/>
            <a:rect l="l" t="t" r="r" b="b"/>
            <a:pathLst>
              <a:path w="1334134" h="1054100">
                <a:moveTo>
                  <a:pt x="1311495" y="854667"/>
                </a:moveTo>
                <a:lnTo>
                  <a:pt x="1229878" y="854667"/>
                </a:lnTo>
                <a:lnTo>
                  <a:pt x="1252292" y="1053494"/>
                </a:lnTo>
                <a:lnTo>
                  <a:pt x="1277531" y="990669"/>
                </a:lnTo>
                <a:lnTo>
                  <a:pt x="1291845" y="944416"/>
                </a:lnTo>
                <a:lnTo>
                  <a:pt x="1303429" y="896093"/>
                </a:lnTo>
                <a:lnTo>
                  <a:pt x="1311495" y="854667"/>
                </a:lnTo>
                <a:close/>
              </a:path>
              <a:path w="1334134" h="1054100">
                <a:moveTo>
                  <a:pt x="236307" y="451490"/>
                </a:moveTo>
                <a:lnTo>
                  <a:pt x="187947" y="451490"/>
                </a:lnTo>
                <a:lnTo>
                  <a:pt x="175017" y="452177"/>
                </a:lnTo>
                <a:lnTo>
                  <a:pt x="119849" y="459075"/>
                </a:lnTo>
                <a:lnTo>
                  <a:pt x="78313" y="468749"/>
                </a:lnTo>
                <a:lnTo>
                  <a:pt x="41539" y="488766"/>
                </a:lnTo>
                <a:lnTo>
                  <a:pt x="14300" y="524667"/>
                </a:lnTo>
                <a:lnTo>
                  <a:pt x="680" y="574374"/>
                </a:lnTo>
                <a:lnTo>
                  <a:pt x="0" y="593016"/>
                </a:lnTo>
                <a:lnTo>
                  <a:pt x="0" y="613032"/>
                </a:lnTo>
                <a:lnTo>
                  <a:pt x="5447" y="655144"/>
                </a:lnTo>
                <a:lnTo>
                  <a:pt x="15663" y="697953"/>
                </a:lnTo>
                <a:lnTo>
                  <a:pt x="29963" y="743519"/>
                </a:lnTo>
                <a:lnTo>
                  <a:pt x="49031" y="789772"/>
                </a:lnTo>
                <a:lnTo>
                  <a:pt x="71503" y="837408"/>
                </a:lnTo>
                <a:lnTo>
                  <a:pt x="97379" y="885732"/>
                </a:lnTo>
                <a:lnTo>
                  <a:pt x="126667" y="934055"/>
                </a:lnTo>
                <a:lnTo>
                  <a:pt x="159346" y="981691"/>
                </a:lnTo>
                <a:lnTo>
                  <a:pt x="194078" y="1027954"/>
                </a:lnTo>
                <a:lnTo>
                  <a:pt x="191357" y="885732"/>
                </a:lnTo>
                <a:lnTo>
                  <a:pt x="1160664" y="856738"/>
                </a:lnTo>
                <a:lnTo>
                  <a:pt x="322788" y="856738"/>
                </a:lnTo>
                <a:lnTo>
                  <a:pt x="290100" y="456318"/>
                </a:lnTo>
                <a:lnTo>
                  <a:pt x="279882" y="454934"/>
                </a:lnTo>
                <a:lnTo>
                  <a:pt x="269673" y="454248"/>
                </a:lnTo>
                <a:lnTo>
                  <a:pt x="258777" y="452864"/>
                </a:lnTo>
                <a:lnTo>
                  <a:pt x="236307" y="451490"/>
                </a:lnTo>
                <a:close/>
              </a:path>
              <a:path w="1334134" h="1054100">
                <a:moveTo>
                  <a:pt x="943867" y="0"/>
                </a:moveTo>
                <a:lnTo>
                  <a:pt x="928864" y="0"/>
                </a:lnTo>
                <a:lnTo>
                  <a:pt x="913881" y="1335"/>
                </a:lnTo>
                <a:lnTo>
                  <a:pt x="869619" y="9636"/>
                </a:lnTo>
                <a:lnTo>
                  <a:pt x="825356" y="26236"/>
                </a:lnTo>
                <a:lnTo>
                  <a:pt x="768154" y="60773"/>
                </a:lnTo>
                <a:lnTo>
                  <a:pt x="739553" y="83480"/>
                </a:lnTo>
                <a:lnTo>
                  <a:pt x="1080704" y="100081"/>
                </a:lnTo>
                <a:lnTo>
                  <a:pt x="1086825" y="771817"/>
                </a:lnTo>
                <a:lnTo>
                  <a:pt x="322788" y="856738"/>
                </a:lnTo>
                <a:lnTo>
                  <a:pt x="1160664" y="856738"/>
                </a:lnTo>
                <a:lnTo>
                  <a:pt x="1229878" y="854667"/>
                </a:lnTo>
                <a:lnTo>
                  <a:pt x="1311495" y="854667"/>
                </a:lnTo>
                <a:lnTo>
                  <a:pt x="1318403" y="812555"/>
                </a:lnTo>
                <a:lnTo>
                  <a:pt x="1325843" y="755254"/>
                </a:lnTo>
                <a:lnTo>
                  <a:pt x="1330646" y="700024"/>
                </a:lnTo>
                <a:lnTo>
                  <a:pt x="1333377" y="646176"/>
                </a:lnTo>
                <a:lnTo>
                  <a:pt x="1334036" y="594390"/>
                </a:lnTo>
                <a:lnTo>
                  <a:pt x="1331964" y="543996"/>
                </a:lnTo>
                <a:lnTo>
                  <a:pt x="1328574" y="495673"/>
                </a:lnTo>
                <a:lnTo>
                  <a:pt x="1322452" y="449410"/>
                </a:lnTo>
                <a:lnTo>
                  <a:pt x="1315013" y="404522"/>
                </a:lnTo>
                <a:lnTo>
                  <a:pt x="1304747" y="361780"/>
                </a:lnTo>
                <a:lnTo>
                  <a:pt x="1293164" y="321041"/>
                </a:lnTo>
                <a:lnTo>
                  <a:pt x="1280262" y="283070"/>
                </a:lnTo>
                <a:lnTo>
                  <a:pt x="1265288" y="246434"/>
                </a:lnTo>
                <a:lnTo>
                  <a:pt x="1229878" y="180890"/>
                </a:lnTo>
                <a:lnTo>
                  <a:pt x="1198517" y="135286"/>
                </a:lnTo>
                <a:lnTo>
                  <a:pt x="1173372" y="106282"/>
                </a:lnTo>
                <a:lnTo>
                  <a:pt x="1118186" y="58674"/>
                </a:lnTo>
                <a:lnTo>
                  <a:pt x="1073264" y="31770"/>
                </a:lnTo>
                <a:lnTo>
                  <a:pt x="1025611" y="13070"/>
                </a:lnTo>
                <a:lnTo>
                  <a:pt x="974474" y="2003"/>
                </a:lnTo>
                <a:lnTo>
                  <a:pt x="959500" y="667"/>
                </a:lnTo>
                <a:lnTo>
                  <a:pt x="943867" y="0"/>
                </a:lnTo>
                <a:close/>
              </a:path>
            </a:pathLst>
          </a:custGeom>
          <a:solidFill>
            <a:srgbClr val="2079E8"/>
          </a:solidFill>
        </p:spPr>
        <p:txBody>
          <a:bodyPr wrap="square" lIns="0" tIns="0" rIns="0" bIns="0" rtlCol="0"/>
          <a:lstStyle/>
          <a:p>
            <a:endParaRPr/>
          </a:p>
        </p:txBody>
      </p:sp>
      <p:sp>
        <p:nvSpPr>
          <p:cNvPr id="24" name="object 24"/>
          <p:cNvSpPr/>
          <p:nvPr/>
        </p:nvSpPr>
        <p:spPr>
          <a:xfrm>
            <a:off x="7029055" y="3573889"/>
            <a:ext cx="734695" cy="709295"/>
          </a:xfrm>
          <a:custGeom>
            <a:avLst/>
            <a:gdLst/>
            <a:ahLst/>
            <a:cxnLst/>
            <a:rect l="l" t="t" r="r" b="b"/>
            <a:pathLst>
              <a:path w="734695" h="709295">
                <a:moveTo>
                  <a:pt x="0" y="347211"/>
                </a:moveTo>
                <a:lnTo>
                  <a:pt x="29966" y="708973"/>
                </a:lnTo>
                <a:lnTo>
                  <a:pt x="635369" y="641311"/>
                </a:lnTo>
                <a:lnTo>
                  <a:pt x="119179" y="641311"/>
                </a:lnTo>
                <a:lnTo>
                  <a:pt x="113726" y="640624"/>
                </a:lnTo>
                <a:lnTo>
                  <a:pt x="92621" y="614387"/>
                </a:lnTo>
                <a:lnTo>
                  <a:pt x="93299" y="608863"/>
                </a:lnTo>
                <a:lnTo>
                  <a:pt x="119179" y="587463"/>
                </a:lnTo>
                <a:lnTo>
                  <a:pt x="136823" y="587463"/>
                </a:lnTo>
                <a:lnTo>
                  <a:pt x="160032" y="530849"/>
                </a:lnTo>
                <a:lnTo>
                  <a:pt x="75594" y="527405"/>
                </a:lnTo>
                <a:lnTo>
                  <a:pt x="75594" y="352048"/>
                </a:lnTo>
                <a:lnTo>
                  <a:pt x="48349" y="352048"/>
                </a:lnTo>
                <a:lnTo>
                  <a:pt x="29966" y="350665"/>
                </a:lnTo>
                <a:lnTo>
                  <a:pt x="19748" y="349282"/>
                </a:lnTo>
                <a:lnTo>
                  <a:pt x="10218" y="348595"/>
                </a:lnTo>
                <a:lnTo>
                  <a:pt x="0" y="347211"/>
                </a:lnTo>
                <a:close/>
              </a:path>
              <a:path w="734695" h="709295">
                <a:moveTo>
                  <a:pt x="160032" y="530849"/>
                </a:moveTo>
                <a:lnTo>
                  <a:pt x="134840" y="592300"/>
                </a:lnTo>
                <a:lnTo>
                  <a:pt x="139605" y="596441"/>
                </a:lnTo>
                <a:lnTo>
                  <a:pt x="143015" y="601965"/>
                </a:lnTo>
                <a:lnTo>
                  <a:pt x="145049" y="607489"/>
                </a:lnTo>
                <a:lnTo>
                  <a:pt x="145736" y="614387"/>
                </a:lnTo>
                <a:lnTo>
                  <a:pt x="145049" y="619911"/>
                </a:lnTo>
                <a:lnTo>
                  <a:pt x="119179" y="641311"/>
                </a:lnTo>
                <a:lnTo>
                  <a:pt x="635369" y="641311"/>
                </a:lnTo>
                <a:lnTo>
                  <a:pt x="734136" y="630272"/>
                </a:lnTo>
                <a:lnTo>
                  <a:pt x="733344" y="550875"/>
                </a:lnTo>
                <a:lnTo>
                  <a:pt x="650320" y="550875"/>
                </a:lnTo>
                <a:lnTo>
                  <a:pt x="160032" y="530849"/>
                </a:lnTo>
                <a:close/>
              </a:path>
              <a:path w="734695" h="709295">
                <a:moveTo>
                  <a:pt x="136823" y="587463"/>
                </a:moveTo>
                <a:lnTo>
                  <a:pt x="119179" y="587463"/>
                </a:lnTo>
                <a:lnTo>
                  <a:pt x="127344" y="588847"/>
                </a:lnTo>
                <a:lnTo>
                  <a:pt x="131431" y="590230"/>
                </a:lnTo>
                <a:lnTo>
                  <a:pt x="134840" y="592300"/>
                </a:lnTo>
                <a:lnTo>
                  <a:pt x="136823" y="587463"/>
                </a:lnTo>
                <a:close/>
              </a:path>
              <a:path w="734695" h="709295">
                <a:moveTo>
                  <a:pt x="728421" y="57243"/>
                </a:moveTo>
                <a:lnTo>
                  <a:pt x="645611" y="57243"/>
                </a:lnTo>
                <a:lnTo>
                  <a:pt x="650320" y="550875"/>
                </a:lnTo>
                <a:lnTo>
                  <a:pt x="733344" y="550875"/>
                </a:lnTo>
                <a:lnTo>
                  <a:pt x="728421" y="57243"/>
                </a:lnTo>
                <a:close/>
              </a:path>
              <a:path w="734695" h="709295">
                <a:moveTo>
                  <a:pt x="75594" y="351352"/>
                </a:moveTo>
                <a:lnTo>
                  <a:pt x="66742" y="352048"/>
                </a:lnTo>
                <a:lnTo>
                  <a:pt x="75594" y="352048"/>
                </a:lnTo>
                <a:lnTo>
                  <a:pt x="75594" y="351352"/>
                </a:lnTo>
                <a:close/>
              </a:path>
              <a:path w="734695" h="709295">
                <a:moveTo>
                  <a:pt x="386119" y="0"/>
                </a:moveTo>
                <a:lnTo>
                  <a:pt x="379310" y="6869"/>
                </a:lnTo>
                <a:lnTo>
                  <a:pt x="372502" y="14406"/>
                </a:lnTo>
                <a:lnTo>
                  <a:pt x="358884" y="29671"/>
                </a:lnTo>
                <a:lnTo>
                  <a:pt x="352075" y="37208"/>
                </a:lnTo>
                <a:lnTo>
                  <a:pt x="345944" y="45508"/>
                </a:lnTo>
                <a:lnTo>
                  <a:pt x="339135" y="53809"/>
                </a:lnTo>
                <a:lnTo>
                  <a:pt x="332326" y="62777"/>
                </a:lnTo>
                <a:lnTo>
                  <a:pt x="645611" y="57243"/>
                </a:lnTo>
                <a:lnTo>
                  <a:pt x="728421" y="57243"/>
                </a:lnTo>
                <a:lnTo>
                  <a:pt x="728014" y="16505"/>
                </a:lnTo>
                <a:lnTo>
                  <a:pt x="386119" y="0"/>
                </a:lnTo>
                <a:close/>
              </a:path>
            </a:pathLst>
          </a:custGeom>
          <a:solidFill>
            <a:srgbClr val="2079E8"/>
          </a:solidFill>
        </p:spPr>
        <p:txBody>
          <a:bodyPr wrap="square" lIns="0" tIns="0" rIns="0" bIns="0" rtlCol="0"/>
          <a:lstStyle/>
          <a:p>
            <a:endParaRPr/>
          </a:p>
        </p:txBody>
      </p:sp>
      <p:sp>
        <p:nvSpPr>
          <p:cNvPr id="25" name="object 25"/>
          <p:cNvSpPr/>
          <p:nvPr/>
        </p:nvSpPr>
        <p:spPr>
          <a:xfrm>
            <a:off x="6930312" y="4347062"/>
            <a:ext cx="1004569" cy="292100"/>
          </a:xfrm>
          <a:custGeom>
            <a:avLst/>
            <a:gdLst/>
            <a:ahLst/>
            <a:cxnLst/>
            <a:rect l="l" t="t" r="r" b="b"/>
            <a:pathLst>
              <a:path w="1004570" h="292100">
                <a:moveTo>
                  <a:pt x="91934" y="26933"/>
                </a:moveTo>
                <a:lnTo>
                  <a:pt x="0" y="29690"/>
                </a:lnTo>
                <a:lnTo>
                  <a:pt x="3409" y="180193"/>
                </a:lnTo>
                <a:lnTo>
                  <a:pt x="10218" y="188474"/>
                </a:lnTo>
                <a:lnTo>
                  <a:pt x="24513" y="204360"/>
                </a:lnTo>
                <a:lnTo>
                  <a:pt x="32010" y="212641"/>
                </a:lnTo>
                <a:lnTo>
                  <a:pt x="61976" y="243018"/>
                </a:lnTo>
                <a:lnTo>
                  <a:pt x="952670" y="292038"/>
                </a:lnTo>
                <a:lnTo>
                  <a:pt x="959545" y="283060"/>
                </a:lnTo>
                <a:lnTo>
                  <a:pt x="966326" y="274769"/>
                </a:lnTo>
                <a:lnTo>
                  <a:pt x="973106" y="265801"/>
                </a:lnTo>
                <a:lnTo>
                  <a:pt x="979228" y="256137"/>
                </a:lnTo>
                <a:lnTo>
                  <a:pt x="986103" y="246472"/>
                </a:lnTo>
                <a:lnTo>
                  <a:pt x="998345" y="227143"/>
                </a:lnTo>
                <a:lnTo>
                  <a:pt x="1004467" y="216781"/>
                </a:lnTo>
                <a:lnTo>
                  <a:pt x="1002136" y="196765"/>
                </a:lnTo>
                <a:lnTo>
                  <a:pt x="89890" y="196765"/>
                </a:lnTo>
                <a:lnTo>
                  <a:pt x="89890" y="69045"/>
                </a:lnTo>
                <a:lnTo>
                  <a:pt x="105551" y="69045"/>
                </a:lnTo>
                <a:lnTo>
                  <a:pt x="91934" y="26933"/>
                </a:lnTo>
                <a:close/>
              </a:path>
              <a:path w="1004570" h="292100">
                <a:moveTo>
                  <a:pt x="121222" y="118055"/>
                </a:moveTo>
                <a:lnTo>
                  <a:pt x="121222" y="196765"/>
                </a:lnTo>
                <a:lnTo>
                  <a:pt x="155945" y="196765"/>
                </a:lnTo>
                <a:lnTo>
                  <a:pt x="155945" y="129103"/>
                </a:lnTo>
                <a:lnTo>
                  <a:pt x="121222" y="118055"/>
                </a:lnTo>
                <a:close/>
              </a:path>
              <a:path w="1004570" h="292100">
                <a:moveTo>
                  <a:pt x="187277" y="119439"/>
                </a:moveTo>
                <a:lnTo>
                  <a:pt x="187277" y="196765"/>
                </a:lnTo>
                <a:lnTo>
                  <a:pt x="222009" y="196765"/>
                </a:lnTo>
                <a:lnTo>
                  <a:pt x="222009" y="133940"/>
                </a:lnTo>
                <a:lnTo>
                  <a:pt x="187277" y="119439"/>
                </a:lnTo>
                <a:close/>
              </a:path>
              <a:path w="1004570" h="292100">
                <a:moveTo>
                  <a:pt x="253332" y="121509"/>
                </a:moveTo>
                <a:lnTo>
                  <a:pt x="253332" y="196765"/>
                </a:lnTo>
                <a:lnTo>
                  <a:pt x="291463" y="196765"/>
                </a:lnTo>
                <a:lnTo>
                  <a:pt x="291463" y="137384"/>
                </a:lnTo>
                <a:lnTo>
                  <a:pt x="253332" y="121509"/>
                </a:lnTo>
                <a:close/>
              </a:path>
              <a:path w="1004570" h="292100">
                <a:moveTo>
                  <a:pt x="678261" y="8977"/>
                </a:moveTo>
                <a:lnTo>
                  <a:pt x="91934" y="26933"/>
                </a:lnTo>
                <a:lnTo>
                  <a:pt x="105551" y="69045"/>
                </a:lnTo>
                <a:lnTo>
                  <a:pt x="322786" y="69045"/>
                </a:lnTo>
                <a:lnTo>
                  <a:pt x="322786" y="196765"/>
                </a:lnTo>
                <a:lnTo>
                  <a:pt x="1002136" y="196765"/>
                </a:lnTo>
                <a:lnTo>
                  <a:pt x="997957" y="160864"/>
                </a:lnTo>
                <a:lnTo>
                  <a:pt x="666687" y="160864"/>
                </a:lnTo>
                <a:lnTo>
                  <a:pt x="666687" y="140151"/>
                </a:lnTo>
                <a:lnTo>
                  <a:pt x="516873" y="140151"/>
                </a:lnTo>
                <a:lnTo>
                  <a:pt x="516873" y="109087"/>
                </a:lnTo>
                <a:lnTo>
                  <a:pt x="666687" y="109087"/>
                </a:lnTo>
                <a:lnTo>
                  <a:pt x="666687" y="84921"/>
                </a:lnTo>
                <a:lnTo>
                  <a:pt x="689845" y="84921"/>
                </a:lnTo>
                <a:lnTo>
                  <a:pt x="678261" y="8977"/>
                </a:lnTo>
                <a:close/>
              </a:path>
              <a:path w="1004570" h="292100">
                <a:moveTo>
                  <a:pt x="979228" y="0"/>
                </a:moveTo>
                <a:lnTo>
                  <a:pt x="678261" y="8977"/>
                </a:lnTo>
                <a:lnTo>
                  <a:pt x="689845" y="84921"/>
                </a:lnTo>
                <a:lnTo>
                  <a:pt x="742282" y="84921"/>
                </a:lnTo>
                <a:lnTo>
                  <a:pt x="742282" y="109087"/>
                </a:lnTo>
                <a:lnTo>
                  <a:pt x="894093" y="109087"/>
                </a:lnTo>
                <a:lnTo>
                  <a:pt x="894093" y="140151"/>
                </a:lnTo>
                <a:lnTo>
                  <a:pt x="742282" y="140151"/>
                </a:lnTo>
                <a:lnTo>
                  <a:pt x="742282" y="160864"/>
                </a:lnTo>
                <a:lnTo>
                  <a:pt x="997957" y="160864"/>
                </a:lnTo>
                <a:lnTo>
                  <a:pt x="979228" y="0"/>
                </a:lnTo>
                <a:close/>
              </a:path>
              <a:path w="1004570" h="292100">
                <a:moveTo>
                  <a:pt x="291463" y="69045"/>
                </a:moveTo>
                <a:lnTo>
                  <a:pt x="253332" y="69045"/>
                </a:lnTo>
                <a:lnTo>
                  <a:pt x="253332" y="121509"/>
                </a:lnTo>
                <a:lnTo>
                  <a:pt x="291463" y="137384"/>
                </a:lnTo>
                <a:lnTo>
                  <a:pt x="291463" y="69045"/>
                </a:lnTo>
                <a:close/>
              </a:path>
              <a:path w="1004570" h="292100">
                <a:moveTo>
                  <a:pt x="222009" y="69045"/>
                </a:moveTo>
                <a:lnTo>
                  <a:pt x="187277" y="69045"/>
                </a:lnTo>
                <a:lnTo>
                  <a:pt x="187277" y="119439"/>
                </a:lnTo>
                <a:lnTo>
                  <a:pt x="222009" y="133940"/>
                </a:lnTo>
                <a:lnTo>
                  <a:pt x="222009" y="69045"/>
                </a:lnTo>
                <a:close/>
              </a:path>
              <a:path w="1004570" h="292100">
                <a:moveTo>
                  <a:pt x="155945" y="69045"/>
                </a:moveTo>
                <a:lnTo>
                  <a:pt x="121222" y="69045"/>
                </a:lnTo>
                <a:lnTo>
                  <a:pt x="121222" y="118055"/>
                </a:lnTo>
                <a:lnTo>
                  <a:pt x="155945" y="128416"/>
                </a:lnTo>
                <a:lnTo>
                  <a:pt x="155945" y="69045"/>
                </a:lnTo>
                <a:close/>
              </a:path>
            </a:pathLst>
          </a:custGeom>
          <a:solidFill>
            <a:srgbClr val="2079E8"/>
          </a:solidFill>
        </p:spPr>
        <p:txBody>
          <a:bodyPr wrap="square" lIns="0" tIns="0" rIns="0" bIns="0" rtlCol="0"/>
          <a:lstStyle/>
          <a:p>
            <a:endParaRPr/>
          </a:p>
        </p:txBody>
      </p:sp>
      <p:sp>
        <p:nvSpPr>
          <p:cNvPr id="26" name="object 26"/>
          <p:cNvSpPr/>
          <p:nvPr/>
        </p:nvSpPr>
        <p:spPr>
          <a:xfrm>
            <a:off x="7027698" y="4623911"/>
            <a:ext cx="828675" cy="185420"/>
          </a:xfrm>
          <a:custGeom>
            <a:avLst/>
            <a:gdLst/>
            <a:ahLst/>
            <a:cxnLst/>
            <a:rect l="l" t="t" r="r" b="b"/>
            <a:pathLst>
              <a:path w="828675" h="185420">
                <a:moveTo>
                  <a:pt x="0" y="0"/>
                </a:moveTo>
                <a:lnTo>
                  <a:pt x="6808" y="6210"/>
                </a:lnTo>
                <a:lnTo>
                  <a:pt x="14295" y="12421"/>
                </a:lnTo>
                <a:lnTo>
                  <a:pt x="21104" y="17945"/>
                </a:lnTo>
                <a:lnTo>
                  <a:pt x="28601" y="24156"/>
                </a:lnTo>
                <a:lnTo>
                  <a:pt x="35410" y="29680"/>
                </a:lnTo>
                <a:lnTo>
                  <a:pt x="42896" y="35204"/>
                </a:lnTo>
                <a:lnTo>
                  <a:pt x="49705" y="40728"/>
                </a:lnTo>
                <a:lnTo>
                  <a:pt x="57202" y="46252"/>
                </a:lnTo>
                <a:lnTo>
                  <a:pt x="64011" y="51080"/>
                </a:lnTo>
                <a:lnTo>
                  <a:pt x="71498" y="56604"/>
                </a:lnTo>
                <a:lnTo>
                  <a:pt x="78994" y="61441"/>
                </a:lnTo>
                <a:lnTo>
                  <a:pt x="85803" y="66269"/>
                </a:lnTo>
                <a:lnTo>
                  <a:pt x="93290" y="70409"/>
                </a:lnTo>
                <a:lnTo>
                  <a:pt x="100786" y="75246"/>
                </a:lnTo>
                <a:lnTo>
                  <a:pt x="107595" y="79387"/>
                </a:lnTo>
                <a:lnTo>
                  <a:pt x="115082" y="83528"/>
                </a:lnTo>
                <a:lnTo>
                  <a:pt x="123256" y="88365"/>
                </a:lnTo>
                <a:lnTo>
                  <a:pt x="131431" y="92505"/>
                </a:lnTo>
                <a:lnTo>
                  <a:pt x="139596" y="97342"/>
                </a:lnTo>
                <a:lnTo>
                  <a:pt x="164119" y="109765"/>
                </a:lnTo>
                <a:lnTo>
                  <a:pt x="172284" y="113217"/>
                </a:lnTo>
                <a:lnTo>
                  <a:pt x="181137" y="117360"/>
                </a:lnTo>
                <a:lnTo>
                  <a:pt x="189311" y="120811"/>
                </a:lnTo>
                <a:lnTo>
                  <a:pt x="197486" y="124954"/>
                </a:lnTo>
                <a:lnTo>
                  <a:pt x="206338" y="128406"/>
                </a:lnTo>
                <a:lnTo>
                  <a:pt x="214503" y="131858"/>
                </a:lnTo>
                <a:lnTo>
                  <a:pt x="222678" y="134619"/>
                </a:lnTo>
                <a:lnTo>
                  <a:pt x="231530" y="138070"/>
                </a:lnTo>
                <a:lnTo>
                  <a:pt x="239705" y="141522"/>
                </a:lnTo>
                <a:lnTo>
                  <a:pt x="248557" y="144284"/>
                </a:lnTo>
                <a:lnTo>
                  <a:pt x="288732" y="157402"/>
                </a:lnTo>
                <a:lnTo>
                  <a:pt x="328917" y="167757"/>
                </a:lnTo>
                <a:lnTo>
                  <a:pt x="369092" y="176041"/>
                </a:lnTo>
                <a:lnTo>
                  <a:pt x="409955" y="181564"/>
                </a:lnTo>
                <a:lnTo>
                  <a:pt x="450131" y="184326"/>
                </a:lnTo>
                <a:lnTo>
                  <a:pt x="470557" y="185016"/>
                </a:lnTo>
                <a:lnTo>
                  <a:pt x="490306" y="185016"/>
                </a:lnTo>
                <a:lnTo>
                  <a:pt x="529803" y="182945"/>
                </a:lnTo>
                <a:lnTo>
                  <a:pt x="568622" y="178112"/>
                </a:lnTo>
                <a:lnTo>
                  <a:pt x="622387" y="165686"/>
                </a:lnTo>
                <a:lnTo>
                  <a:pt x="674184" y="148427"/>
                </a:lnTo>
                <a:lnTo>
                  <a:pt x="690476" y="140832"/>
                </a:lnTo>
                <a:lnTo>
                  <a:pt x="707522" y="133238"/>
                </a:lnTo>
                <a:lnTo>
                  <a:pt x="723249" y="124263"/>
                </a:lnTo>
                <a:lnTo>
                  <a:pt x="739541" y="115288"/>
                </a:lnTo>
                <a:lnTo>
                  <a:pt x="755175" y="104937"/>
                </a:lnTo>
                <a:lnTo>
                  <a:pt x="770149" y="94576"/>
                </a:lnTo>
                <a:lnTo>
                  <a:pt x="800191" y="71106"/>
                </a:lnTo>
                <a:lnTo>
                  <a:pt x="814411" y="58674"/>
                </a:lnTo>
                <a:lnTo>
                  <a:pt x="828067" y="44869"/>
                </a:lnTo>
                <a:lnTo>
                  <a:pt x="0" y="0"/>
                </a:lnTo>
                <a:close/>
              </a:path>
            </a:pathLst>
          </a:custGeom>
          <a:solidFill>
            <a:srgbClr val="2079E8"/>
          </a:solidFill>
        </p:spPr>
        <p:txBody>
          <a:bodyPr wrap="square" lIns="0" tIns="0" rIns="0" bIns="0" rtlCol="0"/>
          <a:lstStyle/>
          <a:p>
            <a:endParaRPr/>
          </a:p>
        </p:txBody>
      </p:sp>
      <p:sp>
        <p:nvSpPr>
          <p:cNvPr id="27" name="object 27"/>
          <p:cNvSpPr/>
          <p:nvPr/>
        </p:nvSpPr>
        <p:spPr>
          <a:xfrm>
            <a:off x="6965044" y="3521416"/>
            <a:ext cx="482600" cy="400050"/>
          </a:xfrm>
          <a:custGeom>
            <a:avLst/>
            <a:gdLst/>
            <a:ahLst/>
            <a:cxnLst/>
            <a:rect l="l" t="t" r="r" b="b"/>
            <a:pathLst>
              <a:path w="482600" h="400050">
                <a:moveTo>
                  <a:pt x="0" y="0"/>
                </a:moveTo>
                <a:lnTo>
                  <a:pt x="32688" y="395544"/>
                </a:lnTo>
                <a:lnTo>
                  <a:pt x="36775" y="396231"/>
                </a:lnTo>
                <a:lnTo>
                  <a:pt x="40862" y="396231"/>
                </a:lnTo>
                <a:lnTo>
                  <a:pt x="53115" y="398301"/>
                </a:lnTo>
                <a:lnTo>
                  <a:pt x="56524" y="398301"/>
                </a:lnTo>
                <a:lnTo>
                  <a:pt x="60611" y="398998"/>
                </a:lnTo>
                <a:lnTo>
                  <a:pt x="64011" y="399685"/>
                </a:lnTo>
                <a:lnTo>
                  <a:pt x="34053" y="32438"/>
                </a:lnTo>
                <a:lnTo>
                  <a:pt x="470674" y="32438"/>
                </a:lnTo>
                <a:lnTo>
                  <a:pt x="478054" y="26236"/>
                </a:lnTo>
                <a:lnTo>
                  <a:pt x="482141" y="22706"/>
                </a:lnTo>
                <a:lnTo>
                  <a:pt x="0" y="0"/>
                </a:lnTo>
                <a:close/>
              </a:path>
              <a:path w="482600" h="400050">
                <a:moveTo>
                  <a:pt x="470674" y="32438"/>
                </a:moveTo>
                <a:lnTo>
                  <a:pt x="34053" y="32438"/>
                </a:lnTo>
                <a:lnTo>
                  <a:pt x="450131" y="52473"/>
                </a:lnTo>
                <a:lnTo>
                  <a:pt x="454218" y="48275"/>
                </a:lnTo>
                <a:lnTo>
                  <a:pt x="458305" y="44840"/>
                </a:lnTo>
                <a:lnTo>
                  <a:pt x="462392" y="40738"/>
                </a:lnTo>
                <a:lnTo>
                  <a:pt x="466479" y="37208"/>
                </a:lnTo>
                <a:lnTo>
                  <a:pt x="469879" y="33105"/>
                </a:lnTo>
                <a:lnTo>
                  <a:pt x="470674" y="32438"/>
                </a:lnTo>
                <a:close/>
              </a:path>
            </a:pathLst>
          </a:custGeom>
          <a:solidFill>
            <a:srgbClr val="2079E8"/>
          </a:solidFill>
        </p:spPr>
        <p:txBody>
          <a:bodyPr wrap="square" lIns="0" tIns="0" rIns="0" bIns="0" rtlCol="0"/>
          <a:lstStyle/>
          <a:p>
            <a:endParaRPr/>
          </a:p>
        </p:txBody>
      </p:sp>
      <p:sp>
        <p:nvSpPr>
          <p:cNvPr id="28" name="object 28"/>
          <p:cNvSpPr/>
          <p:nvPr/>
        </p:nvSpPr>
        <p:spPr>
          <a:xfrm>
            <a:off x="6735552" y="4495494"/>
            <a:ext cx="315595" cy="330835"/>
          </a:xfrm>
          <a:custGeom>
            <a:avLst/>
            <a:gdLst/>
            <a:ahLst/>
            <a:cxnLst/>
            <a:rect l="l" t="t" r="r" b="b"/>
            <a:pathLst>
              <a:path w="315595" h="330835">
                <a:moveTo>
                  <a:pt x="143688" y="0"/>
                </a:moveTo>
                <a:lnTo>
                  <a:pt x="103513" y="9664"/>
                </a:lnTo>
                <a:lnTo>
                  <a:pt x="76268" y="54543"/>
                </a:lnTo>
                <a:lnTo>
                  <a:pt x="75590" y="71115"/>
                </a:lnTo>
                <a:lnTo>
                  <a:pt x="76955" y="86991"/>
                </a:lnTo>
                <a:lnTo>
                  <a:pt x="92616" y="130487"/>
                </a:lnTo>
                <a:lnTo>
                  <a:pt x="105556" y="152573"/>
                </a:lnTo>
                <a:lnTo>
                  <a:pt x="83076" y="158097"/>
                </a:lnTo>
                <a:lnTo>
                  <a:pt x="44945" y="174669"/>
                </a:lnTo>
                <a:lnTo>
                  <a:pt x="7491" y="210571"/>
                </a:lnTo>
                <a:lnTo>
                  <a:pt x="0" y="239563"/>
                </a:lnTo>
                <a:lnTo>
                  <a:pt x="0" y="245776"/>
                </a:lnTo>
                <a:lnTo>
                  <a:pt x="21111" y="285818"/>
                </a:lnTo>
                <a:lnTo>
                  <a:pt x="53116" y="308600"/>
                </a:lnTo>
                <a:lnTo>
                  <a:pt x="96704" y="323789"/>
                </a:lnTo>
                <a:lnTo>
                  <a:pt x="136201" y="330002"/>
                </a:lnTo>
                <a:lnTo>
                  <a:pt x="147097" y="330693"/>
                </a:lnTo>
                <a:lnTo>
                  <a:pt x="167524" y="330693"/>
                </a:lnTo>
                <a:lnTo>
                  <a:pt x="208387" y="325860"/>
                </a:lnTo>
                <a:lnTo>
                  <a:pt x="245153" y="315504"/>
                </a:lnTo>
                <a:lnTo>
                  <a:pt x="282606" y="295483"/>
                </a:lnTo>
                <a:lnTo>
                  <a:pt x="309851" y="263726"/>
                </a:lnTo>
                <a:lnTo>
                  <a:pt x="311895" y="257512"/>
                </a:lnTo>
                <a:lnTo>
                  <a:pt x="313938" y="251989"/>
                </a:lnTo>
                <a:lnTo>
                  <a:pt x="315295" y="239563"/>
                </a:lnTo>
                <a:lnTo>
                  <a:pt x="313938" y="227133"/>
                </a:lnTo>
                <a:lnTo>
                  <a:pt x="309851" y="214711"/>
                </a:lnTo>
                <a:lnTo>
                  <a:pt x="282606" y="182950"/>
                </a:lnTo>
                <a:lnTo>
                  <a:pt x="245153" y="162934"/>
                </a:lnTo>
                <a:lnTo>
                  <a:pt x="227448" y="157410"/>
                </a:lnTo>
                <a:lnTo>
                  <a:pt x="217917" y="154643"/>
                </a:lnTo>
                <a:lnTo>
                  <a:pt x="208387" y="152573"/>
                </a:lnTo>
                <a:lnTo>
                  <a:pt x="198847" y="151190"/>
                </a:lnTo>
                <a:lnTo>
                  <a:pt x="178420" y="148432"/>
                </a:lnTo>
                <a:lnTo>
                  <a:pt x="140966" y="148432"/>
                </a:lnTo>
                <a:lnTo>
                  <a:pt x="136201" y="142222"/>
                </a:lnTo>
                <a:lnTo>
                  <a:pt x="116452" y="108390"/>
                </a:lnTo>
                <a:lnTo>
                  <a:pt x="106912" y="62824"/>
                </a:lnTo>
                <a:lnTo>
                  <a:pt x="109643" y="47636"/>
                </a:lnTo>
                <a:lnTo>
                  <a:pt x="145731" y="32447"/>
                </a:lnTo>
                <a:lnTo>
                  <a:pt x="172289" y="31073"/>
                </a:lnTo>
                <a:lnTo>
                  <a:pt x="192726" y="31073"/>
                </a:lnTo>
                <a:lnTo>
                  <a:pt x="163437" y="1383"/>
                </a:lnTo>
                <a:lnTo>
                  <a:pt x="143688" y="0"/>
                </a:lnTo>
                <a:close/>
              </a:path>
              <a:path w="315595" h="330835">
                <a:moveTo>
                  <a:pt x="167524" y="147746"/>
                </a:moveTo>
                <a:lnTo>
                  <a:pt x="145053" y="147746"/>
                </a:lnTo>
                <a:lnTo>
                  <a:pt x="140966" y="148432"/>
                </a:lnTo>
                <a:lnTo>
                  <a:pt x="178420" y="148432"/>
                </a:lnTo>
                <a:lnTo>
                  <a:pt x="167524" y="147746"/>
                </a:lnTo>
                <a:close/>
              </a:path>
              <a:path w="315595" h="330835">
                <a:moveTo>
                  <a:pt x="192726" y="31073"/>
                </a:moveTo>
                <a:lnTo>
                  <a:pt x="172289" y="31073"/>
                </a:lnTo>
                <a:lnTo>
                  <a:pt x="184551" y="31760"/>
                </a:lnTo>
                <a:lnTo>
                  <a:pt x="194081" y="32447"/>
                </a:lnTo>
                <a:lnTo>
                  <a:pt x="192726" y="31073"/>
                </a:lnTo>
                <a:close/>
              </a:path>
            </a:pathLst>
          </a:custGeom>
          <a:solidFill>
            <a:srgbClr val="2079E8"/>
          </a:solidFill>
        </p:spPr>
        <p:txBody>
          <a:bodyPr wrap="square" lIns="0" tIns="0" rIns="0" bIns="0" rtlCol="0"/>
          <a:lstStyle/>
          <a:p>
            <a:endParaRPr/>
          </a:p>
        </p:txBody>
      </p:sp>
      <p:sp>
        <p:nvSpPr>
          <p:cNvPr id="29" name="object 29"/>
          <p:cNvSpPr/>
          <p:nvPr/>
        </p:nvSpPr>
        <p:spPr>
          <a:xfrm>
            <a:off x="7072639" y="3602130"/>
            <a:ext cx="614045" cy="508000"/>
          </a:xfrm>
          <a:custGeom>
            <a:avLst/>
            <a:gdLst/>
            <a:ahLst/>
            <a:cxnLst/>
            <a:rect l="l" t="t" r="r" b="b"/>
            <a:pathLst>
              <a:path w="614045" h="508000">
                <a:moveTo>
                  <a:pt x="0" y="0"/>
                </a:moveTo>
                <a:lnTo>
                  <a:pt x="16348" y="507446"/>
                </a:lnTo>
                <a:lnTo>
                  <a:pt x="44262" y="506759"/>
                </a:lnTo>
                <a:lnTo>
                  <a:pt x="29288" y="29671"/>
                </a:lnTo>
                <a:lnTo>
                  <a:pt x="613443" y="29671"/>
                </a:lnTo>
                <a:lnTo>
                  <a:pt x="613610" y="26236"/>
                </a:lnTo>
                <a:lnTo>
                  <a:pt x="0" y="0"/>
                </a:lnTo>
                <a:close/>
              </a:path>
              <a:path w="614045" h="508000">
                <a:moveTo>
                  <a:pt x="613443" y="29671"/>
                </a:moveTo>
                <a:lnTo>
                  <a:pt x="29288" y="29671"/>
                </a:lnTo>
                <a:lnTo>
                  <a:pt x="612197" y="55240"/>
                </a:lnTo>
                <a:lnTo>
                  <a:pt x="613443" y="29671"/>
                </a:lnTo>
                <a:close/>
              </a:path>
            </a:pathLst>
          </a:custGeom>
          <a:solidFill>
            <a:srgbClr val="2079E8"/>
          </a:solidFill>
        </p:spPr>
        <p:txBody>
          <a:bodyPr wrap="square" lIns="0" tIns="0" rIns="0" bIns="0" rtlCol="0"/>
          <a:lstStyle/>
          <a:p>
            <a:endParaRPr/>
          </a:p>
        </p:txBody>
      </p:sp>
      <p:sp>
        <p:nvSpPr>
          <p:cNvPr id="30" name="object 30"/>
          <p:cNvSpPr txBox="1"/>
          <p:nvPr/>
        </p:nvSpPr>
        <p:spPr>
          <a:xfrm>
            <a:off x="1071778" y="2990850"/>
            <a:ext cx="1247775" cy="39116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ESS</a:t>
            </a:r>
            <a:endParaRPr sz="1200">
              <a:latin typeface="Candara"/>
              <a:cs typeface="Candara"/>
            </a:endParaRPr>
          </a:p>
          <a:p>
            <a:pPr marL="12700">
              <a:lnSpc>
                <a:spcPct val="100000"/>
              </a:lnSpc>
            </a:pPr>
            <a:r>
              <a:rPr sz="1200" spc="-5" dirty="0">
                <a:latin typeface="Candara"/>
                <a:cs typeface="Candara"/>
              </a:rPr>
              <a:t>Workstation/Portal</a:t>
            </a:r>
            <a:endParaRPr sz="1200">
              <a:latin typeface="Candara"/>
              <a:cs typeface="Candara"/>
            </a:endParaRPr>
          </a:p>
        </p:txBody>
      </p:sp>
      <p:sp>
        <p:nvSpPr>
          <p:cNvPr id="31" name="object 31"/>
          <p:cNvSpPr txBox="1"/>
          <p:nvPr/>
        </p:nvSpPr>
        <p:spPr>
          <a:xfrm>
            <a:off x="6937629" y="2990850"/>
            <a:ext cx="1247775" cy="39116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ESS</a:t>
            </a:r>
            <a:endParaRPr sz="1200">
              <a:latin typeface="Candara"/>
              <a:cs typeface="Candara"/>
            </a:endParaRPr>
          </a:p>
          <a:p>
            <a:pPr marL="12700">
              <a:lnSpc>
                <a:spcPct val="100000"/>
              </a:lnSpc>
            </a:pPr>
            <a:r>
              <a:rPr sz="1200" spc="-5" dirty="0">
                <a:latin typeface="Candara"/>
                <a:cs typeface="Candara"/>
              </a:rPr>
              <a:t>Workstation/Portal</a:t>
            </a:r>
            <a:endParaRPr sz="1200">
              <a:latin typeface="Candara"/>
              <a:cs typeface="Candara"/>
            </a:endParaRPr>
          </a:p>
        </p:txBody>
      </p:sp>
      <p:sp>
        <p:nvSpPr>
          <p:cNvPr id="32" name="object 32"/>
          <p:cNvSpPr txBox="1"/>
          <p:nvPr/>
        </p:nvSpPr>
        <p:spPr>
          <a:xfrm>
            <a:off x="4117975" y="1175766"/>
            <a:ext cx="1247775" cy="39116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ESS</a:t>
            </a:r>
            <a:endParaRPr sz="1200">
              <a:latin typeface="Candara"/>
              <a:cs typeface="Candara"/>
            </a:endParaRPr>
          </a:p>
          <a:p>
            <a:pPr marL="12700">
              <a:lnSpc>
                <a:spcPct val="100000"/>
              </a:lnSpc>
            </a:pPr>
            <a:r>
              <a:rPr sz="1200" spc="-5" dirty="0">
                <a:latin typeface="Candara"/>
                <a:cs typeface="Candara"/>
              </a:rPr>
              <a:t>Workstation/Portal</a:t>
            </a:r>
            <a:endParaRPr sz="1200">
              <a:latin typeface="Candara"/>
              <a:cs typeface="Candara"/>
            </a:endParaRPr>
          </a:p>
        </p:txBody>
      </p:sp>
      <p:sp>
        <p:nvSpPr>
          <p:cNvPr id="33" name="object 33"/>
          <p:cNvSpPr txBox="1"/>
          <p:nvPr/>
        </p:nvSpPr>
        <p:spPr>
          <a:xfrm>
            <a:off x="1043736" y="4977765"/>
            <a:ext cx="1405890" cy="757555"/>
          </a:xfrm>
          <a:prstGeom prst="rect">
            <a:avLst/>
          </a:prstGeom>
        </p:spPr>
        <p:txBody>
          <a:bodyPr vert="horz" wrap="square" lIns="0" tIns="12700" rIns="0" bIns="0" rtlCol="0">
            <a:spAutoFit/>
          </a:bodyPr>
          <a:lstStyle/>
          <a:p>
            <a:pPr marL="184785" indent="-172085">
              <a:lnSpc>
                <a:spcPct val="100000"/>
              </a:lnSpc>
              <a:spcBef>
                <a:spcPts val="100"/>
              </a:spcBef>
              <a:buFont typeface="Arial"/>
              <a:buChar char="•"/>
              <a:tabLst>
                <a:tab pos="185420" algn="l"/>
              </a:tabLst>
            </a:pPr>
            <a:r>
              <a:rPr sz="1200" spc="-5" dirty="0">
                <a:latin typeface="Candara"/>
                <a:cs typeface="Candara"/>
              </a:rPr>
              <a:t>Menus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Graphics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Communications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Digital</a:t>
            </a:r>
            <a:r>
              <a:rPr sz="1200" spc="-40" dirty="0">
                <a:latin typeface="Candara"/>
                <a:cs typeface="Candara"/>
              </a:rPr>
              <a:t> </a:t>
            </a:r>
            <a:r>
              <a:rPr sz="1200" spc="-5" dirty="0">
                <a:latin typeface="Candara"/>
                <a:cs typeface="Candara"/>
              </a:rPr>
              <a:t>Dashboards</a:t>
            </a:r>
            <a:endParaRPr sz="1200">
              <a:latin typeface="Candara"/>
              <a:cs typeface="Candara"/>
            </a:endParaRPr>
          </a:p>
        </p:txBody>
      </p:sp>
      <p:sp>
        <p:nvSpPr>
          <p:cNvPr id="34" name="object 34"/>
          <p:cNvSpPr txBox="1"/>
          <p:nvPr/>
        </p:nvSpPr>
        <p:spPr>
          <a:xfrm>
            <a:off x="3165475" y="2575051"/>
            <a:ext cx="1405890" cy="757555"/>
          </a:xfrm>
          <a:prstGeom prst="rect">
            <a:avLst/>
          </a:prstGeom>
        </p:spPr>
        <p:txBody>
          <a:bodyPr vert="horz" wrap="square" lIns="0" tIns="12700" rIns="0" bIns="0" rtlCol="0">
            <a:spAutoFit/>
          </a:bodyPr>
          <a:lstStyle/>
          <a:p>
            <a:pPr marL="184785" indent="-172085">
              <a:lnSpc>
                <a:spcPct val="100000"/>
              </a:lnSpc>
              <a:spcBef>
                <a:spcPts val="100"/>
              </a:spcBef>
              <a:buFont typeface="Arial"/>
              <a:buChar char="•"/>
              <a:tabLst>
                <a:tab pos="185420" algn="l"/>
              </a:tabLst>
            </a:pPr>
            <a:r>
              <a:rPr sz="1200" spc="-5" dirty="0">
                <a:latin typeface="Candara"/>
                <a:cs typeface="Candara"/>
              </a:rPr>
              <a:t>Menus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Graphics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Communications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Digital</a:t>
            </a:r>
            <a:r>
              <a:rPr sz="1200" spc="-40" dirty="0">
                <a:latin typeface="Candara"/>
                <a:cs typeface="Candara"/>
              </a:rPr>
              <a:t> </a:t>
            </a:r>
            <a:r>
              <a:rPr sz="1200" spc="-5" dirty="0">
                <a:latin typeface="Candara"/>
                <a:cs typeface="Candara"/>
              </a:rPr>
              <a:t>Dashboards</a:t>
            </a:r>
            <a:endParaRPr sz="1200">
              <a:latin typeface="Candara"/>
              <a:cs typeface="Candara"/>
            </a:endParaRPr>
          </a:p>
        </p:txBody>
      </p:sp>
      <p:sp>
        <p:nvSpPr>
          <p:cNvPr id="35" name="object 35"/>
          <p:cNvSpPr txBox="1"/>
          <p:nvPr/>
        </p:nvSpPr>
        <p:spPr>
          <a:xfrm>
            <a:off x="6648068" y="4825365"/>
            <a:ext cx="1405890" cy="757555"/>
          </a:xfrm>
          <a:prstGeom prst="rect">
            <a:avLst/>
          </a:prstGeom>
        </p:spPr>
        <p:txBody>
          <a:bodyPr vert="horz" wrap="square" lIns="0" tIns="12700" rIns="0" bIns="0" rtlCol="0">
            <a:spAutoFit/>
          </a:bodyPr>
          <a:lstStyle/>
          <a:p>
            <a:pPr marL="184785" indent="-172085">
              <a:lnSpc>
                <a:spcPct val="100000"/>
              </a:lnSpc>
              <a:spcBef>
                <a:spcPts val="100"/>
              </a:spcBef>
              <a:buFont typeface="Arial"/>
              <a:buChar char="•"/>
              <a:tabLst>
                <a:tab pos="185420" algn="l"/>
              </a:tabLst>
            </a:pPr>
            <a:r>
              <a:rPr sz="1200" spc="-5" dirty="0">
                <a:latin typeface="Candara"/>
                <a:cs typeface="Candara"/>
              </a:rPr>
              <a:t>Menus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Graphics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Communications</a:t>
            </a:r>
            <a:endParaRPr sz="1200">
              <a:latin typeface="Candara"/>
              <a:cs typeface="Candara"/>
            </a:endParaRPr>
          </a:p>
          <a:p>
            <a:pPr marL="184785" indent="-172085">
              <a:lnSpc>
                <a:spcPct val="100000"/>
              </a:lnSpc>
              <a:buFont typeface="Arial"/>
              <a:buChar char="•"/>
              <a:tabLst>
                <a:tab pos="185420" algn="l"/>
              </a:tabLst>
            </a:pPr>
            <a:r>
              <a:rPr sz="1200" spc="-5" dirty="0">
                <a:latin typeface="Candara"/>
                <a:cs typeface="Candara"/>
              </a:rPr>
              <a:t>Digital</a:t>
            </a:r>
            <a:r>
              <a:rPr sz="1200" spc="-40" dirty="0">
                <a:latin typeface="Candara"/>
                <a:cs typeface="Candara"/>
              </a:rPr>
              <a:t> </a:t>
            </a:r>
            <a:r>
              <a:rPr sz="1200" spc="-5" dirty="0">
                <a:latin typeface="Candara"/>
                <a:cs typeface="Candara"/>
              </a:rPr>
              <a:t>Dashboards</a:t>
            </a:r>
            <a:endParaRPr sz="1200">
              <a:latin typeface="Candara"/>
              <a:cs typeface="Candara"/>
            </a:endParaRPr>
          </a:p>
        </p:txBody>
      </p:sp>
      <p:sp>
        <p:nvSpPr>
          <p:cNvPr id="36" name="object 36"/>
          <p:cNvSpPr txBox="1"/>
          <p:nvPr/>
        </p:nvSpPr>
        <p:spPr>
          <a:xfrm>
            <a:off x="2822194" y="3796029"/>
            <a:ext cx="140208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ndara"/>
                <a:cs typeface="Candara"/>
              </a:rPr>
              <a:t>Internal</a:t>
            </a:r>
            <a:r>
              <a:rPr sz="2000" spc="-45" dirty="0">
                <a:latin typeface="Candara"/>
                <a:cs typeface="Candara"/>
              </a:rPr>
              <a:t> </a:t>
            </a:r>
            <a:r>
              <a:rPr sz="2000" spc="-5" dirty="0">
                <a:latin typeface="Candara"/>
                <a:cs typeface="Candara"/>
              </a:rPr>
              <a:t>data</a:t>
            </a:r>
            <a:endParaRPr sz="2000">
              <a:latin typeface="Candara"/>
              <a:cs typeface="Candara"/>
            </a:endParaRPr>
          </a:p>
        </p:txBody>
      </p:sp>
      <p:sp>
        <p:nvSpPr>
          <p:cNvPr id="37" name="object 37"/>
          <p:cNvSpPr txBox="1"/>
          <p:nvPr/>
        </p:nvSpPr>
        <p:spPr>
          <a:xfrm>
            <a:off x="4651375" y="3796029"/>
            <a:ext cx="145542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a:cs typeface="Candara"/>
              </a:rPr>
              <a:t>External</a:t>
            </a:r>
            <a:r>
              <a:rPr sz="2000" spc="-70" dirty="0">
                <a:latin typeface="Candara"/>
                <a:cs typeface="Candara"/>
              </a:rPr>
              <a:t> </a:t>
            </a:r>
            <a:r>
              <a:rPr sz="2000" spc="-5" dirty="0">
                <a:latin typeface="Candara"/>
                <a:cs typeface="Candara"/>
              </a:rPr>
              <a:t>data</a:t>
            </a:r>
            <a:endParaRPr sz="2000">
              <a:latin typeface="Candara"/>
              <a:cs typeface="Candara"/>
            </a:endParaRPr>
          </a:p>
        </p:txBody>
      </p:sp>
      <p:sp>
        <p:nvSpPr>
          <p:cNvPr id="38" name="object 38"/>
          <p:cNvSpPr txBox="1"/>
          <p:nvPr/>
        </p:nvSpPr>
        <p:spPr>
          <a:xfrm>
            <a:off x="4651375" y="4413630"/>
            <a:ext cx="1311910" cy="57404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Dow</a:t>
            </a:r>
            <a:r>
              <a:rPr sz="1200" dirty="0">
                <a:latin typeface="Candara"/>
                <a:cs typeface="Candara"/>
              </a:rPr>
              <a:t> </a:t>
            </a:r>
            <a:r>
              <a:rPr sz="1200" spc="-5" dirty="0">
                <a:latin typeface="Candara"/>
                <a:cs typeface="Candara"/>
              </a:rPr>
              <a:t>Jones</a:t>
            </a:r>
            <a:endParaRPr sz="1200">
              <a:latin typeface="Candara"/>
              <a:cs typeface="Candara"/>
            </a:endParaRPr>
          </a:p>
          <a:p>
            <a:pPr marL="12700" marR="5080">
              <a:lnSpc>
                <a:spcPct val="100000"/>
              </a:lnSpc>
            </a:pPr>
            <a:r>
              <a:rPr sz="1200" spc="-5" dirty="0">
                <a:latin typeface="Candara"/>
                <a:cs typeface="Candara"/>
              </a:rPr>
              <a:t>Internet news</a:t>
            </a:r>
            <a:r>
              <a:rPr sz="1200" spc="-80" dirty="0">
                <a:latin typeface="Candara"/>
                <a:cs typeface="Candara"/>
              </a:rPr>
              <a:t> </a:t>
            </a:r>
            <a:r>
              <a:rPr sz="1200" spc="-5" dirty="0">
                <a:latin typeface="Candara"/>
                <a:cs typeface="Candara"/>
              </a:rPr>
              <a:t>feeds  Standard </a:t>
            </a:r>
            <a:r>
              <a:rPr sz="1200" dirty="0">
                <a:latin typeface="Candara"/>
                <a:cs typeface="Candara"/>
              </a:rPr>
              <a:t>&amp;</a:t>
            </a:r>
            <a:r>
              <a:rPr sz="1200" spc="-30" dirty="0">
                <a:latin typeface="Candara"/>
                <a:cs typeface="Candara"/>
              </a:rPr>
              <a:t> </a:t>
            </a:r>
            <a:r>
              <a:rPr sz="1200" dirty="0">
                <a:latin typeface="Candara"/>
                <a:cs typeface="Candara"/>
              </a:rPr>
              <a:t>Poor</a:t>
            </a:r>
            <a:endParaRPr sz="1200">
              <a:latin typeface="Candara"/>
              <a:cs typeface="Candara"/>
            </a:endParaRPr>
          </a:p>
        </p:txBody>
      </p:sp>
      <p:sp>
        <p:nvSpPr>
          <p:cNvPr id="39" name="object 39"/>
          <p:cNvSpPr txBox="1"/>
          <p:nvPr/>
        </p:nvSpPr>
        <p:spPr>
          <a:xfrm>
            <a:off x="2822194" y="4413630"/>
            <a:ext cx="1209675" cy="75692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TPS/MIS data  Financial data  Office systems  M</a:t>
            </a:r>
            <a:r>
              <a:rPr sz="1200" dirty="0">
                <a:latin typeface="Candara"/>
                <a:cs typeface="Candara"/>
              </a:rPr>
              <a:t>odelling/a</a:t>
            </a:r>
            <a:r>
              <a:rPr sz="1200" spc="-5" dirty="0">
                <a:latin typeface="Candara"/>
                <a:cs typeface="Candara"/>
              </a:rPr>
              <a:t>n</a:t>
            </a:r>
            <a:r>
              <a:rPr sz="1200" dirty="0">
                <a:latin typeface="Candara"/>
                <a:cs typeface="Candara"/>
              </a:rPr>
              <a:t>al</a:t>
            </a:r>
            <a:r>
              <a:rPr sz="1200" spc="-10" dirty="0">
                <a:latin typeface="Candara"/>
                <a:cs typeface="Candara"/>
              </a:rPr>
              <a:t>y</a:t>
            </a:r>
            <a:r>
              <a:rPr sz="1200" dirty="0">
                <a:latin typeface="Candara"/>
                <a:cs typeface="Candara"/>
              </a:rPr>
              <a:t>sis</a:t>
            </a:r>
            <a:endParaRPr sz="1200">
              <a:latin typeface="Candara"/>
              <a:cs typeface="Candara"/>
            </a:endParaRPr>
          </a:p>
        </p:txBody>
      </p:sp>
      <p:sp>
        <p:nvSpPr>
          <p:cNvPr id="40" name="object 40"/>
          <p:cNvSpPr/>
          <p:nvPr/>
        </p:nvSpPr>
        <p:spPr>
          <a:xfrm>
            <a:off x="2743200" y="3606038"/>
            <a:ext cx="3657600" cy="0"/>
          </a:xfrm>
          <a:custGeom>
            <a:avLst/>
            <a:gdLst/>
            <a:ahLst/>
            <a:cxnLst/>
            <a:rect l="l" t="t" r="r" b="b"/>
            <a:pathLst>
              <a:path w="3657600">
                <a:moveTo>
                  <a:pt x="0" y="0"/>
                </a:moveTo>
                <a:lnTo>
                  <a:pt x="3657600" y="0"/>
                </a:lnTo>
              </a:path>
            </a:pathLst>
          </a:custGeom>
          <a:ln w="12700">
            <a:solidFill>
              <a:srgbClr val="30B6FC"/>
            </a:solidFill>
          </a:ln>
        </p:spPr>
        <p:txBody>
          <a:bodyPr wrap="square" lIns="0" tIns="0" rIns="0" bIns="0" rtlCol="0"/>
          <a:lstStyle/>
          <a:p>
            <a:endParaRPr/>
          </a:p>
        </p:txBody>
      </p:sp>
      <p:sp>
        <p:nvSpPr>
          <p:cNvPr id="41" name="object 41"/>
          <p:cNvSpPr/>
          <p:nvPr/>
        </p:nvSpPr>
        <p:spPr>
          <a:xfrm>
            <a:off x="6400800" y="3657600"/>
            <a:ext cx="0" cy="1753235"/>
          </a:xfrm>
          <a:custGeom>
            <a:avLst/>
            <a:gdLst/>
            <a:ahLst/>
            <a:cxnLst/>
            <a:rect l="l" t="t" r="r" b="b"/>
            <a:pathLst>
              <a:path h="1753235">
                <a:moveTo>
                  <a:pt x="0" y="0"/>
                </a:moveTo>
                <a:lnTo>
                  <a:pt x="0" y="1752727"/>
                </a:lnTo>
              </a:path>
            </a:pathLst>
          </a:custGeom>
          <a:ln w="12700">
            <a:solidFill>
              <a:srgbClr val="30B6FC"/>
            </a:solidFill>
          </a:ln>
        </p:spPr>
        <p:txBody>
          <a:bodyPr wrap="square" lIns="0" tIns="0" rIns="0" bIns="0" rtlCol="0"/>
          <a:lstStyle/>
          <a:p>
            <a:endParaRPr/>
          </a:p>
        </p:txBody>
      </p:sp>
      <p:sp>
        <p:nvSpPr>
          <p:cNvPr id="42" name="object 42"/>
          <p:cNvSpPr/>
          <p:nvPr/>
        </p:nvSpPr>
        <p:spPr>
          <a:xfrm>
            <a:off x="2756026" y="3657600"/>
            <a:ext cx="0" cy="1711325"/>
          </a:xfrm>
          <a:custGeom>
            <a:avLst/>
            <a:gdLst/>
            <a:ahLst/>
            <a:cxnLst/>
            <a:rect l="l" t="t" r="r" b="b"/>
            <a:pathLst>
              <a:path h="1711325">
                <a:moveTo>
                  <a:pt x="0" y="0"/>
                </a:moveTo>
                <a:lnTo>
                  <a:pt x="0" y="1710944"/>
                </a:lnTo>
              </a:path>
            </a:pathLst>
          </a:custGeom>
          <a:ln w="12700">
            <a:solidFill>
              <a:srgbClr val="30B6FC"/>
            </a:solidFill>
          </a:ln>
        </p:spPr>
        <p:txBody>
          <a:bodyPr wrap="square" lIns="0" tIns="0" rIns="0" bIns="0" rtlCol="0"/>
          <a:lstStyle/>
          <a:p>
            <a:endParaRPr/>
          </a:p>
        </p:txBody>
      </p:sp>
      <p:sp>
        <p:nvSpPr>
          <p:cNvPr id="43" name="object 43"/>
          <p:cNvSpPr/>
          <p:nvPr/>
        </p:nvSpPr>
        <p:spPr>
          <a:xfrm>
            <a:off x="2743200" y="5368544"/>
            <a:ext cx="3657600" cy="41910"/>
          </a:xfrm>
          <a:custGeom>
            <a:avLst/>
            <a:gdLst/>
            <a:ahLst/>
            <a:cxnLst/>
            <a:rect l="l" t="t" r="r" b="b"/>
            <a:pathLst>
              <a:path w="3657600" h="41910">
                <a:moveTo>
                  <a:pt x="0" y="0"/>
                </a:moveTo>
                <a:lnTo>
                  <a:pt x="3657600" y="41782"/>
                </a:lnTo>
              </a:path>
            </a:pathLst>
          </a:custGeom>
          <a:ln w="12700">
            <a:solidFill>
              <a:srgbClr val="30B6FC"/>
            </a:solidFill>
          </a:ln>
        </p:spPr>
        <p:txBody>
          <a:bodyPr wrap="square" lIns="0" tIns="0" rIns="0" bIns="0" rtlCol="0"/>
          <a:lstStyle/>
          <a:p>
            <a:endParaRPr/>
          </a:p>
        </p:txBody>
      </p:sp>
      <p:sp>
        <p:nvSpPr>
          <p:cNvPr id="44" name="object 44"/>
          <p:cNvSpPr/>
          <p:nvPr/>
        </p:nvSpPr>
        <p:spPr>
          <a:xfrm>
            <a:off x="4191000" y="3381755"/>
            <a:ext cx="0" cy="224790"/>
          </a:xfrm>
          <a:custGeom>
            <a:avLst/>
            <a:gdLst/>
            <a:ahLst/>
            <a:cxnLst/>
            <a:rect l="l" t="t" r="r" b="b"/>
            <a:pathLst>
              <a:path h="224789">
                <a:moveTo>
                  <a:pt x="0" y="0"/>
                </a:moveTo>
                <a:lnTo>
                  <a:pt x="0" y="224282"/>
                </a:lnTo>
              </a:path>
            </a:pathLst>
          </a:custGeom>
          <a:ln w="12700">
            <a:solidFill>
              <a:srgbClr val="30B6FC"/>
            </a:solidFill>
          </a:ln>
        </p:spPr>
        <p:txBody>
          <a:bodyPr wrap="square" lIns="0" tIns="0" rIns="0" bIns="0" rtlCol="0"/>
          <a:lstStyle/>
          <a:p>
            <a:endParaRPr/>
          </a:p>
        </p:txBody>
      </p:sp>
      <p:sp>
        <p:nvSpPr>
          <p:cNvPr id="45" name="object 45"/>
          <p:cNvSpPr/>
          <p:nvPr/>
        </p:nvSpPr>
        <p:spPr>
          <a:xfrm>
            <a:off x="6385814" y="4513071"/>
            <a:ext cx="304800" cy="0"/>
          </a:xfrm>
          <a:custGeom>
            <a:avLst/>
            <a:gdLst/>
            <a:ahLst/>
            <a:cxnLst/>
            <a:rect l="l" t="t" r="r" b="b"/>
            <a:pathLst>
              <a:path w="304800">
                <a:moveTo>
                  <a:pt x="0" y="0"/>
                </a:moveTo>
                <a:lnTo>
                  <a:pt x="304800" y="0"/>
                </a:lnTo>
              </a:path>
            </a:pathLst>
          </a:custGeom>
          <a:ln w="12700">
            <a:solidFill>
              <a:srgbClr val="30B6FC"/>
            </a:solidFill>
          </a:ln>
        </p:spPr>
        <p:txBody>
          <a:bodyPr wrap="square" lIns="0" tIns="0" rIns="0" bIns="0" rtlCol="0"/>
          <a:lstStyle/>
          <a:p>
            <a:endParaRPr/>
          </a:p>
        </p:txBody>
      </p:sp>
      <p:sp>
        <p:nvSpPr>
          <p:cNvPr id="46" name="object 46"/>
          <p:cNvSpPr/>
          <p:nvPr/>
        </p:nvSpPr>
        <p:spPr>
          <a:xfrm>
            <a:off x="2336419" y="4343400"/>
            <a:ext cx="419734" cy="0"/>
          </a:xfrm>
          <a:custGeom>
            <a:avLst/>
            <a:gdLst/>
            <a:ahLst/>
            <a:cxnLst/>
            <a:rect l="l" t="t" r="r" b="b"/>
            <a:pathLst>
              <a:path w="419735">
                <a:moveTo>
                  <a:pt x="419607" y="0"/>
                </a:moveTo>
                <a:lnTo>
                  <a:pt x="0" y="0"/>
                </a:lnTo>
              </a:path>
            </a:pathLst>
          </a:custGeom>
          <a:ln w="12700">
            <a:solidFill>
              <a:srgbClr val="30B6FC"/>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19883" y="2144598"/>
            <a:ext cx="509016" cy="62209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81757" y="2134946"/>
            <a:ext cx="6384925" cy="1244600"/>
          </a:xfrm>
          <a:prstGeom prst="rect">
            <a:avLst/>
          </a:prstGeom>
        </p:spPr>
        <p:txBody>
          <a:bodyPr vert="horz" wrap="square" lIns="0" tIns="12065" rIns="0" bIns="0" rtlCol="0">
            <a:spAutoFit/>
          </a:bodyPr>
          <a:lstStyle/>
          <a:p>
            <a:pPr algn="ctr">
              <a:lnSpc>
                <a:spcPct val="100000"/>
              </a:lnSpc>
              <a:spcBef>
                <a:spcPts val="95"/>
              </a:spcBef>
            </a:pPr>
            <a:r>
              <a:rPr spc="-20" dirty="0">
                <a:solidFill>
                  <a:srgbClr val="073D86"/>
                </a:solidFill>
              </a:rPr>
              <a:t>INFORMATION </a:t>
            </a:r>
            <a:r>
              <a:rPr spc="-10" dirty="0">
                <a:solidFill>
                  <a:srgbClr val="073D86"/>
                </a:solidFill>
              </a:rPr>
              <a:t>SYSTEMS</a:t>
            </a:r>
            <a:r>
              <a:rPr spc="35" dirty="0">
                <a:solidFill>
                  <a:srgbClr val="073D86"/>
                </a:solidFill>
              </a:rPr>
              <a:t> </a:t>
            </a:r>
            <a:r>
              <a:rPr spc="-10" dirty="0">
                <a:solidFill>
                  <a:srgbClr val="073D86"/>
                </a:solidFill>
              </a:rPr>
              <a:t>FOR</a:t>
            </a:r>
          </a:p>
          <a:p>
            <a:pPr marL="7620" algn="ctr">
              <a:lnSpc>
                <a:spcPct val="100000"/>
              </a:lnSpc>
            </a:pPr>
            <a:r>
              <a:rPr spc="-5" dirty="0">
                <a:solidFill>
                  <a:srgbClr val="073D86"/>
                </a:solidFill>
              </a:rPr>
              <a:t>BUSINESS</a:t>
            </a:r>
            <a:r>
              <a:rPr spc="25" dirty="0">
                <a:solidFill>
                  <a:srgbClr val="073D86"/>
                </a:solidFill>
              </a:rPr>
              <a:t> </a:t>
            </a:r>
            <a:r>
              <a:rPr spc="-10" dirty="0">
                <a:solidFill>
                  <a:srgbClr val="073D86"/>
                </a:solidFill>
              </a:rPr>
              <a:t>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80261"/>
            <a:ext cx="8046084" cy="390334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73D86"/>
                </a:solidFill>
                <a:latin typeface="Candara"/>
                <a:cs typeface="Candara"/>
              </a:rPr>
              <a:t>Transaction </a:t>
            </a:r>
            <a:r>
              <a:rPr sz="2400" dirty="0">
                <a:solidFill>
                  <a:srgbClr val="073D86"/>
                </a:solidFill>
                <a:latin typeface="Candara"/>
                <a:cs typeface="Candara"/>
              </a:rPr>
              <a:t>processing system is a type of information</a:t>
            </a:r>
            <a:r>
              <a:rPr sz="2400" spc="-114" dirty="0">
                <a:solidFill>
                  <a:srgbClr val="073D86"/>
                </a:solidFill>
                <a:latin typeface="Candara"/>
                <a:cs typeface="Candara"/>
              </a:rPr>
              <a:t> </a:t>
            </a:r>
            <a:r>
              <a:rPr sz="2400" spc="-5" dirty="0">
                <a:solidFill>
                  <a:srgbClr val="073D86"/>
                </a:solidFill>
                <a:latin typeface="Candara"/>
                <a:cs typeface="Candara"/>
              </a:rPr>
              <a:t>system</a:t>
            </a:r>
            <a:endParaRPr sz="2400">
              <a:latin typeface="Candara"/>
              <a:cs typeface="Candara"/>
            </a:endParaRPr>
          </a:p>
          <a:p>
            <a:pPr marL="12700" marR="5080">
              <a:lnSpc>
                <a:spcPct val="100000"/>
              </a:lnSpc>
            </a:pPr>
            <a:r>
              <a:rPr sz="2400" dirty="0">
                <a:solidFill>
                  <a:srgbClr val="073D86"/>
                </a:solidFill>
                <a:latin typeface="Candara"/>
                <a:cs typeface="Candara"/>
              </a:rPr>
              <a:t>. </a:t>
            </a:r>
            <a:r>
              <a:rPr sz="2400" spc="-5" dirty="0">
                <a:solidFill>
                  <a:srgbClr val="073D86"/>
                </a:solidFill>
                <a:latin typeface="Candara"/>
                <a:cs typeface="Candara"/>
              </a:rPr>
              <a:t>TPSs </a:t>
            </a:r>
            <a:r>
              <a:rPr sz="2400" dirty="0">
                <a:solidFill>
                  <a:srgbClr val="073D86"/>
                </a:solidFill>
                <a:latin typeface="Candara"/>
                <a:cs typeface="Candara"/>
              </a:rPr>
              <a:t>collect, store, modify </a:t>
            </a:r>
            <a:r>
              <a:rPr sz="2400" spc="-5" dirty="0">
                <a:solidFill>
                  <a:srgbClr val="073D86"/>
                </a:solidFill>
                <a:latin typeface="Candara"/>
                <a:cs typeface="Candara"/>
              </a:rPr>
              <a:t>and retrieve </a:t>
            </a:r>
            <a:r>
              <a:rPr sz="2400" dirty="0">
                <a:solidFill>
                  <a:srgbClr val="073D86"/>
                </a:solidFill>
                <a:latin typeface="Candara"/>
                <a:cs typeface="Candara"/>
              </a:rPr>
              <a:t>the </a:t>
            </a:r>
            <a:r>
              <a:rPr sz="2400" spc="-5" dirty="0">
                <a:solidFill>
                  <a:srgbClr val="073D86"/>
                </a:solidFill>
                <a:latin typeface="Candara"/>
                <a:cs typeface="Candara"/>
              </a:rPr>
              <a:t>transactions </a:t>
            </a:r>
            <a:r>
              <a:rPr sz="2400" dirty="0">
                <a:solidFill>
                  <a:srgbClr val="073D86"/>
                </a:solidFill>
                <a:latin typeface="Candara"/>
                <a:cs typeface="Candara"/>
              </a:rPr>
              <a:t>of an  organization, A </a:t>
            </a:r>
            <a:r>
              <a:rPr sz="2400" spc="-10" dirty="0">
                <a:solidFill>
                  <a:srgbClr val="073D86"/>
                </a:solidFill>
                <a:latin typeface="Candara"/>
                <a:cs typeface="Candara"/>
              </a:rPr>
              <a:t>Transaction </a:t>
            </a:r>
            <a:r>
              <a:rPr sz="2400" dirty="0">
                <a:solidFill>
                  <a:srgbClr val="073D86"/>
                </a:solidFill>
                <a:latin typeface="Candara"/>
                <a:cs typeface="Candara"/>
              </a:rPr>
              <a:t>is an </a:t>
            </a:r>
            <a:r>
              <a:rPr sz="2400" spc="-5" dirty="0">
                <a:solidFill>
                  <a:srgbClr val="073D86"/>
                </a:solidFill>
                <a:latin typeface="Candara"/>
                <a:cs typeface="Candara"/>
              </a:rPr>
              <a:t>event that </a:t>
            </a:r>
            <a:r>
              <a:rPr sz="2400" dirty="0">
                <a:solidFill>
                  <a:srgbClr val="073D86"/>
                </a:solidFill>
                <a:latin typeface="Candara"/>
                <a:cs typeface="Candara"/>
              </a:rPr>
              <a:t>generates or  modifies </a:t>
            </a:r>
            <a:r>
              <a:rPr sz="2400" spc="-5" dirty="0">
                <a:solidFill>
                  <a:srgbClr val="073D86"/>
                </a:solidFill>
                <a:latin typeface="Candara"/>
                <a:cs typeface="Candara"/>
              </a:rPr>
              <a:t>data that </a:t>
            </a:r>
            <a:r>
              <a:rPr sz="2400" dirty="0">
                <a:solidFill>
                  <a:srgbClr val="073D86"/>
                </a:solidFill>
                <a:latin typeface="Candara"/>
                <a:cs typeface="Candara"/>
              </a:rPr>
              <a:t>is </a:t>
            </a:r>
            <a:r>
              <a:rPr sz="2400" spc="-5" dirty="0">
                <a:solidFill>
                  <a:srgbClr val="073D86"/>
                </a:solidFill>
                <a:latin typeface="Candara"/>
                <a:cs typeface="Candara"/>
              </a:rPr>
              <a:t>eventually </a:t>
            </a:r>
            <a:r>
              <a:rPr sz="2400" dirty="0">
                <a:solidFill>
                  <a:srgbClr val="073D86"/>
                </a:solidFill>
                <a:latin typeface="Candara"/>
                <a:cs typeface="Candara"/>
              </a:rPr>
              <a:t>stored an information</a:t>
            </a:r>
            <a:r>
              <a:rPr sz="2400" spc="-65" dirty="0">
                <a:solidFill>
                  <a:srgbClr val="073D86"/>
                </a:solidFill>
                <a:latin typeface="Candara"/>
                <a:cs typeface="Candara"/>
              </a:rPr>
              <a:t> </a:t>
            </a:r>
            <a:r>
              <a:rPr sz="2400" dirty="0">
                <a:solidFill>
                  <a:srgbClr val="073D86"/>
                </a:solidFill>
                <a:latin typeface="Candara"/>
                <a:cs typeface="Candara"/>
              </a:rPr>
              <a:t>system.</a:t>
            </a:r>
            <a:endParaRPr sz="2400">
              <a:latin typeface="Candara"/>
              <a:cs typeface="Candara"/>
            </a:endParaRPr>
          </a:p>
          <a:p>
            <a:pPr>
              <a:lnSpc>
                <a:spcPct val="100000"/>
              </a:lnSpc>
              <a:spcBef>
                <a:spcPts val="5"/>
              </a:spcBef>
            </a:pPr>
            <a:endParaRPr sz="3500">
              <a:latin typeface="Times New Roman"/>
              <a:cs typeface="Times New Roman"/>
            </a:endParaRPr>
          </a:p>
          <a:p>
            <a:pPr marL="12700" marR="777240">
              <a:lnSpc>
                <a:spcPct val="100000"/>
              </a:lnSpc>
              <a:tabLst>
                <a:tab pos="4325620" algn="l"/>
              </a:tabLst>
            </a:pPr>
            <a:r>
              <a:rPr sz="2400" spc="-5" dirty="0">
                <a:solidFill>
                  <a:srgbClr val="073D86"/>
                </a:solidFill>
                <a:latin typeface="Candara"/>
                <a:cs typeface="Candara"/>
              </a:rPr>
              <a:t>E.g </a:t>
            </a:r>
            <a:r>
              <a:rPr sz="2400" dirty="0">
                <a:solidFill>
                  <a:srgbClr val="073D86"/>
                </a:solidFill>
                <a:latin typeface="Candara"/>
                <a:cs typeface="Candara"/>
              </a:rPr>
              <a:t>: Order </a:t>
            </a:r>
            <a:r>
              <a:rPr sz="2400" spc="-5" dirty="0">
                <a:solidFill>
                  <a:srgbClr val="073D86"/>
                </a:solidFill>
                <a:latin typeface="Candara"/>
                <a:cs typeface="Candara"/>
              </a:rPr>
              <a:t>entry</a:t>
            </a:r>
            <a:r>
              <a:rPr sz="2400" spc="0" dirty="0">
                <a:solidFill>
                  <a:srgbClr val="073D86"/>
                </a:solidFill>
                <a:latin typeface="Candara"/>
                <a:cs typeface="Candara"/>
              </a:rPr>
              <a:t> </a:t>
            </a:r>
            <a:r>
              <a:rPr sz="2400" dirty="0">
                <a:solidFill>
                  <a:srgbClr val="073D86"/>
                </a:solidFill>
                <a:latin typeface="Candara"/>
                <a:cs typeface="Candara"/>
              </a:rPr>
              <a:t>system,</a:t>
            </a:r>
            <a:r>
              <a:rPr sz="2400" spc="-5" dirty="0">
                <a:solidFill>
                  <a:srgbClr val="073D86"/>
                </a:solidFill>
                <a:latin typeface="Candara"/>
                <a:cs typeface="Candara"/>
              </a:rPr>
              <a:t> cheque	</a:t>
            </a:r>
            <a:r>
              <a:rPr sz="2400" dirty="0">
                <a:solidFill>
                  <a:srgbClr val="073D86"/>
                </a:solidFill>
                <a:latin typeface="Candara"/>
                <a:cs typeface="Candara"/>
              </a:rPr>
              <a:t>processing </a:t>
            </a:r>
            <a:r>
              <a:rPr sz="2400" spc="-5" dirty="0">
                <a:solidFill>
                  <a:srgbClr val="073D86"/>
                </a:solidFill>
                <a:latin typeface="Candara"/>
                <a:cs typeface="Candara"/>
              </a:rPr>
              <a:t>systems,  accounts receivables systems, </a:t>
            </a:r>
            <a:r>
              <a:rPr sz="2400" dirty="0">
                <a:solidFill>
                  <a:srgbClr val="073D86"/>
                </a:solidFill>
                <a:latin typeface="Candara"/>
                <a:cs typeface="Candara"/>
              </a:rPr>
              <a:t>payroll systems </a:t>
            </a:r>
            <a:r>
              <a:rPr sz="2400" spc="-5" dirty="0">
                <a:solidFill>
                  <a:srgbClr val="073D86"/>
                </a:solidFill>
                <a:latin typeface="Candara"/>
                <a:cs typeface="Candara"/>
              </a:rPr>
              <a:t>and </a:t>
            </a:r>
            <a:r>
              <a:rPr sz="2400" dirty="0">
                <a:solidFill>
                  <a:srgbClr val="073D86"/>
                </a:solidFill>
                <a:latin typeface="Candara"/>
                <a:cs typeface="Candara"/>
              </a:rPr>
              <a:t>ticket  reservation</a:t>
            </a:r>
            <a:r>
              <a:rPr sz="2400" spc="-50" dirty="0">
                <a:solidFill>
                  <a:srgbClr val="073D86"/>
                </a:solidFill>
                <a:latin typeface="Candara"/>
                <a:cs typeface="Candara"/>
              </a:rPr>
              <a:t> </a:t>
            </a:r>
            <a:r>
              <a:rPr sz="2400" dirty="0">
                <a:solidFill>
                  <a:srgbClr val="073D86"/>
                </a:solidFill>
                <a:latin typeface="Candara"/>
                <a:cs typeface="Candara"/>
              </a:rPr>
              <a:t>systems</a:t>
            </a:r>
            <a:endParaRPr sz="2400">
              <a:latin typeface="Candara"/>
              <a:cs typeface="Candara"/>
            </a:endParaRPr>
          </a:p>
          <a:p>
            <a:pPr marL="12700" marR="286385">
              <a:lnSpc>
                <a:spcPct val="100000"/>
              </a:lnSpc>
              <a:spcBef>
                <a:spcPts val="570"/>
              </a:spcBef>
            </a:pPr>
            <a:r>
              <a:rPr sz="2400" spc="-5" dirty="0">
                <a:solidFill>
                  <a:srgbClr val="073D86"/>
                </a:solidFill>
                <a:latin typeface="Candara"/>
                <a:cs typeface="Candara"/>
              </a:rPr>
              <a:t>These systems </a:t>
            </a:r>
            <a:r>
              <a:rPr sz="2400" dirty="0">
                <a:solidFill>
                  <a:srgbClr val="073D86"/>
                </a:solidFill>
                <a:latin typeface="Candara"/>
                <a:cs typeface="Candara"/>
              </a:rPr>
              <a:t>help </a:t>
            </a:r>
            <a:r>
              <a:rPr sz="2400" spc="-5" dirty="0">
                <a:solidFill>
                  <a:srgbClr val="073D86"/>
                </a:solidFill>
                <a:latin typeface="Candara"/>
                <a:cs typeface="Candara"/>
              </a:rPr>
              <a:t>any company </a:t>
            </a:r>
            <a:r>
              <a:rPr sz="2400" dirty="0">
                <a:solidFill>
                  <a:srgbClr val="073D86"/>
                </a:solidFill>
                <a:latin typeface="Candara"/>
                <a:cs typeface="Candara"/>
              </a:rPr>
              <a:t>to </a:t>
            </a:r>
            <a:r>
              <a:rPr sz="2400" spc="-5" dirty="0">
                <a:solidFill>
                  <a:srgbClr val="073D86"/>
                </a:solidFill>
                <a:latin typeface="Candara"/>
                <a:cs typeface="Candara"/>
              </a:rPr>
              <a:t>conduct </a:t>
            </a:r>
            <a:r>
              <a:rPr sz="2400" dirty="0">
                <a:solidFill>
                  <a:srgbClr val="073D86"/>
                </a:solidFill>
                <a:latin typeface="Candara"/>
                <a:cs typeface="Candara"/>
              </a:rPr>
              <a:t>operations </a:t>
            </a:r>
            <a:r>
              <a:rPr sz="2400" spc="-5" dirty="0">
                <a:solidFill>
                  <a:srgbClr val="073D86"/>
                </a:solidFill>
                <a:latin typeface="Candara"/>
                <a:cs typeface="Candara"/>
              </a:rPr>
              <a:t>and  keep </a:t>
            </a:r>
            <a:r>
              <a:rPr sz="2400" dirty="0">
                <a:solidFill>
                  <a:srgbClr val="073D86"/>
                </a:solidFill>
                <a:latin typeface="Candara"/>
                <a:cs typeface="Candara"/>
              </a:rPr>
              <a:t>track of its</a:t>
            </a:r>
            <a:r>
              <a:rPr sz="2400" spc="0" dirty="0">
                <a:solidFill>
                  <a:srgbClr val="073D86"/>
                </a:solidFill>
                <a:latin typeface="Candara"/>
                <a:cs typeface="Candara"/>
              </a:rPr>
              <a:t> </a:t>
            </a:r>
            <a:r>
              <a:rPr sz="2400" dirty="0">
                <a:solidFill>
                  <a:srgbClr val="073D86"/>
                </a:solidFill>
                <a:latin typeface="Candara"/>
                <a:cs typeface="Candara"/>
              </a:rPr>
              <a:t>activities</a:t>
            </a:r>
            <a:endParaRPr sz="2400">
              <a:latin typeface="Candara"/>
              <a:cs typeface="Candara"/>
            </a:endParaRPr>
          </a:p>
        </p:txBody>
      </p:sp>
      <p:sp>
        <p:nvSpPr>
          <p:cNvPr id="3" name="object 3"/>
          <p:cNvSpPr txBox="1">
            <a:spLocks noGrp="1"/>
          </p:cNvSpPr>
          <p:nvPr>
            <p:ph type="title"/>
          </p:nvPr>
        </p:nvSpPr>
        <p:spPr>
          <a:xfrm>
            <a:off x="954430" y="286258"/>
            <a:ext cx="7242175" cy="696595"/>
          </a:xfrm>
          <a:prstGeom prst="rect">
            <a:avLst/>
          </a:prstGeom>
        </p:spPr>
        <p:txBody>
          <a:bodyPr vert="horz" wrap="square" lIns="0" tIns="12700" rIns="0" bIns="0" rtlCol="0">
            <a:spAutoFit/>
          </a:bodyPr>
          <a:lstStyle/>
          <a:p>
            <a:pPr marL="12700">
              <a:lnSpc>
                <a:spcPct val="100000"/>
              </a:lnSpc>
              <a:spcBef>
                <a:spcPts val="100"/>
              </a:spcBef>
            </a:pPr>
            <a:r>
              <a:rPr sz="4400" spc="-15" dirty="0"/>
              <a:t>Transaction </a:t>
            </a:r>
            <a:r>
              <a:rPr sz="4400" dirty="0"/>
              <a:t>processing</a:t>
            </a:r>
            <a:r>
              <a:rPr sz="4400" spc="-50" dirty="0"/>
              <a:t> </a:t>
            </a:r>
            <a:r>
              <a:rPr sz="4400" dirty="0"/>
              <a:t>system</a:t>
            </a:r>
            <a:endParaRPr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4724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4191" y="3371722"/>
            <a:ext cx="280415" cy="3413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74191" y="3774008"/>
            <a:ext cx="280415" cy="34168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2440" y="4514977"/>
            <a:ext cx="304800" cy="37338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4059" y="1461261"/>
            <a:ext cx="7560309" cy="4166235"/>
          </a:xfrm>
          <a:prstGeom prst="rect">
            <a:avLst/>
          </a:prstGeom>
        </p:spPr>
        <p:txBody>
          <a:bodyPr vert="horz" wrap="square" lIns="0" tIns="12700" rIns="0" bIns="0" rtlCol="0">
            <a:spAutoFit/>
          </a:bodyPr>
          <a:lstStyle/>
          <a:p>
            <a:pPr marL="12700" marR="34290">
              <a:lnSpc>
                <a:spcPct val="100000"/>
              </a:lnSpc>
              <a:spcBef>
                <a:spcPts val="100"/>
              </a:spcBef>
            </a:pPr>
            <a:r>
              <a:rPr sz="2400" dirty="0">
                <a:solidFill>
                  <a:srgbClr val="073D86"/>
                </a:solidFill>
                <a:latin typeface="Candara"/>
                <a:cs typeface="Candara"/>
              </a:rPr>
              <a:t>Marketing information </a:t>
            </a:r>
            <a:r>
              <a:rPr sz="2400" spc="-5" dirty="0">
                <a:solidFill>
                  <a:srgbClr val="073D86"/>
                </a:solidFill>
                <a:latin typeface="Candara"/>
                <a:cs typeface="Candara"/>
              </a:rPr>
              <a:t>system (MKIS) </a:t>
            </a:r>
            <a:r>
              <a:rPr sz="2400" dirty="0">
                <a:solidFill>
                  <a:srgbClr val="073D86"/>
                </a:solidFill>
                <a:latin typeface="Candara"/>
                <a:cs typeface="Candara"/>
              </a:rPr>
              <a:t>is a computer based  </a:t>
            </a:r>
            <a:r>
              <a:rPr sz="2400" spc="-5" dirty="0">
                <a:solidFill>
                  <a:srgbClr val="073D86"/>
                </a:solidFill>
                <a:latin typeface="Candara"/>
                <a:cs typeface="Candara"/>
              </a:rPr>
              <a:t>system </a:t>
            </a:r>
            <a:r>
              <a:rPr sz="2400" dirty="0">
                <a:solidFill>
                  <a:srgbClr val="073D86"/>
                </a:solidFill>
                <a:latin typeface="Candara"/>
                <a:cs typeface="Candara"/>
              </a:rPr>
              <a:t>that </a:t>
            </a:r>
            <a:r>
              <a:rPr sz="2400" spc="-5" dirty="0">
                <a:solidFill>
                  <a:srgbClr val="073D86"/>
                </a:solidFill>
                <a:latin typeface="Candara"/>
                <a:cs typeface="Candara"/>
              </a:rPr>
              <a:t>works </a:t>
            </a:r>
            <a:r>
              <a:rPr sz="2400" dirty="0">
                <a:solidFill>
                  <a:srgbClr val="073D86"/>
                </a:solidFill>
                <a:latin typeface="Candara"/>
                <a:cs typeface="Candara"/>
              </a:rPr>
              <a:t>in </a:t>
            </a:r>
            <a:r>
              <a:rPr sz="2400" spc="-5" dirty="0">
                <a:solidFill>
                  <a:srgbClr val="073D86"/>
                </a:solidFill>
                <a:latin typeface="Candara"/>
                <a:cs typeface="Candara"/>
              </a:rPr>
              <a:t>conjunction with </a:t>
            </a:r>
            <a:r>
              <a:rPr sz="2400" dirty="0">
                <a:solidFill>
                  <a:srgbClr val="073D86"/>
                </a:solidFill>
                <a:latin typeface="Candara"/>
                <a:cs typeface="Candara"/>
              </a:rPr>
              <a:t>other</a:t>
            </a:r>
            <a:r>
              <a:rPr sz="2400" spc="15" dirty="0">
                <a:solidFill>
                  <a:srgbClr val="073D86"/>
                </a:solidFill>
                <a:latin typeface="Candara"/>
                <a:cs typeface="Candara"/>
              </a:rPr>
              <a:t> </a:t>
            </a:r>
            <a:r>
              <a:rPr sz="2400" spc="-5" dirty="0">
                <a:solidFill>
                  <a:srgbClr val="073D86"/>
                </a:solidFill>
                <a:latin typeface="Candara"/>
                <a:cs typeface="Candara"/>
              </a:rPr>
              <a:t>functional</a:t>
            </a:r>
            <a:endParaRPr sz="2400">
              <a:latin typeface="Candara"/>
              <a:cs typeface="Candara"/>
            </a:endParaRPr>
          </a:p>
          <a:p>
            <a:pPr marL="12700" marR="104775">
              <a:lnSpc>
                <a:spcPct val="100000"/>
              </a:lnSpc>
            </a:pPr>
            <a:r>
              <a:rPr sz="2400" dirty="0">
                <a:solidFill>
                  <a:srgbClr val="073D86"/>
                </a:solidFill>
                <a:latin typeface="Candara"/>
                <a:cs typeface="Candara"/>
              </a:rPr>
              <a:t>information systems to </a:t>
            </a:r>
            <a:r>
              <a:rPr sz="2400" spc="-5" dirty="0">
                <a:solidFill>
                  <a:srgbClr val="073D86"/>
                </a:solidFill>
                <a:latin typeface="Candara"/>
                <a:cs typeface="Candara"/>
              </a:rPr>
              <a:t>support </a:t>
            </a:r>
            <a:r>
              <a:rPr sz="2400" dirty="0">
                <a:solidFill>
                  <a:srgbClr val="073D86"/>
                </a:solidFill>
                <a:latin typeface="Candara"/>
                <a:cs typeface="Candara"/>
              </a:rPr>
              <a:t>the firm’s management</a:t>
            </a:r>
            <a:r>
              <a:rPr sz="2400" spc="-95" dirty="0">
                <a:solidFill>
                  <a:srgbClr val="073D86"/>
                </a:solidFill>
                <a:latin typeface="Candara"/>
                <a:cs typeface="Candara"/>
              </a:rPr>
              <a:t> </a:t>
            </a:r>
            <a:r>
              <a:rPr sz="2400" dirty="0">
                <a:solidFill>
                  <a:srgbClr val="073D86"/>
                </a:solidFill>
                <a:latin typeface="Candara"/>
                <a:cs typeface="Candara"/>
              </a:rPr>
              <a:t>in  solving problems that relate to marketing of firms  </a:t>
            </a:r>
            <a:r>
              <a:rPr sz="2400" spc="-10" dirty="0">
                <a:solidFill>
                  <a:srgbClr val="073D86"/>
                </a:solidFill>
                <a:latin typeface="Candara"/>
                <a:cs typeface="Candara"/>
              </a:rPr>
              <a:t>products.The </a:t>
            </a:r>
            <a:r>
              <a:rPr sz="2400" dirty="0">
                <a:solidFill>
                  <a:srgbClr val="073D86"/>
                </a:solidFill>
                <a:latin typeface="Candara"/>
                <a:cs typeface="Candara"/>
              </a:rPr>
              <a:t>role of </a:t>
            </a:r>
            <a:r>
              <a:rPr sz="2400" spc="-5" dirty="0">
                <a:solidFill>
                  <a:srgbClr val="073D86"/>
                </a:solidFill>
                <a:latin typeface="Candara"/>
                <a:cs typeface="Candara"/>
              </a:rPr>
              <a:t>(MKIS) </a:t>
            </a:r>
            <a:r>
              <a:rPr sz="2400" dirty="0">
                <a:solidFill>
                  <a:srgbClr val="073D86"/>
                </a:solidFill>
                <a:latin typeface="Candara"/>
                <a:cs typeface="Candara"/>
              </a:rPr>
              <a:t>is to</a:t>
            </a:r>
            <a:r>
              <a:rPr sz="2400" spc="25" dirty="0">
                <a:solidFill>
                  <a:srgbClr val="073D86"/>
                </a:solidFill>
                <a:latin typeface="Candara"/>
                <a:cs typeface="Candara"/>
              </a:rPr>
              <a:t> </a:t>
            </a:r>
            <a:r>
              <a:rPr sz="2400" dirty="0">
                <a:solidFill>
                  <a:srgbClr val="073D86"/>
                </a:solidFill>
                <a:latin typeface="Candara"/>
                <a:cs typeface="Candara"/>
              </a:rPr>
              <a:t>assess</a:t>
            </a:r>
            <a:endParaRPr sz="2400">
              <a:latin typeface="Candara"/>
              <a:cs typeface="Candara"/>
            </a:endParaRPr>
          </a:p>
          <a:p>
            <a:pPr marL="314325">
              <a:lnSpc>
                <a:spcPct val="100000"/>
              </a:lnSpc>
              <a:spcBef>
                <a:spcPts val="545"/>
              </a:spcBef>
            </a:pPr>
            <a:r>
              <a:rPr sz="2200" spc="-10" dirty="0">
                <a:solidFill>
                  <a:srgbClr val="073D86"/>
                </a:solidFill>
                <a:latin typeface="Candara"/>
                <a:cs typeface="Candara"/>
              </a:rPr>
              <a:t>The </a:t>
            </a:r>
            <a:r>
              <a:rPr sz="2200" spc="-5" dirty="0">
                <a:solidFill>
                  <a:srgbClr val="073D86"/>
                </a:solidFill>
                <a:latin typeface="Candara"/>
                <a:cs typeface="Candara"/>
              </a:rPr>
              <a:t>marketing managers information</a:t>
            </a:r>
            <a:r>
              <a:rPr sz="2200" spc="425" dirty="0">
                <a:solidFill>
                  <a:srgbClr val="073D86"/>
                </a:solidFill>
                <a:latin typeface="Candara"/>
                <a:cs typeface="Candara"/>
              </a:rPr>
              <a:t> </a:t>
            </a:r>
            <a:r>
              <a:rPr sz="2200" spc="-5" dirty="0">
                <a:solidFill>
                  <a:srgbClr val="073D86"/>
                </a:solidFill>
                <a:latin typeface="Candara"/>
                <a:cs typeface="Candara"/>
              </a:rPr>
              <a:t>needs</a:t>
            </a:r>
            <a:endParaRPr sz="2200">
              <a:latin typeface="Candara"/>
              <a:cs typeface="Candara"/>
            </a:endParaRPr>
          </a:p>
          <a:p>
            <a:pPr marL="314325">
              <a:lnSpc>
                <a:spcPct val="100000"/>
              </a:lnSpc>
              <a:spcBef>
                <a:spcPts val="530"/>
              </a:spcBef>
            </a:pPr>
            <a:r>
              <a:rPr sz="2200" spc="-5" dirty="0">
                <a:solidFill>
                  <a:srgbClr val="073D86"/>
                </a:solidFill>
                <a:latin typeface="Candara"/>
                <a:cs typeface="Candara"/>
              </a:rPr>
              <a:t>Develop the framework for collecting information</a:t>
            </a:r>
            <a:r>
              <a:rPr sz="2200" spc="-65" dirty="0">
                <a:solidFill>
                  <a:srgbClr val="073D86"/>
                </a:solidFill>
                <a:latin typeface="Candara"/>
                <a:cs typeface="Candara"/>
              </a:rPr>
              <a:t> </a:t>
            </a:r>
            <a:r>
              <a:rPr sz="2200" spc="-5" dirty="0">
                <a:solidFill>
                  <a:srgbClr val="073D86"/>
                </a:solidFill>
                <a:latin typeface="Candara"/>
                <a:cs typeface="Candara"/>
              </a:rPr>
              <a:t>and</a:t>
            </a:r>
            <a:endParaRPr sz="2200">
              <a:latin typeface="Candara"/>
              <a:cs typeface="Candara"/>
            </a:endParaRPr>
          </a:p>
          <a:p>
            <a:pPr marL="314325">
              <a:lnSpc>
                <a:spcPct val="100000"/>
              </a:lnSpc>
            </a:pPr>
            <a:r>
              <a:rPr sz="2200" spc="-5" dirty="0">
                <a:solidFill>
                  <a:srgbClr val="073D86"/>
                </a:solidFill>
                <a:latin typeface="Candara"/>
                <a:cs typeface="Candara"/>
              </a:rPr>
              <a:t>distribute the information gathered to the </a:t>
            </a:r>
            <a:r>
              <a:rPr sz="2200" spc="-10" dirty="0">
                <a:solidFill>
                  <a:srgbClr val="073D86"/>
                </a:solidFill>
                <a:latin typeface="Candara"/>
                <a:cs typeface="Candara"/>
              </a:rPr>
              <a:t>end </a:t>
            </a:r>
            <a:r>
              <a:rPr sz="2200" spc="-5" dirty="0">
                <a:solidFill>
                  <a:srgbClr val="073D86"/>
                </a:solidFill>
                <a:latin typeface="Candara"/>
                <a:cs typeface="Candara"/>
              </a:rPr>
              <a:t>users in</a:t>
            </a:r>
            <a:r>
              <a:rPr sz="2200" spc="-20" dirty="0">
                <a:solidFill>
                  <a:srgbClr val="073D86"/>
                </a:solidFill>
                <a:latin typeface="Candara"/>
                <a:cs typeface="Candara"/>
              </a:rPr>
              <a:t> </a:t>
            </a:r>
            <a:r>
              <a:rPr sz="2200" spc="-5" dirty="0">
                <a:solidFill>
                  <a:srgbClr val="073D86"/>
                </a:solidFill>
                <a:latin typeface="Candara"/>
                <a:cs typeface="Candara"/>
              </a:rPr>
              <a:t>time</a:t>
            </a:r>
            <a:endParaRPr sz="2200">
              <a:latin typeface="Candara"/>
              <a:cs typeface="Candara"/>
            </a:endParaRPr>
          </a:p>
          <a:p>
            <a:pPr marL="12700">
              <a:lnSpc>
                <a:spcPct val="100000"/>
              </a:lnSpc>
              <a:spcBef>
                <a:spcPts val="555"/>
              </a:spcBef>
            </a:pPr>
            <a:r>
              <a:rPr sz="2400" dirty="0">
                <a:solidFill>
                  <a:srgbClr val="073D86"/>
                </a:solidFill>
                <a:latin typeface="Candara"/>
                <a:cs typeface="Candara"/>
              </a:rPr>
              <a:t>MIS generally carries out marketing need</a:t>
            </a:r>
            <a:r>
              <a:rPr sz="2400" spc="-20" dirty="0">
                <a:solidFill>
                  <a:srgbClr val="073D86"/>
                </a:solidFill>
                <a:latin typeface="Candara"/>
                <a:cs typeface="Candara"/>
              </a:rPr>
              <a:t> </a:t>
            </a:r>
            <a:r>
              <a:rPr sz="2400" spc="-5" dirty="0">
                <a:solidFill>
                  <a:srgbClr val="073D86"/>
                </a:solidFill>
                <a:latin typeface="Candara"/>
                <a:cs typeface="Candara"/>
              </a:rPr>
              <a:t>analysis,planning</a:t>
            </a:r>
            <a:endParaRPr sz="2400">
              <a:latin typeface="Candara"/>
              <a:cs typeface="Candara"/>
            </a:endParaRPr>
          </a:p>
          <a:p>
            <a:pPr marL="12700">
              <a:lnSpc>
                <a:spcPct val="100000"/>
              </a:lnSpc>
            </a:pPr>
            <a:r>
              <a:rPr sz="2400" dirty="0">
                <a:solidFill>
                  <a:srgbClr val="073D86"/>
                </a:solidFill>
                <a:latin typeface="Candara"/>
                <a:cs typeface="Candara"/>
              </a:rPr>
              <a:t>, implementation </a:t>
            </a:r>
            <a:r>
              <a:rPr sz="2400" spc="-5" dirty="0">
                <a:solidFill>
                  <a:srgbClr val="073D86"/>
                </a:solidFill>
                <a:latin typeface="Candara"/>
                <a:cs typeface="Candara"/>
              </a:rPr>
              <a:t>and control functions </a:t>
            </a:r>
            <a:r>
              <a:rPr sz="2400" dirty="0">
                <a:solidFill>
                  <a:srgbClr val="073D86"/>
                </a:solidFill>
                <a:latin typeface="Candara"/>
                <a:cs typeface="Candara"/>
              </a:rPr>
              <a:t>of</a:t>
            </a:r>
            <a:r>
              <a:rPr sz="2400" spc="0" dirty="0">
                <a:solidFill>
                  <a:srgbClr val="073D86"/>
                </a:solidFill>
                <a:latin typeface="Candara"/>
                <a:cs typeface="Candara"/>
              </a:rPr>
              <a:t> </a:t>
            </a:r>
            <a:r>
              <a:rPr sz="2400" dirty="0">
                <a:solidFill>
                  <a:srgbClr val="073D86"/>
                </a:solidFill>
                <a:latin typeface="Candara"/>
                <a:cs typeface="Candara"/>
              </a:rPr>
              <a:t>marketing</a:t>
            </a:r>
            <a:endParaRPr sz="2400">
              <a:latin typeface="Candara"/>
              <a:cs typeface="Candara"/>
            </a:endParaRPr>
          </a:p>
          <a:p>
            <a:pPr marL="12700">
              <a:lnSpc>
                <a:spcPct val="100000"/>
              </a:lnSpc>
              <a:spcBef>
                <a:spcPts val="5"/>
              </a:spcBef>
            </a:pPr>
            <a:r>
              <a:rPr sz="2400" dirty="0">
                <a:solidFill>
                  <a:srgbClr val="073D86"/>
                </a:solidFill>
                <a:latin typeface="Candara"/>
                <a:cs typeface="Candara"/>
              </a:rPr>
              <a:t>managers</a:t>
            </a:r>
            <a:endParaRPr sz="2400">
              <a:latin typeface="Candara"/>
              <a:cs typeface="Candara"/>
            </a:endParaRPr>
          </a:p>
        </p:txBody>
      </p:sp>
      <p:sp>
        <p:nvSpPr>
          <p:cNvPr id="7" name="object 7"/>
          <p:cNvSpPr txBox="1">
            <a:spLocks noGrp="1"/>
          </p:cNvSpPr>
          <p:nvPr>
            <p:ph type="title"/>
          </p:nvPr>
        </p:nvSpPr>
        <p:spPr>
          <a:xfrm>
            <a:off x="968146" y="356057"/>
            <a:ext cx="7207884"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0000"/>
                </a:solidFill>
              </a:rPr>
              <a:t>Marketing </a:t>
            </a:r>
            <a:r>
              <a:rPr sz="4400" spc="-5" dirty="0">
                <a:solidFill>
                  <a:srgbClr val="000000"/>
                </a:solidFill>
              </a:rPr>
              <a:t>Information</a:t>
            </a:r>
            <a:r>
              <a:rPr sz="4400" spc="-60" dirty="0">
                <a:solidFill>
                  <a:srgbClr val="000000"/>
                </a:solidFill>
              </a:rPr>
              <a:t> </a:t>
            </a:r>
            <a:r>
              <a:rPr sz="4400" dirty="0">
                <a:solidFill>
                  <a:srgbClr val="000000"/>
                </a:solidFill>
              </a:rPr>
              <a:t>system</a:t>
            </a:r>
            <a:endParaRPr sz="4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654" y="254634"/>
            <a:ext cx="6537959"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Marketing </a:t>
            </a:r>
            <a:r>
              <a:rPr spc="-10" dirty="0">
                <a:solidFill>
                  <a:srgbClr val="000000"/>
                </a:solidFill>
              </a:rPr>
              <a:t>Information</a:t>
            </a:r>
            <a:r>
              <a:rPr spc="-50" dirty="0">
                <a:solidFill>
                  <a:srgbClr val="000000"/>
                </a:solidFill>
              </a:rPr>
              <a:t> </a:t>
            </a:r>
            <a:r>
              <a:rPr spc="-5" dirty="0">
                <a:solidFill>
                  <a:srgbClr val="000000"/>
                </a:solidFill>
              </a:rPr>
              <a:t>system</a:t>
            </a:r>
          </a:p>
        </p:txBody>
      </p:sp>
      <p:sp>
        <p:nvSpPr>
          <p:cNvPr id="3" name="object 3"/>
          <p:cNvSpPr/>
          <p:nvPr/>
        </p:nvSpPr>
        <p:spPr>
          <a:xfrm>
            <a:off x="1790700" y="1630743"/>
            <a:ext cx="1143000" cy="4618355"/>
          </a:xfrm>
          <a:custGeom>
            <a:avLst/>
            <a:gdLst/>
            <a:ahLst/>
            <a:cxnLst/>
            <a:rect l="l" t="t" r="r" b="b"/>
            <a:pathLst>
              <a:path w="1143000" h="4618355">
                <a:moveTo>
                  <a:pt x="0" y="4618101"/>
                </a:moveTo>
                <a:lnTo>
                  <a:pt x="1143000" y="4618101"/>
                </a:lnTo>
                <a:lnTo>
                  <a:pt x="1143000" y="0"/>
                </a:lnTo>
                <a:lnTo>
                  <a:pt x="0" y="0"/>
                </a:lnTo>
                <a:lnTo>
                  <a:pt x="0" y="4618101"/>
                </a:lnTo>
                <a:close/>
              </a:path>
            </a:pathLst>
          </a:custGeom>
          <a:solidFill>
            <a:srgbClr val="30B6FC"/>
          </a:solidFill>
        </p:spPr>
        <p:txBody>
          <a:bodyPr wrap="square" lIns="0" tIns="0" rIns="0" bIns="0" rtlCol="0"/>
          <a:lstStyle/>
          <a:p>
            <a:endParaRPr/>
          </a:p>
        </p:txBody>
      </p:sp>
      <p:sp>
        <p:nvSpPr>
          <p:cNvPr id="4" name="object 4"/>
          <p:cNvSpPr/>
          <p:nvPr/>
        </p:nvSpPr>
        <p:spPr>
          <a:xfrm>
            <a:off x="1790700" y="1630743"/>
            <a:ext cx="1143000" cy="4618355"/>
          </a:xfrm>
          <a:custGeom>
            <a:avLst/>
            <a:gdLst/>
            <a:ahLst/>
            <a:cxnLst/>
            <a:rect l="l" t="t" r="r" b="b"/>
            <a:pathLst>
              <a:path w="1143000" h="4618355">
                <a:moveTo>
                  <a:pt x="0" y="4618101"/>
                </a:moveTo>
                <a:lnTo>
                  <a:pt x="1143000" y="4618101"/>
                </a:lnTo>
                <a:lnTo>
                  <a:pt x="1143000" y="0"/>
                </a:lnTo>
                <a:lnTo>
                  <a:pt x="0" y="0"/>
                </a:lnTo>
                <a:lnTo>
                  <a:pt x="0" y="4618101"/>
                </a:lnTo>
                <a:close/>
              </a:path>
            </a:pathLst>
          </a:custGeom>
          <a:ln w="15875">
            <a:solidFill>
              <a:srgbClr val="165D83"/>
            </a:solidFill>
          </a:ln>
        </p:spPr>
        <p:txBody>
          <a:bodyPr wrap="square" lIns="0" tIns="0" rIns="0" bIns="0" rtlCol="0"/>
          <a:lstStyle/>
          <a:p>
            <a:endParaRPr/>
          </a:p>
        </p:txBody>
      </p:sp>
      <p:sp>
        <p:nvSpPr>
          <p:cNvPr id="5" name="object 5"/>
          <p:cNvSpPr/>
          <p:nvPr/>
        </p:nvSpPr>
        <p:spPr>
          <a:xfrm>
            <a:off x="1524000" y="2398204"/>
            <a:ext cx="7246937" cy="27527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3324605" y="2447289"/>
            <a:ext cx="970280" cy="574040"/>
          </a:xfrm>
          <a:prstGeom prst="rect">
            <a:avLst/>
          </a:prstGeom>
        </p:spPr>
        <p:txBody>
          <a:bodyPr vert="horz" wrap="square" lIns="0" tIns="12700" rIns="0" bIns="0" rtlCol="0">
            <a:spAutoFit/>
          </a:bodyPr>
          <a:lstStyle/>
          <a:p>
            <a:pPr marL="12700" marR="5080" indent="120014">
              <a:lnSpc>
                <a:spcPct val="100000"/>
              </a:lnSpc>
              <a:spcBef>
                <a:spcPts val="100"/>
              </a:spcBef>
            </a:pPr>
            <a:r>
              <a:rPr sz="1800" dirty="0">
                <a:solidFill>
                  <a:srgbClr val="FFFFFF"/>
                </a:solidFill>
                <a:latin typeface="Candara"/>
                <a:cs typeface="Candara"/>
              </a:rPr>
              <a:t>Budget  allocation</a:t>
            </a:r>
            <a:endParaRPr sz="1800">
              <a:latin typeface="Candara"/>
              <a:cs typeface="Candara"/>
            </a:endParaRPr>
          </a:p>
        </p:txBody>
      </p:sp>
      <p:sp>
        <p:nvSpPr>
          <p:cNvPr id="7" name="object 7"/>
          <p:cNvSpPr txBox="1"/>
          <p:nvPr/>
        </p:nvSpPr>
        <p:spPr>
          <a:xfrm>
            <a:off x="7402448" y="3479419"/>
            <a:ext cx="1122045"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Candara"/>
                <a:cs typeface="Candara"/>
              </a:rPr>
              <a:t>Sales</a:t>
            </a:r>
            <a:endParaRPr sz="1800">
              <a:latin typeface="Candara"/>
              <a:cs typeface="Candara"/>
            </a:endParaRPr>
          </a:p>
          <a:p>
            <a:pPr algn="ctr">
              <a:lnSpc>
                <a:spcPct val="100000"/>
              </a:lnSpc>
            </a:pPr>
            <a:r>
              <a:rPr sz="1800" dirty="0">
                <a:solidFill>
                  <a:srgbClr val="FFFFFF"/>
                </a:solidFill>
                <a:latin typeface="Candara"/>
                <a:cs typeface="Candara"/>
              </a:rPr>
              <a:t>forecasting</a:t>
            </a:r>
            <a:endParaRPr sz="1800">
              <a:latin typeface="Candara"/>
              <a:cs typeface="Candara"/>
            </a:endParaRPr>
          </a:p>
        </p:txBody>
      </p:sp>
      <p:sp>
        <p:nvSpPr>
          <p:cNvPr id="8" name="object 8"/>
          <p:cNvSpPr txBox="1"/>
          <p:nvPr/>
        </p:nvSpPr>
        <p:spPr>
          <a:xfrm>
            <a:off x="5437123" y="4498594"/>
            <a:ext cx="861060" cy="574040"/>
          </a:xfrm>
          <a:prstGeom prst="rect">
            <a:avLst/>
          </a:prstGeom>
        </p:spPr>
        <p:txBody>
          <a:bodyPr vert="horz" wrap="square" lIns="0" tIns="12700" rIns="0" bIns="0" rtlCol="0">
            <a:spAutoFit/>
          </a:bodyPr>
          <a:lstStyle/>
          <a:p>
            <a:pPr marL="12700" marR="5080" indent="177800">
              <a:lnSpc>
                <a:spcPct val="100000"/>
              </a:lnSpc>
              <a:spcBef>
                <a:spcPts val="100"/>
              </a:spcBef>
            </a:pPr>
            <a:r>
              <a:rPr sz="1800" dirty="0">
                <a:solidFill>
                  <a:srgbClr val="FFFFFF"/>
                </a:solidFill>
                <a:latin typeface="Candara"/>
                <a:cs typeface="Candara"/>
              </a:rPr>
              <a:t>Price  p</a:t>
            </a:r>
            <a:r>
              <a:rPr sz="1800" spc="-10" dirty="0">
                <a:solidFill>
                  <a:srgbClr val="FFFFFF"/>
                </a:solidFill>
                <a:latin typeface="Candara"/>
                <a:cs typeface="Candara"/>
              </a:rPr>
              <a:t>l</a:t>
            </a:r>
            <a:r>
              <a:rPr sz="1800" dirty="0">
                <a:solidFill>
                  <a:srgbClr val="FFFFFF"/>
                </a:solidFill>
                <a:latin typeface="Candara"/>
                <a:cs typeface="Candara"/>
              </a:rPr>
              <a:t>anning</a:t>
            </a:r>
            <a:endParaRPr sz="1800">
              <a:latin typeface="Candara"/>
              <a:cs typeface="Candara"/>
            </a:endParaRPr>
          </a:p>
        </p:txBody>
      </p:sp>
      <p:sp>
        <p:nvSpPr>
          <p:cNvPr id="9" name="object 9"/>
          <p:cNvSpPr txBox="1"/>
          <p:nvPr/>
        </p:nvSpPr>
        <p:spPr>
          <a:xfrm>
            <a:off x="5194553" y="3486403"/>
            <a:ext cx="1225550" cy="574040"/>
          </a:xfrm>
          <a:prstGeom prst="rect">
            <a:avLst/>
          </a:prstGeom>
        </p:spPr>
        <p:txBody>
          <a:bodyPr vert="horz" wrap="square" lIns="0" tIns="12700" rIns="0" bIns="0" rtlCol="0">
            <a:spAutoFit/>
          </a:bodyPr>
          <a:lstStyle/>
          <a:p>
            <a:pPr marL="193675" marR="5080" indent="-181610">
              <a:lnSpc>
                <a:spcPct val="100000"/>
              </a:lnSpc>
              <a:spcBef>
                <a:spcPts val="100"/>
              </a:spcBef>
            </a:pPr>
            <a:r>
              <a:rPr sz="1800" dirty="0">
                <a:solidFill>
                  <a:srgbClr val="FFFFFF"/>
                </a:solidFill>
                <a:latin typeface="Candara"/>
                <a:cs typeface="Candara"/>
              </a:rPr>
              <a:t>Promot</a:t>
            </a:r>
            <a:r>
              <a:rPr sz="1800" spc="0" dirty="0">
                <a:solidFill>
                  <a:srgbClr val="FFFFFF"/>
                </a:solidFill>
                <a:latin typeface="Candara"/>
                <a:cs typeface="Candara"/>
              </a:rPr>
              <a:t>i</a:t>
            </a:r>
            <a:r>
              <a:rPr sz="1800" dirty="0">
                <a:solidFill>
                  <a:srgbClr val="FFFFFF"/>
                </a:solidFill>
                <a:latin typeface="Candara"/>
                <a:cs typeface="Candara"/>
              </a:rPr>
              <a:t>onal  </a:t>
            </a:r>
            <a:r>
              <a:rPr sz="1800" spc="-5" dirty="0">
                <a:solidFill>
                  <a:srgbClr val="FFFFFF"/>
                </a:solidFill>
                <a:latin typeface="Candara"/>
                <a:cs typeface="Candara"/>
              </a:rPr>
              <a:t>planning</a:t>
            </a:r>
            <a:endParaRPr sz="1800">
              <a:latin typeface="Candara"/>
              <a:cs typeface="Candara"/>
            </a:endParaRPr>
          </a:p>
        </p:txBody>
      </p:sp>
      <p:sp>
        <p:nvSpPr>
          <p:cNvPr id="10" name="object 10"/>
          <p:cNvSpPr txBox="1"/>
          <p:nvPr/>
        </p:nvSpPr>
        <p:spPr>
          <a:xfrm>
            <a:off x="3416934" y="3546475"/>
            <a:ext cx="861060" cy="574675"/>
          </a:xfrm>
          <a:prstGeom prst="rect">
            <a:avLst/>
          </a:prstGeom>
        </p:spPr>
        <p:txBody>
          <a:bodyPr vert="horz" wrap="square" lIns="0" tIns="12700" rIns="0" bIns="0" rtlCol="0">
            <a:spAutoFit/>
          </a:bodyPr>
          <a:lstStyle/>
          <a:p>
            <a:pPr marL="12700" marR="5080" indent="33655">
              <a:lnSpc>
                <a:spcPct val="100000"/>
              </a:lnSpc>
              <a:spcBef>
                <a:spcPts val="100"/>
              </a:spcBef>
            </a:pPr>
            <a:r>
              <a:rPr sz="1800" dirty="0">
                <a:solidFill>
                  <a:srgbClr val="FFFFFF"/>
                </a:solidFill>
                <a:latin typeface="Candara"/>
                <a:cs typeface="Candara"/>
              </a:rPr>
              <a:t>Product  p</a:t>
            </a:r>
            <a:r>
              <a:rPr sz="1800" spc="-10" dirty="0">
                <a:solidFill>
                  <a:srgbClr val="FFFFFF"/>
                </a:solidFill>
                <a:latin typeface="Candara"/>
                <a:cs typeface="Candara"/>
              </a:rPr>
              <a:t>l</a:t>
            </a:r>
            <a:r>
              <a:rPr sz="1800" dirty="0">
                <a:solidFill>
                  <a:srgbClr val="FFFFFF"/>
                </a:solidFill>
                <a:latin typeface="Candara"/>
                <a:cs typeface="Candara"/>
              </a:rPr>
              <a:t>anning</a:t>
            </a:r>
            <a:endParaRPr sz="1800">
              <a:latin typeface="Candara"/>
              <a:cs typeface="Candara"/>
            </a:endParaRPr>
          </a:p>
        </p:txBody>
      </p:sp>
      <p:sp>
        <p:nvSpPr>
          <p:cNvPr id="11" name="object 11"/>
          <p:cNvSpPr txBox="1"/>
          <p:nvPr/>
        </p:nvSpPr>
        <p:spPr>
          <a:xfrm>
            <a:off x="5437123" y="2454910"/>
            <a:ext cx="861060" cy="574040"/>
          </a:xfrm>
          <a:prstGeom prst="rect">
            <a:avLst/>
          </a:prstGeom>
        </p:spPr>
        <p:txBody>
          <a:bodyPr vert="horz" wrap="square" lIns="0" tIns="12700" rIns="0" bIns="0" rtlCol="0">
            <a:spAutoFit/>
          </a:bodyPr>
          <a:lstStyle/>
          <a:p>
            <a:pPr marL="12700" marR="5080" indent="161290">
              <a:lnSpc>
                <a:spcPct val="100000"/>
              </a:lnSpc>
              <a:spcBef>
                <a:spcPts val="100"/>
              </a:spcBef>
            </a:pPr>
            <a:r>
              <a:rPr sz="1800" dirty="0">
                <a:solidFill>
                  <a:srgbClr val="FFFFFF"/>
                </a:solidFill>
                <a:latin typeface="Candara"/>
                <a:cs typeface="Candara"/>
              </a:rPr>
              <a:t>Place  p</a:t>
            </a:r>
            <a:r>
              <a:rPr sz="1800" spc="-10" dirty="0">
                <a:solidFill>
                  <a:srgbClr val="FFFFFF"/>
                </a:solidFill>
                <a:latin typeface="Candara"/>
                <a:cs typeface="Candara"/>
              </a:rPr>
              <a:t>l</a:t>
            </a:r>
            <a:r>
              <a:rPr sz="1800" dirty="0">
                <a:solidFill>
                  <a:srgbClr val="FFFFFF"/>
                </a:solidFill>
                <a:latin typeface="Candara"/>
                <a:cs typeface="Candara"/>
              </a:rPr>
              <a:t>anning</a:t>
            </a:r>
            <a:endParaRPr sz="1800">
              <a:latin typeface="Candara"/>
              <a:cs typeface="Candara"/>
            </a:endParaRPr>
          </a:p>
        </p:txBody>
      </p:sp>
      <p:sp>
        <p:nvSpPr>
          <p:cNvPr id="12" name="object 12"/>
          <p:cNvSpPr txBox="1"/>
          <p:nvPr/>
        </p:nvSpPr>
        <p:spPr>
          <a:xfrm>
            <a:off x="7162800" y="1752600"/>
            <a:ext cx="1066800" cy="914400"/>
          </a:xfrm>
          <a:prstGeom prst="rect">
            <a:avLst/>
          </a:prstGeom>
          <a:solidFill>
            <a:srgbClr val="30B6FC"/>
          </a:solidFill>
          <a:ln w="15875">
            <a:solidFill>
              <a:srgbClr val="165D83"/>
            </a:solidFill>
          </a:ln>
        </p:spPr>
        <p:txBody>
          <a:bodyPr vert="horz" wrap="square" lIns="0" tIns="30480" rIns="0" bIns="0" rtlCol="0">
            <a:spAutoFit/>
          </a:bodyPr>
          <a:lstStyle/>
          <a:p>
            <a:pPr marL="193675" marR="185420" indent="59055" algn="just">
              <a:lnSpc>
                <a:spcPct val="100000"/>
              </a:lnSpc>
              <a:spcBef>
                <a:spcPts val="240"/>
              </a:spcBef>
            </a:pPr>
            <a:r>
              <a:rPr sz="1800" dirty="0">
                <a:solidFill>
                  <a:srgbClr val="FFFFFF"/>
                </a:solidFill>
                <a:latin typeface="Candara"/>
                <a:cs typeface="Candara"/>
              </a:rPr>
              <a:t>Other  areas  Of</a:t>
            </a:r>
            <a:r>
              <a:rPr sz="1800" spc="-114" dirty="0">
                <a:solidFill>
                  <a:srgbClr val="FFFFFF"/>
                </a:solidFill>
                <a:latin typeface="Candara"/>
                <a:cs typeface="Candara"/>
              </a:rPr>
              <a:t> </a:t>
            </a:r>
            <a:r>
              <a:rPr sz="1800" dirty="0">
                <a:solidFill>
                  <a:srgbClr val="FFFFFF"/>
                </a:solidFill>
                <a:latin typeface="Candara"/>
                <a:cs typeface="Candara"/>
              </a:rPr>
              <a:t>firm</a:t>
            </a:r>
            <a:endParaRPr sz="1800">
              <a:latin typeface="Candara"/>
              <a:cs typeface="Candara"/>
            </a:endParaRPr>
          </a:p>
        </p:txBody>
      </p:sp>
      <p:sp>
        <p:nvSpPr>
          <p:cNvPr id="13" name="object 13"/>
          <p:cNvSpPr txBox="1"/>
          <p:nvPr/>
        </p:nvSpPr>
        <p:spPr>
          <a:xfrm>
            <a:off x="228600" y="3095751"/>
            <a:ext cx="1143000" cy="914400"/>
          </a:xfrm>
          <a:prstGeom prst="rect">
            <a:avLst/>
          </a:prstGeom>
          <a:solidFill>
            <a:srgbClr val="30B6FC"/>
          </a:solidFill>
          <a:ln w="15875">
            <a:solidFill>
              <a:srgbClr val="165D83"/>
            </a:solidFill>
          </a:ln>
        </p:spPr>
        <p:txBody>
          <a:bodyPr vert="horz" wrap="square" lIns="0" tIns="6985" rIns="0" bIns="0" rtlCol="0">
            <a:spAutoFit/>
          </a:bodyPr>
          <a:lstStyle/>
          <a:p>
            <a:pPr>
              <a:lnSpc>
                <a:spcPct val="100000"/>
              </a:lnSpc>
              <a:spcBef>
                <a:spcPts val="55"/>
              </a:spcBef>
            </a:pPr>
            <a:endParaRPr sz="1650">
              <a:latin typeface="Times New Roman"/>
              <a:cs typeface="Times New Roman"/>
            </a:endParaRPr>
          </a:p>
          <a:p>
            <a:pPr algn="ctr">
              <a:lnSpc>
                <a:spcPct val="100000"/>
              </a:lnSpc>
            </a:pPr>
            <a:r>
              <a:rPr sz="1400" spc="-5" dirty="0">
                <a:solidFill>
                  <a:srgbClr val="FFFFFF"/>
                </a:solidFill>
                <a:latin typeface="Candara"/>
                <a:cs typeface="Candara"/>
              </a:rPr>
              <a:t>External</a:t>
            </a:r>
            <a:endParaRPr sz="1400">
              <a:latin typeface="Candara"/>
              <a:cs typeface="Candara"/>
            </a:endParaRPr>
          </a:p>
          <a:p>
            <a:pPr algn="ctr">
              <a:lnSpc>
                <a:spcPct val="100000"/>
              </a:lnSpc>
              <a:spcBef>
                <a:spcPts val="15"/>
              </a:spcBef>
            </a:pPr>
            <a:r>
              <a:rPr sz="1200" spc="-5" dirty="0">
                <a:solidFill>
                  <a:srgbClr val="FFFFFF"/>
                </a:solidFill>
                <a:latin typeface="Candara"/>
                <a:cs typeface="Candara"/>
              </a:rPr>
              <a:t>environment</a:t>
            </a:r>
            <a:endParaRPr sz="1200">
              <a:latin typeface="Candara"/>
              <a:cs typeface="Candara"/>
            </a:endParaRPr>
          </a:p>
        </p:txBody>
      </p:sp>
      <p:sp>
        <p:nvSpPr>
          <p:cNvPr id="14" name="object 14"/>
          <p:cNvSpPr txBox="1"/>
          <p:nvPr/>
        </p:nvSpPr>
        <p:spPr>
          <a:xfrm>
            <a:off x="1798637" y="1816100"/>
            <a:ext cx="1127125" cy="666750"/>
          </a:xfrm>
          <a:prstGeom prst="rect">
            <a:avLst/>
          </a:prstGeom>
        </p:spPr>
        <p:txBody>
          <a:bodyPr vert="horz" wrap="square" lIns="0" tIns="13335" rIns="0" bIns="0" rtlCol="0">
            <a:spAutoFit/>
          </a:bodyPr>
          <a:lstStyle/>
          <a:p>
            <a:pPr marL="180975" marR="68580">
              <a:lnSpc>
                <a:spcPct val="100000"/>
              </a:lnSpc>
              <a:spcBef>
                <a:spcPts val="105"/>
              </a:spcBef>
            </a:pPr>
            <a:r>
              <a:rPr sz="1400" spc="-60" dirty="0">
                <a:latin typeface="Candara"/>
                <a:cs typeface="Candara"/>
              </a:rPr>
              <a:t>T</a:t>
            </a:r>
            <a:r>
              <a:rPr sz="1400" spc="-10" dirty="0">
                <a:latin typeface="Candara"/>
                <a:cs typeface="Candara"/>
              </a:rPr>
              <a:t>ra</a:t>
            </a:r>
            <a:r>
              <a:rPr sz="1400" spc="-5" dirty="0">
                <a:latin typeface="Candara"/>
                <a:cs typeface="Candara"/>
              </a:rPr>
              <a:t>n</a:t>
            </a:r>
            <a:r>
              <a:rPr sz="1400" dirty="0">
                <a:latin typeface="Candara"/>
                <a:cs typeface="Candara"/>
              </a:rPr>
              <a:t>s</a:t>
            </a:r>
            <a:r>
              <a:rPr sz="1400" spc="-10" dirty="0">
                <a:latin typeface="Candara"/>
                <a:cs typeface="Candara"/>
              </a:rPr>
              <a:t>a</a:t>
            </a:r>
            <a:r>
              <a:rPr sz="1400" dirty="0">
                <a:latin typeface="Candara"/>
                <a:cs typeface="Candara"/>
              </a:rPr>
              <a:t>ct</a:t>
            </a:r>
            <a:r>
              <a:rPr sz="1400" spc="-5" dirty="0">
                <a:latin typeface="Candara"/>
                <a:cs typeface="Candara"/>
              </a:rPr>
              <a:t>io</a:t>
            </a:r>
            <a:r>
              <a:rPr sz="1400" dirty="0">
                <a:latin typeface="Candara"/>
                <a:cs typeface="Candara"/>
              </a:rPr>
              <a:t>n  </a:t>
            </a:r>
            <a:r>
              <a:rPr sz="1400" spc="-5" dirty="0">
                <a:latin typeface="Candara"/>
                <a:cs typeface="Candara"/>
              </a:rPr>
              <a:t>Processing  data</a:t>
            </a:r>
            <a:endParaRPr sz="1400">
              <a:latin typeface="Candara"/>
              <a:cs typeface="Candara"/>
            </a:endParaRPr>
          </a:p>
        </p:txBody>
      </p:sp>
      <p:sp>
        <p:nvSpPr>
          <p:cNvPr id="15" name="object 15"/>
          <p:cNvSpPr txBox="1"/>
          <p:nvPr/>
        </p:nvSpPr>
        <p:spPr>
          <a:xfrm>
            <a:off x="1932432" y="2731770"/>
            <a:ext cx="889000" cy="1401445"/>
          </a:xfrm>
          <a:prstGeom prst="rect">
            <a:avLst/>
          </a:prstGeom>
        </p:spPr>
        <p:txBody>
          <a:bodyPr vert="horz" wrap="square" lIns="0" tIns="13335" rIns="0" bIns="0" rtlCol="0">
            <a:spAutoFit/>
          </a:bodyPr>
          <a:lstStyle/>
          <a:p>
            <a:pPr marR="106680">
              <a:lnSpc>
                <a:spcPct val="100000"/>
              </a:lnSpc>
              <a:spcBef>
                <a:spcPts val="105"/>
              </a:spcBef>
            </a:pPr>
            <a:r>
              <a:rPr sz="1400" dirty="0">
                <a:latin typeface="Candara"/>
                <a:cs typeface="Candara"/>
              </a:rPr>
              <a:t>M</a:t>
            </a:r>
            <a:r>
              <a:rPr sz="1400" spc="-5" dirty="0">
                <a:latin typeface="Candara"/>
                <a:cs typeface="Candara"/>
              </a:rPr>
              <a:t>a</a:t>
            </a:r>
            <a:r>
              <a:rPr sz="1400" spc="-10" dirty="0">
                <a:latin typeface="Candara"/>
                <a:cs typeface="Candara"/>
              </a:rPr>
              <a:t>r</a:t>
            </a:r>
            <a:r>
              <a:rPr sz="1400" spc="-5" dirty="0">
                <a:latin typeface="Candara"/>
                <a:cs typeface="Candara"/>
              </a:rPr>
              <a:t>ket</a:t>
            </a:r>
            <a:r>
              <a:rPr sz="1400" spc="-10" dirty="0">
                <a:latin typeface="Candara"/>
                <a:cs typeface="Candara"/>
              </a:rPr>
              <a:t>i</a:t>
            </a:r>
            <a:r>
              <a:rPr sz="1400" spc="-5" dirty="0">
                <a:latin typeface="Candara"/>
                <a:cs typeface="Candara"/>
              </a:rPr>
              <a:t>n</a:t>
            </a:r>
            <a:r>
              <a:rPr sz="1400" dirty="0">
                <a:latin typeface="Candara"/>
                <a:cs typeface="Candara"/>
              </a:rPr>
              <a:t>g  </a:t>
            </a:r>
            <a:r>
              <a:rPr sz="1400" spc="-5" dirty="0">
                <a:latin typeface="Candara"/>
                <a:cs typeface="Candara"/>
              </a:rPr>
              <a:t>Research  data</a:t>
            </a:r>
            <a:endParaRPr sz="1400">
              <a:latin typeface="Candara"/>
              <a:cs typeface="Candara"/>
            </a:endParaRPr>
          </a:p>
          <a:p>
            <a:pPr marR="5080">
              <a:lnSpc>
                <a:spcPct val="100000"/>
              </a:lnSpc>
              <a:spcBef>
                <a:spcPts val="745"/>
              </a:spcBef>
            </a:pPr>
            <a:r>
              <a:rPr sz="1400" spc="-5" dirty="0">
                <a:latin typeface="Candara"/>
                <a:cs typeface="Candara"/>
              </a:rPr>
              <a:t>Marketing  I</a:t>
            </a:r>
            <a:r>
              <a:rPr sz="1400" spc="-10" dirty="0">
                <a:latin typeface="Candara"/>
                <a:cs typeface="Candara"/>
              </a:rPr>
              <a:t>n</a:t>
            </a:r>
            <a:r>
              <a:rPr sz="1400" dirty="0">
                <a:latin typeface="Candara"/>
                <a:cs typeface="Candara"/>
              </a:rPr>
              <a:t>tell</a:t>
            </a:r>
            <a:r>
              <a:rPr sz="1400" spc="-10" dirty="0">
                <a:latin typeface="Candara"/>
                <a:cs typeface="Candara"/>
              </a:rPr>
              <a:t>i</a:t>
            </a:r>
            <a:r>
              <a:rPr sz="1400" dirty="0">
                <a:latin typeface="Candara"/>
                <a:cs typeface="Candara"/>
              </a:rPr>
              <a:t>ge</a:t>
            </a:r>
            <a:r>
              <a:rPr sz="1400" spc="-10" dirty="0">
                <a:latin typeface="Candara"/>
                <a:cs typeface="Candara"/>
              </a:rPr>
              <a:t>n</a:t>
            </a:r>
            <a:r>
              <a:rPr sz="1400" dirty="0">
                <a:latin typeface="Candara"/>
                <a:cs typeface="Candara"/>
              </a:rPr>
              <a:t>ce  </a:t>
            </a:r>
            <a:r>
              <a:rPr sz="1400" spc="-5" dirty="0">
                <a:latin typeface="Candara"/>
                <a:cs typeface="Candara"/>
              </a:rPr>
              <a:t>data</a:t>
            </a:r>
            <a:endParaRPr sz="1400">
              <a:latin typeface="Candara"/>
              <a:cs typeface="Candara"/>
            </a:endParaRPr>
          </a:p>
        </p:txBody>
      </p:sp>
      <p:sp>
        <p:nvSpPr>
          <p:cNvPr id="16" name="object 16"/>
          <p:cNvSpPr txBox="1"/>
          <p:nvPr/>
        </p:nvSpPr>
        <p:spPr>
          <a:xfrm>
            <a:off x="1882394" y="4344670"/>
            <a:ext cx="981075" cy="666115"/>
          </a:xfrm>
          <a:prstGeom prst="rect">
            <a:avLst/>
          </a:prstGeom>
        </p:spPr>
        <p:txBody>
          <a:bodyPr vert="horz" wrap="square" lIns="0" tIns="12700" rIns="0" bIns="0" rtlCol="0">
            <a:spAutoFit/>
          </a:bodyPr>
          <a:lstStyle/>
          <a:p>
            <a:pPr marR="5080">
              <a:lnSpc>
                <a:spcPct val="100000"/>
              </a:lnSpc>
              <a:spcBef>
                <a:spcPts val="100"/>
              </a:spcBef>
            </a:pPr>
            <a:r>
              <a:rPr sz="1400" spc="-5" dirty="0">
                <a:latin typeface="Candara"/>
                <a:cs typeface="Candara"/>
              </a:rPr>
              <a:t>External  </a:t>
            </a:r>
            <a:r>
              <a:rPr sz="1400" dirty="0">
                <a:latin typeface="Candara"/>
                <a:cs typeface="Candara"/>
              </a:rPr>
              <a:t>E</a:t>
            </a:r>
            <a:r>
              <a:rPr sz="1400" spc="-5" dirty="0">
                <a:latin typeface="Candara"/>
                <a:cs typeface="Candara"/>
              </a:rPr>
              <a:t>nv</a:t>
            </a:r>
            <a:r>
              <a:rPr sz="1400" spc="-10" dirty="0">
                <a:latin typeface="Candara"/>
                <a:cs typeface="Candara"/>
              </a:rPr>
              <a:t>ir</a:t>
            </a:r>
            <a:r>
              <a:rPr sz="1400" spc="-5" dirty="0">
                <a:latin typeface="Candara"/>
                <a:cs typeface="Candara"/>
              </a:rPr>
              <a:t>on</a:t>
            </a:r>
            <a:r>
              <a:rPr sz="1400" dirty="0">
                <a:latin typeface="Candara"/>
                <a:cs typeface="Candara"/>
              </a:rPr>
              <a:t>ment  </a:t>
            </a:r>
            <a:r>
              <a:rPr sz="1400" spc="-5" dirty="0">
                <a:latin typeface="Candara"/>
                <a:cs typeface="Candara"/>
              </a:rPr>
              <a:t>data</a:t>
            </a:r>
            <a:endParaRPr sz="1400">
              <a:latin typeface="Candara"/>
              <a:cs typeface="Candara"/>
            </a:endParaRPr>
          </a:p>
        </p:txBody>
      </p:sp>
      <p:sp>
        <p:nvSpPr>
          <p:cNvPr id="17" name="object 17"/>
          <p:cNvSpPr txBox="1"/>
          <p:nvPr/>
        </p:nvSpPr>
        <p:spPr>
          <a:xfrm>
            <a:off x="1974214" y="5219446"/>
            <a:ext cx="687705" cy="453390"/>
          </a:xfrm>
          <a:prstGeom prst="rect">
            <a:avLst/>
          </a:prstGeom>
        </p:spPr>
        <p:txBody>
          <a:bodyPr vert="horz" wrap="square" lIns="0" tIns="12700" rIns="0" bIns="0" rtlCol="0">
            <a:spAutoFit/>
          </a:bodyPr>
          <a:lstStyle/>
          <a:p>
            <a:pPr marR="5080">
              <a:lnSpc>
                <a:spcPct val="100000"/>
              </a:lnSpc>
              <a:spcBef>
                <a:spcPts val="100"/>
              </a:spcBef>
            </a:pPr>
            <a:r>
              <a:rPr sz="1400" spc="-5" dirty="0">
                <a:latin typeface="Candara"/>
                <a:cs typeface="Candara"/>
              </a:rPr>
              <a:t>Str</a:t>
            </a:r>
            <a:r>
              <a:rPr sz="1400" spc="-15" dirty="0">
                <a:latin typeface="Candara"/>
                <a:cs typeface="Candara"/>
              </a:rPr>
              <a:t>a</a:t>
            </a:r>
            <a:r>
              <a:rPr sz="1400" dirty="0">
                <a:latin typeface="Candara"/>
                <a:cs typeface="Candara"/>
              </a:rPr>
              <a:t>teg</a:t>
            </a:r>
            <a:r>
              <a:rPr sz="1400" spc="-10" dirty="0">
                <a:latin typeface="Candara"/>
                <a:cs typeface="Candara"/>
              </a:rPr>
              <a:t>i</a:t>
            </a:r>
            <a:r>
              <a:rPr sz="1400" dirty="0">
                <a:latin typeface="Candara"/>
                <a:cs typeface="Candara"/>
              </a:rPr>
              <a:t>c  plan</a:t>
            </a:r>
            <a:endParaRPr sz="1400">
              <a:latin typeface="Candara"/>
              <a:cs typeface="Candara"/>
            </a:endParaRPr>
          </a:p>
        </p:txBody>
      </p:sp>
      <p:sp>
        <p:nvSpPr>
          <p:cNvPr id="18" name="object 18"/>
          <p:cNvSpPr/>
          <p:nvPr/>
        </p:nvSpPr>
        <p:spPr>
          <a:xfrm>
            <a:off x="1790700" y="2667000"/>
            <a:ext cx="1143000" cy="0"/>
          </a:xfrm>
          <a:custGeom>
            <a:avLst/>
            <a:gdLst/>
            <a:ahLst/>
            <a:cxnLst/>
            <a:rect l="l" t="t" r="r" b="b"/>
            <a:pathLst>
              <a:path w="1143000">
                <a:moveTo>
                  <a:pt x="0" y="0"/>
                </a:moveTo>
                <a:lnTo>
                  <a:pt x="1143000" y="0"/>
                </a:lnTo>
              </a:path>
            </a:pathLst>
          </a:custGeom>
          <a:ln w="12700">
            <a:solidFill>
              <a:srgbClr val="000000"/>
            </a:solidFill>
          </a:ln>
        </p:spPr>
        <p:txBody>
          <a:bodyPr wrap="square" lIns="0" tIns="0" rIns="0" bIns="0" rtlCol="0"/>
          <a:lstStyle/>
          <a:p>
            <a:endParaRPr/>
          </a:p>
        </p:txBody>
      </p:sp>
      <p:sp>
        <p:nvSpPr>
          <p:cNvPr id="19" name="object 19"/>
          <p:cNvSpPr/>
          <p:nvPr/>
        </p:nvSpPr>
        <p:spPr>
          <a:xfrm>
            <a:off x="7644510" y="1219200"/>
            <a:ext cx="103505" cy="533400"/>
          </a:xfrm>
          <a:custGeom>
            <a:avLst/>
            <a:gdLst/>
            <a:ahLst/>
            <a:cxnLst/>
            <a:rect l="l" t="t" r="r" b="b"/>
            <a:pathLst>
              <a:path w="103504" h="533400">
                <a:moveTo>
                  <a:pt x="51689" y="25109"/>
                </a:moveTo>
                <a:lnTo>
                  <a:pt x="45339" y="35995"/>
                </a:lnTo>
                <a:lnTo>
                  <a:pt x="45339" y="533400"/>
                </a:lnTo>
                <a:lnTo>
                  <a:pt x="58039" y="533400"/>
                </a:lnTo>
                <a:lnTo>
                  <a:pt x="58039" y="35995"/>
                </a:lnTo>
                <a:lnTo>
                  <a:pt x="51689" y="25109"/>
                </a:lnTo>
                <a:close/>
              </a:path>
              <a:path w="103504" h="533400">
                <a:moveTo>
                  <a:pt x="51689" y="0"/>
                </a:moveTo>
                <a:lnTo>
                  <a:pt x="0" y="88646"/>
                </a:lnTo>
                <a:lnTo>
                  <a:pt x="1016" y="92455"/>
                </a:lnTo>
                <a:lnTo>
                  <a:pt x="7112" y="96012"/>
                </a:lnTo>
                <a:lnTo>
                  <a:pt x="10922" y="94996"/>
                </a:lnTo>
                <a:lnTo>
                  <a:pt x="45339" y="35995"/>
                </a:lnTo>
                <a:lnTo>
                  <a:pt x="45339" y="12573"/>
                </a:lnTo>
                <a:lnTo>
                  <a:pt x="59020" y="12573"/>
                </a:lnTo>
                <a:lnTo>
                  <a:pt x="51689" y="0"/>
                </a:lnTo>
                <a:close/>
              </a:path>
              <a:path w="103504" h="533400">
                <a:moveTo>
                  <a:pt x="59020" y="12573"/>
                </a:moveTo>
                <a:lnTo>
                  <a:pt x="58039" y="12573"/>
                </a:lnTo>
                <a:lnTo>
                  <a:pt x="58039" y="35995"/>
                </a:lnTo>
                <a:lnTo>
                  <a:pt x="92456" y="94996"/>
                </a:lnTo>
                <a:lnTo>
                  <a:pt x="96266" y="96012"/>
                </a:lnTo>
                <a:lnTo>
                  <a:pt x="102362" y="92455"/>
                </a:lnTo>
                <a:lnTo>
                  <a:pt x="103378" y="88646"/>
                </a:lnTo>
                <a:lnTo>
                  <a:pt x="59020" y="12573"/>
                </a:lnTo>
                <a:close/>
              </a:path>
              <a:path w="103504" h="533400">
                <a:moveTo>
                  <a:pt x="58039" y="12573"/>
                </a:moveTo>
                <a:lnTo>
                  <a:pt x="45339" y="12573"/>
                </a:lnTo>
                <a:lnTo>
                  <a:pt x="45339" y="35995"/>
                </a:lnTo>
                <a:lnTo>
                  <a:pt x="51689" y="25109"/>
                </a:lnTo>
                <a:lnTo>
                  <a:pt x="46228" y="15748"/>
                </a:lnTo>
                <a:lnTo>
                  <a:pt x="58039" y="15748"/>
                </a:lnTo>
                <a:lnTo>
                  <a:pt x="58039" y="12573"/>
                </a:lnTo>
                <a:close/>
              </a:path>
              <a:path w="103504" h="533400">
                <a:moveTo>
                  <a:pt x="58039" y="15748"/>
                </a:moveTo>
                <a:lnTo>
                  <a:pt x="57150" y="15748"/>
                </a:lnTo>
                <a:lnTo>
                  <a:pt x="51689" y="25109"/>
                </a:lnTo>
                <a:lnTo>
                  <a:pt x="58039" y="35995"/>
                </a:lnTo>
                <a:lnTo>
                  <a:pt x="58039" y="15748"/>
                </a:lnTo>
                <a:close/>
              </a:path>
              <a:path w="103504" h="533400">
                <a:moveTo>
                  <a:pt x="57150" y="15748"/>
                </a:moveTo>
                <a:lnTo>
                  <a:pt x="46228" y="15748"/>
                </a:lnTo>
                <a:lnTo>
                  <a:pt x="51689" y="25109"/>
                </a:lnTo>
                <a:lnTo>
                  <a:pt x="57150" y="15748"/>
                </a:lnTo>
                <a:close/>
              </a:path>
            </a:pathLst>
          </a:custGeom>
          <a:solidFill>
            <a:srgbClr val="30B6FC"/>
          </a:solidFill>
        </p:spPr>
        <p:txBody>
          <a:bodyPr wrap="square" lIns="0" tIns="0" rIns="0" bIns="0" rtlCol="0"/>
          <a:lstStyle/>
          <a:p>
            <a:endParaRPr/>
          </a:p>
        </p:txBody>
      </p:sp>
      <p:sp>
        <p:nvSpPr>
          <p:cNvPr id="20" name="object 20"/>
          <p:cNvSpPr/>
          <p:nvPr/>
        </p:nvSpPr>
        <p:spPr>
          <a:xfrm>
            <a:off x="1708911" y="1485900"/>
            <a:ext cx="0" cy="4914900"/>
          </a:xfrm>
          <a:custGeom>
            <a:avLst/>
            <a:gdLst/>
            <a:ahLst/>
            <a:cxnLst/>
            <a:rect l="l" t="t" r="r" b="b"/>
            <a:pathLst>
              <a:path h="4914900">
                <a:moveTo>
                  <a:pt x="0" y="0"/>
                </a:moveTo>
                <a:lnTo>
                  <a:pt x="0" y="4914900"/>
                </a:lnTo>
              </a:path>
            </a:pathLst>
          </a:custGeom>
          <a:ln w="12700">
            <a:solidFill>
              <a:srgbClr val="000000"/>
            </a:solidFill>
          </a:ln>
        </p:spPr>
        <p:txBody>
          <a:bodyPr wrap="square" lIns="0" tIns="0" rIns="0" bIns="0" rtlCol="0"/>
          <a:lstStyle/>
          <a:p>
            <a:endParaRPr/>
          </a:p>
        </p:txBody>
      </p:sp>
      <p:sp>
        <p:nvSpPr>
          <p:cNvPr id="21" name="object 21"/>
          <p:cNvSpPr/>
          <p:nvPr/>
        </p:nvSpPr>
        <p:spPr>
          <a:xfrm>
            <a:off x="3026029" y="1490725"/>
            <a:ext cx="0" cy="4914900"/>
          </a:xfrm>
          <a:custGeom>
            <a:avLst/>
            <a:gdLst/>
            <a:ahLst/>
            <a:cxnLst/>
            <a:rect l="l" t="t" r="r" b="b"/>
            <a:pathLst>
              <a:path h="4914900">
                <a:moveTo>
                  <a:pt x="0" y="0"/>
                </a:moveTo>
                <a:lnTo>
                  <a:pt x="0" y="4914900"/>
                </a:lnTo>
              </a:path>
            </a:pathLst>
          </a:custGeom>
          <a:ln w="12700">
            <a:solidFill>
              <a:srgbClr val="000000"/>
            </a:solidFill>
          </a:ln>
        </p:spPr>
        <p:txBody>
          <a:bodyPr wrap="square" lIns="0" tIns="0" rIns="0" bIns="0" rtlCol="0"/>
          <a:lstStyle/>
          <a:p>
            <a:endParaRPr/>
          </a:p>
        </p:txBody>
      </p:sp>
      <p:sp>
        <p:nvSpPr>
          <p:cNvPr id="22" name="object 22"/>
          <p:cNvSpPr/>
          <p:nvPr/>
        </p:nvSpPr>
        <p:spPr>
          <a:xfrm>
            <a:off x="1739010" y="6400800"/>
            <a:ext cx="1301115" cy="5080"/>
          </a:xfrm>
          <a:custGeom>
            <a:avLst/>
            <a:gdLst/>
            <a:ahLst/>
            <a:cxnLst/>
            <a:rect l="l" t="t" r="r" b="b"/>
            <a:pathLst>
              <a:path w="1301114" h="5079">
                <a:moveTo>
                  <a:pt x="0" y="0"/>
                </a:moveTo>
                <a:lnTo>
                  <a:pt x="1300733" y="4826"/>
                </a:lnTo>
              </a:path>
            </a:pathLst>
          </a:custGeom>
          <a:ln w="12700">
            <a:solidFill>
              <a:srgbClr val="000000"/>
            </a:solidFill>
          </a:ln>
        </p:spPr>
        <p:txBody>
          <a:bodyPr wrap="square" lIns="0" tIns="0" rIns="0" bIns="0" rtlCol="0"/>
          <a:lstStyle/>
          <a:p>
            <a:endParaRPr/>
          </a:p>
        </p:txBody>
      </p:sp>
      <p:sp>
        <p:nvSpPr>
          <p:cNvPr id="23" name="object 23"/>
          <p:cNvSpPr/>
          <p:nvPr/>
        </p:nvSpPr>
        <p:spPr>
          <a:xfrm>
            <a:off x="1524000" y="6671259"/>
            <a:ext cx="7315200" cy="0"/>
          </a:xfrm>
          <a:custGeom>
            <a:avLst/>
            <a:gdLst/>
            <a:ahLst/>
            <a:cxnLst/>
            <a:rect l="l" t="t" r="r" b="b"/>
            <a:pathLst>
              <a:path w="7315200">
                <a:moveTo>
                  <a:pt x="0" y="0"/>
                </a:moveTo>
                <a:lnTo>
                  <a:pt x="7315200" y="0"/>
                </a:lnTo>
              </a:path>
            </a:pathLst>
          </a:custGeom>
          <a:ln w="12700">
            <a:solidFill>
              <a:srgbClr val="000000"/>
            </a:solidFill>
          </a:ln>
        </p:spPr>
        <p:txBody>
          <a:bodyPr wrap="square" lIns="0" tIns="0" rIns="0" bIns="0" rtlCol="0"/>
          <a:lstStyle/>
          <a:p>
            <a:endParaRPr/>
          </a:p>
        </p:txBody>
      </p:sp>
      <p:sp>
        <p:nvSpPr>
          <p:cNvPr id="24" name="object 24"/>
          <p:cNvSpPr/>
          <p:nvPr/>
        </p:nvSpPr>
        <p:spPr>
          <a:xfrm>
            <a:off x="5715000" y="6671259"/>
            <a:ext cx="187325" cy="187325"/>
          </a:xfrm>
          <a:custGeom>
            <a:avLst/>
            <a:gdLst/>
            <a:ahLst/>
            <a:cxnLst/>
            <a:rect l="l" t="t" r="r" b="b"/>
            <a:pathLst>
              <a:path w="187325" h="187325">
                <a:moveTo>
                  <a:pt x="0" y="0"/>
                </a:moveTo>
                <a:lnTo>
                  <a:pt x="186739" y="186739"/>
                </a:lnTo>
              </a:path>
            </a:pathLst>
          </a:custGeom>
          <a:ln w="12700">
            <a:solidFill>
              <a:srgbClr val="000000"/>
            </a:solidFill>
          </a:ln>
        </p:spPr>
        <p:txBody>
          <a:bodyPr wrap="square" lIns="0" tIns="0" rIns="0" bIns="0" rtlCol="0"/>
          <a:lstStyle/>
          <a:p>
            <a:endParaRPr/>
          </a:p>
        </p:txBody>
      </p:sp>
      <p:sp>
        <p:nvSpPr>
          <p:cNvPr id="25" name="object 25"/>
          <p:cNvSpPr/>
          <p:nvPr/>
        </p:nvSpPr>
        <p:spPr>
          <a:xfrm>
            <a:off x="1524000" y="1295400"/>
            <a:ext cx="7315200" cy="0"/>
          </a:xfrm>
          <a:custGeom>
            <a:avLst/>
            <a:gdLst/>
            <a:ahLst/>
            <a:cxnLst/>
            <a:rect l="l" t="t" r="r" b="b"/>
            <a:pathLst>
              <a:path w="7315200">
                <a:moveTo>
                  <a:pt x="0" y="0"/>
                </a:moveTo>
                <a:lnTo>
                  <a:pt x="7315200" y="0"/>
                </a:lnTo>
              </a:path>
            </a:pathLst>
          </a:custGeom>
          <a:ln w="12700">
            <a:solidFill>
              <a:srgbClr val="000000"/>
            </a:solidFill>
          </a:ln>
        </p:spPr>
        <p:txBody>
          <a:bodyPr wrap="square" lIns="0" tIns="0" rIns="0" bIns="0" rtlCol="0"/>
          <a:lstStyle/>
          <a:p>
            <a:endParaRPr/>
          </a:p>
        </p:txBody>
      </p:sp>
      <p:sp>
        <p:nvSpPr>
          <p:cNvPr id="26" name="object 26"/>
          <p:cNvSpPr/>
          <p:nvPr/>
        </p:nvSpPr>
        <p:spPr>
          <a:xfrm>
            <a:off x="8839200" y="1295400"/>
            <a:ext cx="0" cy="5375910"/>
          </a:xfrm>
          <a:custGeom>
            <a:avLst/>
            <a:gdLst/>
            <a:ahLst/>
            <a:cxnLst/>
            <a:rect l="l" t="t" r="r" b="b"/>
            <a:pathLst>
              <a:path h="5375909">
                <a:moveTo>
                  <a:pt x="0" y="0"/>
                </a:moveTo>
                <a:lnTo>
                  <a:pt x="0" y="5375859"/>
                </a:lnTo>
              </a:path>
            </a:pathLst>
          </a:custGeom>
          <a:ln w="12700">
            <a:solidFill>
              <a:srgbClr val="000000"/>
            </a:solidFill>
          </a:ln>
        </p:spPr>
        <p:txBody>
          <a:bodyPr wrap="square" lIns="0" tIns="0" rIns="0" bIns="0" rtlCol="0"/>
          <a:lstStyle/>
          <a:p>
            <a:endParaRPr/>
          </a:p>
        </p:txBody>
      </p:sp>
      <p:sp>
        <p:nvSpPr>
          <p:cNvPr id="27" name="object 27"/>
          <p:cNvSpPr/>
          <p:nvPr/>
        </p:nvSpPr>
        <p:spPr>
          <a:xfrm>
            <a:off x="1524000" y="1316355"/>
            <a:ext cx="0" cy="5375910"/>
          </a:xfrm>
          <a:custGeom>
            <a:avLst/>
            <a:gdLst/>
            <a:ahLst/>
            <a:cxnLst/>
            <a:rect l="l" t="t" r="r" b="b"/>
            <a:pathLst>
              <a:path h="5375909">
                <a:moveTo>
                  <a:pt x="0" y="0"/>
                </a:moveTo>
                <a:lnTo>
                  <a:pt x="0" y="5375833"/>
                </a:lnTo>
              </a:path>
            </a:pathLst>
          </a:custGeom>
          <a:ln w="12700">
            <a:solidFill>
              <a:srgbClr val="000000"/>
            </a:solidFill>
          </a:ln>
        </p:spPr>
        <p:txBody>
          <a:bodyPr wrap="square" lIns="0" tIns="0" rIns="0" bIns="0" rtlCol="0"/>
          <a:lstStyle/>
          <a:p>
            <a:endParaRPr/>
          </a:p>
        </p:txBody>
      </p:sp>
      <p:sp>
        <p:nvSpPr>
          <p:cNvPr id="28" name="object 28"/>
          <p:cNvSpPr/>
          <p:nvPr/>
        </p:nvSpPr>
        <p:spPr>
          <a:xfrm>
            <a:off x="7704835" y="1143000"/>
            <a:ext cx="103505" cy="609600"/>
          </a:xfrm>
          <a:custGeom>
            <a:avLst/>
            <a:gdLst/>
            <a:ahLst/>
            <a:cxnLst/>
            <a:rect l="l" t="t" r="r" b="b"/>
            <a:pathLst>
              <a:path w="103504" h="609600">
                <a:moveTo>
                  <a:pt x="51752" y="25218"/>
                </a:moveTo>
                <a:lnTo>
                  <a:pt x="45339" y="36213"/>
                </a:lnTo>
                <a:lnTo>
                  <a:pt x="45339" y="609600"/>
                </a:lnTo>
                <a:lnTo>
                  <a:pt x="58039" y="609600"/>
                </a:lnTo>
                <a:lnTo>
                  <a:pt x="58039" y="35995"/>
                </a:lnTo>
                <a:lnTo>
                  <a:pt x="51752" y="25218"/>
                </a:lnTo>
                <a:close/>
              </a:path>
              <a:path w="103504" h="609600">
                <a:moveTo>
                  <a:pt x="51689" y="0"/>
                </a:moveTo>
                <a:lnTo>
                  <a:pt x="0" y="88646"/>
                </a:lnTo>
                <a:lnTo>
                  <a:pt x="1016" y="92455"/>
                </a:lnTo>
                <a:lnTo>
                  <a:pt x="7112" y="96012"/>
                </a:lnTo>
                <a:lnTo>
                  <a:pt x="11049" y="94996"/>
                </a:lnTo>
                <a:lnTo>
                  <a:pt x="45339" y="36213"/>
                </a:lnTo>
                <a:lnTo>
                  <a:pt x="45339" y="12573"/>
                </a:lnTo>
                <a:lnTo>
                  <a:pt x="59038" y="12573"/>
                </a:lnTo>
                <a:lnTo>
                  <a:pt x="51689" y="0"/>
                </a:lnTo>
                <a:close/>
              </a:path>
              <a:path w="103504" h="609600">
                <a:moveTo>
                  <a:pt x="59038" y="12573"/>
                </a:moveTo>
                <a:lnTo>
                  <a:pt x="58039" y="12573"/>
                </a:lnTo>
                <a:lnTo>
                  <a:pt x="58039" y="35995"/>
                </a:lnTo>
                <a:lnTo>
                  <a:pt x="92456" y="94996"/>
                </a:lnTo>
                <a:lnTo>
                  <a:pt x="96393" y="96012"/>
                </a:lnTo>
                <a:lnTo>
                  <a:pt x="99441" y="94234"/>
                </a:lnTo>
                <a:lnTo>
                  <a:pt x="102362" y="92455"/>
                </a:lnTo>
                <a:lnTo>
                  <a:pt x="103378" y="88646"/>
                </a:lnTo>
                <a:lnTo>
                  <a:pt x="101727" y="85598"/>
                </a:lnTo>
                <a:lnTo>
                  <a:pt x="59038" y="12573"/>
                </a:lnTo>
                <a:close/>
              </a:path>
              <a:path w="103504" h="609600">
                <a:moveTo>
                  <a:pt x="58039" y="12573"/>
                </a:moveTo>
                <a:lnTo>
                  <a:pt x="45339" y="12573"/>
                </a:lnTo>
                <a:lnTo>
                  <a:pt x="45339" y="36213"/>
                </a:lnTo>
                <a:lnTo>
                  <a:pt x="51752" y="25218"/>
                </a:lnTo>
                <a:lnTo>
                  <a:pt x="46228" y="15748"/>
                </a:lnTo>
                <a:lnTo>
                  <a:pt x="58039" y="15748"/>
                </a:lnTo>
                <a:lnTo>
                  <a:pt x="58039" y="12573"/>
                </a:lnTo>
                <a:close/>
              </a:path>
              <a:path w="103504" h="609600">
                <a:moveTo>
                  <a:pt x="58039" y="15748"/>
                </a:moveTo>
                <a:lnTo>
                  <a:pt x="57277" y="15748"/>
                </a:lnTo>
                <a:lnTo>
                  <a:pt x="51752" y="25218"/>
                </a:lnTo>
                <a:lnTo>
                  <a:pt x="58039" y="35995"/>
                </a:lnTo>
                <a:lnTo>
                  <a:pt x="58039" y="15748"/>
                </a:lnTo>
                <a:close/>
              </a:path>
              <a:path w="103504" h="609600">
                <a:moveTo>
                  <a:pt x="57277" y="15748"/>
                </a:moveTo>
                <a:lnTo>
                  <a:pt x="46228" y="15748"/>
                </a:lnTo>
                <a:lnTo>
                  <a:pt x="51752" y="25218"/>
                </a:lnTo>
                <a:lnTo>
                  <a:pt x="57277" y="15748"/>
                </a:lnTo>
                <a:close/>
              </a:path>
            </a:pathLst>
          </a:custGeom>
          <a:solidFill>
            <a:srgbClr val="000000"/>
          </a:solidFill>
        </p:spPr>
        <p:txBody>
          <a:bodyPr wrap="square" lIns="0" tIns="0" rIns="0" bIns="0" rtlCol="0"/>
          <a:lstStyle/>
          <a:p>
            <a:endParaRPr/>
          </a:p>
        </p:txBody>
      </p:sp>
      <p:sp>
        <p:nvSpPr>
          <p:cNvPr id="29" name="object 29"/>
          <p:cNvSpPr/>
          <p:nvPr/>
        </p:nvSpPr>
        <p:spPr>
          <a:xfrm>
            <a:off x="797496" y="1197736"/>
            <a:ext cx="103505" cy="1877060"/>
          </a:xfrm>
          <a:custGeom>
            <a:avLst/>
            <a:gdLst/>
            <a:ahLst/>
            <a:cxnLst/>
            <a:rect l="l" t="t" r="r" b="b"/>
            <a:pathLst>
              <a:path w="103505" h="1877060">
                <a:moveTo>
                  <a:pt x="7086" y="1780539"/>
                </a:moveTo>
                <a:lnTo>
                  <a:pt x="4051" y="1782190"/>
                </a:lnTo>
                <a:lnTo>
                  <a:pt x="1028" y="1783968"/>
                </a:lnTo>
                <a:lnTo>
                  <a:pt x="0" y="1787905"/>
                </a:lnTo>
                <a:lnTo>
                  <a:pt x="51701" y="1876552"/>
                </a:lnTo>
                <a:lnTo>
                  <a:pt x="59036" y="1863978"/>
                </a:lnTo>
                <a:lnTo>
                  <a:pt x="45351" y="1863978"/>
                </a:lnTo>
                <a:lnTo>
                  <a:pt x="45351" y="1840386"/>
                </a:lnTo>
                <a:lnTo>
                  <a:pt x="12738" y="1784477"/>
                </a:lnTo>
                <a:lnTo>
                  <a:pt x="10972" y="1781555"/>
                </a:lnTo>
                <a:lnTo>
                  <a:pt x="7086" y="1780539"/>
                </a:lnTo>
                <a:close/>
              </a:path>
              <a:path w="103505" h="1877060">
                <a:moveTo>
                  <a:pt x="45351" y="1840386"/>
                </a:moveTo>
                <a:lnTo>
                  <a:pt x="45351" y="1863978"/>
                </a:lnTo>
                <a:lnTo>
                  <a:pt x="58051" y="1863978"/>
                </a:lnTo>
                <a:lnTo>
                  <a:pt x="58051" y="1860677"/>
                </a:lnTo>
                <a:lnTo>
                  <a:pt x="46215" y="1860677"/>
                </a:lnTo>
                <a:lnTo>
                  <a:pt x="51701" y="1851271"/>
                </a:lnTo>
                <a:lnTo>
                  <a:pt x="45351" y="1840386"/>
                </a:lnTo>
                <a:close/>
              </a:path>
              <a:path w="103505" h="1877060">
                <a:moveTo>
                  <a:pt x="96329" y="1780539"/>
                </a:moveTo>
                <a:lnTo>
                  <a:pt x="92430" y="1781555"/>
                </a:lnTo>
                <a:lnTo>
                  <a:pt x="90665" y="1784477"/>
                </a:lnTo>
                <a:lnTo>
                  <a:pt x="58051" y="1840386"/>
                </a:lnTo>
                <a:lnTo>
                  <a:pt x="58051" y="1863978"/>
                </a:lnTo>
                <a:lnTo>
                  <a:pt x="59036" y="1863978"/>
                </a:lnTo>
                <a:lnTo>
                  <a:pt x="103403" y="1787905"/>
                </a:lnTo>
                <a:lnTo>
                  <a:pt x="102387" y="1783968"/>
                </a:lnTo>
                <a:lnTo>
                  <a:pt x="99352" y="1782190"/>
                </a:lnTo>
                <a:lnTo>
                  <a:pt x="96329" y="1780539"/>
                </a:lnTo>
                <a:close/>
              </a:path>
              <a:path w="103505" h="1877060">
                <a:moveTo>
                  <a:pt x="51701" y="1851271"/>
                </a:moveTo>
                <a:lnTo>
                  <a:pt x="46215" y="1860677"/>
                </a:lnTo>
                <a:lnTo>
                  <a:pt x="57188" y="1860677"/>
                </a:lnTo>
                <a:lnTo>
                  <a:pt x="51701" y="1851271"/>
                </a:lnTo>
                <a:close/>
              </a:path>
              <a:path w="103505" h="1877060">
                <a:moveTo>
                  <a:pt x="58051" y="1840386"/>
                </a:moveTo>
                <a:lnTo>
                  <a:pt x="51701" y="1851271"/>
                </a:lnTo>
                <a:lnTo>
                  <a:pt x="57188" y="1860677"/>
                </a:lnTo>
                <a:lnTo>
                  <a:pt x="58051" y="1860677"/>
                </a:lnTo>
                <a:lnTo>
                  <a:pt x="58051" y="1840386"/>
                </a:lnTo>
                <a:close/>
              </a:path>
              <a:path w="103505" h="1877060">
                <a:moveTo>
                  <a:pt x="58051" y="0"/>
                </a:moveTo>
                <a:lnTo>
                  <a:pt x="45351" y="0"/>
                </a:lnTo>
                <a:lnTo>
                  <a:pt x="45351" y="1840386"/>
                </a:lnTo>
                <a:lnTo>
                  <a:pt x="51701" y="1851271"/>
                </a:lnTo>
                <a:lnTo>
                  <a:pt x="58051" y="1840386"/>
                </a:lnTo>
                <a:lnTo>
                  <a:pt x="58051" y="0"/>
                </a:lnTo>
                <a:close/>
              </a:path>
            </a:pathLst>
          </a:custGeom>
          <a:solidFill>
            <a:srgbClr val="000000"/>
          </a:solidFill>
        </p:spPr>
        <p:txBody>
          <a:bodyPr wrap="square" lIns="0" tIns="0" rIns="0" bIns="0" rtlCol="0"/>
          <a:lstStyle/>
          <a:p>
            <a:endParaRPr/>
          </a:p>
        </p:txBody>
      </p:sp>
      <p:sp>
        <p:nvSpPr>
          <p:cNvPr id="30" name="object 30"/>
          <p:cNvSpPr/>
          <p:nvPr/>
        </p:nvSpPr>
        <p:spPr>
          <a:xfrm>
            <a:off x="860475" y="1169797"/>
            <a:ext cx="6896100" cy="0"/>
          </a:xfrm>
          <a:custGeom>
            <a:avLst/>
            <a:gdLst/>
            <a:ahLst/>
            <a:cxnLst/>
            <a:rect l="l" t="t" r="r" b="b"/>
            <a:pathLst>
              <a:path w="6896100">
                <a:moveTo>
                  <a:pt x="0" y="0"/>
                </a:moveTo>
                <a:lnTo>
                  <a:pt x="6896049" y="0"/>
                </a:lnTo>
              </a:path>
            </a:pathLst>
          </a:custGeom>
          <a:ln w="12700">
            <a:solidFill>
              <a:srgbClr val="000000"/>
            </a:solidFill>
          </a:ln>
        </p:spPr>
        <p:txBody>
          <a:bodyPr wrap="square" lIns="0" tIns="0" rIns="0" bIns="0" rtlCol="0"/>
          <a:lstStyle/>
          <a:p>
            <a:endParaRPr/>
          </a:p>
        </p:txBody>
      </p:sp>
      <p:sp>
        <p:nvSpPr>
          <p:cNvPr id="31" name="object 31"/>
          <p:cNvSpPr txBox="1"/>
          <p:nvPr/>
        </p:nvSpPr>
        <p:spPr>
          <a:xfrm>
            <a:off x="1726310" y="1264411"/>
            <a:ext cx="1271905" cy="239395"/>
          </a:xfrm>
          <a:prstGeom prst="rect">
            <a:avLst/>
          </a:prstGeom>
        </p:spPr>
        <p:txBody>
          <a:bodyPr vert="horz" wrap="square" lIns="0" tIns="13335" rIns="0" bIns="0" rtlCol="0">
            <a:spAutoFit/>
          </a:bodyPr>
          <a:lstStyle/>
          <a:p>
            <a:pPr marL="12700">
              <a:lnSpc>
                <a:spcPct val="100000"/>
              </a:lnSpc>
              <a:spcBef>
                <a:spcPts val="105"/>
              </a:spcBef>
              <a:tabLst>
                <a:tab pos="182880" algn="l"/>
                <a:tab pos="1258570" algn="l"/>
              </a:tabLst>
            </a:pPr>
            <a:r>
              <a:rPr sz="1400" u="sng" dirty="0">
                <a:latin typeface="Candara"/>
                <a:cs typeface="Candara"/>
              </a:rPr>
              <a:t> 	</a:t>
            </a:r>
            <a:r>
              <a:rPr sz="1400" u="sng" spc="-5" dirty="0">
                <a:latin typeface="Candara"/>
                <a:cs typeface="Candara"/>
              </a:rPr>
              <a:t>Data</a:t>
            </a:r>
            <a:r>
              <a:rPr sz="1400" u="sng" spc="-95" dirty="0">
                <a:latin typeface="Candara"/>
                <a:cs typeface="Candara"/>
              </a:rPr>
              <a:t> </a:t>
            </a:r>
            <a:r>
              <a:rPr sz="1400" u="sng" spc="-5" dirty="0">
                <a:latin typeface="Candara"/>
                <a:cs typeface="Candara"/>
              </a:rPr>
              <a:t>bank	</a:t>
            </a:r>
            <a:endParaRPr sz="1400">
              <a:latin typeface="Candara"/>
              <a:cs typeface="Candar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943520"/>
            <a:ext cx="5099685" cy="2952115"/>
          </a:xfrm>
          <a:prstGeom prst="rect">
            <a:avLst/>
          </a:prstGeom>
        </p:spPr>
        <p:txBody>
          <a:bodyPr vert="horz" wrap="square" lIns="0" tIns="110490" rIns="0" bIns="0" rtlCol="0">
            <a:spAutoFit/>
          </a:bodyPr>
          <a:lstStyle/>
          <a:p>
            <a:pPr marL="287020" indent="-274320">
              <a:lnSpc>
                <a:spcPct val="100000"/>
              </a:lnSpc>
              <a:spcBef>
                <a:spcPts val="870"/>
              </a:spcBef>
              <a:buClr>
                <a:srgbClr val="30B6FC"/>
              </a:buClr>
              <a:buFont typeface="Arial"/>
              <a:buChar char="•"/>
              <a:tabLst>
                <a:tab pos="287020" algn="l"/>
              </a:tabLst>
            </a:pPr>
            <a:r>
              <a:rPr sz="3200" spc="-10" dirty="0">
                <a:solidFill>
                  <a:srgbClr val="073D86"/>
                </a:solidFill>
                <a:latin typeface="Candara"/>
                <a:cs typeface="Candara"/>
              </a:rPr>
              <a:t>Transaction </a:t>
            </a:r>
            <a:r>
              <a:rPr sz="3200" dirty="0">
                <a:solidFill>
                  <a:srgbClr val="073D86"/>
                </a:solidFill>
                <a:latin typeface="Candara"/>
                <a:cs typeface="Candara"/>
              </a:rPr>
              <a:t>processing</a:t>
            </a:r>
            <a:r>
              <a:rPr sz="3200" spc="-80" dirty="0">
                <a:solidFill>
                  <a:srgbClr val="073D86"/>
                </a:solidFill>
                <a:latin typeface="Candara"/>
                <a:cs typeface="Candara"/>
              </a:rPr>
              <a:t> </a:t>
            </a:r>
            <a:r>
              <a:rPr sz="3200" spc="-5" dirty="0">
                <a:solidFill>
                  <a:srgbClr val="073D86"/>
                </a:solidFill>
                <a:latin typeface="Candara"/>
                <a:cs typeface="Candara"/>
              </a:rPr>
              <a:t>data</a:t>
            </a:r>
            <a:endParaRPr sz="3200">
              <a:latin typeface="Candara"/>
              <a:cs typeface="Candara"/>
            </a:endParaRPr>
          </a:p>
          <a:p>
            <a:pPr marL="287020" indent="-274320">
              <a:lnSpc>
                <a:spcPct val="100000"/>
              </a:lnSpc>
              <a:spcBef>
                <a:spcPts val="765"/>
              </a:spcBef>
              <a:buClr>
                <a:srgbClr val="30B6FC"/>
              </a:buClr>
              <a:buFont typeface="Arial"/>
              <a:buChar char="•"/>
              <a:tabLst>
                <a:tab pos="287020" algn="l"/>
                <a:tab pos="2238375" algn="l"/>
                <a:tab pos="3896995" algn="l"/>
              </a:tabLst>
            </a:pPr>
            <a:r>
              <a:rPr sz="3200" dirty="0">
                <a:solidFill>
                  <a:srgbClr val="073D86"/>
                </a:solidFill>
                <a:latin typeface="Candara"/>
                <a:cs typeface="Candara"/>
              </a:rPr>
              <a:t>Marketing	research	</a:t>
            </a:r>
            <a:r>
              <a:rPr sz="3200" spc="-5" dirty="0">
                <a:solidFill>
                  <a:srgbClr val="073D86"/>
                </a:solidFill>
                <a:latin typeface="Candara"/>
                <a:cs typeface="Candara"/>
              </a:rPr>
              <a:t>data</a:t>
            </a:r>
            <a:endParaRPr sz="3200">
              <a:latin typeface="Candara"/>
              <a:cs typeface="Candara"/>
            </a:endParaRPr>
          </a:p>
          <a:p>
            <a:pPr marL="287020" indent="-274320">
              <a:lnSpc>
                <a:spcPct val="100000"/>
              </a:lnSpc>
              <a:spcBef>
                <a:spcPts val="765"/>
              </a:spcBef>
              <a:buClr>
                <a:srgbClr val="30B6FC"/>
              </a:buClr>
              <a:buFont typeface="Arial"/>
              <a:buChar char="•"/>
              <a:tabLst>
                <a:tab pos="287020" algn="l"/>
              </a:tabLst>
            </a:pPr>
            <a:r>
              <a:rPr sz="3200" dirty="0">
                <a:solidFill>
                  <a:srgbClr val="073D86"/>
                </a:solidFill>
                <a:latin typeface="Candara"/>
                <a:cs typeface="Candara"/>
              </a:rPr>
              <a:t>Marketing intelligence</a:t>
            </a:r>
            <a:r>
              <a:rPr sz="3200" spc="-70" dirty="0">
                <a:solidFill>
                  <a:srgbClr val="073D86"/>
                </a:solidFill>
                <a:latin typeface="Candara"/>
                <a:cs typeface="Candara"/>
              </a:rPr>
              <a:t> </a:t>
            </a:r>
            <a:r>
              <a:rPr sz="3200" spc="-5" dirty="0">
                <a:solidFill>
                  <a:srgbClr val="073D86"/>
                </a:solidFill>
                <a:latin typeface="Candara"/>
                <a:cs typeface="Candara"/>
              </a:rPr>
              <a:t>data</a:t>
            </a:r>
            <a:endParaRPr sz="3200">
              <a:latin typeface="Candara"/>
              <a:cs typeface="Candara"/>
            </a:endParaRPr>
          </a:p>
          <a:p>
            <a:pPr marL="287020" indent="-274320">
              <a:lnSpc>
                <a:spcPct val="100000"/>
              </a:lnSpc>
              <a:spcBef>
                <a:spcPts val="770"/>
              </a:spcBef>
              <a:buClr>
                <a:srgbClr val="30B6FC"/>
              </a:buClr>
              <a:buFont typeface="Arial"/>
              <a:buChar char="•"/>
              <a:tabLst>
                <a:tab pos="287020" algn="l"/>
              </a:tabLst>
            </a:pPr>
            <a:r>
              <a:rPr sz="3200" dirty="0">
                <a:solidFill>
                  <a:srgbClr val="073D86"/>
                </a:solidFill>
                <a:latin typeface="Candara"/>
                <a:cs typeface="Candara"/>
              </a:rPr>
              <a:t>External </a:t>
            </a:r>
            <a:r>
              <a:rPr sz="3200" spc="-5" dirty="0">
                <a:solidFill>
                  <a:srgbClr val="073D86"/>
                </a:solidFill>
                <a:latin typeface="Candara"/>
                <a:cs typeface="Candara"/>
              </a:rPr>
              <a:t>environment</a:t>
            </a:r>
            <a:r>
              <a:rPr sz="3200" spc="-75" dirty="0">
                <a:solidFill>
                  <a:srgbClr val="073D86"/>
                </a:solidFill>
                <a:latin typeface="Candara"/>
                <a:cs typeface="Candara"/>
              </a:rPr>
              <a:t> </a:t>
            </a:r>
            <a:r>
              <a:rPr sz="3200" spc="-5" dirty="0">
                <a:solidFill>
                  <a:srgbClr val="073D86"/>
                </a:solidFill>
                <a:latin typeface="Candara"/>
                <a:cs typeface="Candara"/>
              </a:rPr>
              <a:t>data</a:t>
            </a:r>
            <a:endParaRPr sz="3200">
              <a:latin typeface="Candara"/>
              <a:cs typeface="Candara"/>
            </a:endParaRPr>
          </a:p>
          <a:p>
            <a:pPr marL="287020" indent="-274320">
              <a:lnSpc>
                <a:spcPct val="100000"/>
              </a:lnSpc>
              <a:spcBef>
                <a:spcPts val="765"/>
              </a:spcBef>
              <a:buClr>
                <a:srgbClr val="30B6FC"/>
              </a:buClr>
              <a:buFont typeface="Arial"/>
              <a:buChar char="•"/>
              <a:tabLst>
                <a:tab pos="287020" algn="l"/>
              </a:tabLst>
            </a:pPr>
            <a:r>
              <a:rPr sz="3200" dirty="0">
                <a:solidFill>
                  <a:srgbClr val="073D86"/>
                </a:solidFill>
                <a:latin typeface="Candara"/>
                <a:cs typeface="Candara"/>
              </a:rPr>
              <a:t>Strategic</a:t>
            </a:r>
            <a:r>
              <a:rPr sz="3200" spc="-25" dirty="0">
                <a:solidFill>
                  <a:srgbClr val="073D86"/>
                </a:solidFill>
                <a:latin typeface="Candara"/>
                <a:cs typeface="Candara"/>
              </a:rPr>
              <a:t> </a:t>
            </a:r>
            <a:r>
              <a:rPr sz="3200" dirty="0">
                <a:solidFill>
                  <a:srgbClr val="073D86"/>
                </a:solidFill>
                <a:latin typeface="Candara"/>
                <a:cs typeface="Candara"/>
              </a:rPr>
              <a:t>plan</a:t>
            </a:r>
            <a:endParaRPr sz="3200">
              <a:latin typeface="Candara"/>
              <a:cs typeface="Candara"/>
            </a:endParaRPr>
          </a:p>
        </p:txBody>
      </p:sp>
      <p:sp>
        <p:nvSpPr>
          <p:cNvPr id="3" name="object 3"/>
          <p:cNvSpPr txBox="1">
            <a:spLocks noGrp="1"/>
          </p:cNvSpPr>
          <p:nvPr>
            <p:ph type="title"/>
          </p:nvPr>
        </p:nvSpPr>
        <p:spPr>
          <a:xfrm>
            <a:off x="660298" y="429209"/>
            <a:ext cx="7973695" cy="574675"/>
          </a:xfrm>
          <a:prstGeom prst="rect">
            <a:avLst/>
          </a:prstGeom>
        </p:spPr>
        <p:txBody>
          <a:bodyPr vert="horz" wrap="square" lIns="0" tIns="12700" rIns="0" bIns="0" rtlCol="0">
            <a:spAutoFit/>
          </a:bodyPr>
          <a:lstStyle/>
          <a:p>
            <a:pPr marL="12700">
              <a:lnSpc>
                <a:spcPct val="100000"/>
              </a:lnSpc>
              <a:spcBef>
                <a:spcPts val="100"/>
              </a:spcBef>
            </a:pPr>
            <a:r>
              <a:rPr sz="3600" spc="-5" dirty="0"/>
              <a:t>Input </a:t>
            </a:r>
            <a:r>
              <a:rPr sz="3600" dirty="0"/>
              <a:t>of </a:t>
            </a:r>
            <a:r>
              <a:rPr sz="3600" spc="-10" dirty="0"/>
              <a:t>marketing </a:t>
            </a:r>
            <a:r>
              <a:rPr sz="3600" spc="-5" dirty="0"/>
              <a:t>management</a:t>
            </a:r>
            <a:r>
              <a:rPr sz="3600" spc="-25" dirty="0"/>
              <a:t> </a:t>
            </a:r>
            <a:r>
              <a:rPr sz="3600" dirty="0"/>
              <a:t>systems</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676654"/>
            <a:ext cx="356616" cy="4343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2440" y="2188794"/>
            <a:ext cx="356616" cy="43464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40" y="2701163"/>
            <a:ext cx="356616" cy="4343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40" y="3213226"/>
            <a:ext cx="356616" cy="43434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72440" y="3725240"/>
            <a:ext cx="356616" cy="4346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72440" y="4237609"/>
            <a:ext cx="356616" cy="43433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72440" y="4749672"/>
            <a:ext cx="356616" cy="43433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34059" y="1579522"/>
            <a:ext cx="2592705" cy="3610610"/>
          </a:xfrm>
          <a:prstGeom prst="rect">
            <a:avLst/>
          </a:prstGeom>
        </p:spPr>
        <p:txBody>
          <a:bodyPr vert="horz" wrap="square" lIns="0" tIns="12700" rIns="0" bIns="0" rtlCol="0">
            <a:spAutoFit/>
          </a:bodyPr>
          <a:lstStyle/>
          <a:p>
            <a:pPr marL="12700" marR="5080">
              <a:lnSpc>
                <a:spcPct val="120000"/>
              </a:lnSpc>
              <a:spcBef>
                <a:spcPts val="100"/>
              </a:spcBef>
            </a:pPr>
            <a:r>
              <a:rPr sz="2800" spc="-5" dirty="0">
                <a:solidFill>
                  <a:srgbClr val="073D86"/>
                </a:solidFill>
                <a:latin typeface="Candara"/>
                <a:cs typeface="Candara"/>
              </a:rPr>
              <a:t>Product</a:t>
            </a:r>
            <a:r>
              <a:rPr sz="2800" spc="-65" dirty="0">
                <a:solidFill>
                  <a:srgbClr val="073D86"/>
                </a:solidFill>
                <a:latin typeface="Candara"/>
                <a:cs typeface="Candara"/>
              </a:rPr>
              <a:t> </a:t>
            </a:r>
            <a:r>
              <a:rPr sz="2800" spc="-10" dirty="0">
                <a:solidFill>
                  <a:srgbClr val="073D86"/>
                </a:solidFill>
                <a:latin typeface="Candara"/>
                <a:cs typeface="Candara"/>
              </a:rPr>
              <a:t>planning  </a:t>
            </a:r>
            <a:r>
              <a:rPr sz="2800" spc="-5" dirty="0">
                <a:solidFill>
                  <a:srgbClr val="073D86"/>
                </a:solidFill>
                <a:latin typeface="Candara"/>
                <a:cs typeface="Candara"/>
              </a:rPr>
              <a:t>Place planning  Promotion</a:t>
            </a:r>
            <a:endParaRPr sz="2800">
              <a:latin typeface="Candara"/>
              <a:cs typeface="Candara"/>
            </a:endParaRPr>
          </a:p>
          <a:p>
            <a:pPr marL="12700" marR="1062355">
              <a:lnSpc>
                <a:spcPct val="120000"/>
              </a:lnSpc>
            </a:pPr>
            <a:r>
              <a:rPr sz="2800" spc="-5" dirty="0">
                <a:solidFill>
                  <a:srgbClr val="073D86"/>
                </a:solidFill>
                <a:latin typeface="Candara"/>
                <a:cs typeface="Candara"/>
              </a:rPr>
              <a:t>Price  Budget  </a:t>
            </a:r>
            <a:r>
              <a:rPr sz="2800" spc="-10" dirty="0">
                <a:solidFill>
                  <a:srgbClr val="073D86"/>
                </a:solidFill>
                <a:latin typeface="Candara"/>
                <a:cs typeface="Candara"/>
              </a:rPr>
              <a:t>Allo</a:t>
            </a:r>
            <a:r>
              <a:rPr sz="2800" spc="-15" dirty="0">
                <a:solidFill>
                  <a:srgbClr val="073D86"/>
                </a:solidFill>
                <a:latin typeface="Candara"/>
                <a:cs typeface="Candara"/>
              </a:rPr>
              <a:t>c</a:t>
            </a:r>
            <a:r>
              <a:rPr sz="2800" spc="-5" dirty="0">
                <a:solidFill>
                  <a:srgbClr val="073D86"/>
                </a:solidFill>
                <a:latin typeface="Candara"/>
                <a:cs typeface="Candara"/>
              </a:rPr>
              <a:t>ation</a:t>
            </a:r>
            <a:endParaRPr sz="2800">
              <a:latin typeface="Candara"/>
              <a:cs typeface="Candara"/>
            </a:endParaRPr>
          </a:p>
          <a:p>
            <a:pPr marL="12700">
              <a:lnSpc>
                <a:spcPct val="100000"/>
              </a:lnSpc>
              <a:spcBef>
                <a:spcPts val="670"/>
              </a:spcBef>
            </a:pPr>
            <a:r>
              <a:rPr sz="2800" spc="-10" dirty="0">
                <a:solidFill>
                  <a:srgbClr val="073D86"/>
                </a:solidFill>
                <a:latin typeface="Candara"/>
                <a:cs typeface="Candara"/>
              </a:rPr>
              <a:t>Sales</a:t>
            </a:r>
            <a:r>
              <a:rPr sz="2800" spc="-5" dirty="0">
                <a:solidFill>
                  <a:srgbClr val="073D86"/>
                </a:solidFill>
                <a:latin typeface="Candara"/>
                <a:cs typeface="Candara"/>
              </a:rPr>
              <a:t> forecast</a:t>
            </a:r>
            <a:endParaRPr sz="2800">
              <a:latin typeface="Candara"/>
              <a:cs typeface="Candara"/>
            </a:endParaRPr>
          </a:p>
        </p:txBody>
      </p:sp>
      <p:sp>
        <p:nvSpPr>
          <p:cNvPr id="10" name="object 10"/>
          <p:cNvSpPr txBox="1">
            <a:spLocks noGrp="1"/>
          </p:cNvSpPr>
          <p:nvPr>
            <p:ph type="title"/>
          </p:nvPr>
        </p:nvSpPr>
        <p:spPr>
          <a:xfrm>
            <a:off x="638657" y="500837"/>
            <a:ext cx="7871459" cy="574675"/>
          </a:xfrm>
          <a:prstGeom prst="rect">
            <a:avLst/>
          </a:prstGeom>
        </p:spPr>
        <p:txBody>
          <a:bodyPr vert="horz" wrap="square" lIns="0" tIns="12700" rIns="0" bIns="0" rtlCol="0">
            <a:spAutoFit/>
          </a:bodyPr>
          <a:lstStyle/>
          <a:p>
            <a:pPr marL="12700">
              <a:lnSpc>
                <a:spcPct val="100000"/>
              </a:lnSpc>
              <a:spcBef>
                <a:spcPts val="100"/>
              </a:spcBef>
            </a:pPr>
            <a:r>
              <a:rPr sz="3600" dirty="0"/>
              <a:t>Output of </a:t>
            </a:r>
            <a:r>
              <a:rPr sz="3600" spc="-5" dirty="0"/>
              <a:t>Marketing </a:t>
            </a:r>
            <a:r>
              <a:rPr sz="3600" dirty="0"/>
              <a:t>information</a:t>
            </a:r>
            <a:r>
              <a:rPr sz="3600" spc="-80" dirty="0"/>
              <a:t> </a:t>
            </a:r>
            <a:r>
              <a:rPr sz="3600" dirty="0"/>
              <a:t>system</a:t>
            </a:r>
            <a:endParaRPr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926666"/>
            <a:ext cx="356616" cy="4346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539369" rIns="0" bIns="0" rtlCol="0">
            <a:spAutoFit/>
          </a:bodyPr>
          <a:lstStyle/>
          <a:p>
            <a:pPr marR="34925">
              <a:lnSpc>
                <a:spcPct val="100000"/>
              </a:lnSpc>
              <a:spcBef>
                <a:spcPts val="95"/>
              </a:spcBef>
            </a:pPr>
            <a:r>
              <a:rPr sz="2800" spc="-10" dirty="0"/>
              <a:t>The </a:t>
            </a:r>
            <a:r>
              <a:rPr sz="2800" spc="-5" dirty="0"/>
              <a:t>Human Resource Information </a:t>
            </a:r>
            <a:r>
              <a:rPr sz="2800" spc="-10" dirty="0"/>
              <a:t>System (HRIS) </a:t>
            </a:r>
            <a:r>
              <a:rPr sz="2800" spc="-5" dirty="0"/>
              <a:t>is  a software or online solution for the</a:t>
            </a:r>
            <a:r>
              <a:rPr sz="2800" spc="35" dirty="0"/>
              <a:t> </a:t>
            </a:r>
            <a:r>
              <a:rPr sz="2800" spc="-10" dirty="0"/>
              <a:t>data</a:t>
            </a:r>
            <a:endParaRPr sz="2800"/>
          </a:p>
          <a:p>
            <a:pPr marR="5080">
              <a:lnSpc>
                <a:spcPct val="100000"/>
              </a:lnSpc>
            </a:pPr>
            <a:r>
              <a:rPr sz="2800" spc="-5" dirty="0"/>
              <a:t>entry, </a:t>
            </a:r>
            <a:r>
              <a:rPr sz="2800" spc="-10" dirty="0"/>
              <a:t>data </a:t>
            </a:r>
            <a:r>
              <a:rPr sz="2800" spc="-5" dirty="0"/>
              <a:t>tracking, and </a:t>
            </a:r>
            <a:r>
              <a:rPr sz="2800" spc="-10" dirty="0"/>
              <a:t>data </a:t>
            </a:r>
            <a:r>
              <a:rPr sz="2800" spc="-5" dirty="0"/>
              <a:t>information needs of  the Human Resources, payroll, management, </a:t>
            </a:r>
            <a:r>
              <a:rPr sz="2800" spc="-10" dirty="0"/>
              <a:t>and  </a:t>
            </a:r>
            <a:r>
              <a:rPr sz="2800" spc="-5" dirty="0"/>
              <a:t>accounting functions within a</a:t>
            </a:r>
            <a:r>
              <a:rPr sz="2800" spc="10" dirty="0"/>
              <a:t> </a:t>
            </a:r>
            <a:r>
              <a:rPr sz="2800" spc="-5" dirty="0"/>
              <a:t>business</a:t>
            </a:r>
            <a:r>
              <a:rPr sz="1800" spc="-5" dirty="0"/>
              <a:t>.</a:t>
            </a:r>
            <a:endParaRPr sz="1800"/>
          </a:p>
        </p:txBody>
      </p:sp>
      <p:sp>
        <p:nvSpPr>
          <p:cNvPr id="4" name="object 4"/>
          <p:cNvSpPr txBox="1">
            <a:spLocks noGrp="1"/>
          </p:cNvSpPr>
          <p:nvPr>
            <p:ph type="title"/>
          </p:nvPr>
        </p:nvSpPr>
        <p:spPr>
          <a:xfrm>
            <a:off x="1009294" y="577037"/>
            <a:ext cx="7131684" cy="574675"/>
          </a:xfrm>
          <a:prstGeom prst="rect">
            <a:avLst/>
          </a:prstGeom>
        </p:spPr>
        <p:txBody>
          <a:bodyPr vert="horz" wrap="square" lIns="0" tIns="12700" rIns="0" bIns="0" rtlCol="0">
            <a:spAutoFit/>
          </a:bodyPr>
          <a:lstStyle/>
          <a:p>
            <a:pPr marL="12700">
              <a:lnSpc>
                <a:spcPct val="100000"/>
              </a:lnSpc>
              <a:spcBef>
                <a:spcPts val="100"/>
              </a:spcBef>
            </a:pPr>
            <a:r>
              <a:rPr sz="3600" dirty="0"/>
              <a:t>Human resource </a:t>
            </a:r>
            <a:r>
              <a:rPr sz="3600" spc="-5" dirty="0"/>
              <a:t>Information</a:t>
            </a:r>
            <a:r>
              <a:rPr sz="3600" spc="-30" dirty="0"/>
              <a:t> </a:t>
            </a:r>
            <a:r>
              <a:rPr sz="3600" spc="-5" dirty="0"/>
              <a:t>System</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91439" y="1015238"/>
            <a:ext cx="304800" cy="37337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1439" y="1454150"/>
            <a:ext cx="304800" cy="37337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1439" y="1893061"/>
            <a:ext cx="304800" cy="373379"/>
          </a:xfrm>
          <a:prstGeom prst="rect">
            <a:avLst/>
          </a:prstGeom>
          <a:blipFill>
            <a:blip r:embed="rId3"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353059" y="930909"/>
            <a:ext cx="7044690" cy="1342390"/>
          </a:xfrm>
          <a:prstGeom prst="rect">
            <a:avLst/>
          </a:prstGeom>
        </p:spPr>
        <p:txBody>
          <a:bodyPr vert="horz" wrap="square" lIns="0" tIns="12700" rIns="0" bIns="0" rtlCol="0">
            <a:spAutoFit/>
          </a:bodyPr>
          <a:lstStyle/>
          <a:p>
            <a:pPr marL="12700" marR="5080">
              <a:lnSpc>
                <a:spcPct val="120000"/>
              </a:lnSpc>
              <a:spcBef>
                <a:spcPts val="100"/>
              </a:spcBef>
              <a:tabLst>
                <a:tab pos="1651000" algn="l"/>
              </a:tabLst>
            </a:pPr>
            <a:r>
              <a:rPr sz="2400" dirty="0">
                <a:solidFill>
                  <a:srgbClr val="073D86"/>
                </a:solidFill>
              </a:rPr>
              <a:t>he </a:t>
            </a:r>
            <a:r>
              <a:rPr sz="2400" spc="-5" dirty="0">
                <a:solidFill>
                  <a:srgbClr val="073D86"/>
                </a:solidFill>
              </a:rPr>
              <a:t>HRIS </a:t>
            </a:r>
            <a:r>
              <a:rPr sz="2400" dirty="0">
                <a:solidFill>
                  <a:srgbClr val="073D86"/>
                </a:solidFill>
              </a:rPr>
              <a:t>that most </a:t>
            </a:r>
            <a:r>
              <a:rPr sz="2400" spc="-5" dirty="0">
                <a:solidFill>
                  <a:srgbClr val="073D86"/>
                </a:solidFill>
              </a:rPr>
              <a:t>effectively </a:t>
            </a:r>
            <a:r>
              <a:rPr sz="2400" dirty="0">
                <a:solidFill>
                  <a:srgbClr val="073D86"/>
                </a:solidFill>
              </a:rPr>
              <a:t>serves </a:t>
            </a:r>
            <a:r>
              <a:rPr sz="2400" spc="-5" dirty="0">
                <a:solidFill>
                  <a:srgbClr val="073D86"/>
                </a:solidFill>
              </a:rPr>
              <a:t>companies tracks:  Attendance	and </a:t>
            </a:r>
            <a:r>
              <a:rPr sz="2400" dirty="0">
                <a:solidFill>
                  <a:srgbClr val="073D86"/>
                </a:solidFill>
              </a:rPr>
              <a:t>PTO</a:t>
            </a:r>
            <a:r>
              <a:rPr sz="2400" spc="0" dirty="0">
                <a:solidFill>
                  <a:srgbClr val="073D86"/>
                </a:solidFill>
              </a:rPr>
              <a:t> </a:t>
            </a:r>
            <a:r>
              <a:rPr sz="2400" dirty="0">
                <a:solidFill>
                  <a:srgbClr val="073D86"/>
                </a:solidFill>
              </a:rPr>
              <a:t>use,</a:t>
            </a:r>
            <a:endParaRPr sz="2400"/>
          </a:p>
          <a:p>
            <a:pPr marL="12700">
              <a:lnSpc>
                <a:spcPct val="100000"/>
              </a:lnSpc>
              <a:spcBef>
                <a:spcPts val="575"/>
              </a:spcBef>
            </a:pPr>
            <a:r>
              <a:rPr sz="2400" dirty="0">
                <a:solidFill>
                  <a:srgbClr val="073D86"/>
                </a:solidFill>
              </a:rPr>
              <a:t>Pay raises </a:t>
            </a:r>
            <a:r>
              <a:rPr sz="2400" spc="-5" dirty="0">
                <a:solidFill>
                  <a:srgbClr val="073D86"/>
                </a:solidFill>
              </a:rPr>
              <a:t>and</a:t>
            </a:r>
            <a:r>
              <a:rPr sz="2400" spc="-30" dirty="0">
                <a:solidFill>
                  <a:srgbClr val="073D86"/>
                </a:solidFill>
              </a:rPr>
              <a:t> </a:t>
            </a:r>
            <a:r>
              <a:rPr sz="2400" dirty="0">
                <a:solidFill>
                  <a:srgbClr val="073D86"/>
                </a:solidFill>
              </a:rPr>
              <a:t>history,</a:t>
            </a:r>
            <a:endParaRPr sz="2400"/>
          </a:p>
        </p:txBody>
      </p:sp>
      <p:sp>
        <p:nvSpPr>
          <p:cNvPr id="12" name="object 12"/>
          <p:cNvSpPr/>
          <p:nvPr/>
        </p:nvSpPr>
        <p:spPr>
          <a:xfrm>
            <a:off x="91439" y="2332050"/>
            <a:ext cx="304800" cy="373684"/>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1439" y="2771267"/>
            <a:ext cx="304800" cy="37337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91439" y="3210179"/>
            <a:ext cx="304800" cy="37337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91439" y="3649040"/>
            <a:ext cx="304800" cy="3736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91439" y="4088257"/>
            <a:ext cx="304800" cy="37338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1439" y="4527169"/>
            <a:ext cx="304800" cy="37338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91439" y="4966080"/>
            <a:ext cx="304800" cy="373380"/>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91439" y="5405018"/>
            <a:ext cx="304800" cy="373684"/>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353059" y="2247709"/>
            <a:ext cx="6390640" cy="3538220"/>
          </a:xfrm>
          <a:prstGeom prst="rect">
            <a:avLst/>
          </a:prstGeom>
        </p:spPr>
        <p:txBody>
          <a:bodyPr vert="horz" wrap="square" lIns="0" tIns="12700" rIns="0" bIns="0" rtlCol="0">
            <a:spAutoFit/>
          </a:bodyPr>
          <a:lstStyle/>
          <a:p>
            <a:pPr marL="12700" marR="2086610">
              <a:lnSpc>
                <a:spcPct val="120000"/>
              </a:lnSpc>
              <a:spcBef>
                <a:spcPts val="100"/>
              </a:spcBef>
            </a:pPr>
            <a:r>
              <a:rPr sz="2400" dirty="0">
                <a:solidFill>
                  <a:srgbClr val="073D86"/>
                </a:solidFill>
                <a:latin typeface="Candara"/>
                <a:cs typeface="Candara"/>
              </a:rPr>
              <a:t>Pay grades </a:t>
            </a:r>
            <a:r>
              <a:rPr sz="2400" spc="-5" dirty="0">
                <a:solidFill>
                  <a:srgbClr val="073D86"/>
                </a:solidFill>
                <a:latin typeface="Candara"/>
                <a:cs typeface="Candara"/>
              </a:rPr>
              <a:t>and </a:t>
            </a:r>
            <a:r>
              <a:rPr sz="2400" dirty="0">
                <a:solidFill>
                  <a:srgbClr val="073D86"/>
                </a:solidFill>
                <a:latin typeface="Candara"/>
                <a:cs typeface="Candara"/>
              </a:rPr>
              <a:t>positions held,  </a:t>
            </a:r>
            <a:r>
              <a:rPr sz="2400" spc="-5" dirty="0">
                <a:solidFill>
                  <a:srgbClr val="073D86"/>
                </a:solidFill>
                <a:latin typeface="Candara"/>
                <a:cs typeface="Candara"/>
              </a:rPr>
              <a:t>Performance development </a:t>
            </a:r>
            <a:r>
              <a:rPr sz="2400" dirty="0">
                <a:solidFill>
                  <a:srgbClr val="073D86"/>
                </a:solidFill>
                <a:latin typeface="Candara"/>
                <a:cs typeface="Candara"/>
              </a:rPr>
              <a:t>plans,  training</a:t>
            </a:r>
            <a:r>
              <a:rPr sz="2400" spc="-5" dirty="0">
                <a:solidFill>
                  <a:srgbClr val="073D86"/>
                </a:solidFill>
                <a:latin typeface="Candara"/>
                <a:cs typeface="Candara"/>
              </a:rPr>
              <a:t> received,</a:t>
            </a:r>
            <a:endParaRPr sz="2400">
              <a:latin typeface="Candara"/>
              <a:cs typeface="Candara"/>
            </a:endParaRPr>
          </a:p>
          <a:p>
            <a:pPr marL="12700">
              <a:lnSpc>
                <a:spcPct val="100000"/>
              </a:lnSpc>
              <a:spcBef>
                <a:spcPts val="575"/>
              </a:spcBef>
            </a:pPr>
            <a:r>
              <a:rPr sz="2400" dirty="0">
                <a:solidFill>
                  <a:srgbClr val="073D86"/>
                </a:solidFill>
                <a:latin typeface="Candara"/>
                <a:cs typeface="Candara"/>
              </a:rPr>
              <a:t>Disciplinary </a:t>
            </a:r>
            <a:r>
              <a:rPr sz="2400" spc="-5" dirty="0">
                <a:solidFill>
                  <a:srgbClr val="073D86"/>
                </a:solidFill>
                <a:latin typeface="Candara"/>
                <a:cs typeface="Candara"/>
              </a:rPr>
              <a:t>action</a:t>
            </a:r>
            <a:r>
              <a:rPr sz="2400" spc="-30" dirty="0">
                <a:solidFill>
                  <a:srgbClr val="073D86"/>
                </a:solidFill>
                <a:latin typeface="Candara"/>
                <a:cs typeface="Candara"/>
              </a:rPr>
              <a:t> </a:t>
            </a:r>
            <a:r>
              <a:rPr sz="2400" dirty="0">
                <a:solidFill>
                  <a:srgbClr val="073D86"/>
                </a:solidFill>
                <a:latin typeface="Candara"/>
                <a:cs typeface="Candara"/>
              </a:rPr>
              <a:t>received,</a:t>
            </a:r>
            <a:endParaRPr sz="2400">
              <a:latin typeface="Candara"/>
              <a:cs typeface="Candara"/>
            </a:endParaRPr>
          </a:p>
          <a:p>
            <a:pPr marL="12700" marR="5080">
              <a:lnSpc>
                <a:spcPct val="120000"/>
              </a:lnSpc>
            </a:pPr>
            <a:r>
              <a:rPr sz="2400" spc="-5" dirty="0">
                <a:solidFill>
                  <a:srgbClr val="073D86"/>
                </a:solidFill>
                <a:latin typeface="Candara"/>
                <a:cs typeface="Candara"/>
              </a:rPr>
              <a:t>personal employee </a:t>
            </a:r>
            <a:r>
              <a:rPr sz="2400" dirty="0">
                <a:solidFill>
                  <a:srgbClr val="073D86"/>
                </a:solidFill>
                <a:latin typeface="Candara"/>
                <a:cs typeface="Candara"/>
              </a:rPr>
              <a:t>information, </a:t>
            </a:r>
            <a:r>
              <a:rPr sz="2400" spc="-5" dirty="0">
                <a:solidFill>
                  <a:srgbClr val="073D86"/>
                </a:solidFill>
                <a:latin typeface="Candara"/>
                <a:cs typeface="Candara"/>
              </a:rPr>
              <a:t>and occasionally,  management and key employee succession plan,  </a:t>
            </a:r>
            <a:r>
              <a:rPr sz="2400" dirty="0">
                <a:solidFill>
                  <a:srgbClr val="073D86"/>
                </a:solidFill>
                <a:latin typeface="Candara"/>
                <a:cs typeface="Candara"/>
              </a:rPr>
              <a:t>High potential </a:t>
            </a:r>
            <a:r>
              <a:rPr sz="2400" spc="-5" dirty="0">
                <a:solidFill>
                  <a:srgbClr val="073D86"/>
                </a:solidFill>
                <a:latin typeface="Candara"/>
                <a:cs typeface="Candara"/>
              </a:rPr>
              <a:t>employee </a:t>
            </a:r>
            <a:r>
              <a:rPr sz="2400" dirty="0">
                <a:solidFill>
                  <a:srgbClr val="073D86"/>
                </a:solidFill>
                <a:latin typeface="Candara"/>
                <a:cs typeface="Candara"/>
              </a:rPr>
              <a:t>identification, </a:t>
            </a:r>
            <a:r>
              <a:rPr sz="2400" spc="-5" dirty="0">
                <a:solidFill>
                  <a:srgbClr val="073D86"/>
                </a:solidFill>
                <a:latin typeface="Candara"/>
                <a:cs typeface="Candara"/>
              </a:rPr>
              <a:t>and  applicant tracking, interviewing, and</a:t>
            </a:r>
            <a:r>
              <a:rPr sz="2400" spc="40" dirty="0">
                <a:solidFill>
                  <a:srgbClr val="073D86"/>
                </a:solidFill>
                <a:latin typeface="Candara"/>
                <a:cs typeface="Candara"/>
              </a:rPr>
              <a:t> </a:t>
            </a:r>
            <a:r>
              <a:rPr sz="2400" dirty="0">
                <a:solidFill>
                  <a:srgbClr val="073D86"/>
                </a:solidFill>
                <a:latin typeface="Candara"/>
                <a:cs typeface="Candara"/>
              </a:rPr>
              <a:t>selection.</a:t>
            </a:r>
            <a:endParaRPr sz="2400">
              <a:latin typeface="Candara"/>
              <a:cs typeface="Candar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64" y="276859"/>
            <a:ext cx="566039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HRM </a:t>
            </a:r>
            <a:r>
              <a:rPr spc="-10" dirty="0">
                <a:solidFill>
                  <a:srgbClr val="000000"/>
                </a:solidFill>
              </a:rPr>
              <a:t>Information</a:t>
            </a:r>
            <a:r>
              <a:rPr spc="-35" dirty="0">
                <a:solidFill>
                  <a:srgbClr val="000000"/>
                </a:solidFill>
              </a:rPr>
              <a:t> </a:t>
            </a:r>
            <a:r>
              <a:rPr spc="-5" dirty="0">
                <a:solidFill>
                  <a:srgbClr val="000000"/>
                </a:solidFill>
              </a:rPr>
              <a:t>Systems</a:t>
            </a:r>
          </a:p>
        </p:txBody>
      </p:sp>
      <p:sp>
        <p:nvSpPr>
          <p:cNvPr id="3" name="object 3"/>
          <p:cNvSpPr txBox="1"/>
          <p:nvPr/>
        </p:nvSpPr>
        <p:spPr>
          <a:xfrm>
            <a:off x="4105147" y="1066736"/>
            <a:ext cx="1752600" cy="844550"/>
          </a:xfrm>
          <a:prstGeom prst="rect">
            <a:avLst/>
          </a:prstGeom>
          <a:solidFill>
            <a:srgbClr val="30B6FC"/>
          </a:solidFill>
          <a:ln w="15875">
            <a:solidFill>
              <a:srgbClr val="165D83"/>
            </a:solidFill>
          </a:ln>
        </p:spPr>
        <p:txBody>
          <a:bodyPr vert="horz" wrap="square" lIns="0" tIns="0" rIns="0" bIns="0" rtlCol="0">
            <a:spAutoFit/>
          </a:bodyPr>
          <a:lstStyle/>
          <a:p>
            <a:pPr marL="2540" algn="ctr">
              <a:lnSpc>
                <a:spcPts val="2125"/>
              </a:lnSpc>
            </a:pPr>
            <a:r>
              <a:rPr sz="1800" dirty="0">
                <a:solidFill>
                  <a:srgbClr val="FFFFFF"/>
                </a:solidFill>
                <a:latin typeface="Candara"/>
                <a:cs typeface="Candara"/>
              </a:rPr>
              <a:t>HRM</a:t>
            </a:r>
            <a:endParaRPr sz="1800">
              <a:latin typeface="Candara"/>
              <a:cs typeface="Candara"/>
            </a:endParaRPr>
          </a:p>
          <a:p>
            <a:pPr marL="298450" marR="289560" algn="ctr">
              <a:lnSpc>
                <a:spcPct val="100000"/>
              </a:lnSpc>
            </a:pPr>
            <a:r>
              <a:rPr sz="1800" spc="-5" dirty="0">
                <a:solidFill>
                  <a:srgbClr val="FFFFFF"/>
                </a:solidFill>
                <a:latin typeface="Candara"/>
                <a:cs typeface="Candara"/>
              </a:rPr>
              <a:t>I</a:t>
            </a:r>
            <a:r>
              <a:rPr sz="1800" spc="-10" dirty="0">
                <a:solidFill>
                  <a:srgbClr val="FFFFFF"/>
                </a:solidFill>
                <a:latin typeface="Candara"/>
                <a:cs typeface="Candara"/>
              </a:rPr>
              <a:t>n</a:t>
            </a:r>
            <a:r>
              <a:rPr sz="1800" dirty="0">
                <a:solidFill>
                  <a:srgbClr val="FFFFFF"/>
                </a:solidFill>
                <a:latin typeface="Candara"/>
                <a:cs typeface="Candara"/>
              </a:rPr>
              <a:t>form</a:t>
            </a:r>
            <a:r>
              <a:rPr sz="1800" spc="0" dirty="0">
                <a:solidFill>
                  <a:srgbClr val="FFFFFF"/>
                </a:solidFill>
                <a:latin typeface="Candara"/>
                <a:cs typeface="Candara"/>
              </a:rPr>
              <a:t>a</a:t>
            </a:r>
            <a:r>
              <a:rPr sz="1800" dirty="0">
                <a:solidFill>
                  <a:srgbClr val="FFFFFF"/>
                </a:solidFill>
                <a:latin typeface="Candara"/>
                <a:cs typeface="Candara"/>
              </a:rPr>
              <a:t>tion  </a:t>
            </a:r>
            <a:r>
              <a:rPr sz="1800" spc="-5" dirty="0">
                <a:solidFill>
                  <a:srgbClr val="FFFFFF"/>
                </a:solidFill>
                <a:latin typeface="Candara"/>
                <a:cs typeface="Candara"/>
              </a:rPr>
              <a:t>Systems</a:t>
            </a:r>
            <a:endParaRPr sz="1800">
              <a:latin typeface="Candara"/>
              <a:cs typeface="Candara"/>
            </a:endParaRPr>
          </a:p>
        </p:txBody>
      </p:sp>
      <p:sp>
        <p:nvSpPr>
          <p:cNvPr id="4" name="object 4"/>
          <p:cNvSpPr txBox="1"/>
          <p:nvPr/>
        </p:nvSpPr>
        <p:spPr>
          <a:xfrm>
            <a:off x="2438400" y="2299931"/>
            <a:ext cx="1447800" cy="624840"/>
          </a:xfrm>
          <a:prstGeom prst="rect">
            <a:avLst/>
          </a:prstGeom>
          <a:solidFill>
            <a:srgbClr val="30B6FC"/>
          </a:solidFill>
          <a:ln w="15875">
            <a:solidFill>
              <a:srgbClr val="165D83"/>
            </a:solidFill>
          </a:ln>
        </p:spPr>
        <p:txBody>
          <a:bodyPr vert="horz" wrap="square" lIns="0" tIns="4445" rIns="0" bIns="0" rtlCol="0">
            <a:spAutoFit/>
          </a:bodyPr>
          <a:lstStyle/>
          <a:p>
            <a:pPr>
              <a:lnSpc>
                <a:spcPct val="100000"/>
              </a:lnSpc>
              <a:spcBef>
                <a:spcPts val="35"/>
              </a:spcBef>
            </a:pPr>
            <a:endParaRPr sz="1300">
              <a:latin typeface="Times New Roman"/>
              <a:cs typeface="Times New Roman"/>
            </a:endParaRPr>
          </a:p>
          <a:p>
            <a:pPr marL="418465">
              <a:lnSpc>
                <a:spcPct val="100000"/>
              </a:lnSpc>
            </a:pPr>
            <a:r>
              <a:rPr sz="1400" b="1" spc="-5" dirty="0">
                <a:solidFill>
                  <a:srgbClr val="FFFFFF"/>
                </a:solidFill>
                <a:latin typeface="Candara"/>
                <a:cs typeface="Candara"/>
              </a:rPr>
              <a:t>Staffing</a:t>
            </a:r>
            <a:endParaRPr sz="1400">
              <a:latin typeface="Candara"/>
              <a:cs typeface="Candara"/>
            </a:endParaRPr>
          </a:p>
        </p:txBody>
      </p:sp>
      <p:sp>
        <p:nvSpPr>
          <p:cNvPr id="5" name="object 5"/>
          <p:cNvSpPr txBox="1"/>
          <p:nvPr/>
        </p:nvSpPr>
        <p:spPr>
          <a:xfrm>
            <a:off x="4343400" y="2299931"/>
            <a:ext cx="1447800" cy="624840"/>
          </a:xfrm>
          <a:prstGeom prst="rect">
            <a:avLst/>
          </a:prstGeom>
          <a:solidFill>
            <a:srgbClr val="30B6FC"/>
          </a:solidFill>
          <a:ln w="15875">
            <a:solidFill>
              <a:srgbClr val="165D83"/>
            </a:solidFill>
          </a:ln>
        </p:spPr>
        <p:txBody>
          <a:bodyPr vert="horz" wrap="square" lIns="0" tIns="87630" rIns="0" bIns="0" rtlCol="0">
            <a:spAutoFit/>
          </a:bodyPr>
          <a:lstStyle/>
          <a:p>
            <a:pPr marL="171450" marR="163830" indent="78740">
              <a:lnSpc>
                <a:spcPct val="100000"/>
              </a:lnSpc>
              <a:spcBef>
                <a:spcPts val="690"/>
              </a:spcBef>
            </a:pPr>
            <a:r>
              <a:rPr sz="1400" b="1" spc="-15" dirty="0">
                <a:solidFill>
                  <a:srgbClr val="FFFFFF"/>
                </a:solidFill>
                <a:latin typeface="Candara"/>
                <a:cs typeface="Candara"/>
              </a:rPr>
              <a:t>Training </a:t>
            </a:r>
            <a:r>
              <a:rPr sz="1400" b="1" spc="-5" dirty="0">
                <a:solidFill>
                  <a:srgbClr val="FFFFFF"/>
                </a:solidFill>
                <a:latin typeface="Candara"/>
                <a:cs typeface="Candara"/>
              </a:rPr>
              <a:t>and  de</a:t>
            </a:r>
            <a:r>
              <a:rPr sz="1400" b="1" spc="-10" dirty="0">
                <a:solidFill>
                  <a:srgbClr val="FFFFFF"/>
                </a:solidFill>
                <a:latin typeface="Candara"/>
                <a:cs typeface="Candara"/>
              </a:rPr>
              <a:t>v</a:t>
            </a:r>
            <a:r>
              <a:rPr sz="1400" b="1" spc="-5" dirty="0">
                <a:solidFill>
                  <a:srgbClr val="FFFFFF"/>
                </a:solidFill>
                <a:latin typeface="Candara"/>
                <a:cs typeface="Candara"/>
              </a:rPr>
              <a:t>el</a:t>
            </a:r>
            <a:r>
              <a:rPr sz="1400" b="1" spc="-10" dirty="0">
                <a:solidFill>
                  <a:srgbClr val="FFFFFF"/>
                </a:solidFill>
                <a:latin typeface="Candara"/>
                <a:cs typeface="Candara"/>
              </a:rPr>
              <a:t>op</a:t>
            </a:r>
            <a:r>
              <a:rPr sz="1400" b="1" spc="-5" dirty="0">
                <a:solidFill>
                  <a:srgbClr val="FFFFFF"/>
                </a:solidFill>
                <a:latin typeface="Candara"/>
                <a:cs typeface="Candara"/>
              </a:rPr>
              <a:t>eme</a:t>
            </a:r>
            <a:r>
              <a:rPr sz="1400" b="1" spc="-10" dirty="0">
                <a:solidFill>
                  <a:srgbClr val="FFFFFF"/>
                </a:solidFill>
                <a:latin typeface="Candara"/>
                <a:cs typeface="Candara"/>
              </a:rPr>
              <a:t>n</a:t>
            </a:r>
            <a:r>
              <a:rPr sz="1400" b="1" dirty="0">
                <a:solidFill>
                  <a:srgbClr val="FFFFFF"/>
                </a:solidFill>
                <a:latin typeface="Candara"/>
                <a:cs typeface="Candara"/>
              </a:rPr>
              <a:t>t</a:t>
            </a:r>
            <a:endParaRPr sz="1400">
              <a:latin typeface="Candara"/>
              <a:cs typeface="Candara"/>
            </a:endParaRPr>
          </a:p>
        </p:txBody>
      </p:sp>
      <p:sp>
        <p:nvSpPr>
          <p:cNvPr id="6" name="object 6"/>
          <p:cNvSpPr txBox="1"/>
          <p:nvPr/>
        </p:nvSpPr>
        <p:spPr>
          <a:xfrm>
            <a:off x="6400800" y="2314955"/>
            <a:ext cx="1447800" cy="609600"/>
          </a:xfrm>
          <a:prstGeom prst="rect">
            <a:avLst/>
          </a:prstGeom>
          <a:solidFill>
            <a:srgbClr val="30B6FC"/>
          </a:solidFill>
          <a:ln w="15875">
            <a:solidFill>
              <a:srgbClr val="165D83"/>
            </a:solidFill>
          </a:ln>
        </p:spPr>
        <p:txBody>
          <a:bodyPr vert="horz" wrap="square" lIns="0" tIns="80010" rIns="0" bIns="0" rtlCol="0">
            <a:spAutoFit/>
          </a:bodyPr>
          <a:lstStyle/>
          <a:p>
            <a:pPr marL="152400" marR="143510" indent="20955">
              <a:lnSpc>
                <a:spcPct val="100000"/>
              </a:lnSpc>
              <a:spcBef>
                <a:spcPts val="630"/>
              </a:spcBef>
            </a:pPr>
            <a:r>
              <a:rPr sz="1400" b="1" spc="-5" dirty="0">
                <a:solidFill>
                  <a:srgbClr val="FFFFFF"/>
                </a:solidFill>
                <a:latin typeface="Candara"/>
                <a:cs typeface="Candara"/>
              </a:rPr>
              <a:t>Compensation  </a:t>
            </a:r>
            <a:r>
              <a:rPr sz="1400" b="1" dirty="0">
                <a:solidFill>
                  <a:srgbClr val="FFFFFF"/>
                </a:solidFill>
                <a:latin typeface="Candara"/>
                <a:cs typeface="Candara"/>
              </a:rPr>
              <a:t>Ad</a:t>
            </a:r>
            <a:r>
              <a:rPr sz="1400" b="1" spc="-5" dirty="0">
                <a:solidFill>
                  <a:srgbClr val="FFFFFF"/>
                </a:solidFill>
                <a:latin typeface="Candara"/>
                <a:cs typeface="Candara"/>
              </a:rPr>
              <a:t>mi</a:t>
            </a:r>
            <a:r>
              <a:rPr sz="1400" b="1" spc="-10" dirty="0">
                <a:solidFill>
                  <a:srgbClr val="FFFFFF"/>
                </a:solidFill>
                <a:latin typeface="Candara"/>
                <a:cs typeface="Candara"/>
              </a:rPr>
              <a:t>n</a:t>
            </a:r>
            <a:r>
              <a:rPr sz="1400" b="1" spc="-5" dirty="0">
                <a:solidFill>
                  <a:srgbClr val="FFFFFF"/>
                </a:solidFill>
                <a:latin typeface="Candara"/>
                <a:cs typeface="Candara"/>
              </a:rPr>
              <a:t>is</a:t>
            </a:r>
            <a:r>
              <a:rPr sz="1400" b="1" spc="-10" dirty="0">
                <a:solidFill>
                  <a:srgbClr val="FFFFFF"/>
                </a:solidFill>
                <a:latin typeface="Candara"/>
                <a:cs typeface="Candara"/>
              </a:rPr>
              <a:t>t</a:t>
            </a:r>
            <a:r>
              <a:rPr sz="1400" b="1" spc="-5" dirty="0">
                <a:solidFill>
                  <a:srgbClr val="FFFFFF"/>
                </a:solidFill>
                <a:latin typeface="Candara"/>
                <a:cs typeface="Candara"/>
              </a:rPr>
              <a:t>r</a:t>
            </a:r>
            <a:r>
              <a:rPr sz="1400" b="1" spc="-10" dirty="0">
                <a:solidFill>
                  <a:srgbClr val="FFFFFF"/>
                </a:solidFill>
                <a:latin typeface="Candara"/>
                <a:cs typeface="Candara"/>
              </a:rPr>
              <a:t>at</a:t>
            </a:r>
            <a:r>
              <a:rPr sz="1400" b="1" spc="-5" dirty="0">
                <a:solidFill>
                  <a:srgbClr val="FFFFFF"/>
                </a:solidFill>
                <a:latin typeface="Candara"/>
                <a:cs typeface="Candara"/>
              </a:rPr>
              <a:t>i</a:t>
            </a:r>
            <a:r>
              <a:rPr sz="1400" b="1" spc="-10" dirty="0">
                <a:solidFill>
                  <a:srgbClr val="FFFFFF"/>
                </a:solidFill>
                <a:latin typeface="Candara"/>
                <a:cs typeface="Candara"/>
              </a:rPr>
              <a:t>o</a:t>
            </a:r>
            <a:r>
              <a:rPr sz="1400" b="1" dirty="0">
                <a:solidFill>
                  <a:srgbClr val="FFFFFF"/>
                </a:solidFill>
                <a:latin typeface="Candara"/>
                <a:cs typeface="Candara"/>
              </a:rPr>
              <a:t>n</a:t>
            </a:r>
            <a:endParaRPr sz="1400">
              <a:latin typeface="Candara"/>
              <a:cs typeface="Candara"/>
            </a:endParaRPr>
          </a:p>
        </p:txBody>
      </p:sp>
      <p:graphicFrame>
        <p:nvGraphicFramePr>
          <p:cNvPr id="7" name="object 7"/>
          <p:cNvGraphicFramePr>
            <a:graphicFrameLocks noGrp="1"/>
          </p:cNvGraphicFramePr>
          <p:nvPr/>
        </p:nvGraphicFramePr>
        <p:xfrm>
          <a:off x="564133" y="3188969"/>
          <a:ext cx="7868919" cy="2555875"/>
        </p:xfrm>
        <a:graphic>
          <a:graphicData uri="http://schemas.openxmlformats.org/drawingml/2006/table">
            <a:tbl>
              <a:tblPr firstRow="1" bandRow="1">
                <a:tableStyleId>{2D5ABB26-0587-4C30-8999-92F81FD0307C}</a:tableStyleId>
              </a:tblPr>
              <a:tblGrid>
                <a:gridCol w="1792605"/>
                <a:gridCol w="1784985"/>
                <a:gridCol w="2021204"/>
                <a:gridCol w="2270125"/>
              </a:tblGrid>
              <a:tr h="227965">
                <a:tc>
                  <a:txBody>
                    <a:bodyPr/>
                    <a:lstStyle/>
                    <a:p>
                      <a:pPr marL="318135" indent="-286385">
                        <a:lnSpc>
                          <a:spcPts val="1550"/>
                        </a:lnSpc>
                        <a:buFont typeface="Arial"/>
                        <a:buChar char="•"/>
                        <a:tabLst>
                          <a:tab pos="318135" algn="l"/>
                          <a:tab pos="318770" algn="l"/>
                        </a:tabLst>
                      </a:pPr>
                      <a:r>
                        <a:rPr sz="1400" spc="-5" dirty="0">
                          <a:latin typeface="Candara"/>
                          <a:cs typeface="Candara"/>
                        </a:rPr>
                        <a:t>Strategic</a:t>
                      </a:r>
                      <a:r>
                        <a:rPr sz="1400" spc="-40" dirty="0">
                          <a:latin typeface="Candara"/>
                          <a:cs typeface="Candara"/>
                        </a:rPr>
                        <a:t> </a:t>
                      </a:r>
                      <a:r>
                        <a:rPr sz="1400" dirty="0">
                          <a:latin typeface="Candara"/>
                          <a:cs typeface="Candara"/>
                        </a:rPr>
                        <a:t>system</a:t>
                      </a:r>
                      <a:endParaRPr sz="1400">
                        <a:latin typeface="Candara"/>
                        <a:cs typeface="Candara"/>
                      </a:endParaRPr>
                    </a:p>
                  </a:txBody>
                  <a:tcPr marL="0" marR="0" marT="0" marB="0"/>
                </a:tc>
                <a:tc>
                  <a:txBody>
                    <a:bodyPr/>
                    <a:lstStyle/>
                    <a:p>
                      <a:pPr marL="67945">
                        <a:lnSpc>
                          <a:spcPts val="1550"/>
                        </a:lnSpc>
                      </a:pPr>
                      <a:r>
                        <a:rPr sz="1400" dirty="0">
                          <a:latin typeface="Candara"/>
                          <a:cs typeface="Candara"/>
                        </a:rPr>
                        <a:t>HR</a:t>
                      </a:r>
                      <a:r>
                        <a:rPr sz="1400" spc="-25" dirty="0">
                          <a:latin typeface="Candara"/>
                          <a:cs typeface="Candara"/>
                        </a:rPr>
                        <a:t> </a:t>
                      </a:r>
                      <a:r>
                        <a:rPr sz="1400" spc="-5" dirty="0">
                          <a:latin typeface="Candara"/>
                          <a:cs typeface="Candara"/>
                        </a:rPr>
                        <a:t>planning</a:t>
                      </a:r>
                      <a:endParaRPr sz="1400">
                        <a:latin typeface="Candara"/>
                        <a:cs typeface="Candara"/>
                      </a:endParaRPr>
                    </a:p>
                  </a:txBody>
                  <a:tcPr marL="0" marR="0" marT="0" marB="0"/>
                </a:tc>
                <a:tc>
                  <a:txBody>
                    <a:bodyPr/>
                    <a:lstStyle/>
                    <a:p>
                      <a:pPr marL="112395">
                        <a:lnSpc>
                          <a:spcPts val="1550"/>
                        </a:lnSpc>
                      </a:pPr>
                      <a:r>
                        <a:rPr sz="1400" dirty="0">
                          <a:latin typeface="Candara"/>
                          <a:cs typeface="Candara"/>
                        </a:rPr>
                        <a:t>Succession</a:t>
                      </a:r>
                      <a:r>
                        <a:rPr sz="1400" spc="-35" dirty="0">
                          <a:latin typeface="Candara"/>
                          <a:cs typeface="Candara"/>
                        </a:rPr>
                        <a:t> </a:t>
                      </a:r>
                      <a:r>
                        <a:rPr sz="1400" spc="-5" dirty="0">
                          <a:latin typeface="Candara"/>
                          <a:cs typeface="Candara"/>
                        </a:rPr>
                        <a:t>planning</a:t>
                      </a:r>
                      <a:endParaRPr sz="1400">
                        <a:latin typeface="Candara"/>
                        <a:cs typeface="Candara"/>
                      </a:endParaRPr>
                    </a:p>
                  </a:txBody>
                  <a:tcPr marL="0" marR="0" marT="0" marB="0"/>
                </a:tc>
                <a:tc>
                  <a:txBody>
                    <a:bodyPr/>
                    <a:lstStyle/>
                    <a:p>
                      <a:pPr marL="185420">
                        <a:lnSpc>
                          <a:spcPts val="1550"/>
                        </a:lnSpc>
                      </a:pPr>
                      <a:r>
                        <a:rPr sz="1400" spc="-5" dirty="0">
                          <a:latin typeface="Candara"/>
                          <a:cs typeface="Candara"/>
                        </a:rPr>
                        <a:t>Contract</a:t>
                      </a:r>
                      <a:r>
                        <a:rPr sz="1400" spc="10" dirty="0">
                          <a:latin typeface="Candara"/>
                          <a:cs typeface="Candara"/>
                        </a:rPr>
                        <a:t> </a:t>
                      </a:r>
                      <a:r>
                        <a:rPr sz="1400" spc="-5" dirty="0">
                          <a:latin typeface="Candara"/>
                          <a:cs typeface="Candara"/>
                        </a:rPr>
                        <a:t>costing</a:t>
                      </a:r>
                      <a:endParaRPr sz="1400">
                        <a:latin typeface="Candara"/>
                        <a:cs typeface="Candara"/>
                      </a:endParaRPr>
                    </a:p>
                  </a:txBody>
                  <a:tcPr marL="0" marR="0" marT="0" marB="0"/>
                </a:tc>
              </a:tr>
              <a:tr h="212725">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marL="223520">
                        <a:lnSpc>
                          <a:spcPts val="1435"/>
                        </a:lnSpc>
                      </a:pPr>
                      <a:r>
                        <a:rPr sz="1400" spc="-5" dirty="0">
                          <a:latin typeface="Candara"/>
                          <a:cs typeface="Candara"/>
                        </a:rPr>
                        <a:t>salary forecasting</a:t>
                      </a:r>
                      <a:endParaRPr sz="1400">
                        <a:latin typeface="Candara"/>
                        <a:cs typeface="Candara"/>
                      </a:endParaRPr>
                    </a:p>
                  </a:txBody>
                  <a:tcPr marL="0" marR="0" marT="0" marB="0"/>
                </a:tc>
              </a:tr>
              <a:tr h="213360">
                <a:tc>
                  <a:txBody>
                    <a:bodyPr/>
                    <a:lstStyle/>
                    <a:p>
                      <a:pPr>
                        <a:lnSpc>
                          <a:spcPct val="100000"/>
                        </a:lnSpc>
                      </a:pPr>
                      <a:endParaRPr sz="1200">
                        <a:latin typeface="Times New Roman"/>
                        <a:cs typeface="Times New Roman"/>
                      </a:endParaRPr>
                    </a:p>
                  </a:txBody>
                  <a:tcPr marL="0" marR="0" marT="0" marB="0"/>
                </a:tc>
                <a:tc>
                  <a:txBody>
                    <a:bodyPr/>
                    <a:lstStyle/>
                    <a:p>
                      <a:pPr marL="67945">
                        <a:lnSpc>
                          <a:spcPts val="1435"/>
                        </a:lnSpc>
                      </a:pPr>
                      <a:r>
                        <a:rPr sz="1400" dirty="0">
                          <a:latin typeface="Candara"/>
                          <a:cs typeface="Candara"/>
                        </a:rPr>
                        <a:t>labour </a:t>
                      </a:r>
                      <a:r>
                        <a:rPr sz="1400" spc="-5" dirty="0">
                          <a:latin typeface="Candara"/>
                          <a:cs typeface="Candara"/>
                        </a:rPr>
                        <a:t>force</a:t>
                      </a:r>
                      <a:r>
                        <a:rPr sz="1400" spc="-40" dirty="0">
                          <a:latin typeface="Candara"/>
                          <a:cs typeface="Candara"/>
                        </a:rPr>
                        <a:t> </a:t>
                      </a:r>
                      <a:r>
                        <a:rPr sz="1400" spc="-5" dirty="0">
                          <a:latin typeface="Candara"/>
                          <a:cs typeface="Candara"/>
                        </a:rPr>
                        <a:t>tracking</a:t>
                      </a:r>
                      <a:endParaRPr sz="1400">
                        <a:latin typeface="Candara"/>
                        <a:cs typeface="Candara"/>
                      </a:endParaRPr>
                    </a:p>
                  </a:txBody>
                  <a:tcPr marL="0" marR="0" marT="0" marB="0"/>
                </a:tc>
                <a:tc>
                  <a:txBody>
                    <a:bodyPr/>
                    <a:lstStyle/>
                    <a:p>
                      <a:pPr marL="112395">
                        <a:lnSpc>
                          <a:spcPts val="1435"/>
                        </a:lnSpc>
                      </a:pPr>
                      <a:r>
                        <a:rPr sz="1400" spc="-5" dirty="0">
                          <a:latin typeface="Candara"/>
                          <a:cs typeface="Candara"/>
                        </a:rPr>
                        <a:t>performance</a:t>
                      </a:r>
                      <a:r>
                        <a:rPr sz="1400" spc="275" dirty="0">
                          <a:latin typeface="Candara"/>
                          <a:cs typeface="Candara"/>
                        </a:rPr>
                        <a:t> </a:t>
                      </a:r>
                      <a:r>
                        <a:rPr sz="1400" spc="-5" dirty="0">
                          <a:latin typeface="Candara"/>
                          <a:cs typeface="Candara"/>
                        </a:rPr>
                        <a:t>Appraisal</a:t>
                      </a:r>
                      <a:endParaRPr sz="1400">
                        <a:latin typeface="Candara"/>
                        <a:cs typeface="Candara"/>
                      </a:endParaRPr>
                    </a:p>
                  </a:txBody>
                  <a:tcPr marL="0" marR="0" marT="0" marB="0"/>
                </a:tc>
                <a:tc>
                  <a:txBody>
                    <a:bodyPr/>
                    <a:lstStyle/>
                    <a:p>
                      <a:pPr>
                        <a:lnSpc>
                          <a:spcPct val="100000"/>
                        </a:lnSpc>
                      </a:pPr>
                      <a:endParaRPr sz="1200">
                        <a:latin typeface="Times New Roman"/>
                        <a:cs typeface="Times New Roman"/>
                      </a:endParaRPr>
                    </a:p>
                  </a:txBody>
                  <a:tcPr marL="0" marR="0" marT="0" marB="0"/>
                </a:tc>
              </a:tr>
              <a:tr h="426720">
                <a:tc>
                  <a:txBody>
                    <a:bodyPr/>
                    <a:lstStyle/>
                    <a:p>
                      <a:pPr marL="318135" indent="-286385">
                        <a:lnSpc>
                          <a:spcPct val="100000"/>
                        </a:lnSpc>
                        <a:spcBef>
                          <a:spcPts val="1435"/>
                        </a:spcBef>
                        <a:buFont typeface="Arial"/>
                        <a:buChar char="•"/>
                        <a:tabLst>
                          <a:tab pos="318135" algn="l"/>
                          <a:tab pos="318770" algn="l"/>
                        </a:tabLst>
                      </a:pPr>
                      <a:r>
                        <a:rPr sz="1400" spc="-15" dirty="0">
                          <a:latin typeface="Candara"/>
                          <a:cs typeface="Candara"/>
                        </a:rPr>
                        <a:t>Tactic</a:t>
                      </a:r>
                      <a:r>
                        <a:rPr sz="1400" spc="-25" dirty="0">
                          <a:latin typeface="Candara"/>
                          <a:cs typeface="Candara"/>
                        </a:rPr>
                        <a:t> </a:t>
                      </a:r>
                      <a:r>
                        <a:rPr sz="1400" dirty="0">
                          <a:latin typeface="Candara"/>
                          <a:cs typeface="Candara"/>
                        </a:rPr>
                        <a:t>system</a:t>
                      </a:r>
                      <a:endParaRPr sz="1400">
                        <a:latin typeface="Candara"/>
                        <a:cs typeface="Candara"/>
                      </a:endParaRPr>
                    </a:p>
                  </a:txBody>
                  <a:tcPr marL="0" marR="0" marT="182245" marB="0"/>
                </a:tc>
                <a:tc>
                  <a:txBody>
                    <a:bodyPr/>
                    <a:lstStyle/>
                    <a:p>
                      <a:pPr>
                        <a:lnSpc>
                          <a:spcPct val="100000"/>
                        </a:lnSpc>
                        <a:spcBef>
                          <a:spcPts val="55"/>
                        </a:spcBef>
                      </a:pPr>
                      <a:endParaRPr sz="1200">
                        <a:latin typeface="Times New Roman"/>
                        <a:cs typeface="Times New Roman"/>
                      </a:endParaRPr>
                    </a:p>
                    <a:p>
                      <a:pPr marL="67945">
                        <a:lnSpc>
                          <a:spcPct val="100000"/>
                        </a:lnSpc>
                      </a:pPr>
                      <a:r>
                        <a:rPr sz="1400" spc="-5" dirty="0">
                          <a:latin typeface="Candara"/>
                          <a:cs typeface="Candara"/>
                        </a:rPr>
                        <a:t>Lobour </a:t>
                      </a:r>
                      <a:r>
                        <a:rPr sz="1400" dirty="0">
                          <a:latin typeface="Candara"/>
                          <a:cs typeface="Candara"/>
                        </a:rPr>
                        <a:t>cost</a:t>
                      </a:r>
                      <a:r>
                        <a:rPr sz="1400" spc="-20" dirty="0">
                          <a:latin typeface="Candara"/>
                          <a:cs typeface="Candara"/>
                        </a:rPr>
                        <a:t> </a:t>
                      </a:r>
                      <a:r>
                        <a:rPr sz="1400" spc="-5" dirty="0">
                          <a:latin typeface="Candara"/>
                          <a:cs typeface="Candara"/>
                        </a:rPr>
                        <a:t>budget</a:t>
                      </a:r>
                      <a:endParaRPr sz="1400">
                        <a:latin typeface="Candara"/>
                        <a:cs typeface="Candara"/>
                      </a:endParaRPr>
                    </a:p>
                  </a:txBody>
                  <a:tcPr marL="0" marR="0" marT="6985" marB="0"/>
                </a:tc>
                <a:tc>
                  <a:txBody>
                    <a:bodyPr/>
                    <a:lstStyle/>
                    <a:p>
                      <a:pPr marL="112395">
                        <a:lnSpc>
                          <a:spcPts val="1435"/>
                        </a:lnSpc>
                      </a:pPr>
                      <a:r>
                        <a:rPr sz="1400" spc="-5" dirty="0">
                          <a:latin typeface="Candara"/>
                          <a:cs typeface="Candara"/>
                        </a:rPr>
                        <a:t>planning</a:t>
                      </a:r>
                      <a:endParaRPr sz="1400">
                        <a:latin typeface="Candara"/>
                        <a:cs typeface="Candara"/>
                      </a:endParaRPr>
                    </a:p>
                    <a:p>
                      <a:pPr marL="112395">
                        <a:lnSpc>
                          <a:spcPct val="100000"/>
                        </a:lnSpc>
                      </a:pPr>
                      <a:r>
                        <a:rPr sz="1400" spc="-15" dirty="0">
                          <a:latin typeface="Candara"/>
                          <a:cs typeface="Candara"/>
                        </a:rPr>
                        <a:t>Training </a:t>
                      </a:r>
                      <a:r>
                        <a:rPr sz="1400" spc="-5" dirty="0">
                          <a:latin typeface="Candara"/>
                          <a:cs typeface="Candara"/>
                        </a:rPr>
                        <a:t>effectiveness</a:t>
                      </a:r>
                      <a:endParaRPr sz="1400">
                        <a:latin typeface="Candara"/>
                        <a:cs typeface="Candara"/>
                      </a:endParaRPr>
                    </a:p>
                  </a:txBody>
                  <a:tcPr marL="0" marR="0" marT="0" marB="0"/>
                </a:tc>
                <a:tc>
                  <a:txBody>
                    <a:bodyPr/>
                    <a:lstStyle/>
                    <a:p>
                      <a:pPr>
                        <a:lnSpc>
                          <a:spcPct val="100000"/>
                        </a:lnSpc>
                        <a:spcBef>
                          <a:spcPts val="55"/>
                        </a:spcBef>
                      </a:pPr>
                      <a:endParaRPr sz="1200">
                        <a:latin typeface="Times New Roman"/>
                        <a:cs typeface="Times New Roman"/>
                      </a:endParaRPr>
                    </a:p>
                    <a:p>
                      <a:pPr marR="23495" algn="r">
                        <a:lnSpc>
                          <a:spcPct val="100000"/>
                        </a:lnSpc>
                      </a:pPr>
                      <a:r>
                        <a:rPr sz="1400" spc="-5" dirty="0">
                          <a:latin typeface="Candara"/>
                          <a:cs typeface="Candara"/>
                        </a:rPr>
                        <a:t>Compensation</a:t>
                      </a:r>
                      <a:r>
                        <a:rPr sz="1400" spc="-25" dirty="0">
                          <a:latin typeface="Candara"/>
                          <a:cs typeface="Candara"/>
                        </a:rPr>
                        <a:t> </a:t>
                      </a:r>
                      <a:r>
                        <a:rPr sz="1400" spc="-5" dirty="0">
                          <a:latin typeface="Candara"/>
                          <a:cs typeface="Candara"/>
                        </a:rPr>
                        <a:t>effectiveness</a:t>
                      </a:r>
                      <a:endParaRPr sz="1400">
                        <a:latin typeface="Candara"/>
                        <a:cs typeface="Candara"/>
                      </a:endParaRPr>
                    </a:p>
                  </a:txBody>
                  <a:tcPr marL="0" marR="0" marT="6985" marB="0"/>
                </a:tc>
              </a:tr>
              <a:tr h="213360">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tc>
                <a:tc>
                  <a:txBody>
                    <a:bodyPr/>
                    <a:lstStyle/>
                    <a:p>
                      <a:pPr marR="56515" algn="r">
                        <a:lnSpc>
                          <a:spcPts val="1435"/>
                        </a:lnSpc>
                      </a:pPr>
                      <a:r>
                        <a:rPr sz="1400" spc="-5" dirty="0">
                          <a:latin typeface="Candara"/>
                          <a:cs typeface="Candara"/>
                        </a:rPr>
                        <a:t>benefit preference</a:t>
                      </a:r>
                      <a:r>
                        <a:rPr sz="1400" spc="-85" dirty="0">
                          <a:latin typeface="Candara"/>
                          <a:cs typeface="Candara"/>
                        </a:rPr>
                        <a:t> </a:t>
                      </a:r>
                      <a:r>
                        <a:rPr sz="1400" spc="-5" dirty="0">
                          <a:latin typeface="Candara"/>
                          <a:cs typeface="Candara"/>
                        </a:rPr>
                        <a:t>analysis</a:t>
                      </a:r>
                      <a:endParaRPr sz="1400">
                        <a:latin typeface="Candara"/>
                        <a:cs typeface="Candara"/>
                      </a:endParaRPr>
                    </a:p>
                  </a:txBody>
                  <a:tcPr marL="0" marR="0" marT="0" marB="0"/>
                </a:tc>
              </a:tr>
              <a:tr h="213360">
                <a:tc>
                  <a:txBody>
                    <a:bodyPr/>
                    <a:lstStyle/>
                    <a:p>
                      <a:pPr>
                        <a:lnSpc>
                          <a:spcPct val="100000"/>
                        </a:lnSpc>
                      </a:pPr>
                      <a:endParaRPr sz="1200">
                        <a:latin typeface="Times New Roman"/>
                        <a:cs typeface="Times New Roman"/>
                      </a:endParaRPr>
                    </a:p>
                  </a:txBody>
                  <a:tcPr marL="0" marR="0" marT="0" marB="0"/>
                </a:tc>
                <a:tc>
                  <a:txBody>
                    <a:bodyPr/>
                    <a:lstStyle/>
                    <a:p>
                      <a:pPr marL="67945">
                        <a:lnSpc>
                          <a:spcPts val="1435"/>
                        </a:lnSpc>
                      </a:pPr>
                      <a:r>
                        <a:rPr sz="1400" spc="-5" dirty="0">
                          <a:latin typeface="Candara"/>
                          <a:cs typeface="Candara"/>
                        </a:rPr>
                        <a:t>Analysis </a:t>
                      </a:r>
                      <a:r>
                        <a:rPr sz="1400" dirty="0">
                          <a:latin typeface="Candara"/>
                          <a:cs typeface="Candara"/>
                        </a:rPr>
                        <a:t>turn</a:t>
                      </a:r>
                      <a:r>
                        <a:rPr sz="1400" spc="-30" dirty="0">
                          <a:latin typeface="Candara"/>
                          <a:cs typeface="Candara"/>
                        </a:rPr>
                        <a:t> </a:t>
                      </a:r>
                      <a:r>
                        <a:rPr sz="1400" spc="-5" dirty="0">
                          <a:latin typeface="Candara"/>
                          <a:cs typeface="Candara"/>
                        </a:rPr>
                        <a:t>over</a:t>
                      </a:r>
                      <a:endParaRPr sz="1400">
                        <a:latin typeface="Candara"/>
                        <a:cs typeface="Candara"/>
                      </a:endParaRPr>
                    </a:p>
                  </a:txBody>
                  <a:tcPr marL="0" marR="0" marT="0" marB="0"/>
                </a:tc>
                <a:tc>
                  <a:txBody>
                    <a:bodyPr/>
                    <a:lstStyle/>
                    <a:p>
                      <a:pPr marL="112395">
                        <a:lnSpc>
                          <a:spcPts val="1435"/>
                        </a:lnSpc>
                      </a:pPr>
                      <a:r>
                        <a:rPr sz="1400" spc="-5" dirty="0">
                          <a:latin typeface="Candara"/>
                          <a:cs typeface="Candara"/>
                        </a:rPr>
                        <a:t>Career</a:t>
                      </a:r>
                      <a:r>
                        <a:rPr sz="1400" spc="-20" dirty="0">
                          <a:latin typeface="Candara"/>
                          <a:cs typeface="Candara"/>
                        </a:rPr>
                        <a:t> </a:t>
                      </a:r>
                      <a:r>
                        <a:rPr sz="1400" spc="-5" dirty="0">
                          <a:latin typeface="Candara"/>
                          <a:cs typeface="Candara"/>
                        </a:rPr>
                        <a:t>matching</a:t>
                      </a:r>
                      <a:endParaRPr sz="1400">
                        <a:latin typeface="Candara"/>
                        <a:cs typeface="Candara"/>
                      </a:endParaRPr>
                    </a:p>
                  </a:txBody>
                  <a:tcPr marL="0" marR="0" marT="0" marB="0"/>
                </a:tc>
                <a:tc>
                  <a:txBody>
                    <a:bodyPr/>
                    <a:lstStyle/>
                    <a:p>
                      <a:pPr>
                        <a:lnSpc>
                          <a:spcPct val="100000"/>
                        </a:lnSpc>
                      </a:pPr>
                      <a:endParaRPr sz="1200">
                        <a:latin typeface="Times New Roman"/>
                        <a:cs typeface="Times New Roman"/>
                      </a:endParaRPr>
                    </a:p>
                  </a:txBody>
                  <a:tcPr marL="0" marR="0" marT="0" marB="0"/>
                </a:tc>
              </a:tr>
              <a:tr h="303530">
                <a:tc>
                  <a:txBody>
                    <a:bodyPr/>
                    <a:lstStyle/>
                    <a:p>
                      <a:pPr>
                        <a:lnSpc>
                          <a:spcPct val="100000"/>
                        </a:lnSpc>
                      </a:pPr>
                      <a:endParaRPr sz="1500">
                        <a:latin typeface="Times New Roman"/>
                        <a:cs typeface="Times New Roman"/>
                      </a:endParaRPr>
                    </a:p>
                  </a:txBody>
                  <a:tcPr marL="0" marR="0" marT="0" marB="0"/>
                </a:tc>
                <a:tc>
                  <a:txBody>
                    <a:bodyPr/>
                    <a:lstStyle/>
                    <a:p>
                      <a:pPr marL="104775">
                        <a:lnSpc>
                          <a:spcPts val="1435"/>
                        </a:lnSpc>
                      </a:pPr>
                      <a:r>
                        <a:rPr sz="1400" spc="-5" dirty="0">
                          <a:latin typeface="Candara"/>
                          <a:cs typeface="Candara"/>
                        </a:rPr>
                        <a:t>analysis</a:t>
                      </a:r>
                      <a:endParaRPr sz="1400">
                        <a:latin typeface="Candara"/>
                        <a:cs typeface="Candara"/>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tc>
              </a:tr>
              <a:tr h="335915">
                <a:tc>
                  <a:txBody>
                    <a:bodyPr/>
                    <a:lstStyle/>
                    <a:p>
                      <a:pPr marL="318135" indent="-286385">
                        <a:lnSpc>
                          <a:spcPct val="100000"/>
                        </a:lnSpc>
                        <a:spcBef>
                          <a:spcPts val="720"/>
                        </a:spcBef>
                        <a:buFont typeface="Arial"/>
                        <a:buChar char="•"/>
                        <a:tabLst>
                          <a:tab pos="318135" algn="l"/>
                          <a:tab pos="318770" algn="l"/>
                        </a:tabLst>
                      </a:pPr>
                      <a:r>
                        <a:rPr sz="1400" spc="-5" dirty="0">
                          <a:latin typeface="Candara"/>
                          <a:cs typeface="Candara"/>
                        </a:rPr>
                        <a:t>Operations</a:t>
                      </a:r>
                      <a:r>
                        <a:rPr sz="1400" spc="-30" dirty="0">
                          <a:latin typeface="Candara"/>
                          <a:cs typeface="Candara"/>
                        </a:rPr>
                        <a:t> </a:t>
                      </a:r>
                      <a:r>
                        <a:rPr sz="1400" dirty="0">
                          <a:latin typeface="Candara"/>
                          <a:cs typeface="Candara"/>
                        </a:rPr>
                        <a:t>system</a:t>
                      </a:r>
                      <a:endParaRPr sz="1400">
                        <a:latin typeface="Candara"/>
                        <a:cs typeface="Candara"/>
                      </a:endParaRPr>
                    </a:p>
                  </a:txBody>
                  <a:tcPr marL="0" marR="0" marT="91440" marB="0"/>
                </a:tc>
                <a:tc>
                  <a:txBody>
                    <a:bodyPr/>
                    <a:lstStyle/>
                    <a:p>
                      <a:pPr marL="67945">
                        <a:lnSpc>
                          <a:spcPct val="100000"/>
                        </a:lnSpc>
                        <a:spcBef>
                          <a:spcPts val="720"/>
                        </a:spcBef>
                      </a:pPr>
                      <a:r>
                        <a:rPr sz="1400" spc="-5" dirty="0">
                          <a:latin typeface="Candara"/>
                          <a:cs typeface="Candara"/>
                        </a:rPr>
                        <a:t>recruiting</a:t>
                      </a:r>
                      <a:endParaRPr sz="1400">
                        <a:latin typeface="Candara"/>
                        <a:cs typeface="Candara"/>
                      </a:endParaRPr>
                    </a:p>
                  </a:txBody>
                  <a:tcPr marL="0" marR="0" marT="91440" marB="0"/>
                </a:tc>
                <a:tc>
                  <a:txBody>
                    <a:bodyPr/>
                    <a:lstStyle/>
                    <a:p>
                      <a:pPr marL="112395">
                        <a:lnSpc>
                          <a:spcPct val="100000"/>
                        </a:lnSpc>
                        <a:spcBef>
                          <a:spcPts val="720"/>
                        </a:spcBef>
                      </a:pPr>
                      <a:r>
                        <a:rPr sz="1400" spc="-5" dirty="0">
                          <a:latin typeface="Candara"/>
                          <a:cs typeface="Candara"/>
                        </a:rPr>
                        <a:t>Skill</a:t>
                      </a:r>
                      <a:r>
                        <a:rPr sz="1400" spc="-20" dirty="0">
                          <a:latin typeface="Candara"/>
                          <a:cs typeface="Candara"/>
                        </a:rPr>
                        <a:t> </a:t>
                      </a:r>
                      <a:r>
                        <a:rPr sz="1400" dirty="0">
                          <a:latin typeface="Candara"/>
                          <a:cs typeface="Candara"/>
                        </a:rPr>
                        <a:t>assessment</a:t>
                      </a:r>
                      <a:endParaRPr sz="1400">
                        <a:latin typeface="Candara"/>
                        <a:cs typeface="Candara"/>
                      </a:endParaRPr>
                    </a:p>
                  </a:txBody>
                  <a:tcPr marL="0" marR="0" marT="91440" marB="0"/>
                </a:tc>
                <a:tc>
                  <a:txBody>
                    <a:bodyPr/>
                    <a:lstStyle/>
                    <a:p>
                      <a:pPr marL="223520">
                        <a:lnSpc>
                          <a:spcPct val="100000"/>
                        </a:lnSpc>
                        <a:spcBef>
                          <a:spcPts val="720"/>
                        </a:spcBef>
                      </a:pPr>
                      <a:r>
                        <a:rPr sz="1400" spc="-5" dirty="0">
                          <a:latin typeface="Candara"/>
                          <a:cs typeface="Candara"/>
                        </a:rPr>
                        <a:t>Payroll</a:t>
                      </a:r>
                      <a:r>
                        <a:rPr sz="1400" spc="0" dirty="0">
                          <a:latin typeface="Candara"/>
                          <a:cs typeface="Candara"/>
                        </a:rPr>
                        <a:t> </a:t>
                      </a:r>
                      <a:r>
                        <a:rPr sz="1400" spc="-5" dirty="0">
                          <a:latin typeface="Candara"/>
                          <a:cs typeface="Candara"/>
                        </a:rPr>
                        <a:t>control</a:t>
                      </a:r>
                      <a:endParaRPr sz="1400">
                        <a:latin typeface="Candara"/>
                        <a:cs typeface="Candara"/>
                      </a:endParaRPr>
                    </a:p>
                  </a:txBody>
                  <a:tcPr marL="0" marR="0" marT="91440" marB="0"/>
                </a:tc>
              </a:tr>
              <a:tr h="213360">
                <a:tc>
                  <a:txBody>
                    <a:bodyPr/>
                    <a:lstStyle/>
                    <a:p>
                      <a:pPr>
                        <a:lnSpc>
                          <a:spcPct val="100000"/>
                        </a:lnSpc>
                      </a:pPr>
                      <a:endParaRPr sz="1200">
                        <a:latin typeface="Times New Roman"/>
                        <a:cs typeface="Times New Roman"/>
                      </a:endParaRPr>
                    </a:p>
                  </a:txBody>
                  <a:tcPr marL="0" marR="0" marT="0" marB="0"/>
                </a:tc>
                <a:tc>
                  <a:txBody>
                    <a:bodyPr/>
                    <a:lstStyle/>
                    <a:p>
                      <a:pPr marL="67945">
                        <a:lnSpc>
                          <a:spcPts val="1435"/>
                        </a:lnSpc>
                      </a:pPr>
                      <a:r>
                        <a:rPr sz="1400" spc="-5" dirty="0">
                          <a:latin typeface="Candara"/>
                          <a:cs typeface="Candara"/>
                        </a:rPr>
                        <a:t>work force</a:t>
                      </a:r>
                      <a:r>
                        <a:rPr sz="1400" spc="-10" dirty="0">
                          <a:latin typeface="Candara"/>
                          <a:cs typeface="Candara"/>
                        </a:rPr>
                        <a:t> </a:t>
                      </a:r>
                      <a:r>
                        <a:rPr sz="1400" spc="-5" dirty="0">
                          <a:latin typeface="Candara"/>
                          <a:cs typeface="Candara"/>
                        </a:rPr>
                        <a:t>planning/</a:t>
                      </a:r>
                      <a:endParaRPr sz="1400">
                        <a:latin typeface="Candara"/>
                        <a:cs typeface="Candara"/>
                      </a:endParaRPr>
                    </a:p>
                  </a:txBody>
                  <a:tcPr marL="0" marR="0" marT="0" marB="0"/>
                </a:tc>
                <a:tc>
                  <a:txBody>
                    <a:bodyPr/>
                    <a:lstStyle/>
                    <a:p>
                      <a:pPr marL="112395">
                        <a:lnSpc>
                          <a:spcPts val="1435"/>
                        </a:lnSpc>
                      </a:pPr>
                      <a:r>
                        <a:rPr sz="1400" spc="-5" dirty="0">
                          <a:latin typeface="Candara"/>
                          <a:cs typeface="Candara"/>
                        </a:rPr>
                        <a:t>performance</a:t>
                      </a:r>
                      <a:r>
                        <a:rPr sz="1400" spc="-10" dirty="0">
                          <a:latin typeface="Candara"/>
                          <a:cs typeface="Candara"/>
                        </a:rPr>
                        <a:t> </a:t>
                      </a:r>
                      <a:r>
                        <a:rPr sz="1400" spc="-5" dirty="0">
                          <a:latin typeface="Candara"/>
                          <a:cs typeface="Candara"/>
                        </a:rPr>
                        <a:t>evaluation</a:t>
                      </a:r>
                      <a:endParaRPr sz="1400">
                        <a:latin typeface="Candara"/>
                        <a:cs typeface="Candara"/>
                      </a:endParaRPr>
                    </a:p>
                  </a:txBody>
                  <a:tcPr marL="0" marR="0" marT="0" marB="0"/>
                </a:tc>
                <a:tc>
                  <a:txBody>
                    <a:bodyPr/>
                    <a:lstStyle/>
                    <a:p>
                      <a:pPr marL="223520">
                        <a:lnSpc>
                          <a:spcPts val="1435"/>
                        </a:lnSpc>
                      </a:pPr>
                      <a:r>
                        <a:rPr sz="1400" spc="-5" dirty="0">
                          <a:latin typeface="Candara"/>
                          <a:cs typeface="Candara"/>
                        </a:rPr>
                        <a:t>Benefits</a:t>
                      </a:r>
                      <a:r>
                        <a:rPr sz="1400" spc="-45" dirty="0">
                          <a:latin typeface="Candara"/>
                          <a:cs typeface="Candara"/>
                        </a:rPr>
                        <a:t> </a:t>
                      </a:r>
                      <a:r>
                        <a:rPr sz="1400" spc="-5" dirty="0">
                          <a:latin typeface="Candara"/>
                          <a:cs typeface="Candara"/>
                        </a:rPr>
                        <a:t>Administration</a:t>
                      </a:r>
                      <a:endParaRPr sz="1400">
                        <a:latin typeface="Candara"/>
                        <a:cs typeface="Candara"/>
                      </a:endParaRPr>
                    </a:p>
                  </a:txBody>
                  <a:tcPr marL="0" marR="0" marT="0" marB="0"/>
                </a:tc>
              </a:tr>
              <a:tr h="195580">
                <a:tc>
                  <a:txBody>
                    <a:bodyPr/>
                    <a:lstStyle/>
                    <a:p>
                      <a:pPr>
                        <a:lnSpc>
                          <a:spcPct val="100000"/>
                        </a:lnSpc>
                      </a:pPr>
                      <a:endParaRPr sz="1100">
                        <a:latin typeface="Times New Roman"/>
                        <a:cs typeface="Times New Roman"/>
                      </a:endParaRPr>
                    </a:p>
                  </a:txBody>
                  <a:tcPr marL="0" marR="0" marT="0" marB="0"/>
                </a:tc>
                <a:tc>
                  <a:txBody>
                    <a:bodyPr/>
                    <a:lstStyle/>
                    <a:p>
                      <a:pPr marL="67945">
                        <a:lnSpc>
                          <a:spcPts val="1435"/>
                        </a:lnSpc>
                      </a:pPr>
                      <a:r>
                        <a:rPr sz="1400" spc="-5" dirty="0">
                          <a:latin typeface="Candara"/>
                          <a:cs typeface="Candara"/>
                        </a:rPr>
                        <a:t>scheduling</a:t>
                      </a:r>
                      <a:endParaRPr sz="1400">
                        <a:latin typeface="Candara"/>
                        <a:cs typeface="Candara"/>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400810"/>
            <a:ext cx="228600" cy="28041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10259" y="1389633"/>
            <a:ext cx="7848600" cy="139763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73D86"/>
                </a:solidFill>
                <a:latin typeface="Candara"/>
                <a:cs typeface="Candara"/>
              </a:rPr>
              <a:t>An Accounting Information System (AIS) </a:t>
            </a:r>
            <a:r>
              <a:rPr sz="1800" dirty="0">
                <a:solidFill>
                  <a:srgbClr val="073D86"/>
                </a:solidFill>
                <a:latin typeface="Candara"/>
                <a:cs typeface="Candara"/>
              </a:rPr>
              <a:t>is the </a:t>
            </a:r>
            <a:r>
              <a:rPr sz="1800" spc="-5" dirty="0">
                <a:solidFill>
                  <a:srgbClr val="073D86"/>
                </a:solidFill>
                <a:latin typeface="Candara"/>
                <a:cs typeface="Candara"/>
              </a:rPr>
              <a:t>system </a:t>
            </a:r>
            <a:r>
              <a:rPr sz="1800" dirty="0">
                <a:solidFill>
                  <a:srgbClr val="073D86"/>
                </a:solidFill>
                <a:latin typeface="Candara"/>
                <a:cs typeface="Candara"/>
              </a:rPr>
              <a:t>of </a:t>
            </a:r>
            <a:r>
              <a:rPr sz="1800" spc="-5" dirty="0">
                <a:solidFill>
                  <a:srgbClr val="073D86"/>
                </a:solidFill>
                <a:latin typeface="Candara"/>
                <a:cs typeface="Candara"/>
              </a:rPr>
              <a:t>records </a:t>
            </a:r>
            <a:r>
              <a:rPr sz="1800" dirty="0">
                <a:solidFill>
                  <a:srgbClr val="073D86"/>
                </a:solidFill>
                <a:latin typeface="Candara"/>
                <a:cs typeface="Candara"/>
              </a:rPr>
              <a:t>a </a:t>
            </a:r>
            <a:r>
              <a:rPr sz="1800" spc="-5" dirty="0">
                <a:solidFill>
                  <a:srgbClr val="073D86"/>
                </a:solidFill>
                <a:latin typeface="Candara"/>
                <a:cs typeface="Candara"/>
              </a:rPr>
              <a:t>business  keeps </a:t>
            </a:r>
            <a:r>
              <a:rPr sz="1800" dirty="0">
                <a:solidFill>
                  <a:srgbClr val="073D86"/>
                </a:solidFill>
                <a:latin typeface="Candara"/>
                <a:cs typeface="Candara"/>
              </a:rPr>
              <a:t>to maintain its accounting system. </a:t>
            </a:r>
            <a:r>
              <a:rPr sz="1800" spc="-5" dirty="0">
                <a:solidFill>
                  <a:srgbClr val="073D86"/>
                </a:solidFill>
                <a:latin typeface="Candara"/>
                <a:cs typeface="Candara"/>
              </a:rPr>
              <a:t>This includes </a:t>
            </a:r>
            <a:r>
              <a:rPr sz="1800" dirty="0">
                <a:solidFill>
                  <a:srgbClr val="073D86"/>
                </a:solidFill>
                <a:latin typeface="Candara"/>
                <a:cs typeface="Candara"/>
              </a:rPr>
              <a:t>the </a:t>
            </a:r>
            <a:r>
              <a:rPr sz="1800" spc="-5" dirty="0">
                <a:solidFill>
                  <a:srgbClr val="073D86"/>
                </a:solidFill>
                <a:latin typeface="Candara"/>
                <a:cs typeface="Candara"/>
              </a:rPr>
              <a:t>purchase </a:t>
            </a:r>
            <a:r>
              <a:rPr sz="1800" dirty="0">
                <a:solidFill>
                  <a:srgbClr val="073D86"/>
                </a:solidFill>
                <a:latin typeface="Candara"/>
                <a:cs typeface="Candara"/>
              </a:rPr>
              <a:t>, </a:t>
            </a:r>
            <a:r>
              <a:rPr sz="1800" spc="-5" dirty="0">
                <a:solidFill>
                  <a:srgbClr val="073D86"/>
                </a:solidFill>
                <a:latin typeface="Candara"/>
                <a:cs typeface="Candara"/>
              </a:rPr>
              <a:t>sales </a:t>
            </a:r>
            <a:r>
              <a:rPr sz="1800" dirty="0">
                <a:solidFill>
                  <a:srgbClr val="073D86"/>
                </a:solidFill>
                <a:latin typeface="Candara"/>
                <a:cs typeface="Candara"/>
              </a:rPr>
              <a:t>,</a:t>
            </a:r>
            <a:r>
              <a:rPr sz="1800" spc="-130" dirty="0">
                <a:solidFill>
                  <a:srgbClr val="073D86"/>
                </a:solidFill>
                <a:latin typeface="Candara"/>
                <a:cs typeface="Candara"/>
              </a:rPr>
              <a:t> </a:t>
            </a:r>
            <a:r>
              <a:rPr sz="1800" dirty="0">
                <a:solidFill>
                  <a:srgbClr val="073D86"/>
                </a:solidFill>
                <a:latin typeface="Candara"/>
                <a:cs typeface="Candara"/>
              </a:rPr>
              <a:t>and  other financial </a:t>
            </a:r>
            <a:r>
              <a:rPr sz="1800" spc="-5" dirty="0">
                <a:solidFill>
                  <a:srgbClr val="073D86"/>
                </a:solidFill>
                <a:latin typeface="Candara"/>
                <a:cs typeface="Candara"/>
              </a:rPr>
              <a:t>proceses </a:t>
            </a:r>
            <a:r>
              <a:rPr sz="1800" dirty="0">
                <a:solidFill>
                  <a:srgbClr val="073D86"/>
                </a:solidFill>
                <a:latin typeface="Candara"/>
                <a:cs typeface="Candara"/>
              </a:rPr>
              <a:t>of the </a:t>
            </a:r>
            <a:r>
              <a:rPr sz="1800" spc="-5" dirty="0">
                <a:solidFill>
                  <a:srgbClr val="073D86"/>
                </a:solidFill>
                <a:latin typeface="Candara"/>
                <a:cs typeface="Candara"/>
              </a:rPr>
              <a:t>business. The purpose </a:t>
            </a:r>
            <a:r>
              <a:rPr sz="1800" dirty="0">
                <a:solidFill>
                  <a:srgbClr val="073D86"/>
                </a:solidFill>
                <a:latin typeface="Candara"/>
                <a:cs typeface="Candara"/>
              </a:rPr>
              <a:t>of an </a:t>
            </a:r>
            <a:r>
              <a:rPr sz="1800" spc="-5" dirty="0">
                <a:solidFill>
                  <a:srgbClr val="073D86"/>
                </a:solidFill>
                <a:latin typeface="Candara"/>
                <a:cs typeface="Candara"/>
              </a:rPr>
              <a:t>AIS </a:t>
            </a:r>
            <a:r>
              <a:rPr sz="1800" dirty="0">
                <a:solidFill>
                  <a:srgbClr val="073D86"/>
                </a:solidFill>
                <a:latin typeface="Candara"/>
                <a:cs typeface="Candara"/>
              </a:rPr>
              <a:t>is to </a:t>
            </a:r>
            <a:r>
              <a:rPr sz="1800" spc="-5" dirty="0">
                <a:solidFill>
                  <a:srgbClr val="073D86"/>
                </a:solidFill>
                <a:latin typeface="Candara"/>
                <a:cs typeface="Candara"/>
              </a:rPr>
              <a:t>accumulate  data </a:t>
            </a:r>
            <a:r>
              <a:rPr sz="1800" dirty="0">
                <a:solidFill>
                  <a:srgbClr val="073D86"/>
                </a:solidFill>
                <a:latin typeface="Candara"/>
                <a:cs typeface="Candara"/>
              </a:rPr>
              <a:t>and provide </a:t>
            </a:r>
            <a:r>
              <a:rPr sz="1800" spc="-5" dirty="0">
                <a:solidFill>
                  <a:srgbClr val="073D86"/>
                </a:solidFill>
                <a:latin typeface="Candara"/>
                <a:cs typeface="Candara"/>
              </a:rPr>
              <a:t>decision </a:t>
            </a:r>
            <a:r>
              <a:rPr sz="1800" dirty="0">
                <a:solidFill>
                  <a:srgbClr val="073D86"/>
                </a:solidFill>
                <a:latin typeface="Candara"/>
                <a:cs typeface="Candara"/>
              </a:rPr>
              <a:t>makers ( </a:t>
            </a:r>
            <a:r>
              <a:rPr sz="1800" spc="-5" dirty="0">
                <a:solidFill>
                  <a:srgbClr val="073D86"/>
                </a:solidFill>
                <a:latin typeface="Candara"/>
                <a:cs typeface="Candara"/>
              </a:rPr>
              <a:t>investors </a:t>
            </a:r>
            <a:r>
              <a:rPr sz="1800" dirty="0">
                <a:solidFill>
                  <a:srgbClr val="073D86"/>
                </a:solidFill>
                <a:latin typeface="Candara"/>
                <a:cs typeface="Candara"/>
              </a:rPr>
              <a:t>, </a:t>
            </a:r>
            <a:r>
              <a:rPr sz="1800" spc="-5" dirty="0">
                <a:solidFill>
                  <a:srgbClr val="073D86"/>
                </a:solidFill>
                <a:latin typeface="Candara"/>
                <a:cs typeface="Candara"/>
              </a:rPr>
              <a:t>creditors </a:t>
            </a:r>
            <a:r>
              <a:rPr sz="1800" dirty="0">
                <a:solidFill>
                  <a:srgbClr val="073D86"/>
                </a:solidFill>
                <a:latin typeface="Candara"/>
                <a:cs typeface="Candara"/>
              </a:rPr>
              <a:t>, </a:t>
            </a:r>
            <a:r>
              <a:rPr sz="1800" spc="-5" dirty="0">
                <a:solidFill>
                  <a:srgbClr val="073D86"/>
                </a:solidFill>
                <a:latin typeface="Candara"/>
                <a:cs typeface="Candara"/>
              </a:rPr>
              <a:t>and </a:t>
            </a:r>
            <a:r>
              <a:rPr sz="1800" dirty="0">
                <a:solidFill>
                  <a:srgbClr val="073D86"/>
                </a:solidFill>
                <a:latin typeface="Candara"/>
                <a:cs typeface="Candara"/>
              </a:rPr>
              <a:t>managers ) </a:t>
            </a:r>
            <a:r>
              <a:rPr sz="1800" spc="-5" dirty="0">
                <a:solidFill>
                  <a:srgbClr val="073D86"/>
                </a:solidFill>
                <a:latin typeface="Candara"/>
                <a:cs typeface="Candara"/>
              </a:rPr>
              <a:t>with  </a:t>
            </a:r>
            <a:r>
              <a:rPr sz="1800" dirty="0">
                <a:solidFill>
                  <a:srgbClr val="073D86"/>
                </a:solidFill>
                <a:latin typeface="Candara"/>
                <a:cs typeface="Candara"/>
              </a:rPr>
              <a:t>information to make</a:t>
            </a:r>
            <a:r>
              <a:rPr sz="1800" spc="-50" dirty="0">
                <a:solidFill>
                  <a:srgbClr val="073D86"/>
                </a:solidFill>
                <a:latin typeface="Candara"/>
                <a:cs typeface="Candara"/>
              </a:rPr>
              <a:t> </a:t>
            </a:r>
            <a:r>
              <a:rPr sz="1800" spc="-5" dirty="0">
                <a:solidFill>
                  <a:srgbClr val="073D86"/>
                </a:solidFill>
                <a:latin typeface="Candara"/>
                <a:cs typeface="Candara"/>
              </a:rPr>
              <a:t>decisions.</a:t>
            </a:r>
            <a:endParaRPr sz="1800">
              <a:latin typeface="Candara"/>
              <a:cs typeface="Candara"/>
            </a:endParaRPr>
          </a:p>
        </p:txBody>
      </p:sp>
      <p:sp>
        <p:nvSpPr>
          <p:cNvPr id="4" name="object 4"/>
          <p:cNvSpPr txBox="1">
            <a:spLocks noGrp="1"/>
          </p:cNvSpPr>
          <p:nvPr>
            <p:ph type="title"/>
          </p:nvPr>
        </p:nvSpPr>
        <p:spPr>
          <a:xfrm>
            <a:off x="698093" y="394157"/>
            <a:ext cx="7740650" cy="697230"/>
          </a:xfrm>
          <a:prstGeom prst="rect">
            <a:avLst/>
          </a:prstGeom>
        </p:spPr>
        <p:txBody>
          <a:bodyPr vert="horz" wrap="square" lIns="0" tIns="13335" rIns="0" bIns="0" rtlCol="0">
            <a:spAutoFit/>
          </a:bodyPr>
          <a:lstStyle/>
          <a:p>
            <a:pPr marL="12700">
              <a:lnSpc>
                <a:spcPct val="100000"/>
              </a:lnSpc>
              <a:spcBef>
                <a:spcPts val="105"/>
              </a:spcBef>
            </a:pPr>
            <a:r>
              <a:rPr sz="4400" spc="-5" dirty="0"/>
              <a:t>Accounting Information</a:t>
            </a:r>
            <a:r>
              <a:rPr sz="4400" spc="-60" dirty="0"/>
              <a:t> </a:t>
            </a:r>
            <a:r>
              <a:rPr sz="4400" dirty="0"/>
              <a:t>Systems</a:t>
            </a:r>
            <a:endParaRPr sz="4400"/>
          </a:p>
        </p:txBody>
      </p:sp>
      <p:sp>
        <p:nvSpPr>
          <p:cNvPr id="5" name="object 5"/>
          <p:cNvSpPr txBox="1"/>
          <p:nvPr/>
        </p:nvSpPr>
        <p:spPr>
          <a:xfrm>
            <a:off x="1371600" y="3695700"/>
            <a:ext cx="1752600" cy="1143000"/>
          </a:xfrm>
          <a:prstGeom prst="rect">
            <a:avLst/>
          </a:prstGeom>
          <a:solidFill>
            <a:srgbClr val="30B6FC"/>
          </a:solidFill>
          <a:ln w="15875">
            <a:solidFill>
              <a:srgbClr val="000000"/>
            </a:solidFill>
          </a:ln>
        </p:spPr>
        <p:txBody>
          <a:bodyPr vert="horz" wrap="square" lIns="0" tIns="71755" rIns="0" bIns="0" rtlCol="0">
            <a:spAutoFit/>
          </a:bodyPr>
          <a:lstStyle/>
          <a:p>
            <a:pPr marL="91440">
              <a:lnSpc>
                <a:spcPct val="100000"/>
              </a:lnSpc>
              <a:spcBef>
                <a:spcPts val="565"/>
              </a:spcBef>
            </a:pPr>
            <a:r>
              <a:rPr sz="1600" spc="-10" dirty="0">
                <a:solidFill>
                  <a:srgbClr val="FFFFFF"/>
                </a:solidFill>
                <a:latin typeface="Candara"/>
                <a:cs typeface="Candara"/>
              </a:rPr>
              <a:t>Transaction</a:t>
            </a:r>
            <a:r>
              <a:rPr sz="1600" spc="-5" dirty="0">
                <a:solidFill>
                  <a:srgbClr val="FFFFFF"/>
                </a:solidFill>
                <a:latin typeface="Candara"/>
                <a:cs typeface="Candara"/>
              </a:rPr>
              <a:t> data</a:t>
            </a:r>
            <a:endParaRPr sz="1600">
              <a:latin typeface="Candara"/>
              <a:cs typeface="Candara"/>
            </a:endParaRPr>
          </a:p>
          <a:p>
            <a:pPr>
              <a:lnSpc>
                <a:spcPct val="100000"/>
              </a:lnSpc>
              <a:spcBef>
                <a:spcPts val="20"/>
              </a:spcBef>
            </a:pPr>
            <a:endParaRPr sz="1650">
              <a:latin typeface="Times New Roman"/>
              <a:cs typeface="Times New Roman"/>
            </a:endParaRPr>
          </a:p>
          <a:p>
            <a:pPr marL="91440" marR="266700">
              <a:lnSpc>
                <a:spcPct val="100000"/>
              </a:lnSpc>
            </a:pPr>
            <a:r>
              <a:rPr sz="1600" spc="-10" dirty="0">
                <a:solidFill>
                  <a:srgbClr val="FFFFFF"/>
                </a:solidFill>
                <a:latin typeface="Candara"/>
                <a:cs typeface="Candara"/>
              </a:rPr>
              <a:t>Amendments </a:t>
            </a:r>
            <a:r>
              <a:rPr sz="1600" spc="-5" dirty="0">
                <a:solidFill>
                  <a:srgbClr val="FFFFFF"/>
                </a:solidFill>
                <a:latin typeface="Candara"/>
                <a:cs typeface="Candara"/>
              </a:rPr>
              <a:t>to  </a:t>
            </a:r>
            <a:r>
              <a:rPr sz="1600" spc="-10" dirty="0">
                <a:solidFill>
                  <a:srgbClr val="FFFFFF"/>
                </a:solidFill>
                <a:latin typeface="Candara"/>
                <a:cs typeface="Candara"/>
              </a:rPr>
              <a:t>data</a:t>
            </a:r>
            <a:endParaRPr sz="1600">
              <a:latin typeface="Candara"/>
              <a:cs typeface="Candara"/>
            </a:endParaRPr>
          </a:p>
        </p:txBody>
      </p:sp>
      <p:sp>
        <p:nvSpPr>
          <p:cNvPr id="6" name="object 6"/>
          <p:cNvSpPr txBox="1"/>
          <p:nvPr/>
        </p:nvSpPr>
        <p:spPr>
          <a:xfrm>
            <a:off x="5768721" y="3613658"/>
            <a:ext cx="2232660" cy="1213485"/>
          </a:xfrm>
          <a:prstGeom prst="rect">
            <a:avLst/>
          </a:prstGeom>
          <a:solidFill>
            <a:srgbClr val="30B6FC"/>
          </a:solidFill>
          <a:ln w="15875">
            <a:solidFill>
              <a:srgbClr val="165D83"/>
            </a:solidFill>
          </a:ln>
        </p:spPr>
        <p:txBody>
          <a:bodyPr vert="horz" wrap="square" lIns="0" tIns="153670" rIns="0" bIns="0" rtlCol="0">
            <a:spAutoFit/>
          </a:bodyPr>
          <a:lstStyle/>
          <a:p>
            <a:pPr marL="92075" marR="662940">
              <a:lnSpc>
                <a:spcPct val="100000"/>
              </a:lnSpc>
              <a:spcBef>
                <a:spcPts val="1210"/>
              </a:spcBef>
            </a:pPr>
            <a:r>
              <a:rPr sz="1400" spc="-5" dirty="0">
                <a:solidFill>
                  <a:srgbClr val="FFFFFF"/>
                </a:solidFill>
                <a:latin typeface="Candara"/>
                <a:cs typeface="Candara"/>
              </a:rPr>
              <a:t>Financial</a:t>
            </a:r>
            <a:r>
              <a:rPr sz="1400" spc="-70" dirty="0">
                <a:solidFill>
                  <a:srgbClr val="FFFFFF"/>
                </a:solidFill>
                <a:latin typeface="Candara"/>
                <a:cs typeface="Candara"/>
              </a:rPr>
              <a:t> </a:t>
            </a:r>
            <a:r>
              <a:rPr sz="1400" dirty="0">
                <a:solidFill>
                  <a:srgbClr val="FFFFFF"/>
                </a:solidFill>
                <a:latin typeface="Candara"/>
                <a:cs typeface="Candara"/>
              </a:rPr>
              <a:t>statement  </a:t>
            </a:r>
            <a:r>
              <a:rPr sz="1400" spc="-5" dirty="0">
                <a:solidFill>
                  <a:srgbClr val="FFFFFF"/>
                </a:solidFill>
                <a:latin typeface="Candara"/>
                <a:cs typeface="Candara"/>
              </a:rPr>
              <a:t>Invoices</a:t>
            </a:r>
            <a:endParaRPr sz="1400">
              <a:latin typeface="Candara"/>
              <a:cs typeface="Candara"/>
            </a:endParaRPr>
          </a:p>
          <a:p>
            <a:pPr marL="92075">
              <a:lnSpc>
                <a:spcPct val="100000"/>
              </a:lnSpc>
            </a:pPr>
            <a:r>
              <a:rPr sz="1400" spc="-5" dirty="0">
                <a:solidFill>
                  <a:srgbClr val="FFFFFF"/>
                </a:solidFill>
                <a:latin typeface="Candara"/>
                <a:cs typeface="Candara"/>
              </a:rPr>
              <a:t>Receipts</a:t>
            </a:r>
            <a:endParaRPr sz="1400">
              <a:latin typeface="Candara"/>
              <a:cs typeface="Candara"/>
            </a:endParaRPr>
          </a:p>
          <a:p>
            <a:pPr marL="92075">
              <a:lnSpc>
                <a:spcPct val="100000"/>
              </a:lnSpc>
            </a:pPr>
            <a:r>
              <a:rPr sz="1400" spc="-5" dirty="0">
                <a:solidFill>
                  <a:srgbClr val="FFFFFF"/>
                </a:solidFill>
                <a:latin typeface="Candara"/>
                <a:cs typeface="Candara"/>
              </a:rPr>
              <a:t>Management</a:t>
            </a:r>
            <a:r>
              <a:rPr sz="1400" spc="-35" dirty="0">
                <a:solidFill>
                  <a:srgbClr val="FFFFFF"/>
                </a:solidFill>
                <a:latin typeface="Candara"/>
                <a:cs typeface="Candara"/>
              </a:rPr>
              <a:t> </a:t>
            </a:r>
            <a:r>
              <a:rPr sz="1400" spc="-5" dirty="0">
                <a:solidFill>
                  <a:srgbClr val="FFFFFF"/>
                </a:solidFill>
                <a:latin typeface="Candara"/>
                <a:cs typeface="Candara"/>
              </a:rPr>
              <a:t>information</a:t>
            </a:r>
            <a:endParaRPr sz="1400">
              <a:latin typeface="Candara"/>
              <a:cs typeface="Candara"/>
            </a:endParaRPr>
          </a:p>
        </p:txBody>
      </p:sp>
      <p:sp>
        <p:nvSpPr>
          <p:cNvPr id="7" name="object 7"/>
          <p:cNvSpPr/>
          <p:nvPr/>
        </p:nvSpPr>
        <p:spPr>
          <a:xfrm>
            <a:off x="3581400" y="3695700"/>
            <a:ext cx="1752600" cy="1143000"/>
          </a:xfrm>
          <a:custGeom>
            <a:avLst/>
            <a:gdLst/>
            <a:ahLst/>
            <a:cxnLst/>
            <a:rect l="l" t="t" r="r" b="b"/>
            <a:pathLst>
              <a:path w="1752600" h="1143000">
                <a:moveTo>
                  <a:pt x="0" y="1143000"/>
                </a:moveTo>
                <a:lnTo>
                  <a:pt x="1752600" y="1143000"/>
                </a:lnTo>
                <a:lnTo>
                  <a:pt x="1752600" y="0"/>
                </a:lnTo>
                <a:lnTo>
                  <a:pt x="0" y="0"/>
                </a:lnTo>
                <a:lnTo>
                  <a:pt x="0" y="1143000"/>
                </a:lnTo>
                <a:close/>
              </a:path>
            </a:pathLst>
          </a:custGeom>
          <a:solidFill>
            <a:srgbClr val="30B6FC"/>
          </a:solidFill>
        </p:spPr>
        <p:txBody>
          <a:bodyPr wrap="square" lIns="0" tIns="0" rIns="0" bIns="0" rtlCol="0"/>
          <a:lstStyle/>
          <a:p>
            <a:endParaRPr/>
          </a:p>
        </p:txBody>
      </p:sp>
      <p:sp>
        <p:nvSpPr>
          <p:cNvPr id="8" name="object 8"/>
          <p:cNvSpPr txBox="1"/>
          <p:nvPr/>
        </p:nvSpPr>
        <p:spPr>
          <a:xfrm>
            <a:off x="3581400" y="3695700"/>
            <a:ext cx="1752600" cy="1143000"/>
          </a:xfrm>
          <a:prstGeom prst="rect">
            <a:avLst/>
          </a:prstGeom>
          <a:ln w="15875">
            <a:solidFill>
              <a:srgbClr val="165D83"/>
            </a:solidFill>
          </a:ln>
        </p:spPr>
        <p:txBody>
          <a:bodyPr vert="horz" wrap="square" lIns="0" tIns="1270" rIns="0" bIns="0" rtlCol="0">
            <a:spAutoFit/>
          </a:bodyPr>
          <a:lstStyle/>
          <a:p>
            <a:pPr>
              <a:lnSpc>
                <a:spcPct val="100000"/>
              </a:lnSpc>
              <a:spcBef>
                <a:spcPts val="10"/>
              </a:spcBef>
            </a:pPr>
            <a:endParaRPr sz="2150">
              <a:latin typeface="Times New Roman"/>
              <a:cs typeface="Times New Roman"/>
            </a:endParaRPr>
          </a:p>
          <a:p>
            <a:pPr marL="92075" marR="676910">
              <a:lnSpc>
                <a:spcPct val="100000"/>
              </a:lnSpc>
              <a:spcBef>
                <a:spcPts val="5"/>
              </a:spcBef>
            </a:pPr>
            <a:r>
              <a:rPr sz="1600" spc="-5" dirty="0">
                <a:solidFill>
                  <a:srgbClr val="FFFFFF"/>
                </a:solidFill>
                <a:latin typeface="Candara"/>
                <a:cs typeface="Candara"/>
              </a:rPr>
              <a:t>Acc</a:t>
            </a:r>
            <a:r>
              <a:rPr sz="1600" spc="-15" dirty="0">
                <a:solidFill>
                  <a:srgbClr val="FFFFFF"/>
                </a:solidFill>
                <a:latin typeface="Candara"/>
                <a:cs typeface="Candara"/>
              </a:rPr>
              <a:t>o</a:t>
            </a:r>
            <a:r>
              <a:rPr sz="1600" spc="-5" dirty="0">
                <a:solidFill>
                  <a:srgbClr val="FFFFFF"/>
                </a:solidFill>
                <a:latin typeface="Candara"/>
                <a:cs typeface="Candara"/>
              </a:rPr>
              <a:t>unting  System</a:t>
            </a:r>
            <a:endParaRPr sz="1600">
              <a:latin typeface="Candara"/>
              <a:cs typeface="Candara"/>
            </a:endParaRPr>
          </a:p>
        </p:txBody>
      </p:sp>
      <p:sp>
        <p:nvSpPr>
          <p:cNvPr id="9" name="object 9"/>
          <p:cNvSpPr txBox="1"/>
          <p:nvPr/>
        </p:nvSpPr>
        <p:spPr>
          <a:xfrm>
            <a:off x="1966341" y="3295015"/>
            <a:ext cx="63754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a:cs typeface="Candara"/>
              </a:rPr>
              <a:t>I</a:t>
            </a:r>
            <a:r>
              <a:rPr sz="1800" spc="-10" dirty="0">
                <a:latin typeface="Candara"/>
                <a:cs typeface="Candara"/>
              </a:rPr>
              <a:t>n</a:t>
            </a:r>
            <a:r>
              <a:rPr sz="1800" dirty="0">
                <a:latin typeface="Candara"/>
                <a:cs typeface="Candara"/>
              </a:rPr>
              <a:t>p</a:t>
            </a:r>
            <a:r>
              <a:rPr sz="1800" spc="-10" dirty="0">
                <a:latin typeface="Candara"/>
                <a:cs typeface="Candara"/>
              </a:rPr>
              <a:t>u</a:t>
            </a:r>
            <a:r>
              <a:rPr sz="1800" dirty="0">
                <a:latin typeface="Candara"/>
                <a:cs typeface="Candara"/>
              </a:rPr>
              <a:t>ts</a:t>
            </a:r>
            <a:endParaRPr sz="1800">
              <a:latin typeface="Candara"/>
              <a:cs typeface="Candara"/>
            </a:endParaRPr>
          </a:p>
        </p:txBody>
      </p:sp>
      <p:sp>
        <p:nvSpPr>
          <p:cNvPr id="10" name="object 10"/>
          <p:cNvSpPr txBox="1"/>
          <p:nvPr/>
        </p:nvSpPr>
        <p:spPr>
          <a:xfrm>
            <a:off x="3810761" y="3304794"/>
            <a:ext cx="98679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a:cs typeface="Candara"/>
              </a:rPr>
              <a:t>processes</a:t>
            </a:r>
            <a:endParaRPr sz="1800">
              <a:latin typeface="Candara"/>
              <a:cs typeface="Candara"/>
            </a:endParaRPr>
          </a:p>
        </p:txBody>
      </p:sp>
      <p:sp>
        <p:nvSpPr>
          <p:cNvPr id="11" name="object 11"/>
          <p:cNvSpPr txBox="1"/>
          <p:nvPr/>
        </p:nvSpPr>
        <p:spPr>
          <a:xfrm>
            <a:off x="6062217" y="3262629"/>
            <a:ext cx="7848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ndara"/>
                <a:cs typeface="Candara"/>
              </a:rPr>
              <a:t>out</a:t>
            </a:r>
            <a:r>
              <a:rPr sz="1800" spc="-5" dirty="0">
                <a:latin typeface="Candara"/>
                <a:cs typeface="Candara"/>
              </a:rPr>
              <a:t>p</a:t>
            </a:r>
            <a:r>
              <a:rPr sz="1800" dirty="0">
                <a:latin typeface="Candara"/>
                <a:cs typeface="Candara"/>
              </a:rPr>
              <a:t>uts</a:t>
            </a:r>
            <a:endParaRPr sz="1800">
              <a:latin typeface="Candara"/>
              <a:cs typeface="Candara"/>
            </a:endParaRPr>
          </a:p>
        </p:txBody>
      </p:sp>
      <p:sp>
        <p:nvSpPr>
          <p:cNvPr id="12" name="object 12"/>
          <p:cNvSpPr/>
          <p:nvPr/>
        </p:nvSpPr>
        <p:spPr>
          <a:xfrm>
            <a:off x="3124200" y="4063110"/>
            <a:ext cx="457200" cy="103505"/>
          </a:xfrm>
          <a:custGeom>
            <a:avLst/>
            <a:gdLst/>
            <a:ahLst/>
            <a:cxnLst/>
            <a:rect l="l" t="t" r="r" b="b"/>
            <a:pathLst>
              <a:path w="457200" h="103504">
                <a:moveTo>
                  <a:pt x="432090" y="51688"/>
                </a:moveTo>
                <a:lnTo>
                  <a:pt x="362203" y="92456"/>
                </a:lnTo>
                <a:lnTo>
                  <a:pt x="361188" y="96265"/>
                </a:lnTo>
                <a:lnTo>
                  <a:pt x="364744" y="102362"/>
                </a:lnTo>
                <a:lnTo>
                  <a:pt x="368553" y="103377"/>
                </a:lnTo>
                <a:lnTo>
                  <a:pt x="446309" y="58038"/>
                </a:lnTo>
                <a:lnTo>
                  <a:pt x="444626" y="58038"/>
                </a:lnTo>
                <a:lnTo>
                  <a:pt x="444626" y="57150"/>
                </a:lnTo>
                <a:lnTo>
                  <a:pt x="441451" y="57150"/>
                </a:lnTo>
                <a:lnTo>
                  <a:pt x="432090" y="51688"/>
                </a:lnTo>
                <a:close/>
              </a:path>
              <a:path w="457200" h="103504">
                <a:moveTo>
                  <a:pt x="421204" y="45338"/>
                </a:moveTo>
                <a:lnTo>
                  <a:pt x="0" y="45338"/>
                </a:lnTo>
                <a:lnTo>
                  <a:pt x="0" y="58038"/>
                </a:lnTo>
                <a:lnTo>
                  <a:pt x="421204" y="58038"/>
                </a:lnTo>
                <a:lnTo>
                  <a:pt x="432090" y="51688"/>
                </a:lnTo>
                <a:lnTo>
                  <a:pt x="421204" y="45338"/>
                </a:lnTo>
                <a:close/>
              </a:path>
              <a:path w="457200" h="103504">
                <a:moveTo>
                  <a:pt x="446309" y="45338"/>
                </a:moveTo>
                <a:lnTo>
                  <a:pt x="444626" y="45338"/>
                </a:lnTo>
                <a:lnTo>
                  <a:pt x="444626" y="58038"/>
                </a:lnTo>
                <a:lnTo>
                  <a:pt x="446309" y="58038"/>
                </a:lnTo>
                <a:lnTo>
                  <a:pt x="457200" y="51688"/>
                </a:lnTo>
                <a:lnTo>
                  <a:pt x="446309" y="45338"/>
                </a:lnTo>
                <a:close/>
              </a:path>
              <a:path w="457200" h="103504">
                <a:moveTo>
                  <a:pt x="441451" y="46227"/>
                </a:moveTo>
                <a:lnTo>
                  <a:pt x="432090" y="51688"/>
                </a:lnTo>
                <a:lnTo>
                  <a:pt x="441451" y="57150"/>
                </a:lnTo>
                <a:lnTo>
                  <a:pt x="441451" y="46227"/>
                </a:lnTo>
                <a:close/>
              </a:path>
              <a:path w="457200" h="103504">
                <a:moveTo>
                  <a:pt x="444626" y="46227"/>
                </a:moveTo>
                <a:lnTo>
                  <a:pt x="441451" y="46227"/>
                </a:lnTo>
                <a:lnTo>
                  <a:pt x="441451" y="57150"/>
                </a:lnTo>
                <a:lnTo>
                  <a:pt x="444626" y="57150"/>
                </a:lnTo>
                <a:lnTo>
                  <a:pt x="444626" y="46227"/>
                </a:lnTo>
                <a:close/>
              </a:path>
              <a:path w="457200" h="103504">
                <a:moveTo>
                  <a:pt x="368553" y="0"/>
                </a:moveTo>
                <a:lnTo>
                  <a:pt x="364744" y="1015"/>
                </a:lnTo>
                <a:lnTo>
                  <a:pt x="361188" y="7112"/>
                </a:lnTo>
                <a:lnTo>
                  <a:pt x="362203" y="10921"/>
                </a:lnTo>
                <a:lnTo>
                  <a:pt x="432090" y="51688"/>
                </a:lnTo>
                <a:lnTo>
                  <a:pt x="441451" y="46227"/>
                </a:lnTo>
                <a:lnTo>
                  <a:pt x="444626" y="46227"/>
                </a:lnTo>
                <a:lnTo>
                  <a:pt x="444626" y="45338"/>
                </a:lnTo>
                <a:lnTo>
                  <a:pt x="446309" y="45338"/>
                </a:lnTo>
                <a:lnTo>
                  <a:pt x="368553" y="0"/>
                </a:lnTo>
                <a:close/>
              </a:path>
            </a:pathLst>
          </a:custGeom>
          <a:solidFill>
            <a:srgbClr val="000000"/>
          </a:solidFill>
        </p:spPr>
        <p:txBody>
          <a:bodyPr wrap="square" lIns="0" tIns="0" rIns="0" bIns="0" rtlCol="0"/>
          <a:lstStyle/>
          <a:p>
            <a:endParaRPr/>
          </a:p>
        </p:txBody>
      </p:sp>
      <p:sp>
        <p:nvSpPr>
          <p:cNvPr id="13" name="object 13"/>
          <p:cNvSpPr/>
          <p:nvPr/>
        </p:nvSpPr>
        <p:spPr>
          <a:xfrm>
            <a:off x="5334000" y="3893565"/>
            <a:ext cx="457200" cy="103505"/>
          </a:xfrm>
          <a:custGeom>
            <a:avLst/>
            <a:gdLst/>
            <a:ahLst/>
            <a:cxnLst/>
            <a:rect l="l" t="t" r="r" b="b"/>
            <a:pathLst>
              <a:path w="457200" h="103504">
                <a:moveTo>
                  <a:pt x="432090" y="51688"/>
                </a:moveTo>
                <a:lnTo>
                  <a:pt x="362203" y="92455"/>
                </a:lnTo>
                <a:lnTo>
                  <a:pt x="361188" y="96265"/>
                </a:lnTo>
                <a:lnTo>
                  <a:pt x="364744" y="102361"/>
                </a:lnTo>
                <a:lnTo>
                  <a:pt x="368553" y="103377"/>
                </a:lnTo>
                <a:lnTo>
                  <a:pt x="446309" y="58038"/>
                </a:lnTo>
                <a:lnTo>
                  <a:pt x="444626" y="58038"/>
                </a:lnTo>
                <a:lnTo>
                  <a:pt x="444626" y="57149"/>
                </a:lnTo>
                <a:lnTo>
                  <a:pt x="441451" y="57149"/>
                </a:lnTo>
                <a:lnTo>
                  <a:pt x="432090" y="51688"/>
                </a:lnTo>
                <a:close/>
              </a:path>
              <a:path w="457200" h="103504">
                <a:moveTo>
                  <a:pt x="421204" y="45338"/>
                </a:moveTo>
                <a:lnTo>
                  <a:pt x="0" y="45338"/>
                </a:lnTo>
                <a:lnTo>
                  <a:pt x="0" y="58038"/>
                </a:lnTo>
                <a:lnTo>
                  <a:pt x="421204" y="58038"/>
                </a:lnTo>
                <a:lnTo>
                  <a:pt x="432090" y="51688"/>
                </a:lnTo>
                <a:lnTo>
                  <a:pt x="421204" y="45338"/>
                </a:lnTo>
                <a:close/>
              </a:path>
              <a:path w="457200" h="103504">
                <a:moveTo>
                  <a:pt x="446309" y="45338"/>
                </a:moveTo>
                <a:lnTo>
                  <a:pt x="444626" y="45338"/>
                </a:lnTo>
                <a:lnTo>
                  <a:pt x="444626" y="58038"/>
                </a:lnTo>
                <a:lnTo>
                  <a:pt x="446309" y="58038"/>
                </a:lnTo>
                <a:lnTo>
                  <a:pt x="457200" y="51688"/>
                </a:lnTo>
                <a:lnTo>
                  <a:pt x="446309" y="45338"/>
                </a:lnTo>
                <a:close/>
              </a:path>
              <a:path w="457200" h="103504">
                <a:moveTo>
                  <a:pt x="441451" y="46227"/>
                </a:moveTo>
                <a:lnTo>
                  <a:pt x="432090" y="51688"/>
                </a:lnTo>
                <a:lnTo>
                  <a:pt x="441451" y="57149"/>
                </a:lnTo>
                <a:lnTo>
                  <a:pt x="441451" y="46227"/>
                </a:lnTo>
                <a:close/>
              </a:path>
              <a:path w="457200" h="103504">
                <a:moveTo>
                  <a:pt x="444626" y="46227"/>
                </a:moveTo>
                <a:lnTo>
                  <a:pt x="441451" y="46227"/>
                </a:lnTo>
                <a:lnTo>
                  <a:pt x="441451" y="57149"/>
                </a:lnTo>
                <a:lnTo>
                  <a:pt x="444626" y="57149"/>
                </a:lnTo>
                <a:lnTo>
                  <a:pt x="444626" y="46227"/>
                </a:lnTo>
                <a:close/>
              </a:path>
              <a:path w="457200" h="103504">
                <a:moveTo>
                  <a:pt x="368553" y="0"/>
                </a:moveTo>
                <a:lnTo>
                  <a:pt x="364744" y="1015"/>
                </a:lnTo>
                <a:lnTo>
                  <a:pt x="362965" y="4063"/>
                </a:lnTo>
                <a:lnTo>
                  <a:pt x="361188" y="6984"/>
                </a:lnTo>
                <a:lnTo>
                  <a:pt x="362203" y="10921"/>
                </a:lnTo>
                <a:lnTo>
                  <a:pt x="432090" y="51688"/>
                </a:lnTo>
                <a:lnTo>
                  <a:pt x="441451" y="46227"/>
                </a:lnTo>
                <a:lnTo>
                  <a:pt x="444626" y="46227"/>
                </a:lnTo>
                <a:lnTo>
                  <a:pt x="444626" y="45338"/>
                </a:lnTo>
                <a:lnTo>
                  <a:pt x="446309" y="45338"/>
                </a:lnTo>
                <a:lnTo>
                  <a:pt x="368553" y="0"/>
                </a:lnTo>
                <a:close/>
              </a:path>
            </a:pathLst>
          </a:custGeom>
          <a:solidFill>
            <a:srgbClr val="000000"/>
          </a:solidFill>
        </p:spPr>
        <p:txBody>
          <a:bodyPr wrap="square" lIns="0" tIns="0" rIns="0" bIns="0" rtlCol="0"/>
          <a:lstStyle/>
          <a:p>
            <a:endParaRPr/>
          </a:p>
        </p:txBody>
      </p:sp>
      <p:sp>
        <p:nvSpPr>
          <p:cNvPr id="14" name="object 14"/>
          <p:cNvSpPr/>
          <p:nvPr/>
        </p:nvSpPr>
        <p:spPr>
          <a:xfrm>
            <a:off x="3160648" y="4520310"/>
            <a:ext cx="457834" cy="103505"/>
          </a:xfrm>
          <a:custGeom>
            <a:avLst/>
            <a:gdLst/>
            <a:ahLst/>
            <a:cxnLst/>
            <a:rect l="l" t="t" r="r" b="b"/>
            <a:pathLst>
              <a:path w="457835" h="103504">
                <a:moveTo>
                  <a:pt x="432090" y="51688"/>
                </a:moveTo>
                <a:lnTo>
                  <a:pt x="362203" y="92456"/>
                </a:lnTo>
                <a:lnTo>
                  <a:pt x="361188" y="96265"/>
                </a:lnTo>
                <a:lnTo>
                  <a:pt x="364743" y="102362"/>
                </a:lnTo>
                <a:lnTo>
                  <a:pt x="368680" y="103377"/>
                </a:lnTo>
                <a:lnTo>
                  <a:pt x="446436" y="58038"/>
                </a:lnTo>
                <a:lnTo>
                  <a:pt x="444626" y="58038"/>
                </a:lnTo>
                <a:lnTo>
                  <a:pt x="444626" y="57150"/>
                </a:lnTo>
                <a:lnTo>
                  <a:pt x="441451" y="57150"/>
                </a:lnTo>
                <a:lnTo>
                  <a:pt x="432090" y="51688"/>
                </a:lnTo>
                <a:close/>
              </a:path>
              <a:path w="457835" h="103504">
                <a:moveTo>
                  <a:pt x="421204" y="45338"/>
                </a:moveTo>
                <a:lnTo>
                  <a:pt x="0" y="45338"/>
                </a:lnTo>
                <a:lnTo>
                  <a:pt x="0" y="58038"/>
                </a:lnTo>
                <a:lnTo>
                  <a:pt x="421204" y="58038"/>
                </a:lnTo>
                <a:lnTo>
                  <a:pt x="432090" y="51688"/>
                </a:lnTo>
                <a:lnTo>
                  <a:pt x="421204" y="45338"/>
                </a:lnTo>
                <a:close/>
              </a:path>
              <a:path w="457835" h="103504">
                <a:moveTo>
                  <a:pt x="446436" y="45338"/>
                </a:moveTo>
                <a:lnTo>
                  <a:pt x="444626" y="45338"/>
                </a:lnTo>
                <a:lnTo>
                  <a:pt x="444626" y="58038"/>
                </a:lnTo>
                <a:lnTo>
                  <a:pt x="446436" y="58038"/>
                </a:lnTo>
                <a:lnTo>
                  <a:pt x="457326" y="51688"/>
                </a:lnTo>
                <a:lnTo>
                  <a:pt x="446436" y="45338"/>
                </a:lnTo>
                <a:close/>
              </a:path>
              <a:path w="457835" h="103504">
                <a:moveTo>
                  <a:pt x="441451" y="46227"/>
                </a:moveTo>
                <a:lnTo>
                  <a:pt x="432090" y="51688"/>
                </a:lnTo>
                <a:lnTo>
                  <a:pt x="441451" y="57150"/>
                </a:lnTo>
                <a:lnTo>
                  <a:pt x="441451" y="46227"/>
                </a:lnTo>
                <a:close/>
              </a:path>
              <a:path w="457835" h="103504">
                <a:moveTo>
                  <a:pt x="444626" y="46227"/>
                </a:moveTo>
                <a:lnTo>
                  <a:pt x="441451" y="46227"/>
                </a:lnTo>
                <a:lnTo>
                  <a:pt x="441451" y="57150"/>
                </a:lnTo>
                <a:lnTo>
                  <a:pt x="444626" y="57150"/>
                </a:lnTo>
                <a:lnTo>
                  <a:pt x="444626" y="46227"/>
                </a:lnTo>
                <a:close/>
              </a:path>
              <a:path w="457835" h="103504">
                <a:moveTo>
                  <a:pt x="368680" y="0"/>
                </a:moveTo>
                <a:lnTo>
                  <a:pt x="364743" y="1015"/>
                </a:lnTo>
                <a:lnTo>
                  <a:pt x="361188" y="7112"/>
                </a:lnTo>
                <a:lnTo>
                  <a:pt x="362203" y="10921"/>
                </a:lnTo>
                <a:lnTo>
                  <a:pt x="432090" y="51688"/>
                </a:lnTo>
                <a:lnTo>
                  <a:pt x="441451" y="46227"/>
                </a:lnTo>
                <a:lnTo>
                  <a:pt x="444626" y="46227"/>
                </a:lnTo>
                <a:lnTo>
                  <a:pt x="444626" y="45338"/>
                </a:lnTo>
                <a:lnTo>
                  <a:pt x="446436" y="45338"/>
                </a:lnTo>
                <a:lnTo>
                  <a:pt x="368680" y="0"/>
                </a:lnTo>
                <a:close/>
              </a:path>
            </a:pathLst>
          </a:custGeom>
          <a:solidFill>
            <a:srgbClr val="000000"/>
          </a:solidFill>
        </p:spPr>
        <p:txBody>
          <a:bodyPr wrap="square" lIns="0" tIns="0" rIns="0" bIns="0" rtlCol="0"/>
          <a:lstStyle/>
          <a:p>
            <a:endParaRPr/>
          </a:p>
        </p:txBody>
      </p:sp>
      <p:sp>
        <p:nvSpPr>
          <p:cNvPr id="15" name="object 15"/>
          <p:cNvSpPr/>
          <p:nvPr/>
        </p:nvSpPr>
        <p:spPr>
          <a:xfrm>
            <a:off x="5334000" y="4230496"/>
            <a:ext cx="457200" cy="103505"/>
          </a:xfrm>
          <a:custGeom>
            <a:avLst/>
            <a:gdLst/>
            <a:ahLst/>
            <a:cxnLst/>
            <a:rect l="l" t="t" r="r" b="b"/>
            <a:pathLst>
              <a:path w="457200" h="103504">
                <a:moveTo>
                  <a:pt x="432090" y="51688"/>
                </a:moveTo>
                <a:lnTo>
                  <a:pt x="362203" y="92455"/>
                </a:lnTo>
                <a:lnTo>
                  <a:pt x="361188" y="96392"/>
                </a:lnTo>
                <a:lnTo>
                  <a:pt x="362965" y="99313"/>
                </a:lnTo>
                <a:lnTo>
                  <a:pt x="364744" y="102361"/>
                </a:lnTo>
                <a:lnTo>
                  <a:pt x="368553" y="103377"/>
                </a:lnTo>
                <a:lnTo>
                  <a:pt x="446309" y="58038"/>
                </a:lnTo>
                <a:lnTo>
                  <a:pt x="444626" y="58038"/>
                </a:lnTo>
                <a:lnTo>
                  <a:pt x="444626" y="57150"/>
                </a:lnTo>
                <a:lnTo>
                  <a:pt x="441451" y="57150"/>
                </a:lnTo>
                <a:lnTo>
                  <a:pt x="432090" y="51688"/>
                </a:lnTo>
                <a:close/>
              </a:path>
              <a:path w="457200" h="103504">
                <a:moveTo>
                  <a:pt x="421204" y="45338"/>
                </a:moveTo>
                <a:lnTo>
                  <a:pt x="0" y="45338"/>
                </a:lnTo>
                <a:lnTo>
                  <a:pt x="0" y="58038"/>
                </a:lnTo>
                <a:lnTo>
                  <a:pt x="421204" y="58038"/>
                </a:lnTo>
                <a:lnTo>
                  <a:pt x="432090" y="51688"/>
                </a:lnTo>
                <a:lnTo>
                  <a:pt x="421204" y="45338"/>
                </a:lnTo>
                <a:close/>
              </a:path>
              <a:path w="457200" h="103504">
                <a:moveTo>
                  <a:pt x="446309" y="45338"/>
                </a:moveTo>
                <a:lnTo>
                  <a:pt x="444626" y="45338"/>
                </a:lnTo>
                <a:lnTo>
                  <a:pt x="444626" y="58038"/>
                </a:lnTo>
                <a:lnTo>
                  <a:pt x="446309" y="58038"/>
                </a:lnTo>
                <a:lnTo>
                  <a:pt x="457200" y="51688"/>
                </a:lnTo>
                <a:lnTo>
                  <a:pt x="446309" y="45338"/>
                </a:lnTo>
                <a:close/>
              </a:path>
              <a:path w="457200" h="103504">
                <a:moveTo>
                  <a:pt x="441451" y="46227"/>
                </a:moveTo>
                <a:lnTo>
                  <a:pt x="432090" y="51688"/>
                </a:lnTo>
                <a:lnTo>
                  <a:pt x="441451" y="57150"/>
                </a:lnTo>
                <a:lnTo>
                  <a:pt x="441451" y="46227"/>
                </a:lnTo>
                <a:close/>
              </a:path>
              <a:path w="457200" h="103504">
                <a:moveTo>
                  <a:pt x="444626" y="46227"/>
                </a:moveTo>
                <a:lnTo>
                  <a:pt x="441451" y="46227"/>
                </a:lnTo>
                <a:lnTo>
                  <a:pt x="441451" y="57150"/>
                </a:lnTo>
                <a:lnTo>
                  <a:pt x="444626" y="57150"/>
                </a:lnTo>
                <a:lnTo>
                  <a:pt x="444626" y="46227"/>
                </a:lnTo>
                <a:close/>
              </a:path>
              <a:path w="457200" h="103504">
                <a:moveTo>
                  <a:pt x="368553" y="0"/>
                </a:moveTo>
                <a:lnTo>
                  <a:pt x="364744" y="1015"/>
                </a:lnTo>
                <a:lnTo>
                  <a:pt x="361188" y="7111"/>
                </a:lnTo>
                <a:lnTo>
                  <a:pt x="362203" y="11048"/>
                </a:lnTo>
                <a:lnTo>
                  <a:pt x="365251" y="12700"/>
                </a:lnTo>
                <a:lnTo>
                  <a:pt x="432090" y="51688"/>
                </a:lnTo>
                <a:lnTo>
                  <a:pt x="441451" y="46227"/>
                </a:lnTo>
                <a:lnTo>
                  <a:pt x="444626" y="46227"/>
                </a:lnTo>
                <a:lnTo>
                  <a:pt x="444626" y="45338"/>
                </a:lnTo>
                <a:lnTo>
                  <a:pt x="446309" y="45338"/>
                </a:lnTo>
                <a:lnTo>
                  <a:pt x="368553" y="0"/>
                </a:lnTo>
                <a:close/>
              </a:path>
            </a:pathLst>
          </a:custGeom>
          <a:solidFill>
            <a:srgbClr val="000000"/>
          </a:solidFill>
        </p:spPr>
        <p:txBody>
          <a:bodyPr wrap="square" lIns="0" tIns="0" rIns="0" bIns="0" rtlCol="0"/>
          <a:lstStyle/>
          <a:p>
            <a:endParaRPr/>
          </a:p>
        </p:txBody>
      </p:sp>
      <p:sp>
        <p:nvSpPr>
          <p:cNvPr id="16" name="object 16"/>
          <p:cNvSpPr/>
          <p:nvPr/>
        </p:nvSpPr>
        <p:spPr>
          <a:xfrm>
            <a:off x="5334000" y="4367910"/>
            <a:ext cx="457200" cy="103505"/>
          </a:xfrm>
          <a:custGeom>
            <a:avLst/>
            <a:gdLst/>
            <a:ahLst/>
            <a:cxnLst/>
            <a:rect l="l" t="t" r="r" b="b"/>
            <a:pathLst>
              <a:path w="457200" h="103504">
                <a:moveTo>
                  <a:pt x="432090" y="51688"/>
                </a:moveTo>
                <a:lnTo>
                  <a:pt x="362203" y="92456"/>
                </a:lnTo>
                <a:lnTo>
                  <a:pt x="361188" y="96265"/>
                </a:lnTo>
                <a:lnTo>
                  <a:pt x="364744" y="102362"/>
                </a:lnTo>
                <a:lnTo>
                  <a:pt x="368553" y="103377"/>
                </a:lnTo>
                <a:lnTo>
                  <a:pt x="446309" y="58038"/>
                </a:lnTo>
                <a:lnTo>
                  <a:pt x="444626" y="58038"/>
                </a:lnTo>
                <a:lnTo>
                  <a:pt x="444626" y="57150"/>
                </a:lnTo>
                <a:lnTo>
                  <a:pt x="441451" y="57150"/>
                </a:lnTo>
                <a:lnTo>
                  <a:pt x="432090" y="51688"/>
                </a:lnTo>
                <a:close/>
              </a:path>
              <a:path w="457200" h="103504">
                <a:moveTo>
                  <a:pt x="421204" y="45338"/>
                </a:moveTo>
                <a:lnTo>
                  <a:pt x="0" y="45338"/>
                </a:lnTo>
                <a:lnTo>
                  <a:pt x="0" y="58038"/>
                </a:lnTo>
                <a:lnTo>
                  <a:pt x="421204" y="58038"/>
                </a:lnTo>
                <a:lnTo>
                  <a:pt x="432090" y="51688"/>
                </a:lnTo>
                <a:lnTo>
                  <a:pt x="421204" y="45338"/>
                </a:lnTo>
                <a:close/>
              </a:path>
              <a:path w="457200" h="103504">
                <a:moveTo>
                  <a:pt x="446309" y="45338"/>
                </a:moveTo>
                <a:lnTo>
                  <a:pt x="444626" y="45338"/>
                </a:lnTo>
                <a:lnTo>
                  <a:pt x="444626" y="58038"/>
                </a:lnTo>
                <a:lnTo>
                  <a:pt x="446309" y="58038"/>
                </a:lnTo>
                <a:lnTo>
                  <a:pt x="457200" y="51688"/>
                </a:lnTo>
                <a:lnTo>
                  <a:pt x="446309" y="45338"/>
                </a:lnTo>
                <a:close/>
              </a:path>
              <a:path w="457200" h="103504">
                <a:moveTo>
                  <a:pt x="441451" y="46227"/>
                </a:moveTo>
                <a:lnTo>
                  <a:pt x="432090" y="51688"/>
                </a:lnTo>
                <a:lnTo>
                  <a:pt x="441451" y="57150"/>
                </a:lnTo>
                <a:lnTo>
                  <a:pt x="441451" y="46227"/>
                </a:lnTo>
                <a:close/>
              </a:path>
              <a:path w="457200" h="103504">
                <a:moveTo>
                  <a:pt x="444626" y="46227"/>
                </a:moveTo>
                <a:lnTo>
                  <a:pt x="441451" y="46227"/>
                </a:lnTo>
                <a:lnTo>
                  <a:pt x="441451" y="57150"/>
                </a:lnTo>
                <a:lnTo>
                  <a:pt x="444626" y="57150"/>
                </a:lnTo>
                <a:lnTo>
                  <a:pt x="444626" y="46227"/>
                </a:lnTo>
                <a:close/>
              </a:path>
              <a:path w="457200" h="103504">
                <a:moveTo>
                  <a:pt x="368553" y="0"/>
                </a:moveTo>
                <a:lnTo>
                  <a:pt x="364744" y="1015"/>
                </a:lnTo>
                <a:lnTo>
                  <a:pt x="361188" y="7112"/>
                </a:lnTo>
                <a:lnTo>
                  <a:pt x="362203" y="10921"/>
                </a:lnTo>
                <a:lnTo>
                  <a:pt x="432090" y="51688"/>
                </a:lnTo>
                <a:lnTo>
                  <a:pt x="441451" y="46227"/>
                </a:lnTo>
                <a:lnTo>
                  <a:pt x="444626" y="46227"/>
                </a:lnTo>
                <a:lnTo>
                  <a:pt x="444626" y="45338"/>
                </a:lnTo>
                <a:lnTo>
                  <a:pt x="446309" y="45338"/>
                </a:lnTo>
                <a:lnTo>
                  <a:pt x="368553" y="0"/>
                </a:lnTo>
                <a:close/>
              </a:path>
            </a:pathLst>
          </a:custGeom>
          <a:solidFill>
            <a:srgbClr val="000000"/>
          </a:solidFill>
        </p:spPr>
        <p:txBody>
          <a:bodyPr wrap="square" lIns="0" tIns="0" rIns="0" bIns="0" rtlCol="0"/>
          <a:lstStyle/>
          <a:p>
            <a:endParaRPr/>
          </a:p>
        </p:txBody>
      </p:sp>
      <p:sp>
        <p:nvSpPr>
          <p:cNvPr id="17" name="object 17"/>
          <p:cNvSpPr/>
          <p:nvPr/>
        </p:nvSpPr>
        <p:spPr>
          <a:xfrm>
            <a:off x="5334000" y="4063110"/>
            <a:ext cx="457200" cy="103505"/>
          </a:xfrm>
          <a:custGeom>
            <a:avLst/>
            <a:gdLst/>
            <a:ahLst/>
            <a:cxnLst/>
            <a:rect l="l" t="t" r="r" b="b"/>
            <a:pathLst>
              <a:path w="457200" h="103504">
                <a:moveTo>
                  <a:pt x="432090" y="51688"/>
                </a:moveTo>
                <a:lnTo>
                  <a:pt x="362203" y="92456"/>
                </a:lnTo>
                <a:lnTo>
                  <a:pt x="361188" y="96265"/>
                </a:lnTo>
                <a:lnTo>
                  <a:pt x="364744" y="102362"/>
                </a:lnTo>
                <a:lnTo>
                  <a:pt x="368553" y="103377"/>
                </a:lnTo>
                <a:lnTo>
                  <a:pt x="446309" y="58038"/>
                </a:lnTo>
                <a:lnTo>
                  <a:pt x="444626" y="58038"/>
                </a:lnTo>
                <a:lnTo>
                  <a:pt x="444626" y="57150"/>
                </a:lnTo>
                <a:lnTo>
                  <a:pt x="441451" y="57150"/>
                </a:lnTo>
                <a:lnTo>
                  <a:pt x="432090" y="51688"/>
                </a:lnTo>
                <a:close/>
              </a:path>
              <a:path w="457200" h="103504">
                <a:moveTo>
                  <a:pt x="421204" y="45338"/>
                </a:moveTo>
                <a:lnTo>
                  <a:pt x="0" y="45338"/>
                </a:lnTo>
                <a:lnTo>
                  <a:pt x="0" y="58038"/>
                </a:lnTo>
                <a:lnTo>
                  <a:pt x="421204" y="58038"/>
                </a:lnTo>
                <a:lnTo>
                  <a:pt x="432090" y="51688"/>
                </a:lnTo>
                <a:lnTo>
                  <a:pt x="421204" y="45338"/>
                </a:lnTo>
                <a:close/>
              </a:path>
              <a:path w="457200" h="103504">
                <a:moveTo>
                  <a:pt x="446309" y="45338"/>
                </a:moveTo>
                <a:lnTo>
                  <a:pt x="444626" y="45338"/>
                </a:lnTo>
                <a:lnTo>
                  <a:pt x="444626" y="58038"/>
                </a:lnTo>
                <a:lnTo>
                  <a:pt x="446309" y="58038"/>
                </a:lnTo>
                <a:lnTo>
                  <a:pt x="457200" y="51688"/>
                </a:lnTo>
                <a:lnTo>
                  <a:pt x="446309" y="45338"/>
                </a:lnTo>
                <a:close/>
              </a:path>
              <a:path w="457200" h="103504">
                <a:moveTo>
                  <a:pt x="441451" y="46227"/>
                </a:moveTo>
                <a:lnTo>
                  <a:pt x="432090" y="51688"/>
                </a:lnTo>
                <a:lnTo>
                  <a:pt x="441451" y="57150"/>
                </a:lnTo>
                <a:lnTo>
                  <a:pt x="441451" y="46227"/>
                </a:lnTo>
                <a:close/>
              </a:path>
              <a:path w="457200" h="103504">
                <a:moveTo>
                  <a:pt x="444626" y="46227"/>
                </a:moveTo>
                <a:lnTo>
                  <a:pt x="441451" y="46227"/>
                </a:lnTo>
                <a:lnTo>
                  <a:pt x="441451" y="57150"/>
                </a:lnTo>
                <a:lnTo>
                  <a:pt x="444626" y="57150"/>
                </a:lnTo>
                <a:lnTo>
                  <a:pt x="444626" y="46227"/>
                </a:lnTo>
                <a:close/>
              </a:path>
              <a:path w="457200" h="103504">
                <a:moveTo>
                  <a:pt x="368553" y="0"/>
                </a:moveTo>
                <a:lnTo>
                  <a:pt x="364744" y="1015"/>
                </a:lnTo>
                <a:lnTo>
                  <a:pt x="361188" y="7112"/>
                </a:lnTo>
                <a:lnTo>
                  <a:pt x="362203" y="10921"/>
                </a:lnTo>
                <a:lnTo>
                  <a:pt x="432090" y="51688"/>
                </a:lnTo>
                <a:lnTo>
                  <a:pt x="441451" y="46227"/>
                </a:lnTo>
                <a:lnTo>
                  <a:pt x="444626" y="46227"/>
                </a:lnTo>
                <a:lnTo>
                  <a:pt x="444626" y="45338"/>
                </a:lnTo>
                <a:lnTo>
                  <a:pt x="446309" y="45338"/>
                </a:lnTo>
                <a:lnTo>
                  <a:pt x="368553" y="0"/>
                </a:lnTo>
                <a:close/>
              </a:path>
            </a:pathLst>
          </a:custGeom>
          <a:solidFill>
            <a:srgbClr val="000000"/>
          </a:solidFill>
        </p:spPr>
        <p:txBody>
          <a:bodyPr wrap="square" lIns="0" tIns="0" rIns="0" bIns="0" rtlCol="0"/>
          <a:lstStyle/>
          <a:p>
            <a:endParaRPr/>
          </a:p>
        </p:txBody>
      </p:sp>
      <p:sp>
        <p:nvSpPr>
          <p:cNvPr id="18" name="object 18"/>
          <p:cNvSpPr/>
          <p:nvPr/>
        </p:nvSpPr>
        <p:spPr>
          <a:xfrm>
            <a:off x="1226718" y="3048000"/>
            <a:ext cx="7003415" cy="76200"/>
          </a:xfrm>
          <a:custGeom>
            <a:avLst/>
            <a:gdLst/>
            <a:ahLst/>
            <a:cxnLst/>
            <a:rect l="l" t="t" r="r" b="b"/>
            <a:pathLst>
              <a:path w="7003415" h="76200">
                <a:moveTo>
                  <a:pt x="0" y="76200"/>
                </a:moveTo>
                <a:lnTo>
                  <a:pt x="7002881" y="0"/>
                </a:lnTo>
              </a:path>
            </a:pathLst>
          </a:custGeom>
          <a:ln w="12700">
            <a:solidFill>
              <a:srgbClr val="000000"/>
            </a:solidFill>
          </a:ln>
        </p:spPr>
        <p:txBody>
          <a:bodyPr wrap="square" lIns="0" tIns="0" rIns="0" bIns="0" rtlCol="0"/>
          <a:lstStyle/>
          <a:p>
            <a:endParaRPr/>
          </a:p>
        </p:txBody>
      </p:sp>
      <p:sp>
        <p:nvSpPr>
          <p:cNvPr id="19" name="object 19"/>
          <p:cNvSpPr/>
          <p:nvPr/>
        </p:nvSpPr>
        <p:spPr>
          <a:xfrm>
            <a:off x="1226718" y="5448300"/>
            <a:ext cx="7003415" cy="114300"/>
          </a:xfrm>
          <a:custGeom>
            <a:avLst/>
            <a:gdLst/>
            <a:ahLst/>
            <a:cxnLst/>
            <a:rect l="l" t="t" r="r" b="b"/>
            <a:pathLst>
              <a:path w="7003415" h="114300">
                <a:moveTo>
                  <a:pt x="0" y="114300"/>
                </a:moveTo>
                <a:lnTo>
                  <a:pt x="7002881" y="0"/>
                </a:lnTo>
              </a:path>
            </a:pathLst>
          </a:custGeom>
          <a:ln w="12700">
            <a:solidFill>
              <a:srgbClr val="000000"/>
            </a:solidFill>
          </a:ln>
        </p:spPr>
        <p:txBody>
          <a:bodyPr wrap="square" lIns="0" tIns="0" rIns="0" bIns="0" rtlCol="0"/>
          <a:lstStyle/>
          <a:p>
            <a:endParaRPr/>
          </a:p>
        </p:txBody>
      </p:sp>
      <p:sp>
        <p:nvSpPr>
          <p:cNvPr id="20" name="object 20"/>
          <p:cNvSpPr/>
          <p:nvPr/>
        </p:nvSpPr>
        <p:spPr>
          <a:xfrm>
            <a:off x="1226718" y="3124200"/>
            <a:ext cx="0" cy="2438400"/>
          </a:xfrm>
          <a:custGeom>
            <a:avLst/>
            <a:gdLst/>
            <a:ahLst/>
            <a:cxnLst/>
            <a:rect l="l" t="t" r="r" b="b"/>
            <a:pathLst>
              <a:path h="2438400">
                <a:moveTo>
                  <a:pt x="0" y="0"/>
                </a:moveTo>
                <a:lnTo>
                  <a:pt x="0" y="2438400"/>
                </a:lnTo>
              </a:path>
            </a:pathLst>
          </a:custGeom>
          <a:ln w="12700">
            <a:solidFill>
              <a:srgbClr val="000000"/>
            </a:solidFill>
          </a:ln>
        </p:spPr>
        <p:txBody>
          <a:bodyPr wrap="square" lIns="0" tIns="0" rIns="0" bIns="0" rtlCol="0"/>
          <a:lstStyle/>
          <a:p>
            <a:endParaRPr/>
          </a:p>
        </p:txBody>
      </p:sp>
      <p:sp>
        <p:nvSpPr>
          <p:cNvPr id="21" name="object 21"/>
          <p:cNvSpPr/>
          <p:nvPr/>
        </p:nvSpPr>
        <p:spPr>
          <a:xfrm>
            <a:off x="8229600" y="3048000"/>
            <a:ext cx="0" cy="2438400"/>
          </a:xfrm>
          <a:custGeom>
            <a:avLst/>
            <a:gdLst/>
            <a:ahLst/>
            <a:cxnLst/>
            <a:rect l="l" t="t" r="r" b="b"/>
            <a:pathLst>
              <a:path h="2438400">
                <a:moveTo>
                  <a:pt x="0" y="0"/>
                </a:moveTo>
                <a:lnTo>
                  <a:pt x="0" y="2438400"/>
                </a:lnTo>
              </a:path>
            </a:pathLst>
          </a:custGeom>
          <a:ln w="12700">
            <a:solidFill>
              <a:srgbClr val="000000"/>
            </a:solidFill>
          </a:ln>
        </p:spPr>
        <p:txBody>
          <a:bodyPr wrap="square" lIns="0" tIns="0" rIns="0" bIns="0" rtlCol="0"/>
          <a:lstStyle/>
          <a:p>
            <a:endParaRPr/>
          </a:p>
        </p:txBody>
      </p:sp>
      <p:sp>
        <p:nvSpPr>
          <p:cNvPr id="22" name="object 22"/>
          <p:cNvSpPr/>
          <p:nvPr/>
        </p:nvSpPr>
        <p:spPr>
          <a:xfrm>
            <a:off x="1219200" y="3048000"/>
            <a:ext cx="6781800" cy="76200"/>
          </a:xfrm>
          <a:custGeom>
            <a:avLst/>
            <a:gdLst/>
            <a:ahLst/>
            <a:cxnLst/>
            <a:rect l="l" t="t" r="r" b="b"/>
            <a:pathLst>
              <a:path w="6781800" h="76200">
                <a:moveTo>
                  <a:pt x="0" y="76200"/>
                </a:moveTo>
                <a:lnTo>
                  <a:pt x="6781800" y="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142646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859282"/>
            <a:ext cx="2876550" cy="714375"/>
          </a:xfrm>
          <a:custGeom>
            <a:avLst/>
            <a:gdLst/>
            <a:ahLst/>
            <a:cxnLst/>
            <a:rect l="l" t="t" r="r" b="b"/>
            <a:pathLst>
              <a:path w="2876550" h="714375">
                <a:moveTo>
                  <a:pt x="2876422" y="0"/>
                </a:moveTo>
                <a:lnTo>
                  <a:pt x="2869945" y="0"/>
                </a:lnTo>
                <a:lnTo>
                  <a:pt x="2748788" y="20065"/>
                </a:lnTo>
                <a:lnTo>
                  <a:pt x="2625470" y="42290"/>
                </a:lnTo>
                <a:lnTo>
                  <a:pt x="2370455" y="91439"/>
                </a:lnTo>
                <a:lnTo>
                  <a:pt x="2102485" y="149478"/>
                </a:lnTo>
                <a:lnTo>
                  <a:pt x="1821941" y="216407"/>
                </a:lnTo>
                <a:lnTo>
                  <a:pt x="1564639" y="281050"/>
                </a:lnTo>
                <a:lnTo>
                  <a:pt x="841883" y="443991"/>
                </a:lnTo>
                <a:lnTo>
                  <a:pt x="620775" y="488568"/>
                </a:lnTo>
                <a:lnTo>
                  <a:pt x="199771" y="566673"/>
                </a:lnTo>
                <a:lnTo>
                  <a:pt x="0" y="600201"/>
                </a:lnTo>
                <a:lnTo>
                  <a:pt x="138175" y="620267"/>
                </a:lnTo>
                <a:lnTo>
                  <a:pt x="270001" y="638047"/>
                </a:lnTo>
                <a:lnTo>
                  <a:pt x="397510" y="653668"/>
                </a:lnTo>
                <a:lnTo>
                  <a:pt x="644143" y="680465"/>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602"/>
                </a:lnTo>
                <a:lnTo>
                  <a:pt x="2372487" y="602360"/>
                </a:lnTo>
                <a:lnTo>
                  <a:pt x="2440559" y="584580"/>
                </a:lnTo>
                <a:lnTo>
                  <a:pt x="2506471" y="566673"/>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730884"/>
            <a:ext cx="5544820" cy="850265"/>
          </a:xfrm>
          <a:custGeom>
            <a:avLst/>
            <a:gdLst/>
            <a:ahLst/>
            <a:cxnLst/>
            <a:rect l="l" t="t" r="r" b="b"/>
            <a:pathLst>
              <a:path w="5544820" h="850265">
                <a:moveTo>
                  <a:pt x="852424" y="0"/>
                </a:moveTo>
                <a:lnTo>
                  <a:pt x="684529" y="0"/>
                </a:lnTo>
                <a:lnTo>
                  <a:pt x="527176" y="4444"/>
                </a:lnTo>
                <a:lnTo>
                  <a:pt x="380492" y="11175"/>
                </a:lnTo>
                <a:lnTo>
                  <a:pt x="244475" y="22351"/>
                </a:lnTo>
                <a:lnTo>
                  <a:pt x="116839" y="35687"/>
                </a:lnTo>
                <a:lnTo>
                  <a:pt x="0" y="53593"/>
                </a:lnTo>
                <a:lnTo>
                  <a:pt x="333756" y="96012"/>
                </a:lnTo>
                <a:lnTo>
                  <a:pt x="693038" y="156210"/>
                </a:lnTo>
                <a:lnTo>
                  <a:pt x="1077849" y="234314"/>
                </a:lnTo>
                <a:lnTo>
                  <a:pt x="1281938" y="279018"/>
                </a:lnTo>
                <a:lnTo>
                  <a:pt x="1866519" y="421766"/>
                </a:lnTo>
                <a:lnTo>
                  <a:pt x="2559558" y="575690"/>
                </a:lnTo>
                <a:lnTo>
                  <a:pt x="2723261" y="606932"/>
                </a:lnTo>
                <a:lnTo>
                  <a:pt x="2878454" y="638175"/>
                </a:lnTo>
                <a:lnTo>
                  <a:pt x="3031616" y="667257"/>
                </a:lnTo>
                <a:lnTo>
                  <a:pt x="3324987" y="716279"/>
                </a:lnTo>
                <a:lnTo>
                  <a:pt x="3465322" y="738631"/>
                </a:lnTo>
                <a:lnTo>
                  <a:pt x="3733165" y="774318"/>
                </a:lnTo>
                <a:lnTo>
                  <a:pt x="3986149" y="805561"/>
                </a:lnTo>
                <a:lnTo>
                  <a:pt x="4107306" y="816737"/>
                </a:lnTo>
                <a:lnTo>
                  <a:pt x="4336923" y="834516"/>
                </a:lnTo>
                <a:lnTo>
                  <a:pt x="4447413" y="841248"/>
                </a:lnTo>
                <a:lnTo>
                  <a:pt x="4660010" y="850138"/>
                </a:lnTo>
                <a:lnTo>
                  <a:pt x="4857750" y="850138"/>
                </a:lnTo>
                <a:lnTo>
                  <a:pt x="5044821" y="845692"/>
                </a:lnTo>
                <a:lnTo>
                  <a:pt x="5134102" y="841248"/>
                </a:lnTo>
                <a:lnTo>
                  <a:pt x="5221351" y="834516"/>
                </a:lnTo>
                <a:lnTo>
                  <a:pt x="5467984" y="807719"/>
                </a:lnTo>
                <a:lnTo>
                  <a:pt x="5544439" y="796670"/>
                </a:lnTo>
                <a:lnTo>
                  <a:pt x="5297805" y="765428"/>
                </a:lnTo>
                <a:lnTo>
                  <a:pt x="5036311" y="727455"/>
                </a:lnTo>
                <a:lnTo>
                  <a:pt x="4468749" y="629285"/>
                </a:lnTo>
                <a:lnTo>
                  <a:pt x="4160393" y="566801"/>
                </a:lnTo>
                <a:lnTo>
                  <a:pt x="3835146" y="497586"/>
                </a:lnTo>
                <a:lnTo>
                  <a:pt x="2850896" y="263398"/>
                </a:lnTo>
                <a:lnTo>
                  <a:pt x="2583053" y="205359"/>
                </a:lnTo>
                <a:lnTo>
                  <a:pt x="2327910" y="156210"/>
                </a:lnTo>
                <a:lnTo>
                  <a:pt x="2204592" y="133857"/>
                </a:lnTo>
                <a:lnTo>
                  <a:pt x="2083435" y="113791"/>
                </a:lnTo>
                <a:lnTo>
                  <a:pt x="1966467" y="96012"/>
                </a:lnTo>
                <a:lnTo>
                  <a:pt x="1628394" y="51307"/>
                </a:lnTo>
                <a:lnTo>
                  <a:pt x="1417954" y="31241"/>
                </a:lnTo>
                <a:lnTo>
                  <a:pt x="1220215" y="15620"/>
                </a:lnTo>
                <a:lnTo>
                  <a:pt x="1030986" y="4444"/>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7432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8956"/>
                </a:lnTo>
                <a:lnTo>
                  <a:pt x="395478" y="22351"/>
                </a:lnTo>
                <a:lnTo>
                  <a:pt x="491108" y="15621"/>
                </a:lnTo>
                <a:lnTo>
                  <a:pt x="595376" y="8890"/>
                </a:lnTo>
                <a:lnTo>
                  <a:pt x="712216" y="4445"/>
                </a:lnTo>
                <a:lnTo>
                  <a:pt x="839851" y="2286"/>
                </a:lnTo>
                <a:lnTo>
                  <a:pt x="978027" y="0"/>
                </a:lnTo>
                <a:lnTo>
                  <a:pt x="1126870" y="2286"/>
                </a:lnTo>
                <a:lnTo>
                  <a:pt x="1286256" y="6731"/>
                </a:lnTo>
                <a:lnTo>
                  <a:pt x="1458468" y="15621"/>
                </a:lnTo>
                <a:lnTo>
                  <a:pt x="1641348" y="26797"/>
                </a:lnTo>
                <a:lnTo>
                  <a:pt x="1834769" y="44576"/>
                </a:lnTo>
                <a:lnTo>
                  <a:pt x="2041017" y="64643"/>
                </a:lnTo>
                <a:lnTo>
                  <a:pt x="2259965" y="89281"/>
                </a:lnTo>
                <a:lnTo>
                  <a:pt x="2489581" y="118237"/>
                </a:lnTo>
                <a:lnTo>
                  <a:pt x="2731897" y="153924"/>
                </a:lnTo>
                <a:lnTo>
                  <a:pt x="2984881" y="194183"/>
                </a:lnTo>
                <a:lnTo>
                  <a:pt x="3250692" y="240919"/>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729869"/>
            <a:ext cx="3308350" cy="651510"/>
          </a:xfrm>
          <a:custGeom>
            <a:avLst/>
            <a:gdLst/>
            <a:ahLst/>
            <a:cxnLst/>
            <a:rect l="l" t="t" r="r" b="b"/>
            <a:pathLst>
              <a:path w="3308350" h="651510">
                <a:moveTo>
                  <a:pt x="0" y="651509"/>
                </a:moveTo>
                <a:lnTo>
                  <a:pt x="95631" y="624713"/>
                </a:lnTo>
                <a:lnTo>
                  <a:pt x="357250" y="555497"/>
                </a:lnTo>
                <a:lnTo>
                  <a:pt x="537845" y="508634"/>
                </a:lnTo>
                <a:lnTo>
                  <a:pt x="746251" y="457326"/>
                </a:lnTo>
                <a:lnTo>
                  <a:pt x="978027" y="401573"/>
                </a:lnTo>
                <a:lnTo>
                  <a:pt x="1226692" y="341375"/>
                </a:lnTo>
                <a:lnTo>
                  <a:pt x="1490344" y="283336"/>
                </a:lnTo>
                <a:lnTo>
                  <a:pt x="1760346" y="225297"/>
                </a:lnTo>
                <a:lnTo>
                  <a:pt x="2036698" y="171703"/>
                </a:lnTo>
                <a:lnTo>
                  <a:pt x="2310891" y="120395"/>
                </a:lnTo>
                <a:lnTo>
                  <a:pt x="2447036" y="98170"/>
                </a:lnTo>
                <a:lnTo>
                  <a:pt x="2578862" y="75818"/>
                </a:lnTo>
                <a:lnTo>
                  <a:pt x="2710688" y="57911"/>
                </a:lnTo>
                <a:lnTo>
                  <a:pt x="2838195" y="40131"/>
                </a:lnTo>
                <a:lnTo>
                  <a:pt x="2963671" y="26669"/>
                </a:lnTo>
                <a:lnTo>
                  <a:pt x="3082670" y="15620"/>
                </a:lnTo>
                <a:lnTo>
                  <a:pt x="3197479" y="6603"/>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714248"/>
            <a:ext cx="8723630" cy="1330325"/>
          </a:xfrm>
          <a:custGeom>
            <a:avLst/>
            <a:gdLst/>
            <a:ahLst/>
            <a:cxnLst/>
            <a:rect l="l" t="t" r="r" b="b"/>
            <a:pathLst>
              <a:path w="8723630" h="1330325">
                <a:moveTo>
                  <a:pt x="1556042" y="0"/>
                </a:moveTo>
                <a:lnTo>
                  <a:pt x="1402753" y="0"/>
                </a:lnTo>
                <a:lnTo>
                  <a:pt x="1258100" y="4444"/>
                </a:lnTo>
                <a:lnTo>
                  <a:pt x="1121829" y="11049"/>
                </a:lnTo>
                <a:lnTo>
                  <a:pt x="874890" y="33400"/>
                </a:lnTo>
                <a:lnTo>
                  <a:pt x="762063" y="49022"/>
                </a:lnTo>
                <a:lnTo>
                  <a:pt x="659891" y="64642"/>
                </a:lnTo>
                <a:lnTo>
                  <a:pt x="564095" y="82550"/>
                </a:lnTo>
                <a:lnTo>
                  <a:pt x="478955" y="102615"/>
                </a:lnTo>
                <a:lnTo>
                  <a:pt x="398056" y="120396"/>
                </a:lnTo>
                <a:lnTo>
                  <a:pt x="327812" y="140462"/>
                </a:lnTo>
                <a:lnTo>
                  <a:pt x="206476" y="178435"/>
                </a:lnTo>
                <a:lnTo>
                  <a:pt x="157518" y="196341"/>
                </a:lnTo>
                <a:lnTo>
                  <a:pt x="51079" y="240918"/>
                </a:lnTo>
                <a:lnTo>
                  <a:pt x="0" y="267715"/>
                </a:lnTo>
                <a:lnTo>
                  <a:pt x="0" y="1329816"/>
                </a:lnTo>
                <a:lnTo>
                  <a:pt x="8719096" y="1329816"/>
                </a:lnTo>
                <a:lnTo>
                  <a:pt x="8723414" y="1323086"/>
                </a:lnTo>
                <a:lnTo>
                  <a:pt x="8723414" y="850138"/>
                </a:lnTo>
                <a:lnTo>
                  <a:pt x="7182142" y="850138"/>
                </a:lnTo>
                <a:lnTo>
                  <a:pt x="7043839" y="847851"/>
                </a:lnTo>
                <a:lnTo>
                  <a:pt x="6899059" y="843406"/>
                </a:lnTo>
                <a:lnTo>
                  <a:pt x="6750088" y="836676"/>
                </a:lnTo>
                <a:lnTo>
                  <a:pt x="6594640" y="825500"/>
                </a:lnTo>
                <a:lnTo>
                  <a:pt x="6260503" y="792099"/>
                </a:lnTo>
                <a:lnTo>
                  <a:pt x="5900712" y="745236"/>
                </a:lnTo>
                <a:lnTo>
                  <a:pt x="5709196" y="716152"/>
                </a:lnTo>
                <a:lnTo>
                  <a:pt x="5509044" y="682751"/>
                </a:lnTo>
                <a:lnTo>
                  <a:pt x="5302542" y="644778"/>
                </a:lnTo>
                <a:lnTo>
                  <a:pt x="4861979" y="557784"/>
                </a:lnTo>
                <a:lnTo>
                  <a:pt x="4387253" y="452881"/>
                </a:lnTo>
                <a:lnTo>
                  <a:pt x="4136047" y="394842"/>
                </a:lnTo>
                <a:lnTo>
                  <a:pt x="3614458" y="267715"/>
                </a:lnTo>
                <a:lnTo>
                  <a:pt x="3122841" y="165100"/>
                </a:lnTo>
                <a:lnTo>
                  <a:pt x="2892844" y="124840"/>
                </a:lnTo>
                <a:lnTo>
                  <a:pt x="2673642" y="91439"/>
                </a:lnTo>
                <a:lnTo>
                  <a:pt x="2462949" y="62356"/>
                </a:lnTo>
                <a:lnTo>
                  <a:pt x="2262797" y="40131"/>
                </a:lnTo>
                <a:lnTo>
                  <a:pt x="2073313" y="22225"/>
                </a:lnTo>
                <a:lnTo>
                  <a:pt x="1719999" y="2159"/>
                </a:lnTo>
                <a:lnTo>
                  <a:pt x="1556042" y="0"/>
                </a:lnTo>
                <a:close/>
              </a:path>
              <a:path w="8723630" h="1330325">
                <a:moveTo>
                  <a:pt x="8723414" y="568960"/>
                </a:moveTo>
                <a:lnTo>
                  <a:pt x="8638197" y="604647"/>
                </a:lnTo>
                <a:lnTo>
                  <a:pt x="8557298" y="635888"/>
                </a:lnTo>
                <a:lnTo>
                  <a:pt x="8472208" y="664844"/>
                </a:lnTo>
                <a:lnTo>
                  <a:pt x="8295551" y="718438"/>
                </a:lnTo>
                <a:lnTo>
                  <a:pt x="8201825" y="742950"/>
                </a:lnTo>
                <a:lnTo>
                  <a:pt x="8005991" y="783081"/>
                </a:lnTo>
                <a:lnTo>
                  <a:pt x="7901724" y="800988"/>
                </a:lnTo>
                <a:lnTo>
                  <a:pt x="7680363" y="827786"/>
                </a:lnTo>
                <a:lnTo>
                  <a:pt x="7441857" y="845565"/>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p:nvPr/>
        </p:nvSpPr>
        <p:spPr>
          <a:xfrm>
            <a:off x="91439" y="1758950"/>
            <a:ext cx="304800" cy="373379"/>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353059" y="1747773"/>
            <a:ext cx="6947534" cy="757555"/>
          </a:xfrm>
          <a:prstGeom prst="rect">
            <a:avLst/>
          </a:prstGeom>
        </p:spPr>
        <p:txBody>
          <a:bodyPr vert="horz" wrap="square" lIns="0" tIns="12700" rIns="0" bIns="0" rtlCol="0">
            <a:spAutoFit/>
          </a:bodyPr>
          <a:lstStyle/>
          <a:p>
            <a:pPr marL="12700">
              <a:lnSpc>
                <a:spcPct val="100000"/>
              </a:lnSpc>
              <a:spcBef>
                <a:spcPts val="100"/>
              </a:spcBef>
              <a:tabLst>
                <a:tab pos="6452235" algn="l"/>
              </a:tabLst>
            </a:pPr>
            <a:r>
              <a:rPr sz="2400" spc="-5" dirty="0">
                <a:solidFill>
                  <a:srgbClr val="073D86"/>
                </a:solidFill>
              </a:rPr>
              <a:t>AI</a:t>
            </a:r>
            <a:r>
              <a:rPr sz="2400" dirty="0">
                <a:solidFill>
                  <a:srgbClr val="073D86"/>
                </a:solidFill>
              </a:rPr>
              <a:t>S</a:t>
            </a:r>
            <a:r>
              <a:rPr sz="2400" spc="-10" dirty="0">
                <a:solidFill>
                  <a:srgbClr val="073D86"/>
                </a:solidFill>
              </a:rPr>
              <a:t> </a:t>
            </a:r>
            <a:r>
              <a:rPr sz="2400" dirty="0">
                <a:solidFill>
                  <a:srgbClr val="073D86"/>
                </a:solidFill>
              </a:rPr>
              <a:t>studi</a:t>
            </a:r>
            <a:r>
              <a:rPr sz="2400" spc="0" dirty="0">
                <a:solidFill>
                  <a:srgbClr val="073D86"/>
                </a:solidFill>
              </a:rPr>
              <a:t>e</a:t>
            </a:r>
            <a:r>
              <a:rPr sz="2400" dirty="0">
                <a:solidFill>
                  <a:srgbClr val="073D86"/>
                </a:solidFill>
              </a:rPr>
              <a:t>s structuring and op</a:t>
            </a:r>
            <a:r>
              <a:rPr sz="2400" spc="0" dirty="0">
                <a:solidFill>
                  <a:srgbClr val="073D86"/>
                </a:solidFill>
              </a:rPr>
              <a:t>e</a:t>
            </a:r>
            <a:r>
              <a:rPr sz="2400" dirty="0">
                <a:solidFill>
                  <a:srgbClr val="073D86"/>
                </a:solidFill>
              </a:rPr>
              <a:t>rati</a:t>
            </a:r>
            <a:r>
              <a:rPr sz="2400" spc="0" dirty="0">
                <a:solidFill>
                  <a:srgbClr val="073D86"/>
                </a:solidFill>
              </a:rPr>
              <a:t>o</a:t>
            </a:r>
            <a:r>
              <a:rPr sz="2400" dirty="0">
                <a:solidFill>
                  <a:srgbClr val="073D86"/>
                </a:solidFill>
              </a:rPr>
              <a:t>n</a:t>
            </a:r>
            <a:r>
              <a:rPr sz="2400" spc="-10" dirty="0">
                <a:solidFill>
                  <a:srgbClr val="073D86"/>
                </a:solidFill>
              </a:rPr>
              <a:t> </a:t>
            </a:r>
            <a:r>
              <a:rPr sz="2400" dirty="0">
                <a:solidFill>
                  <a:srgbClr val="073D86"/>
                </a:solidFill>
              </a:rPr>
              <a:t>of</a:t>
            </a:r>
            <a:r>
              <a:rPr sz="2400" spc="5" dirty="0">
                <a:solidFill>
                  <a:srgbClr val="073D86"/>
                </a:solidFill>
              </a:rPr>
              <a:t> </a:t>
            </a:r>
            <a:r>
              <a:rPr sz="2400" dirty="0">
                <a:solidFill>
                  <a:srgbClr val="073D86"/>
                </a:solidFill>
              </a:rPr>
              <a:t>pla</a:t>
            </a:r>
            <a:r>
              <a:rPr sz="2400" spc="-10" dirty="0">
                <a:solidFill>
                  <a:srgbClr val="073D86"/>
                </a:solidFill>
              </a:rPr>
              <a:t>n</a:t>
            </a:r>
            <a:r>
              <a:rPr sz="2400" dirty="0">
                <a:solidFill>
                  <a:srgbClr val="073D86"/>
                </a:solidFill>
              </a:rPr>
              <a:t>ning	a</a:t>
            </a:r>
            <a:r>
              <a:rPr sz="2400" spc="-10" dirty="0">
                <a:solidFill>
                  <a:srgbClr val="073D86"/>
                </a:solidFill>
              </a:rPr>
              <a:t>n</a:t>
            </a:r>
            <a:r>
              <a:rPr sz="2400" dirty="0">
                <a:solidFill>
                  <a:srgbClr val="073D86"/>
                </a:solidFill>
              </a:rPr>
              <a:t>d</a:t>
            </a:r>
            <a:endParaRPr sz="2400"/>
          </a:p>
          <a:p>
            <a:pPr marL="12700">
              <a:lnSpc>
                <a:spcPct val="100000"/>
              </a:lnSpc>
            </a:pPr>
            <a:r>
              <a:rPr sz="2400" spc="-5" dirty="0">
                <a:solidFill>
                  <a:srgbClr val="073D86"/>
                </a:solidFill>
              </a:rPr>
              <a:t>control processes which </a:t>
            </a:r>
            <a:r>
              <a:rPr sz="2400" dirty="0">
                <a:solidFill>
                  <a:srgbClr val="073D86"/>
                </a:solidFill>
              </a:rPr>
              <a:t>are aimed at</a:t>
            </a:r>
            <a:endParaRPr sz="2400"/>
          </a:p>
        </p:txBody>
      </p:sp>
      <p:sp>
        <p:nvSpPr>
          <p:cNvPr id="10" name="object 10"/>
          <p:cNvSpPr/>
          <p:nvPr/>
        </p:nvSpPr>
        <p:spPr>
          <a:xfrm>
            <a:off x="91439" y="2564002"/>
            <a:ext cx="304800" cy="37337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1439" y="3734384"/>
            <a:ext cx="304800" cy="373684"/>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91439" y="4173601"/>
            <a:ext cx="304800" cy="373380"/>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353059" y="2552826"/>
            <a:ext cx="7566025" cy="2000885"/>
          </a:xfrm>
          <a:prstGeom prst="rect">
            <a:avLst/>
          </a:prstGeom>
        </p:spPr>
        <p:txBody>
          <a:bodyPr vert="horz" wrap="square" lIns="0" tIns="12700" rIns="0" bIns="0" rtlCol="0">
            <a:spAutoFit/>
          </a:bodyPr>
          <a:lstStyle/>
          <a:p>
            <a:pPr marL="12700" marR="71120">
              <a:lnSpc>
                <a:spcPct val="100000"/>
              </a:lnSpc>
              <a:spcBef>
                <a:spcPts val="100"/>
              </a:spcBef>
              <a:tabLst>
                <a:tab pos="3152775" algn="l"/>
              </a:tabLst>
            </a:pPr>
            <a:r>
              <a:rPr sz="2400" spc="-5" dirty="0">
                <a:solidFill>
                  <a:srgbClr val="073D86"/>
                </a:solidFill>
                <a:latin typeface="Candara"/>
                <a:cs typeface="Candara"/>
              </a:rPr>
              <a:t>Providing </a:t>
            </a:r>
            <a:r>
              <a:rPr sz="2400" dirty="0">
                <a:solidFill>
                  <a:srgbClr val="073D86"/>
                </a:solidFill>
                <a:latin typeface="Candara"/>
                <a:cs typeface="Candara"/>
              </a:rPr>
              <a:t>information for </a:t>
            </a:r>
            <a:r>
              <a:rPr sz="2400" spc="-5" dirty="0">
                <a:solidFill>
                  <a:srgbClr val="073D86"/>
                </a:solidFill>
                <a:latin typeface="Candara"/>
                <a:cs typeface="Candara"/>
              </a:rPr>
              <a:t>decision </a:t>
            </a:r>
            <a:r>
              <a:rPr sz="2400" dirty="0">
                <a:solidFill>
                  <a:srgbClr val="073D86"/>
                </a:solidFill>
                <a:latin typeface="Candara"/>
                <a:cs typeface="Candara"/>
              </a:rPr>
              <a:t>making </a:t>
            </a:r>
            <a:r>
              <a:rPr sz="2400" spc="-5" dirty="0">
                <a:solidFill>
                  <a:srgbClr val="073D86"/>
                </a:solidFill>
                <a:latin typeface="Candara"/>
                <a:cs typeface="Candara"/>
              </a:rPr>
              <a:t>and  accountability </a:t>
            </a:r>
            <a:r>
              <a:rPr sz="2400" dirty="0">
                <a:solidFill>
                  <a:srgbClr val="073D86"/>
                </a:solidFill>
                <a:latin typeface="Candara"/>
                <a:cs typeface="Candara"/>
              </a:rPr>
              <a:t>to internal and </a:t>
            </a:r>
            <a:r>
              <a:rPr sz="2400" spc="-5" dirty="0">
                <a:solidFill>
                  <a:srgbClr val="073D86"/>
                </a:solidFill>
                <a:latin typeface="Candara"/>
                <a:cs typeface="Candara"/>
              </a:rPr>
              <a:t>external </a:t>
            </a:r>
            <a:r>
              <a:rPr sz="2400" dirty="0">
                <a:solidFill>
                  <a:srgbClr val="073D86"/>
                </a:solidFill>
                <a:latin typeface="Candara"/>
                <a:cs typeface="Candara"/>
              </a:rPr>
              <a:t>an stakeholder that  complies</a:t>
            </a:r>
            <a:r>
              <a:rPr sz="2400" spc="-15" dirty="0">
                <a:solidFill>
                  <a:srgbClr val="073D86"/>
                </a:solidFill>
                <a:latin typeface="Candara"/>
                <a:cs typeface="Candara"/>
              </a:rPr>
              <a:t> </a:t>
            </a:r>
            <a:r>
              <a:rPr sz="2400" spc="-5" dirty="0">
                <a:solidFill>
                  <a:srgbClr val="073D86"/>
                </a:solidFill>
                <a:latin typeface="Candara"/>
                <a:cs typeface="Candara"/>
              </a:rPr>
              <a:t>with</a:t>
            </a:r>
            <a:r>
              <a:rPr sz="2400" dirty="0">
                <a:solidFill>
                  <a:srgbClr val="073D86"/>
                </a:solidFill>
                <a:latin typeface="Candara"/>
                <a:cs typeface="Candara"/>
              </a:rPr>
              <a:t> specified	</a:t>
            </a:r>
            <a:r>
              <a:rPr sz="2400" spc="-5" dirty="0">
                <a:solidFill>
                  <a:srgbClr val="073D86"/>
                </a:solidFill>
                <a:latin typeface="Candara"/>
                <a:cs typeface="Candara"/>
              </a:rPr>
              <a:t>quality</a:t>
            </a:r>
            <a:r>
              <a:rPr sz="2400" spc="-10" dirty="0">
                <a:solidFill>
                  <a:srgbClr val="073D86"/>
                </a:solidFill>
                <a:latin typeface="Candara"/>
                <a:cs typeface="Candara"/>
              </a:rPr>
              <a:t> </a:t>
            </a:r>
            <a:r>
              <a:rPr sz="2400" spc="-5" dirty="0">
                <a:solidFill>
                  <a:srgbClr val="073D86"/>
                </a:solidFill>
                <a:latin typeface="Candara"/>
                <a:cs typeface="Candara"/>
              </a:rPr>
              <a:t>criteria</a:t>
            </a:r>
            <a:endParaRPr sz="2400">
              <a:latin typeface="Candara"/>
              <a:cs typeface="Candara"/>
            </a:endParaRPr>
          </a:p>
          <a:p>
            <a:pPr marL="12700">
              <a:lnSpc>
                <a:spcPct val="100000"/>
              </a:lnSpc>
              <a:spcBef>
                <a:spcPts val="575"/>
              </a:spcBef>
              <a:tabLst>
                <a:tab pos="2546985" algn="l"/>
              </a:tabLst>
            </a:pPr>
            <a:r>
              <a:rPr sz="2400" dirty="0">
                <a:solidFill>
                  <a:srgbClr val="073D86"/>
                </a:solidFill>
                <a:latin typeface="Candara"/>
                <a:cs typeface="Candara"/>
              </a:rPr>
              <a:t>Providing</a:t>
            </a:r>
            <a:r>
              <a:rPr sz="2400" spc="-15" dirty="0">
                <a:solidFill>
                  <a:srgbClr val="073D86"/>
                </a:solidFill>
                <a:latin typeface="Candara"/>
                <a:cs typeface="Candara"/>
              </a:rPr>
              <a:t> </a:t>
            </a:r>
            <a:r>
              <a:rPr sz="2400" dirty="0">
                <a:solidFill>
                  <a:srgbClr val="073D86"/>
                </a:solidFill>
                <a:latin typeface="Candara"/>
                <a:cs typeface="Candara"/>
              </a:rPr>
              <a:t>the</a:t>
            </a:r>
            <a:r>
              <a:rPr sz="2400" spc="5" dirty="0">
                <a:solidFill>
                  <a:srgbClr val="073D86"/>
                </a:solidFill>
                <a:latin typeface="Candara"/>
                <a:cs typeface="Candara"/>
              </a:rPr>
              <a:t> </a:t>
            </a:r>
            <a:r>
              <a:rPr sz="2400" spc="-5" dirty="0">
                <a:solidFill>
                  <a:srgbClr val="073D86"/>
                </a:solidFill>
                <a:latin typeface="Candara"/>
                <a:cs typeface="Candara"/>
              </a:rPr>
              <a:t>right	</a:t>
            </a:r>
            <a:r>
              <a:rPr sz="2400" dirty="0">
                <a:solidFill>
                  <a:srgbClr val="073D86"/>
                </a:solidFill>
                <a:latin typeface="Candara"/>
                <a:cs typeface="Candara"/>
              </a:rPr>
              <a:t>condition for </a:t>
            </a:r>
            <a:r>
              <a:rPr sz="2400" spc="-5" dirty="0">
                <a:solidFill>
                  <a:srgbClr val="073D86"/>
                </a:solidFill>
                <a:latin typeface="Candara"/>
                <a:cs typeface="Candara"/>
              </a:rPr>
              <a:t>sound </a:t>
            </a:r>
            <a:r>
              <a:rPr sz="2400" dirty="0">
                <a:solidFill>
                  <a:srgbClr val="073D86"/>
                </a:solidFill>
                <a:latin typeface="Candara"/>
                <a:cs typeface="Candara"/>
              </a:rPr>
              <a:t>decision</a:t>
            </a:r>
            <a:r>
              <a:rPr sz="2400" spc="-30" dirty="0">
                <a:solidFill>
                  <a:srgbClr val="073D86"/>
                </a:solidFill>
                <a:latin typeface="Candara"/>
                <a:cs typeface="Candara"/>
              </a:rPr>
              <a:t> </a:t>
            </a:r>
            <a:r>
              <a:rPr sz="2400" spc="-5" dirty="0">
                <a:solidFill>
                  <a:srgbClr val="073D86"/>
                </a:solidFill>
                <a:latin typeface="Candara"/>
                <a:cs typeface="Candara"/>
              </a:rPr>
              <a:t>making</a:t>
            </a:r>
            <a:endParaRPr sz="2400">
              <a:latin typeface="Candara"/>
              <a:cs typeface="Candara"/>
            </a:endParaRPr>
          </a:p>
          <a:p>
            <a:pPr marL="12700">
              <a:lnSpc>
                <a:spcPct val="100000"/>
              </a:lnSpc>
              <a:spcBef>
                <a:spcPts val="570"/>
              </a:spcBef>
            </a:pPr>
            <a:r>
              <a:rPr sz="2400" spc="-5" dirty="0">
                <a:solidFill>
                  <a:srgbClr val="073D86"/>
                </a:solidFill>
                <a:latin typeface="Candara"/>
                <a:cs typeface="Candara"/>
              </a:rPr>
              <a:t>Ensuring that </a:t>
            </a:r>
            <a:r>
              <a:rPr sz="2400" dirty="0">
                <a:solidFill>
                  <a:srgbClr val="073D86"/>
                </a:solidFill>
                <a:latin typeface="Candara"/>
                <a:cs typeface="Candara"/>
              </a:rPr>
              <a:t>no assets illegitimately </a:t>
            </a:r>
            <a:r>
              <a:rPr sz="2400" spc="-5" dirty="0">
                <a:solidFill>
                  <a:srgbClr val="073D86"/>
                </a:solidFill>
                <a:latin typeface="Candara"/>
                <a:cs typeface="Candara"/>
              </a:rPr>
              <a:t>exit </a:t>
            </a:r>
            <a:r>
              <a:rPr sz="2400" dirty="0">
                <a:solidFill>
                  <a:srgbClr val="073D86"/>
                </a:solidFill>
                <a:latin typeface="Candara"/>
                <a:cs typeface="Candara"/>
              </a:rPr>
              <a:t>that</a:t>
            </a:r>
            <a:r>
              <a:rPr sz="2400" spc="10" dirty="0">
                <a:solidFill>
                  <a:srgbClr val="073D86"/>
                </a:solidFill>
                <a:latin typeface="Candara"/>
                <a:cs typeface="Candara"/>
              </a:rPr>
              <a:t> </a:t>
            </a:r>
            <a:r>
              <a:rPr sz="2400" spc="-5" dirty="0">
                <a:solidFill>
                  <a:srgbClr val="073D86"/>
                </a:solidFill>
                <a:latin typeface="Candara"/>
                <a:cs typeface="Candara"/>
              </a:rPr>
              <a:t>organization</a:t>
            </a:r>
            <a:endParaRPr sz="2400">
              <a:latin typeface="Candara"/>
              <a:cs typeface="Candar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5486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2440" y="1987550"/>
            <a:ext cx="304800" cy="373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40" y="2426842"/>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40" y="2865754"/>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72440" y="3304666"/>
            <a:ext cx="304800" cy="3733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72440" y="3743528"/>
            <a:ext cx="304800" cy="3736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72440" y="4182745"/>
            <a:ext cx="304800" cy="37338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34059" y="1464309"/>
            <a:ext cx="5278755" cy="3098800"/>
          </a:xfrm>
          <a:prstGeom prst="rect">
            <a:avLst/>
          </a:prstGeom>
        </p:spPr>
        <p:txBody>
          <a:bodyPr vert="horz" wrap="square" lIns="0" tIns="12065" rIns="0" bIns="0" rtlCol="0">
            <a:spAutoFit/>
          </a:bodyPr>
          <a:lstStyle/>
          <a:p>
            <a:pPr marL="12700" marR="2263140">
              <a:lnSpc>
                <a:spcPct val="120100"/>
              </a:lnSpc>
              <a:spcBef>
                <a:spcPts val="95"/>
              </a:spcBef>
            </a:pPr>
            <a:r>
              <a:rPr sz="2400" dirty="0">
                <a:solidFill>
                  <a:srgbClr val="073D86"/>
                </a:solidFill>
                <a:latin typeface="Candara"/>
                <a:cs typeface="Candara"/>
              </a:rPr>
              <a:t>General ledger</a:t>
            </a:r>
            <a:r>
              <a:rPr sz="2400" spc="-60" dirty="0">
                <a:solidFill>
                  <a:srgbClr val="073D86"/>
                </a:solidFill>
                <a:latin typeface="Candara"/>
                <a:cs typeface="Candara"/>
              </a:rPr>
              <a:t> </a:t>
            </a:r>
            <a:r>
              <a:rPr sz="2400" spc="-5" dirty="0">
                <a:solidFill>
                  <a:srgbClr val="073D86"/>
                </a:solidFill>
                <a:latin typeface="Candara"/>
                <a:cs typeface="Candara"/>
              </a:rPr>
              <a:t>systems  Asset Management  Order-entry</a:t>
            </a:r>
            <a:r>
              <a:rPr sz="2400" spc="-20" dirty="0">
                <a:solidFill>
                  <a:srgbClr val="073D86"/>
                </a:solidFill>
                <a:latin typeface="Candara"/>
                <a:cs typeface="Candara"/>
              </a:rPr>
              <a:t> </a:t>
            </a:r>
            <a:r>
              <a:rPr sz="2400" spc="-5" dirty="0">
                <a:solidFill>
                  <a:srgbClr val="073D86"/>
                </a:solidFill>
                <a:latin typeface="Candara"/>
                <a:cs typeface="Candara"/>
              </a:rPr>
              <a:t>system</a:t>
            </a:r>
            <a:endParaRPr sz="2400">
              <a:latin typeface="Candara"/>
              <a:cs typeface="Candara"/>
            </a:endParaRPr>
          </a:p>
          <a:p>
            <a:pPr marL="12700" marR="5080">
              <a:lnSpc>
                <a:spcPct val="120000"/>
              </a:lnSpc>
              <a:tabLst>
                <a:tab pos="2729230" algn="l"/>
              </a:tabLst>
            </a:pPr>
            <a:r>
              <a:rPr sz="2400" spc="-5" dirty="0">
                <a:solidFill>
                  <a:srgbClr val="073D86"/>
                </a:solidFill>
                <a:latin typeface="Candara"/>
                <a:cs typeface="Candara"/>
              </a:rPr>
              <a:t>Account</a:t>
            </a:r>
            <a:r>
              <a:rPr sz="2400" spc="0" dirty="0">
                <a:solidFill>
                  <a:srgbClr val="073D86"/>
                </a:solidFill>
                <a:latin typeface="Candara"/>
                <a:cs typeface="Candara"/>
              </a:rPr>
              <a:t> </a:t>
            </a:r>
            <a:r>
              <a:rPr sz="2400" dirty="0">
                <a:solidFill>
                  <a:srgbClr val="073D86"/>
                </a:solidFill>
                <a:latin typeface="Candara"/>
                <a:cs typeface="Candara"/>
              </a:rPr>
              <a:t>receivables	</a:t>
            </a:r>
            <a:r>
              <a:rPr sz="2400" spc="-5" dirty="0">
                <a:solidFill>
                  <a:srgbClr val="073D86"/>
                </a:solidFill>
                <a:latin typeface="Candara"/>
                <a:cs typeface="Candara"/>
              </a:rPr>
              <a:t>and payable system  Inventory control</a:t>
            </a:r>
            <a:r>
              <a:rPr sz="2400" spc="-15" dirty="0">
                <a:solidFill>
                  <a:srgbClr val="073D86"/>
                </a:solidFill>
                <a:latin typeface="Candara"/>
                <a:cs typeface="Candara"/>
              </a:rPr>
              <a:t> </a:t>
            </a:r>
            <a:r>
              <a:rPr sz="2400" spc="-5" dirty="0">
                <a:solidFill>
                  <a:srgbClr val="073D86"/>
                </a:solidFill>
                <a:latin typeface="Candara"/>
                <a:cs typeface="Candara"/>
              </a:rPr>
              <a:t>system</a:t>
            </a:r>
            <a:endParaRPr sz="2400">
              <a:latin typeface="Candara"/>
              <a:cs typeface="Candara"/>
            </a:endParaRPr>
          </a:p>
          <a:p>
            <a:pPr marL="12700">
              <a:lnSpc>
                <a:spcPct val="100000"/>
              </a:lnSpc>
              <a:spcBef>
                <a:spcPts val="580"/>
              </a:spcBef>
            </a:pPr>
            <a:r>
              <a:rPr sz="2400" dirty="0">
                <a:solidFill>
                  <a:srgbClr val="073D86"/>
                </a:solidFill>
                <a:latin typeface="Candara"/>
                <a:cs typeface="Candara"/>
              </a:rPr>
              <a:t>Payroll</a:t>
            </a:r>
            <a:r>
              <a:rPr sz="2400" spc="-30" dirty="0">
                <a:solidFill>
                  <a:srgbClr val="073D86"/>
                </a:solidFill>
                <a:latin typeface="Candara"/>
                <a:cs typeface="Candara"/>
              </a:rPr>
              <a:t> </a:t>
            </a:r>
            <a:r>
              <a:rPr sz="2400" dirty="0">
                <a:solidFill>
                  <a:srgbClr val="073D86"/>
                </a:solidFill>
                <a:latin typeface="Candara"/>
                <a:cs typeface="Candara"/>
              </a:rPr>
              <a:t>system</a:t>
            </a:r>
            <a:endParaRPr sz="2400">
              <a:latin typeface="Candara"/>
              <a:cs typeface="Candara"/>
            </a:endParaRPr>
          </a:p>
          <a:p>
            <a:pPr marL="12700">
              <a:lnSpc>
                <a:spcPct val="100000"/>
              </a:lnSpc>
              <a:spcBef>
                <a:spcPts val="575"/>
              </a:spcBef>
            </a:pPr>
            <a:r>
              <a:rPr sz="2400" spc="-5" dirty="0">
                <a:solidFill>
                  <a:srgbClr val="073D86"/>
                </a:solidFill>
                <a:latin typeface="Candara"/>
                <a:cs typeface="Candara"/>
              </a:rPr>
              <a:t>Cash</a:t>
            </a:r>
            <a:r>
              <a:rPr sz="2400" spc="-30" dirty="0">
                <a:solidFill>
                  <a:srgbClr val="073D86"/>
                </a:solidFill>
                <a:latin typeface="Candara"/>
                <a:cs typeface="Candara"/>
              </a:rPr>
              <a:t> </a:t>
            </a:r>
            <a:r>
              <a:rPr sz="2400" spc="-5" dirty="0">
                <a:solidFill>
                  <a:srgbClr val="073D86"/>
                </a:solidFill>
                <a:latin typeface="Candara"/>
                <a:cs typeface="Candara"/>
              </a:rPr>
              <a:t>management</a:t>
            </a:r>
            <a:endParaRPr sz="2400">
              <a:latin typeface="Candara"/>
              <a:cs typeface="Candara"/>
            </a:endParaRPr>
          </a:p>
        </p:txBody>
      </p:sp>
      <p:sp>
        <p:nvSpPr>
          <p:cNvPr id="10" name="object 10"/>
          <p:cNvSpPr txBox="1">
            <a:spLocks noGrp="1"/>
          </p:cNvSpPr>
          <p:nvPr>
            <p:ph type="title"/>
          </p:nvPr>
        </p:nvSpPr>
        <p:spPr>
          <a:xfrm>
            <a:off x="1884045" y="356057"/>
            <a:ext cx="5375910" cy="697230"/>
          </a:xfrm>
          <a:prstGeom prst="rect">
            <a:avLst/>
          </a:prstGeom>
        </p:spPr>
        <p:txBody>
          <a:bodyPr vert="horz" wrap="square" lIns="0" tIns="13335" rIns="0" bIns="0" rtlCol="0">
            <a:spAutoFit/>
          </a:bodyPr>
          <a:lstStyle/>
          <a:p>
            <a:pPr marL="12700">
              <a:lnSpc>
                <a:spcPct val="100000"/>
              </a:lnSpc>
              <a:spcBef>
                <a:spcPts val="105"/>
              </a:spcBef>
            </a:pPr>
            <a:r>
              <a:rPr sz="4400" spc="-30" dirty="0"/>
              <a:t>Types </a:t>
            </a:r>
            <a:r>
              <a:rPr sz="4400" dirty="0"/>
              <a:t>of </a:t>
            </a:r>
            <a:r>
              <a:rPr sz="4400" spc="-5" dirty="0"/>
              <a:t>Accounting</a:t>
            </a:r>
            <a:r>
              <a:rPr sz="4400" spc="-60" dirty="0"/>
              <a:t> </a:t>
            </a:r>
            <a:r>
              <a:rPr sz="4400" spc="-5" dirty="0"/>
              <a:t>IS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228600"/>
            <a:ext cx="8695944" cy="24688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47485" y="1824482"/>
            <a:ext cx="2876550" cy="714375"/>
          </a:xfrm>
          <a:custGeom>
            <a:avLst/>
            <a:gdLst/>
            <a:ahLst/>
            <a:cxnLst/>
            <a:rect l="l" t="t" r="r" b="b"/>
            <a:pathLst>
              <a:path w="2876550" h="714375">
                <a:moveTo>
                  <a:pt x="2876422" y="0"/>
                </a:moveTo>
                <a:lnTo>
                  <a:pt x="2869945" y="0"/>
                </a:lnTo>
                <a:lnTo>
                  <a:pt x="2748788" y="20065"/>
                </a:lnTo>
                <a:lnTo>
                  <a:pt x="2625470" y="42417"/>
                </a:lnTo>
                <a:lnTo>
                  <a:pt x="2370455" y="91439"/>
                </a:lnTo>
                <a:lnTo>
                  <a:pt x="2102485" y="149478"/>
                </a:lnTo>
                <a:lnTo>
                  <a:pt x="1821941" y="216407"/>
                </a:lnTo>
                <a:lnTo>
                  <a:pt x="1564639" y="281177"/>
                </a:lnTo>
                <a:lnTo>
                  <a:pt x="841883" y="443991"/>
                </a:lnTo>
                <a:lnTo>
                  <a:pt x="620775" y="488695"/>
                </a:lnTo>
                <a:lnTo>
                  <a:pt x="199771" y="566801"/>
                </a:lnTo>
                <a:lnTo>
                  <a:pt x="0" y="600201"/>
                </a:lnTo>
                <a:lnTo>
                  <a:pt x="270001" y="638175"/>
                </a:lnTo>
                <a:lnTo>
                  <a:pt x="397510" y="653795"/>
                </a:lnTo>
                <a:lnTo>
                  <a:pt x="644143" y="680592"/>
                </a:lnTo>
                <a:lnTo>
                  <a:pt x="873760" y="698372"/>
                </a:lnTo>
                <a:lnTo>
                  <a:pt x="984249" y="705103"/>
                </a:lnTo>
                <a:lnTo>
                  <a:pt x="1092708" y="709548"/>
                </a:lnTo>
                <a:lnTo>
                  <a:pt x="1296796" y="713993"/>
                </a:lnTo>
                <a:lnTo>
                  <a:pt x="1394587" y="713993"/>
                </a:lnTo>
                <a:lnTo>
                  <a:pt x="1583816" y="709548"/>
                </a:lnTo>
                <a:lnTo>
                  <a:pt x="1673097" y="705103"/>
                </a:lnTo>
                <a:lnTo>
                  <a:pt x="1843150" y="691641"/>
                </a:lnTo>
                <a:lnTo>
                  <a:pt x="1926082" y="682751"/>
                </a:lnTo>
                <a:lnTo>
                  <a:pt x="2083435" y="660400"/>
                </a:lnTo>
                <a:lnTo>
                  <a:pt x="2232152" y="633729"/>
                </a:lnTo>
                <a:lnTo>
                  <a:pt x="2372487" y="602488"/>
                </a:lnTo>
                <a:lnTo>
                  <a:pt x="2506471" y="566801"/>
                </a:lnTo>
                <a:lnTo>
                  <a:pt x="2633980" y="526541"/>
                </a:lnTo>
                <a:lnTo>
                  <a:pt x="2755138" y="481964"/>
                </a:lnTo>
                <a:lnTo>
                  <a:pt x="2872105" y="435101"/>
                </a:lnTo>
                <a:lnTo>
                  <a:pt x="2876422" y="432815"/>
                </a:lnTo>
                <a:lnTo>
                  <a:pt x="2876422" y="0"/>
                </a:lnTo>
                <a:close/>
              </a:path>
            </a:pathLst>
          </a:custGeom>
          <a:solidFill>
            <a:srgbClr val="C5E7FB">
              <a:alpha val="29019"/>
            </a:srgbClr>
          </a:solidFill>
        </p:spPr>
        <p:txBody>
          <a:bodyPr wrap="square" lIns="0" tIns="0" rIns="0" bIns="0" rtlCol="0"/>
          <a:lstStyle/>
          <a:p>
            <a:endParaRPr/>
          </a:p>
        </p:txBody>
      </p:sp>
      <p:sp>
        <p:nvSpPr>
          <p:cNvPr id="4" name="object 4"/>
          <p:cNvSpPr/>
          <p:nvPr/>
        </p:nvSpPr>
        <p:spPr>
          <a:xfrm>
            <a:off x="2619375" y="1696211"/>
            <a:ext cx="5544820" cy="850265"/>
          </a:xfrm>
          <a:custGeom>
            <a:avLst/>
            <a:gdLst/>
            <a:ahLst/>
            <a:cxnLst/>
            <a:rect l="l" t="t" r="r" b="b"/>
            <a:pathLst>
              <a:path w="5544820" h="850264">
                <a:moveTo>
                  <a:pt x="852424" y="0"/>
                </a:moveTo>
                <a:lnTo>
                  <a:pt x="684529" y="0"/>
                </a:lnTo>
                <a:lnTo>
                  <a:pt x="527176" y="4445"/>
                </a:lnTo>
                <a:lnTo>
                  <a:pt x="380492" y="11049"/>
                </a:lnTo>
                <a:lnTo>
                  <a:pt x="244475" y="22225"/>
                </a:lnTo>
                <a:lnTo>
                  <a:pt x="116839" y="35687"/>
                </a:lnTo>
                <a:lnTo>
                  <a:pt x="0" y="53466"/>
                </a:lnTo>
                <a:lnTo>
                  <a:pt x="333756" y="95885"/>
                </a:lnTo>
                <a:lnTo>
                  <a:pt x="693038" y="156083"/>
                </a:lnTo>
                <a:lnTo>
                  <a:pt x="1077849" y="234187"/>
                </a:lnTo>
                <a:lnTo>
                  <a:pt x="1281938" y="278891"/>
                </a:lnTo>
                <a:lnTo>
                  <a:pt x="1866519" y="421639"/>
                </a:lnTo>
                <a:lnTo>
                  <a:pt x="2559558" y="575690"/>
                </a:lnTo>
                <a:lnTo>
                  <a:pt x="2723261" y="606933"/>
                </a:lnTo>
                <a:lnTo>
                  <a:pt x="2878454" y="638175"/>
                </a:lnTo>
                <a:lnTo>
                  <a:pt x="3031616" y="667130"/>
                </a:lnTo>
                <a:lnTo>
                  <a:pt x="3324987" y="716152"/>
                </a:lnTo>
                <a:lnTo>
                  <a:pt x="3465322" y="738504"/>
                </a:lnTo>
                <a:lnTo>
                  <a:pt x="3733165" y="774191"/>
                </a:lnTo>
                <a:lnTo>
                  <a:pt x="3986149" y="805434"/>
                </a:lnTo>
                <a:lnTo>
                  <a:pt x="4107306" y="816610"/>
                </a:lnTo>
                <a:lnTo>
                  <a:pt x="4336923" y="834516"/>
                </a:lnTo>
                <a:lnTo>
                  <a:pt x="4447413" y="841121"/>
                </a:lnTo>
                <a:lnTo>
                  <a:pt x="4660010" y="850138"/>
                </a:lnTo>
                <a:lnTo>
                  <a:pt x="4857750" y="850138"/>
                </a:lnTo>
                <a:lnTo>
                  <a:pt x="5044821" y="845565"/>
                </a:lnTo>
                <a:lnTo>
                  <a:pt x="5134102" y="841121"/>
                </a:lnTo>
                <a:lnTo>
                  <a:pt x="5221351" y="834516"/>
                </a:lnTo>
                <a:lnTo>
                  <a:pt x="5467984" y="807720"/>
                </a:lnTo>
                <a:lnTo>
                  <a:pt x="5544439" y="796543"/>
                </a:lnTo>
                <a:lnTo>
                  <a:pt x="5297805" y="765301"/>
                </a:lnTo>
                <a:lnTo>
                  <a:pt x="5036311" y="727328"/>
                </a:lnTo>
                <a:lnTo>
                  <a:pt x="4468749" y="629158"/>
                </a:lnTo>
                <a:lnTo>
                  <a:pt x="3835146" y="497586"/>
                </a:lnTo>
                <a:lnTo>
                  <a:pt x="2850896" y="263271"/>
                </a:lnTo>
                <a:lnTo>
                  <a:pt x="2583053" y="205232"/>
                </a:lnTo>
                <a:lnTo>
                  <a:pt x="2327910" y="156083"/>
                </a:lnTo>
                <a:lnTo>
                  <a:pt x="2204592" y="133858"/>
                </a:lnTo>
                <a:lnTo>
                  <a:pt x="2083435" y="113791"/>
                </a:lnTo>
                <a:lnTo>
                  <a:pt x="1966467" y="95885"/>
                </a:lnTo>
                <a:lnTo>
                  <a:pt x="1628394" y="51308"/>
                </a:lnTo>
                <a:lnTo>
                  <a:pt x="1417954" y="31241"/>
                </a:lnTo>
                <a:lnTo>
                  <a:pt x="1220215" y="15621"/>
                </a:lnTo>
                <a:lnTo>
                  <a:pt x="1030986" y="4445"/>
                </a:lnTo>
                <a:lnTo>
                  <a:pt x="852424" y="0"/>
                </a:lnTo>
                <a:close/>
              </a:path>
            </a:pathLst>
          </a:custGeom>
          <a:solidFill>
            <a:srgbClr val="C5E7FB">
              <a:alpha val="39999"/>
            </a:srgbClr>
          </a:solidFill>
        </p:spPr>
        <p:txBody>
          <a:bodyPr wrap="square" lIns="0" tIns="0" rIns="0" bIns="0" rtlCol="0"/>
          <a:lstStyle/>
          <a:p>
            <a:endParaRPr/>
          </a:p>
        </p:txBody>
      </p:sp>
      <p:sp>
        <p:nvSpPr>
          <p:cNvPr id="5" name="object 5"/>
          <p:cNvSpPr/>
          <p:nvPr/>
        </p:nvSpPr>
        <p:spPr>
          <a:xfrm>
            <a:off x="2828670" y="1708404"/>
            <a:ext cx="5467985" cy="774700"/>
          </a:xfrm>
          <a:custGeom>
            <a:avLst/>
            <a:gdLst/>
            <a:ahLst/>
            <a:cxnLst/>
            <a:rect l="l" t="t" r="r" b="b"/>
            <a:pathLst>
              <a:path w="5467984" h="774700">
                <a:moveTo>
                  <a:pt x="0" y="78105"/>
                </a:moveTo>
                <a:lnTo>
                  <a:pt x="19177" y="73660"/>
                </a:lnTo>
                <a:lnTo>
                  <a:pt x="76581" y="62484"/>
                </a:lnTo>
                <a:lnTo>
                  <a:pt x="174371" y="46862"/>
                </a:lnTo>
                <a:lnTo>
                  <a:pt x="238125" y="37973"/>
                </a:lnTo>
                <a:lnTo>
                  <a:pt x="312547" y="29083"/>
                </a:lnTo>
                <a:lnTo>
                  <a:pt x="395478" y="22351"/>
                </a:lnTo>
                <a:lnTo>
                  <a:pt x="491108" y="15621"/>
                </a:lnTo>
                <a:lnTo>
                  <a:pt x="595376" y="9017"/>
                </a:lnTo>
                <a:lnTo>
                  <a:pt x="712216" y="4445"/>
                </a:lnTo>
                <a:lnTo>
                  <a:pt x="839851" y="2286"/>
                </a:lnTo>
                <a:lnTo>
                  <a:pt x="978027" y="0"/>
                </a:lnTo>
                <a:lnTo>
                  <a:pt x="1126870" y="2286"/>
                </a:lnTo>
                <a:lnTo>
                  <a:pt x="1286256" y="6731"/>
                </a:lnTo>
                <a:lnTo>
                  <a:pt x="1458468" y="15621"/>
                </a:lnTo>
                <a:lnTo>
                  <a:pt x="1641348" y="26797"/>
                </a:lnTo>
                <a:lnTo>
                  <a:pt x="1834769" y="44704"/>
                </a:lnTo>
                <a:lnTo>
                  <a:pt x="2041017" y="64770"/>
                </a:lnTo>
                <a:lnTo>
                  <a:pt x="2259965" y="89281"/>
                </a:lnTo>
                <a:lnTo>
                  <a:pt x="2489581" y="118237"/>
                </a:lnTo>
                <a:lnTo>
                  <a:pt x="2731897" y="154050"/>
                </a:lnTo>
                <a:lnTo>
                  <a:pt x="2984881" y="194183"/>
                </a:lnTo>
                <a:lnTo>
                  <a:pt x="3250692" y="241046"/>
                </a:lnTo>
                <a:lnTo>
                  <a:pt x="3529203" y="296799"/>
                </a:lnTo>
                <a:lnTo>
                  <a:pt x="3820413" y="356997"/>
                </a:lnTo>
                <a:lnTo>
                  <a:pt x="4124452" y="423925"/>
                </a:lnTo>
                <a:lnTo>
                  <a:pt x="4441189" y="499872"/>
                </a:lnTo>
                <a:lnTo>
                  <a:pt x="4770755" y="582422"/>
                </a:lnTo>
                <a:lnTo>
                  <a:pt x="5113020" y="673862"/>
                </a:lnTo>
                <a:lnTo>
                  <a:pt x="5467984" y="774319"/>
                </a:lnTo>
              </a:path>
            </a:pathLst>
          </a:custGeom>
          <a:ln w="12699">
            <a:solidFill>
              <a:srgbClr val="FFFFFF"/>
            </a:solidFill>
          </a:ln>
        </p:spPr>
        <p:txBody>
          <a:bodyPr wrap="square" lIns="0" tIns="0" rIns="0" bIns="0" rtlCol="0"/>
          <a:lstStyle/>
          <a:p>
            <a:endParaRPr/>
          </a:p>
        </p:txBody>
      </p:sp>
      <p:sp>
        <p:nvSpPr>
          <p:cNvPr id="6" name="object 6"/>
          <p:cNvSpPr/>
          <p:nvPr/>
        </p:nvSpPr>
        <p:spPr>
          <a:xfrm>
            <a:off x="5609463" y="1695069"/>
            <a:ext cx="3308350" cy="651510"/>
          </a:xfrm>
          <a:custGeom>
            <a:avLst/>
            <a:gdLst/>
            <a:ahLst/>
            <a:cxnLst/>
            <a:rect l="l" t="t" r="r" b="b"/>
            <a:pathLst>
              <a:path w="3308350" h="651510">
                <a:moveTo>
                  <a:pt x="0" y="651509"/>
                </a:moveTo>
                <a:lnTo>
                  <a:pt x="95631" y="624713"/>
                </a:lnTo>
                <a:lnTo>
                  <a:pt x="357250" y="555625"/>
                </a:lnTo>
                <a:lnTo>
                  <a:pt x="537845" y="508761"/>
                </a:lnTo>
                <a:lnTo>
                  <a:pt x="746251" y="457453"/>
                </a:lnTo>
                <a:lnTo>
                  <a:pt x="978027" y="401573"/>
                </a:lnTo>
                <a:lnTo>
                  <a:pt x="1226692" y="341375"/>
                </a:lnTo>
                <a:lnTo>
                  <a:pt x="1490344" y="283336"/>
                </a:lnTo>
                <a:lnTo>
                  <a:pt x="1760346" y="225297"/>
                </a:lnTo>
                <a:lnTo>
                  <a:pt x="2036698" y="171830"/>
                </a:lnTo>
                <a:lnTo>
                  <a:pt x="2310891" y="120522"/>
                </a:lnTo>
                <a:lnTo>
                  <a:pt x="2447036" y="98170"/>
                </a:lnTo>
                <a:lnTo>
                  <a:pt x="2578862" y="75818"/>
                </a:lnTo>
                <a:lnTo>
                  <a:pt x="2710688" y="58038"/>
                </a:lnTo>
                <a:lnTo>
                  <a:pt x="2838195" y="40131"/>
                </a:lnTo>
                <a:lnTo>
                  <a:pt x="2963671" y="26796"/>
                </a:lnTo>
                <a:lnTo>
                  <a:pt x="3082670" y="15620"/>
                </a:lnTo>
                <a:lnTo>
                  <a:pt x="3197479" y="6730"/>
                </a:lnTo>
                <a:lnTo>
                  <a:pt x="3307968" y="0"/>
                </a:lnTo>
              </a:path>
            </a:pathLst>
          </a:custGeom>
          <a:ln w="12699">
            <a:solidFill>
              <a:srgbClr val="FFFFFF"/>
            </a:solidFill>
          </a:ln>
        </p:spPr>
        <p:txBody>
          <a:bodyPr wrap="square" lIns="0" tIns="0" rIns="0" bIns="0" rtlCol="0"/>
          <a:lstStyle/>
          <a:p>
            <a:endParaRPr/>
          </a:p>
        </p:txBody>
      </p:sp>
      <p:sp>
        <p:nvSpPr>
          <p:cNvPr id="7" name="object 7"/>
          <p:cNvSpPr/>
          <p:nvPr/>
        </p:nvSpPr>
        <p:spPr>
          <a:xfrm>
            <a:off x="211670" y="1679448"/>
            <a:ext cx="8723630" cy="1330325"/>
          </a:xfrm>
          <a:custGeom>
            <a:avLst/>
            <a:gdLst/>
            <a:ahLst/>
            <a:cxnLst/>
            <a:rect l="l" t="t" r="r" b="b"/>
            <a:pathLst>
              <a:path w="8723630" h="1330325">
                <a:moveTo>
                  <a:pt x="1556042" y="0"/>
                </a:moveTo>
                <a:lnTo>
                  <a:pt x="1402753" y="0"/>
                </a:lnTo>
                <a:lnTo>
                  <a:pt x="1258100" y="4444"/>
                </a:lnTo>
                <a:lnTo>
                  <a:pt x="1121829" y="11175"/>
                </a:lnTo>
                <a:lnTo>
                  <a:pt x="874890" y="33400"/>
                </a:lnTo>
                <a:lnTo>
                  <a:pt x="762063" y="49022"/>
                </a:lnTo>
                <a:lnTo>
                  <a:pt x="659891" y="64642"/>
                </a:lnTo>
                <a:lnTo>
                  <a:pt x="564095" y="82550"/>
                </a:lnTo>
                <a:lnTo>
                  <a:pt x="478955" y="102615"/>
                </a:lnTo>
                <a:lnTo>
                  <a:pt x="398056" y="120523"/>
                </a:lnTo>
                <a:lnTo>
                  <a:pt x="327812" y="140588"/>
                </a:lnTo>
                <a:lnTo>
                  <a:pt x="206476" y="178435"/>
                </a:lnTo>
                <a:lnTo>
                  <a:pt x="157518" y="196341"/>
                </a:lnTo>
                <a:lnTo>
                  <a:pt x="51079" y="240918"/>
                </a:lnTo>
                <a:lnTo>
                  <a:pt x="0" y="267715"/>
                </a:lnTo>
                <a:lnTo>
                  <a:pt x="0" y="1329816"/>
                </a:lnTo>
                <a:lnTo>
                  <a:pt x="8719096" y="1329816"/>
                </a:lnTo>
                <a:lnTo>
                  <a:pt x="8723414" y="1323213"/>
                </a:lnTo>
                <a:lnTo>
                  <a:pt x="8723414" y="850138"/>
                </a:lnTo>
                <a:lnTo>
                  <a:pt x="7182142" y="850138"/>
                </a:lnTo>
                <a:lnTo>
                  <a:pt x="7043839" y="847851"/>
                </a:lnTo>
                <a:lnTo>
                  <a:pt x="6899059" y="843406"/>
                </a:lnTo>
                <a:lnTo>
                  <a:pt x="6750088" y="836676"/>
                </a:lnTo>
                <a:lnTo>
                  <a:pt x="6594640" y="825626"/>
                </a:lnTo>
                <a:lnTo>
                  <a:pt x="6260503" y="792099"/>
                </a:lnTo>
                <a:lnTo>
                  <a:pt x="5900712" y="745236"/>
                </a:lnTo>
                <a:lnTo>
                  <a:pt x="5709196" y="716279"/>
                </a:lnTo>
                <a:lnTo>
                  <a:pt x="5509044" y="682751"/>
                </a:lnTo>
                <a:lnTo>
                  <a:pt x="5302542" y="644778"/>
                </a:lnTo>
                <a:lnTo>
                  <a:pt x="4861979" y="557784"/>
                </a:lnTo>
                <a:lnTo>
                  <a:pt x="4136047" y="394969"/>
                </a:lnTo>
                <a:lnTo>
                  <a:pt x="3614458" y="267715"/>
                </a:lnTo>
                <a:lnTo>
                  <a:pt x="3122841" y="165100"/>
                </a:lnTo>
                <a:lnTo>
                  <a:pt x="2892844" y="124967"/>
                </a:lnTo>
                <a:lnTo>
                  <a:pt x="2673642" y="91439"/>
                </a:lnTo>
                <a:lnTo>
                  <a:pt x="2462949" y="62484"/>
                </a:lnTo>
                <a:lnTo>
                  <a:pt x="2262797" y="40131"/>
                </a:lnTo>
                <a:lnTo>
                  <a:pt x="2073313" y="22351"/>
                </a:lnTo>
                <a:lnTo>
                  <a:pt x="1719999" y="2159"/>
                </a:lnTo>
                <a:lnTo>
                  <a:pt x="1556042" y="0"/>
                </a:lnTo>
                <a:close/>
              </a:path>
              <a:path w="8723630" h="1330325">
                <a:moveTo>
                  <a:pt x="8723414" y="568960"/>
                </a:moveTo>
                <a:lnTo>
                  <a:pt x="8638197" y="604647"/>
                </a:lnTo>
                <a:lnTo>
                  <a:pt x="8557298" y="635888"/>
                </a:lnTo>
                <a:lnTo>
                  <a:pt x="8472208" y="664972"/>
                </a:lnTo>
                <a:lnTo>
                  <a:pt x="8295551" y="718438"/>
                </a:lnTo>
                <a:lnTo>
                  <a:pt x="8201825" y="743076"/>
                </a:lnTo>
                <a:lnTo>
                  <a:pt x="8005991" y="783209"/>
                </a:lnTo>
                <a:lnTo>
                  <a:pt x="7901724" y="800988"/>
                </a:lnTo>
                <a:lnTo>
                  <a:pt x="7680363" y="827786"/>
                </a:lnTo>
                <a:lnTo>
                  <a:pt x="7441857" y="845692"/>
                </a:lnTo>
                <a:lnTo>
                  <a:pt x="7314222" y="850138"/>
                </a:lnTo>
                <a:lnTo>
                  <a:pt x="8723414" y="850138"/>
                </a:lnTo>
                <a:lnTo>
                  <a:pt x="8723414" y="568960"/>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xfrm>
            <a:off x="3059429" y="648665"/>
            <a:ext cx="3026410" cy="574675"/>
          </a:xfrm>
          <a:prstGeom prst="rect">
            <a:avLst/>
          </a:prstGeom>
        </p:spPr>
        <p:txBody>
          <a:bodyPr vert="horz" wrap="square" lIns="0" tIns="12700" rIns="0" bIns="0" rtlCol="0">
            <a:spAutoFit/>
          </a:bodyPr>
          <a:lstStyle/>
          <a:p>
            <a:pPr marL="12700">
              <a:lnSpc>
                <a:spcPct val="100000"/>
              </a:lnSpc>
              <a:spcBef>
                <a:spcPts val="100"/>
              </a:spcBef>
            </a:pPr>
            <a:r>
              <a:rPr sz="3600" dirty="0"/>
              <a:t>A </a:t>
            </a:r>
            <a:r>
              <a:rPr sz="3600" spc="-25" dirty="0"/>
              <a:t>PAYROLL</a:t>
            </a:r>
            <a:r>
              <a:rPr sz="3600" spc="-150" dirty="0"/>
              <a:t> </a:t>
            </a:r>
            <a:r>
              <a:rPr sz="3600" spc="-5" dirty="0"/>
              <a:t>TPS</a:t>
            </a:r>
            <a:endParaRPr sz="3600"/>
          </a:p>
        </p:txBody>
      </p:sp>
      <p:sp>
        <p:nvSpPr>
          <p:cNvPr id="9" name="object 9"/>
          <p:cNvSpPr/>
          <p:nvPr/>
        </p:nvSpPr>
        <p:spPr>
          <a:xfrm>
            <a:off x="1147292" y="2853689"/>
            <a:ext cx="906144" cy="990600"/>
          </a:xfrm>
          <a:custGeom>
            <a:avLst/>
            <a:gdLst/>
            <a:ahLst/>
            <a:cxnLst/>
            <a:rect l="l" t="t" r="r" b="b"/>
            <a:pathLst>
              <a:path w="906144" h="990600">
                <a:moveTo>
                  <a:pt x="452907" y="0"/>
                </a:moveTo>
                <a:lnTo>
                  <a:pt x="385967" y="1790"/>
                </a:lnTo>
                <a:lnTo>
                  <a:pt x="322081" y="6989"/>
                </a:lnTo>
                <a:lnTo>
                  <a:pt x="261948" y="15344"/>
                </a:lnTo>
                <a:lnTo>
                  <a:pt x="206269" y="26597"/>
                </a:lnTo>
                <a:lnTo>
                  <a:pt x="155744" y="40494"/>
                </a:lnTo>
                <a:lnTo>
                  <a:pt x="111071" y="56780"/>
                </a:lnTo>
                <a:lnTo>
                  <a:pt x="72952" y="75199"/>
                </a:lnTo>
                <a:lnTo>
                  <a:pt x="19171" y="117415"/>
                </a:lnTo>
                <a:lnTo>
                  <a:pt x="0" y="165100"/>
                </a:lnTo>
                <a:lnTo>
                  <a:pt x="0" y="825500"/>
                </a:lnTo>
                <a:lnTo>
                  <a:pt x="19171" y="873184"/>
                </a:lnTo>
                <a:lnTo>
                  <a:pt x="72952" y="915400"/>
                </a:lnTo>
                <a:lnTo>
                  <a:pt x="111071" y="933819"/>
                </a:lnTo>
                <a:lnTo>
                  <a:pt x="155744" y="950105"/>
                </a:lnTo>
                <a:lnTo>
                  <a:pt x="206269" y="964002"/>
                </a:lnTo>
                <a:lnTo>
                  <a:pt x="261948" y="975255"/>
                </a:lnTo>
                <a:lnTo>
                  <a:pt x="322081" y="983610"/>
                </a:lnTo>
                <a:lnTo>
                  <a:pt x="385967" y="988809"/>
                </a:lnTo>
                <a:lnTo>
                  <a:pt x="452907" y="990600"/>
                </a:lnTo>
                <a:lnTo>
                  <a:pt x="519846" y="988809"/>
                </a:lnTo>
                <a:lnTo>
                  <a:pt x="583731" y="983610"/>
                </a:lnTo>
                <a:lnTo>
                  <a:pt x="643861" y="975255"/>
                </a:lnTo>
                <a:lnTo>
                  <a:pt x="699537" y="964002"/>
                </a:lnTo>
                <a:lnTo>
                  <a:pt x="750059" y="950105"/>
                </a:lnTo>
                <a:lnTo>
                  <a:pt x="794728" y="933819"/>
                </a:lnTo>
                <a:lnTo>
                  <a:pt x="832845" y="915400"/>
                </a:lnTo>
                <a:lnTo>
                  <a:pt x="886620" y="873184"/>
                </a:lnTo>
                <a:lnTo>
                  <a:pt x="905789" y="825500"/>
                </a:lnTo>
                <a:lnTo>
                  <a:pt x="905789" y="165100"/>
                </a:lnTo>
                <a:lnTo>
                  <a:pt x="886620" y="117415"/>
                </a:lnTo>
                <a:lnTo>
                  <a:pt x="832845" y="75199"/>
                </a:lnTo>
                <a:lnTo>
                  <a:pt x="794728" y="56780"/>
                </a:lnTo>
                <a:lnTo>
                  <a:pt x="750059" y="40494"/>
                </a:lnTo>
                <a:lnTo>
                  <a:pt x="699537" y="26597"/>
                </a:lnTo>
                <a:lnTo>
                  <a:pt x="643861" y="15344"/>
                </a:lnTo>
                <a:lnTo>
                  <a:pt x="583731" y="6989"/>
                </a:lnTo>
                <a:lnTo>
                  <a:pt x="519846" y="1790"/>
                </a:lnTo>
                <a:lnTo>
                  <a:pt x="452907" y="0"/>
                </a:lnTo>
                <a:close/>
              </a:path>
            </a:pathLst>
          </a:custGeom>
          <a:solidFill>
            <a:srgbClr val="30B6FC"/>
          </a:solidFill>
        </p:spPr>
        <p:txBody>
          <a:bodyPr wrap="square" lIns="0" tIns="0" rIns="0" bIns="0" rtlCol="0"/>
          <a:lstStyle/>
          <a:p>
            <a:endParaRPr/>
          </a:p>
        </p:txBody>
      </p:sp>
      <p:sp>
        <p:nvSpPr>
          <p:cNvPr id="10" name="object 10"/>
          <p:cNvSpPr/>
          <p:nvPr/>
        </p:nvSpPr>
        <p:spPr>
          <a:xfrm>
            <a:off x="1147292" y="3018789"/>
            <a:ext cx="906144" cy="165100"/>
          </a:xfrm>
          <a:custGeom>
            <a:avLst/>
            <a:gdLst/>
            <a:ahLst/>
            <a:cxnLst/>
            <a:rect l="l" t="t" r="r" b="b"/>
            <a:pathLst>
              <a:path w="906144" h="165100">
                <a:moveTo>
                  <a:pt x="905789" y="0"/>
                </a:moveTo>
                <a:lnTo>
                  <a:pt x="886620" y="47684"/>
                </a:lnTo>
                <a:lnTo>
                  <a:pt x="832845" y="89900"/>
                </a:lnTo>
                <a:lnTo>
                  <a:pt x="794728" y="108319"/>
                </a:lnTo>
                <a:lnTo>
                  <a:pt x="750059" y="124605"/>
                </a:lnTo>
                <a:lnTo>
                  <a:pt x="699537" y="138502"/>
                </a:lnTo>
                <a:lnTo>
                  <a:pt x="643861" y="149755"/>
                </a:lnTo>
                <a:lnTo>
                  <a:pt x="583731" y="158110"/>
                </a:lnTo>
                <a:lnTo>
                  <a:pt x="519846" y="163309"/>
                </a:lnTo>
                <a:lnTo>
                  <a:pt x="452907" y="165100"/>
                </a:lnTo>
                <a:lnTo>
                  <a:pt x="385967" y="163309"/>
                </a:lnTo>
                <a:lnTo>
                  <a:pt x="322081" y="158110"/>
                </a:lnTo>
                <a:lnTo>
                  <a:pt x="261948" y="149755"/>
                </a:lnTo>
                <a:lnTo>
                  <a:pt x="206269" y="138502"/>
                </a:lnTo>
                <a:lnTo>
                  <a:pt x="155744" y="124605"/>
                </a:lnTo>
                <a:lnTo>
                  <a:pt x="111071" y="108319"/>
                </a:lnTo>
                <a:lnTo>
                  <a:pt x="72952" y="89900"/>
                </a:lnTo>
                <a:lnTo>
                  <a:pt x="19171" y="47684"/>
                </a:lnTo>
                <a:lnTo>
                  <a:pt x="0" y="0"/>
                </a:lnTo>
              </a:path>
            </a:pathLst>
          </a:custGeom>
          <a:ln w="15875">
            <a:solidFill>
              <a:srgbClr val="165D83"/>
            </a:solidFill>
          </a:ln>
        </p:spPr>
        <p:txBody>
          <a:bodyPr wrap="square" lIns="0" tIns="0" rIns="0" bIns="0" rtlCol="0"/>
          <a:lstStyle/>
          <a:p>
            <a:endParaRPr/>
          </a:p>
        </p:txBody>
      </p:sp>
      <p:sp>
        <p:nvSpPr>
          <p:cNvPr id="11" name="object 11"/>
          <p:cNvSpPr/>
          <p:nvPr/>
        </p:nvSpPr>
        <p:spPr>
          <a:xfrm>
            <a:off x="1147292" y="2853689"/>
            <a:ext cx="906144" cy="990600"/>
          </a:xfrm>
          <a:custGeom>
            <a:avLst/>
            <a:gdLst/>
            <a:ahLst/>
            <a:cxnLst/>
            <a:rect l="l" t="t" r="r" b="b"/>
            <a:pathLst>
              <a:path w="906144" h="990600">
                <a:moveTo>
                  <a:pt x="0" y="165100"/>
                </a:moveTo>
                <a:lnTo>
                  <a:pt x="19171" y="117415"/>
                </a:lnTo>
                <a:lnTo>
                  <a:pt x="72952" y="75199"/>
                </a:lnTo>
                <a:lnTo>
                  <a:pt x="111071" y="56780"/>
                </a:lnTo>
                <a:lnTo>
                  <a:pt x="155744" y="40494"/>
                </a:lnTo>
                <a:lnTo>
                  <a:pt x="206269" y="26597"/>
                </a:lnTo>
                <a:lnTo>
                  <a:pt x="261948" y="15344"/>
                </a:lnTo>
                <a:lnTo>
                  <a:pt x="322081" y="6989"/>
                </a:lnTo>
                <a:lnTo>
                  <a:pt x="385967" y="1790"/>
                </a:lnTo>
                <a:lnTo>
                  <a:pt x="452907" y="0"/>
                </a:lnTo>
                <a:lnTo>
                  <a:pt x="519846" y="1790"/>
                </a:lnTo>
                <a:lnTo>
                  <a:pt x="583731" y="6989"/>
                </a:lnTo>
                <a:lnTo>
                  <a:pt x="643861" y="15344"/>
                </a:lnTo>
                <a:lnTo>
                  <a:pt x="699537" y="26597"/>
                </a:lnTo>
                <a:lnTo>
                  <a:pt x="750059" y="40494"/>
                </a:lnTo>
                <a:lnTo>
                  <a:pt x="794728" y="56780"/>
                </a:lnTo>
                <a:lnTo>
                  <a:pt x="832845" y="75199"/>
                </a:lnTo>
                <a:lnTo>
                  <a:pt x="886620" y="117415"/>
                </a:lnTo>
                <a:lnTo>
                  <a:pt x="905789" y="165100"/>
                </a:lnTo>
                <a:lnTo>
                  <a:pt x="905789" y="825500"/>
                </a:lnTo>
                <a:lnTo>
                  <a:pt x="900880" y="849898"/>
                </a:lnTo>
                <a:lnTo>
                  <a:pt x="886620" y="873184"/>
                </a:lnTo>
                <a:lnTo>
                  <a:pt x="832845" y="915400"/>
                </a:lnTo>
                <a:lnTo>
                  <a:pt x="794728" y="933819"/>
                </a:lnTo>
                <a:lnTo>
                  <a:pt x="750059" y="950105"/>
                </a:lnTo>
                <a:lnTo>
                  <a:pt x="699537" y="964002"/>
                </a:lnTo>
                <a:lnTo>
                  <a:pt x="643861" y="975255"/>
                </a:lnTo>
                <a:lnTo>
                  <a:pt x="583731" y="983610"/>
                </a:lnTo>
                <a:lnTo>
                  <a:pt x="519846" y="988809"/>
                </a:lnTo>
                <a:lnTo>
                  <a:pt x="452907" y="990600"/>
                </a:lnTo>
                <a:lnTo>
                  <a:pt x="385967" y="988809"/>
                </a:lnTo>
                <a:lnTo>
                  <a:pt x="322081" y="983610"/>
                </a:lnTo>
                <a:lnTo>
                  <a:pt x="261948" y="975255"/>
                </a:lnTo>
                <a:lnTo>
                  <a:pt x="206269" y="964002"/>
                </a:lnTo>
                <a:lnTo>
                  <a:pt x="155744" y="950105"/>
                </a:lnTo>
                <a:lnTo>
                  <a:pt x="111071" y="933819"/>
                </a:lnTo>
                <a:lnTo>
                  <a:pt x="72952" y="915400"/>
                </a:lnTo>
                <a:lnTo>
                  <a:pt x="19171" y="873184"/>
                </a:lnTo>
                <a:lnTo>
                  <a:pt x="0" y="825500"/>
                </a:lnTo>
                <a:lnTo>
                  <a:pt x="0" y="165100"/>
                </a:lnTo>
                <a:close/>
              </a:path>
            </a:pathLst>
          </a:custGeom>
          <a:ln w="15875">
            <a:solidFill>
              <a:srgbClr val="165D83"/>
            </a:solidFill>
          </a:ln>
        </p:spPr>
        <p:txBody>
          <a:bodyPr wrap="square" lIns="0" tIns="0" rIns="0" bIns="0" rtlCol="0"/>
          <a:lstStyle/>
          <a:p>
            <a:endParaRPr/>
          </a:p>
        </p:txBody>
      </p:sp>
      <p:sp>
        <p:nvSpPr>
          <p:cNvPr id="12" name="object 12"/>
          <p:cNvSpPr/>
          <p:nvPr/>
        </p:nvSpPr>
        <p:spPr>
          <a:xfrm>
            <a:off x="3429000" y="3892550"/>
            <a:ext cx="2286000" cy="180340"/>
          </a:xfrm>
          <a:custGeom>
            <a:avLst/>
            <a:gdLst/>
            <a:ahLst/>
            <a:cxnLst/>
            <a:rect l="l" t="t" r="r" b="b"/>
            <a:pathLst>
              <a:path w="2286000" h="180339">
                <a:moveTo>
                  <a:pt x="0" y="180339"/>
                </a:moveTo>
                <a:lnTo>
                  <a:pt x="2286000" y="180339"/>
                </a:lnTo>
                <a:lnTo>
                  <a:pt x="2286000" y="0"/>
                </a:lnTo>
                <a:lnTo>
                  <a:pt x="0" y="0"/>
                </a:lnTo>
                <a:lnTo>
                  <a:pt x="0" y="180339"/>
                </a:lnTo>
                <a:close/>
              </a:path>
            </a:pathLst>
          </a:custGeom>
          <a:solidFill>
            <a:srgbClr val="30B6FC"/>
          </a:solidFill>
        </p:spPr>
        <p:txBody>
          <a:bodyPr wrap="square" lIns="0" tIns="0" rIns="0" bIns="0" rtlCol="0"/>
          <a:lstStyle/>
          <a:p>
            <a:endParaRPr/>
          </a:p>
        </p:txBody>
      </p:sp>
      <p:sp>
        <p:nvSpPr>
          <p:cNvPr id="13" name="object 13"/>
          <p:cNvSpPr/>
          <p:nvPr/>
        </p:nvSpPr>
        <p:spPr>
          <a:xfrm>
            <a:off x="3429000" y="2806700"/>
            <a:ext cx="180975" cy="1085850"/>
          </a:xfrm>
          <a:custGeom>
            <a:avLst/>
            <a:gdLst/>
            <a:ahLst/>
            <a:cxnLst/>
            <a:rect l="l" t="t" r="r" b="b"/>
            <a:pathLst>
              <a:path w="180975" h="1085850">
                <a:moveTo>
                  <a:pt x="0" y="1085850"/>
                </a:moveTo>
                <a:lnTo>
                  <a:pt x="180975" y="1085850"/>
                </a:lnTo>
                <a:lnTo>
                  <a:pt x="180975" y="0"/>
                </a:lnTo>
                <a:lnTo>
                  <a:pt x="0" y="0"/>
                </a:lnTo>
                <a:lnTo>
                  <a:pt x="0" y="1085850"/>
                </a:lnTo>
                <a:close/>
              </a:path>
            </a:pathLst>
          </a:custGeom>
          <a:solidFill>
            <a:srgbClr val="30B6FC"/>
          </a:solidFill>
        </p:spPr>
        <p:txBody>
          <a:bodyPr wrap="square" lIns="0" tIns="0" rIns="0" bIns="0" rtlCol="0"/>
          <a:lstStyle/>
          <a:p>
            <a:endParaRPr/>
          </a:p>
        </p:txBody>
      </p:sp>
      <p:sp>
        <p:nvSpPr>
          <p:cNvPr id="14" name="object 14"/>
          <p:cNvSpPr/>
          <p:nvPr/>
        </p:nvSpPr>
        <p:spPr>
          <a:xfrm>
            <a:off x="3429000" y="2625089"/>
            <a:ext cx="2286000" cy="181610"/>
          </a:xfrm>
          <a:custGeom>
            <a:avLst/>
            <a:gdLst/>
            <a:ahLst/>
            <a:cxnLst/>
            <a:rect l="l" t="t" r="r" b="b"/>
            <a:pathLst>
              <a:path w="2286000" h="181610">
                <a:moveTo>
                  <a:pt x="0" y="181610"/>
                </a:moveTo>
                <a:lnTo>
                  <a:pt x="2286000" y="181610"/>
                </a:lnTo>
                <a:lnTo>
                  <a:pt x="2286000" y="0"/>
                </a:lnTo>
                <a:lnTo>
                  <a:pt x="0" y="0"/>
                </a:lnTo>
                <a:lnTo>
                  <a:pt x="0" y="181610"/>
                </a:lnTo>
                <a:close/>
              </a:path>
            </a:pathLst>
          </a:custGeom>
          <a:solidFill>
            <a:srgbClr val="30B6FC"/>
          </a:solidFill>
        </p:spPr>
        <p:txBody>
          <a:bodyPr wrap="square" lIns="0" tIns="0" rIns="0" bIns="0" rtlCol="0"/>
          <a:lstStyle/>
          <a:p>
            <a:endParaRPr/>
          </a:p>
        </p:txBody>
      </p:sp>
      <p:sp>
        <p:nvSpPr>
          <p:cNvPr id="15" name="object 15"/>
          <p:cNvSpPr/>
          <p:nvPr/>
        </p:nvSpPr>
        <p:spPr>
          <a:xfrm>
            <a:off x="5534025" y="2806064"/>
            <a:ext cx="180975" cy="1085850"/>
          </a:xfrm>
          <a:custGeom>
            <a:avLst/>
            <a:gdLst/>
            <a:ahLst/>
            <a:cxnLst/>
            <a:rect l="l" t="t" r="r" b="b"/>
            <a:pathLst>
              <a:path w="180975" h="1085850">
                <a:moveTo>
                  <a:pt x="180975" y="0"/>
                </a:moveTo>
                <a:lnTo>
                  <a:pt x="0" y="0"/>
                </a:lnTo>
                <a:lnTo>
                  <a:pt x="0" y="1085850"/>
                </a:lnTo>
                <a:lnTo>
                  <a:pt x="180975" y="1085850"/>
                </a:lnTo>
                <a:lnTo>
                  <a:pt x="180975" y="0"/>
                </a:lnTo>
                <a:close/>
              </a:path>
            </a:pathLst>
          </a:custGeom>
          <a:solidFill>
            <a:srgbClr val="30B6FC"/>
          </a:solidFill>
        </p:spPr>
        <p:txBody>
          <a:bodyPr wrap="square" lIns="0" tIns="0" rIns="0" bIns="0" rtlCol="0"/>
          <a:lstStyle/>
          <a:p>
            <a:endParaRPr/>
          </a:p>
        </p:txBody>
      </p:sp>
      <p:sp>
        <p:nvSpPr>
          <p:cNvPr id="16" name="object 16"/>
          <p:cNvSpPr/>
          <p:nvPr/>
        </p:nvSpPr>
        <p:spPr>
          <a:xfrm>
            <a:off x="3429000" y="2625089"/>
            <a:ext cx="2286000" cy="1447800"/>
          </a:xfrm>
          <a:custGeom>
            <a:avLst/>
            <a:gdLst/>
            <a:ahLst/>
            <a:cxnLst/>
            <a:rect l="l" t="t" r="r" b="b"/>
            <a:pathLst>
              <a:path w="2286000" h="1447800">
                <a:moveTo>
                  <a:pt x="0" y="0"/>
                </a:moveTo>
                <a:lnTo>
                  <a:pt x="2286000" y="0"/>
                </a:lnTo>
                <a:lnTo>
                  <a:pt x="2286000" y="1447800"/>
                </a:lnTo>
                <a:lnTo>
                  <a:pt x="0" y="1447800"/>
                </a:lnTo>
                <a:lnTo>
                  <a:pt x="0" y="0"/>
                </a:lnTo>
                <a:close/>
              </a:path>
            </a:pathLst>
          </a:custGeom>
          <a:ln w="15875">
            <a:solidFill>
              <a:srgbClr val="165D83"/>
            </a:solidFill>
          </a:ln>
        </p:spPr>
        <p:txBody>
          <a:bodyPr wrap="square" lIns="0" tIns="0" rIns="0" bIns="0" rtlCol="0"/>
          <a:lstStyle/>
          <a:p>
            <a:endParaRPr/>
          </a:p>
        </p:txBody>
      </p:sp>
      <p:sp>
        <p:nvSpPr>
          <p:cNvPr id="17" name="object 17"/>
          <p:cNvSpPr/>
          <p:nvPr/>
        </p:nvSpPr>
        <p:spPr>
          <a:xfrm>
            <a:off x="3609975" y="2806064"/>
            <a:ext cx="1924050" cy="1085850"/>
          </a:xfrm>
          <a:custGeom>
            <a:avLst/>
            <a:gdLst/>
            <a:ahLst/>
            <a:cxnLst/>
            <a:rect l="l" t="t" r="r" b="b"/>
            <a:pathLst>
              <a:path w="1924050" h="1085850">
                <a:moveTo>
                  <a:pt x="0" y="0"/>
                </a:moveTo>
                <a:lnTo>
                  <a:pt x="0" y="1085850"/>
                </a:lnTo>
                <a:lnTo>
                  <a:pt x="1924050" y="1085850"/>
                </a:lnTo>
                <a:lnTo>
                  <a:pt x="1924050" y="0"/>
                </a:lnTo>
                <a:lnTo>
                  <a:pt x="0" y="0"/>
                </a:lnTo>
                <a:close/>
              </a:path>
            </a:pathLst>
          </a:custGeom>
          <a:ln w="15875">
            <a:solidFill>
              <a:srgbClr val="165D83"/>
            </a:solidFill>
          </a:ln>
        </p:spPr>
        <p:txBody>
          <a:bodyPr wrap="square" lIns="0" tIns="0" rIns="0" bIns="0" rtlCol="0"/>
          <a:lstStyle/>
          <a:p>
            <a:endParaRPr/>
          </a:p>
        </p:txBody>
      </p:sp>
      <p:sp>
        <p:nvSpPr>
          <p:cNvPr id="18" name="object 18"/>
          <p:cNvSpPr txBox="1"/>
          <p:nvPr/>
        </p:nvSpPr>
        <p:spPr>
          <a:xfrm>
            <a:off x="3609975" y="2806064"/>
            <a:ext cx="1924050" cy="1085850"/>
          </a:xfrm>
          <a:prstGeom prst="rect">
            <a:avLst/>
          </a:prstGeom>
          <a:ln w="15875">
            <a:solidFill>
              <a:srgbClr val="165D83"/>
            </a:solidFill>
          </a:ln>
        </p:spPr>
        <p:txBody>
          <a:bodyPr vert="horz" wrap="square" lIns="0" tIns="5715" rIns="0" bIns="0" rtlCol="0">
            <a:spAutoFit/>
          </a:bodyPr>
          <a:lstStyle/>
          <a:p>
            <a:pPr>
              <a:lnSpc>
                <a:spcPct val="100000"/>
              </a:lnSpc>
              <a:spcBef>
                <a:spcPts val="45"/>
              </a:spcBef>
            </a:pPr>
            <a:endParaRPr sz="1700">
              <a:latin typeface="Times New Roman"/>
              <a:cs typeface="Times New Roman"/>
            </a:endParaRPr>
          </a:p>
          <a:p>
            <a:pPr marL="608965" marR="600710" indent="24130">
              <a:lnSpc>
                <a:spcPct val="100000"/>
              </a:lnSpc>
            </a:pPr>
            <a:r>
              <a:rPr sz="1800" spc="-5" dirty="0">
                <a:latin typeface="Candara"/>
                <a:cs typeface="Candara"/>
              </a:rPr>
              <a:t>Payroll  S</a:t>
            </a:r>
            <a:r>
              <a:rPr sz="1800" dirty="0">
                <a:latin typeface="Candara"/>
                <a:cs typeface="Candara"/>
              </a:rPr>
              <a:t>ystem</a:t>
            </a:r>
            <a:endParaRPr sz="1800">
              <a:latin typeface="Candara"/>
              <a:cs typeface="Candara"/>
            </a:endParaRPr>
          </a:p>
        </p:txBody>
      </p:sp>
      <p:sp>
        <p:nvSpPr>
          <p:cNvPr id="19" name="object 19"/>
          <p:cNvSpPr/>
          <p:nvPr/>
        </p:nvSpPr>
        <p:spPr>
          <a:xfrm>
            <a:off x="3431199" y="4153408"/>
            <a:ext cx="912208" cy="1635355"/>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162800" y="3082289"/>
            <a:ext cx="914400" cy="533400"/>
          </a:xfrm>
          <a:custGeom>
            <a:avLst/>
            <a:gdLst/>
            <a:ahLst/>
            <a:cxnLst/>
            <a:rect l="l" t="t" r="r" b="b"/>
            <a:pathLst>
              <a:path w="914400" h="533400">
                <a:moveTo>
                  <a:pt x="0" y="53339"/>
                </a:moveTo>
                <a:lnTo>
                  <a:pt x="0" y="480060"/>
                </a:lnTo>
                <a:lnTo>
                  <a:pt x="11655" y="496921"/>
                </a:lnTo>
                <a:lnTo>
                  <a:pt x="44110" y="511564"/>
                </a:lnTo>
                <a:lnTo>
                  <a:pt x="93597" y="523109"/>
                </a:lnTo>
                <a:lnTo>
                  <a:pt x="156350" y="530681"/>
                </a:lnTo>
                <a:lnTo>
                  <a:pt x="228600" y="533400"/>
                </a:lnTo>
                <a:lnTo>
                  <a:pt x="300849" y="530681"/>
                </a:lnTo>
                <a:lnTo>
                  <a:pt x="363602" y="523109"/>
                </a:lnTo>
                <a:lnTo>
                  <a:pt x="413089" y="511564"/>
                </a:lnTo>
                <a:lnTo>
                  <a:pt x="445544" y="496921"/>
                </a:lnTo>
                <a:lnTo>
                  <a:pt x="468855" y="463198"/>
                </a:lnTo>
                <a:lnTo>
                  <a:pt x="501310" y="448555"/>
                </a:lnTo>
                <a:lnTo>
                  <a:pt x="550797" y="437010"/>
                </a:lnTo>
                <a:lnTo>
                  <a:pt x="613550" y="429438"/>
                </a:lnTo>
                <a:lnTo>
                  <a:pt x="685800" y="426720"/>
                </a:lnTo>
                <a:lnTo>
                  <a:pt x="914400" y="426720"/>
                </a:lnTo>
                <a:lnTo>
                  <a:pt x="914400" y="106680"/>
                </a:lnTo>
                <a:lnTo>
                  <a:pt x="228600" y="106680"/>
                </a:lnTo>
                <a:lnTo>
                  <a:pt x="156350" y="103961"/>
                </a:lnTo>
                <a:lnTo>
                  <a:pt x="93597" y="96389"/>
                </a:lnTo>
                <a:lnTo>
                  <a:pt x="44110" y="84844"/>
                </a:lnTo>
                <a:lnTo>
                  <a:pt x="11655" y="70201"/>
                </a:lnTo>
                <a:lnTo>
                  <a:pt x="0" y="53339"/>
                </a:lnTo>
                <a:close/>
              </a:path>
              <a:path w="914400" h="533400">
                <a:moveTo>
                  <a:pt x="914400" y="426720"/>
                </a:moveTo>
                <a:lnTo>
                  <a:pt x="685800" y="426720"/>
                </a:lnTo>
                <a:lnTo>
                  <a:pt x="758049" y="429438"/>
                </a:lnTo>
                <a:lnTo>
                  <a:pt x="820802" y="437010"/>
                </a:lnTo>
                <a:lnTo>
                  <a:pt x="870289" y="448555"/>
                </a:lnTo>
                <a:lnTo>
                  <a:pt x="902744" y="463198"/>
                </a:lnTo>
                <a:lnTo>
                  <a:pt x="914400" y="480060"/>
                </a:lnTo>
                <a:lnTo>
                  <a:pt x="914400" y="426720"/>
                </a:lnTo>
                <a:close/>
              </a:path>
              <a:path w="914400" h="533400">
                <a:moveTo>
                  <a:pt x="685800" y="0"/>
                </a:moveTo>
                <a:lnTo>
                  <a:pt x="613550" y="2718"/>
                </a:lnTo>
                <a:lnTo>
                  <a:pt x="550797" y="10290"/>
                </a:lnTo>
                <a:lnTo>
                  <a:pt x="501310" y="21835"/>
                </a:lnTo>
                <a:lnTo>
                  <a:pt x="445544" y="70201"/>
                </a:lnTo>
                <a:lnTo>
                  <a:pt x="413089" y="84844"/>
                </a:lnTo>
                <a:lnTo>
                  <a:pt x="363602" y="96389"/>
                </a:lnTo>
                <a:lnTo>
                  <a:pt x="300849" y="103961"/>
                </a:lnTo>
                <a:lnTo>
                  <a:pt x="228600" y="106680"/>
                </a:lnTo>
                <a:lnTo>
                  <a:pt x="914400" y="106680"/>
                </a:lnTo>
                <a:lnTo>
                  <a:pt x="914400" y="53339"/>
                </a:lnTo>
                <a:lnTo>
                  <a:pt x="902744" y="36478"/>
                </a:lnTo>
                <a:lnTo>
                  <a:pt x="870289" y="21835"/>
                </a:lnTo>
                <a:lnTo>
                  <a:pt x="820802" y="10290"/>
                </a:lnTo>
                <a:lnTo>
                  <a:pt x="758049" y="2718"/>
                </a:lnTo>
                <a:lnTo>
                  <a:pt x="685800" y="0"/>
                </a:lnTo>
                <a:close/>
              </a:path>
            </a:pathLst>
          </a:custGeom>
          <a:solidFill>
            <a:srgbClr val="30B6FC"/>
          </a:solidFill>
        </p:spPr>
        <p:txBody>
          <a:bodyPr wrap="square" lIns="0" tIns="0" rIns="0" bIns="0" rtlCol="0"/>
          <a:lstStyle/>
          <a:p>
            <a:endParaRPr/>
          </a:p>
        </p:txBody>
      </p:sp>
      <p:sp>
        <p:nvSpPr>
          <p:cNvPr id="21" name="object 21"/>
          <p:cNvSpPr/>
          <p:nvPr/>
        </p:nvSpPr>
        <p:spPr>
          <a:xfrm>
            <a:off x="7162800" y="3082289"/>
            <a:ext cx="914400" cy="533400"/>
          </a:xfrm>
          <a:custGeom>
            <a:avLst/>
            <a:gdLst/>
            <a:ahLst/>
            <a:cxnLst/>
            <a:rect l="l" t="t" r="r" b="b"/>
            <a:pathLst>
              <a:path w="914400" h="533400">
                <a:moveTo>
                  <a:pt x="0" y="53339"/>
                </a:moveTo>
                <a:lnTo>
                  <a:pt x="44110" y="84844"/>
                </a:lnTo>
                <a:lnTo>
                  <a:pt x="93597" y="96389"/>
                </a:lnTo>
                <a:lnTo>
                  <a:pt x="156350" y="103961"/>
                </a:lnTo>
                <a:lnTo>
                  <a:pt x="228600" y="106680"/>
                </a:lnTo>
                <a:lnTo>
                  <a:pt x="300849" y="103961"/>
                </a:lnTo>
                <a:lnTo>
                  <a:pt x="363602" y="96389"/>
                </a:lnTo>
                <a:lnTo>
                  <a:pt x="413089" y="84844"/>
                </a:lnTo>
                <a:lnTo>
                  <a:pt x="445544" y="70201"/>
                </a:lnTo>
                <a:lnTo>
                  <a:pt x="457200" y="53339"/>
                </a:lnTo>
                <a:lnTo>
                  <a:pt x="501310" y="21835"/>
                </a:lnTo>
                <a:lnTo>
                  <a:pt x="550797" y="10290"/>
                </a:lnTo>
                <a:lnTo>
                  <a:pt x="613550" y="2718"/>
                </a:lnTo>
                <a:lnTo>
                  <a:pt x="685800" y="0"/>
                </a:lnTo>
                <a:lnTo>
                  <a:pt x="758049" y="2718"/>
                </a:lnTo>
                <a:lnTo>
                  <a:pt x="820802" y="10290"/>
                </a:lnTo>
                <a:lnTo>
                  <a:pt x="870289" y="21835"/>
                </a:lnTo>
                <a:lnTo>
                  <a:pt x="902744" y="36478"/>
                </a:lnTo>
                <a:lnTo>
                  <a:pt x="914400" y="53339"/>
                </a:lnTo>
                <a:lnTo>
                  <a:pt x="914400" y="480060"/>
                </a:lnTo>
                <a:lnTo>
                  <a:pt x="902744" y="463198"/>
                </a:lnTo>
                <a:lnTo>
                  <a:pt x="870289" y="448555"/>
                </a:lnTo>
                <a:lnTo>
                  <a:pt x="820802" y="437010"/>
                </a:lnTo>
                <a:lnTo>
                  <a:pt x="758049" y="429438"/>
                </a:lnTo>
                <a:lnTo>
                  <a:pt x="685800" y="426720"/>
                </a:lnTo>
                <a:lnTo>
                  <a:pt x="613550" y="429438"/>
                </a:lnTo>
                <a:lnTo>
                  <a:pt x="550797" y="437010"/>
                </a:lnTo>
                <a:lnTo>
                  <a:pt x="501310" y="448555"/>
                </a:lnTo>
                <a:lnTo>
                  <a:pt x="468855" y="463198"/>
                </a:lnTo>
                <a:lnTo>
                  <a:pt x="457200" y="480060"/>
                </a:lnTo>
                <a:lnTo>
                  <a:pt x="445544" y="496921"/>
                </a:lnTo>
                <a:lnTo>
                  <a:pt x="413089" y="511564"/>
                </a:lnTo>
                <a:lnTo>
                  <a:pt x="363602" y="523109"/>
                </a:lnTo>
                <a:lnTo>
                  <a:pt x="300849" y="530681"/>
                </a:lnTo>
                <a:lnTo>
                  <a:pt x="228600" y="533400"/>
                </a:lnTo>
                <a:lnTo>
                  <a:pt x="156350" y="530681"/>
                </a:lnTo>
                <a:lnTo>
                  <a:pt x="93597" y="523109"/>
                </a:lnTo>
                <a:lnTo>
                  <a:pt x="44110" y="511564"/>
                </a:lnTo>
                <a:lnTo>
                  <a:pt x="11655" y="496921"/>
                </a:lnTo>
                <a:lnTo>
                  <a:pt x="0" y="480060"/>
                </a:lnTo>
                <a:lnTo>
                  <a:pt x="0" y="53339"/>
                </a:lnTo>
                <a:close/>
              </a:path>
            </a:pathLst>
          </a:custGeom>
          <a:ln w="15875">
            <a:solidFill>
              <a:srgbClr val="165D83"/>
            </a:solidFill>
          </a:ln>
        </p:spPr>
        <p:txBody>
          <a:bodyPr wrap="square" lIns="0" tIns="0" rIns="0" bIns="0" rtlCol="0"/>
          <a:lstStyle/>
          <a:p>
            <a:endParaRPr/>
          </a:p>
        </p:txBody>
      </p:sp>
      <p:sp>
        <p:nvSpPr>
          <p:cNvPr id="22" name="object 22"/>
          <p:cNvSpPr/>
          <p:nvPr/>
        </p:nvSpPr>
        <p:spPr>
          <a:xfrm>
            <a:off x="2053082" y="3297301"/>
            <a:ext cx="1376045" cy="103505"/>
          </a:xfrm>
          <a:custGeom>
            <a:avLst/>
            <a:gdLst/>
            <a:ahLst/>
            <a:cxnLst/>
            <a:rect l="l" t="t" r="r" b="b"/>
            <a:pathLst>
              <a:path w="1376045" h="103504">
                <a:moveTo>
                  <a:pt x="88645" y="0"/>
                </a:moveTo>
                <a:lnTo>
                  <a:pt x="0" y="51688"/>
                </a:lnTo>
                <a:lnTo>
                  <a:pt x="88645" y="103504"/>
                </a:lnTo>
                <a:lnTo>
                  <a:pt x="92456" y="102362"/>
                </a:lnTo>
                <a:lnTo>
                  <a:pt x="94234" y="99440"/>
                </a:lnTo>
                <a:lnTo>
                  <a:pt x="96012" y="96393"/>
                </a:lnTo>
                <a:lnTo>
                  <a:pt x="94995" y="92456"/>
                </a:lnTo>
                <a:lnTo>
                  <a:pt x="35995" y="58038"/>
                </a:lnTo>
                <a:lnTo>
                  <a:pt x="12573" y="58038"/>
                </a:lnTo>
                <a:lnTo>
                  <a:pt x="12573" y="45338"/>
                </a:lnTo>
                <a:lnTo>
                  <a:pt x="36213" y="45338"/>
                </a:lnTo>
                <a:lnTo>
                  <a:pt x="94995" y="11049"/>
                </a:lnTo>
                <a:lnTo>
                  <a:pt x="96012" y="7112"/>
                </a:lnTo>
                <a:lnTo>
                  <a:pt x="92456" y="1015"/>
                </a:lnTo>
                <a:lnTo>
                  <a:pt x="88645" y="0"/>
                </a:lnTo>
                <a:close/>
              </a:path>
              <a:path w="1376045" h="103504">
                <a:moveTo>
                  <a:pt x="1350699" y="51752"/>
                </a:moveTo>
                <a:lnTo>
                  <a:pt x="1280921" y="92456"/>
                </a:lnTo>
                <a:lnTo>
                  <a:pt x="1279906" y="96393"/>
                </a:lnTo>
                <a:lnTo>
                  <a:pt x="1281683" y="99440"/>
                </a:lnTo>
                <a:lnTo>
                  <a:pt x="1283462" y="102362"/>
                </a:lnTo>
                <a:lnTo>
                  <a:pt x="1287271" y="103504"/>
                </a:lnTo>
                <a:lnTo>
                  <a:pt x="1365054" y="58038"/>
                </a:lnTo>
                <a:lnTo>
                  <a:pt x="1363345" y="58038"/>
                </a:lnTo>
                <a:lnTo>
                  <a:pt x="1363345" y="57276"/>
                </a:lnTo>
                <a:lnTo>
                  <a:pt x="1360170" y="57276"/>
                </a:lnTo>
                <a:lnTo>
                  <a:pt x="1350699" y="51752"/>
                </a:lnTo>
                <a:close/>
              </a:path>
              <a:path w="1376045" h="103504">
                <a:moveTo>
                  <a:pt x="36213" y="45338"/>
                </a:moveTo>
                <a:lnTo>
                  <a:pt x="12573" y="45338"/>
                </a:lnTo>
                <a:lnTo>
                  <a:pt x="12573" y="58038"/>
                </a:lnTo>
                <a:lnTo>
                  <a:pt x="35995" y="58038"/>
                </a:lnTo>
                <a:lnTo>
                  <a:pt x="34689" y="57276"/>
                </a:lnTo>
                <a:lnTo>
                  <a:pt x="15748" y="57276"/>
                </a:lnTo>
                <a:lnTo>
                  <a:pt x="15748" y="46227"/>
                </a:lnTo>
                <a:lnTo>
                  <a:pt x="34689" y="46227"/>
                </a:lnTo>
                <a:lnTo>
                  <a:pt x="36213" y="45338"/>
                </a:lnTo>
                <a:close/>
              </a:path>
              <a:path w="1376045" h="103504">
                <a:moveTo>
                  <a:pt x="1339704" y="45338"/>
                </a:moveTo>
                <a:lnTo>
                  <a:pt x="36213" y="45338"/>
                </a:lnTo>
                <a:lnTo>
                  <a:pt x="25218" y="51752"/>
                </a:lnTo>
                <a:lnTo>
                  <a:pt x="35995" y="58038"/>
                </a:lnTo>
                <a:lnTo>
                  <a:pt x="1339922" y="58038"/>
                </a:lnTo>
                <a:lnTo>
                  <a:pt x="1350699" y="51752"/>
                </a:lnTo>
                <a:lnTo>
                  <a:pt x="1339704" y="45338"/>
                </a:lnTo>
                <a:close/>
              </a:path>
              <a:path w="1376045" h="103504">
                <a:moveTo>
                  <a:pt x="1365027" y="45338"/>
                </a:moveTo>
                <a:lnTo>
                  <a:pt x="1363345" y="45338"/>
                </a:lnTo>
                <a:lnTo>
                  <a:pt x="1363345" y="58038"/>
                </a:lnTo>
                <a:lnTo>
                  <a:pt x="1365054" y="58038"/>
                </a:lnTo>
                <a:lnTo>
                  <a:pt x="1375918" y="51688"/>
                </a:lnTo>
                <a:lnTo>
                  <a:pt x="1365027" y="45338"/>
                </a:lnTo>
                <a:close/>
              </a:path>
              <a:path w="1376045" h="103504">
                <a:moveTo>
                  <a:pt x="15748" y="46227"/>
                </a:moveTo>
                <a:lnTo>
                  <a:pt x="15748" y="57276"/>
                </a:lnTo>
                <a:lnTo>
                  <a:pt x="25218" y="51752"/>
                </a:lnTo>
                <a:lnTo>
                  <a:pt x="15748" y="46227"/>
                </a:lnTo>
                <a:close/>
              </a:path>
              <a:path w="1376045" h="103504">
                <a:moveTo>
                  <a:pt x="25218" y="51752"/>
                </a:moveTo>
                <a:lnTo>
                  <a:pt x="15748" y="57276"/>
                </a:lnTo>
                <a:lnTo>
                  <a:pt x="34689" y="57276"/>
                </a:lnTo>
                <a:lnTo>
                  <a:pt x="25218" y="51752"/>
                </a:lnTo>
                <a:close/>
              </a:path>
              <a:path w="1376045" h="103504">
                <a:moveTo>
                  <a:pt x="1360170" y="46227"/>
                </a:moveTo>
                <a:lnTo>
                  <a:pt x="1350699" y="51752"/>
                </a:lnTo>
                <a:lnTo>
                  <a:pt x="1360170" y="57276"/>
                </a:lnTo>
                <a:lnTo>
                  <a:pt x="1360170" y="46227"/>
                </a:lnTo>
                <a:close/>
              </a:path>
              <a:path w="1376045" h="103504">
                <a:moveTo>
                  <a:pt x="1363345" y="46227"/>
                </a:moveTo>
                <a:lnTo>
                  <a:pt x="1360170" y="46227"/>
                </a:lnTo>
                <a:lnTo>
                  <a:pt x="1360170" y="57276"/>
                </a:lnTo>
                <a:lnTo>
                  <a:pt x="1363345" y="57276"/>
                </a:lnTo>
                <a:lnTo>
                  <a:pt x="1363345" y="46227"/>
                </a:lnTo>
                <a:close/>
              </a:path>
              <a:path w="1376045" h="103504">
                <a:moveTo>
                  <a:pt x="34689" y="46227"/>
                </a:moveTo>
                <a:lnTo>
                  <a:pt x="15748" y="46227"/>
                </a:lnTo>
                <a:lnTo>
                  <a:pt x="25218" y="51752"/>
                </a:lnTo>
                <a:lnTo>
                  <a:pt x="34689" y="46227"/>
                </a:lnTo>
                <a:close/>
              </a:path>
              <a:path w="1376045" h="103504">
                <a:moveTo>
                  <a:pt x="1287271" y="0"/>
                </a:moveTo>
                <a:lnTo>
                  <a:pt x="1283462" y="1015"/>
                </a:lnTo>
                <a:lnTo>
                  <a:pt x="1279906" y="7112"/>
                </a:lnTo>
                <a:lnTo>
                  <a:pt x="1280921" y="11049"/>
                </a:lnTo>
                <a:lnTo>
                  <a:pt x="1350699" y="51752"/>
                </a:lnTo>
                <a:lnTo>
                  <a:pt x="1360170" y="46227"/>
                </a:lnTo>
                <a:lnTo>
                  <a:pt x="1363345" y="46227"/>
                </a:lnTo>
                <a:lnTo>
                  <a:pt x="1363345" y="45338"/>
                </a:lnTo>
                <a:lnTo>
                  <a:pt x="1365027" y="45338"/>
                </a:lnTo>
                <a:lnTo>
                  <a:pt x="1287271" y="0"/>
                </a:lnTo>
                <a:close/>
              </a:path>
            </a:pathLst>
          </a:custGeom>
          <a:solidFill>
            <a:srgbClr val="252525"/>
          </a:solidFill>
        </p:spPr>
        <p:txBody>
          <a:bodyPr wrap="square" lIns="0" tIns="0" rIns="0" bIns="0" rtlCol="0"/>
          <a:lstStyle/>
          <a:p>
            <a:endParaRPr/>
          </a:p>
        </p:txBody>
      </p:sp>
      <p:sp>
        <p:nvSpPr>
          <p:cNvPr id="23" name="object 23"/>
          <p:cNvSpPr/>
          <p:nvPr/>
        </p:nvSpPr>
        <p:spPr>
          <a:xfrm>
            <a:off x="1600200" y="1981200"/>
            <a:ext cx="2286000" cy="0"/>
          </a:xfrm>
          <a:custGeom>
            <a:avLst/>
            <a:gdLst/>
            <a:ahLst/>
            <a:cxnLst/>
            <a:rect l="l" t="t" r="r" b="b"/>
            <a:pathLst>
              <a:path w="2286000">
                <a:moveTo>
                  <a:pt x="0" y="0"/>
                </a:moveTo>
                <a:lnTo>
                  <a:pt x="2286000" y="0"/>
                </a:lnTo>
              </a:path>
            </a:pathLst>
          </a:custGeom>
          <a:ln w="12700">
            <a:solidFill>
              <a:srgbClr val="252525"/>
            </a:solidFill>
          </a:ln>
        </p:spPr>
        <p:txBody>
          <a:bodyPr wrap="square" lIns="0" tIns="0" rIns="0" bIns="0" rtlCol="0"/>
          <a:lstStyle/>
          <a:p>
            <a:endParaRPr/>
          </a:p>
        </p:txBody>
      </p:sp>
      <p:sp>
        <p:nvSpPr>
          <p:cNvPr id="24" name="object 24"/>
          <p:cNvSpPr/>
          <p:nvPr/>
        </p:nvSpPr>
        <p:spPr>
          <a:xfrm>
            <a:off x="3834510" y="1981200"/>
            <a:ext cx="103505" cy="644525"/>
          </a:xfrm>
          <a:custGeom>
            <a:avLst/>
            <a:gdLst/>
            <a:ahLst/>
            <a:cxnLst/>
            <a:rect l="l" t="t" r="r" b="b"/>
            <a:pathLst>
              <a:path w="103504" h="644525">
                <a:moveTo>
                  <a:pt x="7112" y="547877"/>
                </a:moveTo>
                <a:lnTo>
                  <a:pt x="1015" y="551434"/>
                </a:lnTo>
                <a:lnTo>
                  <a:pt x="0" y="555371"/>
                </a:lnTo>
                <a:lnTo>
                  <a:pt x="51688" y="644016"/>
                </a:lnTo>
                <a:lnTo>
                  <a:pt x="59094" y="631316"/>
                </a:lnTo>
                <a:lnTo>
                  <a:pt x="45338" y="631316"/>
                </a:lnTo>
                <a:lnTo>
                  <a:pt x="45338" y="607894"/>
                </a:lnTo>
                <a:lnTo>
                  <a:pt x="10922" y="548894"/>
                </a:lnTo>
                <a:lnTo>
                  <a:pt x="7112" y="547877"/>
                </a:lnTo>
                <a:close/>
              </a:path>
              <a:path w="103504" h="644525">
                <a:moveTo>
                  <a:pt x="45338" y="607894"/>
                </a:moveTo>
                <a:lnTo>
                  <a:pt x="45338" y="631316"/>
                </a:lnTo>
                <a:lnTo>
                  <a:pt x="58038" y="631316"/>
                </a:lnTo>
                <a:lnTo>
                  <a:pt x="58038" y="628141"/>
                </a:lnTo>
                <a:lnTo>
                  <a:pt x="46227" y="628141"/>
                </a:lnTo>
                <a:lnTo>
                  <a:pt x="51688" y="618780"/>
                </a:lnTo>
                <a:lnTo>
                  <a:pt x="45338" y="607894"/>
                </a:lnTo>
                <a:close/>
              </a:path>
              <a:path w="103504" h="644525">
                <a:moveTo>
                  <a:pt x="96265" y="547877"/>
                </a:moveTo>
                <a:lnTo>
                  <a:pt x="92455" y="548894"/>
                </a:lnTo>
                <a:lnTo>
                  <a:pt x="58038" y="607894"/>
                </a:lnTo>
                <a:lnTo>
                  <a:pt x="58038" y="631316"/>
                </a:lnTo>
                <a:lnTo>
                  <a:pt x="59094" y="631316"/>
                </a:lnTo>
                <a:lnTo>
                  <a:pt x="103377" y="555371"/>
                </a:lnTo>
                <a:lnTo>
                  <a:pt x="102362" y="551434"/>
                </a:lnTo>
                <a:lnTo>
                  <a:pt x="96265" y="547877"/>
                </a:lnTo>
                <a:close/>
              </a:path>
              <a:path w="103504" h="644525">
                <a:moveTo>
                  <a:pt x="51688" y="618780"/>
                </a:moveTo>
                <a:lnTo>
                  <a:pt x="46227" y="628141"/>
                </a:lnTo>
                <a:lnTo>
                  <a:pt x="57150" y="628141"/>
                </a:lnTo>
                <a:lnTo>
                  <a:pt x="51688" y="618780"/>
                </a:lnTo>
                <a:close/>
              </a:path>
              <a:path w="103504" h="644525">
                <a:moveTo>
                  <a:pt x="58038" y="607894"/>
                </a:moveTo>
                <a:lnTo>
                  <a:pt x="51688" y="618780"/>
                </a:lnTo>
                <a:lnTo>
                  <a:pt x="57150" y="628141"/>
                </a:lnTo>
                <a:lnTo>
                  <a:pt x="58038" y="628141"/>
                </a:lnTo>
                <a:lnTo>
                  <a:pt x="58038" y="607894"/>
                </a:lnTo>
                <a:close/>
              </a:path>
              <a:path w="103504" h="644525">
                <a:moveTo>
                  <a:pt x="58038" y="0"/>
                </a:moveTo>
                <a:lnTo>
                  <a:pt x="45338" y="0"/>
                </a:lnTo>
                <a:lnTo>
                  <a:pt x="45338" y="607894"/>
                </a:lnTo>
                <a:lnTo>
                  <a:pt x="51688" y="618780"/>
                </a:lnTo>
                <a:lnTo>
                  <a:pt x="58038" y="607894"/>
                </a:lnTo>
                <a:lnTo>
                  <a:pt x="58038" y="0"/>
                </a:lnTo>
                <a:close/>
              </a:path>
            </a:pathLst>
          </a:custGeom>
          <a:solidFill>
            <a:srgbClr val="252525"/>
          </a:solidFill>
        </p:spPr>
        <p:txBody>
          <a:bodyPr wrap="square" lIns="0" tIns="0" rIns="0" bIns="0" rtlCol="0"/>
          <a:lstStyle/>
          <a:p>
            <a:endParaRPr/>
          </a:p>
        </p:txBody>
      </p:sp>
      <p:sp>
        <p:nvSpPr>
          <p:cNvPr id="25" name="object 25"/>
          <p:cNvSpPr/>
          <p:nvPr/>
        </p:nvSpPr>
        <p:spPr>
          <a:xfrm>
            <a:off x="5105400" y="1981200"/>
            <a:ext cx="0" cy="643890"/>
          </a:xfrm>
          <a:custGeom>
            <a:avLst/>
            <a:gdLst/>
            <a:ahLst/>
            <a:cxnLst/>
            <a:rect l="l" t="t" r="r" b="b"/>
            <a:pathLst>
              <a:path h="643889">
                <a:moveTo>
                  <a:pt x="0" y="643889"/>
                </a:moveTo>
                <a:lnTo>
                  <a:pt x="0" y="0"/>
                </a:lnTo>
              </a:path>
            </a:pathLst>
          </a:custGeom>
          <a:ln w="12700">
            <a:solidFill>
              <a:srgbClr val="252525"/>
            </a:solidFill>
          </a:ln>
        </p:spPr>
        <p:txBody>
          <a:bodyPr wrap="square" lIns="0" tIns="0" rIns="0" bIns="0" rtlCol="0"/>
          <a:lstStyle/>
          <a:p>
            <a:endParaRPr/>
          </a:p>
        </p:txBody>
      </p:sp>
      <p:sp>
        <p:nvSpPr>
          <p:cNvPr id="26" name="object 26"/>
          <p:cNvSpPr/>
          <p:nvPr/>
        </p:nvSpPr>
        <p:spPr>
          <a:xfrm>
            <a:off x="5105400" y="1929510"/>
            <a:ext cx="2514600" cy="103505"/>
          </a:xfrm>
          <a:custGeom>
            <a:avLst/>
            <a:gdLst/>
            <a:ahLst/>
            <a:cxnLst/>
            <a:rect l="l" t="t" r="r" b="b"/>
            <a:pathLst>
              <a:path w="2514600" h="103505">
                <a:moveTo>
                  <a:pt x="2489490" y="51688"/>
                </a:moveTo>
                <a:lnTo>
                  <a:pt x="2419604" y="92455"/>
                </a:lnTo>
                <a:lnTo>
                  <a:pt x="2418588" y="96265"/>
                </a:lnTo>
                <a:lnTo>
                  <a:pt x="2422144" y="102362"/>
                </a:lnTo>
                <a:lnTo>
                  <a:pt x="2425954" y="103377"/>
                </a:lnTo>
                <a:lnTo>
                  <a:pt x="2503709" y="58038"/>
                </a:lnTo>
                <a:lnTo>
                  <a:pt x="2502027" y="58038"/>
                </a:lnTo>
                <a:lnTo>
                  <a:pt x="2502027" y="57150"/>
                </a:lnTo>
                <a:lnTo>
                  <a:pt x="2498852" y="57150"/>
                </a:lnTo>
                <a:lnTo>
                  <a:pt x="2489490" y="51688"/>
                </a:lnTo>
                <a:close/>
              </a:path>
              <a:path w="2514600" h="103505">
                <a:moveTo>
                  <a:pt x="2478604" y="45338"/>
                </a:moveTo>
                <a:lnTo>
                  <a:pt x="0" y="45338"/>
                </a:lnTo>
                <a:lnTo>
                  <a:pt x="0" y="58038"/>
                </a:lnTo>
                <a:lnTo>
                  <a:pt x="2478604" y="58038"/>
                </a:lnTo>
                <a:lnTo>
                  <a:pt x="2489490" y="51688"/>
                </a:lnTo>
                <a:lnTo>
                  <a:pt x="2478604" y="45338"/>
                </a:lnTo>
                <a:close/>
              </a:path>
              <a:path w="2514600" h="103505">
                <a:moveTo>
                  <a:pt x="2503709" y="45338"/>
                </a:moveTo>
                <a:lnTo>
                  <a:pt x="2502027" y="45338"/>
                </a:lnTo>
                <a:lnTo>
                  <a:pt x="2502027" y="58038"/>
                </a:lnTo>
                <a:lnTo>
                  <a:pt x="2503709" y="58038"/>
                </a:lnTo>
                <a:lnTo>
                  <a:pt x="2514600" y="51688"/>
                </a:lnTo>
                <a:lnTo>
                  <a:pt x="2503709" y="45338"/>
                </a:lnTo>
                <a:close/>
              </a:path>
              <a:path w="2514600" h="103505">
                <a:moveTo>
                  <a:pt x="2498852" y="46227"/>
                </a:moveTo>
                <a:lnTo>
                  <a:pt x="2489490" y="51688"/>
                </a:lnTo>
                <a:lnTo>
                  <a:pt x="2498852" y="57150"/>
                </a:lnTo>
                <a:lnTo>
                  <a:pt x="2498852" y="46227"/>
                </a:lnTo>
                <a:close/>
              </a:path>
              <a:path w="2514600" h="103505">
                <a:moveTo>
                  <a:pt x="2502027" y="46227"/>
                </a:moveTo>
                <a:lnTo>
                  <a:pt x="2498852" y="46227"/>
                </a:lnTo>
                <a:lnTo>
                  <a:pt x="2498852" y="57150"/>
                </a:lnTo>
                <a:lnTo>
                  <a:pt x="2502027" y="57150"/>
                </a:lnTo>
                <a:lnTo>
                  <a:pt x="2502027" y="46227"/>
                </a:lnTo>
                <a:close/>
              </a:path>
              <a:path w="2514600" h="103505">
                <a:moveTo>
                  <a:pt x="2425954" y="0"/>
                </a:moveTo>
                <a:lnTo>
                  <a:pt x="2422144" y="1015"/>
                </a:lnTo>
                <a:lnTo>
                  <a:pt x="2418588" y="7112"/>
                </a:lnTo>
                <a:lnTo>
                  <a:pt x="2419604" y="10922"/>
                </a:lnTo>
                <a:lnTo>
                  <a:pt x="2489490" y="51688"/>
                </a:lnTo>
                <a:lnTo>
                  <a:pt x="2498852" y="46227"/>
                </a:lnTo>
                <a:lnTo>
                  <a:pt x="2502027" y="46227"/>
                </a:lnTo>
                <a:lnTo>
                  <a:pt x="2502027" y="45338"/>
                </a:lnTo>
                <a:lnTo>
                  <a:pt x="2503709" y="45338"/>
                </a:lnTo>
                <a:lnTo>
                  <a:pt x="2425954" y="0"/>
                </a:lnTo>
                <a:close/>
              </a:path>
            </a:pathLst>
          </a:custGeom>
          <a:solidFill>
            <a:srgbClr val="252525"/>
          </a:solidFill>
        </p:spPr>
        <p:txBody>
          <a:bodyPr wrap="square" lIns="0" tIns="0" rIns="0" bIns="0" rtlCol="0"/>
          <a:lstStyle/>
          <a:p>
            <a:endParaRPr/>
          </a:p>
        </p:txBody>
      </p:sp>
      <p:sp>
        <p:nvSpPr>
          <p:cNvPr id="27" name="object 27"/>
          <p:cNvSpPr/>
          <p:nvPr/>
        </p:nvSpPr>
        <p:spPr>
          <a:xfrm>
            <a:off x="5753100" y="3297935"/>
            <a:ext cx="1409700" cy="103505"/>
          </a:xfrm>
          <a:custGeom>
            <a:avLst/>
            <a:gdLst/>
            <a:ahLst/>
            <a:cxnLst/>
            <a:rect l="l" t="t" r="r" b="b"/>
            <a:pathLst>
              <a:path w="1409700" h="103504">
                <a:moveTo>
                  <a:pt x="1384481" y="51625"/>
                </a:moveTo>
                <a:lnTo>
                  <a:pt x="1314703" y="92328"/>
                </a:lnTo>
                <a:lnTo>
                  <a:pt x="1313688" y="96265"/>
                </a:lnTo>
                <a:lnTo>
                  <a:pt x="1317244" y="102362"/>
                </a:lnTo>
                <a:lnTo>
                  <a:pt x="1321053" y="103377"/>
                </a:lnTo>
                <a:lnTo>
                  <a:pt x="1398809" y="58038"/>
                </a:lnTo>
                <a:lnTo>
                  <a:pt x="1397127" y="58038"/>
                </a:lnTo>
                <a:lnTo>
                  <a:pt x="1397127" y="57150"/>
                </a:lnTo>
                <a:lnTo>
                  <a:pt x="1393952" y="57150"/>
                </a:lnTo>
                <a:lnTo>
                  <a:pt x="1384481" y="51625"/>
                </a:lnTo>
                <a:close/>
              </a:path>
              <a:path w="1409700" h="103504">
                <a:moveTo>
                  <a:pt x="1373704" y="45338"/>
                </a:moveTo>
                <a:lnTo>
                  <a:pt x="0" y="45338"/>
                </a:lnTo>
                <a:lnTo>
                  <a:pt x="0" y="58038"/>
                </a:lnTo>
                <a:lnTo>
                  <a:pt x="1373486" y="58038"/>
                </a:lnTo>
                <a:lnTo>
                  <a:pt x="1384481" y="51625"/>
                </a:lnTo>
                <a:lnTo>
                  <a:pt x="1373704" y="45338"/>
                </a:lnTo>
                <a:close/>
              </a:path>
              <a:path w="1409700" h="103504">
                <a:moveTo>
                  <a:pt x="1398837" y="45338"/>
                </a:moveTo>
                <a:lnTo>
                  <a:pt x="1397127" y="45338"/>
                </a:lnTo>
                <a:lnTo>
                  <a:pt x="1397127" y="58038"/>
                </a:lnTo>
                <a:lnTo>
                  <a:pt x="1398809" y="58038"/>
                </a:lnTo>
                <a:lnTo>
                  <a:pt x="1409700" y="51688"/>
                </a:lnTo>
                <a:lnTo>
                  <a:pt x="1398837" y="45338"/>
                </a:lnTo>
                <a:close/>
              </a:path>
              <a:path w="1409700" h="103504">
                <a:moveTo>
                  <a:pt x="1393952" y="46100"/>
                </a:moveTo>
                <a:lnTo>
                  <a:pt x="1384481" y="51625"/>
                </a:lnTo>
                <a:lnTo>
                  <a:pt x="1393952" y="57150"/>
                </a:lnTo>
                <a:lnTo>
                  <a:pt x="1393952" y="46100"/>
                </a:lnTo>
                <a:close/>
              </a:path>
              <a:path w="1409700" h="103504">
                <a:moveTo>
                  <a:pt x="1397127" y="46100"/>
                </a:moveTo>
                <a:lnTo>
                  <a:pt x="1393952" y="46100"/>
                </a:lnTo>
                <a:lnTo>
                  <a:pt x="1393952" y="57150"/>
                </a:lnTo>
                <a:lnTo>
                  <a:pt x="1397127" y="57150"/>
                </a:lnTo>
                <a:lnTo>
                  <a:pt x="1397127" y="46100"/>
                </a:lnTo>
                <a:close/>
              </a:path>
              <a:path w="1409700" h="103504">
                <a:moveTo>
                  <a:pt x="1321053" y="0"/>
                </a:moveTo>
                <a:lnTo>
                  <a:pt x="1317244" y="1015"/>
                </a:lnTo>
                <a:lnTo>
                  <a:pt x="1315466" y="3937"/>
                </a:lnTo>
                <a:lnTo>
                  <a:pt x="1313688" y="6985"/>
                </a:lnTo>
                <a:lnTo>
                  <a:pt x="1314703" y="10922"/>
                </a:lnTo>
                <a:lnTo>
                  <a:pt x="1384481" y="51625"/>
                </a:lnTo>
                <a:lnTo>
                  <a:pt x="1393952" y="46100"/>
                </a:lnTo>
                <a:lnTo>
                  <a:pt x="1397127" y="46100"/>
                </a:lnTo>
                <a:lnTo>
                  <a:pt x="1397127" y="45338"/>
                </a:lnTo>
                <a:lnTo>
                  <a:pt x="1398837" y="45338"/>
                </a:lnTo>
                <a:lnTo>
                  <a:pt x="1324102" y="1650"/>
                </a:lnTo>
                <a:lnTo>
                  <a:pt x="1321053" y="0"/>
                </a:lnTo>
                <a:close/>
              </a:path>
            </a:pathLst>
          </a:custGeom>
          <a:solidFill>
            <a:srgbClr val="252525"/>
          </a:solidFill>
        </p:spPr>
        <p:txBody>
          <a:bodyPr wrap="square" lIns="0" tIns="0" rIns="0" bIns="0" rtlCol="0"/>
          <a:lstStyle/>
          <a:p>
            <a:endParaRPr/>
          </a:p>
        </p:txBody>
      </p:sp>
      <p:sp>
        <p:nvSpPr>
          <p:cNvPr id="28" name="object 28"/>
          <p:cNvSpPr/>
          <p:nvPr/>
        </p:nvSpPr>
        <p:spPr>
          <a:xfrm>
            <a:off x="5151501" y="4079366"/>
            <a:ext cx="0" cy="1028700"/>
          </a:xfrm>
          <a:custGeom>
            <a:avLst/>
            <a:gdLst/>
            <a:ahLst/>
            <a:cxnLst/>
            <a:rect l="l" t="t" r="r" b="b"/>
            <a:pathLst>
              <a:path h="1028700">
                <a:moveTo>
                  <a:pt x="0" y="0"/>
                </a:moveTo>
                <a:lnTo>
                  <a:pt x="0" y="1028191"/>
                </a:lnTo>
              </a:path>
            </a:pathLst>
          </a:custGeom>
          <a:ln w="12700">
            <a:solidFill>
              <a:srgbClr val="252525"/>
            </a:solidFill>
          </a:ln>
        </p:spPr>
        <p:txBody>
          <a:bodyPr wrap="square" lIns="0" tIns="0" rIns="0" bIns="0" rtlCol="0"/>
          <a:lstStyle/>
          <a:p>
            <a:endParaRPr/>
          </a:p>
        </p:txBody>
      </p:sp>
      <p:sp>
        <p:nvSpPr>
          <p:cNvPr id="29" name="object 29"/>
          <p:cNvSpPr/>
          <p:nvPr/>
        </p:nvSpPr>
        <p:spPr>
          <a:xfrm>
            <a:off x="5151501" y="5055870"/>
            <a:ext cx="1981835" cy="103505"/>
          </a:xfrm>
          <a:custGeom>
            <a:avLst/>
            <a:gdLst/>
            <a:ahLst/>
            <a:cxnLst/>
            <a:rect l="l" t="t" r="r" b="b"/>
            <a:pathLst>
              <a:path w="1981834" h="103504">
                <a:moveTo>
                  <a:pt x="1956090" y="51688"/>
                </a:moveTo>
                <a:lnTo>
                  <a:pt x="1886203" y="92455"/>
                </a:lnTo>
                <a:lnTo>
                  <a:pt x="1885188" y="96265"/>
                </a:lnTo>
                <a:lnTo>
                  <a:pt x="1888744" y="102361"/>
                </a:lnTo>
                <a:lnTo>
                  <a:pt x="1892680" y="103377"/>
                </a:lnTo>
                <a:lnTo>
                  <a:pt x="1970436" y="58038"/>
                </a:lnTo>
                <a:lnTo>
                  <a:pt x="1968753" y="58038"/>
                </a:lnTo>
                <a:lnTo>
                  <a:pt x="1968753" y="57149"/>
                </a:lnTo>
                <a:lnTo>
                  <a:pt x="1965452" y="57149"/>
                </a:lnTo>
                <a:lnTo>
                  <a:pt x="1956090" y="51688"/>
                </a:lnTo>
                <a:close/>
              </a:path>
              <a:path w="1981834" h="103504">
                <a:moveTo>
                  <a:pt x="1945204" y="45338"/>
                </a:moveTo>
                <a:lnTo>
                  <a:pt x="0" y="45338"/>
                </a:lnTo>
                <a:lnTo>
                  <a:pt x="0" y="58038"/>
                </a:lnTo>
                <a:lnTo>
                  <a:pt x="1945204" y="58038"/>
                </a:lnTo>
                <a:lnTo>
                  <a:pt x="1956090" y="51688"/>
                </a:lnTo>
                <a:lnTo>
                  <a:pt x="1945204" y="45338"/>
                </a:lnTo>
                <a:close/>
              </a:path>
              <a:path w="1981834" h="103504">
                <a:moveTo>
                  <a:pt x="1970436" y="45338"/>
                </a:moveTo>
                <a:lnTo>
                  <a:pt x="1968753" y="45338"/>
                </a:lnTo>
                <a:lnTo>
                  <a:pt x="1968753" y="58038"/>
                </a:lnTo>
                <a:lnTo>
                  <a:pt x="1970436" y="58038"/>
                </a:lnTo>
                <a:lnTo>
                  <a:pt x="1981327" y="51688"/>
                </a:lnTo>
                <a:lnTo>
                  <a:pt x="1970436" y="45338"/>
                </a:lnTo>
                <a:close/>
              </a:path>
              <a:path w="1981834" h="103504">
                <a:moveTo>
                  <a:pt x="1965452" y="46227"/>
                </a:moveTo>
                <a:lnTo>
                  <a:pt x="1956090" y="51688"/>
                </a:lnTo>
                <a:lnTo>
                  <a:pt x="1965452" y="57149"/>
                </a:lnTo>
                <a:lnTo>
                  <a:pt x="1965452" y="46227"/>
                </a:lnTo>
                <a:close/>
              </a:path>
              <a:path w="1981834" h="103504">
                <a:moveTo>
                  <a:pt x="1968753" y="46227"/>
                </a:moveTo>
                <a:lnTo>
                  <a:pt x="1965452" y="46227"/>
                </a:lnTo>
                <a:lnTo>
                  <a:pt x="1965452" y="57149"/>
                </a:lnTo>
                <a:lnTo>
                  <a:pt x="1968753" y="57149"/>
                </a:lnTo>
                <a:lnTo>
                  <a:pt x="1968753" y="46227"/>
                </a:lnTo>
                <a:close/>
              </a:path>
              <a:path w="1981834" h="103504">
                <a:moveTo>
                  <a:pt x="1892680" y="0"/>
                </a:moveTo>
                <a:lnTo>
                  <a:pt x="1888744" y="1015"/>
                </a:lnTo>
                <a:lnTo>
                  <a:pt x="1885188" y="7111"/>
                </a:lnTo>
                <a:lnTo>
                  <a:pt x="1886203" y="10921"/>
                </a:lnTo>
                <a:lnTo>
                  <a:pt x="1956090" y="51688"/>
                </a:lnTo>
                <a:lnTo>
                  <a:pt x="1965452" y="46227"/>
                </a:lnTo>
                <a:lnTo>
                  <a:pt x="1968753" y="46227"/>
                </a:lnTo>
                <a:lnTo>
                  <a:pt x="1968753" y="45338"/>
                </a:lnTo>
                <a:lnTo>
                  <a:pt x="1970436" y="45338"/>
                </a:lnTo>
                <a:lnTo>
                  <a:pt x="1892680" y="0"/>
                </a:lnTo>
                <a:close/>
              </a:path>
            </a:pathLst>
          </a:custGeom>
          <a:solidFill>
            <a:srgbClr val="252525"/>
          </a:solidFill>
        </p:spPr>
        <p:txBody>
          <a:bodyPr wrap="square" lIns="0" tIns="0" rIns="0" bIns="0" rtlCol="0"/>
          <a:lstStyle/>
          <a:p>
            <a:endParaRPr/>
          </a:p>
        </p:txBody>
      </p:sp>
      <p:sp>
        <p:nvSpPr>
          <p:cNvPr id="30" name="object 30"/>
          <p:cNvSpPr/>
          <p:nvPr/>
        </p:nvSpPr>
        <p:spPr>
          <a:xfrm>
            <a:off x="4735195" y="4072890"/>
            <a:ext cx="0" cy="1562100"/>
          </a:xfrm>
          <a:custGeom>
            <a:avLst/>
            <a:gdLst/>
            <a:ahLst/>
            <a:cxnLst/>
            <a:rect l="l" t="t" r="r" b="b"/>
            <a:pathLst>
              <a:path h="1562100">
                <a:moveTo>
                  <a:pt x="0" y="0"/>
                </a:moveTo>
                <a:lnTo>
                  <a:pt x="0" y="1561617"/>
                </a:lnTo>
              </a:path>
            </a:pathLst>
          </a:custGeom>
          <a:ln w="12700">
            <a:solidFill>
              <a:srgbClr val="252525"/>
            </a:solidFill>
          </a:ln>
        </p:spPr>
        <p:txBody>
          <a:bodyPr wrap="square" lIns="0" tIns="0" rIns="0" bIns="0" rtlCol="0"/>
          <a:lstStyle/>
          <a:p>
            <a:endParaRPr/>
          </a:p>
        </p:txBody>
      </p:sp>
      <p:sp>
        <p:nvSpPr>
          <p:cNvPr id="31" name="object 31"/>
          <p:cNvSpPr/>
          <p:nvPr/>
        </p:nvSpPr>
        <p:spPr>
          <a:xfrm>
            <a:off x="4735067" y="5582792"/>
            <a:ext cx="2428240" cy="103505"/>
          </a:xfrm>
          <a:custGeom>
            <a:avLst/>
            <a:gdLst/>
            <a:ahLst/>
            <a:cxnLst/>
            <a:rect l="l" t="t" r="r" b="b"/>
            <a:pathLst>
              <a:path w="2428240" h="103504">
                <a:moveTo>
                  <a:pt x="2402576" y="51714"/>
                </a:moveTo>
                <a:lnTo>
                  <a:pt x="2332736" y="92443"/>
                </a:lnTo>
                <a:lnTo>
                  <a:pt x="2331720" y="96329"/>
                </a:lnTo>
                <a:lnTo>
                  <a:pt x="2335276" y="102387"/>
                </a:lnTo>
                <a:lnTo>
                  <a:pt x="2339086" y="103416"/>
                </a:lnTo>
                <a:lnTo>
                  <a:pt x="2416844" y="58064"/>
                </a:lnTo>
                <a:lnTo>
                  <a:pt x="2415159" y="58064"/>
                </a:lnTo>
                <a:lnTo>
                  <a:pt x="2415159" y="57200"/>
                </a:lnTo>
                <a:lnTo>
                  <a:pt x="2411984" y="57200"/>
                </a:lnTo>
                <a:lnTo>
                  <a:pt x="2402576" y="51714"/>
                </a:lnTo>
                <a:close/>
              </a:path>
              <a:path w="2428240" h="103504">
                <a:moveTo>
                  <a:pt x="2391687" y="45364"/>
                </a:moveTo>
                <a:lnTo>
                  <a:pt x="0" y="45364"/>
                </a:lnTo>
                <a:lnTo>
                  <a:pt x="0" y="58064"/>
                </a:lnTo>
                <a:lnTo>
                  <a:pt x="2391687" y="58064"/>
                </a:lnTo>
                <a:lnTo>
                  <a:pt x="2402576" y="51714"/>
                </a:lnTo>
                <a:lnTo>
                  <a:pt x="2391687" y="45364"/>
                </a:lnTo>
                <a:close/>
              </a:path>
              <a:path w="2428240" h="103504">
                <a:moveTo>
                  <a:pt x="2416847" y="45364"/>
                </a:moveTo>
                <a:lnTo>
                  <a:pt x="2415159" y="45364"/>
                </a:lnTo>
                <a:lnTo>
                  <a:pt x="2415159" y="58064"/>
                </a:lnTo>
                <a:lnTo>
                  <a:pt x="2416844" y="58064"/>
                </a:lnTo>
                <a:lnTo>
                  <a:pt x="2427732" y="51714"/>
                </a:lnTo>
                <a:lnTo>
                  <a:pt x="2416847" y="45364"/>
                </a:lnTo>
                <a:close/>
              </a:path>
              <a:path w="2428240" h="103504">
                <a:moveTo>
                  <a:pt x="2411984" y="46227"/>
                </a:moveTo>
                <a:lnTo>
                  <a:pt x="2402576" y="51714"/>
                </a:lnTo>
                <a:lnTo>
                  <a:pt x="2411984" y="57200"/>
                </a:lnTo>
                <a:lnTo>
                  <a:pt x="2411984" y="46227"/>
                </a:lnTo>
                <a:close/>
              </a:path>
              <a:path w="2428240" h="103504">
                <a:moveTo>
                  <a:pt x="2415159" y="46227"/>
                </a:moveTo>
                <a:lnTo>
                  <a:pt x="2411984" y="46227"/>
                </a:lnTo>
                <a:lnTo>
                  <a:pt x="2411984" y="57200"/>
                </a:lnTo>
                <a:lnTo>
                  <a:pt x="2415159" y="57200"/>
                </a:lnTo>
                <a:lnTo>
                  <a:pt x="2415159" y="46227"/>
                </a:lnTo>
                <a:close/>
              </a:path>
              <a:path w="2428240" h="103504">
                <a:moveTo>
                  <a:pt x="2339086" y="0"/>
                </a:moveTo>
                <a:lnTo>
                  <a:pt x="2335276" y="1015"/>
                </a:lnTo>
                <a:lnTo>
                  <a:pt x="2331720" y="7086"/>
                </a:lnTo>
                <a:lnTo>
                  <a:pt x="2332736" y="10985"/>
                </a:lnTo>
                <a:lnTo>
                  <a:pt x="2402576" y="51714"/>
                </a:lnTo>
                <a:lnTo>
                  <a:pt x="2411984" y="46227"/>
                </a:lnTo>
                <a:lnTo>
                  <a:pt x="2415159" y="46227"/>
                </a:lnTo>
                <a:lnTo>
                  <a:pt x="2415159" y="45364"/>
                </a:lnTo>
                <a:lnTo>
                  <a:pt x="2416847" y="45364"/>
                </a:lnTo>
                <a:lnTo>
                  <a:pt x="2339086" y="0"/>
                </a:lnTo>
                <a:close/>
              </a:path>
            </a:pathLst>
          </a:custGeom>
          <a:solidFill>
            <a:srgbClr val="252525"/>
          </a:solidFill>
        </p:spPr>
        <p:txBody>
          <a:bodyPr wrap="square" lIns="0" tIns="0" rIns="0" bIns="0" rtlCol="0"/>
          <a:lstStyle/>
          <a:p>
            <a:endParaRPr/>
          </a:p>
        </p:txBody>
      </p:sp>
      <p:sp>
        <p:nvSpPr>
          <p:cNvPr id="32" name="object 32"/>
          <p:cNvSpPr txBox="1"/>
          <p:nvPr/>
        </p:nvSpPr>
        <p:spPr>
          <a:xfrm>
            <a:off x="993444" y="1624330"/>
            <a:ext cx="113284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EMPLOYEE</a:t>
            </a:r>
            <a:r>
              <a:rPr sz="1200" spc="-45" dirty="0">
                <a:latin typeface="Candara"/>
                <a:cs typeface="Candara"/>
              </a:rPr>
              <a:t> </a:t>
            </a:r>
            <a:r>
              <a:rPr sz="1200" spc="-15" dirty="0">
                <a:latin typeface="Candara"/>
                <a:cs typeface="Candara"/>
              </a:rPr>
              <a:t>DATA</a:t>
            </a:r>
            <a:endParaRPr sz="1200">
              <a:latin typeface="Candara"/>
              <a:cs typeface="Candara"/>
            </a:endParaRPr>
          </a:p>
        </p:txBody>
      </p:sp>
      <p:sp>
        <p:nvSpPr>
          <p:cNvPr id="33" name="object 33"/>
          <p:cNvSpPr txBox="1"/>
          <p:nvPr/>
        </p:nvSpPr>
        <p:spPr>
          <a:xfrm>
            <a:off x="231140" y="3106927"/>
            <a:ext cx="661670" cy="574040"/>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Employee</a:t>
            </a:r>
            <a:endParaRPr sz="1200">
              <a:latin typeface="Candara"/>
              <a:cs typeface="Candara"/>
            </a:endParaRPr>
          </a:p>
          <a:p>
            <a:pPr marL="12700" marR="50800">
              <a:lnSpc>
                <a:spcPct val="100000"/>
              </a:lnSpc>
            </a:pPr>
            <a:r>
              <a:rPr sz="1200" dirty="0">
                <a:latin typeface="Candara"/>
                <a:cs typeface="Candara"/>
              </a:rPr>
              <a:t>/file  </a:t>
            </a:r>
            <a:r>
              <a:rPr sz="1200" spc="-5" dirty="0">
                <a:latin typeface="Candara"/>
                <a:cs typeface="Candara"/>
              </a:rPr>
              <a:t>data</a:t>
            </a:r>
            <a:r>
              <a:rPr sz="1200" dirty="0">
                <a:latin typeface="Candara"/>
                <a:cs typeface="Candara"/>
              </a:rPr>
              <a:t>base</a:t>
            </a:r>
            <a:endParaRPr sz="1200">
              <a:latin typeface="Candara"/>
              <a:cs typeface="Candara"/>
            </a:endParaRPr>
          </a:p>
        </p:txBody>
      </p:sp>
      <p:sp>
        <p:nvSpPr>
          <p:cNvPr id="34" name="object 34"/>
          <p:cNvSpPr txBox="1"/>
          <p:nvPr/>
        </p:nvSpPr>
        <p:spPr>
          <a:xfrm>
            <a:off x="5642228" y="1471930"/>
            <a:ext cx="1140460" cy="208279"/>
          </a:xfrm>
          <a:prstGeom prst="rect">
            <a:avLst/>
          </a:prstGeom>
        </p:spPr>
        <p:txBody>
          <a:bodyPr vert="horz" wrap="square" lIns="0" tIns="12700" rIns="0" bIns="0" rtlCol="0">
            <a:spAutoFit/>
          </a:bodyPr>
          <a:lstStyle/>
          <a:p>
            <a:pPr marL="12700">
              <a:lnSpc>
                <a:spcPct val="100000"/>
              </a:lnSpc>
              <a:spcBef>
                <a:spcPts val="100"/>
              </a:spcBef>
            </a:pPr>
            <a:r>
              <a:rPr sz="1200" spc="-40" dirty="0">
                <a:latin typeface="Candara"/>
                <a:cs typeface="Candara"/>
              </a:rPr>
              <a:t>To </a:t>
            </a:r>
            <a:r>
              <a:rPr sz="1200" spc="-5" dirty="0">
                <a:latin typeface="Candara"/>
                <a:cs typeface="Candara"/>
              </a:rPr>
              <a:t>general</a:t>
            </a:r>
            <a:r>
              <a:rPr sz="1200" spc="-10" dirty="0">
                <a:latin typeface="Candara"/>
                <a:cs typeface="Candara"/>
              </a:rPr>
              <a:t> </a:t>
            </a:r>
            <a:r>
              <a:rPr sz="1200" spc="-5" dirty="0">
                <a:latin typeface="Candara"/>
                <a:cs typeface="Candara"/>
              </a:rPr>
              <a:t>ledger</a:t>
            </a:r>
            <a:endParaRPr sz="1200">
              <a:latin typeface="Candara"/>
              <a:cs typeface="Candara"/>
            </a:endParaRPr>
          </a:p>
        </p:txBody>
      </p:sp>
      <p:sp>
        <p:nvSpPr>
          <p:cNvPr id="35" name="object 35"/>
          <p:cNvSpPr txBox="1"/>
          <p:nvPr/>
        </p:nvSpPr>
        <p:spPr>
          <a:xfrm>
            <a:off x="7310373" y="3868928"/>
            <a:ext cx="887094" cy="391160"/>
          </a:xfrm>
          <a:prstGeom prst="rect">
            <a:avLst/>
          </a:prstGeom>
        </p:spPr>
        <p:txBody>
          <a:bodyPr vert="horz" wrap="square" lIns="0" tIns="12700" rIns="0" bIns="0" rtlCol="0">
            <a:spAutoFit/>
          </a:bodyPr>
          <a:lstStyle/>
          <a:p>
            <a:pPr marL="205740" marR="5080" indent="-193675">
              <a:lnSpc>
                <a:spcPct val="100000"/>
              </a:lnSpc>
              <a:spcBef>
                <a:spcPts val="100"/>
              </a:spcBef>
            </a:pPr>
            <a:r>
              <a:rPr sz="1200" dirty="0">
                <a:latin typeface="Candara"/>
                <a:cs typeface="Candara"/>
              </a:rPr>
              <a:t>M</a:t>
            </a:r>
            <a:r>
              <a:rPr sz="1200" spc="-5" dirty="0">
                <a:latin typeface="Candara"/>
                <a:cs typeface="Candara"/>
              </a:rPr>
              <a:t>a</a:t>
            </a:r>
            <a:r>
              <a:rPr sz="1200" dirty="0">
                <a:latin typeface="Candara"/>
                <a:cs typeface="Candara"/>
              </a:rPr>
              <a:t>n</a:t>
            </a:r>
            <a:r>
              <a:rPr sz="1200" spc="-5" dirty="0">
                <a:latin typeface="Candara"/>
                <a:cs typeface="Candara"/>
              </a:rPr>
              <a:t>a</a:t>
            </a:r>
            <a:r>
              <a:rPr sz="1200" dirty="0">
                <a:latin typeface="Candara"/>
                <a:cs typeface="Candara"/>
              </a:rPr>
              <a:t>g</a:t>
            </a:r>
            <a:r>
              <a:rPr sz="1200" spc="-5" dirty="0">
                <a:latin typeface="Candara"/>
                <a:cs typeface="Candara"/>
              </a:rPr>
              <a:t>e</a:t>
            </a:r>
            <a:r>
              <a:rPr sz="1200" dirty="0">
                <a:latin typeface="Candara"/>
                <a:cs typeface="Candara"/>
              </a:rPr>
              <a:t>me</a:t>
            </a:r>
            <a:r>
              <a:rPr sz="1200" spc="-5" dirty="0">
                <a:latin typeface="Candara"/>
                <a:cs typeface="Candara"/>
              </a:rPr>
              <a:t>n</a:t>
            </a:r>
            <a:r>
              <a:rPr sz="1200" dirty="0">
                <a:latin typeface="Candara"/>
                <a:cs typeface="Candara"/>
              </a:rPr>
              <a:t>t  </a:t>
            </a:r>
            <a:r>
              <a:rPr sz="1200" spc="-5" dirty="0">
                <a:latin typeface="Candara"/>
                <a:cs typeface="Candara"/>
              </a:rPr>
              <a:t>reports</a:t>
            </a:r>
            <a:endParaRPr sz="1200">
              <a:latin typeface="Candara"/>
              <a:cs typeface="Candara"/>
            </a:endParaRPr>
          </a:p>
        </p:txBody>
      </p:sp>
      <p:sp>
        <p:nvSpPr>
          <p:cNvPr id="36" name="object 36"/>
          <p:cNvSpPr txBox="1"/>
          <p:nvPr/>
        </p:nvSpPr>
        <p:spPr>
          <a:xfrm>
            <a:off x="5832728" y="4618177"/>
            <a:ext cx="1005840" cy="391795"/>
          </a:xfrm>
          <a:prstGeom prst="rect">
            <a:avLst/>
          </a:prstGeom>
        </p:spPr>
        <p:txBody>
          <a:bodyPr vert="horz" wrap="square" lIns="0" tIns="12700" rIns="0" bIns="0" rtlCol="0">
            <a:spAutoFit/>
          </a:bodyPr>
          <a:lstStyle/>
          <a:p>
            <a:pPr marL="12700">
              <a:lnSpc>
                <a:spcPct val="100000"/>
              </a:lnSpc>
              <a:spcBef>
                <a:spcPts val="100"/>
              </a:spcBef>
            </a:pPr>
            <a:r>
              <a:rPr sz="1200" spc="-40" dirty="0">
                <a:latin typeface="Candara"/>
                <a:cs typeface="Candara"/>
              </a:rPr>
              <a:t>To</a:t>
            </a:r>
            <a:r>
              <a:rPr sz="1200" spc="-60" dirty="0">
                <a:latin typeface="Candara"/>
                <a:cs typeface="Candara"/>
              </a:rPr>
              <a:t> </a:t>
            </a:r>
            <a:r>
              <a:rPr sz="1200" spc="-5" dirty="0">
                <a:latin typeface="Candara"/>
                <a:cs typeface="Candara"/>
              </a:rPr>
              <a:t>government</a:t>
            </a:r>
            <a:endParaRPr sz="1200">
              <a:latin typeface="Candara"/>
              <a:cs typeface="Candara"/>
            </a:endParaRPr>
          </a:p>
          <a:p>
            <a:pPr marL="12700">
              <a:lnSpc>
                <a:spcPct val="100000"/>
              </a:lnSpc>
            </a:pPr>
            <a:r>
              <a:rPr sz="1200" spc="-5" dirty="0">
                <a:latin typeface="Candara"/>
                <a:cs typeface="Candara"/>
              </a:rPr>
              <a:t>agencies</a:t>
            </a:r>
            <a:endParaRPr sz="1200">
              <a:latin typeface="Candara"/>
              <a:cs typeface="Candara"/>
            </a:endParaRPr>
          </a:p>
        </p:txBody>
      </p:sp>
      <p:sp>
        <p:nvSpPr>
          <p:cNvPr id="37" name="object 37"/>
          <p:cNvSpPr txBox="1"/>
          <p:nvPr/>
        </p:nvSpPr>
        <p:spPr>
          <a:xfrm>
            <a:off x="5527928" y="5300853"/>
            <a:ext cx="136017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Employee</a:t>
            </a:r>
            <a:r>
              <a:rPr sz="1200" spc="-40" dirty="0">
                <a:latin typeface="Candara"/>
                <a:cs typeface="Candara"/>
              </a:rPr>
              <a:t> </a:t>
            </a:r>
            <a:r>
              <a:rPr sz="1200" spc="-5" dirty="0">
                <a:latin typeface="Candara"/>
                <a:cs typeface="Candara"/>
              </a:rPr>
              <a:t>paychecks</a:t>
            </a:r>
            <a:endParaRPr sz="1200">
              <a:latin typeface="Candara"/>
              <a:cs typeface="Candara"/>
            </a:endParaRPr>
          </a:p>
        </p:txBody>
      </p:sp>
      <p:sp>
        <p:nvSpPr>
          <p:cNvPr id="38" name="object 38"/>
          <p:cNvSpPr txBox="1"/>
          <p:nvPr/>
        </p:nvSpPr>
        <p:spPr>
          <a:xfrm>
            <a:off x="3279775" y="5892495"/>
            <a:ext cx="499745"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Online  </a:t>
            </a:r>
            <a:r>
              <a:rPr sz="1200" dirty="0">
                <a:latin typeface="Candara"/>
                <a:cs typeface="Candara"/>
              </a:rPr>
              <a:t>qu</a:t>
            </a:r>
            <a:r>
              <a:rPr sz="1200" spc="-5" dirty="0">
                <a:latin typeface="Candara"/>
                <a:cs typeface="Candara"/>
              </a:rPr>
              <a:t>e</a:t>
            </a:r>
            <a:r>
              <a:rPr sz="1200" spc="-10" dirty="0">
                <a:latin typeface="Candara"/>
                <a:cs typeface="Candara"/>
              </a:rPr>
              <a:t>r</a:t>
            </a:r>
            <a:r>
              <a:rPr sz="1200" dirty="0">
                <a:latin typeface="Candara"/>
                <a:cs typeface="Candara"/>
              </a:rPr>
              <a:t>ies</a:t>
            </a:r>
            <a:endParaRPr sz="1200">
              <a:latin typeface="Candara"/>
              <a:cs typeface="Candara"/>
            </a:endParaRPr>
          </a:p>
        </p:txBody>
      </p:sp>
      <p:sp>
        <p:nvSpPr>
          <p:cNvPr id="39" name="object 39"/>
          <p:cNvSpPr txBox="1"/>
          <p:nvPr/>
        </p:nvSpPr>
        <p:spPr>
          <a:xfrm>
            <a:off x="728573" y="4097528"/>
            <a:ext cx="1200785" cy="1489075"/>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ndara"/>
                <a:cs typeface="Candara"/>
              </a:rPr>
              <a:t>Employee</a:t>
            </a:r>
            <a:r>
              <a:rPr sz="1200" spc="-40" dirty="0">
                <a:latin typeface="Candara"/>
                <a:cs typeface="Candara"/>
              </a:rPr>
              <a:t> </a:t>
            </a:r>
            <a:r>
              <a:rPr sz="1200" spc="-5" dirty="0">
                <a:latin typeface="Candara"/>
                <a:cs typeface="Candara"/>
              </a:rPr>
              <a:t>number</a:t>
            </a:r>
            <a:endParaRPr sz="1200">
              <a:latin typeface="Candara"/>
              <a:cs typeface="Candara"/>
            </a:endParaRPr>
          </a:p>
          <a:p>
            <a:pPr marL="12700" marR="555625">
              <a:lnSpc>
                <a:spcPct val="100000"/>
              </a:lnSpc>
            </a:pPr>
            <a:r>
              <a:rPr sz="1200" spc="-5" dirty="0">
                <a:latin typeface="Candara"/>
                <a:cs typeface="Candara"/>
              </a:rPr>
              <a:t>Address  </a:t>
            </a:r>
            <a:r>
              <a:rPr sz="1200" dirty="0">
                <a:latin typeface="Candara"/>
                <a:cs typeface="Candara"/>
              </a:rPr>
              <a:t>Pa </a:t>
            </a:r>
            <a:r>
              <a:rPr sz="1200" spc="-5" dirty="0">
                <a:latin typeface="Candara"/>
                <a:cs typeface="Candara"/>
              </a:rPr>
              <a:t>rate  Gross</a:t>
            </a:r>
            <a:r>
              <a:rPr sz="1200" spc="-85" dirty="0">
                <a:latin typeface="Candara"/>
                <a:cs typeface="Candara"/>
              </a:rPr>
              <a:t> </a:t>
            </a:r>
            <a:r>
              <a:rPr sz="1200" dirty="0">
                <a:latin typeface="Candara"/>
                <a:cs typeface="Candara"/>
              </a:rPr>
              <a:t>pay</a:t>
            </a:r>
            <a:endParaRPr sz="1200">
              <a:latin typeface="Candara"/>
              <a:cs typeface="Candara"/>
            </a:endParaRPr>
          </a:p>
          <a:p>
            <a:pPr marL="12700" marR="464184">
              <a:lnSpc>
                <a:spcPct val="100000"/>
              </a:lnSpc>
            </a:pPr>
            <a:r>
              <a:rPr sz="1200" spc="-5" dirty="0">
                <a:latin typeface="Candara"/>
                <a:cs typeface="Candara"/>
              </a:rPr>
              <a:t>Federal</a:t>
            </a:r>
            <a:r>
              <a:rPr sz="1200" spc="-100" dirty="0">
                <a:latin typeface="Candara"/>
                <a:cs typeface="Candara"/>
              </a:rPr>
              <a:t> </a:t>
            </a:r>
            <a:r>
              <a:rPr sz="1200" dirty="0">
                <a:latin typeface="Candara"/>
                <a:cs typeface="Candara"/>
              </a:rPr>
              <a:t>tax  </a:t>
            </a:r>
            <a:r>
              <a:rPr sz="1200" spc="-5" dirty="0">
                <a:latin typeface="Candara"/>
                <a:cs typeface="Candara"/>
              </a:rPr>
              <a:t>Medicare  State </a:t>
            </a:r>
            <a:r>
              <a:rPr sz="1200" dirty="0">
                <a:latin typeface="Candara"/>
                <a:cs typeface="Candara"/>
              </a:rPr>
              <a:t>tax  </a:t>
            </a:r>
            <a:r>
              <a:rPr sz="1200" spc="-5" dirty="0">
                <a:latin typeface="Candara"/>
                <a:cs typeface="Candara"/>
              </a:rPr>
              <a:t>Net</a:t>
            </a:r>
            <a:r>
              <a:rPr sz="1200" spc="-25" dirty="0">
                <a:latin typeface="Candara"/>
                <a:cs typeface="Candara"/>
              </a:rPr>
              <a:t> </a:t>
            </a:r>
            <a:r>
              <a:rPr sz="1200" dirty="0">
                <a:latin typeface="Candara"/>
                <a:cs typeface="Candara"/>
              </a:rPr>
              <a:t>pay</a:t>
            </a:r>
            <a:endParaRPr sz="1200">
              <a:latin typeface="Candara"/>
              <a:cs typeface="Candar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019810"/>
            <a:ext cx="228600" cy="2804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24840" y="2172030"/>
            <a:ext cx="228600" cy="2807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4840" y="2775839"/>
            <a:ext cx="228600" cy="28041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86460" y="1008633"/>
            <a:ext cx="7831455" cy="260477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73D86"/>
                </a:solidFill>
                <a:latin typeface="Candara"/>
                <a:cs typeface="Candara"/>
              </a:rPr>
              <a:t>The Accounting Information System (AIS) performs </a:t>
            </a:r>
            <a:r>
              <a:rPr sz="1800" dirty="0">
                <a:solidFill>
                  <a:srgbClr val="073D86"/>
                </a:solidFill>
                <a:latin typeface="Candara"/>
                <a:cs typeface="Candara"/>
              </a:rPr>
              <a:t>the firm’s accounting  </a:t>
            </a:r>
            <a:r>
              <a:rPr sz="1800" spc="-5" dirty="0">
                <a:solidFill>
                  <a:srgbClr val="073D86"/>
                </a:solidFill>
                <a:latin typeface="Candara"/>
                <a:cs typeface="Candara"/>
              </a:rPr>
              <a:t>applications </a:t>
            </a:r>
            <a:r>
              <a:rPr sz="1800" dirty="0">
                <a:solidFill>
                  <a:srgbClr val="073D86"/>
                </a:solidFill>
                <a:latin typeface="Candara"/>
                <a:cs typeface="Candara"/>
              </a:rPr>
              <a:t>. A high </a:t>
            </a:r>
            <a:r>
              <a:rPr sz="1800" spc="-5" dirty="0">
                <a:solidFill>
                  <a:srgbClr val="073D86"/>
                </a:solidFill>
                <a:latin typeface="Candara"/>
                <a:cs typeface="Candara"/>
              </a:rPr>
              <a:t>volume </a:t>
            </a:r>
            <a:r>
              <a:rPr sz="1800" dirty="0">
                <a:solidFill>
                  <a:srgbClr val="073D86"/>
                </a:solidFill>
                <a:latin typeface="Candara"/>
                <a:cs typeface="Candara"/>
              </a:rPr>
              <a:t>of data </a:t>
            </a:r>
            <a:r>
              <a:rPr sz="1800" spc="-5" dirty="0">
                <a:solidFill>
                  <a:srgbClr val="073D86"/>
                </a:solidFill>
                <a:latin typeface="Candara"/>
                <a:cs typeface="Candara"/>
              </a:rPr>
              <a:t>processing </a:t>
            </a:r>
            <a:r>
              <a:rPr sz="1800" dirty="0">
                <a:solidFill>
                  <a:srgbClr val="073D86"/>
                </a:solidFill>
                <a:latin typeface="Candara"/>
                <a:cs typeface="Candara"/>
              </a:rPr>
              <a:t>characterizes these </a:t>
            </a:r>
            <a:r>
              <a:rPr sz="1800" spc="-5" dirty="0">
                <a:solidFill>
                  <a:srgbClr val="073D86"/>
                </a:solidFill>
                <a:latin typeface="Candara"/>
                <a:cs typeface="Candara"/>
              </a:rPr>
              <a:t>applications </a:t>
            </a:r>
            <a:r>
              <a:rPr sz="1800" dirty="0">
                <a:solidFill>
                  <a:srgbClr val="073D86"/>
                </a:solidFill>
                <a:latin typeface="Candara"/>
                <a:cs typeface="Candara"/>
              </a:rPr>
              <a:t>.  Data </a:t>
            </a:r>
            <a:r>
              <a:rPr sz="1800" spc="-5" dirty="0">
                <a:solidFill>
                  <a:srgbClr val="073D86"/>
                </a:solidFill>
                <a:latin typeface="Candara"/>
                <a:cs typeface="Candara"/>
              </a:rPr>
              <a:t>processing </a:t>
            </a:r>
            <a:r>
              <a:rPr sz="1800" dirty="0">
                <a:solidFill>
                  <a:srgbClr val="073D86"/>
                </a:solidFill>
                <a:latin typeface="Candara"/>
                <a:cs typeface="Candara"/>
              </a:rPr>
              <a:t>consists of four major tasks – data </a:t>
            </a:r>
            <a:r>
              <a:rPr sz="1800" spc="-5" dirty="0">
                <a:solidFill>
                  <a:srgbClr val="073D86"/>
                </a:solidFill>
                <a:latin typeface="Candara"/>
                <a:cs typeface="Candara"/>
              </a:rPr>
              <a:t>gathering </a:t>
            </a:r>
            <a:r>
              <a:rPr sz="1800" dirty="0">
                <a:solidFill>
                  <a:srgbClr val="073D86"/>
                </a:solidFill>
                <a:latin typeface="Candara"/>
                <a:cs typeface="Candara"/>
              </a:rPr>
              <a:t>, </a:t>
            </a:r>
            <a:r>
              <a:rPr sz="1800" spc="-5" dirty="0">
                <a:solidFill>
                  <a:srgbClr val="073D86"/>
                </a:solidFill>
                <a:latin typeface="Candara"/>
                <a:cs typeface="Candara"/>
              </a:rPr>
              <a:t>data</a:t>
            </a:r>
            <a:r>
              <a:rPr sz="1800" spc="-70" dirty="0">
                <a:solidFill>
                  <a:srgbClr val="073D86"/>
                </a:solidFill>
                <a:latin typeface="Candara"/>
                <a:cs typeface="Candara"/>
              </a:rPr>
              <a:t> </a:t>
            </a:r>
            <a:r>
              <a:rPr sz="1800" spc="-5" dirty="0">
                <a:solidFill>
                  <a:srgbClr val="073D86"/>
                </a:solidFill>
                <a:latin typeface="Candara"/>
                <a:cs typeface="Candara"/>
              </a:rPr>
              <a:t>manipulation</a:t>
            </a:r>
            <a:endParaRPr sz="1800">
              <a:latin typeface="Candara"/>
              <a:cs typeface="Candara"/>
            </a:endParaRPr>
          </a:p>
          <a:p>
            <a:pPr marL="12700">
              <a:lnSpc>
                <a:spcPct val="100000"/>
              </a:lnSpc>
            </a:pPr>
            <a:r>
              <a:rPr sz="1800" dirty="0">
                <a:solidFill>
                  <a:srgbClr val="073D86"/>
                </a:solidFill>
                <a:latin typeface="Candara"/>
                <a:cs typeface="Candara"/>
              </a:rPr>
              <a:t>, data storage , and </a:t>
            </a:r>
            <a:r>
              <a:rPr sz="1800" spc="-5" dirty="0">
                <a:solidFill>
                  <a:srgbClr val="073D86"/>
                </a:solidFill>
                <a:latin typeface="Candara"/>
                <a:cs typeface="Candara"/>
              </a:rPr>
              <a:t>document</a:t>
            </a:r>
            <a:r>
              <a:rPr sz="1800" spc="-65" dirty="0">
                <a:solidFill>
                  <a:srgbClr val="073D86"/>
                </a:solidFill>
                <a:latin typeface="Candara"/>
                <a:cs typeface="Candara"/>
              </a:rPr>
              <a:t> </a:t>
            </a:r>
            <a:r>
              <a:rPr sz="1800" spc="-5" dirty="0">
                <a:solidFill>
                  <a:srgbClr val="073D86"/>
                </a:solidFill>
                <a:latin typeface="Candara"/>
                <a:cs typeface="Candara"/>
              </a:rPr>
              <a:t>preparation</a:t>
            </a:r>
            <a:endParaRPr sz="1800">
              <a:latin typeface="Candara"/>
              <a:cs typeface="Candara"/>
            </a:endParaRPr>
          </a:p>
          <a:p>
            <a:pPr marL="12700">
              <a:lnSpc>
                <a:spcPct val="100000"/>
              </a:lnSpc>
              <a:spcBef>
                <a:spcPts val="434"/>
              </a:spcBef>
            </a:pPr>
            <a:r>
              <a:rPr sz="1800" spc="-10" dirty="0">
                <a:solidFill>
                  <a:srgbClr val="073D86"/>
                </a:solidFill>
                <a:latin typeface="Candara"/>
                <a:cs typeface="Candara"/>
              </a:rPr>
              <a:t>AIS </a:t>
            </a:r>
            <a:r>
              <a:rPr sz="1800" dirty="0">
                <a:solidFill>
                  <a:srgbClr val="073D86"/>
                </a:solidFill>
                <a:latin typeface="Candara"/>
                <a:cs typeface="Candara"/>
              </a:rPr>
              <a:t>is </a:t>
            </a:r>
            <a:r>
              <a:rPr sz="1800" spc="-5" dirty="0">
                <a:solidFill>
                  <a:srgbClr val="073D86"/>
                </a:solidFill>
                <a:latin typeface="Candara"/>
                <a:cs typeface="Candara"/>
              </a:rPr>
              <a:t>data </a:t>
            </a:r>
            <a:r>
              <a:rPr sz="1800" dirty="0">
                <a:solidFill>
                  <a:srgbClr val="073D86"/>
                </a:solidFill>
                <a:latin typeface="Candara"/>
                <a:cs typeface="Candara"/>
              </a:rPr>
              <a:t>oriented rather than information oriented , and </a:t>
            </a:r>
            <a:r>
              <a:rPr sz="1800" spc="-5" dirty="0">
                <a:solidFill>
                  <a:srgbClr val="073D86"/>
                </a:solidFill>
                <a:latin typeface="Candara"/>
                <a:cs typeface="Candara"/>
              </a:rPr>
              <a:t>the </a:t>
            </a:r>
            <a:r>
              <a:rPr sz="1800" dirty="0">
                <a:solidFill>
                  <a:srgbClr val="073D86"/>
                </a:solidFill>
                <a:latin typeface="Candara"/>
                <a:cs typeface="Candara"/>
              </a:rPr>
              <a:t>data is</a:t>
            </a:r>
            <a:r>
              <a:rPr sz="1800" spc="-95" dirty="0">
                <a:solidFill>
                  <a:srgbClr val="073D86"/>
                </a:solidFill>
                <a:latin typeface="Candara"/>
                <a:cs typeface="Candara"/>
              </a:rPr>
              <a:t> </a:t>
            </a:r>
            <a:r>
              <a:rPr sz="1800" spc="-5" dirty="0">
                <a:solidFill>
                  <a:srgbClr val="073D86"/>
                </a:solidFill>
                <a:latin typeface="Candara"/>
                <a:cs typeface="Candara"/>
              </a:rPr>
              <a:t>largely</a:t>
            </a:r>
            <a:endParaRPr sz="1800">
              <a:latin typeface="Candara"/>
              <a:cs typeface="Candara"/>
            </a:endParaRPr>
          </a:p>
          <a:p>
            <a:pPr marL="12700">
              <a:lnSpc>
                <a:spcPct val="100000"/>
              </a:lnSpc>
            </a:pPr>
            <a:r>
              <a:rPr sz="1800" dirty="0">
                <a:solidFill>
                  <a:srgbClr val="073D86"/>
                </a:solidFill>
                <a:latin typeface="Candara"/>
                <a:cs typeface="Candara"/>
              </a:rPr>
              <a:t>historical</a:t>
            </a:r>
            <a:endParaRPr sz="1800">
              <a:latin typeface="Candara"/>
              <a:cs typeface="Candara"/>
            </a:endParaRPr>
          </a:p>
          <a:p>
            <a:pPr marL="12700">
              <a:lnSpc>
                <a:spcPct val="100000"/>
              </a:lnSpc>
              <a:spcBef>
                <a:spcPts val="430"/>
              </a:spcBef>
            </a:pPr>
            <a:r>
              <a:rPr sz="1800" spc="-5" dirty="0">
                <a:solidFill>
                  <a:srgbClr val="073D86"/>
                </a:solidFill>
                <a:latin typeface="Candara"/>
                <a:cs typeface="Candara"/>
              </a:rPr>
              <a:t>Although </a:t>
            </a:r>
            <a:r>
              <a:rPr sz="1800" dirty="0">
                <a:solidFill>
                  <a:srgbClr val="073D86"/>
                </a:solidFill>
                <a:latin typeface="Candara"/>
                <a:cs typeface="Candara"/>
              </a:rPr>
              <a:t>the </a:t>
            </a:r>
            <a:r>
              <a:rPr sz="1800" spc="-5" dirty="0">
                <a:solidFill>
                  <a:srgbClr val="073D86"/>
                </a:solidFill>
                <a:latin typeface="Candara"/>
                <a:cs typeface="Candara"/>
              </a:rPr>
              <a:t>AIS </a:t>
            </a:r>
            <a:r>
              <a:rPr sz="1800" dirty="0">
                <a:solidFill>
                  <a:srgbClr val="073D86"/>
                </a:solidFill>
                <a:latin typeface="Candara"/>
                <a:cs typeface="Candara"/>
              </a:rPr>
              <a:t>is data oriented, it does </a:t>
            </a:r>
            <a:r>
              <a:rPr sz="1800" spc="-5" dirty="0">
                <a:solidFill>
                  <a:srgbClr val="073D86"/>
                </a:solidFill>
                <a:latin typeface="Candara"/>
                <a:cs typeface="Candara"/>
              </a:rPr>
              <a:t>produce </a:t>
            </a:r>
            <a:r>
              <a:rPr sz="1800" dirty="0">
                <a:solidFill>
                  <a:srgbClr val="073D86"/>
                </a:solidFill>
                <a:latin typeface="Candara"/>
                <a:cs typeface="Candara"/>
              </a:rPr>
              <a:t>some information .In</a:t>
            </a:r>
            <a:r>
              <a:rPr sz="1800" spc="-145" dirty="0">
                <a:solidFill>
                  <a:srgbClr val="073D86"/>
                </a:solidFill>
                <a:latin typeface="Candara"/>
                <a:cs typeface="Candara"/>
              </a:rPr>
              <a:t> </a:t>
            </a:r>
            <a:r>
              <a:rPr sz="1800" dirty="0">
                <a:solidFill>
                  <a:srgbClr val="073D86"/>
                </a:solidFill>
                <a:latin typeface="Candara"/>
                <a:cs typeface="Candara"/>
              </a:rPr>
              <a:t>addition</a:t>
            </a:r>
            <a:endParaRPr sz="1800">
              <a:latin typeface="Candara"/>
              <a:cs typeface="Candara"/>
            </a:endParaRPr>
          </a:p>
          <a:p>
            <a:pPr marL="12700" marR="1115695">
              <a:lnSpc>
                <a:spcPct val="100000"/>
              </a:lnSpc>
            </a:pPr>
            <a:r>
              <a:rPr sz="1800" dirty="0">
                <a:solidFill>
                  <a:srgbClr val="073D86"/>
                </a:solidFill>
                <a:latin typeface="Candara"/>
                <a:cs typeface="Candara"/>
              </a:rPr>
              <a:t>, it </a:t>
            </a:r>
            <a:r>
              <a:rPr sz="1800" spc="-5" dirty="0">
                <a:solidFill>
                  <a:srgbClr val="073D86"/>
                </a:solidFill>
                <a:latin typeface="Candara"/>
                <a:cs typeface="Candara"/>
              </a:rPr>
              <a:t>provides </a:t>
            </a:r>
            <a:r>
              <a:rPr sz="1800" dirty="0">
                <a:solidFill>
                  <a:srgbClr val="073D86"/>
                </a:solidFill>
                <a:latin typeface="Candara"/>
                <a:cs typeface="Candara"/>
              </a:rPr>
              <a:t>the database that serves as the </a:t>
            </a:r>
            <a:r>
              <a:rPr sz="1800" spc="-5" dirty="0">
                <a:solidFill>
                  <a:srgbClr val="073D86"/>
                </a:solidFill>
                <a:latin typeface="Candara"/>
                <a:cs typeface="Candara"/>
              </a:rPr>
              <a:t>foundation </a:t>
            </a:r>
            <a:r>
              <a:rPr sz="1800" dirty="0">
                <a:solidFill>
                  <a:srgbClr val="073D86"/>
                </a:solidFill>
                <a:latin typeface="Candara"/>
                <a:cs typeface="Candara"/>
              </a:rPr>
              <a:t>for other</a:t>
            </a:r>
            <a:r>
              <a:rPr sz="1800" spc="-150" dirty="0">
                <a:solidFill>
                  <a:srgbClr val="073D86"/>
                </a:solidFill>
                <a:latin typeface="Candara"/>
                <a:cs typeface="Candara"/>
              </a:rPr>
              <a:t> </a:t>
            </a:r>
            <a:r>
              <a:rPr sz="1800" spc="-5" dirty="0">
                <a:solidFill>
                  <a:srgbClr val="073D86"/>
                </a:solidFill>
                <a:latin typeface="Candara"/>
                <a:cs typeface="Candara"/>
              </a:rPr>
              <a:t>CBIS  subsystems</a:t>
            </a:r>
            <a:endParaRPr sz="1800">
              <a:latin typeface="Candara"/>
              <a:cs typeface="Candara"/>
            </a:endParaRPr>
          </a:p>
        </p:txBody>
      </p:sp>
      <p:sp>
        <p:nvSpPr>
          <p:cNvPr id="6" name="object 6"/>
          <p:cNvSpPr txBox="1">
            <a:spLocks noGrp="1"/>
          </p:cNvSpPr>
          <p:nvPr>
            <p:ph type="title"/>
          </p:nvPr>
        </p:nvSpPr>
        <p:spPr>
          <a:xfrm>
            <a:off x="2258948" y="474929"/>
            <a:ext cx="4929505" cy="452120"/>
          </a:xfrm>
          <a:prstGeom prst="rect">
            <a:avLst/>
          </a:prstGeom>
        </p:spPr>
        <p:txBody>
          <a:bodyPr vert="horz" wrap="square" lIns="0" tIns="12065" rIns="0" bIns="0" rtlCol="0">
            <a:spAutoFit/>
          </a:bodyPr>
          <a:lstStyle/>
          <a:p>
            <a:pPr marL="12700">
              <a:lnSpc>
                <a:spcPct val="100000"/>
              </a:lnSpc>
              <a:spcBef>
                <a:spcPts val="95"/>
              </a:spcBef>
            </a:pPr>
            <a:r>
              <a:rPr sz="2800" spc="-5" dirty="0"/>
              <a:t>Accounting Information</a:t>
            </a:r>
            <a:r>
              <a:rPr sz="2800" spc="-65" dirty="0"/>
              <a:t> </a:t>
            </a:r>
            <a:r>
              <a:rPr sz="2800" spc="-5" dirty="0"/>
              <a:t>Systems</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170686"/>
            <a:ext cx="252984" cy="31242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24840" y="1841245"/>
            <a:ext cx="252984" cy="3124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4840" y="3426586"/>
            <a:ext cx="252984" cy="31241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86460" y="1159510"/>
            <a:ext cx="7701280" cy="3501390"/>
          </a:xfrm>
          <a:prstGeom prst="rect">
            <a:avLst/>
          </a:prstGeom>
        </p:spPr>
        <p:txBody>
          <a:bodyPr vert="horz" wrap="square" lIns="0" tIns="12700" rIns="0" bIns="0" rtlCol="0">
            <a:spAutoFit/>
          </a:bodyPr>
          <a:lstStyle/>
          <a:p>
            <a:pPr marL="12700" marR="547370">
              <a:lnSpc>
                <a:spcPct val="100000"/>
              </a:lnSpc>
              <a:spcBef>
                <a:spcPts val="100"/>
              </a:spcBef>
            </a:pPr>
            <a:r>
              <a:rPr sz="2000" spc="-5" dirty="0">
                <a:solidFill>
                  <a:srgbClr val="073D86"/>
                </a:solidFill>
                <a:latin typeface="Candara"/>
                <a:cs typeface="Candara"/>
              </a:rPr>
              <a:t>The </a:t>
            </a:r>
            <a:r>
              <a:rPr sz="2000" dirty="0">
                <a:solidFill>
                  <a:srgbClr val="073D86"/>
                </a:solidFill>
                <a:latin typeface="Candara"/>
                <a:cs typeface="Candara"/>
              </a:rPr>
              <a:t>term </a:t>
            </a:r>
            <a:r>
              <a:rPr sz="2000" spc="-5" dirty="0">
                <a:solidFill>
                  <a:srgbClr val="073D86"/>
                </a:solidFill>
                <a:latin typeface="Candara"/>
                <a:cs typeface="Candara"/>
              </a:rPr>
              <a:t>Financial Information </a:t>
            </a:r>
            <a:r>
              <a:rPr sz="2000" dirty="0">
                <a:solidFill>
                  <a:srgbClr val="073D86"/>
                </a:solidFill>
                <a:latin typeface="Candara"/>
                <a:cs typeface="Candara"/>
              </a:rPr>
              <a:t>System is used to </a:t>
            </a:r>
            <a:r>
              <a:rPr sz="2000" spc="-5" dirty="0">
                <a:solidFill>
                  <a:srgbClr val="073D86"/>
                </a:solidFill>
                <a:latin typeface="Candara"/>
                <a:cs typeface="Candara"/>
              </a:rPr>
              <a:t>describe the CBIS  </a:t>
            </a:r>
            <a:r>
              <a:rPr sz="2000" dirty="0">
                <a:solidFill>
                  <a:srgbClr val="073D86"/>
                </a:solidFill>
                <a:latin typeface="Candara"/>
                <a:cs typeface="Candara"/>
              </a:rPr>
              <a:t>subsystem</a:t>
            </a:r>
            <a:endParaRPr sz="2000">
              <a:latin typeface="Candara"/>
              <a:cs typeface="Candara"/>
            </a:endParaRPr>
          </a:p>
          <a:p>
            <a:pPr marL="12700" marR="5080">
              <a:lnSpc>
                <a:spcPct val="100000"/>
              </a:lnSpc>
              <a:spcBef>
                <a:spcPts val="475"/>
              </a:spcBef>
            </a:pPr>
            <a:r>
              <a:rPr sz="2000" spc="-5" dirty="0">
                <a:solidFill>
                  <a:srgbClr val="073D86"/>
                </a:solidFill>
                <a:latin typeface="Candara"/>
                <a:cs typeface="Candara"/>
              </a:rPr>
              <a:t>That </a:t>
            </a:r>
            <a:r>
              <a:rPr sz="2000" dirty="0">
                <a:solidFill>
                  <a:srgbClr val="073D86"/>
                </a:solidFill>
                <a:latin typeface="Candara"/>
                <a:cs typeface="Candara"/>
              </a:rPr>
              <a:t>provide </a:t>
            </a:r>
            <a:r>
              <a:rPr sz="2000" spc="-5" dirty="0">
                <a:solidFill>
                  <a:srgbClr val="073D86"/>
                </a:solidFill>
                <a:latin typeface="Candara"/>
                <a:cs typeface="Candara"/>
              </a:rPr>
              <a:t>information </a:t>
            </a:r>
            <a:r>
              <a:rPr sz="2000" dirty="0">
                <a:solidFill>
                  <a:srgbClr val="073D86"/>
                </a:solidFill>
                <a:latin typeface="Candara"/>
                <a:cs typeface="Candara"/>
              </a:rPr>
              <a:t>to persons </a:t>
            </a:r>
            <a:r>
              <a:rPr sz="2000" spc="-5" dirty="0">
                <a:solidFill>
                  <a:srgbClr val="073D86"/>
                </a:solidFill>
                <a:latin typeface="Candara"/>
                <a:cs typeface="Candara"/>
              </a:rPr>
              <a:t>and group </a:t>
            </a:r>
            <a:r>
              <a:rPr sz="2000" dirty="0">
                <a:solidFill>
                  <a:srgbClr val="073D86"/>
                </a:solidFill>
                <a:latin typeface="Candara"/>
                <a:cs typeface="Candara"/>
              </a:rPr>
              <a:t>both </a:t>
            </a:r>
            <a:r>
              <a:rPr sz="2000" spc="-5" dirty="0">
                <a:solidFill>
                  <a:srgbClr val="073D86"/>
                </a:solidFill>
                <a:latin typeface="Candara"/>
                <a:cs typeface="Candara"/>
              </a:rPr>
              <a:t>inside and </a:t>
            </a:r>
            <a:r>
              <a:rPr sz="2000" dirty="0">
                <a:solidFill>
                  <a:srgbClr val="073D86"/>
                </a:solidFill>
                <a:latin typeface="Candara"/>
                <a:cs typeface="Candara"/>
              </a:rPr>
              <a:t>outside  </a:t>
            </a:r>
            <a:r>
              <a:rPr sz="2000" spc="-5" dirty="0">
                <a:solidFill>
                  <a:srgbClr val="073D86"/>
                </a:solidFill>
                <a:latin typeface="Candara"/>
                <a:cs typeface="Candara"/>
              </a:rPr>
              <a:t>the </a:t>
            </a:r>
            <a:r>
              <a:rPr sz="2000" dirty="0">
                <a:solidFill>
                  <a:srgbClr val="073D86"/>
                </a:solidFill>
                <a:latin typeface="Candara"/>
                <a:cs typeface="Candara"/>
              </a:rPr>
              <a:t>firm </a:t>
            </a:r>
            <a:r>
              <a:rPr sz="2000" spc="-5" dirty="0">
                <a:solidFill>
                  <a:srgbClr val="073D86"/>
                </a:solidFill>
                <a:latin typeface="Candara"/>
                <a:cs typeface="Candara"/>
              </a:rPr>
              <a:t>concerning the </a:t>
            </a:r>
            <a:r>
              <a:rPr sz="2000" dirty="0">
                <a:solidFill>
                  <a:srgbClr val="073D86"/>
                </a:solidFill>
                <a:latin typeface="Candara"/>
                <a:cs typeface="Candara"/>
              </a:rPr>
              <a:t>firm’s </a:t>
            </a:r>
            <a:r>
              <a:rPr sz="2000" spc="-5" dirty="0">
                <a:solidFill>
                  <a:srgbClr val="073D86"/>
                </a:solidFill>
                <a:latin typeface="Candara"/>
                <a:cs typeface="Candara"/>
              </a:rPr>
              <a:t>financial </a:t>
            </a:r>
            <a:r>
              <a:rPr sz="2000" dirty="0">
                <a:solidFill>
                  <a:srgbClr val="073D86"/>
                </a:solidFill>
                <a:latin typeface="Candara"/>
                <a:cs typeface="Candara"/>
              </a:rPr>
              <a:t>matters . </a:t>
            </a:r>
            <a:r>
              <a:rPr sz="2000" spc="-5" dirty="0">
                <a:solidFill>
                  <a:srgbClr val="073D86"/>
                </a:solidFill>
                <a:latin typeface="Candara"/>
                <a:cs typeface="Candara"/>
              </a:rPr>
              <a:t>Information is provide  </a:t>
            </a:r>
            <a:r>
              <a:rPr sz="2000" dirty="0">
                <a:solidFill>
                  <a:srgbClr val="073D86"/>
                </a:solidFill>
                <a:latin typeface="Candara"/>
                <a:cs typeface="Candara"/>
              </a:rPr>
              <a:t>in the form </a:t>
            </a:r>
            <a:r>
              <a:rPr sz="2000" spc="-5" dirty="0">
                <a:solidFill>
                  <a:srgbClr val="073D86"/>
                </a:solidFill>
                <a:latin typeface="Candara"/>
                <a:cs typeface="Candara"/>
              </a:rPr>
              <a:t>of periodic reports </a:t>
            </a:r>
            <a:r>
              <a:rPr sz="2000" dirty="0">
                <a:solidFill>
                  <a:srgbClr val="073D86"/>
                </a:solidFill>
                <a:latin typeface="Candara"/>
                <a:cs typeface="Candara"/>
              </a:rPr>
              <a:t>, special reports , </a:t>
            </a:r>
            <a:r>
              <a:rPr sz="2000" spc="-5" dirty="0">
                <a:solidFill>
                  <a:srgbClr val="073D86"/>
                </a:solidFill>
                <a:latin typeface="Candara"/>
                <a:cs typeface="Candara"/>
              </a:rPr>
              <a:t>and </a:t>
            </a:r>
            <a:r>
              <a:rPr sz="2000" dirty="0">
                <a:solidFill>
                  <a:srgbClr val="073D86"/>
                </a:solidFill>
                <a:latin typeface="Candara"/>
                <a:cs typeface="Candara"/>
              </a:rPr>
              <a:t>results of  mathematical </a:t>
            </a:r>
            <a:r>
              <a:rPr sz="2000" spc="-5" dirty="0">
                <a:solidFill>
                  <a:srgbClr val="073D86"/>
                </a:solidFill>
                <a:latin typeface="Candara"/>
                <a:cs typeface="Candara"/>
              </a:rPr>
              <a:t>simulation </a:t>
            </a:r>
            <a:r>
              <a:rPr sz="2000" dirty="0">
                <a:solidFill>
                  <a:srgbClr val="073D86"/>
                </a:solidFill>
                <a:latin typeface="Candara"/>
                <a:cs typeface="Candara"/>
              </a:rPr>
              <a:t>, </a:t>
            </a:r>
            <a:r>
              <a:rPr sz="2000" spc="-5" dirty="0">
                <a:solidFill>
                  <a:srgbClr val="073D86"/>
                </a:solidFill>
                <a:latin typeface="Candara"/>
                <a:cs typeface="Candara"/>
              </a:rPr>
              <a:t>electronic communication </a:t>
            </a:r>
            <a:r>
              <a:rPr sz="2000" dirty="0">
                <a:solidFill>
                  <a:srgbClr val="073D86"/>
                </a:solidFill>
                <a:latin typeface="Candara"/>
                <a:cs typeface="Candara"/>
              </a:rPr>
              <a:t>, </a:t>
            </a:r>
            <a:r>
              <a:rPr sz="2000" spc="-5" dirty="0">
                <a:solidFill>
                  <a:srgbClr val="073D86"/>
                </a:solidFill>
                <a:latin typeface="Candara"/>
                <a:cs typeface="Candara"/>
              </a:rPr>
              <a:t>and the </a:t>
            </a:r>
            <a:r>
              <a:rPr sz="2000" dirty="0">
                <a:solidFill>
                  <a:srgbClr val="073D86"/>
                </a:solidFill>
                <a:latin typeface="Candara"/>
                <a:cs typeface="Candara"/>
              </a:rPr>
              <a:t>advice of  </a:t>
            </a:r>
            <a:r>
              <a:rPr sz="2000" spc="-5" dirty="0">
                <a:solidFill>
                  <a:srgbClr val="073D86"/>
                </a:solidFill>
                <a:latin typeface="Candara"/>
                <a:cs typeface="Candara"/>
              </a:rPr>
              <a:t>expert</a:t>
            </a:r>
            <a:r>
              <a:rPr sz="2000" spc="-35" dirty="0">
                <a:solidFill>
                  <a:srgbClr val="073D86"/>
                </a:solidFill>
                <a:latin typeface="Candara"/>
                <a:cs typeface="Candara"/>
              </a:rPr>
              <a:t> </a:t>
            </a:r>
            <a:r>
              <a:rPr sz="2000" dirty="0">
                <a:solidFill>
                  <a:srgbClr val="073D86"/>
                </a:solidFill>
                <a:latin typeface="Candara"/>
                <a:cs typeface="Candara"/>
              </a:rPr>
              <a:t>systems</a:t>
            </a:r>
            <a:endParaRPr sz="2000">
              <a:latin typeface="Candara"/>
              <a:cs typeface="Candara"/>
            </a:endParaRPr>
          </a:p>
          <a:p>
            <a:pPr marL="12700" marR="170815">
              <a:lnSpc>
                <a:spcPct val="100000"/>
              </a:lnSpc>
              <a:spcBef>
                <a:spcPts val="475"/>
              </a:spcBef>
            </a:pPr>
            <a:r>
              <a:rPr sz="2000" dirty="0">
                <a:solidFill>
                  <a:srgbClr val="073D86"/>
                </a:solidFill>
                <a:latin typeface="Candara"/>
                <a:cs typeface="Candara"/>
              </a:rPr>
              <a:t>A </a:t>
            </a:r>
            <a:r>
              <a:rPr sz="2000" spc="-5" dirty="0">
                <a:solidFill>
                  <a:srgbClr val="073D86"/>
                </a:solidFill>
                <a:latin typeface="Candara"/>
                <a:cs typeface="Candara"/>
              </a:rPr>
              <a:t>financial </a:t>
            </a:r>
            <a:r>
              <a:rPr sz="2000" dirty="0">
                <a:solidFill>
                  <a:srgbClr val="073D86"/>
                </a:solidFill>
                <a:latin typeface="Candara"/>
                <a:cs typeface="Candara"/>
              </a:rPr>
              <a:t>MIS </a:t>
            </a:r>
            <a:r>
              <a:rPr sz="2000" spc="-5" dirty="0">
                <a:solidFill>
                  <a:srgbClr val="073D86"/>
                </a:solidFill>
                <a:latin typeface="Candara"/>
                <a:cs typeface="Candara"/>
              </a:rPr>
              <a:t>provides financial information not only </a:t>
            </a:r>
            <a:r>
              <a:rPr sz="2000" dirty="0">
                <a:solidFill>
                  <a:srgbClr val="073D86"/>
                </a:solidFill>
                <a:latin typeface="Candara"/>
                <a:cs typeface="Candara"/>
              </a:rPr>
              <a:t>for </a:t>
            </a:r>
            <a:r>
              <a:rPr sz="2000" spc="-5" dirty="0">
                <a:solidFill>
                  <a:srgbClr val="073D86"/>
                </a:solidFill>
                <a:latin typeface="Candara"/>
                <a:cs typeface="Candara"/>
              </a:rPr>
              <a:t>executives  but </a:t>
            </a:r>
            <a:r>
              <a:rPr sz="2000" dirty="0">
                <a:solidFill>
                  <a:srgbClr val="073D86"/>
                </a:solidFill>
                <a:latin typeface="Candara"/>
                <a:cs typeface="Candara"/>
              </a:rPr>
              <a:t>also for a </a:t>
            </a:r>
            <a:r>
              <a:rPr sz="2000" spc="-5" dirty="0">
                <a:solidFill>
                  <a:srgbClr val="073D86"/>
                </a:solidFill>
                <a:latin typeface="Candara"/>
                <a:cs typeface="Candara"/>
              </a:rPr>
              <a:t>broader </a:t>
            </a:r>
            <a:r>
              <a:rPr sz="2000" dirty="0">
                <a:solidFill>
                  <a:srgbClr val="073D86"/>
                </a:solidFill>
                <a:latin typeface="Candara"/>
                <a:cs typeface="Candara"/>
              </a:rPr>
              <a:t>set of people </a:t>
            </a:r>
            <a:r>
              <a:rPr sz="2000" spc="-5" dirty="0">
                <a:solidFill>
                  <a:srgbClr val="073D86"/>
                </a:solidFill>
                <a:latin typeface="Candara"/>
                <a:cs typeface="Candara"/>
              </a:rPr>
              <a:t>who </a:t>
            </a:r>
            <a:r>
              <a:rPr sz="2000" dirty="0">
                <a:solidFill>
                  <a:srgbClr val="073D86"/>
                </a:solidFill>
                <a:latin typeface="Candara"/>
                <a:cs typeface="Candara"/>
              </a:rPr>
              <a:t>need to make better </a:t>
            </a:r>
            <a:r>
              <a:rPr sz="2000" spc="-5" dirty="0">
                <a:solidFill>
                  <a:srgbClr val="073D86"/>
                </a:solidFill>
                <a:latin typeface="Candara"/>
                <a:cs typeface="Candara"/>
              </a:rPr>
              <a:t>decision  </a:t>
            </a:r>
            <a:r>
              <a:rPr sz="2000" dirty="0">
                <a:solidFill>
                  <a:srgbClr val="073D86"/>
                </a:solidFill>
                <a:latin typeface="Candara"/>
                <a:cs typeface="Candara"/>
              </a:rPr>
              <a:t>on a </a:t>
            </a:r>
            <a:r>
              <a:rPr sz="2000" spc="-5" dirty="0">
                <a:solidFill>
                  <a:srgbClr val="073D86"/>
                </a:solidFill>
                <a:latin typeface="Candara"/>
                <a:cs typeface="Candara"/>
              </a:rPr>
              <a:t>daily basis. Financial </a:t>
            </a:r>
            <a:r>
              <a:rPr sz="2000" dirty="0">
                <a:solidFill>
                  <a:srgbClr val="073D86"/>
                </a:solidFill>
                <a:latin typeface="Candara"/>
                <a:cs typeface="Candara"/>
              </a:rPr>
              <a:t>MISs is used to streamline reports of  </a:t>
            </a:r>
            <a:r>
              <a:rPr sz="2000" spc="-5" dirty="0">
                <a:solidFill>
                  <a:srgbClr val="073D86"/>
                </a:solidFill>
                <a:latin typeface="Candara"/>
                <a:cs typeface="Candara"/>
              </a:rPr>
              <a:t>transactions.</a:t>
            </a:r>
            <a:endParaRPr sz="2000">
              <a:latin typeface="Candara"/>
              <a:cs typeface="Candara"/>
            </a:endParaRPr>
          </a:p>
        </p:txBody>
      </p:sp>
      <p:sp>
        <p:nvSpPr>
          <p:cNvPr id="6" name="object 6"/>
          <p:cNvSpPr txBox="1">
            <a:spLocks noGrp="1"/>
          </p:cNvSpPr>
          <p:nvPr>
            <p:ph type="title"/>
          </p:nvPr>
        </p:nvSpPr>
        <p:spPr>
          <a:xfrm>
            <a:off x="1134262" y="356057"/>
            <a:ext cx="6877050" cy="697230"/>
          </a:xfrm>
          <a:prstGeom prst="rect">
            <a:avLst/>
          </a:prstGeom>
        </p:spPr>
        <p:txBody>
          <a:bodyPr vert="horz" wrap="square" lIns="0" tIns="13335" rIns="0" bIns="0" rtlCol="0">
            <a:spAutoFit/>
          </a:bodyPr>
          <a:lstStyle/>
          <a:p>
            <a:pPr marL="12700">
              <a:lnSpc>
                <a:spcPct val="100000"/>
              </a:lnSpc>
              <a:spcBef>
                <a:spcPts val="105"/>
              </a:spcBef>
            </a:pPr>
            <a:r>
              <a:rPr sz="4400" spc="-5" dirty="0"/>
              <a:t>Financial </a:t>
            </a:r>
            <a:r>
              <a:rPr sz="4400" dirty="0"/>
              <a:t>Information</a:t>
            </a:r>
            <a:r>
              <a:rPr sz="4400" spc="-40" dirty="0"/>
              <a:t> </a:t>
            </a:r>
            <a:r>
              <a:rPr sz="4400" spc="-5" dirty="0"/>
              <a:t>System</a:t>
            </a:r>
            <a:endParaRPr sz="4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0914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8640" y="1530350"/>
            <a:ext cx="304800" cy="373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40" y="1969261"/>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 y="2408554"/>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8640" y="2847467"/>
            <a:ext cx="304800" cy="3733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48640" y="3286378"/>
            <a:ext cx="304800" cy="37338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48640" y="3725240"/>
            <a:ext cx="304800" cy="37368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48640" y="4164457"/>
            <a:ext cx="304800" cy="37338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48640" y="4603369"/>
            <a:ext cx="304800" cy="37338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548640" y="5042280"/>
            <a:ext cx="304800" cy="37338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48640" y="5481523"/>
            <a:ext cx="304800" cy="373379"/>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810259" y="1007109"/>
            <a:ext cx="3593465" cy="4854575"/>
          </a:xfrm>
          <a:prstGeom prst="rect">
            <a:avLst/>
          </a:prstGeom>
        </p:spPr>
        <p:txBody>
          <a:bodyPr vert="horz" wrap="square" lIns="0" tIns="12700" rIns="0" bIns="0" rtlCol="0">
            <a:spAutoFit/>
          </a:bodyPr>
          <a:lstStyle/>
          <a:p>
            <a:pPr marL="12700" marR="5080">
              <a:lnSpc>
                <a:spcPct val="120000"/>
              </a:lnSpc>
              <a:spcBef>
                <a:spcPts val="100"/>
              </a:spcBef>
            </a:pPr>
            <a:r>
              <a:rPr sz="2400" spc="-5" dirty="0">
                <a:solidFill>
                  <a:srgbClr val="073D86"/>
                </a:solidFill>
                <a:latin typeface="Candara"/>
                <a:cs typeface="Candara"/>
              </a:rPr>
              <a:t>User friendly </a:t>
            </a:r>
            <a:r>
              <a:rPr sz="2400" dirty="0">
                <a:solidFill>
                  <a:srgbClr val="073D86"/>
                </a:solidFill>
                <a:latin typeface="Candara"/>
                <a:cs typeface="Candara"/>
              </a:rPr>
              <a:t>interface  </a:t>
            </a:r>
            <a:r>
              <a:rPr sz="2400" spc="-5" dirty="0">
                <a:solidFill>
                  <a:srgbClr val="073D86"/>
                </a:solidFill>
                <a:latin typeface="Candara"/>
                <a:cs typeface="Candara"/>
              </a:rPr>
              <a:t>Divisionalized </a:t>
            </a:r>
            <a:r>
              <a:rPr sz="2400" dirty="0">
                <a:solidFill>
                  <a:srgbClr val="073D86"/>
                </a:solidFill>
                <a:latin typeface="Candara"/>
                <a:cs typeface="Candara"/>
              </a:rPr>
              <a:t>reporting  </a:t>
            </a:r>
            <a:r>
              <a:rPr sz="2400" spc="-5" dirty="0">
                <a:solidFill>
                  <a:srgbClr val="073D86"/>
                </a:solidFill>
                <a:latin typeface="Candara"/>
                <a:cs typeface="Candara"/>
              </a:rPr>
              <a:t>Consolidated </a:t>
            </a:r>
            <a:r>
              <a:rPr sz="2400" dirty="0">
                <a:solidFill>
                  <a:srgbClr val="073D86"/>
                </a:solidFill>
                <a:latin typeface="Candara"/>
                <a:cs typeface="Candara"/>
              </a:rPr>
              <a:t>reporting  Modular structure  </a:t>
            </a:r>
            <a:r>
              <a:rPr sz="2400" spc="-5" dirty="0">
                <a:solidFill>
                  <a:srgbClr val="073D86"/>
                </a:solidFill>
                <a:latin typeface="Candara"/>
                <a:cs typeface="Candara"/>
              </a:rPr>
              <a:t>Automatic </a:t>
            </a:r>
            <a:r>
              <a:rPr sz="2400" dirty="0">
                <a:solidFill>
                  <a:srgbClr val="073D86"/>
                </a:solidFill>
                <a:latin typeface="Candara"/>
                <a:cs typeface="Candara"/>
              </a:rPr>
              <a:t>interface  </a:t>
            </a:r>
            <a:r>
              <a:rPr sz="2400" spc="-5" dirty="0">
                <a:solidFill>
                  <a:srgbClr val="073D86"/>
                </a:solidFill>
                <a:latin typeface="Candara"/>
                <a:cs typeface="Candara"/>
              </a:rPr>
              <a:t>Flexible account numbering  G/L control accounts  Flexible </a:t>
            </a:r>
            <a:r>
              <a:rPr sz="2400" dirty="0">
                <a:solidFill>
                  <a:srgbClr val="073D86"/>
                </a:solidFill>
                <a:latin typeface="Candara"/>
                <a:cs typeface="Candara"/>
              </a:rPr>
              <a:t>report formats  </a:t>
            </a:r>
            <a:r>
              <a:rPr sz="2400" spc="-5" dirty="0">
                <a:solidFill>
                  <a:srgbClr val="073D86"/>
                </a:solidFill>
                <a:latin typeface="Candara"/>
                <a:cs typeface="Candara"/>
              </a:rPr>
              <a:t>Installation </a:t>
            </a:r>
            <a:r>
              <a:rPr sz="2400" dirty="0">
                <a:solidFill>
                  <a:srgbClr val="073D86"/>
                </a:solidFill>
                <a:latin typeface="Candara"/>
                <a:cs typeface="Candara"/>
              </a:rPr>
              <a:t>options  </a:t>
            </a:r>
            <a:r>
              <a:rPr sz="2400" spc="-5" dirty="0">
                <a:solidFill>
                  <a:srgbClr val="073D86"/>
                </a:solidFill>
                <a:latin typeface="Candara"/>
                <a:cs typeface="Candara"/>
              </a:rPr>
              <a:t>Generative</a:t>
            </a:r>
            <a:endParaRPr sz="2400">
              <a:latin typeface="Candara"/>
              <a:cs typeface="Candara"/>
            </a:endParaRPr>
          </a:p>
          <a:p>
            <a:pPr marL="12700">
              <a:lnSpc>
                <a:spcPct val="100000"/>
              </a:lnSpc>
              <a:spcBef>
                <a:spcPts val="575"/>
              </a:spcBef>
            </a:pPr>
            <a:r>
              <a:rPr sz="2400" dirty="0">
                <a:solidFill>
                  <a:srgbClr val="073D86"/>
                </a:solidFill>
                <a:latin typeface="Candara"/>
                <a:cs typeface="Candara"/>
              </a:rPr>
              <a:t>security</a:t>
            </a:r>
            <a:endParaRPr sz="2400">
              <a:latin typeface="Candara"/>
              <a:cs typeface="Candara"/>
            </a:endParaRPr>
          </a:p>
        </p:txBody>
      </p:sp>
      <p:sp>
        <p:nvSpPr>
          <p:cNvPr id="14" name="object 14"/>
          <p:cNvSpPr txBox="1">
            <a:spLocks noGrp="1"/>
          </p:cNvSpPr>
          <p:nvPr>
            <p:ph type="title"/>
          </p:nvPr>
        </p:nvSpPr>
        <p:spPr>
          <a:xfrm>
            <a:off x="1096162" y="381711"/>
            <a:ext cx="6957059" cy="514350"/>
          </a:xfrm>
          <a:prstGeom prst="rect">
            <a:avLst/>
          </a:prstGeom>
        </p:spPr>
        <p:txBody>
          <a:bodyPr vert="horz" wrap="square" lIns="0" tIns="13335" rIns="0" bIns="0" rtlCol="0">
            <a:spAutoFit/>
          </a:bodyPr>
          <a:lstStyle/>
          <a:p>
            <a:pPr marL="12700">
              <a:lnSpc>
                <a:spcPct val="100000"/>
              </a:lnSpc>
              <a:spcBef>
                <a:spcPts val="105"/>
              </a:spcBef>
            </a:pPr>
            <a:r>
              <a:rPr sz="3200" dirty="0"/>
              <a:t>Features of financial </a:t>
            </a:r>
            <a:r>
              <a:rPr sz="3200" spc="-5" dirty="0"/>
              <a:t>Information</a:t>
            </a:r>
            <a:r>
              <a:rPr sz="3200" spc="15" dirty="0"/>
              <a:t> </a:t>
            </a:r>
            <a:r>
              <a:rPr sz="3200" dirty="0"/>
              <a:t>system</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246886"/>
            <a:ext cx="252984" cy="31242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24840" y="1612646"/>
            <a:ext cx="252984" cy="3124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4840" y="2283282"/>
            <a:ext cx="252984" cy="3127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840" y="3258946"/>
            <a:ext cx="252984" cy="31242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4840" y="3929760"/>
            <a:ext cx="252984" cy="31241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4840" y="4600321"/>
            <a:ext cx="252984" cy="31241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24840" y="4966080"/>
            <a:ext cx="252984" cy="312419"/>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886460" y="1175359"/>
            <a:ext cx="7454265" cy="4110354"/>
          </a:xfrm>
          <a:prstGeom prst="rect">
            <a:avLst/>
          </a:prstGeom>
        </p:spPr>
        <p:txBody>
          <a:bodyPr vert="horz" wrap="square" lIns="0" tIns="73660" rIns="0" bIns="0" rtlCol="0">
            <a:spAutoFit/>
          </a:bodyPr>
          <a:lstStyle/>
          <a:p>
            <a:pPr marL="12700">
              <a:lnSpc>
                <a:spcPct val="100000"/>
              </a:lnSpc>
              <a:spcBef>
                <a:spcPts val="580"/>
              </a:spcBef>
            </a:pPr>
            <a:r>
              <a:rPr sz="2000" dirty="0">
                <a:solidFill>
                  <a:srgbClr val="073D86"/>
                </a:solidFill>
                <a:latin typeface="Candara"/>
                <a:cs typeface="Candara"/>
              </a:rPr>
              <a:t>Most </a:t>
            </a:r>
            <a:r>
              <a:rPr sz="2000" spc="-5" dirty="0">
                <a:solidFill>
                  <a:srgbClr val="073D86"/>
                </a:solidFill>
                <a:latin typeface="Candara"/>
                <a:cs typeface="Candara"/>
              </a:rPr>
              <a:t>financial </a:t>
            </a:r>
            <a:r>
              <a:rPr sz="2000" dirty="0">
                <a:solidFill>
                  <a:srgbClr val="073D86"/>
                </a:solidFill>
                <a:latin typeface="Candara"/>
                <a:cs typeface="Candara"/>
              </a:rPr>
              <a:t>MIS’s perform the </a:t>
            </a:r>
            <a:r>
              <a:rPr sz="2000" spc="-5" dirty="0">
                <a:solidFill>
                  <a:srgbClr val="073D86"/>
                </a:solidFill>
                <a:latin typeface="Candara"/>
                <a:cs typeface="Candara"/>
              </a:rPr>
              <a:t>following</a:t>
            </a:r>
            <a:r>
              <a:rPr sz="2000" spc="-10" dirty="0">
                <a:solidFill>
                  <a:srgbClr val="073D86"/>
                </a:solidFill>
                <a:latin typeface="Candara"/>
                <a:cs typeface="Candara"/>
              </a:rPr>
              <a:t> </a:t>
            </a:r>
            <a:r>
              <a:rPr sz="2000" spc="-5" dirty="0">
                <a:solidFill>
                  <a:srgbClr val="073D86"/>
                </a:solidFill>
                <a:latin typeface="Candara"/>
                <a:cs typeface="Candara"/>
              </a:rPr>
              <a:t>functions:</a:t>
            </a:r>
            <a:endParaRPr sz="2000">
              <a:latin typeface="Candara"/>
              <a:cs typeface="Candara"/>
            </a:endParaRPr>
          </a:p>
          <a:p>
            <a:pPr marL="12700" marR="5080">
              <a:lnSpc>
                <a:spcPct val="100000"/>
              </a:lnSpc>
              <a:spcBef>
                <a:spcPts val="480"/>
              </a:spcBef>
            </a:pPr>
            <a:r>
              <a:rPr sz="2000" dirty="0">
                <a:solidFill>
                  <a:srgbClr val="073D86"/>
                </a:solidFill>
                <a:latin typeface="Candara"/>
                <a:cs typeface="Candara"/>
              </a:rPr>
              <a:t>Integrate </a:t>
            </a:r>
            <a:r>
              <a:rPr sz="2000" spc="-5" dirty="0">
                <a:solidFill>
                  <a:srgbClr val="073D86"/>
                </a:solidFill>
                <a:latin typeface="Candara"/>
                <a:cs typeface="Candara"/>
              </a:rPr>
              <a:t>financial and operational information </a:t>
            </a:r>
            <a:r>
              <a:rPr sz="2000" dirty="0">
                <a:solidFill>
                  <a:srgbClr val="073D86"/>
                </a:solidFill>
                <a:latin typeface="Candara"/>
                <a:cs typeface="Candara"/>
              </a:rPr>
              <a:t>from multiple </a:t>
            </a:r>
            <a:r>
              <a:rPr sz="2000" spc="-5" dirty="0">
                <a:solidFill>
                  <a:srgbClr val="073D86"/>
                </a:solidFill>
                <a:latin typeface="Candara"/>
                <a:cs typeface="Candara"/>
              </a:rPr>
              <a:t>sources  including internet </a:t>
            </a:r>
            <a:r>
              <a:rPr sz="2000" dirty="0">
                <a:solidFill>
                  <a:srgbClr val="073D86"/>
                </a:solidFill>
                <a:latin typeface="Candara"/>
                <a:cs typeface="Candara"/>
              </a:rPr>
              <a:t>, </a:t>
            </a:r>
            <a:r>
              <a:rPr sz="2000" spc="-5" dirty="0">
                <a:solidFill>
                  <a:srgbClr val="073D86"/>
                </a:solidFill>
                <a:latin typeface="Candara"/>
                <a:cs typeface="Candara"/>
              </a:rPr>
              <a:t>into </a:t>
            </a:r>
            <a:r>
              <a:rPr sz="2000" dirty="0">
                <a:solidFill>
                  <a:srgbClr val="073D86"/>
                </a:solidFill>
                <a:latin typeface="Candara"/>
                <a:cs typeface="Candara"/>
              </a:rPr>
              <a:t>a </a:t>
            </a:r>
            <a:r>
              <a:rPr sz="2000" spc="-5" dirty="0">
                <a:solidFill>
                  <a:srgbClr val="073D86"/>
                </a:solidFill>
                <a:latin typeface="Candara"/>
                <a:cs typeface="Candara"/>
              </a:rPr>
              <a:t>single</a:t>
            </a:r>
            <a:r>
              <a:rPr sz="2000" spc="25" dirty="0">
                <a:solidFill>
                  <a:srgbClr val="073D86"/>
                </a:solidFill>
                <a:latin typeface="Candara"/>
                <a:cs typeface="Candara"/>
              </a:rPr>
              <a:t> </a:t>
            </a:r>
            <a:r>
              <a:rPr sz="2000" dirty="0">
                <a:solidFill>
                  <a:srgbClr val="073D86"/>
                </a:solidFill>
                <a:latin typeface="Candara"/>
                <a:cs typeface="Candara"/>
              </a:rPr>
              <a:t>system</a:t>
            </a:r>
            <a:endParaRPr sz="2000">
              <a:latin typeface="Candara"/>
              <a:cs typeface="Candara"/>
            </a:endParaRPr>
          </a:p>
          <a:p>
            <a:pPr marL="12700">
              <a:lnSpc>
                <a:spcPct val="100000"/>
              </a:lnSpc>
              <a:spcBef>
                <a:spcPts val="480"/>
              </a:spcBef>
            </a:pPr>
            <a:r>
              <a:rPr sz="2000" dirty="0">
                <a:solidFill>
                  <a:srgbClr val="073D86"/>
                </a:solidFill>
                <a:latin typeface="Candara"/>
                <a:cs typeface="Candara"/>
              </a:rPr>
              <a:t>Provide </a:t>
            </a:r>
            <a:r>
              <a:rPr sz="2000" spc="-5" dirty="0">
                <a:solidFill>
                  <a:srgbClr val="073D86"/>
                </a:solidFill>
                <a:latin typeface="Candara"/>
                <a:cs typeface="Candara"/>
              </a:rPr>
              <a:t>easy access </a:t>
            </a:r>
            <a:r>
              <a:rPr sz="2000" dirty="0">
                <a:solidFill>
                  <a:srgbClr val="073D86"/>
                </a:solidFill>
                <a:latin typeface="Candara"/>
                <a:cs typeface="Candara"/>
              </a:rPr>
              <a:t>to </a:t>
            </a:r>
            <a:r>
              <a:rPr sz="2000" spc="-5" dirty="0">
                <a:solidFill>
                  <a:srgbClr val="073D86"/>
                </a:solidFill>
                <a:latin typeface="Candara"/>
                <a:cs typeface="Candara"/>
              </a:rPr>
              <a:t>data for </a:t>
            </a:r>
            <a:r>
              <a:rPr sz="2000" dirty="0">
                <a:solidFill>
                  <a:srgbClr val="073D86"/>
                </a:solidFill>
                <a:latin typeface="Candara"/>
                <a:cs typeface="Candara"/>
              </a:rPr>
              <a:t>both </a:t>
            </a:r>
            <a:r>
              <a:rPr sz="2000" spc="-5" dirty="0">
                <a:solidFill>
                  <a:srgbClr val="073D86"/>
                </a:solidFill>
                <a:latin typeface="Candara"/>
                <a:cs typeface="Candara"/>
              </a:rPr>
              <a:t>financial </a:t>
            </a:r>
            <a:r>
              <a:rPr sz="2000" dirty="0">
                <a:solidFill>
                  <a:srgbClr val="073D86"/>
                </a:solidFill>
                <a:latin typeface="Candara"/>
                <a:cs typeface="Candara"/>
              </a:rPr>
              <a:t>and non </a:t>
            </a:r>
            <a:r>
              <a:rPr sz="2000" spc="-5" dirty="0">
                <a:solidFill>
                  <a:srgbClr val="073D86"/>
                </a:solidFill>
                <a:latin typeface="Candara"/>
                <a:cs typeface="Candara"/>
              </a:rPr>
              <a:t>financial</a:t>
            </a:r>
            <a:r>
              <a:rPr sz="2000" spc="35" dirty="0">
                <a:solidFill>
                  <a:srgbClr val="073D86"/>
                </a:solidFill>
                <a:latin typeface="Candara"/>
                <a:cs typeface="Candara"/>
              </a:rPr>
              <a:t> </a:t>
            </a:r>
            <a:r>
              <a:rPr sz="2000" dirty="0">
                <a:solidFill>
                  <a:srgbClr val="073D86"/>
                </a:solidFill>
                <a:latin typeface="Candara"/>
                <a:cs typeface="Candara"/>
              </a:rPr>
              <a:t>users</a:t>
            </a:r>
            <a:endParaRPr sz="2000">
              <a:latin typeface="Candara"/>
              <a:cs typeface="Candara"/>
            </a:endParaRPr>
          </a:p>
          <a:p>
            <a:pPr marL="12700" marR="299720">
              <a:lnSpc>
                <a:spcPct val="100000"/>
              </a:lnSpc>
            </a:pPr>
            <a:r>
              <a:rPr sz="2000" dirty="0">
                <a:solidFill>
                  <a:srgbClr val="073D86"/>
                </a:solidFill>
                <a:latin typeface="Candara"/>
                <a:cs typeface="Candara"/>
              </a:rPr>
              <a:t>, often </a:t>
            </a:r>
            <a:r>
              <a:rPr sz="2000" spc="-5" dirty="0">
                <a:solidFill>
                  <a:srgbClr val="073D86"/>
                </a:solidFill>
                <a:latin typeface="Candara"/>
                <a:cs typeface="Candara"/>
              </a:rPr>
              <a:t>through </a:t>
            </a:r>
            <a:r>
              <a:rPr sz="2000" dirty="0">
                <a:solidFill>
                  <a:srgbClr val="073D86"/>
                </a:solidFill>
                <a:latin typeface="Candara"/>
                <a:cs typeface="Candara"/>
              </a:rPr>
              <a:t>the </a:t>
            </a:r>
            <a:r>
              <a:rPr sz="2000" spc="-5" dirty="0">
                <a:solidFill>
                  <a:srgbClr val="073D86"/>
                </a:solidFill>
                <a:latin typeface="Candara"/>
                <a:cs typeface="Candara"/>
              </a:rPr>
              <a:t>use </a:t>
            </a:r>
            <a:r>
              <a:rPr sz="2000" dirty="0">
                <a:solidFill>
                  <a:srgbClr val="073D86"/>
                </a:solidFill>
                <a:latin typeface="Candara"/>
                <a:cs typeface="Candara"/>
              </a:rPr>
              <a:t>of a </a:t>
            </a:r>
            <a:r>
              <a:rPr sz="2000" spc="-5" dirty="0">
                <a:solidFill>
                  <a:srgbClr val="073D86"/>
                </a:solidFill>
                <a:latin typeface="Candara"/>
                <a:cs typeface="Candara"/>
              </a:rPr>
              <a:t>corporate intranet </a:t>
            </a:r>
            <a:r>
              <a:rPr sz="2000" dirty="0">
                <a:solidFill>
                  <a:srgbClr val="073D86"/>
                </a:solidFill>
                <a:latin typeface="Candara"/>
                <a:cs typeface="Candara"/>
              </a:rPr>
              <a:t>to </a:t>
            </a:r>
            <a:r>
              <a:rPr sz="2000" spc="-5" dirty="0">
                <a:solidFill>
                  <a:srgbClr val="073D86"/>
                </a:solidFill>
                <a:latin typeface="Candara"/>
                <a:cs typeface="Candara"/>
              </a:rPr>
              <a:t>access corporate  web </a:t>
            </a:r>
            <a:r>
              <a:rPr sz="2000" dirty="0">
                <a:solidFill>
                  <a:srgbClr val="073D86"/>
                </a:solidFill>
                <a:latin typeface="Candara"/>
                <a:cs typeface="Candara"/>
              </a:rPr>
              <a:t>pages of </a:t>
            </a:r>
            <a:r>
              <a:rPr sz="2000" spc="-5" dirty="0">
                <a:solidFill>
                  <a:srgbClr val="073D86"/>
                </a:solidFill>
                <a:latin typeface="Candara"/>
                <a:cs typeface="Candara"/>
              </a:rPr>
              <a:t>financial data and</a:t>
            </a:r>
            <a:r>
              <a:rPr sz="2000" spc="25" dirty="0">
                <a:solidFill>
                  <a:srgbClr val="073D86"/>
                </a:solidFill>
                <a:latin typeface="Candara"/>
                <a:cs typeface="Candara"/>
              </a:rPr>
              <a:t> </a:t>
            </a:r>
            <a:r>
              <a:rPr sz="2000" spc="-5" dirty="0">
                <a:solidFill>
                  <a:srgbClr val="073D86"/>
                </a:solidFill>
                <a:latin typeface="Candara"/>
                <a:cs typeface="Candara"/>
              </a:rPr>
              <a:t>information</a:t>
            </a:r>
            <a:endParaRPr sz="2000">
              <a:latin typeface="Candara"/>
              <a:cs typeface="Candara"/>
            </a:endParaRPr>
          </a:p>
          <a:p>
            <a:pPr marL="12700" marR="909319">
              <a:lnSpc>
                <a:spcPct val="100000"/>
              </a:lnSpc>
              <a:spcBef>
                <a:spcPts val="480"/>
              </a:spcBef>
            </a:pPr>
            <a:r>
              <a:rPr sz="2000" dirty="0">
                <a:solidFill>
                  <a:srgbClr val="073D86"/>
                </a:solidFill>
                <a:latin typeface="Candara"/>
                <a:cs typeface="Candara"/>
              </a:rPr>
              <a:t>Make </a:t>
            </a:r>
            <a:r>
              <a:rPr sz="2000" spc="-5" dirty="0">
                <a:solidFill>
                  <a:srgbClr val="073D86"/>
                </a:solidFill>
                <a:latin typeface="Candara"/>
                <a:cs typeface="Candara"/>
              </a:rPr>
              <a:t>financial data </a:t>
            </a:r>
            <a:r>
              <a:rPr sz="2000" dirty="0">
                <a:solidFill>
                  <a:srgbClr val="073D86"/>
                </a:solidFill>
                <a:latin typeface="Candara"/>
                <a:cs typeface="Candara"/>
              </a:rPr>
              <a:t>immediately </a:t>
            </a:r>
            <a:r>
              <a:rPr sz="2000" spc="-5" dirty="0">
                <a:solidFill>
                  <a:srgbClr val="073D86"/>
                </a:solidFill>
                <a:latin typeface="Candara"/>
                <a:cs typeface="Candara"/>
              </a:rPr>
              <a:t>available </a:t>
            </a:r>
            <a:r>
              <a:rPr sz="2000" dirty="0">
                <a:solidFill>
                  <a:srgbClr val="073D86"/>
                </a:solidFill>
                <a:latin typeface="Candara"/>
                <a:cs typeface="Candara"/>
              </a:rPr>
              <a:t>to shorten analysis  </a:t>
            </a:r>
            <a:r>
              <a:rPr sz="2000" spc="-5" dirty="0">
                <a:solidFill>
                  <a:srgbClr val="073D86"/>
                </a:solidFill>
                <a:latin typeface="Candara"/>
                <a:cs typeface="Candara"/>
              </a:rPr>
              <a:t>turnaround</a:t>
            </a:r>
            <a:r>
              <a:rPr sz="2000" spc="10" dirty="0">
                <a:solidFill>
                  <a:srgbClr val="073D86"/>
                </a:solidFill>
                <a:latin typeface="Candara"/>
                <a:cs typeface="Candara"/>
              </a:rPr>
              <a:t> </a:t>
            </a:r>
            <a:r>
              <a:rPr sz="2000" dirty="0">
                <a:solidFill>
                  <a:srgbClr val="073D86"/>
                </a:solidFill>
                <a:latin typeface="Candara"/>
                <a:cs typeface="Candara"/>
              </a:rPr>
              <a:t>time</a:t>
            </a:r>
            <a:endParaRPr sz="2000">
              <a:latin typeface="Candara"/>
              <a:cs typeface="Candara"/>
            </a:endParaRPr>
          </a:p>
          <a:p>
            <a:pPr marL="12700">
              <a:lnSpc>
                <a:spcPct val="100000"/>
              </a:lnSpc>
              <a:spcBef>
                <a:spcPts val="480"/>
              </a:spcBef>
            </a:pPr>
            <a:r>
              <a:rPr sz="2000" dirty="0">
                <a:solidFill>
                  <a:srgbClr val="073D86"/>
                </a:solidFill>
                <a:latin typeface="Candara"/>
                <a:cs typeface="Candara"/>
              </a:rPr>
              <a:t>Enable analysis of </a:t>
            </a:r>
            <a:r>
              <a:rPr sz="2000" spc="-5" dirty="0">
                <a:solidFill>
                  <a:srgbClr val="073D86"/>
                </a:solidFill>
                <a:latin typeface="Candara"/>
                <a:cs typeface="Candara"/>
              </a:rPr>
              <a:t>financial data along </a:t>
            </a:r>
            <a:r>
              <a:rPr sz="2000" dirty="0">
                <a:solidFill>
                  <a:srgbClr val="073D86"/>
                </a:solidFill>
                <a:latin typeface="Candara"/>
                <a:cs typeface="Candara"/>
              </a:rPr>
              <a:t>multiple </a:t>
            </a:r>
            <a:r>
              <a:rPr sz="2000" spc="-5" dirty="0">
                <a:solidFill>
                  <a:srgbClr val="073D86"/>
                </a:solidFill>
                <a:latin typeface="Candara"/>
                <a:cs typeface="Candara"/>
              </a:rPr>
              <a:t>dimensions </a:t>
            </a:r>
            <a:r>
              <a:rPr sz="2000" dirty="0">
                <a:solidFill>
                  <a:srgbClr val="073D86"/>
                </a:solidFill>
                <a:latin typeface="Candara"/>
                <a:cs typeface="Candara"/>
              </a:rPr>
              <a:t>–</a:t>
            </a:r>
            <a:r>
              <a:rPr sz="2000" spc="60" dirty="0">
                <a:solidFill>
                  <a:srgbClr val="073D86"/>
                </a:solidFill>
                <a:latin typeface="Candara"/>
                <a:cs typeface="Candara"/>
              </a:rPr>
              <a:t> </a:t>
            </a:r>
            <a:r>
              <a:rPr sz="2000" dirty="0">
                <a:solidFill>
                  <a:srgbClr val="073D86"/>
                </a:solidFill>
                <a:latin typeface="Candara"/>
                <a:cs typeface="Candara"/>
              </a:rPr>
              <a:t>time</a:t>
            </a:r>
            <a:endParaRPr sz="2000">
              <a:latin typeface="Candara"/>
              <a:cs typeface="Candara"/>
            </a:endParaRPr>
          </a:p>
          <a:p>
            <a:pPr marL="12700">
              <a:lnSpc>
                <a:spcPct val="100000"/>
              </a:lnSpc>
            </a:pPr>
            <a:r>
              <a:rPr sz="2000" dirty="0">
                <a:solidFill>
                  <a:srgbClr val="073D86"/>
                </a:solidFill>
                <a:latin typeface="Candara"/>
                <a:cs typeface="Candara"/>
              </a:rPr>
              <a:t>,geography , product , </a:t>
            </a:r>
            <a:r>
              <a:rPr sz="2000" spc="-5" dirty="0">
                <a:solidFill>
                  <a:srgbClr val="073D86"/>
                </a:solidFill>
                <a:latin typeface="Candara"/>
                <a:cs typeface="Candara"/>
              </a:rPr>
              <a:t>plant and</a:t>
            </a:r>
            <a:r>
              <a:rPr sz="2000" spc="-40" dirty="0">
                <a:solidFill>
                  <a:srgbClr val="073D86"/>
                </a:solidFill>
                <a:latin typeface="Candara"/>
                <a:cs typeface="Candara"/>
              </a:rPr>
              <a:t> </a:t>
            </a:r>
            <a:r>
              <a:rPr sz="2000" dirty="0">
                <a:solidFill>
                  <a:srgbClr val="073D86"/>
                </a:solidFill>
                <a:latin typeface="Candara"/>
                <a:cs typeface="Candara"/>
              </a:rPr>
              <a:t>customer</a:t>
            </a:r>
            <a:endParaRPr sz="2000">
              <a:latin typeface="Candara"/>
              <a:cs typeface="Candara"/>
            </a:endParaRPr>
          </a:p>
          <a:p>
            <a:pPr marL="12700" marR="2404110">
              <a:lnSpc>
                <a:spcPct val="120000"/>
              </a:lnSpc>
            </a:pPr>
            <a:r>
              <a:rPr sz="2000" spc="-5" dirty="0">
                <a:solidFill>
                  <a:srgbClr val="073D86"/>
                </a:solidFill>
                <a:latin typeface="Candara"/>
                <a:cs typeface="Candara"/>
              </a:rPr>
              <a:t>Analyze historical and current financial activity  </a:t>
            </a:r>
            <a:r>
              <a:rPr sz="2000" dirty="0">
                <a:solidFill>
                  <a:srgbClr val="073D86"/>
                </a:solidFill>
                <a:latin typeface="Candara"/>
                <a:cs typeface="Candara"/>
              </a:rPr>
              <a:t>Monitor </a:t>
            </a:r>
            <a:r>
              <a:rPr sz="2000" spc="-5" dirty="0">
                <a:solidFill>
                  <a:srgbClr val="073D86"/>
                </a:solidFill>
                <a:latin typeface="Candara"/>
                <a:cs typeface="Candara"/>
              </a:rPr>
              <a:t>and control </a:t>
            </a:r>
            <a:r>
              <a:rPr sz="2000" dirty="0">
                <a:solidFill>
                  <a:srgbClr val="073D86"/>
                </a:solidFill>
                <a:latin typeface="Candara"/>
                <a:cs typeface="Candara"/>
              </a:rPr>
              <a:t>the </a:t>
            </a:r>
            <a:r>
              <a:rPr sz="2000" spc="-5" dirty="0">
                <a:solidFill>
                  <a:srgbClr val="073D86"/>
                </a:solidFill>
                <a:latin typeface="Candara"/>
                <a:cs typeface="Candara"/>
              </a:rPr>
              <a:t>use </a:t>
            </a:r>
            <a:r>
              <a:rPr sz="2000" dirty="0">
                <a:solidFill>
                  <a:srgbClr val="073D86"/>
                </a:solidFill>
                <a:latin typeface="Candara"/>
                <a:cs typeface="Candara"/>
              </a:rPr>
              <a:t>of </a:t>
            </a:r>
            <a:r>
              <a:rPr sz="2000" spc="-5" dirty="0">
                <a:solidFill>
                  <a:srgbClr val="073D86"/>
                </a:solidFill>
                <a:latin typeface="Candara"/>
                <a:cs typeface="Candara"/>
              </a:rPr>
              <a:t>funds over</a:t>
            </a:r>
            <a:r>
              <a:rPr sz="2000" spc="0" dirty="0">
                <a:solidFill>
                  <a:srgbClr val="073D86"/>
                </a:solidFill>
                <a:latin typeface="Candara"/>
                <a:cs typeface="Candara"/>
              </a:rPr>
              <a:t> </a:t>
            </a:r>
            <a:r>
              <a:rPr sz="2000" spc="-5" dirty="0">
                <a:solidFill>
                  <a:srgbClr val="073D86"/>
                </a:solidFill>
                <a:latin typeface="Candara"/>
                <a:cs typeface="Candara"/>
              </a:rPr>
              <a:t>time</a:t>
            </a:r>
            <a:endParaRPr sz="2000">
              <a:latin typeface="Candara"/>
              <a:cs typeface="Candara"/>
            </a:endParaRPr>
          </a:p>
        </p:txBody>
      </p:sp>
      <p:sp>
        <p:nvSpPr>
          <p:cNvPr id="10" name="object 10"/>
          <p:cNvSpPr txBox="1">
            <a:spLocks noGrp="1"/>
          </p:cNvSpPr>
          <p:nvPr>
            <p:ph type="title"/>
          </p:nvPr>
        </p:nvSpPr>
        <p:spPr>
          <a:xfrm>
            <a:off x="2281808" y="386537"/>
            <a:ext cx="4585970" cy="574675"/>
          </a:xfrm>
          <a:prstGeom prst="rect">
            <a:avLst/>
          </a:prstGeom>
        </p:spPr>
        <p:txBody>
          <a:bodyPr vert="horz" wrap="square" lIns="0" tIns="12700" rIns="0" bIns="0" rtlCol="0">
            <a:spAutoFit/>
          </a:bodyPr>
          <a:lstStyle/>
          <a:p>
            <a:pPr marL="12700">
              <a:lnSpc>
                <a:spcPct val="100000"/>
              </a:lnSpc>
              <a:spcBef>
                <a:spcPts val="100"/>
              </a:spcBef>
            </a:pPr>
            <a:r>
              <a:rPr sz="3600" spc="-5" dirty="0"/>
              <a:t>Functions </a:t>
            </a:r>
            <a:r>
              <a:rPr sz="3600" dirty="0"/>
              <a:t>of </a:t>
            </a:r>
            <a:r>
              <a:rPr sz="3600" spc="-5" dirty="0"/>
              <a:t>financial</a:t>
            </a:r>
            <a:r>
              <a:rPr sz="3600" spc="-45" dirty="0"/>
              <a:t> </a:t>
            </a:r>
            <a:r>
              <a:rPr sz="3600" spc="-5" dirty="0"/>
              <a:t>IS</a:t>
            </a:r>
            <a:endParaRPr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630" y="314959"/>
            <a:ext cx="616712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0000"/>
                </a:solidFill>
              </a:rPr>
              <a:t>Financial </a:t>
            </a:r>
            <a:r>
              <a:rPr spc="-5" dirty="0">
                <a:solidFill>
                  <a:srgbClr val="000000"/>
                </a:solidFill>
              </a:rPr>
              <a:t>information</a:t>
            </a:r>
            <a:r>
              <a:rPr spc="0" dirty="0">
                <a:solidFill>
                  <a:srgbClr val="000000"/>
                </a:solidFill>
              </a:rPr>
              <a:t> </a:t>
            </a:r>
            <a:r>
              <a:rPr spc="-5" dirty="0">
                <a:solidFill>
                  <a:srgbClr val="000000"/>
                </a:solidFill>
              </a:rPr>
              <a:t>system</a:t>
            </a:r>
          </a:p>
        </p:txBody>
      </p:sp>
      <p:sp>
        <p:nvSpPr>
          <p:cNvPr id="3" name="object 3"/>
          <p:cNvSpPr txBox="1"/>
          <p:nvPr/>
        </p:nvSpPr>
        <p:spPr>
          <a:xfrm>
            <a:off x="1371600" y="1752600"/>
            <a:ext cx="1524000" cy="838200"/>
          </a:xfrm>
          <a:prstGeom prst="rect">
            <a:avLst/>
          </a:prstGeom>
          <a:solidFill>
            <a:srgbClr val="30B6FC"/>
          </a:solidFill>
          <a:ln w="15875">
            <a:solidFill>
              <a:srgbClr val="165D83"/>
            </a:solidFill>
          </a:ln>
        </p:spPr>
        <p:txBody>
          <a:bodyPr vert="horz" wrap="square" lIns="0" tIns="129539" rIns="0" bIns="0" rtlCol="0">
            <a:spAutoFit/>
          </a:bodyPr>
          <a:lstStyle/>
          <a:p>
            <a:pPr algn="ctr">
              <a:lnSpc>
                <a:spcPct val="100000"/>
              </a:lnSpc>
              <a:spcBef>
                <a:spcPts val="1019"/>
              </a:spcBef>
            </a:pPr>
            <a:r>
              <a:rPr sz="1800" spc="-5" dirty="0">
                <a:solidFill>
                  <a:srgbClr val="FFFFFF"/>
                </a:solidFill>
                <a:latin typeface="Candara"/>
                <a:cs typeface="Candara"/>
              </a:rPr>
              <a:t>Internal</a:t>
            </a:r>
            <a:r>
              <a:rPr sz="1800" spc="-25" dirty="0">
                <a:solidFill>
                  <a:srgbClr val="FFFFFF"/>
                </a:solidFill>
                <a:latin typeface="Candara"/>
                <a:cs typeface="Candara"/>
              </a:rPr>
              <a:t> </a:t>
            </a:r>
            <a:r>
              <a:rPr sz="1800" dirty="0">
                <a:solidFill>
                  <a:srgbClr val="FFFFFF"/>
                </a:solidFill>
                <a:latin typeface="Candara"/>
                <a:cs typeface="Candara"/>
              </a:rPr>
              <a:t>audit</a:t>
            </a:r>
            <a:endParaRPr sz="1800">
              <a:latin typeface="Candara"/>
              <a:cs typeface="Candara"/>
            </a:endParaRPr>
          </a:p>
          <a:p>
            <a:pPr algn="ctr">
              <a:lnSpc>
                <a:spcPct val="100000"/>
              </a:lnSpc>
            </a:pPr>
            <a:r>
              <a:rPr sz="1800" spc="-5" dirty="0">
                <a:solidFill>
                  <a:srgbClr val="FFFFFF"/>
                </a:solidFill>
                <a:latin typeface="Candara"/>
                <a:cs typeface="Candara"/>
              </a:rPr>
              <a:t>subsystem</a:t>
            </a:r>
            <a:endParaRPr sz="1800">
              <a:latin typeface="Candara"/>
              <a:cs typeface="Candara"/>
            </a:endParaRPr>
          </a:p>
        </p:txBody>
      </p:sp>
      <p:sp>
        <p:nvSpPr>
          <p:cNvPr id="4" name="object 4"/>
          <p:cNvSpPr txBox="1"/>
          <p:nvPr/>
        </p:nvSpPr>
        <p:spPr>
          <a:xfrm>
            <a:off x="6477000" y="4111625"/>
            <a:ext cx="1524000" cy="838200"/>
          </a:xfrm>
          <a:prstGeom prst="rect">
            <a:avLst/>
          </a:prstGeom>
          <a:solidFill>
            <a:srgbClr val="30B6FC"/>
          </a:solidFill>
          <a:ln w="15875">
            <a:solidFill>
              <a:srgbClr val="165D83"/>
            </a:solidFill>
          </a:ln>
        </p:spPr>
        <p:txBody>
          <a:bodyPr vert="horz" wrap="square" lIns="0" tIns="130175" rIns="0" bIns="0" rtlCol="0">
            <a:spAutoFit/>
          </a:bodyPr>
          <a:lstStyle/>
          <a:p>
            <a:pPr algn="ctr">
              <a:lnSpc>
                <a:spcPct val="100000"/>
              </a:lnSpc>
              <a:spcBef>
                <a:spcPts val="1025"/>
              </a:spcBef>
            </a:pPr>
            <a:r>
              <a:rPr sz="1800" spc="-5" dirty="0">
                <a:solidFill>
                  <a:srgbClr val="FFFFFF"/>
                </a:solidFill>
                <a:latin typeface="Candara"/>
                <a:cs typeface="Candara"/>
              </a:rPr>
              <a:t>Control</a:t>
            </a:r>
            <a:endParaRPr sz="1800">
              <a:latin typeface="Candara"/>
              <a:cs typeface="Candara"/>
            </a:endParaRPr>
          </a:p>
          <a:p>
            <a:pPr algn="ctr">
              <a:lnSpc>
                <a:spcPct val="100000"/>
              </a:lnSpc>
            </a:pPr>
            <a:r>
              <a:rPr sz="1800" spc="-5" dirty="0">
                <a:solidFill>
                  <a:srgbClr val="FFFFFF"/>
                </a:solidFill>
                <a:latin typeface="Candara"/>
                <a:cs typeface="Candara"/>
              </a:rPr>
              <a:t>subsystem</a:t>
            </a:r>
            <a:endParaRPr sz="1800">
              <a:latin typeface="Candara"/>
              <a:cs typeface="Candara"/>
            </a:endParaRPr>
          </a:p>
        </p:txBody>
      </p:sp>
      <p:sp>
        <p:nvSpPr>
          <p:cNvPr id="5" name="object 5"/>
          <p:cNvSpPr txBox="1"/>
          <p:nvPr/>
        </p:nvSpPr>
        <p:spPr>
          <a:xfrm>
            <a:off x="6477000" y="2821558"/>
            <a:ext cx="1524000" cy="838200"/>
          </a:xfrm>
          <a:prstGeom prst="rect">
            <a:avLst/>
          </a:prstGeom>
          <a:solidFill>
            <a:srgbClr val="30B6FC"/>
          </a:solidFill>
          <a:ln w="15875">
            <a:solidFill>
              <a:srgbClr val="165D83"/>
            </a:solidFill>
          </a:ln>
        </p:spPr>
        <p:txBody>
          <a:bodyPr vert="horz" wrap="square" lIns="0" tIns="1905" rIns="0" bIns="0" rtlCol="0">
            <a:spAutoFit/>
          </a:bodyPr>
          <a:lstStyle/>
          <a:p>
            <a:pPr marL="118745" marR="108585" indent="-1270" algn="ctr">
              <a:lnSpc>
                <a:spcPts val="2160"/>
              </a:lnSpc>
              <a:spcBef>
                <a:spcPts val="15"/>
              </a:spcBef>
            </a:pPr>
            <a:r>
              <a:rPr sz="1800" spc="-5" dirty="0">
                <a:solidFill>
                  <a:srgbClr val="FFFFFF"/>
                </a:solidFill>
                <a:latin typeface="Candara"/>
                <a:cs typeface="Candara"/>
              </a:rPr>
              <a:t>Fund  </a:t>
            </a:r>
            <a:r>
              <a:rPr sz="1800" dirty="0">
                <a:solidFill>
                  <a:srgbClr val="FFFFFF"/>
                </a:solidFill>
                <a:latin typeface="Candara"/>
                <a:cs typeface="Candara"/>
              </a:rPr>
              <a:t>management  </a:t>
            </a:r>
            <a:r>
              <a:rPr sz="1800" spc="-5" dirty="0">
                <a:solidFill>
                  <a:srgbClr val="FFFFFF"/>
                </a:solidFill>
                <a:latin typeface="Candara"/>
                <a:cs typeface="Candara"/>
              </a:rPr>
              <a:t>subsystem</a:t>
            </a:r>
            <a:endParaRPr sz="1800">
              <a:latin typeface="Candara"/>
              <a:cs typeface="Candara"/>
            </a:endParaRPr>
          </a:p>
        </p:txBody>
      </p:sp>
      <p:sp>
        <p:nvSpPr>
          <p:cNvPr id="6" name="object 6"/>
          <p:cNvSpPr txBox="1"/>
          <p:nvPr/>
        </p:nvSpPr>
        <p:spPr>
          <a:xfrm>
            <a:off x="6477000" y="1638300"/>
            <a:ext cx="1524000" cy="838200"/>
          </a:xfrm>
          <a:prstGeom prst="rect">
            <a:avLst/>
          </a:prstGeom>
          <a:solidFill>
            <a:srgbClr val="30B6FC"/>
          </a:solidFill>
          <a:ln w="15875">
            <a:solidFill>
              <a:srgbClr val="165D83"/>
            </a:solidFill>
          </a:ln>
        </p:spPr>
        <p:txBody>
          <a:bodyPr vert="horz" wrap="square" lIns="0" tIns="129539" rIns="0" bIns="0" rtlCol="0">
            <a:spAutoFit/>
          </a:bodyPr>
          <a:lstStyle/>
          <a:p>
            <a:pPr marL="246379" marR="189230" indent="-48895">
              <a:lnSpc>
                <a:spcPct val="100000"/>
              </a:lnSpc>
              <a:spcBef>
                <a:spcPts val="1019"/>
              </a:spcBef>
            </a:pPr>
            <a:r>
              <a:rPr sz="1800" spc="-5" dirty="0">
                <a:solidFill>
                  <a:srgbClr val="FFFFFF"/>
                </a:solidFill>
                <a:latin typeface="Candara"/>
                <a:cs typeface="Candara"/>
              </a:rPr>
              <a:t>Fo</a:t>
            </a:r>
            <a:r>
              <a:rPr sz="1800" spc="-10" dirty="0">
                <a:solidFill>
                  <a:srgbClr val="FFFFFF"/>
                </a:solidFill>
                <a:latin typeface="Candara"/>
                <a:cs typeface="Candara"/>
              </a:rPr>
              <a:t>r</a:t>
            </a:r>
            <a:r>
              <a:rPr sz="1800" spc="-5" dirty="0">
                <a:solidFill>
                  <a:srgbClr val="FFFFFF"/>
                </a:solidFill>
                <a:latin typeface="Candara"/>
                <a:cs typeface="Candara"/>
              </a:rPr>
              <a:t>ec</a:t>
            </a:r>
            <a:r>
              <a:rPr sz="1800" spc="0" dirty="0">
                <a:solidFill>
                  <a:srgbClr val="FFFFFF"/>
                </a:solidFill>
                <a:latin typeface="Candara"/>
                <a:cs typeface="Candara"/>
              </a:rPr>
              <a:t>a</a:t>
            </a:r>
            <a:r>
              <a:rPr sz="1800" dirty="0">
                <a:solidFill>
                  <a:srgbClr val="FFFFFF"/>
                </a:solidFill>
                <a:latin typeface="Candara"/>
                <a:cs typeface="Candara"/>
              </a:rPr>
              <a:t>st</a:t>
            </a:r>
            <a:r>
              <a:rPr sz="1800" spc="0" dirty="0">
                <a:solidFill>
                  <a:srgbClr val="FFFFFF"/>
                </a:solidFill>
                <a:latin typeface="Candara"/>
                <a:cs typeface="Candara"/>
              </a:rPr>
              <a:t>i</a:t>
            </a:r>
            <a:r>
              <a:rPr sz="1800" dirty="0">
                <a:solidFill>
                  <a:srgbClr val="FFFFFF"/>
                </a:solidFill>
                <a:latin typeface="Candara"/>
                <a:cs typeface="Candara"/>
              </a:rPr>
              <a:t>ng  </a:t>
            </a:r>
            <a:r>
              <a:rPr sz="1800" spc="-5" dirty="0">
                <a:solidFill>
                  <a:srgbClr val="FFFFFF"/>
                </a:solidFill>
                <a:latin typeface="Candara"/>
                <a:cs typeface="Candara"/>
              </a:rPr>
              <a:t>subsystem</a:t>
            </a:r>
            <a:endParaRPr sz="1800">
              <a:latin typeface="Candara"/>
              <a:cs typeface="Candara"/>
            </a:endParaRPr>
          </a:p>
        </p:txBody>
      </p:sp>
      <p:sp>
        <p:nvSpPr>
          <p:cNvPr id="7" name="object 7"/>
          <p:cNvSpPr txBox="1"/>
          <p:nvPr/>
        </p:nvSpPr>
        <p:spPr>
          <a:xfrm>
            <a:off x="1371600" y="3054476"/>
            <a:ext cx="1524000" cy="838200"/>
          </a:xfrm>
          <a:prstGeom prst="rect">
            <a:avLst/>
          </a:prstGeom>
          <a:solidFill>
            <a:srgbClr val="30B6FC"/>
          </a:solidFill>
          <a:ln w="15875">
            <a:solidFill>
              <a:srgbClr val="165D83"/>
            </a:solidFill>
          </a:ln>
        </p:spPr>
        <p:txBody>
          <a:bodyPr vert="horz" wrap="square" lIns="0" tIns="1905" rIns="0" bIns="0" rtlCol="0">
            <a:spAutoFit/>
          </a:bodyPr>
          <a:lstStyle/>
          <a:p>
            <a:pPr marL="205104" marR="198755" indent="635" algn="ctr">
              <a:lnSpc>
                <a:spcPts val="2160"/>
              </a:lnSpc>
              <a:spcBef>
                <a:spcPts val="15"/>
              </a:spcBef>
            </a:pPr>
            <a:r>
              <a:rPr sz="1800" spc="-5" dirty="0">
                <a:solidFill>
                  <a:srgbClr val="FFFFFF"/>
                </a:solidFill>
                <a:latin typeface="Candara"/>
                <a:cs typeface="Candara"/>
              </a:rPr>
              <a:t>Financial  </a:t>
            </a:r>
            <a:r>
              <a:rPr sz="1800" dirty="0">
                <a:solidFill>
                  <a:srgbClr val="FFFFFF"/>
                </a:solidFill>
                <a:latin typeface="Candara"/>
                <a:cs typeface="Candara"/>
              </a:rPr>
              <a:t>intel</a:t>
            </a:r>
            <a:r>
              <a:rPr sz="1800" spc="-5" dirty="0">
                <a:solidFill>
                  <a:srgbClr val="FFFFFF"/>
                </a:solidFill>
                <a:latin typeface="Candara"/>
                <a:cs typeface="Candara"/>
              </a:rPr>
              <a:t>l</a:t>
            </a:r>
            <a:r>
              <a:rPr sz="1800" dirty="0">
                <a:solidFill>
                  <a:srgbClr val="FFFFFF"/>
                </a:solidFill>
                <a:latin typeface="Candara"/>
                <a:cs typeface="Candara"/>
              </a:rPr>
              <a:t>igence</a:t>
            </a:r>
            <a:endParaRPr sz="1800">
              <a:latin typeface="Candara"/>
              <a:cs typeface="Candara"/>
            </a:endParaRPr>
          </a:p>
          <a:p>
            <a:pPr algn="ctr">
              <a:lnSpc>
                <a:spcPts val="2090"/>
              </a:lnSpc>
            </a:pPr>
            <a:r>
              <a:rPr sz="1800" spc="-5" dirty="0">
                <a:solidFill>
                  <a:srgbClr val="FFFFFF"/>
                </a:solidFill>
                <a:latin typeface="Candara"/>
                <a:cs typeface="Candara"/>
              </a:rPr>
              <a:t>subsystem</a:t>
            </a:r>
            <a:endParaRPr sz="1800">
              <a:latin typeface="Candara"/>
              <a:cs typeface="Candara"/>
            </a:endParaRPr>
          </a:p>
        </p:txBody>
      </p:sp>
      <p:sp>
        <p:nvSpPr>
          <p:cNvPr id="8" name="object 8"/>
          <p:cNvSpPr/>
          <p:nvPr/>
        </p:nvSpPr>
        <p:spPr>
          <a:xfrm>
            <a:off x="4158741" y="1638300"/>
            <a:ext cx="1219200" cy="3124200"/>
          </a:xfrm>
          <a:custGeom>
            <a:avLst/>
            <a:gdLst/>
            <a:ahLst/>
            <a:cxnLst/>
            <a:rect l="l" t="t" r="r" b="b"/>
            <a:pathLst>
              <a:path w="1219200" h="3124200">
                <a:moveTo>
                  <a:pt x="609600" y="0"/>
                </a:moveTo>
                <a:lnTo>
                  <a:pt x="557018" y="1911"/>
                </a:lnTo>
                <a:lnTo>
                  <a:pt x="505676" y="7542"/>
                </a:lnTo>
                <a:lnTo>
                  <a:pt x="455755" y="16735"/>
                </a:lnTo>
                <a:lnTo>
                  <a:pt x="407440" y="29334"/>
                </a:lnTo>
                <a:lnTo>
                  <a:pt x="360914" y="45184"/>
                </a:lnTo>
                <a:lnTo>
                  <a:pt x="316359" y="64126"/>
                </a:lnTo>
                <a:lnTo>
                  <a:pt x="273960" y="86006"/>
                </a:lnTo>
                <a:lnTo>
                  <a:pt x="233899" y="110665"/>
                </a:lnTo>
                <a:lnTo>
                  <a:pt x="196360" y="137949"/>
                </a:lnTo>
                <a:lnTo>
                  <a:pt x="161526" y="167701"/>
                </a:lnTo>
                <a:lnTo>
                  <a:pt x="129581" y="199764"/>
                </a:lnTo>
                <a:lnTo>
                  <a:pt x="100707" y="233981"/>
                </a:lnTo>
                <a:lnTo>
                  <a:pt x="75089" y="270197"/>
                </a:lnTo>
                <a:lnTo>
                  <a:pt x="52908" y="308255"/>
                </a:lnTo>
                <a:lnTo>
                  <a:pt x="34350" y="347999"/>
                </a:lnTo>
                <a:lnTo>
                  <a:pt x="19597" y="389271"/>
                </a:lnTo>
                <a:lnTo>
                  <a:pt x="8832" y="431917"/>
                </a:lnTo>
                <a:lnTo>
                  <a:pt x="2238" y="475778"/>
                </a:lnTo>
                <a:lnTo>
                  <a:pt x="0" y="520700"/>
                </a:lnTo>
                <a:lnTo>
                  <a:pt x="0" y="2603500"/>
                </a:lnTo>
                <a:lnTo>
                  <a:pt x="2238" y="2648421"/>
                </a:lnTo>
                <a:lnTo>
                  <a:pt x="8832" y="2692282"/>
                </a:lnTo>
                <a:lnTo>
                  <a:pt x="19597" y="2734928"/>
                </a:lnTo>
                <a:lnTo>
                  <a:pt x="34350" y="2776200"/>
                </a:lnTo>
                <a:lnTo>
                  <a:pt x="52908" y="2815944"/>
                </a:lnTo>
                <a:lnTo>
                  <a:pt x="75089" y="2854002"/>
                </a:lnTo>
                <a:lnTo>
                  <a:pt x="100707" y="2890218"/>
                </a:lnTo>
                <a:lnTo>
                  <a:pt x="129581" y="2924435"/>
                </a:lnTo>
                <a:lnTo>
                  <a:pt x="161526" y="2956498"/>
                </a:lnTo>
                <a:lnTo>
                  <a:pt x="196360" y="2986250"/>
                </a:lnTo>
                <a:lnTo>
                  <a:pt x="233899" y="3013534"/>
                </a:lnTo>
                <a:lnTo>
                  <a:pt x="273960" y="3038193"/>
                </a:lnTo>
                <a:lnTo>
                  <a:pt x="316359" y="3060073"/>
                </a:lnTo>
                <a:lnTo>
                  <a:pt x="360914" y="3079015"/>
                </a:lnTo>
                <a:lnTo>
                  <a:pt x="407440" y="3094865"/>
                </a:lnTo>
                <a:lnTo>
                  <a:pt x="455755" y="3107464"/>
                </a:lnTo>
                <a:lnTo>
                  <a:pt x="505676" y="3116657"/>
                </a:lnTo>
                <a:lnTo>
                  <a:pt x="557018" y="3122288"/>
                </a:lnTo>
                <a:lnTo>
                  <a:pt x="609600" y="3124200"/>
                </a:lnTo>
                <a:lnTo>
                  <a:pt x="662199" y="3122288"/>
                </a:lnTo>
                <a:lnTo>
                  <a:pt x="713555" y="3116657"/>
                </a:lnTo>
                <a:lnTo>
                  <a:pt x="763486" y="3107464"/>
                </a:lnTo>
                <a:lnTo>
                  <a:pt x="811809" y="3094865"/>
                </a:lnTo>
                <a:lnTo>
                  <a:pt x="858340" y="3079015"/>
                </a:lnTo>
                <a:lnTo>
                  <a:pt x="902896" y="3060073"/>
                </a:lnTo>
                <a:lnTo>
                  <a:pt x="945295" y="3038193"/>
                </a:lnTo>
                <a:lnTo>
                  <a:pt x="985354" y="3013534"/>
                </a:lnTo>
                <a:lnTo>
                  <a:pt x="1022889" y="2986250"/>
                </a:lnTo>
                <a:lnTo>
                  <a:pt x="1057718" y="2956498"/>
                </a:lnTo>
                <a:lnTo>
                  <a:pt x="1089658" y="2924435"/>
                </a:lnTo>
                <a:lnTo>
                  <a:pt x="1118525" y="2890218"/>
                </a:lnTo>
                <a:lnTo>
                  <a:pt x="1144136" y="2854002"/>
                </a:lnTo>
                <a:lnTo>
                  <a:pt x="1166310" y="2815944"/>
                </a:lnTo>
                <a:lnTo>
                  <a:pt x="1184862" y="2776200"/>
                </a:lnTo>
                <a:lnTo>
                  <a:pt x="1199610" y="2734928"/>
                </a:lnTo>
                <a:lnTo>
                  <a:pt x="1210371" y="2692282"/>
                </a:lnTo>
                <a:lnTo>
                  <a:pt x="1216962" y="2648421"/>
                </a:lnTo>
                <a:lnTo>
                  <a:pt x="1219200" y="2603500"/>
                </a:lnTo>
                <a:lnTo>
                  <a:pt x="1219200" y="520700"/>
                </a:lnTo>
                <a:lnTo>
                  <a:pt x="1216962" y="475778"/>
                </a:lnTo>
                <a:lnTo>
                  <a:pt x="1210371" y="431917"/>
                </a:lnTo>
                <a:lnTo>
                  <a:pt x="1199610" y="389271"/>
                </a:lnTo>
                <a:lnTo>
                  <a:pt x="1184862" y="347999"/>
                </a:lnTo>
                <a:lnTo>
                  <a:pt x="1166310" y="308255"/>
                </a:lnTo>
                <a:lnTo>
                  <a:pt x="1144136" y="270197"/>
                </a:lnTo>
                <a:lnTo>
                  <a:pt x="1118525" y="233981"/>
                </a:lnTo>
                <a:lnTo>
                  <a:pt x="1089658" y="199764"/>
                </a:lnTo>
                <a:lnTo>
                  <a:pt x="1057718" y="167701"/>
                </a:lnTo>
                <a:lnTo>
                  <a:pt x="1022889" y="137949"/>
                </a:lnTo>
                <a:lnTo>
                  <a:pt x="985354" y="110665"/>
                </a:lnTo>
                <a:lnTo>
                  <a:pt x="945295" y="86006"/>
                </a:lnTo>
                <a:lnTo>
                  <a:pt x="902896" y="64126"/>
                </a:lnTo>
                <a:lnTo>
                  <a:pt x="858340" y="45184"/>
                </a:lnTo>
                <a:lnTo>
                  <a:pt x="811809" y="29334"/>
                </a:lnTo>
                <a:lnTo>
                  <a:pt x="763486" y="16735"/>
                </a:lnTo>
                <a:lnTo>
                  <a:pt x="713555" y="7542"/>
                </a:lnTo>
                <a:lnTo>
                  <a:pt x="662199" y="1911"/>
                </a:lnTo>
                <a:lnTo>
                  <a:pt x="609600" y="0"/>
                </a:lnTo>
                <a:close/>
              </a:path>
            </a:pathLst>
          </a:custGeom>
          <a:solidFill>
            <a:srgbClr val="30B6FC"/>
          </a:solidFill>
        </p:spPr>
        <p:txBody>
          <a:bodyPr wrap="square" lIns="0" tIns="0" rIns="0" bIns="0" rtlCol="0"/>
          <a:lstStyle/>
          <a:p>
            <a:endParaRPr/>
          </a:p>
        </p:txBody>
      </p:sp>
      <p:sp>
        <p:nvSpPr>
          <p:cNvPr id="9" name="object 9"/>
          <p:cNvSpPr/>
          <p:nvPr/>
        </p:nvSpPr>
        <p:spPr>
          <a:xfrm>
            <a:off x="4158741" y="2159000"/>
            <a:ext cx="1219200" cy="520700"/>
          </a:xfrm>
          <a:custGeom>
            <a:avLst/>
            <a:gdLst/>
            <a:ahLst/>
            <a:cxnLst/>
            <a:rect l="l" t="t" r="r" b="b"/>
            <a:pathLst>
              <a:path w="1219200" h="520700">
                <a:moveTo>
                  <a:pt x="1219200" y="0"/>
                </a:moveTo>
                <a:lnTo>
                  <a:pt x="1216962" y="44921"/>
                </a:lnTo>
                <a:lnTo>
                  <a:pt x="1210371" y="88782"/>
                </a:lnTo>
                <a:lnTo>
                  <a:pt x="1199610" y="131428"/>
                </a:lnTo>
                <a:lnTo>
                  <a:pt x="1184862" y="172700"/>
                </a:lnTo>
                <a:lnTo>
                  <a:pt x="1166310" y="212444"/>
                </a:lnTo>
                <a:lnTo>
                  <a:pt x="1144136" y="250502"/>
                </a:lnTo>
                <a:lnTo>
                  <a:pt x="1118525" y="286718"/>
                </a:lnTo>
                <a:lnTo>
                  <a:pt x="1089658" y="320935"/>
                </a:lnTo>
                <a:lnTo>
                  <a:pt x="1057718" y="352998"/>
                </a:lnTo>
                <a:lnTo>
                  <a:pt x="1022889" y="382750"/>
                </a:lnTo>
                <a:lnTo>
                  <a:pt x="985354" y="410034"/>
                </a:lnTo>
                <a:lnTo>
                  <a:pt x="945295" y="434693"/>
                </a:lnTo>
                <a:lnTo>
                  <a:pt x="902896" y="456573"/>
                </a:lnTo>
                <a:lnTo>
                  <a:pt x="858340" y="475515"/>
                </a:lnTo>
                <a:lnTo>
                  <a:pt x="811809" y="491365"/>
                </a:lnTo>
                <a:lnTo>
                  <a:pt x="763486" y="503964"/>
                </a:lnTo>
                <a:lnTo>
                  <a:pt x="713555" y="513157"/>
                </a:lnTo>
                <a:lnTo>
                  <a:pt x="662199" y="518788"/>
                </a:lnTo>
                <a:lnTo>
                  <a:pt x="609600" y="520700"/>
                </a:lnTo>
                <a:lnTo>
                  <a:pt x="557018" y="518788"/>
                </a:lnTo>
                <a:lnTo>
                  <a:pt x="505676" y="513157"/>
                </a:lnTo>
                <a:lnTo>
                  <a:pt x="455755" y="503964"/>
                </a:lnTo>
                <a:lnTo>
                  <a:pt x="407440" y="491365"/>
                </a:lnTo>
                <a:lnTo>
                  <a:pt x="360914" y="475515"/>
                </a:lnTo>
                <a:lnTo>
                  <a:pt x="316359" y="456573"/>
                </a:lnTo>
                <a:lnTo>
                  <a:pt x="273960" y="434693"/>
                </a:lnTo>
                <a:lnTo>
                  <a:pt x="233899" y="410034"/>
                </a:lnTo>
                <a:lnTo>
                  <a:pt x="196360" y="382750"/>
                </a:lnTo>
                <a:lnTo>
                  <a:pt x="161526" y="352998"/>
                </a:lnTo>
                <a:lnTo>
                  <a:pt x="129581" y="320935"/>
                </a:lnTo>
                <a:lnTo>
                  <a:pt x="100707" y="286718"/>
                </a:lnTo>
                <a:lnTo>
                  <a:pt x="75089" y="250502"/>
                </a:lnTo>
                <a:lnTo>
                  <a:pt x="52908" y="212444"/>
                </a:lnTo>
                <a:lnTo>
                  <a:pt x="34350" y="172700"/>
                </a:lnTo>
                <a:lnTo>
                  <a:pt x="19597" y="131428"/>
                </a:lnTo>
                <a:lnTo>
                  <a:pt x="8832" y="88782"/>
                </a:lnTo>
                <a:lnTo>
                  <a:pt x="2238" y="44921"/>
                </a:lnTo>
                <a:lnTo>
                  <a:pt x="0" y="0"/>
                </a:lnTo>
              </a:path>
            </a:pathLst>
          </a:custGeom>
          <a:ln w="15875">
            <a:solidFill>
              <a:srgbClr val="165D83"/>
            </a:solidFill>
          </a:ln>
        </p:spPr>
        <p:txBody>
          <a:bodyPr wrap="square" lIns="0" tIns="0" rIns="0" bIns="0" rtlCol="0"/>
          <a:lstStyle/>
          <a:p>
            <a:endParaRPr/>
          </a:p>
        </p:txBody>
      </p:sp>
      <p:sp>
        <p:nvSpPr>
          <p:cNvPr id="10" name="object 10"/>
          <p:cNvSpPr/>
          <p:nvPr/>
        </p:nvSpPr>
        <p:spPr>
          <a:xfrm>
            <a:off x="4158741" y="1638300"/>
            <a:ext cx="1219200" cy="3124200"/>
          </a:xfrm>
          <a:custGeom>
            <a:avLst/>
            <a:gdLst/>
            <a:ahLst/>
            <a:cxnLst/>
            <a:rect l="l" t="t" r="r" b="b"/>
            <a:pathLst>
              <a:path w="1219200" h="3124200">
                <a:moveTo>
                  <a:pt x="0" y="520700"/>
                </a:moveTo>
                <a:lnTo>
                  <a:pt x="2238" y="475778"/>
                </a:lnTo>
                <a:lnTo>
                  <a:pt x="8832" y="431917"/>
                </a:lnTo>
                <a:lnTo>
                  <a:pt x="19597" y="389271"/>
                </a:lnTo>
                <a:lnTo>
                  <a:pt x="34350" y="347999"/>
                </a:lnTo>
                <a:lnTo>
                  <a:pt x="52908" y="308255"/>
                </a:lnTo>
                <a:lnTo>
                  <a:pt x="75089" y="270197"/>
                </a:lnTo>
                <a:lnTo>
                  <a:pt x="100707" y="233981"/>
                </a:lnTo>
                <a:lnTo>
                  <a:pt x="129581" y="199764"/>
                </a:lnTo>
                <a:lnTo>
                  <a:pt x="161526" y="167701"/>
                </a:lnTo>
                <a:lnTo>
                  <a:pt x="196360" y="137949"/>
                </a:lnTo>
                <a:lnTo>
                  <a:pt x="233899" y="110665"/>
                </a:lnTo>
                <a:lnTo>
                  <a:pt x="273960" y="86006"/>
                </a:lnTo>
                <a:lnTo>
                  <a:pt x="316359" y="64126"/>
                </a:lnTo>
                <a:lnTo>
                  <a:pt x="360914" y="45184"/>
                </a:lnTo>
                <a:lnTo>
                  <a:pt x="407440" y="29334"/>
                </a:lnTo>
                <a:lnTo>
                  <a:pt x="455755" y="16735"/>
                </a:lnTo>
                <a:lnTo>
                  <a:pt x="505676" y="7542"/>
                </a:lnTo>
                <a:lnTo>
                  <a:pt x="557018" y="1911"/>
                </a:lnTo>
                <a:lnTo>
                  <a:pt x="609600" y="0"/>
                </a:lnTo>
                <a:lnTo>
                  <a:pt x="662199" y="1911"/>
                </a:lnTo>
                <a:lnTo>
                  <a:pt x="713555" y="7542"/>
                </a:lnTo>
                <a:lnTo>
                  <a:pt x="763486" y="16735"/>
                </a:lnTo>
                <a:lnTo>
                  <a:pt x="811809" y="29334"/>
                </a:lnTo>
                <a:lnTo>
                  <a:pt x="858340" y="45184"/>
                </a:lnTo>
                <a:lnTo>
                  <a:pt x="902896" y="64126"/>
                </a:lnTo>
                <a:lnTo>
                  <a:pt x="945295" y="86006"/>
                </a:lnTo>
                <a:lnTo>
                  <a:pt x="985354" y="110665"/>
                </a:lnTo>
                <a:lnTo>
                  <a:pt x="1022889" y="137949"/>
                </a:lnTo>
                <a:lnTo>
                  <a:pt x="1057718" y="167701"/>
                </a:lnTo>
                <a:lnTo>
                  <a:pt x="1089658" y="199764"/>
                </a:lnTo>
                <a:lnTo>
                  <a:pt x="1118525" y="233981"/>
                </a:lnTo>
                <a:lnTo>
                  <a:pt x="1144136" y="270197"/>
                </a:lnTo>
                <a:lnTo>
                  <a:pt x="1166310" y="308255"/>
                </a:lnTo>
                <a:lnTo>
                  <a:pt x="1184862" y="347999"/>
                </a:lnTo>
                <a:lnTo>
                  <a:pt x="1199610" y="389271"/>
                </a:lnTo>
                <a:lnTo>
                  <a:pt x="1210371" y="431917"/>
                </a:lnTo>
                <a:lnTo>
                  <a:pt x="1216962" y="475778"/>
                </a:lnTo>
                <a:lnTo>
                  <a:pt x="1219200" y="520700"/>
                </a:lnTo>
                <a:lnTo>
                  <a:pt x="1219200" y="2603500"/>
                </a:lnTo>
                <a:lnTo>
                  <a:pt x="1216962" y="2648421"/>
                </a:lnTo>
                <a:lnTo>
                  <a:pt x="1210371" y="2692282"/>
                </a:lnTo>
                <a:lnTo>
                  <a:pt x="1199610" y="2734928"/>
                </a:lnTo>
                <a:lnTo>
                  <a:pt x="1184862" y="2776200"/>
                </a:lnTo>
                <a:lnTo>
                  <a:pt x="1166310" y="2815944"/>
                </a:lnTo>
                <a:lnTo>
                  <a:pt x="1144136" y="2854002"/>
                </a:lnTo>
                <a:lnTo>
                  <a:pt x="1118525" y="2890218"/>
                </a:lnTo>
                <a:lnTo>
                  <a:pt x="1089658" y="2924435"/>
                </a:lnTo>
                <a:lnTo>
                  <a:pt x="1057718" y="2956498"/>
                </a:lnTo>
                <a:lnTo>
                  <a:pt x="1022889" y="2986250"/>
                </a:lnTo>
                <a:lnTo>
                  <a:pt x="985354" y="3013534"/>
                </a:lnTo>
                <a:lnTo>
                  <a:pt x="945295" y="3038193"/>
                </a:lnTo>
                <a:lnTo>
                  <a:pt x="902896" y="3060073"/>
                </a:lnTo>
                <a:lnTo>
                  <a:pt x="858340" y="3079015"/>
                </a:lnTo>
                <a:lnTo>
                  <a:pt x="811809" y="3094865"/>
                </a:lnTo>
                <a:lnTo>
                  <a:pt x="763486" y="3107464"/>
                </a:lnTo>
                <a:lnTo>
                  <a:pt x="713555" y="3116657"/>
                </a:lnTo>
                <a:lnTo>
                  <a:pt x="662199" y="3122288"/>
                </a:lnTo>
                <a:lnTo>
                  <a:pt x="609600" y="3124200"/>
                </a:lnTo>
                <a:lnTo>
                  <a:pt x="557018" y="3122288"/>
                </a:lnTo>
                <a:lnTo>
                  <a:pt x="505676" y="3116657"/>
                </a:lnTo>
                <a:lnTo>
                  <a:pt x="455755" y="3107464"/>
                </a:lnTo>
                <a:lnTo>
                  <a:pt x="407440" y="3094865"/>
                </a:lnTo>
                <a:lnTo>
                  <a:pt x="360914" y="3079015"/>
                </a:lnTo>
                <a:lnTo>
                  <a:pt x="316359" y="3060073"/>
                </a:lnTo>
                <a:lnTo>
                  <a:pt x="273960" y="3038193"/>
                </a:lnTo>
                <a:lnTo>
                  <a:pt x="233899" y="3013534"/>
                </a:lnTo>
                <a:lnTo>
                  <a:pt x="196360" y="2986250"/>
                </a:lnTo>
                <a:lnTo>
                  <a:pt x="161526" y="2956498"/>
                </a:lnTo>
                <a:lnTo>
                  <a:pt x="129581" y="2924435"/>
                </a:lnTo>
                <a:lnTo>
                  <a:pt x="100707" y="2890218"/>
                </a:lnTo>
                <a:lnTo>
                  <a:pt x="75089" y="2854002"/>
                </a:lnTo>
                <a:lnTo>
                  <a:pt x="52908" y="2815944"/>
                </a:lnTo>
                <a:lnTo>
                  <a:pt x="34350" y="2776200"/>
                </a:lnTo>
                <a:lnTo>
                  <a:pt x="19597" y="2734928"/>
                </a:lnTo>
                <a:lnTo>
                  <a:pt x="8832" y="2692282"/>
                </a:lnTo>
                <a:lnTo>
                  <a:pt x="2238" y="2648421"/>
                </a:lnTo>
                <a:lnTo>
                  <a:pt x="0" y="2603500"/>
                </a:lnTo>
                <a:lnTo>
                  <a:pt x="0" y="520700"/>
                </a:lnTo>
                <a:close/>
              </a:path>
            </a:pathLst>
          </a:custGeom>
          <a:ln w="15875">
            <a:solidFill>
              <a:srgbClr val="165D83"/>
            </a:solidFill>
          </a:ln>
        </p:spPr>
        <p:txBody>
          <a:bodyPr wrap="square" lIns="0" tIns="0" rIns="0" bIns="0" rtlCol="0"/>
          <a:lstStyle/>
          <a:p>
            <a:endParaRPr/>
          </a:p>
        </p:txBody>
      </p:sp>
      <p:sp>
        <p:nvSpPr>
          <p:cNvPr id="11" name="object 11"/>
          <p:cNvSpPr txBox="1"/>
          <p:nvPr/>
        </p:nvSpPr>
        <p:spPr>
          <a:xfrm>
            <a:off x="4528565" y="3158998"/>
            <a:ext cx="479425" cy="57467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ndara"/>
                <a:cs typeface="Candara"/>
              </a:rPr>
              <a:t>Data</a:t>
            </a:r>
            <a:endParaRPr sz="1800">
              <a:latin typeface="Candara"/>
              <a:cs typeface="Candara"/>
            </a:endParaRPr>
          </a:p>
          <a:p>
            <a:pPr marL="13970">
              <a:lnSpc>
                <a:spcPct val="100000"/>
              </a:lnSpc>
            </a:pPr>
            <a:r>
              <a:rPr sz="1800" spc="-5" dirty="0">
                <a:solidFill>
                  <a:srgbClr val="FFFFFF"/>
                </a:solidFill>
                <a:latin typeface="Candara"/>
                <a:cs typeface="Candara"/>
              </a:rPr>
              <a:t>b</a:t>
            </a:r>
            <a:r>
              <a:rPr sz="1800" dirty="0">
                <a:solidFill>
                  <a:srgbClr val="FFFFFF"/>
                </a:solidFill>
                <a:latin typeface="Candara"/>
                <a:cs typeface="Candara"/>
              </a:rPr>
              <a:t>ase</a:t>
            </a:r>
            <a:endParaRPr sz="1800">
              <a:latin typeface="Candara"/>
              <a:cs typeface="Candara"/>
            </a:endParaRPr>
          </a:p>
        </p:txBody>
      </p:sp>
      <p:sp>
        <p:nvSpPr>
          <p:cNvPr id="12" name="object 12"/>
          <p:cNvSpPr/>
          <p:nvPr/>
        </p:nvSpPr>
        <p:spPr>
          <a:xfrm>
            <a:off x="3810000" y="5334000"/>
            <a:ext cx="1752600" cy="304800"/>
          </a:xfrm>
          <a:custGeom>
            <a:avLst/>
            <a:gdLst/>
            <a:ahLst/>
            <a:cxnLst/>
            <a:rect l="l" t="t" r="r" b="b"/>
            <a:pathLst>
              <a:path w="1752600" h="304800">
                <a:moveTo>
                  <a:pt x="0" y="304800"/>
                </a:moveTo>
                <a:lnTo>
                  <a:pt x="1752600" y="304800"/>
                </a:lnTo>
                <a:lnTo>
                  <a:pt x="1752600" y="0"/>
                </a:lnTo>
                <a:lnTo>
                  <a:pt x="0" y="0"/>
                </a:lnTo>
                <a:lnTo>
                  <a:pt x="0" y="304800"/>
                </a:lnTo>
                <a:close/>
              </a:path>
            </a:pathLst>
          </a:custGeom>
          <a:solidFill>
            <a:srgbClr val="30B6FC"/>
          </a:solidFill>
        </p:spPr>
        <p:txBody>
          <a:bodyPr wrap="square" lIns="0" tIns="0" rIns="0" bIns="0" rtlCol="0"/>
          <a:lstStyle/>
          <a:p>
            <a:endParaRPr/>
          </a:p>
        </p:txBody>
      </p:sp>
      <p:sp>
        <p:nvSpPr>
          <p:cNvPr id="13" name="object 13"/>
          <p:cNvSpPr txBox="1"/>
          <p:nvPr/>
        </p:nvSpPr>
        <p:spPr>
          <a:xfrm>
            <a:off x="3810000" y="5334000"/>
            <a:ext cx="1752600" cy="304800"/>
          </a:xfrm>
          <a:prstGeom prst="rect">
            <a:avLst/>
          </a:prstGeom>
          <a:ln w="15875">
            <a:solidFill>
              <a:srgbClr val="165D83"/>
            </a:solidFill>
          </a:ln>
        </p:spPr>
        <p:txBody>
          <a:bodyPr vert="horz" wrap="square" lIns="0" tIns="1270" rIns="0" bIns="0" rtlCol="0">
            <a:spAutoFit/>
          </a:bodyPr>
          <a:lstStyle/>
          <a:p>
            <a:pPr marL="92075">
              <a:lnSpc>
                <a:spcPct val="100000"/>
              </a:lnSpc>
              <a:spcBef>
                <a:spcPts val="10"/>
              </a:spcBef>
            </a:pPr>
            <a:r>
              <a:rPr sz="1800" spc="-5" dirty="0">
                <a:solidFill>
                  <a:srgbClr val="FFFFFF"/>
                </a:solidFill>
                <a:latin typeface="Candara"/>
                <a:cs typeface="Candara"/>
              </a:rPr>
              <a:t>data</a:t>
            </a:r>
            <a:endParaRPr sz="1800">
              <a:latin typeface="Candara"/>
              <a:cs typeface="Candara"/>
            </a:endParaRPr>
          </a:p>
        </p:txBody>
      </p:sp>
      <p:sp>
        <p:nvSpPr>
          <p:cNvPr id="14" name="object 14"/>
          <p:cNvSpPr/>
          <p:nvPr/>
        </p:nvSpPr>
        <p:spPr>
          <a:xfrm>
            <a:off x="4686172" y="5447791"/>
            <a:ext cx="686435" cy="103505"/>
          </a:xfrm>
          <a:custGeom>
            <a:avLst/>
            <a:gdLst/>
            <a:ahLst/>
            <a:cxnLst/>
            <a:rect l="l" t="t" r="r" b="b"/>
            <a:pathLst>
              <a:path w="686435" h="103504">
                <a:moveTo>
                  <a:pt x="649696" y="59175"/>
                </a:moveTo>
                <a:lnTo>
                  <a:pt x="593089" y="90551"/>
                </a:lnTo>
                <a:lnTo>
                  <a:pt x="590041" y="92329"/>
                </a:lnTo>
                <a:lnTo>
                  <a:pt x="588899" y="96139"/>
                </a:lnTo>
                <a:lnTo>
                  <a:pt x="590676" y="99187"/>
                </a:lnTo>
                <a:lnTo>
                  <a:pt x="592327" y="102235"/>
                </a:lnTo>
                <a:lnTo>
                  <a:pt x="596264" y="103378"/>
                </a:lnTo>
                <a:lnTo>
                  <a:pt x="599313" y="101727"/>
                </a:lnTo>
                <a:lnTo>
                  <a:pt x="674957" y="59690"/>
                </a:lnTo>
                <a:lnTo>
                  <a:pt x="673226" y="59690"/>
                </a:lnTo>
                <a:lnTo>
                  <a:pt x="649696" y="59175"/>
                </a:lnTo>
                <a:close/>
              </a:path>
              <a:path w="686435" h="103504">
                <a:moveTo>
                  <a:pt x="660708" y="53071"/>
                </a:moveTo>
                <a:lnTo>
                  <a:pt x="649696" y="59175"/>
                </a:lnTo>
                <a:lnTo>
                  <a:pt x="673226" y="59690"/>
                </a:lnTo>
                <a:lnTo>
                  <a:pt x="673244" y="58801"/>
                </a:lnTo>
                <a:lnTo>
                  <a:pt x="670051" y="58801"/>
                </a:lnTo>
                <a:lnTo>
                  <a:pt x="660708" y="53071"/>
                </a:lnTo>
                <a:close/>
              </a:path>
              <a:path w="686435" h="103504">
                <a:moveTo>
                  <a:pt x="598424" y="0"/>
                </a:moveTo>
                <a:lnTo>
                  <a:pt x="594613" y="889"/>
                </a:lnTo>
                <a:lnTo>
                  <a:pt x="592709" y="3937"/>
                </a:lnTo>
                <a:lnTo>
                  <a:pt x="590930" y="6858"/>
                </a:lnTo>
                <a:lnTo>
                  <a:pt x="591819" y="10795"/>
                </a:lnTo>
                <a:lnTo>
                  <a:pt x="594867" y="12700"/>
                </a:lnTo>
                <a:lnTo>
                  <a:pt x="649950" y="46475"/>
                </a:lnTo>
                <a:lnTo>
                  <a:pt x="673480" y="46990"/>
                </a:lnTo>
                <a:lnTo>
                  <a:pt x="673226" y="59690"/>
                </a:lnTo>
                <a:lnTo>
                  <a:pt x="674957" y="59690"/>
                </a:lnTo>
                <a:lnTo>
                  <a:pt x="685926" y="53594"/>
                </a:lnTo>
                <a:lnTo>
                  <a:pt x="601472" y="1778"/>
                </a:lnTo>
                <a:lnTo>
                  <a:pt x="598424" y="0"/>
                </a:lnTo>
                <a:close/>
              </a:path>
              <a:path w="686435" h="103504">
                <a:moveTo>
                  <a:pt x="253" y="32258"/>
                </a:moveTo>
                <a:lnTo>
                  <a:pt x="0" y="44958"/>
                </a:lnTo>
                <a:lnTo>
                  <a:pt x="649696" y="59175"/>
                </a:lnTo>
                <a:lnTo>
                  <a:pt x="660708" y="53071"/>
                </a:lnTo>
                <a:lnTo>
                  <a:pt x="649950" y="46475"/>
                </a:lnTo>
                <a:lnTo>
                  <a:pt x="253" y="32258"/>
                </a:lnTo>
                <a:close/>
              </a:path>
              <a:path w="686435" h="103504">
                <a:moveTo>
                  <a:pt x="670305" y="47752"/>
                </a:moveTo>
                <a:lnTo>
                  <a:pt x="660708" y="53071"/>
                </a:lnTo>
                <a:lnTo>
                  <a:pt x="670051" y="58801"/>
                </a:lnTo>
                <a:lnTo>
                  <a:pt x="670305" y="47752"/>
                </a:lnTo>
                <a:close/>
              </a:path>
              <a:path w="686435" h="103504">
                <a:moveTo>
                  <a:pt x="673465" y="47752"/>
                </a:moveTo>
                <a:lnTo>
                  <a:pt x="670305" y="47752"/>
                </a:lnTo>
                <a:lnTo>
                  <a:pt x="670051" y="58801"/>
                </a:lnTo>
                <a:lnTo>
                  <a:pt x="673244" y="58801"/>
                </a:lnTo>
                <a:lnTo>
                  <a:pt x="673465" y="47752"/>
                </a:lnTo>
                <a:close/>
              </a:path>
              <a:path w="686435" h="103504">
                <a:moveTo>
                  <a:pt x="649950" y="46475"/>
                </a:moveTo>
                <a:lnTo>
                  <a:pt x="660708" y="53071"/>
                </a:lnTo>
                <a:lnTo>
                  <a:pt x="670305" y="47752"/>
                </a:lnTo>
                <a:lnTo>
                  <a:pt x="673465" y="47752"/>
                </a:lnTo>
                <a:lnTo>
                  <a:pt x="673480" y="46990"/>
                </a:lnTo>
                <a:lnTo>
                  <a:pt x="649950" y="46475"/>
                </a:lnTo>
                <a:close/>
              </a:path>
            </a:pathLst>
          </a:custGeom>
          <a:solidFill>
            <a:srgbClr val="000000"/>
          </a:solidFill>
        </p:spPr>
        <p:txBody>
          <a:bodyPr wrap="square" lIns="0" tIns="0" rIns="0" bIns="0" rtlCol="0"/>
          <a:lstStyle/>
          <a:p>
            <a:endParaRPr/>
          </a:p>
        </p:txBody>
      </p:sp>
      <p:sp>
        <p:nvSpPr>
          <p:cNvPr id="15" name="object 15"/>
          <p:cNvSpPr/>
          <p:nvPr/>
        </p:nvSpPr>
        <p:spPr>
          <a:xfrm>
            <a:off x="6172200" y="5294286"/>
            <a:ext cx="2057400" cy="304800"/>
          </a:xfrm>
          <a:custGeom>
            <a:avLst/>
            <a:gdLst/>
            <a:ahLst/>
            <a:cxnLst/>
            <a:rect l="l" t="t" r="r" b="b"/>
            <a:pathLst>
              <a:path w="2057400" h="304800">
                <a:moveTo>
                  <a:pt x="0" y="304800"/>
                </a:moveTo>
                <a:lnTo>
                  <a:pt x="2057400" y="304800"/>
                </a:lnTo>
                <a:lnTo>
                  <a:pt x="2057400" y="0"/>
                </a:lnTo>
                <a:lnTo>
                  <a:pt x="0" y="0"/>
                </a:lnTo>
                <a:lnTo>
                  <a:pt x="0" y="304800"/>
                </a:lnTo>
                <a:close/>
              </a:path>
            </a:pathLst>
          </a:custGeom>
          <a:solidFill>
            <a:srgbClr val="30B6FC"/>
          </a:solidFill>
        </p:spPr>
        <p:txBody>
          <a:bodyPr wrap="square" lIns="0" tIns="0" rIns="0" bIns="0" rtlCol="0"/>
          <a:lstStyle/>
          <a:p>
            <a:endParaRPr/>
          </a:p>
        </p:txBody>
      </p:sp>
      <p:sp>
        <p:nvSpPr>
          <p:cNvPr id="16" name="object 16"/>
          <p:cNvSpPr txBox="1"/>
          <p:nvPr/>
        </p:nvSpPr>
        <p:spPr>
          <a:xfrm>
            <a:off x="6172200" y="5294286"/>
            <a:ext cx="2057400" cy="304800"/>
          </a:xfrm>
          <a:prstGeom prst="rect">
            <a:avLst/>
          </a:prstGeom>
          <a:ln w="15875">
            <a:solidFill>
              <a:srgbClr val="165D83"/>
            </a:solidFill>
          </a:ln>
        </p:spPr>
        <p:txBody>
          <a:bodyPr vert="horz" wrap="square" lIns="0" tIns="635" rIns="0" bIns="0" rtlCol="0">
            <a:spAutoFit/>
          </a:bodyPr>
          <a:lstStyle/>
          <a:p>
            <a:pPr marL="92075">
              <a:lnSpc>
                <a:spcPct val="100000"/>
              </a:lnSpc>
              <a:spcBef>
                <a:spcPts val="5"/>
              </a:spcBef>
            </a:pPr>
            <a:r>
              <a:rPr sz="1800" dirty="0">
                <a:solidFill>
                  <a:srgbClr val="FFFFFF"/>
                </a:solidFill>
                <a:latin typeface="Candara"/>
                <a:cs typeface="Candara"/>
              </a:rPr>
              <a:t>information</a:t>
            </a:r>
            <a:endParaRPr sz="1800">
              <a:latin typeface="Candara"/>
              <a:cs typeface="Candara"/>
            </a:endParaRPr>
          </a:p>
        </p:txBody>
      </p:sp>
      <p:sp>
        <p:nvSpPr>
          <p:cNvPr id="17" name="object 17"/>
          <p:cNvSpPr/>
          <p:nvPr/>
        </p:nvSpPr>
        <p:spPr>
          <a:xfrm>
            <a:off x="7495413" y="5423153"/>
            <a:ext cx="686435" cy="103505"/>
          </a:xfrm>
          <a:custGeom>
            <a:avLst/>
            <a:gdLst/>
            <a:ahLst/>
            <a:cxnLst/>
            <a:rect l="l" t="t" r="r" b="b"/>
            <a:pathLst>
              <a:path w="686434" h="103504">
                <a:moveTo>
                  <a:pt x="649607" y="59173"/>
                </a:moveTo>
                <a:lnTo>
                  <a:pt x="593089" y="90551"/>
                </a:lnTo>
                <a:lnTo>
                  <a:pt x="590041" y="92202"/>
                </a:lnTo>
                <a:lnTo>
                  <a:pt x="588898" y="96139"/>
                </a:lnTo>
                <a:lnTo>
                  <a:pt x="590550" y="99187"/>
                </a:lnTo>
                <a:lnTo>
                  <a:pt x="592327" y="102235"/>
                </a:lnTo>
                <a:lnTo>
                  <a:pt x="596137" y="103378"/>
                </a:lnTo>
                <a:lnTo>
                  <a:pt x="599185" y="101600"/>
                </a:lnTo>
                <a:lnTo>
                  <a:pt x="674912" y="59690"/>
                </a:lnTo>
                <a:lnTo>
                  <a:pt x="673226" y="59690"/>
                </a:lnTo>
                <a:lnTo>
                  <a:pt x="649607" y="59173"/>
                </a:lnTo>
                <a:close/>
              </a:path>
              <a:path w="686434" h="103504">
                <a:moveTo>
                  <a:pt x="660754" y="52984"/>
                </a:moveTo>
                <a:lnTo>
                  <a:pt x="649607" y="59173"/>
                </a:lnTo>
                <a:lnTo>
                  <a:pt x="673226" y="59690"/>
                </a:lnTo>
                <a:lnTo>
                  <a:pt x="673247" y="58674"/>
                </a:lnTo>
                <a:lnTo>
                  <a:pt x="670051" y="58674"/>
                </a:lnTo>
                <a:lnTo>
                  <a:pt x="660754" y="52984"/>
                </a:lnTo>
                <a:close/>
              </a:path>
              <a:path w="686434" h="103504">
                <a:moveTo>
                  <a:pt x="598423" y="0"/>
                </a:moveTo>
                <a:lnTo>
                  <a:pt x="594486" y="889"/>
                </a:lnTo>
                <a:lnTo>
                  <a:pt x="592708" y="3937"/>
                </a:lnTo>
                <a:lnTo>
                  <a:pt x="590803" y="6858"/>
                </a:lnTo>
                <a:lnTo>
                  <a:pt x="591819" y="10795"/>
                </a:lnTo>
                <a:lnTo>
                  <a:pt x="650125" y="46478"/>
                </a:lnTo>
                <a:lnTo>
                  <a:pt x="673480" y="46990"/>
                </a:lnTo>
                <a:lnTo>
                  <a:pt x="673226" y="59690"/>
                </a:lnTo>
                <a:lnTo>
                  <a:pt x="674912" y="59690"/>
                </a:lnTo>
                <a:lnTo>
                  <a:pt x="685926" y="53594"/>
                </a:lnTo>
                <a:lnTo>
                  <a:pt x="601471" y="1778"/>
                </a:lnTo>
                <a:lnTo>
                  <a:pt x="598423" y="0"/>
                </a:lnTo>
                <a:close/>
              </a:path>
              <a:path w="686434" h="103504">
                <a:moveTo>
                  <a:pt x="253" y="32258"/>
                </a:moveTo>
                <a:lnTo>
                  <a:pt x="0" y="44958"/>
                </a:lnTo>
                <a:lnTo>
                  <a:pt x="649607" y="59173"/>
                </a:lnTo>
                <a:lnTo>
                  <a:pt x="660754" y="52984"/>
                </a:lnTo>
                <a:lnTo>
                  <a:pt x="650125" y="46478"/>
                </a:lnTo>
                <a:lnTo>
                  <a:pt x="253" y="32258"/>
                </a:lnTo>
                <a:close/>
              </a:path>
              <a:path w="686434" h="103504">
                <a:moveTo>
                  <a:pt x="670178" y="47752"/>
                </a:moveTo>
                <a:lnTo>
                  <a:pt x="660754" y="52984"/>
                </a:lnTo>
                <a:lnTo>
                  <a:pt x="670051" y="58674"/>
                </a:lnTo>
                <a:lnTo>
                  <a:pt x="670178" y="47752"/>
                </a:lnTo>
                <a:close/>
              </a:path>
              <a:path w="686434" h="103504">
                <a:moveTo>
                  <a:pt x="673465" y="47752"/>
                </a:moveTo>
                <a:lnTo>
                  <a:pt x="670178" y="47752"/>
                </a:lnTo>
                <a:lnTo>
                  <a:pt x="670051" y="58674"/>
                </a:lnTo>
                <a:lnTo>
                  <a:pt x="673247" y="58674"/>
                </a:lnTo>
                <a:lnTo>
                  <a:pt x="673465" y="47752"/>
                </a:lnTo>
                <a:close/>
              </a:path>
              <a:path w="686434" h="103504">
                <a:moveTo>
                  <a:pt x="650125" y="46478"/>
                </a:moveTo>
                <a:lnTo>
                  <a:pt x="660754" y="52984"/>
                </a:lnTo>
                <a:lnTo>
                  <a:pt x="670178" y="47752"/>
                </a:lnTo>
                <a:lnTo>
                  <a:pt x="673465" y="47752"/>
                </a:lnTo>
                <a:lnTo>
                  <a:pt x="673480" y="46990"/>
                </a:lnTo>
                <a:lnTo>
                  <a:pt x="650125" y="46478"/>
                </a:lnTo>
                <a:close/>
              </a:path>
            </a:pathLst>
          </a:custGeom>
          <a:solidFill>
            <a:srgbClr val="000000"/>
          </a:solidFill>
        </p:spPr>
        <p:txBody>
          <a:bodyPr wrap="square" lIns="0" tIns="0" rIns="0" bIns="0" rtlCol="0"/>
          <a:lstStyle/>
          <a:p>
            <a:endParaRPr/>
          </a:p>
        </p:txBody>
      </p:sp>
      <p:sp>
        <p:nvSpPr>
          <p:cNvPr id="18" name="object 18"/>
          <p:cNvSpPr/>
          <p:nvPr/>
        </p:nvSpPr>
        <p:spPr>
          <a:xfrm>
            <a:off x="5377941" y="3148710"/>
            <a:ext cx="1099185" cy="103505"/>
          </a:xfrm>
          <a:custGeom>
            <a:avLst/>
            <a:gdLst/>
            <a:ahLst/>
            <a:cxnLst/>
            <a:rect l="l" t="t" r="r" b="b"/>
            <a:pathLst>
              <a:path w="1099185" h="103504">
                <a:moveTo>
                  <a:pt x="1073948" y="51688"/>
                </a:moveTo>
                <a:lnTo>
                  <a:pt x="1004062" y="92455"/>
                </a:lnTo>
                <a:lnTo>
                  <a:pt x="1003046" y="96265"/>
                </a:lnTo>
                <a:lnTo>
                  <a:pt x="1006602" y="102362"/>
                </a:lnTo>
                <a:lnTo>
                  <a:pt x="1010412" y="103377"/>
                </a:lnTo>
                <a:lnTo>
                  <a:pt x="1088167" y="58038"/>
                </a:lnTo>
                <a:lnTo>
                  <a:pt x="1086485" y="58038"/>
                </a:lnTo>
                <a:lnTo>
                  <a:pt x="1086485" y="57150"/>
                </a:lnTo>
                <a:lnTo>
                  <a:pt x="1083310" y="57150"/>
                </a:lnTo>
                <a:lnTo>
                  <a:pt x="1073948" y="51688"/>
                </a:lnTo>
                <a:close/>
              </a:path>
              <a:path w="1099185" h="103504">
                <a:moveTo>
                  <a:pt x="1063062" y="45338"/>
                </a:moveTo>
                <a:lnTo>
                  <a:pt x="0" y="45338"/>
                </a:lnTo>
                <a:lnTo>
                  <a:pt x="0" y="58038"/>
                </a:lnTo>
                <a:lnTo>
                  <a:pt x="1063062" y="58038"/>
                </a:lnTo>
                <a:lnTo>
                  <a:pt x="1073948" y="51688"/>
                </a:lnTo>
                <a:lnTo>
                  <a:pt x="1063062" y="45338"/>
                </a:lnTo>
                <a:close/>
              </a:path>
              <a:path w="1099185" h="103504">
                <a:moveTo>
                  <a:pt x="1088167" y="45338"/>
                </a:moveTo>
                <a:lnTo>
                  <a:pt x="1086485" y="45338"/>
                </a:lnTo>
                <a:lnTo>
                  <a:pt x="1086485" y="58038"/>
                </a:lnTo>
                <a:lnTo>
                  <a:pt x="1088167" y="58038"/>
                </a:lnTo>
                <a:lnTo>
                  <a:pt x="1099058" y="51688"/>
                </a:lnTo>
                <a:lnTo>
                  <a:pt x="1088167" y="45338"/>
                </a:lnTo>
                <a:close/>
              </a:path>
              <a:path w="1099185" h="103504">
                <a:moveTo>
                  <a:pt x="1083310" y="46227"/>
                </a:moveTo>
                <a:lnTo>
                  <a:pt x="1073948" y="51688"/>
                </a:lnTo>
                <a:lnTo>
                  <a:pt x="1083310" y="57150"/>
                </a:lnTo>
                <a:lnTo>
                  <a:pt x="1083310" y="46227"/>
                </a:lnTo>
                <a:close/>
              </a:path>
              <a:path w="1099185" h="103504">
                <a:moveTo>
                  <a:pt x="1086485" y="46227"/>
                </a:moveTo>
                <a:lnTo>
                  <a:pt x="1083310" y="46227"/>
                </a:lnTo>
                <a:lnTo>
                  <a:pt x="1083310" y="57150"/>
                </a:lnTo>
                <a:lnTo>
                  <a:pt x="1086485" y="57150"/>
                </a:lnTo>
                <a:lnTo>
                  <a:pt x="1086485" y="46227"/>
                </a:lnTo>
                <a:close/>
              </a:path>
              <a:path w="1099185" h="103504">
                <a:moveTo>
                  <a:pt x="1010412" y="0"/>
                </a:moveTo>
                <a:lnTo>
                  <a:pt x="1006602" y="1015"/>
                </a:lnTo>
                <a:lnTo>
                  <a:pt x="1003046" y="7112"/>
                </a:lnTo>
                <a:lnTo>
                  <a:pt x="1004062" y="10922"/>
                </a:lnTo>
                <a:lnTo>
                  <a:pt x="1073948" y="51688"/>
                </a:lnTo>
                <a:lnTo>
                  <a:pt x="1083310" y="46227"/>
                </a:lnTo>
                <a:lnTo>
                  <a:pt x="1086485" y="46227"/>
                </a:lnTo>
                <a:lnTo>
                  <a:pt x="1086485" y="45338"/>
                </a:lnTo>
                <a:lnTo>
                  <a:pt x="1088167" y="45338"/>
                </a:lnTo>
                <a:lnTo>
                  <a:pt x="1010412" y="0"/>
                </a:lnTo>
                <a:close/>
              </a:path>
            </a:pathLst>
          </a:custGeom>
          <a:solidFill>
            <a:srgbClr val="000000"/>
          </a:solidFill>
        </p:spPr>
        <p:txBody>
          <a:bodyPr wrap="square" lIns="0" tIns="0" rIns="0" bIns="0" rtlCol="0"/>
          <a:lstStyle/>
          <a:p>
            <a:endParaRPr/>
          </a:p>
        </p:txBody>
      </p:sp>
      <p:sp>
        <p:nvSpPr>
          <p:cNvPr id="19" name="object 19"/>
          <p:cNvSpPr/>
          <p:nvPr/>
        </p:nvSpPr>
        <p:spPr>
          <a:xfrm>
            <a:off x="5791200" y="2057400"/>
            <a:ext cx="0" cy="2473325"/>
          </a:xfrm>
          <a:custGeom>
            <a:avLst/>
            <a:gdLst/>
            <a:ahLst/>
            <a:cxnLst/>
            <a:rect l="l" t="t" r="r" b="b"/>
            <a:pathLst>
              <a:path h="2473325">
                <a:moveTo>
                  <a:pt x="0" y="0"/>
                </a:moveTo>
                <a:lnTo>
                  <a:pt x="0" y="2473325"/>
                </a:lnTo>
              </a:path>
            </a:pathLst>
          </a:custGeom>
          <a:ln w="12700">
            <a:solidFill>
              <a:srgbClr val="000000"/>
            </a:solidFill>
          </a:ln>
        </p:spPr>
        <p:txBody>
          <a:bodyPr wrap="square" lIns="0" tIns="0" rIns="0" bIns="0" rtlCol="0"/>
          <a:lstStyle/>
          <a:p>
            <a:endParaRPr/>
          </a:p>
        </p:txBody>
      </p:sp>
      <p:sp>
        <p:nvSpPr>
          <p:cNvPr id="20" name="object 20"/>
          <p:cNvSpPr/>
          <p:nvPr/>
        </p:nvSpPr>
        <p:spPr>
          <a:xfrm>
            <a:off x="5791200" y="2005710"/>
            <a:ext cx="685800" cy="103505"/>
          </a:xfrm>
          <a:custGeom>
            <a:avLst/>
            <a:gdLst/>
            <a:ahLst/>
            <a:cxnLst/>
            <a:rect l="l" t="t" r="r" b="b"/>
            <a:pathLst>
              <a:path w="685800" h="103505">
                <a:moveTo>
                  <a:pt x="660690" y="51688"/>
                </a:moveTo>
                <a:lnTo>
                  <a:pt x="590803" y="92455"/>
                </a:lnTo>
                <a:lnTo>
                  <a:pt x="589788" y="96265"/>
                </a:lnTo>
                <a:lnTo>
                  <a:pt x="593344" y="102362"/>
                </a:lnTo>
                <a:lnTo>
                  <a:pt x="597153" y="103377"/>
                </a:lnTo>
                <a:lnTo>
                  <a:pt x="674909" y="58038"/>
                </a:lnTo>
                <a:lnTo>
                  <a:pt x="673226" y="58038"/>
                </a:lnTo>
                <a:lnTo>
                  <a:pt x="673226" y="57150"/>
                </a:lnTo>
                <a:lnTo>
                  <a:pt x="670051" y="57150"/>
                </a:lnTo>
                <a:lnTo>
                  <a:pt x="660690" y="51688"/>
                </a:lnTo>
                <a:close/>
              </a:path>
              <a:path w="685800" h="103505">
                <a:moveTo>
                  <a:pt x="649804" y="45338"/>
                </a:moveTo>
                <a:lnTo>
                  <a:pt x="0" y="45338"/>
                </a:lnTo>
                <a:lnTo>
                  <a:pt x="0" y="58038"/>
                </a:lnTo>
                <a:lnTo>
                  <a:pt x="649804" y="58038"/>
                </a:lnTo>
                <a:lnTo>
                  <a:pt x="660690" y="51688"/>
                </a:lnTo>
                <a:lnTo>
                  <a:pt x="649804" y="45338"/>
                </a:lnTo>
                <a:close/>
              </a:path>
              <a:path w="685800" h="103505">
                <a:moveTo>
                  <a:pt x="674909" y="45338"/>
                </a:moveTo>
                <a:lnTo>
                  <a:pt x="673226" y="45338"/>
                </a:lnTo>
                <a:lnTo>
                  <a:pt x="673226" y="58038"/>
                </a:lnTo>
                <a:lnTo>
                  <a:pt x="674909" y="58038"/>
                </a:lnTo>
                <a:lnTo>
                  <a:pt x="685800" y="51688"/>
                </a:lnTo>
                <a:lnTo>
                  <a:pt x="674909" y="45338"/>
                </a:lnTo>
                <a:close/>
              </a:path>
              <a:path w="685800" h="103505">
                <a:moveTo>
                  <a:pt x="670051" y="46227"/>
                </a:moveTo>
                <a:lnTo>
                  <a:pt x="660690" y="51688"/>
                </a:lnTo>
                <a:lnTo>
                  <a:pt x="670051" y="57150"/>
                </a:lnTo>
                <a:lnTo>
                  <a:pt x="670051" y="46227"/>
                </a:lnTo>
                <a:close/>
              </a:path>
              <a:path w="685800" h="103505">
                <a:moveTo>
                  <a:pt x="673226" y="46227"/>
                </a:moveTo>
                <a:lnTo>
                  <a:pt x="670051" y="46227"/>
                </a:lnTo>
                <a:lnTo>
                  <a:pt x="670051" y="57150"/>
                </a:lnTo>
                <a:lnTo>
                  <a:pt x="673226" y="57150"/>
                </a:lnTo>
                <a:lnTo>
                  <a:pt x="673226" y="46227"/>
                </a:lnTo>
                <a:close/>
              </a:path>
              <a:path w="685800" h="103505">
                <a:moveTo>
                  <a:pt x="597153" y="0"/>
                </a:moveTo>
                <a:lnTo>
                  <a:pt x="593344" y="1015"/>
                </a:lnTo>
                <a:lnTo>
                  <a:pt x="589788" y="7112"/>
                </a:lnTo>
                <a:lnTo>
                  <a:pt x="590803" y="10922"/>
                </a:lnTo>
                <a:lnTo>
                  <a:pt x="660690" y="51688"/>
                </a:lnTo>
                <a:lnTo>
                  <a:pt x="670051" y="46227"/>
                </a:lnTo>
                <a:lnTo>
                  <a:pt x="673226" y="46227"/>
                </a:lnTo>
                <a:lnTo>
                  <a:pt x="673226" y="45338"/>
                </a:lnTo>
                <a:lnTo>
                  <a:pt x="674909" y="45338"/>
                </a:lnTo>
                <a:lnTo>
                  <a:pt x="597153" y="0"/>
                </a:lnTo>
                <a:close/>
              </a:path>
            </a:pathLst>
          </a:custGeom>
          <a:solidFill>
            <a:srgbClr val="000000"/>
          </a:solidFill>
        </p:spPr>
        <p:txBody>
          <a:bodyPr wrap="square" lIns="0" tIns="0" rIns="0" bIns="0" rtlCol="0"/>
          <a:lstStyle/>
          <a:p>
            <a:endParaRPr/>
          </a:p>
        </p:txBody>
      </p:sp>
      <p:sp>
        <p:nvSpPr>
          <p:cNvPr id="21" name="object 21"/>
          <p:cNvSpPr/>
          <p:nvPr/>
        </p:nvSpPr>
        <p:spPr>
          <a:xfrm>
            <a:off x="5791200" y="4479035"/>
            <a:ext cx="685800" cy="103505"/>
          </a:xfrm>
          <a:custGeom>
            <a:avLst/>
            <a:gdLst/>
            <a:ahLst/>
            <a:cxnLst/>
            <a:rect l="l" t="t" r="r" b="b"/>
            <a:pathLst>
              <a:path w="685800" h="103504">
                <a:moveTo>
                  <a:pt x="660581" y="51625"/>
                </a:moveTo>
                <a:lnTo>
                  <a:pt x="590803" y="92328"/>
                </a:lnTo>
                <a:lnTo>
                  <a:pt x="589788" y="96265"/>
                </a:lnTo>
                <a:lnTo>
                  <a:pt x="593344" y="102362"/>
                </a:lnTo>
                <a:lnTo>
                  <a:pt x="597153" y="103377"/>
                </a:lnTo>
                <a:lnTo>
                  <a:pt x="674909" y="58038"/>
                </a:lnTo>
                <a:lnTo>
                  <a:pt x="673226" y="58038"/>
                </a:lnTo>
                <a:lnTo>
                  <a:pt x="673226" y="57150"/>
                </a:lnTo>
                <a:lnTo>
                  <a:pt x="670051" y="57150"/>
                </a:lnTo>
                <a:lnTo>
                  <a:pt x="660581" y="51625"/>
                </a:lnTo>
                <a:close/>
              </a:path>
              <a:path w="685800" h="103504">
                <a:moveTo>
                  <a:pt x="649804" y="45338"/>
                </a:moveTo>
                <a:lnTo>
                  <a:pt x="0" y="45338"/>
                </a:lnTo>
                <a:lnTo>
                  <a:pt x="0" y="58038"/>
                </a:lnTo>
                <a:lnTo>
                  <a:pt x="649586" y="58038"/>
                </a:lnTo>
                <a:lnTo>
                  <a:pt x="660581" y="51625"/>
                </a:lnTo>
                <a:lnTo>
                  <a:pt x="649804" y="45338"/>
                </a:lnTo>
                <a:close/>
              </a:path>
              <a:path w="685800" h="103504">
                <a:moveTo>
                  <a:pt x="674937" y="45338"/>
                </a:moveTo>
                <a:lnTo>
                  <a:pt x="673226" y="45338"/>
                </a:lnTo>
                <a:lnTo>
                  <a:pt x="673226" y="58038"/>
                </a:lnTo>
                <a:lnTo>
                  <a:pt x="674909" y="58038"/>
                </a:lnTo>
                <a:lnTo>
                  <a:pt x="685800" y="51688"/>
                </a:lnTo>
                <a:lnTo>
                  <a:pt x="674937" y="45338"/>
                </a:lnTo>
                <a:close/>
              </a:path>
              <a:path w="685800" h="103504">
                <a:moveTo>
                  <a:pt x="670051" y="46100"/>
                </a:moveTo>
                <a:lnTo>
                  <a:pt x="660581" y="51625"/>
                </a:lnTo>
                <a:lnTo>
                  <a:pt x="670051" y="57150"/>
                </a:lnTo>
                <a:lnTo>
                  <a:pt x="670051" y="46100"/>
                </a:lnTo>
                <a:close/>
              </a:path>
              <a:path w="685800" h="103504">
                <a:moveTo>
                  <a:pt x="673226" y="46100"/>
                </a:moveTo>
                <a:lnTo>
                  <a:pt x="670051" y="46100"/>
                </a:lnTo>
                <a:lnTo>
                  <a:pt x="670051" y="57150"/>
                </a:lnTo>
                <a:lnTo>
                  <a:pt x="673226" y="57150"/>
                </a:lnTo>
                <a:lnTo>
                  <a:pt x="673226" y="46100"/>
                </a:lnTo>
                <a:close/>
              </a:path>
              <a:path w="685800" h="103504">
                <a:moveTo>
                  <a:pt x="597153" y="0"/>
                </a:moveTo>
                <a:lnTo>
                  <a:pt x="593344" y="1015"/>
                </a:lnTo>
                <a:lnTo>
                  <a:pt x="591565" y="3937"/>
                </a:lnTo>
                <a:lnTo>
                  <a:pt x="589788" y="6984"/>
                </a:lnTo>
                <a:lnTo>
                  <a:pt x="590803" y="10921"/>
                </a:lnTo>
                <a:lnTo>
                  <a:pt x="660581" y="51625"/>
                </a:lnTo>
                <a:lnTo>
                  <a:pt x="670051" y="46100"/>
                </a:lnTo>
                <a:lnTo>
                  <a:pt x="673226" y="46100"/>
                </a:lnTo>
                <a:lnTo>
                  <a:pt x="673226" y="45338"/>
                </a:lnTo>
                <a:lnTo>
                  <a:pt x="674937" y="45338"/>
                </a:lnTo>
                <a:lnTo>
                  <a:pt x="600201" y="1650"/>
                </a:lnTo>
                <a:lnTo>
                  <a:pt x="597153" y="0"/>
                </a:lnTo>
                <a:close/>
              </a:path>
            </a:pathLst>
          </a:custGeom>
          <a:solidFill>
            <a:srgbClr val="000000"/>
          </a:solidFill>
        </p:spPr>
        <p:txBody>
          <a:bodyPr wrap="square" lIns="0" tIns="0" rIns="0" bIns="0" rtlCol="0"/>
          <a:lstStyle/>
          <a:p>
            <a:endParaRPr/>
          </a:p>
        </p:txBody>
      </p:sp>
      <p:sp>
        <p:nvSpPr>
          <p:cNvPr id="22" name="object 22"/>
          <p:cNvSpPr txBox="1"/>
          <p:nvPr/>
        </p:nvSpPr>
        <p:spPr>
          <a:xfrm>
            <a:off x="1219200" y="990600"/>
            <a:ext cx="1676400" cy="381000"/>
          </a:xfrm>
          <a:prstGeom prst="rect">
            <a:avLst/>
          </a:prstGeom>
          <a:solidFill>
            <a:srgbClr val="30B6FC"/>
          </a:solidFill>
          <a:ln w="15875">
            <a:solidFill>
              <a:srgbClr val="165D83"/>
            </a:solidFill>
          </a:ln>
        </p:spPr>
        <p:txBody>
          <a:bodyPr vert="horz" wrap="square" lIns="0" tIns="55880" rIns="0" bIns="0" rtlCol="0">
            <a:spAutoFit/>
          </a:bodyPr>
          <a:lstStyle/>
          <a:p>
            <a:pPr marL="128905">
              <a:lnSpc>
                <a:spcPct val="100000"/>
              </a:lnSpc>
              <a:spcBef>
                <a:spcPts val="440"/>
              </a:spcBef>
            </a:pPr>
            <a:r>
              <a:rPr sz="1600" spc="-10" dirty="0">
                <a:solidFill>
                  <a:srgbClr val="FFFFFF"/>
                </a:solidFill>
                <a:latin typeface="Candara"/>
                <a:cs typeface="Candara"/>
              </a:rPr>
              <a:t>Input</a:t>
            </a:r>
            <a:r>
              <a:rPr sz="1600" spc="-25" dirty="0">
                <a:solidFill>
                  <a:srgbClr val="FFFFFF"/>
                </a:solidFill>
                <a:latin typeface="Candara"/>
                <a:cs typeface="Candara"/>
              </a:rPr>
              <a:t> </a:t>
            </a:r>
            <a:r>
              <a:rPr sz="1600" spc="-5" dirty="0">
                <a:solidFill>
                  <a:srgbClr val="FFFFFF"/>
                </a:solidFill>
                <a:latin typeface="Candara"/>
                <a:cs typeface="Candara"/>
              </a:rPr>
              <a:t>subsystem</a:t>
            </a:r>
            <a:endParaRPr sz="1600">
              <a:latin typeface="Candara"/>
              <a:cs typeface="Candara"/>
            </a:endParaRPr>
          </a:p>
        </p:txBody>
      </p:sp>
      <p:sp>
        <p:nvSpPr>
          <p:cNvPr id="23" name="object 23"/>
          <p:cNvSpPr txBox="1"/>
          <p:nvPr/>
        </p:nvSpPr>
        <p:spPr>
          <a:xfrm>
            <a:off x="6172200" y="999744"/>
            <a:ext cx="1828800" cy="381000"/>
          </a:xfrm>
          <a:prstGeom prst="rect">
            <a:avLst/>
          </a:prstGeom>
          <a:solidFill>
            <a:srgbClr val="30B6FC"/>
          </a:solidFill>
          <a:ln w="15875">
            <a:solidFill>
              <a:srgbClr val="165D83"/>
            </a:solidFill>
          </a:ln>
        </p:spPr>
        <p:txBody>
          <a:bodyPr vert="horz" wrap="square" lIns="0" tIns="55880" rIns="0" bIns="0" rtlCol="0">
            <a:spAutoFit/>
          </a:bodyPr>
          <a:lstStyle/>
          <a:p>
            <a:pPr marL="139700">
              <a:lnSpc>
                <a:spcPct val="100000"/>
              </a:lnSpc>
              <a:spcBef>
                <a:spcPts val="440"/>
              </a:spcBef>
            </a:pPr>
            <a:r>
              <a:rPr sz="1600" spc="-5" dirty="0">
                <a:solidFill>
                  <a:srgbClr val="FFFFFF"/>
                </a:solidFill>
                <a:latin typeface="Candara"/>
                <a:cs typeface="Candara"/>
              </a:rPr>
              <a:t>output</a:t>
            </a:r>
            <a:r>
              <a:rPr sz="1600" spc="0" dirty="0">
                <a:solidFill>
                  <a:srgbClr val="FFFFFF"/>
                </a:solidFill>
                <a:latin typeface="Candara"/>
                <a:cs typeface="Candara"/>
              </a:rPr>
              <a:t> </a:t>
            </a:r>
            <a:r>
              <a:rPr sz="1600" spc="-5" dirty="0">
                <a:solidFill>
                  <a:srgbClr val="FFFFFF"/>
                </a:solidFill>
                <a:latin typeface="Candara"/>
                <a:cs typeface="Candara"/>
              </a:rPr>
              <a:t>subsystem</a:t>
            </a:r>
            <a:endParaRPr sz="1600">
              <a:latin typeface="Candara"/>
              <a:cs typeface="Candara"/>
            </a:endParaRPr>
          </a:p>
        </p:txBody>
      </p:sp>
      <p:sp>
        <p:nvSpPr>
          <p:cNvPr id="24" name="object 24"/>
          <p:cNvSpPr/>
          <p:nvPr/>
        </p:nvSpPr>
        <p:spPr>
          <a:xfrm>
            <a:off x="2895600" y="2120010"/>
            <a:ext cx="1263650" cy="103505"/>
          </a:xfrm>
          <a:custGeom>
            <a:avLst/>
            <a:gdLst/>
            <a:ahLst/>
            <a:cxnLst/>
            <a:rect l="l" t="t" r="r" b="b"/>
            <a:pathLst>
              <a:path w="1263650" h="103505">
                <a:moveTo>
                  <a:pt x="1238032" y="51688"/>
                </a:moveTo>
                <a:lnTo>
                  <a:pt x="1168146" y="92455"/>
                </a:lnTo>
                <a:lnTo>
                  <a:pt x="1167129" y="96265"/>
                </a:lnTo>
                <a:lnTo>
                  <a:pt x="1170686" y="102362"/>
                </a:lnTo>
                <a:lnTo>
                  <a:pt x="1174623" y="103377"/>
                </a:lnTo>
                <a:lnTo>
                  <a:pt x="1252378" y="58038"/>
                </a:lnTo>
                <a:lnTo>
                  <a:pt x="1250696" y="58038"/>
                </a:lnTo>
                <a:lnTo>
                  <a:pt x="1250696" y="57150"/>
                </a:lnTo>
                <a:lnTo>
                  <a:pt x="1247394" y="57150"/>
                </a:lnTo>
                <a:lnTo>
                  <a:pt x="1238032" y="51688"/>
                </a:lnTo>
                <a:close/>
              </a:path>
              <a:path w="1263650" h="103505">
                <a:moveTo>
                  <a:pt x="1227146" y="45338"/>
                </a:moveTo>
                <a:lnTo>
                  <a:pt x="0" y="45338"/>
                </a:lnTo>
                <a:lnTo>
                  <a:pt x="0" y="58038"/>
                </a:lnTo>
                <a:lnTo>
                  <a:pt x="1227146" y="58038"/>
                </a:lnTo>
                <a:lnTo>
                  <a:pt x="1238032" y="51688"/>
                </a:lnTo>
                <a:lnTo>
                  <a:pt x="1227146" y="45338"/>
                </a:lnTo>
                <a:close/>
              </a:path>
              <a:path w="1263650" h="103505">
                <a:moveTo>
                  <a:pt x="1252378" y="45338"/>
                </a:moveTo>
                <a:lnTo>
                  <a:pt x="1250696" y="45338"/>
                </a:lnTo>
                <a:lnTo>
                  <a:pt x="1250696" y="58038"/>
                </a:lnTo>
                <a:lnTo>
                  <a:pt x="1252378" y="58038"/>
                </a:lnTo>
                <a:lnTo>
                  <a:pt x="1263269" y="51688"/>
                </a:lnTo>
                <a:lnTo>
                  <a:pt x="1252378" y="45338"/>
                </a:lnTo>
                <a:close/>
              </a:path>
              <a:path w="1263650" h="103505">
                <a:moveTo>
                  <a:pt x="1247394" y="46227"/>
                </a:moveTo>
                <a:lnTo>
                  <a:pt x="1238032" y="51688"/>
                </a:lnTo>
                <a:lnTo>
                  <a:pt x="1247394" y="57150"/>
                </a:lnTo>
                <a:lnTo>
                  <a:pt x="1247394" y="46227"/>
                </a:lnTo>
                <a:close/>
              </a:path>
              <a:path w="1263650" h="103505">
                <a:moveTo>
                  <a:pt x="1250696" y="46227"/>
                </a:moveTo>
                <a:lnTo>
                  <a:pt x="1247394" y="46227"/>
                </a:lnTo>
                <a:lnTo>
                  <a:pt x="1247394" y="57150"/>
                </a:lnTo>
                <a:lnTo>
                  <a:pt x="1250696" y="57150"/>
                </a:lnTo>
                <a:lnTo>
                  <a:pt x="1250696" y="46227"/>
                </a:lnTo>
                <a:close/>
              </a:path>
              <a:path w="1263650" h="103505">
                <a:moveTo>
                  <a:pt x="1174623" y="0"/>
                </a:moveTo>
                <a:lnTo>
                  <a:pt x="1170686" y="1015"/>
                </a:lnTo>
                <a:lnTo>
                  <a:pt x="1167129" y="7112"/>
                </a:lnTo>
                <a:lnTo>
                  <a:pt x="1168146" y="10922"/>
                </a:lnTo>
                <a:lnTo>
                  <a:pt x="1238032" y="51688"/>
                </a:lnTo>
                <a:lnTo>
                  <a:pt x="1247394" y="46227"/>
                </a:lnTo>
                <a:lnTo>
                  <a:pt x="1250696" y="46227"/>
                </a:lnTo>
                <a:lnTo>
                  <a:pt x="1250696" y="45338"/>
                </a:lnTo>
                <a:lnTo>
                  <a:pt x="1252378" y="45338"/>
                </a:lnTo>
                <a:lnTo>
                  <a:pt x="1174623" y="0"/>
                </a:lnTo>
                <a:close/>
              </a:path>
            </a:pathLst>
          </a:custGeom>
          <a:solidFill>
            <a:srgbClr val="000000"/>
          </a:solidFill>
        </p:spPr>
        <p:txBody>
          <a:bodyPr wrap="square" lIns="0" tIns="0" rIns="0" bIns="0" rtlCol="0"/>
          <a:lstStyle/>
          <a:p>
            <a:endParaRPr/>
          </a:p>
        </p:txBody>
      </p:sp>
      <p:sp>
        <p:nvSpPr>
          <p:cNvPr id="25" name="object 25"/>
          <p:cNvSpPr/>
          <p:nvPr/>
        </p:nvSpPr>
        <p:spPr>
          <a:xfrm>
            <a:off x="2895600" y="3421888"/>
            <a:ext cx="1263650" cy="103505"/>
          </a:xfrm>
          <a:custGeom>
            <a:avLst/>
            <a:gdLst/>
            <a:ahLst/>
            <a:cxnLst/>
            <a:rect l="l" t="t" r="r" b="b"/>
            <a:pathLst>
              <a:path w="1263650" h="103504">
                <a:moveTo>
                  <a:pt x="1238032" y="51688"/>
                </a:moveTo>
                <a:lnTo>
                  <a:pt x="1171194" y="90677"/>
                </a:lnTo>
                <a:lnTo>
                  <a:pt x="1168146" y="92328"/>
                </a:lnTo>
                <a:lnTo>
                  <a:pt x="1167129" y="96265"/>
                </a:lnTo>
                <a:lnTo>
                  <a:pt x="1170686" y="102362"/>
                </a:lnTo>
                <a:lnTo>
                  <a:pt x="1174623" y="103377"/>
                </a:lnTo>
                <a:lnTo>
                  <a:pt x="1252378" y="58038"/>
                </a:lnTo>
                <a:lnTo>
                  <a:pt x="1250696" y="58038"/>
                </a:lnTo>
                <a:lnTo>
                  <a:pt x="1250696" y="57150"/>
                </a:lnTo>
                <a:lnTo>
                  <a:pt x="1247394" y="57150"/>
                </a:lnTo>
                <a:lnTo>
                  <a:pt x="1238032" y="51688"/>
                </a:lnTo>
                <a:close/>
              </a:path>
              <a:path w="1263650" h="103504">
                <a:moveTo>
                  <a:pt x="1227146" y="45338"/>
                </a:moveTo>
                <a:lnTo>
                  <a:pt x="0" y="45338"/>
                </a:lnTo>
                <a:lnTo>
                  <a:pt x="0" y="58038"/>
                </a:lnTo>
                <a:lnTo>
                  <a:pt x="1227146" y="58038"/>
                </a:lnTo>
                <a:lnTo>
                  <a:pt x="1238032" y="51688"/>
                </a:lnTo>
                <a:lnTo>
                  <a:pt x="1227146" y="45338"/>
                </a:lnTo>
                <a:close/>
              </a:path>
              <a:path w="1263650" h="103504">
                <a:moveTo>
                  <a:pt x="1252378" y="45338"/>
                </a:moveTo>
                <a:lnTo>
                  <a:pt x="1250696" y="45338"/>
                </a:lnTo>
                <a:lnTo>
                  <a:pt x="1250696" y="58038"/>
                </a:lnTo>
                <a:lnTo>
                  <a:pt x="1252378" y="58038"/>
                </a:lnTo>
                <a:lnTo>
                  <a:pt x="1263269" y="51688"/>
                </a:lnTo>
                <a:lnTo>
                  <a:pt x="1252378" y="45338"/>
                </a:lnTo>
                <a:close/>
              </a:path>
              <a:path w="1263650" h="103504">
                <a:moveTo>
                  <a:pt x="1247394" y="46227"/>
                </a:moveTo>
                <a:lnTo>
                  <a:pt x="1238032" y="51688"/>
                </a:lnTo>
                <a:lnTo>
                  <a:pt x="1247394" y="57150"/>
                </a:lnTo>
                <a:lnTo>
                  <a:pt x="1247394" y="46227"/>
                </a:lnTo>
                <a:close/>
              </a:path>
              <a:path w="1263650" h="103504">
                <a:moveTo>
                  <a:pt x="1250696" y="46227"/>
                </a:moveTo>
                <a:lnTo>
                  <a:pt x="1247394" y="46227"/>
                </a:lnTo>
                <a:lnTo>
                  <a:pt x="1247394" y="57150"/>
                </a:lnTo>
                <a:lnTo>
                  <a:pt x="1250696" y="57150"/>
                </a:lnTo>
                <a:lnTo>
                  <a:pt x="1250696" y="46227"/>
                </a:lnTo>
                <a:close/>
              </a:path>
              <a:path w="1263650" h="103504">
                <a:moveTo>
                  <a:pt x="1174623" y="0"/>
                </a:moveTo>
                <a:lnTo>
                  <a:pt x="1170686" y="1015"/>
                </a:lnTo>
                <a:lnTo>
                  <a:pt x="1168908" y="4063"/>
                </a:lnTo>
                <a:lnTo>
                  <a:pt x="1167129" y="6985"/>
                </a:lnTo>
                <a:lnTo>
                  <a:pt x="1168146" y="10922"/>
                </a:lnTo>
                <a:lnTo>
                  <a:pt x="1238032" y="51688"/>
                </a:lnTo>
                <a:lnTo>
                  <a:pt x="1247394" y="46227"/>
                </a:lnTo>
                <a:lnTo>
                  <a:pt x="1250696" y="46227"/>
                </a:lnTo>
                <a:lnTo>
                  <a:pt x="1250696" y="45338"/>
                </a:lnTo>
                <a:lnTo>
                  <a:pt x="1252378" y="45338"/>
                </a:lnTo>
                <a:lnTo>
                  <a:pt x="1174623" y="0"/>
                </a:lnTo>
                <a:close/>
              </a:path>
            </a:pathLst>
          </a:custGeom>
          <a:solidFill>
            <a:srgbClr val="000000"/>
          </a:solid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745233"/>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34059" y="1734057"/>
            <a:ext cx="8129905" cy="2952115"/>
          </a:xfrm>
          <a:prstGeom prst="rect">
            <a:avLst/>
          </a:prstGeom>
        </p:spPr>
        <p:txBody>
          <a:bodyPr vert="horz" wrap="square" lIns="0" tIns="12700" rIns="0" bIns="0" rtlCol="0">
            <a:spAutoFit/>
          </a:bodyPr>
          <a:lstStyle/>
          <a:p>
            <a:pPr marL="12700" marR="5080">
              <a:lnSpc>
                <a:spcPct val="100000"/>
              </a:lnSpc>
              <a:spcBef>
                <a:spcPts val="100"/>
              </a:spcBef>
              <a:tabLst>
                <a:tab pos="5909945" algn="l"/>
              </a:tabLst>
            </a:pPr>
            <a:r>
              <a:rPr sz="2400" spc="-5" dirty="0">
                <a:solidFill>
                  <a:srgbClr val="073D86"/>
                </a:solidFill>
                <a:latin typeface="Candara"/>
                <a:cs typeface="Candara"/>
              </a:rPr>
              <a:t>The </a:t>
            </a:r>
            <a:r>
              <a:rPr sz="2400" dirty="0">
                <a:solidFill>
                  <a:srgbClr val="073D86"/>
                </a:solidFill>
                <a:latin typeface="Candara"/>
                <a:cs typeface="Candara"/>
              </a:rPr>
              <a:t>overall process by </a:t>
            </a:r>
            <a:r>
              <a:rPr sz="2400" spc="-5" dirty="0">
                <a:solidFill>
                  <a:srgbClr val="073D86"/>
                </a:solidFill>
                <a:latin typeface="Candara"/>
                <a:cs typeface="Candara"/>
              </a:rPr>
              <a:t>which </a:t>
            </a:r>
            <a:r>
              <a:rPr sz="2400" dirty="0">
                <a:solidFill>
                  <a:srgbClr val="073D86"/>
                </a:solidFill>
                <a:latin typeface="Candara"/>
                <a:cs typeface="Candara"/>
              </a:rPr>
              <a:t>information </a:t>
            </a:r>
            <a:r>
              <a:rPr sz="2400" spc="-5" dirty="0">
                <a:solidFill>
                  <a:srgbClr val="073D86"/>
                </a:solidFill>
                <a:latin typeface="Candara"/>
                <a:cs typeface="Candara"/>
              </a:rPr>
              <a:t>systems </a:t>
            </a:r>
            <a:r>
              <a:rPr sz="2400" dirty="0">
                <a:solidFill>
                  <a:srgbClr val="073D86"/>
                </a:solidFill>
                <a:latin typeface="Candara"/>
                <a:cs typeface="Candara"/>
              </a:rPr>
              <a:t>are </a:t>
            </a:r>
            <a:r>
              <a:rPr sz="2400" spc="-5" dirty="0">
                <a:solidFill>
                  <a:srgbClr val="073D86"/>
                </a:solidFill>
                <a:latin typeface="Candara"/>
                <a:cs typeface="Candara"/>
              </a:rPr>
              <a:t>designed  and implement within </a:t>
            </a:r>
            <a:r>
              <a:rPr sz="2400" dirty="0">
                <a:solidFill>
                  <a:srgbClr val="073D86"/>
                </a:solidFill>
                <a:latin typeface="Candara"/>
                <a:cs typeface="Candara"/>
              </a:rPr>
              <a:t>organizations is referred to as </a:t>
            </a:r>
            <a:r>
              <a:rPr sz="2400" spc="-5" dirty="0">
                <a:solidFill>
                  <a:srgbClr val="073D86"/>
                </a:solidFill>
                <a:latin typeface="Candara"/>
                <a:cs typeface="Candara"/>
              </a:rPr>
              <a:t>System  analysis and design </a:t>
            </a:r>
            <a:r>
              <a:rPr sz="2400" dirty="0">
                <a:solidFill>
                  <a:srgbClr val="073D86"/>
                </a:solidFill>
                <a:latin typeface="Candara"/>
                <a:cs typeface="Candara"/>
              </a:rPr>
              <a:t>( </a:t>
            </a:r>
            <a:r>
              <a:rPr sz="2400" spc="-5" dirty="0">
                <a:solidFill>
                  <a:srgbClr val="073D86"/>
                </a:solidFill>
                <a:latin typeface="Candara"/>
                <a:cs typeface="Candara"/>
              </a:rPr>
              <a:t>SA </a:t>
            </a:r>
            <a:r>
              <a:rPr sz="2400" spc="-10" dirty="0">
                <a:solidFill>
                  <a:srgbClr val="073D86"/>
                </a:solidFill>
                <a:latin typeface="Candara"/>
                <a:cs typeface="Candara"/>
              </a:rPr>
              <a:t>&amp;D).Within </a:t>
            </a:r>
            <a:r>
              <a:rPr sz="2400" dirty="0">
                <a:solidFill>
                  <a:srgbClr val="073D86"/>
                </a:solidFill>
                <a:latin typeface="Candara"/>
                <a:cs typeface="Candara"/>
              </a:rPr>
              <a:t>this </a:t>
            </a:r>
            <a:r>
              <a:rPr sz="2400" spc="-5" dirty="0">
                <a:solidFill>
                  <a:srgbClr val="073D86"/>
                </a:solidFill>
                <a:latin typeface="Candara"/>
                <a:cs typeface="Candara"/>
              </a:rPr>
              <a:t>process are contained  </a:t>
            </a:r>
            <a:r>
              <a:rPr sz="2400" dirty="0">
                <a:solidFill>
                  <a:srgbClr val="073D86"/>
                </a:solidFill>
                <a:latin typeface="Candara"/>
                <a:cs typeface="Candara"/>
              </a:rPr>
              <a:t>activities that </a:t>
            </a:r>
            <a:r>
              <a:rPr sz="2400" spc="-5" dirty="0">
                <a:solidFill>
                  <a:srgbClr val="073D86"/>
                </a:solidFill>
                <a:latin typeface="Candara"/>
                <a:cs typeface="Candara"/>
              </a:rPr>
              <a:t>include idedentification </a:t>
            </a:r>
            <a:r>
              <a:rPr sz="2400" dirty="0">
                <a:solidFill>
                  <a:srgbClr val="073D86"/>
                </a:solidFill>
                <a:latin typeface="Candara"/>
                <a:cs typeface="Candara"/>
              </a:rPr>
              <a:t>of business </a:t>
            </a:r>
            <a:r>
              <a:rPr sz="2400" spc="-5" dirty="0">
                <a:solidFill>
                  <a:srgbClr val="073D86"/>
                </a:solidFill>
                <a:latin typeface="Candara"/>
                <a:cs typeface="Candara"/>
              </a:rPr>
              <a:t>problems </a:t>
            </a:r>
            <a:r>
              <a:rPr sz="2400" dirty="0">
                <a:solidFill>
                  <a:srgbClr val="073D86"/>
                </a:solidFill>
                <a:latin typeface="Candara"/>
                <a:cs typeface="Candara"/>
              </a:rPr>
              <a:t>;  the </a:t>
            </a:r>
            <a:r>
              <a:rPr sz="2400" spc="-5" dirty="0">
                <a:solidFill>
                  <a:srgbClr val="073D86"/>
                </a:solidFill>
                <a:latin typeface="Candara"/>
                <a:cs typeface="Candara"/>
              </a:rPr>
              <a:t>proposed </a:t>
            </a:r>
            <a:r>
              <a:rPr sz="2400" dirty="0">
                <a:solidFill>
                  <a:srgbClr val="073D86"/>
                </a:solidFill>
                <a:latin typeface="Candara"/>
                <a:cs typeface="Candara"/>
              </a:rPr>
              <a:t>solution , in the form of an information system  </a:t>
            </a:r>
            <a:r>
              <a:rPr sz="2400" spc="-5" dirty="0">
                <a:solidFill>
                  <a:srgbClr val="073D86"/>
                </a:solidFill>
                <a:latin typeface="Candara"/>
                <a:cs typeface="Candara"/>
              </a:rPr>
              <a:t>(IS </a:t>
            </a:r>
            <a:r>
              <a:rPr sz="2400" dirty="0">
                <a:solidFill>
                  <a:srgbClr val="073D86"/>
                </a:solidFill>
                <a:latin typeface="Candara"/>
                <a:cs typeface="Candara"/>
              </a:rPr>
              <a:t>) , to one or more of </a:t>
            </a:r>
            <a:r>
              <a:rPr sz="2400" spc="-5" dirty="0">
                <a:solidFill>
                  <a:srgbClr val="073D86"/>
                </a:solidFill>
                <a:latin typeface="Candara"/>
                <a:cs typeface="Candara"/>
              </a:rPr>
              <a:t>the </a:t>
            </a:r>
            <a:r>
              <a:rPr sz="2400" dirty="0">
                <a:solidFill>
                  <a:srgbClr val="073D86"/>
                </a:solidFill>
                <a:latin typeface="Candara"/>
                <a:cs typeface="Candara"/>
              </a:rPr>
              <a:t>problems </a:t>
            </a:r>
            <a:r>
              <a:rPr sz="2400" spc="-5" dirty="0">
                <a:solidFill>
                  <a:srgbClr val="073D86"/>
                </a:solidFill>
                <a:latin typeface="Candara"/>
                <a:cs typeface="Candara"/>
              </a:rPr>
              <a:t>identified </a:t>
            </a:r>
            <a:r>
              <a:rPr sz="2400" dirty="0">
                <a:solidFill>
                  <a:srgbClr val="073D86"/>
                </a:solidFill>
                <a:latin typeface="Candara"/>
                <a:cs typeface="Candara"/>
              </a:rPr>
              <a:t>; </a:t>
            </a:r>
            <a:r>
              <a:rPr sz="2400" spc="-5" dirty="0">
                <a:solidFill>
                  <a:srgbClr val="073D86"/>
                </a:solidFill>
                <a:latin typeface="Candara"/>
                <a:cs typeface="Candara"/>
              </a:rPr>
              <a:t>and </a:t>
            </a:r>
            <a:r>
              <a:rPr sz="2400" dirty="0">
                <a:solidFill>
                  <a:srgbClr val="073D86"/>
                </a:solidFill>
                <a:latin typeface="Candara"/>
                <a:cs typeface="Candara"/>
              </a:rPr>
              <a:t>the  </a:t>
            </a:r>
            <a:r>
              <a:rPr sz="2400" spc="-5" dirty="0">
                <a:solidFill>
                  <a:srgbClr val="073D86"/>
                </a:solidFill>
                <a:latin typeface="Candara"/>
                <a:cs typeface="Candara"/>
              </a:rPr>
              <a:t>design and </a:t>
            </a:r>
            <a:r>
              <a:rPr sz="2400" dirty="0">
                <a:solidFill>
                  <a:srgbClr val="073D86"/>
                </a:solidFill>
                <a:latin typeface="Candara"/>
                <a:cs typeface="Candara"/>
              </a:rPr>
              <a:t>implementation of</a:t>
            </a:r>
            <a:r>
              <a:rPr sz="2400" spc="30" dirty="0">
                <a:solidFill>
                  <a:srgbClr val="073D86"/>
                </a:solidFill>
                <a:latin typeface="Candara"/>
                <a:cs typeface="Candara"/>
              </a:rPr>
              <a:t> </a:t>
            </a:r>
            <a:r>
              <a:rPr sz="2400" spc="-5" dirty="0">
                <a:solidFill>
                  <a:srgbClr val="073D86"/>
                </a:solidFill>
                <a:latin typeface="Candara"/>
                <a:cs typeface="Candara"/>
              </a:rPr>
              <a:t>that</a:t>
            </a:r>
            <a:r>
              <a:rPr sz="2400" spc="5" dirty="0">
                <a:solidFill>
                  <a:srgbClr val="073D86"/>
                </a:solidFill>
                <a:latin typeface="Candara"/>
                <a:cs typeface="Candara"/>
              </a:rPr>
              <a:t> </a:t>
            </a:r>
            <a:r>
              <a:rPr sz="2400" dirty="0">
                <a:solidFill>
                  <a:srgbClr val="073D86"/>
                </a:solidFill>
                <a:latin typeface="Candara"/>
                <a:cs typeface="Candara"/>
              </a:rPr>
              <a:t>proposed	solution to  </a:t>
            </a:r>
            <a:r>
              <a:rPr sz="2400" spc="-5" dirty="0">
                <a:solidFill>
                  <a:srgbClr val="073D86"/>
                </a:solidFill>
                <a:latin typeface="Candara"/>
                <a:cs typeface="Candara"/>
              </a:rPr>
              <a:t>achieve </a:t>
            </a:r>
            <a:r>
              <a:rPr sz="2400" dirty="0">
                <a:solidFill>
                  <a:srgbClr val="073D86"/>
                </a:solidFill>
                <a:latin typeface="Candara"/>
                <a:cs typeface="Candara"/>
              </a:rPr>
              <a:t>the </a:t>
            </a:r>
            <a:r>
              <a:rPr sz="2400" spc="-5" dirty="0">
                <a:solidFill>
                  <a:srgbClr val="073D86"/>
                </a:solidFill>
                <a:latin typeface="Candara"/>
                <a:cs typeface="Candara"/>
              </a:rPr>
              <a:t>desired and </a:t>
            </a:r>
            <a:r>
              <a:rPr sz="2400" dirty="0">
                <a:solidFill>
                  <a:srgbClr val="073D86"/>
                </a:solidFill>
                <a:latin typeface="Candara"/>
                <a:cs typeface="Candara"/>
              </a:rPr>
              <a:t>stared goals of the</a:t>
            </a:r>
            <a:r>
              <a:rPr sz="2400" spc="25" dirty="0">
                <a:solidFill>
                  <a:srgbClr val="073D86"/>
                </a:solidFill>
                <a:latin typeface="Candara"/>
                <a:cs typeface="Candara"/>
              </a:rPr>
              <a:t> </a:t>
            </a:r>
            <a:r>
              <a:rPr sz="2400" dirty="0">
                <a:solidFill>
                  <a:srgbClr val="073D86"/>
                </a:solidFill>
                <a:latin typeface="Candara"/>
                <a:cs typeface="Candara"/>
              </a:rPr>
              <a:t>organization</a:t>
            </a:r>
            <a:endParaRPr sz="2400">
              <a:latin typeface="Candara"/>
              <a:cs typeface="Candara"/>
            </a:endParaRPr>
          </a:p>
        </p:txBody>
      </p:sp>
      <p:sp>
        <p:nvSpPr>
          <p:cNvPr id="4" name="object 4"/>
          <p:cNvSpPr txBox="1">
            <a:spLocks noGrp="1"/>
          </p:cNvSpPr>
          <p:nvPr>
            <p:ph type="title"/>
          </p:nvPr>
        </p:nvSpPr>
        <p:spPr>
          <a:xfrm>
            <a:off x="1320164" y="394157"/>
            <a:ext cx="6508115" cy="697230"/>
          </a:xfrm>
          <a:prstGeom prst="rect">
            <a:avLst/>
          </a:prstGeom>
        </p:spPr>
        <p:txBody>
          <a:bodyPr vert="horz" wrap="square" lIns="0" tIns="13335" rIns="0" bIns="0" rtlCol="0">
            <a:spAutoFit/>
          </a:bodyPr>
          <a:lstStyle/>
          <a:p>
            <a:pPr marL="12700">
              <a:lnSpc>
                <a:spcPct val="100000"/>
              </a:lnSpc>
              <a:spcBef>
                <a:spcPts val="105"/>
              </a:spcBef>
            </a:pPr>
            <a:r>
              <a:rPr sz="4400" dirty="0"/>
              <a:t>System </a:t>
            </a:r>
            <a:r>
              <a:rPr sz="4400" spc="-5" dirty="0"/>
              <a:t>Analysis </a:t>
            </a:r>
            <a:r>
              <a:rPr sz="4400" dirty="0"/>
              <a:t>and</a:t>
            </a:r>
            <a:r>
              <a:rPr sz="4400" spc="-70" dirty="0"/>
              <a:t> </a:t>
            </a:r>
            <a:r>
              <a:rPr sz="4400" dirty="0"/>
              <a:t>Design</a:t>
            </a:r>
            <a:endParaRPr sz="4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246886"/>
            <a:ext cx="252984" cy="3124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86460" y="1235710"/>
            <a:ext cx="7370445" cy="124587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73D86"/>
                </a:solidFill>
                <a:latin typeface="Candara"/>
                <a:cs typeface="Candara"/>
              </a:rPr>
              <a:t>One of </a:t>
            </a:r>
            <a:r>
              <a:rPr sz="2000" spc="-5" dirty="0">
                <a:solidFill>
                  <a:srgbClr val="073D86"/>
                </a:solidFill>
                <a:latin typeface="Candara"/>
                <a:cs typeface="Candara"/>
              </a:rPr>
              <a:t>the </a:t>
            </a:r>
            <a:r>
              <a:rPr sz="2000" dirty="0">
                <a:solidFill>
                  <a:srgbClr val="073D86"/>
                </a:solidFill>
                <a:latin typeface="Candara"/>
                <a:cs typeface="Candara"/>
              </a:rPr>
              <a:t>methods of </a:t>
            </a:r>
            <a:r>
              <a:rPr sz="2000" spc="-5" dirty="0">
                <a:solidFill>
                  <a:srgbClr val="073D86"/>
                </a:solidFill>
                <a:latin typeface="Candara"/>
                <a:cs typeface="Candara"/>
              </a:rPr>
              <a:t>using </a:t>
            </a:r>
            <a:r>
              <a:rPr sz="2000" dirty="0">
                <a:solidFill>
                  <a:srgbClr val="073D86"/>
                </a:solidFill>
                <a:latin typeface="Candara"/>
                <a:cs typeface="Candara"/>
              </a:rPr>
              <a:t>the systems approach to </a:t>
            </a:r>
            <a:r>
              <a:rPr sz="2000" spc="-5" dirty="0">
                <a:solidFill>
                  <a:srgbClr val="073D86"/>
                </a:solidFill>
                <a:latin typeface="Candara"/>
                <a:cs typeface="Candara"/>
              </a:rPr>
              <a:t>develop  information </a:t>
            </a:r>
            <a:r>
              <a:rPr sz="2000" dirty="0">
                <a:solidFill>
                  <a:srgbClr val="073D86"/>
                </a:solidFill>
                <a:latin typeface="Candara"/>
                <a:cs typeface="Candara"/>
              </a:rPr>
              <a:t>system </a:t>
            </a:r>
            <a:r>
              <a:rPr sz="2000" spc="-5" dirty="0">
                <a:solidFill>
                  <a:srgbClr val="073D86"/>
                </a:solidFill>
                <a:latin typeface="Candara"/>
                <a:cs typeface="Candara"/>
              </a:rPr>
              <a:t>solutions </a:t>
            </a:r>
            <a:r>
              <a:rPr sz="2000" dirty="0">
                <a:solidFill>
                  <a:srgbClr val="073D86"/>
                </a:solidFill>
                <a:latin typeface="Candara"/>
                <a:cs typeface="Candara"/>
              </a:rPr>
              <a:t>, </a:t>
            </a:r>
            <a:r>
              <a:rPr sz="2000" spc="-5" dirty="0">
                <a:solidFill>
                  <a:srgbClr val="073D86"/>
                </a:solidFill>
                <a:latin typeface="Candara"/>
                <a:cs typeface="Candara"/>
              </a:rPr>
              <a:t>and </a:t>
            </a:r>
            <a:r>
              <a:rPr sz="2000" dirty="0">
                <a:solidFill>
                  <a:srgbClr val="073D86"/>
                </a:solidFill>
                <a:latin typeface="Candara"/>
                <a:cs typeface="Candara"/>
              </a:rPr>
              <a:t>the </a:t>
            </a:r>
            <a:r>
              <a:rPr sz="2000" spc="-5" dirty="0">
                <a:solidFill>
                  <a:srgbClr val="073D86"/>
                </a:solidFill>
                <a:latin typeface="Candara"/>
                <a:cs typeface="Candara"/>
              </a:rPr>
              <a:t>most </a:t>
            </a:r>
            <a:r>
              <a:rPr sz="2000" dirty="0">
                <a:solidFill>
                  <a:srgbClr val="073D86"/>
                </a:solidFill>
                <a:latin typeface="Candara"/>
                <a:cs typeface="Candara"/>
              </a:rPr>
              <a:t>prevalent </a:t>
            </a:r>
            <a:r>
              <a:rPr sz="2000" spc="-5" dirty="0">
                <a:solidFill>
                  <a:srgbClr val="073D86"/>
                </a:solidFill>
                <a:latin typeface="Candara"/>
                <a:cs typeface="Candara"/>
              </a:rPr>
              <a:t>one </a:t>
            </a:r>
            <a:r>
              <a:rPr sz="2000" dirty="0">
                <a:solidFill>
                  <a:srgbClr val="073D86"/>
                </a:solidFill>
                <a:latin typeface="Candara"/>
                <a:cs typeface="Candara"/>
              </a:rPr>
              <a:t>in the  </a:t>
            </a:r>
            <a:r>
              <a:rPr sz="2000" spc="-5" dirty="0">
                <a:solidFill>
                  <a:srgbClr val="073D86"/>
                </a:solidFill>
                <a:latin typeface="Candara"/>
                <a:cs typeface="Candara"/>
              </a:rPr>
              <a:t>organization </a:t>
            </a:r>
            <a:r>
              <a:rPr sz="2000" dirty="0">
                <a:solidFill>
                  <a:srgbClr val="073D86"/>
                </a:solidFill>
                <a:latin typeface="Candara"/>
                <a:cs typeface="Candara"/>
              </a:rPr>
              <a:t>system analysis </a:t>
            </a:r>
            <a:r>
              <a:rPr sz="2000" spc="-5" dirty="0">
                <a:solidFill>
                  <a:srgbClr val="073D86"/>
                </a:solidFill>
                <a:latin typeface="Candara"/>
                <a:cs typeface="Candara"/>
              </a:rPr>
              <a:t>and design </a:t>
            </a:r>
            <a:r>
              <a:rPr sz="2000" dirty="0">
                <a:solidFill>
                  <a:srgbClr val="073D86"/>
                </a:solidFill>
                <a:latin typeface="Candara"/>
                <a:cs typeface="Candara"/>
              </a:rPr>
              <a:t>, can be </a:t>
            </a:r>
            <a:r>
              <a:rPr sz="2000" spc="-5" dirty="0">
                <a:solidFill>
                  <a:srgbClr val="073D86"/>
                </a:solidFill>
                <a:latin typeface="Candara"/>
                <a:cs typeface="Candara"/>
              </a:rPr>
              <a:t>viewed </a:t>
            </a:r>
            <a:r>
              <a:rPr sz="2000" dirty="0">
                <a:solidFill>
                  <a:srgbClr val="073D86"/>
                </a:solidFill>
                <a:latin typeface="Candara"/>
                <a:cs typeface="Candara"/>
              </a:rPr>
              <a:t>as</a:t>
            </a:r>
            <a:r>
              <a:rPr sz="2000" spc="50" dirty="0">
                <a:solidFill>
                  <a:srgbClr val="073D86"/>
                </a:solidFill>
                <a:latin typeface="Candara"/>
                <a:cs typeface="Candara"/>
              </a:rPr>
              <a:t> </a:t>
            </a:r>
            <a:r>
              <a:rPr sz="2000" spc="-5" dirty="0">
                <a:solidFill>
                  <a:srgbClr val="073D86"/>
                </a:solidFill>
                <a:latin typeface="Candara"/>
                <a:cs typeface="Candara"/>
              </a:rPr>
              <a:t>multistep</a:t>
            </a:r>
            <a:endParaRPr sz="2000">
              <a:latin typeface="Candara"/>
              <a:cs typeface="Candara"/>
            </a:endParaRPr>
          </a:p>
          <a:p>
            <a:pPr marL="12700">
              <a:lnSpc>
                <a:spcPct val="100000"/>
              </a:lnSpc>
            </a:pPr>
            <a:r>
              <a:rPr sz="2000" dirty="0">
                <a:solidFill>
                  <a:srgbClr val="073D86"/>
                </a:solidFill>
                <a:latin typeface="Candara"/>
                <a:cs typeface="Candara"/>
              </a:rPr>
              <a:t>, </a:t>
            </a:r>
            <a:r>
              <a:rPr sz="2000" spc="-5" dirty="0">
                <a:solidFill>
                  <a:srgbClr val="073D86"/>
                </a:solidFill>
                <a:latin typeface="Candara"/>
                <a:cs typeface="Candara"/>
              </a:rPr>
              <a:t>iterative process called the </a:t>
            </a:r>
            <a:r>
              <a:rPr sz="2000" dirty="0">
                <a:solidFill>
                  <a:srgbClr val="073D86"/>
                </a:solidFill>
                <a:latin typeface="Candara"/>
                <a:cs typeface="Candara"/>
              </a:rPr>
              <a:t>systems development </a:t>
            </a:r>
            <a:r>
              <a:rPr sz="2000" spc="-5" dirty="0">
                <a:solidFill>
                  <a:srgbClr val="073D86"/>
                </a:solidFill>
                <a:latin typeface="Candara"/>
                <a:cs typeface="Candara"/>
              </a:rPr>
              <a:t>life cycle (SDLC)</a:t>
            </a:r>
            <a:endParaRPr sz="2000">
              <a:latin typeface="Candara"/>
              <a:cs typeface="Candara"/>
            </a:endParaRPr>
          </a:p>
        </p:txBody>
      </p:sp>
      <p:sp>
        <p:nvSpPr>
          <p:cNvPr id="4" name="object 4"/>
          <p:cNvSpPr txBox="1">
            <a:spLocks noGrp="1"/>
          </p:cNvSpPr>
          <p:nvPr>
            <p:ph type="title"/>
          </p:nvPr>
        </p:nvSpPr>
        <p:spPr>
          <a:xfrm>
            <a:off x="774598" y="505409"/>
            <a:ext cx="7370445" cy="635000"/>
          </a:xfrm>
          <a:prstGeom prst="rect">
            <a:avLst/>
          </a:prstGeom>
        </p:spPr>
        <p:txBody>
          <a:bodyPr vert="horz" wrap="square" lIns="0" tIns="12065" rIns="0" bIns="0" rtlCol="0">
            <a:spAutoFit/>
          </a:bodyPr>
          <a:lstStyle/>
          <a:p>
            <a:pPr marL="12700">
              <a:lnSpc>
                <a:spcPct val="100000"/>
              </a:lnSpc>
              <a:spcBef>
                <a:spcPts val="95"/>
              </a:spcBef>
            </a:pPr>
            <a:r>
              <a:rPr spc="-5" dirty="0"/>
              <a:t>The system </a:t>
            </a:r>
            <a:r>
              <a:rPr spc="-10" dirty="0"/>
              <a:t>development </a:t>
            </a:r>
            <a:r>
              <a:rPr spc="-5" dirty="0"/>
              <a:t>life</a:t>
            </a:r>
            <a:r>
              <a:rPr spc="5" dirty="0"/>
              <a:t> </a:t>
            </a:r>
            <a:r>
              <a:rPr spc="-5" dirty="0"/>
              <a:t>cycle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85135" y="735202"/>
            <a:ext cx="1316990" cy="914400"/>
          </a:xfrm>
          <a:prstGeom prst="rect">
            <a:avLst/>
          </a:prstGeom>
          <a:solidFill>
            <a:srgbClr val="30B6FC"/>
          </a:solidFill>
          <a:ln w="15875">
            <a:solidFill>
              <a:srgbClr val="165D83"/>
            </a:solidFill>
          </a:ln>
        </p:spPr>
        <p:txBody>
          <a:bodyPr vert="horz" wrap="square" lIns="0" tIns="82550" rIns="0" bIns="0" rtlCol="0">
            <a:spAutoFit/>
          </a:bodyPr>
          <a:lstStyle/>
          <a:p>
            <a:pPr marL="132715" marR="126364" indent="635" algn="ctr">
              <a:lnSpc>
                <a:spcPct val="100000"/>
              </a:lnSpc>
              <a:spcBef>
                <a:spcPts val="650"/>
              </a:spcBef>
            </a:pPr>
            <a:r>
              <a:rPr sz="1200" b="1" spc="-5" dirty="0">
                <a:solidFill>
                  <a:srgbClr val="FFFFFF"/>
                </a:solidFill>
                <a:latin typeface="Candara"/>
                <a:cs typeface="Candara"/>
              </a:rPr>
              <a:t>Systems  Investigation  </a:t>
            </a:r>
            <a:r>
              <a:rPr sz="1200" b="1" dirty="0">
                <a:solidFill>
                  <a:srgbClr val="FFFFFF"/>
                </a:solidFill>
                <a:latin typeface="Candara"/>
                <a:cs typeface="Candara"/>
              </a:rPr>
              <a:t>Product:  </a:t>
            </a:r>
            <a:r>
              <a:rPr sz="1200" b="1" spc="-5" dirty="0">
                <a:solidFill>
                  <a:srgbClr val="FFFFFF"/>
                </a:solidFill>
                <a:latin typeface="Candara"/>
                <a:cs typeface="Candara"/>
              </a:rPr>
              <a:t>Feasibility</a:t>
            </a:r>
            <a:r>
              <a:rPr sz="1200" b="1" spc="-90" dirty="0">
                <a:solidFill>
                  <a:srgbClr val="FFFFFF"/>
                </a:solidFill>
                <a:latin typeface="Candara"/>
                <a:cs typeface="Candara"/>
              </a:rPr>
              <a:t> </a:t>
            </a:r>
            <a:r>
              <a:rPr sz="1200" b="1" spc="-5" dirty="0">
                <a:solidFill>
                  <a:srgbClr val="FFFFFF"/>
                </a:solidFill>
                <a:latin typeface="Candara"/>
                <a:cs typeface="Candara"/>
              </a:rPr>
              <a:t>study</a:t>
            </a:r>
            <a:endParaRPr sz="1200">
              <a:latin typeface="Candara"/>
              <a:cs typeface="Candara"/>
            </a:endParaRPr>
          </a:p>
        </p:txBody>
      </p:sp>
      <p:sp>
        <p:nvSpPr>
          <p:cNvPr id="3" name="object 3"/>
          <p:cNvSpPr txBox="1"/>
          <p:nvPr/>
        </p:nvSpPr>
        <p:spPr>
          <a:xfrm>
            <a:off x="2595372" y="5652909"/>
            <a:ext cx="1316990" cy="914400"/>
          </a:xfrm>
          <a:prstGeom prst="rect">
            <a:avLst/>
          </a:prstGeom>
          <a:solidFill>
            <a:srgbClr val="30B6FC"/>
          </a:solidFill>
          <a:ln w="15875">
            <a:solidFill>
              <a:srgbClr val="165D83"/>
            </a:solidFill>
          </a:ln>
        </p:spPr>
        <p:txBody>
          <a:bodyPr vert="horz" wrap="square" lIns="0" tIns="37465" rIns="0" bIns="0" rtlCol="0">
            <a:spAutoFit/>
          </a:bodyPr>
          <a:lstStyle/>
          <a:p>
            <a:pPr marL="93345" marR="83820" indent="-2540" algn="ctr">
              <a:lnSpc>
                <a:spcPct val="100000"/>
              </a:lnSpc>
              <a:spcBef>
                <a:spcPts val="295"/>
              </a:spcBef>
            </a:pPr>
            <a:r>
              <a:rPr sz="1200" b="1" spc="-5" dirty="0">
                <a:solidFill>
                  <a:srgbClr val="FFFFFF"/>
                </a:solidFill>
                <a:latin typeface="Candara"/>
                <a:cs typeface="Candara"/>
              </a:rPr>
              <a:t>System  Maintenance  </a:t>
            </a:r>
            <a:r>
              <a:rPr sz="1200" b="1" dirty="0">
                <a:solidFill>
                  <a:srgbClr val="FFFFFF"/>
                </a:solidFill>
                <a:latin typeface="Candara"/>
                <a:cs typeface="Candara"/>
              </a:rPr>
              <a:t>Product:  Improved</a:t>
            </a:r>
            <a:r>
              <a:rPr sz="1200" b="1" spc="-95" dirty="0">
                <a:solidFill>
                  <a:srgbClr val="FFFFFF"/>
                </a:solidFill>
                <a:latin typeface="Candara"/>
                <a:cs typeface="Candara"/>
              </a:rPr>
              <a:t> </a:t>
            </a:r>
            <a:r>
              <a:rPr sz="1200" b="1" spc="-5" dirty="0">
                <a:solidFill>
                  <a:srgbClr val="FFFFFF"/>
                </a:solidFill>
                <a:latin typeface="Candara"/>
                <a:cs typeface="Candara"/>
              </a:rPr>
              <a:t>system</a:t>
            </a:r>
            <a:endParaRPr sz="1200">
              <a:latin typeface="Candara"/>
              <a:cs typeface="Candara"/>
            </a:endParaRPr>
          </a:p>
        </p:txBody>
      </p:sp>
      <p:sp>
        <p:nvSpPr>
          <p:cNvPr id="4" name="object 4"/>
          <p:cNvSpPr txBox="1"/>
          <p:nvPr/>
        </p:nvSpPr>
        <p:spPr>
          <a:xfrm>
            <a:off x="2585973" y="4495800"/>
            <a:ext cx="1337945" cy="914400"/>
          </a:xfrm>
          <a:prstGeom prst="rect">
            <a:avLst/>
          </a:prstGeom>
          <a:solidFill>
            <a:srgbClr val="30B6FC"/>
          </a:solidFill>
          <a:ln w="15875">
            <a:solidFill>
              <a:srgbClr val="165D83"/>
            </a:solidFill>
          </a:ln>
        </p:spPr>
        <p:txBody>
          <a:bodyPr vert="horz" wrap="square" lIns="0" tIns="0" rIns="0" bIns="0" rtlCol="0">
            <a:spAutoFit/>
          </a:bodyPr>
          <a:lstStyle/>
          <a:p>
            <a:pPr marL="430530">
              <a:lnSpc>
                <a:spcPts val="1375"/>
              </a:lnSpc>
            </a:pPr>
            <a:r>
              <a:rPr sz="1200" b="1" spc="-5" dirty="0">
                <a:solidFill>
                  <a:srgbClr val="FFFFFF"/>
                </a:solidFill>
                <a:latin typeface="Candara"/>
                <a:cs typeface="Candara"/>
              </a:rPr>
              <a:t>System</a:t>
            </a:r>
            <a:endParaRPr sz="1200">
              <a:latin typeface="Candara"/>
              <a:cs typeface="Candara"/>
            </a:endParaRPr>
          </a:p>
          <a:p>
            <a:pPr marL="143510" marR="135255" algn="ctr">
              <a:lnSpc>
                <a:spcPct val="100000"/>
              </a:lnSpc>
            </a:pPr>
            <a:r>
              <a:rPr sz="1200" b="1" dirty="0">
                <a:solidFill>
                  <a:srgbClr val="FFFFFF"/>
                </a:solidFill>
                <a:latin typeface="Candara"/>
                <a:cs typeface="Candara"/>
              </a:rPr>
              <a:t>Imple</a:t>
            </a:r>
            <a:r>
              <a:rPr sz="1200" b="1" spc="-5" dirty="0">
                <a:solidFill>
                  <a:srgbClr val="FFFFFF"/>
                </a:solidFill>
                <a:latin typeface="Candara"/>
                <a:cs typeface="Candara"/>
              </a:rPr>
              <a:t>men</a:t>
            </a:r>
            <a:r>
              <a:rPr sz="1200" b="1" spc="-10" dirty="0">
                <a:solidFill>
                  <a:srgbClr val="FFFFFF"/>
                </a:solidFill>
                <a:latin typeface="Candara"/>
                <a:cs typeface="Candara"/>
              </a:rPr>
              <a:t>t</a:t>
            </a:r>
            <a:r>
              <a:rPr sz="1200" b="1" spc="-5" dirty="0">
                <a:solidFill>
                  <a:srgbClr val="FFFFFF"/>
                </a:solidFill>
                <a:latin typeface="Candara"/>
                <a:cs typeface="Candara"/>
              </a:rPr>
              <a:t>a</a:t>
            </a:r>
            <a:r>
              <a:rPr sz="1200" b="1" spc="-10" dirty="0">
                <a:solidFill>
                  <a:srgbClr val="FFFFFF"/>
                </a:solidFill>
                <a:latin typeface="Candara"/>
                <a:cs typeface="Candara"/>
              </a:rPr>
              <a:t>t</a:t>
            </a:r>
            <a:r>
              <a:rPr sz="1200" b="1" spc="-5" dirty="0">
                <a:solidFill>
                  <a:srgbClr val="FFFFFF"/>
                </a:solidFill>
                <a:latin typeface="Candara"/>
                <a:cs typeface="Candara"/>
              </a:rPr>
              <a:t>ion  </a:t>
            </a:r>
            <a:r>
              <a:rPr sz="1200" b="1" dirty="0">
                <a:solidFill>
                  <a:srgbClr val="FFFFFF"/>
                </a:solidFill>
                <a:latin typeface="Candara"/>
                <a:cs typeface="Candara"/>
              </a:rPr>
              <a:t>Product:  </a:t>
            </a:r>
            <a:r>
              <a:rPr sz="1200" b="1" spc="-5" dirty="0">
                <a:solidFill>
                  <a:srgbClr val="FFFFFF"/>
                </a:solidFill>
                <a:latin typeface="Candara"/>
                <a:cs typeface="Candara"/>
              </a:rPr>
              <a:t>Operational  system</a:t>
            </a:r>
            <a:endParaRPr sz="1200">
              <a:latin typeface="Candara"/>
              <a:cs typeface="Candara"/>
            </a:endParaRPr>
          </a:p>
        </p:txBody>
      </p:sp>
      <p:sp>
        <p:nvSpPr>
          <p:cNvPr id="5" name="object 5"/>
          <p:cNvSpPr txBox="1"/>
          <p:nvPr/>
        </p:nvSpPr>
        <p:spPr>
          <a:xfrm>
            <a:off x="2548382" y="3276600"/>
            <a:ext cx="1337945" cy="914400"/>
          </a:xfrm>
          <a:prstGeom prst="rect">
            <a:avLst/>
          </a:prstGeom>
          <a:solidFill>
            <a:srgbClr val="30B6FC"/>
          </a:solidFill>
          <a:ln w="15875">
            <a:solidFill>
              <a:srgbClr val="165D83"/>
            </a:solidFill>
          </a:ln>
        </p:spPr>
        <p:txBody>
          <a:bodyPr vert="horz" wrap="square" lIns="0" tIns="0" rIns="0" bIns="0" rtlCol="0">
            <a:spAutoFit/>
          </a:bodyPr>
          <a:lstStyle/>
          <a:p>
            <a:pPr marL="429895">
              <a:lnSpc>
                <a:spcPts val="1375"/>
              </a:lnSpc>
            </a:pPr>
            <a:r>
              <a:rPr sz="1200" b="1" spc="-5" dirty="0">
                <a:solidFill>
                  <a:srgbClr val="FFFFFF"/>
                </a:solidFill>
                <a:latin typeface="Candara"/>
                <a:cs typeface="Candara"/>
              </a:rPr>
              <a:t>System</a:t>
            </a:r>
            <a:endParaRPr sz="1200">
              <a:latin typeface="Candara"/>
              <a:cs typeface="Candara"/>
            </a:endParaRPr>
          </a:p>
          <a:p>
            <a:pPr marL="221615" marR="213360" indent="-635" algn="ctr">
              <a:lnSpc>
                <a:spcPct val="100000"/>
              </a:lnSpc>
            </a:pPr>
            <a:r>
              <a:rPr sz="1200" b="1" spc="-5" dirty="0">
                <a:solidFill>
                  <a:srgbClr val="FFFFFF"/>
                </a:solidFill>
                <a:latin typeface="Candara"/>
                <a:cs typeface="Candara"/>
              </a:rPr>
              <a:t>Design  </a:t>
            </a:r>
            <a:r>
              <a:rPr sz="1200" b="1" dirty="0">
                <a:solidFill>
                  <a:srgbClr val="FFFFFF"/>
                </a:solidFill>
                <a:latin typeface="Candara"/>
                <a:cs typeface="Candara"/>
              </a:rPr>
              <a:t>Product:  </a:t>
            </a:r>
            <a:r>
              <a:rPr sz="1200" b="1" spc="-5" dirty="0">
                <a:solidFill>
                  <a:srgbClr val="FFFFFF"/>
                </a:solidFill>
                <a:latin typeface="Candara"/>
                <a:cs typeface="Candara"/>
              </a:rPr>
              <a:t>System  spe</a:t>
            </a:r>
            <a:r>
              <a:rPr sz="1200" b="1" dirty="0">
                <a:solidFill>
                  <a:srgbClr val="FFFFFF"/>
                </a:solidFill>
                <a:latin typeface="Candara"/>
                <a:cs typeface="Candara"/>
              </a:rPr>
              <a:t>c</a:t>
            </a:r>
            <a:r>
              <a:rPr sz="1200" b="1" spc="-5" dirty="0">
                <a:solidFill>
                  <a:srgbClr val="FFFFFF"/>
                </a:solidFill>
                <a:latin typeface="Candara"/>
                <a:cs typeface="Candara"/>
              </a:rPr>
              <a:t>ifi</a:t>
            </a:r>
            <a:r>
              <a:rPr sz="1200" b="1" dirty="0">
                <a:solidFill>
                  <a:srgbClr val="FFFFFF"/>
                </a:solidFill>
                <a:latin typeface="Candara"/>
                <a:cs typeface="Candara"/>
              </a:rPr>
              <a:t>c</a:t>
            </a:r>
            <a:r>
              <a:rPr sz="1200" b="1" spc="-5" dirty="0">
                <a:solidFill>
                  <a:srgbClr val="FFFFFF"/>
                </a:solidFill>
                <a:latin typeface="Candara"/>
                <a:cs typeface="Candara"/>
              </a:rPr>
              <a:t>a</a:t>
            </a:r>
            <a:r>
              <a:rPr sz="1200" b="1" spc="-10" dirty="0">
                <a:solidFill>
                  <a:srgbClr val="FFFFFF"/>
                </a:solidFill>
                <a:latin typeface="Candara"/>
                <a:cs typeface="Candara"/>
              </a:rPr>
              <a:t>t</a:t>
            </a:r>
            <a:r>
              <a:rPr sz="1200" b="1" spc="-5" dirty="0">
                <a:solidFill>
                  <a:srgbClr val="FFFFFF"/>
                </a:solidFill>
                <a:latin typeface="Candara"/>
                <a:cs typeface="Candara"/>
              </a:rPr>
              <a:t>ions</a:t>
            </a:r>
            <a:endParaRPr sz="1200">
              <a:latin typeface="Candara"/>
              <a:cs typeface="Candara"/>
            </a:endParaRPr>
          </a:p>
        </p:txBody>
      </p:sp>
      <p:sp>
        <p:nvSpPr>
          <p:cNvPr id="6" name="object 6"/>
          <p:cNvSpPr txBox="1"/>
          <p:nvPr/>
        </p:nvSpPr>
        <p:spPr>
          <a:xfrm>
            <a:off x="2548382" y="2049907"/>
            <a:ext cx="1337945" cy="914400"/>
          </a:xfrm>
          <a:prstGeom prst="rect">
            <a:avLst/>
          </a:prstGeom>
          <a:solidFill>
            <a:srgbClr val="30B6FC"/>
          </a:solidFill>
          <a:ln w="15875">
            <a:solidFill>
              <a:srgbClr val="165D83"/>
            </a:solidFill>
          </a:ln>
        </p:spPr>
        <p:txBody>
          <a:bodyPr vert="horz" wrap="square" lIns="0" tIns="0" rIns="0" bIns="0" rtlCol="0">
            <a:spAutoFit/>
          </a:bodyPr>
          <a:lstStyle/>
          <a:p>
            <a:pPr marL="429895">
              <a:lnSpc>
                <a:spcPts val="1370"/>
              </a:lnSpc>
            </a:pPr>
            <a:r>
              <a:rPr sz="1200" b="1" spc="-5" dirty="0">
                <a:solidFill>
                  <a:srgbClr val="FFFFFF"/>
                </a:solidFill>
                <a:latin typeface="Candara"/>
                <a:cs typeface="Candara"/>
              </a:rPr>
              <a:t>System</a:t>
            </a:r>
            <a:endParaRPr sz="1200">
              <a:latin typeface="Candara"/>
              <a:cs typeface="Candara"/>
            </a:endParaRPr>
          </a:p>
          <a:p>
            <a:pPr marL="257810" marR="249554" indent="-1270" algn="ctr">
              <a:lnSpc>
                <a:spcPct val="100000"/>
              </a:lnSpc>
            </a:pPr>
            <a:r>
              <a:rPr sz="1200" b="1" spc="-5" dirty="0">
                <a:solidFill>
                  <a:srgbClr val="FFFFFF"/>
                </a:solidFill>
                <a:latin typeface="Candara"/>
                <a:cs typeface="Candara"/>
              </a:rPr>
              <a:t>Analysis  </a:t>
            </a:r>
            <a:r>
              <a:rPr sz="1200" b="1" dirty="0">
                <a:solidFill>
                  <a:srgbClr val="FFFFFF"/>
                </a:solidFill>
                <a:latin typeface="Candara"/>
                <a:cs typeface="Candara"/>
              </a:rPr>
              <a:t>Product:  Functional  r</a:t>
            </a:r>
            <a:r>
              <a:rPr sz="1200" b="1" spc="-5" dirty="0">
                <a:solidFill>
                  <a:srgbClr val="FFFFFF"/>
                </a:solidFill>
                <a:latin typeface="Candara"/>
                <a:cs typeface="Candara"/>
              </a:rPr>
              <a:t>e</a:t>
            </a:r>
            <a:r>
              <a:rPr sz="1200" b="1" spc="-10" dirty="0">
                <a:solidFill>
                  <a:srgbClr val="FFFFFF"/>
                </a:solidFill>
                <a:latin typeface="Candara"/>
                <a:cs typeface="Candara"/>
              </a:rPr>
              <a:t>q</a:t>
            </a:r>
            <a:r>
              <a:rPr sz="1200" b="1" dirty="0">
                <a:solidFill>
                  <a:srgbClr val="FFFFFF"/>
                </a:solidFill>
                <a:latin typeface="Candara"/>
                <a:cs typeface="Candara"/>
              </a:rPr>
              <a:t>ui</a:t>
            </a:r>
            <a:r>
              <a:rPr sz="1200" b="1" spc="0" dirty="0">
                <a:solidFill>
                  <a:srgbClr val="FFFFFF"/>
                </a:solidFill>
                <a:latin typeface="Candara"/>
                <a:cs typeface="Candara"/>
              </a:rPr>
              <a:t>r</a:t>
            </a:r>
            <a:r>
              <a:rPr sz="1200" b="1" spc="-5" dirty="0">
                <a:solidFill>
                  <a:srgbClr val="FFFFFF"/>
                </a:solidFill>
                <a:latin typeface="Candara"/>
                <a:cs typeface="Candara"/>
              </a:rPr>
              <a:t>e</a:t>
            </a:r>
            <a:r>
              <a:rPr sz="1200" b="1" spc="-10" dirty="0">
                <a:solidFill>
                  <a:srgbClr val="FFFFFF"/>
                </a:solidFill>
                <a:latin typeface="Candara"/>
                <a:cs typeface="Candara"/>
              </a:rPr>
              <a:t>m</a:t>
            </a:r>
            <a:r>
              <a:rPr sz="1200" b="1" spc="-5" dirty="0">
                <a:solidFill>
                  <a:srgbClr val="FFFFFF"/>
                </a:solidFill>
                <a:latin typeface="Candara"/>
                <a:cs typeface="Candara"/>
              </a:rPr>
              <a:t>ent</a:t>
            </a:r>
            <a:endParaRPr sz="1200">
              <a:latin typeface="Candara"/>
              <a:cs typeface="Candara"/>
            </a:endParaRPr>
          </a:p>
        </p:txBody>
      </p:sp>
      <p:sp>
        <p:nvSpPr>
          <p:cNvPr id="7" name="object 7"/>
          <p:cNvSpPr txBox="1"/>
          <p:nvPr/>
        </p:nvSpPr>
        <p:spPr>
          <a:xfrm>
            <a:off x="4136897" y="664591"/>
            <a:ext cx="4388485" cy="94043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200" spc="-5" dirty="0">
                <a:solidFill>
                  <a:srgbClr val="FF0000"/>
                </a:solidFill>
                <a:latin typeface="Candara"/>
                <a:cs typeface="Candara"/>
              </a:rPr>
              <a:t>Determine </a:t>
            </a:r>
            <a:r>
              <a:rPr sz="1200" dirty="0">
                <a:solidFill>
                  <a:srgbClr val="FF0000"/>
                </a:solidFill>
                <a:latin typeface="Candara"/>
                <a:cs typeface="Candara"/>
              </a:rPr>
              <a:t>how to </a:t>
            </a:r>
            <a:r>
              <a:rPr sz="1200" spc="-5" dirty="0">
                <a:solidFill>
                  <a:srgbClr val="FF0000"/>
                </a:solidFill>
                <a:latin typeface="Candara"/>
                <a:cs typeface="Candara"/>
              </a:rPr>
              <a:t>address business opportunities and</a:t>
            </a:r>
            <a:r>
              <a:rPr sz="1200" spc="30" dirty="0">
                <a:solidFill>
                  <a:srgbClr val="FF0000"/>
                </a:solidFill>
                <a:latin typeface="Candara"/>
                <a:cs typeface="Candara"/>
              </a:rPr>
              <a:t> </a:t>
            </a:r>
            <a:r>
              <a:rPr sz="1200" spc="-5" dirty="0">
                <a:solidFill>
                  <a:srgbClr val="FF0000"/>
                </a:solidFill>
                <a:latin typeface="Candara"/>
                <a:cs typeface="Candara"/>
              </a:rPr>
              <a:t>priorities</a:t>
            </a:r>
            <a:endParaRPr sz="1200">
              <a:latin typeface="Candara"/>
              <a:cs typeface="Candara"/>
            </a:endParaRPr>
          </a:p>
          <a:p>
            <a:pPr marL="299085" indent="-286385">
              <a:lnSpc>
                <a:spcPct val="100000"/>
              </a:lnSpc>
              <a:buFont typeface="Arial"/>
              <a:buChar char="•"/>
              <a:tabLst>
                <a:tab pos="299085" algn="l"/>
                <a:tab pos="299720" algn="l"/>
              </a:tabLst>
            </a:pPr>
            <a:r>
              <a:rPr sz="1200" spc="-5" dirty="0">
                <a:solidFill>
                  <a:srgbClr val="FF0000"/>
                </a:solidFill>
                <a:latin typeface="Candara"/>
                <a:cs typeface="Candara"/>
              </a:rPr>
              <a:t>Conduct </a:t>
            </a:r>
            <a:r>
              <a:rPr sz="1200" dirty="0">
                <a:solidFill>
                  <a:srgbClr val="FF0000"/>
                </a:solidFill>
                <a:latin typeface="Candara"/>
                <a:cs typeface="Candara"/>
              </a:rPr>
              <a:t>feasibility study to </a:t>
            </a:r>
            <a:r>
              <a:rPr sz="1200" spc="-5" dirty="0">
                <a:solidFill>
                  <a:srgbClr val="FF0000"/>
                </a:solidFill>
                <a:latin typeface="Candara"/>
                <a:cs typeface="Candara"/>
              </a:rPr>
              <a:t>determine whether </a:t>
            </a:r>
            <a:r>
              <a:rPr sz="1200" dirty="0">
                <a:solidFill>
                  <a:srgbClr val="FF0000"/>
                </a:solidFill>
                <a:latin typeface="Candara"/>
                <a:cs typeface="Candara"/>
              </a:rPr>
              <a:t>a </a:t>
            </a:r>
            <a:r>
              <a:rPr sz="1200" spc="-5" dirty="0">
                <a:solidFill>
                  <a:srgbClr val="FF0000"/>
                </a:solidFill>
                <a:latin typeface="Candara"/>
                <a:cs typeface="Candara"/>
              </a:rPr>
              <a:t>new</a:t>
            </a:r>
            <a:r>
              <a:rPr sz="1200" spc="-75" dirty="0">
                <a:solidFill>
                  <a:srgbClr val="FF0000"/>
                </a:solidFill>
                <a:latin typeface="Candara"/>
                <a:cs typeface="Candara"/>
              </a:rPr>
              <a:t> </a:t>
            </a:r>
            <a:r>
              <a:rPr sz="1200" dirty="0">
                <a:solidFill>
                  <a:srgbClr val="FF0000"/>
                </a:solidFill>
                <a:latin typeface="Candara"/>
                <a:cs typeface="Candara"/>
              </a:rPr>
              <a:t>or</a:t>
            </a:r>
            <a:endParaRPr sz="1200">
              <a:latin typeface="Candara"/>
              <a:cs typeface="Candara"/>
            </a:endParaRPr>
          </a:p>
          <a:p>
            <a:pPr marL="299085">
              <a:lnSpc>
                <a:spcPct val="100000"/>
              </a:lnSpc>
            </a:pPr>
            <a:r>
              <a:rPr sz="1200" spc="-5" dirty="0">
                <a:solidFill>
                  <a:srgbClr val="FF0000"/>
                </a:solidFill>
                <a:latin typeface="Candara"/>
                <a:cs typeface="Candara"/>
              </a:rPr>
              <a:t>improved business </a:t>
            </a:r>
            <a:r>
              <a:rPr sz="1200" dirty="0">
                <a:solidFill>
                  <a:srgbClr val="FF0000"/>
                </a:solidFill>
                <a:latin typeface="Candara"/>
                <a:cs typeface="Candara"/>
              </a:rPr>
              <a:t>is a </a:t>
            </a:r>
            <a:r>
              <a:rPr sz="1200" spc="-5" dirty="0">
                <a:solidFill>
                  <a:srgbClr val="FF0000"/>
                </a:solidFill>
                <a:latin typeface="Candara"/>
                <a:cs typeface="Candara"/>
              </a:rPr>
              <a:t>feasible</a:t>
            </a:r>
            <a:r>
              <a:rPr sz="1200" spc="-40" dirty="0">
                <a:solidFill>
                  <a:srgbClr val="FF0000"/>
                </a:solidFill>
                <a:latin typeface="Candara"/>
                <a:cs typeface="Candara"/>
              </a:rPr>
              <a:t> </a:t>
            </a:r>
            <a:r>
              <a:rPr sz="1200" dirty="0">
                <a:solidFill>
                  <a:srgbClr val="FF0000"/>
                </a:solidFill>
                <a:latin typeface="Candara"/>
                <a:cs typeface="Candara"/>
              </a:rPr>
              <a:t>solution</a:t>
            </a:r>
            <a:endParaRPr sz="1200">
              <a:latin typeface="Candara"/>
              <a:cs typeface="Candara"/>
            </a:endParaRPr>
          </a:p>
          <a:p>
            <a:pPr marL="299085" marR="141605" indent="-286385">
              <a:lnSpc>
                <a:spcPct val="100000"/>
              </a:lnSpc>
              <a:buFont typeface="Arial"/>
              <a:buChar char="•"/>
              <a:tabLst>
                <a:tab pos="299085" algn="l"/>
                <a:tab pos="299720" algn="l"/>
              </a:tabLst>
            </a:pPr>
            <a:r>
              <a:rPr sz="1200" spc="-5" dirty="0">
                <a:solidFill>
                  <a:srgbClr val="FF0000"/>
                </a:solidFill>
                <a:latin typeface="Candara"/>
                <a:cs typeface="Candara"/>
              </a:rPr>
              <a:t>Develop </a:t>
            </a:r>
            <a:r>
              <a:rPr sz="1200" dirty="0">
                <a:solidFill>
                  <a:srgbClr val="FF0000"/>
                </a:solidFill>
                <a:latin typeface="Candara"/>
                <a:cs typeface="Candara"/>
              </a:rPr>
              <a:t>a </a:t>
            </a:r>
            <a:r>
              <a:rPr sz="1200" spc="-5" dirty="0">
                <a:solidFill>
                  <a:srgbClr val="FF0000"/>
                </a:solidFill>
                <a:latin typeface="Candara"/>
                <a:cs typeface="Candara"/>
              </a:rPr>
              <a:t>project management </a:t>
            </a:r>
            <a:r>
              <a:rPr sz="1200" dirty="0">
                <a:solidFill>
                  <a:srgbClr val="FF0000"/>
                </a:solidFill>
                <a:latin typeface="Candara"/>
                <a:cs typeface="Candara"/>
              </a:rPr>
              <a:t>plan </a:t>
            </a:r>
            <a:r>
              <a:rPr sz="1200" spc="-5" dirty="0">
                <a:solidFill>
                  <a:srgbClr val="FF0000"/>
                </a:solidFill>
                <a:latin typeface="Candara"/>
                <a:cs typeface="Candara"/>
              </a:rPr>
              <a:t>and </a:t>
            </a:r>
            <a:r>
              <a:rPr sz="1200" dirty="0">
                <a:solidFill>
                  <a:srgbClr val="FF0000"/>
                </a:solidFill>
                <a:latin typeface="Candara"/>
                <a:cs typeface="Candara"/>
              </a:rPr>
              <a:t>obtain </a:t>
            </a:r>
            <a:r>
              <a:rPr sz="1200" spc="-5" dirty="0">
                <a:solidFill>
                  <a:srgbClr val="FF0000"/>
                </a:solidFill>
                <a:latin typeface="Candara"/>
                <a:cs typeface="Candara"/>
              </a:rPr>
              <a:t>management  approva</a:t>
            </a:r>
            <a:r>
              <a:rPr sz="1200" spc="-5" dirty="0">
                <a:latin typeface="Candara"/>
                <a:cs typeface="Candara"/>
              </a:rPr>
              <a:t>l</a:t>
            </a:r>
            <a:endParaRPr sz="1200">
              <a:latin typeface="Candara"/>
              <a:cs typeface="Candara"/>
            </a:endParaRPr>
          </a:p>
        </p:txBody>
      </p:sp>
      <p:sp>
        <p:nvSpPr>
          <p:cNvPr id="8" name="object 8"/>
          <p:cNvSpPr txBox="1"/>
          <p:nvPr/>
        </p:nvSpPr>
        <p:spPr>
          <a:xfrm>
            <a:off x="4136897" y="1762125"/>
            <a:ext cx="4364990" cy="940435"/>
          </a:xfrm>
          <a:prstGeom prst="rect">
            <a:avLst/>
          </a:prstGeom>
        </p:spPr>
        <p:txBody>
          <a:bodyPr vert="horz" wrap="square" lIns="0" tIns="12700" rIns="0" bIns="0" rtlCol="0">
            <a:spAutoFit/>
          </a:bodyPr>
          <a:lstStyle/>
          <a:p>
            <a:pPr marL="299085" marR="64769" indent="-286385">
              <a:lnSpc>
                <a:spcPct val="100000"/>
              </a:lnSpc>
              <a:spcBef>
                <a:spcPts val="100"/>
              </a:spcBef>
              <a:buFont typeface="Arial"/>
              <a:buChar char="•"/>
              <a:tabLst>
                <a:tab pos="299085" algn="l"/>
                <a:tab pos="299720" algn="l"/>
              </a:tabLst>
            </a:pPr>
            <a:r>
              <a:rPr sz="1200" spc="-5" dirty="0">
                <a:solidFill>
                  <a:srgbClr val="001F5F"/>
                </a:solidFill>
                <a:latin typeface="Candara"/>
                <a:cs typeface="Candara"/>
              </a:rPr>
              <a:t>Analyze </a:t>
            </a:r>
            <a:r>
              <a:rPr sz="1200" dirty="0">
                <a:solidFill>
                  <a:srgbClr val="001F5F"/>
                </a:solidFill>
                <a:latin typeface="Candara"/>
                <a:cs typeface="Candara"/>
              </a:rPr>
              <a:t>the </a:t>
            </a:r>
            <a:r>
              <a:rPr sz="1200" spc="-5" dirty="0">
                <a:solidFill>
                  <a:srgbClr val="001F5F"/>
                </a:solidFill>
                <a:latin typeface="Candara"/>
                <a:cs typeface="Candara"/>
              </a:rPr>
              <a:t>information needs </a:t>
            </a:r>
            <a:r>
              <a:rPr sz="1200" dirty="0">
                <a:solidFill>
                  <a:srgbClr val="001F5F"/>
                </a:solidFill>
                <a:latin typeface="Candara"/>
                <a:cs typeface="Candara"/>
              </a:rPr>
              <a:t>of </a:t>
            </a:r>
            <a:r>
              <a:rPr sz="1200" spc="-5" dirty="0">
                <a:solidFill>
                  <a:srgbClr val="001F5F"/>
                </a:solidFill>
                <a:latin typeface="Candara"/>
                <a:cs typeface="Candara"/>
              </a:rPr>
              <a:t>employees </a:t>
            </a:r>
            <a:r>
              <a:rPr sz="1200" dirty="0">
                <a:solidFill>
                  <a:srgbClr val="001F5F"/>
                </a:solidFill>
                <a:latin typeface="Candara"/>
                <a:cs typeface="Candara"/>
              </a:rPr>
              <a:t>, </a:t>
            </a:r>
            <a:r>
              <a:rPr sz="1200" spc="-5" dirty="0">
                <a:solidFill>
                  <a:srgbClr val="001F5F"/>
                </a:solidFill>
                <a:latin typeface="Candara"/>
                <a:cs typeface="Candara"/>
              </a:rPr>
              <a:t>customers </a:t>
            </a:r>
            <a:r>
              <a:rPr sz="1200" dirty="0">
                <a:solidFill>
                  <a:srgbClr val="001F5F"/>
                </a:solidFill>
                <a:latin typeface="Candara"/>
                <a:cs typeface="Candara"/>
              </a:rPr>
              <a:t>, and  </a:t>
            </a:r>
            <a:r>
              <a:rPr sz="1200" spc="-5" dirty="0">
                <a:solidFill>
                  <a:srgbClr val="001F5F"/>
                </a:solidFill>
                <a:latin typeface="Candara"/>
                <a:cs typeface="Candara"/>
              </a:rPr>
              <a:t>other business</a:t>
            </a:r>
            <a:r>
              <a:rPr sz="1200" spc="-45" dirty="0">
                <a:solidFill>
                  <a:srgbClr val="001F5F"/>
                </a:solidFill>
                <a:latin typeface="Candara"/>
                <a:cs typeface="Candara"/>
              </a:rPr>
              <a:t> </a:t>
            </a:r>
            <a:r>
              <a:rPr sz="1200" spc="-5" dirty="0">
                <a:solidFill>
                  <a:srgbClr val="001F5F"/>
                </a:solidFill>
                <a:latin typeface="Candara"/>
                <a:cs typeface="Candara"/>
              </a:rPr>
              <a:t>stakeholders</a:t>
            </a:r>
            <a:endParaRPr sz="1200">
              <a:latin typeface="Candara"/>
              <a:cs typeface="Candara"/>
            </a:endParaRPr>
          </a:p>
          <a:p>
            <a:pPr marL="299085" marR="5080" indent="-286385">
              <a:lnSpc>
                <a:spcPct val="100000"/>
              </a:lnSpc>
              <a:buFont typeface="Arial"/>
              <a:buChar char="•"/>
              <a:tabLst>
                <a:tab pos="299085" algn="l"/>
                <a:tab pos="299720" algn="l"/>
              </a:tabLst>
            </a:pPr>
            <a:r>
              <a:rPr sz="1200" spc="-5" dirty="0">
                <a:solidFill>
                  <a:srgbClr val="001F5F"/>
                </a:solidFill>
                <a:latin typeface="Candara"/>
                <a:cs typeface="Candara"/>
              </a:rPr>
              <a:t>Develop </a:t>
            </a:r>
            <a:r>
              <a:rPr sz="1200" dirty="0">
                <a:solidFill>
                  <a:srgbClr val="001F5F"/>
                </a:solidFill>
                <a:latin typeface="Candara"/>
                <a:cs typeface="Candara"/>
              </a:rPr>
              <a:t>the </a:t>
            </a:r>
            <a:r>
              <a:rPr sz="1200" spc="-5" dirty="0">
                <a:solidFill>
                  <a:srgbClr val="001F5F"/>
                </a:solidFill>
                <a:latin typeface="Candara"/>
                <a:cs typeface="Candara"/>
              </a:rPr>
              <a:t>functional requirements </a:t>
            </a:r>
            <a:r>
              <a:rPr sz="1200" dirty="0">
                <a:solidFill>
                  <a:srgbClr val="001F5F"/>
                </a:solidFill>
                <a:latin typeface="Candara"/>
                <a:cs typeface="Candara"/>
              </a:rPr>
              <a:t>of a </a:t>
            </a:r>
            <a:r>
              <a:rPr sz="1200" spc="-5" dirty="0">
                <a:solidFill>
                  <a:srgbClr val="001F5F"/>
                </a:solidFill>
                <a:latin typeface="Candara"/>
                <a:cs typeface="Candara"/>
              </a:rPr>
              <a:t>system that </a:t>
            </a:r>
            <a:r>
              <a:rPr sz="1200" dirty="0">
                <a:solidFill>
                  <a:srgbClr val="001F5F"/>
                </a:solidFill>
                <a:latin typeface="Candara"/>
                <a:cs typeface="Candara"/>
              </a:rPr>
              <a:t>can </a:t>
            </a:r>
            <a:r>
              <a:rPr sz="1200" spc="-5" dirty="0">
                <a:solidFill>
                  <a:srgbClr val="001F5F"/>
                </a:solidFill>
                <a:latin typeface="Candara"/>
                <a:cs typeface="Candara"/>
              </a:rPr>
              <a:t>meet  business priorities and need </a:t>
            </a:r>
            <a:r>
              <a:rPr sz="1200" dirty="0">
                <a:solidFill>
                  <a:srgbClr val="001F5F"/>
                </a:solidFill>
                <a:latin typeface="Candara"/>
                <a:cs typeface="Candara"/>
              </a:rPr>
              <a:t>of all the</a:t>
            </a:r>
            <a:r>
              <a:rPr sz="1200" spc="-30" dirty="0">
                <a:solidFill>
                  <a:srgbClr val="001F5F"/>
                </a:solidFill>
                <a:latin typeface="Candara"/>
                <a:cs typeface="Candara"/>
              </a:rPr>
              <a:t> </a:t>
            </a:r>
            <a:r>
              <a:rPr sz="1200" spc="-5" dirty="0">
                <a:solidFill>
                  <a:srgbClr val="001F5F"/>
                </a:solidFill>
                <a:latin typeface="Candara"/>
                <a:cs typeface="Candara"/>
              </a:rPr>
              <a:t>stakeholders</a:t>
            </a:r>
            <a:endParaRPr sz="1200">
              <a:latin typeface="Candara"/>
              <a:cs typeface="Candara"/>
            </a:endParaRPr>
          </a:p>
          <a:p>
            <a:pPr marL="299085" indent="-286385">
              <a:lnSpc>
                <a:spcPct val="100000"/>
              </a:lnSpc>
              <a:buFont typeface="Arial"/>
              <a:buChar char="•"/>
              <a:tabLst>
                <a:tab pos="299085" algn="l"/>
                <a:tab pos="299720" algn="l"/>
              </a:tabLst>
            </a:pPr>
            <a:r>
              <a:rPr sz="1200" spc="-5" dirty="0">
                <a:solidFill>
                  <a:srgbClr val="001F5F"/>
                </a:solidFill>
                <a:latin typeface="Candara"/>
                <a:cs typeface="Candara"/>
              </a:rPr>
              <a:t>Develop </a:t>
            </a:r>
            <a:r>
              <a:rPr sz="1200" dirty="0">
                <a:solidFill>
                  <a:srgbClr val="001F5F"/>
                </a:solidFill>
                <a:latin typeface="Candara"/>
                <a:cs typeface="Candara"/>
              </a:rPr>
              <a:t>logical </a:t>
            </a:r>
            <a:r>
              <a:rPr sz="1200" spc="-5" dirty="0">
                <a:solidFill>
                  <a:srgbClr val="001F5F"/>
                </a:solidFill>
                <a:latin typeface="Candara"/>
                <a:cs typeface="Candara"/>
              </a:rPr>
              <a:t>models </a:t>
            </a:r>
            <a:r>
              <a:rPr sz="1200" dirty="0">
                <a:solidFill>
                  <a:srgbClr val="001F5F"/>
                </a:solidFill>
                <a:latin typeface="Candara"/>
                <a:cs typeface="Candara"/>
              </a:rPr>
              <a:t>of </a:t>
            </a:r>
            <a:r>
              <a:rPr sz="1200" spc="-5" dirty="0">
                <a:solidFill>
                  <a:srgbClr val="001F5F"/>
                </a:solidFill>
                <a:latin typeface="Candara"/>
                <a:cs typeface="Candara"/>
              </a:rPr>
              <a:t>current</a:t>
            </a:r>
            <a:r>
              <a:rPr sz="1200" spc="0" dirty="0">
                <a:solidFill>
                  <a:srgbClr val="001F5F"/>
                </a:solidFill>
                <a:latin typeface="Candara"/>
                <a:cs typeface="Candara"/>
              </a:rPr>
              <a:t> </a:t>
            </a:r>
            <a:r>
              <a:rPr sz="1200" spc="-5" dirty="0">
                <a:solidFill>
                  <a:srgbClr val="001F5F"/>
                </a:solidFill>
                <a:latin typeface="Candara"/>
                <a:cs typeface="Candara"/>
              </a:rPr>
              <a:t>system</a:t>
            </a:r>
            <a:endParaRPr sz="1200">
              <a:latin typeface="Candara"/>
              <a:cs typeface="Candara"/>
            </a:endParaRPr>
          </a:p>
        </p:txBody>
      </p:sp>
      <p:sp>
        <p:nvSpPr>
          <p:cNvPr id="9" name="object 9"/>
          <p:cNvSpPr txBox="1"/>
          <p:nvPr/>
        </p:nvSpPr>
        <p:spPr>
          <a:xfrm>
            <a:off x="4136897" y="2859785"/>
            <a:ext cx="4428490" cy="939800"/>
          </a:xfrm>
          <a:prstGeom prst="rect">
            <a:avLst/>
          </a:prstGeom>
        </p:spPr>
        <p:txBody>
          <a:bodyPr vert="horz" wrap="square" lIns="0" tIns="12700" rIns="0" bIns="0" rtlCol="0">
            <a:spAutoFit/>
          </a:bodyPr>
          <a:lstStyle/>
          <a:p>
            <a:pPr marL="184785" indent="-172085">
              <a:lnSpc>
                <a:spcPct val="100000"/>
              </a:lnSpc>
              <a:spcBef>
                <a:spcPts val="100"/>
              </a:spcBef>
              <a:buFont typeface="Arial"/>
              <a:buChar char="•"/>
              <a:tabLst>
                <a:tab pos="185420" algn="l"/>
              </a:tabLst>
            </a:pPr>
            <a:r>
              <a:rPr sz="1200" spc="-5" dirty="0">
                <a:solidFill>
                  <a:srgbClr val="C00000"/>
                </a:solidFill>
                <a:latin typeface="Candara"/>
                <a:cs typeface="Candara"/>
              </a:rPr>
              <a:t>Develop specifications </a:t>
            </a:r>
            <a:r>
              <a:rPr sz="1200" dirty="0">
                <a:solidFill>
                  <a:srgbClr val="C00000"/>
                </a:solidFill>
                <a:latin typeface="Candara"/>
                <a:cs typeface="Candara"/>
              </a:rPr>
              <a:t>for the</a:t>
            </a:r>
            <a:r>
              <a:rPr sz="1200" spc="-25" dirty="0">
                <a:solidFill>
                  <a:srgbClr val="C00000"/>
                </a:solidFill>
                <a:latin typeface="Candara"/>
                <a:cs typeface="Candara"/>
              </a:rPr>
              <a:t> </a:t>
            </a:r>
            <a:r>
              <a:rPr sz="1200" spc="-5" dirty="0">
                <a:solidFill>
                  <a:srgbClr val="C00000"/>
                </a:solidFill>
                <a:latin typeface="Candara"/>
                <a:cs typeface="Candara"/>
              </a:rPr>
              <a:t>hardware</a:t>
            </a:r>
            <a:endParaRPr sz="1200">
              <a:latin typeface="Candara"/>
              <a:cs typeface="Candara"/>
            </a:endParaRPr>
          </a:p>
          <a:p>
            <a:pPr marL="184785" marR="5080">
              <a:lnSpc>
                <a:spcPct val="100000"/>
              </a:lnSpc>
            </a:pPr>
            <a:r>
              <a:rPr sz="1200" dirty="0">
                <a:solidFill>
                  <a:srgbClr val="C00000"/>
                </a:solidFill>
                <a:latin typeface="Candara"/>
                <a:cs typeface="Candara"/>
              </a:rPr>
              <a:t>, </a:t>
            </a:r>
            <a:r>
              <a:rPr sz="1200" spc="-5" dirty="0">
                <a:solidFill>
                  <a:srgbClr val="C00000"/>
                </a:solidFill>
                <a:latin typeface="Candara"/>
                <a:cs typeface="Candara"/>
              </a:rPr>
              <a:t>software, people, network </a:t>
            </a:r>
            <a:r>
              <a:rPr sz="1200" dirty="0">
                <a:solidFill>
                  <a:srgbClr val="C00000"/>
                </a:solidFill>
                <a:latin typeface="Candara"/>
                <a:cs typeface="Candara"/>
              </a:rPr>
              <a:t>, </a:t>
            </a:r>
            <a:r>
              <a:rPr sz="1200" spc="-5" dirty="0">
                <a:solidFill>
                  <a:srgbClr val="C00000"/>
                </a:solidFill>
                <a:latin typeface="Candara"/>
                <a:cs typeface="Candara"/>
              </a:rPr>
              <a:t>and data resources </a:t>
            </a:r>
            <a:r>
              <a:rPr sz="1200" dirty="0">
                <a:solidFill>
                  <a:srgbClr val="C00000"/>
                </a:solidFill>
                <a:latin typeface="Candara"/>
                <a:cs typeface="Candara"/>
              </a:rPr>
              <a:t>, and the  </a:t>
            </a:r>
            <a:r>
              <a:rPr sz="1200" spc="-5" dirty="0">
                <a:solidFill>
                  <a:srgbClr val="C00000"/>
                </a:solidFill>
                <a:latin typeface="Candara"/>
                <a:cs typeface="Candara"/>
              </a:rPr>
              <a:t>information products </a:t>
            </a:r>
            <a:r>
              <a:rPr sz="1200" dirty="0">
                <a:solidFill>
                  <a:srgbClr val="C00000"/>
                </a:solidFill>
                <a:latin typeface="Candara"/>
                <a:cs typeface="Candara"/>
              </a:rPr>
              <a:t>that will satisfy the </a:t>
            </a:r>
            <a:r>
              <a:rPr sz="1200" spc="-5" dirty="0">
                <a:solidFill>
                  <a:srgbClr val="C00000"/>
                </a:solidFill>
                <a:latin typeface="Candara"/>
                <a:cs typeface="Candara"/>
              </a:rPr>
              <a:t>functional requirements  </a:t>
            </a:r>
            <a:r>
              <a:rPr sz="1200" dirty="0">
                <a:solidFill>
                  <a:srgbClr val="C00000"/>
                </a:solidFill>
                <a:latin typeface="Candara"/>
                <a:cs typeface="Candara"/>
              </a:rPr>
              <a:t>of the </a:t>
            </a:r>
            <a:r>
              <a:rPr sz="1200" spc="-5" dirty="0">
                <a:solidFill>
                  <a:srgbClr val="C00000"/>
                </a:solidFill>
                <a:latin typeface="Candara"/>
                <a:cs typeface="Candara"/>
              </a:rPr>
              <a:t>proposed business information</a:t>
            </a:r>
            <a:r>
              <a:rPr sz="1200" spc="-30" dirty="0">
                <a:solidFill>
                  <a:srgbClr val="C00000"/>
                </a:solidFill>
                <a:latin typeface="Candara"/>
                <a:cs typeface="Candara"/>
              </a:rPr>
              <a:t> </a:t>
            </a:r>
            <a:r>
              <a:rPr sz="1200" spc="-5" dirty="0">
                <a:solidFill>
                  <a:srgbClr val="C00000"/>
                </a:solidFill>
                <a:latin typeface="Candara"/>
                <a:cs typeface="Candara"/>
              </a:rPr>
              <a:t>system</a:t>
            </a:r>
            <a:endParaRPr sz="1200">
              <a:latin typeface="Candara"/>
              <a:cs typeface="Candara"/>
            </a:endParaRPr>
          </a:p>
          <a:p>
            <a:pPr marL="299085" indent="-286385">
              <a:lnSpc>
                <a:spcPct val="100000"/>
              </a:lnSpc>
              <a:buFont typeface="Arial"/>
              <a:buChar char="•"/>
              <a:tabLst>
                <a:tab pos="299085" algn="l"/>
                <a:tab pos="299720" algn="l"/>
              </a:tabLst>
            </a:pPr>
            <a:r>
              <a:rPr sz="1200" spc="-5" dirty="0">
                <a:solidFill>
                  <a:srgbClr val="C00000"/>
                </a:solidFill>
                <a:latin typeface="Candara"/>
                <a:cs typeface="Candara"/>
              </a:rPr>
              <a:t>Develop </a:t>
            </a:r>
            <a:r>
              <a:rPr sz="1200" dirty="0">
                <a:solidFill>
                  <a:srgbClr val="C00000"/>
                </a:solidFill>
                <a:latin typeface="Candara"/>
                <a:cs typeface="Candara"/>
              </a:rPr>
              <a:t>logical </a:t>
            </a:r>
            <a:r>
              <a:rPr sz="1200" spc="-5" dirty="0">
                <a:solidFill>
                  <a:srgbClr val="C00000"/>
                </a:solidFill>
                <a:latin typeface="Candara"/>
                <a:cs typeface="Candara"/>
              </a:rPr>
              <a:t>models </a:t>
            </a:r>
            <a:r>
              <a:rPr sz="1200" dirty="0">
                <a:solidFill>
                  <a:srgbClr val="C00000"/>
                </a:solidFill>
                <a:latin typeface="Candara"/>
                <a:cs typeface="Candara"/>
              </a:rPr>
              <a:t>of </a:t>
            </a:r>
            <a:r>
              <a:rPr sz="1200" spc="-5" dirty="0">
                <a:solidFill>
                  <a:srgbClr val="C00000"/>
                </a:solidFill>
                <a:latin typeface="Candara"/>
                <a:cs typeface="Candara"/>
              </a:rPr>
              <a:t>new</a:t>
            </a:r>
            <a:r>
              <a:rPr sz="1200" spc="25" dirty="0">
                <a:solidFill>
                  <a:srgbClr val="C00000"/>
                </a:solidFill>
                <a:latin typeface="Candara"/>
                <a:cs typeface="Candara"/>
              </a:rPr>
              <a:t> </a:t>
            </a:r>
            <a:r>
              <a:rPr sz="1200" spc="-5" dirty="0">
                <a:solidFill>
                  <a:srgbClr val="C00000"/>
                </a:solidFill>
                <a:latin typeface="Candara"/>
                <a:cs typeface="Candara"/>
              </a:rPr>
              <a:t>system</a:t>
            </a:r>
            <a:endParaRPr sz="1200">
              <a:latin typeface="Candara"/>
              <a:cs typeface="Candara"/>
            </a:endParaRPr>
          </a:p>
        </p:txBody>
      </p:sp>
      <p:sp>
        <p:nvSpPr>
          <p:cNvPr id="10" name="object 10"/>
          <p:cNvSpPr txBox="1"/>
          <p:nvPr/>
        </p:nvSpPr>
        <p:spPr>
          <a:xfrm>
            <a:off x="4136897" y="3957015"/>
            <a:ext cx="3831590" cy="75755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200" spc="-5" dirty="0">
                <a:latin typeface="Candara"/>
                <a:cs typeface="Candara"/>
              </a:rPr>
              <a:t>Acquire (or develop) hardware and</a:t>
            </a:r>
            <a:r>
              <a:rPr sz="1200" spc="-10" dirty="0">
                <a:latin typeface="Candara"/>
                <a:cs typeface="Candara"/>
              </a:rPr>
              <a:t> </a:t>
            </a:r>
            <a:r>
              <a:rPr sz="1200" spc="-5" dirty="0">
                <a:latin typeface="Candara"/>
                <a:cs typeface="Candara"/>
              </a:rPr>
              <a:t>software</a:t>
            </a:r>
            <a:endParaRPr sz="1200">
              <a:latin typeface="Candara"/>
              <a:cs typeface="Candara"/>
            </a:endParaRPr>
          </a:p>
          <a:p>
            <a:pPr marL="299085" indent="-286385">
              <a:lnSpc>
                <a:spcPct val="100000"/>
              </a:lnSpc>
              <a:buFont typeface="Arial"/>
              <a:buChar char="•"/>
              <a:tabLst>
                <a:tab pos="299085" algn="l"/>
                <a:tab pos="299720" algn="l"/>
              </a:tabLst>
            </a:pPr>
            <a:r>
              <a:rPr sz="1200" spc="-20" dirty="0">
                <a:latin typeface="Candara"/>
                <a:cs typeface="Candara"/>
              </a:rPr>
              <a:t>Test </a:t>
            </a:r>
            <a:r>
              <a:rPr sz="1200" dirty="0">
                <a:latin typeface="Candara"/>
                <a:cs typeface="Candara"/>
              </a:rPr>
              <a:t>the </a:t>
            </a:r>
            <a:r>
              <a:rPr sz="1200" spc="-5" dirty="0">
                <a:latin typeface="Candara"/>
                <a:cs typeface="Candara"/>
              </a:rPr>
              <a:t>system </a:t>
            </a:r>
            <a:r>
              <a:rPr sz="1200" dirty="0">
                <a:latin typeface="Candara"/>
                <a:cs typeface="Candara"/>
              </a:rPr>
              <a:t>, and </a:t>
            </a:r>
            <a:r>
              <a:rPr sz="1200" spc="-5" dirty="0">
                <a:latin typeface="Candara"/>
                <a:cs typeface="Candara"/>
              </a:rPr>
              <a:t>train people </a:t>
            </a:r>
            <a:r>
              <a:rPr sz="1200" dirty="0">
                <a:latin typeface="Candara"/>
                <a:cs typeface="Candara"/>
              </a:rPr>
              <a:t>to </a:t>
            </a:r>
            <a:r>
              <a:rPr sz="1200" spc="-5" dirty="0">
                <a:latin typeface="Candara"/>
                <a:cs typeface="Candara"/>
              </a:rPr>
              <a:t>operate and </a:t>
            </a:r>
            <a:r>
              <a:rPr sz="1200" dirty="0">
                <a:latin typeface="Candara"/>
                <a:cs typeface="Candara"/>
              </a:rPr>
              <a:t>use</a:t>
            </a:r>
            <a:r>
              <a:rPr sz="1200" spc="-40" dirty="0">
                <a:latin typeface="Candara"/>
                <a:cs typeface="Candara"/>
              </a:rPr>
              <a:t> </a:t>
            </a:r>
            <a:r>
              <a:rPr sz="1200" dirty="0">
                <a:latin typeface="Candara"/>
                <a:cs typeface="Candara"/>
              </a:rPr>
              <a:t>it</a:t>
            </a:r>
            <a:endParaRPr sz="1200">
              <a:latin typeface="Candara"/>
              <a:cs typeface="Candara"/>
            </a:endParaRPr>
          </a:p>
          <a:p>
            <a:pPr marL="299085" indent="-286385">
              <a:lnSpc>
                <a:spcPct val="100000"/>
              </a:lnSpc>
              <a:buFont typeface="Arial"/>
              <a:buChar char="•"/>
              <a:tabLst>
                <a:tab pos="299085" algn="l"/>
                <a:tab pos="299720" algn="l"/>
              </a:tabLst>
            </a:pPr>
            <a:r>
              <a:rPr sz="1200" spc="-5" dirty="0">
                <a:latin typeface="Candara"/>
                <a:cs typeface="Candara"/>
              </a:rPr>
              <a:t>Convert </a:t>
            </a:r>
            <a:r>
              <a:rPr sz="1200" dirty="0">
                <a:latin typeface="Candara"/>
                <a:cs typeface="Candara"/>
              </a:rPr>
              <a:t>to the </a:t>
            </a:r>
            <a:r>
              <a:rPr sz="1200" spc="-5" dirty="0">
                <a:latin typeface="Candara"/>
                <a:cs typeface="Candara"/>
              </a:rPr>
              <a:t>new business</a:t>
            </a:r>
            <a:r>
              <a:rPr sz="1200" spc="-30" dirty="0">
                <a:latin typeface="Candara"/>
                <a:cs typeface="Candara"/>
              </a:rPr>
              <a:t> </a:t>
            </a:r>
            <a:r>
              <a:rPr sz="1200" spc="-5" dirty="0">
                <a:latin typeface="Candara"/>
                <a:cs typeface="Candara"/>
              </a:rPr>
              <a:t>system</a:t>
            </a:r>
            <a:endParaRPr sz="1200">
              <a:latin typeface="Candara"/>
              <a:cs typeface="Candara"/>
            </a:endParaRPr>
          </a:p>
          <a:p>
            <a:pPr marL="299085" indent="-286385">
              <a:lnSpc>
                <a:spcPct val="100000"/>
              </a:lnSpc>
              <a:buFont typeface="Arial"/>
              <a:buChar char="•"/>
              <a:tabLst>
                <a:tab pos="299085" algn="l"/>
                <a:tab pos="299720" algn="l"/>
              </a:tabLst>
            </a:pPr>
            <a:r>
              <a:rPr sz="1200" spc="-5" dirty="0">
                <a:latin typeface="Candara"/>
                <a:cs typeface="Candara"/>
              </a:rPr>
              <a:t>Manage </a:t>
            </a:r>
            <a:r>
              <a:rPr sz="1200" dirty="0">
                <a:latin typeface="Candara"/>
                <a:cs typeface="Candara"/>
              </a:rPr>
              <a:t>the </a:t>
            </a:r>
            <a:r>
              <a:rPr sz="1200" spc="-5" dirty="0">
                <a:latin typeface="Candara"/>
                <a:cs typeface="Candara"/>
              </a:rPr>
              <a:t>effects </a:t>
            </a:r>
            <a:r>
              <a:rPr sz="1200" dirty="0">
                <a:latin typeface="Candara"/>
                <a:cs typeface="Candara"/>
              </a:rPr>
              <a:t>of </a:t>
            </a:r>
            <a:r>
              <a:rPr sz="1200" spc="-5" dirty="0">
                <a:latin typeface="Candara"/>
                <a:cs typeface="Candara"/>
              </a:rPr>
              <a:t>system changes </a:t>
            </a:r>
            <a:r>
              <a:rPr sz="1200" dirty="0">
                <a:latin typeface="Candara"/>
                <a:cs typeface="Candara"/>
              </a:rPr>
              <a:t>on </a:t>
            </a:r>
            <a:r>
              <a:rPr sz="1200" spc="-5" dirty="0">
                <a:latin typeface="Candara"/>
                <a:cs typeface="Candara"/>
              </a:rPr>
              <a:t>end</a:t>
            </a:r>
            <a:r>
              <a:rPr sz="1200" spc="10" dirty="0">
                <a:latin typeface="Candara"/>
                <a:cs typeface="Candara"/>
              </a:rPr>
              <a:t> </a:t>
            </a:r>
            <a:r>
              <a:rPr sz="1200" spc="-5" dirty="0">
                <a:latin typeface="Candara"/>
                <a:cs typeface="Candara"/>
              </a:rPr>
              <a:t>users</a:t>
            </a:r>
            <a:endParaRPr sz="1200">
              <a:latin typeface="Candara"/>
              <a:cs typeface="Candara"/>
            </a:endParaRPr>
          </a:p>
        </p:txBody>
      </p:sp>
      <p:sp>
        <p:nvSpPr>
          <p:cNvPr id="11" name="object 11"/>
          <p:cNvSpPr txBox="1"/>
          <p:nvPr/>
        </p:nvSpPr>
        <p:spPr>
          <a:xfrm>
            <a:off x="4136897" y="4871720"/>
            <a:ext cx="4423410" cy="391160"/>
          </a:xfrm>
          <a:prstGeom prst="rect">
            <a:avLst/>
          </a:prstGeom>
        </p:spPr>
        <p:txBody>
          <a:bodyPr vert="horz" wrap="square" lIns="0" tIns="12700" rIns="0" bIns="0" rtlCol="0">
            <a:spAutoFit/>
          </a:bodyPr>
          <a:lstStyle/>
          <a:p>
            <a:pPr marL="299085" marR="5080" indent="-286385">
              <a:lnSpc>
                <a:spcPct val="100000"/>
              </a:lnSpc>
              <a:spcBef>
                <a:spcPts val="100"/>
              </a:spcBef>
              <a:buFont typeface="Arial"/>
              <a:buChar char="•"/>
              <a:tabLst>
                <a:tab pos="299085" algn="l"/>
                <a:tab pos="299720" algn="l"/>
              </a:tabLst>
            </a:pPr>
            <a:r>
              <a:rPr sz="1200" spc="-5" dirty="0">
                <a:latin typeface="Candara"/>
                <a:cs typeface="Candara"/>
              </a:rPr>
              <a:t>Use </a:t>
            </a:r>
            <a:r>
              <a:rPr sz="1200" dirty="0">
                <a:latin typeface="Candara"/>
                <a:cs typeface="Candara"/>
              </a:rPr>
              <a:t>a post </a:t>
            </a:r>
            <a:r>
              <a:rPr sz="1200" spc="-5" dirty="0">
                <a:latin typeface="Candara"/>
                <a:cs typeface="Candara"/>
              </a:rPr>
              <a:t>implementation review process </a:t>
            </a:r>
            <a:r>
              <a:rPr sz="1200" dirty="0">
                <a:latin typeface="Candara"/>
                <a:cs typeface="Candara"/>
              </a:rPr>
              <a:t>to monitor , </a:t>
            </a:r>
            <a:r>
              <a:rPr sz="1200" spc="-5" dirty="0">
                <a:latin typeface="Candara"/>
                <a:cs typeface="Candara"/>
              </a:rPr>
              <a:t>evaluate  and </a:t>
            </a:r>
            <a:r>
              <a:rPr sz="1200" dirty="0">
                <a:latin typeface="Candara"/>
                <a:cs typeface="Candara"/>
              </a:rPr>
              <a:t>modify the </a:t>
            </a:r>
            <a:r>
              <a:rPr sz="1200" spc="-5" dirty="0">
                <a:latin typeface="Candara"/>
                <a:cs typeface="Candara"/>
              </a:rPr>
              <a:t>business system </a:t>
            </a:r>
            <a:r>
              <a:rPr sz="1200" dirty="0">
                <a:latin typeface="Candara"/>
                <a:cs typeface="Candara"/>
              </a:rPr>
              <a:t>as</a:t>
            </a:r>
            <a:r>
              <a:rPr sz="1200" spc="-25" dirty="0">
                <a:latin typeface="Candara"/>
                <a:cs typeface="Candara"/>
              </a:rPr>
              <a:t> </a:t>
            </a:r>
            <a:r>
              <a:rPr sz="1200" spc="-5" dirty="0">
                <a:latin typeface="Candara"/>
                <a:cs typeface="Candara"/>
              </a:rPr>
              <a:t>needed</a:t>
            </a:r>
            <a:endParaRPr sz="1200">
              <a:latin typeface="Candara"/>
              <a:cs typeface="Candara"/>
            </a:endParaRPr>
          </a:p>
        </p:txBody>
      </p:sp>
      <p:sp>
        <p:nvSpPr>
          <p:cNvPr id="12" name="object 12"/>
          <p:cNvSpPr/>
          <p:nvPr/>
        </p:nvSpPr>
        <p:spPr>
          <a:xfrm>
            <a:off x="3091814" y="1649602"/>
            <a:ext cx="103505" cy="400685"/>
          </a:xfrm>
          <a:custGeom>
            <a:avLst/>
            <a:gdLst/>
            <a:ahLst/>
            <a:cxnLst/>
            <a:rect l="l" t="t" r="r" b="b"/>
            <a:pathLst>
              <a:path w="103505" h="400685">
                <a:moveTo>
                  <a:pt x="7112" y="304292"/>
                </a:moveTo>
                <a:lnTo>
                  <a:pt x="1016" y="307848"/>
                </a:lnTo>
                <a:lnTo>
                  <a:pt x="0" y="311658"/>
                </a:lnTo>
                <a:lnTo>
                  <a:pt x="51689" y="400304"/>
                </a:lnTo>
                <a:lnTo>
                  <a:pt x="59020" y="387731"/>
                </a:lnTo>
                <a:lnTo>
                  <a:pt x="45339" y="387731"/>
                </a:lnTo>
                <a:lnTo>
                  <a:pt x="45339" y="364308"/>
                </a:lnTo>
                <a:lnTo>
                  <a:pt x="10922" y="305308"/>
                </a:lnTo>
                <a:lnTo>
                  <a:pt x="7112" y="304292"/>
                </a:lnTo>
                <a:close/>
              </a:path>
              <a:path w="103505" h="400685">
                <a:moveTo>
                  <a:pt x="45339" y="364308"/>
                </a:moveTo>
                <a:lnTo>
                  <a:pt x="45339" y="387731"/>
                </a:lnTo>
                <a:lnTo>
                  <a:pt x="58039" y="387731"/>
                </a:lnTo>
                <a:lnTo>
                  <a:pt x="58039" y="384556"/>
                </a:lnTo>
                <a:lnTo>
                  <a:pt x="46228" y="384556"/>
                </a:lnTo>
                <a:lnTo>
                  <a:pt x="51688" y="375194"/>
                </a:lnTo>
                <a:lnTo>
                  <a:pt x="45339" y="364308"/>
                </a:lnTo>
                <a:close/>
              </a:path>
              <a:path w="103505" h="400685">
                <a:moveTo>
                  <a:pt x="96266" y="304292"/>
                </a:moveTo>
                <a:lnTo>
                  <a:pt x="92456" y="305308"/>
                </a:lnTo>
                <a:lnTo>
                  <a:pt x="58039" y="364308"/>
                </a:lnTo>
                <a:lnTo>
                  <a:pt x="58039" y="387731"/>
                </a:lnTo>
                <a:lnTo>
                  <a:pt x="59020" y="387731"/>
                </a:lnTo>
                <a:lnTo>
                  <a:pt x="103378" y="311658"/>
                </a:lnTo>
                <a:lnTo>
                  <a:pt x="102362" y="307848"/>
                </a:lnTo>
                <a:lnTo>
                  <a:pt x="96266" y="304292"/>
                </a:lnTo>
                <a:close/>
              </a:path>
              <a:path w="103505" h="400685">
                <a:moveTo>
                  <a:pt x="51688" y="375194"/>
                </a:moveTo>
                <a:lnTo>
                  <a:pt x="46228" y="384556"/>
                </a:lnTo>
                <a:lnTo>
                  <a:pt x="57150" y="384556"/>
                </a:lnTo>
                <a:lnTo>
                  <a:pt x="51688" y="375194"/>
                </a:lnTo>
                <a:close/>
              </a:path>
              <a:path w="103505" h="400685">
                <a:moveTo>
                  <a:pt x="58039" y="364308"/>
                </a:moveTo>
                <a:lnTo>
                  <a:pt x="51688" y="375194"/>
                </a:lnTo>
                <a:lnTo>
                  <a:pt x="57150" y="384556"/>
                </a:lnTo>
                <a:lnTo>
                  <a:pt x="58039" y="384556"/>
                </a:lnTo>
                <a:lnTo>
                  <a:pt x="58039" y="364308"/>
                </a:lnTo>
                <a:close/>
              </a:path>
              <a:path w="103505" h="400685">
                <a:moveTo>
                  <a:pt x="58039" y="0"/>
                </a:moveTo>
                <a:lnTo>
                  <a:pt x="45339" y="0"/>
                </a:lnTo>
                <a:lnTo>
                  <a:pt x="45339" y="364308"/>
                </a:lnTo>
                <a:lnTo>
                  <a:pt x="51688" y="375194"/>
                </a:lnTo>
                <a:lnTo>
                  <a:pt x="58038" y="364308"/>
                </a:lnTo>
                <a:lnTo>
                  <a:pt x="58039" y="0"/>
                </a:lnTo>
                <a:close/>
              </a:path>
            </a:pathLst>
          </a:custGeom>
          <a:solidFill>
            <a:srgbClr val="000000"/>
          </a:solidFill>
        </p:spPr>
        <p:txBody>
          <a:bodyPr wrap="square" lIns="0" tIns="0" rIns="0" bIns="0" rtlCol="0"/>
          <a:lstStyle/>
          <a:p>
            <a:endParaRPr/>
          </a:p>
        </p:txBody>
      </p:sp>
      <p:sp>
        <p:nvSpPr>
          <p:cNvPr id="13" name="object 13"/>
          <p:cNvSpPr/>
          <p:nvPr/>
        </p:nvSpPr>
        <p:spPr>
          <a:xfrm>
            <a:off x="3165601" y="2964307"/>
            <a:ext cx="103505" cy="312420"/>
          </a:xfrm>
          <a:custGeom>
            <a:avLst/>
            <a:gdLst/>
            <a:ahLst/>
            <a:cxnLst/>
            <a:rect l="l" t="t" r="r" b="b"/>
            <a:pathLst>
              <a:path w="103504" h="312420">
                <a:moveTo>
                  <a:pt x="7112" y="216280"/>
                </a:moveTo>
                <a:lnTo>
                  <a:pt x="1016" y="219837"/>
                </a:lnTo>
                <a:lnTo>
                  <a:pt x="0" y="223646"/>
                </a:lnTo>
                <a:lnTo>
                  <a:pt x="51689" y="312292"/>
                </a:lnTo>
                <a:lnTo>
                  <a:pt x="59020" y="299719"/>
                </a:lnTo>
                <a:lnTo>
                  <a:pt x="45339" y="299719"/>
                </a:lnTo>
                <a:lnTo>
                  <a:pt x="45339" y="276297"/>
                </a:lnTo>
                <a:lnTo>
                  <a:pt x="10922" y="217296"/>
                </a:lnTo>
                <a:lnTo>
                  <a:pt x="7112" y="216280"/>
                </a:lnTo>
                <a:close/>
              </a:path>
              <a:path w="103504" h="312420">
                <a:moveTo>
                  <a:pt x="45339" y="276297"/>
                </a:moveTo>
                <a:lnTo>
                  <a:pt x="45339" y="299719"/>
                </a:lnTo>
                <a:lnTo>
                  <a:pt x="58039" y="299719"/>
                </a:lnTo>
                <a:lnTo>
                  <a:pt x="58039" y="296544"/>
                </a:lnTo>
                <a:lnTo>
                  <a:pt x="46228" y="296544"/>
                </a:lnTo>
                <a:lnTo>
                  <a:pt x="51689" y="287183"/>
                </a:lnTo>
                <a:lnTo>
                  <a:pt x="45339" y="276297"/>
                </a:lnTo>
                <a:close/>
              </a:path>
              <a:path w="103504" h="312420">
                <a:moveTo>
                  <a:pt x="96265" y="216280"/>
                </a:moveTo>
                <a:lnTo>
                  <a:pt x="92456" y="217296"/>
                </a:lnTo>
                <a:lnTo>
                  <a:pt x="58039" y="276297"/>
                </a:lnTo>
                <a:lnTo>
                  <a:pt x="58039" y="299719"/>
                </a:lnTo>
                <a:lnTo>
                  <a:pt x="59020" y="299719"/>
                </a:lnTo>
                <a:lnTo>
                  <a:pt x="103377" y="223646"/>
                </a:lnTo>
                <a:lnTo>
                  <a:pt x="102362" y="219837"/>
                </a:lnTo>
                <a:lnTo>
                  <a:pt x="96265" y="216280"/>
                </a:lnTo>
                <a:close/>
              </a:path>
              <a:path w="103504" h="312420">
                <a:moveTo>
                  <a:pt x="51689" y="287183"/>
                </a:moveTo>
                <a:lnTo>
                  <a:pt x="46228" y="296544"/>
                </a:lnTo>
                <a:lnTo>
                  <a:pt x="57150" y="296544"/>
                </a:lnTo>
                <a:lnTo>
                  <a:pt x="51689" y="287183"/>
                </a:lnTo>
                <a:close/>
              </a:path>
              <a:path w="103504" h="312420">
                <a:moveTo>
                  <a:pt x="58039" y="276297"/>
                </a:moveTo>
                <a:lnTo>
                  <a:pt x="51689" y="287183"/>
                </a:lnTo>
                <a:lnTo>
                  <a:pt x="57150" y="296544"/>
                </a:lnTo>
                <a:lnTo>
                  <a:pt x="58039" y="296544"/>
                </a:lnTo>
                <a:lnTo>
                  <a:pt x="58039" y="276297"/>
                </a:lnTo>
                <a:close/>
              </a:path>
              <a:path w="103504" h="312420">
                <a:moveTo>
                  <a:pt x="58039" y="0"/>
                </a:moveTo>
                <a:lnTo>
                  <a:pt x="45339" y="0"/>
                </a:lnTo>
                <a:lnTo>
                  <a:pt x="45339" y="276297"/>
                </a:lnTo>
                <a:lnTo>
                  <a:pt x="51689" y="287183"/>
                </a:lnTo>
                <a:lnTo>
                  <a:pt x="58038" y="276297"/>
                </a:lnTo>
                <a:lnTo>
                  <a:pt x="58039" y="0"/>
                </a:lnTo>
                <a:close/>
              </a:path>
            </a:pathLst>
          </a:custGeom>
          <a:solidFill>
            <a:srgbClr val="000000"/>
          </a:solidFill>
        </p:spPr>
        <p:txBody>
          <a:bodyPr wrap="square" lIns="0" tIns="0" rIns="0" bIns="0" rtlCol="0"/>
          <a:lstStyle/>
          <a:p>
            <a:endParaRPr/>
          </a:p>
        </p:txBody>
      </p:sp>
      <p:sp>
        <p:nvSpPr>
          <p:cNvPr id="14" name="object 14"/>
          <p:cNvSpPr/>
          <p:nvPr/>
        </p:nvSpPr>
        <p:spPr>
          <a:xfrm>
            <a:off x="3165601" y="4191000"/>
            <a:ext cx="103505" cy="304800"/>
          </a:xfrm>
          <a:custGeom>
            <a:avLst/>
            <a:gdLst/>
            <a:ahLst/>
            <a:cxnLst/>
            <a:rect l="l" t="t" r="r" b="b"/>
            <a:pathLst>
              <a:path w="103504" h="304800">
                <a:moveTo>
                  <a:pt x="7112" y="208787"/>
                </a:moveTo>
                <a:lnTo>
                  <a:pt x="1016" y="212344"/>
                </a:lnTo>
                <a:lnTo>
                  <a:pt x="0" y="216154"/>
                </a:lnTo>
                <a:lnTo>
                  <a:pt x="51689" y="304800"/>
                </a:lnTo>
                <a:lnTo>
                  <a:pt x="59020" y="292226"/>
                </a:lnTo>
                <a:lnTo>
                  <a:pt x="45339" y="292226"/>
                </a:lnTo>
                <a:lnTo>
                  <a:pt x="45339" y="268804"/>
                </a:lnTo>
                <a:lnTo>
                  <a:pt x="10922" y="209804"/>
                </a:lnTo>
                <a:lnTo>
                  <a:pt x="7112" y="208787"/>
                </a:lnTo>
                <a:close/>
              </a:path>
              <a:path w="103504" h="304800">
                <a:moveTo>
                  <a:pt x="45339" y="268804"/>
                </a:moveTo>
                <a:lnTo>
                  <a:pt x="45339" y="292226"/>
                </a:lnTo>
                <a:lnTo>
                  <a:pt x="58039" y="292226"/>
                </a:lnTo>
                <a:lnTo>
                  <a:pt x="58039" y="289051"/>
                </a:lnTo>
                <a:lnTo>
                  <a:pt x="46228" y="289051"/>
                </a:lnTo>
                <a:lnTo>
                  <a:pt x="51689" y="279690"/>
                </a:lnTo>
                <a:lnTo>
                  <a:pt x="45339" y="268804"/>
                </a:lnTo>
                <a:close/>
              </a:path>
              <a:path w="103504" h="304800">
                <a:moveTo>
                  <a:pt x="96265" y="208787"/>
                </a:moveTo>
                <a:lnTo>
                  <a:pt x="92456" y="209804"/>
                </a:lnTo>
                <a:lnTo>
                  <a:pt x="58039" y="268804"/>
                </a:lnTo>
                <a:lnTo>
                  <a:pt x="58039" y="292226"/>
                </a:lnTo>
                <a:lnTo>
                  <a:pt x="59020" y="292226"/>
                </a:lnTo>
                <a:lnTo>
                  <a:pt x="103377" y="216154"/>
                </a:lnTo>
                <a:lnTo>
                  <a:pt x="102362" y="212344"/>
                </a:lnTo>
                <a:lnTo>
                  <a:pt x="96265" y="208787"/>
                </a:lnTo>
                <a:close/>
              </a:path>
              <a:path w="103504" h="304800">
                <a:moveTo>
                  <a:pt x="51689" y="279690"/>
                </a:moveTo>
                <a:lnTo>
                  <a:pt x="46228" y="289051"/>
                </a:lnTo>
                <a:lnTo>
                  <a:pt x="57150" y="289051"/>
                </a:lnTo>
                <a:lnTo>
                  <a:pt x="51689" y="279690"/>
                </a:lnTo>
                <a:close/>
              </a:path>
              <a:path w="103504" h="304800">
                <a:moveTo>
                  <a:pt x="58039" y="268804"/>
                </a:moveTo>
                <a:lnTo>
                  <a:pt x="51689" y="279690"/>
                </a:lnTo>
                <a:lnTo>
                  <a:pt x="57150" y="289051"/>
                </a:lnTo>
                <a:lnTo>
                  <a:pt x="58039" y="289051"/>
                </a:lnTo>
                <a:lnTo>
                  <a:pt x="58039" y="268804"/>
                </a:lnTo>
                <a:close/>
              </a:path>
              <a:path w="103504" h="304800">
                <a:moveTo>
                  <a:pt x="58039" y="0"/>
                </a:moveTo>
                <a:lnTo>
                  <a:pt x="45339" y="0"/>
                </a:lnTo>
                <a:lnTo>
                  <a:pt x="45339" y="268804"/>
                </a:lnTo>
                <a:lnTo>
                  <a:pt x="51689" y="279690"/>
                </a:lnTo>
                <a:lnTo>
                  <a:pt x="58038" y="268804"/>
                </a:lnTo>
                <a:lnTo>
                  <a:pt x="58039" y="0"/>
                </a:lnTo>
                <a:close/>
              </a:path>
            </a:pathLst>
          </a:custGeom>
          <a:solidFill>
            <a:srgbClr val="000000"/>
          </a:solidFill>
        </p:spPr>
        <p:txBody>
          <a:bodyPr wrap="square" lIns="0" tIns="0" rIns="0" bIns="0" rtlCol="0"/>
          <a:lstStyle/>
          <a:p>
            <a:endParaRPr/>
          </a:p>
        </p:txBody>
      </p:sp>
      <p:sp>
        <p:nvSpPr>
          <p:cNvPr id="15" name="object 15"/>
          <p:cNvSpPr/>
          <p:nvPr/>
        </p:nvSpPr>
        <p:spPr>
          <a:xfrm>
            <a:off x="3189477" y="5409310"/>
            <a:ext cx="102235" cy="24362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981200" y="6058408"/>
            <a:ext cx="605155" cy="103505"/>
          </a:xfrm>
          <a:custGeom>
            <a:avLst/>
            <a:gdLst/>
            <a:ahLst/>
            <a:cxnLst/>
            <a:rect l="l" t="t" r="r" b="b"/>
            <a:pathLst>
              <a:path w="605155" h="103504">
                <a:moveTo>
                  <a:pt x="88645" y="0"/>
                </a:moveTo>
                <a:lnTo>
                  <a:pt x="0" y="51701"/>
                </a:lnTo>
                <a:lnTo>
                  <a:pt x="88645" y="103403"/>
                </a:lnTo>
                <a:lnTo>
                  <a:pt x="92456" y="102374"/>
                </a:lnTo>
                <a:lnTo>
                  <a:pt x="96012" y="96316"/>
                </a:lnTo>
                <a:lnTo>
                  <a:pt x="94995" y="92430"/>
                </a:lnTo>
                <a:lnTo>
                  <a:pt x="36044" y="58051"/>
                </a:lnTo>
                <a:lnTo>
                  <a:pt x="12573" y="58051"/>
                </a:lnTo>
                <a:lnTo>
                  <a:pt x="12573" y="45351"/>
                </a:lnTo>
                <a:lnTo>
                  <a:pt x="36044" y="45351"/>
                </a:lnTo>
                <a:lnTo>
                  <a:pt x="94995" y="10972"/>
                </a:lnTo>
                <a:lnTo>
                  <a:pt x="96012" y="7073"/>
                </a:lnTo>
                <a:lnTo>
                  <a:pt x="92456" y="1015"/>
                </a:lnTo>
                <a:lnTo>
                  <a:pt x="88645" y="0"/>
                </a:lnTo>
                <a:close/>
              </a:path>
              <a:path w="605155" h="103504">
                <a:moveTo>
                  <a:pt x="36044" y="45351"/>
                </a:moveTo>
                <a:lnTo>
                  <a:pt x="12573" y="45351"/>
                </a:lnTo>
                <a:lnTo>
                  <a:pt x="12573" y="58051"/>
                </a:lnTo>
                <a:lnTo>
                  <a:pt x="36044" y="58051"/>
                </a:lnTo>
                <a:lnTo>
                  <a:pt x="34563" y="57188"/>
                </a:lnTo>
                <a:lnTo>
                  <a:pt x="15748" y="57188"/>
                </a:lnTo>
                <a:lnTo>
                  <a:pt x="15748" y="46215"/>
                </a:lnTo>
                <a:lnTo>
                  <a:pt x="34563" y="46215"/>
                </a:lnTo>
                <a:lnTo>
                  <a:pt x="36044" y="45351"/>
                </a:lnTo>
                <a:close/>
              </a:path>
              <a:path w="605155" h="103504">
                <a:moveTo>
                  <a:pt x="604774" y="45351"/>
                </a:moveTo>
                <a:lnTo>
                  <a:pt x="36044" y="45351"/>
                </a:lnTo>
                <a:lnTo>
                  <a:pt x="25155" y="51701"/>
                </a:lnTo>
                <a:lnTo>
                  <a:pt x="36044" y="58051"/>
                </a:lnTo>
                <a:lnTo>
                  <a:pt x="604774" y="58051"/>
                </a:lnTo>
                <a:lnTo>
                  <a:pt x="604774" y="45351"/>
                </a:lnTo>
                <a:close/>
              </a:path>
              <a:path w="605155" h="103504">
                <a:moveTo>
                  <a:pt x="15748" y="46215"/>
                </a:moveTo>
                <a:lnTo>
                  <a:pt x="15748" y="57188"/>
                </a:lnTo>
                <a:lnTo>
                  <a:pt x="25155" y="51701"/>
                </a:lnTo>
                <a:lnTo>
                  <a:pt x="15748" y="46215"/>
                </a:lnTo>
                <a:close/>
              </a:path>
              <a:path w="605155" h="103504">
                <a:moveTo>
                  <a:pt x="25155" y="51701"/>
                </a:moveTo>
                <a:lnTo>
                  <a:pt x="15748" y="57188"/>
                </a:lnTo>
                <a:lnTo>
                  <a:pt x="34563" y="57188"/>
                </a:lnTo>
                <a:lnTo>
                  <a:pt x="25155" y="51701"/>
                </a:lnTo>
                <a:close/>
              </a:path>
              <a:path w="605155" h="103504">
                <a:moveTo>
                  <a:pt x="34563" y="46215"/>
                </a:moveTo>
                <a:lnTo>
                  <a:pt x="15748" y="46215"/>
                </a:lnTo>
                <a:lnTo>
                  <a:pt x="25155" y="51701"/>
                </a:lnTo>
                <a:lnTo>
                  <a:pt x="34563" y="46215"/>
                </a:lnTo>
                <a:close/>
              </a:path>
            </a:pathLst>
          </a:custGeom>
          <a:solidFill>
            <a:srgbClr val="000000"/>
          </a:solidFill>
        </p:spPr>
        <p:txBody>
          <a:bodyPr wrap="square" lIns="0" tIns="0" rIns="0" bIns="0" rtlCol="0"/>
          <a:lstStyle/>
          <a:p>
            <a:endParaRPr/>
          </a:p>
        </p:txBody>
      </p:sp>
      <p:sp>
        <p:nvSpPr>
          <p:cNvPr id="17" name="object 17"/>
          <p:cNvSpPr/>
          <p:nvPr/>
        </p:nvSpPr>
        <p:spPr>
          <a:xfrm>
            <a:off x="1981200" y="1192402"/>
            <a:ext cx="0" cy="4918075"/>
          </a:xfrm>
          <a:custGeom>
            <a:avLst/>
            <a:gdLst/>
            <a:ahLst/>
            <a:cxnLst/>
            <a:rect l="l" t="t" r="r" b="b"/>
            <a:pathLst>
              <a:path h="4918075">
                <a:moveTo>
                  <a:pt x="0" y="4917706"/>
                </a:moveTo>
                <a:lnTo>
                  <a:pt x="0" y="0"/>
                </a:lnTo>
              </a:path>
            </a:pathLst>
          </a:custGeom>
          <a:ln w="12700">
            <a:solidFill>
              <a:srgbClr val="000000"/>
            </a:solidFill>
          </a:ln>
        </p:spPr>
        <p:txBody>
          <a:bodyPr wrap="square" lIns="0" tIns="0" rIns="0" bIns="0" rtlCol="0"/>
          <a:lstStyle/>
          <a:p>
            <a:endParaRPr/>
          </a:p>
        </p:txBody>
      </p:sp>
      <p:sp>
        <p:nvSpPr>
          <p:cNvPr id="18" name="object 18"/>
          <p:cNvSpPr/>
          <p:nvPr/>
        </p:nvSpPr>
        <p:spPr>
          <a:xfrm>
            <a:off x="1981200" y="1140713"/>
            <a:ext cx="504190" cy="103505"/>
          </a:xfrm>
          <a:custGeom>
            <a:avLst/>
            <a:gdLst/>
            <a:ahLst/>
            <a:cxnLst/>
            <a:rect l="l" t="t" r="r" b="b"/>
            <a:pathLst>
              <a:path w="504189" h="103505">
                <a:moveTo>
                  <a:pt x="478699" y="51688"/>
                </a:moveTo>
                <a:lnTo>
                  <a:pt x="411861" y="90677"/>
                </a:lnTo>
                <a:lnTo>
                  <a:pt x="408939" y="92328"/>
                </a:lnTo>
                <a:lnTo>
                  <a:pt x="407797" y="96265"/>
                </a:lnTo>
                <a:lnTo>
                  <a:pt x="411352" y="102362"/>
                </a:lnTo>
                <a:lnTo>
                  <a:pt x="415289" y="103377"/>
                </a:lnTo>
                <a:lnTo>
                  <a:pt x="493045" y="58038"/>
                </a:lnTo>
                <a:lnTo>
                  <a:pt x="491363" y="58038"/>
                </a:lnTo>
                <a:lnTo>
                  <a:pt x="491363" y="57150"/>
                </a:lnTo>
                <a:lnTo>
                  <a:pt x="488061" y="57150"/>
                </a:lnTo>
                <a:lnTo>
                  <a:pt x="478699" y="51688"/>
                </a:lnTo>
                <a:close/>
              </a:path>
              <a:path w="504189" h="103505">
                <a:moveTo>
                  <a:pt x="467813" y="45338"/>
                </a:moveTo>
                <a:lnTo>
                  <a:pt x="0" y="45338"/>
                </a:lnTo>
                <a:lnTo>
                  <a:pt x="0" y="58038"/>
                </a:lnTo>
                <a:lnTo>
                  <a:pt x="467813" y="58038"/>
                </a:lnTo>
                <a:lnTo>
                  <a:pt x="478699" y="51688"/>
                </a:lnTo>
                <a:lnTo>
                  <a:pt x="467813" y="45338"/>
                </a:lnTo>
                <a:close/>
              </a:path>
              <a:path w="504189" h="103505">
                <a:moveTo>
                  <a:pt x="493045" y="45338"/>
                </a:moveTo>
                <a:lnTo>
                  <a:pt x="491363" y="45338"/>
                </a:lnTo>
                <a:lnTo>
                  <a:pt x="491363" y="58038"/>
                </a:lnTo>
                <a:lnTo>
                  <a:pt x="493045" y="58038"/>
                </a:lnTo>
                <a:lnTo>
                  <a:pt x="503936" y="51688"/>
                </a:lnTo>
                <a:lnTo>
                  <a:pt x="493045" y="45338"/>
                </a:lnTo>
                <a:close/>
              </a:path>
              <a:path w="504189" h="103505">
                <a:moveTo>
                  <a:pt x="488061" y="46227"/>
                </a:moveTo>
                <a:lnTo>
                  <a:pt x="478699" y="51688"/>
                </a:lnTo>
                <a:lnTo>
                  <a:pt x="488061" y="57150"/>
                </a:lnTo>
                <a:lnTo>
                  <a:pt x="488061" y="46227"/>
                </a:lnTo>
                <a:close/>
              </a:path>
              <a:path w="504189" h="103505">
                <a:moveTo>
                  <a:pt x="491363" y="46227"/>
                </a:moveTo>
                <a:lnTo>
                  <a:pt x="488061" y="46227"/>
                </a:lnTo>
                <a:lnTo>
                  <a:pt x="488061" y="57150"/>
                </a:lnTo>
                <a:lnTo>
                  <a:pt x="491363" y="57150"/>
                </a:lnTo>
                <a:lnTo>
                  <a:pt x="491363" y="46227"/>
                </a:lnTo>
                <a:close/>
              </a:path>
              <a:path w="504189" h="103505">
                <a:moveTo>
                  <a:pt x="415289" y="0"/>
                </a:moveTo>
                <a:lnTo>
                  <a:pt x="411352" y="1015"/>
                </a:lnTo>
                <a:lnTo>
                  <a:pt x="409575" y="4063"/>
                </a:lnTo>
                <a:lnTo>
                  <a:pt x="407797" y="6985"/>
                </a:lnTo>
                <a:lnTo>
                  <a:pt x="408939" y="10922"/>
                </a:lnTo>
                <a:lnTo>
                  <a:pt x="411861" y="12700"/>
                </a:lnTo>
                <a:lnTo>
                  <a:pt x="478699" y="51688"/>
                </a:lnTo>
                <a:lnTo>
                  <a:pt x="488061" y="46227"/>
                </a:lnTo>
                <a:lnTo>
                  <a:pt x="491363" y="46227"/>
                </a:lnTo>
                <a:lnTo>
                  <a:pt x="491363" y="45338"/>
                </a:lnTo>
                <a:lnTo>
                  <a:pt x="493045" y="45338"/>
                </a:lnTo>
                <a:lnTo>
                  <a:pt x="415289" y="0"/>
                </a:lnTo>
                <a:close/>
              </a:path>
            </a:pathLst>
          </a:custGeom>
          <a:solidFill>
            <a:srgbClr val="000000"/>
          </a:solidFill>
        </p:spPr>
        <p:txBody>
          <a:bodyPr wrap="square" lIns="0" tIns="0" rIns="0" bIns="0" rtlCol="0"/>
          <a:lstStyle/>
          <a:p>
            <a:endParaRPr/>
          </a:p>
        </p:txBody>
      </p:sp>
      <p:sp>
        <p:nvSpPr>
          <p:cNvPr id="19" name="object 19"/>
          <p:cNvSpPr/>
          <p:nvPr/>
        </p:nvSpPr>
        <p:spPr>
          <a:xfrm>
            <a:off x="1981200" y="2463926"/>
            <a:ext cx="567690" cy="103505"/>
          </a:xfrm>
          <a:custGeom>
            <a:avLst/>
            <a:gdLst/>
            <a:ahLst/>
            <a:cxnLst/>
            <a:rect l="l" t="t" r="r" b="b"/>
            <a:pathLst>
              <a:path w="567689" h="103505">
                <a:moveTo>
                  <a:pt x="88645" y="0"/>
                </a:moveTo>
                <a:lnTo>
                  <a:pt x="0" y="51688"/>
                </a:lnTo>
                <a:lnTo>
                  <a:pt x="88645" y="103505"/>
                </a:lnTo>
                <a:lnTo>
                  <a:pt x="92456" y="102362"/>
                </a:lnTo>
                <a:lnTo>
                  <a:pt x="94233" y="99440"/>
                </a:lnTo>
                <a:lnTo>
                  <a:pt x="96012" y="96393"/>
                </a:lnTo>
                <a:lnTo>
                  <a:pt x="94995" y="92456"/>
                </a:lnTo>
                <a:lnTo>
                  <a:pt x="35995" y="58038"/>
                </a:lnTo>
                <a:lnTo>
                  <a:pt x="12573" y="58038"/>
                </a:lnTo>
                <a:lnTo>
                  <a:pt x="12573" y="45338"/>
                </a:lnTo>
                <a:lnTo>
                  <a:pt x="36213" y="45338"/>
                </a:lnTo>
                <a:lnTo>
                  <a:pt x="94995" y="11049"/>
                </a:lnTo>
                <a:lnTo>
                  <a:pt x="96012" y="7112"/>
                </a:lnTo>
                <a:lnTo>
                  <a:pt x="92456" y="1015"/>
                </a:lnTo>
                <a:lnTo>
                  <a:pt x="88645" y="0"/>
                </a:lnTo>
                <a:close/>
              </a:path>
              <a:path w="567689" h="103505">
                <a:moveTo>
                  <a:pt x="541963" y="51752"/>
                </a:moveTo>
                <a:lnTo>
                  <a:pt x="472186" y="92456"/>
                </a:lnTo>
                <a:lnTo>
                  <a:pt x="471169" y="96393"/>
                </a:lnTo>
                <a:lnTo>
                  <a:pt x="472948" y="99440"/>
                </a:lnTo>
                <a:lnTo>
                  <a:pt x="474725" y="102362"/>
                </a:lnTo>
                <a:lnTo>
                  <a:pt x="478663" y="103505"/>
                </a:lnTo>
                <a:lnTo>
                  <a:pt x="481583" y="101726"/>
                </a:lnTo>
                <a:lnTo>
                  <a:pt x="556319" y="58038"/>
                </a:lnTo>
                <a:lnTo>
                  <a:pt x="554608" y="58038"/>
                </a:lnTo>
                <a:lnTo>
                  <a:pt x="554608" y="57276"/>
                </a:lnTo>
                <a:lnTo>
                  <a:pt x="551433" y="57276"/>
                </a:lnTo>
                <a:lnTo>
                  <a:pt x="541963" y="51752"/>
                </a:lnTo>
                <a:close/>
              </a:path>
              <a:path w="567689" h="103505">
                <a:moveTo>
                  <a:pt x="36213" y="45338"/>
                </a:moveTo>
                <a:lnTo>
                  <a:pt x="12573" y="45338"/>
                </a:lnTo>
                <a:lnTo>
                  <a:pt x="12573" y="58038"/>
                </a:lnTo>
                <a:lnTo>
                  <a:pt x="35995" y="58038"/>
                </a:lnTo>
                <a:lnTo>
                  <a:pt x="34689" y="57276"/>
                </a:lnTo>
                <a:lnTo>
                  <a:pt x="15748" y="57276"/>
                </a:lnTo>
                <a:lnTo>
                  <a:pt x="15748" y="46227"/>
                </a:lnTo>
                <a:lnTo>
                  <a:pt x="34689" y="46227"/>
                </a:lnTo>
                <a:lnTo>
                  <a:pt x="36213" y="45338"/>
                </a:lnTo>
                <a:close/>
              </a:path>
              <a:path w="567689" h="103505">
                <a:moveTo>
                  <a:pt x="530968" y="45338"/>
                </a:moveTo>
                <a:lnTo>
                  <a:pt x="36213" y="45338"/>
                </a:lnTo>
                <a:lnTo>
                  <a:pt x="25218" y="51752"/>
                </a:lnTo>
                <a:lnTo>
                  <a:pt x="35995" y="58038"/>
                </a:lnTo>
                <a:lnTo>
                  <a:pt x="531186" y="58038"/>
                </a:lnTo>
                <a:lnTo>
                  <a:pt x="541963" y="51752"/>
                </a:lnTo>
                <a:lnTo>
                  <a:pt x="530968" y="45338"/>
                </a:lnTo>
                <a:close/>
              </a:path>
              <a:path w="567689" h="103505">
                <a:moveTo>
                  <a:pt x="556291" y="45338"/>
                </a:moveTo>
                <a:lnTo>
                  <a:pt x="554608" y="45338"/>
                </a:lnTo>
                <a:lnTo>
                  <a:pt x="554608" y="58038"/>
                </a:lnTo>
                <a:lnTo>
                  <a:pt x="556319" y="58038"/>
                </a:lnTo>
                <a:lnTo>
                  <a:pt x="567182" y="51688"/>
                </a:lnTo>
                <a:lnTo>
                  <a:pt x="556291" y="45338"/>
                </a:lnTo>
                <a:close/>
              </a:path>
              <a:path w="567689" h="103505">
                <a:moveTo>
                  <a:pt x="15748" y="46227"/>
                </a:moveTo>
                <a:lnTo>
                  <a:pt x="15748" y="57276"/>
                </a:lnTo>
                <a:lnTo>
                  <a:pt x="25218" y="51752"/>
                </a:lnTo>
                <a:lnTo>
                  <a:pt x="15748" y="46227"/>
                </a:lnTo>
                <a:close/>
              </a:path>
              <a:path w="567689" h="103505">
                <a:moveTo>
                  <a:pt x="25218" y="51752"/>
                </a:moveTo>
                <a:lnTo>
                  <a:pt x="15748" y="57276"/>
                </a:lnTo>
                <a:lnTo>
                  <a:pt x="34689" y="57276"/>
                </a:lnTo>
                <a:lnTo>
                  <a:pt x="25218" y="51752"/>
                </a:lnTo>
                <a:close/>
              </a:path>
              <a:path w="567689" h="103505">
                <a:moveTo>
                  <a:pt x="551433" y="46227"/>
                </a:moveTo>
                <a:lnTo>
                  <a:pt x="541963" y="51752"/>
                </a:lnTo>
                <a:lnTo>
                  <a:pt x="551433" y="57276"/>
                </a:lnTo>
                <a:lnTo>
                  <a:pt x="551433" y="46227"/>
                </a:lnTo>
                <a:close/>
              </a:path>
              <a:path w="567689" h="103505">
                <a:moveTo>
                  <a:pt x="554608" y="46227"/>
                </a:moveTo>
                <a:lnTo>
                  <a:pt x="551433" y="46227"/>
                </a:lnTo>
                <a:lnTo>
                  <a:pt x="551433" y="57276"/>
                </a:lnTo>
                <a:lnTo>
                  <a:pt x="554608" y="57276"/>
                </a:lnTo>
                <a:lnTo>
                  <a:pt x="554608" y="46227"/>
                </a:lnTo>
                <a:close/>
              </a:path>
              <a:path w="567689" h="103505">
                <a:moveTo>
                  <a:pt x="34689" y="46227"/>
                </a:moveTo>
                <a:lnTo>
                  <a:pt x="15748" y="46227"/>
                </a:lnTo>
                <a:lnTo>
                  <a:pt x="25218" y="51752"/>
                </a:lnTo>
                <a:lnTo>
                  <a:pt x="34689" y="46227"/>
                </a:lnTo>
                <a:close/>
              </a:path>
              <a:path w="567689" h="103505">
                <a:moveTo>
                  <a:pt x="478663" y="0"/>
                </a:moveTo>
                <a:lnTo>
                  <a:pt x="474725" y="1015"/>
                </a:lnTo>
                <a:lnTo>
                  <a:pt x="471169" y="7112"/>
                </a:lnTo>
                <a:lnTo>
                  <a:pt x="472186" y="11049"/>
                </a:lnTo>
                <a:lnTo>
                  <a:pt x="541963" y="51752"/>
                </a:lnTo>
                <a:lnTo>
                  <a:pt x="551433" y="46227"/>
                </a:lnTo>
                <a:lnTo>
                  <a:pt x="554608" y="46227"/>
                </a:lnTo>
                <a:lnTo>
                  <a:pt x="554608" y="45338"/>
                </a:lnTo>
                <a:lnTo>
                  <a:pt x="556291" y="45338"/>
                </a:lnTo>
                <a:lnTo>
                  <a:pt x="481583" y="1777"/>
                </a:lnTo>
                <a:lnTo>
                  <a:pt x="478663" y="0"/>
                </a:lnTo>
                <a:close/>
              </a:path>
            </a:pathLst>
          </a:custGeom>
          <a:solidFill>
            <a:srgbClr val="000000"/>
          </a:solidFill>
        </p:spPr>
        <p:txBody>
          <a:bodyPr wrap="square" lIns="0" tIns="0" rIns="0" bIns="0" rtlCol="0"/>
          <a:lstStyle/>
          <a:p>
            <a:endParaRPr/>
          </a:p>
        </p:txBody>
      </p:sp>
      <p:sp>
        <p:nvSpPr>
          <p:cNvPr id="20" name="object 20"/>
          <p:cNvSpPr/>
          <p:nvPr/>
        </p:nvSpPr>
        <p:spPr>
          <a:xfrm>
            <a:off x="1999995" y="3682110"/>
            <a:ext cx="567690" cy="103505"/>
          </a:xfrm>
          <a:custGeom>
            <a:avLst/>
            <a:gdLst/>
            <a:ahLst/>
            <a:cxnLst/>
            <a:rect l="l" t="t" r="r" b="b"/>
            <a:pathLst>
              <a:path w="567689" h="103504">
                <a:moveTo>
                  <a:pt x="88646" y="0"/>
                </a:moveTo>
                <a:lnTo>
                  <a:pt x="0" y="51688"/>
                </a:lnTo>
                <a:lnTo>
                  <a:pt x="88646" y="103377"/>
                </a:lnTo>
                <a:lnTo>
                  <a:pt x="92456" y="102362"/>
                </a:lnTo>
                <a:lnTo>
                  <a:pt x="96012" y="96265"/>
                </a:lnTo>
                <a:lnTo>
                  <a:pt x="94996" y="92456"/>
                </a:lnTo>
                <a:lnTo>
                  <a:pt x="35995" y="58038"/>
                </a:lnTo>
                <a:lnTo>
                  <a:pt x="12573" y="58038"/>
                </a:lnTo>
                <a:lnTo>
                  <a:pt x="12573" y="45338"/>
                </a:lnTo>
                <a:lnTo>
                  <a:pt x="35995" y="45338"/>
                </a:lnTo>
                <a:lnTo>
                  <a:pt x="94996" y="10921"/>
                </a:lnTo>
                <a:lnTo>
                  <a:pt x="96012" y="7112"/>
                </a:lnTo>
                <a:lnTo>
                  <a:pt x="92456" y="1015"/>
                </a:lnTo>
                <a:lnTo>
                  <a:pt x="88646" y="0"/>
                </a:lnTo>
                <a:close/>
              </a:path>
              <a:path w="567689" h="103504">
                <a:moveTo>
                  <a:pt x="542072" y="51688"/>
                </a:moveTo>
                <a:lnTo>
                  <a:pt x="472186" y="92456"/>
                </a:lnTo>
                <a:lnTo>
                  <a:pt x="471170" y="96265"/>
                </a:lnTo>
                <a:lnTo>
                  <a:pt x="474726" y="102362"/>
                </a:lnTo>
                <a:lnTo>
                  <a:pt x="478536" y="103377"/>
                </a:lnTo>
                <a:lnTo>
                  <a:pt x="556291" y="58038"/>
                </a:lnTo>
                <a:lnTo>
                  <a:pt x="554609" y="58038"/>
                </a:lnTo>
                <a:lnTo>
                  <a:pt x="554609" y="57150"/>
                </a:lnTo>
                <a:lnTo>
                  <a:pt x="551434" y="57150"/>
                </a:lnTo>
                <a:lnTo>
                  <a:pt x="542072" y="51688"/>
                </a:lnTo>
                <a:close/>
              </a:path>
              <a:path w="567689" h="103504">
                <a:moveTo>
                  <a:pt x="35995" y="45338"/>
                </a:moveTo>
                <a:lnTo>
                  <a:pt x="12573" y="45338"/>
                </a:lnTo>
                <a:lnTo>
                  <a:pt x="12573" y="58038"/>
                </a:lnTo>
                <a:lnTo>
                  <a:pt x="35995" y="58038"/>
                </a:lnTo>
                <a:lnTo>
                  <a:pt x="34471" y="57150"/>
                </a:lnTo>
                <a:lnTo>
                  <a:pt x="15748" y="57150"/>
                </a:lnTo>
                <a:lnTo>
                  <a:pt x="15748" y="46227"/>
                </a:lnTo>
                <a:lnTo>
                  <a:pt x="34471" y="46227"/>
                </a:lnTo>
                <a:lnTo>
                  <a:pt x="35995" y="45338"/>
                </a:lnTo>
                <a:close/>
              </a:path>
              <a:path w="567689" h="103504">
                <a:moveTo>
                  <a:pt x="531186" y="45338"/>
                </a:moveTo>
                <a:lnTo>
                  <a:pt x="35995" y="45338"/>
                </a:lnTo>
                <a:lnTo>
                  <a:pt x="25109" y="51688"/>
                </a:lnTo>
                <a:lnTo>
                  <a:pt x="35995" y="58038"/>
                </a:lnTo>
                <a:lnTo>
                  <a:pt x="531186" y="58038"/>
                </a:lnTo>
                <a:lnTo>
                  <a:pt x="542072" y="51688"/>
                </a:lnTo>
                <a:lnTo>
                  <a:pt x="531186" y="45338"/>
                </a:lnTo>
                <a:close/>
              </a:path>
              <a:path w="567689" h="103504">
                <a:moveTo>
                  <a:pt x="556291" y="45338"/>
                </a:moveTo>
                <a:lnTo>
                  <a:pt x="554609" y="45338"/>
                </a:lnTo>
                <a:lnTo>
                  <a:pt x="554609" y="58038"/>
                </a:lnTo>
                <a:lnTo>
                  <a:pt x="556291" y="58038"/>
                </a:lnTo>
                <a:lnTo>
                  <a:pt x="567182" y="51688"/>
                </a:lnTo>
                <a:lnTo>
                  <a:pt x="556291" y="45338"/>
                </a:lnTo>
                <a:close/>
              </a:path>
              <a:path w="567689" h="103504">
                <a:moveTo>
                  <a:pt x="15748" y="46227"/>
                </a:moveTo>
                <a:lnTo>
                  <a:pt x="15748" y="57150"/>
                </a:lnTo>
                <a:lnTo>
                  <a:pt x="25109" y="51688"/>
                </a:lnTo>
                <a:lnTo>
                  <a:pt x="15748" y="46227"/>
                </a:lnTo>
                <a:close/>
              </a:path>
              <a:path w="567689" h="103504">
                <a:moveTo>
                  <a:pt x="25109" y="51688"/>
                </a:moveTo>
                <a:lnTo>
                  <a:pt x="15748" y="57150"/>
                </a:lnTo>
                <a:lnTo>
                  <a:pt x="34471" y="57150"/>
                </a:lnTo>
                <a:lnTo>
                  <a:pt x="25109" y="51688"/>
                </a:lnTo>
                <a:close/>
              </a:path>
              <a:path w="567689" h="103504">
                <a:moveTo>
                  <a:pt x="551434" y="46227"/>
                </a:moveTo>
                <a:lnTo>
                  <a:pt x="542072" y="51688"/>
                </a:lnTo>
                <a:lnTo>
                  <a:pt x="551434" y="57150"/>
                </a:lnTo>
                <a:lnTo>
                  <a:pt x="551434" y="46227"/>
                </a:lnTo>
                <a:close/>
              </a:path>
              <a:path w="567689" h="103504">
                <a:moveTo>
                  <a:pt x="554609" y="46227"/>
                </a:moveTo>
                <a:lnTo>
                  <a:pt x="551434" y="46227"/>
                </a:lnTo>
                <a:lnTo>
                  <a:pt x="551434" y="57150"/>
                </a:lnTo>
                <a:lnTo>
                  <a:pt x="554609" y="57150"/>
                </a:lnTo>
                <a:lnTo>
                  <a:pt x="554609" y="46227"/>
                </a:lnTo>
                <a:close/>
              </a:path>
              <a:path w="567689" h="103504">
                <a:moveTo>
                  <a:pt x="34471" y="46227"/>
                </a:moveTo>
                <a:lnTo>
                  <a:pt x="15748" y="46227"/>
                </a:lnTo>
                <a:lnTo>
                  <a:pt x="25109" y="51688"/>
                </a:lnTo>
                <a:lnTo>
                  <a:pt x="34471" y="46227"/>
                </a:lnTo>
                <a:close/>
              </a:path>
              <a:path w="567689" h="103504">
                <a:moveTo>
                  <a:pt x="478536" y="0"/>
                </a:moveTo>
                <a:lnTo>
                  <a:pt x="474726" y="1015"/>
                </a:lnTo>
                <a:lnTo>
                  <a:pt x="471170" y="7112"/>
                </a:lnTo>
                <a:lnTo>
                  <a:pt x="472186" y="10921"/>
                </a:lnTo>
                <a:lnTo>
                  <a:pt x="542072" y="51688"/>
                </a:lnTo>
                <a:lnTo>
                  <a:pt x="551434" y="46227"/>
                </a:lnTo>
                <a:lnTo>
                  <a:pt x="554609" y="46227"/>
                </a:lnTo>
                <a:lnTo>
                  <a:pt x="554609" y="45338"/>
                </a:lnTo>
                <a:lnTo>
                  <a:pt x="556291" y="45338"/>
                </a:lnTo>
                <a:lnTo>
                  <a:pt x="478536" y="0"/>
                </a:lnTo>
                <a:close/>
              </a:path>
            </a:pathLst>
          </a:custGeom>
          <a:solidFill>
            <a:srgbClr val="000000"/>
          </a:solidFill>
        </p:spPr>
        <p:txBody>
          <a:bodyPr wrap="square" lIns="0" tIns="0" rIns="0" bIns="0" rtlCol="0"/>
          <a:lstStyle/>
          <a:p>
            <a:endParaRPr/>
          </a:p>
        </p:txBody>
      </p:sp>
      <p:sp>
        <p:nvSpPr>
          <p:cNvPr id="21" name="object 21"/>
          <p:cNvSpPr/>
          <p:nvPr/>
        </p:nvSpPr>
        <p:spPr>
          <a:xfrm>
            <a:off x="2018792" y="4901310"/>
            <a:ext cx="567690" cy="103505"/>
          </a:xfrm>
          <a:custGeom>
            <a:avLst/>
            <a:gdLst/>
            <a:ahLst/>
            <a:cxnLst/>
            <a:rect l="l" t="t" r="r" b="b"/>
            <a:pathLst>
              <a:path w="567689" h="103504">
                <a:moveTo>
                  <a:pt x="88518" y="0"/>
                </a:moveTo>
                <a:lnTo>
                  <a:pt x="85597" y="1777"/>
                </a:lnTo>
                <a:lnTo>
                  <a:pt x="0" y="51688"/>
                </a:lnTo>
                <a:lnTo>
                  <a:pt x="85597" y="101600"/>
                </a:lnTo>
                <a:lnTo>
                  <a:pt x="88518" y="103377"/>
                </a:lnTo>
                <a:lnTo>
                  <a:pt x="92456" y="102362"/>
                </a:lnTo>
                <a:lnTo>
                  <a:pt x="96012" y="96265"/>
                </a:lnTo>
                <a:lnTo>
                  <a:pt x="94995" y="92456"/>
                </a:lnTo>
                <a:lnTo>
                  <a:pt x="35995" y="58038"/>
                </a:lnTo>
                <a:lnTo>
                  <a:pt x="12572" y="58038"/>
                </a:lnTo>
                <a:lnTo>
                  <a:pt x="12572" y="45338"/>
                </a:lnTo>
                <a:lnTo>
                  <a:pt x="35995" y="45338"/>
                </a:lnTo>
                <a:lnTo>
                  <a:pt x="94995" y="10921"/>
                </a:lnTo>
                <a:lnTo>
                  <a:pt x="96012" y="7112"/>
                </a:lnTo>
                <a:lnTo>
                  <a:pt x="92456" y="1015"/>
                </a:lnTo>
                <a:lnTo>
                  <a:pt x="88518" y="0"/>
                </a:lnTo>
                <a:close/>
              </a:path>
              <a:path w="567689" h="103504">
                <a:moveTo>
                  <a:pt x="542072" y="51688"/>
                </a:moveTo>
                <a:lnTo>
                  <a:pt x="472185" y="92456"/>
                </a:lnTo>
                <a:lnTo>
                  <a:pt x="471169" y="96265"/>
                </a:lnTo>
                <a:lnTo>
                  <a:pt x="474725" y="102362"/>
                </a:lnTo>
                <a:lnTo>
                  <a:pt x="478535" y="103377"/>
                </a:lnTo>
                <a:lnTo>
                  <a:pt x="556291" y="58038"/>
                </a:lnTo>
                <a:lnTo>
                  <a:pt x="554608" y="58038"/>
                </a:lnTo>
                <a:lnTo>
                  <a:pt x="554608" y="57150"/>
                </a:lnTo>
                <a:lnTo>
                  <a:pt x="551433" y="57150"/>
                </a:lnTo>
                <a:lnTo>
                  <a:pt x="542072" y="51688"/>
                </a:lnTo>
                <a:close/>
              </a:path>
              <a:path w="567689" h="103504">
                <a:moveTo>
                  <a:pt x="35995" y="45338"/>
                </a:moveTo>
                <a:lnTo>
                  <a:pt x="12572" y="45338"/>
                </a:lnTo>
                <a:lnTo>
                  <a:pt x="12572" y="58038"/>
                </a:lnTo>
                <a:lnTo>
                  <a:pt x="35995" y="58038"/>
                </a:lnTo>
                <a:lnTo>
                  <a:pt x="34471" y="57150"/>
                </a:lnTo>
                <a:lnTo>
                  <a:pt x="15747" y="57150"/>
                </a:lnTo>
                <a:lnTo>
                  <a:pt x="15747" y="46227"/>
                </a:lnTo>
                <a:lnTo>
                  <a:pt x="34471" y="46227"/>
                </a:lnTo>
                <a:lnTo>
                  <a:pt x="35995" y="45338"/>
                </a:lnTo>
                <a:close/>
              </a:path>
              <a:path w="567689" h="103504">
                <a:moveTo>
                  <a:pt x="531186" y="45338"/>
                </a:moveTo>
                <a:lnTo>
                  <a:pt x="35995" y="45338"/>
                </a:lnTo>
                <a:lnTo>
                  <a:pt x="25109" y="51688"/>
                </a:lnTo>
                <a:lnTo>
                  <a:pt x="35995" y="58038"/>
                </a:lnTo>
                <a:lnTo>
                  <a:pt x="531186" y="58038"/>
                </a:lnTo>
                <a:lnTo>
                  <a:pt x="542072" y="51688"/>
                </a:lnTo>
                <a:lnTo>
                  <a:pt x="531186" y="45338"/>
                </a:lnTo>
                <a:close/>
              </a:path>
              <a:path w="567689" h="103504">
                <a:moveTo>
                  <a:pt x="556291" y="45338"/>
                </a:moveTo>
                <a:lnTo>
                  <a:pt x="554608" y="45338"/>
                </a:lnTo>
                <a:lnTo>
                  <a:pt x="554608" y="58038"/>
                </a:lnTo>
                <a:lnTo>
                  <a:pt x="556291" y="58038"/>
                </a:lnTo>
                <a:lnTo>
                  <a:pt x="567182" y="51688"/>
                </a:lnTo>
                <a:lnTo>
                  <a:pt x="556291" y="45338"/>
                </a:lnTo>
                <a:close/>
              </a:path>
              <a:path w="567689" h="103504">
                <a:moveTo>
                  <a:pt x="15747" y="46227"/>
                </a:moveTo>
                <a:lnTo>
                  <a:pt x="15747" y="57150"/>
                </a:lnTo>
                <a:lnTo>
                  <a:pt x="25109" y="51688"/>
                </a:lnTo>
                <a:lnTo>
                  <a:pt x="15747" y="46227"/>
                </a:lnTo>
                <a:close/>
              </a:path>
              <a:path w="567689" h="103504">
                <a:moveTo>
                  <a:pt x="25109" y="51688"/>
                </a:moveTo>
                <a:lnTo>
                  <a:pt x="15747" y="57150"/>
                </a:lnTo>
                <a:lnTo>
                  <a:pt x="34471" y="57150"/>
                </a:lnTo>
                <a:lnTo>
                  <a:pt x="25109" y="51688"/>
                </a:lnTo>
                <a:close/>
              </a:path>
              <a:path w="567689" h="103504">
                <a:moveTo>
                  <a:pt x="551433" y="46227"/>
                </a:moveTo>
                <a:lnTo>
                  <a:pt x="542072" y="51688"/>
                </a:lnTo>
                <a:lnTo>
                  <a:pt x="551433" y="57150"/>
                </a:lnTo>
                <a:lnTo>
                  <a:pt x="551433" y="46227"/>
                </a:lnTo>
                <a:close/>
              </a:path>
              <a:path w="567689" h="103504">
                <a:moveTo>
                  <a:pt x="554608" y="46227"/>
                </a:moveTo>
                <a:lnTo>
                  <a:pt x="551433" y="46227"/>
                </a:lnTo>
                <a:lnTo>
                  <a:pt x="551433" y="57150"/>
                </a:lnTo>
                <a:lnTo>
                  <a:pt x="554608" y="57150"/>
                </a:lnTo>
                <a:lnTo>
                  <a:pt x="554608" y="46227"/>
                </a:lnTo>
                <a:close/>
              </a:path>
              <a:path w="567689" h="103504">
                <a:moveTo>
                  <a:pt x="34471" y="46227"/>
                </a:moveTo>
                <a:lnTo>
                  <a:pt x="15747" y="46227"/>
                </a:lnTo>
                <a:lnTo>
                  <a:pt x="25109" y="51688"/>
                </a:lnTo>
                <a:lnTo>
                  <a:pt x="34471" y="46227"/>
                </a:lnTo>
                <a:close/>
              </a:path>
              <a:path w="567689" h="103504">
                <a:moveTo>
                  <a:pt x="478535" y="0"/>
                </a:moveTo>
                <a:lnTo>
                  <a:pt x="474725" y="1015"/>
                </a:lnTo>
                <a:lnTo>
                  <a:pt x="471169" y="7112"/>
                </a:lnTo>
                <a:lnTo>
                  <a:pt x="472185" y="10921"/>
                </a:lnTo>
                <a:lnTo>
                  <a:pt x="542072" y="51688"/>
                </a:lnTo>
                <a:lnTo>
                  <a:pt x="551433" y="46227"/>
                </a:lnTo>
                <a:lnTo>
                  <a:pt x="554608" y="46227"/>
                </a:lnTo>
                <a:lnTo>
                  <a:pt x="554608" y="45338"/>
                </a:lnTo>
                <a:lnTo>
                  <a:pt x="556291" y="45338"/>
                </a:lnTo>
                <a:lnTo>
                  <a:pt x="478535" y="0"/>
                </a:lnTo>
                <a:close/>
              </a:path>
            </a:pathLst>
          </a:custGeom>
          <a:solidFill>
            <a:srgbClr val="000000"/>
          </a:solidFill>
        </p:spPr>
        <p:txBody>
          <a:bodyPr wrap="square" lIns="0" tIns="0" rIns="0" bIns="0" rtlCol="0"/>
          <a:lstStyle/>
          <a:p>
            <a:endParaRPr/>
          </a:p>
        </p:txBody>
      </p:sp>
      <p:sp>
        <p:nvSpPr>
          <p:cNvPr id="22" name="object 22"/>
          <p:cNvSpPr txBox="1"/>
          <p:nvPr/>
        </p:nvSpPr>
        <p:spPr>
          <a:xfrm>
            <a:off x="547827" y="1024508"/>
            <a:ext cx="1035685" cy="757555"/>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Understand</a:t>
            </a:r>
            <a:r>
              <a:rPr sz="1200" spc="-70" dirty="0">
                <a:latin typeface="Candara"/>
                <a:cs typeface="Candara"/>
              </a:rPr>
              <a:t> </a:t>
            </a:r>
            <a:r>
              <a:rPr sz="1200" dirty="0">
                <a:latin typeface="Candara"/>
                <a:cs typeface="Candara"/>
              </a:rPr>
              <a:t>the  </a:t>
            </a:r>
            <a:r>
              <a:rPr sz="1200" spc="-5" dirty="0">
                <a:latin typeface="Candara"/>
                <a:cs typeface="Candara"/>
              </a:rPr>
              <a:t>business  problem </a:t>
            </a:r>
            <a:r>
              <a:rPr sz="1200" dirty="0">
                <a:latin typeface="Candara"/>
                <a:cs typeface="Candara"/>
              </a:rPr>
              <a:t>or  </a:t>
            </a:r>
            <a:r>
              <a:rPr sz="1200" spc="-5" dirty="0">
                <a:latin typeface="Candara"/>
                <a:cs typeface="Candara"/>
              </a:rPr>
              <a:t>opportunity</a:t>
            </a:r>
            <a:endParaRPr sz="1200">
              <a:latin typeface="Candara"/>
              <a:cs typeface="Candara"/>
            </a:endParaRPr>
          </a:p>
        </p:txBody>
      </p:sp>
      <p:sp>
        <p:nvSpPr>
          <p:cNvPr id="23" name="object 23"/>
          <p:cNvSpPr txBox="1"/>
          <p:nvPr/>
        </p:nvSpPr>
        <p:spPr>
          <a:xfrm>
            <a:off x="547827" y="2313813"/>
            <a:ext cx="796925" cy="75692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Develop </a:t>
            </a:r>
            <a:r>
              <a:rPr sz="1200" dirty="0">
                <a:latin typeface="Candara"/>
                <a:cs typeface="Candara"/>
              </a:rPr>
              <a:t>an  Info</a:t>
            </a:r>
            <a:r>
              <a:rPr sz="1200" spc="-10" dirty="0">
                <a:latin typeface="Candara"/>
                <a:cs typeface="Candara"/>
              </a:rPr>
              <a:t>r</a:t>
            </a:r>
            <a:r>
              <a:rPr sz="1200" dirty="0">
                <a:latin typeface="Candara"/>
                <a:cs typeface="Candara"/>
              </a:rPr>
              <a:t>mation  </a:t>
            </a:r>
            <a:r>
              <a:rPr sz="1200" spc="-5" dirty="0">
                <a:latin typeface="Candara"/>
                <a:cs typeface="Candara"/>
              </a:rPr>
              <a:t>system  </a:t>
            </a:r>
            <a:r>
              <a:rPr sz="1200" dirty="0">
                <a:latin typeface="Candara"/>
                <a:cs typeface="Candara"/>
              </a:rPr>
              <a:t>solution</a:t>
            </a:r>
            <a:endParaRPr sz="1200">
              <a:latin typeface="Candara"/>
              <a:cs typeface="Candara"/>
            </a:endParaRPr>
          </a:p>
        </p:txBody>
      </p:sp>
      <p:sp>
        <p:nvSpPr>
          <p:cNvPr id="24" name="object 24"/>
          <p:cNvSpPr txBox="1"/>
          <p:nvPr/>
        </p:nvSpPr>
        <p:spPr>
          <a:xfrm>
            <a:off x="544169" y="4243578"/>
            <a:ext cx="977265" cy="756920"/>
          </a:xfrm>
          <a:prstGeom prst="rect">
            <a:avLst/>
          </a:prstGeom>
        </p:spPr>
        <p:txBody>
          <a:bodyPr vert="horz" wrap="square" lIns="0" tIns="12700" rIns="0" bIns="0" rtlCol="0">
            <a:spAutoFit/>
          </a:bodyPr>
          <a:lstStyle/>
          <a:p>
            <a:pPr marL="12700" marR="5080">
              <a:lnSpc>
                <a:spcPct val="100000"/>
              </a:lnSpc>
              <a:spcBef>
                <a:spcPts val="100"/>
              </a:spcBef>
            </a:pPr>
            <a:r>
              <a:rPr sz="1200" spc="-5" dirty="0">
                <a:latin typeface="Candara"/>
                <a:cs typeface="Candara"/>
              </a:rPr>
              <a:t>Implement</a:t>
            </a:r>
            <a:r>
              <a:rPr sz="1200" spc="-80" dirty="0">
                <a:latin typeface="Candara"/>
                <a:cs typeface="Candara"/>
              </a:rPr>
              <a:t> </a:t>
            </a:r>
            <a:r>
              <a:rPr sz="1200" dirty="0">
                <a:latin typeface="Candara"/>
                <a:cs typeface="Candara"/>
              </a:rPr>
              <a:t>the  </a:t>
            </a:r>
            <a:r>
              <a:rPr sz="1200" spc="-5" dirty="0">
                <a:latin typeface="Candara"/>
                <a:cs typeface="Candara"/>
              </a:rPr>
              <a:t>information  system  </a:t>
            </a:r>
            <a:r>
              <a:rPr sz="1200" dirty="0">
                <a:latin typeface="Candara"/>
                <a:cs typeface="Candara"/>
              </a:rPr>
              <a:t>solution</a:t>
            </a:r>
            <a:endParaRPr sz="1200">
              <a:latin typeface="Candara"/>
              <a:cs typeface="Candar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942086"/>
            <a:ext cx="252984" cy="31242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02791" y="1303274"/>
            <a:ext cx="228600" cy="2804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02791" y="1906777"/>
            <a:ext cx="228600" cy="2804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2791" y="2236038"/>
            <a:ext cx="228600"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01040" y="2844419"/>
            <a:ext cx="252984" cy="31242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2791" y="3205607"/>
            <a:ext cx="228600" cy="2804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01040" y="3813632"/>
            <a:ext cx="252984" cy="31272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2791" y="4175125"/>
            <a:ext cx="228600" cy="280416"/>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01040" y="4508880"/>
            <a:ext cx="252984" cy="31241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02791" y="4870069"/>
            <a:ext cx="228600" cy="28041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01040" y="5478475"/>
            <a:ext cx="252984" cy="31241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02791" y="5839663"/>
            <a:ext cx="228600" cy="280416"/>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962660" y="868809"/>
            <a:ext cx="7073900" cy="5534025"/>
          </a:xfrm>
          <a:prstGeom prst="rect">
            <a:avLst/>
          </a:prstGeom>
        </p:spPr>
        <p:txBody>
          <a:bodyPr vert="horz" wrap="square" lIns="0" tIns="74930" rIns="0" bIns="0" rtlCol="0">
            <a:spAutoFit/>
          </a:bodyPr>
          <a:lstStyle/>
          <a:p>
            <a:pPr marL="12700">
              <a:lnSpc>
                <a:spcPct val="100000"/>
              </a:lnSpc>
              <a:spcBef>
                <a:spcPts val="590"/>
              </a:spcBef>
            </a:pPr>
            <a:r>
              <a:rPr sz="2000" dirty="0">
                <a:solidFill>
                  <a:srgbClr val="073D86"/>
                </a:solidFill>
                <a:latin typeface="Candara"/>
                <a:cs typeface="Candara"/>
              </a:rPr>
              <a:t>Operational</a:t>
            </a:r>
            <a:r>
              <a:rPr sz="2000" spc="-5" dirty="0">
                <a:solidFill>
                  <a:srgbClr val="073D86"/>
                </a:solidFill>
                <a:latin typeface="Candara"/>
                <a:cs typeface="Candara"/>
              </a:rPr>
              <a:t> </a:t>
            </a:r>
            <a:r>
              <a:rPr sz="2000" dirty="0">
                <a:solidFill>
                  <a:srgbClr val="073D86"/>
                </a:solidFill>
                <a:latin typeface="Candara"/>
                <a:cs typeface="Candara"/>
              </a:rPr>
              <a:t>feasibility</a:t>
            </a:r>
            <a:endParaRPr sz="2000">
              <a:latin typeface="Candara"/>
              <a:cs typeface="Candara"/>
            </a:endParaRPr>
          </a:p>
          <a:p>
            <a:pPr marL="314325" marR="107950">
              <a:lnSpc>
                <a:spcPct val="100000"/>
              </a:lnSpc>
              <a:spcBef>
                <a:spcPts val="434"/>
              </a:spcBef>
            </a:pPr>
            <a:r>
              <a:rPr sz="1800" dirty="0">
                <a:solidFill>
                  <a:srgbClr val="073D86"/>
                </a:solidFill>
                <a:latin typeface="Candara"/>
                <a:cs typeface="Candara"/>
              </a:rPr>
              <a:t>how </a:t>
            </a:r>
            <a:r>
              <a:rPr sz="1800" spc="-5" dirty="0">
                <a:solidFill>
                  <a:srgbClr val="073D86"/>
                </a:solidFill>
                <a:latin typeface="Candara"/>
                <a:cs typeface="Candara"/>
              </a:rPr>
              <a:t>well </a:t>
            </a:r>
            <a:r>
              <a:rPr sz="1800" dirty="0">
                <a:solidFill>
                  <a:srgbClr val="073D86"/>
                </a:solidFill>
                <a:latin typeface="Candara"/>
                <a:cs typeface="Candara"/>
              </a:rPr>
              <a:t>the </a:t>
            </a:r>
            <a:r>
              <a:rPr sz="1800" spc="-5" dirty="0">
                <a:solidFill>
                  <a:srgbClr val="073D86"/>
                </a:solidFill>
                <a:latin typeface="Candara"/>
                <a:cs typeface="Candara"/>
              </a:rPr>
              <a:t>proposed </a:t>
            </a:r>
            <a:r>
              <a:rPr sz="1800" dirty="0">
                <a:solidFill>
                  <a:srgbClr val="073D86"/>
                </a:solidFill>
                <a:latin typeface="Candara"/>
                <a:cs typeface="Candara"/>
              </a:rPr>
              <a:t>system </a:t>
            </a:r>
            <a:r>
              <a:rPr sz="1800" spc="-5" dirty="0">
                <a:solidFill>
                  <a:srgbClr val="073D86"/>
                </a:solidFill>
                <a:latin typeface="Candara"/>
                <a:cs typeface="Candara"/>
              </a:rPr>
              <a:t>supports </a:t>
            </a:r>
            <a:r>
              <a:rPr sz="1800" dirty="0">
                <a:solidFill>
                  <a:srgbClr val="073D86"/>
                </a:solidFill>
                <a:latin typeface="Candara"/>
                <a:cs typeface="Candara"/>
              </a:rPr>
              <a:t>the </a:t>
            </a:r>
            <a:r>
              <a:rPr sz="1800" spc="-5" dirty="0">
                <a:solidFill>
                  <a:srgbClr val="073D86"/>
                </a:solidFill>
                <a:latin typeface="Candara"/>
                <a:cs typeface="Candara"/>
              </a:rPr>
              <a:t>business priorities </a:t>
            </a:r>
            <a:r>
              <a:rPr sz="1800" dirty="0">
                <a:solidFill>
                  <a:srgbClr val="073D86"/>
                </a:solidFill>
                <a:latin typeface="Candara"/>
                <a:cs typeface="Candara"/>
              </a:rPr>
              <a:t>of the  organization</a:t>
            </a:r>
            <a:endParaRPr sz="1800">
              <a:latin typeface="Candara"/>
              <a:cs typeface="Candara"/>
            </a:endParaRPr>
          </a:p>
          <a:p>
            <a:pPr marL="314325">
              <a:lnSpc>
                <a:spcPct val="100000"/>
              </a:lnSpc>
              <a:spcBef>
                <a:spcPts val="430"/>
              </a:spcBef>
            </a:pPr>
            <a:r>
              <a:rPr sz="1800" dirty="0">
                <a:solidFill>
                  <a:srgbClr val="073D86"/>
                </a:solidFill>
                <a:latin typeface="Candara"/>
                <a:cs typeface="Candara"/>
              </a:rPr>
              <a:t>How </a:t>
            </a:r>
            <a:r>
              <a:rPr sz="1800" spc="-5" dirty="0">
                <a:solidFill>
                  <a:srgbClr val="073D86"/>
                </a:solidFill>
                <a:latin typeface="Candara"/>
                <a:cs typeface="Candara"/>
              </a:rPr>
              <a:t>well </a:t>
            </a:r>
            <a:r>
              <a:rPr sz="1800" dirty="0">
                <a:solidFill>
                  <a:srgbClr val="073D86"/>
                </a:solidFill>
                <a:latin typeface="Candara"/>
                <a:cs typeface="Candara"/>
              </a:rPr>
              <a:t>the </a:t>
            </a:r>
            <a:r>
              <a:rPr sz="1800" spc="-5" dirty="0">
                <a:solidFill>
                  <a:srgbClr val="073D86"/>
                </a:solidFill>
                <a:latin typeface="Candara"/>
                <a:cs typeface="Candara"/>
              </a:rPr>
              <a:t>proposed </a:t>
            </a:r>
            <a:r>
              <a:rPr sz="1800" dirty="0">
                <a:solidFill>
                  <a:srgbClr val="073D86"/>
                </a:solidFill>
                <a:latin typeface="Candara"/>
                <a:cs typeface="Candara"/>
              </a:rPr>
              <a:t>system </a:t>
            </a:r>
            <a:r>
              <a:rPr sz="1800" spc="-5" dirty="0">
                <a:solidFill>
                  <a:srgbClr val="073D86"/>
                </a:solidFill>
                <a:latin typeface="Candara"/>
                <a:cs typeface="Candara"/>
              </a:rPr>
              <a:t>will </a:t>
            </a:r>
            <a:r>
              <a:rPr sz="1800" dirty="0">
                <a:solidFill>
                  <a:srgbClr val="073D86"/>
                </a:solidFill>
                <a:latin typeface="Candara"/>
                <a:cs typeface="Candara"/>
              </a:rPr>
              <a:t>solve the </a:t>
            </a:r>
            <a:r>
              <a:rPr sz="1800" spc="-5" dirty="0">
                <a:solidFill>
                  <a:srgbClr val="073D86"/>
                </a:solidFill>
                <a:latin typeface="Candara"/>
                <a:cs typeface="Candara"/>
              </a:rPr>
              <a:t>identified</a:t>
            </a:r>
            <a:r>
              <a:rPr sz="1800" spc="-130" dirty="0">
                <a:solidFill>
                  <a:srgbClr val="073D86"/>
                </a:solidFill>
                <a:latin typeface="Candara"/>
                <a:cs typeface="Candara"/>
              </a:rPr>
              <a:t> </a:t>
            </a:r>
            <a:r>
              <a:rPr sz="1800" spc="-5" dirty="0">
                <a:solidFill>
                  <a:srgbClr val="073D86"/>
                </a:solidFill>
                <a:latin typeface="Candara"/>
                <a:cs typeface="Candara"/>
              </a:rPr>
              <a:t>problem</a:t>
            </a:r>
            <a:endParaRPr sz="1800">
              <a:latin typeface="Candara"/>
              <a:cs typeface="Candara"/>
            </a:endParaRPr>
          </a:p>
          <a:p>
            <a:pPr marL="314325">
              <a:lnSpc>
                <a:spcPct val="100000"/>
              </a:lnSpc>
              <a:spcBef>
                <a:spcPts val="434"/>
              </a:spcBef>
            </a:pPr>
            <a:r>
              <a:rPr sz="1800" dirty="0">
                <a:solidFill>
                  <a:srgbClr val="073D86"/>
                </a:solidFill>
                <a:latin typeface="Candara"/>
                <a:cs typeface="Candara"/>
              </a:rPr>
              <a:t>How </a:t>
            </a:r>
            <a:r>
              <a:rPr sz="1800" spc="-5" dirty="0">
                <a:solidFill>
                  <a:srgbClr val="073D86"/>
                </a:solidFill>
                <a:latin typeface="Candara"/>
                <a:cs typeface="Candara"/>
              </a:rPr>
              <a:t>well </a:t>
            </a:r>
            <a:r>
              <a:rPr sz="1800" dirty="0">
                <a:solidFill>
                  <a:srgbClr val="073D86"/>
                </a:solidFill>
                <a:latin typeface="Candara"/>
                <a:cs typeface="Candara"/>
              </a:rPr>
              <a:t>the </a:t>
            </a:r>
            <a:r>
              <a:rPr sz="1800" spc="-5" dirty="0">
                <a:solidFill>
                  <a:srgbClr val="073D86"/>
                </a:solidFill>
                <a:latin typeface="Candara"/>
                <a:cs typeface="Candara"/>
              </a:rPr>
              <a:t>proposed </a:t>
            </a:r>
            <a:r>
              <a:rPr sz="1800" dirty="0">
                <a:solidFill>
                  <a:srgbClr val="073D86"/>
                </a:solidFill>
                <a:latin typeface="Candara"/>
                <a:cs typeface="Candara"/>
              </a:rPr>
              <a:t>system </a:t>
            </a:r>
            <a:r>
              <a:rPr sz="1800" spc="-5" dirty="0">
                <a:solidFill>
                  <a:srgbClr val="073D86"/>
                </a:solidFill>
                <a:latin typeface="Candara"/>
                <a:cs typeface="Candara"/>
              </a:rPr>
              <a:t>will </a:t>
            </a:r>
            <a:r>
              <a:rPr sz="1800" dirty="0">
                <a:solidFill>
                  <a:srgbClr val="073D86"/>
                </a:solidFill>
                <a:latin typeface="Candara"/>
                <a:cs typeface="Candara"/>
              </a:rPr>
              <a:t>fit </a:t>
            </a:r>
            <a:r>
              <a:rPr sz="1800" spc="-5" dirty="0">
                <a:solidFill>
                  <a:srgbClr val="073D86"/>
                </a:solidFill>
                <a:latin typeface="Candara"/>
                <a:cs typeface="Candara"/>
              </a:rPr>
              <a:t>with </a:t>
            </a:r>
            <a:r>
              <a:rPr sz="1800" dirty="0">
                <a:solidFill>
                  <a:srgbClr val="073D86"/>
                </a:solidFill>
                <a:latin typeface="Candara"/>
                <a:cs typeface="Candara"/>
              </a:rPr>
              <a:t>the </a:t>
            </a:r>
            <a:r>
              <a:rPr sz="1800" spc="-5" dirty="0">
                <a:solidFill>
                  <a:srgbClr val="073D86"/>
                </a:solidFill>
                <a:latin typeface="Candara"/>
                <a:cs typeface="Candara"/>
              </a:rPr>
              <a:t>existing</a:t>
            </a:r>
            <a:r>
              <a:rPr sz="1800" spc="-85" dirty="0">
                <a:solidFill>
                  <a:srgbClr val="073D86"/>
                </a:solidFill>
                <a:latin typeface="Candara"/>
                <a:cs typeface="Candara"/>
              </a:rPr>
              <a:t> </a:t>
            </a:r>
            <a:r>
              <a:rPr sz="1800" dirty="0">
                <a:solidFill>
                  <a:srgbClr val="073D86"/>
                </a:solidFill>
                <a:latin typeface="Candara"/>
                <a:cs typeface="Candara"/>
              </a:rPr>
              <a:t>organizional</a:t>
            </a:r>
            <a:endParaRPr sz="1800">
              <a:latin typeface="Candara"/>
              <a:cs typeface="Candara"/>
            </a:endParaRPr>
          </a:p>
          <a:p>
            <a:pPr marL="314325">
              <a:lnSpc>
                <a:spcPct val="100000"/>
              </a:lnSpc>
            </a:pPr>
            <a:r>
              <a:rPr sz="1800" spc="-5" dirty="0">
                <a:solidFill>
                  <a:srgbClr val="073D86"/>
                </a:solidFill>
                <a:latin typeface="Candara"/>
                <a:cs typeface="Candara"/>
              </a:rPr>
              <a:t>structure</a:t>
            </a:r>
            <a:endParaRPr sz="1800">
              <a:latin typeface="Candara"/>
              <a:cs typeface="Candara"/>
            </a:endParaRPr>
          </a:p>
          <a:p>
            <a:pPr marL="12700">
              <a:lnSpc>
                <a:spcPct val="100000"/>
              </a:lnSpc>
              <a:spcBef>
                <a:spcPts val="470"/>
              </a:spcBef>
            </a:pPr>
            <a:r>
              <a:rPr sz="2000" spc="-5" dirty="0">
                <a:solidFill>
                  <a:srgbClr val="073D86"/>
                </a:solidFill>
                <a:latin typeface="Candara"/>
                <a:cs typeface="Candara"/>
              </a:rPr>
              <a:t>Economic</a:t>
            </a:r>
            <a:r>
              <a:rPr sz="2000" spc="-25" dirty="0">
                <a:solidFill>
                  <a:srgbClr val="073D86"/>
                </a:solidFill>
                <a:latin typeface="Candara"/>
                <a:cs typeface="Candara"/>
              </a:rPr>
              <a:t> </a:t>
            </a:r>
            <a:r>
              <a:rPr sz="2000" spc="-5" dirty="0">
                <a:solidFill>
                  <a:srgbClr val="073D86"/>
                </a:solidFill>
                <a:latin typeface="Candara"/>
                <a:cs typeface="Candara"/>
              </a:rPr>
              <a:t>feasibility</a:t>
            </a:r>
            <a:endParaRPr sz="2000">
              <a:latin typeface="Candara"/>
              <a:cs typeface="Candara"/>
            </a:endParaRPr>
          </a:p>
          <a:p>
            <a:pPr marL="314325" marR="1501140">
              <a:lnSpc>
                <a:spcPct val="100000"/>
              </a:lnSpc>
              <a:spcBef>
                <a:spcPts val="434"/>
              </a:spcBef>
            </a:pPr>
            <a:r>
              <a:rPr sz="1800" spc="-5" dirty="0">
                <a:solidFill>
                  <a:srgbClr val="073D86"/>
                </a:solidFill>
                <a:latin typeface="Candara"/>
                <a:cs typeface="Candara"/>
              </a:rPr>
              <a:t>Cost saving, increased revenue </a:t>
            </a:r>
            <a:r>
              <a:rPr sz="1800" dirty="0">
                <a:solidFill>
                  <a:srgbClr val="073D86"/>
                </a:solidFill>
                <a:latin typeface="Candara"/>
                <a:cs typeface="Candara"/>
              </a:rPr>
              <a:t>, </a:t>
            </a:r>
            <a:r>
              <a:rPr sz="1800" spc="-5" dirty="0">
                <a:solidFill>
                  <a:srgbClr val="073D86"/>
                </a:solidFill>
                <a:latin typeface="Candara"/>
                <a:cs typeface="Candara"/>
              </a:rPr>
              <a:t>decreased investment  requirement, increased profit </a:t>
            </a:r>
            <a:r>
              <a:rPr sz="1800" dirty="0">
                <a:solidFill>
                  <a:srgbClr val="073D86"/>
                </a:solidFill>
                <a:latin typeface="Candara"/>
                <a:cs typeface="Candara"/>
              </a:rPr>
              <a:t>,cost </a:t>
            </a:r>
            <a:r>
              <a:rPr sz="1800" spc="-5" dirty="0">
                <a:solidFill>
                  <a:srgbClr val="073D86"/>
                </a:solidFill>
                <a:latin typeface="Candara"/>
                <a:cs typeface="Candara"/>
              </a:rPr>
              <a:t>benefit</a:t>
            </a:r>
            <a:r>
              <a:rPr sz="1800" spc="-35" dirty="0">
                <a:solidFill>
                  <a:srgbClr val="073D86"/>
                </a:solidFill>
                <a:latin typeface="Candara"/>
                <a:cs typeface="Candara"/>
              </a:rPr>
              <a:t> </a:t>
            </a:r>
            <a:r>
              <a:rPr sz="1800" dirty="0">
                <a:solidFill>
                  <a:srgbClr val="073D86"/>
                </a:solidFill>
                <a:latin typeface="Candara"/>
                <a:cs typeface="Candara"/>
              </a:rPr>
              <a:t>analysis</a:t>
            </a:r>
            <a:endParaRPr sz="1800">
              <a:latin typeface="Candara"/>
              <a:cs typeface="Candara"/>
            </a:endParaRPr>
          </a:p>
          <a:p>
            <a:pPr marL="12700">
              <a:lnSpc>
                <a:spcPct val="100000"/>
              </a:lnSpc>
              <a:spcBef>
                <a:spcPts val="470"/>
              </a:spcBef>
            </a:pPr>
            <a:r>
              <a:rPr sz="2000" spc="-20" dirty="0">
                <a:solidFill>
                  <a:srgbClr val="073D86"/>
                </a:solidFill>
                <a:latin typeface="Candara"/>
                <a:cs typeface="Candara"/>
              </a:rPr>
              <a:t>Technical</a:t>
            </a:r>
            <a:r>
              <a:rPr sz="2000" spc="-5" dirty="0">
                <a:solidFill>
                  <a:srgbClr val="073D86"/>
                </a:solidFill>
                <a:latin typeface="Candara"/>
                <a:cs typeface="Candara"/>
              </a:rPr>
              <a:t> feasibility</a:t>
            </a:r>
            <a:endParaRPr sz="2000">
              <a:latin typeface="Candara"/>
              <a:cs typeface="Candara"/>
            </a:endParaRPr>
          </a:p>
          <a:p>
            <a:pPr marL="314325">
              <a:lnSpc>
                <a:spcPct val="100000"/>
              </a:lnSpc>
              <a:spcBef>
                <a:spcPts val="434"/>
              </a:spcBef>
            </a:pPr>
            <a:r>
              <a:rPr sz="1800" dirty="0">
                <a:solidFill>
                  <a:srgbClr val="073D86"/>
                </a:solidFill>
                <a:latin typeface="Candara"/>
                <a:cs typeface="Candara"/>
              </a:rPr>
              <a:t>Hardware ,software , and </a:t>
            </a:r>
            <a:r>
              <a:rPr sz="1800" spc="-5" dirty="0">
                <a:solidFill>
                  <a:srgbClr val="073D86"/>
                </a:solidFill>
                <a:latin typeface="Candara"/>
                <a:cs typeface="Candara"/>
              </a:rPr>
              <a:t>network capability </a:t>
            </a:r>
            <a:r>
              <a:rPr sz="1800" dirty="0">
                <a:solidFill>
                  <a:srgbClr val="073D86"/>
                </a:solidFill>
                <a:latin typeface="Candara"/>
                <a:cs typeface="Candara"/>
              </a:rPr>
              <a:t>,reliability and</a:t>
            </a:r>
            <a:r>
              <a:rPr sz="1800" spc="-125" dirty="0">
                <a:solidFill>
                  <a:srgbClr val="073D86"/>
                </a:solidFill>
                <a:latin typeface="Candara"/>
                <a:cs typeface="Candara"/>
              </a:rPr>
              <a:t> </a:t>
            </a:r>
            <a:r>
              <a:rPr sz="1800" dirty="0">
                <a:solidFill>
                  <a:srgbClr val="073D86"/>
                </a:solidFill>
                <a:latin typeface="Candara"/>
                <a:cs typeface="Candara"/>
              </a:rPr>
              <a:t>availability</a:t>
            </a:r>
            <a:endParaRPr sz="1800">
              <a:latin typeface="Candara"/>
              <a:cs typeface="Candara"/>
            </a:endParaRPr>
          </a:p>
          <a:p>
            <a:pPr marL="12700">
              <a:lnSpc>
                <a:spcPct val="100000"/>
              </a:lnSpc>
              <a:spcBef>
                <a:spcPts val="465"/>
              </a:spcBef>
            </a:pPr>
            <a:r>
              <a:rPr sz="2000" dirty="0">
                <a:solidFill>
                  <a:srgbClr val="073D86"/>
                </a:solidFill>
                <a:latin typeface="Candara"/>
                <a:cs typeface="Candara"/>
              </a:rPr>
              <a:t>Human </a:t>
            </a:r>
            <a:r>
              <a:rPr sz="2000" spc="-5" dirty="0">
                <a:solidFill>
                  <a:srgbClr val="073D86"/>
                </a:solidFill>
                <a:latin typeface="Candara"/>
                <a:cs typeface="Candara"/>
              </a:rPr>
              <a:t>Factors</a:t>
            </a:r>
            <a:r>
              <a:rPr sz="2000" spc="-30" dirty="0">
                <a:solidFill>
                  <a:srgbClr val="073D86"/>
                </a:solidFill>
                <a:latin typeface="Candara"/>
                <a:cs typeface="Candara"/>
              </a:rPr>
              <a:t> </a:t>
            </a:r>
            <a:r>
              <a:rPr sz="2000" spc="-5" dirty="0">
                <a:solidFill>
                  <a:srgbClr val="073D86"/>
                </a:solidFill>
                <a:latin typeface="Candara"/>
                <a:cs typeface="Candara"/>
              </a:rPr>
              <a:t>Feasibility</a:t>
            </a:r>
            <a:endParaRPr sz="2000">
              <a:latin typeface="Candara"/>
              <a:cs typeface="Candara"/>
            </a:endParaRPr>
          </a:p>
          <a:p>
            <a:pPr marL="314325">
              <a:lnSpc>
                <a:spcPct val="100000"/>
              </a:lnSpc>
              <a:spcBef>
                <a:spcPts val="434"/>
              </a:spcBef>
            </a:pPr>
            <a:r>
              <a:rPr sz="1800" spc="-5" dirty="0">
                <a:solidFill>
                  <a:srgbClr val="073D86"/>
                </a:solidFill>
                <a:latin typeface="Candara"/>
                <a:cs typeface="Candara"/>
              </a:rPr>
              <a:t>Employee, </a:t>
            </a:r>
            <a:r>
              <a:rPr sz="1800" dirty="0">
                <a:solidFill>
                  <a:srgbClr val="073D86"/>
                </a:solidFill>
                <a:latin typeface="Candara"/>
                <a:cs typeface="Candara"/>
              </a:rPr>
              <a:t>customer </a:t>
            </a:r>
            <a:r>
              <a:rPr sz="1800" spc="-5" dirty="0">
                <a:solidFill>
                  <a:srgbClr val="073D86"/>
                </a:solidFill>
                <a:latin typeface="Candara"/>
                <a:cs typeface="Candara"/>
              </a:rPr>
              <a:t>,supplier </a:t>
            </a:r>
            <a:r>
              <a:rPr sz="1800" dirty="0">
                <a:solidFill>
                  <a:srgbClr val="073D86"/>
                </a:solidFill>
                <a:latin typeface="Candara"/>
                <a:cs typeface="Candara"/>
              </a:rPr>
              <a:t>acceptance , management</a:t>
            </a:r>
            <a:r>
              <a:rPr sz="1800" spc="-35" dirty="0">
                <a:solidFill>
                  <a:srgbClr val="073D86"/>
                </a:solidFill>
                <a:latin typeface="Candara"/>
                <a:cs typeface="Candara"/>
              </a:rPr>
              <a:t> </a:t>
            </a:r>
            <a:r>
              <a:rPr sz="1800" spc="-5" dirty="0">
                <a:solidFill>
                  <a:srgbClr val="073D86"/>
                </a:solidFill>
                <a:latin typeface="Candara"/>
                <a:cs typeface="Candara"/>
              </a:rPr>
              <a:t>support</a:t>
            </a:r>
            <a:endParaRPr sz="1800">
              <a:latin typeface="Candara"/>
              <a:cs typeface="Candara"/>
            </a:endParaRPr>
          </a:p>
          <a:p>
            <a:pPr marL="314325">
              <a:lnSpc>
                <a:spcPct val="100000"/>
              </a:lnSpc>
            </a:pPr>
            <a:r>
              <a:rPr sz="1800" spc="-5" dirty="0">
                <a:solidFill>
                  <a:srgbClr val="073D86"/>
                </a:solidFill>
                <a:latin typeface="Candara"/>
                <a:cs typeface="Candara"/>
              </a:rPr>
              <a:t>,determining </a:t>
            </a:r>
            <a:r>
              <a:rPr sz="1800" dirty="0">
                <a:solidFill>
                  <a:srgbClr val="073D86"/>
                </a:solidFill>
                <a:latin typeface="Candara"/>
                <a:cs typeface="Candara"/>
              </a:rPr>
              <a:t>the right </a:t>
            </a:r>
            <a:r>
              <a:rPr sz="1800" spc="-5" dirty="0">
                <a:solidFill>
                  <a:srgbClr val="073D86"/>
                </a:solidFill>
                <a:latin typeface="Candara"/>
                <a:cs typeface="Candara"/>
              </a:rPr>
              <a:t>people </a:t>
            </a:r>
            <a:r>
              <a:rPr sz="1800" dirty="0">
                <a:solidFill>
                  <a:srgbClr val="073D86"/>
                </a:solidFill>
                <a:latin typeface="Candara"/>
                <a:cs typeface="Candara"/>
              </a:rPr>
              <a:t>for the </a:t>
            </a:r>
            <a:r>
              <a:rPr sz="1800" spc="-5" dirty="0">
                <a:solidFill>
                  <a:srgbClr val="073D86"/>
                </a:solidFill>
                <a:latin typeface="Candara"/>
                <a:cs typeface="Candara"/>
              </a:rPr>
              <a:t>various </a:t>
            </a:r>
            <a:r>
              <a:rPr sz="1800" dirty="0">
                <a:solidFill>
                  <a:srgbClr val="073D86"/>
                </a:solidFill>
                <a:latin typeface="Candara"/>
                <a:cs typeface="Candara"/>
              </a:rPr>
              <a:t>new or revised</a:t>
            </a:r>
            <a:r>
              <a:rPr sz="1800" spc="-125" dirty="0">
                <a:solidFill>
                  <a:srgbClr val="073D86"/>
                </a:solidFill>
                <a:latin typeface="Candara"/>
                <a:cs typeface="Candara"/>
              </a:rPr>
              <a:t> </a:t>
            </a:r>
            <a:r>
              <a:rPr sz="1800" spc="-5" dirty="0">
                <a:solidFill>
                  <a:srgbClr val="073D86"/>
                </a:solidFill>
                <a:latin typeface="Candara"/>
                <a:cs typeface="Candara"/>
              </a:rPr>
              <a:t>roles</a:t>
            </a:r>
            <a:endParaRPr sz="1800">
              <a:latin typeface="Candara"/>
              <a:cs typeface="Candara"/>
            </a:endParaRPr>
          </a:p>
          <a:p>
            <a:pPr marL="12700">
              <a:lnSpc>
                <a:spcPct val="100000"/>
              </a:lnSpc>
              <a:spcBef>
                <a:spcPts val="475"/>
              </a:spcBef>
            </a:pPr>
            <a:r>
              <a:rPr sz="2000" dirty="0">
                <a:solidFill>
                  <a:srgbClr val="073D86"/>
                </a:solidFill>
                <a:latin typeface="Candara"/>
                <a:cs typeface="Candara"/>
              </a:rPr>
              <a:t>Legal/Political</a:t>
            </a:r>
            <a:r>
              <a:rPr sz="2000" spc="-25" dirty="0">
                <a:solidFill>
                  <a:srgbClr val="073D86"/>
                </a:solidFill>
                <a:latin typeface="Candara"/>
                <a:cs typeface="Candara"/>
              </a:rPr>
              <a:t> </a:t>
            </a:r>
            <a:r>
              <a:rPr sz="2000" spc="-5" dirty="0">
                <a:solidFill>
                  <a:srgbClr val="073D86"/>
                </a:solidFill>
                <a:latin typeface="Candara"/>
                <a:cs typeface="Candara"/>
              </a:rPr>
              <a:t>feasibility</a:t>
            </a:r>
            <a:endParaRPr sz="2000">
              <a:latin typeface="Candara"/>
              <a:cs typeface="Candara"/>
            </a:endParaRPr>
          </a:p>
          <a:p>
            <a:pPr marL="314325" marR="271145">
              <a:lnSpc>
                <a:spcPct val="100000"/>
              </a:lnSpc>
              <a:spcBef>
                <a:spcPts val="434"/>
              </a:spcBef>
            </a:pPr>
            <a:r>
              <a:rPr sz="1800" spc="-5" dirty="0">
                <a:solidFill>
                  <a:srgbClr val="073D86"/>
                </a:solidFill>
                <a:latin typeface="Candara"/>
                <a:cs typeface="Candara"/>
              </a:rPr>
              <a:t>Patent </a:t>
            </a:r>
            <a:r>
              <a:rPr sz="1800" dirty="0">
                <a:solidFill>
                  <a:srgbClr val="073D86"/>
                </a:solidFill>
                <a:latin typeface="Candara"/>
                <a:cs typeface="Candara"/>
              </a:rPr>
              <a:t>, copyright and </a:t>
            </a:r>
            <a:r>
              <a:rPr sz="1800" spc="-5" dirty="0">
                <a:solidFill>
                  <a:srgbClr val="073D86"/>
                </a:solidFill>
                <a:latin typeface="Candara"/>
                <a:cs typeface="Candara"/>
              </a:rPr>
              <a:t>licensing </a:t>
            </a:r>
            <a:r>
              <a:rPr sz="1800" dirty="0">
                <a:solidFill>
                  <a:srgbClr val="073D86"/>
                </a:solidFill>
                <a:latin typeface="Candara"/>
                <a:cs typeface="Candara"/>
              </a:rPr>
              <a:t>, </a:t>
            </a:r>
            <a:r>
              <a:rPr sz="1800" spc="-5" dirty="0">
                <a:solidFill>
                  <a:srgbClr val="073D86"/>
                </a:solidFill>
                <a:latin typeface="Candara"/>
                <a:cs typeface="Candara"/>
              </a:rPr>
              <a:t>government </a:t>
            </a:r>
            <a:r>
              <a:rPr sz="1800" dirty="0">
                <a:solidFill>
                  <a:srgbClr val="073D86"/>
                </a:solidFill>
                <a:latin typeface="Candara"/>
                <a:cs typeface="Candara"/>
              </a:rPr>
              <a:t>restrictions , affected  </a:t>
            </a:r>
            <a:r>
              <a:rPr sz="1800" spc="-5" dirty="0">
                <a:solidFill>
                  <a:srgbClr val="073D86"/>
                </a:solidFill>
                <a:latin typeface="Candara"/>
                <a:cs typeface="Candara"/>
              </a:rPr>
              <a:t>stakeholders </a:t>
            </a:r>
            <a:r>
              <a:rPr sz="1800" dirty="0">
                <a:solidFill>
                  <a:srgbClr val="073D86"/>
                </a:solidFill>
                <a:latin typeface="Candara"/>
                <a:cs typeface="Candara"/>
              </a:rPr>
              <a:t>and </a:t>
            </a:r>
            <a:r>
              <a:rPr sz="1800" spc="-5" dirty="0">
                <a:solidFill>
                  <a:srgbClr val="073D86"/>
                </a:solidFill>
                <a:latin typeface="Candara"/>
                <a:cs typeface="Candara"/>
              </a:rPr>
              <a:t>reporting</a:t>
            </a:r>
            <a:r>
              <a:rPr sz="1800" spc="-40" dirty="0">
                <a:solidFill>
                  <a:srgbClr val="073D86"/>
                </a:solidFill>
                <a:latin typeface="Candara"/>
                <a:cs typeface="Candara"/>
              </a:rPr>
              <a:t> </a:t>
            </a:r>
            <a:r>
              <a:rPr sz="1800" dirty="0">
                <a:solidFill>
                  <a:srgbClr val="073D86"/>
                </a:solidFill>
                <a:latin typeface="Candara"/>
                <a:cs typeface="Candara"/>
              </a:rPr>
              <a:t>authority</a:t>
            </a:r>
            <a:endParaRPr sz="1800">
              <a:latin typeface="Candara"/>
              <a:cs typeface="Candara"/>
            </a:endParaRPr>
          </a:p>
        </p:txBody>
      </p:sp>
      <p:sp>
        <p:nvSpPr>
          <p:cNvPr id="15" name="object 15"/>
          <p:cNvSpPr txBox="1">
            <a:spLocks noGrp="1"/>
          </p:cNvSpPr>
          <p:nvPr>
            <p:ph type="title"/>
          </p:nvPr>
        </p:nvSpPr>
        <p:spPr>
          <a:xfrm>
            <a:off x="2852166" y="238455"/>
            <a:ext cx="3441065" cy="635000"/>
          </a:xfrm>
          <a:prstGeom prst="rect">
            <a:avLst/>
          </a:prstGeom>
        </p:spPr>
        <p:txBody>
          <a:bodyPr vert="horz" wrap="square" lIns="0" tIns="12065" rIns="0" bIns="0" rtlCol="0">
            <a:spAutoFit/>
          </a:bodyPr>
          <a:lstStyle/>
          <a:p>
            <a:pPr marL="12700">
              <a:lnSpc>
                <a:spcPct val="100000"/>
              </a:lnSpc>
              <a:spcBef>
                <a:spcPts val="95"/>
              </a:spcBef>
            </a:pPr>
            <a:r>
              <a:rPr spc="-5" dirty="0"/>
              <a:t>Feasibility</a:t>
            </a:r>
            <a:r>
              <a:rPr spc="-30" dirty="0"/>
              <a:t> </a:t>
            </a:r>
            <a:r>
              <a:rPr spc="-5" dirty="0"/>
              <a:t>study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399286"/>
            <a:ext cx="280416" cy="3413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8640" y="3143123"/>
            <a:ext cx="280416" cy="3413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40" y="3545459"/>
            <a:ext cx="280416" cy="3413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 y="4283328"/>
            <a:ext cx="280416" cy="34137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12065" rIns="0" bIns="0" rtlCol="0">
            <a:spAutoFit/>
          </a:bodyPr>
          <a:lstStyle/>
          <a:p>
            <a:pPr marL="76200" marR="5080">
              <a:lnSpc>
                <a:spcPct val="100000"/>
              </a:lnSpc>
              <a:spcBef>
                <a:spcPts val="95"/>
              </a:spcBef>
            </a:pPr>
            <a:r>
              <a:rPr spc="-5" dirty="0"/>
              <a:t>System analysis is </a:t>
            </a:r>
            <a:r>
              <a:rPr spc="-10" dirty="0"/>
              <a:t>not </a:t>
            </a:r>
            <a:r>
              <a:rPr spc="-5" dirty="0"/>
              <a:t>a preliminary study; </a:t>
            </a:r>
            <a:r>
              <a:rPr spc="-10" dirty="0"/>
              <a:t>however </a:t>
            </a:r>
            <a:r>
              <a:rPr spc="-5" dirty="0"/>
              <a:t>it is an in  depth study of </a:t>
            </a:r>
            <a:r>
              <a:rPr spc="-10" dirty="0"/>
              <a:t>end </a:t>
            </a:r>
            <a:r>
              <a:rPr spc="-5" dirty="0"/>
              <a:t>user information needs that produces  functional requirements that are used as the basis for the design  of a new information system.System analysis traditionally  involves a detailed study</a:t>
            </a:r>
            <a:r>
              <a:rPr spc="-15" dirty="0"/>
              <a:t> </a:t>
            </a:r>
            <a:r>
              <a:rPr spc="-10" dirty="0"/>
              <a:t>of:</a:t>
            </a:r>
          </a:p>
          <a:p>
            <a:pPr marL="76200" marR="146685">
              <a:lnSpc>
                <a:spcPct val="110000"/>
              </a:lnSpc>
              <a:spcBef>
                <a:spcPts val="260"/>
              </a:spcBef>
            </a:pPr>
            <a:r>
              <a:rPr spc="-10" dirty="0"/>
              <a:t>The </a:t>
            </a:r>
            <a:r>
              <a:rPr spc="-5" dirty="0"/>
              <a:t>information needs of a company and </a:t>
            </a:r>
            <a:r>
              <a:rPr spc="-10" dirty="0"/>
              <a:t>endusers like </a:t>
            </a:r>
            <a:r>
              <a:rPr spc="-5" dirty="0"/>
              <a:t>yourself  </a:t>
            </a:r>
            <a:r>
              <a:rPr spc="-10" dirty="0"/>
              <a:t>The </a:t>
            </a:r>
            <a:r>
              <a:rPr spc="-5" dirty="0"/>
              <a:t>activities , resources , and products of one or more of the  present information system being</a:t>
            </a:r>
            <a:r>
              <a:rPr spc="-40" dirty="0"/>
              <a:t> </a:t>
            </a:r>
            <a:r>
              <a:rPr spc="-5" dirty="0"/>
              <a:t>used</a:t>
            </a:r>
          </a:p>
          <a:p>
            <a:pPr marL="76200" marR="256540">
              <a:lnSpc>
                <a:spcPct val="100000"/>
              </a:lnSpc>
              <a:spcBef>
                <a:spcPts val="525"/>
              </a:spcBef>
            </a:pPr>
            <a:r>
              <a:rPr spc="-10" dirty="0"/>
              <a:t>The </a:t>
            </a:r>
            <a:r>
              <a:rPr spc="-5" dirty="0"/>
              <a:t>information system capabilitiesrequired to meet your  information needs , </a:t>
            </a:r>
            <a:r>
              <a:rPr spc="-10" dirty="0"/>
              <a:t>and </a:t>
            </a:r>
            <a:r>
              <a:rPr spc="-5" dirty="0"/>
              <a:t>those </a:t>
            </a:r>
            <a:r>
              <a:rPr spc="-10" dirty="0"/>
              <a:t>of </a:t>
            </a:r>
            <a:r>
              <a:rPr spc="-5" dirty="0"/>
              <a:t>other business stakeholders  that use the</a:t>
            </a:r>
            <a:r>
              <a:rPr spc="-20" dirty="0"/>
              <a:t> </a:t>
            </a:r>
            <a:r>
              <a:rPr spc="-5" dirty="0"/>
              <a:t>system</a:t>
            </a:r>
          </a:p>
        </p:txBody>
      </p:sp>
      <p:sp>
        <p:nvSpPr>
          <p:cNvPr id="7" name="object 7"/>
          <p:cNvSpPr txBox="1">
            <a:spLocks noGrp="1"/>
          </p:cNvSpPr>
          <p:nvPr>
            <p:ph type="title"/>
          </p:nvPr>
        </p:nvSpPr>
        <p:spPr>
          <a:xfrm>
            <a:off x="2604897" y="432257"/>
            <a:ext cx="3936365" cy="697230"/>
          </a:xfrm>
          <a:prstGeom prst="rect">
            <a:avLst/>
          </a:prstGeom>
        </p:spPr>
        <p:txBody>
          <a:bodyPr vert="horz" wrap="square" lIns="0" tIns="13335" rIns="0" bIns="0" rtlCol="0">
            <a:spAutoFit/>
          </a:bodyPr>
          <a:lstStyle/>
          <a:p>
            <a:pPr marL="12700">
              <a:lnSpc>
                <a:spcPct val="100000"/>
              </a:lnSpc>
              <a:spcBef>
                <a:spcPts val="105"/>
              </a:spcBef>
            </a:pPr>
            <a:r>
              <a:rPr sz="4400" dirty="0"/>
              <a:t>Systems</a:t>
            </a:r>
            <a:r>
              <a:rPr sz="4400" spc="-105" dirty="0"/>
              <a:t> </a:t>
            </a:r>
            <a:r>
              <a:rPr sz="4400" dirty="0"/>
              <a:t>analysis</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4840" y="1750186"/>
            <a:ext cx="252984" cy="31242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24840" y="2421001"/>
            <a:ext cx="252984" cy="3124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4840" y="3091560"/>
            <a:ext cx="252984" cy="3124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24840" y="4067302"/>
            <a:ext cx="252984" cy="31241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86460" y="1739010"/>
            <a:ext cx="7497445" cy="325755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73D86"/>
                </a:solidFill>
                <a:latin typeface="Candara"/>
                <a:cs typeface="Candara"/>
              </a:rPr>
              <a:t>A </a:t>
            </a:r>
            <a:r>
              <a:rPr sz="2000" spc="-5" dirty="0">
                <a:solidFill>
                  <a:srgbClr val="073D86"/>
                </a:solidFill>
                <a:latin typeface="Candara"/>
                <a:cs typeface="Candara"/>
              </a:rPr>
              <a:t>TPS </a:t>
            </a:r>
            <a:r>
              <a:rPr sz="2000" dirty="0">
                <a:solidFill>
                  <a:srgbClr val="073D86"/>
                </a:solidFill>
                <a:latin typeface="Candara"/>
                <a:cs typeface="Candara"/>
              </a:rPr>
              <a:t>records </a:t>
            </a:r>
            <a:r>
              <a:rPr sz="2000" spc="-5" dirty="0">
                <a:solidFill>
                  <a:srgbClr val="073D86"/>
                </a:solidFill>
                <a:latin typeface="Candara"/>
                <a:cs typeface="Candara"/>
              </a:rPr>
              <a:t>internal and external transactions </a:t>
            </a:r>
            <a:r>
              <a:rPr sz="2000" dirty="0">
                <a:solidFill>
                  <a:srgbClr val="073D86"/>
                </a:solidFill>
                <a:latin typeface="Candara"/>
                <a:cs typeface="Candara"/>
              </a:rPr>
              <a:t>for a company. </a:t>
            </a:r>
            <a:r>
              <a:rPr sz="2000" spc="-5" dirty="0">
                <a:solidFill>
                  <a:srgbClr val="073D86"/>
                </a:solidFill>
                <a:latin typeface="Candara"/>
                <a:cs typeface="Candara"/>
              </a:rPr>
              <a:t>It </a:t>
            </a:r>
            <a:r>
              <a:rPr sz="2000" dirty="0">
                <a:solidFill>
                  <a:srgbClr val="073D86"/>
                </a:solidFill>
                <a:latin typeface="Candara"/>
                <a:cs typeface="Candara"/>
              </a:rPr>
              <a:t>is</a:t>
            </a:r>
            <a:r>
              <a:rPr sz="2000" spc="60" dirty="0">
                <a:solidFill>
                  <a:srgbClr val="073D86"/>
                </a:solidFill>
                <a:latin typeface="Candara"/>
                <a:cs typeface="Candara"/>
              </a:rPr>
              <a:t> </a:t>
            </a:r>
            <a:r>
              <a:rPr sz="2000" dirty="0">
                <a:solidFill>
                  <a:srgbClr val="073D86"/>
                </a:solidFill>
                <a:latin typeface="Candara"/>
                <a:cs typeface="Candara"/>
              </a:rPr>
              <a:t>a</a:t>
            </a:r>
            <a:endParaRPr sz="2000">
              <a:latin typeface="Candara"/>
              <a:cs typeface="Candara"/>
            </a:endParaRPr>
          </a:p>
          <a:p>
            <a:pPr marL="12700">
              <a:lnSpc>
                <a:spcPct val="100000"/>
              </a:lnSpc>
            </a:pPr>
            <a:r>
              <a:rPr sz="2000" dirty="0">
                <a:solidFill>
                  <a:srgbClr val="073D86"/>
                </a:solidFill>
                <a:latin typeface="Candara"/>
                <a:cs typeface="Candara"/>
              </a:rPr>
              <a:t>repository of </a:t>
            </a:r>
            <a:r>
              <a:rPr sz="2000" spc="-5" dirty="0">
                <a:solidFill>
                  <a:srgbClr val="073D86"/>
                </a:solidFill>
                <a:latin typeface="Candara"/>
                <a:cs typeface="Candara"/>
              </a:rPr>
              <a:t>data that is </a:t>
            </a:r>
            <a:r>
              <a:rPr sz="2000" dirty="0">
                <a:solidFill>
                  <a:srgbClr val="073D86"/>
                </a:solidFill>
                <a:latin typeface="Candara"/>
                <a:cs typeface="Candara"/>
              </a:rPr>
              <a:t>frequently </a:t>
            </a:r>
            <a:r>
              <a:rPr sz="2000" spc="-5" dirty="0">
                <a:solidFill>
                  <a:srgbClr val="073D86"/>
                </a:solidFill>
                <a:latin typeface="Candara"/>
                <a:cs typeface="Candara"/>
              </a:rPr>
              <a:t>accessed </a:t>
            </a:r>
            <a:r>
              <a:rPr sz="2000" dirty="0">
                <a:solidFill>
                  <a:srgbClr val="073D86"/>
                </a:solidFill>
                <a:latin typeface="Candara"/>
                <a:cs typeface="Candara"/>
              </a:rPr>
              <a:t>by </a:t>
            </a:r>
            <a:r>
              <a:rPr sz="2000" spc="-5" dirty="0">
                <a:solidFill>
                  <a:srgbClr val="073D86"/>
                </a:solidFill>
                <a:latin typeface="Candara"/>
                <a:cs typeface="Candara"/>
              </a:rPr>
              <a:t>other</a:t>
            </a:r>
            <a:r>
              <a:rPr sz="2000" spc="-40" dirty="0">
                <a:solidFill>
                  <a:srgbClr val="073D86"/>
                </a:solidFill>
                <a:latin typeface="Candara"/>
                <a:cs typeface="Candara"/>
              </a:rPr>
              <a:t> </a:t>
            </a:r>
            <a:r>
              <a:rPr sz="2000" dirty="0">
                <a:solidFill>
                  <a:srgbClr val="073D86"/>
                </a:solidFill>
                <a:latin typeface="Candara"/>
                <a:cs typeface="Candara"/>
              </a:rPr>
              <a:t>systems</a:t>
            </a:r>
            <a:endParaRPr sz="2000">
              <a:latin typeface="Candara"/>
              <a:cs typeface="Candara"/>
            </a:endParaRPr>
          </a:p>
          <a:p>
            <a:pPr marL="12700" marR="333375">
              <a:lnSpc>
                <a:spcPct val="100000"/>
              </a:lnSpc>
              <a:spcBef>
                <a:spcPts val="475"/>
              </a:spcBef>
            </a:pPr>
            <a:r>
              <a:rPr sz="2000" dirty="0">
                <a:solidFill>
                  <a:srgbClr val="073D86"/>
                </a:solidFill>
                <a:latin typeface="Candara"/>
                <a:cs typeface="Candara"/>
              </a:rPr>
              <a:t>A </a:t>
            </a:r>
            <a:r>
              <a:rPr sz="2000" spc="-5" dirty="0">
                <a:solidFill>
                  <a:srgbClr val="073D86"/>
                </a:solidFill>
                <a:latin typeface="Candara"/>
                <a:cs typeface="Candara"/>
              </a:rPr>
              <a:t>TPS </a:t>
            </a:r>
            <a:r>
              <a:rPr sz="2000" dirty="0">
                <a:solidFill>
                  <a:srgbClr val="073D86"/>
                </a:solidFill>
                <a:latin typeface="Candara"/>
                <a:cs typeface="Candara"/>
              </a:rPr>
              <a:t>performs </a:t>
            </a:r>
            <a:r>
              <a:rPr sz="2000" spc="-5" dirty="0">
                <a:solidFill>
                  <a:srgbClr val="073D86"/>
                </a:solidFill>
                <a:latin typeface="Candara"/>
                <a:cs typeface="Candara"/>
              </a:rPr>
              <a:t>routine </a:t>
            </a:r>
            <a:r>
              <a:rPr sz="2000" dirty="0">
                <a:solidFill>
                  <a:srgbClr val="073D86"/>
                </a:solidFill>
                <a:latin typeface="Candara"/>
                <a:cs typeface="Candara"/>
              </a:rPr>
              <a:t>, </a:t>
            </a:r>
            <a:r>
              <a:rPr sz="2000" spc="-5" dirty="0">
                <a:solidFill>
                  <a:srgbClr val="073D86"/>
                </a:solidFill>
                <a:latin typeface="Candara"/>
                <a:cs typeface="Candara"/>
              </a:rPr>
              <a:t>repetitive </a:t>
            </a:r>
            <a:r>
              <a:rPr sz="2000" dirty="0">
                <a:solidFill>
                  <a:srgbClr val="073D86"/>
                </a:solidFill>
                <a:latin typeface="Candara"/>
                <a:cs typeface="Candara"/>
              </a:rPr>
              <a:t>tasks .It is mostly </a:t>
            </a:r>
            <a:r>
              <a:rPr sz="2000" spc="-5" dirty="0">
                <a:solidFill>
                  <a:srgbClr val="073D86"/>
                </a:solidFill>
                <a:latin typeface="Candara"/>
                <a:cs typeface="Candara"/>
              </a:rPr>
              <a:t>used </a:t>
            </a:r>
            <a:r>
              <a:rPr sz="2000" dirty="0">
                <a:solidFill>
                  <a:srgbClr val="073D86"/>
                </a:solidFill>
                <a:latin typeface="Candara"/>
                <a:cs typeface="Candara"/>
              </a:rPr>
              <a:t>by </a:t>
            </a:r>
            <a:r>
              <a:rPr sz="2000" spc="-5" dirty="0">
                <a:solidFill>
                  <a:srgbClr val="073D86"/>
                </a:solidFill>
                <a:latin typeface="Candara"/>
                <a:cs typeface="Candara"/>
              </a:rPr>
              <a:t>lower  level </a:t>
            </a:r>
            <a:r>
              <a:rPr sz="2000" dirty="0">
                <a:solidFill>
                  <a:srgbClr val="073D86"/>
                </a:solidFill>
                <a:latin typeface="Candara"/>
                <a:cs typeface="Candara"/>
              </a:rPr>
              <a:t>managers to make </a:t>
            </a:r>
            <a:r>
              <a:rPr sz="2000" spc="-5" dirty="0">
                <a:solidFill>
                  <a:srgbClr val="073D86"/>
                </a:solidFill>
                <a:latin typeface="Candara"/>
                <a:cs typeface="Candara"/>
              </a:rPr>
              <a:t>operational</a:t>
            </a:r>
            <a:r>
              <a:rPr sz="2000" spc="-25" dirty="0">
                <a:solidFill>
                  <a:srgbClr val="073D86"/>
                </a:solidFill>
                <a:latin typeface="Candara"/>
                <a:cs typeface="Candara"/>
              </a:rPr>
              <a:t> </a:t>
            </a:r>
            <a:r>
              <a:rPr sz="2000" spc="-5" dirty="0">
                <a:solidFill>
                  <a:srgbClr val="073D86"/>
                </a:solidFill>
                <a:latin typeface="Candara"/>
                <a:cs typeface="Candara"/>
              </a:rPr>
              <a:t>decisions</a:t>
            </a:r>
            <a:endParaRPr sz="2000">
              <a:latin typeface="Candara"/>
              <a:cs typeface="Candara"/>
            </a:endParaRPr>
          </a:p>
          <a:p>
            <a:pPr marL="12700" marR="90805" algn="just">
              <a:lnSpc>
                <a:spcPct val="100000"/>
              </a:lnSpc>
              <a:spcBef>
                <a:spcPts val="475"/>
              </a:spcBef>
            </a:pPr>
            <a:r>
              <a:rPr sz="2000" spc="-10" dirty="0">
                <a:solidFill>
                  <a:srgbClr val="073D86"/>
                </a:solidFill>
                <a:latin typeface="Candara"/>
                <a:cs typeface="Candara"/>
              </a:rPr>
              <a:t>Transactions </a:t>
            </a:r>
            <a:r>
              <a:rPr sz="2000" spc="-5" dirty="0">
                <a:solidFill>
                  <a:srgbClr val="073D86"/>
                </a:solidFill>
                <a:latin typeface="Candara"/>
                <a:cs typeface="Candara"/>
              </a:rPr>
              <a:t>can </a:t>
            </a:r>
            <a:r>
              <a:rPr sz="2000" dirty="0">
                <a:solidFill>
                  <a:srgbClr val="073D86"/>
                </a:solidFill>
                <a:latin typeface="Candara"/>
                <a:cs typeface="Candara"/>
              </a:rPr>
              <a:t>be recorded in batch mode or </a:t>
            </a:r>
            <a:r>
              <a:rPr sz="2000" spc="-5" dirty="0">
                <a:solidFill>
                  <a:srgbClr val="073D86"/>
                </a:solidFill>
                <a:latin typeface="Candara"/>
                <a:cs typeface="Candara"/>
              </a:rPr>
              <a:t>online.In </a:t>
            </a:r>
            <a:r>
              <a:rPr sz="2000" dirty="0">
                <a:solidFill>
                  <a:srgbClr val="073D86"/>
                </a:solidFill>
                <a:latin typeface="Candara"/>
                <a:cs typeface="Candara"/>
              </a:rPr>
              <a:t>batch mode  the </a:t>
            </a:r>
            <a:r>
              <a:rPr sz="2000" spc="-5" dirty="0">
                <a:solidFill>
                  <a:srgbClr val="073D86"/>
                </a:solidFill>
                <a:latin typeface="Candara"/>
                <a:cs typeface="Candara"/>
              </a:rPr>
              <a:t>files </a:t>
            </a:r>
            <a:r>
              <a:rPr sz="2000" dirty="0">
                <a:solidFill>
                  <a:srgbClr val="073D86"/>
                </a:solidFill>
                <a:latin typeface="Candara"/>
                <a:cs typeface="Candara"/>
              </a:rPr>
              <a:t>are updated </a:t>
            </a:r>
            <a:r>
              <a:rPr sz="2000" spc="-5" dirty="0">
                <a:solidFill>
                  <a:srgbClr val="073D86"/>
                </a:solidFill>
                <a:latin typeface="Candara"/>
                <a:cs typeface="Candara"/>
              </a:rPr>
              <a:t>periodically.In online </a:t>
            </a:r>
            <a:r>
              <a:rPr sz="2000" dirty="0">
                <a:solidFill>
                  <a:srgbClr val="073D86"/>
                </a:solidFill>
                <a:latin typeface="Candara"/>
                <a:cs typeface="Candara"/>
              </a:rPr>
              <a:t>mode , </a:t>
            </a:r>
            <a:r>
              <a:rPr sz="2000" spc="-5" dirty="0">
                <a:solidFill>
                  <a:srgbClr val="073D86"/>
                </a:solidFill>
                <a:latin typeface="Candara"/>
                <a:cs typeface="Candara"/>
              </a:rPr>
              <a:t>each transaction </a:t>
            </a:r>
            <a:r>
              <a:rPr sz="2000" dirty="0">
                <a:solidFill>
                  <a:srgbClr val="073D86"/>
                </a:solidFill>
                <a:latin typeface="Candara"/>
                <a:cs typeface="Candara"/>
              </a:rPr>
              <a:t>is  </a:t>
            </a:r>
            <a:r>
              <a:rPr sz="2000" spc="-5" dirty="0">
                <a:solidFill>
                  <a:srgbClr val="073D86"/>
                </a:solidFill>
                <a:latin typeface="Candara"/>
                <a:cs typeface="Candara"/>
              </a:rPr>
              <a:t>recorded </a:t>
            </a:r>
            <a:r>
              <a:rPr sz="2000" dirty="0">
                <a:solidFill>
                  <a:srgbClr val="073D86"/>
                </a:solidFill>
                <a:latin typeface="Candara"/>
                <a:cs typeface="Candara"/>
              </a:rPr>
              <a:t>as it</a:t>
            </a:r>
            <a:r>
              <a:rPr sz="2000" spc="-30" dirty="0">
                <a:solidFill>
                  <a:srgbClr val="073D86"/>
                </a:solidFill>
                <a:latin typeface="Candara"/>
                <a:cs typeface="Candara"/>
              </a:rPr>
              <a:t> </a:t>
            </a:r>
            <a:r>
              <a:rPr sz="2000" spc="-5" dirty="0">
                <a:solidFill>
                  <a:srgbClr val="073D86"/>
                </a:solidFill>
                <a:latin typeface="Candara"/>
                <a:cs typeface="Candara"/>
              </a:rPr>
              <a:t>occurs</a:t>
            </a:r>
            <a:endParaRPr sz="2000">
              <a:latin typeface="Candara"/>
              <a:cs typeface="Candara"/>
            </a:endParaRPr>
          </a:p>
          <a:p>
            <a:pPr marL="12700">
              <a:lnSpc>
                <a:spcPct val="100000"/>
              </a:lnSpc>
              <a:spcBef>
                <a:spcPts val="475"/>
              </a:spcBef>
            </a:pPr>
            <a:r>
              <a:rPr sz="2000" spc="-5" dirty="0">
                <a:solidFill>
                  <a:srgbClr val="073D86"/>
                </a:solidFill>
                <a:latin typeface="Candara"/>
                <a:cs typeface="Candara"/>
              </a:rPr>
              <a:t>There </a:t>
            </a:r>
            <a:r>
              <a:rPr sz="2000" dirty="0">
                <a:solidFill>
                  <a:srgbClr val="073D86"/>
                </a:solidFill>
                <a:latin typeface="Candara"/>
                <a:cs typeface="Candara"/>
              </a:rPr>
              <a:t>are </a:t>
            </a:r>
            <a:r>
              <a:rPr sz="2000" spc="-5" dirty="0">
                <a:solidFill>
                  <a:srgbClr val="073D86"/>
                </a:solidFill>
                <a:latin typeface="Candara"/>
                <a:cs typeface="Candara"/>
              </a:rPr>
              <a:t>six </a:t>
            </a:r>
            <a:r>
              <a:rPr sz="2000" dirty="0">
                <a:solidFill>
                  <a:srgbClr val="073D86"/>
                </a:solidFill>
                <a:latin typeface="Candara"/>
                <a:cs typeface="Candara"/>
              </a:rPr>
              <a:t>steps in </a:t>
            </a:r>
            <a:r>
              <a:rPr sz="2000" spc="-5" dirty="0">
                <a:solidFill>
                  <a:srgbClr val="073D86"/>
                </a:solidFill>
                <a:latin typeface="Candara"/>
                <a:cs typeface="Candara"/>
              </a:rPr>
              <a:t>processing </a:t>
            </a:r>
            <a:r>
              <a:rPr sz="2000" dirty="0">
                <a:solidFill>
                  <a:srgbClr val="073D86"/>
                </a:solidFill>
                <a:latin typeface="Candara"/>
                <a:cs typeface="Candara"/>
              </a:rPr>
              <a:t>a </a:t>
            </a:r>
            <a:r>
              <a:rPr sz="2000" spc="-5" dirty="0">
                <a:solidFill>
                  <a:srgbClr val="073D86"/>
                </a:solidFill>
                <a:latin typeface="Candara"/>
                <a:cs typeface="Candara"/>
              </a:rPr>
              <a:t>transaction.they </a:t>
            </a:r>
            <a:r>
              <a:rPr sz="2000" dirty="0">
                <a:solidFill>
                  <a:srgbClr val="073D86"/>
                </a:solidFill>
                <a:latin typeface="Candara"/>
                <a:cs typeface="Candara"/>
              </a:rPr>
              <a:t>are </a:t>
            </a:r>
            <a:r>
              <a:rPr sz="2000" spc="-5" dirty="0">
                <a:solidFill>
                  <a:srgbClr val="073D86"/>
                </a:solidFill>
                <a:latin typeface="Candara"/>
                <a:cs typeface="Candara"/>
              </a:rPr>
              <a:t>data</a:t>
            </a:r>
            <a:r>
              <a:rPr sz="2000" spc="50" dirty="0">
                <a:solidFill>
                  <a:srgbClr val="073D86"/>
                </a:solidFill>
                <a:latin typeface="Candara"/>
                <a:cs typeface="Candara"/>
              </a:rPr>
              <a:t> </a:t>
            </a:r>
            <a:r>
              <a:rPr sz="2000" spc="-5" dirty="0">
                <a:solidFill>
                  <a:srgbClr val="073D86"/>
                </a:solidFill>
                <a:latin typeface="Candara"/>
                <a:cs typeface="Candara"/>
              </a:rPr>
              <a:t>entry</a:t>
            </a:r>
            <a:endParaRPr sz="2000">
              <a:latin typeface="Candara"/>
              <a:cs typeface="Candara"/>
            </a:endParaRPr>
          </a:p>
          <a:p>
            <a:pPr marL="12700" marR="138430">
              <a:lnSpc>
                <a:spcPct val="100000"/>
              </a:lnSpc>
            </a:pPr>
            <a:r>
              <a:rPr sz="2000" dirty="0">
                <a:solidFill>
                  <a:srgbClr val="073D86"/>
                </a:solidFill>
                <a:latin typeface="Candara"/>
                <a:cs typeface="Candara"/>
              </a:rPr>
              <a:t>,data </a:t>
            </a:r>
            <a:r>
              <a:rPr sz="2000" spc="-5" dirty="0">
                <a:solidFill>
                  <a:srgbClr val="073D86"/>
                </a:solidFill>
                <a:latin typeface="Candara"/>
                <a:cs typeface="Candara"/>
              </a:rPr>
              <a:t>validation </a:t>
            </a:r>
            <a:r>
              <a:rPr sz="2000" dirty="0">
                <a:solidFill>
                  <a:srgbClr val="073D86"/>
                </a:solidFill>
                <a:latin typeface="Candara"/>
                <a:cs typeface="Candara"/>
              </a:rPr>
              <a:t>, </a:t>
            </a:r>
            <a:r>
              <a:rPr sz="2000" spc="-5" dirty="0">
                <a:solidFill>
                  <a:srgbClr val="073D86"/>
                </a:solidFill>
                <a:latin typeface="Candara"/>
                <a:cs typeface="Candara"/>
              </a:rPr>
              <a:t>data processing and revalidation </a:t>
            </a:r>
            <a:r>
              <a:rPr sz="2000" dirty="0">
                <a:solidFill>
                  <a:srgbClr val="073D86"/>
                </a:solidFill>
                <a:latin typeface="Candara"/>
                <a:cs typeface="Candara"/>
              </a:rPr>
              <a:t>, storage – output  generation </a:t>
            </a:r>
            <a:r>
              <a:rPr sz="2000" spc="-5" dirty="0">
                <a:solidFill>
                  <a:srgbClr val="073D86"/>
                </a:solidFill>
                <a:latin typeface="Candara"/>
                <a:cs typeface="Candara"/>
              </a:rPr>
              <a:t>and query</a:t>
            </a:r>
            <a:r>
              <a:rPr sz="2000" spc="-20" dirty="0">
                <a:solidFill>
                  <a:srgbClr val="073D86"/>
                </a:solidFill>
                <a:latin typeface="Candara"/>
                <a:cs typeface="Candara"/>
              </a:rPr>
              <a:t> </a:t>
            </a:r>
            <a:r>
              <a:rPr sz="2000" dirty="0">
                <a:solidFill>
                  <a:srgbClr val="073D86"/>
                </a:solidFill>
                <a:latin typeface="Candara"/>
                <a:cs typeface="Candara"/>
              </a:rPr>
              <a:t>support</a:t>
            </a:r>
            <a:endParaRPr sz="2000">
              <a:latin typeface="Candara"/>
              <a:cs typeface="Candara"/>
            </a:endParaRPr>
          </a:p>
        </p:txBody>
      </p:sp>
      <p:sp>
        <p:nvSpPr>
          <p:cNvPr id="7" name="object 7"/>
          <p:cNvSpPr txBox="1">
            <a:spLocks noGrp="1"/>
          </p:cNvSpPr>
          <p:nvPr>
            <p:ph type="title"/>
          </p:nvPr>
        </p:nvSpPr>
        <p:spPr>
          <a:xfrm>
            <a:off x="2111120" y="920241"/>
            <a:ext cx="4922520" cy="635000"/>
          </a:xfrm>
          <a:prstGeom prst="rect">
            <a:avLst/>
          </a:prstGeom>
        </p:spPr>
        <p:txBody>
          <a:bodyPr vert="horz" wrap="square" lIns="0" tIns="12065" rIns="0" bIns="0" rtlCol="0">
            <a:spAutoFit/>
          </a:bodyPr>
          <a:lstStyle/>
          <a:p>
            <a:pPr marL="12700">
              <a:lnSpc>
                <a:spcPct val="100000"/>
              </a:lnSpc>
              <a:spcBef>
                <a:spcPts val="95"/>
              </a:spcBef>
            </a:pPr>
            <a:r>
              <a:rPr spc="-10" dirty="0"/>
              <a:t>TPS</a:t>
            </a:r>
            <a:r>
              <a:rPr spc="-5" dirty="0"/>
              <a:t> </a:t>
            </a:r>
            <a:r>
              <a:rPr spc="-10" dirty="0"/>
              <a:t>CHARACTERISTICS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2440" y="1853438"/>
            <a:ext cx="405384" cy="4983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2440" y="2439035"/>
            <a:ext cx="405384" cy="4983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2440" y="3024251"/>
            <a:ext cx="405384" cy="4983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2440" y="3609416"/>
            <a:ext cx="405384" cy="49865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34059" y="1744954"/>
            <a:ext cx="6299200" cy="2854960"/>
          </a:xfrm>
          <a:prstGeom prst="rect">
            <a:avLst/>
          </a:prstGeom>
        </p:spPr>
        <p:txBody>
          <a:bodyPr vert="horz" wrap="square" lIns="0" tIns="12700" rIns="0" bIns="0" rtlCol="0">
            <a:spAutoFit/>
          </a:bodyPr>
          <a:lstStyle/>
          <a:p>
            <a:pPr marL="12700" marR="1059180">
              <a:lnSpc>
                <a:spcPct val="120000"/>
              </a:lnSpc>
              <a:spcBef>
                <a:spcPts val="100"/>
              </a:spcBef>
            </a:pPr>
            <a:r>
              <a:rPr sz="3200" dirty="0">
                <a:solidFill>
                  <a:srgbClr val="073D86"/>
                </a:solidFill>
                <a:latin typeface="Candara"/>
                <a:cs typeface="Candara"/>
              </a:rPr>
              <a:t>Organizational analysis  Analysis of the present</a:t>
            </a:r>
            <a:r>
              <a:rPr sz="3200" spc="-90" dirty="0">
                <a:solidFill>
                  <a:srgbClr val="073D86"/>
                </a:solidFill>
                <a:latin typeface="Candara"/>
                <a:cs typeface="Candara"/>
              </a:rPr>
              <a:t> </a:t>
            </a:r>
            <a:r>
              <a:rPr sz="3200" dirty="0">
                <a:solidFill>
                  <a:srgbClr val="073D86"/>
                </a:solidFill>
                <a:latin typeface="Candara"/>
                <a:cs typeface="Candara"/>
              </a:rPr>
              <a:t>system  Logical</a:t>
            </a:r>
            <a:r>
              <a:rPr sz="3200" spc="-20" dirty="0">
                <a:solidFill>
                  <a:srgbClr val="073D86"/>
                </a:solidFill>
                <a:latin typeface="Candara"/>
                <a:cs typeface="Candara"/>
              </a:rPr>
              <a:t> </a:t>
            </a:r>
            <a:r>
              <a:rPr sz="3200" dirty="0">
                <a:solidFill>
                  <a:srgbClr val="073D86"/>
                </a:solidFill>
                <a:latin typeface="Candara"/>
                <a:cs typeface="Candara"/>
              </a:rPr>
              <a:t>analysis</a:t>
            </a:r>
            <a:endParaRPr sz="3200">
              <a:latin typeface="Candara"/>
              <a:cs typeface="Candara"/>
            </a:endParaRPr>
          </a:p>
          <a:p>
            <a:pPr marL="12700">
              <a:lnSpc>
                <a:spcPct val="100000"/>
              </a:lnSpc>
              <a:spcBef>
                <a:spcPts val="765"/>
              </a:spcBef>
              <a:tabLst>
                <a:tab pos="1982470" algn="l"/>
              </a:tabLst>
            </a:pPr>
            <a:r>
              <a:rPr sz="3200" spc="-5" dirty="0">
                <a:solidFill>
                  <a:srgbClr val="073D86"/>
                </a:solidFill>
                <a:latin typeface="Candara"/>
                <a:cs typeface="Candara"/>
              </a:rPr>
              <a:t>Functional	</a:t>
            </a:r>
            <a:r>
              <a:rPr sz="3200" dirty="0">
                <a:solidFill>
                  <a:srgbClr val="073D86"/>
                </a:solidFill>
                <a:latin typeface="Candara"/>
                <a:cs typeface="Candara"/>
              </a:rPr>
              <a:t>requirement analysis</a:t>
            </a:r>
            <a:r>
              <a:rPr sz="3200" spc="-75" dirty="0">
                <a:solidFill>
                  <a:srgbClr val="073D86"/>
                </a:solidFill>
                <a:latin typeface="Candara"/>
                <a:cs typeface="Candara"/>
              </a:rPr>
              <a:t> </a:t>
            </a:r>
            <a:r>
              <a:rPr sz="3200" dirty="0">
                <a:solidFill>
                  <a:srgbClr val="073D86"/>
                </a:solidFill>
                <a:latin typeface="Candara"/>
                <a:cs typeface="Candara"/>
              </a:rPr>
              <a:t>and</a:t>
            </a:r>
            <a:endParaRPr sz="3200">
              <a:latin typeface="Candara"/>
              <a:cs typeface="Candara"/>
            </a:endParaRPr>
          </a:p>
          <a:p>
            <a:pPr marL="12700">
              <a:lnSpc>
                <a:spcPct val="100000"/>
              </a:lnSpc>
            </a:pPr>
            <a:r>
              <a:rPr sz="3200" spc="-5" dirty="0">
                <a:solidFill>
                  <a:srgbClr val="073D86"/>
                </a:solidFill>
                <a:latin typeface="Candara"/>
                <a:cs typeface="Candara"/>
              </a:rPr>
              <a:t>determination</a:t>
            </a:r>
            <a:endParaRPr sz="3200">
              <a:latin typeface="Candara"/>
              <a:cs typeface="Candara"/>
            </a:endParaRPr>
          </a:p>
        </p:txBody>
      </p:sp>
      <p:sp>
        <p:nvSpPr>
          <p:cNvPr id="7" name="object 7"/>
          <p:cNvSpPr txBox="1">
            <a:spLocks noGrp="1"/>
          </p:cNvSpPr>
          <p:nvPr>
            <p:ph type="title"/>
          </p:nvPr>
        </p:nvSpPr>
        <p:spPr>
          <a:xfrm>
            <a:off x="683158" y="391109"/>
            <a:ext cx="7778115" cy="635000"/>
          </a:xfrm>
          <a:prstGeom prst="rect">
            <a:avLst/>
          </a:prstGeom>
        </p:spPr>
        <p:txBody>
          <a:bodyPr vert="horz" wrap="square" lIns="0" tIns="12065" rIns="0" bIns="0" rtlCol="0">
            <a:spAutoFit/>
          </a:bodyPr>
          <a:lstStyle/>
          <a:p>
            <a:pPr marL="12700">
              <a:lnSpc>
                <a:spcPct val="100000"/>
              </a:lnSpc>
              <a:spcBef>
                <a:spcPts val="95"/>
              </a:spcBef>
              <a:tabLst>
                <a:tab pos="3680460" algn="l"/>
              </a:tabLst>
            </a:pPr>
            <a:r>
              <a:rPr spc="-10" dirty="0"/>
              <a:t>Important</a:t>
            </a:r>
            <a:r>
              <a:rPr spc="10" dirty="0"/>
              <a:t> </a:t>
            </a:r>
            <a:r>
              <a:rPr spc="-5" dirty="0"/>
              <a:t>steps	for System</a:t>
            </a:r>
            <a:r>
              <a:rPr spc="-35" dirty="0"/>
              <a:t> </a:t>
            </a:r>
            <a:r>
              <a:rPr spc="-10" dirty="0"/>
              <a:t>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957" y="328371"/>
            <a:ext cx="7639684" cy="1002030"/>
          </a:xfrm>
          <a:prstGeom prst="rect">
            <a:avLst/>
          </a:prstGeom>
        </p:spPr>
        <p:txBody>
          <a:bodyPr vert="horz" wrap="square" lIns="0" tIns="13335" rIns="0" bIns="0" rtlCol="0">
            <a:spAutoFit/>
          </a:bodyPr>
          <a:lstStyle/>
          <a:p>
            <a:pPr marL="1905" algn="ctr">
              <a:lnSpc>
                <a:spcPct val="100000"/>
              </a:lnSpc>
              <a:spcBef>
                <a:spcPts val="105"/>
              </a:spcBef>
            </a:pPr>
            <a:r>
              <a:rPr sz="3200" dirty="0"/>
              <a:t>Examples of </a:t>
            </a:r>
            <a:r>
              <a:rPr sz="3200" spc="-5" dirty="0"/>
              <a:t>Functional </a:t>
            </a:r>
            <a:r>
              <a:rPr sz="3200" dirty="0"/>
              <a:t>requirement</a:t>
            </a:r>
            <a:r>
              <a:rPr sz="3200" spc="-55" dirty="0"/>
              <a:t> </a:t>
            </a:r>
            <a:r>
              <a:rPr sz="3200" spc="-5" dirty="0"/>
              <a:t>for</a:t>
            </a:r>
            <a:endParaRPr sz="3200"/>
          </a:p>
          <a:p>
            <a:pPr algn="ctr">
              <a:lnSpc>
                <a:spcPct val="100000"/>
              </a:lnSpc>
            </a:pPr>
            <a:r>
              <a:rPr sz="3200" dirty="0"/>
              <a:t>proposed e commerce system for a</a:t>
            </a:r>
            <a:r>
              <a:rPr sz="3200" spc="-100" dirty="0"/>
              <a:t> </a:t>
            </a:r>
            <a:r>
              <a:rPr sz="3200" dirty="0"/>
              <a:t>business</a:t>
            </a:r>
            <a:endParaRPr sz="3200"/>
          </a:p>
        </p:txBody>
      </p:sp>
      <p:graphicFrame>
        <p:nvGraphicFramePr>
          <p:cNvPr id="3" name="object 3"/>
          <p:cNvGraphicFramePr>
            <a:graphicFrameLocks noGrp="1"/>
          </p:cNvGraphicFramePr>
          <p:nvPr/>
        </p:nvGraphicFramePr>
        <p:xfrm>
          <a:off x="1441450" y="1746250"/>
          <a:ext cx="6824345" cy="3899534"/>
        </p:xfrm>
        <a:graphic>
          <a:graphicData uri="http://schemas.openxmlformats.org/drawingml/2006/table">
            <a:tbl>
              <a:tblPr firstRow="1" bandRow="1">
                <a:tableStyleId>{2D5ABB26-0587-4C30-8999-92F81FD0307C}</a:tableStyleId>
              </a:tblPr>
              <a:tblGrid>
                <a:gridCol w="6824345"/>
              </a:tblGrid>
              <a:tr h="395605">
                <a:tc>
                  <a:txBody>
                    <a:bodyPr/>
                    <a:lstStyle/>
                    <a:p>
                      <a:pPr marL="1384935">
                        <a:lnSpc>
                          <a:spcPct val="100000"/>
                        </a:lnSpc>
                        <a:spcBef>
                          <a:spcPts val="229"/>
                        </a:spcBef>
                      </a:pPr>
                      <a:r>
                        <a:rPr sz="2000" b="1" spc="-5" dirty="0">
                          <a:solidFill>
                            <a:srgbClr val="FFFFFF"/>
                          </a:solidFill>
                          <a:latin typeface="Candara"/>
                          <a:cs typeface="Candara"/>
                        </a:rPr>
                        <a:t>Examples </a:t>
                      </a:r>
                      <a:r>
                        <a:rPr sz="2000" b="1" dirty="0">
                          <a:solidFill>
                            <a:srgbClr val="FFFFFF"/>
                          </a:solidFill>
                          <a:latin typeface="Candara"/>
                          <a:cs typeface="Candara"/>
                        </a:rPr>
                        <a:t>of Functional</a:t>
                      </a:r>
                      <a:r>
                        <a:rPr sz="2000" b="1" spc="-50" dirty="0">
                          <a:solidFill>
                            <a:srgbClr val="FFFFFF"/>
                          </a:solidFill>
                          <a:latin typeface="Candara"/>
                          <a:cs typeface="Candara"/>
                        </a:rPr>
                        <a:t> </a:t>
                      </a:r>
                      <a:r>
                        <a:rPr sz="2000" b="1" dirty="0">
                          <a:solidFill>
                            <a:srgbClr val="FFFFFF"/>
                          </a:solidFill>
                          <a:latin typeface="Candara"/>
                          <a:cs typeface="Candara"/>
                        </a:rPr>
                        <a:t>requirements</a:t>
                      </a:r>
                      <a:endParaRPr sz="2000">
                        <a:latin typeface="Candara"/>
                        <a:cs typeface="Candara"/>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r>
              <a:tr h="944880">
                <a:tc>
                  <a:txBody>
                    <a:bodyPr/>
                    <a:lstStyle/>
                    <a:p>
                      <a:pPr marL="384175" indent="-286385">
                        <a:lnSpc>
                          <a:spcPct val="100000"/>
                        </a:lnSpc>
                        <a:spcBef>
                          <a:spcPts val="235"/>
                        </a:spcBef>
                        <a:buFont typeface="Arial"/>
                        <a:buChar char="•"/>
                        <a:tabLst>
                          <a:tab pos="384175" algn="l"/>
                          <a:tab pos="384810" algn="l"/>
                        </a:tabLst>
                      </a:pPr>
                      <a:r>
                        <a:rPr sz="2000" b="1" dirty="0">
                          <a:latin typeface="Candara"/>
                          <a:cs typeface="Candara"/>
                        </a:rPr>
                        <a:t>USER </a:t>
                      </a:r>
                      <a:r>
                        <a:rPr sz="2000" b="1" spc="-10" dirty="0">
                          <a:latin typeface="Candara"/>
                          <a:cs typeface="Candara"/>
                        </a:rPr>
                        <a:t>FRIENDLY</a:t>
                      </a:r>
                      <a:r>
                        <a:rPr sz="2000" b="1" spc="-50" dirty="0">
                          <a:latin typeface="Candara"/>
                          <a:cs typeface="Candara"/>
                        </a:rPr>
                        <a:t> </a:t>
                      </a:r>
                      <a:r>
                        <a:rPr sz="2000" b="1" spc="-5" dirty="0">
                          <a:latin typeface="Candara"/>
                          <a:cs typeface="Candara"/>
                        </a:rPr>
                        <a:t>INTERFACE</a:t>
                      </a:r>
                      <a:endParaRPr sz="2000">
                        <a:latin typeface="Candara"/>
                        <a:cs typeface="Candara"/>
                      </a:endParaRPr>
                    </a:p>
                    <a:p>
                      <a:pPr marL="384175" marR="733425" indent="-286385">
                        <a:lnSpc>
                          <a:spcPct val="100000"/>
                        </a:lnSpc>
                        <a:spcBef>
                          <a:spcPts val="5"/>
                        </a:spcBef>
                        <a:buFont typeface="Arial"/>
                        <a:buChar char="•"/>
                        <a:tabLst>
                          <a:tab pos="384175" algn="l"/>
                          <a:tab pos="384810" algn="l"/>
                        </a:tabLst>
                      </a:pPr>
                      <a:r>
                        <a:rPr sz="1800" spc="-5" dirty="0">
                          <a:latin typeface="Candara"/>
                          <a:cs typeface="Candara"/>
                        </a:rPr>
                        <a:t>Automatic entry </a:t>
                      </a:r>
                      <a:r>
                        <a:rPr sz="1800" dirty="0">
                          <a:latin typeface="Candara"/>
                          <a:cs typeface="Candara"/>
                        </a:rPr>
                        <a:t>of </a:t>
                      </a:r>
                      <a:r>
                        <a:rPr sz="1800" spc="-5" dirty="0">
                          <a:latin typeface="Candara"/>
                          <a:cs typeface="Candara"/>
                        </a:rPr>
                        <a:t>product data </a:t>
                      </a:r>
                      <a:r>
                        <a:rPr sz="1800" dirty="0">
                          <a:latin typeface="Candara"/>
                          <a:cs typeface="Candara"/>
                        </a:rPr>
                        <a:t>and </a:t>
                      </a:r>
                      <a:r>
                        <a:rPr sz="1800" spc="-5" dirty="0">
                          <a:latin typeface="Candara"/>
                          <a:cs typeface="Candara"/>
                        </a:rPr>
                        <a:t>easy </a:t>
                      </a:r>
                      <a:r>
                        <a:rPr sz="1800" dirty="0">
                          <a:latin typeface="Candara"/>
                          <a:cs typeface="Candara"/>
                        </a:rPr>
                        <a:t>to use data </a:t>
                      </a:r>
                      <a:r>
                        <a:rPr sz="1800" spc="-5" dirty="0">
                          <a:latin typeface="Candara"/>
                          <a:cs typeface="Candara"/>
                        </a:rPr>
                        <a:t>entry  </a:t>
                      </a:r>
                      <a:r>
                        <a:rPr sz="1800" dirty="0">
                          <a:latin typeface="Candara"/>
                          <a:cs typeface="Candara"/>
                        </a:rPr>
                        <a:t>screens for </a:t>
                      </a:r>
                      <a:r>
                        <a:rPr sz="1800" spc="-5" dirty="0">
                          <a:latin typeface="Candara"/>
                          <a:cs typeface="Candara"/>
                        </a:rPr>
                        <a:t>web</a:t>
                      </a:r>
                      <a:r>
                        <a:rPr sz="1800" spc="-50" dirty="0">
                          <a:latin typeface="Candara"/>
                          <a:cs typeface="Candara"/>
                        </a:rPr>
                        <a:t> </a:t>
                      </a:r>
                      <a:r>
                        <a:rPr sz="1800" dirty="0">
                          <a:latin typeface="Candara"/>
                          <a:cs typeface="Candara"/>
                        </a:rPr>
                        <a:t>customers</a:t>
                      </a:r>
                      <a:endParaRPr sz="1800">
                        <a:latin typeface="Candara"/>
                        <a:cs typeface="Candara"/>
                      </a:endParaRPr>
                    </a:p>
                  </a:txBody>
                  <a:tcPr marL="0" marR="0" marT="298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r>
              <a:tr h="669925">
                <a:tc>
                  <a:txBody>
                    <a:bodyPr/>
                    <a:lstStyle/>
                    <a:p>
                      <a:pPr marL="384175" indent="-286385">
                        <a:lnSpc>
                          <a:spcPct val="100000"/>
                        </a:lnSpc>
                        <a:spcBef>
                          <a:spcPts val="235"/>
                        </a:spcBef>
                        <a:buFont typeface="Arial"/>
                        <a:buChar char="•"/>
                        <a:tabLst>
                          <a:tab pos="384175" algn="l"/>
                          <a:tab pos="384810" algn="l"/>
                        </a:tabLst>
                      </a:pPr>
                      <a:r>
                        <a:rPr sz="2000" b="1" dirty="0">
                          <a:latin typeface="Candara"/>
                          <a:cs typeface="Candara"/>
                        </a:rPr>
                        <a:t>PROCESSING</a:t>
                      </a:r>
                      <a:r>
                        <a:rPr sz="2000" b="1" spc="-45" dirty="0">
                          <a:latin typeface="Candara"/>
                          <a:cs typeface="Candara"/>
                        </a:rPr>
                        <a:t> </a:t>
                      </a:r>
                      <a:r>
                        <a:rPr sz="2000" b="1" spc="-5" dirty="0">
                          <a:latin typeface="Candara"/>
                          <a:cs typeface="Candara"/>
                        </a:rPr>
                        <a:t>REQUIREMENTS</a:t>
                      </a:r>
                      <a:endParaRPr sz="2000">
                        <a:latin typeface="Candara"/>
                        <a:cs typeface="Candara"/>
                      </a:endParaRPr>
                    </a:p>
                    <a:p>
                      <a:pPr marL="384175" indent="-286385">
                        <a:lnSpc>
                          <a:spcPct val="100000"/>
                        </a:lnSpc>
                        <a:spcBef>
                          <a:spcPts val="5"/>
                        </a:spcBef>
                        <a:buFont typeface="Arial"/>
                        <a:buChar char="•"/>
                        <a:tabLst>
                          <a:tab pos="384175" algn="l"/>
                          <a:tab pos="384810" algn="l"/>
                        </a:tabLst>
                      </a:pPr>
                      <a:r>
                        <a:rPr sz="1800" spc="-5" dirty="0">
                          <a:latin typeface="Candara"/>
                          <a:cs typeface="Candara"/>
                        </a:rPr>
                        <a:t>Fast </a:t>
                      </a:r>
                      <a:r>
                        <a:rPr sz="1800" dirty="0">
                          <a:latin typeface="Candara"/>
                          <a:cs typeface="Candara"/>
                        </a:rPr>
                        <a:t>, automatic </a:t>
                      </a:r>
                      <a:r>
                        <a:rPr sz="1800" spc="-5" dirty="0">
                          <a:latin typeface="Candara"/>
                          <a:cs typeface="Candara"/>
                        </a:rPr>
                        <a:t>calculation </a:t>
                      </a:r>
                      <a:r>
                        <a:rPr sz="1800" dirty="0">
                          <a:latin typeface="Candara"/>
                          <a:cs typeface="Candara"/>
                        </a:rPr>
                        <a:t>of sales totals and </a:t>
                      </a:r>
                      <a:r>
                        <a:rPr sz="1800" spc="-5" dirty="0">
                          <a:latin typeface="Candara"/>
                          <a:cs typeface="Candara"/>
                        </a:rPr>
                        <a:t>shipping</a:t>
                      </a:r>
                      <a:r>
                        <a:rPr sz="1800" spc="-80" dirty="0">
                          <a:latin typeface="Candara"/>
                          <a:cs typeface="Candara"/>
                        </a:rPr>
                        <a:t> </a:t>
                      </a:r>
                      <a:r>
                        <a:rPr sz="1800" dirty="0">
                          <a:latin typeface="Candara"/>
                          <a:cs typeface="Candara"/>
                        </a:rPr>
                        <a:t>costs</a:t>
                      </a:r>
                      <a:endParaRPr sz="1800">
                        <a:latin typeface="Candara"/>
                        <a:cs typeface="Candara"/>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944880">
                <a:tc>
                  <a:txBody>
                    <a:bodyPr/>
                    <a:lstStyle/>
                    <a:p>
                      <a:pPr marL="384175" indent="-286385">
                        <a:lnSpc>
                          <a:spcPct val="100000"/>
                        </a:lnSpc>
                        <a:spcBef>
                          <a:spcPts val="235"/>
                        </a:spcBef>
                        <a:buFont typeface="Arial"/>
                        <a:buChar char="•"/>
                        <a:tabLst>
                          <a:tab pos="384175" algn="l"/>
                          <a:tab pos="384810" algn="l"/>
                        </a:tabLst>
                      </a:pPr>
                      <a:r>
                        <a:rPr sz="2000" b="1" dirty="0">
                          <a:latin typeface="Candara"/>
                          <a:cs typeface="Candara"/>
                        </a:rPr>
                        <a:t>STORAGE</a:t>
                      </a:r>
                      <a:r>
                        <a:rPr sz="2000" b="1" spc="-35" dirty="0">
                          <a:latin typeface="Candara"/>
                          <a:cs typeface="Candara"/>
                        </a:rPr>
                        <a:t> </a:t>
                      </a:r>
                      <a:r>
                        <a:rPr sz="2000" b="1" spc="-5" dirty="0">
                          <a:latin typeface="Candara"/>
                          <a:cs typeface="Candara"/>
                        </a:rPr>
                        <a:t>REQIREMENTS</a:t>
                      </a:r>
                      <a:endParaRPr sz="2000">
                        <a:latin typeface="Candara"/>
                        <a:cs typeface="Candara"/>
                      </a:endParaRPr>
                    </a:p>
                    <a:p>
                      <a:pPr marL="384175" marR="730250" indent="-286385">
                        <a:lnSpc>
                          <a:spcPct val="100000"/>
                        </a:lnSpc>
                        <a:spcBef>
                          <a:spcPts val="5"/>
                        </a:spcBef>
                        <a:buFont typeface="Arial"/>
                        <a:buChar char="•"/>
                        <a:tabLst>
                          <a:tab pos="384175" algn="l"/>
                          <a:tab pos="384810" algn="l"/>
                        </a:tabLst>
                      </a:pPr>
                      <a:r>
                        <a:rPr sz="1800" spc="-5" dirty="0">
                          <a:latin typeface="Candara"/>
                          <a:cs typeface="Candara"/>
                        </a:rPr>
                        <a:t>Fast </a:t>
                      </a:r>
                      <a:r>
                        <a:rPr sz="1800" dirty="0">
                          <a:latin typeface="Candara"/>
                          <a:cs typeface="Candara"/>
                        </a:rPr>
                        <a:t>retrieval and </a:t>
                      </a:r>
                      <a:r>
                        <a:rPr sz="1800" spc="-5" dirty="0">
                          <a:latin typeface="Candara"/>
                          <a:cs typeface="Candara"/>
                        </a:rPr>
                        <a:t>update </a:t>
                      </a:r>
                      <a:r>
                        <a:rPr sz="1800" dirty="0">
                          <a:latin typeface="Candara"/>
                          <a:cs typeface="Candara"/>
                        </a:rPr>
                        <a:t>of </a:t>
                      </a:r>
                      <a:r>
                        <a:rPr sz="1800" spc="-5" dirty="0">
                          <a:latin typeface="Candara"/>
                          <a:cs typeface="Candara"/>
                        </a:rPr>
                        <a:t>data </a:t>
                      </a:r>
                      <a:r>
                        <a:rPr sz="1800" dirty="0">
                          <a:latin typeface="Candara"/>
                          <a:cs typeface="Candara"/>
                        </a:rPr>
                        <a:t>from </a:t>
                      </a:r>
                      <a:r>
                        <a:rPr sz="1800" spc="-5" dirty="0">
                          <a:latin typeface="Candara"/>
                          <a:cs typeface="Candara"/>
                        </a:rPr>
                        <a:t>product </a:t>
                      </a:r>
                      <a:r>
                        <a:rPr sz="1800" dirty="0">
                          <a:latin typeface="Candara"/>
                          <a:cs typeface="Candara"/>
                        </a:rPr>
                        <a:t>, </a:t>
                      </a:r>
                      <a:r>
                        <a:rPr sz="1800" spc="-5" dirty="0">
                          <a:latin typeface="Candara"/>
                          <a:cs typeface="Candara"/>
                        </a:rPr>
                        <a:t>pricing </a:t>
                      </a:r>
                      <a:r>
                        <a:rPr sz="1800" dirty="0">
                          <a:latin typeface="Candara"/>
                          <a:cs typeface="Candara"/>
                        </a:rPr>
                        <a:t>and  customer data</a:t>
                      </a:r>
                      <a:r>
                        <a:rPr sz="1800" spc="-35" dirty="0">
                          <a:latin typeface="Candara"/>
                          <a:cs typeface="Candara"/>
                        </a:rPr>
                        <a:t> </a:t>
                      </a:r>
                      <a:r>
                        <a:rPr sz="1800" spc="-5" dirty="0">
                          <a:latin typeface="Candara"/>
                          <a:cs typeface="Candara"/>
                        </a:rPr>
                        <a:t>base</a:t>
                      </a:r>
                      <a:endParaRPr sz="1800">
                        <a:latin typeface="Candara"/>
                        <a:cs typeface="Candara"/>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944244">
                <a:tc>
                  <a:txBody>
                    <a:bodyPr/>
                    <a:lstStyle/>
                    <a:p>
                      <a:pPr marL="384175" indent="-286385">
                        <a:lnSpc>
                          <a:spcPct val="100000"/>
                        </a:lnSpc>
                        <a:spcBef>
                          <a:spcPts val="240"/>
                        </a:spcBef>
                        <a:buFont typeface="Arial"/>
                        <a:buChar char="•"/>
                        <a:tabLst>
                          <a:tab pos="384175" algn="l"/>
                          <a:tab pos="384810" algn="l"/>
                        </a:tabLst>
                      </a:pPr>
                      <a:r>
                        <a:rPr sz="2000" b="1" spc="-5" dirty="0">
                          <a:latin typeface="Candara"/>
                          <a:cs typeface="Candara"/>
                        </a:rPr>
                        <a:t>CONTROL</a:t>
                      </a:r>
                      <a:r>
                        <a:rPr sz="2000" b="1" spc="-45" dirty="0">
                          <a:latin typeface="Candara"/>
                          <a:cs typeface="Candara"/>
                        </a:rPr>
                        <a:t> </a:t>
                      </a:r>
                      <a:r>
                        <a:rPr sz="2000" b="1" spc="-5" dirty="0">
                          <a:latin typeface="Candara"/>
                          <a:cs typeface="Candara"/>
                        </a:rPr>
                        <a:t>REQUIREMENTS</a:t>
                      </a:r>
                      <a:endParaRPr sz="2000">
                        <a:latin typeface="Candara"/>
                        <a:cs typeface="Candara"/>
                      </a:endParaRPr>
                    </a:p>
                    <a:p>
                      <a:pPr marL="384175" indent="-286385">
                        <a:lnSpc>
                          <a:spcPct val="100000"/>
                        </a:lnSpc>
                        <a:spcBef>
                          <a:spcPts val="5"/>
                        </a:spcBef>
                        <a:buFont typeface="Arial"/>
                        <a:buChar char="•"/>
                        <a:tabLst>
                          <a:tab pos="384175" algn="l"/>
                          <a:tab pos="384810" algn="l"/>
                        </a:tabLst>
                      </a:pPr>
                      <a:r>
                        <a:rPr sz="1800" spc="-5" dirty="0">
                          <a:latin typeface="Candara"/>
                          <a:cs typeface="Candara"/>
                        </a:rPr>
                        <a:t>Signals </a:t>
                      </a:r>
                      <a:r>
                        <a:rPr sz="1800" dirty="0">
                          <a:latin typeface="Candara"/>
                          <a:cs typeface="Candara"/>
                        </a:rPr>
                        <a:t>for data </a:t>
                      </a:r>
                      <a:r>
                        <a:rPr sz="1800" spc="-5" dirty="0">
                          <a:latin typeface="Candara"/>
                          <a:cs typeface="Candara"/>
                        </a:rPr>
                        <a:t>entry errors </a:t>
                      </a:r>
                      <a:r>
                        <a:rPr sz="1800" dirty="0">
                          <a:latin typeface="Candara"/>
                          <a:cs typeface="Candara"/>
                        </a:rPr>
                        <a:t>and </a:t>
                      </a:r>
                      <a:r>
                        <a:rPr sz="1800" spc="-5" dirty="0">
                          <a:latin typeface="Candara"/>
                          <a:cs typeface="Candara"/>
                        </a:rPr>
                        <a:t>quick email </a:t>
                      </a:r>
                      <a:r>
                        <a:rPr sz="1800" dirty="0">
                          <a:latin typeface="Candara"/>
                          <a:cs typeface="Candara"/>
                        </a:rPr>
                        <a:t>confirmation</a:t>
                      </a:r>
                      <a:r>
                        <a:rPr sz="1800" spc="-105" dirty="0">
                          <a:latin typeface="Candara"/>
                          <a:cs typeface="Candara"/>
                        </a:rPr>
                        <a:t> </a:t>
                      </a:r>
                      <a:r>
                        <a:rPr sz="1800" dirty="0">
                          <a:latin typeface="Candara"/>
                          <a:cs typeface="Candara"/>
                        </a:rPr>
                        <a:t>for</a:t>
                      </a:r>
                      <a:endParaRPr sz="1800">
                        <a:latin typeface="Candara"/>
                        <a:cs typeface="Candara"/>
                      </a:endParaRPr>
                    </a:p>
                    <a:p>
                      <a:pPr marL="384175">
                        <a:lnSpc>
                          <a:spcPct val="100000"/>
                        </a:lnSpc>
                      </a:pPr>
                      <a:r>
                        <a:rPr sz="1800" dirty="0">
                          <a:latin typeface="Candara"/>
                          <a:cs typeface="Candara"/>
                        </a:rPr>
                        <a:t>customers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6240" y="17010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24127" y="2131136"/>
            <a:ext cx="252984" cy="31272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96240" y="2810891"/>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24127" y="3240658"/>
            <a:ext cx="252984" cy="3124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96240" y="3615512"/>
            <a:ext cx="304800" cy="37368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24127" y="4045584"/>
            <a:ext cx="252984" cy="31241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6240" y="4725289"/>
            <a:ext cx="304800" cy="37338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24127" y="5155387"/>
            <a:ext cx="252984" cy="31272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57859" y="1612749"/>
            <a:ext cx="7868920" cy="4167504"/>
          </a:xfrm>
          <a:prstGeom prst="rect">
            <a:avLst/>
          </a:prstGeom>
        </p:spPr>
        <p:txBody>
          <a:bodyPr vert="horz" wrap="square" lIns="0" tIns="89535" rIns="0" bIns="0" rtlCol="0">
            <a:spAutoFit/>
          </a:bodyPr>
          <a:lstStyle/>
          <a:p>
            <a:pPr marL="12700">
              <a:lnSpc>
                <a:spcPct val="100000"/>
              </a:lnSpc>
              <a:spcBef>
                <a:spcPts val="705"/>
              </a:spcBef>
            </a:pPr>
            <a:r>
              <a:rPr sz="2400" spc="-5" dirty="0">
                <a:solidFill>
                  <a:srgbClr val="073D86"/>
                </a:solidFill>
                <a:latin typeface="Candara"/>
                <a:cs typeface="Candara"/>
              </a:rPr>
              <a:t>User </a:t>
            </a:r>
            <a:r>
              <a:rPr sz="2400" dirty="0">
                <a:solidFill>
                  <a:srgbClr val="073D86"/>
                </a:solidFill>
                <a:latin typeface="Candara"/>
                <a:cs typeface="Candara"/>
              </a:rPr>
              <a:t>interface</a:t>
            </a:r>
            <a:r>
              <a:rPr sz="2400" spc="-10" dirty="0">
                <a:solidFill>
                  <a:srgbClr val="073D86"/>
                </a:solidFill>
                <a:latin typeface="Candara"/>
                <a:cs typeface="Candara"/>
              </a:rPr>
              <a:t> </a:t>
            </a:r>
            <a:r>
              <a:rPr sz="2400" dirty="0">
                <a:solidFill>
                  <a:srgbClr val="073D86"/>
                </a:solidFill>
                <a:latin typeface="Candara"/>
                <a:cs typeface="Candara"/>
              </a:rPr>
              <a:t>requirement</a:t>
            </a:r>
            <a:endParaRPr sz="2400">
              <a:latin typeface="Candara"/>
              <a:cs typeface="Candara"/>
            </a:endParaRPr>
          </a:p>
          <a:p>
            <a:pPr marL="594995" marR="5080">
              <a:lnSpc>
                <a:spcPct val="100000"/>
              </a:lnSpc>
              <a:spcBef>
                <a:spcPts val="505"/>
              </a:spcBef>
            </a:pPr>
            <a:r>
              <a:rPr sz="2000" spc="-5" dirty="0">
                <a:solidFill>
                  <a:srgbClr val="073D86"/>
                </a:solidFill>
                <a:latin typeface="Candara"/>
                <a:cs typeface="Candara"/>
              </a:rPr>
              <a:t>Automatic entry </a:t>
            </a:r>
            <a:r>
              <a:rPr sz="2000" dirty="0">
                <a:solidFill>
                  <a:srgbClr val="073D86"/>
                </a:solidFill>
                <a:latin typeface="Candara"/>
                <a:cs typeface="Candara"/>
              </a:rPr>
              <a:t>of </a:t>
            </a:r>
            <a:r>
              <a:rPr sz="2000" spc="-5" dirty="0">
                <a:solidFill>
                  <a:srgbClr val="073D86"/>
                </a:solidFill>
                <a:latin typeface="Candara"/>
                <a:cs typeface="Candara"/>
              </a:rPr>
              <a:t>product data and easy </a:t>
            </a:r>
            <a:r>
              <a:rPr sz="2000" dirty="0">
                <a:solidFill>
                  <a:srgbClr val="073D86"/>
                </a:solidFill>
                <a:latin typeface="Candara"/>
                <a:cs typeface="Candara"/>
              </a:rPr>
              <a:t>to </a:t>
            </a:r>
            <a:r>
              <a:rPr sz="2000" spc="-5" dirty="0">
                <a:solidFill>
                  <a:srgbClr val="073D86"/>
                </a:solidFill>
                <a:latin typeface="Candara"/>
                <a:cs typeface="Candara"/>
              </a:rPr>
              <a:t>use data entry screens  </a:t>
            </a:r>
            <a:r>
              <a:rPr sz="2000" dirty="0">
                <a:solidFill>
                  <a:srgbClr val="073D86"/>
                </a:solidFill>
                <a:latin typeface="Candara"/>
                <a:cs typeface="Candara"/>
              </a:rPr>
              <a:t>for </a:t>
            </a:r>
            <a:r>
              <a:rPr sz="2000" spc="-5" dirty="0">
                <a:solidFill>
                  <a:srgbClr val="073D86"/>
                </a:solidFill>
                <a:latin typeface="Candara"/>
                <a:cs typeface="Candara"/>
              </a:rPr>
              <a:t>web</a:t>
            </a:r>
            <a:r>
              <a:rPr sz="2000" spc="-35" dirty="0">
                <a:solidFill>
                  <a:srgbClr val="073D86"/>
                </a:solidFill>
                <a:latin typeface="Candara"/>
                <a:cs typeface="Candara"/>
              </a:rPr>
              <a:t> </a:t>
            </a:r>
            <a:r>
              <a:rPr sz="2000" spc="-5" dirty="0">
                <a:solidFill>
                  <a:srgbClr val="073D86"/>
                </a:solidFill>
                <a:latin typeface="Candara"/>
                <a:cs typeface="Candara"/>
              </a:rPr>
              <a:t>consumers</a:t>
            </a:r>
            <a:endParaRPr sz="2000">
              <a:latin typeface="Candara"/>
              <a:cs typeface="Candara"/>
            </a:endParaRPr>
          </a:p>
          <a:p>
            <a:pPr marL="12700">
              <a:lnSpc>
                <a:spcPct val="100000"/>
              </a:lnSpc>
              <a:spcBef>
                <a:spcPts val="545"/>
              </a:spcBef>
            </a:pPr>
            <a:r>
              <a:rPr sz="2400" dirty="0">
                <a:solidFill>
                  <a:srgbClr val="073D86"/>
                </a:solidFill>
                <a:latin typeface="Candara"/>
                <a:cs typeface="Candara"/>
              </a:rPr>
              <a:t>Processing</a:t>
            </a:r>
            <a:r>
              <a:rPr sz="2400" spc="-40" dirty="0">
                <a:solidFill>
                  <a:srgbClr val="073D86"/>
                </a:solidFill>
                <a:latin typeface="Candara"/>
                <a:cs typeface="Candara"/>
              </a:rPr>
              <a:t> </a:t>
            </a:r>
            <a:r>
              <a:rPr sz="2400" dirty="0">
                <a:solidFill>
                  <a:srgbClr val="073D86"/>
                </a:solidFill>
                <a:latin typeface="Candara"/>
                <a:cs typeface="Candara"/>
              </a:rPr>
              <a:t>requirement</a:t>
            </a:r>
            <a:endParaRPr sz="2400">
              <a:latin typeface="Candara"/>
              <a:cs typeface="Candara"/>
            </a:endParaRPr>
          </a:p>
          <a:p>
            <a:pPr marL="594995">
              <a:lnSpc>
                <a:spcPct val="100000"/>
              </a:lnSpc>
              <a:spcBef>
                <a:spcPts val="505"/>
              </a:spcBef>
            </a:pPr>
            <a:r>
              <a:rPr sz="2000" spc="-5" dirty="0">
                <a:solidFill>
                  <a:srgbClr val="073D86"/>
                </a:solidFill>
                <a:latin typeface="Candara"/>
                <a:cs typeface="Candara"/>
              </a:rPr>
              <a:t>Fast, </a:t>
            </a:r>
            <a:r>
              <a:rPr sz="2000" dirty="0">
                <a:solidFill>
                  <a:srgbClr val="073D86"/>
                </a:solidFill>
                <a:latin typeface="Candara"/>
                <a:cs typeface="Candara"/>
              </a:rPr>
              <a:t>automatic </a:t>
            </a:r>
            <a:r>
              <a:rPr sz="2000" spc="-5" dirty="0">
                <a:solidFill>
                  <a:srgbClr val="073D86"/>
                </a:solidFill>
                <a:latin typeface="Candara"/>
                <a:cs typeface="Candara"/>
              </a:rPr>
              <a:t>calculation </a:t>
            </a:r>
            <a:r>
              <a:rPr sz="2000" dirty="0">
                <a:solidFill>
                  <a:srgbClr val="073D86"/>
                </a:solidFill>
                <a:latin typeface="Candara"/>
                <a:cs typeface="Candara"/>
              </a:rPr>
              <a:t>of sales </a:t>
            </a:r>
            <a:r>
              <a:rPr sz="2000" spc="-5" dirty="0">
                <a:solidFill>
                  <a:srgbClr val="073D86"/>
                </a:solidFill>
                <a:latin typeface="Candara"/>
                <a:cs typeface="Candara"/>
              </a:rPr>
              <a:t>totals and shipping</a:t>
            </a:r>
            <a:r>
              <a:rPr sz="2000" spc="10" dirty="0">
                <a:solidFill>
                  <a:srgbClr val="073D86"/>
                </a:solidFill>
                <a:latin typeface="Candara"/>
                <a:cs typeface="Candara"/>
              </a:rPr>
              <a:t> </a:t>
            </a:r>
            <a:r>
              <a:rPr sz="2000" spc="-5" dirty="0">
                <a:solidFill>
                  <a:srgbClr val="073D86"/>
                </a:solidFill>
                <a:latin typeface="Candara"/>
                <a:cs typeface="Candara"/>
              </a:rPr>
              <a:t>costs</a:t>
            </a:r>
            <a:endParaRPr sz="2000">
              <a:latin typeface="Candara"/>
              <a:cs typeface="Candara"/>
            </a:endParaRPr>
          </a:p>
          <a:p>
            <a:pPr marL="12700">
              <a:lnSpc>
                <a:spcPct val="100000"/>
              </a:lnSpc>
              <a:spcBef>
                <a:spcPts val="545"/>
              </a:spcBef>
            </a:pPr>
            <a:r>
              <a:rPr sz="2400" spc="-5" dirty="0">
                <a:solidFill>
                  <a:srgbClr val="073D86"/>
                </a:solidFill>
                <a:latin typeface="Candara"/>
                <a:cs typeface="Candara"/>
              </a:rPr>
              <a:t>Storage</a:t>
            </a:r>
            <a:r>
              <a:rPr sz="2400" spc="-30" dirty="0">
                <a:solidFill>
                  <a:srgbClr val="073D86"/>
                </a:solidFill>
                <a:latin typeface="Candara"/>
                <a:cs typeface="Candara"/>
              </a:rPr>
              <a:t> </a:t>
            </a:r>
            <a:r>
              <a:rPr sz="2400" dirty="0">
                <a:solidFill>
                  <a:srgbClr val="073D86"/>
                </a:solidFill>
                <a:latin typeface="Candara"/>
                <a:cs typeface="Candara"/>
              </a:rPr>
              <a:t>requirements</a:t>
            </a:r>
            <a:endParaRPr sz="2400">
              <a:latin typeface="Candara"/>
              <a:cs typeface="Candara"/>
            </a:endParaRPr>
          </a:p>
          <a:p>
            <a:pPr marL="594995" marR="840105">
              <a:lnSpc>
                <a:spcPct val="100000"/>
              </a:lnSpc>
              <a:spcBef>
                <a:spcPts val="505"/>
              </a:spcBef>
            </a:pPr>
            <a:r>
              <a:rPr sz="2000" dirty="0">
                <a:solidFill>
                  <a:srgbClr val="073D86"/>
                </a:solidFill>
                <a:latin typeface="Candara"/>
                <a:cs typeface="Candara"/>
              </a:rPr>
              <a:t>fast </a:t>
            </a:r>
            <a:r>
              <a:rPr sz="2000" spc="-5" dirty="0">
                <a:solidFill>
                  <a:srgbClr val="073D86"/>
                </a:solidFill>
                <a:latin typeface="Candara"/>
                <a:cs typeface="Candara"/>
              </a:rPr>
              <a:t>retrieval and </a:t>
            </a:r>
            <a:r>
              <a:rPr sz="2000" dirty="0">
                <a:solidFill>
                  <a:srgbClr val="073D86"/>
                </a:solidFill>
                <a:latin typeface="Candara"/>
                <a:cs typeface="Candara"/>
              </a:rPr>
              <a:t>update </a:t>
            </a:r>
            <a:r>
              <a:rPr sz="2000" spc="-5" dirty="0">
                <a:solidFill>
                  <a:srgbClr val="073D86"/>
                </a:solidFill>
                <a:latin typeface="Candara"/>
                <a:cs typeface="Candara"/>
              </a:rPr>
              <a:t>of data </a:t>
            </a:r>
            <a:r>
              <a:rPr sz="2000" dirty="0">
                <a:solidFill>
                  <a:srgbClr val="073D86"/>
                </a:solidFill>
                <a:latin typeface="Candara"/>
                <a:cs typeface="Candara"/>
              </a:rPr>
              <a:t>from product , </a:t>
            </a:r>
            <a:r>
              <a:rPr sz="2000" spc="-5" dirty="0">
                <a:solidFill>
                  <a:srgbClr val="073D86"/>
                </a:solidFill>
                <a:latin typeface="Candara"/>
                <a:cs typeface="Candara"/>
              </a:rPr>
              <a:t>pricing </a:t>
            </a:r>
            <a:r>
              <a:rPr sz="2000" dirty="0">
                <a:solidFill>
                  <a:srgbClr val="073D86"/>
                </a:solidFill>
                <a:latin typeface="Candara"/>
                <a:cs typeface="Candara"/>
              </a:rPr>
              <a:t>, </a:t>
            </a:r>
            <a:r>
              <a:rPr sz="2000" spc="-5" dirty="0">
                <a:solidFill>
                  <a:srgbClr val="073D86"/>
                </a:solidFill>
                <a:latin typeface="Candara"/>
                <a:cs typeface="Candara"/>
              </a:rPr>
              <a:t>and  </a:t>
            </a:r>
            <a:r>
              <a:rPr sz="2000" dirty="0">
                <a:solidFill>
                  <a:srgbClr val="073D86"/>
                </a:solidFill>
                <a:latin typeface="Candara"/>
                <a:cs typeface="Candara"/>
              </a:rPr>
              <a:t>customer</a:t>
            </a:r>
            <a:r>
              <a:rPr sz="2000" spc="-30" dirty="0">
                <a:solidFill>
                  <a:srgbClr val="073D86"/>
                </a:solidFill>
                <a:latin typeface="Candara"/>
                <a:cs typeface="Candara"/>
              </a:rPr>
              <a:t> </a:t>
            </a:r>
            <a:r>
              <a:rPr sz="2000" spc="-5" dirty="0">
                <a:solidFill>
                  <a:srgbClr val="073D86"/>
                </a:solidFill>
                <a:latin typeface="Candara"/>
                <a:cs typeface="Candara"/>
              </a:rPr>
              <a:t>daabases</a:t>
            </a:r>
            <a:endParaRPr sz="2000">
              <a:latin typeface="Candara"/>
              <a:cs typeface="Candara"/>
            </a:endParaRPr>
          </a:p>
          <a:p>
            <a:pPr marL="12700">
              <a:lnSpc>
                <a:spcPct val="100000"/>
              </a:lnSpc>
              <a:spcBef>
                <a:spcPts val="545"/>
              </a:spcBef>
            </a:pPr>
            <a:r>
              <a:rPr sz="2400" spc="-5" dirty="0">
                <a:solidFill>
                  <a:srgbClr val="073D86"/>
                </a:solidFill>
                <a:latin typeface="Candara"/>
                <a:cs typeface="Candara"/>
              </a:rPr>
              <a:t>Control</a:t>
            </a:r>
            <a:r>
              <a:rPr sz="2400" spc="-30" dirty="0">
                <a:solidFill>
                  <a:srgbClr val="073D86"/>
                </a:solidFill>
                <a:latin typeface="Candara"/>
                <a:cs typeface="Candara"/>
              </a:rPr>
              <a:t> </a:t>
            </a:r>
            <a:r>
              <a:rPr sz="2400" dirty="0">
                <a:solidFill>
                  <a:srgbClr val="073D86"/>
                </a:solidFill>
                <a:latin typeface="Candara"/>
                <a:cs typeface="Candara"/>
              </a:rPr>
              <a:t>requirements</a:t>
            </a:r>
            <a:endParaRPr sz="2400">
              <a:latin typeface="Candara"/>
              <a:cs typeface="Candara"/>
            </a:endParaRPr>
          </a:p>
          <a:p>
            <a:pPr marL="594995" marR="607060">
              <a:lnSpc>
                <a:spcPct val="100000"/>
              </a:lnSpc>
              <a:spcBef>
                <a:spcPts val="509"/>
              </a:spcBef>
            </a:pPr>
            <a:r>
              <a:rPr sz="2000" spc="-5" dirty="0">
                <a:solidFill>
                  <a:srgbClr val="073D86"/>
                </a:solidFill>
                <a:latin typeface="Candara"/>
                <a:cs typeface="Candara"/>
              </a:rPr>
              <a:t>Signals </a:t>
            </a:r>
            <a:r>
              <a:rPr sz="2000" dirty="0">
                <a:solidFill>
                  <a:srgbClr val="073D86"/>
                </a:solidFill>
                <a:latin typeface="Candara"/>
                <a:cs typeface="Candara"/>
              </a:rPr>
              <a:t>for </a:t>
            </a:r>
            <a:r>
              <a:rPr sz="2000" spc="-5" dirty="0">
                <a:solidFill>
                  <a:srgbClr val="073D86"/>
                </a:solidFill>
                <a:latin typeface="Candara"/>
                <a:cs typeface="Candara"/>
              </a:rPr>
              <a:t>data entry errors and quick </a:t>
            </a:r>
            <a:r>
              <a:rPr sz="2000" dirty="0">
                <a:solidFill>
                  <a:srgbClr val="073D86"/>
                </a:solidFill>
                <a:latin typeface="Candara"/>
                <a:cs typeface="Candara"/>
              </a:rPr>
              <a:t>email </a:t>
            </a:r>
            <a:r>
              <a:rPr sz="2000" spc="-5" dirty="0">
                <a:solidFill>
                  <a:srgbClr val="073D86"/>
                </a:solidFill>
                <a:latin typeface="Candara"/>
                <a:cs typeface="Candara"/>
              </a:rPr>
              <a:t>conformation </a:t>
            </a:r>
            <a:r>
              <a:rPr sz="2000" dirty="0">
                <a:solidFill>
                  <a:srgbClr val="073D86"/>
                </a:solidFill>
                <a:latin typeface="Candara"/>
                <a:cs typeface="Candara"/>
              </a:rPr>
              <a:t>for  customers</a:t>
            </a:r>
            <a:endParaRPr sz="2000">
              <a:latin typeface="Candara"/>
              <a:cs typeface="Candara"/>
            </a:endParaRPr>
          </a:p>
        </p:txBody>
      </p:sp>
      <p:sp>
        <p:nvSpPr>
          <p:cNvPr id="11" name="object 11"/>
          <p:cNvSpPr txBox="1">
            <a:spLocks noGrp="1"/>
          </p:cNvSpPr>
          <p:nvPr>
            <p:ph type="title"/>
          </p:nvPr>
        </p:nvSpPr>
        <p:spPr>
          <a:xfrm>
            <a:off x="606653" y="374345"/>
            <a:ext cx="7931150" cy="1123315"/>
          </a:xfrm>
          <a:prstGeom prst="rect">
            <a:avLst/>
          </a:prstGeom>
        </p:spPr>
        <p:txBody>
          <a:bodyPr vert="horz" wrap="square" lIns="0" tIns="12700" rIns="0" bIns="0" rtlCol="0">
            <a:spAutoFit/>
          </a:bodyPr>
          <a:lstStyle/>
          <a:p>
            <a:pPr algn="ctr">
              <a:lnSpc>
                <a:spcPct val="100000"/>
              </a:lnSpc>
              <a:spcBef>
                <a:spcPts val="100"/>
              </a:spcBef>
            </a:pPr>
            <a:r>
              <a:rPr sz="3600" spc="-5" dirty="0"/>
              <a:t>Eg </a:t>
            </a:r>
            <a:r>
              <a:rPr sz="3600" dirty="0"/>
              <a:t>of the </a:t>
            </a:r>
            <a:r>
              <a:rPr sz="3600" spc="-5" dirty="0"/>
              <a:t>functional </a:t>
            </a:r>
            <a:r>
              <a:rPr sz="3600" spc="-10" dirty="0"/>
              <a:t>requirements </a:t>
            </a:r>
            <a:r>
              <a:rPr sz="3600" dirty="0"/>
              <a:t>for</a:t>
            </a:r>
            <a:r>
              <a:rPr sz="3600" spc="-5" dirty="0"/>
              <a:t> </a:t>
            </a:r>
            <a:r>
              <a:rPr sz="3600" dirty="0"/>
              <a:t>the</a:t>
            </a:r>
            <a:endParaRPr sz="3600"/>
          </a:p>
          <a:p>
            <a:pPr algn="ctr">
              <a:lnSpc>
                <a:spcPct val="100000"/>
              </a:lnSpc>
              <a:tabLst>
                <a:tab pos="2054225" algn="l"/>
              </a:tabLst>
            </a:pPr>
            <a:r>
              <a:rPr sz="3600" dirty="0"/>
              <a:t>proposed	e commerce</a:t>
            </a:r>
            <a:r>
              <a:rPr sz="3600" spc="-40" dirty="0"/>
              <a:t> </a:t>
            </a:r>
            <a:r>
              <a:rPr sz="3600" dirty="0"/>
              <a:t>system</a:t>
            </a:r>
            <a:endParaRPr sz="3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094486"/>
            <a:ext cx="280416" cy="3413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1040" y="2503042"/>
            <a:ext cx="280416" cy="3413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 y="2905379"/>
            <a:ext cx="280416" cy="3413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1040" y="3978528"/>
            <a:ext cx="280416" cy="34137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962660" y="1083310"/>
            <a:ext cx="7220584" cy="4250055"/>
          </a:xfrm>
          <a:prstGeom prst="rect">
            <a:avLst/>
          </a:prstGeom>
        </p:spPr>
        <p:txBody>
          <a:bodyPr vert="horz" wrap="square" lIns="0" tIns="12065" rIns="0" bIns="0" rtlCol="0">
            <a:spAutoFit/>
          </a:bodyPr>
          <a:lstStyle/>
          <a:p>
            <a:pPr marL="12700" marR="5080">
              <a:lnSpc>
                <a:spcPct val="100000"/>
              </a:lnSpc>
              <a:spcBef>
                <a:spcPts val="95"/>
              </a:spcBef>
            </a:pPr>
            <a:r>
              <a:rPr sz="2200" spc="-5" dirty="0">
                <a:solidFill>
                  <a:srgbClr val="073D86"/>
                </a:solidFill>
                <a:latin typeface="Candara"/>
                <a:cs typeface="Candara"/>
              </a:rPr>
              <a:t>Once the analysis portion of the </a:t>
            </a:r>
            <a:r>
              <a:rPr sz="2200" spc="-10" dirty="0">
                <a:solidFill>
                  <a:srgbClr val="073D86"/>
                </a:solidFill>
                <a:latin typeface="Candara"/>
                <a:cs typeface="Candara"/>
              </a:rPr>
              <a:t>life </a:t>
            </a:r>
            <a:r>
              <a:rPr sz="2200" spc="-5" dirty="0">
                <a:solidFill>
                  <a:srgbClr val="073D86"/>
                </a:solidFill>
                <a:latin typeface="Candara"/>
                <a:cs typeface="Candara"/>
              </a:rPr>
              <a:t>cycle is complete , the  process of system </a:t>
            </a:r>
            <a:r>
              <a:rPr sz="2200" spc="-10" dirty="0">
                <a:solidFill>
                  <a:srgbClr val="073D86"/>
                </a:solidFill>
                <a:latin typeface="Candara"/>
                <a:cs typeface="Candara"/>
              </a:rPr>
              <a:t>design </a:t>
            </a:r>
            <a:r>
              <a:rPr sz="2200" spc="-5" dirty="0">
                <a:solidFill>
                  <a:srgbClr val="073D86"/>
                </a:solidFill>
                <a:latin typeface="Candara"/>
                <a:cs typeface="Candara"/>
              </a:rPr>
              <a:t>can begin . here is </a:t>
            </a:r>
            <a:r>
              <a:rPr sz="2200" spc="-10" dirty="0">
                <a:solidFill>
                  <a:srgbClr val="073D86"/>
                </a:solidFill>
                <a:latin typeface="Candara"/>
                <a:cs typeface="Candara"/>
              </a:rPr>
              <a:t>where </a:t>
            </a:r>
            <a:r>
              <a:rPr sz="2200" spc="-5" dirty="0">
                <a:solidFill>
                  <a:srgbClr val="073D86"/>
                </a:solidFill>
                <a:latin typeface="Candara"/>
                <a:cs typeface="Candara"/>
              </a:rPr>
              <a:t>the logical  model of the current system is </a:t>
            </a:r>
            <a:r>
              <a:rPr sz="2200" spc="-10" dirty="0">
                <a:solidFill>
                  <a:srgbClr val="073D86"/>
                </a:solidFill>
                <a:latin typeface="Candara"/>
                <a:cs typeface="Candara"/>
              </a:rPr>
              <a:t>modified </a:t>
            </a:r>
            <a:r>
              <a:rPr sz="2200" spc="-5" dirty="0">
                <a:solidFill>
                  <a:srgbClr val="073D86"/>
                </a:solidFill>
                <a:latin typeface="Candara"/>
                <a:cs typeface="Candara"/>
              </a:rPr>
              <a:t>until it represents  the blueprint for the new</a:t>
            </a:r>
            <a:r>
              <a:rPr sz="2200" spc="-60" dirty="0">
                <a:solidFill>
                  <a:srgbClr val="073D86"/>
                </a:solidFill>
                <a:latin typeface="Candara"/>
                <a:cs typeface="Candara"/>
              </a:rPr>
              <a:t> </a:t>
            </a:r>
            <a:r>
              <a:rPr sz="2200" spc="-5" dirty="0">
                <a:solidFill>
                  <a:srgbClr val="073D86"/>
                </a:solidFill>
                <a:latin typeface="Candara"/>
                <a:cs typeface="Candara"/>
              </a:rPr>
              <a:t>system.</a:t>
            </a:r>
            <a:endParaRPr sz="2200">
              <a:latin typeface="Candara"/>
              <a:cs typeface="Candara"/>
            </a:endParaRPr>
          </a:p>
          <a:p>
            <a:pPr marL="71755" marR="412750">
              <a:lnSpc>
                <a:spcPct val="120000"/>
              </a:lnSpc>
            </a:pPr>
            <a:r>
              <a:rPr sz="2200" spc="-10" dirty="0">
                <a:solidFill>
                  <a:srgbClr val="073D86"/>
                </a:solidFill>
                <a:latin typeface="Candara"/>
                <a:cs typeface="Candara"/>
              </a:rPr>
              <a:t>Focus </a:t>
            </a:r>
            <a:r>
              <a:rPr sz="2200" spc="-5" dirty="0">
                <a:solidFill>
                  <a:srgbClr val="073D86"/>
                </a:solidFill>
                <a:latin typeface="Candara"/>
                <a:cs typeface="Candara"/>
              </a:rPr>
              <a:t>is </a:t>
            </a:r>
            <a:r>
              <a:rPr sz="2200" spc="-10" dirty="0">
                <a:solidFill>
                  <a:srgbClr val="073D86"/>
                </a:solidFill>
                <a:latin typeface="Candara"/>
                <a:cs typeface="Candara"/>
              </a:rPr>
              <a:t>on </a:t>
            </a:r>
            <a:r>
              <a:rPr sz="2200" spc="-5" dirty="0">
                <a:solidFill>
                  <a:srgbClr val="073D86"/>
                </a:solidFill>
                <a:latin typeface="Candara"/>
                <a:cs typeface="Candara"/>
              </a:rPr>
              <a:t>how the system </a:t>
            </a:r>
            <a:r>
              <a:rPr sz="2200" spc="-10" dirty="0">
                <a:solidFill>
                  <a:srgbClr val="073D86"/>
                </a:solidFill>
                <a:latin typeface="Candara"/>
                <a:cs typeface="Candara"/>
              </a:rPr>
              <a:t>will </a:t>
            </a:r>
            <a:r>
              <a:rPr sz="2200" spc="-5" dirty="0">
                <a:solidFill>
                  <a:srgbClr val="073D86"/>
                </a:solidFill>
                <a:latin typeface="Candara"/>
                <a:cs typeface="Candara"/>
              </a:rPr>
              <a:t>accomplish its objectives.  </a:t>
            </a:r>
            <a:r>
              <a:rPr sz="2200" spc="-10" dirty="0">
                <a:solidFill>
                  <a:srgbClr val="073D86"/>
                </a:solidFill>
                <a:latin typeface="Candara"/>
                <a:cs typeface="Candara"/>
              </a:rPr>
              <a:t>This </a:t>
            </a:r>
            <a:r>
              <a:rPr sz="2200" spc="-5" dirty="0">
                <a:solidFill>
                  <a:srgbClr val="073D86"/>
                </a:solidFill>
                <a:latin typeface="Candara"/>
                <a:cs typeface="Candara"/>
              </a:rPr>
              <a:t>is </a:t>
            </a:r>
            <a:r>
              <a:rPr sz="2200" spc="-10" dirty="0">
                <a:solidFill>
                  <a:srgbClr val="073D86"/>
                </a:solidFill>
                <a:latin typeface="Candara"/>
                <a:cs typeface="Candara"/>
              </a:rPr>
              <a:t>where </a:t>
            </a:r>
            <a:r>
              <a:rPr sz="2200" spc="-5" dirty="0">
                <a:solidFill>
                  <a:srgbClr val="073D86"/>
                </a:solidFill>
                <a:latin typeface="Candara"/>
                <a:cs typeface="Candara"/>
              </a:rPr>
              <a:t>issues related to hardware , software</a:t>
            </a:r>
            <a:endParaRPr sz="2200">
              <a:latin typeface="Candara"/>
              <a:cs typeface="Candara"/>
            </a:endParaRPr>
          </a:p>
          <a:p>
            <a:pPr marL="12700" marR="229235">
              <a:lnSpc>
                <a:spcPct val="100000"/>
              </a:lnSpc>
            </a:pPr>
            <a:r>
              <a:rPr sz="2200" spc="-5" dirty="0">
                <a:solidFill>
                  <a:srgbClr val="073D86"/>
                </a:solidFill>
                <a:latin typeface="Candara"/>
                <a:cs typeface="Candara"/>
              </a:rPr>
              <a:t>, networking , </a:t>
            </a:r>
            <a:r>
              <a:rPr sz="2200" spc="-10" dirty="0">
                <a:solidFill>
                  <a:srgbClr val="073D86"/>
                </a:solidFill>
                <a:latin typeface="Candara"/>
                <a:cs typeface="Candara"/>
              </a:rPr>
              <a:t>data </a:t>
            </a:r>
            <a:r>
              <a:rPr sz="2200" spc="-5" dirty="0">
                <a:solidFill>
                  <a:srgbClr val="073D86"/>
                </a:solidFill>
                <a:latin typeface="Candara"/>
                <a:cs typeface="Candara"/>
              </a:rPr>
              <a:t>storage , security , and many others </a:t>
            </a:r>
            <a:r>
              <a:rPr sz="2200" spc="-10" dirty="0">
                <a:solidFill>
                  <a:srgbClr val="073D86"/>
                </a:solidFill>
                <a:latin typeface="Candara"/>
                <a:cs typeface="Candara"/>
              </a:rPr>
              <a:t>will  </a:t>
            </a:r>
            <a:r>
              <a:rPr sz="2200" spc="-5" dirty="0">
                <a:solidFill>
                  <a:srgbClr val="073D86"/>
                </a:solidFill>
                <a:latin typeface="Candara"/>
                <a:cs typeface="Candara"/>
              </a:rPr>
              <a:t>be discussed and </a:t>
            </a:r>
            <a:r>
              <a:rPr sz="2200" spc="-10" dirty="0">
                <a:solidFill>
                  <a:srgbClr val="073D86"/>
                </a:solidFill>
                <a:latin typeface="Candara"/>
                <a:cs typeface="Candara"/>
              </a:rPr>
              <a:t>determined</a:t>
            </a:r>
            <a:r>
              <a:rPr sz="2200" spc="-35" dirty="0">
                <a:solidFill>
                  <a:srgbClr val="073D86"/>
                </a:solidFill>
                <a:latin typeface="Candara"/>
                <a:cs typeface="Candara"/>
              </a:rPr>
              <a:t> </a:t>
            </a:r>
            <a:r>
              <a:rPr sz="2200" spc="-5" dirty="0">
                <a:solidFill>
                  <a:srgbClr val="073D86"/>
                </a:solidFill>
                <a:latin typeface="Candara"/>
                <a:cs typeface="Candara"/>
              </a:rPr>
              <a:t>.</a:t>
            </a:r>
            <a:endParaRPr sz="2200">
              <a:latin typeface="Candara"/>
              <a:cs typeface="Candara"/>
            </a:endParaRPr>
          </a:p>
          <a:p>
            <a:pPr marL="12700" marR="245745">
              <a:lnSpc>
                <a:spcPct val="100000"/>
              </a:lnSpc>
              <a:spcBef>
                <a:spcPts val="530"/>
              </a:spcBef>
            </a:pPr>
            <a:r>
              <a:rPr sz="2200" spc="-5" dirty="0">
                <a:solidFill>
                  <a:srgbClr val="073D86"/>
                </a:solidFill>
                <a:latin typeface="Candara"/>
                <a:cs typeface="Candara"/>
              </a:rPr>
              <a:t>As such system design consists of design activities that  ultimately produce physical system specifications satisfying  the functional requirements that </a:t>
            </a:r>
            <a:r>
              <a:rPr sz="2200" spc="-10" dirty="0">
                <a:solidFill>
                  <a:srgbClr val="073D86"/>
                </a:solidFill>
                <a:latin typeface="Candara"/>
                <a:cs typeface="Candara"/>
              </a:rPr>
              <a:t>were developed </a:t>
            </a:r>
            <a:r>
              <a:rPr sz="2200" spc="-5" dirty="0">
                <a:solidFill>
                  <a:srgbClr val="073D86"/>
                </a:solidFill>
                <a:latin typeface="Candara"/>
                <a:cs typeface="Candara"/>
              </a:rPr>
              <a:t>in the  system analysis</a:t>
            </a:r>
            <a:r>
              <a:rPr sz="2200" spc="-15" dirty="0">
                <a:solidFill>
                  <a:srgbClr val="073D86"/>
                </a:solidFill>
                <a:latin typeface="Candara"/>
                <a:cs typeface="Candara"/>
              </a:rPr>
              <a:t> </a:t>
            </a:r>
            <a:r>
              <a:rPr sz="2200" spc="-5" dirty="0">
                <a:solidFill>
                  <a:srgbClr val="073D86"/>
                </a:solidFill>
                <a:latin typeface="Candara"/>
                <a:cs typeface="Candara"/>
              </a:rPr>
              <a:t>process</a:t>
            </a:r>
            <a:r>
              <a:rPr sz="2000" spc="-5" dirty="0">
                <a:solidFill>
                  <a:srgbClr val="073D86"/>
                </a:solidFill>
                <a:latin typeface="Candara"/>
                <a:cs typeface="Candara"/>
              </a:rPr>
              <a:t>.</a:t>
            </a:r>
            <a:endParaRPr sz="2000">
              <a:latin typeface="Candara"/>
              <a:cs typeface="Candara"/>
            </a:endParaRPr>
          </a:p>
        </p:txBody>
      </p:sp>
      <p:sp>
        <p:nvSpPr>
          <p:cNvPr id="7" name="object 7"/>
          <p:cNvSpPr txBox="1">
            <a:spLocks noGrp="1"/>
          </p:cNvSpPr>
          <p:nvPr>
            <p:ph type="title"/>
          </p:nvPr>
        </p:nvSpPr>
        <p:spPr>
          <a:xfrm>
            <a:off x="3169157" y="279908"/>
            <a:ext cx="2805430" cy="574040"/>
          </a:xfrm>
          <a:prstGeom prst="rect">
            <a:avLst/>
          </a:prstGeom>
        </p:spPr>
        <p:txBody>
          <a:bodyPr vert="horz" wrap="square" lIns="0" tIns="12700" rIns="0" bIns="0" rtlCol="0">
            <a:spAutoFit/>
          </a:bodyPr>
          <a:lstStyle/>
          <a:p>
            <a:pPr marL="12700">
              <a:lnSpc>
                <a:spcPct val="100000"/>
              </a:lnSpc>
              <a:spcBef>
                <a:spcPts val="100"/>
              </a:spcBef>
            </a:pPr>
            <a:r>
              <a:rPr sz="3600" spc="-5" dirty="0"/>
              <a:t>System</a:t>
            </a:r>
            <a:r>
              <a:rPr sz="3600" spc="-85" dirty="0"/>
              <a:t> </a:t>
            </a:r>
            <a:r>
              <a:rPr sz="3600" spc="-5" dirty="0"/>
              <a:t>design</a:t>
            </a:r>
            <a:endParaRPr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7652" y="353059"/>
            <a:ext cx="3113405"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0000"/>
                </a:solidFill>
              </a:rPr>
              <a:t>System</a:t>
            </a:r>
            <a:r>
              <a:rPr spc="-35" dirty="0">
                <a:solidFill>
                  <a:srgbClr val="000000"/>
                </a:solidFill>
              </a:rPr>
              <a:t> </a:t>
            </a:r>
            <a:r>
              <a:rPr spc="-10" dirty="0">
                <a:solidFill>
                  <a:srgbClr val="000000"/>
                </a:solidFill>
              </a:rPr>
              <a:t>design</a:t>
            </a:r>
          </a:p>
        </p:txBody>
      </p:sp>
      <p:sp>
        <p:nvSpPr>
          <p:cNvPr id="3" name="object 3"/>
          <p:cNvSpPr txBox="1"/>
          <p:nvPr/>
        </p:nvSpPr>
        <p:spPr>
          <a:xfrm>
            <a:off x="1676400" y="2707258"/>
            <a:ext cx="1600200" cy="990600"/>
          </a:xfrm>
          <a:prstGeom prst="rect">
            <a:avLst/>
          </a:prstGeom>
          <a:solidFill>
            <a:srgbClr val="30B6FC"/>
          </a:solidFill>
          <a:ln w="15875">
            <a:solidFill>
              <a:srgbClr val="165D83"/>
            </a:solidFill>
          </a:ln>
        </p:spPr>
        <p:txBody>
          <a:bodyPr vert="horz" wrap="square" lIns="0" tIns="1905" rIns="0" bIns="0" rtlCol="0">
            <a:spAutoFit/>
          </a:bodyPr>
          <a:lstStyle/>
          <a:p>
            <a:pPr>
              <a:lnSpc>
                <a:spcPct val="100000"/>
              </a:lnSpc>
              <a:spcBef>
                <a:spcPts val="15"/>
              </a:spcBef>
            </a:pPr>
            <a:endParaRPr sz="1400">
              <a:latin typeface="Times New Roman"/>
              <a:cs typeface="Times New Roman"/>
            </a:endParaRPr>
          </a:p>
          <a:p>
            <a:pPr marL="480695" marR="112395" indent="-363220">
              <a:lnSpc>
                <a:spcPct val="100000"/>
              </a:lnSpc>
            </a:pPr>
            <a:r>
              <a:rPr sz="1800" spc="-5" dirty="0">
                <a:solidFill>
                  <a:srgbClr val="FFFFFF"/>
                </a:solidFill>
                <a:latin typeface="Candara"/>
                <a:cs typeface="Candara"/>
              </a:rPr>
              <a:t>User</a:t>
            </a:r>
            <a:r>
              <a:rPr sz="1800" spc="-100" dirty="0">
                <a:solidFill>
                  <a:srgbClr val="FFFFFF"/>
                </a:solidFill>
                <a:latin typeface="Candara"/>
                <a:cs typeface="Candara"/>
              </a:rPr>
              <a:t> </a:t>
            </a:r>
            <a:r>
              <a:rPr sz="1800" dirty="0">
                <a:solidFill>
                  <a:srgbClr val="FFFFFF"/>
                </a:solidFill>
                <a:latin typeface="Candara"/>
                <a:cs typeface="Candara"/>
              </a:rPr>
              <a:t>interface  </a:t>
            </a:r>
            <a:r>
              <a:rPr sz="1800" spc="-5" dirty="0">
                <a:solidFill>
                  <a:srgbClr val="FFFFFF"/>
                </a:solidFill>
                <a:latin typeface="Candara"/>
                <a:cs typeface="Candara"/>
              </a:rPr>
              <a:t>design</a:t>
            </a:r>
            <a:endParaRPr sz="1800">
              <a:latin typeface="Candara"/>
              <a:cs typeface="Candara"/>
            </a:endParaRPr>
          </a:p>
        </p:txBody>
      </p:sp>
      <p:sp>
        <p:nvSpPr>
          <p:cNvPr id="4" name="object 4"/>
          <p:cNvSpPr txBox="1"/>
          <p:nvPr/>
        </p:nvSpPr>
        <p:spPr>
          <a:xfrm>
            <a:off x="5954395" y="2669667"/>
            <a:ext cx="1600200" cy="990600"/>
          </a:xfrm>
          <a:prstGeom prst="rect">
            <a:avLst/>
          </a:prstGeom>
          <a:solidFill>
            <a:srgbClr val="30B6FC"/>
          </a:solidFill>
          <a:ln w="15875">
            <a:solidFill>
              <a:srgbClr val="165D83"/>
            </a:solidFill>
          </a:ln>
        </p:spPr>
        <p:txBody>
          <a:bodyPr vert="horz" wrap="square" lIns="0" tIns="1905" rIns="0" bIns="0" rtlCol="0">
            <a:spAutoFit/>
          </a:bodyPr>
          <a:lstStyle/>
          <a:p>
            <a:pPr>
              <a:lnSpc>
                <a:spcPct val="100000"/>
              </a:lnSpc>
              <a:spcBef>
                <a:spcPts val="15"/>
              </a:spcBef>
            </a:pPr>
            <a:endParaRPr sz="1400">
              <a:latin typeface="Times New Roman"/>
              <a:cs typeface="Times New Roman"/>
            </a:endParaRPr>
          </a:p>
          <a:p>
            <a:pPr marL="481330" marR="417830" indent="-55244">
              <a:lnSpc>
                <a:spcPct val="100000"/>
              </a:lnSpc>
            </a:pPr>
            <a:r>
              <a:rPr sz="1800" dirty="0">
                <a:solidFill>
                  <a:srgbClr val="FFFFFF"/>
                </a:solidFill>
                <a:latin typeface="Candara"/>
                <a:cs typeface="Candara"/>
              </a:rPr>
              <a:t>Process  </a:t>
            </a:r>
            <a:r>
              <a:rPr sz="1800" spc="-5" dirty="0">
                <a:solidFill>
                  <a:srgbClr val="FFFFFF"/>
                </a:solidFill>
                <a:latin typeface="Candara"/>
                <a:cs typeface="Candara"/>
              </a:rPr>
              <a:t>design</a:t>
            </a:r>
            <a:endParaRPr sz="1800">
              <a:latin typeface="Candara"/>
              <a:cs typeface="Candara"/>
            </a:endParaRPr>
          </a:p>
        </p:txBody>
      </p:sp>
      <p:sp>
        <p:nvSpPr>
          <p:cNvPr id="5" name="object 5"/>
          <p:cNvSpPr txBox="1"/>
          <p:nvPr/>
        </p:nvSpPr>
        <p:spPr>
          <a:xfrm>
            <a:off x="3791711" y="2707258"/>
            <a:ext cx="1600200" cy="990600"/>
          </a:xfrm>
          <a:prstGeom prst="rect">
            <a:avLst/>
          </a:prstGeom>
          <a:solidFill>
            <a:srgbClr val="30B6FC"/>
          </a:solidFill>
          <a:ln w="15875">
            <a:solidFill>
              <a:srgbClr val="165D83"/>
            </a:solidFill>
          </a:ln>
        </p:spPr>
        <p:txBody>
          <a:bodyPr vert="horz" wrap="square" lIns="0" tIns="0" rIns="0" bIns="0" rtlCol="0">
            <a:spAutoFit/>
          </a:bodyPr>
          <a:lstStyle/>
          <a:p>
            <a:pPr>
              <a:lnSpc>
                <a:spcPct val="100000"/>
              </a:lnSpc>
            </a:pPr>
            <a:endParaRPr sz="2350">
              <a:latin typeface="Times New Roman"/>
              <a:cs typeface="Times New Roman"/>
            </a:endParaRPr>
          </a:p>
          <a:p>
            <a:pPr marL="229870">
              <a:lnSpc>
                <a:spcPct val="100000"/>
              </a:lnSpc>
            </a:pPr>
            <a:r>
              <a:rPr sz="1800" dirty="0">
                <a:solidFill>
                  <a:srgbClr val="FFFFFF"/>
                </a:solidFill>
                <a:latin typeface="Candara"/>
                <a:cs typeface="Candara"/>
              </a:rPr>
              <a:t>Data</a:t>
            </a:r>
            <a:r>
              <a:rPr sz="1800" spc="-15" dirty="0">
                <a:solidFill>
                  <a:srgbClr val="FFFFFF"/>
                </a:solidFill>
                <a:latin typeface="Candara"/>
                <a:cs typeface="Candara"/>
              </a:rPr>
              <a:t> </a:t>
            </a:r>
            <a:r>
              <a:rPr sz="1800" spc="-5" dirty="0">
                <a:solidFill>
                  <a:srgbClr val="FFFFFF"/>
                </a:solidFill>
                <a:latin typeface="Candara"/>
                <a:cs typeface="Candara"/>
              </a:rPr>
              <a:t>design</a:t>
            </a:r>
            <a:endParaRPr sz="1800">
              <a:latin typeface="Candara"/>
              <a:cs typeface="Candara"/>
            </a:endParaRPr>
          </a:p>
        </p:txBody>
      </p:sp>
      <p:sp>
        <p:nvSpPr>
          <p:cNvPr id="6" name="object 6"/>
          <p:cNvSpPr/>
          <p:nvPr/>
        </p:nvSpPr>
        <p:spPr>
          <a:xfrm>
            <a:off x="1239050" y="4724400"/>
            <a:ext cx="6705600" cy="38100"/>
          </a:xfrm>
          <a:custGeom>
            <a:avLst/>
            <a:gdLst/>
            <a:ahLst/>
            <a:cxnLst/>
            <a:rect l="l" t="t" r="r" b="b"/>
            <a:pathLst>
              <a:path w="6705600" h="38100">
                <a:moveTo>
                  <a:pt x="0" y="38100"/>
                </a:moveTo>
                <a:lnTo>
                  <a:pt x="6705561" y="0"/>
                </a:lnTo>
              </a:path>
            </a:pathLst>
          </a:custGeom>
          <a:ln w="12700">
            <a:solidFill>
              <a:srgbClr val="30B6FC"/>
            </a:solidFill>
          </a:ln>
        </p:spPr>
        <p:txBody>
          <a:bodyPr wrap="square" lIns="0" tIns="0" rIns="0" bIns="0" rtlCol="0"/>
          <a:lstStyle/>
          <a:p>
            <a:endParaRPr/>
          </a:p>
        </p:txBody>
      </p:sp>
      <p:sp>
        <p:nvSpPr>
          <p:cNvPr id="7" name="object 7"/>
          <p:cNvSpPr/>
          <p:nvPr/>
        </p:nvSpPr>
        <p:spPr>
          <a:xfrm>
            <a:off x="1270127" y="2057400"/>
            <a:ext cx="6705600" cy="38100"/>
          </a:xfrm>
          <a:custGeom>
            <a:avLst/>
            <a:gdLst/>
            <a:ahLst/>
            <a:cxnLst/>
            <a:rect l="l" t="t" r="r" b="b"/>
            <a:pathLst>
              <a:path w="6705600" h="38100">
                <a:moveTo>
                  <a:pt x="0" y="38100"/>
                </a:moveTo>
                <a:lnTo>
                  <a:pt x="6705600" y="0"/>
                </a:lnTo>
              </a:path>
            </a:pathLst>
          </a:custGeom>
          <a:ln w="12700">
            <a:solidFill>
              <a:srgbClr val="30B6FC"/>
            </a:solidFill>
          </a:ln>
        </p:spPr>
        <p:txBody>
          <a:bodyPr wrap="square" lIns="0" tIns="0" rIns="0" bIns="0" rtlCol="0"/>
          <a:lstStyle/>
          <a:p>
            <a:endParaRPr/>
          </a:p>
        </p:txBody>
      </p:sp>
      <p:sp>
        <p:nvSpPr>
          <p:cNvPr id="8" name="object 8"/>
          <p:cNvSpPr/>
          <p:nvPr/>
        </p:nvSpPr>
        <p:spPr>
          <a:xfrm>
            <a:off x="1239050" y="2095500"/>
            <a:ext cx="31115" cy="2647950"/>
          </a:xfrm>
          <a:custGeom>
            <a:avLst/>
            <a:gdLst/>
            <a:ahLst/>
            <a:cxnLst/>
            <a:rect l="l" t="t" r="r" b="b"/>
            <a:pathLst>
              <a:path w="31115" h="2647950">
                <a:moveTo>
                  <a:pt x="0" y="2647950"/>
                </a:moveTo>
                <a:lnTo>
                  <a:pt x="31076" y="0"/>
                </a:lnTo>
              </a:path>
            </a:pathLst>
          </a:custGeom>
          <a:ln w="12700">
            <a:solidFill>
              <a:srgbClr val="30B6FC"/>
            </a:solidFill>
          </a:ln>
        </p:spPr>
        <p:txBody>
          <a:bodyPr wrap="square" lIns="0" tIns="0" rIns="0" bIns="0" rtlCol="0"/>
          <a:lstStyle/>
          <a:p>
            <a:endParaRPr/>
          </a:p>
        </p:txBody>
      </p:sp>
      <p:sp>
        <p:nvSpPr>
          <p:cNvPr id="9" name="object 9"/>
          <p:cNvSpPr/>
          <p:nvPr/>
        </p:nvSpPr>
        <p:spPr>
          <a:xfrm>
            <a:off x="7947914" y="2076450"/>
            <a:ext cx="31115" cy="2647950"/>
          </a:xfrm>
          <a:custGeom>
            <a:avLst/>
            <a:gdLst/>
            <a:ahLst/>
            <a:cxnLst/>
            <a:rect l="l" t="t" r="r" b="b"/>
            <a:pathLst>
              <a:path w="31115" h="2647950">
                <a:moveTo>
                  <a:pt x="0" y="2647950"/>
                </a:moveTo>
                <a:lnTo>
                  <a:pt x="31114" y="0"/>
                </a:lnTo>
              </a:path>
            </a:pathLst>
          </a:custGeom>
          <a:ln w="12699">
            <a:solidFill>
              <a:srgbClr val="30B6FC"/>
            </a:solidFill>
          </a:ln>
        </p:spPr>
        <p:txBody>
          <a:bodyPr wrap="square" lIns="0" tIns="0" rIns="0" bIns="0" rtlCol="0"/>
          <a:lstStyle/>
          <a:p>
            <a:endParaRPr/>
          </a:p>
        </p:txBody>
      </p:sp>
      <p:sp>
        <p:nvSpPr>
          <p:cNvPr id="10" name="object 10"/>
          <p:cNvSpPr txBox="1"/>
          <p:nvPr/>
        </p:nvSpPr>
        <p:spPr>
          <a:xfrm>
            <a:off x="1885950" y="4139565"/>
            <a:ext cx="1283335" cy="574040"/>
          </a:xfrm>
          <a:prstGeom prst="rect">
            <a:avLst/>
          </a:prstGeom>
        </p:spPr>
        <p:txBody>
          <a:bodyPr vert="horz" wrap="square" lIns="0" tIns="12700" rIns="0" bIns="0" rtlCol="0">
            <a:spAutoFit/>
          </a:bodyPr>
          <a:lstStyle/>
          <a:p>
            <a:pPr marL="187960">
              <a:lnSpc>
                <a:spcPct val="100000"/>
              </a:lnSpc>
              <a:spcBef>
                <a:spcPts val="100"/>
              </a:spcBef>
            </a:pPr>
            <a:r>
              <a:rPr sz="1200" spc="-5" dirty="0">
                <a:latin typeface="Candara"/>
                <a:cs typeface="Candara"/>
              </a:rPr>
              <a:t>Screens</a:t>
            </a:r>
            <a:r>
              <a:rPr sz="1200" spc="-25" dirty="0">
                <a:latin typeface="Candara"/>
                <a:cs typeface="Candara"/>
              </a:rPr>
              <a:t> </a:t>
            </a:r>
            <a:r>
              <a:rPr sz="1200" spc="-5" dirty="0">
                <a:latin typeface="Candara"/>
                <a:cs typeface="Candara"/>
              </a:rPr>
              <a:t>,Form</a:t>
            </a:r>
            <a:endParaRPr sz="1200">
              <a:latin typeface="Candara"/>
              <a:cs typeface="Candara"/>
            </a:endParaRPr>
          </a:p>
          <a:p>
            <a:pPr marL="12700" marR="5080" algn="ctr">
              <a:lnSpc>
                <a:spcPct val="100000"/>
              </a:lnSpc>
            </a:pPr>
            <a:r>
              <a:rPr sz="1200" dirty="0">
                <a:latin typeface="Candara"/>
                <a:cs typeface="Candara"/>
              </a:rPr>
              <a:t>, </a:t>
            </a:r>
            <a:r>
              <a:rPr sz="1200" spc="-5" dirty="0">
                <a:latin typeface="Candara"/>
                <a:cs typeface="Candara"/>
              </a:rPr>
              <a:t>Report, and</a:t>
            </a:r>
            <a:r>
              <a:rPr sz="1200" spc="-80" dirty="0">
                <a:latin typeface="Candara"/>
                <a:cs typeface="Candara"/>
              </a:rPr>
              <a:t> </a:t>
            </a:r>
            <a:r>
              <a:rPr sz="1200" spc="-5" dirty="0">
                <a:latin typeface="Candara"/>
                <a:cs typeface="Candara"/>
              </a:rPr>
              <a:t>dialog  design</a:t>
            </a:r>
            <a:endParaRPr sz="1200">
              <a:latin typeface="Candara"/>
              <a:cs typeface="Candara"/>
            </a:endParaRPr>
          </a:p>
        </p:txBody>
      </p:sp>
      <p:sp>
        <p:nvSpPr>
          <p:cNvPr id="11" name="object 11"/>
          <p:cNvSpPr txBox="1"/>
          <p:nvPr/>
        </p:nvSpPr>
        <p:spPr>
          <a:xfrm>
            <a:off x="4011929" y="4139565"/>
            <a:ext cx="1083310" cy="391160"/>
          </a:xfrm>
          <a:prstGeom prst="rect">
            <a:avLst/>
          </a:prstGeom>
        </p:spPr>
        <p:txBody>
          <a:bodyPr vert="horz" wrap="square" lIns="0" tIns="12700" rIns="0" bIns="0" rtlCol="0">
            <a:spAutoFit/>
          </a:bodyPr>
          <a:lstStyle/>
          <a:p>
            <a:pPr marL="12700" marR="5080" indent="97155">
              <a:lnSpc>
                <a:spcPct val="100000"/>
              </a:lnSpc>
              <a:spcBef>
                <a:spcPts val="100"/>
              </a:spcBef>
            </a:pPr>
            <a:r>
              <a:rPr sz="1200" spc="-5" dirty="0">
                <a:latin typeface="Candara"/>
                <a:cs typeface="Candara"/>
              </a:rPr>
              <a:t>Data element  Structure</a:t>
            </a:r>
            <a:r>
              <a:rPr sz="1200" spc="-95" dirty="0">
                <a:latin typeface="Candara"/>
                <a:cs typeface="Candara"/>
              </a:rPr>
              <a:t> </a:t>
            </a:r>
            <a:r>
              <a:rPr sz="1200" spc="-5" dirty="0">
                <a:latin typeface="Candara"/>
                <a:cs typeface="Candara"/>
              </a:rPr>
              <a:t>design</a:t>
            </a:r>
            <a:endParaRPr sz="1200">
              <a:latin typeface="Candara"/>
              <a:cs typeface="Candara"/>
            </a:endParaRPr>
          </a:p>
        </p:txBody>
      </p:sp>
      <p:sp>
        <p:nvSpPr>
          <p:cNvPr id="12" name="object 12"/>
          <p:cNvSpPr txBox="1"/>
          <p:nvPr/>
        </p:nvSpPr>
        <p:spPr>
          <a:xfrm>
            <a:off x="6263385" y="4063365"/>
            <a:ext cx="1147445" cy="391160"/>
          </a:xfrm>
          <a:prstGeom prst="rect">
            <a:avLst/>
          </a:prstGeom>
        </p:spPr>
        <p:txBody>
          <a:bodyPr vert="horz" wrap="square" lIns="0" tIns="12700" rIns="0" bIns="0" rtlCol="0">
            <a:spAutoFit/>
          </a:bodyPr>
          <a:lstStyle/>
          <a:p>
            <a:pPr marL="12700" marR="5080" indent="144780">
              <a:lnSpc>
                <a:spcPct val="100000"/>
              </a:lnSpc>
              <a:spcBef>
                <a:spcPts val="100"/>
              </a:spcBef>
            </a:pPr>
            <a:r>
              <a:rPr sz="1200" spc="-5" dirty="0">
                <a:latin typeface="Candara"/>
                <a:cs typeface="Candara"/>
              </a:rPr>
              <a:t>Program and  Procedure</a:t>
            </a:r>
            <a:r>
              <a:rPr sz="1200" spc="-75" dirty="0">
                <a:latin typeface="Candara"/>
                <a:cs typeface="Candara"/>
              </a:rPr>
              <a:t> </a:t>
            </a:r>
            <a:r>
              <a:rPr sz="1200" spc="-5" dirty="0">
                <a:latin typeface="Candara"/>
                <a:cs typeface="Candara"/>
              </a:rPr>
              <a:t>design</a:t>
            </a:r>
            <a:endParaRPr sz="1200">
              <a:latin typeface="Candara"/>
              <a:cs typeface="Candara"/>
            </a:endParaRPr>
          </a:p>
        </p:txBody>
      </p:sp>
      <p:sp>
        <p:nvSpPr>
          <p:cNvPr id="13" name="object 13"/>
          <p:cNvSpPr txBox="1"/>
          <p:nvPr/>
        </p:nvSpPr>
        <p:spPr>
          <a:xfrm>
            <a:off x="3685413" y="1465833"/>
            <a:ext cx="143700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a:cs typeface="Candara"/>
              </a:rPr>
              <a:t>System</a:t>
            </a:r>
            <a:r>
              <a:rPr sz="1800" spc="-75" dirty="0">
                <a:latin typeface="Candara"/>
                <a:cs typeface="Candara"/>
              </a:rPr>
              <a:t> </a:t>
            </a:r>
            <a:r>
              <a:rPr sz="1800" dirty="0">
                <a:latin typeface="Candara"/>
                <a:cs typeface="Candara"/>
              </a:rPr>
              <a:t>Design</a:t>
            </a:r>
            <a:endParaRPr sz="1800">
              <a:latin typeface="Candara"/>
              <a:cs typeface="Candar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278889"/>
            <a:ext cx="216408" cy="2651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03096" y="1537969"/>
            <a:ext cx="216408" cy="2651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 y="2004314"/>
            <a:ext cx="216408" cy="2651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3096" y="2263470"/>
            <a:ext cx="216408" cy="26548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01040" y="2730119"/>
            <a:ext cx="216408" cy="2651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3096" y="2989198"/>
            <a:ext cx="216408" cy="26517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01040" y="3455542"/>
            <a:ext cx="216408" cy="26517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3096" y="3714572"/>
            <a:ext cx="216408" cy="26548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01040" y="4181221"/>
            <a:ext cx="216408" cy="265175"/>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03096" y="4440301"/>
            <a:ext cx="216408" cy="26517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01040" y="4906645"/>
            <a:ext cx="240791" cy="29565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03096" y="5196281"/>
            <a:ext cx="216408" cy="26548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701040" y="5662879"/>
            <a:ext cx="240791" cy="295656"/>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003096" y="5952439"/>
            <a:ext cx="216408" cy="26517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962964" y="1267713"/>
            <a:ext cx="7227570" cy="5166360"/>
          </a:xfrm>
          <a:prstGeom prst="rect">
            <a:avLst/>
          </a:prstGeom>
        </p:spPr>
        <p:txBody>
          <a:bodyPr vert="horz" wrap="square" lIns="0" tIns="12700" rIns="0" bIns="0" rtlCol="0">
            <a:spAutoFit/>
          </a:bodyPr>
          <a:lstStyle/>
          <a:p>
            <a:pPr marL="12700">
              <a:lnSpc>
                <a:spcPct val="100000"/>
              </a:lnSpc>
              <a:spcBef>
                <a:spcPts val="100"/>
              </a:spcBef>
            </a:pPr>
            <a:r>
              <a:rPr sz="1700" spc="-5" dirty="0">
                <a:solidFill>
                  <a:srgbClr val="073D86"/>
                </a:solidFill>
                <a:latin typeface="Candara"/>
                <a:cs typeface="Candara"/>
              </a:rPr>
              <a:t>Remember </a:t>
            </a:r>
            <a:r>
              <a:rPr sz="1700" dirty="0">
                <a:solidFill>
                  <a:srgbClr val="073D86"/>
                </a:solidFill>
                <a:latin typeface="Candara"/>
                <a:cs typeface="Candara"/>
              </a:rPr>
              <a:t>the</a:t>
            </a:r>
            <a:r>
              <a:rPr sz="1700" spc="-50" dirty="0">
                <a:solidFill>
                  <a:srgbClr val="073D86"/>
                </a:solidFill>
                <a:latin typeface="Candara"/>
                <a:cs typeface="Candara"/>
              </a:rPr>
              <a:t> </a:t>
            </a:r>
            <a:r>
              <a:rPr sz="1700" spc="-5" dirty="0">
                <a:solidFill>
                  <a:srgbClr val="073D86"/>
                </a:solidFill>
                <a:latin typeface="Candara"/>
                <a:cs typeface="Candara"/>
              </a:rPr>
              <a:t>customers</a:t>
            </a:r>
            <a:endParaRPr sz="1700">
              <a:latin typeface="Candara"/>
              <a:cs typeface="Candara"/>
            </a:endParaRPr>
          </a:p>
          <a:p>
            <a:pPr marL="314325" marR="808355">
              <a:lnSpc>
                <a:spcPct val="80000"/>
              </a:lnSpc>
              <a:spcBef>
                <a:spcPts val="405"/>
              </a:spcBef>
            </a:pPr>
            <a:r>
              <a:rPr sz="1700" spc="-5" dirty="0">
                <a:solidFill>
                  <a:srgbClr val="073D86"/>
                </a:solidFill>
                <a:latin typeface="Candara"/>
                <a:cs typeface="Candara"/>
              </a:rPr>
              <a:t>Successful web sites </a:t>
            </a:r>
            <a:r>
              <a:rPr sz="1700" dirty="0">
                <a:solidFill>
                  <a:srgbClr val="073D86"/>
                </a:solidFill>
                <a:latin typeface="Candara"/>
                <a:cs typeface="Candara"/>
              </a:rPr>
              <a:t>are built </a:t>
            </a:r>
            <a:r>
              <a:rPr sz="1700" spc="-5" dirty="0">
                <a:solidFill>
                  <a:srgbClr val="073D86"/>
                </a:solidFill>
                <a:latin typeface="Candara"/>
                <a:cs typeface="Candara"/>
              </a:rPr>
              <a:t>solely for </a:t>
            </a:r>
            <a:r>
              <a:rPr sz="1700" dirty="0">
                <a:solidFill>
                  <a:srgbClr val="073D86"/>
                </a:solidFill>
                <a:latin typeface="Candara"/>
                <a:cs typeface="Candara"/>
              </a:rPr>
              <a:t>the </a:t>
            </a:r>
            <a:r>
              <a:rPr sz="1700" spc="-5" dirty="0">
                <a:solidFill>
                  <a:srgbClr val="073D86"/>
                </a:solidFill>
                <a:latin typeface="Candara"/>
                <a:cs typeface="Candara"/>
              </a:rPr>
              <a:t>customers, </a:t>
            </a:r>
            <a:r>
              <a:rPr sz="1700" dirty="0">
                <a:solidFill>
                  <a:srgbClr val="073D86"/>
                </a:solidFill>
                <a:latin typeface="Candara"/>
                <a:cs typeface="Candara"/>
              </a:rPr>
              <a:t>not to make  company VP</a:t>
            </a:r>
            <a:r>
              <a:rPr sz="1700" spc="-50" dirty="0">
                <a:solidFill>
                  <a:srgbClr val="073D86"/>
                </a:solidFill>
                <a:latin typeface="Candara"/>
                <a:cs typeface="Candara"/>
              </a:rPr>
              <a:t> </a:t>
            </a:r>
            <a:r>
              <a:rPr sz="1700" dirty="0">
                <a:solidFill>
                  <a:srgbClr val="073D86"/>
                </a:solidFill>
                <a:latin typeface="Candara"/>
                <a:cs typeface="Candara"/>
              </a:rPr>
              <a:t>happy</a:t>
            </a:r>
            <a:endParaRPr sz="1700">
              <a:latin typeface="Candara"/>
              <a:cs typeface="Candara"/>
            </a:endParaRPr>
          </a:p>
          <a:p>
            <a:pPr marL="12700">
              <a:lnSpc>
                <a:spcPct val="100000"/>
              </a:lnSpc>
            </a:pPr>
            <a:r>
              <a:rPr sz="1700" spc="-5" dirty="0">
                <a:solidFill>
                  <a:srgbClr val="073D86"/>
                </a:solidFill>
                <a:latin typeface="Candara"/>
                <a:cs typeface="Candara"/>
              </a:rPr>
              <a:t>Aesthetics</a:t>
            </a:r>
            <a:endParaRPr sz="1700">
              <a:latin typeface="Candara"/>
              <a:cs typeface="Candara"/>
            </a:endParaRPr>
          </a:p>
          <a:p>
            <a:pPr marL="314325">
              <a:lnSpc>
                <a:spcPts val="1835"/>
              </a:lnSpc>
            </a:pPr>
            <a:r>
              <a:rPr sz="1700" spc="-5" dirty="0">
                <a:solidFill>
                  <a:srgbClr val="073D86"/>
                </a:solidFill>
                <a:latin typeface="Candara"/>
                <a:cs typeface="Candara"/>
              </a:rPr>
              <a:t>Successful </a:t>
            </a:r>
            <a:r>
              <a:rPr sz="1700" dirty="0">
                <a:solidFill>
                  <a:srgbClr val="073D86"/>
                </a:solidFill>
                <a:latin typeface="Candara"/>
                <a:cs typeface="Candara"/>
              </a:rPr>
              <a:t>designs combine fast loading graphics and simple </a:t>
            </a:r>
            <a:r>
              <a:rPr sz="1700" spc="-5" dirty="0">
                <a:solidFill>
                  <a:srgbClr val="073D86"/>
                </a:solidFill>
                <a:latin typeface="Candara"/>
                <a:cs typeface="Candara"/>
              </a:rPr>
              <a:t>color</a:t>
            </a:r>
            <a:r>
              <a:rPr sz="1700" spc="-120" dirty="0">
                <a:solidFill>
                  <a:srgbClr val="073D86"/>
                </a:solidFill>
                <a:latin typeface="Candara"/>
                <a:cs typeface="Candara"/>
              </a:rPr>
              <a:t> </a:t>
            </a:r>
            <a:r>
              <a:rPr sz="1700" spc="-5" dirty="0">
                <a:solidFill>
                  <a:srgbClr val="073D86"/>
                </a:solidFill>
                <a:latin typeface="Candara"/>
                <a:cs typeface="Candara"/>
              </a:rPr>
              <a:t>palettes</a:t>
            </a:r>
            <a:endParaRPr sz="1700">
              <a:latin typeface="Candara"/>
              <a:cs typeface="Candara"/>
            </a:endParaRPr>
          </a:p>
          <a:p>
            <a:pPr marL="314325">
              <a:lnSpc>
                <a:spcPts val="1835"/>
              </a:lnSpc>
            </a:pPr>
            <a:r>
              <a:rPr sz="1700" spc="-5" dirty="0">
                <a:solidFill>
                  <a:srgbClr val="073D86"/>
                </a:solidFill>
                <a:latin typeface="Candara"/>
                <a:cs typeface="Candara"/>
              </a:rPr>
              <a:t>for </a:t>
            </a:r>
            <a:r>
              <a:rPr sz="1700" dirty="0">
                <a:solidFill>
                  <a:srgbClr val="073D86"/>
                </a:solidFill>
                <a:latin typeface="Candara"/>
                <a:cs typeface="Candara"/>
              </a:rPr>
              <a:t>pages that are </a:t>
            </a:r>
            <a:r>
              <a:rPr sz="1700" spc="-5" dirty="0">
                <a:solidFill>
                  <a:srgbClr val="073D86"/>
                </a:solidFill>
                <a:latin typeface="Candara"/>
                <a:cs typeface="Candara"/>
              </a:rPr>
              <a:t>easy </a:t>
            </a:r>
            <a:r>
              <a:rPr sz="1700" dirty="0">
                <a:solidFill>
                  <a:srgbClr val="073D86"/>
                </a:solidFill>
                <a:latin typeface="Candara"/>
                <a:cs typeface="Candara"/>
              </a:rPr>
              <a:t>to</a:t>
            </a:r>
            <a:r>
              <a:rPr sz="1700" spc="290" dirty="0">
                <a:solidFill>
                  <a:srgbClr val="073D86"/>
                </a:solidFill>
                <a:latin typeface="Candara"/>
                <a:cs typeface="Candara"/>
              </a:rPr>
              <a:t> </a:t>
            </a:r>
            <a:r>
              <a:rPr sz="1700" dirty="0">
                <a:solidFill>
                  <a:srgbClr val="073D86"/>
                </a:solidFill>
                <a:latin typeface="Candara"/>
                <a:cs typeface="Candara"/>
              </a:rPr>
              <a:t>read</a:t>
            </a:r>
            <a:endParaRPr sz="1700">
              <a:latin typeface="Candara"/>
              <a:cs typeface="Candara"/>
            </a:endParaRPr>
          </a:p>
          <a:p>
            <a:pPr marL="12700">
              <a:lnSpc>
                <a:spcPct val="100000"/>
              </a:lnSpc>
            </a:pPr>
            <a:r>
              <a:rPr sz="1700" dirty="0">
                <a:solidFill>
                  <a:srgbClr val="073D86"/>
                </a:solidFill>
                <a:latin typeface="Candara"/>
                <a:cs typeface="Candara"/>
              </a:rPr>
              <a:t>Easy to</a:t>
            </a:r>
            <a:r>
              <a:rPr sz="1700" spc="-45" dirty="0">
                <a:solidFill>
                  <a:srgbClr val="073D86"/>
                </a:solidFill>
                <a:latin typeface="Candara"/>
                <a:cs typeface="Candara"/>
              </a:rPr>
              <a:t> </a:t>
            </a:r>
            <a:r>
              <a:rPr sz="1700" dirty="0">
                <a:solidFill>
                  <a:srgbClr val="073D86"/>
                </a:solidFill>
                <a:latin typeface="Candara"/>
                <a:cs typeface="Candara"/>
              </a:rPr>
              <a:t>navigate</a:t>
            </a:r>
            <a:endParaRPr sz="1700">
              <a:latin typeface="Candara"/>
              <a:cs typeface="Candara"/>
            </a:endParaRPr>
          </a:p>
          <a:p>
            <a:pPr marL="314325" marR="142875">
              <a:lnSpc>
                <a:spcPts val="1630"/>
              </a:lnSpc>
              <a:spcBef>
                <a:spcPts val="390"/>
              </a:spcBef>
            </a:pPr>
            <a:r>
              <a:rPr sz="1700" dirty="0">
                <a:solidFill>
                  <a:srgbClr val="073D86"/>
                </a:solidFill>
                <a:latin typeface="Candara"/>
                <a:cs typeface="Candara"/>
              </a:rPr>
              <a:t>Make </a:t>
            </a:r>
            <a:r>
              <a:rPr sz="1700" spc="-5" dirty="0">
                <a:solidFill>
                  <a:srgbClr val="073D86"/>
                </a:solidFill>
                <a:latin typeface="Candara"/>
                <a:cs typeface="Candara"/>
              </a:rPr>
              <a:t>sure </a:t>
            </a:r>
            <a:r>
              <a:rPr sz="1700" dirty="0">
                <a:solidFill>
                  <a:srgbClr val="073D86"/>
                </a:solidFill>
                <a:latin typeface="Candara"/>
                <a:cs typeface="Candara"/>
              </a:rPr>
              <a:t>it’s </a:t>
            </a:r>
            <a:r>
              <a:rPr sz="1700" spc="-5" dirty="0">
                <a:solidFill>
                  <a:srgbClr val="073D86"/>
                </a:solidFill>
                <a:latin typeface="Candara"/>
                <a:cs typeface="Candara"/>
              </a:rPr>
              <a:t>easy </a:t>
            </a:r>
            <a:r>
              <a:rPr sz="1700" dirty="0">
                <a:solidFill>
                  <a:srgbClr val="073D86"/>
                </a:solidFill>
                <a:latin typeface="Candara"/>
                <a:cs typeface="Candara"/>
              </a:rPr>
              <a:t>to </a:t>
            </a:r>
            <a:r>
              <a:rPr sz="1700" spc="-5" dirty="0">
                <a:solidFill>
                  <a:srgbClr val="073D86"/>
                </a:solidFill>
                <a:latin typeface="Candara"/>
                <a:cs typeface="Candara"/>
              </a:rPr>
              <a:t>et from </a:t>
            </a:r>
            <a:r>
              <a:rPr sz="1700" dirty="0">
                <a:solidFill>
                  <a:srgbClr val="073D86"/>
                </a:solidFill>
                <a:latin typeface="Candara"/>
                <a:cs typeface="Candara"/>
              </a:rPr>
              <a:t>one part of </a:t>
            </a:r>
            <a:r>
              <a:rPr sz="1700" spc="-5" dirty="0">
                <a:solidFill>
                  <a:srgbClr val="073D86"/>
                </a:solidFill>
                <a:latin typeface="Candara"/>
                <a:cs typeface="Candara"/>
              </a:rPr>
              <a:t>your site </a:t>
            </a:r>
            <a:r>
              <a:rPr sz="1700" dirty="0">
                <a:solidFill>
                  <a:srgbClr val="073D86"/>
                </a:solidFill>
                <a:latin typeface="Candara"/>
                <a:cs typeface="Candara"/>
              </a:rPr>
              <a:t>to another. </a:t>
            </a:r>
            <a:r>
              <a:rPr sz="1700" spc="-5" dirty="0">
                <a:solidFill>
                  <a:srgbClr val="073D86"/>
                </a:solidFill>
                <a:latin typeface="Candara"/>
                <a:cs typeface="Candara"/>
              </a:rPr>
              <a:t>Providing </a:t>
            </a:r>
            <a:r>
              <a:rPr sz="1700" dirty="0">
                <a:solidFill>
                  <a:srgbClr val="073D86"/>
                </a:solidFill>
                <a:latin typeface="Candara"/>
                <a:cs typeface="Candara"/>
              </a:rPr>
              <a:t>a  </a:t>
            </a:r>
            <a:r>
              <a:rPr sz="1700" spc="-5" dirty="0">
                <a:solidFill>
                  <a:srgbClr val="073D86"/>
                </a:solidFill>
                <a:latin typeface="Candara"/>
                <a:cs typeface="Candara"/>
              </a:rPr>
              <a:t>site </a:t>
            </a:r>
            <a:r>
              <a:rPr sz="1700" dirty="0">
                <a:solidFill>
                  <a:srgbClr val="073D86"/>
                </a:solidFill>
                <a:latin typeface="Candara"/>
                <a:cs typeface="Candara"/>
              </a:rPr>
              <a:t>map , accessible </a:t>
            </a:r>
            <a:r>
              <a:rPr sz="1700" spc="-5" dirty="0">
                <a:solidFill>
                  <a:srgbClr val="073D86"/>
                </a:solidFill>
                <a:latin typeface="Candara"/>
                <a:cs typeface="Candara"/>
              </a:rPr>
              <a:t>from every</a:t>
            </a:r>
            <a:r>
              <a:rPr sz="1700" spc="-85" dirty="0">
                <a:solidFill>
                  <a:srgbClr val="073D86"/>
                </a:solidFill>
                <a:latin typeface="Candara"/>
                <a:cs typeface="Candara"/>
              </a:rPr>
              <a:t> </a:t>
            </a:r>
            <a:r>
              <a:rPr sz="1700" dirty="0">
                <a:solidFill>
                  <a:srgbClr val="073D86"/>
                </a:solidFill>
                <a:latin typeface="Candara"/>
                <a:cs typeface="Candara"/>
              </a:rPr>
              <a:t>page</a:t>
            </a:r>
            <a:endParaRPr sz="1700">
              <a:latin typeface="Candara"/>
              <a:cs typeface="Candara"/>
            </a:endParaRPr>
          </a:p>
          <a:p>
            <a:pPr marL="12700">
              <a:lnSpc>
                <a:spcPct val="100000"/>
              </a:lnSpc>
              <a:spcBef>
                <a:spcPts val="10"/>
              </a:spcBef>
            </a:pPr>
            <a:r>
              <a:rPr sz="1700" dirty="0">
                <a:solidFill>
                  <a:srgbClr val="073D86"/>
                </a:solidFill>
                <a:latin typeface="Candara"/>
                <a:cs typeface="Candara"/>
              </a:rPr>
              <a:t>Searchability</a:t>
            </a:r>
            <a:endParaRPr sz="1700">
              <a:latin typeface="Candara"/>
              <a:cs typeface="Candara"/>
            </a:endParaRPr>
          </a:p>
          <a:p>
            <a:pPr marL="314325">
              <a:lnSpc>
                <a:spcPts val="1835"/>
              </a:lnSpc>
            </a:pPr>
            <a:r>
              <a:rPr sz="1700" dirty="0">
                <a:solidFill>
                  <a:srgbClr val="073D86"/>
                </a:solidFill>
                <a:latin typeface="Candara"/>
                <a:cs typeface="Candara"/>
              </a:rPr>
              <a:t>Many sites have their own </a:t>
            </a:r>
            <a:r>
              <a:rPr sz="1700" spc="-5" dirty="0">
                <a:solidFill>
                  <a:srgbClr val="073D86"/>
                </a:solidFill>
                <a:latin typeface="Candara"/>
                <a:cs typeface="Candara"/>
              </a:rPr>
              <a:t>search engines </a:t>
            </a:r>
            <a:r>
              <a:rPr sz="1700" dirty="0">
                <a:solidFill>
                  <a:srgbClr val="073D86"/>
                </a:solidFill>
                <a:latin typeface="Candara"/>
                <a:cs typeface="Candara"/>
              </a:rPr>
              <a:t>, </a:t>
            </a:r>
            <a:r>
              <a:rPr sz="1700" spc="-5" dirty="0">
                <a:solidFill>
                  <a:srgbClr val="073D86"/>
                </a:solidFill>
                <a:latin typeface="Candara"/>
                <a:cs typeface="Candara"/>
              </a:rPr>
              <a:t>very </a:t>
            </a:r>
            <a:r>
              <a:rPr sz="1700" dirty="0">
                <a:solidFill>
                  <a:srgbClr val="073D86"/>
                </a:solidFill>
                <a:latin typeface="Candara"/>
                <a:cs typeface="Candara"/>
              </a:rPr>
              <a:t>few are</a:t>
            </a:r>
            <a:r>
              <a:rPr sz="1700" spc="-130" dirty="0">
                <a:solidFill>
                  <a:srgbClr val="073D86"/>
                </a:solidFill>
                <a:latin typeface="Candara"/>
                <a:cs typeface="Candara"/>
              </a:rPr>
              <a:t> </a:t>
            </a:r>
            <a:r>
              <a:rPr sz="1700" dirty="0">
                <a:solidFill>
                  <a:srgbClr val="073D86"/>
                </a:solidFill>
                <a:latin typeface="Candara"/>
                <a:cs typeface="Candara"/>
              </a:rPr>
              <a:t>actaully</a:t>
            </a:r>
            <a:endParaRPr sz="1700">
              <a:latin typeface="Candara"/>
              <a:cs typeface="Candara"/>
            </a:endParaRPr>
          </a:p>
          <a:p>
            <a:pPr marL="314325">
              <a:lnSpc>
                <a:spcPts val="1835"/>
              </a:lnSpc>
            </a:pPr>
            <a:r>
              <a:rPr sz="1700" spc="-5" dirty="0">
                <a:solidFill>
                  <a:srgbClr val="073D86"/>
                </a:solidFill>
                <a:latin typeface="Candara"/>
                <a:cs typeface="Candara"/>
              </a:rPr>
              <a:t>useful.make sure yours</a:t>
            </a:r>
            <a:r>
              <a:rPr sz="1700" spc="-60" dirty="0">
                <a:solidFill>
                  <a:srgbClr val="073D86"/>
                </a:solidFill>
                <a:latin typeface="Candara"/>
                <a:cs typeface="Candara"/>
              </a:rPr>
              <a:t> </a:t>
            </a:r>
            <a:r>
              <a:rPr sz="1700" dirty="0">
                <a:solidFill>
                  <a:srgbClr val="073D86"/>
                </a:solidFill>
                <a:latin typeface="Candara"/>
                <a:cs typeface="Candara"/>
              </a:rPr>
              <a:t>is</a:t>
            </a:r>
            <a:endParaRPr sz="1700">
              <a:latin typeface="Candara"/>
              <a:cs typeface="Candara"/>
            </a:endParaRPr>
          </a:p>
          <a:p>
            <a:pPr marL="12700">
              <a:lnSpc>
                <a:spcPct val="100000"/>
              </a:lnSpc>
            </a:pPr>
            <a:r>
              <a:rPr sz="1700" dirty="0">
                <a:solidFill>
                  <a:srgbClr val="073D86"/>
                </a:solidFill>
                <a:latin typeface="Candara"/>
                <a:cs typeface="Candara"/>
              </a:rPr>
              <a:t>Incompatibilities</a:t>
            </a:r>
            <a:endParaRPr sz="1700">
              <a:latin typeface="Candara"/>
              <a:cs typeface="Candara"/>
            </a:endParaRPr>
          </a:p>
          <a:p>
            <a:pPr marL="314325" marR="19050">
              <a:lnSpc>
                <a:spcPts val="1630"/>
              </a:lnSpc>
              <a:spcBef>
                <a:spcPts val="395"/>
              </a:spcBef>
            </a:pPr>
            <a:r>
              <a:rPr sz="1700" dirty="0">
                <a:solidFill>
                  <a:srgbClr val="073D86"/>
                </a:solidFill>
                <a:latin typeface="Candara"/>
                <a:cs typeface="Candara"/>
              </a:rPr>
              <a:t>A </a:t>
            </a:r>
            <a:r>
              <a:rPr sz="1700" spc="-5" dirty="0">
                <a:solidFill>
                  <a:srgbClr val="073D86"/>
                </a:solidFill>
                <a:latin typeface="Candara"/>
                <a:cs typeface="Candara"/>
              </a:rPr>
              <a:t>site </a:t>
            </a:r>
            <a:r>
              <a:rPr sz="1700" dirty="0">
                <a:solidFill>
                  <a:srgbClr val="073D86"/>
                </a:solidFill>
                <a:latin typeface="Candara"/>
                <a:cs typeface="Candara"/>
              </a:rPr>
              <a:t>that </a:t>
            </a:r>
            <a:r>
              <a:rPr sz="1700" spc="-5" dirty="0">
                <a:solidFill>
                  <a:srgbClr val="073D86"/>
                </a:solidFill>
                <a:latin typeface="Candara"/>
                <a:cs typeface="Candara"/>
              </a:rPr>
              <a:t>looks </a:t>
            </a:r>
            <a:r>
              <a:rPr sz="1700" dirty="0">
                <a:solidFill>
                  <a:srgbClr val="073D86"/>
                </a:solidFill>
                <a:latin typeface="Candara"/>
                <a:cs typeface="Candara"/>
              </a:rPr>
              <a:t>great on a </a:t>
            </a:r>
            <a:r>
              <a:rPr sz="1700" spc="-5" dirty="0">
                <a:solidFill>
                  <a:srgbClr val="073D86"/>
                </a:solidFill>
                <a:latin typeface="Candara"/>
                <a:cs typeface="Candara"/>
              </a:rPr>
              <a:t>PC </a:t>
            </a:r>
            <a:r>
              <a:rPr sz="1700" dirty="0">
                <a:solidFill>
                  <a:srgbClr val="073D86"/>
                </a:solidFill>
                <a:latin typeface="Candara"/>
                <a:cs typeface="Candara"/>
              </a:rPr>
              <a:t>using </a:t>
            </a:r>
            <a:r>
              <a:rPr sz="1700" spc="-5" dirty="0">
                <a:solidFill>
                  <a:srgbClr val="073D86"/>
                </a:solidFill>
                <a:latin typeface="Candara"/>
                <a:cs typeface="Candara"/>
              </a:rPr>
              <a:t>IE </a:t>
            </a:r>
            <a:r>
              <a:rPr sz="1700" dirty="0">
                <a:solidFill>
                  <a:srgbClr val="073D86"/>
                </a:solidFill>
                <a:latin typeface="Candara"/>
                <a:cs typeface="Candara"/>
              </a:rPr>
              <a:t>can </a:t>
            </a:r>
            <a:r>
              <a:rPr sz="1700" spc="-5" dirty="0">
                <a:solidFill>
                  <a:srgbClr val="073D86"/>
                </a:solidFill>
                <a:latin typeface="Candara"/>
                <a:cs typeface="Candara"/>
              </a:rPr>
              <a:t>often look miserable </a:t>
            </a:r>
            <a:r>
              <a:rPr sz="1700" dirty="0">
                <a:solidFill>
                  <a:srgbClr val="073D86"/>
                </a:solidFill>
                <a:latin typeface="Candara"/>
                <a:cs typeface="Candara"/>
              </a:rPr>
              <a:t>on an </a:t>
            </a:r>
            <a:r>
              <a:rPr sz="1700" spc="-5" dirty="0">
                <a:solidFill>
                  <a:srgbClr val="073D86"/>
                </a:solidFill>
                <a:latin typeface="Candara"/>
                <a:cs typeface="Candara"/>
              </a:rPr>
              <a:t>Ibook  </a:t>
            </a:r>
            <a:r>
              <a:rPr sz="1700" dirty="0">
                <a:solidFill>
                  <a:srgbClr val="073D86"/>
                </a:solidFill>
                <a:latin typeface="Candara"/>
                <a:cs typeface="Candara"/>
              </a:rPr>
              <a:t>running</a:t>
            </a:r>
            <a:r>
              <a:rPr sz="1700" spc="-25" dirty="0">
                <a:solidFill>
                  <a:srgbClr val="073D86"/>
                </a:solidFill>
                <a:latin typeface="Candara"/>
                <a:cs typeface="Candara"/>
              </a:rPr>
              <a:t> </a:t>
            </a:r>
            <a:r>
              <a:rPr sz="1700" dirty="0">
                <a:solidFill>
                  <a:srgbClr val="073D86"/>
                </a:solidFill>
                <a:latin typeface="Candara"/>
                <a:cs typeface="Candara"/>
              </a:rPr>
              <a:t>Netscape</a:t>
            </a:r>
            <a:endParaRPr sz="1700">
              <a:latin typeface="Candara"/>
              <a:cs typeface="Candara"/>
            </a:endParaRPr>
          </a:p>
          <a:p>
            <a:pPr marL="12700">
              <a:lnSpc>
                <a:spcPct val="100000"/>
              </a:lnSpc>
              <a:spcBef>
                <a:spcPts val="5"/>
              </a:spcBef>
            </a:pPr>
            <a:r>
              <a:rPr sz="1900" spc="-10" dirty="0">
                <a:solidFill>
                  <a:srgbClr val="073D86"/>
                </a:solidFill>
                <a:latin typeface="Candara"/>
                <a:cs typeface="Candara"/>
              </a:rPr>
              <a:t>Registartion</a:t>
            </a:r>
            <a:r>
              <a:rPr sz="1900" spc="0" dirty="0">
                <a:solidFill>
                  <a:srgbClr val="073D86"/>
                </a:solidFill>
                <a:latin typeface="Candara"/>
                <a:cs typeface="Candara"/>
              </a:rPr>
              <a:t> </a:t>
            </a:r>
            <a:r>
              <a:rPr sz="1900" spc="-5" dirty="0">
                <a:solidFill>
                  <a:srgbClr val="073D86"/>
                </a:solidFill>
                <a:latin typeface="Candara"/>
                <a:cs typeface="Candara"/>
              </a:rPr>
              <a:t>forms</a:t>
            </a:r>
            <a:endParaRPr sz="1900">
              <a:latin typeface="Candara"/>
              <a:cs typeface="Candara"/>
            </a:endParaRPr>
          </a:p>
          <a:p>
            <a:pPr marL="314325">
              <a:lnSpc>
                <a:spcPts val="1835"/>
              </a:lnSpc>
              <a:spcBef>
                <a:spcPts val="10"/>
              </a:spcBef>
            </a:pPr>
            <a:r>
              <a:rPr sz="1700" spc="-5" dirty="0">
                <a:solidFill>
                  <a:srgbClr val="073D86"/>
                </a:solidFill>
                <a:latin typeface="Candara"/>
                <a:cs typeface="Candara"/>
              </a:rPr>
              <a:t>Registration forms </a:t>
            </a:r>
            <a:r>
              <a:rPr sz="1700" dirty="0">
                <a:solidFill>
                  <a:srgbClr val="073D86"/>
                </a:solidFill>
                <a:latin typeface="Candara"/>
                <a:cs typeface="Candara"/>
              </a:rPr>
              <a:t>are a </a:t>
            </a:r>
            <a:r>
              <a:rPr sz="1700" spc="-5" dirty="0">
                <a:solidFill>
                  <a:srgbClr val="073D86"/>
                </a:solidFill>
                <a:latin typeface="Candara"/>
                <a:cs typeface="Candara"/>
              </a:rPr>
              <a:t>useful </a:t>
            </a:r>
            <a:r>
              <a:rPr sz="1700" dirty="0">
                <a:solidFill>
                  <a:srgbClr val="073D86"/>
                </a:solidFill>
                <a:latin typeface="Candara"/>
                <a:cs typeface="Candara"/>
              </a:rPr>
              <a:t>way to gather </a:t>
            </a:r>
            <a:r>
              <a:rPr sz="1700" spc="-5" dirty="0">
                <a:solidFill>
                  <a:srgbClr val="073D86"/>
                </a:solidFill>
                <a:latin typeface="Candara"/>
                <a:cs typeface="Candara"/>
              </a:rPr>
              <a:t>customer data.But </a:t>
            </a:r>
            <a:r>
              <a:rPr sz="1700" dirty="0">
                <a:solidFill>
                  <a:srgbClr val="073D86"/>
                </a:solidFill>
                <a:latin typeface="Candara"/>
                <a:cs typeface="Candara"/>
              </a:rPr>
              <a:t>make</a:t>
            </a:r>
            <a:r>
              <a:rPr sz="1700" spc="-75" dirty="0">
                <a:solidFill>
                  <a:srgbClr val="073D86"/>
                </a:solidFill>
                <a:latin typeface="Candara"/>
                <a:cs typeface="Candara"/>
              </a:rPr>
              <a:t> </a:t>
            </a:r>
            <a:r>
              <a:rPr sz="1700" dirty="0">
                <a:solidFill>
                  <a:srgbClr val="073D86"/>
                </a:solidFill>
                <a:latin typeface="Candara"/>
                <a:cs typeface="Candara"/>
              </a:rPr>
              <a:t>your</a:t>
            </a:r>
            <a:endParaRPr sz="1700">
              <a:latin typeface="Candara"/>
              <a:cs typeface="Candara"/>
            </a:endParaRPr>
          </a:p>
          <a:p>
            <a:pPr marL="314325">
              <a:lnSpc>
                <a:spcPts val="1830"/>
              </a:lnSpc>
            </a:pPr>
            <a:r>
              <a:rPr sz="1700" spc="-5" dirty="0">
                <a:solidFill>
                  <a:srgbClr val="073D86"/>
                </a:solidFill>
                <a:latin typeface="Candara"/>
                <a:cs typeface="Candara"/>
              </a:rPr>
              <a:t>customers </a:t>
            </a:r>
            <a:r>
              <a:rPr sz="1700" dirty="0">
                <a:solidFill>
                  <a:srgbClr val="073D86"/>
                </a:solidFill>
                <a:latin typeface="Candara"/>
                <a:cs typeface="Candara"/>
              </a:rPr>
              <a:t>fill out three page </a:t>
            </a:r>
            <a:r>
              <a:rPr sz="1700" spc="-5" dirty="0">
                <a:solidFill>
                  <a:srgbClr val="073D86"/>
                </a:solidFill>
                <a:latin typeface="Candara"/>
                <a:cs typeface="Candara"/>
              </a:rPr>
              <a:t>form </a:t>
            </a:r>
            <a:r>
              <a:rPr sz="1700" dirty="0">
                <a:solidFill>
                  <a:srgbClr val="073D86"/>
                </a:solidFill>
                <a:latin typeface="Candara"/>
                <a:cs typeface="Candara"/>
              </a:rPr>
              <a:t>and watch them</a:t>
            </a:r>
            <a:r>
              <a:rPr sz="1700" spc="-125" dirty="0">
                <a:solidFill>
                  <a:srgbClr val="073D86"/>
                </a:solidFill>
                <a:latin typeface="Candara"/>
                <a:cs typeface="Candara"/>
              </a:rPr>
              <a:t> </a:t>
            </a:r>
            <a:r>
              <a:rPr sz="1700" dirty="0">
                <a:solidFill>
                  <a:srgbClr val="073D86"/>
                </a:solidFill>
                <a:latin typeface="Candara"/>
                <a:cs typeface="Candara"/>
              </a:rPr>
              <a:t>flee</a:t>
            </a:r>
            <a:endParaRPr sz="1700">
              <a:latin typeface="Candara"/>
              <a:cs typeface="Candara"/>
            </a:endParaRPr>
          </a:p>
          <a:p>
            <a:pPr marL="12700">
              <a:lnSpc>
                <a:spcPts val="2275"/>
              </a:lnSpc>
            </a:pPr>
            <a:r>
              <a:rPr sz="1900" spc="-5" dirty="0">
                <a:solidFill>
                  <a:srgbClr val="073D86"/>
                </a:solidFill>
                <a:latin typeface="Candara"/>
                <a:cs typeface="Candara"/>
              </a:rPr>
              <a:t>Dead</a:t>
            </a:r>
            <a:r>
              <a:rPr sz="1900" spc="-10" dirty="0">
                <a:solidFill>
                  <a:srgbClr val="073D86"/>
                </a:solidFill>
                <a:latin typeface="Candara"/>
                <a:cs typeface="Candara"/>
              </a:rPr>
              <a:t> </a:t>
            </a:r>
            <a:r>
              <a:rPr sz="1900" spc="-5" dirty="0">
                <a:solidFill>
                  <a:srgbClr val="073D86"/>
                </a:solidFill>
                <a:latin typeface="Candara"/>
                <a:cs typeface="Candara"/>
              </a:rPr>
              <a:t>links</a:t>
            </a:r>
            <a:endParaRPr sz="1900">
              <a:latin typeface="Candara"/>
              <a:cs typeface="Candara"/>
            </a:endParaRPr>
          </a:p>
          <a:p>
            <a:pPr marL="314325" marR="361950">
              <a:lnSpc>
                <a:spcPct val="80000"/>
              </a:lnSpc>
              <a:spcBef>
                <a:spcPts val="415"/>
              </a:spcBef>
            </a:pPr>
            <a:r>
              <a:rPr sz="1700" dirty="0">
                <a:solidFill>
                  <a:srgbClr val="073D86"/>
                </a:solidFill>
                <a:latin typeface="Candara"/>
                <a:cs typeface="Candara"/>
              </a:rPr>
              <a:t>Dead links are the bane of all </a:t>
            </a:r>
            <a:r>
              <a:rPr sz="1700" spc="-5" dirty="0">
                <a:solidFill>
                  <a:srgbClr val="073D86"/>
                </a:solidFill>
                <a:latin typeface="Candara"/>
                <a:cs typeface="Candara"/>
              </a:rPr>
              <a:t>web surfers </a:t>
            </a:r>
            <a:r>
              <a:rPr sz="1700" dirty="0">
                <a:solidFill>
                  <a:srgbClr val="073D86"/>
                </a:solidFill>
                <a:latin typeface="Candara"/>
                <a:cs typeface="Candara"/>
              </a:rPr>
              <a:t>– be </a:t>
            </a:r>
            <a:r>
              <a:rPr sz="1700" spc="-5" dirty="0">
                <a:solidFill>
                  <a:srgbClr val="073D86"/>
                </a:solidFill>
                <a:latin typeface="Candara"/>
                <a:cs typeface="Candara"/>
              </a:rPr>
              <a:t>sure </a:t>
            </a:r>
            <a:r>
              <a:rPr sz="1700" dirty="0">
                <a:solidFill>
                  <a:srgbClr val="073D86"/>
                </a:solidFill>
                <a:latin typeface="Candara"/>
                <a:cs typeface="Candara"/>
              </a:rPr>
              <a:t>to </a:t>
            </a:r>
            <a:r>
              <a:rPr sz="1700" spc="-5" dirty="0">
                <a:solidFill>
                  <a:srgbClr val="073D86"/>
                </a:solidFill>
                <a:latin typeface="Candara"/>
                <a:cs typeface="Candara"/>
              </a:rPr>
              <a:t>keep your </a:t>
            </a:r>
            <a:r>
              <a:rPr sz="1700" dirty="0">
                <a:solidFill>
                  <a:srgbClr val="073D86"/>
                </a:solidFill>
                <a:latin typeface="Candara"/>
                <a:cs typeface="Candara"/>
              </a:rPr>
              <a:t>links up  </a:t>
            </a:r>
            <a:r>
              <a:rPr sz="1700" spc="-5" dirty="0">
                <a:solidFill>
                  <a:srgbClr val="073D86"/>
                </a:solidFill>
                <a:latin typeface="Candara"/>
                <a:cs typeface="Candara"/>
              </a:rPr>
              <a:t>dated.many web design s/w </a:t>
            </a:r>
            <a:r>
              <a:rPr sz="1700" dirty="0">
                <a:solidFill>
                  <a:srgbClr val="073D86"/>
                </a:solidFill>
                <a:latin typeface="Candara"/>
                <a:cs typeface="Candara"/>
              </a:rPr>
              <a:t>tolls can now </a:t>
            </a:r>
            <a:r>
              <a:rPr sz="1700" spc="-5" dirty="0">
                <a:solidFill>
                  <a:srgbClr val="073D86"/>
                </a:solidFill>
                <a:latin typeface="Candara"/>
                <a:cs typeface="Candara"/>
              </a:rPr>
              <a:t>do </a:t>
            </a:r>
            <a:r>
              <a:rPr sz="1700" dirty="0">
                <a:solidFill>
                  <a:srgbClr val="073D86"/>
                </a:solidFill>
                <a:latin typeface="Candara"/>
                <a:cs typeface="Candara"/>
              </a:rPr>
              <a:t>tis </a:t>
            </a:r>
            <a:r>
              <a:rPr sz="1700" spc="-5" dirty="0">
                <a:solidFill>
                  <a:srgbClr val="073D86"/>
                </a:solidFill>
                <a:latin typeface="Candara"/>
                <a:cs typeface="Candara"/>
              </a:rPr>
              <a:t>for</a:t>
            </a:r>
            <a:r>
              <a:rPr sz="1700" spc="-105" dirty="0">
                <a:solidFill>
                  <a:srgbClr val="073D86"/>
                </a:solidFill>
                <a:latin typeface="Candara"/>
                <a:cs typeface="Candara"/>
              </a:rPr>
              <a:t> </a:t>
            </a:r>
            <a:r>
              <a:rPr sz="1700" dirty="0">
                <a:solidFill>
                  <a:srgbClr val="073D86"/>
                </a:solidFill>
                <a:latin typeface="Candara"/>
                <a:cs typeface="Candara"/>
              </a:rPr>
              <a:t>you</a:t>
            </a:r>
            <a:endParaRPr sz="1700">
              <a:latin typeface="Candara"/>
              <a:cs typeface="Candara"/>
            </a:endParaRPr>
          </a:p>
        </p:txBody>
      </p:sp>
      <p:sp>
        <p:nvSpPr>
          <p:cNvPr id="17" name="object 17"/>
          <p:cNvSpPr txBox="1">
            <a:spLocks noGrp="1"/>
          </p:cNvSpPr>
          <p:nvPr>
            <p:ph type="title"/>
          </p:nvPr>
        </p:nvSpPr>
        <p:spPr>
          <a:xfrm>
            <a:off x="809650" y="273811"/>
            <a:ext cx="7381240" cy="1002030"/>
          </a:xfrm>
          <a:prstGeom prst="rect">
            <a:avLst/>
          </a:prstGeom>
        </p:spPr>
        <p:txBody>
          <a:bodyPr vert="horz" wrap="square" lIns="0" tIns="13335" rIns="0" bIns="0" rtlCol="0">
            <a:spAutoFit/>
          </a:bodyPr>
          <a:lstStyle/>
          <a:p>
            <a:pPr marL="2877820" marR="5080" indent="-2865755">
              <a:lnSpc>
                <a:spcPct val="100000"/>
              </a:lnSpc>
              <a:spcBef>
                <a:spcPts val="105"/>
              </a:spcBef>
              <a:tabLst>
                <a:tab pos="2955925" algn="l"/>
              </a:tabLst>
            </a:pPr>
            <a:r>
              <a:rPr sz="3200" dirty="0"/>
              <a:t>Useful</a:t>
            </a:r>
            <a:r>
              <a:rPr sz="3200" spc="-5" dirty="0"/>
              <a:t> </a:t>
            </a:r>
            <a:r>
              <a:rPr sz="3200" dirty="0"/>
              <a:t>guideline		for the </a:t>
            </a:r>
            <a:r>
              <a:rPr sz="3200" spc="-5" dirty="0"/>
              <a:t>design </a:t>
            </a:r>
            <a:r>
              <a:rPr sz="3200" dirty="0"/>
              <a:t>of business  web</a:t>
            </a:r>
            <a:r>
              <a:rPr sz="3200" spc="-30" dirty="0"/>
              <a:t> </a:t>
            </a:r>
            <a:r>
              <a:rPr sz="3200" dirty="0"/>
              <a:t>sites</a:t>
            </a:r>
            <a:endParaRPr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 y="1618741"/>
            <a:ext cx="280416" cy="3413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1040" y="3027298"/>
            <a:ext cx="280416" cy="3413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01040" y="3764864"/>
            <a:ext cx="280416" cy="34168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62660" y="1607566"/>
            <a:ext cx="7486650" cy="4183379"/>
          </a:xfrm>
          <a:prstGeom prst="rect">
            <a:avLst/>
          </a:prstGeom>
        </p:spPr>
        <p:txBody>
          <a:bodyPr vert="horz" wrap="square" lIns="0" tIns="12065" rIns="0" bIns="0" rtlCol="0">
            <a:spAutoFit/>
          </a:bodyPr>
          <a:lstStyle/>
          <a:p>
            <a:pPr marL="12700" marR="5080">
              <a:lnSpc>
                <a:spcPct val="100000"/>
              </a:lnSpc>
              <a:spcBef>
                <a:spcPts val="95"/>
              </a:spcBef>
            </a:pPr>
            <a:r>
              <a:rPr sz="2200" spc="-10" dirty="0">
                <a:solidFill>
                  <a:srgbClr val="073D86"/>
                </a:solidFill>
                <a:latin typeface="Candara"/>
                <a:cs typeface="Candara"/>
              </a:rPr>
              <a:t>The </a:t>
            </a:r>
            <a:r>
              <a:rPr sz="2200" spc="-5" dirty="0">
                <a:solidFill>
                  <a:srgbClr val="073D86"/>
                </a:solidFill>
                <a:latin typeface="Candara"/>
                <a:cs typeface="Candara"/>
              </a:rPr>
              <a:t>system implementation stage involves hardware and  software acquisition , software </a:t>
            </a:r>
            <a:r>
              <a:rPr sz="2200" spc="-10" dirty="0">
                <a:solidFill>
                  <a:srgbClr val="073D86"/>
                </a:solidFill>
                <a:latin typeface="Candara"/>
                <a:cs typeface="Candara"/>
              </a:rPr>
              <a:t>development </a:t>
            </a:r>
            <a:r>
              <a:rPr sz="2200" spc="-5" dirty="0">
                <a:solidFill>
                  <a:srgbClr val="073D86"/>
                </a:solidFill>
                <a:latin typeface="Candara"/>
                <a:cs typeface="Candara"/>
              </a:rPr>
              <a:t>, testing </a:t>
            </a:r>
            <a:r>
              <a:rPr sz="2200" spc="-10" dirty="0">
                <a:solidFill>
                  <a:srgbClr val="073D86"/>
                </a:solidFill>
                <a:latin typeface="Candara"/>
                <a:cs typeface="Candara"/>
              </a:rPr>
              <a:t>of  </a:t>
            </a:r>
            <a:r>
              <a:rPr sz="2200" spc="-5" dirty="0">
                <a:solidFill>
                  <a:srgbClr val="073D86"/>
                </a:solidFill>
                <a:latin typeface="Candara"/>
                <a:cs typeface="Candara"/>
              </a:rPr>
              <a:t>programs and procedures , conversion of data resources , and a  variety of conversion</a:t>
            </a:r>
            <a:r>
              <a:rPr sz="2200" spc="-35" dirty="0">
                <a:solidFill>
                  <a:srgbClr val="073D86"/>
                </a:solidFill>
                <a:latin typeface="Candara"/>
                <a:cs typeface="Candara"/>
              </a:rPr>
              <a:t> </a:t>
            </a:r>
            <a:r>
              <a:rPr sz="2200" spc="-5" dirty="0">
                <a:solidFill>
                  <a:srgbClr val="073D86"/>
                </a:solidFill>
                <a:latin typeface="Candara"/>
                <a:cs typeface="Candara"/>
              </a:rPr>
              <a:t>alternatives.</a:t>
            </a:r>
            <a:endParaRPr sz="2200">
              <a:latin typeface="Candara"/>
              <a:cs typeface="Candara"/>
            </a:endParaRPr>
          </a:p>
          <a:p>
            <a:pPr marL="12700" marR="509905" indent="59055">
              <a:lnSpc>
                <a:spcPct val="100000"/>
              </a:lnSpc>
              <a:spcBef>
                <a:spcPts val="525"/>
              </a:spcBef>
            </a:pPr>
            <a:r>
              <a:rPr sz="2200" spc="-5" dirty="0">
                <a:solidFill>
                  <a:srgbClr val="073D86"/>
                </a:solidFill>
                <a:latin typeface="Candara"/>
                <a:cs typeface="Candara"/>
              </a:rPr>
              <a:t>It also involves the education and training of </a:t>
            </a:r>
            <a:r>
              <a:rPr sz="2200" spc="-10" dirty="0">
                <a:solidFill>
                  <a:srgbClr val="073D86"/>
                </a:solidFill>
                <a:latin typeface="Candara"/>
                <a:cs typeface="Candara"/>
              </a:rPr>
              <a:t>end </a:t>
            </a:r>
            <a:r>
              <a:rPr sz="2200" spc="-5" dirty="0">
                <a:solidFill>
                  <a:srgbClr val="073D86"/>
                </a:solidFill>
                <a:latin typeface="Candara"/>
                <a:cs typeface="Candara"/>
              </a:rPr>
              <a:t>users and  specialists </a:t>
            </a:r>
            <a:r>
              <a:rPr sz="2200" spc="-10" dirty="0">
                <a:solidFill>
                  <a:srgbClr val="073D86"/>
                </a:solidFill>
                <a:latin typeface="Candara"/>
                <a:cs typeface="Candara"/>
              </a:rPr>
              <a:t>who will </a:t>
            </a:r>
            <a:r>
              <a:rPr sz="2200" spc="-5" dirty="0">
                <a:solidFill>
                  <a:srgbClr val="073D86"/>
                </a:solidFill>
                <a:latin typeface="Candara"/>
                <a:cs typeface="Candara"/>
              </a:rPr>
              <a:t>operate a new</a:t>
            </a:r>
            <a:r>
              <a:rPr sz="2200" spc="-45" dirty="0">
                <a:solidFill>
                  <a:srgbClr val="073D86"/>
                </a:solidFill>
                <a:latin typeface="Candara"/>
                <a:cs typeface="Candara"/>
              </a:rPr>
              <a:t> </a:t>
            </a:r>
            <a:r>
              <a:rPr sz="2200" spc="-5" dirty="0">
                <a:solidFill>
                  <a:srgbClr val="073D86"/>
                </a:solidFill>
                <a:latin typeface="Candara"/>
                <a:cs typeface="Candara"/>
              </a:rPr>
              <a:t>system.</a:t>
            </a:r>
            <a:endParaRPr sz="2200">
              <a:latin typeface="Candara"/>
              <a:cs typeface="Candara"/>
            </a:endParaRPr>
          </a:p>
          <a:p>
            <a:pPr marL="12700" marR="53975">
              <a:lnSpc>
                <a:spcPct val="100000"/>
              </a:lnSpc>
              <a:spcBef>
                <a:spcPts val="525"/>
              </a:spcBef>
            </a:pPr>
            <a:r>
              <a:rPr sz="2200" spc="-10" dirty="0">
                <a:solidFill>
                  <a:srgbClr val="073D86"/>
                </a:solidFill>
                <a:latin typeface="Candara"/>
                <a:cs typeface="Candara"/>
              </a:rPr>
              <a:t>Implementation </a:t>
            </a:r>
            <a:r>
              <a:rPr sz="2200" spc="-5" dirty="0">
                <a:solidFill>
                  <a:srgbClr val="073D86"/>
                </a:solidFill>
                <a:latin typeface="Candara"/>
                <a:cs typeface="Candara"/>
              </a:rPr>
              <a:t>can be </a:t>
            </a:r>
            <a:r>
              <a:rPr sz="2200" spc="-10" dirty="0">
                <a:solidFill>
                  <a:srgbClr val="073D86"/>
                </a:solidFill>
                <a:latin typeface="Candara"/>
                <a:cs typeface="Candara"/>
              </a:rPr>
              <a:t>difficult </a:t>
            </a:r>
            <a:r>
              <a:rPr sz="2200" spc="-5" dirty="0">
                <a:solidFill>
                  <a:srgbClr val="073D86"/>
                </a:solidFill>
                <a:latin typeface="Candara"/>
                <a:cs typeface="Candara"/>
              </a:rPr>
              <a:t>and time consuming process ,  </a:t>
            </a:r>
            <a:r>
              <a:rPr sz="2200" spc="-10" dirty="0">
                <a:solidFill>
                  <a:srgbClr val="073D86"/>
                </a:solidFill>
                <a:latin typeface="Candara"/>
                <a:cs typeface="Candara"/>
              </a:rPr>
              <a:t>however </a:t>
            </a:r>
            <a:r>
              <a:rPr sz="2200" spc="-5" dirty="0">
                <a:solidFill>
                  <a:srgbClr val="073D86"/>
                </a:solidFill>
                <a:latin typeface="Candara"/>
                <a:cs typeface="Candara"/>
              </a:rPr>
              <a:t>it is </a:t>
            </a:r>
            <a:r>
              <a:rPr sz="2200" spc="-10" dirty="0">
                <a:solidFill>
                  <a:srgbClr val="073D86"/>
                </a:solidFill>
                <a:latin typeface="Candara"/>
                <a:cs typeface="Candara"/>
              </a:rPr>
              <a:t>vital </a:t>
            </a:r>
            <a:r>
              <a:rPr sz="2200" spc="-5" dirty="0">
                <a:solidFill>
                  <a:srgbClr val="073D86"/>
                </a:solidFill>
                <a:latin typeface="Candara"/>
                <a:cs typeface="Candara"/>
              </a:rPr>
              <a:t>in </a:t>
            </a:r>
            <a:r>
              <a:rPr sz="2200" spc="-10" dirty="0">
                <a:solidFill>
                  <a:srgbClr val="073D86"/>
                </a:solidFill>
                <a:latin typeface="Candara"/>
                <a:cs typeface="Candara"/>
              </a:rPr>
              <a:t>ensuring </a:t>
            </a:r>
            <a:r>
              <a:rPr sz="2200" spc="-5" dirty="0">
                <a:solidFill>
                  <a:srgbClr val="073D86"/>
                </a:solidFill>
                <a:latin typeface="Candara"/>
                <a:cs typeface="Candara"/>
              </a:rPr>
              <a:t>the success of any newly  </a:t>
            </a:r>
            <a:r>
              <a:rPr sz="2200" spc="-10" dirty="0">
                <a:solidFill>
                  <a:srgbClr val="073D86"/>
                </a:solidFill>
                <a:latin typeface="Candara"/>
                <a:cs typeface="Candara"/>
              </a:rPr>
              <a:t>developed </a:t>
            </a:r>
            <a:r>
              <a:rPr sz="2200" spc="-5" dirty="0">
                <a:solidFill>
                  <a:srgbClr val="073D86"/>
                </a:solidFill>
                <a:latin typeface="Candara"/>
                <a:cs typeface="Candara"/>
              </a:rPr>
              <a:t>system .Even a </a:t>
            </a:r>
            <a:r>
              <a:rPr sz="2200" spc="-10" dirty="0">
                <a:solidFill>
                  <a:srgbClr val="073D86"/>
                </a:solidFill>
                <a:latin typeface="Candara"/>
                <a:cs typeface="Candara"/>
              </a:rPr>
              <a:t>well </a:t>
            </a:r>
            <a:r>
              <a:rPr sz="2200" spc="-5" dirty="0">
                <a:solidFill>
                  <a:srgbClr val="073D86"/>
                </a:solidFill>
                <a:latin typeface="Candara"/>
                <a:cs typeface="Candara"/>
              </a:rPr>
              <a:t>designed system </a:t>
            </a:r>
            <a:r>
              <a:rPr sz="2200" spc="-10" dirty="0">
                <a:solidFill>
                  <a:srgbClr val="073D86"/>
                </a:solidFill>
                <a:latin typeface="Candara"/>
                <a:cs typeface="Candara"/>
              </a:rPr>
              <a:t>will </a:t>
            </a:r>
            <a:r>
              <a:rPr sz="2200" spc="-5" dirty="0">
                <a:solidFill>
                  <a:srgbClr val="073D86"/>
                </a:solidFill>
                <a:latin typeface="Candara"/>
                <a:cs typeface="Candara"/>
              </a:rPr>
              <a:t>fail if it </a:t>
            </a:r>
            <a:r>
              <a:rPr sz="2200" spc="-10" dirty="0">
                <a:solidFill>
                  <a:srgbClr val="073D86"/>
                </a:solidFill>
                <a:latin typeface="Candara"/>
                <a:cs typeface="Candara"/>
              </a:rPr>
              <a:t>not  </a:t>
            </a:r>
            <a:r>
              <a:rPr sz="2200" spc="-5" dirty="0">
                <a:solidFill>
                  <a:srgbClr val="073D86"/>
                </a:solidFill>
                <a:latin typeface="Candara"/>
                <a:cs typeface="Candara"/>
              </a:rPr>
              <a:t>properly implemented </a:t>
            </a:r>
            <a:r>
              <a:rPr sz="2200" spc="-10" dirty="0">
                <a:solidFill>
                  <a:srgbClr val="073D86"/>
                </a:solidFill>
                <a:latin typeface="Candara"/>
                <a:cs typeface="Candara"/>
              </a:rPr>
              <a:t>which </a:t>
            </a:r>
            <a:r>
              <a:rPr sz="2200" spc="-5" dirty="0">
                <a:solidFill>
                  <a:srgbClr val="073D86"/>
                </a:solidFill>
                <a:latin typeface="Candara"/>
                <a:cs typeface="Candara"/>
              </a:rPr>
              <a:t>is </a:t>
            </a:r>
            <a:r>
              <a:rPr sz="2200" spc="-10" dirty="0">
                <a:solidFill>
                  <a:srgbClr val="073D86"/>
                </a:solidFill>
                <a:latin typeface="Candara"/>
                <a:cs typeface="Candara"/>
              </a:rPr>
              <a:t>why </a:t>
            </a:r>
            <a:r>
              <a:rPr sz="2200" spc="-5" dirty="0">
                <a:solidFill>
                  <a:srgbClr val="073D86"/>
                </a:solidFill>
                <a:latin typeface="Candara"/>
                <a:cs typeface="Candara"/>
              </a:rPr>
              <a:t>the implementation  process typically requires a project management </a:t>
            </a:r>
            <a:r>
              <a:rPr sz="2200" spc="-10" dirty="0">
                <a:solidFill>
                  <a:srgbClr val="073D86"/>
                </a:solidFill>
                <a:latin typeface="Candara"/>
                <a:cs typeface="Candara"/>
              </a:rPr>
              <a:t>effort on </a:t>
            </a:r>
            <a:r>
              <a:rPr sz="2200" spc="-5" dirty="0">
                <a:solidFill>
                  <a:srgbClr val="073D86"/>
                </a:solidFill>
                <a:latin typeface="Candara"/>
                <a:cs typeface="Candara"/>
              </a:rPr>
              <a:t>part  of IT and business unit</a:t>
            </a:r>
            <a:r>
              <a:rPr sz="2200" dirty="0">
                <a:solidFill>
                  <a:srgbClr val="073D86"/>
                </a:solidFill>
                <a:latin typeface="Candara"/>
                <a:cs typeface="Candara"/>
              </a:rPr>
              <a:t> </a:t>
            </a:r>
            <a:r>
              <a:rPr sz="2200" spc="-5" dirty="0">
                <a:solidFill>
                  <a:srgbClr val="073D86"/>
                </a:solidFill>
                <a:latin typeface="Candara"/>
                <a:cs typeface="Candara"/>
              </a:rPr>
              <a:t>managers</a:t>
            </a:r>
            <a:endParaRPr sz="2200">
              <a:latin typeface="Candara"/>
              <a:cs typeface="Candara"/>
            </a:endParaRPr>
          </a:p>
        </p:txBody>
      </p:sp>
      <p:sp>
        <p:nvSpPr>
          <p:cNvPr id="6" name="object 6"/>
          <p:cNvSpPr txBox="1">
            <a:spLocks noGrp="1"/>
          </p:cNvSpPr>
          <p:nvPr>
            <p:ph type="title"/>
          </p:nvPr>
        </p:nvSpPr>
        <p:spPr>
          <a:xfrm>
            <a:off x="1737741" y="394157"/>
            <a:ext cx="5670550" cy="697230"/>
          </a:xfrm>
          <a:prstGeom prst="rect">
            <a:avLst/>
          </a:prstGeom>
        </p:spPr>
        <p:txBody>
          <a:bodyPr vert="horz" wrap="square" lIns="0" tIns="13335" rIns="0" bIns="0" rtlCol="0">
            <a:spAutoFit/>
          </a:bodyPr>
          <a:lstStyle/>
          <a:p>
            <a:pPr marL="12700">
              <a:lnSpc>
                <a:spcPct val="100000"/>
              </a:lnSpc>
              <a:spcBef>
                <a:spcPts val="105"/>
              </a:spcBef>
            </a:pPr>
            <a:r>
              <a:rPr sz="4400" dirty="0"/>
              <a:t>System</a:t>
            </a:r>
            <a:r>
              <a:rPr sz="4400" spc="-65" dirty="0"/>
              <a:t> </a:t>
            </a:r>
            <a:r>
              <a:rPr sz="4400" spc="-5" dirty="0"/>
              <a:t>Implementation</a:t>
            </a:r>
            <a:endParaRPr sz="4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50850" y="954658"/>
          <a:ext cx="8000363" cy="5601969"/>
        </p:xfrm>
        <a:graphic>
          <a:graphicData uri="http://schemas.openxmlformats.org/drawingml/2006/table">
            <a:tbl>
              <a:tblPr firstRow="1" bandRow="1">
                <a:tableStyleId>{2D5ABB26-0587-4C30-8999-92F81FD0307C}</a:tableStyleId>
              </a:tblPr>
              <a:tblGrid>
                <a:gridCol w="6953884"/>
                <a:gridCol w="1046479"/>
              </a:tblGrid>
              <a:tr h="365760">
                <a:tc>
                  <a:txBody>
                    <a:bodyPr/>
                    <a:lstStyle/>
                    <a:p>
                      <a:pPr marL="97790">
                        <a:lnSpc>
                          <a:spcPct val="100000"/>
                        </a:lnSpc>
                        <a:spcBef>
                          <a:spcPts val="240"/>
                        </a:spcBef>
                      </a:pPr>
                      <a:r>
                        <a:rPr sz="1800" b="1" spc="-5" dirty="0">
                          <a:solidFill>
                            <a:srgbClr val="FFFFFF"/>
                          </a:solidFill>
                          <a:latin typeface="Candara"/>
                          <a:cs typeface="Candara"/>
                        </a:rPr>
                        <a:t>Hardware Evaluation</a:t>
                      </a:r>
                      <a:r>
                        <a:rPr sz="1800" b="1" spc="-50" dirty="0">
                          <a:solidFill>
                            <a:srgbClr val="FFFFFF"/>
                          </a:solidFill>
                          <a:latin typeface="Candara"/>
                          <a:cs typeface="Candara"/>
                        </a:rPr>
                        <a:t> </a:t>
                      </a:r>
                      <a:r>
                        <a:rPr sz="1800" b="1" dirty="0">
                          <a:solidFill>
                            <a:srgbClr val="FFFFFF"/>
                          </a:solidFill>
                          <a:latin typeface="Candara"/>
                          <a:cs typeface="Candara"/>
                        </a:rPr>
                        <a:t>factors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c>
                  <a:txBody>
                    <a:bodyPr/>
                    <a:lstStyle/>
                    <a:p>
                      <a:pPr marL="99060">
                        <a:lnSpc>
                          <a:spcPct val="100000"/>
                        </a:lnSpc>
                        <a:spcBef>
                          <a:spcPts val="240"/>
                        </a:spcBef>
                      </a:pPr>
                      <a:r>
                        <a:rPr sz="1800" b="1" spc="-5" dirty="0">
                          <a:solidFill>
                            <a:srgbClr val="FFFFFF"/>
                          </a:solidFill>
                          <a:latin typeface="Candara"/>
                          <a:cs typeface="Candara"/>
                        </a:rPr>
                        <a:t>Ratings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r>
              <a:tr h="338455">
                <a:tc>
                  <a:txBody>
                    <a:bodyPr/>
                    <a:lstStyle/>
                    <a:p>
                      <a:pPr marL="97790">
                        <a:lnSpc>
                          <a:spcPct val="100000"/>
                        </a:lnSpc>
                        <a:spcBef>
                          <a:spcPts val="270"/>
                        </a:spcBef>
                      </a:pPr>
                      <a:r>
                        <a:rPr sz="1400" b="1" dirty="0">
                          <a:latin typeface="Candara"/>
                          <a:cs typeface="Candara"/>
                        </a:rPr>
                        <a:t>PERFORMANCE</a:t>
                      </a:r>
                      <a:r>
                        <a:rPr sz="1400" dirty="0">
                          <a:latin typeface="Candara"/>
                          <a:cs typeface="Candara"/>
                        </a:rPr>
                        <a:t>: </a:t>
                      </a:r>
                      <a:r>
                        <a:rPr sz="1400" spc="-5" dirty="0">
                          <a:latin typeface="Candara"/>
                          <a:cs typeface="Candara"/>
                        </a:rPr>
                        <a:t>What is its </a:t>
                      </a:r>
                      <a:r>
                        <a:rPr sz="1400" dirty="0">
                          <a:latin typeface="Candara"/>
                          <a:cs typeface="Candara"/>
                        </a:rPr>
                        <a:t>speed, </a:t>
                      </a:r>
                      <a:r>
                        <a:rPr sz="1400" spc="-5" dirty="0">
                          <a:latin typeface="Candara"/>
                          <a:cs typeface="Candara"/>
                        </a:rPr>
                        <a:t>capacity and</a:t>
                      </a:r>
                      <a:r>
                        <a:rPr sz="1400" spc="-90" dirty="0">
                          <a:latin typeface="Candara"/>
                          <a:cs typeface="Candara"/>
                        </a:rPr>
                        <a:t> </a:t>
                      </a:r>
                      <a:r>
                        <a:rPr sz="1400" spc="-5" dirty="0">
                          <a:latin typeface="Candara"/>
                          <a:cs typeface="Candara"/>
                        </a:rPr>
                        <a:t>throughput</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r>
              <a:tr h="528955">
                <a:tc>
                  <a:txBody>
                    <a:bodyPr/>
                    <a:lstStyle/>
                    <a:p>
                      <a:pPr marL="97790" marR="857885">
                        <a:lnSpc>
                          <a:spcPct val="100000"/>
                        </a:lnSpc>
                        <a:spcBef>
                          <a:spcPts val="270"/>
                        </a:spcBef>
                      </a:pPr>
                      <a:r>
                        <a:rPr sz="1400" b="1" dirty="0">
                          <a:latin typeface="Candara"/>
                          <a:cs typeface="Candara"/>
                        </a:rPr>
                        <a:t>COST </a:t>
                      </a:r>
                      <a:r>
                        <a:rPr sz="1400" dirty="0">
                          <a:latin typeface="Candara"/>
                          <a:cs typeface="Candara"/>
                        </a:rPr>
                        <a:t>: </a:t>
                      </a:r>
                      <a:r>
                        <a:rPr sz="1400" spc="-5" dirty="0">
                          <a:latin typeface="Candara"/>
                          <a:cs typeface="Candara"/>
                        </a:rPr>
                        <a:t>What is its lease or purchase price </a:t>
                      </a:r>
                      <a:r>
                        <a:rPr sz="1400" dirty="0">
                          <a:latin typeface="Candara"/>
                          <a:cs typeface="Candara"/>
                        </a:rPr>
                        <a:t>? </a:t>
                      </a:r>
                      <a:r>
                        <a:rPr sz="1400" spc="-5" dirty="0">
                          <a:latin typeface="Candara"/>
                          <a:cs typeface="Candara"/>
                        </a:rPr>
                        <a:t>What will </a:t>
                      </a:r>
                      <a:r>
                        <a:rPr sz="1400" dirty="0">
                          <a:latin typeface="Candara"/>
                          <a:cs typeface="Candara"/>
                        </a:rPr>
                        <a:t>be </a:t>
                      </a:r>
                      <a:r>
                        <a:rPr sz="1400" spc="-5" dirty="0">
                          <a:latin typeface="Candara"/>
                          <a:cs typeface="Candara"/>
                        </a:rPr>
                        <a:t>its </a:t>
                      </a:r>
                      <a:r>
                        <a:rPr sz="1400" dirty="0">
                          <a:latin typeface="Candara"/>
                          <a:cs typeface="Candara"/>
                        </a:rPr>
                        <a:t>cost </a:t>
                      </a:r>
                      <a:r>
                        <a:rPr sz="1400" spc="-5" dirty="0">
                          <a:latin typeface="Candara"/>
                          <a:cs typeface="Candara"/>
                        </a:rPr>
                        <a:t>of operation and  maintenance </a:t>
                      </a:r>
                      <a:r>
                        <a:rPr sz="1400" dirty="0">
                          <a:latin typeface="Candara"/>
                          <a:cs typeface="Candara"/>
                        </a:rPr>
                        <a:t>?</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28955">
                <a:tc>
                  <a:txBody>
                    <a:bodyPr/>
                    <a:lstStyle/>
                    <a:p>
                      <a:pPr marL="97790" marR="278765">
                        <a:lnSpc>
                          <a:spcPct val="100000"/>
                        </a:lnSpc>
                        <a:spcBef>
                          <a:spcPts val="270"/>
                        </a:spcBef>
                      </a:pPr>
                      <a:r>
                        <a:rPr sz="1400" b="1" spc="-5" dirty="0">
                          <a:latin typeface="Candara"/>
                          <a:cs typeface="Candara"/>
                        </a:rPr>
                        <a:t>RELIABILITY </a:t>
                      </a:r>
                      <a:r>
                        <a:rPr sz="1400" dirty="0">
                          <a:latin typeface="Candara"/>
                          <a:cs typeface="Candara"/>
                        </a:rPr>
                        <a:t>; </a:t>
                      </a:r>
                      <a:r>
                        <a:rPr sz="1400" spc="-5" dirty="0">
                          <a:latin typeface="Candara"/>
                          <a:cs typeface="Candara"/>
                        </a:rPr>
                        <a:t>What are the risk of </a:t>
                      </a:r>
                      <a:r>
                        <a:rPr sz="1400" dirty="0">
                          <a:latin typeface="Candara"/>
                          <a:cs typeface="Candara"/>
                        </a:rPr>
                        <a:t>malfunction </a:t>
                      </a:r>
                      <a:r>
                        <a:rPr sz="1400" spc="-5" dirty="0">
                          <a:latin typeface="Candara"/>
                          <a:cs typeface="Candara"/>
                        </a:rPr>
                        <a:t>and </a:t>
                      </a:r>
                      <a:r>
                        <a:rPr sz="1400" dirty="0">
                          <a:latin typeface="Candara"/>
                          <a:cs typeface="Candara"/>
                        </a:rPr>
                        <a:t>its </a:t>
                      </a:r>
                      <a:r>
                        <a:rPr sz="1400" spc="-5" dirty="0">
                          <a:latin typeface="Candara"/>
                          <a:cs typeface="Candara"/>
                        </a:rPr>
                        <a:t>maintenance requirements? What  are its error control and diagnostic</a:t>
                      </a:r>
                      <a:r>
                        <a:rPr sz="1400" spc="35" dirty="0">
                          <a:latin typeface="Candara"/>
                          <a:cs typeface="Candara"/>
                        </a:rPr>
                        <a:t> </a:t>
                      </a:r>
                      <a:r>
                        <a:rPr sz="1400" spc="-5" dirty="0">
                          <a:latin typeface="Candara"/>
                          <a:cs typeface="Candara"/>
                        </a:rPr>
                        <a:t>features?</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28955">
                <a:tc>
                  <a:txBody>
                    <a:bodyPr/>
                    <a:lstStyle/>
                    <a:p>
                      <a:pPr marL="97790" marR="335280">
                        <a:lnSpc>
                          <a:spcPct val="100000"/>
                        </a:lnSpc>
                        <a:spcBef>
                          <a:spcPts val="270"/>
                        </a:spcBef>
                      </a:pPr>
                      <a:r>
                        <a:rPr sz="1400" b="1" spc="-5" dirty="0">
                          <a:latin typeface="Candara"/>
                          <a:cs typeface="Candara"/>
                        </a:rPr>
                        <a:t>COMPATIBILITY </a:t>
                      </a:r>
                      <a:r>
                        <a:rPr sz="1400" dirty="0">
                          <a:latin typeface="Candara"/>
                          <a:cs typeface="Candara"/>
                        </a:rPr>
                        <a:t>: </a:t>
                      </a:r>
                      <a:r>
                        <a:rPr sz="1400" spc="-5" dirty="0">
                          <a:latin typeface="Candara"/>
                          <a:cs typeface="Candara"/>
                        </a:rPr>
                        <a:t>Is it compatible with existing hardware and software? Is it compatible  with hardware and software provided </a:t>
                      </a:r>
                      <a:r>
                        <a:rPr sz="1400" dirty="0">
                          <a:latin typeface="Candara"/>
                          <a:cs typeface="Candara"/>
                        </a:rPr>
                        <a:t>by competing</a:t>
                      </a:r>
                      <a:r>
                        <a:rPr sz="1400" spc="-10" dirty="0">
                          <a:latin typeface="Candara"/>
                          <a:cs typeface="Candara"/>
                        </a:rPr>
                        <a:t> </a:t>
                      </a:r>
                      <a:r>
                        <a:rPr sz="1400" spc="-5" dirty="0">
                          <a:latin typeface="Candara"/>
                          <a:cs typeface="Candara"/>
                        </a:rPr>
                        <a:t>suppliers?</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28955">
                <a:tc>
                  <a:txBody>
                    <a:bodyPr/>
                    <a:lstStyle/>
                    <a:p>
                      <a:pPr marL="97790" marR="850900">
                        <a:lnSpc>
                          <a:spcPct val="100000"/>
                        </a:lnSpc>
                        <a:spcBef>
                          <a:spcPts val="270"/>
                        </a:spcBef>
                      </a:pPr>
                      <a:r>
                        <a:rPr sz="1400" b="1" spc="-5" dirty="0">
                          <a:latin typeface="Candara"/>
                          <a:cs typeface="Candara"/>
                        </a:rPr>
                        <a:t>TECHNOLOGY</a:t>
                      </a:r>
                      <a:r>
                        <a:rPr sz="1400" spc="-5" dirty="0">
                          <a:latin typeface="Candara"/>
                          <a:cs typeface="Candara"/>
                        </a:rPr>
                        <a:t>:does it </a:t>
                      </a:r>
                      <a:r>
                        <a:rPr sz="1400" dirty="0">
                          <a:latin typeface="Candara"/>
                          <a:cs typeface="Candara"/>
                        </a:rPr>
                        <a:t>used a </a:t>
                      </a:r>
                      <a:r>
                        <a:rPr sz="1400" spc="-5" dirty="0">
                          <a:latin typeface="Candara"/>
                          <a:cs typeface="Candara"/>
                        </a:rPr>
                        <a:t>new </a:t>
                      </a:r>
                      <a:r>
                        <a:rPr sz="1400" dirty="0">
                          <a:latin typeface="Candara"/>
                          <a:cs typeface="Candara"/>
                        </a:rPr>
                        <a:t>untested </a:t>
                      </a:r>
                      <a:r>
                        <a:rPr sz="1400" spc="-5" dirty="0">
                          <a:latin typeface="Candara"/>
                          <a:cs typeface="Candara"/>
                        </a:rPr>
                        <a:t>technology </a:t>
                      </a:r>
                      <a:r>
                        <a:rPr sz="1400" dirty="0">
                          <a:latin typeface="Candara"/>
                          <a:cs typeface="Candara"/>
                        </a:rPr>
                        <a:t>, </a:t>
                      </a:r>
                      <a:r>
                        <a:rPr sz="1400" spc="-5" dirty="0">
                          <a:latin typeface="Candara"/>
                          <a:cs typeface="Candara"/>
                        </a:rPr>
                        <a:t>or does it run the risk of  </a:t>
                      </a:r>
                      <a:r>
                        <a:rPr sz="1400" dirty="0">
                          <a:latin typeface="Candara"/>
                          <a:cs typeface="Candara"/>
                        </a:rPr>
                        <a:t>obolescence?</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28955">
                <a:tc>
                  <a:txBody>
                    <a:bodyPr/>
                    <a:lstStyle/>
                    <a:p>
                      <a:pPr marL="97790" marR="325120">
                        <a:lnSpc>
                          <a:spcPct val="100000"/>
                        </a:lnSpc>
                        <a:spcBef>
                          <a:spcPts val="275"/>
                        </a:spcBef>
                      </a:pPr>
                      <a:r>
                        <a:rPr sz="1400" b="1" spc="-5" dirty="0">
                          <a:latin typeface="Candara"/>
                          <a:cs typeface="Candara"/>
                        </a:rPr>
                        <a:t>ERGONOMICS</a:t>
                      </a:r>
                      <a:r>
                        <a:rPr sz="1400" spc="-5" dirty="0">
                          <a:latin typeface="Candara"/>
                          <a:cs typeface="Candara"/>
                        </a:rPr>
                        <a:t>:Has it </a:t>
                      </a:r>
                      <a:r>
                        <a:rPr sz="1400" dirty="0">
                          <a:latin typeface="Candara"/>
                          <a:cs typeface="Candara"/>
                        </a:rPr>
                        <a:t>been </a:t>
                      </a:r>
                      <a:r>
                        <a:rPr sz="1400" spc="-5" dirty="0">
                          <a:latin typeface="Candara"/>
                          <a:cs typeface="Candara"/>
                        </a:rPr>
                        <a:t>“human factors engineered” with the </a:t>
                      </a:r>
                      <a:r>
                        <a:rPr sz="1400" dirty="0">
                          <a:latin typeface="Candara"/>
                          <a:cs typeface="Candara"/>
                        </a:rPr>
                        <a:t>user </a:t>
                      </a:r>
                      <a:r>
                        <a:rPr sz="1400" spc="-5" dirty="0">
                          <a:latin typeface="Candara"/>
                          <a:cs typeface="Candara"/>
                        </a:rPr>
                        <a:t>in mind ?Is it </a:t>
                      </a:r>
                      <a:r>
                        <a:rPr sz="1400" dirty="0">
                          <a:latin typeface="Candara"/>
                          <a:cs typeface="Candara"/>
                        </a:rPr>
                        <a:t>user  </a:t>
                      </a:r>
                      <a:r>
                        <a:rPr sz="1400" spc="-5" dirty="0">
                          <a:latin typeface="Candara"/>
                          <a:cs typeface="Candara"/>
                        </a:rPr>
                        <a:t>friendly,designed </a:t>
                      </a:r>
                      <a:r>
                        <a:rPr sz="1400" dirty="0">
                          <a:latin typeface="Candara"/>
                          <a:cs typeface="Candara"/>
                        </a:rPr>
                        <a:t>to be </a:t>
                      </a:r>
                      <a:r>
                        <a:rPr sz="1400" spc="-5" dirty="0">
                          <a:latin typeface="Candara"/>
                          <a:cs typeface="Candara"/>
                        </a:rPr>
                        <a:t>safe </a:t>
                      </a:r>
                      <a:r>
                        <a:rPr sz="1400" dirty="0">
                          <a:latin typeface="Candara"/>
                          <a:cs typeface="Candara"/>
                        </a:rPr>
                        <a:t>, comfortable , </a:t>
                      </a:r>
                      <a:r>
                        <a:rPr sz="1400" spc="-5" dirty="0">
                          <a:latin typeface="Candara"/>
                          <a:cs typeface="Candara"/>
                        </a:rPr>
                        <a:t>and easy </a:t>
                      </a:r>
                      <a:r>
                        <a:rPr sz="1400" dirty="0">
                          <a:latin typeface="Candara"/>
                          <a:cs typeface="Candara"/>
                        </a:rPr>
                        <a:t>to</a:t>
                      </a:r>
                      <a:r>
                        <a:rPr sz="1400" spc="-55" dirty="0">
                          <a:latin typeface="Candara"/>
                          <a:cs typeface="Candara"/>
                        </a:rPr>
                        <a:t> </a:t>
                      </a:r>
                      <a:r>
                        <a:rPr sz="1400" dirty="0">
                          <a:latin typeface="Candara"/>
                          <a:cs typeface="Candara"/>
                        </a:rPr>
                        <a:t>use?</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marL="99060">
                        <a:lnSpc>
                          <a:spcPct val="100000"/>
                        </a:lnSpc>
                        <a:spcBef>
                          <a:spcPts val="265"/>
                        </a:spcBef>
                      </a:pPr>
                      <a:r>
                        <a:rPr sz="1600" spc="-10" dirty="0">
                          <a:latin typeface="Candara"/>
                          <a:cs typeface="Candara"/>
                        </a:rPr>
                        <a:t>en</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28955">
                <a:tc>
                  <a:txBody>
                    <a:bodyPr/>
                    <a:lstStyle/>
                    <a:p>
                      <a:pPr marL="97790" marR="326390">
                        <a:lnSpc>
                          <a:spcPct val="100000"/>
                        </a:lnSpc>
                        <a:spcBef>
                          <a:spcPts val="275"/>
                        </a:spcBef>
                      </a:pPr>
                      <a:r>
                        <a:rPr sz="1400" b="1" spc="-5" dirty="0">
                          <a:latin typeface="Candara"/>
                          <a:cs typeface="Candara"/>
                        </a:rPr>
                        <a:t>CONNECTIVITY</a:t>
                      </a:r>
                      <a:r>
                        <a:rPr sz="1400" spc="-5" dirty="0">
                          <a:latin typeface="Candara"/>
                          <a:cs typeface="Candara"/>
                        </a:rPr>
                        <a:t>:Can itbe easily connected </a:t>
                      </a:r>
                      <a:r>
                        <a:rPr sz="1400" dirty="0">
                          <a:latin typeface="Candara"/>
                          <a:cs typeface="Candara"/>
                        </a:rPr>
                        <a:t>to </a:t>
                      </a:r>
                      <a:r>
                        <a:rPr sz="1400" spc="-5" dirty="0">
                          <a:latin typeface="Candara"/>
                          <a:cs typeface="Candara"/>
                        </a:rPr>
                        <a:t>wide area and local area networks that </a:t>
                      </a:r>
                      <a:r>
                        <a:rPr sz="1400" dirty="0">
                          <a:latin typeface="Candara"/>
                          <a:cs typeface="Candara"/>
                        </a:rPr>
                        <a:t>use  </a:t>
                      </a:r>
                      <a:r>
                        <a:rPr sz="1400" spc="-5" dirty="0">
                          <a:latin typeface="Candara"/>
                          <a:cs typeface="Candara"/>
                        </a:rPr>
                        <a:t>the different </a:t>
                      </a:r>
                      <a:r>
                        <a:rPr sz="1400" dirty="0">
                          <a:latin typeface="Candara"/>
                          <a:cs typeface="Candara"/>
                        </a:rPr>
                        <a:t>types </a:t>
                      </a:r>
                      <a:r>
                        <a:rPr sz="1400" spc="-5" dirty="0">
                          <a:latin typeface="Candara"/>
                          <a:cs typeface="Candara"/>
                        </a:rPr>
                        <a:t>of network technologies and bandwidth</a:t>
                      </a:r>
                      <a:r>
                        <a:rPr sz="1400" spc="0" dirty="0">
                          <a:latin typeface="Candara"/>
                          <a:cs typeface="Candara"/>
                        </a:rPr>
                        <a:t> </a:t>
                      </a:r>
                      <a:r>
                        <a:rPr sz="1400" spc="-5" dirty="0">
                          <a:latin typeface="Candara"/>
                          <a:cs typeface="Candara"/>
                        </a:rPr>
                        <a:t>altenatives</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28955">
                <a:tc>
                  <a:txBody>
                    <a:bodyPr/>
                    <a:lstStyle/>
                    <a:p>
                      <a:pPr marL="97790">
                        <a:lnSpc>
                          <a:spcPct val="100000"/>
                        </a:lnSpc>
                        <a:spcBef>
                          <a:spcPts val="275"/>
                        </a:spcBef>
                      </a:pPr>
                      <a:r>
                        <a:rPr sz="1400" b="1" spc="-5" dirty="0">
                          <a:latin typeface="Candara"/>
                          <a:cs typeface="Candara"/>
                        </a:rPr>
                        <a:t>SCALALBILITY</a:t>
                      </a:r>
                      <a:r>
                        <a:rPr sz="1400" spc="-5" dirty="0">
                          <a:latin typeface="Candara"/>
                          <a:cs typeface="Candara"/>
                        </a:rPr>
                        <a:t>:Can it handle the processing demand </a:t>
                      </a:r>
                      <a:r>
                        <a:rPr sz="1400" dirty="0">
                          <a:latin typeface="Candara"/>
                          <a:cs typeface="Candara"/>
                        </a:rPr>
                        <a:t>of a </a:t>
                      </a:r>
                      <a:r>
                        <a:rPr sz="1400" spc="-5" dirty="0">
                          <a:latin typeface="Candara"/>
                          <a:cs typeface="Candara"/>
                        </a:rPr>
                        <a:t>wide range of end</a:t>
                      </a:r>
                      <a:r>
                        <a:rPr sz="1400" dirty="0">
                          <a:latin typeface="Candara"/>
                          <a:cs typeface="Candara"/>
                        </a:rPr>
                        <a:t> users</a:t>
                      </a:r>
                      <a:endParaRPr sz="1400">
                        <a:latin typeface="Candara"/>
                        <a:cs typeface="Candara"/>
                      </a:endParaRPr>
                    </a:p>
                    <a:p>
                      <a:pPr marL="97790">
                        <a:lnSpc>
                          <a:spcPct val="100000"/>
                        </a:lnSpc>
                      </a:pPr>
                      <a:r>
                        <a:rPr sz="1400" spc="-5" dirty="0">
                          <a:latin typeface="Candara"/>
                          <a:cs typeface="Candara"/>
                        </a:rPr>
                        <a:t>,transactions </a:t>
                      </a:r>
                      <a:r>
                        <a:rPr sz="1400" dirty="0">
                          <a:latin typeface="Candara"/>
                          <a:cs typeface="Candara"/>
                        </a:rPr>
                        <a:t>, </a:t>
                      </a:r>
                      <a:r>
                        <a:rPr sz="1400" spc="-5" dirty="0">
                          <a:latin typeface="Candara"/>
                          <a:cs typeface="Candara"/>
                        </a:rPr>
                        <a:t>queries </a:t>
                      </a:r>
                      <a:r>
                        <a:rPr sz="1400" dirty="0">
                          <a:latin typeface="Candara"/>
                          <a:cs typeface="Candara"/>
                        </a:rPr>
                        <a:t>, </a:t>
                      </a:r>
                      <a:r>
                        <a:rPr sz="1400" spc="-5" dirty="0">
                          <a:latin typeface="Candara"/>
                          <a:cs typeface="Candara"/>
                        </a:rPr>
                        <a:t>and other information processing requirements</a:t>
                      </a:r>
                      <a:r>
                        <a:rPr sz="1400" spc="-10" dirty="0">
                          <a:latin typeface="Candara"/>
                          <a:cs typeface="Candara"/>
                        </a:rPr>
                        <a:t> </a:t>
                      </a:r>
                      <a:r>
                        <a:rPr sz="1400" dirty="0">
                          <a:latin typeface="Candara"/>
                          <a:cs typeface="Candara"/>
                        </a:rPr>
                        <a:t>?</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18159">
                <a:tc>
                  <a:txBody>
                    <a:bodyPr/>
                    <a:lstStyle/>
                    <a:p>
                      <a:pPr marL="97790" marR="837565">
                        <a:lnSpc>
                          <a:spcPct val="100000"/>
                        </a:lnSpc>
                        <a:spcBef>
                          <a:spcPts val="275"/>
                        </a:spcBef>
                      </a:pPr>
                      <a:r>
                        <a:rPr sz="1400" b="1" spc="-5" dirty="0">
                          <a:latin typeface="Candara"/>
                          <a:cs typeface="Candara"/>
                        </a:rPr>
                        <a:t>SOFTWARE</a:t>
                      </a:r>
                      <a:r>
                        <a:rPr sz="1400" spc="-5" dirty="0">
                          <a:latin typeface="Candara"/>
                          <a:cs typeface="Candara"/>
                        </a:rPr>
                        <a:t>: Are </a:t>
                      </a:r>
                      <a:r>
                        <a:rPr sz="1400" dirty="0">
                          <a:latin typeface="Candara"/>
                          <a:cs typeface="Candara"/>
                        </a:rPr>
                        <a:t>system </a:t>
                      </a:r>
                      <a:r>
                        <a:rPr sz="1400" spc="-5" dirty="0">
                          <a:latin typeface="Candara"/>
                          <a:cs typeface="Candara"/>
                        </a:rPr>
                        <a:t>and application software available that </a:t>
                      </a:r>
                      <a:r>
                        <a:rPr sz="1400" dirty="0">
                          <a:latin typeface="Candara"/>
                          <a:cs typeface="Candara"/>
                        </a:rPr>
                        <a:t>can best use </a:t>
                      </a:r>
                      <a:r>
                        <a:rPr sz="1400" spc="-5" dirty="0">
                          <a:latin typeface="Candara"/>
                          <a:cs typeface="Candara"/>
                        </a:rPr>
                        <a:t>this  </a:t>
                      </a:r>
                      <a:r>
                        <a:rPr sz="1400" spc="-10" dirty="0">
                          <a:latin typeface="Candara"/>
                          <a:cs typeface="Candara"/>
                        </a:rPr>
                        <a:t>hardware?</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338455">
                <a:tc>
                  <a:txBody>
                    <a:bodyPr/>
                    <a:lstStyle/>
                    <a:p>
                      <a:pPr marL="97790">
                        <a:lnSpc>
                          <a:spcPct val="100000"/>
                        </a:lnSpc>
                        <a:spcBef>
                          <a:spcPts val="275"/>
                        </a:spcBef>
                      </a:pPr>
                      <a:r>
                        <a:rPr sz="1400" b="1" spc="-5" dirty="0">
                          <a:latin typeface="Candara"/>
                          <a:cs typeface="Candara"/>
                        </a:rPr>
                        <a:t>SUPPOR</a:t>
                      </a:r>
                      <a:r>
                        <a:rPr sz="1400" spc="-5" dirty="0">
                          <a:latin typeface="Candara"/>
                          <a:cs typeface="Candara"/>
                        </a:rPr>
                        <a:t>T:ARE the services required </a:t>
                      </a:r>
                      <a:r>
                        <a:rPr sz="1400" dirty="0">
                          <a:latin typeface="Candara"/>
                          <a:cs typeface="Candara"/>
                        </a:rPr>
                        <a:t>to support </a:t>
                      </a:r>
                      <a:r>
                        <a:rPr sz="1400" spc="-5" dirty="0">
                          <a:latin typeface="Candara"/>
                          <a:cs typeface="Candara"/>
                        </a:rPr>
                        <a:t>and maintain it</a:t>
                      </a:r>
                      <a:r>
                        <a:rPr sz="1400" spc="-70" dirty="0">
                          <a:latin typeface="Candara"/>
                          <a:cs typeface="Candara"/>
                        </a:rPr>
                        <a:t> </a:t>
                      </a:r>
                      <a:r>
                        <a:rPr sz="1400" spc="-5" dirty="0">
                          <a:latin typeface="Candara"/>
                          <a:cs typeface="Candara"/>
                        </a:rPr>
                        <a:t>available?</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338455">
                <a:tc>
                  <a:txBody>
                    <a:bodyPr/>
                    <a:lstStyle/>
                    <a:p>
                      <a:pPr marL="97790">
                        <a:lnSpc>
                          <a:spcPct val="100000"/>
                        </a:lnSpc>
                        <a:spcBef>
                          <a:spcPts val="270"/>
                        </a:spcBef>
                      </a:pPr>
                      <a:r>
                        <a:rPr sz="1600" b="1" spc="-5" dirty="0">
                          <a:latin typeface="Candara"/>
                          <a:cs typeface="Candara"/>
                        </a:rPr>
                        <a:t>OVERALL</a:t>
                      </a:r>
                      <a:r>
                        <a:rPr sz="1600" b="1" spc="-15" dirty="0">
                          <a:latin typeface="Candara"/>
                          <a:cs typeface="Candara"/>
                        </a:rPr>
                        <a:t> RATING</a:t>
                      </a:r>
                      <a:endParaRPr sz="16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bl>
          </a:graphicData>
        </a:graphic>
      </p:graphicFrame>
      <p:sp>
        <p:nvSpPr>
          <p:cNvPr id="3" name="object 3"/>
          <p:cNvSpPr txBox="1">
            <a:spLocks noGrp="1"/>
          </p:cNvSpPr>
          <p:nvPr>
            <p:ph type="title"/>
          </p:nvPr>
        </p:nvSpPr>
        <p:spPr>
          <a:xfrm>
            <a:off x="852322" y="98552"/>
            <a:ext cx="7595870" cy="513715"/>
          </a:xfrm>
          <a:prstGeom prst="rect">
            <a:avLst/>
          </a:prstGeom>
        </p:spPr>
        <p:txBody>
          <a:bodyPr vert="horz" wrap="square" lIns="0" tIns="12700" rIns="0" bIns="0" rtlCol="0">
            <a:spAutoFit/>
          </a:bodyPr>
          <a:lstStyle/>
          <a:p>
            <a:pPr marL="12700">
              <a:lnSpc>
                <a:spcPct val="100000"/>
              </a:lnSpc>
              <a:spcBef>
                <a:spcPts val="100"/>
              </a:spcBef>
            </a:pPr>
            <a:r>
              <a:rPr sz="3200" dirty="0"/>
              <a:t>Evaluating hardware, software, and</a:t>
            </a:r>
            <a:r>
              <a:rPr sz="3200" spc="-35" dirty="0"/>
              <a:t> </a:t>
            </a:r>
            <a:r>
              <a:rPr sz="3200" dirty="0"/>
              <a:t>services</a:t>
            </a:r>
            <a:endParaRPr sz="3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1850" y="755650"/>
          <a:ext cx="7408545" cy="6092190"/>
        </p:xfrm>
        <a:graphic>
          <a:graphicData uri="http://schemas.openxmlformats.org/drawingml/2006/table">
            <a:tbl>
              <a:tblPr firstRow="1" bandRow="1">
                <a:tableStyleId>{2D5ABB26-0587-4C30-8999-92F81FD0307C}</a:tableStyleId>
              </a:tblPr>
              <a:tblGrid>
                <a:gridCol w="6367145"/>
                <a:gridCol w="1041400"/>
              </a:tblGrid>
              <a:tr h="370205">
                <a:tc>
                  <a:txBody>
                    <a:bodyPr/>
                    <a:lstStyle/>
                    <a:p>
                      <a:pPr marL="97790">
                        <a:lnSpc>
                          <a:spcPct val="100000"/>
                        </a:lnSpc>
                        <a:spcBef>
                          <a:spcPts val="240"/>
                        </a:spcBef>
                      </a:pPr>
                      <a:r>
                        <a:rPr sz="1800" b="1" spc="-5" dirty="0">
                          <a:solidFill>
                            <a:srgbClr val="FFFFFF"/>
                          </a:solidFill>
                          <a:latin typeface="Candara"/>
                          <a:cs typeface="Candara"/>
                        </a:rPr>
                        <a:t>Software Evaluation</a:t>
                      </a:r>
                      <a:r>
                        <a:rPr sz="1800" b="1" spc="-30" dirty="0">
                          <a:solidFill>
                            <a:srgbClr val="FFFFFF"/>
                          </a:solidFill>
                          <a:latin typeface="Candara"/>
                          <a:cs typeface="Candara"/>
                        </a:rPr>
                        <a:t> </a:t>
                      </a:r>
                      <a:r>
                        <a:rPr sz="1800" b="1" dirty="0">
                          <a:solidFill>
                            <a:srgbClr val="FFFFFF"/>
                          </a:solidFill>
                          <a:latin typeface="Candara"/>
                          <a:cs typeface="Candara"/>
                        </a:rPr>
                        <a:t>factors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c>
                  <a:txBody>
                    <a:bodyPr/>
                    <a:lstStyle/>
                    <a:p>
                      <a:pPr marL="99060">
                        <a:lnSpc>
                          <a:spcPct val="100000"/>
                        </a:lnSpc>
                        <a:spcBef>
                          <a:spcPts val="240"/>
                        </a:spcBef>
                      </a:pPr>
                      <a:r>
                        <a:rPr sz="1800" b="1" spc="-5" dirty="0">
                          <a:solidFill>
                            <a:srgbClr val="FFFFFF"/>
                          </a:solidFill>
                          <a:latin typeface="Candara"/>
                          <a:cs typeface="Candara"/>
                        </a:rPr>
                        <a:t>Ratings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r>
              <a:tr h="370205">
                <a:tc>
                  <a:txBody>
                    <a:bodyPr/>
                    <a:lstStyle/>
                    <a:p>
                      <a:pPr marL="97790">
                        <a:lnSpc>
                          <a:spcPct val="100000"/>
                        </a:lnSpc>
                        <a:spcBef>
                          <a:spcPts val="260"/>
                        </a:spcBef>
                      </a:pPr>
                      <a:r>
                        <a:rPr sz="1600" b="1" spc="-5" dirty="0">
                          <a:latin typeface="Candara"/>
                          <a:cs typeface="Candara"/>
                        </a:rPr>
                        <a:t>QUALITY </a:t>
                      </a:r>
                      <a:r>
                        <a:rPr sz="1600" spc="-5" dirty="0">
                          <a:latin typeface="Candara"/>
                          <a:cs typeface="Candara"/>
                        </a:rPr>
                        <a:t>: Is it bug free , or </a:t>
                      </a:r>
                      <a:r>
                        <a:rPr sz="1600" spc="-10" dirty="0">
                          <a:latin typeface="Candara"/>
                          <a:cs typeface="Candara"/>
                        </a:rPr>
                        <a:t>does </a:t>
                      </a:r>
                      <a:r>
                        <a:rPr sz="1600" spc="-5" dirty="0">
                          <a:latin typeface="Candara"/>
                          <a:cs typeface="Candara"/>
                        </a:rPr>
                        <a:t>it have many errors in its program</a:t>
                      </a:r>
                      <a:r>
                        <a:rPr sz="1600" spc="235" dirty="0">
                          <a:latin typeface="Candara"/>
                          <a:cs typeface="Candara"/>
                        </a:rPr>
                        <a:t> </a:t>
                      </a:r>
                      <a:r>
                        <a:rPr sz="1600" spc="-10" dirty="0">
                          <a:latin typeface="Candara"/>
                          <a:cs typeface="Candara"/>
                        </a:rPr>
                        <a:t>code</a:t>
                      </a:r>
                      <a:endParaRPr sz="1600">
                        <a:latin typeface="Candara"/>
                        <a:cs typeface="Candara"/>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r>
              <a:tr h="579120">
                <a:tc>
                  <a:txBody>
                    <a:bodyPr/>
                    <a:lstStyle/>
                    <a:p>
                      <a:pPr marL="97790" marR="102870">
                        <a:lnSpc>
                          <a:spcPct val="100000"/>
                        </a:lnSpc>
                        <a:spcBef>
                          <a:spcPts val="260"/>
                        </a:spcBef>
                      </a:pPr>
                      <a:r>
                        <a:rPr sz="1600" b="1" spc="-10" dirty="0">
                          <a:latin typeface="Candara"/>
                          <a:cs typeface="Candara"/>
                        </a:rPr>
                        <a:t>EFFICIENCY</a:t>
                      </a:r>
                      <a:r>
                        <a:rPr sz="1600" spc="-10" dirty="0">
                          <a:latin typeface="Candara"/>
                          <a:cs typeface="Candara"/>
                        </a:rPr>
                        <a:t>: </a:t>
                      </a:r>
                      <a:r>
                        <a:rPr sz="1600" spc="-5" dirty="0">
                          <a:latin typeface="Candara"/>
                          <a:cs typeface="Candara"/>
                        </a:rPr>
                        <a:t>Is the software , a </a:t>
                      </a:r>
                      <a:r>
                        <a:rPr sz="1600" spc="-10" dirty="0">
                          <a:latin typeface="Candara"/>
                          <a:cs typeface="Candara"/>
                        </a:rPr>
                        <a:t>well developed </a:t>
                      </a:r>
                      <a:r>
                        <a:rPr sz="1600" spc="-5" dirty="0">
                          <a:latin typeface="Candara"/>
                          <a:cs typeface="Candara"/>
                        </a:rPr>
                        <a:t>system of program </a:t>
                      </a:r>
                      <a:r>
                        <a:rPr sz="1600" spc="-10" dirty="0">
                          <a:latin typeface="Candara"/>
                          <a:cs typeface="Candara"/>
                        </a:rPr>
                        <a:t>code  </a:t>
                      </a:r>
                      <a:r>
                        <a:rPr sz="1600" spc="-5" dirty="0">
                          <a:latin typeface="Candara"/>
                          <a:cs typeface="Candara"/>
                        </a:rPr>
                        <a:t>that </a:t>
                      </a:r>
                      <a:r>
                        <a:rPr sz="1600" spc="-10" dirty="0">
                          <a:latin typeface="Candara"/>
                          <a:cs typeface="Candara"/>
                        </a:rPr>
                        <a:t>does </a:t>
                      </a:r>
                      <a:r>
                        <a:rPr sz="1600" spc="-5" dirty="0">
                          <a:latin typeface="Candara"/>
                          <a:cs typeface="Candara"/>
                        </a:rPr>
                        <a:t>not use much CPU time , </a:t>
                      </a:r>
                      <a:r>
                        <a:rPr sz="1600" spc="-10" dirty="0">
                          <a:latin typeface="Candara"/>
                          <a:cs typeface="Candara"/>
                        </a:rPr>
                        <a:t>memory </a:t>
                      </a:r>
                      <a:r>
                        <a:rPr sz="1600" spc="-5" dirty="0">
                          <a:latin typeface="Candara"/>
                          <a:cs typeface="Candara"/>
                        </a:rPr>
                        <a:t>capacity , or </a:t>
                      </a:r>
                      <a:r>
                        <a:rPr sz="1600" spc="-10" dirty="0">
                          <a:latin typeface="Candara"/>
                          <a:cs typeface="Candara"/>
                        </a:rPr>
                        <a:t>disk</a:t>
                      </a:r>
                      <a:r>
                        <a:rPr sz="1600" spc="240" dirty="0">
                          <a:latin typeface="Candara"/>
                          <a:cs typeface="Candara"/>
                        </a:rPr>
                        <a:t> </a:t>
                      </a:r>
                      <a:r>
                        <a:rPr sz="1600" spc="-5" dirty="0">
                          <a:latin typeface="Candara"/>
                          <a:cs typeface="Candara"/>
                        </a:rPr>
                        <a:t>space?</a:t>
                      </a:r>
                      <a:endParaRPr sz="1600">
                        <a:latin typeface="Candara"/>
                        <a:cs typeface="Candara"/>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79120">
                <a:tc>
                  <a:txBody>
                    <a:bodyPr/>
                    <a:lstStyle/>
                    <a:p>
                      <a:pPr marL="97790" marR="120650">
                        <a:lnSpc>
                          <a:spcPct val="100000"/>
                        </a:lnSpc>
                        <a:spcBef>
                          <a:spcPts val="265"/>
                        </a:spcBef>
                      </a:pPr>
                      <a:r>
                        <a:rPr sz="1600" b="1" spc="-5" dirty="0">
                          <a:latin typeface="Candara"/>
                          <a:cs typeface="Candara"/>
                        </a:rPr>
                        <a:t>FLEXIBILITY</a:t>
                      </a:r>
                      <a:r>
                        <a:rPr sz="1600" spc="-5" dirty="0">
                          <a:latin typeface="Candara"/>
                          <a:cs typeface="Candara"/>
                        </a:rPr>
                        <a:t>: </a:t>
                      </a:r>
                      <a:r>
                        <a:rPr sz="1600" spc="-10" dirty="0">
                          <a:latin typeface="Candara"/>
                          <a:cs typeface="Candara"/>
                        </a:rPr>
                        <a:t>Can </a:t>
                      </a:r>
                      <a:r>
                        <a:rPr sz="1600" spc="-5" dirty="0">
                          <a:latin typeface="Candara"/>
                          <a:cs typeface="Candara"/>
                        </a:rPr>
                        <a:t>it </a:t>
                      </a:r>
                      <a:r>
                        <a:rPr sz="1600" spc="-10" dirty="0">
                          <a:latin typeface="Candara"/>
                          <a:cs typeface="Candara"/>
                        </a:rPr>
                        <a:t>handle our </a:t>
                      </a:r>
                      <a:r>
                        <a:rPr sz="1600" spc="-5" dirty="0">
                          <a:latin typeface="Candara"/>
                          <a:cs typeface="Candara"/>
                        </a:rPr>
                        <a:t>business processes easily , without major  modifications?</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78485">
                <a:tc>
                  <a:txBody>
                    <a:bodyPr/>
                    <a:lstStyle/>
                    <a:p>
                      <a:pPr marL="97790" marR="153670">
                        <a:lnSpc>
                          <a:spcPct val="100000"/>
                        </a:lnSpc>
                        <a:spcBef>
                          <a:spcPts val="260"/>
                        </a:spcBef>
                      </a:pPr>
                      <a:r>
                        <a:rPr sz="1600" b="1" spc="-10" dirty="0">
                          <a:latin typeface="Candara"/>
                          <a:cs typeface="Candara"/>
                        </a:rPr>
                        <a:t>SECURITY</a:t>
                      </a:r>
                      <a:r>
                        <a:rPr sz="1600" spc="-10" dirty="0">
                          <a:latin typeface="Candara"/>
                          <a:cs typeface="Candara"/>
                        </a:rPr>
                        <a:t>: Does </a:t>
                      </a:r>
                      <a:r>
                        <a:rPr sz="1600" spc="-5" dirty="0">
                          <a:latin typeface="Candara"/>
                          <a:cs typeface="Candara"/>
                        </a:rPr>
                        <a:t>it </a:t>
                      </a:r>
                      <a:r>
                        <a:rPr sz="1600" spc="-10" dirty="0">
                          <a:latin typeface="Candara"/>
                          <a:cs typeface="Candara"/>
                        </a:rPr>
                        <a:t>provide </a:t>
                      </a:r>
                      <a:r>
                        <a:rPr sz="1600" spc="-5" dirty="0">
                          <a:latin typeface="Candara"/>
                          <a:cs typeface="Candara"/>
                        </a:rPr>
                        <a:t>control </a:t>
                      </a:r>
                      <a:r>
                        <a:rPr sz="1600" spc="-10" dirty="0">
                          <a:latin typeface="Candara"/>
                          <a:cs typeface="Candara"/>
                        </a:rPr>
                        <a:t>procedures </a:t>
                      </a:r>
                      <a:r>
                        <a:rPr sz="1600" spc="-5" dirty="0">
                          <a:latin typeface="Candara"/>
                          <a:cs typeface="Candara"/>
                        </a:rPr>
                        <a:t>for </a:t>
                      </a:r>
                      <a:r>
                        <a:rPr sz="1600" spc="-10" dirty="0">
                          <a:latin typeface="Candara"/>
                          <a:cs typeface="Candara"/>
                        </a:rPr>
                        <a:t>errors, </a:t>
                      </a:r>
                      <a:r>
                        <a:rPr sz="1600" spc="-5" dirty="0">
                          <a:latin typeface="Candara"/>
                          <a:cs typeface="Candara"/>
                        </a:rPr>
                        <a:t>malfunctions ,  and improper</a:t>
                      </a:r>
                      <a:r>
                        <a:rPr sz="1600" spc="0" dirty="0">
                          <a:latin typeface="Candara"/>
                          <a:cs typeface="Candara"/>
                        </a:rPr>
                        <a:t> </a:t>
                      </a:r>
                      <a:r>
                        <a:rPr sz="1600" spc="-5" dirty="0">
                          <a:latin typeface="Candara"/>
                          <a:cs typeface="Candara"/>
                        </a:rPr>
                        <a:t>use?</a:t>
                      </a:r>
                      <a:endParaRPr sz="1600">
                        <a:latin typeface="Candara"/>
                        <a:cs typeface="Candara"/>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822960">
                <a:tc>
                  <a:txBody>
                    <a:bodyPr/>
                    <a:lstStyle/>
                    <a:p>
                      <a:pPr marL="97790" marR="269240">
                        <a:lnSpc>
                          <a:spcPct val="100000"/>
                        </a:lnSpc>
                        <a:spcBef>
                          <a:spcPts val="265"/>
                        </a:spcBef>
                      </a:pPr>
                      <a:r>
                        <a:rPr sz="1600" b="1" spc="-5" dirty="0">
                          <a:latin typeface="Candara"/>
                          <a:cs typeface="Candara"/>
                        </a:rPr>
                        <a:t>CONNECTIVITY</a:t>
                      </a:r>
                      <a:r>
                        <a:rPr sz="1600" spc="-5" dirty="0">
                          <a:latin typeface="Candara"/>
                          <a:cs typeface="Candara"/>
                        </a:rPr>
                        <a:t>:Is it web </a:t>
                      </a:r>
                      <a:r>
                        <a:rPr sz="1600" spc="-10" dirty="0">
                          <a:latin typeface="Candara"/>
                          <a:cs typeface="Candara"/>
                        </a:rPr>
                        <a:t>enabled </a:t>
                      </a:r>
                      <a:r>
                        <a:rPr sz="1600" spc="-5" dirty="0">
                          <a:latin typeface="Candara"/>
                          <a:cs typeface="Candara"/>
                        </a:rPr>
                        <a:t>so it can easily access the </a:t>
                      </a:r>
                      <a:r>
                        <a:rPr sz="1600" spc="-10" dirty="0">
                          <a:latin typeface="Candara"/>
                          <a:cs typeface="Candara"/>
                        </a:rPr>
                        <a:t>Internet </a:t>
                      </a:r>
                      <a:r>
                        <a:rPr sz="1600" spc="-5" dirty="0">
                          <a:latin typeface="Candara"/>
                          <a:cs typeface="Candara"/>
                        </a:rPr>
                        <a:t>,  intranet , and etranets , on its own , or by </a:t>
                      </a:r>
                      <a:r>
                        <a:rPr sz="1600" spc="-10" dirty="0">
                          <a:latin typeface="Candara"/>
                          <a:cs typeface="Candara"/>
                        </a:rPr>
                        <a:t>working </a:t>
                      </a:r>
                      <a:r>
                        <a:rPr sz="1600" spc="-5" dirty="0">
                          <a:latin typeface="Candara"/>
                          <a:cs typeface="Candara"/>
                        </a:rPr>
                        <a:t>with </a:t>
                      </a:r>
                      <a:r>
                        <a:rPr sz="1600" spc="-10" dirty="0">
                          <a:latin typeface="Candara"/>
                          <a:cs typeface="Candara"/>
                        </a:rPr>
                        <a:t>WEB </a:t>
                      </a:r>
                      <a:r>
                        <a:rPr sz="1600" spc="-5" dirty="0">
                          <a:latin typeface="Candara"/>
                          <a:cs typeface="Candara"/>
                        </a:rPr>
                        <a:t>browsers  or other network</a:t>
                      </a:r>
                      <a:r>
                        <a:rPr sz="1600" spc="25" dirty="0">
                          <a:latin typeface="Candara"/>
                          <a:cs typeface="Candara"/>
                        </a:rPr>
                        <a:t> </a:t>
                      </a:r>
                      <a:r>
                        <a:rPr sz="1600" spc="-5" dirty="0">
                          <a:latin typeface="Candara"/>
                          <a:cs typeface="Candara"/>
                        </a:rPr>
                        <a:t>software?</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78485">
                <a:tc>
                  <a:txBody>
                    <a:bodyPr/>
                    <a:lstStyle/>
                    <a:p>
                      <a:pPr marL="97790" marR="228600">
                        <a:lnSpc>
                          <a:spcPct val="100000"/>
                        </a:lnSpc>
                        <a:spcBef>
                          <a:spcPts val="265"/>
                        </a:spcBef>
                      </a:pPr>
                      <a:r>
                        <a:rPr sz="1600" b="1" spc="-5" dirty="0">
                          <a:latin typeface="Candara"/>
                          <a:cs typeface="Candara"/>
                        </a:rPr>
                        <a:t>MAINTENANCE</a:t>
                      </a:r>
                      <a:r>
                        <a:rPr sz="1600" spc="-5" dirty="0">
                          <a:latin typeface="Candara"/>
                          <a:cs typeface="Candara"/>
                        </a:rPr>
                        <a:t>:Will new features and bug fixes be easily implemented  by our software</a:t>
                      </a:r>
                      <a:r>
                        <a:rPr sz="1600" spc="30" dirty="0">
                          <a:latin typeface="Candara"/>
                          <a:cs typeface="Candara"/>
                        </a:rPr>
                        <a:t> </a:t>
                      </a:r>
                      <a:r>
                        <a:rPr sz="1600" spc="-10" dirty="0">
                          <a:latin typeface="Candara"/>
                          <a:cs typeface="Candara"/>
                        </a:rPr>
                        <a:t>developers?</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78485">
                <a:tc>
                  <a:txBody>
                    <a:bodyPr/>
                    <a:lstStyle/>
                    <a:p>
                      <a:pPr marL="97790">
                        <a:lnSpc>
                          <a:spcPct val="100000"/>
                        </a:lnSpc>
                        <a:spcBef>
                          <a:spcPts val="265"/>
                        </a:spcBef>
                      </a:pPr>
                      <a:r>
                        <a:rPr sz="1600" b="1" spc="-10" dirty="0">
                          <a:latin typeface="Candara"/>
                          <a:cs typeface="Candara"/>
                        </a:rPr>
                        <a:t>DOCUMENTATION</a:t>
                      </a:r>
                      <a:r>
                        <a:rPr sz="1600" spc="-10" dirty="0">
                          <a:latin typeface="Candara"/>
                          <a:cs typeface="Candara"/>
                        </a:rPr>
                        <a:t>:is </a:t>
                      </a:r>
                      <a:r>
                        <a:rPr sz="1600" spc="-5" dirty="0">
                          <a:latin typeface="Candara"/>
                          <a:cs typeface="Candara"/>
                        </a:rPr>
                        <a:t>the software </a:t>
                      </a:r>
                      <a:r>
                        <a:rPr sz="1600" spc="-10" dirty="0">
                          <a:latin typeface="Candara"/>
                          <a:cs typeface="Candara"/>
                        </a:rPr>
                        <a:t>well </a:t>
                      </a:r>
                      <a:r>
                        <a:rPr sz="1600" spc="-5" dirty="0">
                          <a:latin typeface="Candara"/>
                          <a:cs typeface="Candara"/>
                        </a:rPr>
                        <a:t>documented ? Does it</a:t>
                      </a:r>
                      <a:r>
                        <a:rPr sz="1600" spc="200" dirty="0">
                          <a:latin typeface="Candara"/>
                          <a:cs typeface="Candara"/>
                        </a:rPr>
                        <a:t> </a:t>
                      </a:r>
                      <a:r>
                        <a:rPr sz="1600" spc="-5" dirty="0">
                          <a:latin typeface="Candara"/>
                          <a:cs typeface="Candara"/>
                        </a:rPr>
                        <a:t>include</a:t>
                      </a:r>
                      <a:endParaRPr sz="1600">
                        <a:latin typeface="Candara"/>
                        <a:cs typeface="Candara"/>
                      </a:endParaRPr>
                    </a:p>
                    <a:p>
                      <a:pPr marL="97790">
                        <a:lnSpc>
                          <a:spcPct val="100000"/>
                        </a:lnSpc>
                      </a:pPr>
                      <a:r>
                        <a:rPr sz="1600" spc="-5" dirty="0">
                          <a:latin typeface="Candara"/>
                          <a:cs typeface="Candara"/>
                        </a:rPr>
                        <a:t>help screens and helpful software</a:t>
                      </a:r>
                      <a:r>
                        <a:rPr sz="1600" spc="60" dirty="0">
                          <a:latin typeface="Candara"/>
                          <a:cs typeface="Candara"/>
                        </a:rPr>
                        <a:t> </a:t>
                      </a:r>
                      <a:r>
                        <a:rPr sz="1600" spc="-5" dirty="0">
                          <a:latin typeface="Candara"/>
                          <a:cs typeface="Candara"/>
                        </a:rPr>
                        <a:t>agents?</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79120">
                <a:tc>
                  <a:txBody>
                    <a:bodyPr/>
                    <a:lstStyle/>
                    <a:p>
                      <a:pPr marL="97790" marR="160655">
                        <a:lnSpc>
                          <a:spcPct val="100000"/>
                        </a:lnSpc>
                        <a:spcBef>
                          <a:spcPts val="265"/>
                        </a:spcBef>
                      </a:pPr>
                      <a:r>
                        <a:rPr sz="1600" b="1" spc="-10" dirty="0">
                          <a:latin typeface="Candara"/>
                          <a:cs typeface="Candara"/>
                        </a:rPr>
                        <a:t>HARDWARE</a:t>
                      </a:r>
                      <a:r>
                        <a:rPr sz="1600" spc="-10" dirty="0">
                          <a:latin typeface="Candara"/>
                          <a:cs typeface="Candara"/>
                        </a:rPr>
                        <a:t>:Does existing hardware </a:t>
                      </a:r>
                      <a:r>
                        <a:rPr sz="1600" spc="-5" dirty="0">
                          <a:latin typeface="Candara"/>
                          <a:cs typeface="Candara"/>
                        </a:rPr>
                        <a:t>have the features </a:t>
                      </a:r>
                      <a:r>
                        <a:rPr sz="1600" spc="-10" dirty="0">
                          <a:latin typeface="Candara"/>
                          <a:cs typeface="Candara"/>
                        </a:rPr>
                        <a:t>required </a:t>
                      </a:r>
                      <a:r>
                        <a:rPr sz="1600" spc="-5" dirty="0">
                          <a:latin typeface="Candara"/>
                          <a:cs typeface="Candara"/>
                        </a:rPr>
                        <a:t>to best  use this</a:t>
                      </a:r>
                      <a:r>
                        <a:rPr sz="1600" spc="5" dirty="0">
                          <a:latin typeface="Candara"/>
                          <a:cs typeface="Candara"/>
                        </a:rPr>
                        <a:t> </a:t>
                      </a:r>
                      <a:r>
                        <a:rPr sz="1600" spc="-5" dirty="0">
                          <a:latin typeface="Candara"/>
                          <a:cs typeface="Candara"/>
                        </a:rPr>
                        <a:t>software?</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822960">
                <a:tc>
                  <a:txBody>
                    <a:bodyPr/>
                    <a:lstStyle/>
                    <a:p>
                      <a:pPr marL="97790" marR="141605">
                        <a:lnSpc>
                          <a:spcPct val="100000"/>
                        </a:lnSpc>
                        <a:spcBef>
                          <a:spcPts val="265"/>
                        </a:spcBef>
                      </a:pPr>
                      <a:r>
                        <a:rPr sz="1600" b="1" spc="-5" dirty="0">
                          <a:latin typeface="Candara"/>
                          <a:cs typeface="Candara"/>
                        </a:rPr>
                        <a:t>OTHER </a:t>
                      </a:r>
                      <a:r>
                        <a:rPr sz="1600" b="1" spc="-10" dirty="0">
                          <a:latin typeface="Candara"/>
                          <a:cs typeface="Candara"/>
                        </a:rPr>
                        <a:t>FACTORS</a:t>
                      </a:r>
                      <a:r>
                        <a:rPr sz="1600" spc="-10" dirty="0">
                          <a:latin typeface="Candara"/>
                          <a:cs typeface="Candara"/>
                        </a:rPr>
                        <a:t>: What are </a:t>
                      </a:r>
                      <a:r>
                        <a:rPr sz="1600" spc="-5" dirty="0">
                          <a:latin typeface="Candara"/>
                          <a:cs typeface="Candara"/>
                        </a:rPr>
                        <a:t>its performance costs, reliablility ,  availibility, compatibility,modulaity ,technology ,ergonomics , scalability  and support characteristics</a:t>
                      </a:r>
                      <a:r>
                        <a:rPr sz="1600" spc="50" dirty="0">
                          <a:latin typeface="Candara"/>
                          <a:cs typeface="Candara"/>
                        </a:rPr>
                        <a:t> </a:t>
                      </a:r>
                      <a:r>
                        <a:rPr sz="1600" spc="-5" dirty="0">
                          <a:latin typeface="Candara"/>
                          <a:cs typeface="Candara"/>
                        </a:rPr>
                        <a:t>?</a:t>
                      </a:r>
                      <a:endParaRPr sz="1600">
                        <a:latin typeface="Candara"/>
                        <a:cs typeface="Candara"/>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233045">
                <a:tc>
                  <a:txBody>
                    <a:bodyPr/>
                    <a:lstStyle/>
                    <a:p>
                      <a:pPr marL="97790">
                        <a:lnSpc>
                          <a:spcPts val="1470"/>
                        </a:lnSpc>
                        <a:spcBef>
                          <a:spcPts val="270"/>
                        </a:spcBef>
                      </a:pPr>
                      <a:r>
                        <a:rPr sz="1600" b="1" spc="-5" dirty="0">
                          <a:latin typeface="Candara"/>
                          <a:cs typeface="Candara"/>
                        </a:rPr>
                        <a:t>OVERALL</a:t>
                      </a:r>
                      <a:r>
                        <a:rPr sz="1600" b="1" spc="-15" dirty="0">
                          <a:latin typeface="Candara"/>
                          <a:cs typeface="Candara"/>
                        </a:rPr>
                        <a:t> </a:t>
                      </a:r>
                      <a:r>
                        <a:rPr sz="1600" b="1" spc="-10" dirty="0">
                          <a:latin typeface="Candara"/>
                          <a:cs typeface="Candara"/>
                        </a:rPr>
                        <a:t>RATINGS</a:t>
                      </a:r>
                      <a:endParaRPr sz="16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8F3FF"/>
                    </a:solidFill>
                  </a:tcPr>
                </a:tc>
              </a:tr>
            </a:tbl>
          </a:graphicData>
        </a:graphic>
      </p:graphicFrame>
      <p:sp>
        <p:nvSpPr>
          <p:cNvPr id="3" name="object 3"/>
          <p:cNvSpPr txBox="1">
            <a:spLocks noGrp="1"/>
          </p:cNvSpPr>
          <p:nvPr>
            <p:ph type="title"/>
          </p:nvPr>
        </p:nvSpPr>
        <p:spPr>
          <a:xfrm>
            <a:off x="1583816" y="129031"/>
            <a:ext cx="5978525" cy="635000"/>
          </a:xfrm>
          <a:prstGeom prst="rect">
            <a:avLst/>
          </a:prstGeom>
        </p:spPr>
        <p:txBody>
          <a:bodyPr vert="horz" wrap="square" lIns="0" tIns="12065" rIns="0" bIns="0" rtlCol="0">
            <a:spAutoFit/>
          </a:bodyPr>
          <a:lstStyle/>
          <a:p>
            <a:pPr marL="12700">
              <a:lnSpc>
                <a:spcPct val="100000"/>
              </a:lnSpc>
              <a:spcBef>
                <a:spcPts val="95"/>
              </a:spcBef>
            </a:pPr>
            <a:r>
              <a:rPr spc="-10" dirty="0"/>
              <a:t>Software </a:t>
            </a:r>
            <a:r>
              <a:rPr spc="-5" dirty="0"/>
              <a:t>Evaluation</a:t>
            </a:r>
            <a:r>
              <a:rPr spc="0" dirty="0"/>
              <a:t> </a:t>
            </a:r>
            <a:r>
              <a:rPr spc="-5" dirty="0"/>
              <a:t>factors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50850" y="1136650"/>
          <a:ext cx="7620000" cy="5713723"/>
        </p:xfrm>
        <a:graphic>
          <a:graphicData uri="http://schemas.openxmlformats.org/drawingml/2006/table">
            <a:tbl>
              <a:tblPr firstRow="1" bandRow="1">
                <a:tableStyleId>{2D5ABB26-0587-4C30-8999-92F81FD0307C}</a:tableStyleId>
              </a:tblPr>
              <a:tblGrid>
                <a:gridCol w="6457315"/>
                <a:gridCol w="1162685"/>
              </a:tblGrid>
              <a:tr h="365760">
                <a:tc>
                  <a:txBody>
                    <a:bodyPr/>
                    <a:lstStyle/>
                    <a:p>
                      <a:pPr marL="12065" algn="ctr">
                        <a:lnSpc>
                          <a:spcPct val="100000"/>
                        </a:lnSpc>
                        <a:spcBef>
                          <a:spcPts val="240"/>
                        </a:spcBef>
                      </a:pPr>
                      <a:r>
                        <a:rPr sz="1800" b="1" spc="-5" dirty="0">
                          <a:solidFill>
                            <a:srgbClr val="FFFFFF"/>
                          </a:solidFill>
                          <a:latin typeface="Candara"/>
                          <a:cs typeface="Candara"/>
                        </a:rPr>
                        <a:t>Evaluation </a:t>
                      </a:r>
                      <a:r>
                        <a:rPr sz="1800" b="1" dirty="0">
                          <a:solidFill>
                            <a:srgbClr val="FFFFFF"/>
                          </a:solidFill>
                          <a:latin typeface="Candara"/>
                          <a:cs typeface="Candara"/>
                        </a:rPr>
                        <a:t>factors for IS</a:t>
                      </a:r>
                      <a:r>
                        <a:rPr sz="1800" b="1" spc="-70" dirty="0">
                          <a:solidFill>
                            <a:srgbClr val="FFFFFF"/>
                          </a:solidFill>
                          <a:latin typeface="Candara"/>
                          <a:cs typeface="Candara"/>
                        </a:rPr>
                        <a:t> </a:t>
                      </a:r>
                      <a:r>
                        <a:rPr sz="1800" b="1" spc="-10" dirty="0">
                          <a:solidFill>
                            <a:srgbClr val="FFFFFF"/>
                          </a:solidFill>
                          <a:latin typeface="Candara"/>
                          <a:cs typeface="Candara"/>
                        </a:rPr>
                        <a:t>Services</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c>
                  <a:txBody>
                    <a:bodyPr/>
                    <a:lstStyle/>
                    <a:p>
                      <a:pPr marL="269240">
                        <a:lnSpc>
                          <a:spcPct val="100000"/>
                        </a:lnSpc>
                        <a:spcBef>
                          <a:spcPts val="240"/>
                        </a:spcBef>
                      </a:pPr>
                      <a:r>
                        <a:rPr sz="1800" b="1" spc="-5" dirty="0">
                          <a:solidFill>
                            <a:srgbClr val="FFFFFF"/>
                          </a:solidFill>
                          <a:latin typeface="Candara"/>
                          <a:cs typeface="Candara"/>
                        </a:rPr>
                        <a:t>Rating</a:t>
                      </a:r>
                      <a:endParaRPr sz="1800">
                        <a:latin typeface="Candara"/>
                        <a:cs typeface="Candara"/>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0B6FC"/>
                    </a:solidFill>
                  </a:tcPr>
                </a:tc>
              </a:tr>
              <a:tr h="518159">
                <a:tc>
                  <a:txBody>
                    <a:bodyPr/>
                    <a:lstStyle/>
                    <a:p>
                      <a:pPr marL="97790" marR="681355">
                        <a:lnSpc>
                          <a:spcPct val="100000"/>
                        </a:lnSpc>
                        <a:spcBef>
                          <a:spcPts val="270"/>
                        </a:spcBef>
                      </a:pPr>
                      <a:r>
                        <a:rPr sz="1400" b="1" dirty="0">
                          <a:latin typeface="Candara"/>
                          <a:cs typeface="Candara"/>
                        </a:rPr>
                        <a:t>PERFORMANCE</a:t>
                      </a:r>
                      <a:r>
                        <a:rPr sz="1400" dirty="0">
                          <a:latin typeface="Candara"/>
                          <a:cs typeface="Candara"/>
                        </a:rPr>
                        <a:t>: </a:t>
                      </a:r>
                      <a:r>
                        <a:rPr sz="1400" spc="-5" dirty="0">
                          <a:latin typeface="Candara"/>
                          <a:cs typeface="Candara"/>
                        </a:rPr>
                        <a:t>What has </a:t>
                      </a:r>
                      <a:r>
                        <a:rPr sz="1400" dirty="0">
                          <a:latin typeface="Candara"/>
                          <a:cs typeface="Candara"/>
                        </a:rPr>
                        <a:t>been </a:t>
                      </a:r>
                      <a:r>
                        <a:rPr sz="1400" spc="-5" dirty="0">
                          <a:latin typeface="Candara"/>
                          <a:cs typeface="Candara"/>
                        </a:rPr>
                        <a:t>their past performance in view of their past  promises</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4FD"/>
                    </a:solidFill>
                  </a:tcPr>
                </a:tc>
              </a:tr>
              <a:tr h="517525">
                <a:tc>
                  <a:txBody>
                    <a:bodyPr/>
                    <a:lstStyle/>
                    <a:p>
                      <a:pPr marL="97790" marR="142240">
                        <a:lnSpc>
                          <a:spcPct val="100000"/>
                        </a:lnSpc>
                        <a:spcBef>
                          <a:spcPts val="270"/>
                        </a:spcBef>
                      </a:pPr>
                      <a:r>
                        <a:rPr sz="1400" b="1" dirty="0">
                          <a:latin typeface="Candara"/>
                          <a:cs typeface="Candara"/>
                        </a:rPr>
                        <a:t>SYSTEMS </a:t>
                      </a:r>
                      <a:r>
                        <a:rPr sz="1400" b="1" spc="-5" dirty="0">
                          <a:latin typeface="Candara"/>
                          <a:cs typeface="Candara"/>
                        </a:rPr>
                        <a:t>DEVELOPMENT: </a:t>
                      </a:r>
                      <a:r>
                        <a:rPr sz="1400" spc="-5" dirty="0">
                          <a:latin typeface="Candara"/>
                          <a:cs typeface="Candara"/>
                        </a:rPr>
                        <a:t>Are </a:t>
                      </a:r>
                      <a:r>
                        <a:rPr sz="1400" spc="-15" dirty="0">
                          <a:latin typeface="Candara"/>
                          <a:cs typeface="Candara"/>
                        </a:rPr>
                        <a:t>Web </a:t>
                      </a:r>
                      <a:r>
                        <a:rPr sz="1400" spc="-5" dirty="0">
                          <a:latin typeface="Candara"/>
                          <a:cs typeface="Candara"/>
                        </a:rPr>
                        <a:t>site and other </a:t>
                      </a:r>
                      <a:r>
                        <a:rPr sz="1400" dirty="0">
                          <a:latin typeface="Candara"/>
                          <a:cs typeface="Candara"/>
                        </a:rPr>
                        <a:t>e- </a:t>
                      </a:r>
                      <a:r>
                        <a:rPr sz="1400" spc="-5" dirty="0">
                          <a:latin typeface="Candara"/>
                          <a:cs typeface="Candara"/>
                        </a:rPr>
                        <a:t>business developers available?  What are their quality and </a:t>
                      </a:r>
                      <a:r>
                        <a:rPr sz="1400" dirty="0">
                          <a:latin typeface="Candara"/>
                          <a:cs typeface="Candara"/>
                        </a:rPr>
                        <a:t>cost</a:t>
                      </a:r>
                      <a:r>
                        <a:rPr sz="1400" spc="-30" dirty="0">
                          <a:latin typeface="Candara"/>
                          <a:cs typeface="Candara"/>
                        </a:rPr>
                        <a:t> </a:t>
                      </a:r>
                      <a:r>
                        <a:rPr sz="1400" dirty="0">
                          <a:latin typeface="Candara"/>
                          <a:cs typeface="Candara"/>
                        </a:rPr>
                        <a:t>?</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304800">
                <a:tc>
                  <a:txBody>
                    <a:bodyPr/>
                    <a:lstStyle/>
                    <a:p>
                      <a:pPr marL="6350" algn="ctr">
                        <a:lnSpc>
                          <a:spcPct val="100000"/>
                        </a:lnSpc>
                        <a:spcBef>
                          <a:spcPts val="270"/>
                        </a:spcBef>
                      </a:pPr>
                      <a:r>
                        <a:rPr sz="1400" b="1" spc="-5" dirty="0">
                          <a:latin typeface="Candara"/>
                          <a:cs typeface="Candara"/>
                        </a:rPr>
                        <a:t>MAINTENANCE</a:t>
                      </a:r>
                      <a:r>
                        <a:rPr sz="1400" spc="-5" dirty="0">
                          <a:latin typeface="Candara"/>
                          <a:cs typeface="Candara"/>
                        </a:rPr>
                        <a:t>: Is equipment maintenance provided </a:t>
                      </a:r>
                      <a:r>
                        <a:rPr sz="1400" dirty="0">
                          <a:latin typeface="Candara"/>
                          <a:cs typeface="Candara"/>
                        </a:rPr>
                        <a:t>? </a:t>
                      </a:r>
                      <a:r>
                        <a:rPr sz="1400" spc="-5" dirty="0">
                          <a:latin typeface="Candara"/>
                          <a:cs typeface="Candara"/>
                        </a:rPr>
                        <a:t>What are its quality and</a:t>
                      </a:r>
                      <a:r>
                        <a:rPr sz="1400" spc="0" dirty="0">
                          <a:latin typeface="Candara"/>
                          <a:cs typeface="Candara"/>
                        </a:rPr>
                        <a:t> </a:t>
                      </a:r>
                      <a:r>
                        <a:rPr sz="1400" dirty="0">
                          <a:latin typeface="Candara"/>
                          <a:cs typeface="Candara"/>
                        </a:rPr>
                        <a:t>cost?</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18159">
                <a:tc>
                  <a:txBody>
                    <a:bodyPr/>
                    <a:lstStyle/>
                    <a:p>
                      <a:pPr marL="97790" marR="91440">
                        <a:lnSpc>
                          <a:spcPct val="100000"/>
                        </a:lnSpc>
                        <a:spcBef>
                          <a:spcPts val="270"/>
                        </a:spcBef>
                      </a:pPr>
                      <a:r>
                        <a:rPr sz="1400" b="1" dirty="0">
                          <a:latin typeface="Candara"/>
                          <a:cs typeface="Candara"/>
                        </a:rPr>
                        <a:t>CONVERSION : </a:t>
                      </a:r>
                      <a:r>
                        <a:rPr sz="1400" spc="-5" dirty="0">
                          <a:latin typeface="Candara"/>
                          <a:cs typeface="Candara"/>
                        </a:rPr>
                        <a:t>What </a:t>
                      </a:r>
                      <a:r>
                        <a:rPr sz="1400" dirty="0">
                          <a:latin typeface="Candara"/>
                          <a:cs typeface="Candara"/>
                        </a:rPr>
                        <a:t>system </a:t>
                      </a:r>
                      <a:r>
                        <a:rPr sz="1400" spc="-5" dirty="0">
                          <a:latin typeface="Candara"/>
                          <a:cs typeface="Candara"/>
                        </a:rPr>
                        <a:t>development and installation services will they provide  during the conversion</a:t>
                      </a:r>
                      <a:r>
                        <a:rPr sz="1400" spc="5" dirty="0">
                          <a:latin typeface="Candara"/>
                          <a:cs typeface="Candara"/>
                        </a:rPr>
                        <a:t> </a:t>
                      </a:r>
                      <a:r>
                        <a:rPr sz="1400" spc="-5" dirty="0">
                          <a:latin typeface="Candara"/>
                          <a:cs typeface="Candara"/>
                        </a:rPr>
                        <a:t>period?</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18159">
                <a:tc>
                  <a:txBody>
                    <a:bodyPr/>
                    <a:lstStyle/>
                    <a:p>
                      <a:pPr marL="97790" marR="333375">
                        <a:lnSpc>
                          <a:spcPct val="100000"/>
                        </a:lnSpc>
                        <a:spcBef>
                          <a:spcPts val="270"/>
                        </a:spcBef>
                      </a:pPr>
                      <a:r>
                        <a:rPr sz="1400" b="1" dirty="0">
                          <a:latin typeface="Candara"/>
                          <a:cs typeface="Candara"/>
                        </a:rPr>
                        <a:t>TRAINING: </a:t>
                      </a:r>
                      <a:r>
                        <a:rPr sz="1400" spc="-5" dirty="0">
                          <a:latin typeface="Candara"/>
                          <a:cs typeface="Candara"/>
                        </a:rPr>
                        <a:t>Is the necessary training of personal provided? What are its qality and  </a:t>
                      </a:r>
                      <a:r>
                        <a:rPr sz="1400" dirty="0">
                          <a:latin typeface="Candara"/>
                          <a:cs typeface="Candara"/>
                        </a:rPr>
                        <a:t>cost/</a:t>
                      </a:r>
                      <a:endParaRPr sz="1400">
                        <a:latin typeface="Candara"/>
                        <a:cs typeface="Candara"/>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18159">
                <a:tc>
                  <a:txBody>
                    <a:bodyPr/>
                    <a:lstStyle/>
                    <a:p>
                      <a:pPr marL="97790" marR="363220">
                        <a:lnSpc>
                          <a:spcPct val="100000"/>
                        </a:lnSpc>
                        <a:spcBef>
                          <a:spcPts val="275"/>
                        </a:spcBef>
                      </a:pPr>
                      <a:r>
                        <a:rPr sz="1400" b="1" dirty="0">
                          <a:latin typeface="Candara"/>
                          <a:cs typeface="Candara"/>
                        </a:rPr>
                        <a:t>BACK UP: </a:t>
                      </a:r>
                      <a:r>
                        <a:rPr sz="1400" spc="-5" dirty="0">
                          <a:latin typeface="Candara"/>
                          <a:cs typeface="Candara"/>
                        </a:rPr>
                        <a:t>Are similar </a:t>
                      </a:r>
                      <a:r>
                        <a:rPr sz="1400" dirty="0">
                          <a:latin typeface="Candara"/>
                          <a:cs typeface="Candara"/>
                        </a:rPr>
                        <a:t>computer </a:t>
                      </a:r>
                      <a:r>
                        <a:rPr sz="1400" spc="-5" dirty="0">
                          <a:latin typeface="Candara"/>
                          <a:cs typeface="Candara"/>
                        </a:rPr>
                        <a:t>facilities available nearby </a:t>
                      </a:r>
                      <a:r>
                        <a:rPr sz="1400" dirty="0">
                          <a:latin typeface="Candara"/>
                          <a:cs typeface="Candara"/>
                        </a:rPr>
                        <a:t>for </a:t>
                      </a:r>
                      <a:r>
                        <a:rPr sz="1400" spc="-5" dirty="0">
                          <a:latin typeface="Candara"/>
                          <a:cs typeface="Candara"/>
                        </a:rPr>
                        <a:t>emergency </a:t>
                      </a:r>
                      <a:r>
                        <a:rPr sz="1400" dirty="0">
                          <a:latin typeface="Candara"/>
                          <a:cs typeface="Candara"/>
                        </a:rPr>
                        <a:t>backup  purpose?</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731520">
                <a:tc>
                  <a:txBody>
                    <a:bodyPr/>
                    <a:lstStyle/>
                    <a:p>
                      <a:pPr marL="97790" marR="158115">
                        <a:lnSpc>
                          <a:spcPct val="100000"/>
                        </a:lnSpc>
                        <a:spcBef>
                          <a:spcPts val="275"/>
                        </a:spcBef>
                      </a:pPr>
                      <a:r>
                        <a:rPr sz="1400" b="1" spc="-5" dirty="0">
                          <a:latin typeface="Candara"/>
                          <a:cs typeface="Candara"/>
                        </a:rPr>
                        <a:t>ACCESSIBILITY </a:t>
                      </a:r>
                      <a:r>
                        <a:rPr sz="1400" b="1" dirty="0">
                          <a:latin typeface="Candara"/>
                          <a:cs typeface="Candara"/>
                        </a:rPr>
                        <a:t>: </a:t>
                      </a:r>
                      <a:r>
                        <a:rPr sz="1400" spc="-5" dirty="0">
                          <a:latin typeface="Candara"/>
                          <a:cs typeface="Candara"/>
                        </a:rPr>
                        <a:t>Does the vendor provide local or regional sites that offers sales </a:t>
                      </a:r>
                      <a:r>
                        <a:rPr sz="1400" dirty="0">
                          <a:latin typeface="Candara"/>
                          <a:cs typeface="Candara"/>
                        </a:rPr>
                        <a:t>,  systems </a:t>
                      </a:r>
                      <a:r>
                        <a:rPr sz="1400" spc="-5" dirty="0">
                          <a:latin typeface="Candara"/>
                          <a:cs typeface="Candara"/>
                        </a:rPr>
                        <a:t>development </a:t>
                      </a:r>
                      <a:r>
                        <a:rPr sz="1400" dirty="0">
                          <a:latin typeface="Candara"/>
                          <a:cs typeface="Candara"/>
                        </a:rPr>
                        <a:t>, </a:t>
                      </a:r>
                      <a:r>
                        <a:rPr sz="1400" spc="-5" dirty="0">
                          <a:latin typeface="Candara"/>
                          <a:cs typeface="Candara"/>
                        </a:rPr>
                        <a:t>and hardware maintenance services? Is </a:t>
                      </a:r>
                      <a:r>
                        <a:rPr sz="1400" dirty="0">
                          <a:latin typeface="Candara"/>
                          <a:cs typeface="Candara"/>
                        </a:rPr>
                        <a:t>a customer support  center </a:t>
                      </a:r>
                      <a:r>
                        <a:rPr sz="1400" spc="-5" dirty="0">
                          <a:latin typeface="Candara"/>
                          <a:cs typeface="Candara"/>
                        </a:rPr>
                        <a:t>at the </a:t>
                      </a:r>
                      <a:r>
                        <a:rPr sz="1400" spc="-10" dirty="0">
                          <a:latin typeface="Candara"/>
                          <a:cs typeface="Candara"/>
                        </a:rPr>
                        <a:t>vendor’s </a:t>
                      </a:r>
                      <a:r>
                        <a:rPr sz="1400" spc="-15" dirty="0">
                          <a:latin typeface="Candara"/>
                          <a:cs typeface="Candara"/>
                        </a:rPr>
                        <a:t>Web </a:t>
                      </a:r>
                      <a:r>
                        <a:rPr sz="1400" spc="-5" dirty="0">
                          <a:latin typeface="Candara"/>
                          <a:cs typeface="Candara"/>
                        </a:rPr>
                        <a:t>site available? Is </a:t>
                      </a:r>
                      <a:r>
                        <a:rPr sz="1400" dirty="0">
                          <a:latin typeface="Candara"/>
                          <a:cs typeface="Candara"/>
                        </a:rPr>
                        <a:t>a customer </a:t>
                      </a:r>
                      <a:r>
                        <a:rPr sz="1400" spc="-5" dirty="0">
                          <a:latin typeface="Candara"/>
                          <a:cs typeface="Candara"/>
                        </a:rPr>
                        <a:t>hotline</a:t>
                      </a:r>
                      <a:r>
                        <a:rPr sz="1400" spc="-40" dirty="0">
                          <a:latin typeface="Candara"/>
                          <a:cs typeface="Candara"/>
                        </a:rPr>
                        <a:t> </a:t>
                      </a:r>
                      <a:r>
                        <a:rPr sz="1400" spc="-5" dirty="0">
                          <a:latin typeface="Candara"/>
                          <a:cs typeface="Candara"/>
                        </a:rPr>
                        <a:t>provided?</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18159">
                <a:tc>
                  <a:txBody>
                    <a:bodyPr/>
                    <a:lstStyle/>
                    <a:p>
                      <a:pPr marL="97790" marR="337185">
                        <a:lnSpc>
                          <a:spcPct val="100000"/>
                        </a:lnSpc>
                        <a:spcBef>
                          <a:spcPts val="275"/>
                        </a:spcBef>
                      </a:pPr>
                      <a:r>
                        <a:rPr sz="1400" b="1" dirty="0">
                          <a:latin typeface="Candara"/>
                          <a:cs typeface="Candara"/>
                        </a:rPr>
                        <a:t>BUSINESS POSITION:Is </a:t>
                      </a:r>
                      <a:r>
                        <a:rPr sz="1400" spc="-5" dirty="0">
                          <a:latin typeface="Candara"/>
                          <a:cs typeface="Candara"/>
                        </a:rPr>
                        <a:t>the vendor financially strong </a:t>
                      </a:r>
                      <a:r>
                        <a:rPr sz="1400" dirty="0">
                          <a:latin typeface="Candara"/>
                          <a:cs typeface="Candara"/>
                        </a:rPr>
                        <a:t>, </a:t>
                      </a:r>
                      <a:r>
                        <a:rPr sz="1400" spc="-5" dirty="0">
                          <a:latin typeface="Candara"/>
                          <a:cs typeface="Candara"/>
                        </a:rPr>
                        <a:t>with good industry market  </a:t>
                      </a:r>
                      <a:r>
                        <a:rPr sz="1400" dirty="0">
                          <a:latin typeface="Candara"/>
                          <a:cs typeface="Candara"/>
                        </a:rPr>
                        <a:t>prospects?</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518159">
                <a:tc>
                  <a:txBody>
                    <a:bodyPr/>
                    <a:lstStyle/>
                    <a:p>
                      <a:pPr marL="97790" marR="247650">
                        <a:lnSpc>
                          <a:spcPct val="100000"/>
                        </a:lnSpc>
                        <a:spcBef>
                          <a:spcPts val="275"/>
                        </a:spcBef>
                      </a:pPr>
                      <a:r>
                        <a:rPr sz="1400" b="1" spc="-5" dirty="0">
                          <a:latin typeface="Candara"/>
                          <a:cs typeface="Candara"/>
                        </a:rPr>
                        <a:t>HARDWARE: </a:t>
                      </a:r>
                      <a:r>
                        <a:rPr sz="1400" dirty="0">
                          <a:latin typeface="Candara"/>
                          <a:cs typeface="Candara"/>
                        </a:rPr>
                        <a:t>Do </a:t>
                      </a:r>
                      <a:r>
                        <a:rPr sz="1400" spc="-5" dirty="0">
                          <a:latin typeface="Candara"/>
                          <a:cs typeface="Candara"/>
                        </a:rPr>
                        <a:t>they provide </a:t>
                      </a:r>
                      <a:r>
                        <a:rPr sz="1400" dirty="0">
                          <a:latin typeface="Candara"/>
                          <a:cs typeface="Candara"/>
                        </a:rPr>
                        <a:t>a </a:t>
                      </a:r>
                      <a:r>
                        <a:rPr sz="1400" spc="-5" dirty="0">
                          <a:latin typeface="Candara"/>
                          <a:cs typeface="Candara"/>
                        </a:rPr>
                        <a:t>wide </a:t>
                      </a:r>
                      <a:r>
                        <a:rPr sz="1400" dirty="0">
                          <a:latin typeface="Candara"/>
                          <a:cs typeface="Candara"/>
                        </a:rPr>
                        <a:t>selection </a:t>
                      </a:r>
                      <a:r>
                        <a:rPr sz="1400" spc="-5" dirty="0">
                          <a:latin typeface="Candara"/>
                          <a:cs typeface="Candara"/>
                        </a:rPr>
                        <a:t>of compatible </a:t>
                      </a:r>
                      <a:r>
                        <a:rPr sz="1400" spc="-10" dirty="0">
                          <a:latin typeface="Candara"/>
                          <a:cs typeface="Candara"/>
                        </a:rPr>
                        <a:t>hardware </a:t>
                      </a:r>
                      <a:r>
                        <a:rPr sz="1400" spc="-5" dirty="0">
                          <a:latin typeface="Candara"/>
                          <a:cs typeface="Candara"/>
                        </a:rPr>
                        <a:t>devices an  accessories?</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4FD"/>
                    </a:solidFill>
                  </a:tcPr>
                </a:tc>
              </a:tr>
              <a:tr h="518159">
                <a:tc>
                  <a:txBody>
                    <a:bodyPr/>
                    <a:lstStyle/>
                    <a:p>
                      <a:pPr marL="97790" marR="778510">
                        <a:lnSpc>
                          <a:spcPct val="100000"/>
                        </a:lnSpc>
                        <a:spcBef>
                          <a:spcPts val="275"/>
                        </a:spcBef>
                      </a:pPr>
                      <a:r>
                        <a:rPr sz="1400" b="1" spc="-5" dirty="0">
                          <a:latin typeface="Candara"/>
                          <a:cs typeface="Candara"/>
                        </a:rPr>
                        <a:t>SOFTWARE </a:t>
                      </a:r>
                      <a:r>
                        <a:rPr sz="1400" dirty="0">
                          <a:latin typeface="Candara"/>
                          <a:cs typeface="Candara"/>
                        </a:rPr>
                        <a:t>: Do </a:t>
                      </a:r>
                      <a:r>
                        <a:rPr sz="1400" spc="-5" dirty="0">
                          <a:latin typeface="Candara"/>
                          <a:cs typeface="Candara"/>
                        </a:rPr>
                        <a:t>they offer </a:t>
                      </a:r>
                      <a:r>
                        <a:rPr sz="1400" dirty="0">
                          <a:latin typeface="Candara"/>
                          <a:cs typeface="Candara"/>
                        </a:rPr>
                        <a:t>a </a:t>
                      </a:r>
                      <a:r>
                        <a:rPr sz="1400" spc="-5" dirty="0">
                          <a:latin typeface="Candara"/>
                          <a:cs typeface="Candara"/>
                        </a:rPr>
                        <a:t>variety of </a:t>
                      </a:r>
                      <a:r>
                        <a:rPr sz="1400" dirty="0">
                          <a:latin typeface="Candara"/>
                          <a:cs typeface="Candara"/>
                        </a:rPr>
                        <a:t>e </a:t>
                      </a:r>
                      <a:r>
                        <a:rPr sz="1400" spc="-5" dirty="0">
                          <a:latin typeface="Candara"/>
                          <a:cs typeface="Candara"/>
                        </a:rPr>
                        <a:t>business software and application  packages</a:t>
                      </a:r>
                      <a:endParaRPr sz="1400">
                        <a:latin typeface="Candara"/>
                        <a:cs typeface="Candara"/>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c>
                  <a:txBody>
                    <a:bodyPr/>
                    <a:lstStyle/>
                    <a:p>
                      <a:pPr>
                        <a:lnSpc>
                          <a:spcPct val="100000"/>
                        </a:lnSpc>
                      </a:pPr>
                      <a:endParaRPr sz="1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F"/>
                    </a:solidFill>
                  </a:tcPr>
                </a:tc>
              </a:tr>
              <a:tr h="167005">
                <a:tc>
                  <a:txBody>
                    <a:bodyPr/>
                    <a:lstStyle/>
                    <a:p>
                      <a:pPr>
                        <a:lnSpc>
                          <a:spcPct val="100000"/>
                        </a:lnSpc>
                      </a:pPr>
                      <a:endParaRPr sz="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CDE4FD"/>
                    </a:solidFill>
                  </a:tcPr>
                </a:tc>
                <a:tc>
                  <a:txBody>
                    <a:bodyPr/>
                    <a:lstStyle/>
                    <a:p>
                      <a:pPr>
                        <a:lnSpc>
                          <a:spcPct val="100000"/>
                        </a:lnSpc>
                      </a:pPr>
                      <a:endParaRPr sz="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CDE4FD"/>
                    </a:solidFill>
                  </a:tcPr>
                </a:tc>
              </a:tr>
            </a:tbl>
          </a:graphicData>
        </a:graphic>
      </p:graphicFrame>
      <p:sp>
        <p:nvSpPr>
          <p:cNvPr id="3" name="object 3"/>
          <p:cNvSpPr txBox="1">
            <a:spLocks noGrp="1"/>
          </p:cNvSpPr>
          <p:nvPr>
            <p:ph type="title"/>
          </p:nvPr>
        </p:nvSpPr>
        <p:spPr>
          <a:prstGeom prst="rect">
            <a:avLst/>
          </a:prstGeom>
        </p:spPr>
        <p:txBody>
          <a:bodyPr vert="horz" wrap="square" lIns="0" tIns="12065" rIns="0" bIns="0" rtlCol="0">
            <a:spAutoFit/>
          </a:bodyPr>
          <a:lstStyle/>
          <a:p>
            <a:pPr marL="17145">
              <a:lnSpc>
                <a:spcPct val="100000"/>
              </a:lnSpc>
              <a:spcBef>
                <a:spcPts val="95"/>
              </a:spcBef>
            </a:pPr>
            <a:r>
              <a:rPr spc="-5" dirty="0"/>
              <a:t>Evaluation factors for IS</a:t>
            </a:r>
            <a:r>
              <a:rPr spc="25" dirty="0"/>
              <a:t> </a:t>
            </a:r>
            <a:r>
              <a:rPr spc="-10" dirty="0"/>
              <a:t>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674618"/>
            <a:ext cx="6882765" cy="3537585"/>
          </a:xfrm>
          <a:prstGeom prst="rect">
            <a:avLst/>
          </a:prstGeom>
        </p:spPr>
        <p:txBody>
          <a:bodyPr vert="horz" wrap="square" lIns="0" tIns="85725" rIns="0" bIns="0" rtlCol="0">
            <a:spAutoFit/>
          </a:bodyPr>
          <a:lstStyle/>
          <a:p>
            <a:pPr marL="287020" indent="-274320">
              <a:lnSpc>
                <a:spcPct val="100000"/>
              </a:lnSpc>
              <a:spcBef>
                <a:spcPts val="675"/>
              </a:spcBef>
              <a:buClr>
                <a:srgbClr val="30B6FC"/>
              </a:buClr>
              <a:buFont typeface="Arial"/>
              <a:buChar char="•"/>
              <a:tabLst>
                <a:tab pos="286385" algn="l"/>
                <a:tab pos="287020" algn="l"/>
                <a:tab pos="1414145" algn="l"/>
                <a:tab pos="3526790" algn="l"/>
              </a:tabLst>
            </a:pPr>
            <a:r>
              <a:rPr sz="2400" dirty="0">
                <a:solidFill>
                  <a:srgbClr val="073D86"/>
                </a:solidFill>
                <a:latin typeface="Candara"/>
                <a:cs typeface="Candara"/>
              </a:rPr>
              <a:t>Process	</a:t>
            </a:r>
            <a:r>
              <a:rPr sz="2400" spc="-5" dirty="0">
                <a:solidFill>
                  <a:srgbClr val="073D86"/>
                </a:solidFill>
                <a:latin typeface="Candara"/>
                <a:cs typeface="Candara"/>
              </a:rPr>
              <a:t>data </a:t>
            </a:r>
            <a:r>
              <a:rPr sz="2400" dirty="0">
                <a:solidFill>
                  <a:srgbClr val="073D86"/>
                </a:solidFill>
                <a:latin typeface="Candara"/>
                <a:cs typeface="Candara"/>
              </a:rPr>
              <a:t>generated	by and about</a:t>
            </a:r>
            <a:r>
              <a:rPr sz="2400" spc="-40" dirty="0">
                <a:solidFill>
                  <a:srgbClr val="073D86"/>
                </a:solidFill>
                <a:latin typeface="Candara"/>
                <a:cs typeface="Candara"/>
              </a:rPr>
              <a:t> </a:t>
            </a:r>
            <a:r>
              <a:rPr sz="2400" spc="-5" dirty="0">
                <a:solidFill>
                  <a:srgbClr val="073D86"/>
                </a:solidFill>
                <a:latin typeface="Candara"/>
                <a:cs typeface="Candara"/>
              </a:rPr>
              <a:t>transactions</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dirty="0">
                <a:solidFill>
                  <a:srgbClr val="073D86"/>
                </a:solidFill>
                <a:latin typeface="Candara"/>
                <a:cs typeface="Candara"/>
              </a:rPr>
              <a:t>Maintain a high </a:t>
            </a:r>
            <a:r>
              <a:rPr sz="2400" spc="-5" dirty="0">
                <a:solidFill>
                  <a:srgbClr val="073D86"/>
                </a:solidFill>
                <a:latin typeface="Candara"/>
                <a:cs typeface="Candara"/>
              </a:rPr>
              <a:t>degree </a:t>
            </a:r>
            <a:r>
              <a:rPr sz="2400" dirty="0">
                <a:solidFill>
                  <a:srgbClr val="073D86"/>
                </a:solidFill>
                <a:latin typeface="Candara"/>
                <a:cs typeface="Candara"/>
              </a:rPr>
              <a:t>of </a:t>
            </a:r>
            <a:r>
              <a:rPr sz="2400" spc="-5" dirty="0">
                <a:solidFill>
                  <a:srgbClr val="073D86"/>
                </a:solidFill>
                <a:latin typeface="Candara"/>
                <a:cs typeface="Candara"/>
              </a:rPr>
              <a:t>accuracy and </a:t>
            </a:r>
            <a:r>
              <a:rPr sz="2400" dirty="0">
                <a:solidFill>
                  <a:srgbClr val="073D86"/>
                </a:solidFill>
                <a:latin typeface="Candara"/>
                <a:cs typeface="Candara"/>
              </a:rPr>
              <a:t>integrity</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spc="-10" dirty="0">
                <a:solidFill>
                  <a:srgbClr val="073D86"/>
                </a:solidFill>
                <a:latin typeface="Candara"/>
                <a:cs typeface="Candara"/>
              </a:rPr>
              <a:t>Avoid </a:t>
            </a:r>
            <a:r>
              <a:rPr sz="2400" dirty="0">
                <a:solidFill>
                  <a:srgbClr val="073D86"/>
                </a:solidFill>
                <a:latin typeface="Candara"/>
                <a:cs typeface="Candara"/>
              </a:rPr>
              <a:t>processing fraudulent</a:t>
            </a:r>
            <a:r>
              <a:rPr sz="2400" spc="-10" dirty="0">
                <a:solidFill>
                  <a:srgbClr val="073D86"/>
                </a:solidFill>
                <a:latin typeface="Candara"/>
                <a:cs typeface="Candara"/>
              </a:rPr>
              <a:t> </a:t>
            </a:r>
            <a:r>
              <a:rPr sz="2400" spc="-5" dirty="0">
                <a:solidFill>
                  <a:srgbClr val="073D86"/>
                </a:solidFill>
                <a:latin typeface="Candara"/>
                <a:cs typeface="Candara"/>
              </a:rPr>
              <a:t>transactions</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spc="-5" dirty="0">
                <a:solidFill>
                  <a:srgbClr val="073D86"/>
                </a:solidFill>
                <a:latin typeface="Candara"/>
                <a:cs typeface="Candara"/>
              </a:rPr>
              <a:t>Produce timely </a:t>
            </a:r>
            <a:r>
              <a:rPr sz="2400" dirty="0">
                <a:solidFill>
                  <a:srgbClr val="073D86"/>
                </a:solidFill>
                <a:latin typeface="Candara"/>
                <a:cs typeface="Candara"/>
              </a:rPr>
              <a:t>user responses </a:t>
            </a:r>
            <a:r>
              <a:rPr sz="2400" spc="-5" dirty="0">
                <a:solidFill>
                  <a:srgbClr val="073D86"/>
                </a:solidFill>
                <a:latin typeface="Candara"/>
                <a:cs typeface="Candara"/>
              </a:rPr>
              <a:t>and</a:t>
            </a:r>
            <a:r>
              <a:rPr sz="2400" spc="-20" dirty="0">
                <a:solidFill>
                  <a:srgbClr val="073D86"/>
                </a:solidFill>
                <a:latin typeface="Candara"/>
                <a:cs typeface="Candara"/>
              </a:rPr>
              <a:t> </a:t>
            </a:r>
            <a:r>
              <a:rPr sz="2400" dirty="0">
                <a:solidFill>
                  <a:srgbClr val="073D86"/>
                </a:solidFill>
                <a:latin typeface="Candara"/>
                <a:cs typeface="Candara"/>
              </a:rPr>
              <a:t>reports</a:t>
            </a:r>
            <a:endParaRPr sz="2400">
              <a:latin typeface="Candara"/>
              <a:cs typeface="Candara"/>
            </a:endParaRPr>
          </a:p>
          <a:p>
            <a:pPr marL="287020" indent="-274320">
              <a:lnSpc>
                <a:spcPct val="100000"/>
              </a:lnSpc>
              <a:spcBef>
                <a:spcPts val="570"/>
              </a:spcBef>
              <a:buClr>
                <a:srgbClr val="30B6FC"/>
              </a:buClr>
              <a:buFont typeface="Arial"/>
              <a:buChar char="•"/>
              <a:tabLst>
                <a:tab pos="286385" algn="l"/>
                <a:tab pos="287020" algn="l"/>
              </a:tabLst>
            </a:pPr>
            <a:r>
              <a:rPr sz="2400" spc="-5" dirty="0">
                <a:solidFill>
                  <a:srgbClr val="073D86"/>
                </a:solidFill>
                <a:latin typeface="Candara"/>
                <a:cs typeface="Candara"/>
              </a:rPr>
              <a:t>Increase labor</a:t>
            </a:r>
            <a:r>
              <a:rPr sz="2400" spc="5" dirty="0">
                <a:solidFill>
                  <a:srgbClr val="073D86"/>
                </a:solidFill>
                <a:latin typeface="Candara"/>
                <a:cs typeface="Candara"/>
              </a:rPr>
              <a:t> </a:t>
            </a:r>
            <a:r>
              <a:rPr sz="2400" spc="-5" dirty="0">
                <a:solidFill>
                  <a:srgbClr val="073D86"/>
                </a:solidFill>
                <a:latin typeface="Candara"/>
                <a:cs typeface="Candara"/>
              </a:rPr>
              <a:t>efficiency</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dirty="0">
                <a:solidFill>
                  <a:srgbClr val="073D86"/>
                </a:solidFill>
                <a:latin typeface="Candara"/>
                <a:cs typeface="Candara"/>
              </a:rPr>
              <a:t>Help improve customer</a:t>
            </a:r>
            <a:r>
              <a:rPr sz="2400" spc="-10" dirty="0">
                <a:solidFill>
                  <a:srgbClr val="073D86"/>
                </a:solidFill>
                <a:latin typeface="Candara"/>
                <a:cs typeface="Candara"/>
              </a:rPr>
              <a:t> </a:t>
            </a:r>
            <a:r>
              <a:rPr sz="2400" dirty="0">
                <a:solidFill>
                  <a:srgbClr val="073D86"/>
                </a:solidFill>
                <a:latin typeface="Candara"/>
                <a:cs typeface="Candara"/>
              </a:rPr>
              <a:t>service</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dirty="0">
                <a:solidFill>
                  <a:srgbClr val="073D86"/>
                </a:solidFill>
                <a:latin typeface="Candara"/>
                <a:cs typeface="Candara"/>
              </a:rPr>
              <a:t>Help </a:t>
            </a:r>
            <a:r>
              <a:rPr sz="2400" spc="-5" dirty="0">
                <a:solidFill>
                  <a:srgbClr val="073D86"/>
                </a:solidFill>
                <a:latin typeface="Candara"/>
                <a:cs typeface="Candara"/>
              </a:rPr>
              <a:t>build and </a:t>
            </a:r>
            <a:r>
              <a:rPr sz="2400" dirty="0">
                <a:solidFill>
                  <a:srgbClr val="073D86"/>
                </a:solidFill>
                <a:latin typeface="Candara"/>
                <a:cs typeface="Candara"/>
              </a:rPr>
              <a:t>maintain </a:t>
            </a:r>
            <a:r>
              <a:rPr sz="2400" spc="-5" dirty="0">
                <a:solidFill>
                  <a:srgbClr val="073D86"/>
                </a:solidFill>
                <a:latin typeface="Candara"/>
                <a:cs typeface="Candara"/>
              </a:rPr>
              <a:t>customer</a:t>
            </a:r>
            <a:r>
              <a:rPr sz="2400" spc="5" dirty="0">
                <a:solidFill>
                  <a:srgbClr val="073D86"/>
                </a:solidFill>
                <a:latin typeface="Candara"/>
                <a:cs typeface="Candara"/>
              </a:rPr>
              <a:t> </a:t>
            </a:r>
            <a:r>
              <a:rPr sz="2400" dirty="0">
                <a:solidFill>
                  <a:srgbClr val="073D86"/>
                </a:solidFill>
                <a:latin typeface="Candara"/>
                <a:cs typeface="Candara"/>
              </a:rPr>
              <a:t>loyalty</a:t>
            </a:r>
            <a:endParaRPr sz="2400">
              <a:latin typeface="Candara"/>
              <a:cs typeface="Candara"/>
            </a:endParaRPr>
          </a:p>
          <a:p>
            <a:pPr marL="287020" indent="-274320">
              <a:lnSpc>
                <a:spcPct val="100000"/>
              </a:lnSpc>
              <a:spcBef>
                <a:spcPts val="575"/>
              </a:spcBef>
              <a:buClr>
                <a:srgbClr val="30B6FC"/>
              </a:buClr>
              <a:buFont typeface="Arial"/>
              <a:buChar char="•"/>
              <a:tabLst>
                <a:tab pos="286385" algn="l"/>
                <a:tab pos="287020" algn="l"/>
              </a:tabLst>
            </a:pPr>
            <a:r>
              <a:rPr sz="2400" spc="-5" dirty="0">
                <a:solidFill>
                  <a:srgbClr val="073D86"/>
                </a:solidFill>
                <a:latin typeface="Candara"/>
                <a:cs typeface="Candara"/>
              </a:rPr>
              <a:t>Achieve competitive</a:t>
            </a:r>
            <a:r>
              <a:rPr sz="2400" spc="0" dirty="0">
                <a:solidFill>
                  <a:srgbClr val="073D86"/>
                </a:solidFill>
                <a:latin typeface="Candara"/>
                <a:cs typeface="Candara"/>
              </a:rPr>
              <a:t> </a:t>
            </a:r>
            <a:r>
              <a:rPr sz="2400" spc="-5" dirty="0">
                <a:solidFill>
                  <a:srgbClr val="073D86"/>
                </a:solidFill>
                <a:latin typeface="Candara"/>
                <a:cs typeface="Candara"/>
              </a:rPr>
              <a:t>advantage</a:t>
            </a:r>
            <a:endParaRPr sz="2400">
              <a:latin typeface="Candara"/>
              <a:cs typeface="Candara"/>
            </a:endParaRPr>
          </a:p>
        </p:txBody>
      </p:sp>
      <p:sp>
        <p:nvSpPr>
          <p:cNvPr id="3" name="object 3"/>
          <p:cNvSpPr txBox="1">
            <a:spLocks noGrp="1"/>
          </p:cNvSpPr>
          <p:nvPr>
            <p:ph type="title"/>
          </p:nvPr>
        </p:nvSpPr>
        <p:spPr>
          <a:xfrm>
            <a:off x="2511932" y="356057"/>
            <a:ext cx="4124960" cy="697230"/>
          </a:xfrm>
          <a:prstGeom prst="rect">
            <a:avLst/>
          </a:prstGeom>
        </p:spPr>
        <p:txBody>
          <a:bodyPr vert="horz" wrap="square" lIns="0" tIns="13335" rIns="0" bIns="0" rtlCol="0">
            <a:spAutoFit/>
          </a:bodyPr>
          <a:lstStyle/>
          <a:p>
            <a:pPr marL="12700">
              <a:lnSpc>
                <a:spcPct val="100000"/>
              </a:lnSpc>
              <a:spcBef>
                <a:spcPts val="105"/>
              </a:spcBef>
            </a:pPr>
            <a:r>
              <a:rPr sz="4400" dirty="0"/>
              <a:t>Objectives of</a:t>
            </a:r>
            <a:r>
              <a:rPr sz="4400" spc="-70" dirty="0"/>
              <a:t> </a:t>
            </a:r>
            <a:r>
              <a:rPr sz="4400" spc="-5" dirty="0"/>
              <a:t>TPS</a:t>
            </a:r>
            <a:endParaRPr sz="4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0914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8640" y="1530350"/>
            <a:ext cx="304800" cy="3733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48640" y="1969261"/>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 y="2408554"/>
            <a:ext cx="304800" cy="3733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8640" y="2847467"/>
            <a:ext cx="304800" cy="37337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48640" y="3286378"/>
            <a:ext cx="304800" cy="37338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10259" y="1007109"/>
            <a:ext cx="2721610" cy="2659380"/>
          </a:xfrm>
          <a:prstGeom prst="rect">
            <a:avLst/>
          </a:prstGeom>
        </p:spPr>
        <p:txBody>
          <a:bodyPr vert="horz" wrap="square" lIns="0" tIns="85725" rIns="0" bIns="0" rtlCol="0">
            <a:spAutoFit/>
          </a:bodyPr>
          <a:lstStyle/>
          <a:p>
            <a:pPr marL="12700">
              <a:lnSpc>
                <a:spcPct val="100000"/>
              </a:lnSpc>
              <a:spcBef>
                <a:spcPts val="675"/>
              </a:spcBef>
            </a:pPr>
            <a:r>
              <a:rPr sz="2400" spc="-25" dirty="0">
                <a:solidFill>
                  <a:srgbClr val="073D86"/>
                </a:solidFill>
                <a:latin typeface="Candara"/>
                <a:cs typeface="Candara"/>
              </a:rPr>
              <a:t>Testing</a:t>
            </a:r>
            <a:endParaRPr sz="2400">
              <a:latin typeface="Candara"/>
              <a:cs typeface="Candara"/>
            </a:endParaRPr>
          </a:p>
          <a:p>
            <a:pPr marL="12700" marR="617220">
              <a:lnSpc>
                <a:spcPct val="120000"/>
              </a:lnSpc>
            </a:pPr>
            <a:r>
              <a:rPr sz="2400" dirty="0">
                <a:solidFill>
                  <a:srgbClr val="073D86"/>
                </a:solidFill>
                <a:latin typeface="Candara"/>
                <a:cs typeface="Candara"/>
              </a:rPr>
              <a:t>Data</a:t>
            </a:r>
            <a:r>
              <a:rPr sz="2400" spc="-85" dirty="0">
                <a:solidFill>
                  <a:srgbClr val="073D86"/>
                </a:solidFill>
                <a:latin typeface="Candara"/>
                <a:cs typeface="Candara"/>
              </a:rPr>
              <a:t> </a:t>
            </a:r>
            <a:r>
              <a:rPr sz="2400" spc="-5" dirty="0">
                <a:solidFill>
                  <a:srgbClr val="073D86"/>
                </a:solidFill>
                <a:latin typeface="Candara"/>
                <a:cs typeface="Candara"/>
              </a:rPr>
              <a:t>conversion  </a:t>
            </a:r>
            <a:r>
              <a:rPr sz="2400" dirty="0">
                <a:solidFill>
                  <a:srgbClr val="073D86"/>
                </a:solidFill>
                <a:latin typeface="Candara"/>
                <a:cs typeface="Candara"/>
              </a:rPr>
              <a:t>Documentation</a:t>
            </a:r>
            <a:endParaRPr sz="2400">
              <a:latin typeface="Candara"/>
              <a:cs typeface="Candara"/>
            </a:endParaRPr>
          </a:p>
          <a:p>
            <a:pPr marL="12700">
              <a:lnSpc>
                <a:spcPct val="100000"/>
              </a:lnSpc>
              <a:spcBef>
                <a:spcPts val="580"/>
              </a:spcBef>
            </a:pPr>
            <a:r>
              <a:rPr sz="2400" spc="-15" dirty="0">
                <a:solidFill>
                  <a:srgbClr val="073D86"/>
                </a:solidFill>
                <a:latin typeface="Candara"/>
                <a:cs typeface="Candara"/>
              </a:rPr>
              <a:t>Training</a:t>
            </a:r>
            <a:endParaRPr sz="2400">
              <a:latin typeface="Candara"/>
              <a:cs typeface="Candara"/>
            </a:endParaRPr>
          </a:p>
          <a:p>
            <a:pPr marL="12700" marR="5080">
              <a:lnSpc>
                <a:spcPct val="120000"/>
              </a:lnSpc>
            </a:pPr>
            <a:r>
              <a:rPr sz="2400" spc="-5" dirty="0">
                <a:solidFill>
                  <a:srgbClr val="073D86"/>
                </a:solidFill>
                <a:latin typeface="Candara"/>
                <a:cs typeface="Candara"/>
              </a:rPr>
              <a:t>System conversion  </a:t>
            </a:r>
            <a:r>
              <a:rPr sz="2400" dirty="0">
                <a:solidFill>
                  <a:srgbClr val="073D86"/>
                </a:solidFill>
                <a:latin typeface="Candara"/>
                <a:cs typeface="Candara"/>
              </a:rPr>
              <a:t>Post</a:t>
            </a:r>
            <a:r>
              <a:rPr sz="2400" spc="-105" dirty="0">
                <a:solidFill>
                  <a:srgbClr val="073D86"/>
                </a:solidFill>
                <a:latin typeface="Candara"/>
                <a:cs typeface="Candara"/>
              </a:rPr>
              <a:t> </a:t>
            </a:r>
            <a:r>
              <a:rPr sz="2400" dirty="0">
                <a:solidFill>
                  <a:srgbClr val="073D86"/>
                </a:solidFill>
                <a:latin typeface="Candara"/>
                <a:cs typeface="Candara"/>
              </a:rPr>
              <a:t>implementation</a:t>
            </a:r>
            <a:endParaRPr sz="2400">
              <a:latin typeface="Candara"/>
              <a:cs typeface="Candara"/>
            </a:endParaRPr>
          </a:p>
        </p:txBody>
      </p:sp>
      <p:sp>
        <p:nvSpPr>
          <p:cNvPr id="9" name="object 9"/>
          <p:cNvSpPr txBox="1">
            <a:spLocks noGrp="1"/>
          </p:cNvSpPr>
          <p:nvPr>
            <p:ph type="title"/>
          </p:nvPr>
        </p:nvSpPr>
        <p:spPr>
          <a:xfrm>
            <a:off x="1154074" y="353009"/>
            <a:ext cx="6833234" cy="635000"/>
          </a:xfrm>
          <a:prstGeom prst="rect">
            <a:avLst/>
          </a:prstGeom>
        </p:spPr>
        <p:txBody>
          <a:bodyPr vert="horz" wrap="square" lIns="0" tIns="12065" rIns="0" bIns="0" rtlCol="0">
            <a:spAutoFit/>
          </a:bodyPr>
          <a:lstStyle/>
          <a:p>
            <a:pPr marL="12700">
              <a:lnSpc>
                <a:spcPct val="100000"/>
              </a:lnSpc>
              <a:spcBef>
                <a:spcPts val="95"/>
              </a:spcBef>
            </a:pPr>
            <a:r>
              <a:rPr spc="-5" dirty="0"/>
              <a:t>Other </a:t>
            </a:r>
            <a:r>
              <a:rPr spc="-10" dirty="0"/>
              <a:t>Implementation</a:t>
            </a:r>
            <a:r>
              <a:rPr spc="5" dirty="0"/>
              <a:t> </a:t>
            </a:r>
            <a:r>
              <a:rPr spc="-5" dirty="0"/>
              <a:t>activities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458165"/>
            <a:ext cx="448310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000000"/>
                </a:solidFill>
              </a:rPr>
              <a:t>System</a:t>
            </a:r>
            <a:r>
              <a:rPr spc="-75" dirty="0">
                <a:solidFill>
                  <a:srgbClr val="000000"/>
                </a:solidFill>
              </a:rPr>
              <a:t> </a:t>
            </a:r>
            <a:r>
              <a:rPr spc="-5" dirty="0">
                <a:solidFill>
                  <a:srgbClr val="000000"/>
                </a:solidFill>
              </a:rPr>
              <a:t>maintenance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3200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50391" y="1755901"/>
            <a:ext cx="280416" cy="3413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48640" y="3167507"/>
            <a:ext cx="304800" cy="3733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50391" y="3603701"/>
            <a:ext cx="280416" cy="3416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50391" y="4341240"/>
            <a:ext cx="280416" cy="34137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810259" y="1232245"/>
            <a:ext cx="7729220" cy="4128770"/>
          </a:xfrm>
          <a:prstGeom prst="rect">
            <a:avLst/>
          </a:prstGeom>
        </p:spPr>
        <p:txBody>
          <a:bodyPr vert="horz" wrap="square" lIns="0" tIns="88900" rIns="0" bIns="0" rtlCol="0">
            <a:spAutoFit/>
          </a:bodyPr>
          <a:lstStyle/>
          <a:p>
            <a:pPr marL="12700">
              <a:lnSpc>
                <a:spcPct val="100000"/>
              </a:lnSpc>
              <a:spcBef>
                <a:spcPts val="700"/>
              </a:spcBef>
            </a:pPr>
            <a:r>
              <a:rPr sz="2400" dirty="0">
                <a:solidFill>
                  <a:srgbClr val="073D86"/>
                </a:solidFill>
                <a:latin typeface="Candara"/>
                <a:cs typeface="Candara"/>
              </a:rPr>
              <a:t>Online</a:t>
            </a:r>
            <a:r>
              <a:rPr sz="2400" spc="-5" dirty="0">
                <a:solidFill>
                  <a:srgbClr val="073D86"/>
                </a:solidFill>
                <a:latin typeface="Candara"/>
                <a:cs typeface="Candara"/>
              </a:rPr>
              <a:t> system:</a:t>
            </a:r>
            <a:endParaRPr sz="2400">
              <a:latin typeface="Candara"/>
              <a:cs typeface="Candara"/>
            </a:endParaRPr>
          </a:p>
          <a:p>
            <a:pPr marL="314325" marR="5080">
              <a:lnSpc>
                <a:spcPct val="100000"/>
              </a:lnSpc>
              <a:spcBef>
                <a:spcPts val="545"/>
              </a:spcBef>
            </a:pPr>
            <a:r>
              <a:rPr sz="2200" spc="-5" dirty="0">
                <a:solidFill>
                  <a:srgbClr val="073D86"/>
                </a:solidFill>
                <a:latin typeface="Candara"/>
                <a:cs typeface="Candara"/>
              </a:rPr>
              <a:t>it involves a direct connection between the operator and </a:t>
            </a:r>
            <a:r>
              <a:rPr sz="2200" spc="-10" dirty="0">
                <a:solidFill>
                  <a:srgbClr val="073D86"/>
                </a:solidFill>
                <a:latin typeface="Candara"/>
                <a:cs typeface="Candara"/>
              </a:rPr>
              <a:t>TPS  </a:t>
            </a:r>
            <a:r>
              <a:rPr sz="2200" spc="-5" dirty="0">
                <a:solidFill>
                  <a:srgbClr val="073D86"/>
                </a:solidFill>
                <a:latin typeface="Candara"/>
                <a:cs typeface="Candara"/>
              </a:rPr>
              <a:t>program , they provide immediate result eg . An order arrive by  telephone call it is processed at that moment and results are  produced</a:t>
            </a:r>
            <a:endParaRPr sz="2200">
              <a:latin typeface="Candara"/>
              <a:cs typeface="Candara"/>
            </a:endParaRPr>
          </a:p>
          <a:p>
            <a:pPr marL="12700">
              <a:lnSpc>
                <a:spcPct val="100000"/>
              </a:lnSpc>
              <a:spcBef>
                <a:spcPts val="555"/>
              </a:spcBef>
            </a:pPr>
            <a:r>
              <a:rPr sz="2400" dirty="0">
                <a:solidFill>
                  <a:srgbClr val="073D86"/>
                </a:solidFill>
                <a:latin typeface="Candara"/>
                <a:cs typeface="Candara"/>
              </a:rPr>
              <a:t>Batch</a:t>
            </a:r>
            <a:r>
              <a:rPr sz="2400" spc="-15" dirty="0">
                <a:solidFill>
                  <a:srgbClr val="073D86"/>
                </a:solidFill>
                <a:latin typeface="Candara"/>
                <a:cs typeface="Candara"/>
              </a:rPr>
              <a:t> </a:t>
            </a:r>
            <a:r>
              <a:rPr sz="2400" dirty="0">
                <a:solidFill>
                  <a:srgbClr val="073D86"/>
                </a:solidFill>
                <a:latin typeface="Candara"/>
                <a:cs typeface="Candara"/>
              </a:rPr>
              <a:t>processing:</a:t>
            </a:r>
            <a:endParaRPr sz="2400">
              <a:latin typeface="Candara"/>
              <a:cs typeface="Candara"/>
            </a:endParaRPr>
          </a:p>
          <a:p>
            <a:pPr marL="314325" marR="354330">
              <a:lnSpc>
                <a:spcPct val="100000"/>
              </a:lnSpc>
              <a:spcBef>
                <a:spcPts val="545"/>
              </a:spcBef>
            </a:pPr>
            <a:r>
              <a:rPr sz="2200" spc="-5" dirty="0">
                <a:solidFill>
                  <a:srgbClr val="073D86"/>
                </a:solidFill>
                <a:latin typeface="Candara"/>
                <a:cs typeface="Candara"/>
              </a:rPr>
              <a:t>it is the second type of </a:t>
            </a:r>
            <a:r>
              <a:rPr sz="2200" spc="-10" dirty="0">
                <a:solidFill>
                  <a:srgbClr val="073D86"/>
                </a:solidFill>
                <a:latin typeface="Candara"/>
                <a:cs typeface="Candara"/>
              </a:rPr>
              <a:t>TPS </a:t>
            </a:r>
            <a:r>
              <a:rPr sz="2200" spc="-5" dirty="0">
                <a:solidFill>
                  <a:srgbClr val="073D86"/>
                </a:solidFill>
                <a:latin typeface="Candara"/>
                <a:cs typeface="Candara"/>
              </a:rPr>
              <a:t>,where transactions are grouped  together and processed as a</a:t>
            </a:r>
            <a:r>
              <a:rPr sz="2200" spc="-45" dirty="0">
                <a:solidFill>
                  <a:srgbClr val="073D86"/>
                </a:solidFill>
                <a:latin typeface="Candara"/>
                <a:cs typeface="Candara"/>
              </a:rPr>
              <a:t> </a:t>
            </a:r>
            <a:r>
              <a:rPr sz="2200" spc="-5" dirty="0">
                <a:solidFill>
                  <a:srgbClr val="073D86"/>
                </a:solidFill>
                <a:latin typeface="Candara"/>
                <a:cs typeface="Candara"/>
              </a:rPr>
              <a:t>unit</a:t>
            </a:r>
            <a:endParaRPr sz="2200">
              <a:latin typeface="Candara"/>
              <a:cs typeface="Candara"/>
            </a:endParaRPr>
          </a:p>
          <a:p>
            <a:pPr marL="314325" marR="395605">
              <a:lnSpc>
                <a:spcPct val="100000"/>
              </a:lnSpc>
              <a:spcBef>
                <a:spcPts val="525"/>
              </a:spcBef>
            </a:pPr>
            <a:r>
              <a:rPr sz="2200" spc="-5" dirty="0">
                <a:solidFill>
                  <a:srgbClr val="073D86"/>
                </a:solidFill>
                <a:latin typeface="Candara"/>
                <a:cs typeface="Candara"/>
              </a:rPr>
              <a:t>for eg: a cheque proccesing system in a bank all the cheque  received in a particular </a:t>
            </a:r>
            <a:r>
              <a:rPr sz="2200" spc="-10" dirty="0">
                <a:solidFill>
                  <a:srgbClr val="073D86"/>
                </a:solidFill>
                <a:latin typeface="Candara"/>
                <a:cs typeface="Candara"/>
              </a:rPr>
              <a:t>day </a:t>
            </a:r>
            <a:r>
              <a:rPr sz="2200" spc="-5" dirty="0">
                <a:solidFill>
                  <a:srgbClr val="073D86"/>
                </a:solidFill>
                <a:latin typeface="Candara"/>
                <a:cs typeface="Candara"/>
              </a:rPr>
              <a:t>are grouped together. </a:t>
            </a:r>
            <a:r>
              <a:rPr sz="2200" spc="-10" dirty="0">
                <a:solidFill>
                  <a:srgbClr val="073D86"/>
                </a:solidFill>
                <a:latin typeface="Candara"/>
                <a:cs typeface="Candara"/>
              </a:rPr>
              <a:t>They </a:t>
            </a:r>
            <a:r>
              <a:rPr sz="2200" spc="-5" dirty="0">
                <a:solidFill>
                  <a:srgbClr val="073D86"/>
                </a:solidFill>
                <a:latin typeface="Candara"/>
                <a:cs typeface="Candara"/>
              </a:rPr>
              <a:t>are  then sorted by the account no and processed in a</a:t>
            </a:r>
            <a:r>
              <a:rPr sz="2200" spc="-45" dirty="0">
                <a:solidFill>
                  <a:srgbClr val="073D86"/>
                </a:solidFill>
                <a:latin typeface="Candara"/>
                <a:cs typeface="Candara"/>
              </a:rPr>
              <a:t> </a:t>
            </a:r>
            <a:r>
              <a:rPr sz="2200" spc="-5" dirty="0">
                <a:solidFill>
                  <a:srgbClr val="073D86"/>
                </a:solidFill>
                <a:latin typeface="Candara"/>
                <a:cs typeface="Candara"/>
              </a:rPr>
              <a:t>batch</a:t>
            </a:r>
            <a:endParaRPr sz="2200">
              <a:latin typeface="Candara"/>
              <a:cs typeface="Candara"/>
            </a:endParaRPr>
          </a:p>
        </p:txBody>
      </p:sp>
      <p:sp>
        <p:nvSpPr>
          <p:cNvPr id="8" name="object 8"/>
          <p:cNvSpPr txBox="1">
            <a:spLocks noGrp="1"/>
          </p:cNvSpPr>
          <p:nvPr>
            <p:ph type="title"/>
          </p:nvPr>
        </p:nvSpPr>
        <p:spPr>
          <a:xfrm>
            <a:off x="3077717" y="615137"/>
            <a:ext cx="2990215" cy="635000"/>
          </a:xfrm>
          <a:prstGeom prst="rect">
            <a:avLst/>
          </a:prstGeom>
        </p:spPr>
        <p:txBody>
          <a:bodyPr vert="horz" wrap="square" lIns="0" tIns="12065" rIns="0" bIns="0" rtlCol="0">
            <a:spAutoFit/>
          </a:bodyPr>
          <a:lstStyle/>
          <a:p>
            <a:pPr marL="12700">
              <a:lnSpc>
                <a:spcPct val="100000"/>
              </a:lnSpc>
              <a:spcBef>
                <a:spcPts val="95"/>
              </a:spcBef>
            </a:pPr>
            <a:r>
              <a:rPr spc="-5" dirty="0"/>
              <a:t>TYPES OF</a:t>
            </a:r>
            <a:r>
              <a:rPr spc="-70" dirty="0"/>
              <a:t> </a:t>
            </a:r>
            <a:r>
              <a:rPr dirty="0"/>
              <a:t>TPS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640" y="12438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50391" y="1679701"/>
            <a:ext cx="280416" cy="3413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50391" y="2417698"/>
            <a:ext cx="280416" cy="3413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50391" y="3155314"/>
            <a:ext cx="280416" cy="34137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48640" y="3560698"/>
            <a:ext cx="304800" cy="37338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50391" y="3996816"/>
            <a:ext cx="280416" cy="34137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50391" y="4399153"/>
            <a:ext cx="280416" cy="34137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50391" y="4801489"/>
            <a:ext cx="280416" cy="341375"/>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810259" y="1156045"/>
            <a:ext cx="7773670" cy="3994785"/>
          </a:xfrm>
          <a:prstGeom prst="rect">
            <a:avLst/>
          </a:prstGeom>
        </p:spPr>
        <p:txBody>
          <a:bodyPr vert="horz" wrap="square" lIns="0" tIns="88900" rIns="0" bIns="0" rtlCol="0">
            <a:spAutoFit/>
          </a:bodyPr>
          <a:lstStyle/>
          <a:p>
            <a:pPr marL="12700">
              <a:lnSpc>
                <a:spcPct val="100000"/>
              </a:lnSpc>
              <a:spcBef>
                <a:spcPts val="700"/>
              </a:spcBef>
            </a:pPr>
            <a:r>
              <a:rPr sz="2400" dirty="0">
                <a:solidFill>
                  <a:srgbClr val="073D86"/>
                </a:solidFill>
                <a:latin typeface="Candara"/>
                <a:cs typeface="Candara"/>
              </a:rPr>
              <a:t>Batch </a:t>
            </a:r>
            <a:r>
              <a:rPr sz="2400" spc="-5" dirty="0">
                <a:solidFill>
                  <a:srgbClr val="073D86"/>
                </a:solidFill>
                <a:latin typeface="Candara"/>
                <a:cs typeface="Candara"/>
              </a:rPr>
              <a:t>transaction</a:t>
            </a:r>
            <a:r>
              <a:rPr sz="2400" spc="-20" dirty="0">
                <a:solidFill>
                  <a:srgbClr val="073D86"/>
                </a:solidFill>
                <a:latin typeface="Candara"/>
                <a:cs typeface="Candara"/>
              </a:rPr>
              <a:t> </a:t>
            </a:r>
            <a:r>
              <a:rPr sz="2400" dirty="0">
                <a:solidFill>
                  <a:srgbClr val="073D86"/>
                </a:solidFill>
                <a:latin typeface="Candara"/>
                <a:cs typeface="Candara"/>
              </a:rPr>
              <a:t>processing:</a:t>
            </a:r>
            <a:endParaRPr sz="2400">
              <a:latin typeface="Candara"/>
              <a:cs typeface="Candara"/>
            </a:endParaRPr>
          </a:p>
          <a:p>
            <a:pPr marL="314325" marR="170815">
              <a:lnSpc>
                <a:spcPct val="100000"/>
              </a:lnSpc>
              <a:spcBef>
                <a:spcPts val="545"/>
              </a:spcBef>
            </a:pPr>
            <a:r>
              <a:rPr sz="2200" spc="-5" dirty="0">
                <a:solidFill>
                  <a:srgbClr val="073D86"/>
                </a:solidFill>
                <a:latin typeface="Candara"/>
                <a:cs typeface="Candara"/>
              </a:rPr>
              <a:t>Cheque clearance </a:t>
            </a:r>
            <a:r>
              <a:rPr sz="2200" spc="-10" dirty="0">
                <a:solidFill>
                  <a:srgbClr val="073D86"/>
                </a:solidFill>
                <a:latin typeface="Candara"/>
                <a:cs typeface="Candara"/>
              </a:rPr>
              <a:t>:written </a:t>
            </a:r>
            <a:r>
              <a:rPr sz="2200" spc="-5" dirty="0">
                <a:solidFill>
                  <a:srgbClr val="073D86"/>
                </a:solidFill>
                <a:latin typeface="Candara"/>
                <a:cs typeface="Candara"/>
              </a:rPr>
              <a:t>order asking bank to pay money to  a</a:t>
            </a:r>
            <a:r>
              <a:rPr sz="2200" spc="-25" dirty="0">
                <a:solidFill>
                  <a:srgbClr val="073D86"/>
                </a:solidFill>
                <a:latin typeface="Candara"/>
                <a:cs typeface="Candara"/>
              </a:rPr>
              <a:t> </a:t>
            </a:r>
            <a:r>
              <a:rPr sz="2200" spc="-5" dirty="0">
                <a:solidFill>
                  <a:srgbClr val="073D86"/>
                </a:solidFill>
                <a:latin typeface="Candara"/>
                <a:cs typeface="Candara"/>
              </a:rPr>
              <a:t>person</a:t>
            </a:r>
            <a:endParaRPr sz="2200">
              <a:latin typeface="Candara"/>
              <a:cs typeface="Candara"/>
            </a:endParaRPr>
          </a:p>
          <a:p>
            <a:pPr marL="314325" marR="139065">
              <a:lnSpc>
                <a:spcPct val="100000"/>
              </a:lnSpc>
              <a:spcBef>
                <a:spcPts val="530"/>
              </a:spcBef>
            </a:pPr>
            <a:r>
              <a:rPr sz="2200" spc="-5" dirty="0">
                <a:solidFill>
                  <a:srgbClr val="073D86"/>
                </a:solidFill>
                <a:latin typeface="Candara"/>
                <a:cs typeface="Candara"/>
              </a:rPr>
              <a:t>Bill generation : an invoice for general services provided to the  customers</a:t>
            </a:r>
            <a:endParaRPr sz="2200">
              <a:latin typeface="Candara"/>
              <a:cs typeface="Candara"/>
            </a:endParaRPr>
          </a:p>
          <a:p>
            <a:pPr marL="314325">
              <a:lnSpc>
                <a:spcPct val="100000"/>
              </a:lnSpc>
              <a:spcBef>
                <a:spcPts val="525"/>
              </a:spcBef>
            </a:pPr>
            <a:r>
              <a:rPr sz="2200" spc="-5" dirty="0">
                <a:solidFill>
                  <a:srgbClr val="073D86"/>
                </a:solidFill>
                <a:latin typeface="Candara"/>
                <a:cs typeface="Candara"/>
              </a:rPr>
              <a:t>credit card sales</a:t>
            </a:r>
            <a:r>
              <a:rPr sz="2200" spc="-55" dirty="0">
                <a:solidFill>
                  <a:srgbClr val="073D86"/>
                </a:solidFill>
                <a:latin typeface="Candara"/>
                <a:cs typeface="Candara"/>
              </a:rPr>
              <a:t> </a:t>
            </a:r>
            <a:r>
              <a:rPr sz="2200" spc="-5" dirty="0">
                <a:solidFill>
                  <a:srgbClr val="073D86"/>
                </a:solidFill>
                <a:latin typeface="Candara"/>
                <a:cs typeface="Candara"/>
              </a:rPr>
              <a:t>transaction</a:t>
            </a:r>
            <a:endParaRPr sz="2200">
              <a:latin typeface="Candara"/>
              <a:cs typeface="Candara"/>
            </a:endParaRPr>
          </a:p>
          <a:p>
            <a:pPr marL="12700">
              <a:lnSpc>
                <a:spcPct val="100000"/>
              </a:lnSpc>
              <a:spcBef>
                <a:spcPts val="555"/>
              </a:spcBef>
            </a:pPr>
            <a:r>
              <a:rPr sz="2400" dirty="0">
                <a:solidFill>
                  <a:srgbClr val="073D86"/>
                </a:solidFill>
                <a:latin typeface="Candara"/>
                <a:cs typeface="Candara"/>
              </a:rPr>
              <a:t>Examples of real time </a:t>
            </a:r>
            <a:r>
              <a:rPr sz="2400" spc="-5" dirty="0">
                <a:solidFill>
                  <a:srgbClr val="073D86"/>
                </a:solidFill>
                <a:latin typeface="Candara"/>
                <a:cs typeface="Candara"/>
              </a:rPr>
              <a:t>transaction</a:t>
            </a:r>
            <a:r>
              <a:rPr sz="2400" spc="-15" dirty="0">
                <a:solidFill>
                  <a:srgbClr val="073D86"/>
                </a:solidFill>
                <a:latin typeface="Candara"/>
                <a:cs typeface="Candara"/>
              </a:rPr>
              <a:t> </a:t>
            </a:r>
            <a:r>
              <a:rPr sz="2400" dirty="0">
                <a:solidFill>
                  <a:srgbClr val="073D86"/>
                </a:solidFill>
                <a:latin typeface="Candara"/>
                <a:cs typeface="Candara"/>
              </a:rPr>
              <a:t>processing:</a:t>
            </a:r>
            <a:endParaRPr sz="2400">
              <a:latin typeface="Candara"/>
              <a:cs typeface="Candara"/>
            </a:endParaRPr>
          </a:p>
          <a:p>
            <a:pPr marL="314325" marR="369570">
              <a:lnSpc>
                <a:spcPct val="120000"/>
              </a:lnSpc>
              <a:spcBef>
                <a:spcPts val="20"/>
              </a:spcBef>
            </a:pPr>
            <a:r>
              <a:rPr sz="2200" spc="-5" dirty="0">
                <a:solidFill>
                  <a:srgbClr val="073D86"/>
                </a:solidFill>
                <a:latin typeface="Candara"/>
                <a:cs typeface="Candara"/>
              </a:rPr>
              <a:t>reservation systems; set aside service/product for future </a:t>
            </a:r>
            <a:r>
              <a:rPr sz="2200" spc="-10" dirty="0">
                <a:solidFill>
                  <a:srgbClr val="073D86"/>
                </a:solidFill>
                <a:latin typeface="Candara"/>
                <a:cs typeface="Candara"/>
              </a:rPr>
              <a:t>use  </a:t>
            </a:r>
            <a:r>
              <a:rPr sz="2200" spc="-5" dirty="0">
                <a:solidFill>
                  <a:srgbClr val="073D86"/>
                </a:solidFill>
                <a:latin typeface="Candara"/>
                <a:cs typeface="Candara"/>
              </a:rPr>
              <a:t>point -of-sale (POS) terminals ;sells</a:t>
            </a:r>
            <a:r>
              <a:rPr sz="2200" spc="-55" dirty="0">
                <a:solidFill>
                  <a:srgbClr val="073D86"/>
                </a:solidFill>
                <a:latin typeface="Candara"/>
                <a:cs typeface="Candara"/>
              </a:rPr>
              <a:t> </a:t>
            </a:r>
            <a:r>
              <a:rPr sz="2200" spc="-5" dirty="0">
                <a:solidFill>
                  <a:srgbClr val="073D86"/>
                </a:solidFill>
                <a:latin typeface="Candara"/>
                <a:cs typeface="Candara"/>
              </a:rPr>
              <a:t>goods/services</a:t>
            </a:r>
            <a:endParaRPr sz="2200">
              <a:latin typeface="Candara"/>
              <a:cs typeface="Candara"/>
            </a:endParaRPr>
          </a:p>
          <a:p>
            <a:pPr marL="314325">
              <a:lnSpc>
                <a:spcPct val="100000"/>
              </a:lnSpc>
              <a:spcBef>
                <a:spcPts val="525"/>
              </a:spcBef>
            </a:pPr>
            <a:r>
              <a:rPr sz="2200" spc="-5" dirty="0">
                <a:solidFill>
                  <a:srgbClr val="073D86"/>
                </a:solidFill>
                <a:latin typeface="Candara"/>
                <a:cs typeface="Candara"/>
              </a:rPr>
              <a:t>library </a:t>
            </a:r>
            <a:r>
              <a:rPr sz="2200" spc="-10" dirty="0">
                <a:solidFill>
                  <a:srgbClr val="073D86"/>
                </a:solidFill>
                <a:latin typeface="Candara"/>
                <a:cs typeface="Candara"/>
              </a:rPr>
              <a:t>loan </a:t>
            </a:r>
            <a:r>
              <a:rPr sz="2200" spc="-5" dirty="0">
                <a:solidFill>
                  <a:srgbClr val="073D86"/>
                </a:solidFill>
                <a:latin typeface="Candara"/>
                <a:cs typeface="Candara"/>
              </a:rPr>
              <a:t>system ; </a:t>
            </a:r>
            <a:r>
              <a:rPr sz="2200" spc="-10" dirty="0">
                <a:solidFill>
                  <a:srgbClr val="073D86"/>
                </a:solidFill>
                <a:latin typeface="Candara"/>
                <a:cs typeface="Candara"/>
              </a:rPr>
              <a:t>keeps </a:t>
            </a:r>
            <a:r>
              <a:rPr sz="2200" spc="-5" dirty="0">
                <a:solidFill>
                  <a:srgbClr val="073D86"/>
                </a:solidFill>
                <a:latin typeface="Candara"/>
                <a:cs typeface="Candara"/>
              </a:rPr>
              <a:t>track of items borrowed from</a:t>
            </a:r>
            <a:r>
              <a:rPr sz="2200" spc="25" dirty="0">
                <a:solidFill>
                  <a:srgbClr val="073D86"/>
                </a:solidFill>
                <a:latin typeface="Candara"/>
                <a:cs typeface="Candara"/>
              </a:rPr>
              <a:t> </a:t>
            </a:r>
            <a:r>
              <a:rPr sz="2200" spc="-5" dirty="0">
                <a:solidFill>
                  <a:srgbClr val="073D86"/>
                </a:solidFill>
                <a:latin typeface="Candara"/>
                <a:cs typeface="Candara"/>
              </a:rPr>
              <a:t>library</a:t>
            </a:r>
            <a:endParaRPr sz="2200">
              <a:latin typeface="Candara"/>
              <a:cs typeface="Candara"/>
            </a:endParaRPr>
          </a:p>
        </p:txBody>
      </p:sp>
      <p:sp>
        <p:nvSpPr>
          <p:cNvPr id="11" name="object 11"/>
          <p:cNvSpPr txBox="1">
            <a:spLocks noGrp="1"/>
          </p:cNvSpPr>
          <p:nvPr>
            <p:ph type="title"/>
          </p:nvPr>
        </p:nvSpPr>
        <p:spPr>
          <a:xfrm>
            <a:off x="2728722" y="580085"/>
            <a:ext cx="3691890" cy="697230"/>
          </a:xfrm>
          <a:prstGeom prst="rect">
            <a:avLst/>
          </a:prstGeom>
        </p:spPr>
        <p:txBody>
          <a:bodyPr vert="horz" wrap="square" lIns="0" tIns="13335" rIns="0" bIns="0" rtlCol="0">
            <a:spAutoFit/>
          </a:bodyPr>
          <a:lstStyle/>
          <a:p>
            <a:pPr marL="12700">
              <a:lnSpc>
                <a:spcPct val="100000"/>
              </a:lnSpc>
              <a:spcBef>
                <a:spcPts val="105"/>
              </a:spcBef>
            </a:pPr>
            <a:r>
              <a:rPr sz="4400" dirty="0"/>
              <a:t>More</a:t>
            </a:r>
            <a:r>
              <a:rPr sz="4400" spc="-70" dirty="0"/>
              <a:t> </a:t>
            </a:r>
            <a:r>
              <a:rPr sz="4400" dirty="0"/>
              <a:t>Examples</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3777" y="1701038"/>
            <a:ext cx="304800" cy="37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65529" y="2137232"/>
            <a:ext cx="280416" cy="34168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63777" y="3883736"/>
            <a:ext cx="304800" cy="3736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65529" y="4319904"/>
            <a:ext cx="280416" cy="34137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225397" y="1612829"/>
            <a:ext cx="6884670" cy="4398010"/>
          </a:xfrm>
          <a:prstGeom prst="rect">
            <a:avLst/>
          </a:prstGeom>
        </p:spPr>
        <p:txBody>
          <a:bodyPr vert="horz" wrap="square" lIns="0" tIns="89535" rIns="0" bIns="0" rtlCol="0">
            <a:spAutoFit/>
          </a:bodyPr>
          <a:lstStyle/>
          <a:p>
            <a:pPr marL="12700">
              <a:lnSpc>
                <a:spcPct val="100000"/>
              </a:lnSpc>
              <a:spcBef>
                <a:spcPts val="705"/>
              </a:spcBef>
            </a:pPr>
            <a:r>
              <a:rPr sz="2400" spc="-5" dirty="0">
                <a:solidFill>
                  <a:srgbClr val="073D86"/>
                </a:solidFill>
                <a:latin typeface="Candara"/>
                <a:cs typeface="Candara"/>
              </a:rPr>
              <a:t>Real</a:t>
            </a:r>
            <a:r>
              <a:rPr sz="2400" spc="-15" dirty="0">
                <a:solidFill>
                  <a:srgbClr val="073D86"/>
                </a:solidFill>
                <a:latin typeface="Candara"/>
                <a:cs typeface="Candara"/>
              </a:rPr>
              <a:t> </a:t>
            </a:r>
            <a:r>
              <a:rPr sz="2400" dirty="0">
                <a:solidFill>
                  <a:srgbClr val="073D86"/>
                </a:solidFill>
                <a:latin typeface="Candara"/>
                <a:cs typeface="Candara"/>
              </a:rPr>
              <a:t>time:</a:t>
            </a:r>
            <a:endParaRPr sz="2400">
              <a:latin typeface="Candara"/>
              <a:cs typeface="Candara"/>
            </a:endParaRPr>
          </a:p>
          <a:p>
            <a:pPr marL="314325" marR="5080" indent="59055">
              <a:lnSpc>
                <a:spcPct val="100000"/>
              </a:lnSpc>
              <a:spcBef>
                <a:spcPts val="550"/>
              </a:spcBef>
            </a:pPr>
            <a:r>
              <a:rPr sz="2200" spc="-5" dirty="0">
                <a:solidFill>
                  <a:srgbClr val="073D86"/>
                </a:solidFill>
                <a:latin typeface="Candara"/>
                <a:cs typeface="Candara"/>
              </a:rPr>
              <a:t>each transaction is unique ; transactions are standlone;  requires master file to be available more often for  updating; fewer errors-transaction data is validated and  </a:t>
            </a:r>
            <a:r>
              <a:rPr sz="2200" spc="-10" dirty="0">
                <a:solidFill>
                  <a:srgbClr val="073D86"/>
                </a:solidFill>
                <a:latin typeface="Candara"/>
                <a:cs typeface="Candara"/>
              </a:rPr>
              <a:t>entered </a:t>
            </a:r>
            <a:r>
              <a:rPr sz="2200" spc="-5" dirty="0">
                <a:solidFill>
                  <a:srgbClr val="073D86"/>
                </a:solidFill>
                <a:latin typeface="Candara"/>
                <a:cs typeface="Candara"/>
              </a:rPr>
              <a:t>immediately; infrequent </a:t>
            </a:r>
            <a:r>
              <a:rPr sz="2200" spc="-10" dirty="0">
                <a:solidFill>
                  <a:srgbClr val="073D86"/>
                </a:solidFill>
                <a:latin typeface="Candara"/>
                <a:cs typeface="Candara"/>
              </a:rPr>
              <a:t>errors </a:t>
            </a:r>
            <a:r>
              <a:rPr sz="2200" spc="-5" dirty="0">
                <a:solidFill>
                  <a:srgbClr val="073D86"/>
                </a:solidFill>
                <a:latin typeface="Candara"/>
                <a:cs typeface="Candara"/>
              </a:rPr>
              <a:t>may occur; not  practical to shut </a:t>
            </a:r>
            <a:r>
              <a:rPr sz="2200" spc="-10" dirty="0">
                <a:solidFill>
                  <a:srgbClr val="073D86"/>
                </a:solidFill>
                <a:latin typeface="Candara"/>
                <a:cs typeface="Candara"/>
              </a:rPr>
              <a:t>down </a:t>
            </a:r>
            <a:r>
              <a:rPr sz="2200" spc="-5" dirty="0">
                <a:solidFill>
                  <a:srgbClr val="073D86"/>
                </a:solidFill>
                <a:latin typeface="Candara"/>
                <a:cs typeface="Candara"/>
              </a:rPr>
              <a:t>the whole</a:t>
            </a:r>
            <a:r>
              <a:rPr sz="2200" spc="-50" dirty="0">
                <a:solidFill>
                  <a:srgbClr val="073D86"/>
                </a:solidFill>
                <a:latin typeface="Candara"/>
                <a:cs typeface="Candara"/>
              </a:rPr>
              <a:t> </a:t>
            </a:r>
            <a:r>
              <a:rPr sz="2200" spc="-5" dirty="0">
                <a:solidFill>
                  <a:srgbClr val="073D86"/>
                </a:solidFill>
                <a:latin typeface="Candara"/>
                <a:cs typeface="Candara"/>
              </a:rPr>
              <a:t>system</a:t>
            </a:r>
            <a:endParaRPr sz="2200">
              <a:latin typeface="Candara"/>
              <a:cs typeface="Candara"/>
            </a:endParaRPr>
          </a:p>
          <a:p>
            <a:pPr marL="12700">
              <a:lnSpc>
                <a:spcPct val="100000"/>
              </a:lnSpc>
              <a:spcBef>
                <a:spcPts val="555"/>
              </a:spcBef>
            </a:pPr>
            <a:r>
              <a:rPr sz="2400" spc="-5" dirty="0">
                <a:solidFill>
                  <a:srgbClr val="073D86"/>
                </a:solidFill>
                <a:latin typeface="Candara"/>
                <a:cs typeface="Candara"/>
              </a:rPr>
              <a:t>Batch:</a:t>
            </a:r>
            <a:endParaRPr sz="2400">
              <a:latin typeface="Candara"/>
              <a:cs typeface="Candara"/>
            </a:endParaRPr>
          </a:p>
          <a:p>
            <a:pPr marL="314325" marR="33020" indent="59055">
              <a:lnSpc>
                <a:spcPct val="100000"/>
              </a:lnSpc>
              <a:spcBef>
                <a:spcPts val="545"/>
              </a:spcBef>
            </a:pPr>
            <a:r>
              <a:rPr sz="2200" spc="-5" dirty="0">
                <a:solidFill>
                  <a:srgbClr val="073D86"/>
                </a:solidFill>
                <a:latin typeface="Candara"/>
                <a:cs typeface="Candara"/>
              </a:rPr>
              <a:t>each transaction pat of a group; database not  accessible all of the time; more </a:t>
            </a:r>
            <a:r>
              <a:rPr sz="2200" spc="-10" dirty="0">
                <a:solidFill>
                  <a:srgbClr val="073D86"/>
                </a:solidFill>
                <a:latin typeface="Candara"/>
                <a:cs typeface="Candara"/>
              </a:rPr>
              <a:t>errors; </a:t>
            </a:r>
            <a:r>
              <a:rPr sz="2200" spc="-5" dirty="0">
                <a:solidFill>
                  <a:srgbClr val="073D86"/>
                </a:solidFill>
                <a:latin typeface="Candara"/>
                <a:cs typeface="Candara"/>
              </a:rPr>
              <a:t>data is organized  and stored before master file is updated </a:t>
            </a:r>
            <a:r>
              <a:rPr sz="2200" spc="-10" dirty="0">
                <a:solidFill>
                  <a:srgbClr val="073D86"/>
                </a:solidFill>
                <a:latin typeface="Candara"/>
                <a:cs typeface="Candara"/>
              </a:rPr>
              <a:t>-errors </a:t>
            </a:r>
            <a:r>
              <a:rPr sz="2200" spc="-5" dirty="0">
                <a:solidFill>
                  <a:srgbClr val="073D86"/>
                </a:solidFill>
                <a:latin typeface="Candara"/>
                <a:cs typeface="Candara"/>
              </a:rPr>
              <a:t>can  occur during these steps; easier to maintain than </a:t>
            </a:r>
            <a:r>
              <a:rPr sz="2200" dirty="0">
                <a:solidFill>
                  <a:srgbClr val="073D86"/>
                </a:solidFill>
                <a:latin typeface="Candara"/>
                <a:cs typeface="Candara"/>
              </a:rPr>
              <a:t>real-  </a:t>
            </a:r>
            <a:r>
              <a:rPr sz="2200" spc="-5" dirty="0">
                <a:solidFill>
                  <a:srgbClr val="073D86"/>
                </a:solidFill>
                <a:latin typeface="Candara"/>
                <a:cs typeface="Candara"/>
              </a:rPr>
              <a:t>time.</a:t>
            </a:r>
            <a:endParaRPr sz="2200">
              <a:latin typeface="Candara"/>
              <a:cs typeface="Candara"/>
            </a:endParaRPr>
          </a:p>
        </p:txBody>
      </p:sp>
      <p:sp>
        <p:nvSpPr>
          <p:cNvPr id="7" name="object 7"/>
          <p:cNvSpPr txBox="1">
            <a:spLocks noGrp="1"/>
          </p:cNvSpPr>
          <p:nvPr>
            <p:ph type="title"/>
          </p:nvPr>
        </p:nvSpPr>
        <p:spPr>
          <a:xfrm>
            <a:off x="974242" y="310337"/>
            <a:ext cx="7200900" cy="1244600"/>
          </a:xfrm>
          <a:prstGeom prst="rect">
            <a:avLst/>
          </a:prstGeom>
        </p:spPr>
        <p:txBody>
          <a:bodyPr vert="horz" wrap="square" lIns="0" tIns="12065" rIns="0" bIns="0" rtlCol="0">
            <a:spAutoFit/>
          </a:bodyPr>
          <a:lstStyle/>
          <a:p>
            <a:pPr algn="ctr">
              <a:lnSpc>
                <a:spcPct val="100000"/>
              </a:lnSpc>
              <a:spcBef>
                <a:spcPts val="95"/>
              </a:spcBef>
            </a:pPr>
            <a:r>
              <a:rPr spc="-5" dirty="0"/>
              <a:t>Difference between real time</a:t>
            </a:r>
            <a:r>
              <a:rPr spc="-30" dirty="0"/>
              <a:t> </a:t>
            </a:r>
            <a:r>
              <a:rPr spc="-10" dirty="0"/>
              <a:t>and</a:t>
            </a:r>
          </a:p>
          <a:p>
            <a:pPr algn="ctr">
              <a:lnSpc>
                <a:spcPct val="100000"/>
              </a:lnSpc>
            </a:pPr>
            <a:r>
              <a:rPr spc="-5" dirty="0"/>
              <a:t>Batch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3592</Words>
  <Application>Microsoft Office PowerPoint</Application>
  <PresentationFormat>On-screen Show (4:3)</PresentationFormat>
  <Paragraphs>487</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TYPES OF INFORMATION SYSTEMS</vt:lpstr>
      <vt:lpstr>Transaction processing system</vt:lpstr>
      <vt:lpstr>A PAYROLL TPS</vt:lpstr>
      <vt:lpstr>TPS CHARACTERISTICS</vt:lpstr>
      <vt:lpstr>Objectives of TPS</vt:lpstr>
      <vt:lpstr>TYPES OF TPS</vt:lpstr>
      <vt:lpstr>More Examples</vt:lpstr>
      <vt:lpstr>Difference between real time and Batch</vt:lpstr>
      <vt:lpstr>Slide 10</vt:lpstr>
      <vt:lpstr>Characteristics of MIS</vt:lpstr>
      <vt:lpstr>Slide 12</vt:lpstr>
      <vt:lpstr>Slide 13</vt:lpstr>
      <vt:lpstr>Slide 14</vt:lpstr>
      <vt:lpstr>Slide 15</vt:lpstr>
      <vt:lpstr>Slide 16</vt:lpstr>
      <vt:lpstr>Slide 17</vt:lpstr>
      <vt:lpstr>Decision Support System</vt:lpstr>
      <vt:lpstr>Characteristics of Decision support system</vt:lpstr>
      <vt:lpstr>Activities in decision support system</vt:lpstr>
      <vt:lpstr>VOYAGE-ESTIMATING DECISION SUPPORT SYSTEM</vt:lpstr>
      <vt:lpstr>DSS:Example</vt:lpstr>
      <vt:lpstr>cont</vt:lpstr>
      <vt:lpstr>DSS : Intrawest(largest Ski operator in  north America</vt:lpstr>
      <vt:lpstr>EXECUTIVE SUPPORT SYSTEMS FOR SENIOR MANAGEMENT</vt:lpstr>
      <vt:lpstr>Characteristics of ESS</vt:lpstr>
      <vt:lpstr>Role of ESS</vt:lpstr>
      <vt:lpstr>MODEL OF AN EXECUTIVE SUPPORT SYSTEM</vt:lpstr>
      <vt:lpstr>INFORMATION SYSTEMS FOR BUSINESS FUNCTIONS</vt:lpstr>
      <vt:lpstr>Marketing Information system</vt:lpstr>
      <vt:lpstr>Marketing Information system</vt:lpstr>
      <vt:lpstr>Input of marketing management systems</vt:lpstr>
      <vt:lpstr>Output of Marketing information system</vt:lpstr>
      <vt:lpstr>Human resource Information System</vt:lpstr>
      <vt:lpstr>he HRIS that most effectively serves companies tracks:  Attendance and PTO use, Pay raises and history,</vt:lpstr>
      <vt:lpstr>HRM Information Systems</vt:lpstr>
      <vt:lpstr>Accounting Information Systems</vt:lpstr>
      <vt:lpstr>AIS studies structuring and operation of planning and control processes which are aimed at</vt:lpstr>
      <vt:lpstr>Types of Accounting IS</vt:lpstr>
      <vt:lpstr>Accounting Information Systems</vt:lpstr>
      <vt:lpstr>Financial Information System</vt:lpstr>
      <vt:lpstr>Features of financial Information system</vt:lpstr>
      <vt:lpstr>Functions of financial IS</vt:lpstr>
      <vt:lpstr>Financial information system</vt:lpstr>
      <vt:lpstr>System Analysis and Design</vt:lpstr>
      <vt:lpstr>The system development life cycle</vt:lpstr>
      <vt:lpstr>Slide 47</vt:lpstr>
      <vt:lpstr>Feasibility study</vt:lpstr>
      <vt:lpstr>Systems analysis</vt:lpstr>
      <vt:lpstr>Important steps for System analysis</vt:lpstr>
      <vt:lpstr>Examples of Functional requirement for proposed e commerce system for a business</vt:lpstr>
      <vt:lpstr>Eg of the functional requirements for the proposed e commerce system</vt:lpstr>
      <vt:lpstr>System design</vt:lpstr>
      <vt:lpstr>System design</vt:lpstr>
      <vt:lpstr>Useful guideline  for the design of business  web sites</vt:lpstr>
      <vt:lpstr>System Implementation</vt:lpstr>
      <vt:lpstr>Evaluating hardware, software, and services</vt:lpstr>
      <vt:lpstr>Software Evaluation factors</vt:lpstr>
      <vt:lpstr>Evaluation factors for IS Services</vt:lpstr>
      <vt:lpstr>Other Implementation activities</vt:lpstr>
      <vt:lpstr>System maintenance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Milan</dc:creator>
  <cp:lastModifiedBy>Milan</cp:lastModifiedBy>
  <cp:revision>1</cp:revision>
  <dcterms:created xsi:type="dcterms:W3CDTF">2017-12-15T07:50:27Z</dcterms:created>
  <dcterms:modified xsi:type="dcterms:W3CDTF">2017-12-15T07:52:50Z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2012-12-18T00:00:00Z</vt:filetime>
  </property>
  <property fmtid="{D5CDD505-2E9C-101B-9397-08002B2CF9AE}" pid="3" name="Creator">
    <vt:lpwstr>Microsoft® Office PowerPoint® 2007</vt:lpwstr>
  </property>
  <property fmtid="{D5CDD505-2E9C-101B-9397-08002B2CF9AE}" pid="4" name="LastSaved">
    <vt:filetime>2017-12-15T00:00:00Z</vt:filetime>
  </property>
</Properties>
</file>