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handoutMasterIdLst>
    <p:handoutMasterId r:id="rId40"/>
  </p:handoutMasterIdLst>
  <p:sldIdLst>
    <p:sldId id="256" r:id="rId2"/>
    <p:sldId id="260" r:id="rId3"/>
    <p:sldId id="262" r:id="rId4"/>
    <p:sldId id="267" r:id="rId5"/>
    <p:sldId id="263" r:id="rId6"/>
    <p:sldId id="269" r:id="rId7"/>
    <p:sldId id="270" r:id="rId8"/>
    <p:sldId id="268" r:id="rId9"/>
    <p:sldId id="271" r:id="rId10"/>
    <p:sldId id="272" r:id="rId11"/>
    <p:sldId id="273" r:id="rId12"/>
    <p:sldId id="274" r:id="rId13"/>
    <p:sldId id="275" r:id="rId14"/>
    <p:sldId id="276" r:id="rId15"/>
    <p:sldId id="277" r:id="rId16"/>
    <p:sldId id="278" r:id="rId17"/>
    <p:sldId id="279" r:id="rId18"/>
    <p:sldId id="280" r:id="rId19"/>
    <p:sldId id="284" r:id="rId20"/>
    <p:sldId id="281" r:id="rId21"/>
    <p:sldId id="285" r:id="rId22"/>
    <p:sldId id="282" r:id="rId23"/>
    <p:sldId id="286" r:id="rId24"/>
    <p:sldId id="292" r:id="rId25"/>
    <p:sldId id="289" r:id="rId26"/>
    <p:sldId id="291" r:id="rId27"/>
    <p:sldId id="293" r:id="rId28"/>
    <p:sldId id="290" r:id="rId29"/>
    <p:sldId id="297" r:id="rId30"/>
    <p:sldId id="301" r:id="rId31"/>
    <p:sldId id="302" r:id="rId32"/>
    <p:sldId id="303" r:id="rId33"/>
    <p:sldId id="304" r:id="rId34"/>
    <p:sldId id="305" r:id="rId35"/>
    <p:sldId id="317" r:id="rId36"/>
    <p:sldId id="296" r:id="rId37"/>
    <p:sldId id="283" r:id="rId38"/>
  </p:sldIdLst>
  <p:sldSz cx="9144000" cy="6858000" type="screen4x3"/>
  <p:notesSz cx="6858000" cy="9180513"/>
  <p:defaultTextStyle>
    <a:defPPr>
      <a:defRPr lang="en-US"/>
    </a:defPPr>
    <a:lvl1pPr algn="l" rtl="0" eaLnBrk="0" fontAlgn="base" hangingPunct="0">
      <a:spcBef>
        <a:spcPct val="0"/>
      </a:spcBef>
      <a:spcAft>
        <a:spcPct val="0"/>
      </a:spcAft>
      <a:defRPr sz="2400" kern="1200">
        <a:solidFill>
          <a:schemeClr val="tx1"/>
        </a:solidFill>
        <a:latin typeface="Book Antiqua" pitchFamily="18" charset="0"/>
        <a:ea typeface="+mn-ea"/>
        <a:cs typeface="+mn-cs"/>
      </a:defRPr>
    </a:lvl1pPr>
    <a:lvl2pPr marL="457200" algn="l" rtl="0" eaLnBrk="0" fontAlgn="base" hangingPunct="0">
      <a:spcBef>
        <a:spcPct val="0"/>
      </a:spcBef>
      <a:spcAft>
        <a:spcPct val="0"/>
      </a:spcAft>
      <a:defRPr sz="2400" kern="1200">
        <a:solidFill>
          <a:schemeClr val="tx1"/>
        </a:solidFill>
        <a:latin typeface="Book Antiqua" pitchFamily="18" charset="0"/>
        <a:ea typeface="+mn-ea"/>
        <a:cs typeface="+mn-cs"/>
      </a:defRPr>
    </a:lvl2pPr>
    <a:lvl3pPr marL="914400" algn="l" rtl="0" eaLnBrk="0" fontAlgn="base" hangingPunct="0">
      <a:spcBef>
        <a:spcPct val="0"/>
      </a:spcBef>
      <a:spcAft>
        <a:spcPct val="0"/>
      </a:spcAft>
      <a:defRPr sz="2400" kern="1200">
        <a:solidFill>
          <a:schemeClr val="tx1"/>
        </a:solidFill>
        <a:latin typeface="Book Antiqua"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Book Antiqua"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Book Antiqua" pitchFamily="18" charset="0"/>
        <a:ea typeface="+mn-ea"/>
        <a:cs typeface="+mn-cs"/>
      </a:defRPr>
    </a:lvl5pPr>
    <a:lvl6pPr marL="2286000" algn="l" defTabSz="914400" rtl="0" eaLnBrk="1" latinLnBrk="0" hangingPunct="1">
      <a:defRPr sz="2400" kern="1200">
        <a:solidFill>
          <a:schemeClr val="tx1"/>
        </a:solidFill>
        <a:latin typeface="Book Antiqua" pitchFamily="18" charset="0"/>
        <a:ea typeface="+mn-ea"/>
        <a:cs typeface="+mn-cs"/>
      </a:defRPr>
    </a:lvl6pPr>
    <a:lvl7pPr marL="2743200" algn="l" defTabSz="914400" rtl="0" eaLnBrk="1" latinLnBrk="0" hangingPunct="1">
      <a:defRPr sz="2400" kern="1200">
        <a:solidFill>
          <a:schemeClr val="tx1"/>
        </a:solidFill>
        <a:latin typeface="Book Antiqua" pitchFamily="18" charset="0"/>
        <a:ea typeface="+mn-ea"/>
        <a:cs typeface="+mn-cs"/>
      </a:defRPr>
    </a:lvl7pPr>
    <a:lvl8pPr marL="3200400" algn="l" defTabSz="914400" rtl="0" eaLnBrk="1" latinLnBrk="0" hangingPunct="1">
      <a:defRPr sz="2400" kern="1200">
        <a:solidFill>
          <a:schemeClr val="tx1"/>
        </a:solidFill>
        <a:latin typeface="Book Antiqua" pitchFamily="18" charset="0"/>
        <a:ea typeface="+mn-ea"/>
        <a:cs typeface="+mn-cs"/>
      </a:defRPr>
    </a:lvl8pPr>
    <a:lvl9pPr marL="3657600" algn="l" defTabSz="914400" rtl="0" eaLnBrk="1" latinLnBrk="0" hangingPunct="1">
      <a:defRPr sz="2400" kern="1200">
        <a:solidFill>
          <a:schemeClr val="tx1"/>
        </a:solidFill>
        <a:latin typeface="Book Antiqua"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CFEB9"/>
    <a:srgbClr val="114FFB"/>
    <a:srgbClr val="018E3C"/>
    <a:srgbClr val="D6009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488" y="-144"/>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1320" y="360"/>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588"/>
            <a:ext cx="2971800" cy="460376"/>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3075" name="Rectangle 3"/>
          <p:cNvSpPr>
            <a:spLocks noGrp="1" noChangeArrowheads="1"/>
          </p:cNvSpPr>
          <p:nvPr>
            <p:ph type="dt" sz="quarter" idx="1"/>
          </p:nvPr>
        </p:nvSpPr>
        <p:spPr bwMode="auto">
          <a:xfrm>
            <a:off x="3886200" y="-1588"/>
            <a:ext cx="2971800" cy="460376"/>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3076" name="Rectangle 4"/>
          <p:cNvSpPr>
            <a:spLocks noGrp="1" noChangeArrowheads="1"/>
          </p:cNvSpPr>
          <p:nvPr>
            <p:ph type="ftr" sz="quarter" idx="2"/>
          </p:nvPr>
        </p:nvSpPr>
        <p:spPr bwMode="auto">
          <a:xfrm>
            <a:off x="0" y="8720138"/>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3077" name="Rectangle 5"/>
          <p:cNvSpPr>
            <a:spLocks noGrp="1" noChangeArrowheads="1"/>
          </p:cNvSpPr>
          <p:nvPr>
            <p:ph type="sldNum" sz="quarter" idx="3"/>
          </p:nvPr>
        </p:nvSpPr>
        <p:spPr bwMode="auto">
          <a:xfrm>
            <a:off x="3886200" y="8720138"/>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1D1532D0-541A-434A-9C75-F66B5EDE7E8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vmlDrawing" Target="../drawings/vmlDrawing2.v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2971800" cy="460376"/>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8" charset="0"/>
              </a:defRPr>
            </a:lvl1pPr>
          </a:lstStyle>
          <a:p>
            <a:endParaRPr lang="en-US"/>
          </a:p>
        </p:txBody>
      </p:sp>
      <p:sp>
        <p:nvSpPr>
          <p:cNvPr id="2051" name="Rectangle 3"/>
          <p:cNvSpPr>
            <a:spLocks noGrp="1" noChangeArrowheads="1"/>
          </p:cNvSpPr>
          <p:nvPr>
            <p:ph type="dt" idx="1"/>
          </p:nvPr>
        </p:nvSpPr>
        <p:spPr bwMode="auto">
          <a:xfrm>
            <a:off x="3886200" y="-1588"/>
            <a:ext cx="2971800" cy="460376"/>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8" charset="0"/>
              </a:defRPr>
            </a:lvl1pPr>
          </a:lstStyle>
          <a:p>
            <a:endParaRPr lang="en-US"/>
          </a:p>
        </p:txBody>
      </p:sp>
      <p:sp>
        <p:nvSpPr>
          <p:cNvPr id="2052" name="Rectangle 4"/>
          <p:cNvSpPr>
            <a:spLocks noGrp="1" noChangeArrowheads="1"/>
          </p:cNvSpPr>
          <p:nvPr>
            <p:ph type="ftr" sz="quarter" idx="4"/>
          </p:nvPr>
        </p:nvSpPr>
        <p:spPr bwMode="auto">
          <a:xfrm>
            <a:off x="0" y="8720138"/>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8" charset="0"/>
              </a:defRPr>
            </a:lvl1pPr>
          </a:lstStyle>
          <a:p>
            <a:endParaRPr lang="en-US"/>
          </a:p>
        </p:txBody>
      </p:sp>
      <p:sp>
        <p:nvSpPr>
          <p:cNvPr id="2053" name="Rectangle 5"/>
          <p:cNvSpPr>
            <a:spLocks noGrp="1" noChangeArrowheads="1"/>
          </p:cNvSpPr>
          <p:nvPr>
            <p:ph type="sldNum" sz="quarter" idx="5"/>
          </p:nvPr>
        </p:nvSpPr>
        <p:spPr bwMode="auto">
          <a:xfrm>
            <a:off x="3886200" y="8720138"/>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8" charset="0"/>
              </a:defRPr>
            </a:lvl1pPr>
          </a:lstStyle>
          <a:p>
            <a:fld id="{22FFE9CA-E29A-4AF4-958C-19049873EF94}" type="slidenum">
              <a:rPr lang="en-US"/>
              <a:pPr/>
              <a:t>‹#›</a:t>
            </a:fld>
            <a:endParaRPr lang="en-US"/>
          </a:p>
        </p:txBody>
      </p:sp>
      <p:sp>
        <p:nvSpPr>
          <p:cNvPr id="2054" name="Rectangle 6"/>
          <p:cNvSpPr>
            <a:spLocks noGrp="1" noChangeArrowheads="1"/>
          </p:cNvSpPr>
          <p:nvPr>
            <p:ph type="body" sz="quarter" idx="3"/>
          </p:nvPr>
        </p:nvSpPr>
        <p:spPr bwMode="auto">
          <a:xfrm>
            <a:off x="914400" y="4359275"/>
            <a:ext cx="5029200" cy="413226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5" name="Rectangle 7"/>
          <p:cNvSpPr>
            <a:spLocks noChangeArrowheads="1" noTextEdit="1"/>
          </p:cNvSpPr>
          <p:nvPr>
            <p:ph type="sldImg" idx="2"/>
          </p:nvPr>
        </p:nvSpPr>
        <p:spPr bwMode="auto">
          <a:xfrm>
            <a:off x="1139825" y="693738"/>
            <a:ext cx="4578350" cy="3430587"/>
          </a:xfrm>
          <a:prstGeom prst="rect">
            <a:avLst/>
          </a:prstGeom>
          <a:noFill/>
          <a:ln w="12700">
            <a:solidFill>
              <a:schemeClr val="tx1"/>
            </a:solidFill>
            <a:miter lim="800000"/>
            <a:headEnd/>
            <a:tailEnd/>
          </a:ln>
          <a:effectLst/>
        </p:spPr>
      </p:sp>
      <p:grpSp>
        <p:nvGrpSpPr>
          <p:cNvPr id="2059" name="Group 11"/>
          <p:cNvGrpSpPr>
            <a:grpSpLocks/>
          </p:cNvGrpSpPr>
          <p:nvPr/>
        </p:nvGrpSpPr>
        <p:grpSpPr bwMode="auto">
          <a:xfrm>
            <a:off x="5867400" y="1852613"/>
            <a:ext cx="915988" cy="1892300"/>
            <a:chOff x="3696" y="1167"/>
            <a:chExt cx="577" cy="1192"/>
          </a:xfrm>
        </p:grpSpPr>
        <p:sp>
          <p:nvSpPr>
            <p:cNvPr id="2056" name="Rectangle 8"/>
            <p:cNvSpPr>
              <a:spLocks noChangeArrowheads="1"/>
            </p:cNvSpPr>
            <p:nvPr/>
          </p:nvSpPr>
          <p:spPr bwMode="auto">
            <a:xfrm>
              <a:off x="3700" y="1167"/>
              <a:ext cx="568" cy="119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aphicFrame>
          <p:nvGraphicFramePr>
            <p:cNvPr id="2057" name="Object 9"/>
            <p:cNvGraphicFramePr>
              <a:graphicFrameLocks/>
            </p:cNvGraphicFramePr>
            <p:nvPr/>
          </p:nvGraphicFramePr>
          <p:xfrm>
            <a:off x="3696" y="1233"/>
            <a:ext cx="577" cy="890"/>
          </p:xfrm>
          <a:graphic>
            <a:graphicData uri="http://schemas.openxmlformats.org/presentationml/2006/ole">
              <p:oleObj spid="_x0000_s2057" name="WordArt 2.0" r:id="rId3" imgW="6095880" imgH="4063680" progId="MSWordArt.2">
                <p:embed/>
              </p:oleObj>
            </a:graphicData>
          </a:graphic>
        </p:graphicFrame>
        <p:sp>
          <p:nvSpPr>
            <p:cNvPr id="2058" name="Line 10"/>
            <p:cNvSpPr>
              <a:spLocks noChangeShapeType="1"/>
            </p:cNvSpPr>
            <p:nvPr/>
          </p:nvSpPr>
          <p:spPr bwMode="auto">
            <a:xfrm>
              <a:off x="3696" y="2171"/>
              <a:ext cx="576"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E0DC03FA-8331-486A-AE73-CDEE94BEE407}" type="slidenum">
              <a:rPr lang="en-US"/>
              <a:pPr/>
              <a:t>1</a:t>
            </a:fld>
            <a:endParaRPr lang="en-US"/>
          </a:p>
        </p:txBody>
      </p:sp>
      <p:sp>
        <p:nvSpPr>
          <p:cNvPr id="5122" name="Rectangle 2"/>
          <p:cNvSpPr>
            <a:spLocks noChangeArrowheads="1" noTextEdit="1"/>
          </p:cNvSpPr>
          <p:nvPr>
            <p:ph type="sldImg"/>
          </p:nvPr>
        </p:nvSpPr>
        <p:spPr>
          <a:xfrm>
            <a:off x="1141413" y="693738"/>
            <a:ext cx="4575175" cy="3430587"/>
          </a:xfrm>
          <a:ln cap="flat"/>
        </p:spPr>
      </p:sp>
      <p:sp>
        <p:nvSpPr>
          <p:cNvPr id="5123"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rPr>
              <a:t>In </a:t>
            </a:r>
            <a:r>
              <a:rPr lang="en-US"/>
              <a:t>this chapter you will learn how to design good programs and how to package program design specifications. </a:t>
            </a:r>
          </a:p>
        </p:txBody>
      </p:sp>
      <p:sp>
        <p:nvSpPr>
          <p:cNvPr id="5124"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508</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603F3F6C-C829-4735-B25F-A57ECAA56AAE}" type="slidenum">
              <a:rPr lang="en-US"/>
              <a:pPr/>
              <a:t>10</a:t>
            </a:fld>
            <a:endParaRPr lang="en-US"/>
          </a:p>
        </p:txBody>
      </p:sp>
      <p:sp>
        <p:nvSpPr>
          <p:cNvPr id="23554" name="Rectangle 2"/>
          <p:cNvSpPr>
            <a:spLocks noChangeArrowheads="1" noTextEdit="1"/>
          </p:cNvSpPr>
          <p:nvPr>
            <p:ph type="sldImg"/>
          </p:nvPr>
        </p:nvSpPr>
        <p:spPr>
          <a:xfrm>
            <a:off x="1141413" y="693738"/>
            <a:ext cx="4575175" cy="3430587"/>
          </a:xfrm>
          <a:ln cap="flat"/>
        </p:spPr>
      </p:sp>
      <p:sp>
        <p:nvSpPr>
          <p:cNvPr id="23555"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latin typeface="Book Antiqua" pitchFamily="18" charset="0"/>
              </a:rPr>
              <a:t>Figure</a:t>
            </a:r>
            <a:r>
              <a:rPr lang="en-US">
                <a:latin typeface="Book Antiqua" pitchFamily="18" charset="0"/>
              </a:rPr>
              <a:t> 15.3 </a:t>
            </a:r>
            <a:r>
              <a:rPr lang="en-US" i="1">
                <a:latin typeface="Book Antiqua" pitchFamily="18" charset="0"/>
              </a:rPr>
              <a:t>Expanding a Multifunction Process on a DFD</a:t>
            </a:r>
          </a:p>
          <a:p>
            <a:r>
              <a:rPr lang="en-US">
                <a:effectLst>
                  <a:outerShdw blurRad="38100" dist="38100" dir="2700000" algn="tl">
                    <a:srgbClr val="C0C0C0"/>
                  </a:outerShdw>
                </a:effectLst>
              </a:rPr>
              <a:t>As </a:t>
            </a:r>
            <a:r>
              <a:rPr lang="en-US"/>
              <a:t>demonstrated in figure (a) above, PROCESS WITH MANY INPUTS &amp; OUTPUTS should be expanded. It should be expanded into two or more processes  each smaller processes should contain either one input or one output as demonstrated in figure (b).</a:t>
            </a:r>
          </a:p>
        </p:txBody>
      </p:sp>
      <p:sp>
        <p:nvSpPr>
          <p:cNvPr id="23556"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513-514</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56E4B327-8343-4700-8E03-12A7E33734BB}" type="slidenum">
              <a:rPr lang="en-US"/>
              <a:pPr/>
              <a:t>11</a:t>
            </a:fld>
            <a:endParaRPr lang="en-US"/>
          </a:p>
        </p:txBody>
      </p:sp>
      <p:sp>
        <p:nvSpPr>
          <p:cNvPr id="25602" name="Rectangle 2"/>
          <p:cNvSpPr>
            <a:spLocks noChangeArrowheads="1" noTextEdit="1"/>
          </p:cNvSpPr>
          <p:nvPr>
            <p:ph type="sldImg"/>
          </p:nvPr>
        </p:nvSpPr>
        <p:spPr>
          <a:xfrm>
            <a:off x="1141413" y="693738"/>
            <a:ext cx="4575175" cy="3430587"/>
          </a:xfrm>
          <a:ln cap="flat"/>
        </p:spPr>
      </p:sp>
      <p:sp>
        <p:nvSpPr>
          <p:cNvPr id="25603"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latin typeface="Book Antiqua" pitchFamily="18" charset="0"/>
              </a:rPr>
              <a:t>Figure</a:t>
            </a:r>
            <a:r>
              <a:rPr lang="en-US">
                <a:latin typeface="Book Antiqua" pitchFamily="18" charset="0"/>
              </a:rPr>
              <a:t> 15.4 </a:t>
            </a:r>
            <a:r>
              <a:rPr lang="en-US" i="1">
                <a:latin typeface="Book Antiqua" pitchFamily="18" charset="0"/>
              </a:rPr>
              <a:t>Adding Data Access and Maintenance Process to a DFD</a:t>
            </a:r>
          </a:p>
          <a:p>
            <a:r>
              <a:rPr lang="en-US">
                <a:effectLst>
                  <a:outerShdw blurRad="38100" dist="38100" dir="2700000" algn="tl">
                    <a:srgbClr val="C0C0C0"/>
                  </a:outerShdw>
                </a:effectLst>
              </a:rPr>
              <a:t>Figure</a:t>
            </a:r>
            <a:r>
              <a:rPr lang="en-US"/>
              <a:t> (a) above contains a process with four data flow connections  to data stores — representing a read, add, update, and delete action. Figure (b) shows the addition of four new processes to accomplish that will accomplish those database functions.</a:t>
            </a:r>
          </a:p>
        </p:txBody>
      </p:sp>
      <p:sp>
        <p:nvSpPr>
          <p:cNvPr id="25604"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514-515</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43EA1EAA-919E-4175-888B-88BDBB700033}" type="slidenum">
              <a:rPr lang="en-US"/>
              <a:pPr/>
              <a:t>12</a:t>
            </a:fld>
            <a:endParaRPr lang="en-US"/>
          </a:p>
        </p:txBody>
      </p:sp>
      <p:sp>
        <p:nvSpPr>
          <p:cNvPr id="27650" name="Rectangle 2"/>
          <p:cNvSpPr>
            <a:spLocks noChangeArrowheads="1" noTextEdit="1"/>
          </p:cNvSpPr>
          <p:nvPr>
            <p:ph type="sldImg"/>
          </p:nvPr>
        </p:nvSpPr>
        <p:spPr>
          <a:xfrm>
            <a:off x="1141413" y="693738"/>
            <a:ext cx="4575175" cy="3430587"/>
          </a:xfrm>
          <a:ln cap="flat"/>
        </p:spPr>
      </p:sp>
      <p:sp>
        <p:nvSpPr>
          <p:cNvPr id="27651"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rPr>
              <a:t>No </a:t>
            </a:r>
            <a:r>
              <a:rPr lang="en-US"/>
              <a:t>additional notes provided.</a:t>
            </a:r>
          </a:p>
          <a:p>
            <a:endParaRPr lang="en-US"/>
          </a:p>
        </p:txBody>
      </p:sp>
      <p:sp>
        <p:nvSpPr>
          <p:cNvPr id="27652"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515-516</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8B394AAD-7067-4A04-8B60-4921B525C651}" type="slidenum">
              <a:rPr lang="en-US"/>
              <a:pPr/>
              <a:t>13</a:t>
            </a:fld>
            <a:endParaRPr lang="en-US"/>
          </a:p>
        </p:txBody>
      </p:sp>
      <p:sp>
        <p:nvSpPr>
          <p:cNvPr id="29698" name="Rectangle 2"/>
          <p:cNvSpPr>
            <a:spLocks noChangeArrowheads="1" noTextEdit="1"/>
          </p:cNvSpPr>
          <p:nvPr>
            <p:ph type="sldImg"/>
          </p:nvPr>
        </p:nvSpPr>
        <p:spPr>
          <a:xfrm>
            <a:off x="1141413" y="693738"/>
            <a:ext cx="4575175" cy="3430587"/>
          </a:xfrm>
          <a:ln cap="flat"/>
        </p:spPr>
      </p:sp>
      <p:sp>
        <p:nvSpPr>
          <p:cNvPr id="29699"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latin typeface="Book Antiqua" pitchFamily="18" charset="0"/>
              </a:rPr>
              <a:t>Figure</a:t>
            </a:r>
            <a:r>
              <a:rPr lang="en-US">
                <a:latin typeface="Book Antiqua" pitchFamily="18" charset="0"/>
              </a:rPr>
              <a:t> 15.5 </a:t>
            </a:r>
            <a:r>
              <a:rPr lang="en-US" i="1">
                <a:latin typeface="Book Antiqua" pitchFamily="18" charset="0"/>
              </a:rPr>
              <a:t>Sample Partitioned DFD during Transform Analysis</a:t>
            </a:r>
          </a:p>
          <a:p>
            <a:r>
              <a:rPr lang="en-US">
                <a:effectLst>
                  <a:outerShdw blurRad="38100" dist="38100" dir="2700000" algn="tl">
                    <a:srgbClr val="C0C0C0"/>
                  </a:outerShdw>
                </a:effectLst>
              </a:rPr>
              <a:t>No </a:t>
            </a:r>
            <a:r>
              <a:rPr lang="en-US"/>
              <a:t>additional notes provided.</a:t>
            </a:r>
          </a:p>
        </p:txBody>
      </p:sp>
      <p:sp>
        <p:nvSpPr>
          <p:cNvPr id="29700"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516</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F9C5B94C-868B-423D-A7BF-81BDEC894FBF}" type="slidenum">
              <a:rPr lang="en-US"/>
              <a:pPr/>
              <a:t>14</a:t>
            </a:fld>
            <a:endParaRPr lang="en-US"/>
          </a:p>
        </p:txBody>
      </p:sp>
      <p:sp>
        <p:nvSpPr>
          <p:cNvPr id="31746" name="Rectangle 2"/>
          <p:cNvSpPr>
            <a:spLocks noChangeArrowheads="1" noTextEdit="1"/>
          </p:cNvSpPr>
          <p:nvPr>
            <p:ph type="sldImg"/>
          </p:nvPr>
        </p:nvSpPr>
        <p:spPr>
          <a:xfrm>
            <a:off x="1141413" y="693738"/>
            <a:ext cx="4575175" cy="3430587"/>
          </a:xfrm>
          <a:ln cap="flat"/>
        </p:spPr>
      </p:sp>
      <p:sp>
        <p:nvSpPr>
          <p:cNvPr id="31747"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rPr>
              <a:t>No </a:t>
            </a:r>
            <a:r>
              <a:rPr lang="en-US"/>
              <a:t>additional notes provided.</a:t>
            </a:r>
          </a:p>
          <a:p>
            <a:endParaRPr lang="en-US"/>
          </a:p>
        </p:txBody>
      </p:sp>
      <p:sp>
        <p:nvSpPr>
          <p:cNvPr id="31748"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516</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1F364307-61A3-453B-ACBE-B914388A9D62}" type="slidenum">
              <a:rPr lang="en-US"/>
              <a:pPr/>
              <a:t>15</a:t>
            </a:fld>
            <a:endParaRPr lang="en-US"/>
          </a:p>
        </p:txBody>
      </p:sp>
      <p:sp>
        <p:nvSpPr>
          <p:cNvPr id="33794" name="Rectangle 2"/>
          <p:cNvSpPr>
            <a:spLocks noChangeArrowheads="1" noTextEdit="1"/>
          </p:cNvSpPr>
          <p:nvPr>
            <p:ph type="sldImg"/>
          </p:nvPr>
        </p:nvSpPr>
        <p:spPr>
          <a:xfrm>
            <a:off x="1141413" y="693738"/>
            <a:ext cx="4575175" cy="3430587"/>
          </a:xfrm>
          <a:ln cap="flat"/>
        </p:spPr>
      </p:sp>
      <p:sp>
        <p:nvSpPr>
          <p:cNvPr id="33795"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rPr>
              <a:t>The</a:t>
            </a:r>
            <a:r>
              <a:rPr lang="en-US"/>
              <a:t> steps are as follows:</a:t>
            </a:r>
          </a:p>
          <a:p>
            <a:pPr marL="685800" lvl="1" indent="-228600">
              <a:buFontTx/>
              <a:buChar char="•"/>
            </a:pPr>
            <a:r>
              <a:rPr lang="en-US" sz="1000"/>
              <a:t>Beginning with the input data flow, the data flow is traced through the sequence until it reaches a process that does processing (transformation of data) or an output function. For example, the path of input data flow A can be traced until it reaches TRANSFORM FUNCTION A. The data flow going to a process that does transformation is then typically marked with an arc as a visual clue. Thus, the data flow E was marked accordingly. This mark suggests that all processes encountered along the path until that arc is reached are said to be afferent processes. They represent processes that perform input oriented functions (such as initialization of counters, reading the first record, editing incoming data prior to processing). </a:t>
            </a:r>
          </a:p>
          <a:p>
            <a:pPr marL="685800" lvl="1" indent="-228600">
              <a:buFontTx/>
              <a:buChar char="•"/>
            </a:pPr>
            <a:r>
              <a:rPr lang="en-US" sz="1000"/>
              <a:t>Beginning with an output data flow from a path, the data flow is traced backwards through connected processes until a transformation processes is reached (or a data flow is encountered that first represents output). For example, the output data flow L can be traced to the point where data flow J is exiting TRANSFORM FUNCTION A. Likewise, that data flow is marked as a visual clue. All process encountered during the backward tracing along the path are considered efferent process. They are said to perform output preparation or presentation functions (such as writing an updated record to a database, formatting a report line, or printing report totals, or displaying information to a user). </a:t>
            </a:r>
          </a:p>
          <a:p>
            <a:pPr marL="685800" lvl="1" indent="-228600">
              <a:buFontTx/>
              <a:buChar char="•"/>
            </a:pPr>
            <a:r>
              <a:rPr lang="en-US" sz="1000"/>
              <a:t>All other processes are then considered to be part of the central transform! These represent the processes that do the real work — making decisions or transform data (such as checking a customer’s credit or calculating an employee’s pay). They can be characterized as processes that produce an output that can clearly be distinguished from the input data flow(s). In other words, the output data flow clearly is different in content or meaning from the incoming data flow.</a:t>
            </a:r>
            <a:r>
              <a:rPr lang="en-US"/>
              <a:t>  </a:t>
            </a:r>
          </a:p>
          <a:p>
            <a:endParaRPr lang="en-US"/>
          </a:p>
          <a:p>
            <a:endParaRPr lang="en-US"/>
          </a:p>
        </p:txBody>
      </p:sp>
      <p:sp>
        <p:nvSpPr>
          <p:cNvPr id="33796"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516-517</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75F69DE8-6894-4215-9358-99BE3B172986}" type="slidenum">
              <a:rPr lang="en-US"/>
              <a:pPr/>
              <a:t>16</a:t>
            </a:fld>
            <a:endParaRPr lang="en-US"/>
          </a:p>
        </p:txBody>
      </p:sp>
      <p:sp>
        <p:nvSpPr>
          <p:cNvPr id="35842" name="Rectangle 2"/>
          <p:cNvSpPr>
            <a:spLocks noChangeArrowheads="1" noTextEdit="1"/>
          </p:cNvSpPr>
          <p:nvPr>
            <p:ph type="sldImg"/>
          </p:nvPr>
        </p:nvSpPr>
        <p:spPr>
          <a:xfrm>
            <a:off x="1141413" y="693738"/>
            <a:ext cx="4575175" cy="3430587"/>
          </a:xfrm>
          <a:ln cap="flat"/>
        </p:spPr>
      </p:sp>
      <p:sp>
        <p:nvSpPr>
          <p:cNvPr id="35843"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latin typeface="Book Antiqua" pitchFamily="18" charset="0"/>
              </a:rPr>
              <a:t>Figure</a:t>
            </a:r>
            <a:r>
              <a:rPr lang="en-US">
                <a:latin typeface="Book Antiqua" pitchFamily="18" charset="0"/>
              </a:rPr>
              <a:t> 15.6 </a:t>
            </a:r>
            <a:r>
              <a:rPr lang="en-US" i="1">
                <a:latin typeface="Book Antiqua" pitchFamily="18" charset="0"/>
              </a:rPr>
              <a:t>Sequences of Processing on a DFD</a:t>
            </a:r>
          </a:p>
          <a:p>
            <a:r>
              <a:rPr lang="en-US">
                <a:effectLst>
                  <a:outerShdw blurRad="38100" dist="38100" dir="2700000" algn="tl">
                    <a:srgbClr val="C0C0C0"/>
                  </a:outerShdw>
                </a:effectLst>
              </a:rPr>
              <a:t>As</a:t>
            </a:r>
            <a:r>
              <a:rPr lang="en-US"/>
              <a:t> is depicted in the figure above, each sequence of processing begins with an input and ends with an output(s). For example, the sequence of processing followed by input D concludes with the output M. A sequence of processing for a given input may actually split to follow different paths. For example, the sequence path followed by both input A and input B split at TRANSFORM FUNCTION A into two separate paths, resulting in the output L and the output M respectively. </a:t>
            </a:r>
          </a:p>
        </p:txBody>
      </p:sp>
      <p:sp>
        <p:nvSpPr>
          <p:cNvPr id="35844"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516-517</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D80B93FF-A7E9-48BA-AED9-860D1E46808A}" type="slidenum">
              <a:rPr lang="en-US"/>
              <a:pPr/>
              <a:t>17</a:t>
            </a:fld>
            <a:endParaRPr lang="en-US"/>
          </a:p>
        </p:txBody>
      </p:sp>
      <p:sp>
        <p:nvSpPr>
          <p:cNvPr id="37890" name="Rectangle 2"/>
          <p:cNvSpPr>
            <a:spLocks noChangeArrowheads="1" noTextEdit="1"/>
          </p:cNvSpPr>
          <p:nvPr>
            <p:ph type="sldImg"/>
          </p:nvPr>
        </p:nvSpPr>
        <p:spPr>
          <a:xfrm>
            <a:off x="1141413" y="693738"/>
            <a:ext cx="4575175" cy="3430587"/>
          </a:xfrm>
          <a:ln cap="flat"/>
        </p:spPr>
      </p:sp>
      <p:sp>
        <p:nvSpPr>
          <p:cNvPr id="37891" name="Rectangle 3"/>
          <p:cNvSpPr>
            <a:spLocks noGrp="1" noChangeArrowheads="1"/>
          </p:cNvSpPr>
          <p:nvPr>
            <p:ph type="body" idx="1"/>
          </p:nvPr>
        </p:nvSpPr>
        <p:spPr>
          <a:noFill/>
          <a:ln/>
        </p:spPr>
        <p:txBody>
          <a:bodyPr/>
          <a:lstStyle/>
          <a:p>
            <a:pPr>
              <a:spcBef>
                <a:spcPct val="48000"/>
              </a:spcBef>
              <a:spcAft>
                <a:spcPct val="48000"/>
              </a:spcAft>
            </a:pPr>
            <a:r>
              <a:rPr lang="en-US">
                <a:effectLst>
                  <a:outerShdw blurRad="38100" dist="38100" dir="2700000" algn="tl">
                    <a:srgbClr val="C0C0C0"/>
                  </a:outerShdw>
                </a:effectLst>
              </a:rPr>
              <a:t>No </a:t>
            </a:r>
            <a:r>
              <a:rPr lang="en-US"/>
              <a:t>additional notes provided.</a:t>
            </a:r>
          </a:p>
          <a:p>
            <a:endParaRPr lang="en-US"/>
          </a:p>
          <a:p>
            <a:endParaRPr lang="en-US"/>
          </a:p>
        </p:txBody>
      </p:sp>
      <p:sp>
        <p:nvSpPr>
          <p:cNvPr id="37892"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518</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3D4E565E-809C-4C32-B1A0-620119F0A1F5}" type="slidenum">
              <a:rPr lang="en-US"/>
              <a:pPr/>
              <a:t>18</a:t>
            </a:fld>
            <a:endParaRPr lang="en-US"/>
          </a:p>
        </p:txBody>
      </p:sp>
      <p:sp>
        <p:nvSpPr>
          <p:cNvPr id="39938" name="Rectangle 2"/>
          <p:cNvSpPr>
            <a:spLocks noChangeArrowheads="1" noTextEdit="1"/>
          </p:cNvSpPr>
          <p:nvPr>
            <p:ph type="sldImg"/>
          </p:nvPr>
        </p:nvSpPr>
        <p:spPr>
          <a:xfrm>
            <a:off x="1141413" y="693738"/>
            <a:ext cx="4575175" cy="3430587"/>
          </a:xfrm>
          <a:ln cap="flat"/>
        </p:spPr>
      </p:sp>
      <p:sp>
        <p:nvSpPr>
          <p:cNvPr id="39939"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latin typeface="Book Antiqua" pitchFamily="18" charset="0"/>
              </a:rPr>
              <a:t>Figure</a:t>
            </a:r>
            <a:r>
              <a:rPr lang="en-US">
                <a:latin typeface="Book Antiqua" pitchFamily="18" charset="0"/>
              </a:rPr>
              <a:t> 15.7 </a:t>
            </a:r>
            <a:r>
              <a:rPr lang="en-US" i="1">
                <a:latin typeface="Book Antiqua" pitchFamily="18" charset="0"/>
              </a:rPr>
              <a:t>Afferent Portion of Structure Chart</a:t>
            </a:r>
          </a:p>
          <a:p>
            <a:r>
              <a:rPr lang="en-US">
                <a:effectLst>
                  <a:outerShdw blurRad="38100" dist="38100" dir="2700000" algn="tl">
                    <a:srgbClr val="C0C0C0"/>
                  </a:outerShdw>
                </a:effectLst>
              </a:rPr>
              <a:t>Notice</a:t>
            </a:r>
            <a:r>
              <a:rPr lang="en-US"/>
              <a:t> in the figure above,  when a process appearing on the DFD is added to the structure chart, data flows from the DFD are also brought along. For example, notice that the output data flow F from the process INPUT FUNCTION C on our DFD was show as a data communication between the module INPUT FUNCTION C and the module BOSS.</a:t>
            </a:r>
          </a:p>
        </p:txBody>
      </p:sp>
      <p:sp>
        <p:nvSpPr>
          <p:cNvPr id="39940"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518</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F1C35BCF-074E-4249-83C6-C4897D7351AD}" type="slidenum">
              <a:rPr lang="en-US"/>
              <a:pPr/>
              <a:t>19</a:t>
            </a:fld>
            <a:endParaRPr lang="en-US"/>
          </a:p>
        </p:txBody>
      </p:sp>
      <p:sp>
        <p:nvSpPr>
          <p:cNvPr id="41986" name="Rectangle 2"/>
          <p:cNvSpPr>
            <a:spLocks noChangeArrowheads="1" noTextEdit="1"/>
          </p:cNvSpPr>
          <p:nvPr>
            <p:ph type="sldImg"/>
          </p:nvPr>
        </p:nvSpPr>
        <p:spPr>
          <a:xfrm>
            <a:off x="1141413" y="693738"/>
            <a:ext cx="4575175" cy="3430587"/>
          </a:xfrm>
          <a:ln cap="flat"/>
        </p:spPr>
      </p:sp>
      <p:sp>
        <p:nvSpPr>
          <p:cNvPr id="41987" name="Rectangle 3"/>
          <p:cNvSpPr>
            <a:spLocks noGrp="1" noChangeArrowheads="1"/>
          </p:cNvSpPr>
          <p:nvPr>
            <p:ph type="body" idx="1"/>
          </p:nvPr>
        </p:nvSpPr>
        <p:spPr>
          <a:noFill/>
          <a:ln/>
        </p:spPr>
        <p:txBody>
          <a:bodyPr/>
          <a:lstStyle/>
          <a:p>
            <a:pPr>
              <a:spcBef>
                <a:spcPct val="48000"/>
              </a:spcBef>
              <a:spcAft>
                <a:spcPct val="48000"/>
              </a:spcAft>
            </a:pPr>
            <a:r>
              <a:rPr lang="en-US">
                <a:effectLst>
                  <a:outerShdw blurRad="38100" dist="38100" dir="2700000" algn="tl">
                    <a:srgbClr val="C0C0C0"/>
                  </a:outerShdw>
                </a:effectLst>
              </a:rPr>
              <a:t>No </a:t>
            </a:r>
            <a:r>
              <a:rPr lang="en-US"/>
              <a:t>additional notes provided.</a:t>
            </a:r>
          </a:p>
          <a:p>
            <a:endParaRPr lang="en-US"/>
          </a:p>
          <a:p>
            <a:endParaRPr lang="en-US"/>
          </a:p>
        </p:txBody>
      </p:sp>
      <p:sp>
        <p:nvSpPr>
          <p:cNvPr id="41988"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518</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3EC8060C-81C4-439C-BAAF-956AE218ACE1}" type="slidenum">
              <a:rPr lang="en-US"/>
              <a:pPr/>
              <a:t>2</a:t>
            </a:fld>
            <a:endParaRPr lang="en-US"/>
          </a:p>
        </p:txBody>
      </p:sp>
      <p:sp>
        <p:nvSpPr>
          <p:cNvPr id="7170" name="Rectangle 2"/>
          <p:cNvSpPr>
            <a:spLocks noChangeArrowheads="1" noTextEdit="1"/>
          </p:cNvSpPr>
          <p:nvPr>
            <p:ph type="sldImg"/>
          </p:nvPr>
        </p:nvSpPr>
        <p:spPr>
          <a:xfrm>
            <a:off x="1141413" y="693738"/>
            <a:ext cx="4575175" cy="3430587"/>
          </a:xfrm>
          <a:ln cap="flat"/>
        </p:spPr>
      </p:sp>
      <p:sp>
        <p:nvSpPr>
          <p:cNvPr id="7171"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rPr>
              <a:t>No </a:t>
            </a:r>
            <a:r>
              <a:rPr lang="en-US"/>
              <a:t>additional notes provided.</a:t>
            </a:r>
          </a:p>
        </p:txBody>
      </p:sp>
      <p:sp>
        <p:nvSpPr>
          <p:cNvPr id="7172"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510</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754CC489-A16A-4598-BFD3-E731E665965B}" type="slidenum">
              <a:rPr lang="en-US"/>
              <a:pPr/>
              <a:t>20</a:t>
            </a:fld>
            <a:endParaRPr lang="en-US"/>
          </a:p>
        </p:txBody>
      </p:sp>
      <p:sp>
        <p:nvSpPr>
          <p:cNvPr id="44034" name="Rectangle 2"/>
          <p:cNvSpPr>
            <a:spLocks noChangeArrowheads="1" noTextEdit="1"/>
          </p:cNvSpPr>
          <p:nvPr>
            <p:ph type="sldImg"/>
          </p:nvPr>
        </p:nvSpPr>
        <p:spPr>
          <a:xfrm>
            <a:off x="1141413" y="693738"/>
            <a:ext cx="4575175" cy="3430587"/>
          </a:xfrm>
          <a:ln cap="flat"/>
        </p:spPr>
      </p:sp>
      <p:sp>
        <p:nvSpPr>
          <p:cNvPr id="44035"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latin typeface="Book Antiqua" pitchFamily="18" charset="0"/>
              </a:rPr>
              <a:t>Figure</a:t>
            </a:r>
            <a:r>
              <a:rPr lang="en-US">
                <a:latin typeface="Book Antiqua" pitchFamily="18" charset="0"/>
              </a:rPr>
              <a:t> 15.8 </a:t>
            </a:r>
            <a:r>
              <a:rPr lang="en-US" i="1">
                <a:latin typeface="Book Antiqua" pitchFamily="18" charset="0"/>
              </a:rPr>
              <a:t>Central Transform Portion of Structure Chart</a:t>
            </a:r>
          </a:p>
          <a:p>
            <a:r>
              <a:rPr lang="en-US">
                <a:effectLst>
                  <a:outerShdw blurRad="38100" dist="38100" dir="2700000" algn="tl">
                    <a:srgbClr val="C0C0C0"/>
                  </a:outerShdw>
                </a:effectLst>
              </a:rPr>
              <a:t>Notice</a:t>
            </a:r>
            <a:r>
              <a:rPr lang="en-US"/>
              <a:t> in the figure above, that the structure chart has notation to communicate that the module CENTRAL TRANSFORM CONTROLLER makes an iterative call to TRANSFORM FUNCTION B. As modules are added to a structure chart, such procedural information needs to be added.</a:t>
            </a:r>
          </a:p>
        </p:txBody>
      </p:sp>
      <p:sp>
        <p:nvSpPr>
          <p:cNvPr id="44036"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518-519</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13F0E877-1293-4DC4-AF43-65427AEA4FAA}" type="slidenum">
              <a:rPr lang="en-US"/>
              <a:pPr/>
              <a:t>21</a:t>
            </a:fld>
            <a:endParaRPr lang="en-US"/>
          </a:p>
        </p:txBody>
      </p:sp>
      <p:sp>
        <p:nvSpPr>
          <p:cNvPr id="46082" name="Rectangle 2"/>
          <p:cNvSpPr>
            <a:spLocks noChangeArrowheads="1" noTextEdit="1"/>
          </p:cNvSpPr>
          <p:nvPr>
            <p:ph type="sldImg"/>
          </p:nvPr>
        </p:nvSpPr>
        <p:spPr>
          <a:xfrm>
            <a:off x="1141413" y="693738"/>
            <a:ext cx="4575175" cy="3430587"/>
          </a:xfrm>
          <a:ln cap="flat"/>
        </p:spPr>
      </p:sp>
      <p:sp>
        <p:nvSpPr>
          <p:cNvPr id="46083" name="Rectangle 3"/>
          <p:cNvSpPr>
            <a:spLocks noGrp="1" noChangeArrowheads="1"/>
          </p:cNvSpPr>
          <p:nvPr>
            <p:ph type="body" idx="1"/>
          </p:nvPr>
        </p:nvSpPr>
        <p:spPr>
          <a:noFill/>
          <a:ln/>
        </p:spPr>
        <p:txBody>
          <a:bodyPr/>
          <a:lstStyle/>
          <a:p>
            <a:pPr>
              <a:spcBef>
                <a:spcPct val="48000"/>
              </a:spcBef>
              <a:spcAft>
                <a:spcPct val="48000"/>
              </a:spcAft>
            </a:pPr>
            <a:r>
              <a:rPr lang="en-US">
                <a:effectLst>
                  <a:outerShdw blurRad="38100" dist="38100" dir="2700000" algn="tl">
                    <a:srgbClr val="C0C0C0"/>
                  </a:outerShdw>
                </a:effectLst>
              </a:rPr>
              <a:t>The</a:t>
            </a:r>
            <a:r>
              <a:rPr lang="en-US"/>
              <a:t> above steps represent a simplified discussion of the transform-centered approach to structured chart development. In reality, a designer is not guaranteed that these steps will automatically result in a good modular design for a program. In reality, the designer would review the quality of the design. They may revisit this approach after evaluating the final design — making numerous revisions to the DFD and structure chart. </a:t>
            </a:r>
          </a:p>
          <a:p>
            <a:endParaRPr lang="en-US"/>
          </a:p>
          <a:p>
            <a:endParaRPr lang="en-US"/>
          </a:p>
        </p:txBody>
      </p:sp>
      <p:sp>
        <p:nvSpPr>
          <p:cNvPr id="46084"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518-519</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4BA6C30B-DE37-49F6-9452-E1E2A6C6F334}" type="slidenum">
              <a:rPr lang="en-US"/>
              <a:pPr/>
              <a:t>22</a:t>
            </a:fld>
            <a:endParaRPr lang="en-US"/>
          </a:p>
        </p:txBody>
      </p:sp>
      <p:sp>
        <p:nvSpPr>
          <p:cNvPr id="48130" name="Rectangle 2"/>
          <p:cNvSpPr>
            <a:spLocks noChangeArrowheads="1" noTextEdit="1"/>
          </p:cNvSpPr>
          <p:nvPr>
            <p:ph type="sldImg"/>
          </p:nvPr>
        </p:nvSpPr>
        <p:spPr>
          <a:xfrm>
            <a:off x="1141413" y="693738"/>
            <a:ext cx="4575175" cy="3430587"/>
          </a:xfrm>
          <a:ln cap="flat"/>
        </p:spPr>
      </p:sp>
      <p:sp>
        <p:nvSpPr>
          <p:cNvPr id="48131"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latin typeface="Book Antiqua" pitchFamily="18" charset="0"/>
              </a:rPr>
              <a:t>Figure</a:t>
            </a:r>
            <a:r>
              <a:rPr lang="en-US">
                <a:latin typeface="Book Antiqua" pitchFamily="18" charset="0"/>
              </a:rPr>
              <a:t> 15.9 </a:t>
            </a:r>
            <a:r>
              <a:rPr lang="en-US" i="1">
                <a:latin typeface="Book Antiqua" pitchFamily="18" charset="0"/>
              </a:rPr>
              <a:t>Efferent Portion of  Structure Chart</a:t>
            </a:r>
          </a:p>
          <a:p>
            <a:r>
              <a:rPr lang="en-US">
                <a:effectLst>
                  <a:outerShdw blurRad="38100" dist="38100" dir="2700000" algn="tl">
                    <a:srgbClr val="C0C0C0"/>
                  </a:outerShdw>
                </a:effectLst>
              </a:rPr>
              <a:t>No </a:t>
            </a:r>
            <a:r>
              <a:rPr lang="en-US"/>
              <a:t>additional notes provided.</a:t>
            </a:r>
          </a:p>
        </p:txBody>
      </p:sp>
      <p:sp>
        <p:nvSpPr>
          <p:cNvPr id="48132"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518-520</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71972245-428E-43D2-9C88-B2BD7DA7AA9E}" type="slidenum">
              <a:rPr lang="en-US"/>
              <a:pPr/>
              <a:t>23</a:t>
            </a:fld>
            <a:endParaRPr lang="en-US"/>
          </a:p>
        </p:txBody>
      </p:sp>
      <p:sp>
        <p:nvSpPr>
          <p:cNvPr id="50178" name="Rectangle 2"/>
          <p:cNvSpPr>
            <a:spLocks noChangeArrowheads="1" noTextEdit="1"/>
          </p:cNvSpPr>
          <p:nvPr>
            <p:ph type="sldImg"/>
          </p:nvPr>
        </p:nvSpPr>
        <p:spPr>
          <a:xfrm>
            <a:off x="1141413" y="693738"/>
            <a:ext cx="4575175" cy="3430587"/>
          </a:xfrm>
          <a:ln cap="flat"/>
        </p:spPr>
      </p:sp>
      <p:sp>
        <p:nvSpPr>
          <p:cNvPr id="50179"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latin typeface="Book Antiqua" pitchFamily="18" charset="0"/>
              </a:rPr>
              <a:t>Figure</a:t>
            </a:r>
            <a:r>
              <a:rPr lang="en-US">
                <a:latin typeface="Book Antiqua" pitchFamily="18" charset="0"/>
              </a:rPr>
              <a:t> 15.10 </a:t>
            </a:r>
            <a:r>
              <a:rPr lang="en-US" i="1">
                <a:latin typeface="Book Antiqua" pitchFamily="18" charset="0"/>
              </a:rPr>
              <a:t>Sample SoundStage DFD Reflecting Central Transform</a:t>
            </a:r>
          </a:p>
          <a:p>
            <a:r>
              <a:rPr lang="en-US">
                <a:effectLst>
                  <a:outerShdw blurRad="38100" dist="38100" dir="2700000" algn="tl">
                    <a:srgbClr val="C0C0C0"/>
                  </a:outerShdw>
                </a:effectLst>
              </a:rPr>
              <a:t>As </a:t>
            </a:r>
            <a:r>
              <a:rPr lang="en-US"/>
              <a:t>you can see in the figure above, the transform center consists of a single process, CALCULATE ORDER VOLUMES. Therefore, there was no need to add a controller module on our structure chart. Notice that the GET ORDER DETAILS receives input from three processes. </a:t>
            </a:r>
          </a:p>
        </p:txBody>
      </p:sp>
      <p:sp>
        <p:nvSpPr>
          <p:cNvPr id="50180"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519-520</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01355A71-AFC9-487E-A5C9-EE7CFA58F06A}" type="slidenum">
              <a:rPr lang="en-US"/>
              <a:pPr/>
              <a:t>24</a:t>
            </a:fld>
            <a:endParaRPr lang="en-US"/>
          </a:p>
        </p:txBody>
      </p:sp>
      <p:sp>
        <p:nvSpPr>
          <p:cNvPr id="52226" name="Rectangle 2"/>
          <p:cNvSpPr>
            <a:spLocks noChangeArrowheads="1" noTextEdit="1"/>
          </p:cNvSpPr>
          <p:nvPr>
            <p:ph type="sldImg"/>
          </p:nvPr>
        </p:nvSpPr>
        <p:spPr>
          <a:xfrm>
            <a:off x="1141413" y="693738"/>
            <a:ext cx="4575175" cy="3430587"/>
          </a:xfrm>
          <a:ln cap="flat"/>
        </p:spPr>
      </p:sp>
      <p:sp>
        <p:nvSpPr>
          <p:cNvPr id="52227"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latin typeface="Book Antiqua" pitchFamily="18" charset="0"/>
              </a:rPr>
              <a:t>Figure</a:t>
            </a:r>
            <a:r>
              <a:rPr lang="en-US">
                <a:latin typeface="Book Antiqua" pitchFamily="18" charset="0"/>
              </a:rPr>
              <a:t> 15.11 </a:t>
            </a:r>
            <a:r>
              <a:rPr lang="en-US" i="1">
                <a:latin typeface="Book Antiqua" pitchFamily="18" charset="0"/>
              </a:rPr>
              <a:t>Sample SoundStage Structure Chart from Transform Analysis</a:t>
            </a:r>
          </a:p>
          <a:p>
            <a:r>
              <a:rPr lang="en-US">
                <a:effectLst>
                  <a:outerShdw blurRad="38100" dist="38100" dir="2700000" algn="tl">
                    <a:srgbClr val="C0C0C0"/>
                  </a:outerShdw>
                </a:effectLst>
              </a:rPr>
              <a:t>On</a:t>
            </a:r>
            <a:r>
              <a:rPr lang="en-US"/>
              <a:t> the structure chart above, the sequence for which GET ORDER DETAILS calls the three input processes is very significant. It is essential that READ MEMBER precedes READ MEMBER ORDER, which in turn must precede READ PRODUCT CONTAINED ON ORDER. How might we have known this sequencing requirement? The designer must consider facts that can be communicated in previous design specifications. For example, the purpose of this DFD is to generate a report. The design of this output would communicate that data on the output is organized by member, then by orders for each member, followed by details regarding products appearing on each order. The fact that READ MEMBER ORDER must precede READ PRODUCT CONTAINED ON ORDER is also reinforced by examining our data model diagram and noticing the relationship paths (for example, MEMBER is related to MEMBER ORDER, which is related to PRODUCT CONTAINED ON ORDER).</a:t>
            </a:r>
          </a:p>
        </p:txBody>
      </p:sp>
      <p:sp>
        <p:nvSpPr>
          <p:cNvPr id="52228"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519-521</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38FAC2E6-0AD5-4EA5-BD12-89ACACE33671}" type="slidenum">
              <a:rPr lang="en-US"/>
              <a:pPr/>
              <a:t>25</a:t>
            </a:fld>
            <a:endParaRPr lang="en-US"/>
          </a:p>
        </p:txBody>
      </p:sp>
      <p:sp>
        <p:nvSpPr>
          <p:cNvPr id="54274" name="Rectangle 2"/>
          <p:cNvSpPr>
            <a:spLocks noChangeArrowheads="1" noTextEdit="1"/>
          </p:cNvSpPr>
          <p:nvPr>
            <p:ph type="sldImg"/>
          </p:nvPr>
        </p:nvSpPr>
        <p:spPr>
          <a:xfrm>
            <a:off x="1141413" y="693738"/>
            <a:ext cx="4575175" cy="3430587"/>
          </a:xfrm>
          <a:ln cap="flat"/>
        </p:spPr>
      </p:sp>
      <p:sp>
        <p:nvSpPr>
          <p:cNvPr id="54275" name="Rectangle 3"/>
          <p:cNvSpPr>
            <a:spLocks noGrp="1" noChangeArrowheads="1"/>
          </p:cNvSpPr>
          <p:nvPr>
            <p:ph type="body" idx="1"/>
          </p:nvPr>
        </p:nvSpPr>
        <p:spPr>
          <a:noFill/>
          <a:ln/>
        </p:spPr>
        <p:txBody>
          <a:bodyPr/>
          <a:lstStyle/>
          <a:p>
            <a:pPr>
              <a:spcBef>
                <a:spcPct val="48000"/>
              </a:spcBef>
              <a:spcAft>
                <a:spcPct val="48000"/>
              </a:spcAft>
            </a:pPr>
            <a:r>
              <a:rPr lang="en-US">
                <a:effectLst>
                  <a:outerShdw blurRad="38100" dist="38100" dir="2700000" algn="tl">
                    <a:srgbClr val="C0C0C0"/>
                  </a:outerShdw>
                </a:effectLst>
              </a:rPr>
              <a:t>No </a:t>
            </a:r>
            <a:r>
              <a:rPr lang="en-US"/>
              <a:t>additional notes provided.</a:t>
            </a:r>
          </a:p>
          <a:p>
            <a:endParaRPr lang="en-US"/>
          </a:p>
          <a:p>
            <a:endParaRPr lang="en-US"/>
          </a:p>
        </p:txBody>
      </p:sp>
      <p:sp>
        <p:nvSpPr>
          <p:cNvPr id="54276"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521</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39D85998-7BFA-48DF-82E9-B5C63012BAF2}" type="slidenum">
              <a:rPr lang="en-US"/>
              <a:pPr/>
              <a:t>26</a:t>
            </a:fld>
            <a:endParaRPr lang="en-US"/>
          </a:p>
        </p:txBody>
      </p:sp>
      <p:sp>
        <p:nvSpPr>
          <p:cNvPr id="56322" name="Rectangle 2"/>
          <p:cNvSpPr>
            <a:spLocks noChangeArrowheads="1" noTextEdit="1"/>
          </p:cNvSpPr>
          <p:nvPr>
            <p:ph type="sldImg"/>
          </p:nvPr>
        </p:nvSpPr>
        <p:spPr>
          <a:xfrm>
            <a:off x="1141413" y="693738"/>
            <a:ext cx="4575175" cy="3430587"/>
          </a:xfrm>
          <a:ln cap="flat"/>
        </p:spPr>
      </p:sp>
      <p:sp>
        <p:nvSpPr>
          <p:cNvPr id="56323"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latin typeface="Book Antiqua" pitchFamily="18" charset="0"/>
              </a:rPr>
              <a:t>Figure</a:t>
            </a:r>
            <a:r>
              <a:rPr lang="en-US">
                <a:latin typeface="Book Antiqua" pitchFamily="18" charset="0"/>
              </a:rPr>
              <a:t> 15.12 </a:t>
            </a:r>
            <a:r>
              <a:rPr lang="en-US" i="1">
                <a:latin typeface="Book Antiqua" pitchFamily="18" charset="0"/>
              </a:rPr>
              <a:t>Sample DFD with Transaction Center</a:t>
            </a:r>
          </a:p>
          <a:p>
            <a:r>
              <a:rPr lang="en-US">
                <a:effectLst>
                  <a:outerShdw blurRad="38100" dist="38100" dir="2700000" algn="tl">
                    <a:srgbClr val="C0C0C0"/>
                  </a:outerShdw>
                </a:effectLst>
              </a:rPr>
              <a:t>No </a:t>
            </a:r>
            <a:r>
              <a:rPr lang="en-US"/>
              <a:t>additional notes provided.</a:t>
            </a:r>
          </a:p>
        </p:txBody>
      </p:sp>
      <p:sp>
        <p:nvSpPr>
          <p:cNvPr id="56324"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521-522</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EEB1A752-19F5-4090-9DC0-FBBA5C4B7787}" type="slidenum">
              <a:rPr lang="en-US"/>
              <a:pPr/>
              <a:t>27</a:t>
            </a:fld>
            <a:endParaRPr lang="en-US"/>
          </a:p>
        </p:txBody>
      </p:sp>
      <p:sp>
        <p:nvSpPr>
          <p:cNvPr id="58370" name="Rectangle 2"/>
          <p:cNvSpPr>
            <a:spLocks noChangeArrowheads="1" noTextEdit="1"/>
          </p:cNvSpPr>
          <p:nvPr>
            <p:ph type="sldImg"/>
          </p:nvPr>
        </p:nvSpPr>
        <p:spPr>
          <a:xfrm>
            <a:off x="1141413" y="693738"/>
            <a:ext cx="4575175" cy="3430587"/>
          </a:xfrm>
          <a:ln cap="flat"/>
        </p:spPr>
      </p:sp>
      <p:sp>
        <p:nvSpPr>
          <p:cNvPr id="58371"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latin typeface="Book Antiqua" pitchFamily="18" charset="0"/>
              </a:rPr>
              <a:t>Figure</a:t>
            </a:r>
            <a:r>
              <a:rPr lang="en-US">
                <a:latin typeface="Book Antiqua" pitchFamily="18" charset="0"/>
              </a:rPr>
              <a:t> 15.13 </a:t>
            </a:r>
            <a:r>
              <a:rPr lang="en-US" i="1">
                <a:latin typeface="Book Antiqua" pitchFamily="18" charset="0"/>
              </a:rPr>
              <a:t>Sample Structure Chart with Transaction Center</a:t>
            </a:r>
          </a:p>
          <a:p>
            <a:r>
              <a:rPr lang="en-US">
                <a:effectLst>
                  <a:outerShdw blurRad="38100" dist="38100" dir="2700000" algn="tl">
                    <a:srgbClr val="C0C0C0"/>
                  </a:outerShdw>
                </a:effectLst>
              </a:rPr>
              <a:t>Notice</a:t>
            </a:r>
            <a:r>
              <a:rPr lang="en-US"/>
              <a:t> that the transaction center is shown as a high-level module containing a diamond to suggest that it will call one and only one of the subordinate modules.</a:t>
            </a:r>
          </a:p>
        </p:txBody>
      </p:sp>
      <p:sp>
        <p:nvSpPr>
          <p:cNvPr id="58372"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521-522</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D2D04610-E7E6-49D1-B4B0-81966406CB3D}" type="slidenum">
              <a:rPr lang="en-US"/>
              <a:pPr/>
              <a:t>28</a:t>
            </a:fld>
            <a:endParaRPr lang="en-US"/>
          </a:p>
        </p:txBody>
      </p:sp>
      <p:sp>
        <p:nvSpPr>
          <p:cNvPr id="60418" name="Rectangle 2"/>
          <p:cNvSpPr>
            <a:spLocks noChangeArrowheads="1" noTextEdit="1"/>
          </p:cNvSpPr>
          <p:nvPr>
            <p:ph type="sldImg"/>
          </p:nvPr>
        </p:nvSpPr>
        <p:spPr>
          <a:xfrm>
            <a:off x="1141413" y="693738"/>
            <a:ext cx="4575175" cy="3430587"/>
          </a:xfrm>
          <a:ln cap="flat"/>
        </p:spPr>
      </p:sp>
      <p:sp>
        <p:nvSpPr>
          <p:cNvPr id="60419"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rPr>
              <a:t>There</a:t>
            </a:r>
            <a:r>
              <a:rPr lang="en-US"/>
              <a:t> are a few classic examples of applications that would lend themselves to this strategy. A data flow diagram of each of these applications would contain a transaction center that routes the application’s input to the appropriate function.</a:t>
            </a:r>
          </a:p>
          <a:p>
            <a:pPr marL="685800" lvl="1" indent="-228600">
              <a:buFontTx/>
              <a:buChar char="•"/>
            </a:pPr>
            <a:r>
              <a:rPr lang="en-US" sz="1000"/>
              <a:t>A file maintenance program typically supports at least three functions that might be performed based upon the type of input transaction: adding a new record, deleting an existing record, or modifying an existing record. </a:t>
            </a:r>
          </a:p>
          <a:p>
            <a:pPr marL="685800" lvl="1" indent="-228600">
              <a:buFontTx/>
              <a:buChar char="•"/>
            </a:pPr>
            <a:r>
              <a:rPr lang="en-US" sz="1000"/>
              <a:t>An on-line system typically supports multiple levels of transactions. For instance, the main menu may offer three choices: EMPLOYEE FILE MAINTENANCE, PERSONNEL TRANSACTION, and EMPLOYEE INQUIRY. Each of these subfunctions may consist of multiple transactions. EMPLOYEE FILE MAINTENANCE might be factored as described in the preceding example. PERSONNEL TRANSACTION could be factored into SICK LEAVE PROCESSING, TIME CARD PROCESSING, VACATION PROCESSING, and so on. Thus, it is possible that an application contain multiple transaction centers — in this case, a transaction center may route a transaction to a module that also serves as a transaction center.</a:t>
            </a:r>
            <a:endParaRPr lang="en-US"/>
          </a:p>
          <a:p>
            <a:r>
              <a:rPr lang="en-US">
                <a:effectLst>
                  <a:outerShdw blurRad="38100" dist="38100" dir="2700000" algn="tl">
                    <a:srgbClr val="C0C0C0"/>
                  </a:outerShdw>
                </a:effectLst>
              </a:rPr>
              <a:t>Although</a:t>
            </a:r>
            <a:r>
              <a:rPr lang="en-US"/>
              <a:t> DFDs may help you identify transaction centers found in such applications, it depends on how detailed the analyst drew those DFDs (for instance, many analysts won't factor the DFD process, MAINTAIN EMPLOYEE FILE, into three separate processes). As with the transform analysis strategy discussed earlier, DFDs will likely first need to be revised to show missing details.</a:t>
            </a:r>
          </a:p>
          <a:p>
            <a:pPr>
              <a:spcBef>
                <a:spcPct val="48000"/>
              </a:spcBef>
              <a:spcAft>
                <a:spcPct val="48000"/>
              </a:spcAft>
            </a:pPr>
            <a:endParaRPr lang="en-US"/>
          </a:p>
          <a:p>
            <a:endParaRPr lang="en-US"/>
          </a:p>
          <a:p>
            <a:endParaRPr lang="en-US"/>
          </a:p>
        </p:txBody>
      </p:sp>
      <p:sp>
        <p:nvSpPr>
          <p:cNvPr id="60420"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521-523</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0049A2EF-F657-4528-82B4-86427BF86B8D}" type="slidenum">
              <a:rPr lang="en-US"/>
              <a:pPr/>
              <a:t>29</a:t>
            </a:fld>
            <a:endParaRPr lang="en-US"/>
          </a:p>
        </p:txBody>
      </p:sp>
      <p:sp>
        <p:nvSpPr>
          <p:cNvPr id="62466" name="Rectangle 2"/>
          <p:cNvSpPr>
            <a:spLocks noChangeArrowheads="1" noTextEdit="1"/>
          </p:cNvSpPr>
          <p:nvPr>
            <p:ph type="sldImg"/>
          </p:nvPr>
        </p:nvSpPr>
        <p:spPr>
          <a:xfrm>
            <a:off x="1141413" y="693738"/>
            <a:ext cx="4575175" cy="3430587"/>
          </a:xfrm>
          <a:ln cap="flat"/>
        </p:spPr>
      </p:sp>
      <p:sp>
        <p:nvSpPr>
          <p:cNvPr id="62467"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rPr>
              <a:t>Structure</a:t>
            </a:r>
            <a:r>
              <a:rPr lang="en-US"/>
              <a:t> charts developed through structured design are evaluated for quality. By using the Yourdon/Constantine strategy to divide a program into modules, you are able to end up with modules that are said to be loosely coupled and highly cohesive. In the following sections we examine these two measures of program design quality. As you study these two measures, recognize that the data and control flow symbols depicted on a structure chart can serve as aids in determining the degree of coupling and cohesion of modules.</a:t>
            </a:r>
          </a:p>
          <a:p>
            <a:pPr>
              <a:spcBef>
                <a:spcPct val="48000"/>
              </a:spcBef>
              <a:spcAft>
                <a:spcPct val="48000"/>
              </a:spcAft>
            </a:pPr>
            <a:endParaRPr lang="en-US"/>
          </a:p>
          <a:p>
            <a:endParaRPr lang="en-US"/>
          </a:p>
          <a:p>
            <a:endParaRPr lang="en-US"/>
          </a:p>
        </p:txBody>
      </p:sp>
      <p:sp>
        <p:nvSpPr>
          <p:cNvPr id="62468"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523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DBA31199-74F0-447C-BF64-A31A9404BDBC}" type="slidenum">
              <a:rPr lang="en-US"/>
              <a:pPr/>
              <a:t>3</a:t>
            </a:fld>
            <a:endParaRPr lang="en-US"/>
          </a:p>
        </p:txBody>
      </p:sp>
      <p:sp>
        <p:nvSpPr>
          <p:cNvPr id="9218" name="Rectangle 2"/>
          <p:cNvSpPr>
            <a:spLocks noChangeArrowheads="1" noTextEdit="1"/>
          </p:cNvSpPr>
          <p:nvPr>
            <p:ph type="sldImg"/>
          </p:nvPr>
        </p:nvSpPr>
        <p:spPr>
          <a:xfrm>
            <a:off x="1141413" y="693738"/>
            <a:ext cx="4575175" cy="3430587"/>
          </a:xfrm>
          <a:ln cap="flat"/>
        </p:spPr>
      </p:sp>
      <p:sp>
        <p:nvSpPr>
          <p:cNvPr id="9219"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rPr>
              <a:t>The</a:t>
            </a:r>
            <a:r>
              <a:rPr lang="en-US"/>
              <a:t> concept of structured design is simple. Design a program as a top-down hierarchy of modules. The top-down structure of these modules is developed according to various design rules and guidelines. The resulting hierarchy of modules can then be evaluated according to certain quality acceptance criteria to ensure the best modular design for the program. Upon completion, the modules are to be implemented using structured programming principles.</a:t>
            </a:r>
          </a:p>
          <a:p>
            <a:endParaRPr lang="en-US"/>
          </a:p>
        </p:txBody>
      </p:sp>
      <p:sp>
        <p:nvSpPr>
          <p:cNvPr id="9220"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511</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7327BCC9-B6F3-468F-8C04-3A1C730FA672}" type="slidenum">
              <a:rPr lang="en-US"/>
              <a:pPr/>
              <a:t>30</a:t>
            </a:fld>
            <a:endParaRPr lang="en-US"/>
          </a:p>
        </p:txBody>
      </p:sp>
      <p:sp>
        <p:nvSpPr>
          <p:cNvPr id="64514" name="Rectangle 2"/>
          <p:cNvSpPr>
            <a:spLocks noChangeArrowheads="1" noTextEdit="1"/>
          </p:cNvSpPr>
          <p:nvPr>
            <p:ph type="sldImg"/>
          </p:nvPr>
        </p:nvSpPr>
        <p:spPr>
          <a:xfrm>
            <a:off x="1141413" y="693738"/>
            <a:ext cx="4575175" cy="3430587"/>
          </a:xfrm>
          <a:ln cap="flat"/>
        </p:spPr>
      </p:sp>
      <p:sp>
        <p:nvSpPr>
          <p:cNvPr id="64515" name="Rectangle 3"/>
          <p:cNvSpPr>
            <a:spLocks noGrp="1" noChangeArrowheads="1"/>
          </p:cNvSpPr>
          <p:nvPr>
            <p:ph type="body" idx="1"/>
          </p:nvPr>
        </p:nvSpPr>
        <p:spPr>
          <a:noFill/>
          <a:ln/>
        </p:spPr>
        <p:txBody>
          <a:bodyPr/>
          <a:lstStyle/>
          <a:p>
            <a:pPr>
              <a:spcBef>
                <a:spcPct val="48000"/>
              </a:spcBef>
              <a:spcAft>
                <a:spcPct val="48000"/>
              </a:spcAft>
            </a:pPr>
            <a:r>
              <a:rPr lang="en-US" sz="900" i="1">
                <a:effectLst>
                  <a:outerShdw blurRad="38100" dist="38100" dir="2700000" algn="tl">
                    <a:srgbClr val="C0C0C0"/>
                  </a:outerShdw>
                </a:effectLst>
              </a:rPr>
              <a:t>Data</a:t>
            </a:r>
            <a:r>
              <a:rPr lang="en-US" sz="900" i="1"/>
              <a:t> coupling</a:t>
            </a:r>
            <a:r>
              <a:rPr lang="en-US" sz="900"/>
              <a:t> — two modules are said to be data coupled if their dependency is based on the fact that they communicate by passing of data. Other than communicating through data, the two modules are independent; that is, each module performs it’s own function with no regard to what or how the other module completes its functions. In examining modules for data coupling, careful attention should be made to ensure that no module communication contains “tramp” data. Tramp data is any unnecessarily data communicated between the modules. For example, a module might call a second module to have it calculate an employee’s net pay. Only data needed by the second module to complete its task should be passed from the calling module. By ensuring that modules only communicate necessary data, module dependency is minimized. This helps to avoid the “ripple effect” wherein making changes in one module inadvertently affects another module that happens to receive the same data. </a:t>
            </a:r>
          </a:p>
          <a:p>
            <a:pPr>
              <a:spcBef>
                <a:spcPct val="48000"/>
              </a:spcBef>
              <a:spcAft>
                <a:spcPct val="48000"/>
              </a:spcAft>
            </a:pPr>
            <a:r>
              <a:rPr lang="en-US" sz="900" i="1">
                <a:effectLst>
                  <a:outerShdw blurRad="38100" dist="38100" dir="2700000" algn="tl">
                    <a:srgbClr val="C0C0C0"/>
                  </a:outerShdw>
                </a:effectLst>
              </a:rPr>
              <a:t>Stamp</a:t>
            </a:r>
            <a:r>
              <a:rPr lang="en-US" sz="900" i="1"/>
              <a:t> coupling</a:t>
            </a:r>
            <a:r>
              <a:rPr lang="en-US" sz="900"/>
              <a:t> — two modules are said to be stamp coupled if their communication of data is in the form of an entire data structure or record. Since not all data making up the structure is usually necessary in the communication between the modules, stamp coupling typically involves tramp data. The passing of an entire data structure or record is also undesirable because any changes to the data structure or record may adversely affect any module that uses it. </a:t>
            </a:r>
          </a:p>
          <a:p>
            <a:pPr>
              <a:spcBef>
                <a:spcPct val="48000"/>
              </a:spcBef>
              <a:spcAft>
                <a:spcPct val="48000"/>
              </a:spcAft>
            </a:pPr>
            <a:r>
              <a:rPr lang="en-US" sz="900" i="1">
                <a:effectLst>
                  <a:outerShdw blurRad="38100" dist="38100" dir="2700000" algn="tl">
                    <a:srgbClr val="C0C0C0"/>
                  </a:outerShdw>
                </a:effectLst>
              </a:rPr>
              <a:t>Control </a:t>
            </a:r>
            <a:r>
              <a:rPr lang="en-US" sz="900" i="1"/>
              <a:t>coupling</a:t>
            </a:r>
            <a:r>
              <a:rPr lang="en-US" sz="900"/>
              <a:t> — two modules are said to be control coupled if their dependency is based on the fact that they communicate by passing of control information or flags. Control coupled modules represent a higher level of dependency. The mere fact that one module passes control information to another module suggest that the first module is involved in changing or coordinating the functions to be accomplished in the receiving module.</a:t>
            </a:r>
          </a:p>
          <a:p>
            <a:pPr>
              <a:spcBef>
                <a:spcPct val="48000"/>
              </a:spcBef>
              <a:spcAft>
                <a:spcPct val="48000"/>
              </a:spcAft>
            </a:pPr>
            <a:r>
              <a:rPr lang="en-US" sz="900" i="1">
                <a:effectLst>
                  <a:outerShdw blurRad="38100" dist="38100" dir="2700000" algn="tl">
                    <a:srgbClr val="C0C0C0"/>
                  </a:outerShdw>
                </a:effectLst>
              </a:rPr>
              <a:t>Common</a:t>
            </a:r>
            <a:r>
              <a:rPr lang="en-US" sz="900" i="1"/>
              <a:t> coupling</a:t>
            </a:r>
            <a:r>
              <a:rPr lang="en-US" sz="900"/>
              <a:t> — modules are said to be common coupled if they refer to the same global data area. Global data areas are commonly found in third generation programming languages (3GLS) such as COBOL. Common coupling represents an even higher level of module dependency. For example, all modules that reference the global data area could be adversely affected by any changes that any of the other modules made to data in that global data area.</a:t>
            </a:r>
            <a:r>
              <a:rPr lang="en-US"/>
              <a:t> </a:t>
            </a:r>
          </a:p>
          <a:p>
            <a:endParaRPr lang="en-US"/>
          </a:p>
          <a:p>
            <a:pPr>
              <a:spcBef>
                <a:spcPct val="48000"/>
              </a:spcBef>
              <a:spcAft>
                <a:spcPct val="48000"/>
              </a:spcAft>
            </a:pPr>
            <a:endParaRPr lang="en-US"/>
          </a:p>
          <a:p>
            <a:endParaRPr lang="en-US"/>
          </a:p>
          <a:p>
            <a:endParaRPr lang="en-US"/>
          </a:p>
        </p:txBody>
      </p:sp>
      <p:sp>
        <p:nvSpPr>
          <p:cNvPr id="64516"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523-525</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74CD1A54-99C5-442F-BA46-B8BEB698B36A}" type="slidenum">
              <a:rPr lang="en-US"/>
              <a:pPr/>
              <a:t>31</a:t>
            </a:fld>
            <a:endParaRPr lang="en-US"/>
          </a:p>
        </p:txBody>
      </p:sp>
      <p:sp>
        <p:nvSpPr>
          <p:cNvPr id="66562" name="Rectangle 2"/>
          <p:cNvSpPr>
            <a:spLocks noChangeArrowheads="1" noTextEdit="1"/>
          </p:cNvSpPr>
          <p:nvPr>
            <p:ph type="sldImg"/>
          </p:nvPr>
        </p:nvSpPr>
        <p:spPr>
          <a:xfrm>
            <a:off x="1141413" y="693738"/>
            <a:ext cx="4575175" cy="3430587"/>
          </a:xfrm>
          <a:ln cap="flat"/>
        </p:spPr>
      </p:sp>
      <p:sp>
        <p:nvSpPr>
          <p:cNvPr id="66563" name="Rectangle 3"/>
          <p:cNvSpPr>
            <a:spLocks noGrp="1" noChangeArrowheads="1"/>
          </p:cNvSpPr>
          <p:nvPr>
            <p:ph type="body" idx="1"/>
          </p:nvPr>
        </p:nvSpPr>
        <p:spPr>
          <a:noFill/>
          <a:ln/>
        </p:spPr>
        <p:txBody>
          <a:bodyPr/>
          <a:lstStyle/>
          <a:p>
            <a:pPr>
              <a:spcBef>
                <a:spcPct val="48000"/>
              </a:spcBef>
              <a:spcAft>
                <a:spcPct val="48000"/>
              </a:spcAft>
            </a:pPr>
            <a:r>
              <a:rPr lang="en-US" i="1">
                <a:effectLst>
                  <a:outerShdw blurRad="38100" dist="38100" dir="2700000" algn="tl">
                    <a:srgbClr val="C0C0C0"/>
                  </a:outerShdw>
                </a:effectLst>
              </a:rPr>
              <a:t>Content </a:t>
            </a:r>
            <a:r>
              <a:rPr lang="en-US" i="1"/>
              <a:t>coupling</a:t>
            </a:r>
            <a:r>
              <a:rPr lang="en-US"/>
              <a:t> —  two modules are said to be content coupled (also referred to as </a:t>
            </a:r>
            <a:r>
              <a:rPr lang="en-US" i="1"/>
              <a:t>hybrid coupled</a:t>
            </a:r>
            <a:r>
              <a:rPr lang="en-US"/>
              <a:t>) when one module actually modifies the procedural contents of another module. In essence, the connection that exists between the two modules represents control. Content coupling represents the highest degree of module dependency. </a:t>
            </a:r>
          </a:p>
          <a:p>
            <a:pPr>
              <a:spcBef>
                <a:spcPct val="48000"/>
              </a:spcBef>
              <a:spcAft>
                <a:spcPct val="48000"/>
              </a:spcAft>
            </a:pPr>
            <a:r>
              <a:rPr lang="en-US">
                <a:effectLst>
                  <a:outerShdw blurRad="38100" dist="38100" dir="2700000" algn="tl">
                    <a:srgbClr val="C0C0C0"/>
                  </a:outerShdw>
                </a:effectLst>
              </a:rPr>
              <a:t>Finally,</a:t>
            </a:r>
            <a:r>
              <a:rPr lang="en-US"/>
              <a:t> it should be pointed out that quality checks for coupling are typically be performed upon the modules appearing on a structure chart. However, those experienced in structured design are sometimes capable of performing coupling checks upon the processes appearing on DFD that would be used to subsequently derive that structure chart. </a:t>
            </a:r>
          </a:p>
          <a:p>
            <a:endParaRPr lang="en-US"/>
          </a:p>
          <a:p>
            <a:pPr>
              <a:spcBef>
                <a:spcPct val="48000"/>
              </a:spcBef>
              <a:spcAft>
                <a:spcPct val="48000"/>
              </a:spcAft>
            </a:pPr>
            <a:endParaRPr lang="en-US"/>
          </a:p>
          <a:p>
            <a:endParaRPr lang="en-US"/>
          </a:p>
          <a:p>
            <a:endParaRPr lang="en-US"/>
          </a:p>
        </p:txBody>
      </p:sp>
      <p:sp>
        <p:nvSpPr>
          <p:cNvPr id="66564"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523-526</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E3370D15-9D3B-4481-BE71-46900E6B0CFB}" type="slidenum">
              <a:rPr lang="en-US"/>
              <a:pPr/>
              <a:t>32</a:t>
            </a:fld>
            <a:endParaRPr lang="en-US"/>
          </a:p>
        </p:txBody>
      </p:sp>
      <p:sp>
        <p:nvSpPr>
          <p:cNvPr id="68610" name="Rectangle 2"/>
          <p:cNvSpPr>
            <a:spLocks noChangeArrowheads="1" noTextEdit="1"/>
          </p:cNvSpPr>
          <p:nvPr>
            <p:ph type="sldImg"/>
          </p:nvPr>
        </p:nvSpPr>
        <p:spPr>
          <a:xfrm>
            <a:off x="1141413" y="693738"/>
            <a:ext cx="4575175" cy="3430587"/>
          </a:xfrm>
          <a:ln cap="flat"/>
        </p:spPr>
      </p:sp>
      <p:sp>
        <p:nvSpPr>
          <p:cNvPr id="68611" name="Rectangle 3"/>
          <p:cNvSpPr>
            <a:spLocks noGrp="1" noChangeArrowheads="1"/>
          </p:cNvSpPr>
          <p:nvPr>
            <p:ph type="body" idx="1"/>
          </p:nvPr>
        </p:nvSpPr>
        <p:spPr>
          <a:noFill/>
          <a:ln/>
        </p:spPr>
        <p:txBody>
          <a:bodyPr/>
          <a:lstStyle/>
          <a:p>
            <a:pPr>
              <a:spcBef>
                <a:spcPct val="48000"/>
              </a:spcBef>
              <a:spcAft>
                <a:spcPct val="48000"/>
              </a:spcAft>
            </a:pPr>
            <a:r>
              <a:rPr lang="en-US">
                <a:effectLst>
                  <a:outerShdw blurRad="38100" dist="38100" dir="2700000" algn="tl">
                    <a:srgbClr val="C0C0C0"/>
                  </a:outerShdw>
                </a:effectLst>
              </a:rPr>
              <a:t>No </a:t>
            </a:r>
            <a:r>
              <a:rPr lang="en-US"/>
              <a:t>additional notes provided.</a:t>
            </a:r>
          </a:p>
          <a:p>
            <a:endParaRPr lang="en-US"/>
          </a:p>
          <a:p>
            <a:pPr>
              <a:spcBef>
                <a:spcPct val="48000"/>
              </a:spcBef>
              <a:spcAft>
                <a:spcPct val="48000"/>
              </a:spcAft>
            </a:pPr>
            <a:endParaRPr lang="en-US"/>
          </a:p>
          <a:p>
            <a:endParaRPr lang="en-US"/>
          </a:p>
          <a:p>
            <a:endParaRPr lang="en-US"/>
          </a:p>
        </p:txBody>
      </p:sp>
      <p:sp>
        <p:nvSpPr>
          <p:cNvPr id="68612"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526</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6D4934B3-8613-4FC5-B990-AB6DEEE6AF0A}" type="slidenum">
              <a:rPr lang="en-US"/>
              <a:pPr/>
              <a:t>33</a:t>
            </a:fld>
            <a:endParaRPr lang="en-US"/>
          </a:p>
        </p:txBody>
      </p:sp>
      <p:sp>
        <p:nvSpPr>
          <p:cNvPr id="70658" name="Rectangle 2"/>
          <p:cNvSpPr>
            <a:spLocks noChangeArrowheads="1" noTextEdit="1"/>
          </p:cNvSpPr>
          <p:nvPr>
            <p:ph type="sldImg"/>
          </p:nvPr>
        </p:nvSpPr>
        <p:spPr>
          <a:xfrm>
            <a:off x="1141413" y="693738"/>
            <a:ext cx="4575175" cy="3430587"/>
          </a:xfrm>
          <a:ln cap="flat"/>
        </p:spPr>
      </p:sp>
      <p:sp>
        <p:nvSpPr>
          <p:cNvPr id="70659" name="Rectangle 3"/>
          <p:cNvSpPr>
            <a:spLocks noGrp="1" noChangeArrowheads="1"/>
          </p:cNvSpPr>
          <p:nvPr>
            <p:ph type="body" idx="1"/>
          </p:nvPr>
        </p:nvSpPr>
        <p:spPr>
          <a:noFill/>
          <a:ln/>
        </p:spPr>
        <p:txBody>
          <a:bodyPr/>
          <a:lstStyle/>
          <a:p>
            <a:pPr>
              <a:spcBef>
                <a:spcPct val="48000"/>
              </a:spcBef>
              <a:spcAft>
                <a:spcPct val="48000"/>
              </a:spcAft>
            </a:pPr>
            <a:r>
              <a:rPr lang="en-US" sz="1000" i="1">
                <a:effectLst>
                  <a:outerShdw blurRad="38100" dist="38100" dir="2700000" algn="tl">
                    <a:srgbClr val="C0C0C0"/>
                  </a:outerShdw>
                </a:effectLst>
              </a:rPr>
              <a:t>Functional </a:t>
            </a:r>
            <a:r>
              <a:rPr lang="en-US" sz="1000" i="1"/>
              <a:t>cohesion </a:t>
            </a:r>
            <a:r>
              <a:rPr lang="en-US" sz="1000"/>
              <a:t>— are modules whose instruction are related because they collectively work together to accomplish a single well-define function. Examples of functionally cohesive module would be modules that: check customer account balance, add a new customer, delete a customer, and query a customer. In each example, the module would be accomplishing a </a:t>
            </a:r>
            <a:r>
              <a:rPr lang="en-US" sz="1000">
                <a:effectLst>
                  <a:outerShdw blurRad="38100" dist="38100" dir="2700000" algn="tl">
                    <a:srgbClr val="C0C0C0"/>
                  </a:outerShdw>
                </a:effectLst>
              </a:rPr>
              <a:t>single, simple function. </a:t>
            </a:r>
            <a:endParaRPr lang="en-US" sz="1000" i="1">
              <a:effectLst>
                <a:outerShdw blurRad="38100" dist="38100" dir="2700000" algn="tl">
                  <a:srgbClr val="C0C0C0"/>
                </a:outerShdw>
              </a:effectLst>
            </a:endParaRPr>
          </a:p>
          <a:p>
            <a:pPr>
              <a:spcBef>
                <a:spcPct val="48000"/>
              </a:spcBef>
              <a:spcAft>
                <a:spcPct val="48000"/>
              </a:spcAft>
            </a:pPr>
            <a:r>
              <a:rPr lang="en-US" sz="1000" i="1">
                <a:effectLst>
                  <a:outerShdw blurRad="38100" dist="38100" dir="2700000" algn="tl">
                    <a:srgbClr val="C0C0C0"/>
                  </a:outerShdw>
                </a:effectLst>
              </a:rPr>
              <a:t>Sequential</a:t>
            </a:r>
            <a:r>
              <a:rPr lang="en-US" sz="1000" i="1"/>
              <a:t> cohesion </a:t>
            </a:r>
            <a:r>
              <a:rPr lang="en-US" sz="1000"/>
              <a:t>— are modules whose instructions are related because the output data from one instruction is used as input data to the next instruction. An example of this type of module would be one whose instructions might accomplish the following series of tasks: get a an order, edit the order, release the order to the warehouse for filling and shipping, and then bill customer for shipped order. This type of module does not typically present serious coupling and cohesion problems that would affect its maintainability. However, since several functions have been included in a single module, the reuse of any given function is not possible. </a:t>
            </a:r>
            <a:endParaRPr lang="en-US" sz="1000" i="1"/>
          </a:p>
          <a:p>
            <a:pPr>
              <a:spcBef>
                <a:spcPct val="48000"/>
              </a:spcBef>
              <a:spcAft>
                <a:spcPct val="48000"/>
              </a:spcAft>
            </a:pPr>
            <a:r>
              <a:rPr lang="en-US" sz="1000" i="1">
                <a:effectLst>
                  <a:outerShdw blurRad="38100" dist="38100" dir="2700000" algn="tl">
                    <a:srgbClr val="C0C0C0"/>
                  </a:outerShdw>
                </a:effectLst>
              </a:rPr>
              <a:t>Communicational </a:t>
            </a:r>
            <a:r>
              <a:rPr lang="en-US" sz="1000" i="1"/>
              <a:t> cohesion </a:t>
            </a:r>
            <a:r>
              <a:rPr lang="en-US" sz="1000"/>
              <a:t>—  are modules whose instructions accomplish tasks that utilize the same piece(s) of data. For example, a module may consist of numerous instructions that each accomplish a task using customer data - such as checking a customer balance, adding a new customer, canceling a customer, updating a customer’s record, changing a customers status, or querying a customer. Such modules are easier to modify and maintain if it is expanded into separate modules that accomplish their own separate task.</a:t>
            </a:r>
            <a:endParaRPr lang="en-US" sz="1000" i="1"/>
          </a:p>
          <a:p>
            <a:pPr>
              <a:spcBef>
                <a:spcPct val="48000"/>
              </a:spcBef>
              <a:spcAft>
                <a:spcPct val="48000"/>
              </a:spcAft>
            </a:pPr>
            <a:r>
              <a:rPr lang="en-US" sz="1000" i="1">
                <a:effectLst>
                  <a:outerShdw blurRad="38100" dist="38100" dir="2700000" algn="tl">
                    <a:srgbClr val="C0C0C0"/>
                  </a:outerShdw>
                </a:effectLst>
              </a:rPr>
              <a:t>Procedural </a:t>
            </a:r>
            <a:r>
              <a:rPr lang="en-US" sz="1000" i="1"/>
              <a:t>cohesion </a:t>
            </a:r>
            <a:r>
              <a:rPr lang="en-US" sz="1000"/>
              <a:t>—  are modules whose instructions accomplish different tasks, yet have been combined because there is a specific order in which the tasks are to be completed. These types of modules are typically the result of first flowcharting the solution to a program and then selecting a sequence of instructions to serve as a module. Since these modules consists of instructions that accomplish several tasks that are virtually unrelated, these types of modules tend to be less maintainable.</a:t>
            </a:r>
          </a:p>
        </p:txBody>
      </p:sp>
      <p:sp>
        <p:nvSpPr>
          <p:cNvPr id="70660"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526</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957B922D-9819-4E3A-8575-6DFFFE7CC68C}" type="slidenum">
              <a:rPr lang="en-US"/>
              <a:pPr/>
              <a:t>34</a:t>
            </a:fld>
            <a:endParaRPr lang="en-US"/>
          </a:p>
        </p:txBody>
      </p:sp>
      <p:sp>
        <p:nvSpPr>
          <p:cNvPr id="72706" name="Rectangle 2"/>
          <p:cNvSpPr>
            <a:spLocks noChangeArrowheads="1" noTextEdit="1"/>
          </p:cNvSpPr>
          <p:nvPr>
            <p:ph type="sldImg"/>
          </p:nvPr>
        </p:nvSpPr>
        <p:spPr>
          <a:xfrm>
            <a:off x="1141413" y="693738"/>
            <a:ext cx="4575175" cy="3430587"/>
          </a:xfrm>
          <a:ln cap="flat"/>
        </p:spPr>
      </p:sp>
      <p:sp>
        <p:nvSpPr>
          <p:cNvPr id="72707" name="Rectangle 3"/>
          <p:cNvSpPr>
            <a:spLocks noGrp="1" noChangeArrowheads="1"/>
          </p:cNvSpPr>
          <p:nvPr>
            <p:ph type="body" idx="1"/>
          </p:nvPr>
        </p:nvSpPr>
        <p:spPr>
          <a:noFill/>
          <a:ln/>
        </p:spPr>
        <p:txBody>
          <a:bodyPr/>
          <a:lstStyle/>
          <a:p>
            <a:pPr>
              <a:spcBef>
                <a:spcPct val="0"/>
              </a:spcBef>
              <a:spcAft>
                <a:spcPct val="25000"/>
              </a:spcAft>
            </a:pPr>
            <a:r>
              <a:rPr lang="en-US" sz="1000" i="1">
                <a:effectLst>
                  <a:outerShdw blurRad="38100" dist="38100" dir="2700000" algn="tl">
                    <a:srgbClr val="C0C0C0"/>
                  </a:outerShdw>
                </a:effectLst>
              </a:rPr>
              <a:t>Temporal </a:t>
            </a:r>
            <a:r>
              <a:rPr lang="en-US" sz="1000" i="1"/>
              <a:t>cohesion</a:t>
            </a:r>
            <a:r>
              <a:rPr lang="en-US" sz="1000"/>
              <a:t> — are modules whose instructions appear to have been grouped together into a module because of  “time”. For example, a temporal cohesive module may contain instructions that were grouped together because they perform start-up or initialization activities (such as setting program counters or control flags) associated with the program.  Or perhaps the a set of instructions were to be performed at the end of the program; such as printing final report totals, closing a file, or display an end-of-job message to the user.</a:t>
            </a:r>
          </a:p>
          <a:p>
            <a:pPr>
              <a:spcBef>
                <a:spcPct val="0"/>
              </a:spcBef>
              <a:spcAft>
                <a:spcPct val="25000"/>
              </a:spcAft>
            </a:pPr>
            <a:r>
              <a:rPr lang="en-US" sz="1000" i="1">
                <a:effectLst>
                  <a:outerShdw blurRad="38100" dist="38100" dir="2700000" algn="tl">
                    <a:srgbClr val="C0C0C0"/>
                  </a:outerShdw>
                </a:effectLst>
              </a:rPr>
              <a:t>Logical </a:t>
            </a:r>
            <a:r>
              <a:rPr lang="en-US" sz="1000" i="1"/>
              <a:t>cohesion</a:t>
            </a:r>
            <a:r>
              <a:rPr lang="en-US" sz="1000"/>
              <a:t> — are modules that contain instructions that appear to be related because they fall into the same logical class of functions. For example, the instructions were group together as a module perhaps because they all involve editing or arithmetic operations. Unfortunately, logically cohesive modules do not meet our goal of a module containing instructions that belong together because they collectively serve to accomplish a single function or task.</a:t>
            </a:r>
          </a:p>
          <a:p>
            <a:pPr>
              <a:spcBef>
                <a:spcPct val="0"/>
              </a:spcBef>
              <a:spcAft>
                <a:spcPct val="25000"/>
              </a:spcAft>
            </a:pPr>
            <a:r>
              <a:rPr lang="en-US" sz="1000" i="1">
                <a:effectLst>
                  <a:outerShdw blurRad="38100" dist="38100" dir="2700000" algn="tl">
                    <a:srgbClr val="C0C0C0"/>
                  </a:outerShdw>
                </a:effectLst>
              </a:rPr>
              <a:t>Coincidental </a:t>
            </a:r>
            <a:r>
              <a:rPr lang="en-US" sz="1000" i="1"/>
              <a:t>cohesion</a:t>
            </a:r>
            <a:r>
              <a:rPr lang="en-US" sz="1000"/>
              <a:t> — are modules that contain instructions that have little or no relationship to one another. Coincidental cohesive modules that appear to have been derived with no attention given to the actual “function” being served by the module. In fact, their existence is typically based merely upon coincidence. For example, a designer may decide to create a module that will consist of a series of program instructions that they encountered several times elsewhere in the programs logic.</a:t>
            </a:r>
          </a:p>
          <a:p>
            <a:pPr>
              <a:spcBef>
                <a:spcPct val="0"/>
              </a:spcBef>
              <a:spcAft>
                <a:spcPct val="25000"/>
              </a:spcAft>
            </a:pPr>
            <a:r>
              <a:rPr lang="en-US" sz="1000">
                <a:effectLst>
                  <a:outerShdw blurRad="38100" dist="38100" dir="2700000" algn="tl">
                    <a:srgbClr val="C0C0C0"/>
                  </a:outerShdw>
                </a:effectLst>
              </a:rPr>
              <a:t>,It</a:t>
            </a:r>
            <a:r>
              <a:rPr lang="en-US" sz="1000"/>
              <a:t> should be pointed out that quality checks for cohesion can be performed upon the modules appearing on a structure chart, or upon the processes appearing on DFD that would be used to subsequently derive that structure chart.</a:t>
            </a:r>
            <a:r>
              <a:rPr lang="en-US"/>
              <a:t> </a:t>
            </a:r>
          </a:p>
          <a:p>
            <a:pPr>
              <a:spcBef>
                <a:spcPct val="48000"/>
              </a:spcBef>
              <a:spcAft>
                <a:spcPct val="48000"/>
              </a:spcAft>
            </a:pPr>
            <a:endParaRPr lang="en-US"/>
          </a:p>
        </p:txBody>
      </p:sp>
      <p:sp>
        <p:nvSpPr>
          <p:cNvPr id="72708"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526-527</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Grp="1" noChangeArrowheads="1"/>
          </p:cNvSpPr>
          <p:nvPr>
            <p:ph type="sldNum" sz="quarter" idx="5"/>
          </p:nvPr>
        </p:nvSpPr>
        <p:spPr>
          <a:ln/>
        </p:spPr>
        <p:txBody>
          <a:bodyPr/>
          <a:lstStyle/>
          <a:p>
            <a:fld id="{B3F04942-C8CA-44E1-8AC3-D63F09C9BC99}" type="slidenum">
              <a:rPr lang="en-US"/>
              <a:pPr/>
              <a:t>35</a:t>
            </a:fld>
            <a:endParaRPr lang="en-US"/>
          </a:p>
        </p:txBody>
      </p:sp>
      <p:sp>
        <p:nvSpPr>
          <p:cNvPr id="74754" name="Rectangle 2"/>
          <p:cNvSpPr>
            <a:spLocks noChangeArrowheads="1" noTextEdit="1"/>
          </p:cNvSpPr>
          <p:nvPr>
            <p:ph type="sldImg"/>
          </p:nvPr>
        </p:nvSpPr>
        <p:spPr>
          <a:xfrm>
            <a:off x="1141413" y="693738"/>
            <a:ext cx="4575175" cy="3430587"/>
          </a:xfrm>
          <a:ln cap="flat"/>
        </p:spPr>
      </p:sp>
      <p:sp>
        <p:nvSpPr>
          <p:cNvPr id="74755" name="Rectangle 3"/>
          <p:cNvSpPr>
            <a:spLocks noGrp="1" noChangeArrowheads="1"/>
          </p:cNvSpPr>
          <p:nvPr>
            <p:ph type="body" idx="1"/>
          </p:nvPr>
        </p:nvSpPr>
        <p:spPr>
          <a:noFill/>
          <a:ln/>
        </p:spPr>
        <p:txBody>
          <a:bodyPr/>
          <a:lstStyle/>
          <a:p>
            <a:pPr>
              <a:spcBef>
                <a:spcPct val="48000"/>
              </a:spcBef>
            </a:pPr>
            <a:endParaRPr lang="en-US" i="1">
              <a:effectLst>
                <a:outerShdw blurRad="38100" dist="38100" dir="2700000" algn="tl">
                  <a:srgbClr val="C0C0C0"/>
                </a:outerShdw>
              </a:effectLst>
            </a:endParaRPr>
          </a:p>
          <a:p>
            <a:pPr>
              <a:spcBef>
                <a:spcPct val="48000"/>
              </a:spcBef>
            </a:pPr>
            <a:endParaRPr lang="en-US" i="1">
              <a:effectLst>
                <a:outerShdw blurRad="38100" dist="38100" dir="2700000" algn="tl">
                  <a:srgbClr val="C0C0C0"/>
                </a:outerShdw>
              </a:effectLst>
            </a:endParaRPr>
          </a:p>
          <a:p>
            <a:pPr>
              <a:spcBef>
                <a:spcPct val="48000"/>
              </a:spcBef>
            </a:pPr>
            <a:endParaRPr lang="en-US"/>
          </a:p>
          <a:p>
            <a:pPr>
              <a:spcBef>
                <a:spcPct val="48000"/>
              </a:spcBef>
            </a:pPr>
            <a:endParaRPr lang="en-US"/>
          </a:p>
          <a:p>
            <a:pPr>
              <a:spcBef>
                <a:spcPct val="48000"/>
              </a:spcBef>
            </a:pPr>
            <a:endParaRPr lang="en-US"/>
          </a:p>
          <a:p>
            <a:pPr>
              <a:spcBef>
                <a:spcPct val="48000"/>
              </a:spcBef>
            </a:pPr>
            <a:endParaRPr lang="en-US"/>
          </a:p>
        </p:txBody>
      </p:sp>
      <p:sp>
        <p:nvSpPr>
          <p:cNvPr id="74756"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527</a:t>
            </a:r>
          </a:p>
        </p:txBody>
      </p:sp>
      <p:sp>
        <p:nvSpPr>
          <p:cNvPr id="74757" name="Rectangle 5"/>
          <p:cNvSpPr>
            <a:spLocks noChangeArrowheads="1"/>
          </p:cNvSpPr>
          <p:nvPr/>
        </p:nvSpPr>
        <p:spPr bwMode="auto">
          <a:xfrm>
            <a:off x="1066800" y="4511675"/>
            <a:ext cx="5029200" cy="4132263"/>
          </a:xfrm>
          <a:prstGeom prst="rect">
            <a:avLst/>
          </a:prstGeom>
          <a:noFill/>
          <a:ln w="9525">
            <a:noFill/>
            <a:miter lim="800000"/>
            <a:headEnd/>
            <a:tailEnd/>
          </a:ln>
          <a:effectLst/>
        </p:spPr>
        <p:txBody>
          <a:bodyPr lIns="92075" tIns="46038" rIns="92075" bIns="46038"/>
          <a:lstStyle/>
          <a:p>
            <a:pPr>
              <a:spcBef>
                <a:spcPct val="30000"/>
              </a:spcBef>
            </a:pPr>
            <a:r>
              <a:rPr lang="en-US" sz="1200">
                <a:effectLst>
                  <a:outerShdw blurRad="38100" dist="38100" dir="2700000" algn="tl">
                    <a:srgbClr val="C0C0C0"/>
                  </a:outerShdw>
                </a:effectLst>
                <a:latin typeface="Times New Roman" pitchFamily="18" charset="0"/>
              </a:rPr>
              <a:t>Using </a:t>
            </a:r>
            <a:r>
              <a:rPr lang="en-US" sz="1200">
                <a:latin typeface="Times New Roman" pitchFamily="18" charset="0"/>
              </a:rPr>
              <a:t>the design techniques presented in this unit, you have accumulated a good number of design specifications for the new system. Perhaps some or all of the documentation was done using a CASE product and resides in a repository. What do we actually package together? Put yourself in the role of the computer programmer. Are those specifications in a format that will help you write the programs?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D3A32CC2-9AF9-49DE-9F65-0B2FDC3D1126}" type="slidenum">
              <a:rPr lang="en-US"/>
              <a:pPr/>
              <a:t>36</a:t>
            </a:fld>
            <a:endParaRPr lang="en-US"/>
          </a:p>
        </p:txBody>
      </p:sp>
      <p:sp>
        <p:nvSpPr>
          <p:cNvPr id="76802" name="Rectangle 2"/>
          <p:cNvSpPr>
            <a:spLocks noChangeArrowheads="1" noTextEdit="1"/>
          </p:cNvSpPr>
          <p:nvPr>
            <p:ph type="sldImg"/>
          </p:nvPr>
        </p:nvSpPr>
        <p:spPr>
          <a:xfrm>
            <a:off x="1141413" y="693738"/>
            <a:ext cx="4575175" cy="3430587"/>
          </a:xfrm>
          <a:ln cap="flat"/>
        </p:spPr>
      </p:sp>
      <p:sp>
        <p:nvSpPr>
          <p:cNvPr id="76803"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latin typeface="Book Antiqua" pitchFamily="18" charset="0"/>
              </a:rPr>
              <a:t>Figure</a:t>
            </a:r>
            <a:r>
              <a:rPr lang="en-US">
                <a:latin typeface="Book Antiqua" pitchFamily="18" charset="0"/>
              </a:rPr>
              <a:t> 15.16 </a:t>
            </a:r>
            <a:r>
              <a:rPr lang="en-US" i="1">
                <a:latin typeface="Book Antiqua" pitchFamily="18" charset="0"/>
              </a:rPr>
              <a:t>Information Systems Framework Focus of Packaging</a:t>
            </a:r>
          </a:p>
          <a:p>
            <a:r>
              <a:rPr lang="en-US">
                <a:effectLst>
                  <a:outerShdw blurRad="38100" dist="38100" dir="2700000" algn="tl">
                    <a:srgbClr val="C0C0C0"/>
                  </a:outerShdw>
                </a:effectLst>
              </a:rPr>
              <a:t>No </a:t>
            </a:r>
            <a:r>
              <a:rPr lang="en-US"/>
              <a:t>additional notes provided.</a:t>
            </a:r>
          </a:p>
        </p:txBody>
      </p:sp>
      <p:sp>
        <p:nvSpPr>
          <p:cNvPr id="76804"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527-528</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FFD3C6D9-B36D-4EFA-BF33-9726BB1DE04A}" type="slidenum">
              <a:rPr lang="en-US"/>
              <a:pPr/>
              <a:t>37</a:t>
            </a:fld>
            <a:endParaRPr lang="en-US"/>
          </a:p>
        </p:txBody>
      </p:sp>
      <p:sp>
        <p:nvSpPr>
          <p:cNvPr id="78850" name="Rectangle 2"/>
          <p:cNvSpPr>
            <a:spLocks noChangeArrowheads="1" noTextEdit="1"/>
          </p:cNvSpPr>
          <p:nvPr>
            <p:ph type="sldImg"/>
          </p:nvPr>
        </p:nvSpPr>
        <p:spPr>
          <a:xfrm>
            <a:off x="1141413" y="693738"/>
            <a:ext cx="4575175" cy="3430587"/>
          </a:xfrm>
          <a:ln cap="flat"/>
        </p:spPr>
      </p:sp>
      <p:sp>
        <p:nvSpPr>
          <p:cNvPr id="78851" name="Rectangle 3"/>
          <p:cNvSpPr>
            <a:spLocks noGrp="1" noChangeArrowheads="1"/>
          </p:cNvSpPr>
          <p:nvPr>
            <p:ph type="body" idx="1"/>
          </p:nvPr>
        </p:nvSpPr>
        <p:spPr>
          <a:ln/>
        </p:spPr>
        <p:txBody>
          <a:bodyPr/>
          <a:lstStyle/>
          <a:p>
            <a:endParaRPr lang="en-US"/>
          </a:p>
        </p:txBody>
      </p:sp>
      <p:sp>
        <p:nvSpPr>
          <p:cNvPr id="78852"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508-528</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1A923541-5ADE-48D5-9EFB-0292C72E6556}" type="slidenum">
              <a:rPr lang="en-US"/>
              <a:pPr/>
              <a:t>4</a:t>
            </a:fld>
            <a:endParaRPr lang="en-US"/>
          </a:p>
        </p:txBody>
      </p:sp>
      <p:sp>
        <p:nvSpPr>
          <p:cNvPr id="11266" name="Rectangle 2"/>
          <p:cNvSpPr>
            <a:spLocks noChangeArrowheads="1" noTextEdit="1"/>
          </p:cNvSpPr>
          <p:nvPr>
            <p:ph type="sldImg"/>
          </p:nvPr>
        </p:nvSpPr>
        <p:spPr>
          <a:xfrm>
            <a:off x="1141413" y="693738"/>
            <a:ext cx="4575175" cy="3430587"/>
          </a:xfrm>
          <a:ln cap="flat"/>
        </p:spPr>
      </p:sp>
      <p:sp>
        <p:nvSpPr>
          <p:cNvPr id="11267"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latin typeface="Book Antiqua" pitchFamily="18" charset="0"/>
              </a:rPr>
              <a:t>Figure</a:t>
            </a:r>
            <a:r>
              <a:rPr lang="en-US">
                <a:latin typeface="Book Antiqua" pitchFamily="18" charset="0"/>
              </a:rPr>
              <a:t> 15.1 </a:t>
            </a:r>
            <a:r>
              <a:rPr lang="en-US" i="1">
                <a:latin typeface="Book Antiqua" pitchFamily="18" charset="0"/>
              </a:rPr>
              <a:t>Information Systems Framework Focus of Structured Design</a:t>
            </a:r>
          </a:p>
          <a:p>
            <a:r>
              <a:rPr lang="en-US">
                <a:effectLst>
                  <a:outerShdw blurRad="38100" dist="38100" dir="2700000" algn="tl">
                    <a:srgbClr val="C0C0C0"/>
                  </a:outerShdw>
                </a:effectLst>
              </a:rPr>
              <a:t>During</a:t>
            </a:r>
            <a:r>
              <a:rPr lang="en-US"/>
              <a:t> structured design the system designer’s primary focus is upon the process component of the information systems framework. And as you will soon see, the business process model is instrumental in identifying and deriving the hierarchy of modules for a program.</a:t>
            </a:r>
          </a:p>
        </p:txBody>
      </p:sp>
      <p:sp>
        <p:nvSpPr>
          <p:cNvPr id="11268"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511-512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9BB7312D-5FFF-45D9-B66D-0371781580C3}" type="slidenum">
              <a:rPr lang="en-US"/>
              <a:pPr/>
              <a:t>5</a:t>
            </a:fld>
            <a:endParaRPr lang="en-US"/>
          </a:p>
        </p:txBody>
      </p:sp>
      <p:sp>
        <p:nvSpPr>
          <p:cNvPr id="13314" name="Rectangle 2"/>
          <p:cNvSpPr>
            <a:spLocks noChangeArrowheads="1" noTextEdit="1"/>
          </p:cNvSpPr>
          <p:nvPr>
            <p:ph type="sldImg"/>
          </p:nvPr>
        </p:nvSpPr>
        <p:spPr>
          <a:xfrm>
            <a:off x="1141413" y="693738"/>
            <a:ext cx="4575175" cy="3430587"/>
          </a:xfrm>
          <a:ln cap="flat"/>
        </p:spPr>
      </p:sp>
      <p:sp>
        <p:nvSpPr>
          <p:cNvPr id="13315"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rPr>
              <a:t>The</a:t>
            </a:r>
            <a:r>
              <a:rPr lang="en-US"/>
              <a:t> concept of structured design is simple. Design a program as a top-down hierarchy of modules. The top-down structure of these modules is developed according to various design rules and guidelines. The resulting hierarchy of modules can then be evaluated according to certain quality acceptance criteria to ensure the best modular design for the program. Upon completion, the modules are to be implemented using structured programming principles.</a:t>
            </a:r>
          </a:p>
          <a:p>
            <a:endParaRPr lang="en-US"/>
          </a:p>
        </p:txBody>
      </p:sp>
      <p:sp>
        <p:nvSpPr>
          <p:cNvPr id="13316"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E340BA73-63FC-43BB-B3D2-79BF3A6B0202}" type="slidenum">
              <a:rPr lang="en-US"/>
              <a:pPr/>
              <a:t>6</a:t>
            </a:fld>
            <a:endParaRPr lang="en-US"/>
          </a:p>
        </p:txBody>
      </p:sp>
      <p:sp>
        <p:nvSpPr>
          <p:cNvPr id="15362" name="Rectangle 2"/>
          <p:cNvSpPr>
            <a:spLocks noChangeArrowheads="1" noTextEdit="1"/>
          </p:cNvSpPr>
          <p:nvPr>
            <p:ph type="sldImg"/>
          </p:nvPr>
        </p:nvSpPr>
        <p:spPr>
          <a:xfrm>
            <a:off x="1141413" y="693738"/>
            <a:ext cx="4575175" cy="3430587"/>
          </a:xfrm>
          <a:ln cap="flat"/>
        </p:spPr>
      </p:sp>
      <p:sp>
        <p:nvSpPr>
          <p:cNvPr id="15363"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rPr>
              <a:t>No </a:t>
            </a:r>
            <a:r>
              <a:rPr lang="en-US"/>
              <a:t>additional notes provided.</a:t>
            </a:r>
          </a:p>
          <a:p>
            <a:endParaRPr lang="en-US"/>
          </a:p>
        </p:txBody>
      </p:sp>
      <p:sp>
        <p:nvSpPr>
          <p:cNvPr id="15364"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511-512</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F9192306-79F4-44EF-9D19-C3A03E927F4B}" type="slidenum">
              <a:rPr lang="en-US"/>
              <a:pPr/>
              <a:t>7</a:t>
            </a:fld>
            <a:endParaRPr lang="en-US"/>
          </a:p>
        </p:txBody>
      </p:sp>
      <p:sp>
        <p:nvSpPr>
          <p:cNvPr id="17410" name="Rectangle 2"/>
          <p:cNvSpPr>
            <a:spLocks noChangeArrowheads="1" noTextEdit="1"/>
          </p:cNvSpPr>
          <p:nvPr>
            <p:ph type="sldImg"/>
          </p:nvPr>
        </p:nvSpPr>
        <p:spPr>
          <a:xfrm>
            <a:off x="1141413" y="693738"/>
            <a:ext cx="4575175" cy="3430587"/>
          </a:xfrm>
          <a:ln cap="flat"/>
        </p:spPr>
      </p:sp>
      <p:sp>
        <p:nvSpPr>
          <p:cNvPr id="17411"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rPr>
              <a:t>No </a:t>
            </a:r>
            <a:r>
              <a:rPr lang="en-US"/>
              <a:t>additional notes provided.</a:t>
            </a:r>
          </a:p>
          <a:p>
            <a:endParaRPr lang="en-US"/>
          </a:p>
        </p:txBody>
      </p:sp>
      <p:sp>
        <p:nvSpPr>
          <p:cNvPr id="17412"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1498F49A-F093-40A8-A3A5-343AA7A57CB0}" type="slidenum">
              <a:rPr lang="en-US"/>
              <a:pPr/>
              <a:t>8</a:t>
            </a:fld>
            <a:endParaRPr lang="en-US"/>
          </a:p>
        </p:txBody>
      </p:sp>
      <p:sp>
        <p:nvSpPr>
          <p:cNvPr id="19458" name="Rectangle 2"/>
          <p:cNvSpPr>
            <a:spLocks noChangeArrowheads="1" noTextEdit="1"/>
          </p:cNvSpPr>
          <p:nvPr>
            <p:ph type="sldImg"/>
          </p:nvPr>
        </p:nvSpPr>
        <p:spPr>
          <a:xfrm>
            <a:off x="1141413" y="693738"/>
            <a:ext cx="4575175" cy="3430587"/>
          </a:xfrm>
          <a:ln cap="flat"/>
        </p:spPr>
      </p:sp>
      <p:sp>
        <p:nvSpPr>
          <p:cNvPr id="19459" name="Rectangle 3"/>
          <p:cNvSpPr>
            <a:spLocks noGrp="1" noChangeArrowheads="1"/>
          </p:cNvSpPr>
          <p:nvPr>
            <p:ph type="body" idx="1"/>
          </p:nvPr>
        </p:nvSpPr>
        <p:spPr>
          <a:noFill/>
          <a:ln/>
        </p:spPr>
        <p:txBody>
          <a:bodyPr/>
          <a:lstStyle/>
          <a:p>
            <a:r>
              <a:rPr lang="en-US">
                <a:effectLst>
                  <a:outerShdw blurRad="38100" dist="38100" dir="2700000" algn="tl">
                    <a:srgbClr val="C0C0C0"/>
                  </a:outerShdw>
                </a:effectLst>
                <a:latin typeface="Book Antiqua" pitchFamily="18" charset="0"/>
              </a:rPr>
              <a:t>Figure</a:t>
            </a:r>
            <a:r>
              <a:rPr lang="en-US">
                <a:latin typeface="Book Antiqua" pitchFamily="18" charset="0"/>
              </a:rPr>
              <a:t> 15.2 </a:t>
            </a:r>
            <a:r>
              <a:rPr lang="en-US" i="1">
                <a:latin typeface="Book Antiqua" pitchFamily="18" charset="0"/>
              </a:rPr>
              <a:t>Sample Structure Chart</a:t>
            </a:r>
          </a:p>
          <a:p>
            <a:r>
              <a:rPr lang="en-US"/>
              <a:t>The figure above depicts the symbol set used for structure charts. We draw your attention to the following:</a:t>
            </a:r>
          </a:p>
          <a:p>
            <a:pPr marL="685800" lvl="1" indent="-228600">
              <a:buFontTx/>
              <a:buChar char="•"/>
            </a:pPr>
            <a:r>
              <a:rPr lang="en-US" sz="800"/>
              <a:t>Structure chart modules are depicted by named rectangles. Modules are factored, from the top down, into submodules. The highest level module is referred to as the system or root module. It serves to coordinate or “boss” the modules appearing directly beneath it. In turn, those modules may serve to coordinate those modules appearing immediately below them.</a:t>
            </a:r>
          </a:p>
          <a:p>
            <a:pPr marL="685800" lvl="1" indent="-228600">
              <a:buFontTx/>
              <a:buChar char="•"/>
            </a:pPr>
            <a:r>
              <a:rPr lang="en-US" sz="800"/>
              <a:t>Structure chart modules are presumed to execute in a top-to-bottom, left-to-right sequence. The line connecting two modules represents a normal call. For example, SYSTEM MODULE calls MODULE B. </a:t>
            </a:r>
          </a:p>
          <a:p>
            <a:pPr marL="685800" lvl="1" indent="-228600">
              <a:buFontTx/>
              <a:buChar char="•"/>
            </a:pPr>
            <a:r>
              <a:rPr lang="en-US" sz="800"/>
              <a:t>An arc shaped arrow located across a line (representing a module call) means that the module makes iterative calls. Thus, SYSTEM MODULE calls MODULE A to be performed </a:t>
            </a:r>
            <a:r>
              <a:rPr lang="en-US" sz="800" i="1"/>
              <a:t>N</a:t>
            </a:r>
            <a:r>
              <a:rPr lang="en-US" sz="800"/>
              <a:t> number of times, or until some condition is met.</a:t>
            </a:r>
          </a:p>
          <a:p>
            <a:pPr marL="685800" lvl="1" indent="-228600">
              <a:buFontTx/>
              <a:buChar char="•"/>
            </a:pPr>
            <a:r>
              <a:rPr lang="en-US" sz="800"/>
              <a:t>A diamond symbol located at the bottom of a module means that the module calls one and only one of the other lower modules that are connected to the diamond. Thus, MODULE A can call MODULE C or MODULE D. Notice however that MODULE B can call MODULE G and it can call </a:t>
            </a:r>
            <a:r>
              <a:rPr lang="en-US" sz="800" i="1"/>
              <a:t>either</a:t>
            </a:r>
            <a:r>
              <a:rPr lang="en-US" sz="800"/>
              <a:t> MODULE E or MODULE F. This diagram construct is referred to as a </a:t>
            </a:r>
            <a:r>
              <a:rPr lang="en-US" sz="800" i="1"/>
              <a:t>transaction center</a:t>
            </a:r>
            <a:r>
              <a:rPr lang="en-US" sz="800"/>
              <a:t>.</a:t>
            </a:r>
          </a:p>
          <a:p>
            <a:pPr marL="685800" lvl="1" indent="-228600">
              <a:buFontTx/>
              <a:buChar char="•"/>
            </a:pPr>
            <a:r>
              <a:rPr lang="en-US" sz="800"/>
              <a:t>Program modules communicate with each other through passing of data. Data being passed is represented by named arrows with a small circle on one end. The  direction of the arrow is significant. Note that DATA A is being passed “up” from MODULE C to its parent, MODULE A. The downward direction of the arrow for DATA B implies that SYSTEM MODULE is passing it to MODULE B. </a:t>
            </a:r>
          </a:p>
          <a:p>
            <a:pPr marL="685800" lvl="1" indent="-228600">
              <a:buFontTx/>
              <a:buChar char="•"/>
            </a:pPr>
            <a:r>
              <a:rPr lang="en-US" sz="800"/>
              <a:t>Programs may also communicate with each other through passing of messages or control parameters, called </a:t>
            </a:r>
            <a:r>
              <a:rPr lang="en-US" sz="800" b="1"/>
              <a:t>flags</a:t>
            </a:r>
            <a:r>
              <a:rPr lang="en-US" sz="800"/>
              <a:t>. Control flags are depicted by an arrow with a darkened circle on one end. As with data, the direction of the arrow implies the source and receiving modules.</a:t>
            </a:r>
          </a:p>
          <a:p>
            <a:pPr marL="685800" lvl="1" indent="-228600">
              <a:buFontTx/>
              <a:buChar char="•"/>
            </a:pPr>
            <a:r>
              <a:rPr lang="en-US" sz="800"/>
              <a:t>Often times a systems designer recognizes the opportunity to utilize a pre-defined or library module. For example, perhaps one function of a program is to perform a special sort routine that was previously developed and placed in the program library for use by other developers for applications that might reuse that function. Such modules are depicted on a structure chart as a rectangle containing an vertical line on each side.</a:t>
            </a:r>
            <a:r>
              <a:rPr lang="en-US"/>
              <a:t>  </a:t>
            </a:r>
          </a:p>
        </p:txBody>
      </p:sp>
      <p:sp>
        <p:nvSpPr>
          <p:cNvPr id="19460"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511-513</a:t>
            </a:r>
          </a:p>
        </p:txBody>
      </p:sp>
      <p:sp>
        <p:nvSpPr>
          <p:cNvPr id="19461" name="Oval 5"/>
          <p:cNvSpPr>
            <a:spLocks noChangeArrowheads="1"/>
          </p:cNvSpPr>
          <p:nvPr/>
        </p:nvSpPr>
        <p:spPr bwMode="auto">
          <a:xfrm>
            <a:off x="1073150" y="8177213"/>
            <a:ext cx="215900" cy="215900"/>
          </a:xfrm>
          <a:prstGeom prst="ellipse">
            <a:avLst/>
          </a:prstGeom>
          <a:solidFill>
            <a:srgbClr val="FCFEB9"/>
          </a:solidFill>
          <a:ln w="12700">
            <a:solidFill>
              <a:schemeClr val="tx1"/>
            </a:solidFill>
            <a:round/>
            <a:headEnd/>
            <a:tailEnd/>
          </a:ln>
          <a:effectLst/>
        </p:spPr>
        <p:txBody>
          <a:bodyPr wrap="none" lIns="92075" tIns="46038" rIns="92075" bIns="46038" anchor="ctr"/>
          <a:lstStyle/>
          <a:p>
            <a:pPr algn="ctr"/>
            <a:r>
              <a:rPr lang="en-US" sz="1400" b="1"/>
              <a:t>7</a:t>
            </a:r>
          </a:p>
        </p:txBody>
      </p:sp>
      <p:sp>
        <p:nvSpPr>
          <p:cNvPr id="19462" name="Oval 6"/>
          <p:cNvSpPr>
            <a:spLocks noChangeArrowheads="1"/>
          </p:cNvSpPr>
          <p:nvPr/>
        </p:nvSpPr>
        <p:spPr bwMode="auto">
          <a:xfrm>
            <a:off x="1073150" y="7720013"/>
            <a:ext cx="215900" cy="215900"/>
          </a:xfrm>
          <a:prstGeom prst="ellipse">
            <a:avLst/>
          </a:prstGeom>
          <a:solidFill>
            <a:srgbClr val="FCFEB9"/>
          </a:solidFill>
          <a:ln w="12700">
            <a:solidFill>
              <a:schemeClr val="tx1"/>
            </a:solidFill>
            <a:round/>
            <a:headEnd/>
            <a:tailEnd/>
          </a:ln>
          <a:effectLst/>
        </p:spPr>
        <p:txBody>
          <a:bodyPr wrap="none" lIns="92075" tIns="46038" rIns="92075" bIns="46038" anchor="ctr"/>
          <a:lstStyle/>
          <a:p>
            <a:pPr algn="ctr"/>
            <a:r>
              <a:rPr lang="en-US" sz="1400" b="1"/>
              <a:t>6</a:t>
            </a:r>
          </a:p>
        </p:txBody>
      </p:sp>
      <p:sp>
        <p:nvSpPr>
          <p:cNvPr id="19463" name="Oval 7"/>
          <p:cNvSpPr>
            <a:spLocks noChangeArrowheads="1"/>
          </p:cNvSpPr>
          <p:nvPr/>
        </p:nvSpPr>
        <p:spPr bwMode="auto">
          <a:xfrm>
            <a:off x="1073150" y="7186613"/>
            <a:ext cx="215900" cy="215900"/>
          </a:xfrm>
          <a:prstGeom prst="ellipse">
            <a:avLst/>
          </a:prstGeom>
          <a:solidFill>
            <a:srgbClr val="FCFEB9"/>
          </a:solidFill>
          <a:ln w="12700">
            <a:solidFill>
              <a:schemeClr val="tx1"/>
            </a:solidFill>
            <a:round/>
            <a:headEnd/>
            <a:tailEnd/>
          </a:ln>
          <a:effectLst/>
        </p:spPr>
        <p:txBody>
          <a:bodyPr wrap="none" lIns="92075" tIns="46038" rIns="92075" bIns="46038" anchor="ctr"/>
          <a:lstStyle/>
          <a:p>
            <a:pPr algn="ctr"/>
            <a:r>
              <a:rPr lang="en-US" sz="1400" b="1"/>
              <a:t>5</a:t>
            </a:r>
          </a:p>
        </p:txBody>
      </p:sp>
      <p:sp>
        <p:nvSpPr>
          <p:cNvPr id="19464" name="Oval 8"/>
          <p:cNvSpPr>
            <a:spLocks noChangeArrowheads="1"/>
          </p:cNvSpPr>
          <p:nvPr/>
        </p:nvSpPr>
        <p:spPr bwMode="auto">
          <a:xfrm>
            <a:off x="1073150" y="6500813"/>
            <a:ext cx="215900" cy="215900"/>
          </a:xfrm>
          <a:prstGeom prst="ellipse">
            <a:avLst/>
          </a:prstGeom>
          <a:solidFill>
            <a:srgbClr val="FCFEB9"/>
          </a:solidFill>
          <a:ln w="12700">
            <a:solidFill>
              <a:schemeClr val="tx1"/>
            </a:solidFill>
            <a:round/>
            <a:headEnd/>
            <a:tailEnd/>
          </a:ln>
          <a:effectLst/>
        </p:spPr>
        <p:txBody>
          <a:bodyPr wrap="none" lIns="92075" tIns="46038" rIns="92075" bIns="46038" anchor="ctr"/>
          <a:lstStyle/>
          <a:p>
            <a:pPr algn="ctr"/>
            <a:r>
              <a:rPr lang="en-US" sz="1400" b="1"/>
              <a:t>4</a:t>
            </a:r>
          </a:p>
        </p:txBody>
      </p:sp>
      <p:sp>
        <p:nvSpPr>
          <p:cNvPr id="19465" name="Oval 9"/>
          <p:cNvSpPr>
            <a:spLocks noChangeArrowheads="1"/>
          </p:cNvSpPr>
          <p:nvPr/>
        </p:nvSpPr>
        <p:spPr bwMode="auto">
          <a:xfrm>
            <a:off x="1073150" y="6119813"/>
            <a:ext cx="215900" cy="215900"/>
          </a:xfrm>
          <a:prstGeom prst="ellipse">
            <a:avLst/>
          </a:prstGeom>
          <a:solidFill>
            <a:srgbClr val="FCFEB9"/>
          </a:solidFill>
          <a:ln w="12700">
            <a:solidFill>
              <a:schemeClr val="tx1"/>
            </a:solidFill>
            <a:round/>
            <a:headEnd/>
            <a:tailEnd/>
          </a:ln>
          <a:effectLst/>
        </p:spPr>
        <p:txBody>
          <a:bodyPr wrap="none" lIns="92075" tIns="46038" rIns="92075" bIns="46038" anchor="ctr"/>
          <a:lstStyle/>
          <a:p>
            <a:pPr algn="ctr"/>
            <a:r>
              <a:rPr lang="en-US" sz="1400" b="1"/>
              <a:t>3</a:t>
            </a:r>
          </a:p>
        </p:txBody>
      </p:sp>
      <p:sp>
        <p:nvSpPr>
          <p:cNvPr id="19466" name="Oval 10"/>
          <p:cNvSpPr>
            <a:spLocks noChangeArrowheads="1"/>
          </p:cNvSpPr>
          <p:nvPr/>
        </p:nvSpPr>
        <p:spPr bwMode="auto">
          <a:xfrm>
            <a:off x="1073150" y="5662613"/>
            <a:ext cx="215900" cy="215900"/>
          </a:xfrm>
          <a:prstGeom prst="ellipse">
            <a:avLst/>
          </a:prstGeom>
          <a:solidFill>
            <a:srgbClr val="FCFEB9"/>
          </a:solidFill>
          <a:ln w="12700">
            <a:solidFill>
              <a:schemeClr val="tx1"/>
            </a:solidFill>
            <a:round/>
            <a:headEnd/>
            <a:tailEnd/>
          </a:ln>
          <a:effectLst/>
        </p:spPr>
        <p:txBody>
          <a:bodyPr wrap="none" lIns="92075" tIns="46038" rIns="92075" bIns="46038" anchor="ctr"/>
          <a:lstStyle/>
          <a:p>
            <a:pPr algn="ctr"/>
            <a:r>
              <a:rPr lang="en-US" sz="1400" b="1"/>
              <a:t>2</a:t>
            </a:r>
          </a:p>
        </p:txBody>
      </p:sp>
      <p:sp>
        <p:nvSpPr>
          <p:cNvPr id="19467" name="Oval 11"/>
          <p:cNvSpPr>
            <a:spLocks noChangeArrowheads="1"/>
          </p:cNvSpPr>
          <p:nvPr/>
        </p:nvSpPr>
        <p:spPr bwMode="auto">
          <a:xfrm>
            <a:off x="1073150" y="5205413"/>
            <a:ext cx="215900" cy="215900"/>
          </a:xfrm>
          <a:prstGeom prst="ellipse">
            <a:avLst/>
          </a:prstGeom>
          <a:solidFill>
            <a:srgbClr val="FCFEB9"/>
          </a:solidFill>
          <a:ln w="12700">
            <a:solidFill>
              <a:schemeClr val="tx1"/>
            </a:solidFill>
            <a:round/>
            <a:headEnd/>
            <a:tailEnd/>
          </a:ln>
          <a:effectLst/>
        </p:spPr>
        <p:txBody>
          <a:bodyPr wrap="none" lIns="92075" tIns="46038" rIns="92075" bIns="46038" anchor="ctr"/>
          <a:lstStyle/>
          <a:p>
            <a:pPr algn="ctr"/>
            <a:r>
              <a:rPr lang="en-US" sz="1400"/>
              <a:t>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8D67ABDE-9BA4-4E80-9E1E-FE69051AA940}" type="slidenum">
              <a:rPr lang="en-US"/>
              <a:pPr/>
              <a:t>9</a:t>
            </a:fld>
            <a:endParaRPr lang="en-US"/>
          </a:p>
        </p:txBody>
      </p:sp>
      <p:sp>
        <p:nvSpPr>
          <p:cNvPr id="21506" name="Rectangle 2"/>
          <p:cNvSpPr>
            <a:spLocks noChangeArrowheads="1" noTextEdit="1"/>
          </p:cNvSpPr>
          <p:nvPr>
            <p:ph type="sldImg"/>
          </p:nvPr>
        </p:nvSpPr>
        <p:spPr>
          <a:xfrm>
            <a:off x="1141413" y="693738"/>
            <a:ext cx="4575175" cy="3430587"/>
          </a:xfrm>
          <a:ln cap="flat"/>
        </p:spPr>
      </p:sp>
      <p:sp>
        <p:nvSpPr>
          <p:cNvPr id="21507" name="Rectangle 3"/>
          <p:cNvSpPr>
            <a:spLocks noGrp="1" noChangeArrowheads="1"/>
          </p:cNvSpPr>
          <p:nvPr>
            <p:ph type="body" idx="1"/>
          </p:nvPr>
        </p:nvSpPr>
        <p:spPr>
          <a:noFill/>
          <a:ln/>
        </p:spPr>
        <p:txBody>
          <a:bodyPr/>
          <a:lstStyle/>
          <a:p>
            <a:r>
              <a:rPr lang="en-US" sz="1000">
                <a:effectLst>
                  <a:outerShdw blurRad="38100" dist="38100" dir="2700000" algn="tl">
                    <a:srgbClr val="C0C0C0"/>
                  </a:outerShdw>
                </a:effectLst>
              </a:rPr>
              <a:t>Processes </a:t>
            </a:r>
            <a:r>
              <a:rPr lang="en-US" sz="1000"/>
              <a:t>appearing on the DFD should do one function. Thus, some elementary processes may need to be expanded into two or more, smaller processes that each accomplish a single function. As a general rule of thumb, a process should have either one input or one output. </a:t>
            </a:r>
          </a:p>
          <a:p>
            <a:r>
              <a:rPr lang="en-US" sz="1000">
                <a:effectLst>
                  <a:outerShdw blurRad="38100" dist="38100" dir="2700000" algn="tl">
                    <a:srgbClr val="C0C0C0"/>
                  </a:outerShdw>
                </a:effectLst>
              </a:rPr>
              <a:t>In </a:t>
            </a:r>
            <a:r>
              <a:rPr lang="en-US" sz="1000"/>
              <a:t>order to keep DFDs from becoming overly cluttered and overwhelming user, processes for reading, modifying, and deleting data in a data store were not included on the elementary DFDs. Thus, processes now need to be added to handle data access and maintenance. Thus, you would need to locate each process that accesses or maintains data in a data store and add an intermediate process that will be responsible for that data base action. </a:t>
            </a:r>
          </a:p>
          <a:p>
            <a:r>
              <a:rPr lang="en-US" sz="1000">
                <a:effectLst>
                  <a:outerShdw blurRad="38100" dist="38100" dir="2700000" algn="tl">
                    <a:srgbClr val="C0C0C0"/>
                  </a:outerShdw>
                </a:effectLst>
              </a:rPr>
              <a:t>If </a:t>
            </a:r>
            <a:r>
              <a:rPr lang="en-US" sz="1000"/>
              <a:t>you recall, data flow diagrams are often drawn from the perspective of a perfect world  thus, many of the trivial business processing exceptions and internal controls are not shown. Let’s consider three typical situations. First, perhaps a DFD may show a process receiving data from a boundary (such as a customer), doing some processing of that data, and then passing the output to another process. In reality, the original input data may need to be edited and proper error handling routines performed. Second, perhaps a process accesses data from a data store, yet the data cannot be found. The data flow diagram may depict processes for handling this exception. Third, perhaps internal controls were established requiring that processing data for a particular business event be logged to provide an audit trail. But a programmer must know the details! Therefore, DFDs must be revised to include editing and error handling processes that were purposefully ignored during systems analysis, and processes to implement internal controls established during systems design.</a:t>
            </a:r>
            <a:endParaRPr lang="en-US"/>
          </a:p>
          <a:p>
            <a:endParaRPr lang="en-US"/>
          </a:p>
        </p:txBody>
      </p:sp>
      <p:sp>
        <p:nvSpPr>
          <p:cNvPr id="21508" name="Rectangle 4"/>
          <p:cNvSpPr>
            <a:spLocks noChangeArrowheads="1"/>
          </p:cNvSpPr>
          <p:nvPr/>
        </p:nvSpPr>
        <p:spPr bwMode="auto">
          <a:xfrm>
            <a:off x="5867400" y="3446463"/>
            <a:ext cx="914400" cy="3048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513-515</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a:t>Prepared by Kevin C. Dittman for</a:t>
            </a:r>
          </a:p>
          <a:p>
            <a:r>
              <a:rPr lang="en-US"/>
              <a:t>Systems Analysis &amp; Design Methods 4ed</a:t>
            </a:r>
          </a:p>
          <a:p>
            <a:r>
              <a:rPr lang="en-US"/>
              <a:t>by J. L. Whitten &amp; L. D. Bentley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Prepared by Kevin C. Dittman for</a:t>
            </a:r>
          </a:p>
          <a:p>
            <a:r>
              <a:rPr lang="en-US"/>
              <a:t>Systems Analysis &amp; Design Methods 4ed</a:t>
            </a:r>
          </a:p>
          <a:p>
            <a:r>
              <a:rPr lang="en-US"/>
              <a:t>by J. L. Whitten &amp; L. D. Bentley</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19812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762000"/>
            <a:ext cx="57912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Prepared by Kevin C. Dittman for</a:t>
            </a:r>
          </a:p>
          <a:p>
            <a:r>
              <a:rPr lang="en-US"/>
              <a:t>Systems Analysis &amp; Design Methods 4ed</a:t>
            </a:r>
          </a:p>
          <a:p>
            <a:r>
              <a:rPr lang="en-US"/>
              <a:t>by J. L. Whitten &amp; L. D. Bentley</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Prepared by Kevin C. Dittman for</a:t>
            </a:r>
          </a:p>
          <a:p>
            <a:r>
              <a:rPr lang="en-US"/>
              <a:t>Systems Analysis &amp; Design Methods 4ed</a:t>
            </a:r>
          </a:p>
          <a:p>
            <a:r>
              <a:rPr lang="en-US"/>
              <a:t>by J. L. Whitten &amp; L. D. Bentley</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Prepared by Kevin C. Dittman for</a:t>
            </a:r>
          </a:p>
          <a:p>
            <a:r>
              <a:rPr lang="en-US"/>
              <a:t>Systems Analysis &amp; Design Methods 4ed</a:t>
            </a:r>
          </a:p>
          <a:p>
            <a:r>
              <a:rPr lang="en-US"/>
              <a:t>by J. L. Whitten &amp; L. D. Bentley</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Prepared by Kevin C. Dittman for</a:t>
            </a:r>
          </a:p>
          <a:p>
            <a:r>
              <a:rPr lang="en-US"/>
              <a:t>Systems Analysis &amp; Design Methods 4ed</a:t>
            </a:r>
          </a:p>
          <a:p>
            <a:r>
              <a:rPr lang="en-US"/>
              <a:t>by J. L. Whitten &amp; L. D. Bentley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Prepared by Kevin C. Dittman for</a:t>
            </a:r>
          </a:p>
          <a:p>
            <a:r>
              <a:rPr lang="en-US"/>
              <a:t>Systems Analysis &amp; Design Methods 4ed</a:t>
            </a:r>
          </a:p>
          <a:p>
            <a:r>
              <a:rPr lang="en-US"/>
              <a:t>by J. L. Whitten &amp; L. D. Bentley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Prepared by Kevin C. Dittman for</a:t>
            </a:r>
          </a:p>
          <a:p>
            <a:r>
              <a:rPr lang="en-US"/>
              <a:t>Systems Analysis &amp; Design Methods 4ed</a:t>
            </a:r>
          </a:p>
          <a:p>
            <a:r>
              <a:rPr lang="en-US"/>
              <a:t>by J. L. Whitten &amp; L. D. Bentley</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Prepared by Kevin C. Dittman for</a:t>
            </a:r>
          </a:p>
          <a:p>
            <a:r>
              <a:rPr lang="en-US"/>
              <a:t>Systems Analysis &amp; Design Methods 4ed</a:t>
            </a:r>
          </a:p>
          <a:p>
            <a:r>
              <a:rPr lang="en-US"/>
              <a:t>by J. L. Whitten &amp; L. D. Bentley</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Prepared by Kevin C. Dittman for</a:t>
            </a:r>
          </a:p>
          <a:p>
            <a:r>
              <a:rPr lang="en-US"/>
              <a:t>Systems Analysis &amp; Design Methods 4ed</a:t>
            </a:r>
          </a:p>
          <a:p>
            <a:r>
              <a:rPr lang="en-US"/>
              <a:t>by J. L. Whitten &amp; L. D. Bentley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Prepared by Kevin C. Dittman for</a:t>
            </a:r>
          </a:p>
          <a:p>
            <a:r>
              <a:rPr lang="en-US"/>
              <a:t>Systems Analysis &amp; Design Methods 4ed</a:t>
            </a:r>
          </a:p>
          <a:p>
            <a:r>
              <a:rPr lang="en-US"/>
              <a:t>by J. L. Whitten &amp; L. D. Bentley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2.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600200"/>
            <a:ext cx="7772400" cy="4495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3"/>
          <p:cNvSpPr>
            <a:spLocks noGrp="1" noChangeArrowheads="1"/>
          </p:cNvSpPr>
          <p:nvPr>
            <p:ph type="ftr" sz="quarter" idx="3"/>
          </p:nvPr>
        </p:nvSpPr>
        <p:spPr bwMode="auto">
          <a:xfrm>
            <a:off x="0" y="634206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a:lvl1pPr>
          </a:lstStyle>
          <a:p>
            <a:r>
              <a:rPr lang="en-US"/>
              <a:t>Prepared by Kevin C. Dittman for</a:t>
            </a:r>
          </a:p>
          <a:p>
            <a:r>
              <a:rPr lang="en-US"/>
              <a:t>Systems Analysis &amp; Design Methods 4ed</a:t>
            </a:r>
          </a:p>
          <a:p>
            <a:r>
              <a:rPr lang="en-US"/>
              <a:t>by J. L. Whitten &amp; L. D. Bentley</a:t>
            </a:r>
          </a:p>
        </p:txBody>
      </p:sp>
      <p:sp>
        <p:nvSpPr>
          <p:cNvPr id="1028" name="Rectangle 4"/>
          <p:cNvSpPr>
            <a:spLocks noGrp="1" noChangeArrowheads="1"/>
          </p:cNvSpPr>
          <p:nvPr>
            <p:ph type="title"/>
          </p:nvPr>
        </p:nvSpPr>
        <p:spPr bwMode="auto">
          <a:xfrm>
            <a:off x="838200" y="762000"/>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
            </a:r>
            <a:br>
              <a:rPr lang="en-US" smtClean="0"/>
            </a:br>
            <a:endParaRPr lang="en-US" smtClean="0"/>
          </a:p>
        </p:txBody>
      </p:sp>
      <p:sp>
        <p:nvSpPr>
          <p:cNvPr id="1029" name="Rectangle 5"/>
          <p:cNvSpPr>
            <a:spLocks noChangeArrowheads="1"/>
          </p:cNvSpPr>
          <p:nvPr/>
        </p:nvSpPr>
        <p:spPr bwMode="auto">
          <a:xfrm>
            <a:off x="7085013" y="6584950"/>
            <a:ext cx="1976437" cy="214313"/>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800"/>
              <a:t>Copyright Irwin/McGraw-Hill 1998</a:t>
            </a:r>
          </a:p>
        </p:txBody>
      </p:sp>
      <p:sp>
        <p:nvSpPr>
          <p:cNvPr id="1030" name="Rectangle 6"/>
          <p:cNvSpPr>
            <a:spLocks noChangeArrowheads="1"/>
          </p:cNvSpPr>
          <p:nvPr/>
        </p:nvSpPr>
        <p:spPr bwMode="auto">
          <a:xfrm>
            <a:off x="4267200" y="6629400"/>
            <a:ext cx="609600" cy="244475"/>
          </a:xfrm>
          <a:prstGeom prst="rect">
            <a:avLst/>
          </a:prstGeom>
          <a:noFill/>
          <a:ln w="9525">
            <a:noFill/>
            <a:miter lim="800000"/>
            <a:headEnd/>
            <a:tailEnd/>
          </a:ln>
          <a:effectLst/>
        </p:spPr>
        <p:txBody>
          <a:bodyPr lIns="92075" tIns="46038" rIns="92075" bIns="46038">
            <a:spAutoFit/>
          </a:bodyPr>
          <a:lstStyle/>
          <a:p>
            <a:pPr algn="ctr">
              <a:spcBef>
                <a:spcPct val="50000"/>
              </a:spcBef>
            </a:pPr>
            <a:fld id="{BCB2BD76-D130-4501-B1BD-CAFD51A4C9E5}" type="slidenum">
              <a:rPr lang="en-US" sz="1000"/>
              <a:pPr algn="ctr">
                <a:spcBef>
                  <a:spcPct val="50000"/>
                </a:spcBef>
              </a:pPr>
              <a:t>‹#›</a:t>
            </a:fld>
            <a:endParaRPr lang="en-US" sz="1000"/>
          </a:p>
        </p:txBody>
      </p:sp>
      <p:sp>
        <p:nvSpPr>
          <p:cNvPr id="1031" name="Rectangle 7"/>
          <p:cNvSpPr>
            <a:spLocks noChangeArrowheads="1"/>
          </p:cNvSpPr>
          <p:nvPr/>
        </p:nvSpPr>
        <p:spPr bwMode="auto">
          <a:xfrm>
            <a:off x="838200" y="152400"/>
            <a:ext cx="7696200" cy="1066800"/>
          </a:xfrm>
          <a:prstGeom prst="rect">
            <a:avLst/>
          </a:prstGeom>
          <a:noFill/>
          <a:ln w="9525">
            <a:noFill/>
            <a:miter lim="800000"/>
            <a:headEnd/>
            <a:tailEnd/>
          </a:ln>
          <a:effectLst/>
        </p:spPr>
        <p:txBody>
          <a:bodyPr lIns="92075" tIns="46038" rIns="92075" bIns="46038" anchor="ctr"/>
          <a:lstStyle/>
          <a:p>
            <a:pPr algn="ctr">
              <a:lnSpc>
                <a:spcPct val="80000"/>
              </a:lnSpc>
            </a:pPr>
            <a:r>
              <a:rPr lang="en-US" sz="2800" b="1">
                <a:solidFill>
                  <a:schemeClr val="tx2"/>
                </a:solidFill>
                <a:latin typeface="Bookman Old Style" pitchFamily="18" charset="0"/>
              </a:rPr>
              <a:t>Software Design</a:t>
            </a:r>
            <a:r>
              <a:rPr lang="en-US" b="1" u="sng">
                <a:solidFill>
                  <a:schemeClr val="tx2"/>
                </a:solidFill>
                <a:latin typeface="Arial" charset="0"/>
              </a:rPr>
              <a:t/>
            </a:r>
            <a:br>
              <a:rPr lang="en-US" b="1" u="sng">
                <a:solidFill>
                  <a:schemeClr val="tx2"/>
                </a:solidFill>
                <a:latin typeface="Arial" charset="0"/>
              </a:rPr>
            </a:br>
            <a:r>
              <a:rPr lang="en-US" sz="1800" b="1" u="sng">
                <a:solidFill>
                  <a:schemeClr val="tx2"/>
                </a:solidFill>
                <a:latin typeface="Arial" charset="0"/>
              </a:rPr>
              <a:t/>
            </a:r>
            <a:br>
              <a:rPr lang="en-US" sz="1800" b="1" u="sng">
                <a:solidFill>
                  <a:schemeClr val="tx2"/>
                </a:solidFill>
                <a:latin typeface="Arial" charset="0"/>
              </a:rPr>
            </a:br>
            <a:endParaRPr lang="en-US" sz="1800" b="1" u="sng">
              <a:solidFill>
                <a:schemeClr val="tx2"/>
              </a:solidFill>
              <a:latin typeface="Arial" charset="0"/>
            </a:endParaRPr>
          </a:p>
        </p:txBody>
      </p:sp>
      <p:graphicFrame>
        <p:nvGraphicFramePr>
          <p:cNvPr id="1032" name="Object 8"/>
          <p:cNvGraphicFramePr>
            <a:graphicFrameLocks/>
          </p:cNvGraphicFramePr>
          <p:nvPr/>
        </p:nvGraphicFramePr>
        <p:xfrm>
          <a:off x="0" y="457200"/>
          <a:ext cx="1252538" cy="1087438"/>
        </p:xfrm>
        <a:graphic>
          <a:graphicData uri="http://schemas.openxmlformats.org/presentationml/2006/ole">
            <p:oleObj spid="_x0000_s1032" name="WordArt 2.0" r:id="rId14" imgW="6095880" imgH="4063680" progId="MSWordArt.2">
              <p:embed/>
            </p:oleObj>
          </a:graphicData>
        </a:graphic>
      </p:graphicFrame>
      <p:graphicFrame>
        <p:nvGraphicFramePr>
          <p:cNvPr id="1033" name="Object 9"/>
          <p:cNvGraphicFramePr>
            <a:graphicFrameLocks/>
          </p:cNvGraphicFramePr>
          <p:nvPr/>
        </p:nvGraphicFramePr>
        <p:xfrm>
          <a:off x="177800" y="0"/>
          <a:ext cx="636588" cy="554038"/>
        </p:xfrm>
        <a:graphic>
          <a:graphicData uri="http://schemas.openxmlformats.org/presentationml/2006/ole">
            <p:oleObj spid="_x0000_s1033" name="WordArt 2.0" r:id="rId15" imgW="6095880" imgH="4063680" progId="MSWordArt.2">
              <p:embed/>
            </p:oleObj>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0" fontAlgn="base" hangingPunct="0">
        <a:spcBef>
          <a:spcPct val="0"/>
        </a:spcBef>
        <a:spcAft>
          <a:spcPct val="0"/>
        </a:spcAft>
        <a:defRPr sz="2800" i="1">
          <a:solidFill>
            <a:schemeClr val="tx2"/>
          </a:solidFill>
          <a:latin typeface="+mj-lt"/>
          <a:ea typeface="+mj-ea"/>
          <a:cs typeface="+mj-cs"/>
        </a:defRPr>
      </a:lvl1pPr>
      <a:lvl2pPr algn="l" rtl="0" eaLnBrk="0" fontAlgn="base" hangingPunct="0">
        <a:spcBef>
          <a:spcPct val="0"/>
        </a:spcBef>
        <a:spcAft>
          <a:spcPct val="0"/>
        </a:spcAft>
        <a:defRPr sz="2800" i="1">
          <a:solidFill>
            <a:schemeClr val="tx2"/>
          </a:solidFill>
          <a:latin typeface="Book Antiqua" pitchFamily="18" charset="0"/>
        </a:defRPr>
      </a:lvl2pPr>
      <a:lvl3pPr algn="l" rtl="0" eaLnBrk="0" fontAlgn="base" hangingPunct="0">
        <a:spcBef>
          <a:spcPct val="0"/>
        </a:spcBef>
        <a:spcAft>
          <a:spcPct val="0"/>
        </a:spcAft>
        <a:defRPr sz="2800" i="1">
          <a:solidFill>
            <a:schemeClr val="tx2"/>
          </a:solidFill>
          <a:latin typeface="Book Antiqua" pitchFamily="18" charset="0"/>
        </a:defRPr>
      </a:lvl3pPr>
      <a:lvl4pPr algn="l" rtl="0" eaLnBrk="0" fontAlgn="base" hangingPunct="0">
        <a:spcBef>
          <a:spcPct val="0"/>
        </a:spcBef>
        <a:spcAft>
          <a:spcPct val="0"/>
        </a:spcAft>
        <a:defRPr sz="2800" i="1">
          <a:solidFill>
            <a:schemeClr val="tx2"/>
          </a:solidFill>
          <a:latin typeface="Book Antiqua" pitchFamily="18" charset="0"/>
        </a:defRPr>
      </a:lvl4pPr>
      <a:lvl5pPr algn="l" rtl="0" eaLnBrk="0" fontAlgn="base" hangingPunct="0">
        <a:spcBef>
          <a:spcPct val="0"/>
        </a:spcBef>
        <a:spcAft>
          <a:spcPct val="0"/>
        </a:spcAft>
        <a:defRPr sz="2800" i="1">
          <a:solidFill>
            <a:schemeClr val="tx2"/>
          </a:solidFill>
          <a:latin typeface="Book Antiqua" pitchFamily="18" charset="0"/>
        </a:defRPr>
      </a:lvl5pPr>
      <a:lvl6pPr marL="457200" algn="l" rtl="0" eaLnBrk="0" fontAlgn="base" hangingPunct="0">
        <a:spcBef>
          <a:spcPct val="0"/>
        </a:spcBef>
        <a:spcAft>
          <a:spcPct val="0"/>
        </a:spcAft>
        <a:defRPr sz="2800" i="1">
          <a:solidFill>
            <a:schemeClr val="tx2"/>
          </a:solidFill>
          <a:latin typeface="Book Antiqua" pitchFamily="18" charset="0"/>
        </a:defRPr>
      </a:lvl6pPr>
      <a:lvl7pPr marL="914400" algn="l" rtl="0" eaLnBrk="0" fontAlgn="base" hangingPunct="0">
        <a:spcBef>
          <a:spcPct val="0"/>
        </a:spcBef>
        <a:spcAft>
          <a:spcPct val="0"/>
        </a:spcAft>
        <a:defRPr sz="2800" i="1">
          <a:solidFill>
            <a:schemeClr val="tx2"/>
          </a:solidFill>
          <a:latin typeface="Book Antiqua" pitchFamily="18" charset="0"/>
        </a:defRPr>
      </a:lvl7pPr>
      <a:lvl8pPr marL="1371600" algn="l" rtl="0" eaLnBrk="0" fontAlgn="base" hangingPunct="0">
        <a:spcBef>
          <a:spcPct val="0"/>
        </a:spcBef>
        <a:spcAft>
          <a:spcPct val="0"/>
        </a:spcAft>
        <a:defRPr sz="2800" i="1">
          <a:solidFill>
            <a:schemeClr val="tx2"/>
          </a:solidFill>
          <a:latin typeface="Book Antiqua" pitchFamily="18" charset="0"/>
        </a:defRPr>
      </a:lvl8pPr>
      <a:lvl9pPr marL="1828800" algn="l" rtl="0" eaLnBrk="0" fontAlgn="base" hangingPunct="0">
        <a:spcBef>
          <a:spcPct val="0"/>
        </a:spcBef>
        <a:spcAft>
          <a:spcPct val="0"/>
        </a:spcAft>
        <a:defRPr sz="2800" i="1">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rgbClr val="114FFB"/>
        </a:buClr>
        <a:buSzPct val="60000"/>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114FFB"/>
        </a:buClr>
        <a:buSzPct val="60000"/>
        <a:buFont typeface="Wingdings" pitchFamily="2" charset="2"/>
        <a:buChar char="&lt;"/>
        <a:defRPr sz="2000">
          <a:solidFill>
            <a:schemeClr val="tx1"/>
          </a:solidFill>
          <a:latin typeface="+mn-lt"/>
        </a:defRPr>
      </a:lvl2pPr>
      <a:lvl3pPr marL="1085850" indent="-228600" algn="l" rtl="0" eaLnBrk="0" fontAlgn="base" hangingPunct="0">
        <a:spcBef>
          <a:spcPct val="20000"/>
        </a:spcBef>
        <a:spcAft>
          <a:spcPct val="0"/>
        </a:spcAft>
        <a:buClr>
          <a:srgbClr val="114FFB"/>
        </a:buClr>
        <a:buSzPct val="65000"/>
        <a:buFont typeface="Wingdings" pitchFamily="2" charset="2"/>
        <a:buChar char="8"/>
        <a:defRPr sz="2000">
          <a:solidFill>
            <a:schemeClr val="tx1"/>
          </a:solidFill>
          <a:latin typeface="+mn-lt"/>
        </a:defRPr>
      </a:lvl3pPr>
      <a:lvl4pPr marL="1428750" indent="-228600" algn="l" rtl="0" eaLnBrk="0" fontAlgn="base" hangingPunct="0">
        <a:spcBef>
          <a:spcPct val="20000"/>
        </a:spcBef>
        <a:spcAft>
          <a:spcPct val="0"/>
        </a:spcAft>
        <a:buClr>
          <a:srgbClr val="114FFB"/>
        </a:buClr>
        <a:buSzPct val="100000"/>
        <a:buChar char="•"/>
        <a:defRPr>
          <a:solidFill>
            <a:schemeClr val="tx1"/>
          </a:solidFill>
          <a:latin typeface="+mn-lt"/>
        </a:defRPr>
      </a:lvl4pPr>
      <a:lvl5pPr marL="1771650" indent="-228600" algn="l" rtl="0" eaLnBrk="0" fontAlgn="base" hangingPunct="0">
        <a:spcBef>
          <a:spcPct val="20000"/>
        </a:spcBef>
        <a:spcAft>
          <a:spcPct val="0"/>
        </a:spcAft>
        <a:buClr>
          <a:srgbClr val="114FFB"/>
        </a:buClr>
        <a:buSzPct val="100000"/>
        <a:buChar char="–"/>
        <a:defRPr>
          <a:solidFill>
            <a:schemeClr val="tx1"/>
          </a:solidFill>
          <a:latin typeface="+mn-lt"/>
        </a:defRPr>
      </a:lvl5pPr>
      <a:lvl6pPr marL="2228850" indent="-228600" algn="l" rtl="0" eaLnBrk="0" fontAlgn="base" hangingPunct="0">
        <a:spcBef>
          <a:spcPct val="20000"/>
        </a:spcBef>
        <a:spcAft>
          <a:spcPct val="0"/>
        </a:spcAft>
        <a:buClr>
          <a:srgbClr val="114FFB"/>
        </a:buClr>
        <a:buSzPct val="100000"/>
        <a:buChar char="–"/>
        <a:defRPr>
          <a:solidFill>
            <a:schemeClr val="tx1"/>
          </a:solidFill>
          <a:latin typeface="+mn-lt"/>
        </a:defRPr>
      </a:lvl6pPr>
      <a:lvl7pPr marL="2686050" indent="-228600" algn="l" rtl="0" eaLnBrk="0" fontAlgn="base" hangingPunct="0">
        <a:spcBef>
          <a:spcPct val="20000"/>
        </a:spcBef>
        <a:spcAft>
          <a:spcPct val="0"/>
        </a:spcAft>
        <a:buClr>
          <a:srgbClr val="114FFB"/>
        </a:buClr>
        <a:buSzPct val="100000"/>
        <a:buChar char="–"/>
        <a:defRPr>
          <a:solidFill>
            <a:schemeClr val="tx1"/>
          </a:solidFill>
          <a:latin typeface="+mn-lt"/>
        </a:defRPr>
      </a:lvl7pPr>
      <a:lvl8pPr marL="3143250" indent="-228600" algn="l" rtl="0" eaLnBrk="0" fontAlgn="base" hangingPunct="0">
        <a:spcBef>
          <a:spcPct val="20000"/>
        </a:spcBef>
        <a:spcAft>
          <a:spcPct val="0"/>
        </a:spcAft>
        <a:buClr>
          <a:srgbClr val="114FFB"/>
        </a:buClr>
        <a:buSzPct val="100000"/>
        <a:buChar char="–"/>
        <a:defRPr>
          <a:solidFill>
            <a:schemeClr val="tx1"/>
          </a:solidFill>
          <a:latin typeface="+mn-lt"/>
        </a:defRPr>
      </a:lvl8pPr>
      <a:lvl9pPr marL="3600450" indent="-228600" algn="l" rtl="0" eaLnBrk="0" fontAlgn="base" hangingPunct="0">
        <a:spcBef>
          <a:spcPct val="20000"/>
        </a:spcBef>
        <a:spcAft>
          <a:spcPct val="0"/>
        </a:spcAft>
        <a:buClr>
          <a:srgbClr val="114FFB"/>
        </a:buClr>
        <a:buSzPct val="10000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4098" name="Rectangle 2"/>
          <p:cNvSpPr>
            <a:spLocks noGrp="1" noChangeArrowheads="1"/>
          </p:cNvSpPr>
          <p:nvPr>
            <p:ph type="title"/>
          </p:nvPr>
        </p:nvSpPr>
        <p:spPr>
          <a:xfrm>
            <a:off x="1943100" y="965200"/>
            <a:ext cx="5257800" cy="461963"/>
          </a:xfrm>
          <a:noFill/>
          <a:ln/>
        </p:spPr>
        <p:txBody>
          <a:bodyPr/>
          <a:lstStyle/>
          <a:p>
            <a:pPr algn="ctr"/>
            <a:r>
              <a:rPr lang="en-US" sz="2400" b="1" i="0"/>
              <a:t>Introduction</a:t>
            </a:r>
          </a:p>
        </p:txBody>
      </p:sp>
      <p:sp>
        <p:nvSpPr>
          <p:cNvPr id="4099"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The chapter will address the following questions:</a:t>
            </a:r>
          </a:p>
          <a:p>
            <a:pPr lvl="1"/>
            <a:r>
              <a:rPr lang="en-US"/>
              <a:t>How do you factor a program into manageable program modules that can be easily modified and maintained?</a:t>
            </a:r>
          </a:p>
          <a:p>
            <a:pPr lvl="1"/>
            <a:r>
              <a:rPr lang="en-US"/>
              <a:t>How do you recognize a popular structured design tool for depicting the modular design?</a:t>
            </a:r>
          </a:p>
          <a:p>
            <a:pPr lvl="1"/>
            <a:r>
              <a:rPr lang="en-US"/>
              <a:t>How do you revise a data flow diagram to reflect necessary program detail prior to program design?</a:t>
            </a:r>
          </a:p>
          <a:p>
            <a:pPr lvl="1"/>
            <a:r>
              <a:rPr lang="en-US"/>
              <a:t>What are two strategies for developing structure charts by examining data flow diagrams?</a:t>
            </a:r>
          </a:p>
          <a:p>
            <a:pPr lvl="1"/>
            <a:r>
              <a:rPr lang="en-US"/>
              <a:t>How do you design programs into modules that exhibit loose coupling and high cohesive characteristics? </a:t>
            </a:r>
          </a:p>
          <a:p>
            <a:pPr lvl="1"/>
            <a:r>
              <a:rPr lang="en-US"/>
              <a:t>How do you package program design specifications for communicating program requirements for implementation.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22530" name="Rectangle 2"/>
          <p:cNvSpPr>
            <a:spLocks noChangeArrowheads="1"/>
          </p:cNvSpPr>
          <p:nvPr/>
        </p:nvSpPr>
        <p:spPr bwMode="auto">
          <a:xfrm>
            <a:off x="1371600" y="1143000"/>
            <a:ext cx="6400800" cy="609600"/>
          </a:xfrm>
          <a:prstGeom prst="rect">
            <a:avLst/>
          </a:prstGeom>
          <a:noFill/>
          <a:ln w="9525">
            <a:noFill/>
            <a:miter lim="800000"/>
            <a:headEnd/>
            <a:tailEnd/>
          </a:ln>
          <a:effectLst/>
        </p:spPr>
        <p:txBody>
          <a:bodyPr wrap="none" anchor="ctr"/>
          <a:lstStyle/>
          <a:p>
            <a:endParaRPr lang="en-US"/>
          </a:p>
        </p:txBody>
      </p:sp>
      <p:sp>
        <p:nvSpPr>
          <p:cNvPr id="22531" name="Rectangle 3"/>
          <p:cNvSpPr>
            <a:spLocks noChangeArrowheads="1"/>
          </p:cNvSpPr>
          <p:nvPr/>
        </p:nvSpPr>
        <p:spPr bwMode="auto">
          <a:xfrm>
            <a:off x="838200" y="1828800"/>
            <a:ext cx="7772400" cy="4419600"/>
          </a:xfrm>
          <a:prstGeom prst="rect">
            <a:avLst/>
          </a:prstGeom>
          <a:noFill/>
          <a:ln w="9525">
            <a:noFill/>
            <a:miter lim="800000"/>
            <a:headEnd/>
            <a:tailEnd/>
          </a:ln>
          <a:effectLst/>
        </p:spPr>
        <p:txBody>
          <a:bodyPr wrap="none" anchor="ctr"/>
          <a:lstStyle/>
          <a:p>
            <a:endParaRPr lang="en-US"/>
          </a:p>
        </p:txBody>
      </p:sp>
      <p:graphicFrame>
        <p:nvGraphicFramePr>
          <p:cNvPr id="22532" name="Object 4"/>
          <p:cNvGraphicFramePr>
            <a:graphicFrameLocks/>
          </p:cNvGraphicFramePr>
          <p:nvPr/>
        </p:nvGraphicFramePr>
        <p:xfrm>
          <a:off x="7537450" y="4803775"/>
          <a:ext cx="1454150" cy="1060450"/>
        </p:xfrm>
        <a:graphic>
          <a:graphicData uri="http://schemas.openxmlformats.org/presentationml/2006/ole">
            <p:oleObj spid="_x0000_s22532" name="WordArt 2.0" r:id="rId4" imgW="6095880" imgH="4063680" progId="MSWordArt.2">
              <p:embed/>
            </p:oleObj>
          </a:graphicData>
        </a:graphic>
      </p:graphicFrame>
      <p:graphicFrame>
        <p:nvGraphicFramePr>
          <p:cNvPr id="22533" name="Object 5"/>
          <p:cNvGraphicFramePr>
            <a:graphicFrameLocks/>
          </p:cNvGraphicFramePr>
          <p:nvPr/>
        </p:nvGraphicFramePr>
        <p:xfrm>
          <a:off x="1463675" y="685800"/>
          <a:ext cx="6142038" cy="5619750"/>
        </p:xfrm>
        <a:graphic>
          <a:graphicData uri="http://schemas.openxmlformats.org/presentationml/2006/ole">
            <p:oleObj spid="_x0000_s22533" name="Document" r:id="rId5" imgW="9144000" imgH="8366040" progId="Word.Document.8">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24578" name="Rectangle 2"/>
          <p:cNvSpPr>
            <a:spLocks noChangeArrowheads="1"/>
          </p:cNvSpPr>
          <p:nvPr/>
        </p:nvSpPr>
        <p:spPr bwMode="auto">
          <a:xfrm>
            <a:off x="1371600" y="1143000"/>
            <a:ext cx="6400800" cy="609600"/>
          </a:xfrm>
          <a:prstGeom prst="rect">
            <a:avLst/>
          </a:prstGeom>
          <a:noFill/>
          <a:ln w="9525">
            <a:noFill/>
            <a:miter lim="800000"/>
            <a:headEnd/>
            <a:tailEnd/>
          </a:ln>
          <a:effectLst/>
        </p:spPr>
        <p:txBody>
          <a:bodyPr wrap="none" anchor="ctr"/>
          <a:lstStyle/>
          <a:p>
            <a:endParaRPr lang="en-US"/>
          </a:p>
        </p:txBody>
      </p:sp>
      <p:sp>
        <p:nvSpPr>
          <p:cNvPr id="24579" name="Rectangle 3"/>
          <p:cNvSpPr>
            <a:spLocks noChangeArrowheads="1"/>
          </p:cNvSpPr>
          <p:nvPr/>
        </p:nvSpPr>
        <p:spPr bwMode="auto">
          <a:xfrm>
            <a:off x="838200" y="1828800"/>
            <a:ext cx="7772400" cy="4419600"/>
          </a:xfrm>
          <a:prstGeom prst="rect">
            <a:avLst/>
          </a:prstGeom>
          <a:noFill/>
          <a:ln w="9525">
            <a:noFill/>
            <a:miter lim="800000"/>
            <a:headEnd/>
            <a:tailEnd/>
          </a:ln>
          <a:effectLst/>
        </p:spPr>
        <p:txBody>
          <a:bodyPr wrap="none" anchor="ctr"/>
          <a:lstStyle/>
          <a:p>
            <a:endParaRPr lang="en-US"/>
          </a:p>
        </p:txBody>
      </p:sp>
      <p:graphicFrame>
        <p:nvGraphicFramePr>
          <p:cNvPr id="24580" name="Object 4"/>
          <p:cNvGraphicFramePr>
            <a:graphicFrameLocks/>
          </p:cNvGraphicFramePr>
          <p:nvPr/>
        </p:nvGraphicFramePr>
        <p:xfrm>
          <a:off x="7537450" y="5489575"/>
          <a:ext cx="1454150" cy="1060450"/>
        </p:xfrm>
        <a:graphic>
          <a:graphicData uri="http://schemas.openxmlformats.org/presentationml/2006/ole">
            <p:oleObj spid="_x0000_s24580" name="WordArt 2.0" r:id="rId4" imgW="6095880" imgH="4063680" progId="MSWordArt.2">
              <p:embed/>
            </p:oleObj>
          </a:graphicData>
        </a:graphic>
      </p:graphicFrame>
      <p:graphicFrame>
        <p:nvGraphicFramePr>
          <p:cNvPr id="24581" name="Object 5"/>
          <p:cNvGraphicFramePr>
            <a:graphicFrameLocks/>
          </p:cNvGraphicFramePr>
          <p:nvPr/>
        </p:nvGraphicFramePr>
        <p:xfrm>
          <a:off x="1225550" y="609600"/>
          <a:ext cx="7142163" cy="5216525"/>
        </p:xfrm>
        <a:graphic>
          <a:graphicData uri="http://schemas.openxmlformats.org/presentationml/2006/ole">
            <p:oleObj spid="_x0000_s24581" name="Document" r:id="rId5" imgW="8686800" imgH="6346800" progId="Word.Document.8">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26626"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26627"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Transform Analysis</a:t>
            </a:r>
          </a:p>
          <a:p>
            <a:pPr lvl="1"/>
            <a:r>
              <a:rPr lang="en-US"/>
              <a:t>One approach used to derive a program structure chart from  program DFD is transform analysis.</a:t>
            </a:r>
          </a:p>
          <a:p>
            <a:pPr lvl="2"/>
            <a:r>
              <a:rPr lang="en-US" b="1"/>
              <a:t>Transform analysis</a:t>
            </a:r>
            <a:r>
              <a:rPr lang="en-US"/>
              <a:t> is an examination of the DFD to divide the processes into those that perform input and editing, those that do processing or data transformation (e.g., calculations), and those that do output.</a:t>
            </a:r>
          </a:p>
          <a:p>
            <a:pPr lvl="3"/>
            <a:r>
              <a:rPr lang="en-US"/>
              <a:t>The portion consisting of processes that perform input and editing is called the </a:t>
            </a:r>
            <a:r>
              <a:rPr lang="en-US" b="1"/>
              <a:t>afferent</a:t>
            </a:r>
            <a:r>
              <a:rPr lang="en-US"/>
              <a:t>.</a:t>
            </a:r>
          </a:p>
          <a:p>
            <a:pPr lvl="3"/>
            <a:r>
              <a:rPr lang="en-US"/>
              <a:t>The portion consisting of processes that do actual processing or transformations of data is called the </a:t>
            </a:r>
            <a:r>
              <a:rPr lang="en-US" b="1"/>
              <a:t>central transform</a:t>
            </a:r>
            <a:r>
              <a:rPr lang="en-US"/>
              <a:t>. </a:t>
            </a:r>
          </a:p>
          <a:p>
            <a:pPr lvl="3"/>
            <a:r>
              <a:rPr lang="en-US"/>
              <a:t>The portion consisting of processes that do output is called the </a:t>
            </a:r>
            <a:r>
              <a:rPr lang="en-US" b="1"/>
              <a:t>efferent</a:t>
            </a:r>
            <a:r>
              <a:rPr lang="en-US"/>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1"/>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grpSp>
        <p:nvGrpSpPr>
          <p:cNvPr id="28687" name="Group 15"/>
          <p:cNvGrpSpPr>
            <a:grpSpLocks/>
          </p:cNvGrpSpPr>
          <p:nvPr/>
        </p:nvGrpSpPr>
        <p:grpSpPr bwMode="auto">
          <a:xfrm>
            <a:off x="838200" y="669925"/>
            <a:ext cx="8001000" cy="6108700"/>
            <a:chOff x="528" y="422"/>
            <a:chExt cx="5040" cy="3848"/>
          </a:xfrm>
        </p:grpSpPr>
        <p:sp>
          <p:nvSpPr>
            <p:cNvPr id="28674" name="Rectangle 2"/>
            <p:cNvSpPr>
              <a:spLocks noChangeArrowheads="1"/>
            </p:cNvSpPr>
            <p:nvPr/>
          </p:nvSpPr>
          <p:spPr bwMode="auto">
            <a:xfrm>
              <a:off x="864" y="720"/>
              <a:ext cx="4032" cy="384"/>
            </a:xfrm>
            <a:prstGeom prst="rect">
              <a:avLst/>
            </a:prstGeom>
            <a:noFill/>
            <a:ln w="9525">
              <a:noFill/>
              <a:miter lim="800000"/>
              <a:headEnd/>
              <a:tailEnd/>
            </a:ln>
            <a:effectLst/>
          </p:spPr>
          <p:txBody>
            <a:bodyPr wrap="none" anchor="ctr"/>
            <a:lstStyle/>
            <a:p>
              <a:endParaRPr lang="en-US"/>
            </a:p>
          </p:txBody>
        </p:sp>
        <p:sp>
          <p:nvSpPr>
            <p:cNvPr id="28675" name="Rectangle 3"/>
            <p:cNvSpPr>
              <a:spLocks noChangeArrowheads="1"/>
            </p:cNvSpPr>
            <p:nvPr/>
          </p:nvSpPr>
          <p:spPr bwMode="auto">
            <a:xfrm>
              <a:off x="528" y="1152"/>
              <a:ext cx="4896" cy="2784"/>
            </a:xfrm>
            <a:prstGeom prst="rect">
              <a:avLst/>
            </a:prstGeom>
            <a:noFill/>
            <a:ln w="9525">
              <a:noFill/>
              <a:miter lim="800000"/>
              <a:headEnd/>
              <a:tailEnd/>
            </a:ln>
            <a:effectLst/>
          </p:spPr>
          <p:txBody>
            <a:bodyPr wrap="none" anchor="ctr"/>
            <a:lstStyle/>
            <a:p>
              <a:endParaRPr lang="en-US"/>
            </a:p>
          </p:txBody>
        </p:sp>
        <p:graphicFrame>
          <p:nvGraphicFramePr>
            <p:cNvPr id="28676" name="Object 4"/>
            <p:cNvGraphicFramePr>
              <a:graphicFrameLocks/>
            </p:cNvGraphicFramePr>
            <p:nvPr/>
          </p:nvGraphicFramePr>
          <p:xfrm>
            <a:off x="4652" y="3602"/>
            <a:ext cx="916" cy="668"/>
          </p:xfrm>
          <a:graphic>
            <a:graphicData uri="http://schemas.openxmlformats.org/presentationml/2006/ole">
              <p:oleObj spid="_x0000_s28676" name="WordArt 2.0" r:id="rId4" imgW="6095880" imgH="4063680" progId="MSWordArt.2">
                <p:embed/>
              </p:oleObj>
            </a:graphicData>
          </a:graphic>
        </p:graphicFrame>
        <p:graphicFrame>
          <p:nvGraphicFramePr>
            <p:cNvPr id="28677" name="Object 5"/>
            <p:cNvGraphicFramePr>
              <a:graphicFrameLocks/>
            </p:cNvGraphicFramePr>
            <p:nvPr/>
          </p:nvGraphicFramePr>
          <p:xfrm>
            <a:off x="672" y="576"/>
            <a:ext cx="4752" cy="3270"/>
          </p:xfrm>
          <a:graphic>
            <a:graphicData uri="http://schemas.openxmlformats.org/presentationml/2006/ole">
              <p:oleObj spid="_x0000_s28677" name="Document" r:id="rId5" imgW="9097920" imgH="6264000" progId="Word.Document.8">
                <p:embed/>
              </p:oleObj>
            </a:graphicData>
          </a:graphic>
        </p:graphicFrame>
        <p:grpSp>
          <p:nvGrpSpPr>
            <p:cNvPr id="28680" name="Group 8"/>
            <p:cNvGrpSpPr>
              <a:grpSpLocks/>
            </p:cNvGrpSpPr>
            <p:nvPr/>
          </p:nvGrpSpPr>
          <p:grpSpPr bwMode="auto">
            <a:xfrm>
              <a:off x="2447" y="529"/>
              <a:ext cx="577" cy="3311"/>
              <a:chOff x="2447" y="529"/>
              <a:chExt cx="577" cy="3311"/>
            </a:xfrm>
          </p:grpSpPr>
          <p:sp>
            <p:nvSpPr>
              <p:cNvPr id="28678" name="Arc 6"/>
              <p:cNvSpPr>
                <a:spLocks/>
              </p:cNvSpPr>
              <p:nvPr/>
            </p:nvSpPr>
            <p:spPr bwMode="auto">
              <a:xfrm>
                <a:off x="2447" y="529"/>
                <a:ext cx="577" cy="1488"/>
              </a:xfrm>
              <a:custGeom>
                <a:avLst/>
                <a:gdLst>
                  <a:gd name="G0" fmla="+- 38 0 0"/>
                  <a:gd name="G1" fmla="+- 21600 0 0"/>
                  <a:gd name="G2" fmla="+- 21600 0 0"/>
                  <a:gd name="T0" fmla="*/ 0 w 21638"/>
                  <a:gd name="T1" fmla="*/ 0 h 21600"/>
                  <a:gd name="T2" fmla="*/ 21638 w 21638"/>
                  <a:gd name="T3" fmla="*/ 21600 h 21600"/>
                  <a:gd name="T4" fmla="*/ 38 w 21638"/>
                  <a:gd name="T5" fmla="*/ 21600 h 21600"/>
                </a:gdLst>
                <a:ahLst/>
                <a:cxnLst>
                  <a:cxn ang="0">
                    <a:pos x="T0" y="T1"/>
                  </a:cxn>
                  <a:cxn ang="0">
                    <a:pos x="T2" y="T3"/>
                  </a:cxn>
                  <a:cxn ang="0">
                    <a:pos x="T4" y="T5"/>
                  </a:cxn>
                </a:cxnLst>
                <a:rect l="0" t="0" r="r" b="b"/>
                <a:pathLst>
                  <a:path w="21638" h="21600" fill="none" extrusionOk="0">
                    <a:moveTo>
                      <a:pt x="0" y="0"/>
                    </a:moveTo>
                    <a:cubicBezTo>
                      <a:pt x="12" y="0"/>
                      <a:pt x="25" y="-1"/>
                      <a:pt x="38" y="0"/>
                    </a:cubicBezTo>
                    <a:cubicBezTo>
                      <a:pt x="11967" y="0"/>
                      <a:pt x="21638" y="9670"/>
                      <a:pt x="21638" y="21600"/>
                    </a:cubicBezTo>
                  </a:path>
                  <a:path w="21638" h="21600" stroke="0" extrusionOk="0">
                    <a:moveTo>
                      <a:pt x="0" y="0"/>
                    </a:moveTo>
                    <a:cubicBezTo>
                      <a:pt x="12" y="0"/>
                      <a:pt x="25" y="-1"/>
                      <a:pt x="38" y="0"/>
                    </a:cubicBezTo>
                    <a:cubicBezTo>
                      <a:pt x="11967" y="0"/>
                      <a:pt x="21638" y="9670"/>
                      <a:pt x="21638" y="21600"/>
                    </a:cubicBezTo>
                    <a:lnTo>
                      <a:pt x="38" y="21600"/>
                    </a:lnTo>
                    <a:close/>
                  </a:path>
                </a:pathLst>
              </a:custGeom>
              <a:noFill/>
              <a:ln w="76200" cap="rnd">
                <a:solidFill>
                  <a:srgbClr val="D60093"/>
                </a:solidFill>
                <a:round/>
                <a:headEnd type="none" w="sm" len="sm"/>
                <a:tailEnd type="none" w="sm" len="sm"/>
              </a:ln>
              <a:effectLst/>
            </p:spPr>
            <p:txBody>
              <a:bodyPr wrap="none" anchor="ctr"/>
              <a:lstStyle/>
              <a:p>
                <a:endParaRPr lang="en-US"/>
              </a:p>
            </p:txBody>
          </p:sp>
          <p:sp>
            <p:nvSpPr>
              <p:cNvPr id="28679" name="Arc 7"/>
              <p:cNvSpPr>
                <a:spLocks/>
              </p:cNvSpPr>
              <p:nvPr/>
            </p:nvSpPr>
            <p:spPr bwMode="auto">
              <a:xfrm>
                <a:off x="2448" y="2016"/>
                <a:ext cx="576" cy="182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rgbClr val="D60093"/>
                </a:solidFill>
                <a:round/>
                <a:headEnd type="none" w="sm" len="sm"/>
                <a:tailEnd type="none" w="sm" len="sm"/>
              </a:ln>
              <a:effectLst/>
            </p:spPr>
            <p:txBody>
              <a:bodyPr wrap="none" anchor="ctr"/>
              <a:lstStyle/>
              <a:p>
                <a:endParaRPr lang="en-US"/>
              </a:p>
            </p:txBody>
          </p:sp>
        </p:grpSp>
        <p:grpSp>
          <p:nvGrpSpPr>
            <p:cNvPr id="28683" name="Group 11"/>
            <p:cNvGrpSpPr>
              <a:grpSpLocks/>
            </p:cNvGrpSpPr>
            <p:nvPr/>
          </p:nvGrpSpPr>
          <p:grpSpPr bwMode="auto">
            <a:xfrm>
              <a:off x="3551" y="529"/>
              <a:ext cx="576" cy="3311"/>
              <a:chOff x="3551" y="529"/>
              <a:chExt cx="576" cy="3311"/>
            </a:xfrm>
          </p:grpSpPr>
          <p:sp>
            <p:nvSpPr>
              <p:cNvPr id="28681" name="Arc 9"/>
              <p:cNvSpPr>
                <a:spLocks/>
              </p:cNvSpPr>
              <p:nvPr/>
            </p:nvSpPr>
            <p:spPr bwMode="auto">
              <a:xfrm>
                <a:off x="3551" y="529"/>
                <a:ext cx="576" cy="1488"/>
              </a:xfrm>
              <a:custGeom>
                <a:avLst/>
                <a:gdLst>
                  <a:gd name="G0" fmla="+- 21600 0 0"/>
                  <a:gd name="G1" fmla="+- 21600 0 0"/>
                  <a:gd name="G2" fmla="+- 21600 0 0"/>
                  <a:gd name="T0" fmla="*/ 0 w 21600"/>
                  <a:gd name="T1" fmla="*/ 21600 h 21600"/>
                  <a:gd name="T2" fmla="*/ 2156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5"/>
                      <a:pt x="9647" y="20"/>
                      <a:pt x="21562" y="0"/>
                    </a:cubicBezTo>
                  </a:path>
                  <a:path w="21600" h="21600" stroke="0" extrusionOk="0">
                    <a:moveTo>
                      <a:pt x="0" y="21600"/>
                    </a:moveTo>
                    <a:cubicBezTo>
                      <a:pt x="0" y="9685"/>
                      <a:pt x="9647" y="20"/>
                      <a:pt x="21562" y="0"/>
                    </a:cubicBezTo>
                    <a:lnTo>
                      <a:pt x="21600" y="21600"/>
                    </a:lnTo>
                    <a:close/>
                  </a:path>
                </a:pathLst>
              </a:custGeom>
              <a:noFill/>
              <a:ln w="76200" cap="rnd">
                <a:solidFill>
                  <a:srgbClr val="D60093"/>
                </a:solidFill>
                <a:round/>
                <a:headEnd type="none" w="sm" len="sm"/>
                <a:tailEnd type="none" w="sm" len="sm"/>
              </a:ln>
              <a:effectLst/>
            </p:spPr>
            <p:txBody>
              <a:bodyPr wrap="none" anchor="ctr"/>
              <a:lstStyle/>
              <a:p>
                <a:endParaRPr lang="en-US"/>
              </a:p>
            </p:txBody>
          </p:sp>
          <p:sp>
            <p:nvSpPr>
              <p:cNvPr id="28682" name="Arc 10"/>
              <p:cNvSpPr>
                <a:spLocks/>
              </p:cNvSpPr>
              <p:nvPr/>
            </p:nvSpPr>
            <p:spPr bwMode="auto">
              <a:xfrm>
                <a:off x="3551" y="2016"/>
                <a:ext cx="576" cy="18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76200" cap="rnd">
                <a:solidFill>
                  <a:srgbClr val="D60093"/>
                </a:solidFill>
                <a:round/>
                <a:headEnd type="none" w="sm" len="sm"/>
                <a:tailEnd type="none" w="sm" len="sm"/>
              </a:ln>
              <a:effectLst/>
            </p:spPr>
            <p:txBody>
              <a:bodyPr wrap="none" anchor="ctr"/>
              <a:lstStyle/>
              <a:p>
                <a:endParaRPr lang="en-US"/>
              </a:p>
            </p:txBody>
          </p:sp>
        </p:grpSp>
        <p:sp>
          <p:nvSpPr>
            <p:cNvPr id="28684" name="Rectangle 12"/>
            <p:cNvSpPr>
              <a:spLocks noChangeArrowheads="1"/>
            </p:cNvSpPr>
            <p:nvPr/>
          </p:nvSpPr>
          <p:spPr bwMode="auto">
            <a:xfrm>
              <a:off x="805" y="1286"/>
              <a:ext cx="863" cy="288"/>
            </a:xfrm>
            <a:prstGeom prst="rect">
              <a:avLst/>
            </a:prstGeom>
            <a:noFill/>
            <a:ln w="9525">
              <a:noFill/>
              <a:miter lim="800000"/>
              <a:headEnd/>
              <a:tailEnd/>
            </a:ln>
            <a:effectLst/>
          </p:spPr>
          <p:txBody>
            <a:bodyPr wrap="none" lIns="92075" tIns="46038" rIns="92075" bIns="46038">
              <a:spAutoFit/>
            </a:bodyPr>
            <a:lstStyle/>
            <a:p>
              <a:r>
                <a:rPr lang="en-US" b="1">
                  <a:solidFill>
                    <a:srgbClr val="D60093"/>
                  </a:solidFill>
                </a:rPr>
                <a:t>Afferent</a:t>
              </a:r>
            </a:p>
          </p:txBody>
        </p:sp>
        <p:sp>
          <p:nvSpPr>
            <p:cNvPr id="28685" name="Rectangle 13"/>
            <p:cNvSpPr>
              <a:spLocks noChangeArrowheads="1"/>
            </p:cNvSpPr>
            <p:nvPr/>
          </p:nvSpPr>
          <p:spPr bwMode="auto">
            <a:xfrm>
              <a:off x="2773" y="422"/>
              <a:ext cx="1044" cy="518"/>
            </a:xfrm>
            <a:prstGeom prst="rect">
              <a:avLst/>
            </a:prstGeom>
            <a:noFill/>
            <a:ln w="9525">
              <a:noFill/>
              <a:miter lim="800000"/>
              <a:headEnd/>
              <a:tailEnd/>
            </a:ln>
            <a:effectLst/>
          </p:spPr>
          <p:txBody>
            <a:bodyPr wrap="none" lIns="92075" tIns="46038" rIns="92075" bIns="46038">
              <a:spAutoFit/>
            </a:bodyPr>
            <a:lstStyle/>
            <a:p>
              <a:pPr algn="ctr"/>
              <a:r>
                <a:rPr lang="en-US" b="1">
                  <a:solidFill>
                    <a:srgbClr val="D60093"/>
                  </a:solidFill>
                </a:rPr>
                <a:t>Central</a:t>
              </a:r>
            </a:p>
            <a:p>
              <a:pPr algn="ctr"/>
              <a:r>
                <a:rPr lang="en-US" b="1">
                  <a:solidFill>
                    <a:srgbClr val="D60093"/>
                  </a:solidFill>
                </a:rPr>
                <a:t>Transform</a:t>
              </a:r>
            </a:p>
          </p:txBody>
        </p:sp>
        <p:sp>
          <p:nvSpPr>
            <p:cNvPr id="28686" name="Rectangle 14"/>
            <p:cNvSpPr>
              <a:spLocks noChangeArrowheads="1"/>
            </p:cNvSpPr>
            <p:nvPr/>
          </p:nvSpPr>
          <p:spPr bwMode="auto">
            <a:xfrm>
              <a:off x="4405" y="1575"/>
              <a:ext cx="831" cy="288"/>
            </a:xfrm>
            <a:prstGeom prst="rect">
              <a:avLst/>
            </a:prstGeom>
            <a:noFill/>
            <a:ln w="9525">
              <a:noFill/>
              <a:miter lim="800000"/>
              <a:headEnd/>
              <a:tailEnd/>
            </a:ln>
            <a:effectLst/>
          </p:spPr>
          <p:txBody>
            <a:bodyPr wrap="none" lIns="92075" tIns="46038" rIns="92075" bIns="46038">
              <a:spAutoFit/>
            </a:bodyPr>
            <a:lstStyle/>
            <a:p>
              <a:r>
                <a:rPr lang="en-US" b="1">
                  <a:solidFill>
                    <a:srgbClr val="D60093"/>
                  </a:solidFill>
                </a:rPr>
                <a:t>Efferent</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30722"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30723"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Transform Analysis</a:t>
            </a:r>
          </a:p>
          <a:p>
            <a:pPr lvl="1"/>
            <a:r>
              <a:rPr lang="en-US"/>
              <a:t>The strategy for identifying the afferent, central transform, and efferent portions of a begins by first tracing the sequence of processing for each input. </a:t>
            </a:r>
          </a:p>
          <a:p>
            <a:pPr lvl="2"/>
            <a:r>
              <a:rPr lang="en-US"/>
              <a:t>There may be several sequences of processing. </a:t>
            </a:r>
          </a:p>
          <a:p>
            <a:pPr lvl="2"/>
            <a:r>
              <a:rPr lang="en-US"/>
              <a:t>A sequence of processing for a given input may actually split to follow different paths.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32770"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32771"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Transform Analysis</a:t>
            </a:r>
          </a:p>
          <a:p>
            <a:pPr lvl="1"/>
            <a:r>
              <a:rPr lang="en-US"/>
              <a:t>Once sequence paths have been identified, each sequence path is examined to identify process along that path that are afferent processes. </a:t>
            </a:r>
          </a:p>
          <a:p>
            <a:pPr lvl="2"/>
            <a:r>
              <a:rPr lang="en-US"/>
              <a:t>The steps are as follows:</a:t>
            </a:r>
          </a:p>
          <a:p>
            <a:pPr lvl="3"/>
            <a:r>
              <a:rPr lang="en-US" b="1"/>
              <a:t>Step 1</a:t>
            </a:r>
            <a:r>
              <a:rPr lang="en-US"/>
              <a:t> - Beginning with the input data flow, the data flow is traced through the sequence until it reaches a process that does processing (transformation of data) or an output function.</a:t>
            </a:r>
          </a:p>
          <a:p>
            <a:pPr lvl="3"/>
            <a:r>
              <a:rPr lang="en-US" b="1"/>
              <a:t>Step 2 -</a:t>
            </a:r>
            <a:r>
              <a:rPr lang="en-US"/>
              <a:t> Beginning with an output data flow from a path, the data flow is traced backwards through connected processes until a transformation processes is reached (or a data flow is encountered that first represents output). </a:t>
            </a:r>
          </a:p>
          <a:p>
            <a:pPr lvl="3"/>
            <a:r>
              <a:rPr lang="en-US" b="1"/>
              <a:t>Step 3 - </a:t>
            </a:r>
            <a:r>
              <a:rPr lang="en-US"/>
              <a:t> All other processes are then considered to be part of the central transform!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34818" name="Rectangle 2"/>
          <p:cNvSpPr>
            <a:spLocks noChangeArrowheads="1"/>
          </p:cNvSpPr>
          <p:nvPr/>
        </p:nvSpPr>
        <p:spPr bwMode="auto">
          <a:xfrm>
            <a:off x="1371600" y="1143000"/>
            <a:ext cx="6400800" cy="609600"/>
          </a:xfrm>
          <a:prstGeom prst="rect">
            <a:avLst/>
          </a:prstGeom>
          <a:noFill/>
          <a:ln w="9525">
            <a:noFill/>
            <a:miter lim="800000"/>
            <a:headEnd/>
            <a:tailEnd/>
          </a:ln>
          <a:effectLst/>
        </p:spPr>
        <p:txBody>
          <a:bodyPr wrap="none" anchor="ctr"/>
          <a:lstStyle/>
          <a:p>
            <a:endParaRPr lang="en-US"/>
          </a:p>
        </p:txBody>
      </p:sp>
      <p:sp>
        <p:nvSpPr>
          <p:cNvPr id="34819" name="Rectangle 3"/>
          <p:cNvSpPr>
            <a:spLocks noChangeArrowheads="1"/>
          </p:cNvSpPr>
          <p:nvPr/>
        </p:nvSpPr>
        <p:spPr bwMode="auto">
          <a:xfrm>
            <a:off x="838200" y="1828800"/>
            <a:ext cx="7772400" cy="4419600"/>
          </a:xfrm>
          <a:prstGeom prst="rect">
            <a:avLst/>
          </a:prstGeom>
          <a:noFill/>
          <a:ln w="9525">
            <a:noFill/>
            <a:miter lim="800000"/>
            <a:headEnd/>
            <a:tailEnd/>
          </a:ln>
          <a:effectLst/>
        </p:spPr>
        <p:txBody>
          <a:bodyPr wrap="none" anchor="ctr"/>
          <a:lstStyle/>
          <a:p>
            <a:endParaRPr lang="en-US"/>
          </a:p>
        </p:txBody>
      </p:sp>
      <p:graphicFrame>
        <p:nvGraphicFramePr>
          <p:cNvPr id="34820" name="Object 4"/>
          <p:cNvGraphicFramePr>
            <a:graphicFrameLocks/>
          </p:cNvGraphicFramePr>
          <p:nvPr/>
        </p:nvGraphicFramePr>
        <p:xfrm>
          <a:off x="7385050" y="5718175"/>
          <a:ext cx="1454150" cy="1060450"/>
        </p:xfrm>
        <a:graphic>
          <a:graphicData uri="http://schemas.openxmlformats.org/presentationml/2006/ole">
            <p:oleObj spid="_x0000_s34820" name="WordArt 2.0" r:id="rId4" imgW="6095880" imgH="4063680" progId="MSWordArt.2">
              <p:embed/>
            </p:oleObj>
          </a:graphicData>
        </a:graphic>
      </p:graphicFrame>
      <p:graphicFrame>
        <p:nvGraphicFramePr>
          <p:cNvPr id="34821" name="Object 5"/>
          <p:cNvGraphicFramePr>
            <a:graphicFrameLocks/>
          </p:cNvGraphicFramePr>
          <p:nvPr/>
        </p:nvGraphicFramePr>
        <p:xfrm>
          <a:off x="1066800" y="703263"/>
          <a:ext cx="7391400" cy="5254625"/>
        </p:xfrm>
        <a:graphic>
          <a:graphicData uri="http://schemas.openxmlformats.org/presentationml/2006/ole">
            <p:oleObj spid="_x0000_s34821" name="Document" r:id="rId5" imgW="9090000" imgH="6462360" progId="Word.Document.8">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36866"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36867"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Transform Analysis</a:t>
            </a:r>
          </a:p>
          <a:p>
            <a:pPr lvl="1"/>
            <a:r>
              <a:rPr lang="en-US"/>
              <a:t>Once the DFD has been partitioned, a structure chart can be created that communicates the modular design of the program. </a:t>
            </a:r>
          </a:p>
          <a:p>
            <a:pPr lvl="2"/>
            <a:r>
              <a:rPr lang="en-US" b="1"/>
              <a:t>Step 1</a:t>
            </a:r>
            <a:r>
              <a:rPr lang="en-US"/>
              <a:t> - Create a process that will serve as a “commander and chief” of all other modules.</a:t>
            </a:r>
          </a:p>
          <a:p>
            <a:pPr lvl="3"/>
            <a:r>
              <a:rPr lang="en-US"/>
              <a:t>This module manages or coordinates the execution of the other program modules.</a:t>
            </a:r>
          </a:p>
          <a:p>
            <a:pPr lvl="2"/>
            <a:r>
              <a:rPr lang="en-US" b="1"/>
              <a:t>Step 2</a:t>
            </a:r>
            <a:r>
              <a:rPr lang="en-US"/>
              <a:t> - The last process encountered in a path that identifies afferent processes becomes a second-level module on the structure charts. </a:t>
            </a:r>
          </a:p>
          <a:p>
            <a:pPr lvl="2"/>
            <a:r>
              <a:rPr lang="en-US" b="1"/>
              <a:t>Step 3</a:t>
            </a:r>
            <a:r>
              <a:rPr lang="en-US"/>
              <a:t> - Beneath that module should be a module that corresponds to its preceding process on the DFD. </a:t>
            </a:r>
          </a:p>
          <a:p>
            <a:pPr lvl="2"/>
            <a:r>
              <a:rPr lang="en-US"/>
              <a:t>This would continue until all afferent processes in the sequence path are included on the structure chart.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38914" name="Rectangle 2"/>
          <p:cNvSpPr>
            <a:spLocks noChangeArrowheads="1"/>
          </p:cNvSpPr>
          <p:nvPr/>
        </p:nvSpPr>
        <p:spPr bwMode="auto">
          <a:xfrm>
            <a:off x="1371600" y="1143000"/>
            <a:ext cx="6400800" cy="609600"/>
          </a:xfrm>
          <a:prstGeom prst="rect">
            <a:avLst/>
          </a:prstGeom>
          <a:noFill/>
          <a:ln w="9525">
            <a:noFill/>
            <a:miter lim="800000"/>
            <a:headEnd/>
            <a:tailEnd/>
          </a:ln>
          <a:effectLst/>
        </p:spPr>
        <p:txBody>
          <a:bodyPr wrap="none" anchor="ctr"/>
          <a:lstStyle/>
          <a:p>
            <a:endParaRPr lang="en-US"/>
          </a:p>
        </p:txBody>
      </p:sp>
      <p:sp>
        <p:nvSpPr>
          <p:cNvPr id="38915" name="Rectangle 3"/>
          <p:cNvSpPr>
            <a:spLocks noChangeArrowheads="1"/>
          </p:cNvSpPr>
          <p:nvPr/>
        </p:nvSpPr>
        <p:spPr bwMode="auto">
          <a:xfrm>
            <a:off x="838200" y="1828800"/>
            <a:ext cx="7772400" cy="4419600"/>
          </a:xfrm>
          <a:prstGeom prst="rect">
            <a:avLst/>
          </a:prstGeom>
          <a:noFill/>
          <a:ln w="9525">
            <a:noFill/>
            <a:miter lim="800000"/>
            <a:headEnd/>
            <a:tailEnd/>
          </a:ln>
          <a:effectLst/>
        </p:spPr>
        <p:txBody>
          <a:bodyPr wrap="none" anchor="ctr"/>
          <a:lstStyle/>
          <a:p>
            <a:endParaRPr lang="en-US"/>
          </a:p>
        </p:txBody>
      </p:sp>
      <p:graphicFrame>
        <p:nvGraphicFramePr>
          <p:cNvPr id="38916" name="Object 4"/>
          <p:cNvGraphicFramePr>
            <a:graphicFrameLocks/>
          </p:cNvGraphicFramePr>
          <p:nvPr/>
        </p:nvGraphicFramePr>
        <p:xfrm>
          <a:off x="7385050" y="5718175"/>
          <a:ext cx="1454150" cy="1060450"/>
        </p:xfrm>
        <a:graphic>
          <a:graphicData uri="http://schemas.openxmlformats.org/presentationml/2006/ole">
            <p:oleObj spid="_x0000_s38916" name="WordArt 2.0" r:id="rId4" imgW="6095880" imgH="4063680" progId="MSWordArt.2">
              <p:embed/>
            </p:oleObj>
          </a:graphicData>
        </a:graphic>
      </p:graphicFrame>
      <p:graphicFrame>
        <p:nvGraphicFramePr>
          <p:cNvPr id="38917" name="Object 5"/>
          <p:cNvGraphicFramePr>
            <a:graphicFrameLocks/>
          </p:cNvGraphicFramePr>
          <p:nvPr/>
        </p:nvGraphicFramePr>
        <p:xfrm>
          <a:off x="2395538" y="763588"/>
          <a:ext cx="4333875" cy="5311775"/>
        </p:xfrm>
        <a:graphic>
          <a:graphicData uri="http://schemas.openxmlformats.org/presentationml/2006/ole">
            <p:oleObj spid="_x0000_s38917" name="Document" r:id="rId5" imgW="4343400" imgH="5321160" progId="Word.Document.8">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40962"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40963"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Transform Analysis</a:t>
            </a:r>
          </a:p>
          <a:p>
            <a:pPr lvl="2"/>
            <a:r>
              <a:rPr lang="en-US" b="1"/>
              <a:t>Step 4</a:t>
            </a:r>
            <a:r>
              <a:rPr lang="en-US"/>
              <a:t> - If there is only one transformation process, it should appear as a single module directly beneath the boss module. </a:t>
            </a:r>
          </a:p>
          <a:p>
            <a:pPr lvl="3"/>
            <a:r>
              <a:rPr lang="en-US"/>
              <a:t>Otherwise, a coordinating module for the transformation processes should be created and located directly above the transformation process.. </a:t>
            </a:r>
          </a:p>
          <a:p>
            <a:pPr lvl="2"/>
            <a:r>
              <a:rPr lang="en-US" b="1"/>
              <a:t>Step 5</a:t>
            </a:r>
            <a:r>
              <a:rPr lang="en-US"/>
              <a:t> - A module per transformation process on the DFD should be located directly beneath the controller module.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6146" name="Rectangle 2"/>
          <p:cNvSpPr>
            <a:spLocks noGrp="1" noChangeArrowheads="1"/>
          </p:cNvSpPr>
          <p:nvPr>
            <p:ph type="title"/>
          </p:nvPr>
        </p:nvSpPr>
        <p:spPr>
          <a:xfrm>
            <a:off x="1371600" y="965200"/>
            <a:ext cx="6400800" cy="461963"/>
          </a:xfrm>
          <a:noFill/>
          <a:ln/>
        </p:spPr>
        <p:txBody>
          <a:bodyPr/>
          <a:lstStyle/>
          <a:p>
            <a:pPr algn="ctr"/>
            <a:r>
              <a:rPr lang="en-US" sz="2400" b="1" i="0"/>
              <a:t>What is Software Design?</a:t>
            </a:r>
          </a:p>
        </p:txBody>
      </p:sp>
      <p:sp>
        <p:nvSpPr>
          <p:cNvPr id="6147"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Introduction</a:t>
            </a:r>
          </a:p>
          <a:p>
            <a:pPr lvl="1"/>
            <a:r>
              <a:rPr lang="en-US"/>
              <a:t>Software design consists of two components, modular design and packaging.</a:t>
            </a:r>
          </a:p>
          <a:p>
            <a:pPr lvl="2"/>
            <a:r>
              <a:rPr lang="en-US" b="1"/>
              <a:t>Modular design</a:t>
            </a:r>
            <a:r>
              <a:rPr lang="en-US"/>
              <a:t>  is the decomposition of a program into modules.</a:t>
            </a:r>
          </a:p>
          <a:p>
            <a:pPr lvl="2"/>
            <a:r>
              <a:rPr lang="en-US"/>
              <a:t>A </a:t>
            </a:r>
            <a:r>
              <a:rPr lang="en-US" b="1"/>
              <a:t>module</a:t>
            </a:r>
            <a:r>
              <a:rPr lang="en-US"/>
              <a:t> is a group of executable instructions with a single point of entry and a single point of exit.</a:t>
            </a:r>
          </a:p>
          <a:p>
            <a:pPr lvl="2"/>
            <a:r>
              <a:rPr lang="en-US" b="1"/>
              <a:t>Packaging</a:t>
            </a:r>
            <a:r>
              <a:rPr lang="en-US"/>
              <a:t>  is the assembly of data, process, interface, and geography design specifications for each module.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43010" name="Rectangle 2"/>
          <p:cNvSpPr>
            <a:spLocks noChangeArrowheads="1"/>
          </p:cNvSpPr>
          <p:nvPr/>
        </p:nvSpPr>
        <p:spPr bwMode="auto">
          <a:xfrm>
            <a:off x="1371600" y="1143000"/>
            <a:ext cx="6400800" cy="609600"/>
          </a:xfrm>
          <a:prstGeom prst="rect">
            <a:avLst/>
          </a:prstGeom>
          <a:noFill/>
          <a:ln w="9525">
            <a:noFill/>
            <a:miter lim="800000"/>
            <a:headEnd/>
            <a:tailEnd/>
          </a:ln>
          <a:effectLst/>
        </p:spPr>
        <p:txBody>
          <a:bodyPr wrap="none" anchor="ctr"/>
          <a:lstStyle/>
          <a:p>
            <a:endParaRPr lang="en-US"/>
          </a:p>
        </p:txBody>
      </p:sp>
      <p:sp>
        <p:nvSpPr>
          <p:cNvPr id="43011" name="Rectangle 3"/>
          <p:cNvSpPr>
            <a:spLocks noChangeArrowheads="1"/>
          </p:cNvSpPr>
          <p:nvPr/>
        </p:nvSpPr>
        <p:spPr bwMode="auto">
          <a:xfrm>
            <a:off x="838200" y="1828800"/>
            <a:ext cx="7772400" cy="4419600"/>
          </a:xfrm>
          <a:prstGeom prst="rect">
            <a:avLst/>
          </a:prstGeom>
          <a:noFill/>
          <a:ln w="9525">
            <a:noFill/>
            <a:miter lim="800000"/>
            <a:headEnd/>
            <a:tailEnd/>
          </a:ln>
          <a:effectLst/>
        </p:spPr>
        <p:txBody>
          <a:bodyPr wrap="none" anchor="ctr"/>
          <a:lstStyle/>
          <a:p>
            <a:endParaRPr lang="en-US"/>
          </a:p>
        </p:txBody>
      </p:sp>
      <p:graphicFrame>
        <p:nvGraphicFramePr>
          <p:cNvPr id="43012" name="Object 4"/>
          <p:cNvGraphicFramePr>
            <a:graphicFrameLocks/>
          </p:cNvGraphicFramePr>
          <p:nvPr/>
        </p:nvGraphicFramePr>
        <p:xfrm>
          <a:off x="7385050" y="5718175"/>
          <a:ext cx="1454150" cy="1060450"/>
        </p:xfrm>
        <a:graphic>
          <a:graphicData uri="http://schemas.openxmlformats.org/presentationml/2006/ole">
            <p:oleObj spid="_x0000_s43012" name="WordArt 2.0" r:id="rId4" imgW="6095880" imgH="4063680" progId="MSWordArt.2">
              <p:embed/>
            </p:oleObj>
          </a:graphicData>
        </a:graphic>
      </p:graphicFrame>
      <p:graphicFrame>
        <p:nvGraphicFramePr>
          <p:cNvPr id="43013" name="Object 5"/>
          <p:cNvGraphicFramePr>
            <a:graphicFrameLocks/>
          </p:cNvGraphicFramePr>
          <p:nvPr/>
        </p:nvGraphicFramePr>
        <p:xfrm>
          <a:off x="1247775" y="741363"/>
          <a:ext cx="6629400" cy="5357812"/>
        </p:xfrm>
        <a:graphic>
          <a:graphicData uri="http://schemas.openxmlformats.org/presentationml/2006/ole">
            <p:oleObj spid="_x0000_s43013" name="Document" r:id="rId5" imgW="6638760" imgH="5367240" progId="Word.Document.8">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45058"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45059"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Transform Analysis</a:t>
            </a:r>
          </a:p>
          <a:p>
            <a:pPr lvl="2"/>
            <a:r>
              <a:rPr lang="en-US" b="1"/>
              <a:t>Step 6</a:t>
            </a:r>
            <a:r>
              <a:rPr lang="en-US"/>
              <a:t> - The last process encountered in a path that identifies efferent processes becomes a second-level module on the structure chart.</a:t>
            </a:r>
          </a:p>
          <a:p>
            <a:pPr lvl="2"/>
            <a:r>
              <a:rPr lang="en-US" b="1"/>
              <a:t>Step 7</a:t>
            </a:r>
            <a:r>
              <a:rPr lang="en-US"/>
              <a:t> - Beneath the module (in step 6) should be a module that corresponds to the succeeding process appearing on the sequence path.</a:t>
            </a:r>
          </a:p>
          <a:p>
            <a:pPr lvl="3"/>
            <a:r>
              <a:rPr lang="en-US"/>
              <a:t> Likewise any process immediately following that process would appear as a module beneath it on the structure chart.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47106" name="Rectangle 2"/>
          <p:cNvSpPr>
            <a:spLocks noChangeArrowheads="1"/>
          </p:cNvSpPr>
          <p:nvPr/>
        </p:nvSpPr>
        <p:spPr bwMode="auto">
          <a:xfrm>
            <a:off x="1371600" y="1143000"/>
            <a:ext cx="6400800" cy="609600"/>
          </a:xfrm>
          <a:prstGeom prst="rect">
            <a:avLst/>
          </a:prstGeom>
          <a:noFill/>
          <a:ln w="9525">
            <a:noFill/>
            <a:miter lim="800000"/>
            <a:headEnd/>
            <a:tailEnd/>
          </a:ln>
          <a:effectLst/>
        </p:spPr>
        <p:txBody>
          <a:bodyPr wrap="none" anchor="ctr"/>
          <a:lstStyle/>
          <a:p>
            <a:endParaRPr lang="en-US"/>
          </a:p>
        </p:txBody>
      </p:sp>
      <p:sp>
        <p:nvSpPr>
          <p:cNvPr id="47107" name="Rectangle 3"/>
          <p:cNvSpPr>
            <a:spLocks noChangeArrowheads="1"/>
          </p:cNvSpPr>
          <p:nvPr/>
        </p:nvSpPr>
        <p:spPr bwMode="auto">
          <a:xfrm>
            <a:off x="838200" y="1828800"/>
            <a:ext cx="7772400" cy="4419600"/>
          </a:xfrm>
          <a:prstGeom prst="rect">
            <a:avLst/>
          </a:prstGeom>
          <a:noFill/>
          <a:ln w="9525">
            <a:noFill/>
            <a:miter lim="800000"/>
            <a:headEnd/>
            <a:tailEnd/>
          </a:ln>
          <a:effectLst/>
        </p:spPr>
        <p:txBody>
          <a:bodyPr wrap="none" anchor="ctr"/>
          <a:lstStyle/>
          <a:p>
            <a:endParaRPr lang="en-US"/>
          </a:p>
        </p:txBody>
      </p:sp>
      <p:graphicFrame>
        <p:nvGraphicFramePr>
          <p:cNvPr id="47108" name="Object 4"/>
          <p:cNvGraphicFramePr>
            <a:graphicFrameLocks/>
          </p:cNvGraphicFramePr>
          <p:nvPr/>
        </p:nvGraphicFramePr>
        <p:xfrm>
          <a:off x="7385050" y="5718175"/>
          <a:ext cx="1454150" cy="1060450"/>
        </p:xfrm>
        <a:graphic>
          <a:graphicData uri="http://schemas.openxmlformats.org/presentationml/2006/ole">
            <p:oleObj spid="_x0000_s47108" name="WordArt 2.0" r:id="rId4" imgW="6095880" imgH="4063680" progId="MSWordArt.2">
              <p:embed/>
            </p:oleObj>
          </a:graphicData>
        </a:graphic>
      </p:graphicFrame>
      <p:graphicFrame>
        <p:nvGraphicFramePr>
          <p:cNvPr id="47109" name="Object 5"/>
          <p:cNvGraphicFramePr>
            <a:graphicFrameLocks/>
          </p:cNvGraphicFramePr>
          <p:nvPr/>
        </p:nvGraphicFramePr>
        <p:xfrm>
          <a:off x="342900" y="741363"/>
          <a:ext cx="8439150" cy="5357812"/>
        </p:xfrm>
        <a:graphic>
          <a:graphicData uri="http://schemas.openxmlformats.org/presentationml/2006/ole">
            <p:oleObj spid="_x0000_s47109" name="Document" r:id="rId5" imgW="8448480" imgH="5367240" progId="Word.Document.8">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49154" name="Rectangle 2"/>
          <p:cNvSpPr>
            <a:spLocks noChangeArrowheads="1"/>
          </p:cNvSpPr>
          <p:nvPr/>
        </p:nvSpPr>
        <p:spPr bwMode="auto">
          <a:xfrm>
            <a:off x="1371600" y="1143000"/>
            <a:ext cx="6400800" cy="609600"/>
          </a:xfrm>
          <a:prstGeom prst="rect">
            <a:avLst/>
          </a:prstGeom>
          <a:noFill/>
          <a:ln w="9525">
            <a:noFill/>
            <a:miter lim="800000"/>
            <a:headEnd/>
            <a:tailEnd/>
          </a:ln>
          <a:effectLst/>
        </p:spPr>
        <p:txBody>
          <a:bodyPr wrap="none" anchor="ctr"/>
          <a:lstStyle/>
          <a:p>
            <a:endParaRPr lang="en-US"/>
          </a:p>
        </p:txBody>
      </p:sp>
      <p:sp>
        <p:nvSpPr>
          <p:cNvPr id="49155" name="Rectangle 3"/>
          <p:cNvSpPr>
            <a:spLocks noChangeArrowheads="1"/>
          </p:cNvSpPr>
          <p:nvPr/>
        </p:nvSpPr>
        <p:spPr bwMode="auto">
          <a:xfrm>
            <a:off x="838200" y="1828800"/>
            <a:ext cx="7772400" cy="4419600"/>
          </a:xfrm>
          <a:prstGeom prst="rect">
            <a:avLst/>
          </a:prstGeom>
          <a:noFill/>
          <a:ln w="9525">
            <a:noFill/>
            <a:miter lim="800000"/>
            <a:headEnd/>
            <a:tailEnd/>
          </a:ln>
          <a:effectLst/>
        </p:spPr>
        <p:txBody>
          <a:bodyPr wrap="none" anchor="ctr"/>
          <a:lstStyle/>
          <a:p>
            <a:endParaRPr lang="en-US"/>
          </a:p>
        </p:txBody>
      </p:sp>
      <p:graphicFrame>
        <p:nvGraphicFramePr>
          <p:cNvPr id="49156" name="Object 4"/>
          <p:cNvGraphicFramePr>
            <a:graphicFrameLocks/>
          </p:cNvGraphicFramePr>
          <p:nvPr/>
        </p:nvGraphicFramePr>
        <p:xfrm>
          <a:off x="7385050" y="5718175"/>
          <a:ext cx="1454150" cy="1060450"/>
        </p:xfrm>
        <a:graphic>
          <a:graphicData uri="http://schemas.openxmlformats.org/presentationml/2006/ole">
            <p:oleObj spid="_x0000_s49156" name="WordArt 2.0" r:id="rId4" imgW="6095880" imgH="4063680" progId="MSWordArt.2">
              <p:embed/>
            </p:oleObj>
          </a:graphicData>
        </a:graphic>
      </p:graphicFrame>
      <p:graphicFrame>
        <p:nvGraphicFramePr>
          <p:cNvPr id="49157" name="Object 5"/>
          <p:cNvGraphicFramePr>
            <a:graphicFrameLocks/>
          </p:cNvGraphicFramePr>
          <p:nvPr/>
        </p:nvGraphicFramePr>
        <p:xfrm>
          <a:off x="620713" y="1274763"/>
          <a:ext cx="8521700" cy="5357812"/>
        </p:xfrm>
        <a:graphic>
          <a:graphicData uri="http://schemas.openxmlformats.org/presentationml/2006/ole">
            <p:oleObj spid="_x0000_s49157" name="Document" r:id="rId5" imgW="8530920" imgH="5367240" progId="Word.Document.8">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51202" name="Rectangle 2"/>
          <p:cNvSpPr>
            <a:spLocks noChangeArrowheads="1"/>
          </p:cNvSpPr>
          <p:nvPr/>
        </p:nvSpPr>
        <p:spPr bwMode="auto">
          <a:xfrm>
            <a:off x="1371600" y="1143000"/>
            <a:ext cx="6400800" cy="609600"/>
          </a:xfrm>
          <a:prstGeom prst="rect">
            <a:avLst/>
          </a:prstGeom>
          <a:noFill/>
          <a:ln w="9525">
            <a:noFill/>
            <a:miter lim="800000"/>
            <a:headEnd/>
            <a:tailEnd/>
          </a:ln>
          <a:effectLst/>
        </p:spPr>
        <p:txBody>
          <a:bodyPr wrap="none" anchor="ctr"/>
          <a:lstStyle/>
          <a:p>
            <a:endParaRPr lang="en-US"/>
          </a:p>
        </p:txBody>
      </p:sp>
      <p:sp>
        <p:nvSpPr>
          <p:cNvPr id="51203" name="Rectangle 3"/>
          <p:cNvSpPr>
            <a:spLocks noChangeArrowheads="1"/>
          </p:cNvSpPr>
          <p:nvPr/>
        </p:nvSpPr>
        <p:spPr bwMode="auto">
          <a:xfrm>
            <a:off x="838200" y="1828800"/>
            <a:ext cx="7772400" cy="4419600"/>
          </a:xfrm>
          <a:prstGeom prst="rect">
            <a:avLst/>
          </a:prstGeom>
          <a:noFill/>
          <a:ln w="9525">
            <a:noFill/>
            <a:miter lim="800000"/>
            <a:headEnd/>
            <a:tailEnd/>
          </a:ln>
          <a:effectLst/>
        </p:spPr>
        <p:txBody>
          <a:bodyPr wrap="none" anchor="ctr"/>
          <a:lstStyle/>
          <a:p>
            <a:endParaRPr lang="en-US"/>
          </a:p>
        </p:txBody>
      </p:sp>
      <p:graphicFrame>
        <p:nvGraphicFramePr>
          <p:cNvPr id="51204" name="Object 4"/>
          <p:cNvGraphicFramePr>
            <a:graphicFrameLocks/>
          </p:cNvGraphicFramePr>
          <p:nvPr/>
        </p:nvGraphicFramePr>
        <p:xfrm>
          <a:off x="7385050" y="5718175"/>
          <a:ext cx="1454150" cy="1060450"/>
        </p:xfrm>
        <a:graphic>
          <a:graphicData uri="http://schemas.openxmlformats.org/presentationml/2006/ole">
            <p:oleObj spid="_x0000_s51204" name="WordArt 2.0" r:id="rId4" imgW="6095880" imgH="4063680" progId="MSWordArt.2">
              <p:embed/>
            </p:oleObj>
          </a:graphicData>
        </a:graphic>
      </p:graphicFrame>
      <p:graphicFrame>
        <p:nvGraphicFramePr>
          <p:cNvPr id="51205" name="Object 5"/>
          <p:cNvGraphicFramePr>
            <a:graphicFrameLocks/>
          </p:cNvGraphicFramePr>
          <p:nvPr/>
        </p:nvGraphicFramePr>
        <p:xfrm>
          <a:off x="1704975" y="723900"/>
          <a:ext cx="5530850" cy="6132513"/>
        </p:xfrm>
        <a:graphic>
          <a:graphicData uri="http://schemas.openxmlformats.org/presentationml/2006/ole">
            <p:oleObj spid="_x0000_s51205" name="Micrografx ABC FlowCharter 6.0 Document" r:id="rId5" imgW="7383240" imgH="8183520" progId="ABCFlowCharter6.Document">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53250"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53251"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Transaction Analysis</a:t>
            </a:r>
          </a:p>
          <a:p>
            <a:pPr lvl="1"/>
            <a:r>
              <a:rPr lang="en-US"/>
              <a:t>An alternative structured design strategy for developing structure charts is called transaction analysis. </a:t>
            </a:r>
          </a:p>
          <a:p>
            <a:pPr lvl="2"/>
            <a:r>
              <a:rPr lang="en-US" b="1"/>
              <a:t>Transaction analysis</a:t>
            </a:r>
            <a:r>
              <a:rPr lang="en-US"/>
              <a:t> is the examination of the DFD to identify processes that represent transaction centers.</a:t>
            </a:r>
          </a:p>
          <a:p>
            <a:pPr lvl="3"/>
            <a:r>
              <a:rPr lang="en-US"/>
              <a:t>A</a:t>
            </a:r>
            <a:r>
              <a:rPr lang="en-US" b="1"/>
              <a:t> transaction center</a:t>
            </a:r>
            <a:r>
              <a:rPr lang="en-US"/>
              <a:t> is a process that does not do actual transformation upon the incoming data (data flow); rather, it serves to route the data to two or more processes. </a:t>
            </a:r>
          </a:p>
          <a:p>
            <a:pPr lvl="4"/>
            <a:r>
              <a:rPr lang="en-US"/>
              <a:t>You can think of a transaction center as a traffic cop that directs traffic flow. </a:t>
            </a:r>
          </a:p>
          <a:p>
            <a:pPr lvl="4"/>
            <a:r>
              <a:rPr lang="en-US"/>
              <a:t>Such processes are usually easy to recognize on a DFD, because they usually appear as a process containing a single incoming data flow to two or more other processes.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55298" name="Rectangle 2"/>
          <p:cNvSpPr>
            <a:spLocks noChangeArrowheads="1"/>
          </p:cNvSpPr>
          <p:nvPr/>
        </p:nvSpPr>
        <p:spPr bwMode="auto">
          <a:xfrm>
            <a:off x="1371600" y="1143000"/>
            <a:ext cx="6400800" cy="609600"/>
          </a:xfrm>
          <a:prstGeom prst="rect">
            <a:avLst/>
          </a:prstGeom>
          <a:noFill/>
          <a:ln w="9525">
            <a:noFill/>
            <a:miter lim="800000"/>
            <a:headEnd/>
            <a:tailEnd/>
          </a:ln>
          <a:effectLst/>
        </p:spPr>
        <p:txBody>
          <a:bodyPr wrap="none" anchor="ctr"/>
          <a:lstStyle/>
          <a:p>
            <a:endParaRPr lang="en-US"/>
          </a:p>
        </p:txBody>
      </p:sp>
      <p:sp>
        <p:nvSpPr>
          <p:cNvPr id="55299" name="Rectangle 3"/>
          <p:cNvSpPr>
            <a:spLocks noChangeArrowheads="1"/>
          </p:cNvSpPr>
          <p:nvPr/>
        </p:nvSpPr>
        <p:spPr bwMode="auto">
          <a:xfrm>
            <a:off x="838200" y="1828800"/>
            <a:ext cx="7772400" cy="4419600"/>
          </a:xfrm>
          <a:prstGeom prst="rect">
            <a:avLst/>
          </a:prstGeom>
          <a:noFill/>
          <a:ln w="9525">
            <a:noFill/>
            <a:miter lim="800000"/>
            <a:headEnd/>
            <a:tailEnd/>
          </a:ln>
          <a:effectLst/>
        </p:spPr>
        <p:txBody>
          <a:bodyPr wrap="none" anchor="ctr"/>
          <a:lstStyle/>
          <a:p>
            <a:endParaRPr lang="en-US"/>
          </a:p>
        </p:txBody>
      </p:sp>
      <p:graphicFrame>
        <p:nvGraphicFramePr>
          <p:cNvPr id="55300" name="Object 4"/>
          <p:cNvGraphicFramePr>
            <a:graphicFrameLocks/>
          </p:cNvGraphicFramePr>
          <p:nvPr/>
        </p:nvGraphicFramePr>
        <p:xfrm>
          <a:off x="7385050" y="5718175"/>
          <a:ext cx="1454150" cy="1060450"/>
        </p:xfrm>
        <a:graphic>
          <a:graphicData uri="http://schemas.openxmlformats.org/presentationml/2006/ole">
            <p:oleObj spid="_x0000_s55300" name="WordArt 2.0" r:id="rId4" imgW="6095880" imgH="4063680" progId="MSWordArt.2">
              <p:embed/>
            </p:oleObj>
          </a:graphicData>
        </a:graphic>
      </p:graphicFrame>
      <p:graphicFrame>
        <p:nvGraphicFramePr>
          <p:cNvPr id="55301" name="Object 5"/>
          <p:cNvGraphicFramePr>
            <a:graphicFrameLocks/>
          </p:cNvGraphicFramePr>
          <p:nvPr/>
        </p:nvGraphicFramePr>
        <p:xfrm>
          <a:off x="1263650" y="838200"/>
          <a:ext cx="7429500" cy="5646738"/>
        </p:xfrm>
        <a:graphic>
          <a:graphicData uri="http://schemas.openxmlformats.org/presentationml/2006/ole">
            <p:oleObj spid="_x0000_s55301" name="Document" r:id="rId5" imgW="8878680" imgH="6748200" progId="Word.Document.8">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57346" name="Rectangle 2"/>
          <p:cNvSpPr>
            <a:spLocks noChangeArrowheads="1"/>
          </p:cNvSpPr>
          <p:nvPr/>
        </p:nvSpPr>
        <p:spPr bwMode="auto">
          <a:xfrm>
            <a:off x="1371600" y="1143000"/>
            <a:ext cx="6400800" cy="609600"/>
          </a:xfrm>
          <a:prstGeom prst="rect">
            <a:avLst/>
          </a:prstGeom>
          <a:noFill/>
          <a:ln w="9525">
            <a:noFill/>
            <a:miter lim="800000"/>
            <a:headEnd/>
            <a:tailEnd/>
          </a:ln>
          <a:effectLst/>
        </p:spPr>
        <p:txBody>
          <a:bodyPr wrap="none" anchor="ctr"/>
          <a:lstStyle/>
          <a:p>
            <a:endParaRPr lang="en-US"/>
          </a:p>
        </p:txBody>
      </p:sp>
      <p:sp>
        <p:nvSpPr>
          <p:cNvPr id="57347" name="Rectangle 3"/>
          <p:cNvSpPr>
            <a:spLocks noChangeArrowheads="1"/>
          </p:cNvSpPr>
          <p:nvPr/>
        </p:nvSpPr>
        <p:spPr bwMode="auto">
          <a:xfrm>
            <a:off x="838200" y="1828800"/>
            <a:ext cx="7772400" cy="4419600"/>
          </a:xfrm>
          <a:prstGeom prst="rect">
            <a:avLst/>
          </a:prstGeom>
          <a:noFill/>
          <a:ln w="9525">
            <a:noFill/>
            <a:miter lim="800000"/>
            <a:headEnd/>
            <a:tailEnd/>
          </a:ln>
          <a:effectLst/>
        </p:spPr>
        <p:txBody>
          <a:bodyPr wrap="none" anchor="ctr"/>
          <a:lstStyle/>
          <a:p>
            <a:endParaRPr lang="en-US"/>
          </a:p>
        </p:txBody>
      </p:sp>
      <p:graphicFrame>
        <p:nvGraphicFramePr>
          <p:cNvPr id="57348" name="Object 4"/>
          <p:cNvGraphicFramePr>
            <a:graphicFrameLocks/>
          </p:cNvGraphicFramePr>
          <p:nvPr/>
        </p:nvGraphicFramePr>
        <p:xfrm>
          <a:off x="7385050" y="5718175"/>
          <a:ext cx="1454150" cy="1060450"/>
        </p:xfrm>
        <a:graphic>
          <a:graphicData uri="http://schemas.openxmlformats.org/presentationml/2006/ole">
            <p:oleObj spid="_x0000_s57348" name="WordArt 2.0" r:id="rId4" imgW="6095880" imgH="4063680" progId="MSWordArt.2">
              <p:embed/>
            </p:oleObj>
          </a:graphicData>
        </a:graphic>
      </p:graphicFrame>
      <p:graphicFrame>
        <p:nvGraphicFramePr>
          <p:cNvPr id="57349" name="Object 5"/>
          <p:cNvGraphicFramePr>
            <a:graphicFrameLocks/>
          </p:cNvGraphicFramePr>
          <p:nvPr/>
        </p:nvGraphicFramePr>
        <p:xfrm>
          <a:off x="1138238" y="566738"/>
          <a:ext cx="6848475" cy="5705475"/>
        </p:xfrm>
        <a:graphic>
          <a:graphicData uri="http://schemas.openxmlformats.org/presentationml/2006/ole">
            <p:oleObj spid="_x0000_s57349" name="Document" r:id="rId5" imgW="6858000" imgH="5715000" progId="Word.Document.8">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59394"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59395"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Transaction Analysis</a:t>
            </a:r>
          </a:p>
          <a:p>
            <a:pPr lvl="1"/>
            <a:r>
              <a:rPr lang="en-US"/>
              <a:t>The primary difference between transaction analysis and transform analysis is that transaction analysis recognizes that modules can be organized around the transaction center rather than a transform center.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61442"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61443"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Structure Chart Quality Assurance Checks</a:t>
            </a:r>
          </a:p>
          <a:p>
            <a:pPr lvl="1"/>
            <a:r>
              <a:rPr lang="en-US"/>
              <a:t>Coupling:</a:t>
            </a:r>
          </a:p>
          <a:p>
            <a:pPr lvl="2"/>
            <a:r>
              <a:rPr lang="en-US"/>
              <a:t>In structured design, the decomposition of a program in manageable modules should be done in such a way that the modules are independent as possible from one another. </a:t>
            </a:r>
          </a:p>
          <a:p>
            <a:pPr lvl="2"/>
            <a:r>
              <a:rPr lang="en-US"/>
              <a:t>In structured design programs appearing on a structure chart are evaluated relative to their degree coupling.</a:t>
            </a:r>
          </a:p>
          <a:p>
            <a:pPr lvl="2"/>
            <a:r>
              <a:rPr lang="en-US"/>
              <a:t> </a:t>
            </a:r>
            <a:r>
              <a:rPr lang="en-US" b="1"/>
              <a:t>Coupling</a:t>
            </a:r>
            <a:r>
              <a:rPr lang="en-US"/>
              <a:t> refers to the level of dependency that exists between modules. </a:t>
            </a:r>
          </a:p>
          <a:p>
            <a:pPr lvl="2"/>
            <a:r>
              <a:rPr lang="en-US"/>
              <a:t>Loosely coupled modules are less likely to be dependent on one another.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8194"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8195"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Introduction</a:t>
            </a:r>
          </a:p>
          <a:p>
            <a:pPr lvl="1"/>
            <a:r>
              <a:rPr lang="en-US"/>
              <a:t>Structured design was developed by Ed Yourdon and Larry Constantine.</a:t>
            </a:r>
          </a:p>
          <a:p>
            <a:pPr lvl="2"/>
            <a:r>
              <a:rPr lang="en-US"/>
              <a:t>This technique deals with the size and complexity of a program by breaking up a the program into a hierarchy of modules that result in a computer program that is easier to implement and maintain.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63490"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63491"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Structure Chart Quality Assurance Checks</a:t>
            </a:r>
          </a:p>
          <a:p>
            <a:pPr lvl="1"/>
            <a:r>
              <a:rPr lang="en-US"/>
              <a:t>Coupling:</a:t>
            </a:r>
          </a:p>
          <a:p>
            <a:pPr lvl="2"/>
            <a:r>
              <a:rPr lang="en-US"/>
              <a:t>Types of coupling:  (from best to worst)</a:t>
            </a:r>
          </a:p>
          <a:p>
            <a:pPr lvl="3"/>
            <a:r>
              <a:rPr lang="en-US" i="1"/>
              <a:t>Data coupling</a:t>
            </a:r>
            <a:r>
              <a:rPr lang="en-US"/>
              <a:t> — two modules are said to be data coupled if their dependency is based on the fact that they communicate by passing of data. </a:t>
            </a:r>
          </a:p>
          <a:p>
            <a:pPr lvl="3"/>
            <a:r>
              <a:rPr lang="en-US" i="1"/>
              <a:t>Stamp coupling</a:t>
            </a:r>
            <a:r>
              <a:rPr lang="en-US"/>
              <a:t> — two modules are said to be stamp coupled if their communication of data is in the form of an entire data structure or record. </a:t>
            </a:r>
          </a:p>
          <a:p>
            <a:pPr lvl="3"/>
            <a:r>
              <a:rPr lang="en-US" i="1"/>
              <a:t>Control coupling</a:t>
            </a:r>
            <a:r>
              <a:rPr lang="en-US"/>
              <a:t> — two modules are said to be control coupled if their dependency is based on the fact that they communicate by passing of control information or flags. </a:t>
            </a:r>
          </a:p>
          <a:p>
            <a:pPr lvl="3"/>
            <a:r>
              <a:rPr lang="en-US" i="1"/>
              <a:t>Common coupling</a:t>
            </a:r>
            <a:r>
              <a:rPr lang="en-US"/>
              <a:t> — modules are said to be common coupled  if they refer to the same global data area.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65538"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65539"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Structure Chart Quality Assurance Checks</a:t>
            </a:r>
          </a:p>
          <a:p>
            <a:pPr lvl="1"/>
            <a:r>
              <a:rPr lang="en-US"/>
              <a:t>Coupling:</a:t>
            </a:r>
          </a:p>
          <a:p>
            <a:pPr lvl="2"/>
            <a:r>
              <a:rPr lang="en-US"/>
              <a:t>Types of coupling:  (continued)</a:t>
            </a:r>
          </a:p>
          <a:p>
            <a:pPr lvl="3"/>
            <a:r>
              <a:rPr lang="en-US" i="1"/>
              <a:t>Content coupling</a:t>
            </a:r>
            <a:r>
              <a:rPr lang="en-US"/>
              <a:t> —  two modules are said to be content coupled (also referred to as </a:t>
            </a:r>
            <a:r>
              <a:rPr lang="en-US" i="1"/>
              <a:t>hybrid coupled</a:t>
            </a:r>
            <a:r>
              <a:rPr lang="en-US"/>
              <a:t>) when one module actually modifies the procedural contents of another module.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67586"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67587"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Structure Chart Quality Assurance Checks</a:t>
            </a:r>
          </a:p>
          <a:p>
            <a:pPr lvl="1"/>
            <a:r>
              <a:rPr lang="en-US"/>
              <a:t>Cohesion:</a:t>
            </a:r>
          </a:p>
          <a:p>
            <a:pPr lvl="2"/>
            <a:r>
              <a:rPr lang="en-US" b="1"/>
              <a:t>Cohesion</a:t>
            </a:r>
            <a:r>
              <a:rPr lang="en-US"/>
              <a:t> refers to the degree to which a module's instructions are functionally related. </a:t>
            </a:r>
          </a:p>
          <a:p>
            <a:pPr lvl="2"/>
            <a:r>
              <a:rPr lang="en-US"/>
              <a:t>Highly cohesive modules contain instructions that collectively work together to solve a specific task.</a:t>
            </a:r>
          </a:p>
          <a:p>
            <a:pPr lvl="2"/>
            <a:r>
              <a:rPr lang="en-US"/>
              <a:t>The goal is to ensure that modules exhibit a high degree of cohesiveness. </a:t>
            </a:r>
          </a:p>
          <a:p>
            <a:pPr lvl="2"/>
            <a:r>
              <a:rPr lang="en-US"/>
              <a:t>Programs that are implemented with highly cohesive modules tend to be easier to understand, modify, and maintain.</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69634"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69635"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Structure Chart Quality Assurance Checks</a:t>
            </a:r>
          </a:p>
          <a:p>
            <a:pPr lvl="1"/>
            <a:r>
              <a:rPr lang="en-US"/>
              <a:t>Cohesion:</a:t>
            </a:r>
          </a:p>
          <a:p>
            <a:pPr lvl="2"/>
            <a:r>
              <a:rPr lang="en-US"/>
              <a:t>There are seven types or levels of cohesion and they are as follows:  (from most desirable to least desirable)</a:t>
            </a:r>
          </a:p>
          <a:p>
            <a:pPr lvl="3"/>
            <a:r>
              <a:rPr lang="en-US" i="1"/>
              <a:t>Functional cohesion </a:t>
            </a:r>
            <a:r>
              <a:rPr lang="en-US"/>
              <a:t>— are modules whose instruction are related because they collectively work together to accomplish a single well-define function. </a:t>
            </a:r>
          </a:p>
          <a:p>
            <a:pPr lvl="3"/>
            <a:r>
              <a:rPr lang="en-US" i="1"/>
              <a:t>Sequential cohesion </a:t>
            </a:r>
            <a:r>
              <a:rPr lang="en-US"/>
              <a:t>— are modules whose instructions are related because the output data from one instruction is used as input data to the next instruction. </a:t>
            </a:r>
          </a:p>
          <a:p>
            <a:pPr lvl="3"/>
            <a:r>
              <a:rPr lang="en-US" i="1"/>
              <a:t>Communicational  cohesion </a:t>
            </a:r>
            <a:r>
              <a:rPr lang="en-US"/>
              <a:t>—  are modules whose instructions accomplish tasks that utilize the same piece(s) of data. </a:t>
            </a:r>
          </a:p>
          <a:p>
            <a:pPr lvl="3"/>
            <a:r>
              <a:rPr lang="en-US" i="1"/>
              <a:t>Procedural cohesion </a:t>
            </a:r>
            <a:r>
              <a:rPr lang="en-US"/>
              <a:t>—  are modules whose instructions accomplish different tasks, yet have been combined because there is a specific order in which the tasks are to be completed.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71682"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71683"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Structure Chart Quality Assurance Checks</a:t>
            </a:r>
          </a:p>
          <a:p>
            <a:pPr lvl="1"/>
            <a:r>
              <a:rPr lang="en-US"/>
              <a:t>Cohesion:</a:t>
            </a:r>
          </a:p>
          <a:p>
            <a:pPr lvl="2"/>
            <a:r>
              <a:rPr lang="en-US"/>
              <a:t>There are seven types or levels of cohesion and they are as follows:  (continued)</a:t>
            </a:r>
          </a:p>
          <a:p>
            <a:pPr lvl="3"/>
            <a:r>
              <a:rPr lang="en-US" i="1"/>
              <a:t>Temporal cohesion</a:t>
            </a:r>
            <a:r>
              <a:rPr lang="en-US"/>
              <a:t> — are modules whose instructions appear to have been grouped together into a module because of  “time”. </a:t>
            </a:r>
          </a:p>
          <a:p>
            <a:pPr lvl="3"/>
            <a:r>
              <a:rPr lang="en-US" i="1"/>
              <a:t>Logical cohesion</a:t>
            </a:r>
            <a:r>
              <a:rPr lang="en-US"/>
              <a:t> — are modules that contain instructions that appear to be related because they fall into the same logical class of functions. </a:t>
            </a:r>
          </a:p>
          <a:p>
            <a:pPr lvl="3"/>
            <a:r>
              <a:rPr lang="en-US" i="1"/>
              <a:t>Coincidental cohesion</a:t>
            </a:r>
            <a:r>
              <a:rPr lang="en-US"/>
              <a:t> — are modules that contain instructions that have little or no relationship to one another.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73730" name="Rectangle 2"/>
          <p:cNvSpPr>
            <a:spLocks noChangeArrowheads="1"/>
          </p:cNvSpPr>
          <p:nvPr/>
        </p:nvSpPr>
        <p:spPr bwMode="auto">
          <a:xfrm>
            <a:off x="0" y="685800"/>
            <a:ext cx="9142413" cy="609600"/>
          </a:xfrm>
          <a:prstGeom prst="rect">
            <a:avLst/>
          </a:prstGeom>
          <a:noFill/>
          <a:ln w="9525">
            <a:noFill/>
            <a:miter lim="800000"/>
            <a:headEnd/>
            <a:tailEnd/>
          </a:ln>
          <a:effectLst/>
        </p:spPr>
        <p:txBody>
          <a:bodyPr lIns="92075" tIns="46038" rIns="92075" bIns="46038" anchor="ctr"/>
          <a:lstStyle/>
          <a:p>
            <a:pPr algn="ctr"/>
            <a:r>
              <a:rPr lang="en-US" b="1">
                <a:solidFill>
                  <a:schemeClr val="tx2"/>
                </a:solidFill>
              </a:rPr>
              <a:t>Packaging Program Specifications</a:t>
            </a:r>
          </a:p>
        </p:txBody>
      </p:sp>
      <p:sp>
        <p:nvSpPr>
          <p:cNvPr id="73731" name="Rectangle 3"/>
          <p:cNvSpPr>
            <a:spLocks noChangeArrowheads="1"/>
          </p:cNvSpPr>
          <p:nvPr/>
        </p:nvSpPr>
        <p:spPr bwMode="auto">
          <a:xfrm>
            <a:off x="838200" y="1828800"/>
            <a:ext cx="7772400" cy="4419600"/>
          </a:xfrm>
          <a:prstGeom prst="rect">
            <a:avLst/>
          </a:prstGeom>
          <a:noFill/>
          <a:ln w="9525">
            <a:noFill/>
            <a:miter lim="800000"/>
            <a:headEnd/>
            <a:tailEnd/>
          </a:ln>
          <a:effectLst/>
        </p:spPr>
        <p:txBody>
          <a:bodyPr lIns="92075" tIns="46038" rIns="92075" bIns="46038"/>
          <a:lstStyle/>
          <a:p>
            <a:pPr marL="342900" indent="-342900">
              <a:spcBef>
                <a:spcPct val="20000"/>
              </a:spcBef>
              <a:buClr>
                <a:srgbClr val="114FFB"/>
              </a:buClr>
              <a:buSzPct val="60000"/>
              <a:buFont typeface="Wingdings" pitchFamily="2" charset="2"/>
              <a:buChar char=":"/>
            </a:pPr>
            <a:r>
              <a:rPr lang="en-US" b="1">
                <a:solidFill>
                  <a:schemeClr val="tx2"/>
                </a:solidFill>
                <a:latin typeface="Times New Roman" pitchFamily="18" charset="0"/>
              </a:rPr>
              <a:t>Introduction</a:t>
            </a:r>
          </a:p>
          <a:p>
            <a:pPr marL="742950" lvl="1" indent="-285750">
              <a:spcBef>
                <a:spcPct val="20000"/>
              </a:spcBef>
              <a:buClr>
                <a:srgbClr val="114FFB"/>
              </a:buClr>
              <a:buSzPct val="60000"/>
              <a:buFont typeface="Wingdings" pitchFamily="2" charset="2"/>
              <a:buChar char="&lt;"/>
            </a:pPr>
            <a:r>
              <a:rPr lang="en-US" sz="2000">
                <a:latin typeface="Times New Roman" pitchFamily="18" charset="0"/>
              </a:rPr>
              <a:t>As an systems analyst, you are responsible for packaging that set of design documentation into a format suitable for the programmer. </a:t>
            </a:r>
          </a:p>
          <a:p>
            <a:pPr marL="1085850" lvl="2" indent="-228600">
              <a:spcBef>
                <a:spcPct val="20000"/>
              </a:spcBef>
              <a:buClr>
                <a:srgbClr val="114FFB"/>
              </a:buClr>
              <a:buSzPct val="65000"/>
              <a:buFont typeface="Wingdings" pitchFamily="2" charset="2"/>
              <a:buChar char="8"/>
            </a:pPr>
            <a:r>
              <a:rPr lang="en-US" sz="2000">
                <a:latin typeface="Times New Roman" pitchFamily="18" charset="0"/>
              </a:rPr>
              <a:t>This package is called a </a:t>
            </a:r>
            <a:r>
              <a:rPr lang="en-US" sz="2000" b="1">
                <a:latin typeface="Times New Roman" pitchFamily="18" charset="0"/>
              </a:rPr>
              <a:t>technical design statement</a:t>
            </a:r>
            <a:r>
              <a:rPr lang="en-US" sz="2000">
                <a:latin typeface="Times New Roman" pitchFamily="18" charset="0"/>
              </a:rPr>
              <a:t>. </a:t>
            </a:r>
          </a:p>
          <a:p>
            <a:pPr marL="1085850" lvl="2" indent="-228600">
              <a:spcBef>
                <a:spcPct val="20000"/>
              </a:spcBef>
              <a:buClr>
                <a:srgbClr val="114FFB"/>
              </a:buClr>
              <a:buSzPct val="65000"/>
              <a:buFont typeface="Wingdings" pitchFamily="2" charset="2"/>
              <a:buChar char="8"/>
            </a:pPr>
            <a:r>
              <a:rPr lang="en-US" sz="2000">
                <a:latin typeface="Times New Roman" pitchFamily="18" charset="0"/>
              </a:rPr>
              <a:t>The technical design statement should include all data, process, interface, and geography building block specifications developed by the designer.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75778" name="Rectangle 2"/>
          <p:cNvSpPr>
            <a:spLocks noChangeArrowheads="1"/>
          </p:cNvSpPr>
          <p:nvPr/>
        </p:nvSpPr>
        <p:spPr bwMode="auto">
          <a:xfrm>
            <a:off x="1371600" y="1143000"/>
            <a:ext cx="6400800" cy="609600"/>
          </a:xfrm>
          <a:prstGeom prst="rect">
            <a:avLst/>
          </a:prstGeom>
          <a:noFill/>
          <a:ln w="9525">
            <a:noFill/>
            <a:miter lim="800000"/>
            <a:headEnd/>
            <a:tailEnd/>
          </a:ln>
          <a:effectLst/>
        </p:spPr>
        <p:txBody>
          <a:bodyPr wrap="none" anchor="ctr"/>
          <a:lstStyle/>
          <a:p>
            <a:endParaRPr lang="en-US"/>
          </a:p>
        </p:txBody>
      </p:sp>
      <p:sp>
        <p:nvSpPr>
          <p:cNvPr id="75779" name="Rectangle 3"/>
          <p:cNvSpPr>
            <a:spLocks noChangeArrowheads="1"/>
          </p:cNvSpPr>
          <p:nvPr/>
        </p:nvSpPr>
        <p:spPr bwMode="auto">
          <a:xfrm>
            <a:off x="838200" y="1828800"/>
            <a:ext cx="7772400" cy="4419600"/>
          </a:xfrm>
          <a:prstGeom prst="rect">
            <a:avLst/>
          </a:prstGeom>
          <a:noFill/>
          <a:ln w="9525">
            <a:noFill/>
            <a:miter lim="800000"/>
            <a:headEnd/>
            <a:tailEnd/>
          </a:ln>
          <a:effectLst/>
        </p:spPr>
        <p:txBody>
          <a:bodyPr wrap="none" anchor="ctr"/>
          <a:lstStyle/>
          <a:p>
            <a:endParaRPr lang="en-US"/>
          </a:p>
        </p:txBody>
      </p:sp>
      <p:graphicFrame>
        <p:nvGraphicFramePr>
          <p:cNvPr id="75780" name="Object 4"/>
          <p:cNvGraphicFramePr>
            <a:graphicFrameLocks/>
          </p:cNvGraphicFramePr>
          <p:nvPr/>
        </p:nvGraphicFramePr>
        <p:xfrm>
          <a:off x="7461250" y="5641975"/>
          <a:ext cx="1454150" cy="1060450"/>
        </p:xfrm>
        <a:graphic>
          <a:graphicData uri="http://schemas.openxmlformats.org/presentationml/2006/ole">
            <p:oleObj spid="_x0000_s75780" name="WordArt 2.0" r:id="rId4" imgW="6095880" imgH="4063680" progId="MSWordArt.2">
              <p:embed/>
            </p:oleObj>
          </a:graphicData>
        </a:graphic>
      </p:graphicFrame>
      <p:graphicFrame>
        <p:nvGraphicFramePr>
          <p:cNvPr id="75781" name="Object 5"/>
          <p:cNvGraphicFramePr>
            <a:graphicFrameLocks/>
          </p:cNvGraphicFramePr>
          <p:nvPr/>
        </p:nvGraphicFramePr>
        <p:xfrm>
          <a:off x="1981200" y="687388"/>
          <a:ext cx="5429250" cy="5429250"/>
        </p:xfrm>
        <a:graphic>
          <a:graphicData uri="http://schemas.openxmlformats.org/presentationml/2006/ole">
            <p:oleObj spid="_x0000_s75781" name="SnapGraphics" r:id="rId5" imgW="11796480" imgH="11796480" progId="ABCSnap">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77826" name="Rectangle 2"/>
          <p:cNvSpPr>
            <a:spLocks noChangeArrowheads="1"/>
          </p:cNvSpPr>
          <p:nvPr/>
        </p:nvSpPr>
        <p:spPr bwMode="auto">
          <a:xfrm>
            <a:off x="1371600" y="1143000"/>
            <a:ext cx="6400800" cy="609600"/>
          </a:xfrm>
          <a:prstGeom prst="rect">
            <a:avLst/>
          </a:prstGeom>
          <a:noFill/>
          <a:ln w="9525">
            <a:noFill/>
            <a:miter lim="800000"/>
            <a:headEnd/>
            <a:tailEnd/>
          </a:ln>
          <a:effectLst/>
        </p:spPr>
        <p:txBody>
          <a:bodyPr lIns="92075" tIns="46038" rIns="92075" bIns="46038" anchor="ctr"/>
          <a:lstStyle/>
          <a:p>
            <a:pPr algn="ctr"/>
            <a:r>
              <a:rPr lang="en-US" b="1">
                <a:solidFill>
                  <a:schemeClr val="tx2"/>
                </a:solidFill>
              </a:rPr>
              <a:t>Summary</a:t>
            </a:r>
          </a:p>
        </p:txBody>
      </p:sp>
      <p:sp>
        <p:nvSpPr>
          <p:cNvPr id="77827" name="Rectangle 3"/>
          <p:cNvSpPr>
            <a:spLocks noChangeArrowheads="1"/>
          </p:cNvSpPr>
          <p:nvPr/>
        </p:nvSpPr>
        <p:spPr bwMode="auto">
          <a:xfrm>
            <a:off x="838200" y="1828800"/>
            <a:ext cx="7772400" cy="4419600"/>
          </a:xfrm>
          <a:prstGeom prst="rect">
            <a:avLst/>
          </a:prstGeom>
          <a:noFill/>
          <a:ln w="9525">
            <a:noFill/>
            <a:miter lim="800000"/>
            <a:headEnd/>
            <a:tailEnd/>
          </a:ln>
          <a:effectLst/>
        </p:spPr>
        <p:txBody>
          <a:bodyPr lIns="92075" tIns="46038" rIns="92075" bIns="46038"/>
          <a:lstStyle/>
          <a:p>
            <a:pPr marL="342900" indent="-342900">
              <a:spcBef>
                <a:spcPct val="20000"/>
              </a:spcBef>
              <a:buClr>
                <a:srgbClr val="114FFB"/>
              </a:buClr>
              <a:buSzPct val="60000"/>
              <a:buFont typeface="Wingdings" pitchFamily="2" charset="2"/>
              <a:buChar char=":"/>
            </a:pPr>
            <a:r>
              <a:rPr lang="en-US" b="1">
                <a:solidFill>
                  <a:schemeClr val="tx2"/>
                </a:solidFill>
              </a:rPr>
              <a:t>Introduction</a:t>
            </a:r>
          </a:p>
          <a:p>
            <a:pPr marL="342900" indent="-342900">
              <a:spcBef>
                <a:spcPct val="20000"/>
              </a:spcBef>
              <a:buClr>
                <a:srgbClr val="114FFB"/>
              </a:buClr>
              <a:buSzPct val="60000"/>
              <a:buFont typeface="Wingdings" pitchFamily="2" charset="2"/>
              <a:buChar char=":"/>
            </a:pPr>
            <a:r>
              <a:rPr lang="en-US" b="1">
                <a:solidFill>
                  <a:schemeClr val="tx2"/>
                </a:solidFill>
              </a:rPr>
              <a:t>What is Software Design?</a:t>
            </a:r>
          </a:p>
          <a:p>
            <a:pPr marL="342900" indent="-342900">
              <a:spcBef>
                <a:spcPct val="20000"/>
              </a:spcBef>
              <a:buClr>
                <a:srgbClr val="114FFB"/>
              </a:buClr>
              <a:buSzPct val="60000"/>
              <a:buFont typeface="Wingdings" pitchFamily="2" charset="2"/>
              <a:buChar char=":"/>
            </a:pPr>
            <a:r>
              <a:rPr lang="en-US" b="1">
                <a:solidFill>
                  <a:schemeClr val="tx2"/>
                </a:solidFill>
              </a:rPr>
              <a:t>Structured Design</a:t>
            </a:r>
            <a:endParaRPr lang="en-US" b="1">
              <a:solidFill>
                <a:schemeClr val="tx2"/>
              </a:solidFill>
              <a:latin typeface="Times New Roman" pitchFamily="18" charset="0"/>
            </a:endParaRPr>
          </a:p>
          <a:p>
            <a:pPr marL="342900" indent="-342900">
              <a:spcBef>
                <a:spcPct val="20000"/>
              </a:spcBef>
            </a:pPr>
            <a:endParaRPr lang="en-US" b="1">
              <a:solidFill>
                <a:schemeClr val="tx2"/>
              </a:solidFill>
              <a:latin typeface="Times New Roman" pitchFamily="18" charset="0"/>
            </a:endParaRPr>
          </a:p>
          <a:p>
            <a:pPr marL="342900" indent="-342900">
              <a:spcBef>
                <a:spcPct val="20000"/>
              </a:spcBef>
            </a:pPr>
            <a:endParaRPr lang="en-US" b="1">
              <a:solidFill>
                <a:schemeClr val="tx2"/>
              </a:solidFill>
              <a:latin typeface="Times New Roman" pitchFamily="18" charset="0"/>
            </a:endParaRPr>
          </a:p>
          <a:p>
            <a:pPr marL="342900" indent="-342900">
              <a:spcBef>
                <a:spcPct val="20000"/>
              </a:spcBef>
            </a:pPr>
            <a:endParaRPr lang="en-US" b="1">
              <a:solidFill>
                <a:schemeClr val="tx2"/>
              </a:solidFill>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10242" name="Rectangle 2"/>
          <p:cNvSpPr>
            <a:spLocks noChangeArrowheads="1"/>
          </p:cNvSpPr>
          <p:nvPr/>
        </p:nvSpPr>
        <p:spPr bwMode="auto">
          <a:xfrm>
            <a:off x="1371600" y="1143000"/>
            <a:ext cx="6400800" cy="609600"/>
          </a:xfrm>
          <a:prstGeom prst="rect">
            <a:avLst/>
          </a:prstGeom>
          <a:noFill/>
          <a:ln w="9525">
            <a:noFill/>
            <a:miter lim="800000"/>
            <a:headEnd/>
            <a:tailEnd/>
          </a:ln>
          <a:effectLst/>
        </p:spPr>
        <p:txBody>
          <a:bodyPr wrap="none" anchor="ctr"/>
          <a:lstStyle/>
          <a:p>
            <a:endParaRPr lang="en-US"/>
          </a:p>
        </p:txBody>
      </p:sp>
      <p:sp>
        <p:nvSpPr>
          <p:cNvPr id="10243" name="Rectangle 3"/>
          <p:cNvSpPr>
            <a:spLocks noChangeArrowheads="1"/>
          </p:cNvSpPr>
          <p:nvPr/>
        </p:nvSpPr>
        <p:spPr bwMode="auto">
          <a:xfrm>
            <a:off x="838200" y="1828800"/>
            <a:ext cx="7772400" cy="4419600"/>
          </a:xfrm>
          <a:prstGeom prst="rect">
            <a:avLst/>
          </a:prstGeom>
          <a:noFill/>
          <a:ln w="9525">
            <a:noFill/>
            <a:miter lim="800000"/>
            <a:headEnd/>
            <a:tailEnd/>
          </a:ln>
          <a:effectLst/>
        </p:spPr>
        <p:txBody>
          <a:bodyPr wrap="none" anchor="ctr"/>
          <a:lstStyle/>
          <a:p>
            <a:endParaRPr lang="en-US"/>
          </a:p>
        </p:txBody>
      </p:sp>
      <p:graphicFrame>
        <p:nvGraphicFramePr>
          <p:cNvPr id="10244" name="Object 4"/>
          <p:cNvGraphicFramePr>
            <a:graphicFrameLocks/>
          </p:cNvGraphicFramePr>
          <p:nvPr/>
        </p:nvGraphicFramePr>
        <p:xfrm>
          <a:off x="7461250" y="4879975"/>
          <a:ext cx="1454150" cy="1060450"/>
        </p:xfrm>
        <a:graphic>
          <a:graphicData uri="http://schemas.openxmlformats.org/presentationml/2006/ole">
            <p:oleObj spid="_x0000_s10244" name="WordArt 2.0" r:id="rId4" imgW="6095880" imgH="4063680" progId="MSWordArt.2">
              <p:embed/>
            </p:oleObj>
          </a:graphicData>
        </a:graphic>
      </p:graphicFrame>
      <p:graphicFrame>
        <p:nvGraphicFramePr>
          <p:cNvPr id="10245" name="Object 5"/>
          <p:cNvGraphicFramePr>
            <a:graphicFrameLocks/>
          </p:cNvGraphicFramePr>
          <p:nvPr/>
        </p:nvGraphicFramePr>
        <p:xfrm>
          <a:off x="1849438" y="763588"/>
          <a:ext cx="5484812" cy="5484812"/>
        </p:xfrm>
        <a:graphic>
          <a:graphicData uri="http://schemas.openxmlformats.org/presentationml/2006/ole">
            <p:oleObj spid="_x0000_s10245" name="SnapGraphics" r:id="rId5" imgW="11796480" imgH="11796480" progId="ABCSnap">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12290"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12291"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Structure Charts</a:t>
            </a:r>
          </a:p>
          <a:p>
            <a:pPr lvl="1"/>
            <a:r>
              <a:rPr lang="en-US"/>
              <a:t>The primary tool used in structured design is the structure chart.</a:t>
            </a:r>
          </a:p>
          <a:p>
            <a:pPr lvl="2"/>
            <a:r>
              <a:rPr lang="en-US"/>
              <a:t> </a:t>
            </a:r>
            <a:r>
              <a:rPr lang="en-US" b="1"/>
              <a:t>Structure charts</a:t>
            </a:r>
            <a:r>
              <a:rPr lang="en-US"/>
              <a:t> are used to graphically depict a modular design of a program. </a:t>
            </a:r>
          </a:p>
          <a:p>
            <a:pPr lvl="3"/>
            <a:r>
              <a:rPr lang="en-US"/>
              <a:t>Specifically, they show how the program has been partitioned into smaller more manageable modules, the hierarchy and organization of those modules, and the communication interfaces between modules. </a:t>
            </a:r>
          </a:p>
          <a:p>
            <a:pPr lvl="3"/>
            <a:r>
              <a:rPr lang="en-US"/>
              <a:t>Structure charts, however, do not show the internal procedures performed by the module or the internal data used by the module.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14338"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14339"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Structure Charts</a:t>
            </a:r>
          </a:p>
          <a:p>
            <a:pPr lvl="1"/>
            <a:r>
              <a:rPr lang="en-US"/>
              <a:t>Structure chart modules are depicted by named rectangles.</a:t>
            </a:r>
          </a:p>
          <a:p>
            <a:pPr lvl="1"/>
            <a:r>
              <a:rPr lang="en-US"/>
              <a:t>Structure chart modules are presumed to execute in a top-to-bottom, left-to-right sequence. </a:t>
            </a:r>
          </a:p>
          <a:p>
            <a:pPr lvl="1"/>
            <a:r>
              <a:rPr lang="en-US"/>
              <a:t>An arc shaped arrow located across a line (representing a module call) means that the module makes iterative calls. </a:t>
            </a:r>
          </a:p>
          <a:p>
            <a:pPr lvl="1"/>
            <a:r>
              <a:rPr lang="en-US"/>
              <a:t>A diamond symbol located at the bottom of a module means that the module calls one and only one of the other lower modules that are connected to the diamond.</a:t>
            </a:r>
          </a:p>
          <a:p>
            <a:pPr lvl="1"/>
            <a:r>
              <a:rPr lang="en-US"/>
              <a:t>Program modules communicate with each other through passing of data.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16386"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16387"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Structure Charts</a:t>
            </a:r>
          </a:p>
          <a:p>
            <a:pPr lvl="1"/>
            <a:r>
              <a:rPr lang="en-US"/>
              <a:t>Programs may also communicate with each other through passing of messages or control parameters, called </a:t>
            </a:r>
            <a:r>
              <a:rPr lang="en-US" b="1"/>
              <a:t>flags</a:t>
            </a:r>
            <a:r>
              <a:rPr lang="en-US"/>
              <a:t>. </a:t>
            </a:r>
          </a:p>
          <a:p>
            <a:pPr lvl="1"/>
            <a:r>
              <a:rPr lang="en-US"/>
              <a:t>Library modules are depicted on a structure chart as a rectangle containing an vertical line on each side.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1"/>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18434" name="Rectangle 2"/>
          <p:cNvSpPr>
            <a:spLocks noChangeArrowheads="1"/>
          </p:cNvSpPr>
          <p:nvPr/>
        </p:nvSpPr>
        <p:spPr bwMode="auto">
          <a:xfrm>
            <a:off x="1371600" y="1143000"/>
            <a:ext cx="6400800" cy="609600"/>
          </a:xfrm>
          <a:prstGeom prst="rect">
            <a:avLst/>
          </a:prstGeom>
          <a:noFill/>
          <a:ln w="9525">
            <a:noFill/>
            <a:miter lim="800000"/>
            <a:headEnd/>
            <a:tailEnd/>
          </a:ln>
          <a:effectLst/>
        </p:spPr>
        <p:txBody>
          <a:bodyPr wrap="none" anchor="ctr"/>
          <a:lstStyle/>
          <a:p>
            <a:endParaRPr lang="en-US"/>
          </a:p>
        </p:txBody>
      </p:sp>
      <p:sp>
        <p:nvSpPr>
          <p:cNvPr id="18435" name="Rectangle 3"/>
          <p:cNvSpPr>
            <a:spLocks noChangeArrowheads="1"/>
          </p:cNvSpPr>
          <p:nvPr/>
        </p:nvSpPr>
        <p:spPr bwMode="auto">
          <a:xfrm>
            <a:off x="838200" y="1828800"/>
            <a:ext cx="7772400" cy="4419600"/>
          </a:xfrm>
          <a:prstGeom prst="rect">
            <a:avLst/>
          </a:prstGeom>
          <a:noFill/>
          <a:ln w="9525">
            <a:noFill/>
            <a:miter lim="800000"/>
            <a:headEnd/>
            <a:tailEnd/>
          </a:ln>
          <a:effectLst/>
        </p:spPr>
        <p:txBody>
          <a:bodyPr wrap="none" anchor="ctr"/>
          <a:lstStyle/>
          <a:p>
            <a:endParaRPr lang="en-US"/>
          </a:p>
        </p:txBody>
      </p:sp>
      <p:graphicFrame>
        <p:nvGraphicFramePr>
          <p:cNvPr id="18436" name="Object 4"/>
          <p:cNvGraphicFramePr>
            <a:graphicFrameLocks/>
          </p:cNvGraphicFramePr>
          <p:nvPr/>
        </p:nvGraphicFramePr>
        <p:xfrm>
          <a:off x="6927850" y="5108575"/>
          <a:ext cx="1454150" cy="1060450"/>
        </p:xfrm>
        <a:graphic>
          <a:graphicData uri="http://schemas.openxmlformats.org/presentationml/2006/ole">
            <p:oleObj spid="_x0000_s18436" name="WordArt 2.0" r:id="rId4" imgW="6095880" imgH="4063680" progId="MSWordArt.2">
              <p:embed/>
            </p:oleObj>
          </a:graphicData>
        </a:graphic>
      </p:graphicFrame>
      <p:graphicFrame>
        <p:nvGraphicFramePr>
          <p:cNvPr id="18437" name="Object 5"/>
          <p:cNvGraphicFramePr>
            <a:graphicFrameLocks/>
          </p:cNvGraphicFramePr>
          <p:nvPr/>
        </p:nvGraphicFramePr>
        <p:xfrm>
          <a:off x="992188" y="685800"/>
          <a:ext cx="7223125" cy="5319713"/>
        </p:xfrm>
        <a:graphic>
          <a:graphicData uri="http://schemas.openxmlformats.org/presentationml/2006/ole">
            <p:oleObj spid="_x0000_s18437" name="Document" r:id="rId5" imgW="8686800" imgH="6400800" progId="Word.Document.8">
              <p:embed/>
            </p:oleObj>
          </a:graphicData>
        </a:graphic>
      </p:graphicFrame>
      <p:sp>
        <p:nvSpPr>
          <p:cNvPr id="18438" name="Oval 6"/>
          <p:cNvSpPr>
            <a:spLocks noChangeArrowheads="1"/>
          </p:cNvSpPr>
          <p:nvPr/>
        </p:nvSpPr>
        <p:spPr bwMode="auto">
          <a:xfrm>
            <a:off x="3359150" y="920750"/>
            <a:ext cx="215900" cy="215900"/>
          </a:xfrm>
          <a:prstGeom prst="ellipse">
            <a:avLst/>
          </a:prstGeom>
          <a:solidFill>
            <a:srgbClr val="FCFEB9"/>
          </a:solidFill>
          <a:ln w="12700">
            <a:solidFill>
              <a:schemeClr val="tx1"/>
            </a:solidFill>
            <a:round/>
            <a:headEnd/>
            <a:tailEnd/>
          </a:ln>
          <a:effectLst/>
        </p:spPr>
        <p:txBody>
          <a:bodyPr wrap="none" lIns="92075" tIns="46038" rIns="92075" bIns="46038" anchor="ctr"/>
          <a:lstStyle/>
          <a:p>
            <a:pPr algn="ctr"/>
            <a:r>
              <a:rPr lang="en-US" sz="1400"/>
              <a:t>1</a:t>
            </a:r>
          </a:p>
        </p:txBody>
      </p:sp>
      <p:sp>
        <p:nvSpPr>
          <p:cNvPr id="18439" name="Oval 7"/>
          <p:cNvSpPr>
            <a:spLocks noChangeArrowheads="1"/>
          </p:cNvSpPr>
          <p:nvPr/>
        </p:nvSpPr>
        <p:spPr bwMode="auto">
          <a:xfrm>
            <a:off x="5187950" y="1682750"/>
            <a:ext cx="215900" cy="215900"/>
          </a:xfrm>
          <a:prstGeom prst="ellipse">
            <a:avLst/>
          </a:prstGeom>
          <a:solidFill>
            <a:srgbClr val="FCFEB9"/>
          </a:solidFill>
          <a:ln w="12700">
            <a:solidFill>
              <a:schemeClr val="tx1"/>
            </a:solidFill>
            <a:round/>
            <a:headEnd/>
            <a:tailEnd/>
          </a:ln>
          <a:effectLst/>
        </p:spPr>
        <p:txBody>
          <a:bodyPr wrap="none" lIns="92075" tIns="46038" rIns="92075" bIns="46038" anchor="ctr"/>
          <a:lstStyle/>
          <a:p>
            <a:pPr algn="ctr"/>
            <a:r>
              <a:rPr lang="en-US" sz="1400" b="1"/>
              <a:t>2</a:t>
            </a:r>
          </a:p>
        </p:txBody>
      </p:sp>
      <p:sp>
        <p:nvSpPr>
          <p:cNvPr id="18440" name="Oval 8"/>
          <p:cNvSpPr>
            <a:spLocks noChangeArrowheads="1"/>
          </p:cNvSpPr>
          <p:nvPr/>
        </p:nvSpPr>
        <p:spPr bwMode="auto">
          <a:xfrm>
            <a:off x="3816350" y="1835150"/>
            <a:ext cx="215900" cy="215900"/>
          </a:xfrm>
          <a:prstGeom prst="ellipse">
            <a:avLst/>
          </a:prstGeom>
          <a:solidFill>
            <a:srgbClr val="FCFEB9"/>
          </a:solidFill>
          <a:ln w="12700">
            <a:solidFill>
              <a:schemeClr val="tx1"/>
            </a:solidFill>
            <a:round/>
            <a:headEnd/>
            <a:tailEnd/>
          </a:ln>
          <a:effectLst/>
        </p:spPr>
        <p:txBody>
          <a:bodyPr wrap="none" lIns="92075" tIns="46038" rIns="92075" bIns="46038" anchor="ctr"/>
          <a:lstStyle/>
          <a:p>
            <a:pPr algn="ctr"/>
            <a:r>
              <a:rPr lang="en-US" sz="1400" b="1"/>
              <a:t>3</a:t>
            </a:r>
          </a:p>
        </p:txBody>
      </p:sp>
      <p:sp>
        <p:nvSpPr>
          <p:cNvPr id="18441" name="Oval 9"/>
          <p:cNvSpPr>
            <a:spLocks noChangeArrowheads="1"/>
          </p:cNvSpPr>
          <p:nvPr/>
        </p:nvSpPr>
        <p:spPr bwMode="auto">
          <a:xfrm>
            <a:off x="2368550" y="3130550"/>
            <a:ext cx="215900" cy="215900"/>
          </a:xfrm>
          <a:prstGeom prst="ellipse">
            <a:avLst/>
          </a:prstGeom>
          <a:solidFill>
            <a:srgbClr val="FCFEB9"/>
          </a:solidFill>
          <a:ln w="12700">
            <a:solidFill>
              <a:schemeClr val="tx1"/>
            </a:solidFill>
            <a:round/>
            <a:headEnd/>
            <a:tailEnd/>
          </a:ln>
          <a:effectLst/>
        </p:spPr>
        <p:txBody>
          <a:bodyPr wrap="none" lIns="92075" tIns="46038" rIns="92075" bIns="46038" anchor="ctr"/>
          <a:lstStyle/>
          <a:p>
            <a:pPr algn="ctr"/>
            <a:r>
              <a:rPr lang="en-US" sz="1400" b="1"/>
              <a:t>4</a:t>
            </a:r>
          </a:p>
        </p:txBody>
      </p:sp>
      <p:sp>
        <p:nvSpPr>
          <p:cNvPr id="18442" name="Oval 10"/>
          <p:cNvSpPr>
            <a:spLocks noChangeArrowheads="1"/>
          </p:cNvSpPr>
          <p:nvPr/>
        </p:nvSpPr>
        <p:spPr bwMode="auto">
          <a:xfrm>
            <a:off x="996950" y="3359150"/>
            <a:ext cx="215900" cy="215900"/>
          </a:xfrm>
          <a:prstGeom prst="ellipse">
            <a:avLst/>
          </a:prstGeom>
          <a:solidFill>
            <a:srgbClr val="FCFEB9"/>
          </a:solidFill>
          <a:ln w="12700">
            <a:solidFill>
              <a:schemeClr val="tx1"/>
            </a:solidFill>
            <a:round/>
            <a:headEnd/>
            <a:tailEnd/>
          </a:ln>
          <a:effectLst/>
        </p:spPr>
        <p:txBody>
          <a:bodyPr wrap="none" lIns="92075" tIns="46038" rIns="92075" bIns="46038" anchor="ctr"/>
          <a:lstStyle/>
          <a:p>
            <a:pPr algn="ctr"/>
            <a:r>
              <a:rPr lang="en-US" sz="1400" b="1"/>
              <a:t>5</a:t>
            </a:r>
          </a:p>
        </p:txBody>
      </p:sp>
      <p:sp>
        <p:nvSpPr>
          <p:cNvPr id="18443" name="Oval 11"/>
          <p:cNvSpPr>
            <a:spLocks noChangeArrowheads="1"/>
          </p:cNvSpPr>
          <p:nvPr/>
        </p:nvSpPr>
        <p:spPr bwMode="auto">
          <a:xfrm>
            <a:off x="6254750" y="3282950"/>
            <a:ext cx="215900" cy="215900"/>
          </a:xfrm>
          <a:prstGeom prst="ellipse">
            <a:avLst/>
          </a:prstGeom>
          <a:solidFill>
            <a:srgbClr val="FCFEB9"/>
          </a:solidFill>
          <a:ln w="12700">
            <a:solidFill>
              <a:schemeClr val="tx1"/>
            </a:solidFill>
            <a:round/>
            <a:headEnd/>
            <a:tailEnd/>
          </a:ln>
          <a:effectLst/>
        </p:spPr>
        <p:txBody>
          <a:bodyPr wrap="none" lIns="92075" tIns="46038" rIns="92075" bIns="46038" anchor="ctr"/>
          <a:lstStyle/>
          <a:p>
            <a:pPr algn="ctr"/>
            <a:r>
              <a:rPr lang="en-US" sz="1400" b="1"/>
              <a:t>6</a:t>
            </a:r>
          </a:p>
        </p:txBody>
      </p:sp>
      <p:sp>
        <p:nvSpPr>
          <p:cNvPr id="18444" name="Oval 12"/>
          <p:cNvSpPr>
            <a:spLocks noChangeArrowheads="1"/>
          </p:cNvSpPr>
          <p:nvPr/>
        </p:nvSpPr>
        <p:spPr bwMode="auto">
          <a:xfrm>
            <a:off x="3435350" y="4806950"/>
            <a:ext cx="215900" cy="215900"/>
          </a:xfrm>
          <a:prstGeom prst="ellipse">
            <a:avLst/>
          </a:prstGeom>
          <a:solidFill>
            <a:srgbClr val="FCFEB9"/>
          </a:solidFill>
          <a:ln w="12700">
            <a:solidFill>
              <a:schemeClr val="tx1"/>
            </a:solidFill>
            <a:round/>
            <a:headEnd/>
            <a:tailEnd/>
          </a:ln>
          <a:effectLst/>
        </p:spPr>
        <p:txBody>
          <a:bodyPr wrap="none" lIns="92075" tIns="46038" rIns="92075" bIns="46038" anchor="ctr"/>
          <a:lstStyle/>
          <a:p>
            <a:pPr algn="ctr"/>
            <a:r>
              <a:rPr lang="en-US" sz="1400" b="1"/>
              <a:t>7</a:t>
            </a:r>
          </a:p>
        </p:txBody>
      </p:sp>
      <p:sp>
        <p:nvSpPr>
          <p:cNvPr id="18445" name="Oval 13"/>
          <p:cNvSpPr>
            <a:spLocks noChangeArrowheads="1"/>
          </p:cNvSpPr>
          <p:nvPr/>
        </p:nvSpPr>
        <p:spPr bwMode="auto">
          <a:xfrm>
            <a:off x="1377950" y="2978150"/>
            <a:ext cx="215900" cy="215900"/>
          </a:xfrm>
          <a:prstGeom prst="ellipse">
            <a:avLst/>
          </a:prstGeom>
          <a:solidFill>
            <a:srgbClr val="FCFEB9"/>
          </a:solidFill>
          <a:ln w="12700">
            <a:solidFill>
              <a:schemeClr val="tx1"/>
            </a:solidFill>
            <a:round/>
            <a:headEnd/>
            <a:tailEnd/>
          </a:ln>
          <a:effectLst/>
        </p:spPr>
        <p:txBody>
          <a:bodyPr wrap="none" lIns="92075" tIns="46038" rIns="92075" bIns="46038" anchor="ctr"/>
          <a:lstStyle/>
          <a:p>
            <a:pPr algn="ctr"/>
            <a:r>
              <a:rPr lang="en-US" sz="1400" b="1"/>
              <a:t>6</a:t>
            </a:r>
          </a:p>
        </p:txBody>
      </p:sp>
      <p:sp>
        <p:nvSpPr>
          <p:cNvPr id="18446" name="Oval 14"/>
          <p:cNvSpPr>
            <a:spLocks noChangeArrowheads="1"/>
          </p:cNvSpPr>
          <p:nvPr/>
        </p:nvSpPr>
        <p:spPr bwMode="auto">
          <a:xfrm>
            <a:off x="4654550" y="2063750"/>
            <a:ext cx="215900" cy="215900"/>
          </a:xfrm>
          <a:prstGeom prst="ellipse">
            <a:avLst/>
          </a:prstGeom>
          <a:solidFill>
            <a:srgbClr val="FCFEB9"/>
          </a:solidFill>
          <a:ln w="12700">
            <a:solidFill>
              <a:schemeClr val="tx1"/>
            </a:solidFill>
            <a:round/>
            <a:headEnd/>
            <a:tailEnd/>
          </a:ln>
          <a:effectLst/>
        </p:spPr>
        <p:txBody>
          <a:bodyPr wrap="none" lIns="92075" tIns="46038" rIns="92075" bIns="46038" anchor="ctr"/>
          <a:lstStyle/>
          <a:p>
            <a:pPr algn="ctr"/>
            <a:r>
              <a:rPr lang="en-US" sz="1400" b="1"/>
              <a:t>5</a:t>
            </a:r>
          </a:p>
        </p:txBody>
      </p:sp>
      <p:sp>
        <p:nvSpPr>
          <p:cNvPr id="18447" name="Oval 15"/>
          <p:cNvSpPr>
            <a:spLocks noChangeArrowheads="1"/>
          </p:cNvSpPr>
          <p:nvPr/>
        </p:nvSpPr>
        <p:spPr bwMode="auto">
          <a:xfrm>
            <a:off x="6178550" y="2978150"/>
            <a:ext cx="215900" cy="215900"/>
          </a:xfrm>
          <a:prstGeom prst="ellipse">
            <a:avLst/>
          </a:prstGeom>
          <a:solidFill>
            <a:srgbClr val="FCFEB9"/>
          </a:solidFill>
          <a:ln w="12700">
            <a:solidFill>
              <a:schemeClr val="tx1"/>
            </a:solidFill>
            <a:round/>
            <a:headEnd/>
            <a:tailEnd/>
          </a:ln>
          <a:effectLst/>
        </p:spPr>
        <p:txBody>
          <a:bodyPr wrap="none" lIns="92075" tIns="46038" rIns="92075" bIns="46038" anchor="ctr"/>
          <a:lstStyle/>
          <a:p>
            <a:pPr algn="ctr"/>
            <a:r>
              <a:rPr lang="en-US" sz="1400" b="1"/>
              <a:t>4</a:t>
            </a:r>
          </a:p>
        </p:txBody>
      </p:sp>
      <p:grpSp>
        <p:nvGrpSpPr>
          <p:cNvPr id="18450" name="Group 18"/>
          <p:cNvGrpSpPr>
            <a:grpSpLocks/>
          </p:cNvGrpSpPr>
          <p:nvPr/>
        </p:nvGrpSpPr>
        <p:grpSpPr bwMode="auto">
          <a:xfrm>
            <a:off x="3962400" y="1600200"/>
            <a:ext cx="228600" cy="152400"/>
            <a:chOff x="2496" y="1008"/>
            <a:chExt cx="144" cy="96"/>
          </a:xfrm>
        </p:grpSpPr>
        <p:sp>
          <p:nvSpPr>
            <p:cNvPr id="18448" name="Line 16"/>
            <p:cNvSpPr>
              <a:spLocks noChangeShapeType="1"/>
            </p:cNvSpPr>
            <p:nvPr/>
          </p:nvSpPr>
          <p:spPr bwMode="auto">
            <a:xfrm flipH="1">
              <a:off x="2496" y="1008"/>
              <a:ext cx="96" cy="9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8449" name="Line 17"/>
            <p:cNvSpPr>
              <a:spLocks noChangeShapeType="1"/>
            </p:cNvSpPr>
            <p:nvPr/>
          </p:nvSpPr>
          <p:spPr bwMode="auto">
            <a:xfrm>
              <a:off x="2592" y="1008"/>
              <a:ext cx="48" cy="9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Prepared by Kevin C. Dittman for</a:t>
            </a:r>
          </a:p>
          <a:p>
            <a:r>
              <a:rPr lang="en-US"/>
              <a:t>Systems Analysis &amp; Design Methods 4ed</a:t>
            </a:r>
          </a:p>
          <a:p>
            <a:r>
              <a:rPr lang="en-US"/>
              <a:t>by J. L. Whitten &amp; L. D. Bentley</a:t>
            </a:r>
          </a:p>
        </p:txBody>
      </p:sp>
      <p:sp>
        <p:nvSpPr>
          <p:cNvPr id="20482" name="Rectangle 2"/>
          <p:cNvSpPr>
            <a:spLocks noGrp="1" noChangeArrowheads="1"/>
          </p:cNvSpPr>
          <p:nvPr>
            <p:ph type="title"/>
          </p:nvPr>
        </p:nvSpPr>
        <p:spPr>
          <a:xfrm>
            <a:off x="1371600" y="965200"/>
            <a:ext cx="6400800" cy="461963"/>
          </a:xfrm>
          <a:noFill/>
          <a:ln/>
        </p:spPr>
        <p:txBody>
          <a:bodyPr/>
          <a:lstStyle/>
          <a:p>
            <a:pPr algn="ctr"/>
            <a:r>
              <a:rPr lang="en-US" sz="2400" b="1" i="0"/>
              <a:t>Structured Design</a:t>
            </a:r>
          </a:p>
        </p:txBody>
      </p:sp>
      <p:sp>
        <p:nvSpPr>
          <p:cNvPr id="20483" name="Rectangle 3"/>
          <p:cNvSpPr>
            <a:spLocks noGrp="1" noChangeArrowheads="1"/>
          </p:cNvSpPr>
          <p:nvPr>
            <p:ph type="body" idx="1"/>
          </p:nvPr>
        </p:nvSpPr>
        <p:spPr>
          <a:xfrm>
            <a:off x="838200" y="1828800"/>
            <a:ext cx="7772400" cy="4419600"/>
          </a:xfrm>
          <a:noFill/>
          <a:ln/>
        </p:spPr>
        <p:txBody>
          <a:bodyPr/>
          <a:lstStyle/>
          <a:p>
            <a:r>
              <a:rPr lang="en-US" b="1">
                <a:solidFill>
                  <a:schemeClr val="tx2"/>
                </a:solidFill>
              </a:rPr>
              <a:t>Data Flow Diagrams of Programs</a:t>
            </a:r>
          </a:p>
          <a:p>
            <a:pPr lvl="1"/>
            <a:r>
              <a:rPr lang="en-US"/>
              <a:t>Structured design requires that data flow diagrams (DFDs) first be drawn for the program. </a:t>
            </a:r>
          </a:p>
          <a:p>
            <a:pPr lvl="1"/>
            <a:r>
              <a:rPr lang="en-US"/>
              <a:t>Processes appearing on the logical, elementary DFDs may represent modules on a structure chart. </a:t>
            </a:r>
          </a:p>
          <a:p>
            <a:pPr lvl="1"/>
            <a:r>
              <a:rPr lang="en-US"/>
              <a:t>Logical DFDs need to be revised to show more detail in order to be used by programmers</a:t>
            </a:r>
          </a:p>
          <a:p>
            <a:pPr lvl="1"/>
            <a:r>
              <a:rPr lang="en-US"/>
              <a:t>The following revisions may be necessary:</a:t>
            </a:r>
          </a:p>
          <a:p>
            <a:pPr lvl="2"/>
            <a:r>
              <a:rPr lang="en-US"/>
              <a:t>Processes appearing on the DFD should do one function. </a:t>
            </a:r>
          </a:p>
          <a:p>
            <a:pPr lvl="2"/>
            <a:r>
              <a:rPr lang="en-US"/>
              <a:t>Processes need to be added to handle data access and maintenance. </a:t>
            </a:r>
          </a:p>
          <a:p>
            <a:pPr lvl="2"/>
            <a:r>
              <a:rPr lang="en-US"/>
              <a:t>DFDs must be revised to include editing and error handling processes, and processes to implement internal controls.</a:t>
            </a:r>
          </a:p>
        </p:txBody>
      </p:sp>
    </p:spTree>
  </p:cSld>
  <p:clrMapOvr>
    <a:masterClrMapping/>
  </p:clrMapOvr>
  <p:transition/>
</p:sld>
</file>

<file path=ppt/theme/theme1.xml><?xml version="1.0" encoding="utf-8"?>
<a:theme xmlns:a="http://schemas.openxmlformats.org/drawingml/2006/main" name="Diamondb">
  <a:themeElements>
    <a:clrScheme name="">
      <a:dk1>
        <a:srgbClr val="000000"/>
      </a:dk1>
      <a:lt1>
        <a:srgbClr val="FFFFFF"/>
      </a:lt1>
      <a:dk2>
        <a:srgbClr val="000000"/>
      </a:dk2>
      <a:lt2>
        <a:srgbClr val="CECECE"/>
      </a:lt2>
      <a:accent1>
        <a:srgbClr val="474747"/>
      </a:accent1>
      <a:accent2>
        <a:srgbClr val="DADADA"/>
      </a:accent2>
      <a:accent3>
        <a:srgbClr val="FFFFFF"/>
      </a:accent3>
      <a:accent4>
        <a:srgbClr val="000000"/>
      </a:accent4>
      <a:accent5>
        <a:srgbClr val="B1B1B1"/>
      </a:accent5>
      <a:accent6>
        <a:srgbClr val="C5C5C5"/>
      </a:accent6>
      <a:hlink>
        <a:srgbClr val="000000"/>
      </a:hlink>
      <a:folHlink>
        <a:srgbClr val="919191"/>
      </a:folHlink>
    </a:clrScheme>
    <a:fontScheme name="Diamondb">
      <a:majorFont>
        <a:latin typeface="Book Antiqu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Book Antiqua" pitchFamily="18" charset="0"/>
          </a:defRPr>
        </a:defPPr>
      </a:lstStyle>
    </a:lnDef>
  </a:objectDefaults>
  <a:extraClrSchemeLst>
    <a:extraClrScheme>
      <a:clrScheme name="Diamond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amond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iamond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amond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amond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amond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iamond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n:\powerpnt\template\bwovrhd\diamondb.ppt</Template>
  <TotalTime>0</TotalTime>
  <Pages>5</Pages>
  <Words>6572</Words>
  <Application>Microsoft PowerPoint 4.0</Application>
  <PresentationFormat>On-screen Show (4:3)</PresentationFormat>
  <Paragraphs>436</Paragraphs>
  <Slides>37</Slides>
  <Notes>37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4</vt:i4>
      </vt:variant>
      <vt:variant>
        <vt:lpstr>Slide Titles</vt:lpstr>
      </vt:variant>
      <vt:variant>
        <vt:i4>37</vt:i4>
      </vt:variant>
    </vt:vector>
  </HeadingPairs>
  <TitlesOfParts>
    <vt:vector size="47" baseType="lpstr">
      <vt:lpstr>Times New Roman</vt:lpstr>
      <vt:lpstr>Book Antiqua</vt:lpstr>
      <vt:lpstr>Wingdings</vt:lpstr>
      <vt:lpstr>Bookman Old Style</vt:lpstr>
      <vt:lpstr>Arial</vt:lpstr>
      <vt:lpstr>Diamondb</vt:lpstr>
      <vt:lpstr>WordArt 2.0</vt:lpstr>
      <vt:lpstr>SnapGraphics</vt:lpstr>
      <vt:lpstr>Document</vt:lpstr>
      <vt:lpstr>Micrografx ABC FlowCharter 6.0 Document</vt:lpstr>
      <vt:lpstr>Introduction</vt:lpstr>
      <vt:lpstr>What is Software Design?</vt:lpstr>
      <vt:lpstr>Structured Design</vt:lpstr>
      <vt:lpstr>Slide 4</vt:lpstr>
      <vt:lpstr>Structured Design</vt:lpstr>
      <vt:lpstr>Structured Design</vt:lpstr>
      <vt:lpstr>Structured Design</vt:lpstr>
      <vt:lpstr>Slide 8</vt:lpstr>
      <vt:lpstr>Structured Design</vt:lpstr>
      <vt:lpstr>Slide 10</vt:lpstr>
      <vt:lpstr>Slide 11</vt:lpstr>
      <vt:lpstr>Structured Design</vt:lpstr>
      <vt:lpstr>Slide 13</vt:lpstr>
      <vt:lpstr>Structured Design</vt:lpstr>
      <vt:lpstr>Structured Design</vt:lpstr>
      <vt:lpstr>Slide 16</vt:lpstr>
      <vt:lpstr>Structured Design</vt:lpstr>
      <vt:lpstr>Slide 18</vt:lpstr>
      <vt:lpstr>Structured Design</vt:lpstr>
      <vt:lpstr>Slide 20</vt:lpstr>
      <vt:lpstr>Structured Design</vt:lpstr>
      <vt:lpstr>Slide 22</vt:lpstr>
      <vt:lpstr>Slide 23</vt:lpstr>
      <vt:lpstr>Slide 24</vt:lpstr>
      <vt:lpstr>Structured Design</vt:lpstr>
      <vt:lpstr>Slide 26</vt:lpstr>
      <vt:lpstr>Slide 27</vt:lpstr>
      <vt:lpstr>Structured Design</vt:lpstr>
      <vt:lpstr>Structured Design</vt:lpstr>
      <vt:lpstr>Structured Design</vt:lpstr>
      <vt:lpstr>Structured Design</vt:lpstr>
      <vt:lpstr>Structured Design</vt:lpstr>
      <vt:lpstr>Structured Design</vt:lpstr>
      <vt:lpstr>Structured Design</vt:lpstr>
      <vt:lpstr>Slide 35</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Analyis &amp; Design Training Agenda</dc:title>
  <dc:creator>Lockheed Martin</dc:creator>
  <cp:lastModifiedBy>Milan</cp:lastModifiedBy>
  <cp:revision>90</cp:revision>
  <cp:lastPrinted>1996-10-23T19:23:10Z</cp:lastPrinted>
  <dcterms:created xsi:type="dcterms:W3CDTF">1996-06-28T11:49:40Z</dcterms:created>
  <dcterms:modified xsi:type="dcterms:W3CDTF">2018-03-14T07:36:35Z</dcterms:modified>
</cp:coreProperties>
</file>