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array_diff.asp" TargetMode="External"/><Relationship Id="rId3" Type="http://schemas.openxmlformats.org/officeDocument/2006/relationships/hyperlink" Target="https://www.w3schools.com/php/func_array_change_key_case.asp" TargetMode="External"/><Relationship Id="rId7" Type="http://schemas.openxmlformats.org/officeDocument/2006/relationships/hyperlink" Target="https://www.w3schools.com/php/func_array_count_values.asp" TargetMode="External"/><Relationship Id="rId2" Type="http://schemas.openxmlformats.org/officeDocument/2006/relationships/hyperlink" Target="https://www.w3schools.com/php/func_arr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array_combine.asp" TargetMode="External"/><Relationship Id="rId5" Type="http://schemas.openxmlformats.org/officeDocument/2006/relationships/hyperlink" Target="https://www.w3schools.com/php/func_array_column.asp" TargetMode="External"/><Relationship Id="rId10" Type="http://schemas.openxmlformats.org/officeDocument/2006/relationships/hyperlink" Target="https://www.w3schools.com/php/func_array_diff_key.asp" TargetMode="External"/><Relationship Id="rId4" Type="http://schemas.openxmlformats.org/officeDocument/2006/relationships/hyperlink" Target="https://www.w3schools.com/php/func_array_chunk.asp" TargetMode="External"/><Relationship Id="rId9" Type="http://schemas.openxmlformats.org/officeDocument/2006/relationships/hyperlink" Target="https://www.w3schools.com/php/func_array_diff_assoc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array_intersect.asp" TargetMode="External"/><Relationship Id="rId3" Type="http://schemas.openxmlformats.org/officeDocument/2006/relationships/hyperlink" Target="https://www.w3schools.com/php/func_array_diff_ukey.asp" TargetMode="External"/><Relationship Id="rId7" Type="http://schemas.openxmlformats.org/officeDocument/2006/relationships/hyperlink" Target="https://www.w3schools.com/php/func_array_flip.asp" TargetMode="External"/><Relationship Id="rId2" Type="http://schemas.openxmlformats.org/officeDocument/2006/relationships/hyperlink" Target="https://www.w3schools.com/php/func_array_diff_uassoc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array_filter.asp" TargetMode="External"/><Relationship Id="rId11" Type="http://schemas.openxmlformats.org/officeDocument/2006/relationships/hyperlink" Target="https://www.w3schools.com/php/func_array_intersect_uassoc.asp" TargetMode="External"/><Relationship Id="rId5" Type="http://schemas.openxmlformats.org/officeDocument/2006/relationships/hyperlink" Target="https://www.w3schools.com/php/func_array_fill_keys.asp" TargetMode="External"/><Relationship Id="rId10" Type="http://schemas.openxmlformats.org/officeDocument/2006/relationships/hyperlink" Target="https://www.w3schools.com/php/func_array_intersect_key.asp" TargetMode="External"/><Relationship Id="rId4" Type="http://schemas.openxmlformats.org/officeDocument/2006/relationships/hyperlink" Target="https://www.w3schools.com/php/func_array_fill.asp" TargetMode="External"/><Relationship Id="rId9" Type="http://schemas.openxmlformats.org/officeDocument/2006/relationships/hyperlink" Target="https://www.w3schools.com/php/func_array_intersect_assoc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PHP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open source software </a:t>
            </a:r>
            <a:endParaRPr lang="en-US" dirty="0" smtClean="0"/>
          </a:p>
          <a:p>
            <a:r>
              <a:rPr lang="en-US" dirty="0" smtClean="0"/>
              <a:t>powerful </a:t>
            </a:r>
            <a:r>
              <a:rPr lang="en-US" dirty="0"/>
              <a:t>tool for making dynamic and interactive Web </a:t>
            </a:r>
            <a:r>
              <a:rPr lang="en-US" dirty="0" smtClean="0"/>
              <a:t>pages.</a:t>
            </a:r>
          </a:p>
          <a:p>
            <a:r>
              <a:rPr lang="en-US" dirty="0"/>
              <a:t>widely-used, free, and efficient alternative to competitors such as Microsoft's </a:t>
            </a:r>
            <a:r>
              <a:rPr lang="en-US" dirty="0" smtClean="0"/>
              <a:t>ASP.</a:t>
            </a:r>
          </a:p>
          <a:p>
            <a:r>
              <a:rPr lang="en-US" dirty="0" smtClean="0"/>
              <a:t>server-side </a:t>
            </a:r>
            <a:r>
              <a:rPr lang="en-US" dirty="0"/>
              <a:t>scripting language, like </a:t>
            </a:r>
            <a:r>
              <a:rPr lang="en-US" dirty="0" smtClean="0"/>
              <a:t>ASP.</a:t>
            </a:r>
          </a:p>
          <a:p>
            <a:r>
              <a:rPr lang="en-US" dirty="0"/>
              <a:t>PHP scripts are executed on the server </a:t>
            </a:r>
            <a:r>
              <a:rPr lang="en-US" dirty="0" smtClean="0"/>
              <a:t>.</a:t>
            </a:r>
          </a:p>
          <a:p>
            <a:r>
              <a:rPr lang="en-US" dirty="0"/>
              <a:t>supports many databases (MySQL, Informix, Oracle, Sybase, Solid, </a:t>
            </a:r>
            <a:r>
              <a:rPr lang="en-US" dirty="0" err="1"/>
              <a:t>PostgreSQL</a:t>
            </a:r>
            <a:r>
              <a:rPr lang="en-US" dirty="0"/>
              <a:t>, Generic ODBC,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PHP Variable Scope</a:t>
            </a:r>
          </a:p>
          <a:p>
            <a:pPr lvl="1"/>
            <a:r>
              <a:rPr lang="en-US" sz="2700" dirty="0" smtClean="0"/>
              <a:t>Local Scope</a:t>
            </a:r>
          </a:p>
          <a:p>
            <a:pPr lvl="2"/>
            <a:r>
              <a:rPr lang="en-US" sz="2300" dirty="0"/>
              <a:t> declared within a PHP function is local </a:t>
            </a:r>
            <a:endParaRPr lang="en-US" sz="2300" dirty="0" smtClean="0"/>
          </a:p>
          <a:p>
            <a:pPr lvl="2"/>
            <a:r>
              <a:rPr lang="en-US" sz="2300" dirty="0" smtClean="0"/>
              <a:t>can </a:t>
            </a:r>
            <a:r>
              <a:rPr lang="en-US" sz="2300" dirty="0"/>
              <a:t>only be accessed within that </a:t>
            </a:r>
            <a:r>
              <a:rPr lang="en-US" sz="2300" dirty="0" smtClean="0"/>
              <a:t>function</a:t>
            </a:r>
          </a:p>
          <a:p>
            <a:pPr marL="914400" lvl="2" indent="0">
              <a:buNone/>
            </a:pPr>
            <a:r>
              <a:rPr lang="en-US" sz="2300" dirty="0" smtClean="0"/>
              <a:t>E.g.:</a:t>
            </a:r>
          </a:p>
          <a:p>
            <a:pPr marL="914400" lvl="2" indent="0">
              <a:buNone/>
            </a:pPr>
            <a:r>
              <a:rPr lang="en-US" sz="2300" dirty="0"/>
              <a:t>&lt;?</a:t>
            </a:r>
            <a:r>
              <a:rPr lang="en-US" sz="2300" dirty="0" err="1"/>
              <a:t>php</a:t>
            </a:r>
            <a:r>
              <a:rPr lang="en-US" sz="2300" dirty="0"/>
              <a:t>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a = 5; // global scope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myTest</a:t>
            </a:r>
            <a:r>
              <a:rPr lang="en-US" sz="2300" dirty="0" smtClean="0"/>
              <a:t>() { </a:t>
            </a:r>
          </a:p>
          <a:p>
            <a:pPr marL="914400" lvl="2" indent="0">
              <a:buNone/>
            </a:pPr>
            <a:r>
              <a:rPr lang="en-US" sz="2300" dirty="0" smtClean="0"/>
              <a:t>echo </a:t>
            </a:r>
            <a:r>
              <a:rPr lang="en-US" sz="2300" dirty="0"/>
              <a:t>$a; // local scope 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} </a:t>
            </a:r>
          </a:p>
          <a:p>
            <a:pPr marL="914400" lvl="2" indent="0">
              <a:buNone/>
            </a:pPr>
            <a:r>
              <a:rPr lang="en-US" sz="2300" dirty="0" err="1" smtClean="0"/>
              <a:t>myTest</a:t>
            </a:r>
            <a:r>
              <a:rPr lang="en-US" sz="2300" dirty="0"/>
              <a:t>();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41333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700" dirty="0" smtClean="0"/>
              <a:t>Global Scope</a:t>
            </a:r>
          </a:p>
          <a:p>
            <a:pPr lvl="2"/>
            <a:r>
              <a:rPr lang="en-US" sz="2300" dirty="0"/>
              <a:t> refers to any variable that is defined outside of any </a:t>
            </a:r>
            <a:r>
              <a:rPr lang="en-US" sz="2300" dirty="0" smtClean="0"/>
              <a:t>function</a:t>
            </a:r>
          </a:p>
          <a:p>
            <a:pPr lvl="2"/>
            <a:r>
              <a:rPr lang="en-US" sz="2300" dirty="0"/>
              <a:t> can be accessed from any part of the script that is not inside a </a:t>
            </a:r>
            <a:r>
              <a:rPr lang="en-US" sz="2300" dirty="0" smtClean="0"/>
              <a:t>function</a:t>
            </a:r>
          </a:p>
          <a:p>
            <a:pPr lvl="2"/>
            <a:r>
              <a:rPr lang="en-US" sz="2300" dirty="0"/>
              <a:t>To access a global variable from within a function, use the </a:t>
            </a:r>
            <a:r>
              <a:rPr lang="en-US" sz="2300" b="1" dirty="0"/>
              <a:t>global</a:t>
            </a:r>
            <a:r>
              <a:rPr lang="en-US" sz="2300" dirty="0"/>
              <a:t> keyword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E.g.:</a:t>
            </a:r>
          </a:p>
          <a:p>
            <a:pPr marL="914400" lvl="2" indent="0">
              <a:buNone/>
            </a:pPr>
            <a:r>
              <a:rPr lang="en-US" sz="2300" dirty="0"/>
              <a:t>&lt;?</a:t>
            </a:r>
            <a:r>
              <a:rPr lang="en-US" sz="2300" dirty="0" err="1"/>
              <a:t>php</a:t>
            </a:r>
            <a:r>
              <a:rPr lang="en-US" sz="2300" dirty="0"/>
              <a:t>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a = 5;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b = 10;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myTest</a:t>
            </a:r>
            <a:r>
              <a:rPr lang="en-US" sz="2300" dirty="0"/>
              <a:t>(){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global </a:t>
            </a:r>
            <a:r>
              <a:rPr lang="en-US" sz="2300" dirty="0"/>
              <a:t>$a, $b;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b = $a + $b;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} </a:t>
            </a:r>
          </a:p>
          <a:p>
            <a:pPr marL="914400" lvl="2" indent="0">
              <a:buNone/>
            </a:pPr>
            <a:r>
              <a:rPr lang="en-US" sz="2300" dirty="0" err="1" smtClean="0"/>
              <a:t>myTest</a:t>
            </a:r>
            <a:r>
              <a:rPr lang="en-US" sz="2300" dirty="0"/>
              <a:t>();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/>
              <a:t>echo $b;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801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b="1" dirty="0" smtClean="0"/>
              <a:t>E.g.:</a:t>
            </a:r>
          </a:p>
          <a:p>
            <a:pPr marL="914400" lvl="2" indent="0">
              <a:buNone/>
            </a:pPr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>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$</a:t>
            </a:r>
            <a:r>
              <a:rPr lang="en-US" sz="2800" dirty="0"/>
              <a:t>a = 5;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$</a:t>
            </a:r>
            <a:r>
              <a:rPr lang="en-US" sz="2800" dirty="0"/>
              <a:t>b = 10;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function </a:t>
            </a:r>
            <a:r>
              <a:rPr lang="en-US" sz="2800" dirty="0" err="1"/>
              <a:t>myTest</a:t>
            </a:r>
            <a:r>
              <a:rPr lang="en-US" sz="2800" dirty="0"/>
              <a:t>(){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$</a:t>
            </a:r>
            <a:r>
              <a:rPr lang="en-US" sz="2800" dirty="0"/>
              <a:t>GLOBALS['b'] = $GLOBALS['a'] + $GLOBALS['b'];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} </a:t>
            </a:r>
          </a:p>
          <a:p>
            <a:pPr marL="914400" lvl="2" indent="0">
              <a:buNone/>
            </a:pPr>
            <a:r>
              <a:rPr lang="en-US" sz="2800" dirty="0" err="1" smtClean="0"/>
              <a:t>myTest</a:t>
            </a:r>
            <a:r>
              <a:rPr lang="en-US" sz="2800" dirty="0"/>
              <a:t>();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echo </a:t>
            </a:r>
            <a:r>
              <a:rPr lang="en-US" sz="2800" dirty="0"/>
              <a:t>$b;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4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pPr lvl="1"/>
            <a:r>
              <a:rPr lang="en-US" sz="2700" dirty="0" smtClean="0"/>
              <a:t>Static Scope</a:t>
            </a:r>
          </a:p>
          <a:p>
            <a:pPr lvl="2"/>
            <a:r>
              <a:rPr lang="en-US" sz="2300" dirty="0"/>
              <a:t> When a function is completed, all of its variables are normally </a:t>
            </a:r>
            <a:r>
              <a:rPr lang="en-US" sz="2300" dirty="0" smtClean="0"/>
              <a:t>deleted.</a:t>
            </a:r>
          </a:p>
          <a:p>
            <a:pPr lvl="2"/>
            <a:r>
              <a:rPr lang="en-US" sz="2300" dirty="0"/>
              <a:t>use the static keyword when you first declare the variable, </a:t>
            </a:r>
            <a:r>
              <a:rPr lang="en-US" sz="2300" dirty="0" smtClean="0"/>
              <a:t>if you </a:t>
            </a:r>
            <a:r>
              <a:rPr lang="en-US" sz="2300" dirty="0"/>
              <a:t>want a local variable to not be </a:t>
            </a:r>
            <a:r>
              <a:rPr lang="en-US" sz="2300" dirty="0" smtClean="0"/>
              <a:t>deleted.</a:t>
            </a:r>
          </a:p>
          <a:p>
            <a:pPr marL="914400" lvl="2" indent="0">
              <a:buNone/>
            </a:pPr>
            <a:r>
              <a:rPr lang="en-US" sz="2300" dirty="0" smtClean="0"/>
              <a:t>E.g.:</a:t>
            </a:r>
          </a:p>
          <a:p>
            <a:pPr marL="914400" lvl="2" indent="0">
              <a:buNone/>
            </a:pPr>
            <a:r>
              <a:rPr lang="en-US" sz="2300" dirty="0"/>
              <a:t>	 Static $</a:t>
            </a:r>
            <a:r>
              <a:rPr lang="en-US" sz="2300" dirty="0" err="1" smtClean="0"/>
              <a:t>rememberMe</a:t>
            </a:r>
            <a:endParaRPr lang="en-US" sz="2300" dirty="0" smtClean="0"/>
          </a:p>
          <a:p>
            <a:pPr lvl="2"/>
            <a:r>
              <a:rPr lang="en-US" sz="2300" dirty="0"/>
              <a:t>each time the function is called, that variable will still have the information it contained from the last time the function was called</a:t>
            </a:r>
            <a:r>
              <a:rPr lang="en-US" sz="2300" dirty="0" smtClean="0"/>
              <a:t>.</a:t>
            </a:r>
          </a:p>
          <a:p>
            <a:pPr lvl="2"/>
            <a:r>
              <a:rPr lang="en-US" sz="2300" dirty="0"/>
              <a:t>variable is still local to the function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032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Parameters</a:t>
            </a:r>
          </a:p>
          <a:p>
            <a:pPr lvl="1"/>
            <a:r>
              <a:rPr lang="en-US" sz="2700" dirty="0"/>
              <a:t>local variable whose value is passed to the function by the calling </a:t>
            </a:r>
            <a:r>
              <a:rPr lang="en-US" sz="2700" dirty="0" smtClean="0"/>
              <a:t>code</a:t>
            </a:r>
          </a:p>
          <a:p>
            <a:pPr lvl="1"/>
            <a:r>
              <a:rPr lang="en-US" sz="2700" dirty="0"/>
              <a:t>declared in a parameter list as part of the function </a:t>
            </a:r>
            <a:r>
              <a:rPr lang="en-US" sz="2700" dirty="0" smtClean="0"/>
              <a:t>declaration</a:t>
            </a:r>
          </a:p>
          <a:p>
            <a:pPr marL="914400" lvl="2" indent="0">
              <a:buNone/>
            </a:pPr>
            <a:r>
              <a:rPr lang="fr-FR" sz="2300" dirty="0" err="1"/>
              <a:t>function</a:t>
            </a:r>
            <a:r>
              <a:rPr lang="fr-FR" sz="2300" dirty="0"/>
              <a:t> </a:t>
            </a:r>
            <a:r>
              <a:rPr lang="fr-FR" sz="2300" dirty="0" err="1"/>
              <a:t>myTest</a:t>
            </a:r>
            <a:r>
              <a:rPr lang="fr-FR" sz="2300" dirty="0"/>
              <a:t>($para1,$para2,...){ </a:t>
            </a:r>
            <a:endParaRPr lang="fr-FR" sz="2300" dirty="0" smtClean="0"/>
          </a:p>
          <a:p>
            <a:pPr marL="914400" lvl="2" indent="0">
              <a:buNone/>
            </a:pPr>
            <a:r>
              <a:rPr lang="fr-FR" sz="2300" dirty="0" smtClean="0"/>
              <a:t>// </a:t>
            </a:r>
            <a:r>
              <a:rPr lang="fr-FR" sz="2300" dirty="0" err="1"/>
              <a:t>function</a:t>
            </a:r>
            <a:r>
              <a:rPr lang="fr-FR" sz="2300" dirty="0"/>
              <a:t> code </a:t>
            </a:r>
            <a:endParaRPr lang="fr-FR" sz="2300" dirty="0" smtClean="0"/>
          </a:p>
          <a:p>
            <a:pPr marL="914400" lvl="2" indent="0">
              <a:buNone/>
            </a:pPr>
            <a:r>
              <a:rPr lang="fr-FR" sz="2300" dirty="0" smtClean="0"/>
              <a:t>}</a:t>
            </a:r>
          </a:p>
          <a:p>
            <a:pPr lvl="1"/>
            <a:r>
              <a:rPr lang="en-US" sz="2700" dirty="0" smtClean="0"/>
              <a:t>also </a:t>
            </a:r>
            <a:r>
              <a:rPr lang="en-US" sz="2700" dirty="0"/>
              <a:t>called </a:t>
            </a:r>
            <a:r>
              <a:rPr lang="en-US" sz="2700" dirty="0" smtClean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6438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/>
              <a:t>PHP Array Introduction </a:t>
            </a:r>
            <a:endParaRPr lang="en-US" sz="3500" dirty="0" smtClean="0"/>
          </a:p>
          <a:p>
            <a:pPr lvl="1"/>
            <a:r>
              <a:rPr lang="en-US" sz="2700" dirty="0"/>
              <a:t>supports both simple and multi-dimensional </a:t>
            </a:r>
            <a:r>
              <a:rPr lang="en-US" sz="2700" dirty="0" smtClean="0"/>
              <a:t>arrays</a:t>
            </a:r>
          </a:p>
          <a:p>
            <a:pPr lvl="2"/>
            <a:r>
              <a:rPr lang="en-US" sz="2300" dirty="0"/>
              <a:t>Indexed Array or Numeric Array </a:t>
            </a:r>
            <a:endParaRPr lang="en-US" sz="2300" dirty="0" smtClean="0"/>
          </a:p>
          <a:p>
            <a:pPr lvl="2"/>
            <a:r>
              <a:rPr lang="en-US" sz="2300" dirty="0"/>
              <a:t>Associative </a:t>
            </a:r>
            <a:r>
              <a:rPr lang="en-US" sz="2300" dirty="0" smtClean="0"/>
              <a:t>Array</a:t>
            </a:r>
          </a:p>
          <a:p>
            <a:pPr lvl="2"/>
            <a:r>
              <a:rPr lang="en-US" sz="2300" dirty="0"/>
              <a:t>Multidimensional </a:t>
            </a:r>
            <a:r>
              <a:rPr lang="en-US" sz="2300" dirty="0" smtClean="0"/>
              <a:t>Array</a:t>
            </a:r>
          </a:p>
          <a:p>
            <a:pPr lvl="2"/>
            <a:endParaRPr lang="en-US" sz="2300" dirty="0"/>
          </a:p>
          <a:p>
            <a:pPr lvl="1"/>
            <a:r>
              <a:rPr lang="en-US" sz="2700" dirty="0" smtClean="0"/>
              <a:t>Indexed Array</a:t>
            </a:r>
          </a:p>
          <a:p>
            <a:pPr lvl="2"/>
            <a:r>
              <a:rPr lang="en-US" sz="2300" dirty="0"/>
              <a:t> having the index in numeric format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 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40888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300" b="1" dirty="0"/>
              <a:t>Example: </a:t>
            </a:r>
          </a:p>
          <a:p>
            <a:pPr marL="914400" lvl="2" indent="0">
              <a:buNone/>
            </a:pPr>
            <a:r>
              <a:rPr lang="en-US" sz="2300" dirty="0"/>
              <a:t>$index = array(); </a:t>
            </a:r>
          </a:p>
          <a:p>
            <a:pPr marL="914400" lvl="2" indent="0">
              <a:buNone/>
            </a:pPr>
            <a:r>
              <a:rPr lang="en-US" sz="2300" dirty="0"/>
              <a:t>$index[0] = “Ganesh Ram </a:t>
            </a:r>
            <a:r>
              <a:rPr lang="en-US" sz="2300" dirty="0" err="1"/>
              <a:t>Suwal</a:t>
            </a:r>
            <a:r>
              <a:rPr lang="en-US" sz="2300" dirty="0"/>
              <a:t>”; </a:t>
            </a:r>
          </a:p>
          <a:p>
            <a:pPr marL="914400" lvl="2" indent="0">
              <a:buNone/>
            </a:pPr>
            <a:r>
              <a:rPr lang="en-US" sz="2300" dirty="0"/>
              <a:t>$index[1]  =  “30”; </a:t>
            </a:r>
          </a:p>
          <a:p>
            <a:pPr marL="914400" lvl="2" indent="0">
              <a:buNone/>
            </a:pPr>
            <a:r>
              <a:rPr lang="en-US" sz="2300" dirty="0"/>
              <a:t>$index[2] = “Male”;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Or </a:t>
            </a:r>
            <a:r>
              <a:rPr lang="en-US" sz="2300" dirty="0"/>
              <a:t>$index = array(“Ganesh Ram Suwal”,”30”,”Male”);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 smtClean="0"/>
              <a:t> </a:t>
            </a:r>
            <a:r>
              <a:rPr lang="en-US" sz="2300" dirty="0"/>
              <a:t>function is used to print the content of an </a:t>
            </a:r>
            <a:r>
              <a:rPr lang="en-US" sz="2300" dirty="0" smtClean="0"/>
              <a:t>array</a:t>
            </a:r>
          </a:p>
          <a:p>
            <a:pPr marL="914400" lvl="2" indent="0">
              <a:buNone/>
            </a:pPr>
            <a:endParaRPr lang="en-US" sz="2300" dirty="0"/>
          </a:p>
          <a:p>
            <a:pPr marL="914400" lvl="2" indent="0">
              <a:buNone/>
            </a:pPr>
            <a:r>
              <a:rPr lang="en-US" sz="2300" b="1" dirty="0"/>
              <a:t>Example: </a:t>
            </a:r>
            <a:endParaRPr lang="en-US" sz="2300" b="1" dirty="0" smtClean="0"/>
          </a:p>
          <a:p>
            <a:pPr marL="914400" lvl="2" indent="0">
              <a:buNone/>
            </a:pPr>
            <a:r>
              <a:rPr lang="en-US" sz="2300" dirty="0" smtClean="0"/>
              <a:t>&lt;?</a:t>
            </a:r>
            <a:r>
              <a:rPr lang="en-US" sz="2300" dirty="0"/>
              <a:t>PHP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/>
              <a:t>($index);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Or </a:t>
            </a:r>
            <a:r>
              <a:rPr lang="en-US" sz="2300" dirty="0"/>
              <a:t>Echo “&lt;pre&gt;”;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/>
              <a:t>($index);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Echo </a:t>
            </a:r>
            <a:r>
              <a:rPr lang="en-US" sz="2300" dirty="0"/>
              <a:t>“&lt;/pre&gt;”;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?&gt;</a:t>
            </a:r>
            <a:endParaRPr lang="en-US" sz="2300" dirty="0"/>
          </a:p>
          <a:p>
            <a:pPr marL="914400" lvl="2" indent="0">
              <a:buNone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6899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/>
          </a:bodyPr>
          <a:lstStyle/>
          <a:p>
            <a:pPr lvl="1"/>
            <a:r>
              <a:rPr lang="en-US" sz="2700" dirty="0"/>
              <a:t>Associative </a:t>
            </a:r>
            <a:r>
              <a:rPr lang="en-US" sz="2700" dirty="0" smtClean="0"/>
              <a:t>Array</a:t>
            </a:r>
          </a:p>
          <a:p>
            <a:pPr lvl="2"/>
            <a:r>
              <a:rPr lang="en-US" sz="2300" dirty="0"/>
              <a:t>having the index in non-numeric </a:t>
            </a:r>
            <a:r>
              <a:rPr lang="en-US" sz="2300" dirty="0" smtClean="0"/>
              <a:t>format</a:t>
            </a:r>
          </a:p>
          <a:p>
            <a:pPr marL="914400" lvl="2" indent="0">
              <a:buNone/>
            </a:pPr>
            <a:r>
              <a:rPr lang="en-US" sz="2300" b="1" dirty="0"/>
              <a:t>Example: </a:t>
            </a:r>
            <a:endParaRPr lang="en-US" sz="2300" b="1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index = array();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index[‘name’] = “Ganesh Ram </a:t>
            </a:r>
            <a:r>
              <a:rPr lang="en-US" sz="2300" dirty="0" err="1"/>
              <a:t>Suwal</a:t>
            </a:r>
            <a:r>
              <a:rPr lang="en-US" sz="2300" dirty="0"/>
              <a:t>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index[‘age’]  =  “30”;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index[‘gender’] = “Male”;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Or </a:t>
            </a:r>
            <a:r>
              <a:rPr lang="en-US" sz="2300" dirty="0"/>
              <a:t>$index = array(“name”=&gt;“Ganesh Ram </a:t>
            </a:r>
            <a:r>
              <a:rPr lang="en-US" sz="2300" dirty="0" err="1"/>
              <a:t>Suwal</a:t>
            </a:r>
            <a:r>
              <a:rPr lang="en-US" sz="2300" dirty="0"/>
              <a:t>”,”age”=&gt;”30”,”gender”=&gt;”Male”);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b="1" dirty="0" smtClean="0"/>
              <a:t>Example</a:t>
            </a:r>
            <a:r>
              <a:rPr lang="en-US" sz="2300" b="1" dirty="0"/>
              <a:t>: </a:t>
            </a:r>
            <a:endParaRPr lang="en-US" sz="2300" b="1" dirty="0" smtClean="0"/>
          </a:p>
          <a:p>
            <a:pPr marL="914400" lvl="2" indent="0">
              <a:buNone/>
            </a:pPr>
            <a:r>
              <a:rPr lang="en-US" sz="2300" dirty="0" smtClean="0"/>
              <a:t>&lt;?</a:t>
            </a:r>
            <a:r>
              <a:rPr lang="en-US" sz="2300" dirty="0"/>
              <a:t>PHP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/>
              <a:t>($index);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Or </a:t>
            </a:r>
          </a:p>
          <a:p>
            <a:pPr marL="914400" lvl="2" indent="0">
              <a:buNone/>
            </a:pPr>
            <a:r>
              <a:rPr lang="en-US" sz="2300" dirty="0" smtClean="0"/>
              <a:t>Echo </a:t>
            </a:r>
            <a:r>
              <a:rPr lang="en-US" sz="2300" dirty="0"/>
              <a:t>“&lt;pre&gt;”;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/>
              <a:t>($index);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Echo </a:t>
            </a:r>
            <a:r>
              <a:rPr lang="en-US" sz="2300" dirty="0"/>
              <a:t>“&lt;/pre&gt;”; ?&gt;</a:t>
            </a:r>
          </a:p>
          <a:p>
            <a:pPr marL="914400" lvl="2" indent="0">
              <a:buNone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6727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pPr lvl="1"/>
            <a:r>
              <a:rPr lang="en-US" sz="2700" dirty="0"/>
              <a:t>Multidimensional Array</a:t>
            </a:r>
            <a:endParaRPr lang="en-US" sz="2700" dirty="0" smtClean="0"/>
          </a:p>
          <a:p>
            <a:pPr marL="914400" lvl="2" indent="0">
              <a:buNone/>
            </a:pPr>
            <a:r>
              <a:rPr lang="en-US" sz="2300" b="1" dirty="0" smtClean="0"/>
              <a:t>Example</a:t>
            </a:r>
            <a:r>
              <a:rPr lang="en-US" sz="2300" b="1" dirty="0"/>
              <a:t>: </a:t>
            </a:r>
            <a:endParaRPr lang="en-US" sz="2300" b="1" dirty="0" smtClean="0"/>
          </a:p>
          <a:p>
            <a:pPr marL="914400" lvl="2" indent="0">
              <a:buNone/>
            </a:pPr>
            <a:r>
              <a:rPr lang="en-US" sz="2300" dirty="0"/>
              <a:t>$student = array</a:t>
            </a:r>
            <a:r>
              <a:rPr lang="en-US" sz="2300" dirty="0" smtClean="0"/>
              <a:t>(</a:t>
            </a:r>
          </a:p>
          <a:p>
            <a:pPr marL="914400" lvl="2" indent="0">
              <a:buNone/>
            </a:pPr>
            <a:r>
              <a:rPr lang="en-US" sz="2300" dirty="0" smtClean="0"/>
              <a:t>“</a:t>
            </a:r>
            <a:r>
              <a:rPr lang="en-US" sz="2300" dirty="0"/>
              <a:t>name</a:t>
            </a:r>
            <a:r>
              <a:rPr lang="en-US" sz="2300" dirty="0" smtClean="0"/>
              <a:t>”=&gt;array</a:t>
            </a:r>
            <a:r>
              <a:rPr lang="en-US" sz="2300" dirty="0"/>
              <a:t>(“name1”=&gt;“</a:t>
            </a:r>
            <a:r>
              <a:rPr lang="en-US" sz="2300" dirty="0" err="1"/>
              <a:t>Ruksar</a:t>
            </a:r>
            <a:r>
              <a:rPr lang="en-US" sz="2300" dirty="0"/>
              <a:t>” “name2”=&gt;,”</a:t>
            </a:r>
            <a:r>
              <a:rPr lang="en-US" sz="2300" dirty="0" err="1"/>
              <a:t>smiriti</a:t>
            </a:r>
            <a:r>
              <a:rPr lang="en-US" sz="2300" dirty="0"/>
              <a:t>” “name3”=&gt;,”</a:t>
            </a:r>
            <a:r>
              <a:rPr lang="en-US" sz="2300" dirty="0" err="1"/>
              <a:t>Suraj</a:t>
            </a:r>
            <a:r>
              <a:rPr lang="en-US" sz="2300" dirty="0"/>
              <a:t>”, “name4”=&gt;”</a:t>
            </a:r>
            <a:r>
              <a:rPr lang="en-US" sz="2300" dirty="0" err="1"/>
              <a:t>Sujan</a:t>
            </a:r>
            <a:r>
              <a:rPr lang="en-US" sz="2300" dirty="0" smtClean="0"/>
              <a:t>”),</a:t>
            </a:r>
          </a:p>
          <a:p>
            <a:pPr marL="914400" lvl="2" indent="0">
              <a:buNone/>
            </a:pPr>
            <a:r>
              <a:rPr lang="en-US" sz="2300" dirty="0" smtClean="0"/>
              <a:t>”</a:t>
            </a:r>
            <a:r>
              <a:rPr lang="en-US" sz="2300" dirty="0"/>
              <a:t>gender”=&gt;array(“</a:t>
            </a:r>
            <a:r>
              <a:rPr lang="en-US" sz="2300" dirty="0" err="1"/>
              <a:t>female”,”female”,”male”,”male</a:t>
            </a:r>
            <a:r>
              <a:rPr lang="en-US" sz="2300" dirty="0" smtClean="0"/>
              <a:t>”)</a:t>
            </a:r>
          </a:p>
          <a:p>
            <a:pPr marL="914400" lvl="2" indent="0">
              <a:buNone/>
            </a:pPr>
            <a:r>
              <a:rPr lang="en-US" sz="2300" dirty="0" smtClean="0"/>
              <a:t>);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15371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PHP Array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32321"/>
              </p:ext>
            </p:extLst>
          </p:nvPr>
        </p:nvGraphicFramePr>
        <p:xfrm>
          <a:off x="609600" y="914400"/>
          <a:ext cx="7146258" cy="4616058"/>
        </p:xfrm>
        <a:graphic>
          <a:graphicData uri="http://schemas.openxmlformats.org/drawingml/2006/table">
            <a:tbl>
              <a:tblPr/>
              <a:tblGrid>
                <a:gridCol w="3573129"/>
                <a:gridCol w="3573129"/>
              </a:tblGrid>
              <a:tr h="317611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array()</a:t>
                      </a:r>
                      <a:endParaRPr lang="en-US" sz="1600" dirty="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Creates an array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array_change_key_case()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Changes all keys in an array to lowercase or uppercase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array_chunk()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Splits an array into chunks of arrays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5"/>
                        </a:rPr>
                        <a:t>array_column</a:t>
                      </a:r>
                      <a:r>
                        <a:rPr lang="en-US" sz="1600" dirty="0">
                          <a:hlinkClick r:id="rId5"/>
                        </a:rPr>
                        <a:t>()</a:t>
                      </a:r>
                      <a:endParaRPr lang="en-US" sz="1600" dirty="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Returns the values from a single column in the input array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402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array_combine()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Creates an array by using the elements from one "keys" array and one "values" array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array_count_values()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Counts all the values of an array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8"/>
                        </a:rPr>
                        <a:t>array_diff()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differences (compare values only)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9"/>
                        </a:rPr>
                        <a:t>array_diff_assoc()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differences (compare keys and values)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10"/>
                        </a:rPr>
                        <a:t>array_diff_key()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Compare arrays, and returns the differences (compare keys only)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What is PHP File?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can contain text, HTML tags and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are returned to the browser as plain </a:t>
            </a:r>
            <a:r>
              <a:rPr lang="en-US" dirty="0" smtClean="0"/>
              <a:t>HTML</a:t>
            </a:r>
          </a:p>
          <a:p>
            <a:pPr lvl="1"/>
            <a:r>
              <a:rPr lang="en-US" dirty="0"/>
              <a:t>files have a file extension of ".</a:t>
            </a:r>
            <a:r>
              <a:rPr lang="en-US" dirty="0" err="1"/>
              <a:t>php</a:t>
            </a:r>
            <a:r>
              <a:rPr lang="en-US" dirty="0"/>
              <a:t>", ".php3", or ".</a:t>
            </a:r>
            <a:r>
              <a:rPr lang="en-US" dirty="0" err="1" smtClean="0"/>
              <a:t>phtml</a:t>
            </a:r>
            <a:r>
              <a:rPr lang="en-US" dirty="0" smtClean="0"/>
              <a:t>“</a:t>
            </a:r>
          </a:p>
          <a:p>
            <a:r>
              <a:rPr lang="en-US" dirty="0"/>
              <a:t>What is MySQL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MySQL is a database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ideal </a:t>
            </a:r>
            <a:r>
              <a:rPr lang="en-US" dirty="0"/>
              <a:t>for both small and large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supports standard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compiles on a number of platforms </a:t>
            </a:r>
            <a:endParaRPr lang="en-US" dirty="0" smtClean="0"/>
          </a:p>
          <a:p>
            <a:pPr lvl="1"/>
            <a:r>
              <a:rPr lang="en-US" dirty="0" smtClean="0"/>
              <a:t>free </a:t>
            </a:r>
            <a:r>
              <a:rPr lang="en-US" dirty="0"/>
              <a:t>to download and </a:t>
            </a:r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841208" y="378790"/>
          <a:ext cx="7309184" cy="6176620"/>
        </p:xfrm>
        <a:graphic>
          <a:graphicData uri="http://schemas.openxmlformats.org/drawingml/2006/table">
            <a:tbl>
              <a:tblPr/>
              <a:tblGrid>
                <a:gridCol w="3654592"/>
                <a:gridCol w="3654592"/>
              </a:tblGrid>
              <a:tr h="1055771">
                <a:tc>
                  <a:txBody>
                    <a:bodyPr/>
                    <a:lstStyle/>
                    <a:p>
                      <a:r>
                        <a:rPr lang="en-US" sz="1600">
                          <a:hlinkClick r:id="rId2"/>
                        </a:rPr>
                        <a:t>array_diff_uassoc()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differences (compare keys and values, using a user-defined key comparison function)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13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array_diff_ukey()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differences (compare keys only, using a user-defined key comparison function)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53"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array_fill()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Fills an array with values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53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array_fill_keys()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Fills an array with values, specifying keys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array_filter()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Filters the values of an array using a callback function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array_flip()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Flips/Exchanges all keys with their associated values in an array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8"/>
                        </a:rPr>
                        <a:t>array_intersect()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matches (compare values only)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9"/>
                        </a:rPr>
                        <a:t>array_intersect_assoc()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 and returns the matches (compare keys and values)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10"/>
                        </a:rPr>
                        <a:t>array_intersect_key()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matches (compare keys only)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13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11"/>
                        </a:rPr>
                        <a:t>array_intersect_uassoc()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Compare arrays, and returns the matches (compare keys and values, using a user-defined key comparison function)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PHP Array </a:t>
            </a:r>
            <a:r>
              <a:rPr lang="en-US" b="1" dirty="0" smtClean="0"/>
              <a:t>Constants</a:t>
            </a:r>
          </a:p>
          <a:p>
            <a:pPr lvl="1"/>
            <a:r>
              <a:rPr lang="en-US" sz="3200" dirty="0"/>
              <a:t>CASE_UPPER </a:t>
            </a:r>
            <a:r>
              <a:rPr lang="en-US" sz="3200" dirty="0" smtClean="0"/>
              <a:t>&gt;Used </a:t>
            </a:r>
            <a:r>
              <a:rPr lang="en-US" sz="3200" dirty="0"/>
              <a:t>with </a:t>
            </a:r>
            <a:r>
              <a:rPr lang="en-US" sz="3200" dirty="0" err="1"/>
              <a:t>array_change_key_case</a:t>
            </a:r>
            <a:r>
              <a:rPr lang="en-US" sz="3200" dirty="0"/>
              <a:t>() to convert array keys to upper case   </a:t>
            </a:r>
            <a:endParaRPr lang="en-US" sz="3200" dirty="0" smtClean="0"/>
          </a:p>
          <a:p>
            <a:pPr lvl="1"/>
            <a:r>
              <a:rPr lang="en-US" sz="3200" dirty="0" smtClean="0"/>
              <a:t>SORT_ASC &gt; Used </a:t>
            </a:r>
            <a:r>
              <a:rPr lang="en-US" sz="3200" dirty="0"/>
              <a:t>with </a:t>
            </a:r>
            <a:r>
              <a:rPr lang="en-US" sz="3200" dirty="0" err="1"/>
              <a:t>array_multisort</a:t>
            </a:r>
            <a:r>
              <a:rPr lang="en-US" sz="3200" dirty="0"/>
              <a:t>() to sort in ascending order   </a:t>
            </a:r>
            <a:endParaRPr lang="en-US" sz="3200" dirty="0" smtClean="0"/>
          </a:p>
          <a:p>
            <a:pPr lvl="1"/>
            <a:r>
              <a:rPr lang="en-US" sz="3200" dirty="0" smtClean="0"/>
              <a:t>SORT_DESC &gt; Used </a:t>
            </a:r>
            <a:r>
              <a:rPr lang="en-US" sz="3200" dirty="0"/>
              <a:t>with </a:t>
            </a:r>
            <a:r>
              <a:rPr lang="en-US" sz="3200" dirty="0" err="1"/>
              <a:t>array_multisort</a:t>
            </a:r>
            <a:r>
              <a:rPr lang="en-US" sz="3200" dirty="0"/>
              <a:t>() to sort in descending order   </a:t>
            </a:r>
            <a:endParaRPr lang="en-US" sz="3200" dirty="0" smtClean="0"/>
          </a:p>
          <a:p>
            <a:pPr lvl="1"/>
            <a:r>
              <a:rPr lang="en-US" sz="3200" dirty="0" smtClean="0"/>
              <a:t>SORT_REGULAR &gt; Used </a:t>
            </a:r>
            <a:r>
              <a:rPr lang="en-US" sz="3200" dirty="0"/>
              <a:t>to compare items normally   </a:t>
            </a:r>
            <a:endParaRPr lang="en-US" sz="3200" dirty="0" smtClean="0"/>
          </a:p>
          <a:p>
            <a:pPr lvl="1"/>
            <a:r>
              <a:rPr lang="en-US" sz="3200" dirty="0" smtClean="0"/>
              <a:t>SORT_NUMERIC &gt; Used </a:t>
            </a:r>
            <a:r>
              <a:rPr lang="en-US" sz="3200" dirty="0"/>
              <a:t>to compare items numerically  </a:t>
            </a:r>
            <a:r>
              <a:rPr lang="en-US" sz="3200" dirty="0" smtClean="0"/>
              <a:t> </a:t>
            </a:r>
          </a:p>
          <a:p>
            <a:pPr lvl="1"/>
            <a:r>
              <a:rPr lang="en-US" sz="3200" dirty="0" smtClean="0"/>
              <a:t>SORT_STRING &gt; Used </a:t>
            </a:r>
            <a:r>
              <a:rPr lang="en-US" sz="3200" dirty="0"/>
              <a:t>to compare items as strings   </a:t>
            </a:r>
            <a:endParaRPr lang="en-US" sz="3200" dirty="0" smtClean="0"/>
          </a:p>
          <a:p>
            <a:pPr lvl="1"/>
            <a:r>
              <a:rPr lang="en-US" sz="3200" dirty="0" smtClean="0"/>
              <a:t>SORT_LOCALE_STRING &gt;Used </a:t>
            </a:r>
            <a:r>
              <a:rPr lang="en-US" sz="3200" dirty="0"/>
              <a:t>to compare items as strings, based on the current locale</a:t>
            </a:r>
          </a:p>
        </p:txBody>
      </p:sp>
    </p:spTree>
    <p:extLst>
      <p:ext uri="{BB962C8B-B14F-4D97-AF65-F5344CB8AC3E}">
        <p14:creationId xmlns:p14="http://schemas.microsoft.com/office/powerpoint/2010/main" val="22760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/>
          </a:bodyPr>
          <a:lstStyle/>
          <a:p>
            <a:r>
              <a:rPr lang="en-US" sz="3500" dirty="0" smtClean="0"/>
              <a:t>PHP + MySQL</a:t>
            </a:r>
          </a:p>
          <a:p>
            <a:pPr lvl="1"/>
            <a:r>
              <a:rPr lang="en-US" dirty="0"/>
              <a:t>PHP combined with MySQL are cross-platform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develop in Windows and serve on a Unix platform</a:t>
            </a:r>
            <a:endParaRPr lang="en-US" dirty="0" smtClean="0"/>
          </a:p>
          <a:p>
            <a:r>
              <a:rPr lang="en-US" sz="3500" dirty="0" smtClean="0"/>
              <a:t>Why PHP?</a:t>
            </a:r>
          </a:p>
          <a:p>
            <a:pPr lvl="1"/>
            <a:r>
              <a:rPr lang="en-US" dirty="0"/>
              <a:t>runs on different platforms (Windows, Linux, Unix, etc.) </a:t>
            </a:r>
            <a:endParaRPr lang="en-US" dirty="0" smtClean="0"/>
          </a:p>
          <a:p>
            <a:pPr lvl="1"/>
            <a:r>
              <a:rPr lang="en-US" dirty="0" smtClean="0"/>
              <a:t>compatible </a:t>
            </a:r>
            <a:r>
              <a:rPr lang="en-US" dirty="0"/>
              <a:t>with almost all servers used today (Apache, IIS, etc</a:t>
            </a:r>
            <a:r>
              <a:rPr lang="en-US" dirty="0" smtClean="0"/>
              <a:t>.)</a:t>
            </a:r>
          </a:p>
          <a:p>
            <a:pPr lvl="1"/>
            <a:r>
              <a:rPr lang="en-US" dirty="0"/>
              <a:t>supports standard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FREE to download from the official PHP resource: www.php.net  </a:t>
            </a:r>
            <a:endParaRPr lang="en-US" dirty="0" smtClean="0"/>
          </a:p>
          <a:p>
            <a:pPr lvl="1"/>
            <a:r>
              <a:rPr lang="en-US" dirty="0"/>
              <a:t>easy to learn and runs efficiently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39459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/>
          </a:bodyPr>
          <a:lstStyle/>
          <a:p>
            <a:r>
              <a:rPr lang="en-US" sz="3500" dirty="0" smtClean="0"/>
              <a:t>Where to Start?</a:t>
            </a:r>
          </a:p>
          <a:p>
            <a:pPr lvl="1"/>
            <a:r>
              <a:rPr lang="en-US" dirty="0"/>
              <a:t> Install Apache (or IIS) on your own server, install PHP, and </a:t>
            </a:r>
            <a:r>
              <a:rPr lang="en-US" dirty="0" smtClean="0"/>
              <a:t>MySQL</a:t>
            </a:r>
          </a:p>
          <a:p>
            <a:pPr lvl="1"/>
            <a:r>
              <a:rPr lang="en-US" dirty="0"/>
              <a:t>Or find a web hosting plan with PHP and MySQL </a:t>
            </a:r>
            <a:r>
              <a:rPr lang="en-US" dirty="0" smtClean="0"/>
              <a:t>support</a:t>
            </a:r>
          </a:p>
          <a:p>
            <a:r>
              <a:rPr lang="en-US" sz="3500" dirty="0" smtClean="0"/>
              <a:t>PHP Syntax</a:t>
            </a:r>
          </a:p>
          <a:p>
            <a:pPr lvl="1"/>
            <a:r>
              <a:rPr lang="en-US" dirty="0"/>
              <a:t> script is executed on the server, and the plain HTML result is sent back to the browser </a:t>
            </a:r>
            <a:endParaRPr lang="en-US" dirty="0" smtClean="0"/>
          </a:p>
          <a:p>
            <a:pPr lvl="1"/>
            <a:r>
              <a:rPr lang="en-US" dirty="0"/>
              <a:t> script always starts with </a:t>
            </a: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dirty="0"/>
              <a:t> and ends with </a:t>
            </a:r>
            <a:r>
              <a:rPr lang="en-US" b="1" dirty="0" smtClean="0"/>
              <a:t>?&gt;</a:t>
            </a:r>
          </a:p>
          <a:p>
            <a:pPr lvl="1"/>
            <a:r>
              <a:rPr lang="en-US" dirty="0" smtClean="0"/>
              <a:t>Can be placed anywhere in the document.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servers with shorthand-support, you can start a PHP script with </a:t>
            </a:r>
            <a:r>
              <a:rPr lang="en-US" b="1" dirty="0"/>
              <a:t>&lt;?</a:t>
            </a:r>
            <a:r>
              <a:rPr lang="en-US" dirty="0"/>
              <a:t> and end with </a:t>
            </a:r>
            <a:r>
              <a:rPr lang="en-US" b="1" dirty="0"/>
              <a:t>?&gt;</a:t>
            </a:r>
            <a:r>
              <a:rPr lang="en-US" dirty="0"/>
              <a:t>. use the standard form (</a:t>
            </a: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dirty="0"/>
              <a:t>) rather than the shorthand form</a:t>
            </a:r>
          </a:p>
        </p:txBody>
      </p:sp>
    </p:spTree>
    <p:extLst>
      <p:ext uri="{BB962C8B-B14F-4D97-AF65-F5344CB8AC3E}">
        <p14:creationId xmlns:p14="http://schemas.microsoft.com/office/powerpoint/2010/main" val="29865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E.g.</a:t>
            </a:r>
          </a:p>
          <a:p>
            <a:pPr lvl="1"/>
            <a:r>
              <a:rPr lang="en-US" b="1" dirty="0" smtClean="0"/>
              <a:t>&lt;?</a:t>
            </a:r>
            <a:r>
              <a:rPr lang="en-US" b="1" dirty="0" err="1"/>
              <a:t>php</a:t>
            </a:r>
            <a:r>
              <a:rPr lang="en-US" b="1" dirty="0"/>
              <a:t>  </a:t>
            </a:r>
            <a:r>
              <a:rPr lang="en-US" dirty="0"/>
              <a:t>echo “</a:t>
            </a:r>
            <a:r>
              <a:rPr lang="en-US" dirty="0" err="1"/>
              <a:t>Wel</a:t>
            </a:r>
            <a:r>
              <a:rPr lang="en-US" dirty="0"/>
              <a:t> Come to PHP Programming”; </a:t>
            </a:r>
            <a:r>
              <a:rPr lang="en-US" b="1" dirty="0"/>
              <a:t>?&gt;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&lt;?PHP</a:t>
            </a:r>
            <a:r>
              <a:rPr lang="en-US" dirty="0"/>
              <a:t>  echo “</a:t>
            </a:r>
            <a:r>
              <a:rPr lang="en-US" dirty="0" err="1"/>
              <a:t>Wel</a:t>
            </a:r>
            <a:r>
              <a:rPr lang="en-US" dirty="0"/>
              <a:t> Come to PHP Programming”; </a:t>
            </a:r>
            <a:r>
              <a:rPr lang="en-US" b="1" dirty="0" smtClean="0"/>
              <a:t>?&gt;</a:t>
            </a:r>
          </a:p>
          <a:p>
            <a:pPr lvl="1"/>
            <a:r>
              <a:rPr lang="en-US" b="1" dirty="0" smtClean="0"/>
              <a:t>&lt;?  </a:t>
            </a:r>
            <a:r>
              <a:rPr lang="en-US" dirty="0"/>
              <a:t>echo “</a:t>
            </a:r>
            <a:r>
              <a:rPr lang="en-US" dirty="0" err="1"/>
              <a:t>Wel</a:t>
            </a:r>
            <a:r>
              <a:rPr lang="en-US" dirty="0"/>
              <a:t> Come to PHP Programming”;</a:t>
            </a:r>
            <a:r>
              <a:rPr lang="en-US" b="1" dirty="0"/>
              <a:t> ?&gt;   </a:t>
            </a:r>
            <a:r>
              <a:rPr lang="en-US" dirty="0"/>
              <a:t>[with Short open Tag</a:t>
            </a:r>
            <a:r>
              <a:rPr lang="en-US" dirty="0" smtClean="0"/>
              <a:t>]</a:t>
            </a:r>
          </a:p>
          <a:p>
            <a:pPr lvl="1"/>
            <a:r>
              <a:rPr lang="en-US" b="1" dirty="0"/>
              <a:t>&lt;script language="</a:t>
            </a:r>
            <a:r>
              <a:rPr lang="en-US" b="1" dirty="0" err="1"/>
              <a:t>php</a:t>
            </a:r>
            <a:r>
              <a:rPr lang="en-US" b="1" dirty="0"/>
              <a:t>"&gt;</a:t>
            </a:r>
            <a:r>
              <a:rPr lang="en-US" dirty="0"/>
              <a:t> echo "</a:t>
            </a:r>
            <a:r>
              <a:rPr lang="en-US" dirty="0" err="1"/>
              <a:t>Wel</a:t>
            </a:r>
            <a:r>
              <a:rPr lang="en-US" dirty="0"/>
              <a:t> Come To PHP Programming"; </a:t>
            </a:r>
            <a:r>
              <a:rPr lang="en-US" b="1" dirty="0"/>
              <a:t>&lt;/script</a:t>
            </a:r>
            <a:r>
              <a:rPr lang="en-US" b="1" dirty="0" smtClean="0"/>
              <a:t>&gt;</a:t>
            </a:r>
          </a:p>
          <a:p>
            <a:r>
              <a:rPr lang="en-US" sz="3500" dirty="0" smtClean="0"/>
              <a:t>PHP file must have a .</a:t>
            </a:r>
            <a:r>
              <a:rPr lang="en-US" sz="3500" dirty="0" err="1" smtClean="0"/>
              <a:t>php</a:t>
            </a:r>
            <a:r>
              <a:rPr lang="en-US" sz="3500" dirty="0" smtClean="0"/>
              <a:t> extension.</a:t>
            </a:r>
          </a:p>
          <a:p>
            <a:r>
              <a:rPr lang="en-US" dirty="0"/>
              <a:t>file normally contains HTML tags, and some PHP scripting code</a:t>
            </a:r>
          </a:p>
        </p:txBody>
      </p:sp>
    </p:spTree>
    <p:extLst>
      <p:ext uri="{BB962C8B-B14F-4D97-AF65-F5344CB8AC3E}">
        <p14:creationId xmlns:p14="http://schemas.microsoft.com/office/powerpoint/2010/main" val="37358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E.g.</a:t>
            </a:r>
          </a:p>
          <a:p>
            <a:pPr marL="457200" lvl="1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 echo "Hello World"; ?&gt;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html&gt;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Output:</a:t>
            </a:r>
          </a:p>
          <a:p>
            <a:pPr marL="514350" indent="-457200"/>
            <a:r>
              <a:rPr lang="en-US" dirty="0" smtClean="0"/>
              <a:t>code </a:t>
            </a:r>
            <a:r>
              <a:rPr lang="en-US" dirty="0"/>
              <a:t>line in PHP must end with a </a:t>
            </a:r>
            <a:r>
              <a:rPr lang="en-US" dirty="0" smtClean="0"/>
              <a:t>semicolon</a:t>
            </a:r>
          </a:p>
          <a:p>
            <a:pPr marL="514350" indent="-457200"/>
            <a:r>
              <a:rPr lang="en-US" dirty="0"/>
              <a:t>semicolon is a separator and is used to distinguish one set of instructions from another</a:t>
            </a:r>
          </a:p>
        </p:txBody>
      </p:sp>
    </p:spTree>
    <p:extLst>
      <p:ext uri="{BB962C8B-B14F-4D97-AF65-F5344CB8AC3E}">
        <p14:creationId xmlns:p14="http://schemas.microsoft.com/office/powerpoint/2010/main" val="24084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two basic </a:t>
            </a:r>
            <a:r>
              <a:rPr lang="en-US" sz="3500" dirty="0" smtClean="0"/>
              <a:t>statements to output text with PHP: echo and print</a:t>
            </a:r>
          </a:p>
          <a:p>
            <a:r>
              <a:rPr lang="en-US" sz="3500" dirty="0" smtClean="0"/>
              <a:t>Comments in PHP</a:t>
            </a:r>
          </a:p>
          <a:p>
            <a:pPr lvl="1"/>
            <a:r>
              <a:rPr lang="en-US" sz="3100" dirty="0"/>
              <a:t> use // to make a one-line comment or /* and */ to make a comment </a:t>
            </a:r>
            <a:r>
              <a:rPr lang="en-US" sz="3100" dirty="0" smtClean="0"/>
              <a:t>block.</a:t>
            </a:r>
          </a:p>
          <a:p>
            <a:pPr marL="457200" lvl="1" indent="0">
              <a:buNone/>
            </a:pPr>
            <a:r>
              <a:rPr lang="en-US" sz="3100" dirty="0"/>
              <a:t>&lt;html&gt; &lt;body&gt;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&lt;?</a:t>
            </a:r>
            <a:r>
              <a:rPr lang="en-US" sz="3100" dirty="0" err="1"/>
              <a:t>php</a:t>
            </a:r>
            <a:r>
              <a:rPr lang="en-US" sz="3100" dirty="0"/>
              <a:t>        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//</a:t>
            </a:r>
            <a:r>
              <a:rPr lang="en-US" sz="3100" dirty="0"/>
              <a:t>This is a comment   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 </a:t>
            </a:r>
            <a:r>
              <a:rPr lang="en-US" sz="3100" dirty="0"/>
              <a:t>/*         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This </a:t>
            </a:r>
            <a:r>
              <a:rPr lang="en-US" sz="3100" dirty="0"/>
              <a:t>is a comment block     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*/ </a:t>
            </a:r>
          </a:p>
          <a:p>
            <a:pPr marL="457200" lvl="1" indent="0">
              <a:buNone/>
            </a:pPr>
            <a:r>
              <a:rPr lang="en-US" sz="3100" dirty="0" smtClean="0"/>
              <a:t>?&gt; </a:t>
            </a:r>
          </a:p>
          <a:p>
            <a:pPr marL="457200" lvl="1" indent="0">
              <a:buNone/>
            </a:pPr>
            <a:r>
              <a:rPr lang="en-US" sz="3100" dirty="0" smtClean="0"/>
              <a:t>&lt;/</a:t>
            </a:r>
            <a:r>
              <a:rPr lang="en-US" sz="3100" dirty="0"/>
              <a:t>body&gt; &lt;/html&gt;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574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PHP Variable</a:t>
            </a:r>
          </a:p>
          <a:p>
            <a:pPr lvl="1"/>
            <a:r>
              <a:rPr lang="en-US" sz="2700" dirty="0"/>
              <a:t>starts with a $ sign, followed by the name of the </a:t>
            </a:r>
            <a:r>
              <a:rPr lang="en-US" sz="2700" dirty="0" smtClean="0"/>
              <a:t>variable</a:t>
            </a:r>
          </a:p>
          <a:p>
            <a:pPr lvl="1"/>
            <a:r>
              <a:rPr lang="en-US" sz="2700" dirty="0"/>
              <a:t>must begin with a letter or the underscore </a:t>
            </a:r>
            <a:r>
              <a:rPr lang="en-US" sz="2700" dirty="0" smtClean="0"/>
              <a:t>character</a:t>
            </a:r>
          </a:p>
          <a:p>
            <a:pPr lvl="1"/>
            <a:r>
              <a:rPr lang="en-US" sz="2700" dirty="0"/>
              <a:t>can only contain alpha-numeric characters and underscores (A-z, 0-9, and </a:t>
            </a:r>
            <a:r>
              <a:rPr lang="en-US" sz="2700" dirty="0" smtClean="0"/>
              <a:t>_</a:t>
            </a:r>
          </a:p>
          <a:p>
            <a:pPr lvl="1"/>
            <a:r>
              <a:rPr lang="en-US" sz="2700" dirty="0"/>
              <a:t>should not contain </a:t>
            </a:r>
            <a:r>
              <a:rPr lang="en-US" sz="2700" dirty="0" smtClean="0"/>
              <a:t>spaces</a:t>
            </a:r>
          </a:p>
          <a:p>
            <a:pPr lvl="1"/>
            <a:r>
              <a:rPr lang="en-US" sz="2700" dirty="0"/>
              <a:t>case sensitive (y and Y are two different </a:t>
            </a:r>
            <a:r>
              <a:rPr lang="en-US" sz="2700" dirty="0" smtClean="0"/>
              <a:t>variables)</a:t>
            </a:r>
          </a:p>
          <a:p>
            <a:pPr marL="457200" lvl="1" indent="0">
              <a:buNone/>
            </a:pPr>
            <a:r>
              <a:rPr lang="en-US" sz="2700" dirty="0" smtClean="0"/>
              <a:t>E.g.</a:t>
            </a:r>
          </a:p>
          <a:p>
            <a:pPr marL="457200" lvl="1" indent="0">
              <a:buNone/>
            </a:pPr>
            <a:r>
              <a:rPr lang="en-US" sz="2700" dirty="0"/>
              <a:t>	$a="</a:t>
            </a:r>
            <a:r>
              <a:rPr lang="en-US" sz="2700" dirty="0" err="1"/>
              <a:t>Khwopa</a:t>
            </a:r>
            <a:r>
              <a:rPr lang="en-US" sz="2700" dirty="0"/>
              <a:t>"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25787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Example</a:t>
            </a:r>
          </a:p>
          <a:p>
            <a:pPr marL="0" indent="0">
              <a:buNone/>
            </a:pPr>
            <a:r>
              <a:rPr lang="en-US" sz="3500" dirty="0"/>
              <a:t>	&lt;?</a:t>
            </a:r>
            <a:r>
              <a:rPr lang="en-US" sz="3500" dirty="0" err="1"/>
              <a:t>php</a:t>
            </a:r>
            <a:r>
              <a:rPr lang="en-US" sz="3500" dirty="0"/>
              <a:t> 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	$</a:t>
            </a:r>
            <a:r>
              <a:rPr lang="en-US" sz="3500" dirty="0"/>
              <a:t>txt=</a:t>
            </a:r>
            <a:r>
              <a:rPr lang="en-US" sz="3500" b="1" dirty="0"/>
              <a:t>"</a:t>
            </a:r>
            <a:r>
              <a:rPr lang="en-US" sz="3500" dirty="0"/>
              <a:t>Hello World!</a:t>
            </a:r>
            <a:r>
              <a:rPr lang="en-US" sz="3500" b="1" dirty="0"/>
              <a:t>"</a:t>
            </a:r>
            <a:r>
              <a:rPr lang="en-US" sz="3500" dirty="0"/>
              <a:t>; 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	$</a:t>
            </a:r>
            <a:r>
              <a:rPr lang="en-US" sz="3500" dirty="0"/>
              <a:t>x=16;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	?&gt;</a:t>
            </a:r>
          </a:p>
          <a:p>
            <a:pPr lvl="1"/>
            <a:r>
              <a:rPr lang="en-US" sz="3100" dirty="0" smtClean="0"/>
              <a:t>PHP is a Loosely Typed Language.</a:t>
            </a:r>
          </a:p>
          <a:p>
            <a:pPr lvl="1"/>
            <a:r>
              <a:rPr lang="en-US" sz="3100" dirty="0"/>
              <a:t> variable does not need to be declared before adding a value to </a:t>
            </a:r>
            <a:r>
              <a:rPr lang="en-US" sz="3100" dirty="0" smtClean="0"/>
              <a:t>it.</a:t>
            </a:r>
          </a:p>
          <a:p>
            <a:pPr lvl="1"/>
            <a:r>
              <a:rPr lang="en-US" sz="3100" dirty="0"/>
              <a:t> In a strongly typed programming language, you have to declare (define) the type and name of the variable before using </a:t>
            </a:r>
            <a:r>
              <a:rPr lang="en-US" sz="3100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22702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1322</Words>
  <Application>Microsoft Office PowerPoint</Application>
  <PresentationFormat>On-screen Show (4:3)</PresentationFormat>
  <Paragraphs>221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sghatuwa</dc:creator>
  <cp:lastModifiedBy>sghatuwa</cp:lastModifiedBy>
  <cp:revision>33</cp:revision>
  <dcterms:created xsi:type="dcterms:W3CDTF">2006-08-16T00:00:00Z</dcterms:created>
  <dcterms:modified xsi:type="dcterms:W3CDTF">2018-07-11T15:22:24Z</dcterms:modified>
</cp:coreProperties>
</file>