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674" y="-8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31F157-9DEE-4E29-BC70-1EBA79F9CB53}" type="datetimeFigureOut">
              <a:rPr lang="en-US" smtClean="0"/>
              <a:t>8/12/2018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3AA5D0-ACFA-4D9B-9E7A-73A5145BF526}" type="slidenum">
              <a:rPr lang="en-US" smtClean="0"/>
              <a:t>‹#›</a:t>
            </a:fld>
            <a:endParaRPr lang="en-US"/>
          </a:p>
        </p:txBody>
      </p:sp>
    </p:spTree>
    <p:extLst>
      <p:ext uri="{BB962C8B-B14F-4D97-AF65-F5344CB8AC3E}">
        <p14:creationId xmlns:p14="http://schemas.microsoft.com/office/powerpoint/2010/main" val="61073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latin typeface="Arial" pitchFamily="34" charset="0"/>
                <a:cs typeface="Arial" pitchFamily="34" charset="0"/>
              </a:rPr>
              <a:t>Free </a:t>
            </a:r>
            <a:r>
              <a:rPr lang="en-US" b="1" dirty="0" err="1" smtClean="0">
                <a:latin typeface="Arial" pitchFamily="34" charset="0"/>
                <a:cs typeface="Arial" pitchFamily="34" charset="0"/>
              </a:rPr>
              <a:t>vs</a:t>
            </a:r>
            <a:r>
              <a:rPr lang="en-US" b="1" dirty="0" smtClean="0">
                <a:latin typeface="Arial" pitchFamily="34" charset="0"/>
                <a:cs typeface="Arial" pitchFamily="34" charset="0"/>
              </a:rPr>
              <a:t> Open Source</a:t>
            </a:r>
            <a:endParaRPr lang="en-US" b="1" dirty="0">
              <a:latin typeface="Arial" pitchFamily="34" charset="0"/>
              <a:cs typeface="Arial" pitchFamily="34" charset="0"/>
            </a:endParaRPr>
          </a:p>
        </p:txBody>
      </p:sp>
      <p:sp>
        <p:nvSpPr>
          <p:cNvPr id="3" name="Content Placeholder 2"/>
          <p:cNvSpPr>
            <a:spLocks noGrp="1"/>
          </p:cNvSpPr>
          <p:nvPr>
            <p:ph idx="1"/>
          </p:nvPr>
        </p:nvSpPr>
        <p:spPr>
          <a:xfrm>
            <a:off x="457200" y="1219200"/>
            <a:ext cx="8229600" cy="5334000"/>
          </a:xfrm>
        </p:spPr>
        <p:txBody>
          <a:bodyPr>
            <a:normAutofit/>
          </a:bodyPr>
          <a:lstStyle/>
          <a:p>
            <a:r>
              <a:rPr lang="en-US" dirty="0" smtClean="0"/>
              <a:t>Free Software Foundation (FSF)</a:t>
            </a:r>
          </a:p>
          <a:p>
            <a:pPr lvl="1"/>
            <a:r>
              <a:rPr lang="en-US" dirty="0"/>
              <a:t>Non-profit organization, founder: Richard M. Stallman, founded in 1985 </a:t>
            </a:r>
          </a:p>
          <a:p>
            <a:pPr lvl="1"/>
            <a:r>
              <a:rPr lang="en-US" dirty="0" smtClean="0"/>
              <a:t>Free </a:t>
            </a:r>
            <a:r>
              <a:rPr lang="en-US" dirty="0"/>
              <a:t>as in free speech, not as in free beer </a:t>
            </a:r>
            <a:r>
              <a:rPr lang="en-US" dirty="0" smtClean="0"/>
              <a:t>– </a:t>
            </a:r>
          </a:p>
          <a:p>
            <a:pPr lvl="1"/>
            <a:r>
              <a:rPr lang="en-US" dirty="0" smtClean="0"/>
              <a:t>Principal </a:t>
            </a:r>
            <a:r>
              <a:rPr lang="en-US" dirty="0"/>
              <a:t>organizational sponsor of the GNU </a:t>
            </a:r>
            <a:endParaRPr lang="en-US" dirty="0" smtClean="0"/>
          </a:p>
          <a:p>
            <a:pPr lvl="1"/>
            <a:r>
              <a:rPr lang="en-US" dirty="0" smtClean="0"/>
              <a:t>Project </a:t>
            </a:r>
            <a:r>
              <a:rPr lang="en-US" dirty="0"/>
              <a:t>- </a:t>
            </a:r>
            <a:r>
              <a:rPr lang="en-US" dirty="0" smtClean="0"/>
              <a:t>www.fsf.org </a:t>
            </a:r>
            <a:endParaRPr lang="en-US" dirty="0"/>
          </a:p>
        </p:txBody>
      </p:sp>
    </p:spTree>
    <p:extLst>
      <p:ext uri="{BB962C8B-B14F-4D97-AF65-F5344CB8AC3E}">
        <p14:creationId xmlns:p14="http://schemas.microsoft.com/office/powerpoint/2010/main" val="668904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r>
              <a:rPr lang="en-US" dirty="0"/>
              <a:t>Open Software Initiative (OSI)</a:t>
            </a:r>
            <a:endParaRPr lang="en-US" dirty="0" smtClean="0"/>
          </a:p>
          <a:p>
            <a:pPr lvl="1"/>
            <a:r>
              <a:rPr lang="en-US" dirty="0"/>
              <a:t>non-profit corporation, founders: Todd Anderson, Chris Peterson, John "</a:t>
            </a:r>
            <a:r>
              <a:rPr lang="en-US" dirty="0" err="1"/>
              <a:t>maddog</a:t>
            </a:r>
            <a:r>
              <a:rPr lang="en-US" dirty="0"/>
              <a:t>" Hall, Larry </a:t>
            </a:r>
            <a:r>
              <a:rPr lang="en-US" dirty="0" err="1"/>
              <a:t>Augustin</a:t>
            </a:r>
            <a:r>
              <a:rPr lang="en-US" dirty="0"/>
              <a:t>, Sam </a:t>
            </a:r>
            <a:r>
              <a:rPr lang="en-US" dirty="0" err="1"/>
              <a:t>Ockman</a:t>
            </a:r>
            <a:r>
              <a:rPr lang="en-US" dirty="0"/>
              <a:t>, and Eric Raymond Conceived in 1998. Not a membership organization.  Currently there are five board members with Raymond as President. </a:t>
            </a:r>
          </a:p>
          <a:p>
            <a:pPr lvl="1"/>
            <a:r>
              <a:rPr lang="en-US" dirty="0"/>
              <a:t> One-sentence sound bite: “Open source promotes software reliability and quality by supporting independent peer review and rapid evolution of source code.” </a:t>
            </a:r>
          </a:p>
          <a:p>
            <a:pPr lvl="1"/>
            <a:r>
              <a:rPr lang="en-US" dirty="0" smtClean="0"/>
              <a:t>Availability </a:t>
            </a:r>
            <a:r>
              <a:rPr lang="en-US" dirty="0"/>
              <a:t>of source </a:t>
            </a:r>
            <a:r>
              <a:rPr lang="en-US" dirty="0" smtClean="0"/>
              <a:t>code</a:t>
            </a:r>
          </a:p>
          <a:p>
            <a:pPr lvl="1"/>
            <a:r>
              <a:rPr lang="en-US" dirty="0" smtClean="0"/>
              <a:t>www.opensource.org</a:t>
            </a:r>
            <a:endParaRPr lang="en-US" dirty="0"/>
          </a:p>
        </p:txBody>
      </p:sp>
    </p:spTree>
    <p:extLst>
      <p:ext uri="{BB962C8B-B14F-4D97-AF65-F5344CB8AC3E}">
        <p14:creationId xmlns:p14="http://schemas.microsoft.com/office/powerpoint/2010/main" val="608631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lnSpcReduction="10000"/>
          </a:bodyPr>
          <a:lstStyle/>
          <a:p>
            <a:r>
              <a:rPr lang="en-US" dirty="0"/>
              <a:t>Free Software – according to FSF </a:t>
            </a:r>
          </a:p>
          <a:p>
            <a:pPr lvl="1"/>
            <a:r>
              <a:rPr lang="en-US" dirty="0" smtClean="0"/>
              <a:t>Free </a:t>
            </a:r>
            <a:r>
              <a:rPr lang="en-US" dirty="0"/>
              <a:t>software is a matter of the users' freedom to run, copy, distribute, study, change and improve the software. More precisely, it refers to four kinds of freedom, for the users of the software: </a:t>
            </a:r>
          </a:p>
          <a:p>
            <a:pPr lvl="2"/>
            <a:r>
              <a:rPr lang="en-US" dirty="0" smtClean="0"/>
              <a:t>The </a:t>
            </a:r>
            <a:r>
              <a:rPr lang="en-US" dirty="0"/>
              <a:t>freedom to run the program, for any purpose (freedom 0). </a:t>
            </a:r>
            <a:endParaRPr lang="en-US" dirty="0" smtClean="0"/>
          </a:p>
          <a:p>
            <a:pPr lvl="2"/>
            <a:r>
              <a:rPr lang="en-US" dirty="0" smtClean="0"/>
              <a:t>The </a:t>
            </a:r>
            <a:r>
              <a:rPr lang="en-US" dirty="0"/>
              <a:t>freedom to study how the program works, and adapt it to your needs (freedom 1). Access to the source code is a precondition for this. </a:t>
            </a:r>
            <a:endParaRPr lang="en-US" dirty="0" smtClean="0"/>
          </a:p>
          <a:p>
            <a:pPr lvl="2"/>
            <a:r>
              <a:rPr lang="en-US" dirty="0" smtClean="0"/>
              <a:t>The </a:t>
            </a:r>
            <a:r>
              <a:rPr lang="en-US" dirty="0"/>
              <a:t>freedom to redistribute copies so you can help your neighbor (freedom 2). </a:t>
            </a:r>
            <a:endParaRPr lang="en-US" dirty="0" smtClean="0"/>
          </a:p>
          <a:p>
            <a:pPr lvl="2"/>
            <a:r>
              <a:rPr lang="en-US" dirty="0" smtClean="0"/>
              <a:t>The </a:t>
            </a:r>
            <a:r>
              <a:rPr lang="en-US" dirty="0"/>
              <a:t>freedom to improve the program, and release your improvements to the public, so that the whole community benefits (freedom 3). Access to the source code is a precondition for this. </a:t>
            </a:r>
          </a:p>
        </p:txBody>
      </p:sp>
    </p:spTree>
    <p:extLst>
      <p:ext uri="{BB962C8B-B14F-4D97-AF65-F5344CB8AC3E}">
        <p14:creationId xmlns:p14="http://schemas.microsoft.com/office/powerpoint/2010/main" val="1326616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10000"/>
          </a:bodyPr>
          <a:lstStyle/>
          <a:p>
            <a:pPr lvl="1"/>
            <a:r>
              <a:rPr lang="en-US" dirty="0"/>
              <a:t>A program is free software if users have all of these freedoms. </a:t>
            </a:r>
          </a:p>
          <a:p>
            <a:pPr lvl="1"/>
            <a:r>
              <a:rPr lang="en-US" dirty="0"/>
              <a:t>You should be free to redistribute copies, either with or without modifications, either gratis or charging a fee for distribution, to anyone anywhere. Being free to do these things means (among other things) that you do not have to ask or pay for permission. </a:t>
            </a:r>
          </a:p>
          <a:p>
            <a:pPr lvl="1"/>
            <a:r>
              <a:rPr lang="en-US" dirty="0"/>
              <a:t>You should also have the freedom to make modifications and use them privately in your own work or play, without even mentioning that they exist. If you do publish your changes, you should not be required to notify anyone in particular, or in any particular way. Regardless of how you got your copies, you always have the freedom to copy and change the software, even to sell copies. ``Free software'' does not mean ``non-commercial</a:t>
            </a:r>
            <a:r>
              <a:rPr lang="en-US" dirty="0" smtClean="0"/>
              <a:t>''.</a:t>
            </a:r>
            <a:endParaRPr lang="en-US" dirty="0"/>
          </a:p>
        </p:txBody>
      </p:sp>
    </p:spTree>
    <p:extLst>
      <p:ext uri="{BB962C8B-B14F-4D97-AF65-F5344CB8AC3E}">
        <p14:creationId xmlns:p14="http://schemas.microsoft.com/office/powerpoint/2010/main" val="3042692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pPr lvl="1"/>
            <a:r>
              <a:rPr lang="en-US" dirty="0"/>
              <a:t>Open Source Definition (OSD) </a:t>
            </a:r>
            <a:endParaRPr lang="en-US" dirty="0" smtClean="0"/>
          </a:p>
          <a:p>
            <a:pPr lvl="2"/>
            <a:r>
              <a:rPr lang="en-US" dirty="0" smtClean="0"/>
              <a:t>Free </a:t>
            </a:r>
            <a:r>
              <a:rPr lang="en-US" dirty="0"/>
              <a:t>Redistribution </a:t>
            </a:r>
            <a:endParaRPr lang="en-US" dirty="0" smtClean="0"/>
          </a:p>
          <a:p>
            <a:pPr lvl="2"/>
            <a:r>
              <a:rPr lang="en-US" dirty="0" smtClean="0"/>
              <a:t>Source </a:t>
            </a:r>
            <a:r>
              <a:rPr lang="en-US" dirty="0"/>
              <a:t>Code </a:t>
            </a:r>
            <a:endParaRPr lang="en-US" dirty="0" smtClean="0"/>
          </a:p>
          <a:p>
            <a:pPr lvl="2"/>
            <a:r>
              <a:rPr lang="en-US" dirty="0" smtClean="0"/>
              <a:t>Derived </a:t>
            </a:r>
            <a:r>
              <a:rPr lang="en-US" dirty="0"/>
              <a:t>Works </a:t>
            </a:r>
            <a:endParaRPr lang="en-US" dirty="0" smtClean="0"/>
          </a:p>
          <a:p>
            <a:pPr lvl="2"/>
            <a:r>
              <a:rPr lang="en-US" dirty="0" smtClean="0"/>
              <a:t>Integrity </a:t>
            </a:r>
            <a:r>
              <a:rPr lang="en-US" dirty="0"/>
              <a:t>of the Author's Source Code </a:t>
            </a:r>
            <a:endParaRPr lang="en-US" dirty="0" smtClean="0"/>
          </a:p>
          <a:p>
            <a:pPr lvl="2"/>
            <a:r>
              <a:rPr lang="en-US" dirty="0" smtClean="0"/>
              <a:t>No </a:t>
            </a:r>
            <a:r>
              <a:rPr lang="en-US" dirty="0"/>
              <a:t>Discrimination against Persons or Groups </a:t>
            </a:r>
            <a:endParaRPr lang="en-US" dirty="0" smtClean="0"/>
          </a:p>
          <a:p>
            <a:pPr lvl="2"/>
            <a:r>
              <a:rPr lang="en-US" dirty="0" smtClean="0"/>
              <a:t>No </a:t>
            </a:r>
            <a:r>
              <a:rPr lang="en-US" dirty="0"/>
              <a:t>Discrimination against Fields of Endeavor </a:t>
            </a:r>
            <a:endParaRPr lang="en-US" dirty="0" smtClean="0"/>
          </a:p>
          <a:p>
            <a:pPr lvl="2"/>
            <a:r>
              <a:rPr lang="en-US" dirty="0" smtClean="0"/>
              <a:t>Distribution </a:t>
            </a:r>
            <a:r>
              <a:rPr lang="en-US" dirty="0"/>
              <a:t>of License </a:t>
            </a:r>
            <a:endParaRPr lang="en-US" dirty="0" smtClean="0"/>
          </a:p>
          <a:p>
            <a:pPr lvl="2"/>
            <a:r>
              <a:rPr lang="en-US" dirty="0" smtClean="0"/>
              <a:t>License </a:t>
            </a:r>
            <a:r>
              <a:rPr lang="en-US" dirty="0"/>
              <a:t>Must Not Be Specific to a Product </a:t>
            </a:r>
            <a:endParaRPr lang="en-US" dirty="0" smtClean="0"/>
          </a:p>
          <a:p>
            <a:pPr lvl="2"/>
            <a:r>
              <a:rPr lang="en-US" dirty="0" smtClean="0"/>
              <a:t>The </a:t>
            </a:r>
            <a:r>
              <a:rPr lang="en-US" dirty="0"/>
              <a:t>License Must Not Restrict Other Software </a:t>
            </a:r>
            <a:endParaRPr lang="en-US" dirty="0" smtClean="0"/>
          </a:p>
          <a:p>
            <a:pPr lvl="2"/>
            <a:r>
              <a:rPr lang="en-US" dirty="0" smtClean="0"/>
              <a:t>The </a:t>
            </a:r>
            <a:r>
              <a:rPr lang="en-US" dirty="0"/>
              <a:t>License must be technology-neutral </a:t>
            </a:r>
          </a:p>
        </p:txBody>
      </p:sp>
    </p:spTree>
    <p:extLst>
      <p:ext uri="{BB962C8B-B14F-4D97-AF65-F5344CB8AC3E}">
        <p14:creationId xmlns:p14="http://schemas.microsoft.com/office/powerpoint/2010/main" val="3555429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10000"/>
          </a:bodyPr>
          <a:lstStyle/>
          <a:p>
            <a:r>
              <a:rPr lang="en-US" dirty="0" smtClean="0"/>
              <a:t>Free Redistribution</a:t>
            </a:r>
          </a:p>
          <a:p>
            <a:pPr lvl="1"/>
            <a:r>
              <a:rPr lang="en-US" dirty="0"/>
              <a:t>The license shall not restrict any party from selling or giving away the software as a component of an aggregate software distribution containing programs from several different </a:t>
            </a:r>
            <a:r>
              <a:rPr lang="en-US" dirty="0" smtClean="0"/>
              <a:t>sources.</a:t>
            </a:r>
          </a:p>
          <a:p>
            <a:pPr lvl="1"/>
            <a:r>
              <a:rPr lang="en-US" dirty="0"/>
              <a:t>The license shall not require a royalty </a:t>
            </a:r>
            <a:r>
              <a:rPr lang="en-US" dirty="0" smtClean="0"/>
              <a:t>or other </a:t>
            </a:r>
            <a:r>
              <a:rPr lang="en-US" dirty="0"/>
              <a:t>fee for such </a:t>
            </a:r>
            <a:r>
              <a:rPr lang="en-US" dirty="0" smtClean="0"/>
              <a:t>sale.</a:t>
            </a:r>
          </a:p>
          <a:p>
            <a:r>
              <a:rPr lang="en-US" dirty="0" smtClean="0"/>
              <a:t>Source Code</a:t>
            </a:r>
          </a:p>
          <a:p>
            <a:pPr lvl="1"/>
            <a:r>
              <a:rPr lang="en-US" dirty="0"/>
              <a:t>The program must include source code, and must allow distribution in source code as well as compiled form. </a:t>
            </a:r>
            <a:endParaRPr lang="en-US" dirty="0" smtClean="0"/>
          </a:p>
          <a:p>
            <a:r>
              <a:rPr lang="en-US" dirty="0" smtClean="0"/>
              <a:t>Derived Works</a:t>
            </a:r>
          </a:p>
          <a:p>
            <a:pPr lvl="1"/>
            <a:r>
              <a:rPr lang="en-US"/>
              <a:t>The license must allow modifications and derived works, and must allow them to be distributed under the same terms as the license of the original software.</a:t>
            </a:r>
          </a:p>
          <a:p>
            <a:endParaRPr lang="en-US" dirty="0"/>
          </a:p>
        </p:txBody>
      </p:sp>
    </p:spTree>
    <p:extLst>
      <p:ext uri="{BB962C8B-B14F-4D97-AF65-F5344CB8AC3E}">
        <p14:creationId xmlns:p14="http://schemas.microsoft.com/office/powerpoint/2010/main" val="2864877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1723</TotalTime>
  <Words>570</Words>
  <Application>Microsoft Office PowerPoint</Application>
  <PresentationFormat>On-screen Show (4:3)</PresentationFormat>
  <Paragraphs>38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Free vs Open Source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sghatuwa</dc:creator>
  <cp:lastModifiedBy>sghatuwa</cp:lastModifiedBy>
  <cp:revision>127</cp:revision>
  <dcterms:created xsi:type="dcterms:W3CDTF">2006-08-16T00:00:00Z</dcterms:created>
  <dcterms:modified xsi:type="dcterms:W3CDTF">2018-08-12T00:20:58Z</dcterms:modified>
</cp:coreProperties>
</file>