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Licensing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Licensing or grant license means to get permission or authority.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licensor may grant a license under intellectual property laws to authorize a use (such as copying software or using an invention) to a licensee, sparing the licensee from a claim of infringement brought by the licensor. </a:t>
            </a:r>
            <a:endParaRPr lang="en-US" dirty="0" smtClean="0"/>
          </a:p>
          <a:p>
            <a:r>
              <a:rPr lang="en-US" dirty="0" smtClean="0"/>
              <a:t>Licenses </a:t>
            </a:r>
            <a:r>
              <a:rPr lang="en-US" dirty="0"/>
              <a:t>are valid for a particular length of time. This protects the licensor should the value of the license increase, or market conditions change.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preserves enforceability by ensuring that no license extends beyond the term of the agreement.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Corporate Trademark and Brand Licensing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The licensing of company names, logos, or brands (referred to as corporate trademark/brand licensing) is one of the fastest-growing segments of the licensing business. </a:t>
            </a:r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/>
              <a:t>of the growth is spurred by the fact that licensing provides enormous strategic, marketing and earning benefits to both licensor and licensee.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Types of licensing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Adding New License Type</a:t>
            </a:r>
          </a:p>
          <a:p>
            <a:r>
              <a:rPr lang="en-US" sz="4000" dirty="0" smtClean="0"/>
              <a:t>Editing License Type</a:t>
            </a:r>
          </a:p>
          <a:p>
            <a:r>
              <a:rPr lang="en-US" sz="4000" dirty="0" smtClean="0"/>
              <a:t>Deleting License Type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59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Arial" pitchFamily="34" charset="0"/>
                <a:cs typeface="Arial" pitchFamily="34" charset="0"/>
              </a:rPr>
              <a:t>Commercial License versus Open Source License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What is commercial software</a:t>
            </a:r>
            <a:r>
              <a:rPr lang="en-US" sz="4000" dirty="0" smtClean="0"/>
              <a:t>?</a:t>
            </a:r>
            <a:endParaRPr lang="en-US" sz="4000" dirty="0" smtClean="0"/>
          </a:p>
          <a:p>
            <a:pPr lvl="1"/>
            <a:r>
              <a:rPr lang="en-US" sz="3600" dirty="0" smtClean="0"/>
              <a:t>Software </a:t>
            </a:r>
            <a:r>
              <a:rPr lang="en-US" sz="3600" dirty="0"/>
              <a:t>that is sold and support commercially </a:t>
            </a:r>
          </a:p>
          <a:p>
            <a:pPr lvl="1"/>
            <a:r>
              <a:rPr lang="en-US" sz="3600" dirty="0" smtClean="0"/>
              <a:t>(</a:t>
            </a:r>
            <a:r>
              <a:rPr lang="en-US" sz="3600" dirty="0"/>
              <a:t>Open source software can be sold and support commercially too.) </a:t>
            </a:r>
          </a:p>
          <a:p>
            <a:pPr lvl="1"/>
            <a:r>
              <a:rPr lang="en-US" sz="3600" dirty="0" smtClean="0"/>
              <a:t>Perhaps </a:t>
            </a:r>
            <a:r>
              <a:rPr lang="en-US" sz="3600" dirty="0"/>
              <a:t>“proprietary software” is more correct</a:t>
            </a:r>
          </a:p>
          <a:p>
            <a:r>
              <a:rPr lang="en-US" sz="4000" dirty="0"/>
              <a:t>Benefits of Commercial Software </a:t>
            </a:r>
          </a:p>
          <a:p>
            <a:pPr lvl="1"/>
            <a:r>
              <a:rPr lang="en-US" sz="3600" dirty="0" smtClean="0"/>
              <a:t>Benefits </a:t>
            </a:r>
            <a:r>
              <a:rPr lang="en-US" sz="3600" dirty="0"/>
              <a:t>of providing access to commercial software in academic environment: </a:t>
            </a:r>
          </a:p>
          <a:p>
            <a:pPr lvl="1"/>
            <a:r>
              <a:rPr lang="en-US" sz="3600" dirty="0" smtClean="0"/>
              <a:t>Understand </a:t>
            </a:r>
            <a:r>
              <a:rPr lang="en-US" sz="3600" dirty="0"/>
              <a:t>the (business) model of software in commercial environment </a:t>
            </a:r>
          </a:p>
          <a:p>
            <a:pPr lvl="1"/>
            <a:r>
              <a:rPr lang="en-US" sz="3600" dirty="0" smtClean="0"/>
              <a:t>Familiar </a:t>
            </a:r>
            <a:r>
              <a:rPr lang="en-US" sz="3600" dirty="0"/>
              <a:t>with commercial software / solution </a:t>
            </a:r>
          </a:p>
          <a:p>
            <a:pPr lvl="1"/>
            <a:r>
              <a:rPr lang="en-US" sz="3600" dirty="0" smtClean="0"/>
              <a:t>Comply </a:t>
            </a:r>
            <a:r>
              <a:rPr lang="en-US" sz="3600" dirty="0"/>
              <a:t>with industrial standards</a:t>
            </a:r>
          </a:p>
        </p:txBody>
      </p:sp>
    </p:spTree>
    <p:extLst>
      <p:ext uri="{BB962C8B-B14F-4D97-AF65-F5344CB8AC3E}">
        <p14:creationId xmlns:p14="http://schemas.microsoft.com/office/powerpoint/2010/main" val="14902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fr-FR" sz="3200" b="1" dirty="0" err="1" smtClean="0">
                <a:latin typeface="Arial" pitchFamily="34" charset="0"/>
                <a:cs typeface="Arial" pitchFamily="34" charset="0"/>
              </a:rPr>
              <a:t>Benefits</a:t>
            </a:r>
            <a:r>
              <a:rPr lang="fr-FR" sz="3200" b="1" dirty="0" smtClean="0">
                <a:latin typeface="Arial" pitchFamily="34" charset="0"/>
                <a:cs typeface="Arial" pitchFamily="34" charset="0"/>
              </a:rPr>
              <a:t> of OSS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 Availability of source code to study and experiment with </a:t>
            </a:r>
          </a:p>
          <a:p>
            <a:pPr lvl="1"/>
            <a:r>
              <a:rPr lang="en-US" sz="3600" dirty="0" smtClean="0"/>
              <a:t>Beautiful </a:t>
            </a:r>
            <a:r>
              <a:rPr lang="en-US" sz="3600" dirty="0"/>
              <a:t>source code to read </a:t>
            </a:r>
          </a:p>
          <a:p>
            <a:pPr lvl="1"/>
            <a:r>
              <a:rPr lang="en-US" sz="3600" dirty="0" smtClean="0"/>
              <a:t>Do </a:t>
            </a:r>
            <a:r>
              <a:rPr lang="en-US" sz="3600" dirty="0"/>
              <a:t>not have to re-invent the wheel </a:t>
            </a:r>
          </a:p>
          <a:p>
            <a:pPr lvl="1"/>
            <a:r>
              <a:rPr lang="en-US" sz="3600" dirty="0" smtClean="0"/>
              <a:t>Free </a:t>
            </a:r>
            <a:r>
              <a:rPr lang="en-US" sz="3600" dirty="0"/>
              <a:t>as in “freedom” </a:t>
            </a:r>
          </a:p>
          <a:p>
            <a:pPr lvl="1"/>
            <a:r>
              <a:rPr lang="en-US" sz="3600" dirty="0" smtClean="0"/>
              <a:t>And </a:t>
            </a:r>
            <a:r>
              <a:rPr lang="en-US" sz="3600" dirty="0"/>
              <a:t>sometimes: free as in “gratis” </a:t>
            </a:r>
          </a:p>
          <a:p>
            <a:r>
              <a:rPr lang="en-US" sz="4000" dirty="0" smtClean="0"/>
              <a:t>Does </a:t>
            </a:r>
            <a:r>
              <a:rPr lang="en-US" sz="4000" dirty="0"/>
              <a:t>not depend on vendor. </a:t>
            </a:r>
          </a:p>
          <a:p>
            <a:pPr lvl="1"/>
            <a:r>
              <a:rPr lang="en-US" sz="3600" dirty="0" smtClean="0"/>
              <a:t>Can </a:t>
            </a:r>
            <a:r>
              <a:rPr lang="en-US" sz="3600" dirty="0"/>
              <a:t>choose vendor / support we like </a:t>
            </a:r>
          </a:p>
          <a:p>
            <a:pPr lvl="1"/>
            <a:r>
              <a:rPr lang="en-US" sz="3600" dirty="0" smtClean="0"/>
              <a:t>Can </a:t>
            </a:r>
            <a:r>
              <a:rPr lang="en-US" sz="3600" dirty="0"/>
              <a:t>fix bugs</a:t>
            </a:r>
          </a:p>
        </p:txBody>
      </p:sp>
    </p:spTree>
    <p:extLst>
      <p:ext uri="{BB962C8B-B14F-4D97-AF65-F5344CB8AC3E}">
        <p14:creationId xmlns:p14="http://schemas.microsoft.com/office/powerpoint/2010/main" val="7403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fr-FR" sz="3200" b="1" dirty="0" err="1">
                <a:latin typeface="Arial" pitchFamily="34" charset="0"/>
                <a:cs typeface="Arial" pitchFamily="34" charset="0"/>
              </a:rPr>
              <a:t>Disadvantage</a:t>
            </a:r>
            <a:r>
              <a:rPr lang="fr-FR" sz="3200" b="1" dirty="0">
                <a:latin typeface="Arial" pitchFamily="34" charset="0"/>
                <a:cs typeface="Arial" pitchFamily="34" charset="0"/>
              </a:rPr>
              <a:t> of </a:t>
            </a:r>
            <a:r>
              <a:rPr lang="fr-FR" sz="3200" b="1" dirty="0" smtClean="0">
                <a:latin typeface="Arial" pitchFamily="34" charset="0"/>
                <a:cs typeface="Arial" pitchFamily="34" charset="0"/>
              </a:rPr>
              <a:t>OSS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4000" dirty="0"/>
              <a:t> If source code is not looked at, no need to have OSS </a:t>
            </a:r>
          </a:p>
          <a:p>
            <a:r>
              <a:rPr lang="en-US" sz="4000" dirty="0" smtClean="0"/>
              <a:t>There </a:t>
            </a:r>
            <a:r>
              <a:rPr lang="en-US" sz="4000" dirty="0"/>
              <a:t>are also bad codes, unqualified </a:t>
            </a:r>
            <a:r>
              <a:rPr lang="en-US" sz="4000" dirty="0" smtClean="0"/>
              <a:t>persons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Arial" pitchFamily="34" charset="0"/>
                <a:cs typeface="Arial" pitchFamily="34" charset="0"/>
              </a:rPr>
              <a:t>Open Source Software </a:t>
            </a:r>
            <a:r>
              <a:rPr lang="fr-FR" sz="3200" b="1" dirty="0" err="1" smtClean="0">
                <a:latin typeface="Arial" pitchFamily="34" charset="0"/>
                <a:cs typeface="Arial" pitchFamily="34" charset="0"/>
              </a:rPr>
              <a:t>Licensing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Open-source </a:t>
            </a:r>
            <a:r>
              <a:rPr lang="en-US" sz="4000" dirty="0"/>
              <a:t>license is a type of license for computer software and other products that allows the source code, blueprint or design to be used, modified and/or shared under defined terms and conditions. </a:t>
            </a:r>
            <a:endParaRPr lang="en-US" sz="4000" dirty="0" smtClean="0"/>
          </a:p>
          <a:p>
            <a:r>
              <a:rPr lang="en-US" sz="4000" dirty="0" smtClean="0"/>
              <a:t>Allows </a:t>
            </a:r>
            <a:r>
              <a:rPr lang="en-US" sz="4000" dirty="0"/>
              <a:t>end users to review and modify the source code, blueprint or design for their own customization, curiosity or troubleshooting needs. </a:t>
            </a:r>
            <a:endParaRPr lang="en-US" sz="4000" dirty="0" smtClean="0"/>
          </a:p>
          <a:p>
            <a:r>
              <a:rPr lang="en-US" sz="4000" dirty="0" smtClean="0"/>
              <a:t>Open-source </a:t>
            </a:r>
            <a:r>
              <a:rPr lang="en-US" sz="4000" dirty="0"/>
              <a:t>licensed software is mostly available free of charge, though this does not necessarily have to be the </a:t>
            </a:r>
            <a:r>
              <a:rPr lang="en-US" sz="4000" dirty="0" smtClean="0"/>
              <a:t>case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smtClean="0"/>
              <a:t>Licenses </a:t>
            </a:r>
            <a:r>
              <a:rPr lang="en-US" sz="4000" dirty="0"/>
              <a:t>which only permit non-commercial redistribution or modification of the source code for personal use only are generally not considered as open-source licenses.</a:t>
            </a:r>
          </a:p>
        </p:txBody>
      </p:sp>
    </p:spTree>
    <p:extLst>
      <p:ext uri="{BB962C8B-B14F-4D97-AF65-F5344CB8AC3E}">
        <p14:creationId xmlns:p14="http://schemas.microsoft.com/office/powerpoint/2010/main" val="10669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/>
              <a:t>Types of OSS licenses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Copyright </a:t>
            </a:r>
            <a:r>
              <a:rPr lang="en-US" sz="2400" dirty="0"/>
              <a:t>law: Must have permission to copy software </a:t>
            </a:r>
          </a:p>
          <a:p>
            <a:pPr lvl="1"/>
            <a:r>
              <a:rPr lang="en-US" sz="2000" dirty="0" smtClean="0"/>
              <a:t>Permission </a:t>
            </a:r>
            <a:r>
              <a:rPr lang="en-US" sz="2000" dirty="0"/>
              <a:t>is given by a license </a:t>
            </a:r>
          </a:p>
          <a:p>
            <a:pPr lvl="1"/>
            <a:r>
              <a:rPr lang="en-US" sz="2000" dirty="0" smtClean="0"/>
              <a:t>Proprietary </a:t>
            </a:r>
            <a:r>
              <a:rPr lang="en-US" sz="2000" dirty="0"/>
              <a:t>software: Pay for a license to use a copy/copies </a:t>
            </a:r>
          </a:p>
          <a:p>
            <a:pPr lvl="1"/>
            <a:r>
              <a:rPr lang="en-US" sz="2000" dirty="0" smtClean="0"/>
              <a:t>OSS </a:t>
            </a:r>
            <a:r>
              <a:rPr lang="en-US" sz="2000" dirty="0"/>
              <a:t>licenses grant more rights, but still conditional licenses </a:t>
            </a:r>
          </a:p>
          <a:p>
            <a:r>
              <a:rPr lang="en-US" sz="2400" dirty="0" smtClean="0"/>
              <a:t>Over </a:t>
            </a:r>
            <a:r>
              <a:rPr lang="en-US" sz="2400" dirty="0"/>
              <a:t>100 OSS licenses, but only a few widely used </a:t>
            </a:r>
          </a:p>
          <a:p>
            <a:r>
              <a:rPr lang="en-US" sz="2400" dirty="0" smtClean="0"/>
              <a:t>Can </a:t>
            </a:r>
            <a:r>
              <a:rPr lang="en-US" sz="2400" dirty="0"/>
              <a:t>be grouped into three categories (differing goals): </a:t>
            </a:r>
          </a:p>
          <a:p>
            <a:pPr lvl="1"/>
            <a:r>
              <a:rPr lang="en-US" sz="2000" dirty="0" smtClean="0"/>
              <a:t>Permissive</a:t>
            </a:r>
            <a:r>
              <a:rPr lang="en-US" sz="2000" dirty="0"/>
              <a:t>: Can make proprietary versions (MIT, BSD-new) </a:t>
            </a:r>
          </a:p>
          <a:p>
            <a:pPr lvl="1"/>
            <a:r>
              <a:rPr lang="en-US" sz="2000" dirty="0" smtClean="0"/>
              <a:t>Weakly </a:t>
            </a:r>
            <a:r>
              <a:rPr lang="en-US" sz="2000" dirty="0"/>
              <a:t>protective: Can’t distribute proprietary version of this component, but can link into larger proprietary work (LGPL) </a:t>
            </a:r>
          </a:p>
          <a:p>
            <a:pPr lvl="1"/>
            <a:r>
              <a:rPr lang="en-US" sz="2000" dirty="0" smtClean="0"/>
              <a:t>Strongly </a:t>
            </a:r>
            <a:r>
              <a:rPr lang="en-US" sz="2000" dirty="0"/>
              <a:t>protective: Can’t distribute proprietary version or directly combine (link) into proprietary work (GPL)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most popular OSS licenses tend to be compatible </a:t>
            </a:r>
            <a:r>
              <a:rPr lang="en-US" sz="2400" dirty="0" err="1"/>
              <a:t>Compatible</a:t>
            </a:r>
            <a:r>
              <a:rPr lang="en-US" sz="2400" dirty="0"/>
              <a:t> = you can create larger programs by combining software with different licenses (must obey all of them)</a:t>
            </a:r>
          </a:p>
        </p:txBody>
      </p:sp>
    </p:spTree>
    <p:extLst>
      <p:ext uri="{BB962C8B-B14F-4D97-AF65-F5344CB8AC3E}">
        <p14:creationId xmlns:p14="http://schemas.microsoft.com/office/powerpoint/2010/main" val="17964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/>
              <a:t>OSS licensing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/>
              <a:t>Forget Bottom-Up; Work on </a:t>
            </a:r>
            <a:r>
              <a:rPr lang="en-US" sz="2400" dirty="0" smtClean="0"/>
              <a:t>Top-Down</a:t>
            </a:r>
          </a:p>
          <a:p>
            <a:r>
              <a:rPr lang="en-US" sz="2400" dirty="0"/>
              <a:t>Linux Is Our Best Demonstration </a:t>
            </a:r>
            <a:r>
              <a:rPr lang="en-US" sz="2400" dirty="0" smtClean="0"/>
              <a:t>Case</a:t>
            </a:r>
          </a:p>
          <a:p>
            <a:r>
              <a:rPr lang="en-US" sz="2400" dirty="0"/>
              <a:t>Capture the Fortune </a:t>
            </a:r>
            <a:r>
              <a:rPr lang="en-US" sz="2400" dirty="0" smtClean="0"/>
              <a:t>500</a:t>
            </a:r>
          </a:p>
          <a:p>
            <a:r>
              <a:rPr lang="en-US" sz="2400" dirty="0"/>
              <a:t>Co-opt the Prestige Media that </a:t>
            </a:r>
            <a:r>
              <a:rPr lang="en-US" sz="2400" dirty="0" smtClean="0"/>
              <a:t>Serve the </a:t>
            </a:r>
            <a:r>
              <a:rPr lang="en-US" sz="2400" dirty="0"/>
              <a:t>Fortune </a:t>
            </a:r>
            <a:r>
              <a:rPr lang="en-US" sz="2400" dirty="0" smtClean="0"/>
              <a:t>500</a:t>
            </a:r>
          </a:p>
          <a:p>
            <a:r>
              <a:rPr lang="en-US" sz="2400" dirty="0"/>
              <a:t>Educate Hackers in Guerrilla </a:t>
            </a:r>
            <a:r>
              <a:rPr lang="en-US" sz="2400" dirty="0" smtClean="0"/>
              <a:t>Marketing Tactics</a:t>
            </a:r>
          </a:p>
          <a:p>
            <a:r>
              <a:rPr lang="en-US" sz="2400" dirty="0"/>
              <a:t>Use the Open Source Certification </a:t>
            </a:r>
            <a:r>
              <a:rPr lang="en-US" sz="2400" dirty="0" smtClean="0"/>
              <a:t>Mark to </a:t>
            </a:r>
            <a:r>
              <a:rPr lang="en-US" sz="2400" dirty="0"/>
              <a:t>Keep Things Pure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047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561</Words>
  <Application>Microsoft Office PowerPoint</Application>
  <PresentationFormat>On-screen Show (4:3)</PresentationFormat>
  <Paragraphs>58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Licensing</vt:lpstr>
      <vt:lpstr>Corporate Trademark and Brand Licensing </vt:lpstr>
      <vt:lpstr>Types of licensing</vt:lpstr>
      <vt:lpstr>Commercial License versus Open Source License </vt:lpstr>
      <vt:lpstr>Benefits of OSS</vt:lpstr>
      <vt:lpstr>Disadvantage of OSS</vt:lpstr>
      <vt:lpstr>Open Source Software Licensing</vt:lpstr>
      <vt:lpstr>Types of OSS licenses</vt:lpstr>
      <vt:lpstr>OSS licensing strategies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Open Source Software</dc:title>
  <dc:creator>sghatuwa</dc:creator>
  <cp:lastModifiedBy>sghatuwa</cp:lastModifiedBy>
  <cp:revision>21</cp:revision>
  <dcterms:created xsi:type="dcterms:W3CDTF">2006-08-16T00:00:00Z</dcterms:created>
  <dcterms:modified xsi:type="dcterms:W3CDTF">2018-07-03T16:02:31Z</dcterms:modified>
</cp:coreProperties>
</file>