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80" y="-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example1.html" TargetMode="External"/><Relationship Id="rId2" Type="http://schemas.openxmlformats.org/officeDocument/2006/relationships/hyperlink" Target="example.html" TargetMode="External"/><Relationship Id="rId1" Type="http://schemas.openxmlformats.org/officeDocument/2006/relationships/slideLayout" Target="../slideLayouts/slideLayout2.xml"/><Relationship Id="rId4" Type="http://schemas.openxmlformats.org/officeDocument/2006/relationships/hyperlink" Target="comment.ht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variabl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unctio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datatypeconv.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bitwise1.html" TargetMode="External"/><Relationship Id="rId4" Type="http://schemas.openxmlformats.org/officeDocument/2006/relationships/hyperlink" Target="bitwise.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typeof.html" TargetMode="External"/><Relationship Id="rId2" Type="http://schemas.openxmlformats.org/officeDocument/2006/relationships/hyperlink" Target="conditiona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prompt.html" TargetMode="External"/><Relationship Id="rId2" Type="http://schemas.openxmlformats.org/officeDocument/2006/relationships/hyperlink" Target="confirm.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function1.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retur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JavaScript</a:t>
            </a:r>
            <a:endParaRPr lang="en-US"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t>JavaScript is the most popular script-based programming language that support the development of both client and server components of web based applications.</a:t>
            </a:r>
          </a:p>
          <a:p>
            <a:r>
              <a:rPr lang="en-US" dirty="0" smtClean="0"/>
              <a:t>It works in all major browsers, such as Internet Explorer, Firefox, Chrome, Opera, and Safari.</a:t>
            </a:r>
          </a:p>
          <a:p>
            <a:r>
              <a:rPr lang="en-US" dirty="0" smtClean="0"/>
              <a:t>JavaScript was originally developed by Netscape replacing </a:t>
            </a:r>
            <a:r>
              <a:rPr lang="en-US" dirty="0" err="1" smtClean="0"/>
              <a:t>LiveScript</a:t>
            </a:r>
            <a:r>
              <a:rPr lang="en-US" dirty="0" smtClean="0"/>
              <a:t>.</a:t>
            </a:r>
          </a:p>
          <a:p>
            <a:pPr>
              <a:buNone/>
            </a:pPr>
            <a:endParaRPr lang="en-US" dirty="0"/>
          </a:p>
        </p:txBody>
      </p:sp>
    </p:spTree>
    <p:extLst>
      <p:ext uri="{BB962C8B-B14F-4D97-AF65-F5344CB8AC3E}">
        <p14:creationId xmlns:p14="http://schemas.microsoft.com/office/powerpoint/2010/main" val="205372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74637"/>
            <a:ext cx="8534400" cy="6126163"/>
          </a:xfrm>
        </p:spPr>
        <p:txBody>
          <a:bodyPr>
            <a:normAutofit/>
          </a:bodyPr>
          <a:lstStyle/>
          <a:p>
            <a:pPr>
              <a:buNone/>
            </a:pPr>
            <a:r>
              <a:rPr lang="en-US" b="1" dirty="0" smtClean="0"/>
              <a:t>7. Procedural capabilities: </a:t>
            </a:r>
          </a:p>
          <a:p>
            <a:pPr>
              <a:buNone/>
            </a:pPr>
            <a:r>
              <a:rPr lang="en-US" b="1" dirty="0" smtClean="0"/>
              <a:t>	</a:t>
            </a:r>
            <a:r>
              <a:rPr lang="en-US" dirty="0" smtClean="0"/>
              <a:t>Every programming language needs to support facilities such as condition checking, looping and branching. </a:t>
            </a:r>
          </a:p>
          <a:p>
            <a:pPr>
              <a:buNone/>
            </a:pPr>
            <a:r>
              <a:rPr lang="en-US" b="1" dirty="0" smtClean="0"/>
              <a:t>8. Designed for programming user events:</a:t>
            </a:r>
            <a:r>
              <a:rPr lang="en-US" dirty="0" smtClean="0"/>
              <a:t> </a:t>
            </a:r>
          </a:p>
          <a:p>
            <a:pPr>
              <a:buNone/>
            </a:pPr>
            <a:r>
              <a:rPr lang="en-US" dirty="0" smtClean="0"/>
              <a:t>	It support object/event based programming. </a:t>
            </a:r>
          </a:p>
          <a:p>
            <a:pPr>
              <a:buNone/>
            </a:pPr>
            <a:r>
              <a:rPr lang="en-US" b="1" dirty="0" smtClean="0"/>
              <a:t>9. Easy debugging and Testing: </a:t>
            </a:r>
          </a:p>
          <a:p>
            <a:pPr>
              <a:buNone/>
            </a:pPr>
            <a:r>
              <a:rPr lang="en-US" dirty="0" smtClean="0"/>
              <a:t>	Being an interpreted language, JavaScript are tested line by line, and errors are listed when encountered. Thus it is easy to locate errors, make changes and test without any difficulty.</a:t>
            </a:r>
          </a:p>
          <a:p>
            <a:endParaRPr lang="en-US" dirty="0"/>
          </a:p>
        </p:txBody>
      </p:sp>
    </p:spTree>
    <p:extLst>
      <p:ext uri="{BB962C8B-B14F-4D97-AF65-F5344CB8AC3E}">
        <p14:creationId xmlns:p14="http://schemas.microsoft.com/office/powerpoint/2010/main" val="1862398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a:buNone/>
            </a:pPr>
            <a:r>
              <a:rPr lang="en-US" b="1" dirty="0" smtClean="0"/>
              <a:t>10. Platform independence/Architectural Neutral:</a:t>
            </a:r>
            <a:r>
              <a:rPr lang="en-US" dirty="0" smtClean="0"/>
              <a:t> </a:t>
            </a:r>
          </a:p>
          <a:p>
            <a:pPr>
              <a:buNone/>
            </a:pPr>
            <a:r>
              <a:rPr lang="en-US" dirty="0" smtClean="0"/>
              <a:t>	Java Script is a programming language that is completely independent of the hardware on which it works. It is a language understood by any JavaScript enabled browser. </a:t>
            </a:r>
          </a:p>
          <a:p>
            <a:pPr>
              <a:buNone/>
            </a:pPr>
            <a:endParaRPr lang="en-US" dirty="0" smtClean="0"/>
          </a:p>
          <a:p>
            <a:pPr>
              <a:buNone/>
            </a:pPr>
            <a:r>
              <a:rPr lang="en-US" dirty="0" smtClean="0"/>
              <a:t>	Thus JavaScript applications work on any machine that has an appropriate JavaScript enabled browser installed.</a:t>
            </a:r>
          </a:p>
          <a:p>
            <a:endParaRPr lang="en-US" dirty="0"/>
          </a:p>
        </p:txBody>
      </p:sp>
    </p:spTree>
    <p:extLst>
      <p:ext uri="{BB962C8B-B14F-4D97-AF65-F5344CB8AC3E}">
        <p14:creationId xmlns:p14="http://schemas.microsoft.com/office/powerpoint/2010/main" val="3637723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Autofit/>
          </a:bodyPr>
          <a:lstStyle/>
          <a:p>
            <a:pPr>
              <a:buNone/>
            </a:pPr>
            <a:r>
              <a:rPr lang="en-US" sz="2800" b="1" dirty="0" smtClean="0"/>
              <a:t>The major drawbacks of JavaScript are as follows:</a:t>
            </a:r>
          </a:p>
          <a:p>
            <a:pPr algn="just"/>
            <a:r>
              <a:rPr lang="en-US" dirty="0" smtClean="0"/>
              <a:t>JavaScript cannot be loaded in any and every browser. It requires a JavaScript enabled web browser like Netscape Navigator 2.0 or above and Internet Explorer 3.0 or above running on Windows95/98/NT. Older versions of browsers do not fully support JavaScript.</a:t>
            </a:r>
          </a:p>
          <a:p>
            <a:pPr algn="just"/>
            <a:r>
              <a:rPr lang="en-US" dirty="0" smtClean="0"/>
              <a:t> JavaScript cannot be used to write stand-alone applications. It has to be embedded within HTML for the browser to do its processing.</a:t>
            </a:r>
            <a:endParaRPr lang="en-US" dirty="0"/>
          </a:p>
        </p:txBody>
      </p:sp>
      <p:sp>
        <p:nvSpPr>
          <p:cNvPr id="4" name="Title 1"/>
          <p:cNvSpPr txBox="1">
            <a:spLocks/>
          </p:cNvSpPr>
          <p:nvPr/>
        </p:nvSpPr>
        <p:spPr>
          <a:xfrm>
            <a:off x="685800" y="152400"/>
            <a:ext cx="7772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Limitation Of JavaScript</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896013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686800" cy="6629400"/>
          </a:xfrm>
        </p:spPr>
        <p:txBody>
          <a:bodyPr>
            <a:noAutofit/>
          </a:bodyPr>
          <a:lstStyle/>
          <a:p>
            <a:pPr algn="just"/>
            <a:r>
              <a:rPr lang="en-US" sz="2800" dirty="0" smtClean="0"/>
              <a:t>JavaScript stores data by virtue of HTTP cookies. Some of the information (such as, name, email-id etc.) can be stored in cookie, which can be used by the site when the user visits the site again. But it lacks other effective and persistent methods (such as, storing in a file, database etc.) of storing local data.</a:t>
            </a:r>
          </a:p>
          <a:p>
            <a:pPr algn="just"/>
            <a:r>
              <a:rPr lang="en-US" sz="2800" dirty="0" smtClean="0"/>
              <a:t> JavaScript has no support for Table objects.</a:t>
            </a:r>
          </a:p>
          <a:p>
            <a:pPr algn="just"/>
            <a:r>
              <a:rPr lang="en-US" sz="2800" dirty="0" smtClean="0"/>
              <a:t> It does not have any option of implementing threads within programs.</a:t>
            </a:r>
          </a:p>
          <a:p>
            <a:pPr algn="just"/>
            <a:r>
              <a:rPr lang="en-US" sz="2800" dirty="0" smtClean="0"/>
              <a:t> JavaScript does not support all of OOPS concept. It is object based, not object oriented. Inheritance is a very strong concept in any object oriented programming language. But JavaScript does not support inheritance as well.</a:t>
            </a:r>
            <a:endParaRPr lang="en-US" sz="2800" dirty="0"/>
          </a:p>
        </p:txBody>
      </p:sp>
    </p:spTree>
    <p:extLst>
      <p:ext uri="{BB962C8B-B14F-4D97-AF65-F5344CB8AC3E}">
        <p14:creationId xmlns:p14="http://schemas.microsoft.com/office/powerpoint/2010/main" val="3970551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lstStyle/>
          <a:p>
            <a:pPr>
              <a:buNone/>
            </a:pPr>
            <a:r>
              <a:rPr lang="en-US" b="1" dirty="0" smtClean="0"/>
              <a:t>Data Types:</a:t>
            </a:r>
          </a:p>
          <a:p>
            <a:r>
              <a:rPr lang="en-US" dirty="0" smtClean="0"/>
              <a:t>JavaScript supports four primitive types of value and supports complex types such as arrays and objects.</a:t>
            </a:r>
          </a:p>
          <a:p>
            <a:r>
              <a:rPr lang="en-US" dirty="0" smtClean="0"/>
              <a:t>Primitive types are number, string, Boolean and null type.</a:t>
            </a:r>
          </a:p>
          <a:p>
            <a:r>
              <a:rPr lang="en-US" b="1" dirty="0" smtClean="0"/>
              <a:t>Number:</a:t>
            </a:r>
            <a:endParaRPr lang="en-US" dirty="0" smtClean="0"/>
          </a:p>
          <a:p>
            <a:pPr lvl="1"/>
            <a:r>
              <a:rPr lang="en-US" dirty="0" smtClean="0"/>
              <a:t>Consists of integer and floating point numbers and the special </a:t>
            </a:r>
            <a:r>
              <a:rPr lang="en-US" dirty="0" err="1" smtClean="0"/>
              <a:t>NaN</a:t>
            </a:r>
            <a:r>
              <a:rPr lang="en-US" dirty="0" smtClean="0"/>
              <a:t> (Not a Number) value.</a:t>
            </a:r>
            <a:endParaRPr lang="en-US" dirty="0"/>
          </a:p>
        </p:txBody>
      </p:sp>
    </p:spTree>
    <p:extLst>
      <p:ext uri="{BB962C8B-B14F-4D97-AF65-F5344CB8AC3E}">
        <p14:creationId xmlns:p14="http://schemas.microsoft.com/office/powerpoint/2010/main" val="397281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50837"/>
            <a:ext cx="8305800" cy="6202363"/>
          </a:xfrm>
        </p:spPr>
        <p:txBody>
          <a:bodyPr/>
          <a:lstStyle/>
          <a:p>
            <a:r>
              <a:rPr lang="en-US" b="1" dirty="0" smtClean="0"/>
              <a:t>Boolean:</a:t>
            </a:r>
          </a:p>
          <a:p>
            <a:pPr lvl="1"/>
            <a:r>
              <a:rPr lang="en-US" dirty="0" smtClean="0"/>
              <a:t>Consists of the logical value true and false.</a:t>
            </a:r>
          </a:p>
          <a:p>
            <a:pPr lvl="1"/>
            <a:r>
              <a:rPr lang="en-US" dirty="0" smtClean="0"/>
              <a:t>If true, value=1</a:t>
            </a:r>
          </a:p>
          <a:p>
            <a:pPr lvl="1"/>
            <a:r>
              <a:rPr lang="en-US" dirty="0" smtClean="0"/>
              <a:t>If false, value=0</a:t>
            </a:r>
          </a:p>
          <a:p>
            <a:r>
              <a:rPr lang="en-US" b="1" dirty="0" smtClean="0"/>
              <a:t>String:</a:t>
            </a:r>
          </a:p>
          <a:p>
            <a:pPr lvl="1"/>
            <a:r>
              <a:rPr lang="en-US" dirty="0" smtClean="0"/>
              <a:t>Consists of string values that are enclosed in a single or double quotes.</a:t>
            </a:r>
          </a:p>
          <a:p>
            <a:r>
              <a:rPr lang="en-US" b="1" dirty="0" smtClean="0"/>
              <a:t>Null:</a:t>
            </a:r>
            <a:endParaRPr lang="en-US" dirty="0" smtClean="0"/>
          </a:p>
          <a:p>
            <a:pPr lvl="1"/>
            <a:r>
              <a:rPr lang="en-US" dirty="0" smtClean="0"/>
              <a:t>Consists of a single value, null, which identifies a null, empty or nonexistent reference.</a:t>
            </a:r>
          </a:p>
          <a:p>
            <a:pPr lvl="1"/>
            <a:r>
              <a:rPr lang="en-US" dirty="0" smtClean="0"/>
              <a:t>It is automatically converted to default values of other types when used in an expression</a:t>
            </a:r>
            <a:endParaRPr lang="en-US" dirty="0"/>
          </a:p>
        </p:txBody>
      </p:sp>
    </p:spTree>
    <p:extLst>
      <p:ext uri="{BB962C8B-B14F-4D97-AF65-F5344CB8AC3E}">
        <p14:creationId xmlns:p14="http://schemas.microsoft.com/office/powerpoint/2010/main" val="3704603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Embedding JavaScript In HTML</a:t>
            </a:r>
            <a:endParaRPr lang="en-US" dirty="0"/>
          </a:p>
        </p:txBody>
      </p:sp>
      <p:sp>
        <p:nvSpPr>
          <p:cNvPr id="3" name="Content Placeholder 2"/>
          <p:cNvSpPr>
            <a:spLocks noGrp="1"/>
          </p:cNvSpPr>
          <p:nvPr>
            <p:ph idx="1"/>
          </p:nvPr>
        </p:nvSpPr>
        <p:spPr>
          <a:xfrm>
            <a:off x="457200" y="1219200"/>
            <a:ext cx="8229600" cy="2209801"/>
          </a:xfrm>
        </p:spPr>
        <p:txBody>
          <a:bodyPr>
            <a:normAutofit fontScale="85000" lnSpcReduction="20000"/>
          </a:bodyPr>
          <a:lstStyle/>
          <a:p>
            <a:pPr>
              <a:buNone/>
            </a:pPr>
            <a:r>
              <a:rPr lang="en-US" dirty="0"/>
              <a:t>&lt;</a:t>
            </a:r>
            <a:r>
              <a:rPr lang="en-US"/>
              <a:t>script </a:t>
            </a:r>
            <a:r>
              <a:rPr lang="en-US" smtClean="0"/>
              <a:t>language=“text/JavaScript</a:t>
            </a:r>
            <a:r>
              <a:rPr lang="en-US" b="1" dirty="0"/>
              <a:t>”&gt;</a:t>
            </a:r>
          </a:p>
          <a:p>
            <a:pPr>
              <a:buNone/>
            </a:pPr>
            <a:r>
              <a:rPr lang="en-US" dirty="0" smtClean="0"/>
              <a:t>		JavaScript </a:t>
            </a:r>
            <a:r>
              <a:rPr lang="en-US" dirty="0"/>
              <a:t>statements</a:t>
            </a:r>
          </a:p>
          <a:p>
            <a:pPr>
              <a:buNone/>
            </a:pPr>
            <a:r>
              <a:rPr lang="en-US" dirty="0"/>
              <a:t>&lt;/script</a:t>
            </a:r>
            <a:r>
              <a:rPr lang="en-US" dirty="0" smtClean="0"/>
              <a:t>&gt;</a:t>
            </a:r>
          </a:p>
          <a:p>
            <a:pPr>
              <a:buNone/>
            </a:pPr>
            <a:r>
              <a:rPr lang="en-US" dirty="0" smtClean="0">
                <a:hlinkClick r:id="rId2" action="ppaction://hlinkfile"/>
              </a:rPr>
              <a:t>Output:</a:t>
            </a:r>
            <a:endParaRPr lang="en-US" dirty="0" smtClean="0"/>
          </a:p>
          <a:p>
            <a:pPr>
              <a:buNone/>
            </a:pPr>
            <a:r>
              <a:rPr lang="en-US" dirty="0" smtClean="0">
                <a:hlinkClick r:id="rId3" action="ppaction://hlinkfile"/>
              </a:rPr>
              <a:t>Output1:</a:t>
            </a:r>
            <a:endParaRPr lang="en-US" dirty="0" smtClean="0"/>
          </a:p>
          <a:p>
            <a:endParaRPr lang="en-US" b="1" dirty="0"/>
          </a:p>
        </p:txBody>
      </p:sp>
      <p:sp>
        <p:nvSpPr>
          <p:cNvPr id="4" name="Title 1"/>
          <p:cNvSpPr txBox="1">
            <a:spLocks/>
          </p:cNvSpPr>
          <p:nvPr/>
        </p:nvSpPr>
        <p:spPr>
          <a:xfrm>
            <a:off x="609600" y="3429000"/>
            <a:ext cx="8229600" cy="762000"/>
          </a:xfrm>
          <a:prstGeom prst="rect">
            <a:avLst/>
          </a:prstGeom>
        </p:spPr>
        <p:txBody>
          <a:bodyPr vert="horz" lIns="91440" tIns="45720" rIns="91440" bIns="45720" rtlCol="0" anchor="ctr">
            <a:normAutofit/>
          </a:bodyPr>
          <a:lstStyle/>
          <a:p>
            <a:pPr lvl="0" algn="ctr">
              <a:spcBef>
                <a:spcPct val="0"/>
              </a:spcBef>
            </a:pPr>
            <a:r>
              <a:rPr lang="en-US" sz="4400" b="1" dirty="0"/>
              <a:t>Comments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685800" y="4191000"/>
            <a:ext cx="8229600" cy="23622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same as that of C++ and Java</a:t>
            </a:r>
          </a:p>
          <a:p>
            <a:pPr>
              <a:buFont typeface="Arial" pitchFamily="34" charset="0"/>
              <a:buChar char="•"/>
            </a:pPr>
            <a:r>
              <a:rPr lang="en-US" sz="3200" dirty="0"/>
              <a:t> </a:t>
            </a:r>
            <a:r>
              <a:rPr lang="en-US" sz="3200" dirty="0" smtClean="0"/>
              <a:t> // - for a </a:t>
            </a:r>
            <a:r>
              <a:rPr lang="en-US" sz="3200" dirty="0"/>
              <a:t>single line comment</a:t>
            </a:r>
            <a:r>
              <a:rPr lang="en-US" sz="3200" dirty="0" smtClean="0"/>
              <a:t>.</a:t>
            </a:r>
          </a:p>
          <a:p>
            <a:pPr>
              <a:buFont typeface="Arial" pitchFamily="34" charset="0"/>
              <a:buChar char="•"/>
            </a:pPr>
            <a:r>
              <a:rPr lang="en-US" sz="3200" dirty="0" smtClean="0"/>
              <a:t>/* ……</a:t>
            </a:r>
          </a:p>
          <a:p>
            <a:r>
              <a:rPr lang="en-US" sz="3200" dirty="0"/>
              <a:t> </a:t>
            </a:r>
            <a:r>
              <a:rPr lang="en-US" sz="3200" dirty="0" smtClean="0"/>
              <a:t>        .. */ - for a multi-line comment</a:t>
            </a:r>
          </a:p>
          <a:p>
            <a:r>
              <a:rPr kumimoji="0" lang="en-US" sz="3200" i="0" u="none" strike="noStrike" kern="1200" cap="none" spc="0" normalizeH="0" baseline="0" noProof="0" dirty="0" smtClean="0">
                <a:ln>
                  <a:noFill/>
                </a:ln>
                <a:solidFill>
                  <a:schemeClr val="tx1"/>
                </a:solidFill>
                <a:effectLst/>
                <a:uLnTx/>
                <a:uFillTx/>
                <a:latin typeface="+mn-lt"/>
                <a:ea typeface="+mn-ea"/>
                <a:cs typeface="+mn-cs"/>
                <a:hlinkClick r:id="rId4" action="ppaction://hlinkfile"/>
              </a:rPr>
              <a:t>Output:</a:t>
            </a: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62951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endParaRPr lang="en-US" dirty="0"/>
          </a:p>
        </p:txBody>
      </p:sp>
      <p:sp>
        <p:nvSpPr>
          <p:cNvPr id="3" name="Content Placeholder 2"/>
          <p:cNvSpPr>
            <a:spLocks noGrp="1"/>
          </p:cNvSpPr>
          <p:nvPr>
            <p:ph idx="1"/>
          </p:nvPr>
        </p:nvSpPr>
        <p:spPr/>
        <p:txBody>
          <a:bodyPr/>
          <a:lstStyle/>
          <a:p>
            <a:r>
              <a:rPr lang="en-US" dirty="0"/>
              <a:t>JavaScript variables can be declared by preceding the variable name with a keyword </a:t>
            </a:r>
            <a:r>
              <a:rPr lang="en-US" b="1" dirty="0"/>
              <a:t>var.</a:t>
            </a:r>
          </a:p>
          <a:p>
            <a:r>
              <a:rPr lang="en-US" dirty="0"/>
              <a:t>For example, </a:t>
            </a:r>
          </a:p>
          <a:p>
            <a:pPr>
              <a:buNone/>
            </a:pPr>
            <a:r>
              <a:rPr lang="en-US" dirty="0" smtClean="0"/>
              <a:t>		</a:t>
            </a:r>
            <a:r>
              <a:rPr lang="en-US" dirty="0" err="1" smtClean="0"/>
              <a:t>var</a:t>
            </a:r>
            <a:r>
              <a:rPr lang="en-US" dirty="0" smtClean="0"/>
              <a:t> </a:t>
            </a:r>
            <a:r>
              <a:rPr lang="en-US" dirty="0"/>
              <a:t>num</a:t>
            </a:r>
            <a:r>
              <a:rPr lang="en-US" b="1" dirty="0" smtClean="0"/>
              <a:t>;</a:t>
            </a:r>
          </a:p>
          <a:p>
            <a:pPr>
              <a:buNone/>
            </a:pPr>
            <a:r>
              <a:rPr lang="en-US" b="1" dirty="0"/>
              <a:t>	</a:t>
            </a:r>
            <a:r>
              <a:rPr lang="en-US" b="1" dirty="0" smtClean="0"/>
              <a:t>	</a:t>
            </a:r>
            <a:r>
              <a:rPr lang="en-US" dirty="0"/>
              <a:t> </a:t>
            </a:r>
            <a:r>
              <a:rPr lang="en-US" dirty="0" err="1"/>
              <a:t>var</a:t>
            </a:r>
            <a:r>
              <a:rPr lang="en-US" dirty="0"/>
              <a:t> </a:t>
            </a:r>
            <a:r>
              <a:rPr lang="en-US" dirty="0" smtClean="0"/>
              <a:t>num1=100;</a:t>
            </a:r>
          </a:p>
          <a:p>
            <a:pPr>
              <a:buNone/>
            </a:pPr>
            <a:r>
              <a:rPr lang="en-US" dirty="0"/>
              <a:t>	</a:t>
            </a:r>
            <a:r>
              <a:rPr lang="en-US" dirty="0" smtClean="0"/>
              <a:t>	</a:t>
            </a:r>
            <a:r>
              <a:rPr lang="en-US" dirty="0"/>
              <a:t> Radius=20</a:t>
            </a:r>
            <a:r>
              <a:rPr lang="en-US" dirty="0" smtClean="0"/>
              <a:t>;   -  is also valid</a:t>
            </a:r>
          </a:p>
          <a:p>
            <a:pPr>
              <a:buNone/>
            </a:pPr>
            <a:r>
              <a:rPr lang="en-US" dirty="0" smtClean="0">
                <a:hlinkClick r:id="rId2" action="ppaction://hlinkfile"/>
              </a:rPr>
              <a:t>Output:</a:t>
            </a:r>
            <a:endParaRPr lang="en-US" dirty="0"/>
          </a:p>
        </p:txBody>
      </p:sp>
    </p:spTree>
    <p:extLst>
      <p:ext uri="{BB962C8B-B14F-4D97-AF65-F5344CB8AC3E}">
        <p14:creationId xmlns:p14="http://schemas.microsoft.com/office/powerpoint/2010/main" val="4237173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Scope </a:t>
            </a:r>
            <a:r>
              <a:rPr lang="en-US" b="1" dirty="0"/>
              <a:t>of a variable</a:t>
            </a:r>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pPr>
              <a:buNone/>
            </a:pPr>
            <a:r>
              <a:rPr lang="en-US" dirty="0"/>
              <a:t>&lt;script </a:t>
            </a:r>
            <a:r>
              <a:rPr lang="en-US" dirty="0" smtClean="0"/>
              <a:t>language=“text/JavaScript</a:t>
            </a:r>
            <a:r>
              <a:rPr lang="en-US" dirty="0" smtClean="0"/>
              <a:t>”</a:t>
            </a:r>
            <a:r>
              <a:rPr lang="en-US" dirty="0" smtClean="0"/>
              <a:t>&gt;</a:t>
            </a:r>
            <a:endParaRPr lang="en-US" dirty="0"/>
          </a:p>
          <a:p>
            <a:pPr>
              <a:buNone/>
            </a:pPr>
            <a:r>
              <a:rPr lang="en-US" dirty="0" err="1"/>
              <a:t>var</a:t>
            </a:r>
            <a:r>
              <a:rPr lang="en-US" dirty="0"/>
              <a:t> num = 100 </a:t>
            </a:r>
            <a:r>
              <a:rPr lang="en-US" dirty="0" smtClean="0"/>
              <a:t>		</a:t>
            </a:r>
            <a:r>
              <a:rPr lang="en-US" b="1" dirty="0" smtClean="0"/>
              <a:t>global </a:t>
            </a:r>
            <a:r>
              <a:rPr lang="en-US" b="1" dirty="0"/>
              <a:t>variable</a:t>
            </a:r>
            <a:r>
              <a:rPr lang="en-US" dirty="0"/>
              <a:t>, scope global</a:t>
            </a:r>
          </a:p>
          <a:p>
            <a:pPr>
              <a:buNone/>
            </a:pPr>
            <a:r>
              <a:rPr lang="en-US" dirty="0"/>
              <a:t>function student()</a:t>
            </a:r>
          </a:p>
          <a:p>
            <a:pPr>
              <a:buNone/>
            </a:pPr>
            <a:r>
              <a:rPr lang="en-US" dirty="0"/>
              <a:t>{</a:t>
            </a:r>
          </a:p>
          <a:p>
            <a:pPr>
              <a:buNone/>
            </a:pPr>
            <a:r>
              <a:rPr lang="en-US" dirty="0" err="1" smtClean="0"/>
              <a:t>var</a:t>
            </a:r>
            <a:r>
              <a:rPr lang="en-US" dirty="0" smtClean="0"/>
              <a:t> </a:t>
            </a:r>
            <a:r>
              <a:rPr lang="en-US" dirty="0"/>
              <a:t>num = 40 </a:t>
            </a:r>
            <a:r>
              <a:rPr lang="en-US" dirty="0" smtClean="0"/>
              <a:t>	</a:t>
            </a:r>
            <a:r>
              <a:rPr lang="en-US" b="1" dirty="0" smtClean="0"/>
              <a:t>local </a:t>
            </a:r>
            <a:r>
              <a:rPr lang="en-US" b="1" dirty="0"/>
              <a:t>variable</a:t>
            </a:r>
            <a:r>
              <a:rPr lang="en-US" dirty="0"/>
              <a:t>, scope </a:t>
            </a:r>
            <a:r>
              <a:rPr lang="en-US" dirty="0" smtClean="0"/>
              <a:t>within the 				function</a:t>
            </a:r>
            <a:r>
              <a:rPr lang="en-US" dirty="0"/>
              <a:t>.</a:t>
            </a:r>
          </a:p>
          <a:p>
            <a:pPr>
              <a:buNone/>
            </a:pPr>
            <a:r>
              <a:rPr lang="en-US" dirty="0" smtClean="0"/>
              <a:t>	// </a:t>
            </a:r>
            <a:r>
              <a:rPr lang="en-US" dirty="0"/>
              <a:t>JavaScript statements</a:t>
            </a:r>
          </a:p>
          <a:p>
            <a:pPr>
              <a:buNone/>
            </a:pPr>
            <a:r>
              <a:rPr lang="en-US" dirty="0" smtClean="0"/>
              <a:t>	</a:t>
            </a:r>
            <a:r>
              <a:rPr lang="en-US" dirty="0" err="1" smtClean="0"/>
              <a:t>document.write</a:t>
            </a:r>
            <a:r>
              <a:rPr lang="en-US" dirty="0"/>
              <a:t>(“Value of local variable is ” + num)</a:t>
            </a:r>
          </a:p>
          <a:p>
            <a:pPr>
              <a:buNone/>
            </a:pPr>
            <a:r>
              <a:rPr lang="en-US" dirty="0"/>
              <a:t>}</a:t>
            </a:r>
          </a:p>
          <a:p>
            <a:pPr>
              <a:buNone/>
            </a:pPr>
            <a:r>
              <a:rPr lang="en-US" dirty="0" smtClean="0"/>
              <a:t>	</a:t>
            </a:r>
            <a:r>
              <a:rPr lang="en-US" dirty="0" err="1" smtClean="0"/>
              <a:t>document.write</a:t>
            </a:r>
            <a:r>
              <a:rPr lang="en-US" dirty="0"/>
              <a:t>(“Value of global variable is ” + num)</a:t>
            </a:r>
          </a:p>
          <a:p>
            <a:pPr>
              <a:buNone/>
            </a:pPr>
            <a:r>
              <a:rPr lang="en-US" dirty="0"/>
              <a:t>&lt;/</a:t>
            </a:r>
            <a:r>
              <a:rPr lang="en-US" dirty="0" smtClean="0"/>
              <a:t>script&gt;</a:t>
            </a:r>
          </a:p>
          <a:p>
            <a:pPr>
              <a:buNone/>
            </a:pPr>
            <a:r>
              <a:rPr lang="en-US" dirty="0" smtClean="0">
                <a:hlinkClick r:id="rId2" action="ppaction://hlinkfile"/>
              </a:rPr>
              <a:t>Output:</a:t>
            </a:r>
            <a:endParaRPr lang="en-US" dirty="0"/>
          </a:p>
        </p:txBody>
      </p:sp>
      <p:cxnSp>
        <p:nvCxnSpPr>
          <p:cNvPr id="5" name="Straight Arrow Connector 4"/>
          <p:cNvCxnSpPr/>
          <p:nvPr/>
        </p:nvCxnSpPr>
        <p:spPr>
          <a:xfrm>
            <a:off x="2667000" y="22098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362200" y="3429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333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 Conversion</a:t>
            </a:r>
            <a:endParaRPr lang="en-US" dirty="0"/>
          </a:p>
        </p:txBody>
      </p:sp>
      <p:sp>
        <p:nvSpPr>
          <p:cNvPr id="3" name="Content Placeholder 2"/>
          <p:cNvSpPr>
            <a:spLocks noGrp="1"/>
          </p:cNvSpPr>
          <p:nvPr>
            <p:ph idx="1"/>
          </p:nvPr>
        </p:nvSpPr>
        <p:spPr>
          <a:xfrm>
            <a:off x="228600" y="1600200"/>
            <a:ext cx="8610600" cy="4525963"/>
          </a:xfrm>
        </p:spPr>
        <p:txBody>
          <a:bodyPr/>
          <a:lstStyle/>
          <a:p>
            <a:r>
              <a:rPr lang="en-US" b="1" dirty="0" err="1"/>
              <a:t>parseInt</a:t>
            </a:r>
            <a:r>
              <a:rPr lang="en-US" b="1" dirty="0"/>
              <a:t>(string</a:t>
            </a:r>
            <a:r>
              <a:rPr lang="en-US" b="1" dirty="0" smtClean="0"/>
              <a:t>), </a:t>
            </a:r>
            <a:r>
              <a:rPr lang="en-US" b="1" dirty="0" err="1"/>
              <a:t>parseFloat</a:t>
            </a:r>
            <a:r>
              <a:rPr lang="en-US" b="1" dirty="0"/>
              <a:t>(string)</a:t>
            </a:r>
            <a:endParaRPr lang="en-US" b="1" dirty="0" smtClean="0"/>
          </a:p>
          <a:p>
            <a:r>
              <a:rPr lang="en-US" dirty="0" smtClean="0"/>
              <a:t>E.g. </a:t>
            </a:r>
          </a:p>
          <a:p>
            <a:pPr>
              <a:buNone/>
            </a:pPr>
            <a:r>
              <a:rPr lang="en-US" dirty="0"/>
              <a:t>	</a:t>
            </a:r>
            <a:r>
              <a:rPr lang="en-US" dirty="0" err="1" smtClean="0"/>
              <a:t>var</a:t>
            </a:r>
            <a:r>
              <a:rPr lang="en-US" dirty="0" smtClean="0"/>
              <a:t> </a:t>
            </a:r>
            <a:r>
              <a:rPr lang="en-US" dirty="0" err="1"/>
              <a:t>myint</a:t>
            </a:r>
            <a:r>
              <a:rPr lang="en-US" dirty="0"/>
              <a:t> = 20</a:t>
            </a:r>
          </a:p>
          <a:p>
            <a:pPr>
              <a:buNone/>
            </a:pPr>
            <a:r>
              <a:rPr lang="en-US" dirty="0" smtClean="0"/>
              <a:t>	</a:t>
            </a:r>
            <a:r>
              <a:rPr lang="en-US" dirty="0" err="1" smtClean="0"/>
              <a:t>var</a:t>
            </a:r>
            <a:r>
              <a:rPr lang="en-US" dirty="0" smtClean="0"/>
              <a:t> </a:t>
            </a:r>
            <a:r>
              <a:rPr lang="en-US" dirty="0" err="1"/>
              <a:t>mystring</a:t>
            </a:r>
            <a:r>
              <a:rPr lang="en-US" dirty="0"/>
              <a:t> = “55”</a:t>
            </a:r>
          </a:p>
          <a:p>
            <a:pPr>
              <a:buNone/>
            </a:pPr>
            <a:r>
              <a:rPr lang="en-US" dirty="0" smtClean="0"/>
              <a:t>	result1</a:t>
            </a:r>
            <a:r>
              <a:rPr lang="en-US" dirty="0"/>
              <a:t>= </a:t>
            </a:r>
            <a:r>
              <a:rPr lang="en-US" dirty="0" err="1"/>
              <a:t>myint</a:t>
            </a:r>
            <a:r>
              <a:rPr lang="en-US" dirty="0"/>
              <a:t> + </a:t>
            </a:r>
            <a:r>
              <a:rPr lang="en-US" dirty="0" err="1" smtClean="0"/>
              <a:t>mystring</a:t>
            </a:r>
            <a:r>
              <a:rPr lang="en-US" dirty="0" smtClean="0"/>
              <a:t> --------- results “2055”</a:t>
            </a:r>
            <a:endParaRPr lang="en-US" dirty="0"/>
          </a:p>
          <a:p>
            <a:pPr>
              <a:buNone/>
            </a:pPr>
            <a:r>
              <a:rPr lang="en-US" dirty="0" smtClean="0"/>
              <a:t>	result2 </a:t>
            </a:r>
            <a:r>
              <a:rPr lang="en-US" dirty="0"/>
              <a:t>= </a:t>
            </a:r>
            <a:r>
              <a:rPr lang="en-US" dirty="0" err="1"/>
              <a:t>myint</a:t>
            </a:r>
            <a:r>
              <a:rPr lang="en-US" dirty="0"/>
              <a:t> + </a:t>
            </a:r>
            <a:r>
              <a:rPr lang="en-US" dirty="0" err="1"/>
              <a:t>parseInt</a:t>
            </a:r>
            <a:r>
              <a:rPr lang="en-US" dirty="0"/>
              <a:t>(</a:t>
            </a:r>
            <a:r>
              <a:rPr lang="en-US" dirty="0" err="1"/>
              <a:t>mystring</a:t>
            </a:r>
            <a:r>
              <a:rPr lang="en-US" dirty="0" smtClean="0"/>
              <a:t>) --- results 75</a:t>
            </a:r>
          </a:p>
          <a:p>
            <a:pPr>
              <a:buNone/>
            </a:pPr>
            <a:r>
              <a:rPr lang="en-US" dirty="0" smtClean="0">
                <a:hlinkClick r:id="rId2" action="ppaction://hlinkfile"/>
              </a:rPr>
              <a:t>Output:</a:t>
            </a:r>
            <a:endParaRPr lang="en-US" dirty="0"/>
          </a:p>
        </p:txBody>
      </p:sp>
    </p:spTree>
    <p:extLst>
      <p:ext uri="{BB962C8B-B14F-4D97-AF65-F5344CB8AC3E}">
        <p14:creationId xmlns:p14="http://schemas.microsoft.com/office/powerpoint/2010/main" val="151686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JavaScript?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JavaScript was designed to add interactivity to HTML pages</a:t>
            </a:r>
          </a:p>
          <a:p>
            <a:pPr lvl="0"/>
            <a:r>
              <a:rPr lang="en-US" dirty="0" smtClean="0"/>
              <a:t>JavaScript is a scripting language</a:t>
            </a:r>
          </a:p>
          <a:p>
            <a:pPr lvl="0"/>
            <a:r>
              <a:rPr lang="en-US" dirty="0" smtClean="0"/>
              <a:t>A scripting language is a lightweight programming language</a:t>
            </a:r>
          </a:p>
          <a:p>
            <a:pPr lvl="0"/>
            <a:r>
              <a:rPr lang="en-US" dirty="0" smtClean="0"/>
              <a:t>JavaScript is usually embedded directly into HTML pages</a:t>
            </a:r>
          </a:p>
          <a:p>
            <a:pPr lvl="0"/>
            <a:r>
              <a:rPr lang="en-US" dirty="0" smtClean="0"/>
              <a:t>JavaScript is an interpreted language (means that scripts execute without preliminary compilation)</a:t>
            </a:r>
          </a:p>
          <a:p>
            <a:endParaRPr lang="en-US" dirty="0"/>
          </a:p>
        </p:txBody>
      </p:sp>
    </p:spTree>
    <p:extLst>
      <p:ext uri="{BB962C8B-B14F-4D97-AF65-F5344CB8AC3E}">
        <p14:creationId xmlns:p14="http://schemas.microsoft.com/office/powerpoint/2010/main" val="1557091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Operators</a:t>
            </a:r>
            <a:endParaRPr lang="en-US" dirty="0"/>
          </a:p>
        </p:txBody>
      </p:sp>
      <p:sp>
        <p:nvSpPr>
          <p:cNvPr id="3" name="Content Placeholder 2"/>
          <p:cNvSpPr>
            <a:spLocks noGrp="1"/>
          </p:cNvSpPr>
          <p:nvPr>
            <p:ph idx="1"/>
          </p:nvPr>
        </p:nvSpPr>
        <p:spPr>
          <a:xfrm>
            <a:off x="381000" y="1219200"/>
            <a:ext cx="8686800" cy="5410200"/>
          </a:xfrm>
        </p:spPr>
        <p:txBody>
          <a:bodyPr>
            <a:normAutofit fontScale="85000" lnSpcReduction="10000"/>
          </a:bodyPr>
          <a:lstStyle/>
          <a:p>
            <a:pPr>
              <a:buNone/>
            </a:pPr>
            <a:r>
              <a:rPr lang="en-US" dirty="0"/>
              <a:t>The operators can be organized in </a:t>
            </a:r>
            <a:r>
              <a:rPr lang="en-US" dirty="0" smtClean="0"/>
              <a:t>the following </a:t>
            </a:r>
            <a:r>
              <a:rPr lang="en-US" dirty="0"/>
              <a:t>categories:</a:t>
            </a:r>
          </a:p>
          <a:p>
            <a:r>
              <a:rPr lang="en-US" sz="3800" b="1" dirty="0" smtClean="0"/>
              <a:t>Assignment</a:t>
            </a:r>
            <a:endParaRPr lang="en-US" sz="3800" b="1" dirty="0"/>
          </a:p>
          <a:p>
            <a:r>
              <a:rPr lang="en-US" sz="3800" b="1" dirty="0" smtClean="0"/>
              <a:t>Arithmetic</a:t>
            </a:r>
            <a:endParaRPr lang="en-US" sz="3800" b="1" dirty="0"/>
          </a:p>
          <a:p>
            <a:r>
              <a:rPr lang="en-US" sz="3800" dirty="0" smtClean="0"/>
              <a:t>Unary</a:t>
            </a:r>
            <a:endParaRPr lang="en-US" sz="3800" dirty="0"/>
          </a:p>
          <a:p>
            <a:r>
              <a:rPr lang="en-US" sz="3800" dirty="0" smtClean="0"/>
              <a:t>String</a:t>
            </a:r>
            <a:endParaRPr lang="en-US" sz="3800" dirty="0"/>
          </a:p>
          <a:p>
            <a:r>
              <a:rPr lang="en-US" sz="3800" b="1" dirty="0" smtClean="0"/>
              <a:t>Logical</a:t>
            </a:r>
            <a:endParaRPr lang="en-US" sz="3800" b="1" dirty="0"/>
          </a:p>
          <a:p>
            <a:r>
              <a:rPr lang="en-US" sz="3800" b="1" dirty="0" smtClean="0"/>
              <a:t>Comparison</a:t>
            </a:r>
            <a:endParaRPr lang="en-US" sz="3800" b="1" dirty="0"/>
          </a:p>
          <a:p>
            <a:r>
              <a:rPr lang="en-US" sz="3800" dirty="0" smtClean="0"/>
              <a:t>Bit </a:t>
            </a:r>
            <a:r>
              <a:rPr lang="en-US" sz="3800" dirty="0"/>
              <a:t>Manipulation</a:t>
            </a:r>
          </a:p>
          <a:p>
            <a:r>
              <a:rPr lang="en-US" sz="3800" b="1" dirty="0" smtClean="0"/>
              <a:t>Conditional</a:t>
            </a:r>
            <a:endParaRPr lang="en-US" sz="3800" b="1" dirty="0"/>
          </a:p>
          <a:p>
            <a:r>
              <a:rPr lang="en-US" sz="3800" dirty="0" smtClean="0"/>
              <a:t>Special</a:t>
            </a:r>
            <a:endParaRPr lang="en-US" sz="3800" dirty="0"/>
          </a:p>
        </p:txBody>
      </p:sp>
    </p:spTree>
    <p:extLst>
      <p:ext uri="{BB962C8B-B14F-4D97-AF65-F5344CB8AC3E}">
        <p14:creationId xmlns:p14="http://schemas.microsoft.com/office/powerpoint/2010/main" val="566123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a:t>
            </a:r>
            <a:endParaRPr lang="en-US" dirty="0"/>
          </a:p>
        </p:txBody>
      </p:sp>
      <p:sp>
        <p:nvSpPr>
          <p:cNvPr id="3" name="Content Placeholder 2"/>
          <p:cNvSpPr>
            <a:spLocks noGrp="1"/>
          </p:cNvSpPr>
          <p:nvPr>
            <p:ph idx="1"/>
          </p:nvPr>
        </p:nvSpPr>
        <p:spPr/>
        <p:txBody>
          <a:bodyPr/>
          <a:lstStyle/>
          <a:p>
            <a:r>
              <a:rPr lang="en-US" dirty="0"/>
              <a:t>a = b </a:t>
            </a:r>
            <a:endParaRPr lang="en-US" dirty="0" smtClean="0"/>
          </a:p>
          <a:p>
            <a:r>
              <a:rPr lang="en-US" dirty="0" smtClean="0"/>
              <a:t>x </a:t>
            </a:r>
            <a:r>
              <a:rPr lang="en-US" dirty="0"/>
              <a:t>+= 5 </a:t>
            </a:r>
            <a:r>
              <a:rPr lang="en-US" dirty="0" smtClean="0"/>
              <a:t>		 // similar to x = x + 5</a:t>
            </a:r>
          </a:p>
          <a:p>
            <a:r>
              <a:rPr lang="en-US" dirty="0" smtClean="0"/>
              <a:t>x </a:t>
            </a:r>
            <a:r>
              <a:rPr lang="en-US" dirty="0"/>
              <a:t>-= 2 </a:t>
            </a:r>
            <a:r>
              <a:rPr lang="en-US" dirty="0" smtClean="0"/>
              <a:t>		// </a:t>
            </a:r>
            <a:r>
              <a:rPr lang="en-US" dirty="0"/>
              <a:t>similar to x = x – 2</a:t>
            </a:r>
          </a:p>
          <a:p>
            <a:r>
              <a:rPr lang="en-US" dirty="0"/>
              <a:t>x *= 5 </a:t>
            </a:r>
            <a:r>
              <a:rPr lang="en-US" dirty="0" smtClean="0"/>
              <a:t>		// </a:t>
            </a:r>
            <a:r>
              <a:rPr lang="en-US" dirty="0"/>
              <a:t>similar to x = x * 5</a:t>
            </a:r>
          </a:p>
          <a:p>
            <a:r>
              <a:rPr lang="en-US" dirty="0"/>
              <a:t>x /= 3 </a:t>
            </a:r>
            <a:r>
              <a:rPr lang="en-US" dirty="0" smtClean="0"/>
              <a:t>		// </a:t>
            </a:r>
            <a:r>
              <a:rPr lang="en-US" dirty="0"/>
              <a:t>similar to x = x / 3</a:t>
            </a:r>
          </a:p>
          <a:p>
            <a:r>
              <a:rPr lang="en-US" dirty="0"/>
              <a:t>x %= </a:t>
            </a:r>
            <a:r>
              <a:rPr lang="en-US" dirty="0" smtClean="0"/>
              <a:t>10		// </a:t>
            </a:r>
            <a:r>
              <a:rPr lang="en-US" dirty="0"/>
              <a:t>similar to x = x % </a:t>
            </a:r>
            <a:r>
              <a:rPr lang="en-US" dirty="0" smtClean="0"/>
              <a:t>10</a:t>
            </a:r>
          </a:p>
          <a:p>
            <a:r>
              <a:rPr lang="en-US" dirty="0"/>
              <a:t>x = y = z = 10</a:t>
            </a:r>
          </a:p>
        </p:txBody>
      </p:sp>
    </p:spTree>
    <p:extLst>
      <p:ext uri="{BB962C8B-B14F-4D97-AF65-F5344CB8AC3E}">
        <p14:creationId xmlns:p14="http://schemas.microsoft.com/office/powerpoint/2010/main" val="1483233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t>Arithmetic</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914401"/>
            <a:ext cx="6553200" cy="4495800"/>
          </a:xfrm>
          <a:prstGeom prst="rect">
            <a:avLst/>
          </a:prstGeom>
          <a:noFill/>
          <a:ln w="9525">
            <a:noFill/>
            <a:miter lim="800000"/>
            <a:headEnd/>
            <a:tailEnd/>
          </a:ln>
          <a:effectLst/>
        </p:spPr>
      </p:pic>
      <p:sp>
        <p:nvSpPr>
          <p:cNvPr id="5" name="TextBox 4"/>
          <p:cNvSpPr txBox="1"/>
          <p:nvPr/>
        </p:nvSpPr>
        <p:spPr>
          <a:xfrm>
            <a:off x="609600" y="5791200"/>
            <a:ext cx="8001000"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495748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Unary</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24001" y="1371600"/>
            <a:ext cx="6095999" cy="5168067"/>
          </a:xfrm>
          <a:prstGeom prst="rect">
            <a:avLst/>
          </a:prstGeom>
          <a:noFill/>
          <a:ln w="9525">
            <a:noFill/>
            <a:miter lim="800000"/>
            <a:headEnd/>
            <a:tailEnd/>
          </a:ln>
          <a:effectLst/>
        </p:spPr>
      </p:pic>
    </p:spTree>
    <p:extLst>
      <p:ext uri="{BB962C8B-B14F-4D97-AF65-F5344CB8AC3E}">
        <p14:creationId xmlns:p14="http://schemas.microsoft.com/office/powerpoint/2010/main" val="1948161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a:t>
            </a:r>
            <a:endParaRPr lang="en-US" dirty="0"/>
          </a:p>
        </p:txBody>
      </p:sp>
      <p:sp>
        <p:nvSpPr>
          <p:cNvPr id="3" name="Content Placeholder 2"/>
          <p:cNvSpPr>
            <a:spLocks noGrp="1"/>
          </p:cNvSpPr>
          <p:nvPr>
            <p:ph idx="1"/>
          </p:nvPr>
        </p:nvSpPr>
        <p:spPr/>
        <p:txBody>
          <a:bodyPr/>
          <a:lstStyle/>
          <a:p>
            <a:pPr>
              <a:buNone/>
            </a:pPr>
            <a:r>
              <a:rPr lang="en-US" dirty="0" smtClean="0"/>
              <a:t>e.g. 	</a:t>
            </a:r>
          </a:p>
          <a:p>
            <a:pPr>
              <a:buNone/>
            </a:pPr>
            <a:r>
              <a:rPr lang="en-US" dirty="0" smtClean="0"/>
              <a:t>mystr1 </a:t>
            </a:r>
            <a:r>
              <a:rPr lang="en-US" dirty="0"/>
              <a:t>= </a:t>
            </a:r>
            <a:r>
              <a:rPr lang="en-US" dirty="0" smtClean="0"/>
              <a:t>“Khwopa”</a:t>
            </a:r>
            <a:endParaRPr lang="en-US" dirty="0"/>
          </a:p>
          <a:p>
            <a:pPr>
              <a:buNone/>
            </a:pPr>
            <a:r>
              <a:rPr lang="en-US" dirty="0" smtClean="0"/>
              <a:t>	mystr2 </a:t>
            </a:r>
            <a:r>
              <a:rPr lang="en-US" dirty="0"/>
              <a:t>= </a:t>
            </a:r>
            <a:r>
              <a:rPr lang="en-US" dirty="0" smtClean="0"/>
              <a:t>“</a:t>
            </a:r>
            <a:r>
              <a:rPr lang="en-US" dirty="0" err="1" smtClean="0"/>
              <a:t>Engg</a:t>
            </a:r>
            <a:r>
              <a:rPr lang="en-US" dirty="0" smtClean="0"/>
              <a:t>”</a:t>
            </a:r>
            <a:endParaRPr lang="en-US" dirty="0"/>
          </a:p>
          <a:p>
            <a:pPr>
              <a:buNone/>
            </a:pPr>
            <a:r>
              <a:rPr lang="en-US" dirty="0" smtClean="0"/>
              <a:t>	name </a:t>
            </a:r>
            <a:r>
              <a:rPr lang="en-US" dirty="0"/>
              <a:t>= mystr1 + </a:t>
            </a:r>
            <a:r>
              <a:rPr lang="en-US" dirty="0" smtClean="0"/>
              <a:t>mystr2</a:t>
            </a:r>
          </a:p>
          <a:p>
            <a:r>
              <a:rPr lang="en-US" dirty="0"/>
              <a:t>the + operator between the two strings concatenates them and </a:t>
            </a:r>
            <a:r>
              <a:rPr lang="en-US" b="1" dirty="0"/>
              <a:t>name will have </a:t>
            </a:r>
            <a:r>
              <a:rPr lang="en-US" b="1" dirty="0" smtClean="0"/>
              <a:t>a </a:t>
            </a:r>
            <a:r>
              <a:rPr lang="en-US" dirty="0" smtClean="0"/>
              <a:t>value </a:t>
            </a:r>
            <a:r>
              <a:rPr lang="en-US" dirty="0"/>
              <a:t>of </a:t>
            </a:r>
            <a:r>
              <a:rPr lang="en-US" b="1" dirty="0" smtClean="0"/>
              <a:t>“</a:t>
            </a:r>
            <a:r>
              <a:rPr lang="en-US" b="1" dirty="0" err="1" smtClean="0"/>
              <a:t>KhwopaEngg</a:t>
            </a:r>
            <a:r>
              <a:rPr lang="en-US" b="1" dirty="0" smtClean="0"/>
              <a:t>”</a:t>
            </a:r>
            <a:endParaRPr lang="en-US" dirty="0"/>
          </a:p>
        </p:txBody>
      </p:sp>
    </p:spTree>
    <p:extLst>
      <p:ext uri="{BB962C8B-B14F-4D97-AF65-F5344CB8AC3E}">
        <p14:creationId xmlns:p14="http://schemas.microsoft.com/office/powerpoint/2010/main" val="3388910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447800" y="1295400"/>
            <a:ext cx="6477000" cy="2258655"/>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447800" y="3697526"/>
            <a:ext cx="5114925" cy="2827099"/>
          </a:xfrm>
          <a:prstGeom prst="rect">
            <a:avLst/>
          </a:prstGeom>
          <a:noFill/>
          <a:ln w="9525">
            <a:noFill/>
            <a:miter lim="800000"/>
            <a:headEnd/>
            <a:tailEnd/>
          </a:ln>
          <a:effectLst/>
        </p:spPr>
      </p:pic>
    </p:spTree>
    <p:extLst>
      <p:ext uri="{BB962C8B-B14F-4D97-AF65-F5344CB8AC3E}">
        <p14:creationId xmlns:p14="http://schemas.microsoft.com/office/powerpoint/2010/main" val="123750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609725" y="1432564"/>
            <a:ext cx="5781675" cy="4968236"/>
          </a:xfrm>
          <a:prstGeom prst="rect">
            <a:avLst/>
          </a:prstGeom>
          <a:noFill/>
          <a:ln w="9525">
            <a:noFill/>
            <a:miter lim="800000"/>
            <a:headEnd/>
            <a:tailEnd/>
          </a:ln>
          <a:effectLst/>
        </p:spPr>
      </p:pic>
    </p:spTree>
    <p:extLst>
      <p:ext uri="{BB962C8B-B14F-4D97-AF65-F5344CB8AC3E}">
        <p14:creationId xmlns:p14="http://schemas.microsoft.com/office/powerpoint/2010/main" val="26148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Bit Manipulation</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28600" y="990599"/>
            <a:ext cx="8153399" cy="332468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609600" y="4419600"/>
            <a:ext cx="7696200" cy="2390186"/>
          </a:xfrm>
          <a:prstGeom prst="rect">
            <a:avLst/>
          </a:prstGeom>
          <a:noFill/>
          <a:ln w="9525">
            <a:noFill/>
            <a:miter lim="800000"/>
            <a:headEnd/>
            <a:tailEnd/>
          </a:ln>
          <a:effectLst/>
        </p:spPr>
      </p:pic>
    </p:spTree>
    <p:extLst>
      <p:ext uri="{BB962C8B-B14F-4D97-AF65-F5344CB8AC3E}">
        <p14:creationId xmlns:p14="http://schemas.microsoft.com/office/powerpoint/2010/main" val="105133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76200" y="1009511"/>
            <a:ext cx="8915400" cy="302908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142875" y="4114800"/>
            <a:ext cx="9001125" cy="1447800"/>
          </a:xfrm>
          <a:prstGeom prst="rect">
            <a:avLst/>
          </a:prstGeom>
          <a:noFill/>
          <a:ln w="9525">
            <a:noFill/>
            <a:miter lim="800000"/>
            <a:headEnd/>
            <a:tailEnd/>
          </a:ln>
          <a:effectLst/>
        </p:spPr>
      </p:pic>
      <p:sp>
        <p:nvSpPr>
          <p:cNvPr id="2" name="TextBox 1"/>
          <p:cNvSpPr txBox="1"/>
          <p:nvPr/>
        </p:nvSpPr>
        <p:spPr>
          <a:xfrm>
            <a:off x="457200" y="5562600"/>
            <a:ext cx="7086600" cy="646331"/>
          </a:xfrm>
          <a:prstGeom prst="rect">
            <a:avLst/>
          </a:prstGeom>
          <a:noFill/>
        </p:spPr>
        <p:txBody>
          <a:bodyPr wrap="square" rtlCol="0">
            <a:spAutoFit/>
          </a:bodyPr>
          <a:lstStyle/>
          <a:p>
            <a:r>
              <a:rPr lang="en-US" dirty="0" smtClean="0">
                <a:hlinkClick r:id="rId4" action="ppaction://hlinkfile"/>
              </a:rPr>
              <a:t>Output:</a:t>
            </a:r>
            <a:endParaRPr lang="en-US" dirty="0" smtClean="0"/>
          </a:p>
          <a:p>
            <a:r>
              <a:rPr lang="en-US" dirty="0" smtClean="0">
                <a:hlinkClick r:id="rId5" action="ppaction://hlinkfile"/>
              </a:rPr>
              <a:t>Output1:</a:t>
            </a:r>
            <a:endParaRPr lang="en-US" dirty="0"/>
          </a:p>
        </p:txBody>
      </p:sp>
    </p:spTree>
    <p:extLst>
      <p:ext uri="{BB962C8B-B14F-4D97-AF65-F5344CB8AC3E}">
        <p14:creationId xmlns:p14="http://schemas.microsoft.com/office/powerpoint/2010/main" val="3575434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Conditional</a:t>
            </a:r>
            <a:endParaRPr lang="en-US" dirty="0"/>
          </a:p>
        </p:txBody>
      </p:sp>
      <p:sp>
        <p:nvSpPr>
          <p:cNvPr id="3" name="Content Placeholder 2"/>
          <p:cNvSpPr>
            <a:spLocks noGrp="1"/>
          </p:cNvSpPr>
          <p:nvPr>
            <p:ph idx="1"/>
          </p:nvPr>
        </p:nvSpPr>
        <p:spPr>
          <a:xfrm>
            <a:off x="457200" y="1066800"/>
            <a:ext cx="8229600" cy="1219200"/>
          </a:xfrm>
        </p:spPr>
        <p:txBody>
          <a:bodyPr>
            <a:normAutofit fontScale="77500" lnSpcReduction="20000"/>
          </a:bodyPr>
          <a:lstStyle/>
          <a:p>
            <a:r>
              <a:rPr lang="en-US" dirty="0"/>
              <a:t>conditional operator </a:t>
            </a:r>
            <a:r>
              <a:rPr lang="en-US" dirty="0" smtClean="0"/>
              <a:t>- “</a:t>
            </a:r>
            <a:r>
              <a:rPr lang="en-US" b="1" dirty="0" smtClean="0"/>
              <a:t>? :”</a:t>
            </a:r>
          </a:p>
          <a:p>
            <a:r>
              <a:rPr lang="en-US" dirty="0" smtClean="0"/>
              <a:t>p </a:t>
            </a:r>
            <a:r>
              <a:rPr lang="en-US" dirty="0"/>
              <a:t>&lt; q ? 20 : </a:t>
            </a:r>
            <a:r>
              <a:rPr lang="en-US" dirty="0" smtClean="0"/>
              <a:t>25</a:t>
            </a:r>
          </a:p>
          <a:p>
            <a:pPr marL="0" indent="0">
              <a:buNone/>
            </a:pPr>
            <a:r>
              <a:rPr lang="en-US" dirty="0" smtClean="0"/>
              <a:t>	</a:t>
            </a:r>
            <a:r>
              <a:rPr lang="en-US" dirty="0" smtClean="0">
                <a:hlinkClick r:id="rId2" action="ppaction://hlinkfile"/>
              </a:rPr>
              <a:t>Output:</a:t>
            </a:r>
            <a:endParaRPr lang="en-US" dirty="0"/>
          </a:p>
        </p:txBody>
      </p:sp>
      <p:sp>
        <p:nvSpPr>
          <p:cNvPr id="4" name="Title 1"/>
          <p:cNvSpPr txBox="1">
            <a:spLocks/>
          </p:cNvSpPr>
          <p:nvPr/>
        </p:nvSpPr>
        <p:spPr>
          <a:xfrm>
            <a:off x="685800" y="2286000"/>
            <a:ext cx="8229600" cy="7921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Special</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381000" y="3124200"/>
            <a:ext cx="8229600" cy="3429000"/>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pPr>
            <a:r>
              <a:rPr lang="en-US" sz="3200" b="1" dirty="0"/>
              <a:t>Delete Operator:</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r>
              <a:rPr lang="en-US" sz="3200" dirty="0"/>
              <a:t>delete </a:t>
            </a:r>
            <a:r>
              <a:rPr lang="en-US" sz="3200" dirty="0" err="1"/>
              <a:t>myarray</a:t>
            </a:r>
            <a:r>
              <a:rPr lang="en-US" sz="3200" dirty="0"/>
              <a:t>[10</a:t>
            </a:r>
            <a:r>
              <a:rPr lang="en-US" sz="3200" dirty="0" smtClean="0"/>
              <a:t>]</a:t>
            </a:r>
          </a:p>
          <a:p>
            <a:pPr marL="342900" indent="-342900">
              <a:spcBef>
                <a:spcPct val="20000"/>
              </a:spcBef>
              <a:buFont typeface="Arial" pitchFamily="34" charset="0"/>
              <a:buChar char="•"/>
            </a:pPr>
            <a:r>
              <a:rPr lang="en-US" sz="3200" b="1" dirty="0"/>
              <a:t>New </a:t>
            </a:r>
            <a:r>
              <a:rPr lang="en-US" sz="3200" b="1" dirty="0" smtClean="0"/>
              <a:t>Operator</a:t>
            </a:r>
          </a:p>
          <a:p>
            <a:pPr marL="342900" indent="-342900">
              <a:spcBef>
                <a:spcPct val="20000"/>
              </a:spcBef>
              <a:buFont typeface="Arial" pitchFamily="34" charset="0"/>
              <a:buChar char="•"/>
            </a:pPr>
            <a:r>
              <a:rPr lang="en-US" sz="3200" b="1" dirty="0" err="1"/>
              <a:t>Typeof</a:t>
            </a:r>
            <a:r>
              <a:rPr lang="en-US" sz="3200" b="1" dirty="0"/>
              <a:t> </a:t>
            </a:r>
            <a:r>
              <a:rPr lang="en-US" sz="3200" b="1" dirty="0" smtClean="0"/>
              <a:t>Operator </a:t>
            </a:r>
          </a:p>
          <a:p>
            <a:pPr lvl="1">
              <a:spcBef>
                <a:spcPct val="20000"/>
              </a:spcBef>
            </a:pPr>
            <a:r>
              <a:rPr lang="en-US" sz="3200" b="1" dirty="0" smtClean="0"/>
              <a:t>	</a:t>
            </a:r>
            <a:r>
              <a:rPr lang="en-US" sz="2400" b="1" dirty="0" smtClean="0">
                <a:hlinkClick r:id="rId3" action="ppaction://hlinkfile"/>
              </a:rPr>
              <a:t>Output</a:t>
            </a:r>
            <a:endParaRPr lang="en-US" sz="3200" b="1" dirty="0" smtClean="0"/>
          </a:p>
          <a:p>
            <a:pPr marL="342900" indent="-342900">
              <a:spcBef>
                <a:spcPct val="20000"/>
              </a:spcBef>
              <a:buFont typeface="Arial" pitchFamily="34" charset="0"/>
              <a:buChar char="•"/>
            </a:pPr>
            <a:r>
              <a:rPr lang="en-US" sz="3200" b="1" dirty="0"/>
              <a:t>Void Operator</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82522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Are Java and JavaScript the same?</a:t>
            </a:r>
            <a:endParaRPr lang="en-US" b="1" dirty="0"/>
          </a:p>
        </p:txBody>
      </p:sp>
      <p:sp>
        <p:nvSpPr>
          <p:cNvPr id="3" name="Content Placeholder 2"/>
          <p:cNvSpPr>
            <a:spLocks noGrp="1"/>
          </p:cNvSpPr>
          <p:nvPr>
            <p:ph idx="1"/>
          </p:nvPr>
        </p:nvSpPr>
        <p:spPr>
          <a:xfrm>
            <a:off x="228600" y="1600200"/>
            <a:ext cx="8382000" cy="4724400"/>
          </a:xfrm>
        </p:spPr>
        <p:txBody>
          <a:bodyPr/>
          <a:lstStyle/>
          <a:p>
            <a:r>
              <a:rPr lang="en-US" dirty="0" smtClean="0"/>
              <a:t>NO!</a:t>
            </a:r>
          </a:p>
          <a:p>
            <a:r>
              <a:rPr lang="en-US" dirty="0" smtClean="0"/>
              <a:t>Java and JavaScript are two completely different languages in both concept and design!</a:t>
            </a:r>
          </a:p>
          <a:p>
            <a:r>
              <a:rPr lang="en-US" dirty="0" smtClean="0"/>
              <a:t>JavaScript is a very free-form language compared to Java whereas Java is a class-based programming language designed for fast execution and type safety.  </a:t>
            </a:r>
          </a:p>
          <a:p>
            <a:pPr>
              <a:buNone/>
            </a:pPr>
            <a:endParaRPr lang="en-US" dirty="0"/>
          </a:p>
        </p:txBody>
      </p:sp>
    </p:spTree>
    <p:extLst>
      <p:ext uri="{BB962C8B-B14F-4D97-AF65-F5344CB8AC3E}">
        <p14:creationId xmlns:p14="http://schemas.microsoft.com/office/powerpoint/2010/main" val="1305895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Programming Constructs</a:t>
            </a:r>
            <a:endParaRPr lang="en-US" dirty="0"/>
          </a:p>
        </p:txBody>
      </p:sp>
      <p:sp>
        <p:nvSpPr>
          <p:cNvPr id="3" name="Content Placeholder 2"/>
          <p:cNvSpPr>
            <a:spLocks noGrp="1"/>
          </p:cNvSpPr>
          <p:nvPr>
            <p:ph idx="1"/>
          </p:nvPr>
        </p:nvSpPr>
        <p:spPr/>
        <p:txBody>
          <a:bodyPr/>
          <a:lstStyle/>
          <a:p>
            <a:pPr>
              <a:buNone/>
            </a:pPr>
            <a:r>
              <a:rPr lang="en-US" dirty="0"/>
              <a:t>Programming constructs in JavaScript </a:t>
            </a:r>
            <a:r>
              <a:rPr lang="en-US" dirty="0" smtClean="0"/>
              <a:t>include: </a:t>
            </a:r>
          </a:p>
          <a:p>
            <a:r>
              <a:rPr lang="en-US" dirty="0" smtClean="0"/>
              <a:t>Conditional statements, </a:t>
            </a:r>
          </a:p>
          <a:p>
            <a:r>
              <a:rPr lang="en-US" dirty="0" smtClean="0"/>
              <a:t>Loop statements, </a:t>
            </a:r>
          </a:p>
          <a:p>
            <a:r>
              <a:rPr lang="en-US" dirty="0" smtClean="0"/>
              <a:t>Break statements, </a:t>
            </a:r>
            <a:r>
              <a:rPr lang="en-US" dirty="0"/>
              <a:t>and </a:t>
            </a:r>
            <a:endParaRPr lang="en-US" dirty="0" smtClean="0"/>
          </a:p>
          <a:p>
            <a:r>
              <a:rPr lang="en-US" dirty="0" smtClean="0"/>
              <a:t>Continue statements</a:t>
            </a:r>
            <a:r>
              <a:rPr lang="en-US" dirty="0"/>
              <a:t>.</a:t>
            </a:r>
          </a:p>
        </p:txBody>
      </p:sp>
    </p:spTree>
    <p:extLst>
      <p:ext uri="{BB962C8B-B14F-4D97-AF65-F5344CB8AC3E}">
        <p14:creationId xmlns:p14="http://schemas.microsoft.com/office/powerpoint/2010/main" val="2163643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b="1" dirty="0"/>
              <a:t>The If </a:t>
            </a:r>
            <a:r>
              <a:rPr lang="en-US" b="1" dirty="0" smtClean="0"/>
              <a:t>Statement</a:t>
            </a:r>
          </a:p>
          <a:p>
            <a:endParaRPr lang="en-US" b="1" dirty="0"/>
          </a:p>
          <a:p>
            <a:endParaRPr lang="en-US" b="1" dirty="0" smtClean="0"/>
          </a:p>
          <a:p>
            <a:endParaRPr lang="en-US" b="1" dirty="0"/>
          </a:p>
          <a:p>
            <a:endParaRPr lang="en-US" dirty="0" smtClean="0"/>
          </a:p>
          <a:p>
            <a:endParaRPr lang="en-US" dirty="0" smtClean="0"/>
          </a:p>
          <a:p>
            <a:pPr>
              <a:buNone/>
            </a:pPr>
            <a:r>
              <a:rPr lang="en-US" dirty="0" smtClean="0"/>
              <a:t>if(</a:t>
            </a:r>
            <a:r>
              <a:rPr lang="en-US" dirty="0" err="1" smtClean="0"/>
              <a:t>i</a:t>
            </a:r>
            <a:r>
              <a:rPr lang="en-US" dirty="0"/>
              <a:t>==2)</a:t>
            </a:r>
          </a:p>
          <a:p>
            <a:pPr>
              <a:buNone/>
            </a:pPr>
            <a:r>
              <a:rPr lang="en-US" dirty="0" smtClean="0"/>
              <a:t>{</a:t>
            </a:r>
            <a:endParaRPr lang="en-US" dirty="0"/>
          </a:p>
          <a:p>
            <a:pPr>
              <a:buNone/>
            </a:pPr>
            <a:r>
              <a:rPr lang="en-US" dirty="0" smtClean="0"/>
              <a:t>	basic=1000</a:t>
            </a:r>
            <a:r>
              <a:rPr lang="en-US" dirty="0"/>
              <a:t>;</a:t>
            </a:r>
          </a:p>
          <a:p>
            <a:pPr>
              <a:buNone/>
            </a:pPr>
            <a:r>
              <a:rPr lang="en-US" dirty="0" smtClean="0"/>
              <a:t>	salary=basic </a:t>
            </a:r>
            <a:r>
              <a:rPr lang="en-US" dirty="0"/>
              <a:t>+ 0.2*basic;</a:t>
            </a:r>
          </a:p>
          <a:p>
            <a:pPr>
              <a:buNone/>
            </a:pPr>
            <a:r>
              <a:rPr lang="en-US" dirty="0" smtClean="0"/>
              <a:t>	</a:t>
            </a:r>
            <a:r>
              <a:rPr lang="en-US" dirty="0" err="1" smtClean="0"/>
              <a:t>document.write</a:t>
            </a:r>
            <a:r>
              <a:rPr lang="en-US" dirty="0" smtClean="0"/>
              <a:t>(</a:t>
            </a:r>
            <a:r>
              <a:rPr lang="en-US" dirty="0" err="1" smtClean="0"/>
              <a:t>i</a:t>
            </a:r>
            <a:r>
              <a:rPr lang="en-US" dirty="0" smtClean="0"/>
              <a:t> </a:t>
            </a:r>
            <a:r>
              <a:rPr lang="en-US" dirty="0"/>
              <a:t>+ "." +" salary is " + salary + "&lt;</a:t>
            </a:r>
            <a:r>
              <a:rPr lang="en-US" dirty="0" err="1"/>
              <a:t>br</a:t>
            </a:r>
            <a:r>
              <a:rPr lang="en-US" dirty="0"/>
              <a:t>&gt;");</a:t>
            </a:r>
          </a:p>
          <a:p>
            <a:pPr>
              <a:buNone/>
            </a:pPr>
            <a:r>
              <a:rPr lang="en-US" dirty="0" smtClean="0"/>
              <a:t>}</a:t>
            </a:r>
            <a:endParaRPr lang="en-US" b="1" dirty="0" smtClean="0"/>
          </a:p>
        </p:txBody>
      </p:sp>
      <p:pic>
        <p:nvPicPr>
          <p:cNvPr id="8195" name="Picture 3"/>
          <p:cNvPicPr>
            <a:picLocks noChangeAspect="1" noChangeArrowheads="1"/>
          </p:cNvPicPr>
          <p:nvPr/>
        </p:nvPicPr>
        <p:blipFill>
          <a:blip r:embed="rId2" cstate="print"/>
          <a:srcRect/>
          <a:stretch>
            <a:fillRect/>
          </a:stretch>
        </p:blipFill>
        <p:spPr bwMode="auto">
          <a:xfrm>
            <a:off x="1066800" y="914400"/>
            <a:ext cx="3214688" cy="1774981"/>
          </a:xfrm>
          <a:prstGeom prst="rect">
            <a:avLst/>
          </a:prstGeom>
          <a:noFill/>
          <a:ln w="9525">
            <a:noFill/>
            <a:miter lim="800000"/>
            <a:headEnd/>
            <a:tailEnd/>
          </a:ln>
          <a:effectLst/>
        </p:spPr>
      </p:pic>
    </p:spTree>
    <p:extLst>
      <p:ext uri="{BB962C8B-B14F-4D97-AF65-F5344CB8AC3E}">
        <p14:creationId xmlns:p14="http://schemas.microsoft.com/office/powerpoint/2010/main" val="358481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b="1" dirty="0" smtClean="0"/>
              <a:t>If...else Statement</a:t>
            </a:r>
          </a:p>
          <a:p>
            <a:pPr>
              <a:buNone/>
            </a:pPr>
            <a:r>
              <a:rPr lang="en-US" b="1" dirty="0" smtClean="0"/>
              <a:t>Syntax</a:t>
            </a:r>
          </a:p>
          <a:p>
            <a:pPr>
              <a:buNone/>
            </a:pPr>
            <a:r>
              <a:rPr lang="en-US" dirty="0" smtClean="0"/>
              <a:t>if (</a:t>
            </a:r>
            <a:r>
              <a:rPr lang="en-US" i="1" dirty="0" smtClean="0"/>
              <a:t>condition</a:t>
            </a:r>
            <a:r>
              <a:rPr lang="en-US" dirty="0" smtClean="0"/>
              <a:t>) </a:t>
            </a:r>
          </a:p>
          <a:p>
            <a:pPr>
              <a:buNone/>
            </a:pPr>
            <a:r>
              <a:rPr lang="en-US" dirty="0" smtClean="0"/>
              <a:t>{ </a:t>
            </a:r>
          </a:p>
          <a:p>
            <a:pPr>
              <a:buNone/>
            </a:pPr>
            <a:r>
              <a:rPr lang="en-US" i="1" dirty="0" smtClean="0"/>
              <a:t>code to be executed if condition is true</a:t>
            </a:r>
            <a:r>
              <a:rPr lang="en-US" dirty="0" smtClean="0"/>
              <a:t> </a:t>
            </a:r>
          </a:p>
          <a:p>
            <a:pPr>
              <a:buNone/>
            </a:pPr>
            <a:r>
              <a:rPr lang="en-US" dirty="0" smtClean="0"/>
              <a:t>} </a:t>
            </a:r>
          </a:p>
          <a:p>
            <a:pPr>
              <a:buNone/>
            </a:pPr>
            <a:r>
              <a:rPr lang="en-US" dirty="0" smtClean="0"/>
              <a:t>else </a:t>
            </a:r>
          </a:p>
          <a:p>
            <a:pPr>
              <a:buNone/>
            </a:pPr>
            <a:r>
              <a:rPr lang="en-US" dirty="0" smtClean="0"/>
              <a:t>{ </a:t>
            </a:r>
          </a:p>
          <a:p>
            <a:pPr>
              <a:buNone/>
            </a:pPr>
            <a:r>
              <a:rPr lang="en-US" i="1" dirty="0" smtClean="0"/>
              <a:t>code to be executed if condition is not true</a:t>
            </a:r>
            <a:r>
              <a:rPr lang="en-US" dirty="0" smtClean="0"/>
              <a:t> </a:t>
            </a:r>
          </a:p>
          <a:p>
            <a:pPr>
              <a:buNone/>
            </a:pPr>
            <a:r>
              <a:rPr lang="en-US" dirty="0" smtClean="0"/>
              <a:t>}</a:t>
            </a:r>
            <a:endParaRPr lang="en-US" dirty="0"/>
          </a:p>
        </p:txBody>
      </p:sp>
    </p:spTree>
    <p:extLst>
      <p:ext uri="{BB962C8B-B14F-4D97-AF65-F5344CB8AC3E}">
        <p14:creationId xmlns:p14="http://schemas.microsoft.com/office/powerpoint/2010/main" val="2633085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r>
              <a:rPr lang="en-US" b="1" dirty="0" smtClean="0"/>
              <a:t>Example</a:t>
            </a:r>
          </a:p>
          <a:p>
            <a:pPr>
              <a:buNone/>
            </a:pPr>
            <a:r>
              <a:rPr lang="en-US" dirty="0" smtClean="0"/>
              <a:t>&lt;script type="text/</a:t>
            </a:r>
            <a:r>
              <a:rPr lang="en-US" dirty="0" err="1" smtClean="0"/>
              <a:t>javascript</a:t>
            </a:r>
            <a:r>
              <a:rPr lang="en-US" dirty="0" smtClean="0"/>
              <a:t>"&gt; </a:t>
            </a:r>
          </a:p>
          <a:p>
            <a:pPr>
              <a:buNone/>
            </a:pPr>
            <a:r>
              <a:rPr lang="en-US" dirty="0" smtClean="0"/>
              <a:t>	</a:t>
            </a:r>
            <a:r>
              <a:rPr lang="en-US" dirty="0" err="1" smtClean="0"/>
              <a:t>var</a:t>
            </a:r>
            <a:r>
              <a:rPr lang="en-US" dirty="0" smtClean="0"/>
              <a:t> d = new Date(); </a:t>
            </a:r>
          </a:p>
          <a:p>
            <a:pPr>
              <a:buNone/>
            </a:pPr>
            <a:r>
              <a:rPr lang="en-US" dirty="0" smtClean="0"/>
              <a:t>	</a:t>
            </a:r>
            <a:r>
              <a:rPr lang="en-US" dirty="0" err="1" smtClean="0"/>
              <a:t>var</a:t>
            </a:r>
            <a:r>
              <a:rPr lang="en-US" dirty="0" smtClean="0"/>
              <a:t> time = </a:t>
            </a:r>
            <a:r>
              <a:rPr lang="en-US" dirty="0" err="1" smtClean="0"/>
              <a:t>d.getHours</a:t>
            </a:r>
            <a:r>
              <a:rPr lang="en-US" dirty="0" smtClean="0"/>
              <a:t>(); </a:t>
            </a:r>
          </a:p>
          <a:p>
            <a:pPr>
              <a:buNone/>
            </a:pPr>
            <a:r>
              <a:rPr lang="en-US" dirty="0" smtClean="0"/>
              <a:t>	if (time &lt; 10) </a:t>
            </a:r>
          </a:p>
          <a:p>
            <a:pPr>
              <a:buNone/>
            </a:pPr>
            <a:r>
              <a:rPr lang="en-US" dirty="0" smtClean="0"/>
              <a:t>		{ </a:t>
            </a:r>
          </a:p>
          <a:p>
            <a:pPr>
              <a:buNone/>
            </a:pPr>
            <a:r>
              <a:rPr lang="en-US" dirty="0" smtClean="0"/>
              <a:t>		</a:t>
            </a:r>
            <a:r>
              <a:rPr lang="en-US" dirty="0" err="1" smtClean="0"/>
              <a:t>document.write</a:t>
            </a:r>
            <a:r>
              <a:rPr lang="en-US" dirty="0" smtClean="0"/>
              <a:t>("Good morning!"); </a:t>
            </a:r>
          </a:p>
          <a:p>
            <a:pPr>
              <a:buNone/>
            </a:pPr>
            <a:r>
              <a:rPr lang="en-US" dirty="0" smtClean="0"/>
              <a:t>		} </a:t>
            </a:r>
          </a:p>
          <a:p>
            <a:pPr>
              <a:buNone/>
            </a:pPr>
            <a:r>
              <a:rPr lang="en-US" dirty="0" smtClean="0"/>
              <a:t>	else </a:t>
            </a:r>
          </a:p>
          <a:p>
            <a:pPr>
              <a:buNone/>
            </a:pPr>
            <a:r>
              <a:rPr lang="en-US" dirty="0" smtClean="0"/>
              <a:t>		{ </a:t>
            </a:r>
          </a:p>
          <a:p>
            <a:pPr>
              <a:buNone/>
            </a:pPr>
            <a:r>
              <a:rPr lang="en-US" dirty="0" smtClean="0"/>
              <a:t>		</a:t>
            </a:r>
            <a:r>
              <a:rPr lang="en-US" dirty="0" err="1" smtClean="0"/>
              <a:t>document.write</a:t>
            </a:r>
            <a:r>
              <a:rPr lang="en-US" dirty="0" smtClean="0"/>
              <a:t>("Good day!"); </a:t>
            </a:r>
          </a:p>
          <a:p>
            <a:pPr>
              <a:buNone/>
            </a:pPr>
            <a:r>
              <a:rPr lang="en-US" dirty="0" smtClean="0"/>
              <a:t>		} </a:t>
            </a:r>
          </a:p>
          <a:p>
            <a:pPr>
              <a:buNone/>
            </a:pPr>
            <a:r>
              <a:rPr lang="en-US" dirty="0" smtClean="0"/>
              <a:t>&lt;/script&gt;</a:t>
            </a:r>
            <a:endParaRPr lang="en-US" dirty="0"/>
          </a:p>
        </p:txBody>
      </p:sp>
    </p:spTree>
    <p:extLst>
      <p:ext uri="{BB962C8B-B14F-4D97-AF65-F5344CB8AC3E}">
        <p14:creationId xmlns:p14="http://schemas.microsoft.com/office/powerpoint/2010/main" val="3825128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85000" lnSpcReduction="20000"/>
          </a:bodyPr>
          <a:lstStyle/>
          <a:p>
            <a:r>
              <a:rPr lang="en-US" b="1" dirty="0" smtClean="0"/>
              <a:t>If...else if...else Statement</a:t>
            </a:r>
          </a:p>
          <a:p>
            <a:pPr>
              <a:buNone/>
            </a:pPr>
            <a:r>
              <a:rPr lang="en-US" b="1" dirty="0" smtClean="0"/>
              <a:t>Syntax</a:t>
            </a:r>
          </a:p>
          <a:p>
            <a:pPr>
              <a:buNone/>
            </a:pPr>
            <a:r>
              <a:rPr lang="en-US" dirty="0" smtClean="0"/>
              <a:t>if (</a:t>
            </a:r>
            <a:r>
              <a:rPr lang="en-US" i="1" dirty="0" smtClean="0"/>
              <a:t>condition1</a:t>
            </a:r>
            <a:r>
              <a:rPr lang="en-US" dirty="0" smtClean="0"/>
              <a:t>) </a:t>
            </a:r>
          </a:p>
          <a:p>
            <a:pPr>
              <a:buNone/>
            </a:pPr>
            <a:r>
              <a:rPr lang="en-US" dirty="0" smtClean="0"/>
              <a:t>{ </a:t>
            </a:r>
          </a:p>
          <a:p>
            <a:pPr>
              <a:buNone/>
            </a:pPr>
            <a:r>
              <a:rPr lang="en-US" i="1" dirty="0" smtClean="0"/>
              <a:t>code to be executed if condition1 is true</a:t>
            </a:r>
          </a:p>
          <a:p>
            <a:pPr>
              <a:buNone/>
            </a:pPr>
            <a:r>
              <a:rPr lang="en-US" dirty="0" smtClean="0"/>
              <a:t> } </a:t>
            </a:r>
          </a:p>
          <a:p>
            <a:pPr>
              <a:buNone/>
            </a:pPr>
            <a:r>
              <a:rPr lang="en-US" dirty="0" smtClean="0"/>
              <a:t>else if (</a:t>
            </a:r>
            <a:r>
              <a:rPr lang="en-US" i="1" dirty="0" smtClean="0"/>
              <a:t>condition2</a:t>
            </a:r>
            <a:r>
              <a:rPr lang="en-US" dirty="0" smtClean="0"/>
              <a:t>) </a:t>
            </a:r>
          </a:p>
          <a:p>
            <a:pPr>
              <a:buNone/>
            </a:pPr>
            <a:r>
              <a:rPr lang="en-US" dirty="0" smtClean="0"/>
              <a:t>{ </a:t>
            </a:r>
          </a:p>
          <a:p>
            <a:pPr>
              <a:buNone/>
            </a:pPr>
            <a:r>
              <a:rPr lang="en-US" i="1" dirty="0" smtClean="0"/>
              <a:t>code to be executed if condition2 is true</a:t>
            </a:r>
            <a:r>
              <a:rPr lang="en-US" dirty="0" smtClean="0"/>
              <a:t> </a:t>
            </a:r>
          </a:p>
          <a:p>
            <a:pPr>
              <a:buNone/>
            </a:pPr>
            <a:r>
              <a:rPr lang="en-US" dirty="0" smtClean="0"/>
              <a:t>} </a:t>
            </a:r>
          </a:p>
          <a:p>
            <a:pPr>
              <a:buNone/>
            </a:pPr>
            <a:r>
              <a:rPr lang="en-US" dirty="0" smtClean="0"/>
              <a:t>else </a:t>
            </a:r>
          </a:p>
          <a:p>
            <a:pPr>
              <a:buNone/>
            </a:pPr>
            <a:r>
              <a:rPr lang="en-US" dirty="0" smtClean="0"/>
              <a:t>{ </a:t>
            </a:r>
          </a:p>
          <a:p>
            <a:pPr>
              <a:buNone/>
            </a:pPr>
            <a:r>
              <a:rPr lang="en-US" i="1" dirty="0" smtClean="0"/>
              <a:t>code to be executed if condition1 and condition2 are not true</a:t>
            </a:r>
            <a:r>
              <a:rPr lang="en-US" dirty="0" smtClean="0"/>
              <a:t> </a:t>
            </a:r>
          </a:p>
          <a:p>
            <a:pPr>
              <a:buNone/>
            </a:pPr>
            <a:r>
              <a:rPr lang="en-US" dirty="0" smtClean="0"/>
              <a:t>}</a:t>
            </a:r>
            <a:endParaRPr lang="en-US" dirty="0"/>
          </a:p>
        </p:txBody>
      </p:sp>
    </p:spTree>
    <p:extLst>
      <p:ext uri="{BB962C8B-B14F-4D97-AF65-F5344CB8AC3E}">
        <p14:creationId xmlns:p14="http://schemas.microsoft.com/office/powerpoint/2010/main" val="2257692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rmAutofit fontScale="92500" lnSpcReduction="10000"/>
          </a:bodyPr>
          <a:lstStyle/>
          <a:p>
            <a:r>
              <a:rPr lang="en-US" b="1" dirty="0" smtClean="0"/>
              <a:t>Example</a:t>
            </a:r>
          </a:p>
          <a:p>
            <a:pPr>
              <a:buNone/>
            </a:pPr>
            <a:r>
              <a:rPr lang="en-US" dirty="0" smtClean="0"/>
              <a:t>&lt;script type="text/</a:t>
            </a:r>
            <a:r>
              <a:rPr lang="en-US" dirty="0" err="1" smtClean="0"/>
              <a:t>javascript</a:t>
            </a:r>
            <a:r>
              <a:rPr lang="en-US" dirty="0" smtClean="0"/>
              <a:t>"&gt; </a:t>
            </a:r>
          </a:p>
          <a:p>
            <a:pPr>
              <a:buNone/>
            </a:pPr>
            <a:r>
              <a:rPr lang="en-US" dirty="0" smtClean="0"/>
              <a:t>	</a:t>
            </a:r>
            <a:r>
              <a:rPr lang="en-US" dirty="0" err="1" smtClean="0"/>
              <a:t>var</a:t>
            </a:r>
            <a:r>
              <a:rPr lang="en-US" dirty="0" smtClean="0"/>
              <a:t>  d = new Date(); </a:t>
            </a:r>
          </a:p>
          <a:p>
            <a:pPr>
              <a:buNone/>
            </a:pPr>
            <a:r>
              <a:rPr lang="en-US" dirty="0" smtClean="0"/>
              <a:t>	</a:t>
            </a:r>
            <a:r>
              <a:rPr lang="en-US" dirty="0" err="1" smtClean="0"/>
              <a:t>var</a:t>
            </a:r>
            <a:r>
              <a:rPr lang="en-US" dirty="0" smtClean="0"/>
              <a:t>  time = </a:t>
            </a:r>
            <a:r>
              <a:rPr lang="en-US" dirty="0" err="1" smtClean="0"/>
              <a:t>d.getHours</a:t>
            </a:r>
            <a:r>
              <a:rPr lang="en-US" dirty="0" smtClean="0"/>
              <a:t>(); </a:t>
            </a:r>
          </a:p>
          <a:p>
            <a:pPr>
              <a:buNone/>
            </a:pPr>
            <a:r>
              <a:rPr lang="en-US" dirty="0" smtClean="0"/>
              <a:t>	if (time&lt;10) { </a:t>
            </a:r>
          </a:p>
          <a:p>
            <a:pPr>
              <a:buNone/>
            </a:pPr>
            <a:r>
              <a:rPr lang="en-US" dirty="0" smtClean="0"/>
              <a:t>		</a:t>
            </a:r>
            <a:r>
              <a:rPr lang="en-US" dirty="0" err="1" smtClean="0"/>
              <a:t>document.write</a:t>
            </a:r>
            <a:r>
              <a:rPr lang="en-US" dirty="0" smtClean="0"/>
              <a:t>("&lt;b&gt;Good morning&lt;/b&gt;"); </a:t>
            </a:r>
          </a:p>
          <a:p>
            <a:pPr>
              <a:buNone/>
            </a:pPr>
            <a:r>
              <a:rPr lang="en-US" dirty="0" smtClean="0"/>
              <a:t>		} </a:t>
            </a:r>
          </a:p>
          <a:p>
            <a:pPr>
              <a:buNone/>
            </a:pPr>
            <a:r>
              <a:rPr lang="en-US" dirty="0" smtClean="0"/>
              <a:t>	else if (time&gt;10 &amp;&amp; time&lt;16) { 	</a:t>
            </a:r>
            <a:r>
              <a:rPr lang="en-US" dirty="0" err="1" smtClean="0"/>
              <a:t>document.write</a:t>
            </a:r>
            <a:r>
              <a:rPr lang="en-US" dirty="0" smtClean="0"/>
              <a:t>("&lt;b&gt;Good day&lt;/b&gt;"); } </a:t>
            </a:r>
          </a:p>
          <a:p>
            <a:pPr>
              <a:buNone/>
            </a:pPr>
            <a:r>
              <a:rPr lang="en-US" dirty="0" smtClean="0"/>
              <a:t>	else { </a:t>
            </a:r>
          </a:p>
          <a:p>
            <a:pPr>
              <a:buNone/>
            </a:pPr>
            <a:r>
              <a:rPr lang="en-US" dirty="0" smtClean="0"/>
              <a:t>		</a:t>
            </a:r>
            <a:r>
              <a:rPr lang="en-US" dirty="0" err="1" smtClean="0"/>
              <a:t>document.write</a:t>
            </a:r>
            <a:r>
              <a:rPr lang="en-US" dirty="0" smtClean="0"/>
              <a:t>("&lt;b&gt;Hello World!&lt;/b&gt;");	</a:t>
            </a:r>
          </a:p>
          <a:p>
            <a:pPr>
              <a:buNone/>
            </a:pPr>
            <a:r>
              <a:rPr lang="en-US" dirty="0" smtClean="0"/>
              <a:t>		} </a:t>
            </a:r>
          </a:p>
          <a:p>
            <a:pPr>
              <a:buNone/>
            </a:pPr>
            <a:r>
              <a:rPr lang="en-US" dirty="0" smtClean="0"/>
              <a:t>&lt;/script&gt;</a:t>
            </a:r>
            <a:endParaRPr lang="en-US" dirty="0"/>
          </a:p>
        </p:txBody>
      </p:sp>
    </p:spTree>
    <p:extLst>
      <p:ext uri="{BB962C8B-B14F-4D97-AF65-F5344CB8AC3E}">
        <p14:creationId xmlns:p14="http://schemas.microsoft.com/office/powerpoint/2010/main" val="1887927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144000" cy="6858000"/>
          </a:xfrm>
        </p:spPr>
        <p:txBody>
          <a:bodyPr>
            <a:normAutofit fontScale="92500" lnSpcReduction="20000"/>
          </a:bodyPr>
          <a:lstStyle/>
          <a:p>
            <a:r>
              <a:rPr lang="en-US" b="1" dirty="0" smtClean="0"/>
              <a:t>The for Loop</a:t>
            </a:r>
          </a:p>
          <a:p>
            <a:r>
              <a:rPr lang="en-US" b="1" dirty="0" smtClean="0"/>
              <a:t>Syntax</a:t>
            </a:r>
            <a:endParaRPr lang="en-US" dirty="0" smtClean="0"/>
          </a:p>
          <a:p>
            <a:pPr>
              <a:buNone/>
            </a:pPr>
            <a:r>
              <a:rPr lang="en-US" dirty="0" smtClean="0"/>
              <a:t>for(</a:t>
            </a:r>
            <a:r>
              <a:rPr lang="en-US" dirty="0" err="1" smtClean="0"/>
              <a:t>var</a:t>
            </a:r>
            <a:r>
              <a:rPr lang="en-US" dirty="0" smtClean="0"/>
              <a:t>=</a:t>
            </a:r>
            <a:r>
              <a:rPr lang="en-US" dirty="0" err="1" smtClean="0"/>
              <a:t>startvalue;var</a:t>
            </a:r>
            <a:r>
              <a:rPr lang="en-US" dirty="0" smtClean="0"/>
              <a:t>&lt;=</a:t>
            </a:r>
            <a:r>
              <a:rPr lang="en-US" dirty="0" err="1" smtClean="0"/>
              <a:t>endvalue;var</a:t>
            </a:r>
            <a:r>
              <a:rPr lang="en-US" dirty="0" smtClean="0"/>
              <a:t>=</a:t>
            </a:r>
            <a:r>
              <a:rPr lang="en-US" dirty="0" err="1" smtClean="0"/>
              <a:t>var+increment</a:t>
            </a:r>
            <a:r>
              <a:rPr lang="en-US" dirty="0" smtClean="0"/>
              <a:t>) </a:t>
            </a:r>
          </a:p>
          <a:p>
            <a:pPr>
              <a:buNone/>
            </a:pPr>
            <a:r>
              <a:rPr lang="en-US" dirty="0" smtClean="0"/>
              <a:t>{ </a:t>
            </a:r>
          </a:p>
          <a:p>
            <a:pPr>
              <a:buNone/>
            </a:pPr>
            <a:r>
              <a:rPr lang="en-US" i="1" dirty="0" smtClean="0"/>
              <a:t>code to be executed</a:t>
            </a:r>
          </a:p>
          <a:p>
            <a:pPr>
              <a:buNone/>
            </a:pPr>
            <a:r>
              <a:rPr lang="en-US" dirty="0" smtClean="0"/>
              <a:t> } </a:t>
            </a:r>
          </a:p>
          <a:p>
            <a:pPr>
              <a:buNone/>
            </a:pPr>
            <a:r>
              <a:rPr lang="en-US" b="1" dirty="0" smtClean="0"/>
              <a:t>Example:</a:t>
            </a:r>
          </a:p>
          <a:p>
            <a:pPr>
              <a:buNone/>
            </a:pPr>
            <a:r>
              <a:rPr lang="en-US" dirty="0" smtClean="0"/>
              <a:t>&lt;html&gt; &lt;body&gt; </a:t>
            </a:r>
          </a:p>
          <a:p>
            <a:pPr>
              <a:buNone/>
            </a:pPr>
            <a:r>
              <a:rPr lang="en-US" dirty="0" smtClean="0"/>
              <a:t>&lt;script type="text/</a:t>
            </a:r>
            <a:r>
              <a:rPr lang="en-US" dirty="0" err="1" smtClean="0"/>
              <a:t>javascript</a:t>
            </a:r>
            <a:r>
              <a:rPr lang="en-US" dirty="0" smtClean="0"/>
              <a:t>"&gt; </a:t>
            </a:r>
          </a:p>
          <a:p>
            <a:pPr>
              <a:buNone/>
            </a:pPr>
            <a:r>
              <a:rPr lang="en-US" dirty="0" err="1" smtClean="0"/>
              <a:t>var</a:t>
            </a:r>
            <a:r>
              <a:rPr lang="en-US" dirty="0" smtClean="0"/>
              <a:t> </a:t>
            </a:r>
            <a:r>
              <a:rPr lang="en-US" dirty="0" err="1" smtClean="0"/>
              <a:t>i</a:t>
            </a:r>
            <a:r>
              <a:rPr lang="en-US" dirty="0" smtClean="0"/>
              <a:t>=0; </a:t>
            </a:r>
          </a:p>
          <a:p>
            <a:pPr>
              <a:buNone/>
            </a:pPr>
            <a:r>
              <a:rPr lang="en-US" dirty="0" smtClean="0"/>
              <a:t>for (</a:t>
            </a:r>
            <a:r>
              <a:rPr lang="en-US" dirty="0" err="1" smtClean="0"/>
              <a:t>i</a:t>
            </a:r>
            <a:r>
              <a:rPr lang="en-US" dirty="0" smtClean="0"/>
              <a:t>=0;i&lt;=10;i++) </a:t>
            </a:r>
          </a:p>
          <a:p>
            <a:pPr>
              <a:buNone/>
            </a:pPr>
            <a:r>
              <a:rPr lang="en-US" dirty="0" smtClean="0"/>
              <a:t>{ </a:t>
            </a:r>
            <a:r>
              <a:rPr lang="en-US" dirty="0" err="1" smtClean="0"/>
              <a:t>document.write</a:t>
            </a:r>
            <a:r>
              <a:rPr lang="en-US" dirty="0" smtClean="0"/>
              <a:t>("The number is " + </a:t>
            </a:r>
            <a:r>
              <a:rPr lang="en-US" dirty="0" err="1" smtClean="0"/>
              <a:t>i</a:t>
            </a:r>
            <a:r>
              <a:rPr lang="en-US" dirty="0" smtClean="0"/>
              <a:t>); </a:t>
            </a:r>
            <a:r>
              <a:rPr lang="en-US" dirty="0" err="1" smtClean="0"/>
              <a:t>document.write</a:t>
            </a:r>
            <a:r>
              <a:rPr lang="en-US" dirty="0" smtClean="0"/>
              <a:t>("&lt;</a:t>
            </a:r>
            <a:r>
              <a:rPr lang="en-US" dirty="0" err="1" smtClean="0"/>
              <a:t>br</a:t>
            </a:r>
            <a:r>
              <a:rPr lang="en-US" dirty="0" smtClean="0"/>
              <a:t> /&gt;"); } </a:t>
            </a:r>
          </a:p>
          <a:p>
            <a:pPr>
              <a:buNone/>
            </a:pPr>
            <a:r>
              <a:rPr lang="en-US" dirty="0" smtClean="0"/>
              <a:t>&lt;/script&gt; </a:t>
            </a:r>
          </a:p>
          <a:p>
            <a:pPr>
              <a:buNone/>
            </a:pPr>
            <a:r>
              <a:rPr lang="en-US" dirty="0" smtClean="0"/>
              <a:t>&lt;/body&gt; &lt;/html&gt;</a:t>
            </a:r>
            <a:endParaRPr lang="en-US" dirty="0"/>
          </a:p>
        </p:txBody>
      </p:sp>
    </p:spTree>
    <p:extLst>
      <p:ext uri="{BB962C8B-B14F-4D97-AF65-F5344CB8AC3E}">
        <p14:creationId xmlns:p14="http://schemas.microsoft.com/office/powerpoint/2010/main" val="2414196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lstStyle/>
          <a:p>
            <a:r>
              <a:rPr lang="en-US" b="1" dirty="0" smtClean="0"/>
              <a:t>The while loop</a:t>
            </a:r>
          </a:p>
          <a:p>
            <a:r>
              <a:rPr lang="en-US" b="1" dirty="0" smtClean="0"/>
              <a:t>syntax:</a:t>
            </a:r>
          </a:p>
          <a:p>
            <a:pPr>
              <a:buNone/>
            </a:pPr>
            <a:r>
              <a:rPr lang="en-US" dirty="0" smtClean="0"/>
              <a:t>while (</a:t>
            </a:r>
            <a:r>
              <a:rPr lang="en-US" dirty="0" err="1" smtClean="0"/>
              <a:t>var</a:t>
            </a:r>
            <a:r>
              <a:rPr lang="en-US" dirty="0" smtClean="0"/>
              <a:t>&lt;=</a:t>
            </a:r>
            <a:r>
              <a:rPr lang="en-US" dirty="0" err="1" smtClean="0"/>
              <a:t>endvalue</a:t>
            </a:r>
            <a:r>
              <a:rPr lang="en-US" dirty="0" smtClean="0"/>
              <a:t>) </a:t>
            </a:r>
          </a:p>
          <a:p>
            <a:pPr>
              <a:buNone/>
            </a:pPr>
            <a:r>
              <a:rPr lang="en-US" dirty="0" smtClean="0"/>
              <a:t>{ </a:t>
            </a:r>
          </a:p>
          <a:p>
            <a:pPr>
              <a:buNone/>
            </a:pPr>
            <a:r>
              <a:rPr lang="en-US" i="1" dirty="0" smtClean="0"/>
              <a:t>code to be executed</a:t>
            </a:r>
            <a:r>
              <a:rPr lang="en-US" dirty="0" smtClean="0"/>
              <a:t> </a:t>
            </a:r>
          </a:p>
          <a:p>
            <a:pPr>
              <a:buNone/>
            </a:pPr>
            <a:r>
              <a:rPr lang="en-US" dirty="0" smtClean="0"/>
              <a:t>}</a:t>
            </a:r>
          </a:p>
          <a:p>
            <a:r>
              <a:rPr lang="en-US" b="1" dirty="0" smtClean="0"/>
              <a:t>The do...while Loop</a:t>
            </a:r>
          </a:p>
          <a:p>
            <a:r>
              <a:rPr lang="en-US" b="1" dirty="0" smtClean="0"/>
              <a:t>syntax:</a:t>
            </a:r>
          </a:p>
          <a:p>
            <a:pPr>
              <a:buNone/>
            </a:pPr>
            <a:r>
              <a:rPr lang="en-US" dirty="0" smtClean="0"/>
              <a:t>do { </a:t>
            </a:r>
          </a:p>
          <a:p>
            <a:pPr>
              <a:buNone/>
            </a:pPr>
            <a:r>
              <a:rPr lang="en-US" i="1" dirty="0" smtClean="0"/>
              <a:t>code to be executed </a:t>
            </a:r>
          </a:p>
          <a:p>
            <a:pPr>
              <a:buNone/>
            </a:pPr>
            <a:r>
              <a:rPr lang="en-US" dirty="0" smtClean="0"/>
              <a:t>} while (</a:t>
            </a:r>
            <a:r>
              <a:rPr lang="en-US" dirty="0" err="1" smtClean="0"/>
              <a:t>var</a:t>
            </a:r>
            <a:r>
              <a:rPr lang="en-US" dirty="0" smtClean="0"/>
              <a:t>&lt;=</a:t>
            </a:r>
            <a:r>
              <a:rPr lang="en-US" dirty="0" err="1" smtClean="0"/>
              <a:t>endvalue</a:t>
            </a:r>
            <a:r>
              <a:rPr lang="en-US" dirty="0" smtClean="0"/>
              <a:t>);</a:t>
            </a:r>
            <a:endParaRPr lang="en-US" b="1" dirty="0" smtClean="0"/>
          </a:p>
          <a:p>
            <a:pPr>
              <a:buNone/>
            </a:pPr>
            <a:endParaRPr lang="en-US" dirty="0"/>
          </a:p>
        </p:txBody>
      </p:sp>
    </p:spTree>
    <p:extLst>
      <p:ext uri="{BB962C8B-B14F-4D97-AF65-F5344CB8AC3E}">
        <p14:creationId xmlns:p14="http://schemas.microsoft.com/office/powerpoint/2010/main" val="3132075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lstStyle/>
          <a:p>
            <a:r>
              <a:rPr lang="en-US" b="1" dirty="0" smtClean="0"/>
              <a:t>JavaScript For...In Statement</a:t>
            </a:r>
          </a:p>
          <a:p>
            <a:pPr lvl="1"/>
            <a:r>
              <a:rPr lang="en-US" sz="3200" dirty="0" smtClean="0"/>
              <a:t>is used to loop (iterate) through the elements of an array or through the properties of an object.</a:t>
            </a:r>
            <a:endParaRPr lang="en-US" b="1" dirty="0" smtClean="0"/>
          </a:p>
          <a:p>
            <a:r>
              <a:rPr lang="en-US" b="1" dirty="0" smtClean="0"/>
              <a:t>Syntax</a:t>
            </a:r>
            <a:endParaRPr lang="en-US" dirty="0" smtClean="0"/>
          </a:p>
          <a:p>
            <a:pPr>
              <a:buNone/>
            </a:pPr>
            <a:r>
              <a:rPr lang="en-US" dirty="0" smtClean="0"/>
              <a:t>for (variable in object) </a:t>
            </a:r>
          </a:p>
          <a:p>
            <a:pPr>
              <a:buNone/>
            </a:pPr>
            <a:r>
              <a:rPr lang="en-US" dirty="0" smtClean="0"/>
              <a:t>{ </a:t>
            </a:r>
          </a:p>
          <a:p>
            <a:pPr>
              <a:buNone/>
            </a:pPr>
            <a:r>
              <a:rPr lang="en-US" i="1" dirty="0" smtClean="0"/>
              <a:t>code to be executed</a:t>
            </a:r>
            <a:r>
              <a:rPr lang="en-US" dirty="0" smtClean="0"/>
              <a:t> </a:t>
            </a:r>
          </a:p>
          <a:p>
            <a:pPr>
              <a:buNone/>
            </a:pPr>
            <a:r>
              <a:rPr lang="en-US" dirty="0" smtClean="0"/>
              <a:t>} </a:t>
            </a:r>
          </a:p>
        </p:txBody>
      </p:sp>
    </p:spTree>
    <p:extLst>
      <p:ext uri="{BB962C8B-B14F-4D97-AF65-F5344CB8AC3E}">
        <p14:creationId xmlns:p14="http://schemas.microsoft.com/office/powerpoint/2010/main" val="860669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rmAutofit lnSpcReduction="10000"/>
          </a:bodyPr>
          <a:lstStyle/>
          <a:p>
            <a:pPr>
              <a:buNone/>
            </a:pPr>
            <a:r>
              <a:rPr lang="en-US" dirty="0" smtClean="0"/>
              <a:t>&lt;html&gt; &lt;body&gt;</a:t>
            </a:r>
          </a:p>
          <a:p>
            <a:pPr>
              <a:buNone/>
            </a:pPr>
            <a:r>
              <a:rPr lang="en-US" dirty="0" smtClean="0"/>
              <a:t>&lt;script type="text/</a:t>
            </a:r>
            <a:r>
              <a:rPr lang="en-US" dirty="0" err="1" smtClean="0"/>
              <a:t>javascript</a:t>
            </a:r>
            <a:r>
              <a:rPr lang="en-US" dirty="0" smtClean="0"/>
              <a:t>"&gt; </a:t>
            </a:r>
          </a:p>
          <a:p>
            <a:pPr>
              <a:buNone/>
            </a:pPr>
            <a:r>
              <a:rPr lang="en-US" dirty="0" err="1" smtClean="0"/>
              <a:t>var</a:t>
            </a:r>
            <a:r>
              <a:rPr lang="en-US" dirty="0" smtClean="0"/>
              <a:t> x; </a:t>
            </a:r>
          </a:p>
          <a:p>
            <a:pPr>
              <a:buNone/>
            </a:pPr>
            <a:r>
              <a:rPr lang="en-US" dirty="0" err="1" smtClean="0"/>
              <a:t>var</a:t>
            </a:r>
            <a:r>
              <a:rPr lang="en-US" dirty="0" smtClean="0"/>
              <a:t> </a:t>
            </a:r>
            <a:r>
              <a:rPr lang="en-US" dirty="0" err="1" smtClean="0"/>
              <a:t>mycars</a:t>
            </a:r>
            <a:r>
              <a:rPr lang="en-US" dirty="0" smtClean="0"/>
              <a:t> = new Array(); </a:t>
            </a:r>
          </a:p>
          <a:p>
            <a:pPr>
              <a:buNone/>
            </a:pPr>
            <a:r>
              <a:rPr lang="en-US" dirty="0" err="1" smtClean="0"/>
              <a:t>mycars</a:t>
            </a:r>
            <a:r>
              <a:rPr lang="en-US" dirty="0" smtClean="0"/>
              <a:t>[0] = "Saab"; </a:t>
            </a:r>
          </a:p>
          <a:p>
            <a:pPr>
              <a:buNone/>
            </a:pPr>
            <a:r>
              <a:rPr lang="en-US" dirty="0" err="1" smtClean="0"/>
              <a:t>mycars</a:t>
            </a:r>
            <a:r>
              <a:rPr lang="en-US" dirty="0" smtClean="0"/>
              <a:t>[1] = "Volvo"; </a:t>
            </a:r>
          </a:p>
          <a:p>
            <a:pPr>
              <a:buNone/>
            </a:pPr>
            <a:r>
              <a:rPr lang="en-US" dirty="0" err="1" smtClean="0"/>
              <a:t>mycars</a:t>
            </a:r>
            <a:r>
              <a:rPr lang="en-US" dirty="0" smtClean="0"/>
              <a:t>[2] = "BMW"; </a:t>
            </a:r>
          </a:p>
          <a:p>
            <a:pPr>
              <a:buNone/>
            </a:pPr>
            <a:r>
              <a:rPr lang="en-US" dirty="0" smtClean="0"/>
              <a:t>for (x in </a:t>
            </a:r>
            <a:r>
              <a:rPr lang="en-US" dirty="0" err="1" smtClean="0"/>
              <a:t>mycars</a:t>
            </a:r>
            <a:r>
              <a:rPr lang="en-US" dirty="0" smtClean="0"/>
              <a:t>) { </a:t>
            </a:r>
          </a:p>
          <a:p>
            <a:pPr>
              <a:buNone/>
            </a:pPr>
            <a:r>
              <a:rPr lang="en-US" dirty="0" err="1" smtClean="0"/>
              <a:t>document.write</a:t>
            </a:r>
            <a:r>
              <a:rPr lang="en-US" dirty="0" smtClean="0"/>
              <a:t>(</a:t>
            </a:r>
            <a:r>
              <a:rPr lang="en-US" dirty="0" err="1" smtClean="0"/>
              <a:t>mycars</a:t>
            </a:r>
            <a:r>
              <a:rPr lang="en-US" dirty="0" smtClean="0"/>
              <a:t>[x] + "&lt;</a:t>
            </a:r>
            <a:r>
              <a:rPr lang="en-US" dirty="0" err="1" smtClean="0"/>
              <a:t>br</a:t>
            </a:r>
            <a:r>
              <a:rPr lang="en-US" dirty="0" smtClean="0"/>
              <a:t> /&gt;"); </a:t>
            </a:r>
          </a:p>
          <a:p>
            <a:pPr>
              <a:buNone/>
            </a:pPr>
            <a:r>
              <a:rPr lang="en-US" dirty="0" smtClean="0"/>
              <a:t>} </a:t>
            </a:r>
          </a:p>
          <a:p>
            <a:pPr>
              <a:buNone/>
            </a:pPr>
            <a:r>
              <a:rPr lang="en-US" dirty="0" smtClean="0"/>
              <a:t>&lt;/script&gt;</a:t>
            </a:r>
          </a:p>
          <a:p>
            <a:pPr>
              <a:buNone/>
            </a:pPr>
            <a:r>
              <a:rPr lang="en-US" dirty="0" smtClean="0"/>
              <a:t>&lt;/body&gt; &lt;/html&gt;</a:t>
            </a:r>
            <a:endParaRPr lang="en-US" dirty="0"/>
          </a:p>
        </p:txBody>
      </p:sp>
    </p:spTree>
    <p:extLst>
      <p:ext uri="{BB962C8B-B14F-4D97-AF65-F5344CB8AC3E}">
        <p14:creationId xmlns:p14="http://schemas.microsoft.com/office/powerpoint/2010/main" val="37109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228600"/>
          <a:ext cx="8458200" cy="63093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US" sz="2400" dirty="0" smtClean="0"/>
                        <a:t>JavaScript</a:t>
                      </a:r>
                      <a:endParaRPr lang="en-US" sz="2400" dirty="0"/>
                    </a:p>
                  </a:txBody>
                  <a:tcPr/>
                </a:tc>
                <a:tc>
                  <a:txBody>
                    <a:bodyPr/>
                    <a:lstStyle/>
                    <a:p>
                      <a:pPr algn="ctr"/>
                      <a:r>
                        <a:rPr lang="en-US" sz="2400" dirty="0" smtClean="0"/>
                        <a:t>Java</a:t>
                      </a:r>
                      <a:endParaRPr lang="en-US" sz="2400" dirty="0"/>
                    </a:p>
                  </a:txBody>
                  <a:tcPr/>
                </a:tc>
              </a:tr>
              <a:tr h="370840">
                <a:tc>
                  <a:txBody>
                    <a:bodyPr/>
                    <a:lstStyle/>
                    <a:p>
                      <a:r>
                        <a:rPr lang="en-US" sz="2400" dirty="0" smtClean="0"/>
                        <a:t>1) JavaScript</a:t>
                      </a:r>
                      <a:r>
                        <a:rPr lang="en-US" sz="2400" baseline="0" dirty="0" smtClean="0"/>
                        <a:t> is interpreted (not complied) by client.</a:t>
                      </a:r>
                      <a:endParaRPr lang="en-US" sz="2400" dirty="0"/>
                    </a:p>
                  </a:txBody>
                  <a:tcPr/>
                </a:tc>
                <a:tc>
                  <a:txBody>
                    <a:bodyPr/>
                    <a:lstStyle/>
                    <a:p>
                      <a:r>
                        <a:rPr lang="en-US" sz="2400" dirty="0" smtClean="0"/>
                        <a:t>1) Java is compiled byte</a:t>
                      </a:r>
                      <a:r>
                        <a:rPr lang="en-US" sz="2400" baseline="0" dirty="0" smtClean="0"/>
                        <a:t> codes downloaded from server, executed on client.</a:t>
                      </a:r>
                      <a:endParaRPr lang="en-US" sz="2400" dirty="0"/>
                    </a:p>
                  </a:txBody>
                  <a:tcPr/>
                </a:tc>
              </a:tr>
              <a:tr h="370840">
                <a:tc>
                  <a:txBody>
                    <a:bodyPr/>
                    <a:lstStyle/>
                    <a:p>
                      <a:r>
                        <a:rPr lang="en-US" sz="2400" dirty="0" smtClean="0"/>
                        <a:t>2)</a:t>
                      </a:r>
                      <a:r>
                        <a:rPr lang="en-US" sz="2400" baseline="0" dirty="0" smtClean="0"/>
                        <a:t> JavaScript is object-oriented. There is no distinction between types of objects. Inheritance is through the prototype mechanism, and properties and methods can be added to any object dynamically.</a:t>
                      </a:r>
                      <a:endParaRPr lang="en-US" sz="2400" dirty="0"/>
                    </a:p>
                  </a:txBody>
                  <a:tcPr/>
                </a:tc>
                <a:tc>
                  <a:txBody>
                    <a:bodyPr/>
                    <a:lstStyle/>
                    <a:p>
                      <a:r>
                        <a:rPr lang="en-US" sz="2400" dirty="0" smtClean="0"/>
                        <a:t>2) Java is class-based</a:t>
                      </a:r>
                      <a:r>
                        <a:rPr lang="en-US" sz="2400" baseline="0" dirty="0" smtClean="0"/>
                        <a:t>. Objects are divided into classes and instances with all inheritance through the class hierarchy. Classes and instances cannot have properties or methods added dynamically.</a:t>
                      </a:r>
                      <a:endParaRPr lang="en-US" sz="2400" dirty="0"/>
                    </a:p>
                  </a:txBody>
                  <a:tcPr/>
                </a:tc>
              </a:tr>
              <a:tr h="370840">
                <a:tc>
                  <a:txBody>
                    <a:bodyPr/>
                    <a:lstStyle/>
                    <a:p>
                      <a:r>
                        <a:rPr lang="en-US" sz="2400" dirty="0" smtClean="0"/>
                        <a:t>3) In JavaScript, code is integrated with and</a:t>
                      </a:r>
                      <a:r>
                        <a:rPr lang="en-US" sz="2400" baseline="0" dirty="0" smtClean="0"/>
                        <a:t> embedded in HTML.</a:t>
                      </a:r>
                      <a:endParaRPr lang="en-US" sz="2400" dirty="0"/>
                    </a:p>
                  </a:txBody>
                  <a:tcPr/>
                </a:tc>
                <a:tc>
                  <a:txBody>
                    <a:bodyPr/>
                    <a:lstStyle/>
                    <a:p>
                      <a:r>
                        <a:rPr lang="en-US" sz="2400" dirty="0" smtClean="0"/>
                        <a:t>3) Java uses applets that</a:t>
                      </a:r>
                      <a:r>
                        <a:rPr lang="en-US" sz="2400" baseline="0" dirty="0" smtClean="0"/>
                        <a:t> are distinct from HTML (accessed from HTML pages).</a:t>
                      </a:r>
                      <a:endParaRPr lang="en-US" sz="2400" dirty="0"/>
                    </a:p>
                  </a:txBody>
                  <a:tcPr/>
                </a:tc>
              </a:tr>
              <a:tr h="370840">
                <a:tc>
                  <a:txBody>
                    <a:bodyPr/>
                    <a:lstStyle/>
                    <a:p>
                      <a:r>
                        <a:rPr lang="en-US" sz="2400" dirty="0" smtClean="0"/>
                        <a:t>4) Variable data types are not declared (dynamic typing).</a:t>
                      </a:r>
                      <a:endParaRPr lang="en-US" sz="2400" dirty="0"/>
                    </a:p>
                  </a:txBody>
                  <a:tcPr/>
                </a:tc>
                <a:tc>
                  <a:txBody>
                    <a:bodyPr/>
                    <a:lstStyle/>
                    <a:p>
                      <a:r>
                        <a:rPr lang="en-US" sz="2400" dirty="0" smtClean="0"/>
                        <a:t>4) Variable data types must be declared (static typing).</a:t>
                      </a:r>
                      <a:endParaRPr lang="en-US" sz="2400" dirty="0"/>
                    </a:p>
                  </a:txBody>
                  <a:tcPr/>
                </a:tc>
              </a:tr>
            </a:tbl>
          </a:graphicData>
        </a:graphic>
      </p:graphicFrame>
    </p:spTree>
    <p:extLst>
      <p:ext uri="{BB962C8B-B14F-4D97-AF65-F5344CB8AC3E}">
        <p14:creationId xmlns:p14="http://schemas.microsoft.com/office/powerpoint/2010/main" val="3862285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Arrays</a:t>
            </a:r>
            <a:endParaRPr lang="en-US" dirty="0"/>
          </a:p>
        </p:txBody>
      </p:sp>
      <p:sp>
        <p:nvSpPr>
          <p:cNvPr id="3" name="Content Placeholder 2"/>
          <p:cNvSpPr>
            <a:spLocks noGrp="1"/>
          </p:cNvSpPr>
          <p:nvPr>
            <p:ph idx="1"/>
          </p:nvPr>
        </p:nvSpPr>
        <p:spPr>
          <a:xfrm>
            <a:off x="76200" y="838200"/>
            <a:ext cx="8915400" cy="5867400"/>
          </a:xfrm>
        </p:spPr>
        <p:txBody>
          <a:bodyPr/>
          <a:lstStyle/>
          <a:p>
            <a:pPr>
              <a:buNone/>
            </a:pPr>
            <a:r>
              <a:rPr lang="en-US" b="1" dirty="0" smtClean="0"/>
              <a:t>Defining Arrays</a:t>
            </a:r>
          </a:p>
          <a:p>
            <a:pPr>
              <a:buNone/>
            </a:pPr>
            <a:r>
              <a:rPr lang="en-US" dirty="0" err="1" smtClean="0"/>
              <a:t>var</a:t>
            </a:r>
            <a:r>
              <a:rPr lang="en-US" dirty="0" smtClean="0"/>
              <a:t> </a:t>
            </a:r>
            <a:r>
              <a:rPr lang="en-US" dirty="0" err="1" smtClean="0"/>
              <a:t>mycars</a:t>
            </a:r>
            <a:r>
              <a:rPr lang="en-US" dirty="0" smtClean="0"/>
              <a:t>=new Array();//</a:t>
            </a:r>
            <a:r>
              <a:rPr lang="en-US" dirty="0" err="1" smtClean="0"/>
              <a:t>var</a:t>
            </a:r>
            <a:r>
              <a:rPr lang="en-US" dirty="0" smtClean="0"/>
              <a:t> </a:t>
            </a:r>
            <a:r>
              <a:rPr lang="en-US" dirty="0" err="1" smtClean="0"/>
              <a:t>mycars</a:t>
            </a:r>
            <a:r>
              <a:rPr lang="en-US" dirty="0" smtClean="0"/>
              <a:t>=new Array(3); </a:t>
            </a:r>
          </a:p>
          <a:p>
            <a:pPr>
              <a:buNone/>
            </a:pPr>
            <a:r>
              <a:rPr lang="en-US" dirty="0" err="1" smtClean="0"/>
              <a:t>mycars</a:t>
            </a:r>
            <a:r>
              <a:rPr lang="en-US" dirty="0" smtClean="0"/>
              <a:t>[0]="Saab"; </a:t>
            </a:r>
          </a:p>
          <a:p>
            <a:pPr>
              <a:buNone/>
            </a:pPr>
            <a:r>
              <a:rPr lang="en-US" dirty="0" err="1" smtClean="0"/>
              <a:t>mycars</a:t>
            </a:r>
            <a:r>
              <a:rPr lang="en-US" dirty="0" smtClean="0"/>
              <a:t>[1]="Volvo"; </a:t>
            </a:r>
          </a:p>
          <a:p>
            <a:pPr>
              <a:buNone/>
            </a:pPr>
            <a:r>
              <a:rPr lang="en-US" dirty="0" err="1" smtClean="0"/>
              <a:t>mycars</a:t>
            </a:r>
            <a:r>
              <a:rPr lang="en-US" dirty="0" smtClean="0"/>
              <a:t>[2]="BMW";</a:t>
            </a:r>
          </a:p>
          <a:p>
            <a:pPr algn="ctr">
              <a:buNone/>
            </a:pPr>
            <a:r>
              <a:rPr lang="en-US" dirty="0" smtClean="0"/>
              <a:t>or</a:t>
            </a:r>
          </a:p>
          <a:p>
            <a:pPr>
              <a:buNone/>
            </a:pPr>
            <a:r>
              <a:rPr lang="en-US" dirty="0" err="1" smtClean="0"/>
              <a:t>var</a:t>
            </a:r>
            <a:r>
              <a:rPr lang="en-US" dirty="0" smtClean="0"/>
              <a:t> </a:t>
            </a:r>
            <a:r>
              <a:rPr lang="en-US" dirty="0" err="1" smtClean="0"/>
              <a:t>mycars</a:t>
            </a:r>
            <a:r>
              <a:rPr lang="en-US" dirty="0" smtClean="0"/>
              <a:t>=new Array("</a:t>
            </a:r>
            <a:r>
              <a:rPr lang="en-US" dirty="0" err="1" smtClean="0"/>
              <a:t>Saab","Volvo","BMW</a:t>
            </a:r>
            <a:r>
              <a:rPr lang="en-US" dirty="0" smtClean="0"/>
              <a:t>");</a:t>
            </a:r>
          </a:p>
          <a:p>
            <a:pPr>
              <a:buNone/>
            </a:pPr>
            <a:endParaRPr lang="en-US" b="1" dirty="0" smtClean="0"/>
          </a:p>
          <a:p>
            <a:pPr>
              <a:buNone/>
            </a:pPr>
            <a:r>
              <a:rPr lang="en-US" b="1" dirty="0" smtClean="0"/>
              <a:t>Accessing Arrays</a:t>
            </a:r>
          </a:p>
          <a:p>
            <a:pPr>
              <a:buNone/>
            </a:pPr>
            <a:r>
              <a:rPr lang="en-US" dirty="0" err="1" smtClean="0"/>
              <a:t>document.write</a:t>
            </a:r>
            <a:r>
              <a:rPr lang="en-US" dirty="0" smtClean="0"/>
              <a:t>(</a:t>
            </a:r>
            <a:r>
              <a:rPr lang="en-US" dirty="0" err="1" smtClean="0"/>
              <a:t>mycars</a:t>
            </a:r>
            <a:r>
              <a:rPr lang="en-US" dirty="0" smtClean="0"/>
              <a:t>[0]);</a:t>
            </a:r>
            <a:endParaRPr lang="en-US" b="1" dirty="0" smtClean="0"/>
          </a:p>
          <a:p>
            <a:pPr>
              <a:buNone/>
            </a:pPr>
            <a:endParaRPr lang="en-US" dirty="0"/>
          </a:p>
        </p:txBody>
      </p:sp>
    </p:spTree>
    <p:extLst>
      <p:ext uri="{BB962C8B-B14F-4D97-AF65-F5344CB8AC3E}">
        <p14:creationId xmlns:p14="http://schemas.microsoft.com/office/powerpoint/2010/main" val="3826718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400800"/>
          </a:xfrm>
        </p:spPr>
        <p:txBody>
          <a:bodyPr>
            <a:normAutofit fontScale="92500" lnSpcReduction="20000"/>
          </a:bodyPr>
          <a:lstStyle/>
          <a:p>
            <a:r>
              <a:rPr lang="en-US" b="1" dirty="0" smtClean="0"/>
              <a:t>Switch Statement</a:t>
            </a:r>
          </a:p>
          <a:p>
            <a:r>
              <a:rPr lang="en-US" b="1" dirty="0" smtClean="0"/>
              <a:t>Syntax</a:t>
            </a:r>
          </a:p>
          <a:p>
            <a:pPr>
              <a:buNone/>
            </a:pPr>
            <a:r>
              <a:rPr lang="en-US" dirty="0" smtClean="0"/>
              <a:t>switch(n) </a:t>
            </a:r>
          </a:p>
          <a:p>
            <a:pPr>
              <a:buNone/>
            </a:pPr>
            <a:r>
              <a:rPr lang="en-US" dirty="0" smtClean="0"/>
              <a:t>{ </a:t>
            </a:r>
          </a:p>
          <a:p>
            <a:pPr>
              <a:buNone/>
            </a:pPr>
            <a:r>
              <a:rPr lang="en-US" dirty="0" smtClean="0"/>
              <a:t>case 1: </a:t>
            </a:r>
          </a:p>
          <a:p>
            <a:pPr>
              <a:buNone/>
            </a:pPr>
            <a:r>
              <a:rPr lang="en-US" i="1" dirty="0" smtClean="0"/>
              <a:t>	execute code block 1</a:t>
            </a:r>
            <a:r>
              <a:rPr lang="en-US" dirty="0" smtClean="0"/>
              <a:t> </a:t>
            </a:r>
          </a:p>
          <a:p>
            <a:pPr>
              <a:buNone/>
            </a:pPr>
            <a:r>
              <a:rPr lang="en-US" dirty="0" smtClean="0"/>
              <a:t>	break; </a:t>
            </a:r>
          </a:p>
          <a:p>
            <a:pPr>
              <a:buNone/>
            </a:pPr>
            <a:r>
              <a:rPr lang="en-US" dirty="0" smtClean="0"/>
              <a:t>case 2: </a:t>
            </a:r>
          </a:p>
          <a:p>
            <a:pPr>
              <a:buNone/>
            </a:pPr>
            <a:r>
              <a:rPr lang="en-US" i="1" dirty="0" smtClean="0"/>
              <a:t>	execute code block 2</a:t>
            </a:r>
            <a:r>
              <a:rPr lang="en-US" dirty="0" smtClean="0"/>
              <a:t> </a:t>
            </a:r>
          </a:p>
          <a:p>
            <a:pPr>
              <a:buNone/>
            </a:pPr>
            <a:r>
              <a:rPr lang="en-US" dirty="0" smtClean="0"/>
              <a:t>	break; </a:t>
            </a:r>
          </a:p>
          <a:p>
            <a:pPr>
              <a:buNone/>
            </a:pPr>
            <a:r>
              <a:rPr lang="en-US" dirty="0" smtClean="0"/>
              <a:t>default: </a:t>
            </a:r>
          </a:p>
          <a:p>
            <a:pPr>
              <a:buNone/>
            </a:pPr>
            <a:r>
              <a:rPr lang="en-US" i="1" dirty="0" smtClean="0"/>
              <a:t>	code to be executed if n is different from case 1 and 2 </a:t>
            </a:r>
          </a:p>
          <a:p>
            <a:pPr>
              <a:buNone/>
            </a:pPr>
            <a:r>
              <a:rPr lang="en-US" dirty="0" smtClean="0"/>
              <a:t>}</a:t>
            </a:r>
            <a:endParaRPr lang="en-US" dirty="0"/>
          </a:p>
        </p:txBody>
      </p:sp>
    </p:spTree>
    <p:extLst>
      <p:ext uri="{BB962C8B-B14F-4D97-AF65-F5344CB8AC3E}">
        <p14:creationId xmlns:p14="http://schemas.microsoft.com/office/powerpoint/2010/main" val="3832423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629400"/>
          </a:xfrm>
        </p:spPr>
        <p:txBody>
          <a:bodyPr>
            <a:normAutofit lnSpcReduction="10000"/>
          </a:bodyPr>
          <a:lstStyle/>
          <a:p>
            <a:r>
              <a:rPr lang="en-US" b="1" dirty="0" smtClean="0"/>
              <a:t>JavaScript Popup/Dialog Boxes</a:t>
            </a:r>
          </a:p>
          <a:p>
            <a:r>
              <a:rPr lang="en-US" b="1" dirty="0" smtClean="0"/>
              <a:t>Alert Box</a:t>
            </a:r>
          </a:p>
          <a:p>
            <a:r>
              <a:rPr lang="en-US" dirty="0" smtClean="0"/>
              <a:t>An alert box is often used if you want to make sure information comes through to the user.</a:t>
            </a:r>
          </a:p>
          <a:p>
            <a:r>
              <a:rPr lang="en-US" dirty="0" smtClean="0"/>
              <a:t>When an alert box pops up, the user will have to click "OK" to proceed. </a:t>
            </a:r>
          </a:p>
          <a:p>
            <a:r>
              <a:rPr lang="en-US" b="1" dirty="0" smtClean="0"/>
              <a:t>Syntax:</a:t>
            </a:r>
            <a:endParaRPr lang="en-US" dirty="0" smtClean="0"/>
          </a:p>
          <a:p>
            <a:r>
              <a:rPr lang="en-US" dirty="0" smtClean="0"/>
              <a:t>alert("</a:t>
            </a:r>
            <a:r>
              <a:rPr lang="en-US" dirty="0" err="1" smtClean="0"/>
              <a:t>sometext</a:t>
            </a:r>
            <a:r>
              <a:rPr lang="en-US" dirty="0" smtClean="0"/>
              <a:t>");</a:t>
            </a:r>
          </a:p>
          <a:p>
            <a:pPr marL="0" indent="0">
              <a:buNone/>
            </a:pPr>
            <a:r>
              <a:rPr lang="en-US" dirty="0" smtClean="0"/>
              <a:t>	</a:t>
            </a:r>
            <a:r>
              <a:rPr lang="en-US" dirty="0" smtClean="0">
                <a:hlinkClick r:id="rId2" action="ppaction://hlinkfile"/>
              </a:rPr>
              <a:t>Output:</a:t>
            </a:r>
            <a:endParaRPr lang="en-US" dirty="0" smtClean="0"/>
          </a:p>
          <a:p>
            <a:r>
              <a:rPr lang="en-US" b="1" dirty="0" smtClean="0"/>
              <a:t>Confirm Box</a:t>
            </a:r>
          </a:p>
          <a:p>
            <a:r>
              <a:rPr lang="en-US" dirty="0" smtClean="0"/>
              <a:t>A confirm box is often used if you want the user to verify or accept something.</a:t>
            </a:r>
            <a:endParaRPr lang="en-US" b="1" dirty="0" smtClean="0"/>
          </a:p>
          <a:p>
            <a:endParaRPr lang="en-US" dirty="0"/>
          </a:p>
        </p:txBody>
      </p:sp>
    </p:spTree>
    <p:extLst>
      <p:ext uri="{BB962C8B-B14F-4D97-AF65-F5344CB8AC3E}">
        <p14:creationId xmlns:p14="http://schemas.microsoft.com/office/powerpoint/2010/main" val="4095077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8490"/>
            <a:ext cx="8915400" cy="6740013"/>
          </a:xfrm>
        </p:spPr>
        <p:txBody>
          <a:bodyPr>
            <a:normAutofit fontScale="47500" lnSpcReduction="20000"/>
          </a:bodyPr>
          <a:lstStyle/>
          <a:p>
            <a:r>
              <a:rPr lang="en-US" sz="5500" dirty="0" smtClean="0"/>
              <a:t>When a confirm box pops up, the user will have to click either "OK" or "Cancel" to proceed. </a:t>
            </a:r>
          </a:p>
          <a:p>
            <a:r>
              <a:rPr lang="en-US" sz="5500" dirty="0" smtClean="0"/>
              <a:t>If the user clicks "OK", the box returns true. If the user clicks "Cancel", the box returns false.</a:t>
            </a:r>
          </a:p>
          <a:p>
            <a:r>
              <a:rPr lang="en-US" sz="5500" b="1" dirty="0" smtClean="0"/>
              <a:t>Syntax:</a:t>
            </a:r>
            <a:endParaRPr lang="en-US" sz="5500" dirty="0" smtClean="0"/>
          </a:p>
          <a:p>
            <a:r>
              <a:rPr lang="en-US" sz="5500" dirty="0" smtClean="0"/>
              <a:t>confirm("</a:t>
            </a:r>
            <a:r>
              <a:rPr lang="en-US" sz="5500" dirty="0" err="1" smtClean="0"/>
              <a:t>sometext</a:t>
            </a:r>
            <a:r>
              <a:rPr lang="en-US" sz="5500" dirty="0" smtClean="0"/>
              <a:t>");</a:t>
            </a:r>
          </a:p>
          <a:p>
            <a:pPr marL="0" indent="0">
              <a:buNone/>
            </a:pPr>
            <a:r>
              <a:rPr lang="en-US" sz="5500" dirty="0" smtClean="0"/>
              <a:t>	</a:t>
            </a:r>
            <a:r>
              <a:rPr lang="en-US" sz="5500" dirty="0" smtClean="0">
                <a:hlinkClick r:id="rId2" action="ppaction://hlinkfile"/>
              </a:rPr>
              <a:t>Output:</a:t>
            </a:r>
            <a:r>
              <a:rPr lang="en-US" sz="5500" dirty="0" smtClean="0"/>
              <a:t/>
            </a:r>
            <a:br>
              <a:rPr lang="en-US" sz="5500" dirty="0" smtClean="0"/>
            </a:br>
            <a:r>
              <a:rPr lang="en-US" sz="5500" b="1" dirty="0" smtClean="0"/>
              <a:t>Prompt Box</a:t>
            </a:r>
          </a:p>
          <a:p>
            <a:r>
              <a:rPr lang="en-US" sz="5500" dirty="0" smtClean="0"/>
              <a:t>A prompt box is often used if you want the user to input a value before entering a page.</a:t>
            </a:r>
          </a:p>
          <a:p>
            <a:r>
              <a:rPr lang="en-US" sz="5500" dirty="0" smtClean="0"/>
              <a:t>When a prompt box pops up, the user will have to click either "OK" or "Cancel" to proceed after entering an input value. </a:t>
            </a:r>
          </a:p>
          <a:p>
            <a:r>
              <a:rPr lang="en-US" sz="5500" dirty="0" smtClean="0"/>
              <a:t>If the user clicks "OK" the box returns the input value. If the user clicks "Cancel" the box returns null.</a:t>
            </a:r>
          </a:p>
          <a:p>
            <a:r>
              <a:rPr lang="en-US" sz="5500" b="1" dirty="0" smtClean="0"/>
              <a:t>Syntax:</a:t>
            </a:r>
            <a:endParaRPr lang="en-US" sz="5500" dirty="0" smtClean="0"/>
          </a:p>
          <a:p>
            <a:r>
              <a:rPr lang="en-US" sz="5500" dirty="0" smtClean="0"/>
              <a:t>prompt("</a:t>
            </a:r>
            <a:r>
              <a:rPr lang="en-US" sz="5500" dirty="0" err="1" smtClean="0"/>
              <a:t>sometext</a:t>
            </a:r>
            <a:r>
              <a:rPr lang="en-US" sz="5500" dirty="0" smtClean="0"/>
              <a:t>","</a:t>
            </a:r>
            <a:r>
              <a:rPr lang="en-US" sz="5500" dirty="0" err="1" smtClean="0"/>
              <a:t>defaultvalue</a:t>
            </a:r>
            <a:r>
              <a:rPr lang="en-US" sz="5500" dirty="0" smtClean="0"/>
              <a:t>");</a:t>
            </a:r>
          </a:p>
          <a:p>
            <a:endParaRPr lang="en-US" dirty="0"/>
          </a:p>
          <a:p>
            <a:pPr marL="0" indent="0">
              <a:buNone/>
            </a:pPr>
            <a:r>
              <a:rPr lang="en-US" sz="5500" dirty="0" smtClean="0"/>
              <a:t>	</a:t>
            </a:r>
            <a:r>
              <a:rPr lang="en-US" sz="5500" dirty="0" smtClean="0">
                <a:hlinkClick r:id="rId3" action="ppaction://hlinkfile"/>
              </a:rPr>
              <a:t>Output:</a:t>
            </a:r>
            <a:endParaRPr lang="en-US" sz="5500" dirty="0"/>
          </a:p>
        </p:txBody>
      </p:sp>
    </p:spTree>
    <p:extLst>
      <p:ext uri="{BB962C8B-B14F-4D97-AF65-F5344CB8AC3E}">
        <p14:creationId xmlns:p14="http://schemas.microsoft.com/office/powerpoint/2010/main" val="666965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2237"/>
            <a:ext cx="8686800" cy="6583363"/>
          </a:xfrm>
        </p:spPr>
        <p:txBody>
          <a:bodyPr>
            <a:normAutofit/>
          </a:bodyPr>
          <a:lstStyle/>
          <a:p>
            <a:r>
              <a:rPr lang="en-US" b="1" dirty="0" smtClean="0"/>
              <a:t>JavaScript </a:t>
            </a:r>
            <a:r>
              <a:rPr lang="en-US" b="1" dirty="0" smtClean="0"/>
              <a:t>Functions</a:t>
            </a:r>
          </a:p>
          <a:p>
            <a:pPr lvl="1"/>
            <a:r>
              <a:rPr lang="en-US" dirty="0"/>
              <a:t>To keep the browser from executing a script when the page </a:t>
            </a:r>
            <a:r>
              <a:rPr lang="en-US" dirty="0" smtClean="0"/>
              <a:t>loads</a:t>
            </a:r>
          </a:p>
          <a:p>
            <a:pPr lvl="1"/>
            <a:r>
              <a:rPr lang="en-US" dirty="0" smtClean="0"/>
              <a:t>A </a:t>
            </a:r>
            <a:r>
              <a:rPr lang="en-US" dirty="0"/>
              <a:t>function contains code that will be executed by an event or by a call to the function</a:t>
            </a:r>
            <a:r>
              <a:rPr lang="en-US" dirty="0" smtClean="0"/>
              <a:t>.</a:t>
            </a:r>
          </a:p>
          <a:p>
            <a:pPr lvl="1"/>
            <a:r>
              <a:rPr lang="en-US" dirty="0"/>
              <a:t>You may call a function from anywhere within a page (or even from other pages if the function is embedded in an external .</a:t>
            </a:r>
            <a:r>
              <a:rPr lang="en-US" dirty="0" err="1"/>
              <a:t>js</a:t>
            </a:r>
            <a:r>
              <a:rPr lang="en-US" dirty="0"/>
              <a:t> file</a:t>
            </a:r>
            <a:r>
              <a:rPr lang="en-US" dirty="0" smtClean="0"/>
              <a:t>)</a:t>
            </a:r>
          </a:p>
          <a:p>
            <a:pPr lvl="1"/>
            <a:r>
              <a:rPr lang="en-US" dirty="0"/>
              <a:t> Functions can be defined both in the &lt;head&gt; and in the &lt;body&gt; section of a document. However, to assure that a function is read/loaded by the browser before it is called, it could be wise to put functions in the &lt;head&gt; section.</a:t>
            </a:r>
          </a:p>
          <a:p>
            <a:pPr lvl="1"/>
            <a:endParaRPr lang="en-US" b="1" dirty="0" smtClean="0"/>
          </a:p>
        </p:txBody>
      </p:sp>
    </p:spTree>
    <p:extLst>
      <p:ext uri="{BB962C8B-B14F-4D97-AF65-F5344CB8AC3E}">
        <p14:creationId xmlns:p14="http://schemas.microsoft.com/office/powerpoint/2010/main" val="1064002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2237"/>
            <a:ext cx="8686800" cy="6583363"/>
          </a:xfrm>
        </p:spPr>
        <p:txBody>
          <a:bodyPr>
            <a:normAutofit/>
          </a:bodyPr>
          <a:lstStyle/>
          <a:p>
            <a:r>
              <a:rPr lang="en-US" dirty="0"/>
              <a:t>The syntax for creating a function is:</a:t>
            </a:r>
          </a:p>
          <a:p>
            <a:pPr>
              <a:buNone/>
            </a:pPr>
            <a:r>
              <a:rPr lang="en-US" dirty="0"/>
              <a:t>function </a:t>
            </a:r>
            <a:r>
              <a:rPr lang="en-US" i="1" dirty="0" err="1"/>
              <a:t>functionname</a:t>
            </a:r>
            <a:r>
              <a:rPr lang="en-US" dirty="0"/>
              <a:t>(</a:t>
            </a:r>
            <a:r>
              <a:rPr lang="en-US" i="1" dirty="0"/>
              <a:t>var1,var2,...,</a:t>
            </a:r>
            <a:r>
              <a:rPr lang="en-US" i="1" dirty="0" err="1"/>
              <a:t>varX</a:t>
            </a:r>
            <a:r>
              <a:rPr lang="en-US" dirty="0"/>
              <a:t>) </a:t>
            </a:r>
          </a:p>
          <a:p>
            <a:pPr>
              <a:buNone/>
            </a:pPr>
            <a:r>
              <a:rPr lang="en-US" dirty="0"/>
              <a:t>	{ </a:t>
            </a:r>
          </a:p>
          <a:p>
            <a:pPr>
              <a:buNone/>
            </a:pPr>
            <a:r>
              <a:rPr lang="en-US" i="1" dirty="0"/>
              <a:t>		some code</a:t>
            </a:r>
            <a:r>
              <a:rPr lang="en-US" dirty="0"/>
              <a:t> </a:t>
            </a:r>
          </a:p>
          <a:p>
            <a:pPr>
              <a:buNone/>
            </a:pPr>
            <a:r>
              <a:rPr lang="en-US" dirty="0"/>
              <a:t>	}</a:t>
            </a:r>
          </a:p>
          <a:p>
            <a:pPr algn="ctr">
              <a:buNone/>
            </a:pPr>
            <a:r>
              <a:rPr lang="en-US" i="1" dirty="0"/>
              <a:t>or</a:t>
            </a:r>
            <a:endParaRPr lang="en-US" dirty="0"/>
          </a:p>
          <a:p>
            <a:pPr>
              <a:buNone/>
            </a:pPr>
            <a:r>
              <a:rPr lang="en-US" dirty="0"/>
              <a:t>function </a:t>
            </a:r>
            <a:r>
              <a:rPr lang="en-US" i="1" dirty="0" err="1"/>
              <a:t>functionname</a:t>
            </a:r>
            <a:r>
              <a:rPr lang="en-US" dirty="0"/>
              <a:t>() </a:t>
            </a:r>
          </a:p>
          <a:p>
            <a:pPr>
              <a:buNone/>
            </a:pPr>
            <a:r>
              <a:rPr lang="en-US" dirty="0"/>
              <a:t>	{ </a:t>
            </a:r>
          </a:p>
          <a:p>
            <a:pPr>
              <a:buNone/>
            </a:pPr>
            <a:r>
              <a:rPr lang="en-US" i="1" dirty="0"/>
              <a:t>		some code</a:t>
            </a:r>
            <a:r>
              <a:rPr lang="en-US" dirty="0"/>
              <a:t> </a:t>
            </a:r>
          </a:p>
          <a:p>
            <a:pPr>
              <a:buNone/>
            </a:pPr>
            <a:r>
              <a:rPr lang="en-US" dirty="0"/>
              <a:t>	</a:t>
            </a:r>
            <a:r>
              <a:rPr lang="en-US" dirty="0" smtClean="0"/>
              <a:t>}</a:t>
            </a:r>
          </a:p>
          <a:p>
            <a:pPr>
              <a:buNone/>
            </a:pPr>
            <a:r>
              <a:rPr lang="en-US" dirty="0" smtClean="0">
                <a:hlinkClick r:id="rId2" action="ppaction://hlinkfile"/>
              </a:rPr>
              <a:t>Output:</a:t>
            </a:r>
            <a:endParaRPr lang="en-US" dirty="0"/>
          </a:p>
        </p:txBody>
      </p:sp>
    </p:spTree>
    <p:extLst>
      <p:ext uri="{BB962C8B-B14F-4D97-AF65-F5344CB8AC3E}">
        <p14:creationId xmlns:p14="http://schemas.microsoft.com/office/powerpoint/2010/main" val="15045455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659563"/>
          </a:xfrm>
        </p:spPr>
        <p:txBody>
          <a:bodyPr>
            <a:normAutofit lnSpcReduction="10000"/>
          </a:bodyPr>
          <a:lstStyle/>
          <a:p>
            <a:r>
              <a:rPr lang="en-US" b="1" dirty="0" smtClean="0"/>
              <a:t>The return Statement</a:t>
            </a:r>
          </a:p>
          <a:p>
            <a:r>
              <a:rPr lang="en-US" b="1" dirty="0" smtClean="0"/>
              <a:t>Example</a:t>
            </a:r>
          </a:p>
          <a:p>
            <a:pPr>
              <a:buNone/>
            </a:pPr>
            <a:r>
              <a:rPr lang="en-US" dirty="0" smtClean="0"/>
              <a:t>function prod(</a:t>
            </a:r>
            <a:r>
              <a:rPr lang="en-US" dirty="0" err="1" smtClean="0"/>
              <a:t>a,b</a:t>
            </a:r>
            <a:r>
              <a:rPr lang="en-US" dirty="0" smtClean="0"/>
              <a:t>) </a:t>
            </a:r>
          </a:p>
          <a:p>
            <a:pPr>
              <a:buNone/>
            </a:pPr>
            <a:r>
              <a:rPr lang="en-US" dirty="0" smtClean="0"/>
              <a:t>	{ </a:t>
            </a:r>
          </a:p>
          <a:p>
            <a:pPr>
              <a:buNone/>
            </a:pPr>
            <a:r>
              <a:rPr lang="en-US" dirty="0" smtClean="0"/>
              <a:t>		x=a*b; </a:t>
            </a:r>
          </a:p>
          <a:p>
            <a:pPr>
              <a:buNone/>
            </a:pPr>
            <a:r>
              <a:rPr lang="en-US" dirty="0" smtClean="0"/>
              <a:t>		return x; </a:t>
            </a:r>
          </a:p>
          <a:p>
            <a:pPr>
              <a:buNone/>
            </a:pPr>
            <a:r>
              <a:rPr lang="en-US" dirty="0" smtClean="0"/>
              <a:t>	}</a:t>
            </a:r>
          </a:p>
          <a:p>
            <a:pPr>
              <a:buNone/>
            </a:pPr>
            <a:endParaRPr lang="en-US" dirty="0" smtClean="0"/>
          </a:p>
          <a:p>
            <a:r>
              <a:rPr lang="en-US" b="1" dirty="0" smtClean="0"/>
              <a:t>To call the function</a:t>
            </a:r>
          </a:p>
          <a:p>
            <a:r>
              <a:rPr lang="en-US" b="1" dirty="0" smtClean="0"/>
              <a:t>Example</a:t>
            </a:r>
          </a:p>
          <a:p>
            <a:pPr>
              <a:buNone/>
            </a:pPr>
            <a:r>
              <a:rPr lang="en-US" dirty="0" smtClean="0"/>
              <a:t>product=prod(2,3</a:t>
            </a:r>
            <a:r>
              <a:rPr lang="en-US" dirty="0" smtClean="0"/>
              <a:t>);</a:t>
            </a:r>
          </a:p>
          <a:p>
            <a:pPr>
              <a:buNone/>
            </a:pPr>
            <a:r>
              <a:rPr lang="en-US" dirty="0" smtClean="0">
                <a:hlinkClick r:id="rId2" action="ppaction://hlinkfile"/>
              </a:rPr>
              <a:t>Output:</a:t>
            </a:r>
            <a:endParaRPr lang="en-US" dirty="0"/>
          </a:p>
        </p:txBody>
      </p:sp>
    </p:spTree>
    <p:extLst>
      <p:ext uri="{BB962C8B-B14F-4D97-AF65-F5344CB8AC3E}">
        <p14:creationId xmlns:p14="http://schemas.microsoft.com/office/powerpoint/2010/main" val="1802979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Database Connectivity:</a:t>
            </a:r>
            <a:endParaRPr lang="en-US" dirty="0"/>
          </a:p>
        </p:txBody>
      </p:sp>
      <p:sp>
        <p:nvSpPr>
          <p:cNvPr id="3" name="Content Placeholder 2"/>
          <p:cNvSpPr>
            <a:spLocks noGrp="1"/>
          </p:cNvSpPr>
          <p:nvPr>
            <p:ph idx="1"/>
          </p:nvPr>
        </p:nvSpPr>
        <p:spPr/>
        <p:txBody>
          <a:bodyPr>
            <a:normAutofit/>
          </a:bodyPr>
          <a:lstStyle/>
          <a:p>
            <a:r>
              <a:rPr lang="en-US" sz="3600" dirty="0" smtClean="0"/>
              <a:t>Netscape has a product called ‘Live wire’, which permits server side , JavaScript code, to connect to Relational Database management systems (RDBMS) like oracle, My SQL server, My SQL etc ‘live wire’ database drivers also support a no of non-relational database.</a:t>
            </a:r>
            <a:endParaRPr lang="en-US" sz="3600" dirty="0"/>
          </a:p>
        </p:txBody>
      </p:sp>
    </p:spTree>
    <p:extLst>
      <p:ext uri="{BB962C8B-B14F-4D97-AF65-F5344CB8AC3E}">
        <p14:creationId xmlns:p14="http://schemas.microsoft.com/office/powerpoint/2010/main" val="156422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92162"/>
          </a:xfrm>
        </p:spPr>
        <p:txBody>
          <a:bodyPr/>
          <a:lstStyle/>
          <a:p>
            <a:r>
              <a:rPr lang="en-US" b="1" dirty="0" smtClean="0"/>
              <a:t>Client Side JavaScript:</a:t>
            </a:r>
            <a:endParaRPr lang="en-US" dirty="0"/>
          </a:p>
        </p:txBody>
      </p:sp>
      <p:sp>
        <p:nvSpPr>
          <p:cNvPr id="3" name="Content Placeholder 2"/>
          <p:cNvSpPr>
            <a:spLocks noGrp="1"/>
          </p:cNvSpPr>
          <p:nvPr>
            <p:ph idx="1"/>
          </p:nvPr>
        </p:nvSpPr>
        <p:spPr>
          <a:xfrm>
            <a:off x="381000" y="1066800"/>
            <a:ext cx="8458200" cy="5486400"/>
          </a:xfrm>
        </p:spPr>
        <p:txBody>
          <a:bodyPr>
            <a:normAutofit fontScale="85000" lnSpcReduction="20000"/>
          </a:bodyPr>
          <a:lstStyle/>
          <a:p>
            <a:r>
              <a:rPr lang="en-US" dirty="0" smtClean="0"/>
              <a:t>Client side java Script is embedded into a standard HTML program. </a:t>
            </a:r>
            <a:r>
              <a:rPr lang="en-US" dirty="0" err="1" smtClean="0"/>
              <a:t>JavaSript</a:t>
            </a:r>
            <a:r>
              <a:rPr lang="en-US" dirty="0" smtClean="0"/>
              <a:t> is embedded between the &lt;script&gt;…….&lt;/script&gt; html tags. </a:t>
            </a:r>
          </a:p>
          <a:p>
            <a:r>
              <a:rPr lang="en-US" dirty="0" smtClean="0"/>
              <a:t>These tags are embedded within the &lt;head&gt;……&lt;/head&gt; or &lt;body&gt;…..&lt;/body&gt; tags of the html program.</a:t>
            </a:r>
          </a:p>
          <a:p>
            <a:r>
              <a:rPr lang="en-US" dirty="0" smtClean="0"/>
              <a:t>Java script is embedded into an html program because JavaScript uses the filename.html and HTTP protocol to transport itself from the web serve to the client’s browser where the JavaScript executes and processes client information. </a:t>
            </a:r>
          </a:p>
          <a:p>
            <a:r>
              <a:rPr lang="en-US" dirty="0" smtClean="0"/>
              <a:t>Only a browser that is JavaScript enabled will be able to interpret JavaScript code. </a:t>
            </a:r>
          </a:p>
          <a:p>
            <a:r>
              <a:rPr lang="en-US" dirty="0" smtClean="0"/>
              <a:t>Netscape communicator does this best as </a:t>
            </a:r>
            <a:r>
              <a:rPr lang="en-US" dirty="0" err="1" smtClean="0"/>
              <a:t>javascript</a:t>
            </a:r>
            <a:r>
              <a:rPr lang="en-US" dirty="0" smtClean="0"/>
              <a:t> is the natural language of </a:t>
            </a:r>
            <a:r>
              <a:rPr lang="en-US" dirty="0" err="1" smtClean="0"/>
              <a:t>NetScape</a:t>
            </a:r>
            <a:r>
              <a:rPr lang="en-US" dirty="0" smtClean="0"/>
              <a:t> communicator.</a:t>
            </a:r>
            <a:endParaRPr lang="en-US" dirty="0"/>
          </a:p>
        </p:txBody>
      </p:sp>
    </p:spTree>
    <p:extLst>
      <p:ext uri="{BB962C8B-B14F-4D97-AF65-F5344CB8AC3E}">
        <p14:creationId xmlns:p14="http://schemas.microsoft.com/office/powerpoint/2010/main" val="308793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020762"/>
          </a:xfrm>
        </p:spPr>
        <p:txBody>
          <a:bodyPr/>
          <a:lstStyle/>
          <a:p>
            <a:r>
              <a:rPr lang="en-US" b="1" dirty="0" smtClean="0"/>
              <a:t>Server Based JavaScript</a:t>
            </a:r>
            <a:endParaRPr lang="en-US" b="1" dirty="0"/>
          </a:p>
        </p:txBody>
      </p:sp>
      <p:sp>
        <p:nvSpPr>
          <p:cNvPr id="3" name="Content Placeholder 2"/>
          <p:cNvSpPr>
            <a:spLocks noGrp="1"/>
          </p:cNvSpPr>
          <p:nvPr>
            <p:ph idx="1"/>
          </p:nvPr>
        </p:nvSpPr>
        <p:spPr>
          <a:xfrm>
            <a:off x="381000" y="1295400"/>
            <a:ext cx="8458200" cy="5257800"/>
          </a:xfrm>
        </p:spPr>
        <p:txBody>
          <a:bodyPr>
            <a:normAutofit fontScale="92500" lnSpcReduction="10000"/>
          </a:bodyPr>
          <a:lstStyle/>
          <a:p>
            <a:r>
              <a:rPr lang="en-US" dirty="0" smtClean="0"/>
              <a:t>Server Based JavaScript programs are complied with HTML documents into a platform independent byte code format.</a:t>
            </a:r>
          </a:p>
          <a:p>
            <a:r>
              <a:rPr lang="en-US" dirty="0" smtClean="0"/>
              <a:t>The server based scripts remain with the server and are loaded to perform any server side processing.</a:t>
            </a:r>
          </a:p>
          <a:p>
            <a:r>
              <a:rPr lang="en-US" dirty="0" smtClean="0"/>
              <a:t>The HTML document loaded by the browser communicate with the server scripts to implement advance web applications that are distributed between the browser server and other server side programs such as database and electronic </a:t>
            </a:r>
            <a:r>
              <a:rPr lang="en-US" smtClean="0"/>
              <a:t>commerce applications.</a:t>
            </a:r>
            <a:endParaRPr lang="en-US" dirty="0"/>
          </a:p>
        </p:txBody>
      </p:sp>
    </p:spTree>
    <p:extLst>
      <p:ext uri="{BB962C8B-B14F-4D97-AF65-F5344CB8AC3E}">
        <p14:creationId xmlns:p14="http://schemas.microsoft.com/office/powerpoint/2010/main" val="322498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Advantages of JavaScript:</a:t>
            </a:r>
            <a:endParaRPr lang="en-US" dirty="0"/>
          </a:p>
        </p:txBody>
      </p:sp>
      <p:sp>
        <p:nvSpPr>
          <p:cNvPr id="3" name="Content Placeholder 2"/>
          <p:cNvSpPr>
            <a:spLocks noGrp="1"/>
          </p:cNvSpPr>
          <p:nvPr>
            <p:ph idx="1"/>
          </p:nvPr>
        </p:nvSpPr>
        <p:spPr>
          <a:xfrm>
            <a:off x="457200" y="1295400"/>
            <a:ext cx="8382000" cy="5257800"/>
          </a:xfrm>
        </p:spPr>
        <p:txBody>
          <a:bodyPr>
            <a:normAutofit fontScale="92500"/>
          </a:bodyPr>
          <a:lstStyle/>
          <a:p>
            <a:pPr marL="514350" indent="-514350">
              <a:buAutoNum type="arabicPeriod"/>
            </a:pPr>
            <a:r>
              <a:rPr lang="en-US" b="1" dirty="0" smtClean="0"/>
              <a:t>An interpreted language: </a:t>
            </a:r>
          </a:p>
          <a:p>
            <a:pPr marL="514350" indent="-514350">
              <a:buNone/>
            </a:pPr>
            <a:r>
              <a:rPr lang="en-US" b="1" dirty="0" smtClean="0"/>
              <a:t>	</a:t>
            </a:r>
            <a:r>
              <a:rPr lang="en-US" dirty="0" smtClean="0"/>
              <a:t>It do not requires compilation steps. </a:t>
            </a:r>
          </a:p>
          <a:p>
            <a:pPr>
              <a:buNone/>
            </a:pPr>
            <a:r>
              <a:rPr lang="en-US" b="1" dirty="0" smtClean="0"/>
              <a:t>2. Embedded within HTML:</a:t>
            </a:r>
            <a:r>
              <a:rPr lang="en-US" dirty="0" smtClean="0"/>
              <a:t> </a:t>
            </a:r>
          </a:p>
          <a:p>
            <a:pPr>
              <a:buNone/>
            </a:pPr>
            <a:r>
              <a:rPr lang="en-US" dirty="0" smtClean="0"/>
              <a:t>	JavaScript does not require any separate editor for program to be written, edited or compiled. It can be written in any text editor like notepad along with html tags and saved as fielname.html.</a:t>
            </a:r>
          </a:p>
          <a:p>
            <a:pPr>
              <a:buNone/>
            </a:pPr>
            <a:r>
              <a:rPr lang="en-US" b="1" dirty="0" smtClean="0"/>
              <a:t>3. Minimal Syntax- easy to learn:</a:t>
            </a:r>
            <a:r>
              <a:rPr lang="en-US" dirty="0" smtClean="0"/>
              <a:t> </a:t>
            </a:r>
          </a:p>
          <a:p>
            <a:pPr>
              <a:buNone/>
            </a:pPr>
            <a:r>
              <a:rPr lang="en-US" dirty="0" smtClean="0"/>
              <a:t>	By learning few commands, simple rules of syntax, complete application can be built using JavaScript.</a:t>
            </a:r>
          </a:p>
          <a:p>
            <a:endParaRPr lang="en-US" dirty="0"/>
          </a:p>
        </p:txBody>
      </p:sp>
    </p:spTree>
    <p:extLst>
      <p:ext uri="{BB962C8B-B14F-4D97-AF65-F5344CB8AC3E}">
        <p14:creationId xmlns:p14="http://schemas.microsoft.com/office/powerpoint/2010/main" val="3636417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lnSpcReduction="10000"/>
          </a:bodyPr>
          <a:lstStyle/>
          <a:p>
            <a:pPr>
              <a:buNone/>
            </a:pPr>
            <a:r>
              <a:rPr lang="en-US" b="1" dirty="0" smtClean="0"/>
              <a:t>4. Quick development: </a:t>
            </a:r>
          </a:p>
          <a:p>
            <a:pPr>
              <a:buNone/>
            </a:pPr>
            <a:r>
              <a:rPr lang="en-US" b="1" dirty="0" smtClean="0"/>
              <a:t>	</a:t>
            </a:r>
            <a:r>
              <a:rPr lang="en-US" dirty="0" smtClean="0"/>
              <a:t>As JavaScript does not require time consuming compilation, scripts can be developed in short period of time.</a:t>
            </a:r>
          </a:p>
          <a:p>
            <a:pPr>
              <a:buNone/>
            </a:pPr>
            <a:r>
              <a:rPr lang="en-US" b="1" dirty="0" smtClean="0"/>
              <a:t>5. Designed for simple, small programs: </a:t>
            </a:r>
          </a:p>
          <a:p>
            <a:pPr>
              <a:buNone/>
            </a:pPr>
            <a:r>
              <a:rPr lang="en-US" b="1" dirty="0" smtClean="0"/>
              <a:t>	</a:t>
            </a:r>
            <a:r>
              <a:rPr lang="en-US" dirty="0" smtClean="0"/>
              <a:t>Small programs can be easily written executed at an acceptable speed using JavaScript.</a:t>
            </a:r>
          </a:p>
          <a:p>
            <a:pPr>
              <a:buNone/>
            </a:pPr>
            <a:r>
              <a:rPr lang="en-US" b="1" dirty="0" smtClean="0"/>
              <a:t>6. Performance:</a:t>
            </a:r>
            <a:r>
              <a:rPr lang="en-US" dirty="0" smtClean="0"/>
              <a:t> </a:t>
            </a:r>
          </a:p>
          <a:p>
            <a:pPr>
              <a:buNone/>
            </a:pPr>
            <a:r>
              <a:rPr lang="en-US" dirty="0" smtClean="0"/>
              <a:t>	Java Script can be written such that the html files are compact and quite small. It minimize storage requirements on the web server and download time for client.</a:t>
            </a:r>
          </a:p>
          <a:p>
            <a:pPr>
              <a:buNone/>
            </a:pPr>
            <a:endParaRPr lang="en-US" dirty="0"/>
          </a:p>
        </p:txBody>
      </p:sp>
    </p:spTree>
    <p:extLst>
      <p:ext uri="{BB962C8B-B14F-4D97-AF65-F5344CB8AC3E}">
        <p14:creationId xmlns:p14="http://schemas.microsoft.com/office/powerpoint/2010/main" val="1804968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1661</Words>
  <Application>Microsoft Office PowerPoint</Application>
  <PresentationFormat>On-screen Show (4:3)</PresentationFormat>
  <Paragraphs>348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JavaScript</vt:lpstr>
      <vt:lpstr>What is JavaScript?</vt:lpstr>
      <vt:lpstr>Are Java and JavaScript the same?</vt:lpstr>
      <vt:lpstr>PowerPoint Presentation</vt:lpstr>
      <vt:lpstr>Database Connectivity:</vt:lpstr>
      <vt:lpstr>Client Side JavaScript:</vt:lpstr>
      <vt:lpstr>Server Based JavaScript</vt:lpstr>
      <vt:lpstr>Advantages of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Embedding JavaScript In HTML</vt:lpstr>
      <vt:lpstr>Variables</vt:lpstr>
      <vt:lpstr>Scope of a variable</vt:lpstr>
      <vt:lpstr>Data Type Conversion</vt:lpstr>
      <vt:lpstr>Operators</vt:lpstr>
      <vt:lpstr>Assignment</vt:lpstr>
      <vt:lpstr>Arithmetic</vt:lpstr>
      <vt:lpstr>Unary</vt:lpstr>
      <vt:lpstr>String</vt:lpstr>
      <vt:lpstr>Logical</vt:lpstr>
      <vt:lpstr>Comparison</vt:lpstr>
      <vt:lpstr>Bit Manipulation</vt:lpstr>
      <vt:lpstr>PowerPoint Presentation</vt:lpstr>
      <vt:lpstr>Conditional</vt:lpstr>
      <vt:lpstr>Programming Constructs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sghatuwa</dc:creator>
  <cp:lastModifiedBy>sghatuwa</cp:lastModifiedBy>
  <cp:revision>15</cp:revision>
  <dcterms:created xsi:type="dcterms:W3CDTF">2006-08-16T00:00:00Z</dcterms:created>
  <dcterms:modified xsi:type="dcterms:W3CDTF">2018-06-20T04:27:28Z</dcterms:modified>
</cp:coreProperties>
</file>