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ED614-4758-4FD7-9E64-4335114EFA40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2377-6FCA-478A-8819-410B57599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E2377-6FCA-478A-8819-410B57599B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6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class2/frameset-target.html" TargetMode="External"/><Relationship Id="rId2" Type="http://schemas.openxmlformats.org/officeDocument/2006/relationships/hyperlink" Target="class2/frames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lass2/input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class2/checkbox%20and%20radio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class2/hiddenField2.html" TargetMode="External"/><Relationship Id="rId2" Type="http://schemas.openxmlformats.org/officeDocument/2006/relationships/hyperlink" Target="class2/hiddenField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lass2/index2.html" TargetMode="External"/><Relationship Id="rId2" Type="http://schemas.openxmlformats.org/officeDocument/2006/relationships/hyperlink" Target="class2/anchor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lass2/imagemap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class2/frametag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Linking Documents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Text </a:t>
            </a:r>
            <a:r>
              <a:rPr lang="en-US" sz="1600" dirty="0">
                <a:solidFill>
                  <a:schemeClr val="tx1"/>
                </a:solidFill>
              </a:rPr>
              <a:t>or an image that provides such linkages is called hypertext, a hyperlink or a hotspot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HTML </a:t>
            </a:r>
            <a:r>
              <a:rPr lang="en-US" sz="1600" dirty="0">
                <a:solidFill>
                  <a:schemeClr val="tx1"/>
                </a:solidFill>
              </a:rPr>
              <a:t>allows linking to other html documents as well as </a:t>
            </a:r>
            <a:r>
              <a:rPr lang="en-US" sz="1600" dirty="0" smtClean="0">
                <a:solidFill>
                  <a:schemeClr val="tx1"/>
                </a:solidFill>
              </a:rPr>
              <a:t>images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Clicking on a section of text or on image in one web page will open an entire web page or an </a:t>
            </a:r>
            <a:r>
              <a:rPr lang="en-US" sz="1600" dirty="0" smtClean="0">
                <a:solidFill>
                  <a:schemeClr val="tx1"/>
                </a:solidFill>
              </a:rPr>
              <a:t>image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Browser </a:t>
            </a:r>
            <a:r>
              <a:rPr lang="en-US" sz="1600" dirty="0">
                <a:solidFill>
                  <a:schemeClr val="tx1"/>
                </a:solidFill>
              </a:rPr>
              <a:t>distinguishes hyperlinks from normal </a:t>
            </a:r>
            <a:r>
              <a:rPr lang="en-US" sz="1600" dirty="0" smtClean="0">
                <a:solidFill>
                  <a:schemeClr val="tx1"/>
                </a:solidFill>
              </a:rPr>
              <a:t>text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Appears </a:t>
            </a:r>
            <a:r>
              <a:rPr lang="en-US" sz="1600" dirty="0">
                <a:solidFill>
                  <a:schemeClr val="tx1"/>
                </a:solidFill>
              </a:rPr>
              <a:t>blue in color (by default but can be changed by html program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Appears </a:t>
            </a:r>
            <a:r>
              <a:rPr lang="en-US" sz="1600" dirty="0">
                <a:solidFill>
                  <a:schemeClr val="tx1"/>
                </a:solidFill>
              </a:rPr>
              <a:t>blue in color (by default but can be changed by html program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</a:rPr>
              <a:t>the hyperlink is used in an image the border of blue color in an image is </a:t>
            </a:r>
            <a:r>
              <a:rPr lang="en-US" sz="1600" dirty="0" smtClean="0">
                <a:solidFill>
                  <a:schemeClr val="tx1"/>
                </a:solidFill>
              </a:rPr>
              <a:t>appeared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Links </a:t>
            </a:r>
            <a:r>
              <a:rPr lang="en-US" sz="1600" dirty="0">
                <a:solidFill>
                  <a:schemeClr val="tx1"/>
                </a:solidFill>
              </a:rPr>
              <a:t>are crated in a web page by using the &lt;A&gt; &lt;/A&gt; tags.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Any </a:t>
            </a:r>
            <a:r>
              <a:rPr lang="en-US" sz="1600" dirty="0">
                <a:solidFill>
                  <a:schemeClr val="tx1"/>
                </a:solidFill>
              </a:rPr>
              <a:t>things written between the &lt;A&gt; &lt;/A&gt; tags becomes a hyperlink/hotspot. The document to be navigated needs to be specified. By using HREF attribute of the &lt;A&gt; tag the next web page or image can be </a:t>
            </a:r>
            <a:r>
              <a:rPr lang="en-US" sz="1600" dirty="0" smtClean="0">
                <a:solidFill>
                  <a:schemeClr val="tx1"/>
                </a:solidFill>
              </a:rPr>
              <a:t>specified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Syntax</a:t>
            </a:r>
          </a:p>
          <a:p>
            <a:pPr lvl="2" algn="l"/>
            <a:r>
              <a:rPr lang="en-US" sz="1600" dirty="0">
                <a:solidFill>
                  <a:schemeClr val="tx1"/>
                </a:solidFill>
              </a:rPr>
              <a:t>&lt;A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 “filename.htm”&gt;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Hyperlinks can be of two types.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External </a:t>
            </a:r>
            <a:r>
              <a:rPr lang="en-US" sz="1600" dirty="0">
                <a:solidFill>
                  <a:schemeClr val="tx1"/>
                </a:solidFill>
              </a:rPr>
              <a:t>Document References.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Internal </a:t>
            </a:r>
            <a:r>
              <a:rPr lang="en-US" sz="1600" dirty="0">
                <a:solidFill>
                  <a:schemeClr val="tx1"/>
                </a:solidFill>
              </a:rPr>
              <a:t>Document References.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Targeting Named Frames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Whenever a hyperlink, which loads a document in a frame, is crated, the file referenced in the hyperlink will be opened and will replace the current document that is in the frame.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is done by using the Name attribute of the &lt;frame&gt; &lt;/Frame&gt; tags.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Name </a:t>
            </a:r>
            <a:r>
              <a:rPr lang="en-US" sz="1600" dirty="0">
                <a:solidFill>
                  <a:schemeClr val="tx1"/>
                </a:solidFill>
              </a:rPr>
              <a:t>takes one parameter, which is its frame name.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attributes, via which the frame name is specified is the TARGET attribute.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TARGET </a:t>
            </a:r>
            <a:r>
              <a:rPr lang="en-US" sz="1600" dirty="0">
                <a:solidFill>
                  <a:schemeClr val="tx1"/>
                </a:solidFill>
              </a:rPr>
              <a:t>= “filename”. &amp;, The attribute via which the HTML file name is specified is the HREF attribute which is a part of &lt;A&gt; &lt;/A&gt; tag &amp; is given by &lt;A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 “index.htm” TAEGET = “main”&gt; click here&lt;/A&gt;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Example</a:t>
            </a:r>
            <a:r>
              <a:rPr lang="en-US" sz="1600" dirty="0">
                <a:solidFill>
                  <a:schemeClr val="tx1"/>
                </a:solidFill>
              </a:rPr>
              <a:t>: Frame identification: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Frameset cols = 30%, 70%&gt;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Frame name = “part”&gt; </a:t>
            </a:r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frame&gt;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frame name = “main”&gt; &lt;/frame&gt;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frameset&gt;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5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2000" b="1" dirty="0" smtClean="0">
                <a:solidFill>
                  <a:schemeClr val="tx1"/>
                </a:solidFill>
              </a:rPr>
              <a:t>Hyperlink </a:t>
            </a:r>
            <a:r>
              <a:rPr lang="en-US" sz="2000" b="1" dirty="0">
                <a:solidFill>
                  <a:schemeClr val="tx1"/>
                </a:solidFill>
              </a:rPr>
              <a:t>Specification: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 “index.htm” Target = “main”&gt; click here &lt;/A&gt;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Here </a:t>
            </a:r>
            <a:r>
              <a:rPr lang="en-US" sz="1600" dirty="0">
                <a:solidFill>
                  <a:schemeClr val="tx1"/>
                </a:solidFill>
              </a:rPr>
              <a:t>an index.htm is loaded into the frame named “man” when the hyperlink “click here” is clicked. Code for </a:t>
            </a:r>
            <a:r>
              <a:rPr lang="en-US" sz="1600" dirty="0" smtClean="0">
                <a:solidFill>
                  <a:schemeClr val="tx1"/>
                </a:solidFill>
              </a:rPr>
              <a:t>frames.html 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html&gt;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frameset rows = “70,*”&gt;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frame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“header.htm” </a:t>
            </a:r>
            <a:r>
              <a:rPr lang="en-US" sz="1600" dirty="0" err="1">
                <a:solidFill>
                  <a:schemeClr val="tx1"/>
                </a:solidFill>
              </a:rPr>
              <a:t>marginheight</a:t>
            </a:r>
            <a:r>
              <a:rPr lang="en-US" sz="1600" dirty="0">
                <a:solidFill>
                  <a:schemeClr val="tx1"/>
                </a:solidFill>
              </a:rPr>
              <a:t> = 0 </a:t>
            </a:r>
            <a:r>
              <a:rPr lang="en-US" sz="1600" dirty="0" err="1">
                <a:solidFill>
                  <a:schemeClr val="tx1"/>
                </a:solidFill>
              </a:rPr>
              <a:t>marginwidht</a:t>
            </a:r>
            <a:r>
              <a:rPr lang="en-US" sz="1600" dirty="0">
                <a:solidFill>
                  <a:schemeClr val="tx1"/>
                </a:solidFill>
              </a:rPr>
              <a:t> = 0 name = “frame1”&gt; &lt;/frame&gt; &lt;frameset cols = “35%,*”&gt;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frame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“pu.htm” name = “frame2”&gt;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frame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“desc.htm” name = “frame3”&gt;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frameset&gt;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frameset&gt;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html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pPr lvl="1" algn="l"/>
            <a:endParaRPr lang="en-US" sz="1600" dirty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  <a:hlinkClick r:id="rId2" action="ppaction://hlinkfile"/>
              </a:rPr>
              <a:t>Output: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  <a:hlinkClick r:id="rId3" action="ppaction://hlinkfile"/>
              </a:rPr>
              <a:t>Output1:</a:t>
            </a:r>
            <a:endParaRPr lang="en-US" sz="1600" dirty="0">
              <a:solidFill>
                <a:schemeClr val="tx1"/>
              </a:solidFill>
            </a:endParaRPr>
          </a:p>
          <a:p>
            <a:pPr lvl="1" algn="l"/>
            <a:endParaRPr lang="en-US" sz="16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4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HTML FORM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&lt;form&gt; is a pair tag.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HTML </a:t>
            </a:r>
            <a:r>
              <a:rPr lang="en-US" sz="1600" dirty="0">
                <a:solidFill>
                  <a:schemeClr val="tx1"/>
                </a:solidFill>
              </a:rPr>
              <a:t>forms are used to create (rather primitive) GUIs on Web pages. </a:t>
            </a:r>
          </a:p>
          <a:p>
            <a:pPr marL="1371600" lvl="2" indent="-457200" algn="l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Usually </a:t>
            </a:r>
            <a:r>
              <a:rPr lang="en-US" sz="1600" dirty="0">
                <a:solidFill>
                  <a:schemeClr val="tx1"/>
                </a:solidFill>
              </a:rPr>
              <a:t>the purpose is to ask the user for information </a:t>
            </a:r>
          </a:p>
          <a:p>
            <a:pPr marL="1371600" lvl="2" indent="-457200" algn="l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information is then sent back to the </a:t>
            </a:r>
            <a:r>
              <a:rPr lang="en-US" sz="1600" dirty="0" smtClean="0">
                <a:solidFill>
                  <a:schemeClr val="tx1"/>
                </a:solidFill>
              </a:rPr>
              <a:t>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form is an area that can contain form elements 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syntax is: &lt;form parameters&gt; ...form elements... &lt;/form&gt; 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Form </a:t>
            </a:r>
            <a:r>
              <a:rPr lang="en-US" sz="1600" dirty="0">
                <a:solidFill>
                  <a:schemeClr val="tx1"/>
                </a:solidFill>
              </a:rPr>
              <a:t>elements include: buttons, checkboxes, text fields, radio buttons, drop-down menus,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Other </a:t>
            </a:r>
            <a:r>
              <a:rPr lang="en-US" sz="1600" dirty="0">
                <a:solidFill>
                  <a:schemeClr val="tx1"/>
                </a:solidFill>
              </a:rPr>
              <a:t>kinds of HTML tags can be mixed in with the form elements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A </a:t>
            </a:r>
            <a:r>
              <a:rPr lang="en-US" sz="1600" dirty="0">
                <a:solidFill>
                  <a:schemeClr val="tx1"/>
                </a:solidFill>
              </a:rPr>
              <a:t>form usually contains a Submit button to send the information in the form elements to the server 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form’s parameters tell JavaScript how to send the information to the server (there are two different ways it could be sent) 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Forms </a:t>
            </a:r>
            <a:r>
              <a:rPr lang="en-US" sz="1600" dirty="0">
                <a:solidFill>
                  <a:schemeClr val="tx1"/>
                </a:solidFill>
              </a:rPr>
              <a:t>can be used for other things, such as a GUI for simple </a:t>
            </a:r>
            <a:r>
              <a:rPr lang="en-US" sz="1600" dirty="0" smtClean="0">
                <a:solidFill>
                  <a:schemeClr val="tx1"/>
                </a:solidFill>
              </a:rPr>
              <a:t>programs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The arguments to form tell what to do with the user </a:t>
            </a:r>
            <a:r>
              <a:rPr lang="en-US" sz="2000" dirty="0" smtClean="0">
                <a:solidFill>
                  <a:schemeClr val="tx1"/>
                </a:solidFill>
              </a:rPr>
              <a:t>input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action="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" (required)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Specifies </a:t>
            </a:r>
            <a:r>
              <a:rPr lang="en-US" sz="1600" dirty="0">
                <a:solidFill>
                  <a:schemeClr val="tx1"/>
                </a:solidFill>
              </a:rPr>
              <a:t>where to send the data when the Submit button is clicked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endParaRPr lang="en-US" sz="1600" dirty="0">
              <a:solidFill>
                <a:schemeClr val="tx1"/>
              </a:solidFill>
            </a:endParaRPr>
          </a:p>
          <a:p>
            <a:pPr lvl="1" algn="l"/>
            <a:endParaRPr lang="en-US" sz="16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600" dirty="0">
                <a:solidFill>
                  <a:schemeClr val="tx1"/>
                </a:solidFill>
              </a:rPr>
              <a:t>method="get" (default) </a:t>
            </a:r>
          </a:p>
          <a:p>
            <a:pPr lvl="2" algn="l"/>
            <a:r>
              <a:rPr lang="en-US" sz="1600" dirty="0">
                <a:solidFill>
                  <a:schemeClr val="tx1"/>
                </a:solidFill>
              </a:rPr>
              <a:t>Form data is sent as a URL </a:t>
            </a:r>
            <a:r>
              <a:rPr lang="en-US" sz="1600" dirty="0" err="1">
                <a:solidFill>
                  <a:schemeClr val="tx1"/>
                </a:solidFill>
              </a:rPr>
              <a:t>with?form_data</a:t>
            </a:r>
            <a:r>
              <a:rPr lang="en-US" sz="1600" dirty="0">
                <a:solidFill>
                  <a:schemeClr val="tx1"/>
                </a:solidFill>
              </a:rPr>
              <a:t> info appended to the end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Can </a:t>
            </a:r>
            <a:r>
              <a:rPr lang="en-US" sz="1600" dirty="0">
                <a:solidFill>
                  <a:schemeClr val="tx1"/>
                </a:solidFill>
              </a:rPr>
              <a:t>be used only if data is all ASCII and not more than 100 characters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method</a:t>
            </a:r>
            <a:r>
              <a:rPr lang="en-US" sz="1600" dirty="0">
                <a:solidFill>
                  <a:schemeClr val="tx1"/>
                </a:solidFill>
              </a:rPr>
              <a:t>="post"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Form </a:t>
            </a:r>
            <a:r>
              <a:rPr lang="en-US" sz="1600" dirty="0">
                <a:solidFill>
                  <a:schemeClr val="tx1"/>
                </a:solidFill>
              </a:rPr>
              <a:t>data is sent in the body of the URL request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Cannot </a:t>
            </a:r>
            <a:r>
              <a:rPr lang="en-US" sz="1600" dirty="0">
                <a:solidFill>
                  <a:schemeClr val="tx1"/>
                </a:solidFill>
              </a:rPr>
              <a:t>be bookmarked by most browsers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target</a:t>
            </a:r>
            <a:r>
              <a:rPr lang="en-US" sz="1600" dirty="0">
                <a:solidFill>
                  <a:schemeClr val="tx1"/>
                </a:solidFill>
              </a:rPr>
              <a:t>="target"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Tells </a:t>
            </a:r>
            <a:r>
              <a:rPr lang="en-US" sz="1600" dirty="0">
                <a:solidFill>
                  <a:schemeClr val="tx1"/>
                </a:solidFill>
              </a:rPr>
              <a:t>where to open the page sent as a result of the request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target</a:t>
            </a:r>
            <a:r>
              <a:rPr lang="en-US" sz="1600" dirty="0">
                <a:solidFill>
                  <a:schemeClr val="tx1"/>
                </a:solidFill>
              </a:rPr>
              <a:t>= _blank means open in a new window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target</a:t>
            </a:r>
            <a:r>
              <a:rPr lang="en-US" sz="1600" dirty="0">
                <a:solidFill>
                  <a:schemeClr val="tx1"/>
                </a:solidFill>
              </a:rPr>
              <a:t>= _top means use the same window</a:t>
            </a:r>
          </a:p>
        </p:txBody>
      </p:sp>
    </p:spTree>
    <p:extLst>
      <p:ext uri="{BB962C8B-B14F-4D97-AF65-F5344CB8AC3E}">
        <p14:creationId xmlns:p14="http://schemas.microsoft.com/office/powerpoint/2010/main" val="1085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INPUT TAG &lt;input&gt;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Most, but not all, form elements use the input tag, with a type="..." argument to tell which kind of element it is type can be text, checkbox, radio, password, hidden, submit, reset, button, file, or </a:t>
            </a:r>
            <a:r>
              <a:rPr lang="en-US" sz="1600" dirty="0" smtClean="0">
                <a:solidFill>
                  <a:schemeClr val="tx1"/>
                </a:solidFill>
              </a:rPr>
              <a:t>image.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Other common input tag arguments include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name: the name of the element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the “value” of the element; used in different ways for different values of type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readonly</a:t>
            </a:r>
            <a:r>
              <a:rPr lang="en-US" sz="1600" dirty="0">
                <a:solidFill>
                  <a:schemeClr val="tx1"/>
                </a:solidFill>
              </a:rPr>
              <a:t>: the value cannot be changed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disabled</a:t>
            </a:r>
            <a:r>
              <a:rPr lang="en-US" sz="1600" dirty="0">
                <a:solidFill>
                  <a:schemeClr val="tx1"/>
                </a:solidFill>
              </a:rPr>
              <a:t>: the user can’t do anything with this element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Other </a:t>
            </a:r>
            <a:r>
              <a:rPr lang="en-US" sz="1600" dirty="0">
                <a:solidFill>
                  <a:schemeClr val="tx1"/>
                </a:solidFill>
              </a:rPr>
              <a:t>arguments are defined for the input tag but have meaning only for certain values of </a:t>
            </a:r>
            <a:r>
              <a:rPr lang="en-US" sz="1600" dirty="0" smtClean="0">
                <a:solidFill>
                  <a:schemeClr val="tx1"/>
                </a:solidFill>
              </a:rPr>
              <a:t>type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  <a:hlinkClick r:id="rId2" action="ppaction://hlinkfile"/>
              </a:rPr>
              <a:t>Output: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b="1" dirty="0" smtClean="0">
                <a:solidFill>
                  <a:schemeClr val="tx1"/>
                </a:solidFill>
              </a:rPr>
              <a:t>submit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send </a:t>
            </a:r>
            <a:r>
              <a:rPr lang="en-US" sz="1600" dirty="0">
                <a:solidFill>
                  <a:schemeClr val="tx1"/>
                </a:solidFill>
              </a:rPr>
              <a:t>data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b="1" dirty="0" smtClean="0">
                <a:solidFill>
                  <a:schemeClr val="tx1"/>
                </a:solidFill>
              </a:rPr>
              <a:t>reset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restore </a:t>
            </a:r>
            <a:r>
              <a:rPr lang="en-US" sz="1600" dirty="0">
                <a:solidFill>
                  <a:schemeClr val="tx1"/>
                </a:solidFill>
              </a:rPr>
              <a:t>all form elements to their initial state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b="1" dirty="0" smtClean="0">
                <a:solidFill>
                  <a:schemeClr val="tx1"/>
                </a:solidFill>
              </a:rPr>
              <a:t>button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take </a:t>
            </a:r>
            <a:r>
              <a:rPr lang="en-US" sz="1600" dirty="0">
                <a:solidFill>
                  <a:schemeClr val="tx1"/>
                </a:solidFill>
              </a:rPr>
              <a:t>some action as specified by </a:t>
            </a:r>
            <a:r>
              <a:rPr lang="en-US" sz="1600" dirty="0" smtClean="0">
                <a:solidFill>
                  <a:schemeClr val="tx1"/>
                </a:solidFill>
              </a:rPr>
              <a:t>JavaScript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 lvl="1" algn="l"/>
            <a:endParaRPr lang="en-US" sz="1600" dirty="0">
              <a:solidFill>
                <a:schemeClr val="tx1"/>
              </a:solidFill>
            </a:endParaRPr>
          </a:p>
          <a:p>
            <a:pPr lvl="1" algn="l"/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600" b="1" dirty="0">
                <a:solidFill>
                  <a:schemeClr val="tx1"/>
                </a:solidFill>
              </a:rPr>
              <a:t>Checkbox</a:t>
            </a:r>
          </a:p>
          <a:p>
            <a:pPr lvl="2" algn="l"/>
            <a:r>
              <a:rPr lang="en-US" sz="1600" dirty="0">
                <a:solidFill>
                  <a:schemeClr val="tx1"/>
                </a:solidFill>
              </a:rPr>
              <a:t>type: "checkbox" </a:t>
            </a:r>
          </a:p>
          <a:p>
            <a:pPr lvl="2" algn="l"/>
            <a:r>
              <a:rPr lang="en-US" sz="1600" dirty="0">
                <a:solidFill>
                  <a:schemeClr val="tx1"/>
                </a:solidFill>
              </a:rPr>
              <a:t>name: used to reference this form element from JavaScript </a:t>
            </a:r>
          </a:p>
          <a:p>
            <a:pPr lvl="2" algn="l"/>
            <a:r>
              <a:rPr lang="en-US" sz="1600" dirty="0">
                <a:solidFill>
                  <a:schemeClr val="tx1"/>
                </a:solidFill>
              </a:rPr>
              <a:t>value: value to be returned when element is </a:t>
            </a:r>
            <a:r>
              <a:rPr lang="en-US" sz="1600" dirty="0" smtClean="0">
                <a:solidFill>
                  <a:schemeClr val="tx1"/>
                </a:solidFill>
              </a:rPr>
              <a:t>checked</a:t>
            </a:r>
          </a:p>
          <a:p>
            <a:pPr lvl="1" algn="l"/>
            <a:r>
              <a:rPr lang="en-US" sz="2000" b="1" dirty="0" smtClean="0">
                <a:solidFill>
                  <a:schemeClr val="tx1"/>
                </a:solidFill>
              </a:rPr>
              <a:t>Radio button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If two or more radio buttons have the same name, the user can only select one of them at a time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is how you make a radio button “group”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</a:rPr>
              <a:t>you ask for the value of that name, you will get the value specified for the selected radio button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As </a:t>
            </a:r>
            <a:r>
              <a:rPr lang="en-US" sz="1600" dirty="0">
                <a:solidFill>
                  <a:schemeClr val="tx1"/>
                </a:solidFill>
              </a:rPr>
              <a:t>with checkboxes, radio buttons do not contain any text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hlinkClick r:id="rId2" action="ppaction://hlinkfile"/>
              </a:rPr>
              <a:t>Output: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algn="l"/>
            <a:endParaRPr lang="en-US" sz="2000" dirty="0">
              <a:solidFill>
                <a:schemeClr val="tx1"/>
              </a:solidFill>
            </a:endParaRPr>
          </a:p>
          <a:p>
            <a:pPr lvl="1" algn="l"/>
            <a:r>
              <a:rPr lang="en-US" sz="2000" b="1" dirty="0" smtClean="0">
                <a:solidFill>
                  <a:schemeClr val="tx1"/>
                </a:solidFill>
              </a:rPr>
              <a:t>menu or list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</a:rPr>
              <a:t>&lt;select name="select"&gt;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option value="red"&gt;red&lt;/option&gt;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option value="green"&gt;green&lt;/option&gt;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&lt;option value="BLUE"&gt;blue&lt;/option&gt;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&lt;/select&gt;</a:t>
            </a:r>
          </a:p>
          <a:p>
            <a:pPr lvl="1"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600" dirty="0">
                <a:solidFill>
                  <a:schemeClr val="tx1"/>
                </a:solidFill>
              </a:rPr>
              <a:t>Additional arguments: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b="1" dirty="0" smtClean="0">
                <a:solidFill>
                  <a:schemeClr val="tx1"/>
                </a:solidFill>
              </a:rPr>
              <a:t>size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the number of items visible in the list (default is "1")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b="1" dirty="0" smtClean="0">
                <a:solidFill>
                  <a:schemeClr val="tx1"/>
                </a:solidFill>
              </a:rPr>
              <a:t>multiple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if set to "true", any number of items may be selected (default is "false</a:t>
            </a:r>
            <a:r>
              <a:rPr lang="en-US" sz="1600" dirty="0" smtClean="0">
                <a:solidFill>
                  <a:schemeClr val="tx1"/>
                </a:solidFill>
              </a:rPr>
              <a:t>")</a:t>
            </a:r>
          </a:p>
          <a:p>
            <a:pPr lvl="2" algn="l"/>
            <a:endParaRPr lang="en-US" sz="1600" dirty="0">
              <a:solidFill>
                <a:schemeClr val="tx1"/>
              </a:solidFill>
            </a:endParaRPr>
          </a:p>
          <a:p>
            <a:pPr lvl="1" algn="l"/>
            <a:r>
              <a:rPr lang="en-US" sz="2000" b="1" dirty="0" smtClean="0">
                <a:solidFill>
                  <a:schemeClr val="tx1"/>
                </a:solidFill>
              </a:rPr>
              <a:t>Hidden Field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Hidden fields are similar to text </a:t>
            </a:r>
            <a:r>
              <a:rPr lang="en-US" sz="2000" dirty="0" smtClean="0">
                <a:solidFill>
                  <a:schemeClr val="tx1"/>
                </a:solidFill>
              </a:rPr>
              <a:t>fields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difference is that the hidden field does not show on the page.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visitor </a:t>
            </a:r>
            <a:r>
              <a:rPr lang="en-US" sz="2000" dirty="0">
                <a:solidFill>
                  <a:schemeClr val="tx1"/>
                </a:solidFill>
              </a:rPr>
              <a:t>can't type anything into a hidden field, which leads to the purpose of the </a:t>
            </a:r>
            <a:r>
              <a:rPr lang="en-US" sz="2000" dirty="0" smtClean="0">
                <a:solidFill>
                  <a:schemeClr val="tx1"/>
                </a:solidFill>
              </a:rPr>
              <a:t>field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 input fields are sent back to the server, including hidden </a:t>
            </a:r>
            <a:r>
              <a:rPr lang="en-US" sz="2000" dirty="0" smtClean="0">
                <a:solidFill>
                  <a:schemeClr val="tx1"/>
                </a:solidFill>
              </a:rPr>
              <a:t>fields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value of a hidden field can be set programmatically (by JavaScript) before the form is </a:t>
            </a:r>
            <a:r>
              <a:rPr lang="en-US" sz="2000" dirty="0" smtClean="0">
                <a:solidFill>
                  <a:schemeClr val="tx1"/>
                </a:solidFill>
              </a:rPr>
              <a:t>submitted</a:t>
            </a:r>
          </a:p>
          <a:p>
            <a:pPr lvl="1" algn="l"/>
            <a:r>
              <a:rPr lang="en-US" sz="2000" b="1" dirty="0" smtClean="0">
                <a:solidFill>
                  <a:schemeClr val="tx1"/>
                </a:solidFill>
              </a:rPr>
              <a:t>Example: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</a:rPr>
              <a:t>&lt;input type="hidden" name="</a:t>
            </a:r>
            <a:r>
              <a:rPr lang="en-US" sz="2000" dirty="0" err="1">
                <a:solidFill>
                  <a:schemeClr val="tx1"/>
                </a:solidFill>
              </a:rPr>
              <a:t>hiddenField</a:t>
            </a:r>
            <a:r>
              <a:rPr lang="en-US" sz="2000" dirty="0">
                <a:solidFill>
                  <a:schemeClr val="tx1"/>
                </a:solidFill>
              </a:rPr>
              <a:t>" value="</a:t>
            </a:r>
            <a:r>
              <a:rPr lang="en-US" sz="2000" dirty="0" err="1">
                <a:solidFill>
                  <a:schemeClr val="tx1"/>
                </a:solidFill>
              </a:rPr>
              <a:t>nyah</a:t>
            </a:r>
            <a:r>
              <a:rPr lang="en-US" sz="2000" dirty="0">
                <a:solidFill>
                  <a:schemeClr val="tx1"/>
                </a:solidFill>
              </a:rPr>
              <a:t>"&gt;&amp;</a:t>
            </a:r>
            <a:r>
              <a:rPr lang="en-US" sz="2000" dirty="0" err="1">
                <a:solidFill>
                  <a:schemeClr val="tx1"/>
                </a:solidFill>
              </a:rPr>
              <a:t>lt</a:t>
            </a:r>
            <a:r>
              <a:rPr lang="en-US" sz="2000" dirty="0">
                <a:solidFill>
                  <a:schemeClr val="tx1"/>
                </a:solidFill>
              </a:rPr>
              <a:t>;-- right there, don't you see it?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hlinkClick r:id="rId2" action="ppaction://hlinkfile"/>
              </a:rPr>
              <a:t>Output1: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hlinkClick r:id="rId3" action="ppaction://hlinkfile"/>
              </a:rPr>
              <a:t>Output2: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External Document References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E.g. &lt;A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 “KhEC.html”&gt;</a:t>
            </a:r>
            <a:r>
              <a:rPr lang="en-US" sz="1600" dirty="0" err="1">
                <a:solidFill>
                  <a:schemeClr val="tx1"/>
                </a:solidFill>
              </a:rPr>
              <a:t>KhEC</a:t>
            </a:r>
            <a:r>
              <a:rPr lang="en-US" sz="1600" dirty="0">
                <a:solidFill>
                  <a:schemeClr val="tx1"/>
                </a:solidFill>
              </a:rPr>
              <a:t>&lt;/A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KhEC</a:t>
            </a:r>
            <a:r>
              <a:rPr lang="en-US" sz="1600" dirty="0">
                <a:solidFill>
                  <a:schemeClr val="tx1"/>
                </a:solidFill>
              </a:rPr>
              <a:t> becomes a hyperlink &amp; links to another document, </a:t>
            </a:r>
            <a:r>
              <a:rPr lang="en-US" sz="1600" dirty="0" smtClean="0">
                <a:solidFill>
                  <a:schemeClr val="tx1"/>
                </a:solidFill>
              </a:rPr>
              <a:t>KhEC.html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HTML file must be present in the current working directory. If the file is not present in the current directory, a relative or absolute path can be </a:t>
            </a:r>
            <a:r>
              <a:rPr lang="en-US" sz="1600" dirty="0" smtClean="0">
                <a:solidFill>
                  <a:schemeClr val="tx1"/>
                </a:solidFill>
              </a:rPr>
              <a:t>specified.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Anchors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By default a hyperlink takes users to the beginning of the new web page.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It </a:t>
            </a:r>
            <a:r>
              <a:rPr lang="en-US" sz="1600" dirty="0">
                <a:solidFill>
                  <a:schemeClr val="tx1"/>
                </a:solidFill>
              </a:rPr>
              <a:t>might be necessary to jump to a particular location within the new web page.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To </a:t>
            </a:r>
            <a:r>
              <a:rPr lang="en-US" sz="1600" dirty="0">
                <a:solidFill>
                  <a:schemeClr val="tx1"/>
                </a:solidFill>
              </a:rPr>
              <a:t>enable a jump to a specific location on a web page, anchors can be set up.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Anchors </a:t>
            </a:r>
            <a:r>
              <a:rPr lang="en-US" sz="1600" dirty="0">
                <a:solidFill>
                  <a:schemeClr val="tx1"/>
                </a:solidFill>
              </a:rPr>
              <a:t>target hyperlink a specific location point on a web page.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It </a:t>
            </a:r>
            <a:r>
              <a:rPr lang="en-US" sz="1600" dirty="0">
                <a:solidFill>
                  <a:schemeClr val="tx1"/>
                </a:solidFill>
              </a:rPr>
              <a:t>is summarized in two </a:t>
            </a:r>
            <a:r>
              <a:rPr lang="en-US" sz="1600" dirty="0" smtClean="0">
                <a:solidFill>
                  <a:schemeClr val="tx1"/>
                </a:solidFill>
              </a:rPr>
              <a:t>steps: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Step: 1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Mark </a:t>
            </a:r>
            <a:r>
              <a:rPr lang="en-US" sz="1600" dirty="0">
                <a:solidFill>
                  <a:schemeClr val="tx1"/>
                </a:solidFill>
              </a:rPr>
              <a:t>the location to be jumped to.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Syntax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A Name = “</a:t>
            </a:r>
            <a:r>
              <a:rPr lang="en-US" sz="1600" dirty="0" err="1">
                <a:solidFill>
                  <a:schemeClr val="tx1"/>
                </a:solidFill>
              </a:rPr>
              <a:t>location_name</a:t>
            </a:r>
            <a:r>
              <a:rPr lang="en-US" sz="1600" dirty="0">
                <a:solidFill>
                  <a:schemeClr val="tx1"/>
                </a:solidFill>
              </a:rPr>
              <a:t>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Example</a:t>
            </a:r>
            <a:r>
              <a:rPr lang="en-US" sz="1600" dirty="0">
                <a:solidFill>
                  <a:schemeClr val="tx1"/>
                </a:solidFill>
              </a:rPr>
              <a:t>: &lt; A name= “Point1”&gt;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Here</a:t>
            </a:r>
            <a:r>
              <a:rPr lang="en-US" sz="1600" dirty="0">
                <a:solidFill>
                  <a:schemeClr val="tx1"/>
                </a:solidFill>
              </a:rPr>
              <a:t>, location to be jumped is point1.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1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600" dirty="0">
                <a:solidFill>
                  <a:schemeClr val="tx1"/>
                </a:solidFill>
              </a:rPr>
              <a:t>Step: 2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While </a:t>
            </a:r>
            <a:r>
              <a:rPr lang="en-US" sz="1600" dirty="0">
                <a:solidFill>
                  <a:schemeClr val="tx1"/>
                </a:solidFill>
              </a:rPr>
              <a:t>jumping to a specific web page &amp; a specific location on the web page, we require page name along with the name of the location to be jumped on that page.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Syntax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 “file_name.htm# </a:t>
            </a:r>
            <a:r>
              <a:rPr lang="en-US" sz="1600" dirty="0" err="1">
                <a:solidFill>
                  <a:schemeClr val="tx1"/>
                </a:solidFill>
              </a:rPr>
              <a:t>location_name</a:t>
            </a:r>
            <a:r>
              <a:rPr lang="en-US" sz="1600" dirty="0">
                <a:solidFill>
                  <a:schemeClr val="tx1"/>
                </a:solidFill>
              </a:rPr>
              <a:t>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Example</a:t>
            </a:r>
            <a:r>
              <a:rPr lang="en-US" sz="1600" dirty="0">
                <a:solidFill>
                  <a:schemeClr val="tx1"/>
                </a:solidFill>
              </a:rPr>
              <a:t>: &lt;A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 “Khwopa_Engineering_College.html #welcome”&gt; </a:t>
            </a:r>
            <a:r>
              <a:rPr lang="en-US" sz="1600" dirty="0" err="1">
                <a:solidFill>
                  <a:schemeClr val="tx1"/>
                </a:solidFill>
              </a:rPr>
              <a:t>KhEC</a:t>
            </a:r>
            <a:r>
              <a:rPr lang="en-US" sz="1600" dirty="0">
                <a:solidFill>
                  <a:schemeClr val="tx1"/>
                </a:solidFill>
              </a:rPr>
              <a:t> &lt;/A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pPr lvl="1" algn="l"/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Internal Document </a:t>
            </a:r>
            <a:r>
              <a:rPr lang="en-US" sz="2400" dirty="0" smtClean="0">
                <a:solidFill>
                  <a:schemeClr val="tx1"/>
                </a:solidFill>
              </a:rPr>
              <a:t>References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is used when a jump is required to a different location in the same document.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perform the link we again follow two steps.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First </a:t>
            </a:r>
            <a:r>
              <a:rPr lang="en-US" sz="2000" dirty="0">
                <a:solidFill>
                  <a:schemeClr val="tx1"/>
                </a:solidFill>
              </a:rPr>
              <a:t>identify a location with a name &amp; then jump to that location using the name.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Syntax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&lt; </a:t>
            </a:r>
            <a:r>
              <a:rPr lang="en-US" sz="2000" dirty="0">
                <a:solidFill>
                  <a:schemeClr val="tx1"/>
                </a:solidFill>
              </a:rPr>
              <a:t>A Name = “</a:t>
            </a:r>
            <a:r>
              <a:rPr lang="en-US" sz="2000" dirty="0" err="1">
                <a:solidFill>
                  <a:schemeClr val="tx1"/>
                </a:solidFill>
              </a:rPr>
              <a:t>location_name</a:t>
            </a:r>
            <a:r>
              <a:rPr lang="en-US" sz="2000" dirty="0">
                <a:solidFill>
                  <a:schemeClr val="tx1"/>
                </a:solidFill>
              </a:rPr>
              <a:t>”&gt;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 err="1">
                <a:solidFill>
                  <a:schemeClr val="tx1"/>
                </a:solidFill>
              </a:rPr>
              <a:t>href</a:t>
            </a:r>
            <a:r>
              <a:rPr lang="en-US" sz="2000" dirty="0">
                <a:solidFill>
                  <a:schemeClr val="tx1"/>
                </a:solidFill>
              </a:rPr>
              <a:t> = “#</a:t>
            </a:r>
            <a:r>
              <a:rPr lang="en-US" sz="2000" dirty="0" err="1">
                <a:solidFill>
                  <a:schemeClr val="tx1"/>
                </a:solidFill>
              </a:rPr>
              <a:t>location_name</a:t>
            </a:r>
            <a:r>
              <a:rPr lang="en-US" sz="2000" dirty="0">
                <a:solidFill>
                  <a:schemeClr val="tx1"/>
                </a:solidFill>
              </a:rPr>
              <a:t>”&gt; …….&lt;/A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  <a:endParaRPr lang="en-US" sz="2000" dirty="0">
              <a:solidFill>
                <a:schemeClr val="tx1"/>
              </a:solidFill>
            </a:endParaRPr>
          </a:p>
          <a:p>
            <a:pPr lvl="1" algn="l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0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600" dirty="0">
                <a:solidFill>
                  <a:schemeClr val="tx1"/>
                </a:solidFill>
              </a:rPr>
              <a:t>Here the absence of filename.htm before the #symbol indicates a jump is required within the same document.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Example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A name= “welcome”&gt;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 “#welcome”&gt;</a:t>
            </a:r>
            <a:r>
              <a:rPr lang="en-US" sz="1600" dirty="0" err="1">
                <a:solidFill>
                  <a:schemeClr val="tx1"/>
                </a:solidFill>
              </a:rPr>
              <a:t>KhEC</a:t>
            </a:r>
            <a:r>
              <a:rPr lang="en-US" sz="1600" dirty="0">
                <a:solidFill>
                  <a:schemeClr val="tx1"/>
                </a:solidFill>
              </a:rPr>
              <a:t> &lt;/A&gt;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Example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// </a:t>
            </a:r>
            <a:r>
              <a:rPr lang="en-US" sz="1600" dirty="0">
                <a:solidFill>
                  <a:schemeClr val="tx1"/>
                </a:solidFill>
              </a:rPr>
              <a:t>hyper linking to a HTML file.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 </a:t>
            </a:r>
            <a:r>
              <a:rPr lang="en-US" sz="1600" dirty="0">
                <a:solidFill>
                  <a:schemeClr val="tx1"/>
                </a:solidFill>
              </a:rPr>
              <a:t>html&gt;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head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title&gt;Hyperlink &lt;/title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head&gt;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body </a:t>
            </a:r>
            <a:r>
              <a:rPr lang="en-US" sz="1600" dirty="0" err="1">
                <a:solidFill>
                  <a:schemeClr val="tx1"/>
                </a:solidFill>
              </a:rPr>
              <a:t>bgcolor</a:t>
            </a:r>
            <a:r>
              <a:rPr lang="en-US" sz="1600" dirty="0">
                <a:solidFill>
                  <a:schemeClr val="tx1"/>
                </a:solidFill>
              </a:rPr>
              <a:t> = “gray</a:t>
            </a:r>
            <a:r>
              <a:rPr lang="en-US" sz="1600" dirty="0" smtClean="0">
                <a:solidFill>
                  <a:schemeClr val="tx1"/>
                </a:solidFill>
              </a:rPr>
              <a:t>”&gt;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&lt;center&gt; &lt;H1&gt; </a:t>
            </a:r>
            <a:r>
              <a:rPr lang="en-US" sz="1600" dirty="0" err="1">
                <a:solidFill>
                  <a:schemeClr val="tx1"/>
                </a:solidFill>
              </a:rPr>
              <a:t>KhEC</a:t>
            </a:r>
            <a:r>
              <a:rPr lang="en-US" sz="1600" dirty="0">
                <a:solidFill>
                  <a:schemeClr val="tx1"/>
                </a:solidFill>
              </a:rPr>
              <a:t> &lt;/H1&gt;&lt;</a:t>
            </a:r>
            <a:r>
              <a:rPr lang="en-US" sz="1600" dirty="0" err="1">
                <a:solidFill>
                  <a:schemeClr val="tx1"/>
                </a:solidFill>
              </a:rPr>
              <a:t>br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/&gt;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img</a:t>
            </a:r>
            <a:r>
              <a:rPr lang="en-US" sz="1600" dirty="0">
                <a:solidFill>
                  <a:schemeClr val="tx1"/>
                </a:solidFill>
              </a:rPr>
              <a:t> width = 400 height = 50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“college.gif”&gt;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center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&lt;HR&gt;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H4&gt; </a:t>
            </a:r>
            <a:r>
              <a:rPr lang="en-US" sz="1600" dirty="0" err="1">
                <a:solidFill>
                  <a:schemeClr val="tx1"/>
                </a:solidFill>
              </a:rPr>
              <a:t>KhEC</a:t>
            </a:r>
            <a:r>
              <a:rPr lang="en-US" sz="1600" dirty="0">
                <a:solidFill>
                  <a:schemeClr val="tx1"/>
                </a:solidFill>
              </a:rPr>
              <a:t> provides the following courses for undergraduate Program : &lt;/H4&gt;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UL&gt;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LI&gt; &lt;A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 “Computer.htm”&gt; B.E computer &lt;/A&gt;&lt;/LI&gt;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LI&gt; &lt;A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 Electronics.htm”&gt;B.E </a:t>
            </a:r>
            <a:r>
              <a:rPr lang="en-US" sz="1600" dirty="0" err="1">
                <a:solidFill>
                  <a:schemeClr val="tx1"/>
                </a:solidFill>
              </a:rPr>
              <a:t>Elex</a:t>
            </a:r>
            <a:r>
              <a:rPr lang="en-US" sz="1600" dirty="0">
                <a:solidFill>
                  <a:schemeClr val="tx1"/>
                </a:solidFill>
              </a:rPr>
              <a:t> &amp; Comm. &lt;/A&gt;&lt;/LI&gt;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LI&gt; &lt;A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 “civil.htm”&gt;B.E civil &lt;/A&gt;&lt;/LI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&lt;LI&gt; &lt;A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 “Architecture.htm”&gt; </a:t>
            </a:r>
            <a:r>
              <a:rPr lang="en-US" sz="1600" dirty="0" err="1">
                <a:solidFill>
                  <a:schemeClr val="tx1"/>
                </a:solidFill>
              </a:rPr>
              <a:t>B.Arch</a:t>
            </a:r>
            <a:r>
              <a:rPr lang="en-US" sz="1600" dirty="0">
                <a:solidFill>
                  <a:schemeClr val="tx1"/>
                </a:solidFill>
              </a:rPr>
              <a:t> &lt;/A&gt;&lt;/LI&gt;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UL&gt;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&lt;Spacer </a:t>
            </a:r>
            <a:r>
              <a:rPr lang="en-US" sz="1600" dirty="0">
                <a:solidFill>
                  <a:schemeClr val="tx1"/>
                </a:solidFill>
              </a:rPr>
              <a:t>size = 200 &gt; click for more details!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body&gt;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&lt;/html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  <a:hlinkClick r:id="rId2" action="ppaction://hlinkfile"/>
              </a:rPr>
              <a:t>Output1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  <a:hlinkClick r:id="rId3" action="ppaction://hlinkfile"/>
              </a:rPr>
              <a:t>Output2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35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Image as hyperlinks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image can be made a hotspot by enclosing an &lt;IMG&gt; tag within &lt;A&gt; &lt;/A&gt; tags.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IMG&gt; tag places the image on the screen, &amp; because the &lt;IMG&gt; tag is enclosed within the &lt;A&gt; &lt;/A&gt; tags, becomes a </a:t>
            </a:r>
            <a:r>
              <a:rPr lang="en-US" sz="1600" dirty="0" smtClean="0">
                <a:solidFill>
                  <a:schemeClr val="tx1"/>
                </a:solidFill>
              </a:rPr>
              <a:t>hotspot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Syntax: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 “filename.htm”&gt;&lt;</a:t>
            </a:r>
            <a:r>
              <a:rPr lang="en-US" sz="1600" dirty="0" err="1">
                <a:solidFill>
                  <a:schemeClr val="tx1"/>
                </a:solidFill>
              </a:rPr>
              <a:t>img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“imgname.gif”)&lt;/A&gt;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	Here </a:t>
            </a:r>
            <a:r>
              <a:rPr lang="en-US" sz="1600" dirty="0">
                <a:solidFill>
                  <a:schemeClr val="tx1"/>
                </a:solidFill>
              </a:rPr>
              <a:t>the picture image acts as hotspot and navigates to a file filename.htm.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Image </a:t>
            </a:r>
            <a:r>
              <a:rPr lang="en-US" sz="2400" dirty="0" smtClean="0">
                <a:solidFill>
                  <a:schemeClr val="tx1"/>
                </a:solidFill>
              </a:rPr>
              <a:t>Maps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When a hyperlink is created on an image, clicking on any part of the image will lead to opening of the document specified in the &lt;A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…&gt; tag. 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In </a:t>
            </a:r>
            <a:r>
              <a:rPr lang="en-US" sz="1600" dirty="0">
                <a:solidFill>
                  <a:schemeClr val="tx1"/>
                </a:solidFill>
              </a:rPr>
              <a:t>order to link multiple documents to the same image, the image is divided into multiple sections and allows lining of each section to a different document.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technique is called image maps. Image maps can be created and applied to an image so that specific portion of image can have linked to a different file/image. 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Creating an image map is in two-step process.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Step</a:t>
            </a:r>
            <a:r>
              <a:rPr lang="en-US" sz="1600" dirty="0">
                <a:solidFill>
                  <a:schemeClr val="tx1"/>
                </a:solidFill>
              </a:rPr>
              <a:t>: 1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Create </a:t>
            </a:r>
            <a:r>
              <a:rPr lang="en-US" sz="1600" dirty="0">
                <a:solidFill>
                  <a:schemeClr val="tx1"/>
                </a:solidFill>
              </a:rPr>
              <a:t>an image map </a:t>
            </a:r>
            <a:r>
              <a:rPr lang="en-US" sz="1600" dirty="0" err="1">
                <a:solidFill>
                  <a:schemeClr val="tx1"/>
                </a:solidFill>
              </a:rPr>
              <a:t>i.e</a:t>
            </a:r>
            <a:r>
              <a:rPr lang="en-US" sz="1600" dirty="0">
                <a:solidFill>
                  <a:schemeClr val="tx1"/>
                </a:solidFill>
              </a:rPr>
              <a:t> divide the image into various areas. This is done using the &lt;MAP&gt;&lt;/MAP&gt; tags.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Syntax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MAP NAME = “map name”&gt;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Within </a:t>
            </a:r>
            <a:r>
              <a:rPr lang="en-US" sz="1600" dirty="0">
                <a:solidFill>
                  <a:schemeClr val="tx1"/>
                </a:solidFill>
              </a:rPr>
              <a:t>the &lt;MAP&gt; &lt;/MAP&gt; tags the &lt;AREA&gt; tag is specified. This tag defines specified. This tag defines specific region and take the attributes: 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3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schemeClr val="tx1"/>
                </a:solidFill>
              </a:rPr>
              <a:t>Coords</a:t>
            </a:r>
            <a:r>
              <a:rPr lang="en-US" sz="1600" dirty="0">
                <a:solidFill>
                  <a:schemeClr val="tx1"/>
                </a:solidFill>
              </a:rPr>
              <a:t>: Defines the coordinates to different shapes.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Rectangle </a:t>
            </a:r>
            <a:r>
              <a:rPr lang="en-US" sz="1600" dirty="0">
                <a:solidFill>
                  <a:schemeClr val="tx1"/>
                </a:solidFill>
              </a:rPr>
              <a:t>– x1, y1, x2, y2.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Circle </a:t>
            </a: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dirty="0" err="1">
                <a:solidFill>
                  <a:schemeClr val="tx1"/>
                </a:solidFill>
              </a:rPr>
              <a:t>centerx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centery</a:t>
            </a:r>
            <a:r>
              <a:rPr lang="en-US" sz="1600" dirty="0">
                <a:solidFill>
                  <a:schemeClr val="tx1"/>
                </a:solidFill>
              </a:rPr>
              <a:t>, radius.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err="1" smtClean="0">
                <a:solidFill>
                  <a:schemeClr val="tx1"/>
                </a:solidFill>
              </a:rPr>
              <a:t>Poygon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- 3 or more pairs of coordinates.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Default- </a:t>
            </a:r>
            <a:r>
              <a:rPr lang="en-US" sz="1600" dirty="0">
                <a:solidFill>
                  <a:schemeClr val="tx1"/>
                </a:solidFill>
              </a:rPr>
              <a:t>no coordinate is specified.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err="1" smtClean="0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: Takes the name of the .</a:t>
            </a:r>
            <a:r>
              <a:rPr lang="en-US" sz="1600" dirty="0" err="1">
                <a:solidFill>
                  <a:schemeClr val="tx1"/>
                </a:solidFill>
              </a:rPr>
              <a:t>htm</a:t>
            </a:r>
            <a:r>
              <a:rPr lang="en-US" sz="1600" dirty="0">
                <a:solidFill>
                  <a:schemeClr val="tx1"/>
                </a:solidFill>
              </a:rPr>
              <a:t> file that is linked to the particular area on the image.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Example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MAP name= “test”&gt;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Area Shape = “</a:t>
            </a:r>
            <a:r>
              <a:rPr lang="en-US" sz="1600" dirty="0" err="1">
                <a:solidFill>
                  <a:schemeClr val="tx1"/>
                </a:solidFill>
              </a:rPr>
              <a:t>rect</a:t>
            </a:r>
            <a:r>
              <a:rPr lang="en-US" sz="1600" dirty="0">
                <a:solidFill>
                  <a:schemeClr val="tx1"/>
                </a:solidFill>
              </a:rPr>
              <a:t>” </a:t>
            </a:r>
            <a:r>
              <a:rPr lang="en-US" sz="1600" dirty="0" err="1">
                <a:solidFill>
                  <a:schemeClr val="tx1"/>
                </a:solidFill>
              </a:rPr>
              <a:t>Coords</a:t>
            </a:r>
            <a:r>
              <a:rPr lang="en-US" sz="1600" dirty="0">
                <a:solidFill>
                  <a:schemeClr val="tx1"/>
                </a:solidFill>
              </a:rPr>
              <a:t>= “52,65,122,83”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= “first.htm”&gt;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Area Shape= “</a:t>
            </a:r>
            <a:r>
              <a:rPr lang="en-US" sz="1600" dirty="0" err="1">
                <a:solidFill>
                  <a:schemeClr val="tx1"/>
                </a:solidFill>
              </a:rPr>
              <a:t>rect</a:t>
            </a:r>
            <a:r>
              <a:rPr lang="en-US" sz="1600" dirty="0">
                <a:solidFill>
                  <a:schemeClr val="tx1"/>
                </a:solidFill>
              </a:rPr>
              <a:t>” </a:t>
            </a:r>
            <a:r>
              <a:rPr lang="en-US" sz="1600" dirty="0" err="1">
                <a:solidFill>
                  <a:schemeClr val="tx1"/>
                </a:solidFill>
              </a:rPr>
              <a:t>Coords</a:t>
            </a:r>
            <a:r>
              <a:rPr lang="en-US" sz="1600" dirty="0">
                <a:solidFill>
                  <a:schemeClr val="tx1"/>
                </a:solidFill>
              </a:rPr>
              <a:t> = “148,65,217,89”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=”second.htm”&gt;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MAP&gt;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Step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It </a:t>
            </a:r>
            <a:r>
              <a:rPr lang="en-US" sz="1600" dirty="0">
                <a:solidFill>
                  <a:schemeClr val="tx1"/>
                </a:solidFill>
              </a:rPr>
              <a:t>deals with the particular part of image. For this, the &lt;IMG&gt; the takes an attribute called USEMAP that takes the name of the image map as value. This value is preceded with # sign.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Syntax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img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Usemap</a:t>
            </a:r>
            <a:r>
              <a:rPr lang="en-US" sz="1600" dirty="0">
                <a:solidFill>
                  <a:schemeClr val="tx1"/>
                </a:solidFill>
              </a:rPr>
              <a:t>= “#</a:t>
            </a:r>
            <a:r>
              <a:rPr lang="en-US" sz="1600" dirty="0" err="1">
                <a:solidFill>
                  <a:schemeClr val="tx1"/>
                </a:solidFill>
              </a:rPr>
              <a:t>map_name</a:t>
            </a:r>
            <a:r>
              <a:rPr lang="en-US" sz="1600" dirty="0">
                <a:solidFill>
                  <a:schemeClr val="tx1"/>
                </a:solidFill>
              </a:rPr>
              <a:t>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Example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img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abc.gif “</a:t>
            </a:r>
            <a:r>
              <a:rPr lang="en-US" sz="1600" dirty="0" err="1">
                <a:solidFill>
                  <a:schemeClr val="tx1"/>
                </a:solidFill>
              </a:rPr>
              <a:t>usemap</a:t>
            </a:r>
            <a:r>
              <a:rPr lang="en-US" sz="1600" dirty="0">
                <a:solidFill>
                  <a:schemeClr val="tx1"/>
                </a:solidFill>
              </a:rPr>
              <a:t> = “#test</a:t>
            </a:r>
            <a:r>
              <a:rPr lang="en-US" sz="1600" dirty="0" smtClean="0">
                <a:solidFill>
                  <a:schemeClr val="tx1"/>
                </a:solidFill>
              </a:rPr>
              <a:t>”&gt;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6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&lt;HTML&gt;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head&gt; &lt;title&gt; ………&lt;/title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head&gt;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body </a:t>
            </a:r>
            <a:r>
              <a:rPr lang="en-US" sz="1600" dirty="0" err="1">
                <a:solidFill>
                  <a:schemeClr val="tx1"/>
                </a:solidFill>
              </a:rPr>
              <a:t>bgcolor</a:t>
            </a:r>
            <a:r>
              <a:rPr lang="en-US" sz="1600" dirty="0">
                <a:solidFill>
                  <a:schemeClr val="tx1"/>
                </a:solidFill>
              </a:rPr>
              <a:t> = “gray”&gt;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map name = “</a:t>
            </a:r>
            <a:r>
              <a:rPr lang="en-US" sz="1600" dirty="0" err="1">
                <a:solidFill>
                  <a:schemeClr val="tx1"/>
                </a:solidFill>
              </a:rPr>
              <a:t>alert_map</a:t>
            </a:r>
            <a:r>
              <a:rPr lang="en-US" sz="1600" dirty="0">
                <a:solidFill>
                  <a:schemeClr val="tx1"/>
                </a:solidFill>
              </a:rPr>
              <a:t>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Area.shape</a:t>
            </a:r>
            <a:r>
              <a:rPr lang="en-US" sz="1600" dirty="0">
                <a:solidFill>
                  <a:schemeClr val="tx1"/>
                </a:solidFill>
              </a:rPr>
              <a:t> = “</a:t>
            </a:r>
            <a:r>
              <a:rPr lang="en-US" sz="1600" dirty="0" err="1">
                <a:solidFill>
                  <a:schemeClr val="tx1"/>
                </a:solidFill>
              </a:rPr>
              <a:t>Rect</a:t>
            </a:r>
            <a:r>
              <a:rPr lang="en-US" sz="1600" dirty="0">
                <a:solidFill>
                  <a:schemeClr val="tx1"/>
                </a:solidFill>
              </a:rPr>
              <a:t>” </a:t>
            </a:r>
            <a:r>
              <a:rPr lang="en-US" sz="1600" dirty="0" err="1">
                <a:solidFill>
                  <a:schemeClr val="tx1"/>
                </a:solidFill>
              </a:rPr>
              <a:t>coords</a:t>
            </a:r>
            <a:r>
              <a:rPr lang="en-US" sz="1600" dirty="0">
                <a:solidFill>
                  <a:schemeClr val="tx1"/>
                </a:solidFill>
              </a:rPr>
              <a:t> = “102,74,164,94”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=“strem.htm”&gt;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area shape = “</a:t>
            </a:r>
            <a:r>
              <a:rPr lang="en-US" sz="1600" dirty="0" err="1">
                <a:solidFill>
                  <a:schemeClr val="tx1"/>
                </a:solidFill>
              </a:rPr>
              <a:t>rect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coords</a:t>
            </a:r>
            <a:r>
              <a:rPr lang="en-US" sz="1600" dirty="0">
                <a:solidFill>
                  <a:schemeClr val="tx1"/>
                </a:solidFill>
              </a:rPr>
              <a:t> = “209, 74,272,96”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 =“missing.htm”&gt;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map&gt;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center&gt;&lt;</a:t>
            </a:r>
            <a:r>
              <a:rPr lang="en-US" sz="1600" dirty="0" err="1">
                <a:solidFill>
                  <a:schemeClr val="tx1"/>
                </a:solidFill>
              </a:rPr>
              <a:t>img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“alert.gi” Use map = “#</a:t>
            </a:r>
            <a:r>
              <a:rPr lang="en-US" sz="1600" dirty="0" err="1">
                <a:solidFill>
                  <a:schemeClr val="tx1"/>
                </a:solidFill>
              </a:rPr>
              <a:t>alert_map</a:t>
            </a:r>
            <a:r>
              <a:rPr lang="en-US" sz="1600" dirty="0" smtClean="0">
                <a:solidFill>
                  <a:schemeClr val="tx1"/>
                </a:solidFill>
              </a:rPr>
              <a:t>”&gt;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center&gt;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body&gt;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html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hlinkClick r:id="rId3" action="ppaction://hlinkfile"/>
              </a:rPr>
              <a:t>Output: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93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Frames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HTML tags that divides a browser screen into two or more HTML recognizable unique regions is the &lt;Frameset&gt;&lt;/Frameset&gt; </a:t>
            </a:r>
            <a:r>
              <a:rPr lang="en-US" sz="1600" dirty="0" smtClean="0">
                <a:solidFill>
                  <a:schemeClr val="tx1"/>
                </a:solidFill>
              </a:rPr>
              <a:t>tags.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Each unique region is called a </a:t>
            </a:r>
            <a:r>
              <a:rPr lang="en-US" sz="1600" dirty="0" smtClean="0">
                <a:solidFill>
                  <a:schemeClr val="tx1"/>
                </a:solidFill>
              </a:rPr>
              <a:t>frame.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Each frame can be loaded with a different document and hence, allow multiple HTML documents to be seen concurrently.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&lt;Frameset&gt; &amp; &lt;/Frameset&gt; tags are embedded into the HTML document.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These </a:t>
            </a:r>
            <a:r>
              <a:rPr lang="en-US" sz="1600" dirty="0">
                <a:solidFill>
                  <a:schemeClr val="tx1"/>
                </a:solidFill>
              </a:rPr>
              <a:t>tags require one of the following two attributes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ROWS: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attributes is used to divide the screen into multiple rows.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Depending </a:t>
            </a:r>
            <a:r>
              <a:rPr lang="en-US" sz="1600" dirty="0">
                <a:solidFill>
                  <a:schemeClr val="tx1"/>
                </a:solidFill>
              </a:rPr>
              <a:t>on the required size of each row value can be 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Number </a:t>
            </a:r>
            <a:r>
              <a:rPr lang="en-US" sz="1600" dirty="0">
                <a:solidFill>
                  <a:schemeClr val="tx1"/>
                </a:solidFill>
              </a:rPr>
              <a:t>of pixels 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Expressed </a:t>
            </a:r>
            <a:r>
              <a:rPr lang="en-US" sz="1600" dirty="0">
                <a:solidFill>
                  <a:schemeClr val="tx1"/>
                </a:solidFill>
              </a:rPr>
              <a:t>as percentage on the screen resolution. 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symbol *, indicating the remaining space.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Cols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attribute is used to divide the screen into multiple columns.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Example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frameset rows = “33%, 33%, 33%&gt; - Divide the browser screen into 3 equal horizontal sections.&lt;/frameset&gt;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frameset cols = “50%, 50%”&gt; - Splits the 1st horizontal section into 2 equal vertical sections.&lt;/frameset&gt;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frameset cols = “50%, 50%”&gt; - Splits the 2nd horizontal section into 2 equal vertical sections.&lt;/</a:t>
            </a:r>
            <a:r>
              <a:rPr lang="en-US" sz="1600" dirty="0" smtClean="0">
                <a:solidFill>
                  <a:schemeClr val="tx1"/>
                </a:solidFill>
              </a:rPr>
              <a:t>frameset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8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304800"/>
            <a:ext cx="8382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&lt;Frame&gt; Tag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Once the browser screen is divided into rows and columns, each unique section can be loaded with different HTML documents.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is achieved by using the &lt;Frame&gt;tag.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Which </a:t>
            </a:r>
            <a:r>
              <a:rPr lang="en-US" sz="1600" dirty="0">
                <a:solidFill>
                  <a:schemeClr val="tx1"/>
                </a:solidFill>
              </a:rPr>
              <a:t>consist of the following attributes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Frameset tag is not </a:t>
            </a:r>
            <a:r>
              <a:rPr lang="en-US" sz="1600" dirty="0" err="1" smtClean="0">
                <a:solidFill>
                  <a:schemeClr val="tx1"/>
                </a:solidFill>
              </a:rPr>
              <a:t>suported</a:t>
            </a:r>
            <a:r>
              <a:rPr lang="en-US" sz="1600" dirty="0" smtClean="0">
                <a:solidFill>
                  <a:schemeClr val="tx1"/>
                </a:solidFill>
              </a:rPr>
              <a:t> in HTML5</a:t>
            </a:r>
          </a:p>
          <a:p>
            <a:pPr lvl="1" algn="l"/>
            <a:r>
              <a:rPr lang="en-US" sz="1600" b="1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“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” – indicates URL of the document to be loaded into the frame.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b="1" dirty="0" err="1" smtClean="0">
                <a:solidFill>
                  <a:schemeClr val="tx1"/>
                </a:solidFill>
              </a:rPr>
              <a:t>Marginheight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= “n” – Specifies the amount of white space to be left at the top and bottom of the frame.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b="1" dirty="0" err="1" smtClean="0">
                <a:solidFill>
                  <a:schemeClr val="tx1"/>
                </a:solidFill>
              </a:rPr>
              <a:t>Marginwidth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= “n” – Specifies the amount of white space to be left along the sides of the frame.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b="1" dirty="0" smtClean="0">
                <a:solidFill>
                  <a:schemeClr val="tx1"/>
                </a:solidFill>
              </a:rPr>
              <a:t>Name</a:t>
            </a:r>
            <a:r>
              <a:rPr lang="en-US" sz="1600" dirty="0">
                <a:solidFill>
                  <a:schemeClr val="tx1"/>
                </a:solidFill>
              </a:rPr>
              <a:t>: “name”→ gives unique name to the frame so it can be targeted by other documents.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b="1" dirty="0" err="1" smtClean="0">
                <a:solidFill>
                  <a:schemeClr val="tx1"/>
                </a:solidFill>
              </a:rPr>
              <a:t>Noresize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– Disables the frames resizing capability.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b="1" dirty="0" smtClean="0">
                <a:solidFill>
                  <a:schemeClr val="tx1"/>
                </a:solidFill>
              </a:rPr>
              <a:t>Scrolling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-- Controls the appearance of horizontal and vertical scrollbars in a frame. This takes values yes/No/Auto.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Example: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&lt;frameset rows = “30%”,*&gt;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frameset cols = “50%, 50%”&gt;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frame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“file1.htm”&gt; -- Loads the 1st frame with “file1.htm”&lt;/frame&gt;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frame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= “file2.htm”&gt; -- Loads 2nd </a:t>
            </a:r>
            <a:r>
              <a:rPr lang="en-US" sz="1600" dirty="0" smtClean="0">
                <a:solidFill>
                  <a:schemeClr val="tx1"/>
                </a:solidFill>
              </a:rPr>
              <a:t>frame&lt;/</a:t>
            </a:r>
            <a:r>
              <a:rPr lang="en-US" sz="1600" dirty="0">
                <a:solidFill>
                  <a:schemeClr val="tx1"/>
                </a:solidFill>
              </a:rPr>
              <a:t>frame&gt;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frameset&gt;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frameset cols = “50%, 50%&gt;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frame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“file3.htm”&gt; &lt;/frame&gt;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frame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“file4.htm”&gt; &lt;/frame&gt;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frameset&gt;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frameset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  <a:hlinkClick r:id="rId2" action="ppaction://hlinkfile"/>
              </a:rPr>
              <a:t>Output: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0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2468</Words>
  <Application>Microsoft Office PowerPoint</Application>
  <PresentationFormat>On-screen Show (4:3)</PresentationFormat>
  <Paragraphs>257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Ghatuwa</dc:creator>
  <cp:lastModifiedBy>Suresh Ghatuwa</cp:lastModifiedBy>
  <cp:revision>30</cp:revision>
  <dcterms:created xsi:type="dcterms:W3CDTF">2006-08-16T00:00:00Z</dcterms:created>
  <dcterms:modified xsi:type="dcterms:W3CDTF">2018-06-06T01:58:48Z</dcterms:modified>
</cp:coreProperties>
</file>