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ED614-4758-4FD7-9E64-4335114EFA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2377-6FCA-478A-8819-410B57599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mbeddedcss3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mbeddedcss4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listattributes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ssclass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pan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inlinecss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embeddedcs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mbeddedcss1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mbeddedcss2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Dynamic HTML (DHTML)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New </a:t>
            </a:r>
            <a:r>
              <a:rPr lang="en-US" sz="1600" dirty="0">
                <a:solidFill>
                  <a:schemeClr val="tx1"/>
                </a:solidFill>
              </a:rPr>
              <a:t>and emerging technology that has evolved to meet the increasing demand for eye-catching and mind-catching web sites.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ombines </a:t>
            </a:r>
            <a:r>
              <a:rPr lang="en-US" sz="1600" dirty="0">
                <a:solidFill>
                  <a:schemeClr val="tx1"/>
                </a:solidFill>
              </a:rPr>
              <a:t>HTML with cascading style sheets (CSSs) and scripting languages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HTML specifies a web page’s element like table, frame, paragraph, </a:t>
            </a:r>
            <a:r>
              <a:rPr lang="en-US" sz="1600" dirty="0" err="1">
                <a:solidFill>
                  <a:schemeClr val="tx1"/>
                </a:solidFill>
              </a:rPr>
              <a:t>butteted</a:t>
            </a:r>
            <a:r>
              <a:rPr lang="en-US" sz="1600" dirty="0">
                <a:solidFill>
                  <a:schemeClr val="tx1"/>
                </a:solidFill>
              </a:rPr>
              <a:t> list </a:t>
            </a:r>
            <a:r>
              <a:rPr lang="en-US" sz="1600" dirty="0" smtClean="0">
                <a:solidFill>
                  <a:schemeClr val="tx1"/>
                </a:solidFill>
              </a:rPr>
              <a:t>etc.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Cascading </a:t>
            </a:r>
            <a:r>
              <a:rPr lang="en-US" sz="1600" dirty="0">
                <a:solidFill>
                  <a:schemeClr val="tx1"/>
                </a:solidFill>
              </a:rPr>
              <a:t>style sheets can be used to determine an element’s size, color , position, and a no of other features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Scripting language can be used to manipulate the web page’s elements so that styles assigned to them can change in response to a user’s </a:t>
            </a:r>
            <a:r>
              <a:rPr lang="en-US" sz="1600" dirty="0" smtClean="0">
                <a:solidFill>
                  <a:schemeClr val="tx1"/>
                </a:solidFill>
              </a:rPr>
              <a:t>input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Cascading Style Sheets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Inline style sheet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Embedded style sheet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External style sheet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Inline style sheet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style definition included with the tag is called </a:t>
            </a:r>
            <a:r>
              <a:rPr lang="en-US" sz="1600" b="1" dirty="0">
                <a:solidFill>
                  <a:schemeClr val="tx1"/>
                </a:solidFill>
              </a:rPr>
              <a:t>inline style.</a:t>
            </a:r>
            <a:endParaRPr lang="en-US" sz="1600" dirty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	For </a:t>
            </a:r>
            <a:r>
              <a:rPr lang="en-US" sz="1600" dirty="0">
                <a:solidFill>
                  <a:schemeClr val="tx1"/>
                </a:solidFill>
              </a:rPr>
              <a:t>example,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	&lt;</a:t>
            </a:r>
            <a:r>
              <a:rPr lang="en-US" sz="1600" dirty="0">
                <a:solidFill>
                  <a:schemeClr val="tx1"/>
                </a:solidFill>
              </a:rPr>
              <a:t>P STYLE=“</a:t>
            </a:r>
            <a:r>
              <a:rPr lang="en-US" sz="1600" dirty="0" err="1">
                <a:solidFill>
                  <a:schemeClr val="tx1"/>
                </a:solidFill>
              </a:rPr>
              <a:t>font-family:arial</a:t>
            </a:r>
            <a:r>
              <a:rPr lang="en-US" sz="1600" dirty="0">
                <a:solidFill>
                  <a:schemeClr val="tx1"/>
                </a:solidFill>
              </a:rPr>
              <a:t>; </a:t>
            </a:r>
            <a:r>
              <a:rPr lang="en-US" sz="1600" dirty="0" err="1" smtClean="0">
                <a:solidFill>
                  <a:schemeClr val="tx1"/>
                </a:solidFill>
              </a:rPr>
              <a:t>font-style:italic</a:t>
            </a:r>
            <a:r>
              <a:rPr lang="en-US" sz="1600" dirty="0" smtClean="0">
                <a:solidFill>
                  <a:schemeClr val="tx1"/>
                </a:solidFill>
              </a:rPr>
              <a:t>”&gt;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&lt;TITLE&gt;Working with Style Sheets using Border 	Attributes &lt;/TITLE&gt;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&lt;STYLE Type = 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H1 {</a:t>
            </a:r>
            <a:r>
              <a:rPr lang="en-US" dirty="0" err="1">
                <a:solidFill>
                  <a:schemeClr val="tx1"/>
                </a:solidFill>
              </a:rPr>
              <a:t>font-family:arial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algerian</a:t>
            </a:r>
            <a:r>
              <a:rPr lang="en-US" dirty="0">
                <a:solidFill>
                  <a:schemeClr val="tx1"/>
                </a:solidFill>
              </a:rPr>
              <a:t>; font-size:26pt; 	</a:t>
            </a:r>
            <a:r>
              <a:rPr lang="en-US" dirty="0" err="1">
                <a:solidFill>
                  <a:schemeClr val="tx1"/>
                </a:solidFill>
              </a:rPr>
              <a:t>color:red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P {font-size:12pt; </a:t>
            </a:r>
            <a:r>
              <a:rPr lang="en-US" dirty="0" err="1">
                <a:solidFill>
                  <a:schemeClr val="tx1"/>
                </a:solidFill>
              </a:rPr>
              <a:t>font-style:italic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font-weight:bold</a:t>
            </a:r>
            <a:r>
              <a:rPr lang="en-US" dirty="0">
                <a:solidFill>
                  <a:schemeClr val="tx1"/>
                </a:solidFill>
              </a:rPr>
              <a:t>; 	color:#23238e; border-color:#23238e; border-	</a:t>
            </a:r>
            <a:r>
              <a:rPr lang="en-US" dirty="0" err="1">
                <a:solidFill>
                  <a:schemeClr val="tx1"/>
                </a:solidFill>
              </a:rPr>
              <a:t>style:groove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border-width:thick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&lt;/STYLE&gt;&lt;/HEAD&gt;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&lt;BODY&gt;&lt;H1&gt;</a:t>
            </a:r>
            <a:r>
              <a:rPr lang="en-US" dirty="0" err="1">
                <a:solidFill>
                  <a:schemeClr val="tx1"/>
                </a:solidFill>
              </a:rPr>
              <a:t>Khwopa</a:t>
            </a:r>
            <a:r>
              <a:rPr lang="en-US" dirty="0">
                <a:solidFill>
                  <a:schemeClr val="tx1"/>
                </a:solidFill>
              </a:rPr>
              <a:t> Engineering College&lt;/H1&gt;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&lt;P&gt;Libali-2,Bhaktapur.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&lt;/HTML&gt;	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0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&lt;HEAD&gt;&lt;TITLE&gt; Working with Style Sheets using Margin Attributes&lt;/TITLE&gt;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&lt;STYLE Type = 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BODY {margin-top:10%}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H1 {</a:t>
            </a:r>
            <a:r>
              <a:rPr lang="en-US" dirty="0" err="1">
                <a:solidFill>
                  <a:schemeClr val="tx1"/>
                </a:solidFill>
              </a:rPr>
              <a:t>font-family:arial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calibri</a:t>
            </a:r>
            <a:r>
              <a:rPr lang="en-US" dirty="0">
                <a:solidFill>
                  <a:schemeClr val="tx1"/>
                </a:solidFill>
              </a:rPr>
              <a:t>; font-size:26pt; 	</a:t>
            </a:r>
            <a:r>
              <a:rPr lang="en-US" dirty="0" err="1">
                <a:solidFill>
                  <a:schemeClr val="tx1"/>
                </a:solidFill>
              </a:rPr>
              <a:t>color:red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P {font-size:12pt; </a:t>
            </a:r>
            <a:r>
              <a:rPr lang="en-US" dirty="0" err="1">
                <a:solidFill>
                  <a:schemeClr val="tx1"/>
                </a:solidFill>
              </a:rPr>
              <a:t>font-style:italic</a:t>
            </a:r>
            <a:r>
              <a:rPr lang="en-US" dirty="0">
                <a:solidFill>
                  <a:schemeClr val="tx1"/>
                </a:solidFill>
              </a:rPr>
              <a:t>; font-	</a:t>
            </a:r>
            <a:r>
              <a:rPr lang="en-US" dirty="0" err="1">
                <a:solidFill>
                  <a:schemeClr val="tx1"/>
                </a:solidFill>
              </a:rPr>
              <a:t>weight:bold</a:t>
            </a:r>
            <a:r>
              <a:rPr lang="en-US" dirty="0">
                <a:solidFill>
                  <a:schemeClr val="tx1"/>
                </a:solidFill>
              </a:rPr>
              <a:t>; 	color:#23238e; margin-left:15%; 	margin-right:15%}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&lt;/STYLE&gt; &lt;/HEAD&gt;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&lt;H1&gt;</a:t>
            </a:r>
            <a:r>
              <a:rPr lang="en-US" dirty="0" err="1">
                <a:solidFill>
                  <a:schemeClr val="tx1"/>
                </a:solidFill>
              </a:rPr>
              <a:t>Khwopa</a:t>
            </a:r>
            <a:r>
              <a:rPr lang="en-US" dirty="0">
                <a:solidFill>
                  <a:schemeClr val="tx1"/>
                </a:solidFill>
              </a:rPr>
              <a:t> Engineering College&lt;/H1&gt;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&lt;P&gt;Libali-2,Bhaktapur.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&lt;/HTML&gt; 	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4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u="sng" dirty="0">
                <a:solidFill>
                  <a:schemeClr val="tx1"/>
                </a:solidFill>
              </a:rPr>
              <a:t>List attributes: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List-style: 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Disc, circle, square, decimal, lower-roman, upper-roman, lower-alpha, upper-alpha, none.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&lt;HEAD&gt;&lt;TITLE&gt; Working with Style Sheets using List Attributes &lt;/TITLE&gt;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&lt;STYLE Type = 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BODY {margin-top:5%}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H1 {</a:t>
            </a:r>
            <a:r>
              <a:rPr lang="en-US" dirty="0" err="1">
                <a:solidFill>
                  <a:schemeClr val="tx1"/>
                </a:solidFill>
              </a:rPr>
              <a:t>font-family:arial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helvetica</a:t>
            </a:r>
            <a:r>
              <a:rPr lang="en-US" dirty="0">
                <a:solidFill>
                  <a:schemeClr val="tx1"/>
                </a:solidFill>
              </a:rPr>
              <a:t>; font-size:26pt; 			</a:t>
            </a:r>
            <a:r>
              <a:rPr lang="en-US" dirty="0" err="1">
                <a:solidFill>
                  <a:schemeClr val="tx1"/>
                </a:solidFill>
              </a:rPr>
              <a:t>color:red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UL {</a:t>
            </a:r>
            <a:r>
              <a:rPr lang="en-US" dirty="0" err="1">
                <a:solidFill>
                  <a:schemeClr val="tx1"/>
                </a:solidFill>
              </a:rPr>
              <a:t>list-style-type:lower-alpha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&lt;/STYLE&gt;&lt;/HEAD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3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&lt;H1&gt;</a:t>
            </a:r>
            <a:r>
              <a:rPr lang="en-US" dirty="0" err="1">
                <a:solidFill>
                  <a:schemeClr val="tx1"/>
                </a:solidFill>
              </a:rPr>
              <a:t>Khwopa</a:t>
            </a:r>
            <a:r>
              <a:rPr lang="en-US" dirty="0">
                <a:solidFill>
                  <a:schemeClr val="tx1"/>
                </a:solidFill>
              </a:rPr>
              <a:t> Engineering College&lt;/H1&gt;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&lt;H4&gt;Web Contents:&lt;/H4&gt;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&lt;B&gt;&lt;UL&gt;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&lt;LI&gt; HTML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&lt;LI&gt;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			&lt;LI&gt; CGI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&lt;LI&gt; Java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&lt;LI&gt; PowerBuilder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&lt;LI&gt; Oracle Developer 2000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&lt;LI&gt; Oracle DBA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&lt;/UL&gt;&lt;/B&gt;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8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Class: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order to make a particular paragraph different from other paragraphs like in question and answer page, the </a:t>
            </a:r>
            <a:r>
              <a:rPr lang="en-US" b="1" dirty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is used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Style sheets support classes or sets of style changes for a document.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 class can be defined to change the style in a specific way for any element it is applied to, and classes can be used to identify logical sets of style changes that might be different for different html elements.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style changes can be applied directly to each html element of applied directly to each html element of applied to part of a document with &lt;span&gt; &lt;/span&gt; tags.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If any element is made a member of a class by inserting</a:t>
            </a:r>
            <a:r>
              <a:rPr lang="en-US" b="1" dirty="0">
                <a:solidFill>
                  <a:schemeClr val="tx1"/>
                </a:solidFill>
              </a:rPr>
              <a:t> “class = </a:t>
            </a:r>
            <a:r>
              <a:rPr lang="en-US" b="1" dirty="0" err="1">
                <a:solidFill>
                  <a:schemeClr val="tx1"/>
                </a:solidFill>
              </a:rPr>
              <a:t>class_name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 into its opening tab, it conforms to that class’s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4780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&lt;TITLE&gt; Working with Class &lt;/TITLE&gt;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&lt;STYLE Type = 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P {font-size:12pt; </a:t>
            </a:r>
            <a:r>
              <a:rPr lang="en-US" dirty="0" err="1">
                <a:solidFill>
                  <a:schemeClr val="tx1"/>
                </a:solidFill>
              </a:rPr>
              <a:t>font-weight:bold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text-align:justify</a:t>
            </a:r>
            <a:r>
              <a:rPr lang="en-US" dirty="0">
                <a:solidFill>
                  <a:schemeClr val="tx1"/>
                </a:solidFill>
              </a:rPr>
              <a:t>; margin-	left:10%; margin-right:10%}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.question {</a:t>
            </a:r>
            <a:r>
              <a:rPr lang="en-US" dirty="0" err="1">
                <a:solidFill>
                  <a:schemeClr val="tx1"/>
                </a:solidFill>
              </a:rPr>
              <a:t>color:brown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font-style:italic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.answer {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&lt;/STYLE&gt;&lt;/HEAD&gt;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&lt;P class="question"&gt; What is the full form of HTML? &lt;/P&gt;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&lt;P class="answer"&gt; &amp;</a:t>
            </a:r>
            <a:r>
              <a:rPr lang="en-US" dirty="0" err="1">
                <a:solidFill>
                  <a:schemeClr val="tx1"/>
                </a:solidFill>
              </a:rPr>
              <a:t>lt;HyperText</a:t>
            </a:r>
            <a:r>
              <a:rPr lang="en-US" dirty="0">
                <a:solidFill>
                  <a:schemeClr val="tx1"/>
                </a:solidFill>
              </a:rPr>
              <a:t> Markup 				</a:t>
            </a:r>
            <a:r>
              <a:rPr lang="en-US" dirty="0" err="1">
                <a:solidFill>
                  <a:schemeClr val="tx1"/>
                </a:solidFill>
              </a:rPr>
              <a:t>Language&amp;gt</a:t>
            </a:r>
            <a:r>
              <a:rPr lang="en-US" dirty="0">
                <a:solidFill>
                  <a:schemeClr val="tx1"/>
                </a:solidFill>
              </a:rPr>
              <a:t>;&lt;/P&gt;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&lt;P class='question'&gt; Where is it located ? &lt;/P&gt;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&lt;P class='answer'&gt; Libali-2, </a:t>
            </a:r>
            <a:r>
              <a:rPr lang="en-US" dirty="0" err="1">
                <a:solidFill>
                  <a:schemeClr val="tx1"/>
                </a:solidFill>
              </a:rPr>
              <a:t>Bhaktapur</a:t>
            </a:r>
            <a:r>
              <a:rPr lang="en-US" dirty="0">
                <a:solidFill>
                  <a:schemeClr val="tx1"/>
                </a:solidFill>
              </a:rPr>
              <a:t>&lt;/P&gt;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&lt;/HTML&gt;	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Using the </a:t>
            </a:r>
            <a:r>
              <a:rPr lang="en-US" b="1" dirty="0">
                <a:solidFill>
                  <a:schemeClr val="tx1"/>
                </a:solidFill>
              </a:rPr>
              <a:t>&lt;SPAN&gt;…&lt;/SPAN&gt;</a:t>
            </a:r>
            <a:r>
              <a:rPr lang="en-US" dirty="0">
                <a:solidFill>
                  <a:schemeClr val="tx1"/>
                </a:solidFill>
              </a:rPr>
              <a:t> tag: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&lt;SPAN&gt; </a:t>
            </a:r>
            <a:r>
              <a:rPr lang="en-US" dirty="0">
                <a:solidFill>
                  <a:schemeClr val="tx1"/>
                </a:solidFill>
              </a:rPr>
              <a:t>is an HTML tag that plays a prominent role in style sheets.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the body of the document </a:t>
            </a:r>
            <a:r>
              <a:rPr lang="en-US" b="1" dirty="0">
                <a:solidFill>
                  <a:schemeClr val="tx1"/>
                </a:solidFill>
              </a:rPr>
              <a:t>&lt;SPAN&gt;…&lt;/SPAN&gt;</a:t>
            </a:r>
            <a:r>
              <a:rPr lang="en-US" dirty="0">
                <a:solidFill>
                  <a:schemeClr val="tx1"/>
                </a:solidFill>
              </a:rPr>
              <a:t> is used to set the boundaries of the rule’s styling specification.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HTML&gt;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&lt;HEAD&gt;&lt;TITLE&gt;Working with SPAN&lt;/TITLE&gt;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&lt;STYLE Type = 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P {font-size:12pt;font-weight:bold; text-	</a:t>
            </a:r>
            <a:r>
              <a:rPr lang="en-US" dirty="0" err="1">
                <a:solidFill>
                  <a:schemeClr val="tx1"/>
                </a:solidFill>
              </a:rPr>
              <a:t>align:justify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.question {</a:t>
            </a:r>
            <a:r>
              <a:rPr lang="en-US" dirty="0" err="1">
                <a:solidFill>
                  <a:schemeClr val="tx1"/>
                </a:solidFill>
              </a:rPr>
              <a:t>color:brown</a:t>
            </a:r>
            <a:r>
              <a:rPr lang="en-US" dirty="0">
                <a:solidFill>
                  <a:schemeClr val="tx1"/>
                </a:solidFill>
              </a:rPr>
              <a:t>;  </a:t>
            </a:r>
            <a:r>
              <a:rPr lang="en-US" dirty="0" err="1">
                <a:solidFill>
                  <a:schemeClr val="tx1"/>
                </a:solidFill>
              </a:rPr>
              <a:t>font-style:italic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3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		.answer {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.big {font-size:14pt; </a:t>
            </a:r>
            <a:r>
              <a:rPr lang="en-US" dirty="0" err="1">
                <a:solidFill>
                  <a:schemeClr val="tx1"/>
                </a:solidFill>
              </a:rPr>
              <a:t>text-decoration:underline</a:t>
            </a:r>
            <a:r>
              <a:rPr lang="en-US" dirty="0">
                <a:solidFill>
                  <a:schemeClr val="tx1"/>
                </a:solidFill>
              </a:rPr>
              <a:t>; 	</a:t>
            </a:r>
            <a:r>
              <a:rPr lang="en-US" dirty="0" err="1">
                <a:solidFill>
                  <a:schemeClr val="tx1"/>
                </a:solidFill>
              </a:rPr>
              <a:t>text-transform:uppercase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color:red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&lt;/STYLE&gt;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&lt;P class="question"&gt; Where is &lt;SPAN 	class="big"&gt; </a:t>
            </a:r>
            <a:r>
              <a:rPr lang="en-US" dirty="0" err="1">
                <a:solidFill>
                  <a:schemeClr val="tx1"/>
                </a:solidFill>
              </a:rPr>
              <a:t>Khwopa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Engg</a:t>
            </a:r>
            <a:r>
              <a:rPr lang="en-US" dirty="0">
                <a:solidFill>
                  <a:schemeClr val="tx1"/>
                </a:solidFill>
              </a:rPr>
              <a:t>. College &lt;/SPAN&gt; located?&lt;/P&gt;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&lt;P class="answer"&gt; It is located in &lt;SPAN class="big"&gt; Libali-2, &lt;/SPAN&gt; </a:t>
            </a:r>
            <a:r>
              <a:rPr lang="en-US" dirty="0" err="1">
                <a:solidFill>
                  <a:schemeClr val="tx1"/>
                </a:solidFill>
              </a:rPr>
              <a:t>Bhaktapur</a:t>
            </a:r>
            <a:r>
              <a:rPr lang="en-US" dirty="0">
                <a:solidFill>
                  <a:schemeClr val="tx1"/>
                </a:solidFill>
              </a:rPr>
              <a:t>.&lt;/P&gt;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&lt;/HTML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4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External style Sheets: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External style sheets are composed of standard text, which consists of a series of entries, each composed of a selectors &amp; a declaration.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 selector indicates the html elements affected by the properties in the declaration.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These external style sheets are saved as a file with extension .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, which can be linked, to a web page via the &lt;LINK&gt; tag.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Syntax: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&lt;link </a:t>
            </a:r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 = stylesheet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 = “</a:t>
            </a:r>
            <a:r>
              <a:rPr lang="en-US" dirty="0" err="1">
                <a:solidFill>
                  <a:schemeClr val="tx1"/>
                </a:solidFill>
              </a:rPr>
              <a:t>stylesheet_filename</a:t>
            </a:r>
            <a:r>
              <a:rPr lang="en-US" dirty="0">
                <a:solidFill>
                  <a:schemeClr val="tx1"/>
                </a:solidFill>
              </a:rPr>
              <a:t>”&gt;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5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Code for mystyle.css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 {</a:t>
            </a:r>
            <a:r>
              <a:rPr lang="en-US" dirty="0">
                <a:solidFill>
                  <a:schemeClr val="tx1"/>
                </a:solidFill>
              </a:rPr>
              <a:t>font-size:12pt;font-weight:bold; text-align: 	justify}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.question {</a:t>
            </a:r>
            <a:r>
              <a:rPr lang="en-US" dirty="0" err="1">
                <a:solidFill>
                  <a:schemeClr val="tx1"/>
                </a:solidFill>
              </a:rPr>
              <a:t>color:brown</a:t>
            </a:r>
            <a:r>
              <a:rPr lang="en-US" dirty="0">
                <a:solidFill>
                  <a:schemeClr val="tx1"/>
                </a:solidFill>
              </a:rPr>
              <a:t>;  </a:t>
            </a:r>
            <a:r>
              <a:rPr lang="en-US" dirty="0" err="1">
                <a:solidFill>
                  <a:schemeClr val="tx1"/>
                </a:solidFill>
              </a:rPr>
              <a:t>font-style:italic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.answer {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.big {font-size:14pt; text-decoration: 	underline; </a:t>
            </a:r>
            <a:r>
              <a:rPr lang="en-US" dirty="0" err="1">
                <a:solidFill>
                  <a:schemeClr val="tx1"/>
                </a:solidFill>
              </a:rPr>
              <a:t>text-transformation:uppercase</a:t>
            </a:r>
            <a:r>
              <a:rPr lang="en-US" dirty="0">
                <a:solidFill>
                  <a:schemeClr val="tx1"/>
                </a:solidFill>
              </a:rPr>
              <a:t>; 	</a:t>
            </a:r>
            <a:r>
              <a:rPr lang="en-US" dirty="0" err="1">
                <a:solidFill>
                  <a:schemeClr val="tx1"/>
                </a:solidFill>
              </a:rPr>
              <a:t>color:red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&lt;HEAD&gt;&lt;TITLE&gt;Working with inline style&lt;/TITLE&gt;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&lt;/HEAD&gt;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P STYLE=“</a:t>
            </a:r>
            <a:r>
              <a:rPr lang="en-US" sz="2400" dirty="0" err="1">
                <a:solidFill>
                  <a:schemeClr val="tx1"/>
                </a:solidFill>
              </a:rPr>
              <a:t>font-family:verdana,arial</a:t>
            </a:r>
            <a:r>
              <a:rPr lang="en-US" sz="2400" dirty="0">
                <a:solidFill>
                  <a:schemeClr val="tx1"/>
                </a:solidFill>
              </a:rPr>
              <a:t>; font-	size:12pt; </a:t>
            </a:r>
            <a:r>
              <a:rPr lang="en-US" sz="2400" dirty="0" err="1">
                <a:solidFill>
                  <a:schemeClr val="tx1"/>
                </a:solidFill>
              </a:rPr>
              <a:t>font-weight:bold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color:brown</a:t>
            </a:r>
            <a:r>
              <a:rPr lang="en-US" sz="2400" dirty="0">
                <a:solidFill>
                  <a:schemeClr val="tx1"/>
                </a:solidFill>
              </a:rPr>
              <a:t>;   	</a:t>
            </a:r>
            <a:r>
              <a:rPr lang="en-US" sz="2400" dirty="0" err="1">
                <a:solidFill>
                  <a:schemeClr val="tx1"/>
                </a:solidFill>
              </a:rPr>
              <a:t>font-style:italic</a:t>
            </a:r>
            <a:r>
              <a:rPr lang="en-US" sz="2400" dirty="0">
                <a:solidFill>
                  <a:schemeClr val="tx1"/>
                </a:solidFill>
              </a:rPr>
              <a:t>”&gt;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is the text with INLINE STYLE SHEET&lt;/p&gt;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&lt;/HTML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Code for html page: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&lt;TITLE&gt; Working with External Style Sheet &lt;/TITLE&gt;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&lt;LINK </a:t>
            </a:r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=stylesheet HREF="mystyle.css"&gt;&lt;/HEAD&gt;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&lt;P class="question"&gt; Where is &lt;SPAN class="big"&gt; </a:t>
            </a:r>
            <a:r>
              <a:rPr lang="en-US" dirty="0" err="1">
                <a:solidFill>
                  <a:schemeClr val="tx1"/>
                </a:solidFill>
              </a:rPr>
              <a:t>Khwopa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Engg</a:t>
            </a:r>
            <a:r>
              <a:rPr lang="en-US" dirty="0">
                <a:solidFill>
                  <a:schemeClr val="tx1"/>
                </a:solidFill>
              </a:rPr>
              <a:t>. College &lt;/SPAN&gt; located?&lt;/P&gt;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&lt;P class="answer"&gt; It is located in &lt;SPAN class="big"&gt; Libali-2, &lt;/SPAN&gt; </a:t>
            </a:r>
            <a:r>
              <a:rPr lang="en-US" dirty="0" err="1">
                <a:solidFill>
                  <a:schemeClr val="tx1"/>
                </a:solidFill>
              </a:rPr>
              <a:t>Bhaktapur</a:t>
            </a:r>
            <a:r>
              <a:rPr lang="en-US" dirty="0">
                <a:solidFill>
                  <a:schemeClr val="tx1"/>
                </a:solidFill>
              </a:rPr>
              <a:t>.&lt;/P&gt;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Embedded </a:t>
            </a:r>
            <a:r>
              <a:rPr lang="en-US" sz="2600" b="1" dirty="0">
                <a:solidFill>
                  <a:schemeClr val="tx1"/>
                </a:solidFill>
              </a:rPr>
              <a:t>style sheet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embedded style sheet is a part of an HTML document.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style definitions are enclosed in the &lt;STYLE&gt;…&lt;/STYLE&gt; tags.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tag pair in turn is placed between the &lt;HEAD&gt;…&lt;/HEAD&gt; tags.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style definitions defined in an embedded style sheet can be used in the entire document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2" algn="l"/>
            <a:r>
              <a:rPr lang="en-US" b="1" u="sng" dirty="0">
                <a:solidFill>
                  <a:schemeClr val="tx1"/>
                </a:solidFill>
              </a:rPr>
              <a:t>Font attributes:</a:t>
            </a:r>
          </a:p>
          <a:p>
            <a:pPr lvl="2" algn="l"/>
            <a:r>
              <a:rPr lang="en-US" b="1" dirty="0">
                <a:solidFill>
                  <a:schemeClr val="tx1"/>
                </a:solidFill>
              </a:rPr>
              <a:t>Font- family :</a:t>
            </a:r>
          </a:p>
          <a:p>
            <a:pPr lvl="3" algn="l"/>
            <a:r>
              <a:rPr lang="en-US" dirty="0">
                <a:solidFill>
                  <a:schemeClr val="tx1"/>
                </a:solidFill>
              </a:rPr>
              <a:t>a comma- delimited sequence of font family names ( </a:t>
            </a:r>
            <a:r>
              <a:rPr lang="en-US" dirty="0" err="1">
                <a:solidFill>
                  <a:schemeClr val="tx1"/>
                </a:solidFill>
              </a:rPr>
              <a:t>arial</a:t>
            </a:r>
            <a:r>
              <a:rPr lang="en-US" dirty="0">
                <a:solidFill>
                  <a:schemeClr val="tx1"/>
                </a:solidFill>
              </a:rPr>
              <a:t>, sans serif, </a:t>
            </a:r>
            <a:r>
              <a:rPr lang="en-US" dirty="0" err="1">
                <a:solidFill>
                  <a:schemeClr val="tx1"/>
                </a:solidFill>
              </a:rPr>
              <a:t>calibri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lvl="2" algn="l"/>
            <a:r>
              <a:rPr lang="fr-FR" b="1" dirty="0">
                <a:solidFill>
                  <a:schemeClr val="tx1"/>
                </a:solidFill>
              </a:rPr>
              <a:t>Font-style: </a:t>
            </a:r>
          </a:p>
          <a:p>
            <a:pPr lvl="3" algn="l"/>
            <a:r>
              <a:rPr lang="fr-FR" dirty="0">
                <a:solidFill>
                  <a:schemeClr val="tx1"/>
                </a:solidFill>
              </a:rPr>
              <a:t>Normal, </a:t>
            </a:r>
            <a:r>
              <a:rPr lang="fr-FR" dirty="0" err="1">
                <a:solidFill>
                  <a:schemeClr val="tx1"/>
                </a:solidFill>
              </a:rPr>
              <a:t>italic</a:t>
            </a:r>
            <a:r>
              <a:rPr lang="fr-FR" dirty="0">
                <a:solidFill>
                  <a:schemeClr val="tx1"/>
                </a:solidFill>
              </a:rPr>
              <a:t> or oblique.</a:t>
            </a:r>
          </a:p>
          <a:p>
            <a:pPr lvl="2" algn="l"/>
            <a:r>
              <a:rPr lang="en-US" b="1" dirty="0">
                <a:solidFill>
                  <a:schemeClr val="tx1"/>
                </a:solidFill>
              </a:rPr>
              <a:t>Font-weight: </a:t>
            </a:r>
          </a:p>
          <a:p>
            <a:pPr lvl="3" algn="l"/>
            <a:r>
              <a:rPr lang="en-US" dirty="0">
                <a:solidFill>
                  <a:schemeClr val="tx1"/>
                </a:solidFill>
              </a:rPr>
              <a:t>Normal, bold, bolder, lighter or one of the nine values (100, 200, 300, 400, 500, 600, 700, 800, 900)</a:t>
            </a:r>
          </a:p>
          <a:p>
            <a:pPr lvl="2" algn="l"/>
            <a:r>
              <a:rPr lang="en-US" b="1" dirty="0">
                <a:solidFill>
                  <a:schemeClr val="tx1"/>
                </a:solidFill>
              </a:rPr>
              <a:t>Font-size: </a:t>
            </a:r>
          </a:p>
          <a:p>
            <a:pPr lvl="3" algn="l"/>
            <a:r>
              <a:rPr lang="en-US" dirty="0">
                <a:solidFill>
                  <a:schemeClr val="tx1"/>
                </a:solidFill>
              </a:rPr>
              <a:t>Absolute size(xx-small, x-small , small, medium, large, x-large, xx-large), relative size (larger, smaller), a number (of pixels), percentage (of the parent element’s size)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&lt;head&gt;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&lt;title&gt;Style sheets font attributes &lt;/title&gt;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&lt;style type = “text/</a:t>
            </a:r>
            <a:r>
              <a:rPr lang="en-US" sz="2400" dirty="0" err="1">
                <a:solidFill>
                  <a:schemeClr val="tx1"/>
                </a:solidFill>
              </a:rPr>
              <a:t>css</a:t>
            </a:r>
            <a:r>
              <a:rPr lang="en-US" sz="2400" dirty="0">
                <a:solidFill>
                  <a:schemeClr val="tx1"/>
                </a:solidFill>
              </a:rPr>
              <a:t>”&gt;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H1{font-family: </a:t>
            </a:r>
            <a:r>
              <a:rPr lang="en-US" sz="2400" dirty="0" err="1">
                <a:solidFill>
                  <a:schemeClr val="tx1"/>
                </a:solidFill>
              </a:rPr>
              <a:t>Arial,calibri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P{font-size 12pt; </a:t>
            </a:r>
            <a:r>
              <a:rPr lang="en-US" sz="2400" dirty="0" err="1">
                <a:solidFill>
                  <a:schemeClr val="tx1"/>
                </a:solidFill>
              </a:rPr>
              <a:t>font-style:italic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&lt;/style&gt;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&lt;h1&gt;</a:t>
            </a:r>
            <a:r>
              <a:rPr lang="en-US" sz="2400" dirty="0" err="1">
                <a:solidFill>
                  <a:schemeClr val="tx1"/>
                </a:solidFill>
              </a:rPr>
              <a:t>Khwopa</a:t>
            </a:r>
            <a:r>
              <a:rPr lang="en-US" sz="2400" dirty="0">
                <a:solidFill>
                  <a:schemeClr val="tx1"/>
                </a:solidFill>
              </a:rPr>
              <a:t> Engineering College&lt;/h1&gt;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&lt;p&gt;This college is located in </a:t>
            </a:r>
            <a:r>
              <a:rPr lang="en-US" sz="2400" dirty="0" err="1">
                <a:solidFill>
                  <a:schemeClr val="tx1"/>
                </a:solidFill>
              </a:rPr>
              <a:t>Libali</a:t>
            </a:r>
            <a:r>
              <a:rPr lang="en-US" sz="2400" dirty="0">
                <a:solidFill>
                  <a:schemeClr val="tx1"/>
                </a:solidFill>
              </a:rPr>
              <a:t> – 02, </a:t>
            </a:r>
            <a:r>
              <a:rPr lang="en-US" sz="2400" dirty="0" err="1">
                <a:solidFill>
                  <a:schemeClr val="tx1"/>
                </a:solidFill>
              </a:rPr>
              <a:t>Bhaktapur</a:t>
            </a:r>
            <a:r>
              <a:rPr lang="en-US" sz="2400" dirty="0">
                <a:solidFill>
                  <a:schemeClr val="tx1"/>
                </a:solidFill>
              </a:rPr>
              <a:t>. It is a community college.&lt;/p&gt;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&lt;/html&gt;	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1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Color &amp; background attributes: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Color: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element text color.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Background-color: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Specifies the color in an element’s background.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Background-image 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sets the background image.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Background-repeat: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Sets up how the image repeats throughout the page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Repeat-x (repeats horizontally), repeat-y (repeats vertically), repeat (both), no-repeat.</a:t>
            </a:r>
          </a:p>
        </p:txBody>
      </p:sp>
    </p:spTree>
    <p:extLst>
      <p:ext uri="{BB962C8B-B14F-4D97-AF65-F5344CB8AC3E}">
        <p14:creationId xmlns:p14="http://schemas.microsoft.com/office/powerpoint/2010/main" val="15827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&lt;TITLE&gt; Working with Style Sheets using Color and Background 			Attributes&lt;/TITLE&gt;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&lt;STYLE Type = 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H1 {</a:t>
            </a:r>
            <a:r>
              <a:rPr lang="en-US" dirty="0" err="1">
                <a:solidFill>
                  <a:schemeClr val="tx1"/>
                </a:solidFill>
              </a:rPr>
              <a:t>font-family:arial</a:t>
            </a:r>
            <a:r>
              <a:rPr lang="en-US" dirty="0">
                <a:solidFill>
                  <a:schemeClr val="tx1"/>
                </a:solidFill>
              </a:rPr>
              <a:t>, elephant; font-size:26pt;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background-image:url</a:t>
            </a:r>
            <a:r>
              <a:rPr lang="en-US" dirty="0">
                <a:solidFill>
                  <a:schemeClr val="tx1"/>
                </a:solidFill>
              </a:rPr>
              <a:t>(image/rhand.gif); background-repeat: 	repeat-x}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H2 {</a:t>
            </a:r>
            <a:r>
              <a:rPr lang="en-US" dirty="0" err="1">
                <a:solidFill>
                  <a:schemeClr val="tx1"/>
                </a:solidFill>
              </a:rPr>
              <a:t>font-family:algerian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arial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calibri</a:t>
            </a:r>
            <a:r>
              <a:rPr lang="en-US" dirty="0">
                <a:solidFill>
                  <a:schemeClr val="tx1"/>
                </a:solidFill>
              </a:rPr>
              <a:t>; font-size:26pt; background-	</a:t>
            </a:r>
            <a:r>
              <a:rPr lang="en-US" dirty="0" err="1">
                <a:solidFill>
                  <a:schemeClr val="tx1"/>
                </a:solidFill>
              </a:rPr>
              <a:t>image:url</a:t>
            </a:r>
            <a:r>
              <a:rPr lang="en-US" dirty="0">
                <a:solidFill>
                  <a:schemeClr val="tx1"/>
                </a:solidFill>
              </a:rPr>
              <a:t>(image/logo.jpg); </a:t>
            </a:r>
            <a:r>
              <a:rPr lang="en-US" dirty="0" err="1">
                <a:solidFill>
                  <a:schemeClr val="tx1"/>
                </a:solidFill>
              </a:rPr>
              <a:t>background-repeat:no-repeat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P {font-size:12pt; </a:t>
            </a:r>
            <a:r>
              <a:rPr lang="en-US" dirty="0" err="1">
                <a:solidFill>
                  <a:schemeClr val="tx1"/>
                </a:solidFill>
              </a:rPr>
              <a:t>font-style:italic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font-weight:bold</a:t>
            </a:r>
            <a:r>
              <a:rPr lang="en-US" dirty="0">
                <a:solidFill>
                  <a:schemeClr val="tx1"/>
                </a:solidFill>
              </a:rPr>
              <a:t>; color:#23238e; 	</a:t>
            </a:r>
            <a:r>
              <a:rPr lang="en-US" dirty="0" err="1">
                <a:solidFill>
                  <a:schemeClr val="tx1"/>
                </a:solidFill>
              </a:rPr>
              <a:t>background-color:red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background-position:bottom-left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&lt;/STYLE&gt;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&lt;H1&gt;</a:t>
            </a:r>
            <a:r>
              <a:rPr lang="en-US" dirty="0" err="1">
                <a:solidFill>
                  <a:schemeClr val="tx1"/>
                </a:solidFill>
              </a:rPr>
              <a:t>Khwopa</a:t>
            </a:r>
            <a:r>
              <a:rPr lang="en-US" dirty="0">
                <a:solidFill>
                  <a:schemeClr val="tx1"/>
                </a:solidFill>
              </a:rPr>
              <a:t> Engineering College&lt;/H1&gt;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&lt;P&gt;Libali-2,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&lt;h2&gt;</a:t>
            </a:r>
            <a:r>
              <a:rPr lang="en-US" dirty="0" err="1">
                <a:solidFill>
                  <a:schemeClr val="tx1"/>
                </a:solidFill>
              </a:rPr>
              <a:t>Bhaktapur</a:t>
            </a:r>
            <a:r>
              <a:rPr lang="en-US" dirty="0">
                <a:solidFill>
                  <a:schemeClr val="tx1"/>
                </a:solidFill>
              </a:rPr>
              <a:t>.&lt;/h2&gt;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&lt;/BODY&gt;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&lt;/HTML&gt;	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Text attributes: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Text-decoration: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Adds decoration to an element’s text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name, underline, </a:t>
            </a:r>
            <a:r>
              <a:rPr lang="en-US" dirty="0" err="1">
                <a:solidFill>
                  <a:schemeClr val="tx1"/>
                </a:solidFill>
              </a:rPr>
              <a:t>overline</a:t>
            </a:r>
            <a:r>
              <a:rPr lang="en-US" dirty="0">
                <a:solidFill>
                  <a:schemeClr val="tx1"/>
                </a:solidFill>
              </a:rPr>
              <a:t>, line-through, blink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Vertical-align: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Determines on element’s vertical position.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Sub, super, top, text-top, middle, bottom, text-bottom, baseline, also percentage of the element’s height.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Text-transform: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Applies a transformation to the text.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Capitalize (puts the text into initial caps), uppercase, lowercase, or none.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Text-align: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Align text within an element.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Right , left, </a:t>
            </a:r>
            <a:r>
              <a:rPr lang="en-US" dirty="0" err="1">
                <a:solidFill>
                  <a:schemeClr val="tx1"/>
                </a:solidFill>
              </a:rPr>
              <a:t>centre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Text-indent: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Indents the first line of text.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percentage of the element’s width or a length.</a:t>
            </a:r>
          </a:p>
        </p:txBody>
      </p:sp>
    </p:spTree>
    <p:extLst>
      <p:ext uri="{BB962C8B-B14F-4D97-AF65-F5344CB8AC3E}">
        <p14:creationId xmlns:p14="http://schemas.microsoft.com/office/powerpoint/2010/main" val="114966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&lt;HEAD&gt;&lt;TITLE&gt; Working with Style Sheets using Text Attributes &lt;/TITLE&gt;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&lt;STYLE Type = 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H1 {</a:t>
            </a:r>
            <a:r>
              <a:rPr lang="en-US" dirty="0" err="1">
                <a:solidFill>
                  <a:schemeClr val="tx1"/>
                </a:solidFill>
              </a:rPr>
              <a:t>font-family:elephant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arial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helvetica</a:t>
            </a:r>
            <a:r>
              <a:rPr lang="en-US" dirty="0">
                <a:solidFill>
                  <a:schemeClr val="tx1"/>
                </a:solidFill>
              </a:rPr>
              <a:t>; font-size:26pt; 	</a:t>
            </a:r>
            <a:r>
              <a:rPr lang="en-US" dirty="0" err="1">
                <a:solidFill>
                  <a:schemeClr val="tx1"/>
                </a:solidFill>
              </a:rPr>
              <a:t>text-decoration:blink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color:red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P {font-size:12pt; </a:t>
            </a:r>
            <a:r>
              <a:rPr lang="en-US" dirty="0" err="1">
                <a:solidFill>
                  <a:schemeClr val="tx1"/>
                </a:solidFill>
              </a:rPr>
              <a:t>font-style:normal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font-weight:bold</a:t>
            </a:r>
            <a:r>
              <a:rPr lang="en-US" dirty="0">
                <a:solidFill>
                  <a:schemeClr val="tx1"/>
                </a:solidFill>
              </a:rPr>
              <a:t>; 	color:#23238e;}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H6 {font-size:12pt; </a:t>
            </a:r>
            <a:r>
              <a:rPr lang="en-US" dirty="0" err="1">
                <a:solidFill>
                  <a:schemeClr val="tx1"/>
                </a:solidFill>
              </a:rPr>
              <a:t>font-style:italic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font-weight:bold</a:t>
            </a:r>
            <a:r>
              <a:rPr lang="en-US" dirty="0">
                <a:solidFill>
                  <a:schemeClr val="tx1"/>
                </a:solidFill>
              </a:rPr>
              <a:t>; 	</a:t>
            </a:r>
            <a:r>
              <a:rPr lang="en-US" dirty="0" err="1">
                <a:solidFill>
                  <a:schemeClr val="tx1"/>
                </a:solidFill>
              </a:rPr>
              <a:t>color:green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text-align:justify</a:t>
            </a:r>
            <a:r>
              <a:rPr lang="en-US" dirty="0">
                <a:solidFill>
                  <a:schemeClr val="tx1"/>
                </a:solidFill>
              </a:rPr>
              <a:t>; text-indent:.5in}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&lt;/STYLE&gt;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&lt;BODY&gt;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&lt;H1&gt;</a:t>
            </a:r>
            <a:r>
              <a:rPr lang="en-US" dirty="0" err="1">
                <a:solidFill>
                  <a:schemeClr val="tx1"/>
                </a:solidFill>
              </a:rPr>
              <a:t>Khwopa</a:t>
            </a:r>
            <a:r>
              <a:rPr lang="en-US" dirty="0">
                <a:solidFill>
                  <a:schemeClr val="tx1"/>
                </a:solidFill>
              </a:rPr>
              <a:t> Engineering College&lt;/H1&gt;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&lt;P&gt;Libali-2,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&lt;H6&gt;</a:t>
            </a:r>
            <a:r>
              <a:rPr lang="en-US" dirty="0" err="1">
                <a:solidFill>
                  <a:schemeClr val="tx1"/>
                </a:solidFill>
              </a:rPr>
              <a:t>Bhaktapur</a:t>
            </a:r>
            <a:r>
              <a:rPr lang="en-US" dirty="0">
                <a:solidFill>
                  <a:schemeClr val="tx1"/>
                </a:solidFill>
              </a:rPr>
              <a:t>.&lt;/H6&gt;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&lt;/BODY&gt;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&lt;/HTML&gt; 	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u="sng" dirty="0">
                <a:solidFill>
                  <a:schemeClr val="tx1"/>
                </a:solidFill>
              </a:rPr>
              <a:t>Border Attributes: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Border-style: solid, double, groove, inset, outset.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Border-color: color name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Border-width : Thin , medium, thick, or length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Border-top-width: Thin, medium , thick, or length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Border-bottom-width: Thin, medium , thick, or length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Border-left-width: Thin, medium , thick, or length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Border-right-width: Thin, medium , thick, or length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Border-top: Specifies width, color &amp; style.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Border: Sets all the properties at once.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Margin related attributes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Margin-top: percent, length or auto.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Margin-bottom: percent, length or auto.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Margin-left: Percent , length or auto.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Margin-right: percent, length, or auto.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Margin :percent, length, or auto.</a:t>
            </a:r>
          </a:p>
        </p:txBody>
      </p:sp>
    </p:spTree>
    <p:extLst>
      <p:ext uri="{BB962C8B-B14F-4D97-AF65-F5344CB8AC3E}">
        <p14:creationId xmlns:p14="http://schemas.microsoft.com/office/powerpoint/2010/main" val="20637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949</Words>
  <Application>Microsoft Office PowerPoint</Application>
  <PresentationFormat>On-screen Show (4:3)</PresentationFormat>
  <Paragraphs>242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Ghatuwa</dc:creator>
  <cp:lastModifiedBy>Suresh Ghatuwa</cp:lastModifiedBy>
  <cp:revision>36</cp:revision>
  <dcterms:created xsi:type="dcterms:W3CDTF">2006-08-16T00:00:00Z</dcterms:created>
  <dcterms:modified xsi:type="dcterms:W3CDTF">2018-06-06T17:17:08Z</dcterms:modified>
</cp:coreProperties>
</file>