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80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sf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Open Source Software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</a:t>
            </a:r>
            <a:r>
              <a:rPr lang="en-US" dirty="0"/>
              <a:t> stands for Free. Free software comes without a cost to the user. </a:t>
            </a:r>
            <a:endParaRPr lang="en-US" dirty="0" smtClean="0"/>
          </a:p>
          <a:p>
            <a:r>
              <a:rPr lang="en-US" b="1" dirty="0" smtClean="0"/>
              <a:t>OSS</a:t>
            </a:r>
            <a:r>
              <a:rPr lang="en-US" dirty="0" smtClean="0"/>
              <a:t> </a:t>
            </a:r>
            <a:r>
              <a:rPr lang="en-US" dirty="0"/>
              <a:t>stands for Open Source Software</a:t>
            </a:r>
            <a:r>
              <a:rPr lang="en-US" dirty="0" smtClean="0"/>
              <a:t>.</a:t>
            </a:r>
          </a:p>
          <a:p>
            <a:r>
              <a:rPr lang="en-US" dirty="0"/>
              <a:t>individual may use the software as is or may make changes as </a:t>
            </a:r>
            <a:r>
              <a:rPr lang="en-US" dirty="0" smtClean="0"/>
              <a:t>needed.</a:t>
            </a:r>
          </a:p>
          <a:p>
            <a:r>
              <a:rPr lang="en-US" dirty="0"/>
              <a:t>Open source software can be used, studied and/or modified dependent upon the needs of the user and any modifications are still held to the open source guidelines and criteria.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Autofit/>
          </a:bodyPr>
          <a:lstStyle/>
          <a:p>
            <a:r>
              <a:rPr lang="en-US" dirty="0"/>
              <a:t>OSI philosophy is somewhat </a:t>
            </a:r>
            <a:r>
              <a:rPr lang="en-US" dirty="0" smtClean="0"/>
              <a:t>different</a:t>
            </a:r>
          </a:p>
          <a:p>
            <a:pPr lvl="1"/>
            <a:r>
              <a:rPr lang="en-US" sz="2600" dirty="0"/>
              <a:t>basic idea behind open source is very simple: </a:t>
            </a:r>
            <a:endParaRPr lang="en-US" sz="2600" dirty="0" smtClean="0"/>
          </a:p>
          <a:p>
            <a:pPr lvl="1"/>
            <a:r>
              <a:rPr lang="en-US" sz="2600" dirty="0" smtClean="0"/>
              <a:t>When </a:t>
            </a:r>
            <a:r>
              <a:rPr lang="en-US" sz="2600" dirty="0"/>
              <a:t>programmers can read, redistribute, and modify the source code for a piece of software, the software evolves. </a:t>
            </a:r>
            <a:endParaRPr lang="en-US" sz="2600" dirty="0" smtClean="0"/>
          </a:p>
          <a:p>
            <a:pPr lvl="1"/>
            <a:r>
              <a:rPr lang="en-US" sz="2600" dirty="0" smtClean="0"/>
              <a:t>People </a:t>
            </a:r>
            <a:r>
              <a:rPr lang="en-US" sz="2600" dirty="0"/>
              <a:t>improve it, people adapt it, people fix bugs. </a:t>
            </a:r>
            <a:endParaRPr lang="en-US" sz="2600" dirty="0" smtClean="0"/>
          </a:p>
          <a:p>
            <a:pPr lvl="1"/>
            <a:r>
              <a:rPr lang="en-US" sz="2600" dirty="0" smtClean="0"/>
              <a:t>And </a:t>
            </a:r>
            <a:r>
              <a:rPr lang="en-US" sz="2600" dirty="0"/>
              <a:t>this can happen at a speed that, if one is used to the slow pace of conventional software development, seems astonishing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94229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Autofit/>
          </a:bodyPr>
          <a:lstStyle/>
          <a:p>
            <a:r>
              <a:rPr lang="en-US" sz="2800" dirty="0"/>
              <a:t>Proprietary software is on the other end of the spectrum and is another name for non-free software and the coding is closed.</a:t>
            </a:r>
          </a:p>
          <a:p>
            <a:r>
              <a:rPr lang="en-US" sz="2800" dirty="0"/>
              <a:t>Open Source software is distributed with its source code. The Open Source Definition has three essential features: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allows free re-distribution of the software without royalties or licensing fees to the author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requires that source code be distributed with the software or otherwise made available for no more  than the cost of distribution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allows anyone to modify the software or derive other software from it, and to redistribute the modified software under the same terms.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6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Autofit/>
          </a:bodyPr>
          <a:lstStyle/>
          <a:p>
            <a:r>
              <a:rPr lang="en-US" sz="3600" dirty="0"/>
              <a:t>Example of Open Source Software </a:t>
            </a:r>
          </a:p>
          <a:p>
            <a:pPr lvl="1"/>
            <a:r>
              <a:rPr lang="en-US" sz="3200" dirty="0" smtClean="0"/>
              <a:t>Operating </a:t>
            </a:r>
            <a:r>
              <a:rPr lang="en-US" sz="3200" dirty="0"/>
              <a:t>Systems </a:t>
            </a:r>
          </a:p>
          <a:p>
            <a:pPr lvl="2"/>
            <a:r>
              <a:rPr lang="en-US" sz="2800" dirty="0" smtClean="0"/>
              <a:t>Linux </a:t>
            </a:r>
          </a:p>
          <a:p>
            <a:pPr lvl="2"/>
            <a:r>
              <a:rPr lang="en-US" sz="2800" dirty="0" smtClean="0"/>
              <a:t>Internet</a:t>
            </a:r>
            <a:endParaRPr lang="en-US" sz="2800" dirty="0" smtClean="0"/>
          </a:p>
          <a:p>
            <a:pPr lvl="3"/>
            <a:r>
              <a:rPr lang="en-US" sz="2400" dirty="0" smtClean="0"/>
              <a:t>Apache</a:t>
            </a:r>
            <a:r>
              <a:rPr lang="en-US" sz="2400" dirty="0"/>
              <a:t>, which runs over 50% of the world's web servers. </a:t>
            </a:r>
          </a:p>
          <a:p>
            <a:pPr lvl="3"/>
            <a:r>
              <a:rPr lang="en-US" sz="2400" dirty="0" smtClean="0"/>
              <a:t>BIND </a:t>
            </a:r>
            <a:r>
              <a:rPr lang="en-US" sz="2400" dirty="0"/>
              <a:t>the software that provides the DNS (domain name service) for the entire Internet. </a:t>
            </a:r>
          </a:p>
          <a:p>
            <a:pPr lvl="3"/>
            <a:r>
              <a:rPr lang="en-US" sz="2400" dirty="0" smtClean="0"/>
              <a:t>Send </a:t>
            </a:r>
            <a:r>
              <a:rPr lang="en-US" sz="2400" dirty="0"/>
              <a:t>mail, the most important and widely used email transport software on the Internet. </a:t>
            </a:r>
          </a:p>
          <a:p>
            <a:pPr lvl="3"/>
            <a:r>
              <a:rPr lang="en-US" sz="2400" dirty="0" smtClean="0"/>
              <a:t>Mozilla</a:t>
            </a:r>
            <a:r>
              <a:rPr lang="en-US" sz="2400" dirty="0"/>
              <a:t>, the open source redesign of the Netscape Browser </a:t>
            </a:r>
          </a:p>
          <a:p>
            <a:pPr lvl="3"/>
            <a:r>
              <a:rPr lang="en-US" sz="2400" dirty="0" err="1" smtClean="0"/>
              <a:t>OpenSSL</a:t>
            </a:r>
            <a:r>
              <a:rPr lang="en-US" sz="2400" dirty="0" smtClean="0"/>
              <a:t> </a:t>
            </a:r>
            <a:r>
              <a:rPr lang="en-US" sz="2400" dirty="0"/>
              <a:t>is the standard for secure communication (strong encryption) over the </a:t>
            </a:r>
            <a:r>
              <a:rPr lang="en-US" sz="2400" dirty="0" err="1"/>
              <a:t>Internet.categories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40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Autofit/>
          </a:bodyPr>
          <a:lstStyle/>
          <a:p>
            <a:pPr lvl="2"/>
            <a:r>
              <a:rPr lang="en-US" sz="3200" dirty="0" smtClean="0"/>
              <a:t>Programming Tools </a:t>
            </a:r>
          </a:p>
          <a:p>
            <a:pPr lvl="3"/>
            <a:r>
              <a:rPr lang="en-US" sz="2800" dirty="0" err="1" smtClean="0"/>
              <a:t>Zope</a:t>
            </a:r>
            <a:r>
              <a:rPr lang="en-US" sz="2800" dirty="0" smtClean="0"/>
              <a:t>, and PHP, are popular engines behind the "live content" on the World Wide Web. </a:t>
            </a:r>
            <a:endParaRPr lang="en-US" sz="2800" dirty="0"/>
          </a:p>
          <a:p>
            <a:pPr lvl="2"/>
            <a:r>
              <a:rPr lang="en-US" sz="3200" dirty="0" smtClean="0"/>
              <a:t>Languages: </a:t>
            </a:r>
          </a:p>
          <a:p>
            <a:pPr lvl="3"/>
            <a:r>
              <a:rPr lang="en-US" sz="2800" dirty="0" smtClean="0"/>
              <a:t>Perl </a:t>
            </a:r>
          </a:p>
          <a:p>
            <a:pPr lvl="3"/>
            <a:r>
              <a:rPr lang="en-US" sz="2800" dirty="0" smtClean="0"/>
              <a:t>Python </a:t>
            </a:r>
          </a:p>
          <a:p>
            <a:pPr lvl="3"/>
            <a:r>
              <a:rPr lang="en-US" sz="2800" dirty="0" smtClean="0"/>
              <a:t>Ruby </a:t>
            </a:r>
          </a:p>
          <a:p>
            <a:pPr lvl="3"/>
            <a:r>
              <a:rPr lang="en-US" sz="2800" dirty="0" smtClean="0"/>
              <a:t>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070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Autofit/>
          </a:bodyPr>
          <a:lstStyle/>
          <a:p>
            <a:r>
              <a:rPr lang="en-US" sz="4000" dirty="0"/>
              <a:t>History and Evolution of Free Open Source </a:t>
            </a:r>
            <a:r>
              <a:rPr lang="en-US" sz="4000" dirty="0" smtClean="0"/>
              <a:t>Software</a:t>
            </a:r>
          </a:p>
          <a:p>
            <a:pPr lvl="1"/>
            <a:r>
              <a:rPr lang="en-US" sz="3600" dirty="0" smtClean="0"/>
              <a:t>1970s</a:t>
            </a:r>
            <a:r>
              <a:rPr lang="en-US" sz="3600" dirty="0"/>
              <a:t>: UNIX operating system developed at Bell Labs and by a diverse group of contributors outside of Bell Labs; later AT&amp;T enforces intellectual property rights and “closes” the code </a:t>
            </a:r>
            <a:endParaRPr lang="en-US" sz="3600" dirty="0" smtClean="0"/>
          </a:p>
          <a:p>
            <a:pPr lvl="1"/>
            <a:r>
              <a:rPr lang="en-US" sz="3600" dirty="0" smtClean="0"/>
              <a:t>1983</a:t>
            </a:r>
            <a:r>
              <a:rPr lang="en-US" sz="3600" dirty="0"/>
              <a:t>: Richard Stallman founds the Free Software Foundation 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0411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Autofit/>
          </a:bodyPr>
          <a:lstStyle/>
          <a:p>
            <a:pPr lvl="1"/>
            <a:r>
              <a:rPr lang="en-US" sz="3600" dirty="0" smtClean="0"/>
              <a:t>1993</a:t>
            </a:r>
            <a:r>
              <a:rPr lang="en-US" sz="3600" dirty="0"/>
              <a:t>: Linus Torvalds releases first version of Linux built </a:t>
            </a:r>
            <a:endParaRPr lang="en-US" sz="3600" dirty="0" smtClean="0"/>
          </a:p>
          <a:p>
            <a:pPr lvl="1"/>
            <a:r>
              <a:rPr lang="en-US" sz="3600" dirty="0" smtClean="0"/>
              <a:t>1997</a:t>
            </a:r>
            <a:r>
              <a:rPr lang="en-US" sz="3600" dirty="0"/>
              <a:t>: </a:t>
            </a:r>
            <a:r>
              <a:rPr lang="en-US" sz="3600" dirty="0" err="1"/>
              <a:t>Debian</a:t>
            </a:r>
            <a:r>
              <a:rPr lang="en-US" sz="3600" dirty="0"/>
              <a:t> Free Software Guidelines released </a:t>
            </a:r>
            <a:endParaRPr lang="en-US" sz="3600" dirty="0" smtClean="0"/>
          </a:p>
          <a:p>
            <a:pPr lvl="1"/>
            <a:r>
              <a:rPr lang="en-US" sz="3600" dirty="0" smtClean="0"/>
              <a:t>1998</a:t>
            </a:r>
            <a:r>
              <a:rPr lang="en-US" sz="3600" dirty="0"/>
              <a:t>: Netscape releases Navigator in source</a:t>
            </a:r>
          </a:p>
        </p:txBody>
      </p:sp>
    </p:spTree>
    <p:extLst>
      <p:ext uri="{BB962C8B-B14F-4D97-AF65-F5344CB8AC3E}">
        <p14:creationId xmlns:p14="http://schemas.microsoft.com/office/powerpoint/2010/main" val="211028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Autofit/>
          </a:bodyPr>
          <a:lstStyle/>
          <a:p>
            <a:r>
              <a:rPr lang="en-US" dirty="0"/>
              <a:t>Open source software sites </a:t>
            </a:r>
            <a:endParaRPr lang="en-US" dirty="0" smtClean="0"/>
          </a:p>
          <a:p>
            <a:pPr lvl="1"/>
            <a:r>
              <a:rPr lang="en-US" dirty="0" smtClean="0"/>
              <a:t>Free </a:t>
            </a:r>
            <a:r>
              <a:rPr lang="en-US" dirty="0"/>
              <a:t>Software Foundation </a:t>
            </a:r>
            <a:r>
              <a:rPr lang="en-US" dirty="0" smtClean="0">
                <a:hlinkClick r:id="rId2"/>
              </a:rPr>
              <a:t>www.fsf.org</a:t>
            </a:r>
            <a:endParaRPr lang="en-US" dirty="0" smtClean="0"/>
          </a:p>
          <a:p>
            <a:pPr lvl="1"/>
            <a:r>
              <a:rPr lang="en-US" sz="3200" dirty="0" smtClean="0"/>
              <a:t>Open </a:t>
            </a:r>
            <a:r>
              <a:rPr lang="en-US" sz="3200" dirty="0"/>
              <a:t>Source Initiative www.opensource.org </a:t>
            </a:r>
            <a:endParaRPr lang="en-US" sz="3200" dirty="0" smtClean="0"/>
          </a:p>
          <a:p>
            <a:pPr lvl="1"/>
            <a:r>
              <a:rPr lang="en-US" sz="3200" dirty="0" smtClean="0"/>
              <a:t>Freshmeat.net </a:t>
            </a:r>
          </a:p>
          <a:p>
            <a:pPr lvl="1"/>
            <a:r>
              <a:rPr lang="en-US" sz="3200" dirty="0" smtClean="0"/>
              <a:t>SourceForge.net </a:t>
            </a:r>
          </a:p>
          <a:p>
            <a:pPr lvl="1"/>
            <a:r>
              <a:rPr lang="en-US" sz="3200" dirty="0" smtClean="0"/>
              <a:t>OSDir.com </a:t>
            </a:r>
            <a:endParaRPr lang="en-US" sz="3200" dirty="0" smtClean="0"/>
          </a:p>
          <a:p>
            <a:pPr lvl="1"/>
            <a:r>
              <a:rPr lang="en-US" sz="3200" dirty="0" smtClean="0"/>
              <a:t>Bioinformatics.org </a:t>
            </a:r>
            <a:endParaRPr lang="en-US" sz="3200" dirty="0" smtClean="0"/>
          </a:p>
          <a:p>
            <a:pPr lvl="1"/>
            <a:r>
              <a:rPr lang="en-US" sz="3200" dirty="0" smtClean="0"/>
              <a:t>See </a:t>
            </a:r>
            <a:r>
              <a:rPr lang="en-US" sz="3200" dirty="0"/>
              <a:t>also individual project sites; e.g., www.apache.org; www.cpan.org; etc.</a:t>
            </a:r>
          </a:p>
        </p:txBody>
      </p:sp>
    </p:spTree>
    <p:extLst>
      <p:ext uri="{BB962C8B-B14F-4D97-AF65-F5344CB8AC3E}">
        <p14:creationId xmlns:p14="http://schemas.microsoft.com/office/powerpoint/2010/main" val="42086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Autofit/>
          </a:bodyPr>
          <a:lstStyle/>
          <a:p>
            <a:r>
              <a:rPr lang="en-US" sz="4000" dirty="0"/>
              <a:t>The FOSS </a:t>
            </a:r>
            <a:r>
              <a:rPr lang="en-US" sz="4000" dirty="0" smtClean="0"/>
              <a:t>philosophy</a:t>
            </a:r>
          </a:p>
          <a:p>
            <a:pPr marL="0" indent="0">
              <a:buNone/>
            </a:pPr>
            <a:r>
              <a:rPr lang="en-US" dirty="0"/>
              <a:t>There are two major philosophies in the FOSS world</a:t>
            </a:r>
            <a:r>
              <a:rPr lang="en-US" sz="3600" dirty="0"/>
              <a:t> </a:t>
            </a:r>
            <a:endParaRPr lang="en-US" sz="3600" dirty="0" smtClean="0"/>
          </a:p>
          <a:p>
            <a:pPr lvl="1"/>
            <a:r>
              <a:rPr lang="en-US" sz="3600" dirty="0"/>
              <a:t>the Free Software Foundation (</a:t>
            </a:r>
            <a:r>
              <a:rPr lang="en-US" sz="3600" dirty="0" smtClean="0"/>
              <a:t>FSF) </a:t>
            </a:r>
            <a:r>
              <a:rPr lang="en-US" sz="3600" dirty="0"/>
              <a:t>philosophy</a:t>
            </a:r>
            <a:endParaRPr lang="en-US" sz="3600" dirty="0" smtClean="0"/>
          </a:p>
          <a:p>
            <a:pPr lvl="1"/>
            <a:r>
              <a:rPr lang="en-US" sz="3600" dirty="0" smtClean="0"/>
              <a:t>the </a:t>
            </a:r>
            <a:r>
              <a:rPr lang="en-US" sz="3600" dirty="0"/>
              <a:t>Open Source Initiative (OSI) philosophy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2634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Autofit/>
          </a:bodyPr>
          <a:lstStyle/>
          <a:p>
            <a:r>
              <a:rPr lang="en-US" dirty="0"/>
              <a:t>According to the FSF, free software is about protecting four user </a:t>
            </a:r>
            <a:r>
              <a:rPr lang="en-US" dirty="0" smtClean="0"/>
              <a:t>freedoms:</a:t>
            </a:r>
          </a:p>
          <a:p>
            <a:pPr lvl="1"/>
            <a:r>
              <a:rPr lang="en-US" sz="3000" dirty="0" smtClean="0"/>
              <a:t>The </a:t>
            </a:r>
            <a:r>
              <a:rPr lang="en-US" sz="3000" dirty="0"/>
              <a:t>freedom to run a program, for any purpose; </a:t>
            </a:r>
          </a:p>
          <a:p>
            <a:pPr lvl="1"/>
            <a:r>
              <a:rPr lang="en-US" sz="3000" dirty="0" smtClean="0"/>
              <a:t>The </a:t>
            </a:r>
            <a:r>
              <a:rPr lang="en-US" sz="3000" dirty="0"/>
              <a:t>freedom to study how a program works and adapt it to a person’s needs. Access to the source code is a precondition for this; </a:t>
            </a:r>
          </a:p>
          <a:p>
            <a:pPr lvl="1"/>
            <a:r>
              <a:rPr lang="en-US" sz="3000" dirty="0" smtClean="0"/>
              <a:t>The </a:t>
            </a:r>
            <a:r>
              <a:rPr lang="en-US" sz="3000" dirty="0"/>
              <a:t>freedom to redistribute copies so that you can help your </a:t>
            </a:r>
            <a:r>
              <a:rPr lang="en-US" sz="3000" dirty="0" err="1"/>
              <a:t>neighbour</a:t>
            </a:r>
            <a:r>
              <a:rPr lang="en-US" sz="3000" dirty="0"/>
              <a:t>; </a:t>
            </a:r>
            <a:r>
              <a:rPr lang="en-US" sz="3000" dirty="0" smtClean="0"/>
              <a:t>and</a:t>
            </a:r>
          </a:p>
          <a:p>
            <a:pPr lvl="1"/>
            <a:r>
              <a:rPr lang="en-US" sz="3000" dirty="0" smtClean="0"/>
              <a:t>The </a:t>
            </a:r>
            <a:r>
              <a:rPr lang="en-US" sz="3000" dirty="0"/>
              <a:t>freedom to improve a program and release your improvements to the public, so that the whole community benefits. Access to the source code is a precondition for this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4342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585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Free Open Source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Open Source Software</dc:title>
  <dc:creator>sghatuwa</dc:creator>
  <cp:lastModifiedBy>sghatuwa</cp:lastModifiedBy>
  <cp:revision>14</cp:revision>
  <dcterms:created xsi:type="dcterms:W3CDTF">2006-08-16T00:00:00Z</dcterms:created>
  <dcterms:modified xsi:type="dcterms:W3CDTF">2018-06-21T04:32:32Z</dcterms:modified>
</cp:coreProperties>
</file>