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A8B9-03F3-4A1A-BF9B-E95B1DC6FD4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63BDE-4712-4CA2-96EF-AC7A2A449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63BDE-4712-4CA2-96EF-AC7A2A4491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4B15C-4031-4A3A-BF94-67402DCA8A3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D781-E1E3-4110-B04E-17EFBF41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unorderedList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orderedlist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efinitionlist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tableusingwidthandborder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tableusingcellpaddingandspacing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tableusingcellpaddingandspacing.html" TargetMode="External"/><Relationship Id="rId2" Type="http://schemas.openxmlformats.org/officeDocument/2006/relationships/hyperlink" Target="tableusingbgcolor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ableusingcolspanandrowspan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itl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itle.html" TargetMode="External"/><Relationship Id="rId2" Type="http://schemas.openxmlformats.org/officeDocument/2006/relationships/hyperlink" Target="heading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2514600" cy="917575"/>
          </a:xfrm>
        </p:spPr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7543800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Development with HTML &amp; DHTML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2145792"/>
            <a:ext cx="8382000" cy="433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Hyper Text Markup Language (HTML)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Interpreted by a browser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Describes the structure of Web pages using markup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HTML Elements are building blocks of HTML </a:t>
            </a:r>
            <a:r>
              <a:rPr lang="en-US" sz="2400" dirty="0" smtClean="0">
                <a:solidFill>
                  <a:schemeClr val="tx1"/>
                </a:solidFill>
              </a:rPr>
              <a:t>pages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Elements </a:t>
            </a:r>
            <a:r>
              <a:rPr lang="en-US" sz="2400" dirty="0" smtClean="0">
                <a:solidFill>
                  <a:schemeClr val="tx1"/>
                </a:solidFill>
              </a:rPr>
              <a:t>are represented by tags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Browsers </a:t>
            </a:r>
            <a:r>
              <a:rPr lang="en-US" sz="2400" dirty="0">
                <a:solidFill>
                  <a:schemeClr val="tx1"/>
                </a:solidFill>
              </a:rPr>
              <a:t>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val="18743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UL type="square"&gt;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LI&gt;B.E Architecture&lt;/LI&gt;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LI&gt;B.E Computer&lt;/LI&gt;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 B.E Civil&lt;/LI&gt;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 B.E Electronics &amp; communication &lt;/LI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&lt;/UL&gt;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tx1"/>
                </a:solidFill>
              </a:rPr>
              <a:t>Orderd</a:t>
            </a:r>
            <a:r>
              <a:rPr lang="en-US" sz="2000" b="1" dirty="0" smtClean="0">
                <a:solidFill>
                  <a:schemeClr val="tx1"/>
                </a:solidFill>
              </a:rPr>
              <a:t> List (Numbering)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start with the tag &lt;OL&gt; and ends with &lt;/OL&gt;.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</a:t>
            </a:r>
            <a:r>
              <a:rPr lang="en-US" sz="2000" dirty="0">
                <a:solidFill>
                  <a:schemeClr val="tx1"/>
                </a:solidFill>
              </a:rPr>
              <a:t>list item starts with tag &lt;LI&gt;.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attributes that can be specified within &lt;LI&gt; are: </a:t>
            </a:r>
          </a:p>
          <a:p>
            <a:pPr marL="0" lvl="1"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Type: Controls the numbering scheme.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“1” (count number 1, 2, 3….)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“A” (give uppercase letters A, B, C,…)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“a” (give lowercase letters a, b, c,….)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“I” (give uppercase Roman letter I, II, III,..)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“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” (give lowercase Roman letter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ii, iii,…)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r>
              <a:rPr lang="en-US" sz="2000" dirty="0">
                <a:solidFill>
                  <a:schemeClr val="tx1"/>
                </a:solidFill>
              </a:rPr>
              <a:t>: Sets any numeric value.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Example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OL type = "1" start="5"&gt;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 </a:t>
            </a:r>
            <a:r>
              <a:rPr lang="en-US" sz="2000" dirty="0" err="1">
                <a:solidFill>
                  <a:schemeClr val="tx1"/>
                </a:solidFill>
              </a:rPr>
              <a:t>Khwopa</a:t>
            </a:r>
            <a:r>
              <a:rPr lang="en-US" sz="2000" dirty="0">
                <a:solidFill>
                  <a:schemeClr val="tx1"/>
                </a:solidFill>
              </a:rPr>
              <a:t> Engineering College&lt;/LI&gt;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 </a:t>
            </a:r>
            <a:r>
              <a:rPr lang="en-US" sz="2000" dirty="0" err="1">
                <a:solidFill>
                  <a:schemeClr val="tx1"/>
                </a:solidFill>
              </a:rPr>
              <a:t>Kantipur</a:t>
            </a:r>
            <a:r>
              <a:rPr lang="en-US" sz="2000" dirty="0">
                <a:solidFill>
                  <a:schemeClr val="tx1"/>
                </a:solidFill>
              </a:rPr>
              <a:t> City College &lt;/LI&gt;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 value="9"&gt; Acme Engineering College&lt;/LI&gt;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LI&gt; Himalayan White House Engineering College &lt;/LI&gt;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OL&gt;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Definition List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appears within tags &lt;DL&gt; and &lt;/DL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consists </a:t>
            </a:r>
            <a:r>
              <a:rPr lang="en-US" sz="2000" dirty="0">
                <a:solidFill>
                  <a:schemeClr val="tx1"/>
                </a:solidFill>
              </a:rPr>
              <a:t>of two parts: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Definition terms: appears after tag &lt;DT&gt;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Definition description: appears after the tag &lt;DD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endParaRPr lang="en-US" sz="2000" dirty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Example: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DL&gt;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DT&gt; Mouse&lt;/DT&gt;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DD&gt; Keyboard&lt;/DD&gt;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DT&gt; Tablet&lt;/DT&gt;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DD&gt; Touch Panel&lt;/DD&gt;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DL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marL="457200" lvl="2" algn="l"/>
            <a:endParaRPr lang="en-US" sz="16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Q. Practice the following condition.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u="sng" dirty="0" smtClean="0">
                <a:solidFill>
                  <a:schemeClr val="tx1"/>
                </a:solidFill>
              </a:rPr>
              <a:t>COMPUTER SHOP</a:t>
            </a:r>
          </a:p>
          <a:p>
            <a:pPr lvl="1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Desktop </a:t>
            </a:r>
            <a:r>
              <a:rPr lang="en-US" sz="2000" dirty="0">
                <a:solidFill>
                  <a:schemeClr val="tx1"/>
                </a:solidFill>
              </a:rPr>
              <a:t>Computer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Pentium </a:t>
            </a:r>
            <a:r>
              <a:rPr lang="en-US" sz="1600" dirty="0">
                <a:solidFill>
                  <a:schemeClr val="tx1"/>
                </a:solidFill>
              </a:rPr>
              <a:t>I 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Pentium </a:t>
            </a:r>
            <a:r>
              <a:rPr lang="en-US" sz="2000" dirty="0">
                <a:solidFill>
                  <a:schemeClr val="tx1"/>
                </a:solidFill>
              </a:rPr>
              <a:t>II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Pentium </a:t>
            </a:r>
            <a:r>
              <a:rPr lang="en-US" sz="2000" dirty="0">
                <a:solidFill>
                  <a:schemeClr val="tx1"/>
                </a:solidFill>
              </a:rPr>
              <a:t>III 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Pentium </a:t>
            </a:r>
            <a:r>
              <a:rPr lang="en-US" sz="2000" dirty="0">
                <a:solidFill>
                  <a:schemeClr val="tx1"/>
                </a:solidFill>
              </a:rPr>
              <a:t>IV</a:t>
            </a:r>
          </a:p>
          <a:p>
            <a:pPr lvl="1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Laptop </a:t>
            </a:r>
          </a:p>
          <a:p>
            <a:pPr marL="800100" lvl="2" indent="-342900" algn="l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HP </a:t>
            </a:r>
            <a:endParaRPr lang="en-US" sz="1600" dirty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	o </a:t>
            </a:r>
            <a:r>
              <a:rPr lang="en-US" sz="2000" dirty="0">
                <a:solidFill>
                  <a:schemeClr val="tx1"/>
                </a:solidFill>
              </a:rPr>
              <a:t>HP with i3 Processor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HP with i5 Processor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HP with i7 Processor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DELL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DELL STDIO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DELL INSPIRION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TOSHIBA </a:t>
            </a:r>
            <a:endParaRPr lang="en-US" sz="1600" dirty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MSI 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ACCER 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BENEQ 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SONI </a:t>
            </a:r>
            <a:r>
              <a:rPr lang="en-US" sz="1600" dirty="0">
                <a:solidFill>
                  <a:schemeClr val="tx1"/>
                </a:solidFill>
              </a:rPr>
              <a:t>VAIO</a:t>
            </a:r>
          </a:p>
        </p:txBody>
      </p:sp>
    </p:spTree>
    <p:extLst>
      <p:ext uri="{BB962C8B-B14F-4D97-AF65-F5344CB8AC3E}">
        <p14:creationId xmlns:p14="http://schemas.microsoft.com/office/powerpoint/2010/main" val="4496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600" b="1" u="sng" dirty="0">
                <a:solidFill>
                  <a:schemeClr val="tx1"/>
                </a:solidFill>
              </a:rPr>
              <a:t>Adding graphics to HTML Document</a:t>
            </a:r>
            <a:r>
              <a:rPr lang="en-US" sz="2600" b="1" u="sng" dirty="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HTML allows static and animated images in an HTML page.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accepts two pictures file formats .gif and .jpg.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Image </a:t>
            </a:r>
            <a:r>
              <a:rPr lang="en-US" sz="2000" dirty="0">
                <a:solidFill>
                  <a:schemeClr val="tx1"/>
                </a:solidFill>
              </a:rPr>
              <a:t>can be inserted into a web page using the tag &lt;IMG&gt;, along with the name of the image file (filename. Gif or file name.jpg or file.jpeg).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attributes of the tag &lt;IMG&gt; are: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: TOP: indicates the text after the image to be written at the top, next to the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= Middle: indicates the text after the image to be written at the middle, next to the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= center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= Right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Border</a:t>
            </a:r>
            <a:r>
              <a:rPr lang="en-US" sz="2000" dirty="0">
                <a:solidFill>
                  <a:schemeClr val="tx1"/>
                </a:solidFill>
              </a:rPr>
              <a:t>: Specifies the size of the border of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Width</a:t>
            </a:r>
            <a:r>
              <a:rPr lang="en-US" sz="2000" dirty="0">
                <a:solidFill>
                  <a:schemeClr val="tx1"/>
                </a:solidFill>
              </a:rPr>
              <a:t>: Specifies the width of the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Height</a:t>
            </a:r>
            <a:r>
              <a:rPr lang="en-US" sz="2000" dirty="0">
                <a:solidFill>
                  <a:schemeClr val="tx1"/>
                </a:solidFill>
              </a:rPr>
              <a:t>: Specifies the width of the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Hspace</a:t>
            </a:r>
            <a:r>
              <a:rPr lang="en-US" sz="2000" dirty="0">
                <a:solidFill>
                  <a:schemeClr val="tx1"/>
                </a:solidFill>
              </a:rPr>
              <a:t>: indicates the amount of space to the left and right of the screen. </a:t>
            </a:r>
            <a:r>
              <a:rPr lang="en-US" sz="2000" dirty="0" err="1">
                <a:solidFill>
                  <a:schemeClr val="tx1"/>
                </a:solidFill>
              </a:rPr>
              <a:t>Vspace</a:t>
            </a:r>
            <a:r>
              <a:rPr lang="en-US" sz="2000" dirty="0">
                <a:solidFill>
                  <a:schemeClr val="tx1"/>
                </a:solidFill>
              </a:rPr>
              <a:t>: amount of the space to the top and bottom of the image.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Alt</a:t>
            </a:r>
            <a:r>
              <a:rPr lang="en-US" sz="2000" dirty="0">
                <a:solidFill>
                  <a:schemeClr val="tx1"/>
                </a:solidFill>
              </a:rPr>
              <a:t>: Displays the text incase the browser each unable to display the image specified in the SRC attribute.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Syntax: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IMG width = 400 height = 50 Border= 0 </a:t>
            </a:r>
            <a:r>
              <a:rPr lang="en-US" sz="2000" dirty="0" err="1">
                <a:solidFill>
                  <a:schemeClr val="tx1"/>
                </a:solidFill>
              </a:rPr>
              <a:t>Hspace</a:t>
            </a:r>
            <a:r>
              <a:rPr lang="en-US" sz="2000" dirty="0">
                <a:solidFill>
                  <a:schemeClr val="tx1"/>
                </a:solidFill>
              </a:rPr>
              <a:t>=0 SRC = </a:t>
            </a:r>
            <a:r>
              <a:rPr lang="en-US" sz="2000" dirty="0" smtClean="0">
                <a:solidFill>
                  <a:schemeClr val="tx1"/>
                </a:solidFill>
              </a:rPr>
              <a:t>“test.jpg</a:t>
            </a:r>
            <a:r>
              <a:rPr lang="en-US" sz="2000" dirty="0">
                <a:solidFill>
                  <a:schemeClr val="tx1"/>
                </a:solidFill>
              </a:rPr>
              <a:t>” align = “center” /&gt;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Example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HTML&gt;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head&gt; &lt;title&gt; …….&lt;/title&gt;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head&gt;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B&gt; way for inserting image&lt;/B&gt;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center&gt; &lt;I&gt; Image without using attributes&lt;/I&gt; &lt;Image SRC =”image1.gif”&gt;&lt;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 &lt;I&gt;Image using attributes&lt;/I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Image border=3 height=200 width=200 SRC=’’khwopa.jpg’’&gt;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center&gt; 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b="1" dirty="0">
                <a:solidFill>
                  <a:schemeClr val="tx1"/>
                </a:solidFill>
              </a:rPr>
              <a:t>Using ALT attributes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html&gt;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head&gt;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title&gt;</a:t>
            </a:r>
            <a:r>
              <a:rPr lang="en-US" sz="2000" dirty="0" err="1">
                <a:solidFill>
                  <a:schemeClr val="tx1"/>
                </a:solidFill>
              </a:rPr>
              <a:t>Khwopa</a:t>
            </a:r>
            <a:r>
              <a:rPr lang="en-US" sz="2000" dirty="0">
                <a:solidFill>
                  <a:schemeClr val="tx1"/>
                </a:solidFill>
              </a:rPr>
              <a:t> Engineering College&lt;/title&gt;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head&gt;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B&gt;use of ALT attribute&lt;/B&gt;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center&gt; Available image : image1.jpg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= "../image1.jpg" width="191" height="254"&gt;&lt;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Unavailable </a:t>
            </a:r>
            <a:r>
              <a:rPr lang="en-US" dirty="0">
                <a:solidFill>
                  <a:schemeClr val="tx1"/>
                </a:solidFill>
              </a:rPr>
              <a:t>image: image2.gif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I&gt; without alt attribute &lt;/I&gt;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I&gt; with alt attribute &lt;/I&gt;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= " ../pulsar_bike.jpg" width="200" height="200" alt = "Here is the image of the Bike" title = "Here is the image of the Bike"&gt;&lt;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 /&gt; </a:t>
            </a:r>
            <a:endParaRPr lang="en-US" dirty="0" smtClean="0">
              <a:solidFill>
                <a:schemeClr val="tx1"/>
              </a:solidFill>
            </a:endParaRPr>
          </a:p>
          <a:p>
            <a:pPr marL="914400" lvl="3" algn="l"/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center&gt;    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2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body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3" t="15670" r="7010" b="8316"/>
          <a:stretch/>
        </p:blipFill>
        <p:spPr bwMode="auto">
          <a:xfrm>
            <a:off x="228600" y="762000"/>
            <a:ext cx="8756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4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 smtClean="0">
                <a:solidFill>
                  <a:schemeClr val="tx1"/>
                </a:solidFill>
              </a:rPr>
              <a:t>EMBED Tags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&lt;EMBED ...&gt; puts a browser plug-in in the page.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Plug-in </a:t>
            </a:r>
            <a:r>
              <a:rPr lang="en-US" sz="2000" dirty="0">
                <a:solidFill>
                  <a:schemeClr val="tx1"/>
                </a:solidFill>
              </a:rPr>
              <a:t>is a special program located on the client computer (i.e. not on your web server) that handles its own special type of data file.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most common plug-in are for sounds and movies.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EMBED ...&gt; tag gives the location of a data file that the plug-in should handle.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its simplest use, &lt;EMBED ...&gt; uses the SRC attribute to indicate the location of the plug-in data files, and usually also gives a WIDTH and HEIGHT of the plug-in area.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example, the following code embeds a MIDI file of the 1812 Overture in the page: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b="1" dirty="0" smtClean="0">
                <a:solidFill>
                  <a:schemeClr val="tx1"/>
                </a:solidFill>
              </a:rPr>
              <a:t>Example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embed </a:t>
            </a:r>
            <a:r>
              <a:rPr lang="en-US" sz="2000" dirty="0" err="1">
                <a:solidFill>
                  <a:schemeClr val="tx1"/>
                </a:solidFill>
              </a:rPr>
              <a:t>src</a:t>
            </a:r>
            <a:r>
              <a:rPr lang="en-US" sz="2000" dirty="0">
                <a:solidFill>
                  <a:schemeClr val="tx1"/>
                </a:solidFill>
              </a:rPr>
              <a:t>="../SUMMER OF 69(LIVE).MPG" width="200" height="200" align="middle"&gt;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b="1" dirty="0" smtClean="0">
                <a:solidFill>
                  <a:schemeClr val="tx1"/>
                </a:solidFill>
              </a:rPr>
              <a:t>Tables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two dimensional matrix consisting of rows and </a:t>
            </a:r>
            <a:r>
              <a:rPr lang="en-US" sz="2000" dirty="0" smtClean="0">
                <a:solidFill>
                  <a:schemeClr val="tx1"/>
                </a:solidFill>
              </a:rPr>
              <a:t>columns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 </a:t>
            </a:r>
            <a:r>
              <a:rPr lang="en-US" sz="2000" dirty="0">
                <a:solidFill>
                  <a:schemeClr val="tx1"/>
                </a:solidFill>
              </a:rPr>
              <a:t>table related tags are included between the &lt;table&gt; and &lt;/table&gt; </a:t>
            </a:r>
            <a:r>
              <a:rPr lang="en-US" sz="2000" dirty="0" smtClean="0">
                <a:solidFill>
                  <a:schemeClr val="tx1"/>
                </a:solidFill>
              </a:rPr>
              <a:t>tags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Each </a:t>
            </a:r>
            <a:r>
              <a:rPr lang="en-US" sz="2000" dirty="0">
                <a:solidFill>
                  <a:schemeClr val="tx1"/>
                </a:solidFill>
              </a:rPr>
              <a:t>row of a table is described between the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….&lt;/TR&gt; tags and column between &lt;TD&gt; …..&lt;/TD&gt; </a:t>
            </a:r>
            <a:r>
              <a:rPr lang="en-US" sz="2000" dirty="0" smtClean="0">
                <a:solidFill>
                  <a:schemeClr val="tx1"/>
                </a:solidFill>
              </a:rPr>
              <a:t>tags</a:t>
            </a:r>
          </a:p>
          <a:p>
            <a:pPr marL="0" lvl="1" algn="l"/>
            <a:r>
              <a:rPr lang="en-US" sz="2000" b="1" dirty="0" smtClean="0">
                <a:solidFill>
                  <a:schemeClr val="tx1"/>
                </a:solidFill>
              </a:rPr>
              <a:t>Rows </a:t>
            </a:r>
            <a:r>
              <a:rPr lang="en-US" sz="2000" b="1" dirty="0">
                <a:solidFill>
                  <a:schemeClr val="tx1"/>
                </a:solidFill>
              </a:rPr>
              <a:t>can be of two </a:t>
            </a:r>
            <a:r>
              <a:rPr lang="en-US" sz="2000" b="1" dirty="0" smtClean="0">
                <a:solidFill>
                  <a:schemeClr val="tx1"/>
                </a:solidFill>
              </a:rPr>
              <a:t>types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Header Rows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defined using &lt;TH&gt; &lt;/TH&gt; tags.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ontent </a:t>
            </a:r>
            <a:r>
              <a:rPr lang="en-US" sz="2000" dirty="0">
                <a:solidFill>
                  <a:schemeClr val="tx1"/>
                </a:solidFill>
              </a:rPr>
              <a:t>of a table header row is automatically centered and appear in boldface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Rows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cell placed in the horizontal plane creates a data row.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>
                <a:solidFill>
                  <a:schemeClr val="tx1"/>
                </a:solidFill>
              </a:rPr>
              <a:t>cell hold data that must be displayed in the table.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defined </a:t>
            </a:r>
            <a:r>
              <a:rPr lang="en-US" sz="2000" dirty="0">
                <a:solidFill>
                  <a:schemeClr val="tx1"/>
                </a:solidFill>
              </a:rPr>
              <a:t>using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&lt;/TR&gt; tags. 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Attributes </a:t>
            </a:r>
            <a:r>
              <a:rPr lang="en-US" sz="2000" b="1" dirty="0">
                <a:solidFill>
                  <a:schemeClr val="tx1"/>
                </a:solidFill>
              </a:rPr>
              <a:t>included in the &lt;table&gt; tag are: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990600"/>
            <a:ext cx="8382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HTML Tags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Instructions </a:t>
            </a:r>
            <a:r>
              <a:rPr lang="en-US" sz="2000" dirty="0">
                <a:solidFill>
                  <a:schemeClr val="tx1"/>
                </a:solidFill>
              </a:rPr>
              <a:t>that are embedded directly into the text of the </a:t>
            </a:r>
            <a:r>
              <a:rPr lang="en-US" sz="2000" dirty="0" smtClean="0">
                <a:solidFill>
                  <a:schemeClr val="tx1"/>
                </a:solidFill>
              </a:rPr>
              <a:t>document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Begin </a:t>
            </a:r>
            <a:r>
              <a:rPr lang="en-US" sz="2000" dirty="0">
                <a:solidFill>
                  <a:schemeClr val="tx1"/>
                </a:solidFill>
              </a:rPr>
              <a:t>with an open angle bracket (&lt;) and end with a close angle bracket </a:t>
            </a:r>
            <a:r>
              <a:rPr lang="en-US" sz="2000" dirty="0" smtClean="0">
                <a:solidFill>
                  <a:schemeClr val="tx1"/>
                </a:solidFill>
              </a:rPr>
              <a:t>(&gt;).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Two types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Paired Tags and Singular Tag</a:t>
            </a:r>
            <a:endParaRPr lang="en-US" sz="20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Paired Tags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along with a companion tag, flanks the text with its companion text. i.e. it has got an opening tag and closing tags the effect is seen in between </a:t>
            </a:r>
            <a:r>
              <a:rPr lang="en-US" sz="2000" dirty="0" smtClean="0">
                <a:solidFill>
                  <a:schemeClr val="tx1"/>
                </a:solidFill>
              </a:rPr>
              <a:t>them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E.g. &lt;B</a:t>
            </a:r>
            <a:r>
              <a:rPr lang="en-US" sz="2000" dirty="0">
                <a:solidFill>
                  <a:schemeClr val="tx1"/>
                </a:solidFill>
              </a:rPr>
              <a:t>&gt; tag with its companion tag &lt;/B&gt; causes the text contained between them to be </a:t>
            </a:r>
            <a:r>
              <a:rPr lang="en-US" sz="2000" dirty="0" smtClean="0">
                <a:solidFill>
                  <a:schemeClr val="tx1"/>
                </a:solidFill>
              </a:rPr>
              <a:t>bold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&lt;B&gt; is called opening tag and &lt;/B&gt; is called closing tag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Others: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&lt;B&gt;Bold Text&lt;/B&gt;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I&gt;Italic Text&lt;/I&gt; &lt;u&gt;Underline Text&lt;/U&gt;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Align: Indicates horizontal alignment. It can be set to left, center or right. </a:t>
            </a:r>
            <a:r>
              <a:rPr lang="en-US" sz="2000" dirty="0" err="1">
                <a:solidFill>
                  <a:schemeClr val="tx1"/>
                </a:solidFill>
              </a:rPr>
              <a:t>Valign</a:t>
            </a:r>
            <a:r>
              <a:rPr lang="en-US" sz="2000" dirty="0">
                <a:solidFill>
                  <a:schemeClr val="tx1"/>
                </a:solidFill>
              </a:rPr>
              <a:t>: Indicates vertical alignment. It can be set to top, middle or bottom.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Width</a:t>
            </a:r>
            <a:r>
              <a:rPr lang="en-US" sz="2000" dirty="0">
                <a:solidFill>
                  <a:schemeClr val="tx1"/>
                </a:solidFill>
              </a:rPr>
              <a:t>: Sets the width to a specific no. of pixels. If width is not specified, the data cell adjusted based on cell data value.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Border</a:t>
            </a:r>
            <a:r>
              <a:rPr lang="en-US" sz="2000" dirty="0">
                <a:solidFill>
                  <a:schemeClr val="tx1"/>
                </a:solidFill>
              </a:rPr>
              <a:t>: Indicates the border thickness of the table.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Cellpadding</a:t>
            </a:r>
            <a:r>
              <a:rPr lang="en-US" sz="2000" dirty="0">
                <a:solidFill>
                  <a:schemeClr val="tx1"/>
                </a:solidFill>
              </a:rPr>
              <a:t>: Specifies the distance between the data in a cell and the boundaries of the cell.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Cellspacing</a:t>
            </a:r>
            <a:r>
              <a:rPr lang="en-US" sz="2000" dirty="0">
                <a:solidFill>
                  <a:schemeClr val="tx1"/>
                </a:solidFill>
              </a:rPr>
              <a:t>: Controls the spacing between adjacent cells.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Colspan</a:t>
            </a:r>
            <a:r>
              <a:rPr lang="en-US" sz="2000" dirty="0">
                <a:solidFill>
                  <a:schemeClr val="tx1"/>
                </a:solidFill>
              </a:rPr>
              <a:t>: This attributes is used inside &lt;TH&gt; or &lt;TD&gt; tag. This attribute is useful when one row of the table needs to be a certain number of columns wide.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Rowspan</a:t>
            </a:r>
            <a:r>
              <a:rPr lang="en-US" sz="2000" dirty="0">
                <a:solidFill>
                  <a:schemeClr val="tx1"/>
                </a:solidFill>
              </a:rPr>
              <a:t>: This attribute is useful when one column needs certain no. of </a:t>
            </a:r>
            <a:r>
              <a:rPr lang="en-US" sz="2000" dirty="0" smtClean="0">
                <a:solidFill>
                  <a:schemeClr val="tx1"/>
                </a:solidFill>
              </a:rPr>
              <a:t>rows.</a:t>
            </a:r>
          </a:p>
          <a:p>
            <a:pPr marL="0" lvl="1" algn="l"/>
            <a:r>
              <a:rPr lang="en-US" sz="2000" b="1" dirty="0" smtClean="0">
                <a:solidFill>
                  <a:schemeClr val="tx1"/>
                </a:solidFill>
              </a:rPr>
              <a:t>Caption </a:t>
            </a:r>
            <a:r>
              <a:rPr lang="en-US" sz="2000" b="1" dirty="0">
                <a:solidFill>
                  <a:schemeClr val="tx1"/>
                </a:solidFill>
              </a:rPr>
              <a:t>Tag:</a:t>
            </a:r>
            <a:r>
              <a:rPr lang="en-US" sz="2000" dirty="0">
                <a:solidFill>
                  <a:schemeClr val="tx1"/>
                </a:solidFill>
              </a:rPr>
              <a:t> Table heading are called captions. It is written as &lt;caption&gt; &lt;/caption&gt;. This paired tag appears within the &lt;table&gt; &lt;/table&gt; tags. Its attributes are: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: Align= bottom: Place the caption below the table.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Align</a:t>
            </a:r>
            <a:r>
              <a:rPr lang="en-US" sz="2000" dirty="0">
                <a:solidFill>
                  <a:schemeClr val="tx1"/>
                </a:solidFill>
              </a:rPr>
              <a:t>= top: Place the caption above the table.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b="1" dirty="0">
                <a:solidFill>
                  <a:schemeClr val="tx1"/>
                </a:solidFill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 # Programs using width and border of a table.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HTML&gt;</a:t>
            </a: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head&gt;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title&gt;The table attributes&lt;/title&gt;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head&gt;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body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&lt;center&gt; &lt;table border=5 width=30%&gt;    &lt;caption align="top"&gt;    &lt;B&gt;personal Information &lt;/B&gt;    &lt;/caption&gt;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       &lt;TH&gt;Subject: &lt;/TH&gt;        &lt;TH&gt;Credit Hours:&lt;/TH&gt;    &lt;/TR&gt;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 Web programming Technique &lt;/TD&gt;        &lt;TD&gt;4&lt;/TD&gt;    &lt;/TR&gt;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&lt;td&gt;Computer Graphics&lt;/td&gt;        &lt;td&gt;4&lt;/td&gt;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&lt;td&gt;C-Programming&lt;/td&gt;        &lt;td&gt;3&lt;/td&gt;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&lt;/table&gt; &lt;/center&gt;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&lt;/body&gt;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endParaRPr lang="en-US" sz="2000" dirty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b="1" dirty="0">
                <a:solidFill>
                  <a:schemeClr val="tx1"/>
                </a:solidFill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 # Programs using </a:t>
            </a:r>
            <a:r>
              <a:rPr lang="en-US" sz="2000" dirty="0" err="1">
                <a:solidFill>
                  <a:schemeClr val="tx1"/>
                </a:solidFill>
              </a:rPr>
              <a:t>Cellpadding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Cellspacing</a:t>
            </a:r>
            <a:r>
              <a:rPr lang="en-US" sz="2000" dirty="0">
                <a:solidFill>
                  <a:schemeClr val="tx1"/>
                </a:solidFill>
              </a:rPr>
              <a:t> attribute.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&lt;HTML&gt;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head&gt;    &lt;title&gt;The table attributes&lt;/title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head&gt; 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body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="#CCCCCC"&gt;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center&gt; &lt;table border=5 width=30% </a:t>
            </a:r>
            <a:r>
              <a:rPr lang="en-US" sz="2000" dirty="0" err="1">
                <a:solidFill>
                  <a:schemeClr val="tx1"/>
                </a:solidFill>
              </a:rPr>
              <a:t>cellpadding</a:t>
            </a:r>
            <a:r>
              <a:rPr lang="en-US" sz="2000" dirty="0">
                <a:solidFill>
                  <a:schemeClr val="tx1"/>
                </a:solidFill>
              </a:rPr>
              <a:t>="5" </a:t>
            </a:r>
            <a:r>
              <a:rPr lang="en-US" sz="2000" dirty="0" err="1">
                <a:solidFill>
                  <a:schemeClr val="tx1"/>
                </a:solidFill>
              </a:rPr>
              <a:t>cellspacing</a:t>
            </a:r>
            <a:r>
              <a:rPr lang="en-US" sz="2000" dirty="0">
                <a:solidFill>
                  <a:schemeClr val="tx1"/>
                </a:solidFill>
              </a:rPr>
              <a:t>="2"&gt;    &lt;caption align="top"&gt;    &lt;B&gt;Cell Padding And Cell Spacing&lt;/B&gt;    &lt;/caption&gt;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       &lt;TH&gt;Subject: &lt;/TH&gt;        &lt;TH&gt;Credit Hours:&lt;/TH&gt;    &lt;/TR&gt;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 Web programming Technique &lt;/TD&gt;        &lt;TD&gt;4&lt;/TD&gt;    &lt;/TR&gt;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&lt;td&gt;Computer Graphics&lt;/td&gt;        &lt;td&gt;4&lt;/td&gt;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      &lt;td&gt;C-Programming&lt;/td&gt;        &lt;td&gt;3&lt;/td&gt;   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&lt;/table&gt; &lt;/center&gt;   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&lt;/body&gt;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endParaRPr lang="en-US" sz="2000" dirty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Output: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000" b="1" dirty="0">
                <a:solidFill>
                  <a:schemeClr val="tx1"/>
                </a:solidFill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 # Programs </a:t>
            </a:r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dirty="0" err="1" smtClean="0">
                <a:solidFill>
                  <a:schemeClr val="tx1"/>
                </a:solidFill>
              </a:rPr>
              <a:t>bgcolor</a:t>
            </a:r>
            <a:r>
              <a:rPr lang="en-US" sz="2000" dirty="0" smtClean="0">
                <a:solidFill>
                  <a:schemeClr val="tx1"/>
                </a:solidFill>
              </a:rPr>
              <a:t> attribute. 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&lt;html&gt;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&lt;head&gt;</a:t>
            </a:r>
          </a:p>
          <a:p>
            <a:pPr marL="0" lvl="1" algn="l"/>
            <a:r>
              <a:rPr lang="en-US" sz="2000" dirty="0">
                <a:solidFill>
                  <a:schemeClr val="tx1"/>
                </a:solidFill>
              </a:rPr>
              <a:t>&lt;title&gt;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attributes &lt;/title&gt;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head&gt;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body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lightgrey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center&gt; &lt;strong&gt; </a:t>
            </a:r>
            <a:r>
              <a:rPr lang="en-US" sz="2000" dirty="0" smtClean="0">
                <a:solidFill>
                  <a:schemeClr val="tx1"/>
                </a:solidFill>
              </a:rPr>
              <a:t>College Information</a:t>
            </a:r>
            <a:r>
              <a:rPr lang="en-US" sz="2000" dirty="0">
                <a:solidFill>
                  <a:schemeClr val="tx1"/>
                </a:solidFill>
              </a:rPr>
              <a:t>&lt;/strong&gt; &lt;table border =2 width=50% align=center&gt;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&gt; &lt;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=grey&gt;Name &lt;/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&gt; &lt;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=grey&gt;Address &lt;/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&gt; &lt;/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 center&gt; &lt;td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=black&gt;&lt;Font color =</a:t>
            </a:r>
            <a:r>
              <a:rPr lang="en-US" sz="2000" dirty="0" smtClean="0">
                <a:solidFill>
                  <a:schemeClr val="tx1"/>
                </a:solidFill>
              </a:rPr>
              <a:t>white&gt;</a:t>
            </a:r>
            <a:r>
              <a:rPr lang="en-US" sz="2000" dirty="0" err="1" smtClean="0">
                <a:solidFill>
                  <a:schemeClr val="tx1"/>
                </a:solidFill>
              </a:rPr>
              <a:t>Khwopa</a:t>
            </a:r>
            <a:r>
              <a:rPr lang="en-US" sz="2000" dirty="0" smtClean="0">
                <a:solidFill>
                  <a:schemeClr val="tx1"/>
                </a:solidFill>
              </a:rPr>
              <a:t> Engineering College&lt;/</a:t>
            </a:r>
            <a:r>
              <a:rPr lang="en-US" sz="2000" dirty="0">
                <a:solidFill>
                  <a:schemeClr val="tx1"/>
                </a:solidFill>
              </a:rPr>
              <a:t>font&gt;&lt;/td&gt; &lt;td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=violet&gt;&lt;font color="Red"&gt;</a:t>
            </a:r>
            <a:r>
              <a:rPr lang="en-US" sz="2000" dirty="0" err="1">
                <a:solidFill>
                  <a:schemeClr val="tx1"/>
                </a:solidFill>
              </a:rPr>
              <a:t>Bhaktapur</a:t>
            </a:r>
            <a:r>
              <a:rPr lang="en-US" sz="2000" dirty="0">
                <a:solidFill>
                  <a:schemeClr val="tx1"/>
                </a:solidFill>
              </a:rPr>
              <a:t>&lt;/font&gt;&lt;/td&gt; &lt;/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 &lt;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 align=center&gt;  &lt;td </a:t>
            </a:r>
            <a:r>
              <a:rPr lang="en-US" sz="2000" dirty="0" err="1" smtClean="0">
                <a:solidFill>
                  <a:schemeClr val="tx1"/>
                </a:solidFill>
              </a:rPr>
              <a:t>bgcolor</a:t>
            </a:r>
            <a:r>
              <a:rPr lang="en-US" sz="2000" dirty="0" smtClean="0">
                <a:solidFill>
                  <a:schemeClr val="tx1"/>
                </a:solidFill>
              </a:rPr>
              <a:t>=gray&gt;</a:t>
            </a:r>
            <a:r>
              <a:rPr lang="en-US" sz="2000" dirty="0" err="1" smtClean="0">
                <a:solidFill>
                  <a:schemeClr val="tx1"/>
                </a:solidFill>
              </a:rPr>
              <a:t>Khwopa</a:t>
            </a:r>
            <a:r>
              <a:rPr lang="en-US" sz="2000" dirty="0" smtClean="0">
                <a:solidFill>
                  <a:schemeClr val="tx1"/>
                </a:solidFill>
              </a:rPr>
              <a:t> College of Engineering&lt;/</a:t>
            </a:r>
            <a:r>
              <a:rPr lang="en-US" sz="2000" dirty="0">
                <a:solidFill>
                  <a:schemeClr val="tx1"/>
                </a:solidFill>
              </a:rPr>
              <a:t>td&gt;  &lt;td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= yellow&gt;</a:t>
            </a:r>
            <a:r>
              <a:rPr lang="en-US" sz="2000" dirty="0" err="1">
                <a:solidFill>
                  <a:schemeClr val="tx1"/>
                </a:solidFill>
              </a:rPr>
              <a:t>Bhaktapur</a:t>
            </a:r>
            <a:r>
              <a:rPr lang="en-US" sz="2000" dirty="0">
                <a:solidFill>
                  <a:schemeClr val="tx1"/>
                </a:solidFill>
              </a:rPr>
              <a:t>&lt;/td&gt; &lt;/</a:t>
            </a:r>
            <a:r>
              <a:rPr lang="en-US" sz="2000" dirty="0" err="1">
                <a:solidFill>
                  <a:schemeClr val="tx1"/>
                </a:solidFill>
              </a:rPr>
              <a:t>tr</a:t>
            </a:r>
            <a:r>
              <a:rPr lang="en-US" sz="2000" dirty="0">
                <a:solidFill>
                  <a:schemeClr val="tx1"/>
                </a:solidFill>
              </a:rPr>
              <a:t>&gt; &lt;/table&gt; &lt;/center&gt; &lt;/body&gt;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 algn="l"/>
            <a:endParaRPr lang="en-US" sz="2000" dirty="0">
              <a:solidFill>
                <a:schemeClr val="tx1"/>
              </a:solidFill>
            </a:endParaRPr>
          </a:p>
          <a:p>
            <a:pPr marL="0" lvl="1" algn="l"/>
            <a:r>
              <a:rPr lang="en-US" sz="2000" dirty="0" smtClean="0">
                <a:solidFill>
                  <a:schemeClr val="tx1"/>
                </a:solidFill>
                <a:hlinkClick r:id="rId2" action="ppaction://hlinkfile"/>
              </a:rPr>
              <a:t>Output</a:t>
            </a:r>
            <a:r>
              <a:rPr lang="en-US" sz="2000" dirty="0" smtClean="0">
                <a:solidFill>
                  <a:schemeClr val="tx1"/>
                </a:solidFill>
                <a:hlinkClick r:id="rId3" action="ppaction://hlinkfile"/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457200"/>
            <a:ext cx="8382000" cy="601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400" b="1" dirty="0">
                <a:solidFill>
                  <a:schemeClr val="tx1"/>
                </a:solidFill>
              </a:rPr>
              <a:t>Example:</a:t>
            </a:r>
            <a:r>
              <a:rPr lang="en-US" sz="1400" dirty="0">
                <a:solidFill>
                  <a:schemeClr val="tx1"/>
                </a:solidFill>
              </a:rPr>
              <a:t> # Programs </a:t>
            </a:r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dirty="0" err="1" smtClean="0">
                <a:solidFill>
                  <a:schemeClr val="tx1"/>
                </a:solidFill>
              </a:rPr>
              <a:t>colspan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dirty="0" err="1" smtClean="0">
                <a:solidFill>
                  <a:schemeClr val="tx1"/>
                </a:solidFill>
              </a:rPr>
              <a:t>rowspan</a:t>
            </a:r>
            <a:r>
              <a:rPr lang="en-US" sz="1400" dirty="0" smtClean="0">
                <a:solidFill>
                  <a:schemeClr val="tx1"/>
                </a:solidFill>
              </a:rPr>
              <a:t> attribute. </a:t>
            </a:r>
          </a:p>
          <a:p>
            <a:pPr marL="0" lvl="1" algn="l"/>
            <a:r>
              <a:rPr lang="en-US" sz="1400" dirty="0">
                <a:solidFill>
                  <a:schemeClr val="tx1"/>
                </a:solidFill>
              </a:rPr>
              <a:t>&lt;html&gt;</a:t>
            </a:r>
          </a:p>
          <a:p>
            <a:pPr marL="0" lvl="1" algn="l"/>
            <a:r>
              <a:rPr lang="en-US" sz="1400" dirty="0">
                <a:solidFill>
                  <a:schemeClr val="tx1"/>
                </a:solidFill>
              </a:rPr>
              <a:t>&lt;head&gt;</a:t>
            </a:r>
          </a:p>
          <a:p>
            <a:pPr marL="0" lvl="1" algn="l"/>
            <a:r>
              <a:rPr lang="en-US" sz="1400" dirty="0">
                <a:solidFill>
                  <a:schemeClr val="tx1"/>
                </a:solidFill>
              </a:rPr>
              <a:t>&lt;title&gt;</a:t>
            </a:r>
            <a:r>
              <a:rPr lang="en-US" sz="1400" dirty="0" err="1">
                <a:solidFill>
                  <a:schemeClr val="tx1"/>
                </a:solidFill>
              </a:rPr>
              <a:t>bgcolor</a:t>
            </a:r>
            <a:r>
              <a:rPr lang="en-US" sz="1400" dirty="0">
                <a:solidFill>
                  <a:schemeClr val="tx1"/>
                </a:solidFill>
              </a:rPr>
              <a:t> attributes &lt;/title&gt; &lt;/head&gt; &lt;body </a:t>
            </a:r>
            <a:r>
              <a:rPr lang="en-US" sz="1400" dirty="0" err="1">
                <a:solidFill>
                  <a:schemeClr val="tx1"/>
                </a:solidFill>
              </a:rPr>
              <a:t>bgcolor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lightgrey</a:t>
            </a:r>
            <a:r>
              <a:rPr lang="en-US" sz="1400" dirty="0">
                <a:solidFill>
                  <a:schemeClr val="tx1"/>
                </a:solidFill>
              </a:rPr>
              <a:t>&gt; &lt;center&gt; &lt;strong&gt; </a:t>
            </a:r>
            <a:r>
              <a:rPr lang="en-US" sz="1400" dirty="0" err="1">
                <a:solidFill>
                  <a:schemeClr val="tx1"/>
                </a:solidFill>
              </a:rPr>
              <a:t>Khwopa</a:t>
            </a:r>
            <a:r>
              <a:rPr lang="en-US" sz="1400" dirty="0">
                <a:solidFill>
                  <a:schemeClr val="tx1"/>
                </a:solidFill>
              </a:rPr>
              <a:t> Engineering College (Class Routine ) &lt;/strong&gt; &lt;table width="100%" border="1" </a:t>
            </a:r>
            <a:r>
              <a:rPr lang="en-US" sz="1400" dirty="0" err="1">
                <a:solidFill>
                  <a:schemeClr val="tx1"/>
                </a:solidFill>
              </a:rPr>
              <a:t>cellspacing</a:t>
            </a:r>
            <a:r>
              <a:rPr lang="en-US" sz="1400" dirty="0">
                <a:solidFill>
                  <a:schemeClr val="tx1"/>
                </a:solidFill>
              </a:rPr>
              <a:t>="1" </a:t>
            </a:r>
            <a:r>
              <a:rPr lang="en-US" sz="1400" dirty="0" err="1">
                <a:solidFill>
                  <a:schemeClr val="tx1"/>
                </a:solidFill>
              </a:rPr>
              <a:t>cellpadding</a:t>
            </a:r>
            <a:r>
              <a:rPr lang="en-US" sz="1400" dirty="0">
                <a:solidFill>
                  <a:schemeClr val="tx1"/>
                </a:solidFill>
              </a:rPr>
              <a:t>="3"&gt; &lt;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 &gt;    &lt;td </a:t>
            </a:r>
            <a:r>
              <a:rPr lang="en-US" sz="1400" dirty="0" err="1">
                <a:solidFill>
                  <a:schemeClr val="tx1"/>
                </a:solidFill>
              </a:rPr>
              <a:t>rowspan</a:t>
            </a:r>
            <a:r>
              <a:rPr lang="en-US" sz="1400" dirty="0">
                <a:solidFill>
                  <a:schemeClr val="tx1"/>
                </a:solidFill>
              </a:rPr>
              <a:t>="2"&gt;&lt;strong&gt;Day&lt;/strong&gt;&lt;/td&gt;    &lt;td&gt;&lt;strong&gt;1&lt;sup&gt;</a:t>
            </a:r>
            <a:r>
              <a:rPr lang="en-US" sz="1400" dirty="0" err="1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 &lt;td&gt;&lt;strong&gt;2&lt;sup&gt;</a:t>
            </a:r>
            <a:r>
              <a:rPr lang="en-US" sz="1400" dirty="0" err="1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 &lt;td&gt;&lt;strong&gt;3&lt;sup&gt;</a:t>
            </a:r>
            <a:r>
              <a:rPr lang="en-US" sz="1400" dirty="0" err="1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 &lt;td&gt;&lt;strong&gt;4&lt;sup&gt;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 &lt;td&gt;&lt;strong&gt;5&lt;sup&gt;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</a:t>
            </a:r>
          </a:p>
          <a:p>
            <a:pPr marL="0" lvl="1" algn="l"/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>
                <a:solidFill>
                  <a:schemeClr val="tx1"/>
                </a:solidFill>
              </a:rPr>
              <a:t>td&gt;&lt;strong&gt;6&lt;sup&gt;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 &lt;td&gt;&lt;strong&gt;7&lt;sup&gt;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 &lt;td&gt;&lt;strong&gt;8&lt;sup&gt;</a:t>
            </a:r>
            <a:r>
              <a:rPr lang="en-US" sz="1400" dirty="0" err="1">
                <a:solidFill>
                  <a:schemeClr val="tx1"/>
                </a:solidFill>
              </a:rPr>
              <a:t>th</a:t>
            </a:r>
            <a:r>
              <a:rPr lang="en-US" sz="1400" dirty="0">
                <a:solidFill>
                  <a:schemeClr val="tx1"/>
                </a:solidFill>
              </a:rPr>
              <a:t>&lt;/sup&gt;&lt;/strong&gt;&lt;/td&gt;  &lt;/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&gt;  &lt;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 &gt;    &lt;td&gt;&lt;strong&gt;7:15-8:05&lt;/strong&gt;&lt;/td&gt;   &lt;td&gt;&lt;strong&gt;8:05-8:55&lt;/strong&gt;&lt;/td&gt;   &lt;td&gt;&lt;strong&gt;8:55-9:45&lt;/strong&gt;&lt;/td&gt;    &lt;td&gt;&lt;strong&gt;9:45-10:35&lt;/strong&gt;&lt;/td&gt;    &lt;td&gt;&lt;strong&gt;10:35-11:25&lt;/strong&gt;&lt;/td&gt;    &lt;td&gt;&lt;strong&gt;11:25-12:15&lt;/strong&gt;&lt;/td&gt;    &lt;td&gt;&lt;strong&gt;12:15-1:05&lt;/strong&gt;&lt;/td&gt;    &lt;td&gt;&lt;strong&gt;1:05-1:55&lt;/strong&gt;&lt;/td&gt;  &lt;/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&gt;  &lt;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 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&lt;/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&gt;  &lt;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 &gt;    &lt;td&gt;Monday&lt;/td&gt;    &lt;td </a:t>
            </a:r>
            <a:r>
              <a:rPr lang="en-US" sz="1400" dirty="0" err="1">
                <a:solidFill>
                  <a:schemeClr val="tx1"/>
                </a:solidFill>
              </a:rPr>
              <a:t>colspan</a:t>
            </a:r>
            <a:r>
              <a:rPr lang="en-US" sz="1400" dirty="0">
                <a:solidFill>
                  <a:schemeClr val="tx1"/>
                </a:solidFill>
              </a:rPr>
              <a:t>="2"&gt;Web programming lecturer&lt;/td&gt;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 </a:t>
            </a:r>
            <a:r>
              <a:rPr lang="en-US" sz="1400" dirty="0" err="1">
                <a:solidFill>
                  <a:schemeClr val="tx1"/>
                </a:solidFill>
              </a:rPr>
              <a:t>colspan</a:t>
            </a:r>
            <a:r>
              <a:rPr lang="en-US" sz="1400" dirty="0">
                <a:solidFill>
                  <a:schemeClr val="tx1"/>
                </a:solidFill>
              </a:rPr>
              <a:t>="3"&gt;Web programming Lab (Grp A)&lt;/td&gt;  &lt;/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&gt;  &lt;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>
                <a:solidFill>
                  <a:schemeClr val="tx1"/>
                </a:solidFill>
              </a:rPr>
              <a:t> &gt;    &lt;td&gt;Tuesday&lt;/td&gt;    &lt;td </a:t>
            </a:r>
            <a:r>
              <a:rPr lang="en-US" sz="1400" dirty="0" err="1">
                <a:solidFill>
                  <a:schemeClr val="tx1"/>
                </a:solidFill>
              </a:rPr>
              <a:t>colspan</a:t>
            </a:r>
            <a:r>
              <a:rPr lang="en-US" sz="1400" dirty="0">
                <a:solidFill>
                  <a:schemeClr val="tx1"/>
                </a:solidFill>
              </a:rPr>
              <a:t>="3"&gt;Web programming Lab (Grp B)&lt;/td&gt;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>
                <a:solidFill>
                  <a:schemeClr val="tx1"/>
                </a:solidFill>
              </a:rPr>
              <a:t>nbsp</a:t>
            </a:r>
            <a:r>
              <a:rPr lang="en-US" sz="1400" dirty="0">
                <a:solidFill>
                  <a:schemeClr val="tx1"/>
                </a:solidFill>
              </a:rPr>
              <a:t>;&lt;/td&gt;  &lt;/</a:t>
            </a:r>
            <a:r>
              <a:rPr lang="en-US" sz="1400" dirty="0" err="1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</a:t>
            </a:r>
          </a:p>
          <a:p>
            <a:pPr marL="0" lvl="1" algn="l"/>
            <a:r>
              <a:rPr lang="en-US" sz="1400" dirty="0" smtClean="0">
                <a:solidFill>
                  <a:schemeClr val="tx1"/>
                </a:solidFill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 &gt;    &lt;td&gt;Wednesday&lt;/td&gt;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 </a:t>
            </a:r>
            <a:r>
              <a:rPr lang="en-US" sz="1400" dirty="0" err="1" smtClean="0">
                <a:solidFill>
                  <a:schemeClr val="tx1"/>
                </a:solidFill>
              </a:rPr>
              <a:t>colspan</a:t>
            </a:r>
            <a:r>
              <a:rPr lang="en-US" sz="1400" dirty="0" smtClean="0">
                <a:solidFill>
                  <a:schemeClr val="tx1"/>
                </a:solidFill>
              </a:rPr>
              <a:t>="2"&gt;Web programming lecturer&lt;/td&gt;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&lt;/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  &lt;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 &gt;    &lt;td&gt;Thursday&lt;/td&gt;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 </a:t>
            </a:r>
            <a:r>
              <a:rPr lang="en-US" sz="1400" dirty="0" err="1" smtClean="0">
                <a:solidFill>
                  <a:schemeClr val="tx1"/>
                </a:solidFill>
              </a:rPr>
              <a:t>colspan</a:t>
            </a:r>
            <a:r>
              <a:rPr lang="en-US" sz="1400" dirty="0" smtClean="0">
                <a:solidFill>
                  <a:schemeClr val="tx1"/>
                </a:solidFill>
              </a:rPr>
              <a:t>="2"&gt;Web programming lecturer&lt;/td&gt;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&lt;/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  &lt;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 &gt;    &lt;td&gt;Friday&lt;/td&gt;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&lt;td&gt;&amp;</a:t>
            </a:r>
            <a:r>
              <a:rPr lang="en-US" sz="1400" dirty="0" err="1" smtClean="0">
                <a:solidFill>
                  <a:schemeClr val="tx1"/>
                </a:solidFill>
              </a:rPr>
              <a:t>nbsp</a:t>
            </a:r>
            <a:r>
              <a:rPr lang="en-US" sz="1400" dirty="0" smtClean="0">
                <a:solidFill>
                  <a:schemeClr val="tx1"/>
                </a:solidFill>
              </a:rPr>
              <a:t>;&lt;/td&gt;    &lt;/</a:t>
            </a:r>
            <a:r>
              <a:rPr lang="en-US" sz="1400" dirty="0" err="1" smtClean="0">
                <a:solidFill>
                  <a:schemeClr val="tx1"/>
                </a:solidFill>
              </a:rPr>
              <a:t>tr</a:t>
            </a:r>
            <a:r>
              <a:rPr lang="en-US" sz="1400" dirty="0" smtClean="0">
                <a:solidFill>
                  <a:schemeClr val="tx1"/>
                </a:solidFill>
              </a:rPr>
              <a:t>&gt; &lt;/table&gt; &lt;/center&gt; &lt;/body&gt;</a:t>
            </a:r>
          </a:p>
          <a:p>
            <a:pPr marL="0" lvl="1" algn="l"/>
            <a:r>
              <a:rPr lang="en-US" sz="1400" dirty="0" smtClean="0">
                <a:solidFill>
                  <a:schemeClr val="tx1"/>
                </a:solidFill>
              </a:rPr>
              <a:t>&lt;/</a:t>
            </a:r>
            <a:r>
              <a:rPr lang="en-US" sz="1400" dirty="0">
                <a:solidFill>
                  <a:schemeClr val="tx1"/>
                </a:solidFill>
              </a:rPr>
              <a:t>html&gt;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1800" dirty="0" smtClean="0">
                <a:solidFill>
                  <a:schemeClr val="tx1"/>
                </a:solidFill>
                <a:hlinkClick r:id="rId2" action="ppaction://hlinkfile"/>
              </a:rPr>
              <a:t>Output</a:t>
            </a:r>
            <a:r>
              <a:rPr lang="en-US" sz="1050" dirty="0" smtClean="0">
                <a:solidFill>
                  <a:schemeClr val="tx1"/>
                </a:solidFill>
                <a:hlinkClick r:id="rId2" action="ppaction://hlinkfile"/>
              </a:rPr>
              <a:t>: 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10668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Singular Tag</a:t>
            </a:r>
            <a:endParaRPr lang="en-US" sz="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does not have a companion </a:t>
            </a:r>
            <a:r>
              <a:rPr lang="en-US" sz="2400" dirty="0" smtClean="0">
                <a:solidFill>
                  <a:schemeClr val="tx1"/>
                </a:solidFill>
              </a:rPr>
              <a:t>tag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 &lt;</a:t>
            </a:r>
            <a:r>
              <a:rPr lang="en-US" sz="2400" dirty="0" err="1">
                <a:solidFill>
                  <a:schemeClr val="tx1"/>
                </a:solidFill>
              </a:rPr>
              <a:t>br</a:t>
            </a:r>
            <a:r>
              <a:rPr lang="en-US" sz="2400" dirty="0">
                <a:solidFill>
                  <a:schemeClr val="tx1"/>
                </a:solidFill>
              </a:rPr>
              <a:t> /&gt; tag will insert a line break.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dirty="0">
                <a:solidFill>
                  <a:schemeClr val="tx1"/>
                </a:solidFill>
              </a:rPr>
              <a:t>any companion tag.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hr</a:t>
            </a:r>
            <a:r>
              <a:rPr lang="en-US" sz="2000" dirty="0">
                <a:solidFill>
                  <a:schemeClr val="tx1"/>
                </a:solidFill>
              </a:rPr>
              <a:t>/&gt; draw the horizontal line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img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src</a:t>
            </a:r>
            <a:r>
              <a:rPr lang="en-US" sz="2000" dirty="0">
                <a:solidFill>
                  <a:schemeClr val="tx1"/>
                </a:solidFill>
              </a:rPr>
              <a:t>=”image path”&gt;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41376" y="609600"/>
            <a:ext cx="8382000" cy="433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Structure of HTML program: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HTML&gt;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HEAD&gt;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	&lt;</a:t>
            </a:r>
            <a:r>
              <a:rPr lang="en-US" sz="1600" dirty="0">
                <a:solidFill>
                  <a:schemeClr val="tx1"/>
                </a:solidFill>
              </a:rPr>
              <a:t>TITLE&gt; &lt;/TITLE&gt;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HEAD&gt;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chemeClr val="tx1"/>
                </a:solidFill>
              </a:rPr>
              <a:t>BODY&gt;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…. </a:t>
            </a:r>
          </a:p>
          <a:p>
            <a:pPr lvl="2" algn="l"/>
            <a:r>
              <a:rPr lang="en-US" sz="1600" dirty="0" smtClean="0">
                <a:solidFill>
                  <a:schemeClr val="tx1"/>
                </a:solidFill>
              </a:rPr>
              <a:t>&lt;/</a:t>
            </a:r>
            <a:r>
              <a:rPr lang="en-US" sz="1600" dirty="0">
                <a:solidFill>
                  <a:schemeClr val="tx1"/>
                </a:solidFill>
              </a:rPr>
              <a:t>BODY&gt; 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HTML&gt;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Program #1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HTML&gt;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HEAD&gt;</a:t>
            </a: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TITLE</a:t>
            </a:r>
            <a:r>
              <a:rPr lang="en-US" dirty="0" smtClean="0">
                <a:solidFill>
                  <a:schemeClr val="tx1"/>
                </a:solidFill>
              </a:rPr>
              <a:t>&gt;~::: </a:t>
            </a:r>
            <a:r>
              <a:rPr lang="en-US" dirty="0">
                <a:solidFill>
                  <a:schemeClr val="tx1"/>
                </a:solidFill>
              </a:rPr>
              <a:t>Official web Sites Of </a:t>
            </a:r>
            <a:r>
              <a:rPr lang="en-US" dirty="0" err="1">
                <a:solidFill>
                  <a:schemeClr val="tx1"/>
                </a:solidFill>
              </a:rPr>
              <a:t>KhEC</a:t>
            </a:r>
            <a:r>
              <a:rPr lang="en-US" dirty="0">
                <a:solidFill>
                  <a:schemeClr val="tx1"/>
                </a:solidFill>
              </a:rPr>
              <a:t> :::~&lt;/TITLE&gt;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HEAD&gt;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BODY&gt;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err="1" smtClean="0">
                <a:solidFill>
                  <a:schemeClr val="tx1"/>
                </a:solidFill>
              </a:rPr>
              <a:t>Wel</a:t>
            </a:r>
            <a:r>
              <a:rPr lang="en-US" dirty="0" smtClean="0">
                <a:solidFill>
                  <a:schemeClr val="tx1"/>
                </a:solidFill>
              </a:rPr>
              <a:t>-Come </a:t>
            </a:r>
            <a:r>
              <a:rPr lang="en-US" dirty="0">
                <a:solidFill>
                  <a:schemeClr val="tx1"/>
                </a:solidFill>
              </a:rPr>
              <a:t>to Web programming World  !!!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BODY&gt;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HTML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lvl="1" algn="l"/>
            <a:endParaRPr lang="en-US" dirty="0" smtClean="0">
              <a:solidFill>
                <a:schemeClr val="tx1"/>
              </a:solidFill>
            </a:endParaRPr>
          </a:p>
          <a:p>
            <a:pPr lvl="1"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Text Formatting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&lt;p&gt;: used for paragraphs on encountering this tag, the browser moves onto a new line skipping one line between the previous line and the new line.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br</a:t>
            </a:r>
            <a:r>
              <a:rPr lang="en-US" sz="2000" dirty="0">
                <a:solidFill>
                  <a:schemeClr val="tx1"/>
                </a:solidFill>
              </a:rPr>
              <a:t> /&gt;: line break start from a new line and not continue on the same line.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Heading styles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six different levels of headings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highest-level is &lt;H1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size </a:t>
            </a:r>
            <a:r>
              <a:rPr lang="en-US" sz="2000" dirty="0">
                <a:solidFill>
                  <a:schemeClr val="tx1"/>
                </a:solidFill>
              </a:rPr>
              <a:t>varies from &lt;H1&gt; to &lt;H6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H1&gt;Heading 1&lt;/H1&gt;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H2&gt;Heading 2&lt;/H2&gt;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H3&gt;Heading 3&lt;/H3&gt;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H4&gt;Heading 4&lt;/H4&gt;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H5&gt;Heading 5&lt;/H5&gt;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H6&gt;Heading 6&lt;/H6&gt;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Output</a:t>
            </a:r>
            <a:r>
              <a:rPr lang="en-US" dirty="0" smtClean="0">
                <a:solidFill>
                  <a:schemeClr val="tx1"/>
                </a:solidFill>
                <a:hlinkClick r:id="rId3" action="ppaction://hlinkfile"/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533400"/>
            <a:ext cx="83820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</a:rPr>
              <a:t>&lt;</a:t>
            </a:r>
            <a:r>
              <a:rPr lang="en-US" sz="2800" b="1" dirty="0" err="1">
                <a:solidFill>
                  <a:schemeClr val="tx1"/>
                </a:solidFill>
              </a:rPr>
              <a:t>hr</a:t>
            </a:r>
            <a:r>
              <a:rPr lang="en-US" sz="2800" b="1" dirty="0">
                <a:solidFill>
                  <a:schemeClr val="tx1"/>
                </a:solidFill>
              </a:rPr>
              <a:t>&gt; tag: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tag draws a horizontal line across the whole page, whenever specified. These attributes are: Align: Align the line on the browser screen which is by default, aligned to the center of the screen. Align = left Align = right Align= center Size: Changes the size of the rule. Width: Sets the width of the rule. Example: &lt;</a:t>
            </a:r>
            <a:r>
              <a:rPr lang="en-US" sz="2000" dirty="0" err="1">
                <a:solidFill>
                  <a:schemeClr val="tx1"/>
                </a:solidFill>
              </a:rPr>
              <a:t>hr</a:t>
            </a:r>
            <a:r>
              <a:rPr lang="en-US" sz="2000" dirty="0">
                <a:solidFill>
                  <a:schemeClr val="tx1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 or &lt;</a:t>
            </a:r>
            <a:r>
              <a:rPr lang="en-US" sz="2000" dirty="0" err="1" smtClean="0">
                <a:solidFill>
                  <a:schemeClr val="tx1"/>
                </a:solidFill>
              </a:rPr>
              <a:t>hr</a:t>
            </a:r>
            <a:r>
              <a:rPr lang="en-US" sz="2000" dirty="0" smtClean="0">
                <a:solidFill>
                  <a:schemeClr val="tx1"/>
                </a:solidFill>
              </a:rPr>
              <a:t> align </a:t>
            </a:r>
            <a:r>
              <a:rPr lang="en-US" sz="2000" dirty="0">
                <a:solidFill>
                  <a:schemeClr val="tx1"/>
                </a:solidFill>
              </a:rPr>
              <a:t>= left width =10 size =4&gt;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&lt;I&gt; tag: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tag displays text in Italics. Example: &lt;I&gt; </a:t>
            </a:r>
            <a:r>
              <a:rPr lang="en-US" sz="2000" dirty="0" err="1">
                <a:solidFill>
                  <a:schemeClr val="tx1"/>
                </a:solidFill>
              </a:rPr>
              <a:t>KhEC</a:t>
            </a:r>
            <a:r>
              <a:rPr lang="en-US" sz="2000" dirty="0">
                <a:solidFill>
                  <a:schemeClr val="tx1"/>
                </a:solidFill>
              </a:rPr>
              <a:t> &lt;/I&gt;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&lt;</a:t>
            </a:r>
            <a:r>
              <a:rPr lang="en-US" sz="2600" b="1" dirty="0">
                <a:solidFill>
                  <a:schemeClr val="tx1"/>
                </a:solidFill>
              </a:rPr>
              <a:t>u&gt; tag: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tag displays text as underlined. And is used as &lt;u&gt;….&lt;/u&gt; Example: &lt;u&gt; </a:t>
            </a:r>
            <a:r>
              <a:rPr lang="en-US" sz="2000" dirty="0" err="1">
                <a:solidFill>
                  <a:schemeClr val="tx1"/>
                </a:solidFill>
              </a:rPr>
              <a:t>KhEC</a:t>
            </a:r>
            <a:r>
              <a:rPr lang="en-US" sz="2000" dirty="0">
                <a:solidFill>
                  <a:schemeClr val="tx1"/>
                </a:solidFill>
              </a:rPr>
              <a:t> &lt;/u&gt;</a:t>
            </a: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&lt;b&gt; tag: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tag displays text as Bold. And is used as &lt;b&gt;….&lt;/b&gt; Example: &lt;b&gt; </a:t>
            </a:r>
            <a:r>
              <a:rPr lang="en-US" sz="2000" dirty="0" err="1">
                <a:solidFill>
                  <a:schemeClr val="tx1"/>
                </a:solidFill>
              </a:rPr>
              <a:t>KhEC</a:t>
            </a:r>
            <a:r>
              <a:rPr lang="en-US" sz="2000" dirty="0">
                <a:solidFill>
                  <a:schemeClr val="tx1"/>
                </a:solidFill>
              </a:rPr>
              <a:t> &lt;/b&gt;</a:t>
            </a:r>
          </a:p>
          <a:p>
            <a:pPr algn="l"/>
            <a:r>
              <a:rPr lang="en-US" sz="2300" b="1" dirty="0">
                <a:solidFill>
                  <a:schemeClr val="tx1"/>
                </a:solidFill>
              </a:rPr>
              <a:t>&lt;Center&gt; tag: 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tag is used to center everything found between &lt;center&gt;…..&lt;/center&gt; tag like text, list, images, tables or any other page element. Example: &lt;center&gt; welcome to KHWOPA &lt;/center&gt;</a:t>
            </a:r>
          </a:p>
          <a:p>
            <a:pPr algn="l"/>
            <a:r>
              <a:rPr lang="en-US" sz="2300" b="1" dirty="0" smtClean="0">
                <a:solidFill>
                  <a:schemeClr val="tx1"/>
                </a:solidFill>
              </a:rPr>
              <a:t>&lt;</a:t>
            </a:r>
            <a:r>
              <a:rPr lang="en-US" sz="2300" b="1" dirty="0">
                <a:solidFill>
                  <a:schemeClr val="tx1"/>
                </a:solidFill>
              </a:rPr>
              <a:t>FONT&gt; tag: </a:t>
            </a:r>
            <a:endParaRPr lang="en-US" sz="23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All </a:t>
            </a:r>
            <a:r>
              <a:rPr lang="en-US" sz="2000" dirty="0">
                <a:solidFill>
                  <a:schemeClr val="tx1"/>
                </a:solidFill>
              </a:rPr>
              <a:t>text specified within the tags &lt;FONT&gt; and &lt;/FONT&gt; will appear in the font, sizes and color as specified as attributes of the tag &lt;FONT&gt;.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attributes are: FACE: Sets the font to the specified font name.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SIZE</a:t>
            </a:r>
            <a:r>
              <a:rPr lang="en-US" sz="2000" dirty="0">
                <a:solidFill>
                  <a:schemeClr val="tx1"/>
                </a:solidFill>
              </a:rPr>
              <a:t>: Sets the size of the text and value is between 1 to 7.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Color</a:t>
            </a:r>
            <a:r>
              <a:rPr lang="en-US" sz="2000" dirty="0">
                <a:solidFill>
                  <a:schemeClr val="tx1"/>
                </a:solidFill>
              </a:rPr>
              <a:t>: Sets the color of the text. </a:t>
            </a:r>
          </a:p>
        </p:txBody>
      </p:sp>
    </p:spTree>
    <p:extLst>
      <p:ext uri="{BB962C8B-B14F-4D97-AF65-F5344CB8AC3E}">
        <p14:creationId xmlns:p14="http://schemas.microsoft.com/office/powerpoint/2010/main" val="25895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4800" y="838200"/>
            <a:ext cx="8382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Example</a:t>
            </a:r>
            <a:r>
              <a:rPr lang="en-US" sz="2000" dirty="0">
                <a:solidFill>
                  <a:schemeClr val="tx1"/>
                </a:solidFill>
              </a:rPr>
              <a:t>: &lt;FONT FACE= “Comic Sans </a:t>
            </a:r>
            <a:r>
              <a:rPr lang="en-US" sz="2000" dirty="0" err="1">
                <a:solidFill>
                  <a:schemeClr val="tx1"/>
                </a:solidFill>
              </a:rPr>
              <a:t>Ms</a:t>
            </a:r>
            <a:r>
              <a:rPr lang="en-US" sz="2000" dirty="0">
                <a:solidFill>
                  <a:schemeClr val="tx1"/>
                </a:solidFill>
              </a:rPr>
              <a:t>” size = 6 color = RED&gt; </a:t>
            </a:r>
            <a:r>
              <a:rPr lang="en-US" sz="2000" dirty="0" err="1">
                <a:solidFill>
                  <a:schemeClr val="tx1"/>
                </a:solidFill>
              </a:rPr>
              <a:t>Khwopa</a:t>
            </a:r>
            <a:r>
              <a:rPr lang="en-US" sz="2000" dirty="0">
                <a:solidFill>
                  <a:schemeClr val="tx1"/>
                </a:solidFill>
              </a:rPr>
              <a:t> Engineering College &lt;/FONT&gt;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Setting background color: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= “Name of the color” &lt;body </a:t>
            </a:r>
            <a:r>
              <a:rPr lang="en-US" sz="2000" dirty="0" err="1">
                <a:solidFill>
                  <a:schemeClr val="tx1"/>
                </a:solidFill>
              </a:rPr>
              <a:t>bgcolor</a:t>
            </a:r>
            <a:r>
              <a:rPr lang="en-US" sz="2000" dirty="0">
                <a:solidFill>
                  <a:schemeClr val="tx1"/>
                </a:solidFill>
              </a:rPr>
              <a:t> =”RED”&gt; …. &lt;/body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Unordered List (bullets)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An </a:t>
            </a:r>
            <a:r>
              <a:rPr lang="en-US" sz="2000" dirty="0">
                <a:solidFill>
                  <a:schemeClr val="tx1"/>
                </a:solidFill>
              </a:rPr>
              <a:t>unordered list starts with the tag &lt;UL&gt; and ends with &lt;/UL&gt;. Each list item starts with the tag &lt;LI&gt;. The attributes are specified within &lt;UL&gt;tag.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Attributes: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: Specifies the type of the bullet.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Fill round (solid round block)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r>
              <a:rPr lang="en-US" sz="2000" dirty="0">
                <a:solidFill>
                  <a:schemeClr val="tx1"/>
                </a:solidFill>
              </a:rPr>
              <a:t>= Square (solid square black bullet)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3080</Words>
  <Application>Microsoft Office PowerPoint</Application>
  <PresentationFormat>On-screen Show (4:3)</PresentationFormat>
  <Paragraphs>265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Ghatuwa</dc:creator>
  <cp:lastModifiedBy>Suresh Ghatuwa</cp:lastModifiedBy>
  <cp:revision>38</cp:revision>
  <dcterms:created xsi:type="dcterms:W3CDTF">2018-05-29T00:06:12Z</dcterms:created>
  <dcterms:modified xsi:type="dcterms:W3CDTF">2018-05-30T00:27:16Z</dcterms:modified>
</cp:coreProperties>
</file>