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5" r:id="rId2"/>
    <p:sldId id="278" r:id="rId3"/>
    <p:sldId id="256" r:id="rId4"/>
    <p:sldId id="276" r:id="rId5"/>
    <p:sldId id="257" r:id="rId6"/>
    <p:sldId id="277" r:id="rId7"/>
    <p:sldId id="258" r:id="rId8"/>
    <p:sldId id="259" r:id="rId9"/>
    <p:sldId id="261" r:id="rId10"/>
    <p:sldId id="262" r:id="rId11"/>
    <p:sldId id="282" r:id="rId12"/>
    <p:sldId id="283" r:id="rId13"/>
    <p:sldId id="284" r:id="rId14"/>
    <p:sldId id="285" r:id="rId15"/>
    <p:sldId id="286" r:id="rId16"/>
    <p:sldId id="287" r:id="rId17"/>
    <p:sldId id="288" r:id="rId18"/>
    <p:sldId id="289" r:id="rId19"/>
    <p:sldId id="290" r:id="rId20"/>
    <p:sldId id="293" r:id="rId21"/>
    <p:sldId id="294" r:id="rId22"/>
    <p:sldId id="280" r:id="rId23"/>
    <p:sldId id="281" r:id="rId24"/>
    <p:sldId id="295" r:id="rId25"/>
    <p:sldId id="296" r:id="rId26"/>
    <p:sldId id="263" r:id="rId27"/>
    <p:sldId id="264" r:id="rId28"/>
    <p:sldId id="265" r:id="rId29"/>
    <p:sldId id="266" r:id="rId30"/>
    <p:sldId id="268" r:id="rId31"/>
    <p:sldId id="292"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9A1F58-E779-40DB-A292-7351CB6EEB7C}" type="datetimeFigureOut">
              <a:rPr lang="en-US" smtClean="0"/>
              <a:pPr/>
              <a:t>8/22/2014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27AD29-8F09-42F4-83BE-F7244CA627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27AD29-8F09-42F4-83BE-F7244CA6270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27AD29-8F09-42F4-83BE-F7244CA6270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6022F6-A2DA-4676-ACBF-7B16BA92A715}" type="datetime1">
              <a:rPr lang="en-US" smtClean="0"/>
              <a:pPr/>
              <a:t>8/22/2014</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sp>
        <p:nvSpPr>
          <p:cNvPr id="6" name="Slide Number Placeholder 5"/>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F5F66-3B58-461D-9AFD-E31DA7212C09}" type="datetime1">
              <a:rPr lang="en-US" smtClean="0"/>
              <a:pPr/>
              <a:t>8/22/2014</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sp>
        <p:nvSpPr>
          <p:cNvPr id="6" name="Slide Number Placeholder 5"/>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95B4D-BED7-458E-ABE8-FA842035E650}" type="datetime1">
              <a:rPr lang="en-US" smtClean="0"/>
              <a:pPr/>
              <a:t>8/22/2014</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sp>
        <p:nvSpPr>
          <p:cNvPr id="6" name="Slide Number Placeholder 5"/>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A4B8B-9467-44E7-B227-7ED3596AE9AA}" type="datetime1">
              <a:rPr lang="en-US" smtClean="0"/>
              <a:pPr/>
              <a:t>8/22/2014</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sp>
        <p:nvSpPr>
          <p:cNvPr id="6" name="Slide Number Placeholder 5"/>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C79C1-B256-4165-BC3D-69E14FDF81D1}" type="datetime1">
              <a:rPr lang="en-US" smtClean="0"/>
              <a:pPr/>
              <a:t>8/22/2014</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sp>
        <p:nvSpPr>
          <p:cNvPr id="6" name="Slide Number Placeholder 5"/>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55B240-4B18-42DA-806D-AE34DD52CDFE}" type="datetime1">
              <a:rPr lang="en-US" smtClean="0"/>
              <a:pPr/>
              <a:t>8/22/2014</a:t>
            </a:fld>
            <a:endParaRPr lang="en-US"/>
          </a:p>
        </p:txBody>
      </p:sp>
      <p:sp>
        <p:nvSpPr>
          <p:cNvPr id="6" name="Footer Placeholder 5"/>
          <p:cNvSpPr>
            <a:spLocks noGrp="1"/>
          </p:cNvSpPr>
          <p:nvPr>
            <p:ph type="ftr" sz="quarter" idx="11"/>
          </p:nvPr>
        </p:nvSpPr>
        <p:spPr/>
        <p:txBody>
          <a:bodyPr/>
          <a:lstStyle/>
          <a:p>
            <a:r>
              <a:rPr lang="en-US" smtClean="0"/>
              <a:t>Computer Graphics,Khwopa Engineering College, Libali, Bhaktapur</a:t>
            </a:r>
            <a:endParaRPr lang="en-US"/>
          </a:p>
        </p:txBody>
      </p:sp>
      <p:sp>
        <p:nvSpPr>
          <p:cNvPr id="7" name="Slide Number Placeholder 6"/>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556835-092B-4812-A0B5-F48965CC8386}" type="datetime1">
              <a:rPr lang="en-US" smtClean="0"/>
              <a:pPr/>
              <a:t>8/22/2014</a:t>
            </a:fld>
            <a:endParaRPr lang="en-US"/>
          </a:p>
        </p:txBody>
      </p:sp>
      <p:sp>
        <p:nvSpPr>
          <p:cNvPr id="8" name="Footer Placeholder 7"/>
          <p:cNvSpPr>
            <a:spLocks noGrp="1"/>
          </p:cNvSpPr>
          <p:nvPr>
            <p:ph type="ftr" sz="quarter" idx="11"/>
          </p:nvPr>
        </p:nvSpPr>
        <p:spPr/>
        <p:txBody>
          <a:bodyPr/>
          <a:lstStyle/>
          <a:p>
            <a:r>
              <a:rPr lang="en-US" smtClean="0"/>
              <a:t>Computer Graphics,Khwopa Engineering College, Libali, Bhaktapur</a:t>
            </a:r>
            <a:endParaRPr lang="en-US"/>
          </a:p>
        </p:txBody>
      </p:sp>
      <p:sp>
        <p:nvSpPr>
          <p:cNvPr id="9" name="Slide Number Placeholder 8"/>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2BFEA9-3465-44C8-BABA-A616F19A4C2B}" type="datetime1">
              <a:rPr lang="en-US" smtClean="0"/>
              <a:pPr/>
              <a:t>8/22/2014</a:t>
            </a:fld>
            <a:endParaRPr lang="en-US"/>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64416-037F-4F56-BADC-7B6BB1E0A15A}" type="datetime1">
              <a:rPr lang="en-US" smtClean="0"/>
              <a:pPr/>
              <a:t>8/22/2014</a:t>
            </a:fld>
            <a:endParaRPr lang="en-US"/>
          </a:p>
        </p:txBody>
      </p:sp>
      <p:sp>
        <p:nvSpPr>
          <p:cNvPr id="3" name="Footer Placeholder 2"/>
          <p:cNvSpPr>
            <a:spLocks noGrp="1"/>
          </p:cNvSpPr>
          <p:nvPr>
            <p:ph type="ftr" sz="quarter" idx="11"/>
          </p:nvPr>
        </p:nvSpPr>
        <p:spPr/>
        <p:txBody>
          <a:bodyPr/>
          <a:lstStyle/>
          <a:p>
            <a:r>
              <a:rPr lang="en-US" smtClean="0"/>
              <a:t>Computer Graphics,Khwopa Engineering College, Libali, Bhaktapur</a:t>
            </a:r>
            <a:endParaRPr lang="en-US"/>
          </a:p>
        </p:txBody>
      </p:sp>
      <p:sp>
        <p:nvSpPr>
          <p:cNvPr id="4" name="Slide Number Placeholder 3"/>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B03D2-3667-415E-B167-26C01911544E}" type="datetime1">
              <a:rPr lang="en-US" smtClean="0"/>
              <a:pPr/>
              <a:t>8/22/2014</a:t>
            </a:fld>
            <a:endParaRPr lang="en-US"/>
          </a:p>
        </p:txBody>
      </p:sp>
      <p:sp>
        <p:nvSpPr>
          <p:cNvPr id="6" name="Footer Placeholder 5"/>
          <p:cNvSpPr>
            <a:spLocks noGrp="1"/>
          </p:cNvSpPr>
          <p:nvPr>
            <p:ph type="ftr" sz="quarter" idx="11"/>
          </p:nvPr>
        </p:nvSpPr>
        <p:spPr/>
        <p:txBody>
          <a:bodyPr/>
          <a:lstStyle/>
          <a:p>
            <a:r>
              <a:rPr lang="en-US" smtClean="0"/>
              <a:t>Computer Graphics,Khwopa Engineering College, Libali, Bhaktapur</a:t>
            </a:r>
            <a:endParaRPr lang="en-US"/>
          </a:p>
        </p:txBody>
      </p:sp>
      <p:sp>
        <p:nvSpPr>
          <p:cNvPr id="7" name="Slide Number Placeholder 6"/>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6F18D-57D9-44DC-BA85-18EE36EAAB24}" type="datetime1">
              <a:rPr lang="en-US" smtClean="0"/>
              <a:pPr/>
              <a:t>8/22/2014</a:t>
            </a:fld>
            <a:endParaRPr lang="en-US"/>
          </a:p>
        </p:txBody>
      </p:sp>
      <p:sp>
        <p:nvSpPr>
          <p:cNvPr id="6" name="Footer Placeholder 5"/>
          <p:cNvSpPr>
            <a:spLocks noGrp="1"/>
          </p:cNvSpPr>
          <p:nvPr>
            <p:ph type="ftr" sz="quarter" idx="11"/>
          </p:nvPr>
        </p:nvSpPr>
        <p:spPr/>
        <p:txBody>
          <a:bodyPr/>
          <a:lstStyle/>
          <a:p>
            <a:r>
              <a:rPr lang="en-US" smtClean="0"/>
              <a:t>Computer Graphics,Khwopa Engineering College, Libali, Bhaktapur</a:t>
            </a:r>
            <a:endParaRPr lang="en-US"/>
          </a:p>
        </p:txBody>
      </p:sp>
      <p:sp>
        <p:nvSpPr>
          <p:cNvPr id="7" name="Slide Number Placeholder 6"/>
          <p:cNvSpPr>
            <a:spLocks noGrp="1"/>
          </p:cNvSpPr>
          <p:nvPr>
            <p:ph type="sldNum" sz="quarter" idx="12"/>
          </p:nvPr>
        </p:nvSpPr>
        <p:spPr/>
        <p:txBody>
          <a:bodyPr/>
          <a:lstStyle/>
          <a:p>
            <a:fld id="{12E27F03-1CB2-4D4A-B4D6-939B1BE267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grayscl/>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1FE1C-95AD-4CD9-9D06-47966D12D0D2}" type="datetime1">
              <a:rPr lang="en-US" smtClean="0"/>
              <a:pPr/>
              <a:t>8/22/2014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Computer Graphics,Khwopa Engineering College, Libali, Bhaktapur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27F03-1CB2-4D4A-B4D6-939B1BE267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E:\SUBJECTS\Computer%20Graphics\marist.wmv"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73375"/>
            <a:ext cx="7772400" cy="1470025"/>
          </a:xfrm>
        </p:spPr>
        <p:txBody>
          <a:bodyPr>
            <a:noAutofit/>
          </a:bodyPr>
          <a:lstStyle/>
          <a:p>
            <a:r>
              <a:rPr lang="en-US" sz="11500" b="1" dirty="0">
                <a:solidFill>
                  <a:schemeClr val="tx1">
                    <a:tint val="75000"/>
                  </a:schemeClr>
                </a:solidFill>
                <a:latin typeface="+mn-lt"/>
                <a:ea typeface="+mn-ea"/>
                <a:cs typeface="+mn-cs"/>
              </a:rPr>
              <a:t>Computer Graphics</a:t>
            </a:r>
            <a:br>
              <a:rPr lang="en-US" sz="11500" b="1" dirty="0">
                <a:solidFill>
                  <a:schemeClr val="tx1">
                    <a:tint val="75000"/>
                  </a:schemeClr>
                </a:solidFill>
                <a:latin typeface="+mn-lt"/>
                <a:ea typeface="+mn-ea"/>
                <a:cs typeface="+mn-cs"/>
              </a:rPr>
            </a:br>
            <a:endParaRPr lang="en-US" sz="11500" b="1" dirty="0">
              <a:solidFill>
                <a:schemeClr val="tx1">
                  <a:tint val="75000"/>
                </a:schemeClr>
              </a:solidFill>
              <a:latin typeface="+mn-lt"/>
              <a:ea typeface="+mn-ea"/>
              <a:cs typeface="+mn-cs"/>
            </a:endParaRPr>
          </a:p>
        </p:txBody>
      </p:sp>
      <p:sp>
        <p:nvSpPr>
          <p:cNvPr id="4" name="Subtitle 2"/>
          <p:cNvSpPr txBox="1">
            <a:spLocks/>
          </p:cNvSpPr>
          <p:nvPr/>
        </p:nvSpPr>
        <p:spPr>
          <a:xfrm>
            <a:off x="838200" y="28194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990600" y="29718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1143000" y="31242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12E27F03-1CB2-4D4A-B4D6-939B1BE26759}"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normAutofit/>
          </a:bodyPr>
          <a:lstStyle/>
          <a:p>
            <a:r>
              <a:rPr lang="en-US" b="1" dirty="0" smtClean="0">
                <a:solidFill>
                  <a:schemeClr val="tx1">
                    <a:tint val="75000"/>
                  </a:schemeClr>
                </a:solidFill>
              </a:rPr>
              <a:t>Uses of Computer Graphics</a:t>
            </a:r>
            <a:br>
              <a:rPr lang="en-US" b="1" dirty="0" smtClean="0">
                <a:solidFill>
                  <a:schemeClr val="tx1">
                    <a:tint val="75000"/>
                  </a:schemeClr>
                </a:solidFill>
              </a:rPr>
            </a:br>
            <a:endParaRPr lang="en-US" dirty="0"/>
          </a:p>
        </p:txBody>
      </p:sp>
      <p:sp>
        <p:nvSpPr>
          <p:cNvPr id="4" name="Oval 3"/>
          <p:cNvSpPr/>
          <p:nvPr/>
        </p:nvSpPr>
        <p:spPr>
          <a:xfrm>
            <a:off x="6400800" y="1676400"/>
            <a:ext cx="274320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lumMod val="95000"/>
                    <a:lumOff val="5000"/>
                  </a:schemeClr>
                </a:solidFill>
              </a:rPr>
              <a:t>Office automation and electronic publishing</a:t>
            </a:r>
          </a:p>
        </p:txBody>
      </p:sp>
      <p:sp>
        <p:nvSpPr>
          <p:cNvPr id="5" name="Oval 4"/>
          <p:cNvSpPr/>
          <p:nvPr/>
        </p:nvSpPr>
        <p:spPr>
          <a:xfrm>
            <a:off x="6400800" y="3124200"/>
            <a:ext cx="27432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smtClean="0">
              <a:solidFill>
                <a:schemeClr val="tx1">
                  <a:lumMod val="95000"/>
                  <a:lumOff val="5000"/>
                </a:schemeClr>
              </a:solidFill>
            </a:endParaRPr>
          </a:p>
          <a:p>
            <a:pPr algn="ctr"/>
            <a:r>
              <a:rPr lang="en-US" b="1" dirty="0" smtClean="0">
                <a:solidFill>
                  <a:schemeClr val="tx1">
                    <a:lumMod val="95000"/>
                    <a:lumOff val="5000"/>
                  </a:schemeClr>
                </a:solidFill>
              </a:rPr>
              <a:t>Computer </a:t>
            </a:r>
            <a:r>
              <a:rPr lang="en-US" b="1" dirty="0">
                <a:solidFill>
                  <a:schemeClr val="tx1">
                    <a:lumMod val="95000"/>
                    <a:lumOff val="5000"/>
                  </a:schemeClr>
                </a:solidFill>
              </a:rPr>
              <a:t>aided drafting and design</a:t>
            </a:r>
          </a:p>
          <a:p>
            <a:pPr lvl="0" algn="ctr"/>
            <a:endParaRPr lang="en-US" b="1" dirty="0">
              <a:solidFill>
                <a:schemeClr val="tx1">
                  <a:lumMod val="95000"/>
                  <a:lumOff val="5000"/>
                </a:schemeClr>
              </a:solidFill>
            </a:endParaRPr>
          </a:p>
        </p:txBody>
      </p:sp>
      <p:sp>
        <p:nvSpPr>
          <p:cNvPr id="6" name="Oval 5"/>
          <p:cNvSpPr/>
          <p:nvPr/>
        </p:nvSpPr>
        <p:spPr>
          <a:xfrm>
            <a:off x="0" y="1828800"/>
            <a:ext cx="27432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b="1" dirty="0" smtClean="0">
                <a:solidFill>
                  <a:schemeClr val="tx1">
                    <a:lumMod val="95000"/>
                    <a:lumOff val="5000"/>
                  </a:schemeClr>
                </a:solidFill>
              </a:rPr>
              <a:t>User interfaces</a:t>
            </a:r>
            <a:endParaRPr lang="en-US" dirty="0">
              <a:solidFill>
                <a:schemeClr val="tx1">
                  <a:lumMod val="95000"/>
                  <a:lumOff val="5000"/>
                </a:schemeClr>
              </a:solidFill>
            </a:endParaRPr>
          </a:p>
        </p:txBody>
      </p:sp>
      <p:sp>
        <p:nvSpPr>
          <p:cNvPr id="7" name="Oval 6"/>
          <p:cNvSpPr/>
          <p:nvPr/>
        </p:nvSpPr>
        <p:spPr>
          <a:xfrm>
            <a:off x="0" y="3124200"/>
            <a:ext cx="27432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lumMod val="95000"/>
                    <a:lumOff val="5000"/>
                  </a:schemeClr>
                </a:solidFill>
              </a:rPr>
              <a:t>Art and commerce</a:t>
            </a:r>
          </a:p>
          <a:p>
            <a:pPr algn="ctr"/>
            <a:endParaRPr lang="en-US" b="1" dirty="0">
              <a:solidFill>
                <a:schemeClr val="tx1">
                  <a:lumMod val="95000"/>
                  <a:lumOff val="5000"/>
                </a:schemeClr>
              </a:solidFill>
            </a:endParaRPr>
          </a:p>
        </p:txBody>
      </p:sp>
      <p:sp>
        <p:nvSpPr>
          <p:cNvPr id="8" name="Oval 7"/>
          <p:cNvSpPr/>
          <p:nvPr/>
        </p:nvSpPr>
        <p:spPr>
          <a:xfrm>
            <a:off x="0" y="4419600"/>
            <a:ext cx="2743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lumMod val="95000"/>
                    <a:lumOff val="5000"/>
                  </a:schemeClr>
                </a:solidFill>
              </a:rPr>
              <a:t>Entertainment</a:t>
            </a:r>
          </a:p>
          <a:p>
            <a:pPr lvl="0" algn="ctr"/>
            <a:endParaRPr lang="en-US" b="1" dirty="0">
              <a:solidFill>
                <a:schemeClr val="tx1">
                  <a:lumMod val="95000"/>
                  <a:lumOff val="5000"/>
                </a:schemeClr>
              </a:solidFill>
            </a:endParaRPr>
          </a:p>
        </p:txBody>
      </p:sp>
      <p:sp>
        <p:nvSpPr>
          <p:cNvPr id="9" name="Oval 8"/>
          <p:cNvSpPr/>
          <p:nvPr/>
        </p:nvSpPr>
        <p:spPr>
          <a:xfrm>
            <a:off x="3276600" y="4495800"/>
            <a:ext cx="27432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lumMod val="95000"/>
                    <a:lumOff val="5000"/>
                  </a:schemeClr>
                </a:solidFill>
              </a:rPr>
              <a:t>Simulation</a:t>
            </a:r>
          </a:p>
          <a:p>
            <a:pPr lvl="0" algn="ctr"/>
            <a:endParaRPr lang="en-US" b="1" dirty="0">
              <a:solidFill>
                <a:schemeClr val="tx1">
                  <a:lumMod val="95000"/>
                  <a:lumOff val="5000"/>
                </a:schemeClr>
              </a:solidFill>
            </a:endParaRPr>
          </a:p>
        </p:txBody>
      </p:sp>
      <p:sp>
        <p:nvSpPr>
          <p:cNvPr id="10" name="Oval 9"/>
          <p:cNvSpPr/>
          <p:nvPr/>
        </p:nvSpPr>
        <p:spPr>
          <a:xfrm>
            <a:off x="6400800" y="4267200"/>
            <a:ext cx="274320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smtClean="0">
              <a:solidFill>
                <a:schemeClr val="tx1">
                  <a:lumMod val="95000"/>
                  <a:lumOff val="5000"/>
                </a:schemeClr>
              </a:solidFill>
            </a:endParaRPr>
          </a:p>
          <a:p>
            <a:pPr algn="ctr"/>
            <a:r>
              <a:rPr lang="en-US" b="1" dirty="0" smtClean="0">
                <a:solidFill>
                  <a:schemeClr val="tx1">
                    <a:lumMod val="95000"/>
                    <a:lumOff val="5000"/>
                  </a:schemeClr>
                </a:solidFill>
              </a:rPr>
              <a:t>Scientific </a:t>
            </a:r>
            <a:r>
              <a:rPr lang="en-US" b="1" dirty="0">
                <a:solidFill>
                  <a:schemeClr val="tx1">
                    <a:lumMod val="95000"/>
                    <a:lumOff val="5000"/>
                  </a:schemeClr>
                </a:solidFill>
              </a:rPr>
              <a:t>and business visualization</a:t>
            </a:r>
          </a:p>
          <a:p>
            <a:pPr lvl="0" algn="ctr"/>
            <a:endParaRPr lang="en-US" b="1" dirty="0">
              <a:solidFill>
                <a:schemeClr val="tx1">
                  <a:lumMod val="95000"/>
                  <a:lumOff val="5000"/>
                </a:schemeClr>
              </a:solidFill>
            </a:endParaRPr>
          </a:p>
        </p:txBody>
      </p:sp>
      <p:sp>
        <p:nvSpPr>
          <p:cNvPr id="11" name="Oval 10"/>
          <p:cNvSpPr/>
          <p:nvPr/>
        </p:nvSpPr>
        <p:spPr>
          <a:xfrm>
            <a:off x="3200400" y="1828800"/>
            <a:ext cx="27432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b="1" dirty="0">
                <a:solidFill>
                  <a:schemeClr val="tx1">
                    <a:lumMod val="95000"/>
                    <a:lumOff val="5000"/>
                  </a:schemeClr>
                </a:solidFill>
              </a:rPr>
              <a:t>Plotting</a:t>
            </a:r>
          </a:p>
        </p:txBody>
      </p:sp>
      <p:sp>
        <p:nvSpPr>
          <p:cNvPr id="17" name="Oval 16"/>
          <p:cNvSpPr/>
          <p:nvPr/>
        </p:nvSpPr>
        <p:spPr>
          <a:xfrm>
            <a:off x="3124200" y="3124200"/>
            <a:ext cx="2743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lumMod val="95000"/>
                    <a:lumOff val="5000"/>
                  </a:schemeClr>
                </a:solidFill>
              </a:rPr>
              <a:t>Cartography</a:t>
            </a:r>
            <a:endParaRPr lang="en-US" b="1" dirty="0">
              <a:solidFill>
                <a:schemeClr val="tx1">
                  <a:lumMod val="95000"/>
                  <a:lumOff val="5000"/>
                </a:schemeClr>
              </a:solidFill>
            </a:endParaRPr>
          </a:p>
        </p:txBody>
      </p:sp>
      <p:sp>
        <p:nvSpPr>
          <p:cNvPr id="12" name="Slide Number Placeholder 11"/>
          <p:cNvSpPr>
            <a:spLocks noGrp="1"/>
          </p:cNvSpPr>
          <p:nvPr>
            <p:ph type="sldNum" sz="quarter" idx="12"/>
          </p:nvPr>
        </p:nvSpPr>
        <p:spPr/>
        <p:txBody>
          <a:bodyPr/>
          <a:lstStyle/>
          <a:p>
            <a:fld id="{12E27F03-1CB2-4D4A-B4D6-939B1BE26759}" type="slidenum">
              <a:rPr lang="en-US" smtClean="0"/>
              <a:pPr/>
              <a:t>10</a:t>
            </a:fld>
            <a:endParaRPr lang="en-US" dirty="0"/>
          </a:p>
        </p:txBody>
      </p:sp>
      <p:sp>
        <p:nvSpPr>
          <p:cNvPr id="13" name="Footer Placeholder 12"/>
          <p:cNvSpPr>
            <a:spLocks noGrp="1"/>
          </p:cNvSpPr>
          <p:nvPr>
            <p:ph type="ftr" sz="quarter" idx="11"/>
          </p:nvPr>
        </p:nvSpPr>
        <p:spPr/>
        <p:txBody>
          <a:bodyPr/>
          <a:lstStyle/>
          <a:p>
            <a:r>
              <a:rPr lang="en-US" smtClean="0"/>
              <a:t>Computer Graphics,Khwopa Engineering College, Libali, Bhaktapur</a:t>
            </a:r>
            <a:endParaRPr lang="en-US"/>
          </a:p>
        </p:txBody>
      </p:sp>
      <p:sp>
        <p:nvSpPr>
          <p:cNvPr id="14" name="Oval 13"/>
          <p:cNvSpPr/>
          <p:nvPr/>
        </p:nvSpPr>
        <p:spPr>
          <a:xfrm>
            <a:off x="152400" y="5410200"/>
            <a:ext cx="2743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lumMod val="95000"/>
                    <a:lumOff val="5000"/>
                  </a:schemeClr>
                </a:solidFill>
              </a:rPr>
              <a:t>Medical</a:t>
            </a:r>
            <a:endParaRPr lang="en-US" b="1" dirty="0">
              <a:solidFill>
                <a:schemeClr val="tx1">
                  <a:lumMod val="95000"/>
                  <a:lumOff val="5000"/>
                </a:schemeClr>
              </a:solidFill>
            </a:endParaRPr>
          </a:p>
          <a:p>
            <a:pPr lvl="0" algn="ctr"/>
            <a:endParaRPr lang="en-US" b="1" dirty="0">
              <a:solidFill>
                <a:schemeClr val="tx1">
                  <a:lumMod val="95000"/>
                  <a:lumOff val="5000"/>
                </a:schemeClr>
              </a:solidFill>
            </a:endParaRPr>
          </a:p>
        </p:txBody>
      </p:sp>
      <p:sp>
        <p:nvSpPr>
          <p:cNvPr id="15" name="Oval 14"/>
          <p:cNvSpPr/>
          <p:nvPr/>
        </p:nvSpPr>
        <p:spPr>
          <a:xfrm>
            <a:off x="3352800" y="5410200"/>
            <a:ext cx="2743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lumMod val="95000"/>
                    <a:lumOff val="5000"/>
                  </a:schemeClr>
                </a:solidFill>
              </a:rPr>
              <a:t>Internet</a:t>
            </a:r>
            <a:endParaRPr lang="en-US" b="1" dirty="0">
              <a:solidFill>
                <a:schemeClr val="tx1">
                  <a:lumMod val="95000"/>
                  <a:lumOff val="5000"/>
                </a:schemeClr>
              </a:solidFill>
            </a:endParaRPr>
          </a:p>
          <a:p>
            <a:pPr lvl="0" algn="ctr"/>
            <a:endParaRPr lang="en-US" b="1"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solidFill>
                  <a:schemeClr val="bg1"/>
                </a:solidFill>
              </a:rPr>
              <a:t>User Interface.</a:t>
            </a:r>
            <a:endParaRPr lang="en-US" dirty="0">
              <a:solidFill>
                <a:schemeClr val="bg1"/>
              </a:solidFill>
            </a:endParaRPr>
          </a:p>
        </p:txBody>
      </p:sp>
      <p:sp>
        <p:nvSpPr>
          <p:cNvPr id="3" name="Content Placeholder 2"/>
          <p:cNvSpPr>
            <a:spLocks noGrp="1"/>
          </p:cNvSpPr>
          <p:nvPr>
            <p:ph idx="1"/>
          </p:nvPr>
        </p:nvSpPr>
        <p:spPr>
          <a:solidFill>
            <a:srgbClr val="92D050"/>
          </a:solidFill>
        </p:spPr>
        <p:txBody>
          <a:bodyPr>
            <a:normAutofit fontScale="92500" lnSpcReduction="10000"/>
          </a:bodyPr>
          <a:lstStyle/>
          <a:p>
            <a:r>
              <a:rPr lang="en-US" dirty="0" smtClean="0"/>
              <a:t>Most applications have user interfaces that rely on desktop window systems to manage multiple simultaneous activities, and on point-and-click facilities to allow user to select menu items, icons, and objects on the screen. </a:t>
            </a:r>
          </a:p>
          <a:p>
            <a:r>
              <a:rPr lang="en-US" dirty="0" smtClean="0"/>
              <a:t>These activities fall under computer graphics. </a:t>
            </a:r>
          </a:p>
          <a:p>
            <a:r>
              <a:rPr lang="en-US" dirty="0" smtClean="0"/>
              <a:t>For example Word processor, Spreadsheet, and desktop-publishing programs are the typical examples where user-interface techniques are implemented.</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solidFill>
                  <a:schemeClr val="bg1"/>
                </a:solidFill>
              </a:rPr>
              <a:t>Plotting</a:t>
            </a:r>
            <a:endParaRPr lang="en-US" dirty="0">
              <a:solidFill>
                <a:schemeClr val="bg1"/>
              </a:solidFill>
            </a:endParaRPr>
          </a:p>
        </p:txBody>
      </p:sp>
      <p:sp>
        <p:nvSpPr>
          <p:cNvPr id="3" name="Content Placeholder 2"/>
          <p:cNvSpPr>
            <a:spLocks noGrp="1"/>
          </p:cNvSpPr>
          <p:nvPr>
            <p:ph idx="1"/>
          </p:nvPr>
        </p:nvSpPr>
        <p:spPr>
          <a:xfrm>
            <a:off x="457200" y="1341437"/>
            <a:ext cx="8153400" cy="4906963"/>
          </a:xfrm>
          <a:solidFill>
            <a:srgbClr val="92D050"/>
          </a:solidFill>
        </p:spPr>
        <p:txBody>
          <a:bodyPr>
            <a:normAutofit/>
          </a:bodyPr>
          <a:lstStyle/>
          <a:p>
            <a:r>
              <a:rPr lang="en-US" dirty="0" smtClean="0"/>
              <a:t>Plotting 2D, 3D graphics of mathematical, physical and economics functions use computer graphics extensively. </a:t>
            </a:r>
          </a:p>
          <a:p>
            <a:r>
              <a:rPr lang="en-US" dirty="0" smtClean="0"/>
              <a:t>The histogram, bar, and pi-chart; the task-scheduling charts are the most commonly used plotting.  </a:t>
            </a:r>
          </a:p>
          <a:p>
            <a:r>
              <a:rPr lang="en-US" dirty="0" smtClean="0"/>
              <a:t>These all are used to present meaningful and concisely the trends and patterns of complex data.</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fontScale="90000"/>
          </a:bodyPr>
          <a:lstStyle/>
          <a:p>
            <a:r>
              <a:rPr lang="en-US" b="1" dirty="0" smtClean="0">
                <a:solidFill>
                  <a:schemeClr val="bg1"/>
                </a:solidFill>
              </a:rPr>
              <a:t>Office automation and electronics publishing</a:t>
            </a:r>
            <a:endParaRPr lang="en-US" dirty="0">
              <a:solidFill>
                <a:schemeClr val="bg1"/>
              </a:solidFill>
            </a:endParaRPr>
          </a:p>
        </p:txBody>
      </p:sp>
      <p:sp>
        <p:nvSpPr>
          <p:cNvPr id="3" name="Content Placeholder 2"/>
          <p:cNvSpPr>
            <a:spLocks noGrp="1"/>
          </p:cNvSpPr>
          <p:nvPr>
            <p:ph idx="1"/>
          </p:nvPr>
        </p:nvSpPr>
        <p:spPr>
          <a:xfrm>
            <a:off x="457200" y="1905000"/>
            <a:ext cx="8153400" cy="4419600"/>
          </a:xfrm>
          <a:solidFill>
            <a:srgbClr val="92D050"/>
          </a:solidFill>
        </p:spPr>
        <p:txBody>
          <a:bodyPr>
            <a:normAutofit/>
          </a:bodyPr>
          <a:lstStyle/>
          <a:p>
            <a:r>
              <a:rPr lang="en-US" dirty="0" smtClean="0"/>
              <a:t>Office automation and electronics publishing can produce both traditional print (hardcopy) documents and electronics (softcopy) documents that contain text, tables, graphs, and other form of drawn or scanned in graphics.</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fontScale="90000"/>
          </a:bodyPr>
          <a:lstStyle/>
          <a:p>
            <a:pPr lvl="0"/>
            <a:r>
              <a:rPr lang="en-US" b="1" dirty="0" smtClean="0">
                <a:solidFill>
                  <a:schemeClr val="bg1"/>
                </a:solidFill>
              </a:rPr>
              <a:t>Computer aided drafting and design</a:t>
            </a:r>
            <a:endParaRPr lang="en-US" dirty="0">
              <a:solidFill>
                <a:schemeClr val="bg1"/>
              </a:solidFill>
            </a:endParaRPr>
          </a:p>
        </p:txBody>
      </p:sp>
      <p:sp>
        <p:nvSpPr>
          <p:cNvPr id="3" name="Content Placeholder 2"/>
          <p:cNvSpPr>
            <a:spLocks noGrp="1"/>
          </p:cNvSpPr>
          <p:nvPr>
            <p:ph idx="1"/>
          </p:nvPr>
        </p:nvSpPr>
        <p:spPr>
          <a:xfrm>
            <a:off x="457200" y="1600200"/>
            <a:ext cx="8153400" cy="4419600"/>
          </a:xfrm>
          <a:solidFill>
            <a:srgbClr val="92D050"/>
          </a:solidFill>
        </p:spPr>
        <p:txBody>
          <a:bodyPr>
            <a:normAutofit/>
          </a:bodyPr>
          <a:lstStyle/>
          <a:p>
            <a:r>
              <a:rPr lang="en-US" dirty="0" smtClean="0"/>
              <a:t>One of the major uses of computer graphics is to design component and systems of mechanical, electrical, electrochemical, and electronics devices, including structure such as building, automobile bodies, airplane and ship hull, very large-scale integrated (VLSI) chips, optical systems, and computer networks. </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fontScale="90000"/>
          </a:bodyPr>
          <a:lstStyle/>
          <a:p>
            <a:pPr lvl="0"/>
            <a:r>
              <a:rPr lang="en-US" b="1" dirty="0" smtClean="0">
                <a:solidFill>
                  <a:schemeClr val="bg1"/>
                </a:solidFill>
              </a:rPr>
              <a:t>Scientific and business visualization</a:t>
            </a:r>
            <a:endParaRPr lang="en-US" dirty="0">
              <a:solidFill>
                <a:schemeClr val="bg1"/>
              </a:solidFill>
            </a:endParaRPr>
          </a:p>
        </p:txBody>
      </p:sp>
      <p:sp>
        <p:nvSpPr>
          <p:cNvPr id="3" name="Content Placeholder 2"/>
          <p:cNvSpPr>
            <a:spLocks noGrp="1"/>
          </p:cNvSpPr>
          <p:nvPr>
            <p:ph idx="1"/>
          </p:nvPr>
        </p:nvSpPr>
        <p:spPr>
          <a:xfrm>
            <a:off x="457200" y="1447800"/>
            <a:ext cx="8153400" cy="4648200"/>
          </a:xfrm>
          <a:solidFill>
            <a:srgbClr val="92D050"/>
          </a:solidFill>
        </p:spPr>
        <p:txBody>
          <a:bodyPr>
            <a:normAutofit/>
          </a:bodyPr>
          <a:lstStyle/>
          <a:p>
            <a:r>
              <a:rPr lang="en-US" dirty="0" smtClean="0"/>
              <a:t>Generating computer graphics for scientific, engineering, and medical data set is termed as scientific visualization whereas business visualization is related with non scientific data set such as those obtained in economics. </a:t>
            </a:r>
          </a:p>
          <a:p>
            <a:r>
              <a:rPr lang="en-US" dirty="0" smtClean="0"/>
              <a:t>Visualization makes easier to understand the trends and patterns inherent in the huge amount of data sets. </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a:bodyPr>
          <a:lstStyle/>
          <a:p>
            <a:pPr lvl="0"/>
            <a:r>
              <a:rPr lang="en-US" b="1" dirty="0" smtClean="0">
                <a:solidFill>
                  <a:schemeClr val="bg1"/>
                </a:solidFill>
              </a:rPr>
              <a:t>Simulation</a:t>
            </a:r>
            <a:endParaRPr lang="en-US" dirty="0">
              <a:solidFill>
                <a:schemeClr val="bg1"/>
              </a:solidFill>
            </a:endParaRPr>
          </a:p>
        </p:txBody>
      </p:sp>
      <p:sp>
        <p:nvSpPr>
          <p:cNvPr id="3" name="Content Placeholder 2"/>
          <p:cNvSpPr>
            <a:spLocks noGrp="1"/>
          </p:cNvSpPr>
          <p:nvPr>
            <p:ph idx="1"/>
          </p:nvPr>
        </p:nvSpPr>
        <p:spPr>
          <a:xfrm>
            <a:off x="457200" y="1447800"/>
            <a:ext cx="8153400" cy="4648200"/>
          </a:xfrm>
          <a:solidFill>
            <a:srgbClr val="92D050"/>
          </a:solidFill>
        </p:spPr>
        <p:txBody>
          <a:bodyPr>
            <a:normAutofit fontScale="92500" lnSpcReduction="10000"/>
          </a:bodyPr>
          <a:lstStyle/>
          <a:p>
            <a:r>
              <a:rPr lang="en-US" dirty="0" smtClean="0"/>
              <a:t>Simulation is the imitation of the conditions like those, which is encountered in real life. </a:t>
            </a:r>
          </a:p>
          <a:p>
            <a:r>
              <a:rPr lang="en-US" dirty="0" smtClean="0"/>
              <a:t>Simulation thus helps to learn or feel the conditions; one might have to face in near future without being danger at the beginning of the course. </a:t>
            </a:r>
          </a:p>
          <a:p>
            <a:r>
              <a:rPr lang="en-US" dirty="0" smtClean="0"/>
              <a:t>For example, astronauts can exercise the feeling of weightlessness in a simulator. </a:t>
            </a:r>
          </a:p>
          <a:p>
            <a:r>
              <a:rPr lang="en-US" dirty="0" smtClean="0"/>
              <a:t>Similarly a pilot training can be conducted in a flight simulator and so on.</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a:bodyPr>
          <a:lstStyle/>
          <a:p>
            <a:pPr lvl="0"/>
            <a:r>
              <a:rPr lang="en-US" b="1" dirty="0" smtClean="0">
                <a:solidFill>
                  <a:schemeClr val="bg1"/>
                </a:solidFill>
              </a:rPr>
              <a:t>Entertainment</a:t>
            </a:r>
            <a:endParaRPr lang="en-US" dirty="0">
              <a:solidFill>
                <a:schemeClr val="bg1"/>
              </a:solidFill>
            </a:endParaRPr>
          </a:p>
        </p:txBody>
      </p:sp>
      <p:sp>
        <p:nvSpPr>
          <p:cNvPr id="3" name="Content Placeholder 2"/>
          <p:cNvSpPr>
            <a:spLocks noGrp="1"/>
          </p:cNvSpPr>
          <p:nvPr>
            <p:ph idx="1"/>
          </p:nvPr>
        </p:nvSpPr>
        <p:spPr>
          <a:xfrm>
            <a:off x="457200" y="1447800"/>
            <a:ext cx="8153400" cy="4648200"/>
          </a:xfrm>
          <a:solidFill>
            <a:srgbClr val="92D050"/>
          </a:solidFill>
        </p:spPr>
        <p:txBody>
          <a:bodyPr>
            <a:normAutofit/>
          </a:bodyPr>
          <a:lstStyle/>
          <a:p>
            <a:r>
              <a:rPr lang="en-US" dirty="0" smtClean="0"/>
              <a:t>Disney movies such as Lion Kings and The Beauty and the Best, and other scientific movies like Star Trek, are the best examples of the application of computer graphics in the field of entertainment. </a:t>
            </a:r>
          </a:p>
          <a:p>
            <a:r>
              <a:rPr lang="en-US" dirty="0" smtClean="0"/>
              <a:t>Computer and video games such as </a:t>
            </a:r>
            <a:r>
              <a:rPr lang="en-US" dirty="0" err="1" smtClean="0"/>
              <a:t>Fifa</a:t>
            </a:r>
            <a:r>
              <a:rPr lang="en-US" dirty="0" smtClean="0"/>
              <a:t>, Superbike, and Moto GP are few to name where computer graphics is used extensively.</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a:bodyPr>
          <a:lstStyle/>
          <a:p>
            <a:pPr lvl="0"/>
            <a:r>
              <a:rPr lang="en-US" b="1" dirty="0" smtClean="0">
                <a:solidFill>
                  <a:schemeClr val="bg1"/>
                </a:solidFill>
              </a:rPr>
              <a:t>Art and commerce</a:t>
            </a:r>
            <a:endParaRPr lang="en-US" dirty="0">
              <a:solidFill>
                <a:schemeClr val="bg1"/>
              </a:solidFill>
            </a:endParaRPr>
          </a:p>
        </p:txBody>
      </p:sp>
      <p:sp>
        <p:nvSpPr>
          <p:cNvPr id="3" name="Content Placeholder 2"/>
          <p:cNvSpPr>
            <a:spLocks noGrp="1"/>
          </p:cNvSpPr>
          <p:nvPr>
            <p:ph idx="1"/>
          </p:nvPr>
        </p:nvSpPr>
        <p:spPr>
          <a:xfrm>
            <a:off x="457200" y="1447800"/>
            <a:ext cx="8153400" cy="4648200"/>
          </a:xfrm>
          <a:solidFill>
            <a:srgbClr val="92D050"/>
          </a:solidFill>
        </p:spPr>
        <p:txBody>
          <a:bodyPr>
            <a:normAutofit fontScale="92500"/>
          </a:bodyPr>
          <a:lstStyle/>
          <a:p>
            <a:r>
              <a:rPr lang="en-US" dirty="0" smtClean="0"/>
              <a:t>Here computer graphics is used to produce picture that express a message and attract attention such as a new model of a car. </a:t>
            </a:r>
          </a:p>
          <a:p>
            <a:r>
              <a:rPr lang="en-US" dirty="0" smtClean="0"/>
              <a:t>These pictures are frequently seen at transportation terminals, supermarkets, hotels, etc. the slide production of commercial, scientific, or educational presentations is another cost effective use of computer graphics. </a:t>
            </a:r>
          </a:p>
          <a:p>
            <a:r>
              <a:rPr lang="en-US" dirty="0" smtClean="0"/>
              <a:t>One of such graphics package is Power-point.</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73162"/>
          </a:xfrm>
        </p:spPr>
        <p:txBody>
          <a:bodyPr>
            <a:normAutofit/>
          </a:bodyPr>
          <a:lstStyle/>
          <a:p>
            <a:pPr lvl="0"/>
            <a:r>
              <a:rPr lang="en-US" b="1" dirty="0" smtClean="0">
                <a:solidFill>
                  <a:schemeClr val="bg1"/>
                </a:solidFill>
              </a:rPr>
              <a:t>Cartography</a:t>
            </a:r>
            <a:endParaRPr lang="en-US" dirty="0">
              <a:solidFill>
                <a:schemeClr val="bg1"/>
              </a:solidFill>
            </a:endParaRPr>
          </a:p>
        </p:txBody>
      </p:sp>
      <p:sp>
        <p:nvSpPr>
          <p:cNvPr id="3" name="Content Placeholder 2"/>
          <p:cNvSpPr>
            <a:spLocks noGrp="1"/>
          </p:cNvSpPr>
          <p:nvPr>
            <p:ph idx="1"/>
          </p:nvPr>
        </p:nvSpPr>
        <p:spPr>
          <a:xfrm>
            <a:off x="457200" y="1295400"/>
            <a:ext cx="8382000" cy="4800600"/>
          </a:xfrm>
          <a:solidFill>
            <a:srgbClr val="92D050"/>
          </a:solidFill>
        </p:spPr>
        <p:txBody>
          <a:bodyPr>
            <a:normAutofit/>
          </a:bodyPr>
          <a:lstStyle/>
          <a:p>
            <a:r>
              <a:rPr lang="en-US" dirty="0" smtClean="0"/>
              <a:t>Cartography is a subject, which deals with making map and charts. </a:t>
            </a:r>
          </a:p>
          <a:p>
            <a:r>
              <a:rPr lang="en-US" dirty="0" smtClean="0"/>
              <a:t>Computer graphics is used to produce both accurate and schematic representations of geographical and other natural phenomenon from measurement data. </a:t>
            </a:r>
          </a:p>
          <a:p>
            <a:r>
              <a:rPr lang="en-US" dirty="0" smtClean="0"/>
              <a:t>Example includes geographic maps, oceanographic charts, weather maps, contour maps and population-density maps. </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375"/>
            <a:ext cx="7772400" cy="1470025"/>
          </a:xfrm>
        </p:spPr>
        <p:txBody>
          <a:bodyPr>
            <a:noAutofit/>
          </a:bodyPr>
          <a:lstStyle/>
          <a:p>
            <a:r>
              <a:rPr lang="en-US" sz="5400" b="1" dirty="0">
                <a:solidFill>
                  <a:schemeClr val="tx1">
                    <a:tint val="75000"/>
                  </a:schemeClr>
                </a:solidFill>
                <a:latin typeface="+mn-lt"/>
                <a:ea typeface="+mn-ea"/>
                <a:cs typeface="+mn-cs"/>
              </a:rPr>
              <a:t>Computer Graphics</a:t>
            </a:r>
            <a:br>
              <a:rPr lang="en-US" sz="5400" b="1" dirty="0">
                <a:solidFill>
                  <a:schemeClr val="tx1">
                    <a:tint val="75000"/>
                  </a:schemeClr>
                </a:solidFill>
                <a:latin typeface="+mn-lt"/>
                <a:ea typeface="+mn-ea"/>
                <a:cs typeface="+mn-cs"/>
              </a:rPr>
            </a:br>
            <a:endParaRPr lang="en-US" sz="5400" b="1" dirty="0">
              <a:solidFill>
                <a:schemeClr val="tx1">
                  <a:tint val="75000"/>
                </a:schemeClr>
              </a:solidFill>
              <a:latin typeface="+mn-lt"/>
              <a:ea typeface="+mn-ea"/>
              <a:cs typeface="+mn-cs"/>
            </a:endParaRPr>
          </a:p>
        </p:txBody>
      </p:sp>
      <p:sp>
        <p:nvSpPr>
          <p:cNvPr id="3" name="Subtitle 2"/>
          <p:cNvSpPr>
            <a:spLocks noGrp="1"/>
          </p:cNvSpPr>
          <p:nvPr>
            <p:ph type="subTitle" idx="1"/>
          </p:nvPr>
        </p:nvSpPr>
        <p:spPr>
          <a:xfrm>
            <a:off x="685800" y="1066800"/>
            <a:ext cx="7924800" cy="1066800"/>
          </a:xfrm>
        </p:spPr>
        <p:style>
          <a:lnRef idx="0">
            <a:schemeClr val="accent3"/>
          </a:lnRef>
          <a:fillRef idx="3">
            <a:schemeClr val="accent3"/>
          </a:fillRef>
          <a:effectRef idx="3">
            <a:schemeClr val="accent3"/>
          </a:effectRef>
          <a:fontRef idx="minor">
            <a:schemeClr val="lt1"/>
          </a:fontRef>
        </p:style>
        <p:txBody>
          <a:bodyPr>
            <a:normAutofit fontScale="70000" lnSpcReduction="20000"/>
          </a:bodyPr>
          <a:lstStyle/>
          <a:p>
            <a:pPr algn="l"/>
            <a:r>
              <a:rPr lang="en-US" dirty="0" smtClean="0">
                <a:solidFill>
                  <a:schemeClr val="tx1"/>
                </a:solidFill>
              </a:rPr>
              <a:t>A field related to the generation of graphics using computers </a:t>
            </a:r>
          </a:p>
          <a:p>
            <a:pPr algn="l"/>
            <a:r>
              <a:rPr lang="en-US" dirty="0" smtClean="0">
                <a:solidFill>
                  <a:schemeClr val="tx1"/>
                </a:solidFill>
              </a:rPr>
              <a:t>-	It includes the </a:t>
            </a:r>
            <a:r>
              <a:rPr lang="en-US" b="1" dirty="0" smtClean="0">
                <a:solidFill>
                  <a:schemeClr val="tx1"/>
                </a:solidFill>
              </a:rPr>
              <a:t>creation, storage </a:t>
            </a:r>
            <a:r>
              <a:rPr lang="en-US" dirty="0" smtClean="0">
                <a:solidFill>
                  <a:schemeClr val="tx1"/>
                </a:solidFill>
              </a:rPr>
              <a:t>and </a:t>
            </a:r>
            <a:r>
              <a:rPr lang="en-US" b="1" dirty="0" smtClean="0">
                <a:solidFill>
                  <a:schemeClr val="tx1"/>
                </a:solidFill>
              </a:rPr>
              <a:t>manipulation</a:t>
            </a:r>
            <a:r>
              <a:rPr lang="en-US" dirty="0" smtClean="0">
                <a:solidFill>
                  <a:schemeClr val="tx1"/>
                </a:solidFill>
              </a:rPr>
              <a:t> of 	images of objects. </a:t>
            </a:r>
          </a:p>
          <a:p>
            <a:pPr algn="l"/>
            <a:endParaRPr lang="en-US" dirty="0"/>
          </a:p>
        </p:txBody>
      </p:sp>
      <p:sp>
        <p:nvSpPr>
          <p:cNvPr id="4" name="Subtitle 2"/>
          <p:cNvSpPr txBox="1">
            <a:spLocks/>
          </p:cNvSpPr>
          <p:nvPr/>
        </p:nvSpPr>
        <p:spPr>
          <a:xfrm>
            <a:off x="838200" y="28194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990600" y="29718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1143000" y="3124200"/>
            <a:ext cx="64008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7" name="Rectangle 6"/>
          <p:cNvSpPr/>
          <p:nvPr/>
        </p:nvSpPr>
        <p:spPr>
          <a:xfrm>
            <a:off x="685800" y="2209800"/>
            <a:ext cx="792480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200" dirty="0">
                <a:solidFill>
                  <a:schemeClr val="tx1"/>
                </a:solidFill>
              </a:rPr>
              <a:t>Until </a:t>
            </a:r>
            <a:r>
              <a:rPr lang="en-US" sz="2200" dirty="0" smtClean="0">
                <a:solidFill>
                  <a:schemeClr val="tx1"/>
                </a:solidFill>
              </a:rPr>
              <a:t>early </a:t>
            </a:r>
            <a:r>
              <a:rPr lang="en-US" sz="2200" dirty="0">
                <a:solidFill>
                  <a:schemeClr val="tx1"/>
                </a:solidFill>
              </a:rPr>
              <a:t>1980’s </a:t>
            </a:r>
            <a:r>
              <a:rPr lang="en-US" sz="2200" dirty="0" smtClean="0">
                <a:solidFill>
                  <a:schemeClr val="tx1"/>
                </a:solidFill>
              </a:rPr>
              <a:t>it </a:t>
            </a:r>
            <a:r>
              <a:rPr lang="en-US" sz="2200" dirty="0">
                <a:solidFill>
                  <a:schemeClr val="tx1"/>
                </a:solidFill>
              </a:rPr>
              <a:t>was a small specialized </a:t>
            </a:r>
            <a:r>
              <a:rPr lang="en-US" sz="2200" dirty="0" smtClean="0">
                <a:solidFill>
                  <a:schemeClr val="tx1"/>
                </a:solidFill>
              </a:rPr>
              <a:t>field</a:t>
            </a:r>
          </a:p>
          <a:p>
            <a:pPr>
              <a:buFontTx/>
              <a:buChar char="-"/>
            </a:pPr>
            <a:r>
              <a:rPr lang="en-US" sz="2200" dirty="0" smtClean="0">
                <a:solidFill>
                  <a:schemeClr val="tx1"/>
                </a:solidFill>
              </a:rPr>
              <a:t> 	</a:t>
            </a:r>
            <a:r>
              <a:rPr lang="en-US" sz="2200" b="1" dirty="0">
                <a:solidFill>
                  <a:schemeClr val="tx1"/>
                </a:solidFill>
              </a:rPr>
              <a:t>Hardware</a:t>
            </a:r>
            <a:r>
              <a:rPr lang="en-US" sz="2200" dirty="0" smtClean="0">
                <a:solidFill>
                  <a:schemeClr val="tx1"/>
                </a:solidFill>
              </a:rPr>
              <a:t> </a:t>
            </a:r>
            <a:r>
              <a:rPr lang="en-US" sz="2200" dirty="0">
                <a:solidFill>
                  <a:schemeClr val="tx1"/>
                </a:solidFill>
              </a:rPr>
              <a:t>was </a:t>
            </a:r>
            <a:r>
              <a:rPr lang="en-US" sz="2200" dirty="0" smtClean="0">
                <a:solidFill>
                  <a:schemeClr val="tx1"/>
                </a:solidFill>
              </a:rPr>
              <a:t>expensive</a:t>
            </a:r>
          </a:p>
          <a:p>
            <a:pPr>
              <a:buFontTx/>
              <a:buChar char="-"/>
            </a:pPr>
            <a:r>
              <a:rPr lang="en-US" sz="2200" dirty="0" smtClean="0">
                <a:solidFill>
                  <a:schemeClr val="tx1"/>
                </a:solidFill>
              </a:rPr>
              <a:t>  	</a:t>
            </a:r>
            <a:r>
              <a:rPr lang="en-US" sz="2200" dirty="0">
                <a:solidFill>
                  <a:schemeClr val="tx1"/>
                </a:solidFill>
              </a:rPr>
              <a:t>Graphics based </a:t>
            </a:r>
            <a:r>
              <a:rPr lang="en-US" sz="2200" b="1" dirty="0">
                <a:solidFill>
                  <a:schemeClr val="tx1"/>
                </a:solidFill>
              </a:rPr>
              <a:t>application programs</a:t>
            </a:r>
            <a:r>
              <a:rPr lang="en-US" sz="2200" dirty="0">
                <a:solidFill>
                  <a:schemeClr val="tx1"/>
                </a:solidFill>
              </a:rPr>
              <a:t> that were easy to </a:t>
            </a:r>
            <a:r>
              <a:rPr lang="en-US" sz="2200" dirty="0" smtClean="0">
                <a:solidFill>
                  <a:schemeClr val="tx1"/>
                </a:solidFill>
              </a:rPr>
              <a:t>	use </a:t>
            </a:r>
            <a:r>
              <a:rPr lang="en-US" sz="2200" dirty="0">
                <a:solidFill>
                  <a:schemeClr val="tx1"/>
                </a:solidFill>
              </a:rPr>
              <a:t>and cost effective were few</a:t>
            </a:r>
          </a:p>
        </p:txBody>
      </p:sp>
      <p:sp>
        <p:nvSpPr>
          <p:cNvPr id="8" name="Rectangle 7"/>
          <p:cNvSpPr/>
          <p:nvPr/>
        </p:nvSpPr>
        <p:spPr>
          <a:xfrm>
            <a:off x="685800" y="3692604"/>
            <a:ext cx="7924800" cy="110799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200" dirty="0" smtClean="0">
                <a:solidFill>
                  <a:schemeClr val="tx1"/>
                </a:solidFill>
              </a:rPr>
              <a:t>PCs with </a:t>
            </a:r>
            <a:r>
              <a:rPr lang="en-US" sz="2200" dirty="0">
                <a:solidFill>
                  <a:schemeClr val="tx1"/>
                </a:solidFill>
              </a:rPr>
              <a:t>built in raster graphics displays such as the</a:t>
            </a:r>
            <a:r>
              <a:rPr lang="en-US" sz="2200" b="1" dirty="0">
                <a:solidFill>
                  <a:schemeClr val="tx1"/>
                </a:solidFill>
              </a:rPr>
              <a:t> Xerox Star, Apple Macintosh </a:t>
            </a:r>
            <a:r>
              <a:rPr lang="en-US" sz="2200" dirty="0">
                <a:solidFill>
                  <a:schemeClr val="tx1"/>
                </a:solidFill>
              </a:rPr>
              <a:t>and </a:t>
            </a:r>
            <a:r>
              <a:rPr lang="en-US" sz="2200" b="1" dirty="0">
                <a:solidFill>
                  <a:schemeClr val="tx1"/>
                </a:solidFill>
              </a:rPr>
              <a:t>the IBM PC</a:t>
            </a:r>
            <a:r>
              <a:rPr lang="en-US" sz="2200" dirty="0">
                <a:solidFill>
                  <a:schemeClr val="tx1"/>
                </a:solidFill>
              </a:rPr>
              <a:t> – popularized the use of </a:t>
            </a:r>
            <a:r>
              <a:rPr lang="en-US" sz="2200" b="1" dirty="0">
                <a:solidFill>
                  <a:schemeClr val="tx1"/>
                </a:solidFill>
              </a:rPr>
              <a:t>bitmap graphics</a:t>
            </a:r>
            <a:r>
              <a:rPr lang="en-US" sz="2200" dirty="0">
                <a:solidFill>
                  <a:schemeClr val="tx1"/>
                </a:solidFill>
              </a:rPr>
              <a:t> for user computer interaction. </a:t>
            </a:r>
          </a:p>
        </p:txBody>
      </p:sp>
      <p:sp>
        <p:nvSpPr>
          <p:cNvPr id="9" name="Rectangle 8"/>
          <p:cNvSpPr/>
          <p:nvPr/>
        </p:nvSpPr>
        <p:spPr>
          <a:xfrm>
            <a:off x="685800" y="4876800"/>
            <a:ext cx="792480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200" dirty="0">
                <a:solidFill>
                  <a:schemeClr val="tx1"/>
                </a:solidFill>
              </a:rPr>
              <a:t>A bitmap is a </a:t>
            </a:r>
            <a:r>
              <a:rPr lang="en-US" sz="2200" dirty="0" smtClean="0">
                <a:solidFill>
                  <a:schemeClr val="tx1"/>
                </a:solidFill>
              </a:rPr>
              <a:t>1 </a:t>
            </a:r>
            <a:r>
              <a:rPr lang="en-US" sz="2200" dirty="0">
                <a:solidFill>
                  <a:schemeClr val="tx1"/>
                </a:solidFill>
              </a:rPr>
              <a:t>and </a:t>
            </a:r>
            <a:r>
              <a:rPr lang="en-US" sz="2200" dirty="0" smtClean="0">
                <a:solidFill>
                  <a:schemeClr val="tx1"/>
                </a:solidFill>
              </a:rPr>
              <a:t>0s </a:t>
            </a:r>
            <a:r>
              <a:rPr lang="en-US" sz="2200" dirty="0">
                <a:solidFill>
                  <a:schemeClr val="tx1"/>
                </a:solidFill>
              </a:rPr>
              <a:t>representation of the rectangular array of points on the screen. </a:t>
            </a:r>
            <a:endParaRPr lang="en-US" sz="2200" dirty="0" smtClean="0">
              <a:solidFill>
                <a:schemeClr val="tx1"/>
              </a:solidFill>
            </a:endParaRPr>
          </a:p>
          <a:p>
            <a:pPr>
              <a:tabLst>
                <a:tab pos="465138" algn="l"/>
              </a:tabLst>
            </a:pPr>
            <a:r>
              <a:rPr lang="en-US" sz="2200" dirty="0" smtClean="0">
                <a:solidFill>
                  <a:schemeClr val="tx1"/>
                </a:solidFill>
              </a:rPr>
              <a:t>-	Each </a:t>
            </a:r>
            <a:r>
              <a:rPr lang="en-US" sz="2200" dirty="0">
                <a:solidFill>
                  <a:schemeClr val="tx1"/>
                </a:solidFill>
              </a:rPr>
              <a:t>point is called a pixel, short for </a:t>
            </a:r>
            <a:r>
              <a:rPr lang="en-US" sz="2200" b="1" dirty="0">
                <a:solidFill>
                  <a:schemeClr val="tx1"/>
                </a:solidFill>
              </a:rPr>
              <a:t>“picture </a:t>
            </a:r>
            <a:r>
              <a:rPr lang="en-US" sz="2200" b="1" dirty="0" smtClean="0">
                <a:solidFill>
                  <a:schemeClr val="tx1"/>
                </a:solidFill>
              </a:rPr>
              <a:t>elements” or “</a:t>
            </a:r>
            <a:r>
              <a:rPr lang="en-US" sz="2200" b="1" dirty="0" err="1" smtClean="0">
                <a:solidFill>
                  <a:schemeClr val="tx1"/>
                </a:solidFill>
              </a:rPr>
              <a:t>pel</a:t>
            </a:r>
            <a:r>
              <a:rPr lang="en-US" sz="2200" b="1" dirty="0" smtClean="0">
                <a:solidFill>
                  <a:schemeClr val="tx1"/>
                </a:solidFill>
              </a:rPr>
              <a:t>”.</a:t>
            </a:r>
            <a:r>
              <a:rPr lang="en-US" sz="2200" dirty="0" smtClean="0">
                <a:solidFill>
                  <a:schemeClr val="tx1"/>
                </a:solidFill>
              </a:rPr>
              <a:t> </a:t>
            </a:r>
            <a:endParaRPr lang="en-US" sz="2200" dirty="0">
              <a:solidFill>
                <a:schemeClr val="tx1"/>
              </a:solidFill>
            </a:endParaRPr>
          </a:p>
        </p:txBody>
      </p:sp>
      <p:sp>
        <p:nvSpPr>
          <p:cNvPr id="10" name="Slide Number Placeholder 9"/>
          <p:cNvSpPr>
            <a:spLocks noGrp="1"/>
          </p:cNvSpPr>
          <p:nvPr>
            <p:ph type="sldNum" sz="quarter" idx="12"/>
          </p:nvPr>
        </p:nvSpPr>
        <p:spPr/>
        <p:txBody>
          <a:bodyPr/>
          <a:lstStyle/>
          <a:p>
            <a:fld id="{12E27F03-1CB2-4D4A-B4D6-939B1BE26759}" type="slidenum">
              <a:rPr lang="en-US" smtClean="0"/>
              <a:pPr/>
              <a:t>2</a:t>
            </a:fld>
            <a:endParaRPr lang="en-US"/>
          </a:p>
        </p:txBody>
      </p:sp>
      <p:sp>
        <p:nvSpPr>
          <p:cNvPr id="12" name="Footer Placeholder 11"/>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lvl="0"/>
            <a:r>
              <a:rPr lang="en-US" b="1" dirty="0" smtClean="0">
                <a:solidFill>
                  <a:schemeClr val="bg1"/>
                </a:solidFill>
              </a:rPr>
              <a:t>Medical</a:t>
            </a:r>
            <a:endParaRPr lang="en-US" dirty="0">
              <a:solidFill>
                <a:schemeClr val="bg1"/>
              </a:solidFill>
            </a:endParaRPr>
          </a:p>
        </p:txBody>
      </p:sp>
      <p:sp>
        <p:nvSpPr>
          <p:cNvPr id="3" name="Content Placeholder 2"/>
          <p:cNvSpPr>
            <a:spLocks noGrp="1"/>
          </p:cNvSpPr>
          <p:nvPr>
            <p:ph idx="1"/>
          </p:nvPr>
        </p:nvSpPr>
        <p:spPr>
          <a:xfrm>
            <a:off x="457200" y="990600"/>
            <a:ext cx="8229600" cy="5135563"/>
          </a:xfrm>
          <a:solidFill>
            <a:srgbClr val="92D050"/>
          </a:solidFill>
        </p:spPr>
        <p:txBody>
          <a:bodyPr>
            <a:normAutofit lnSpcReduction="10000"/>
          </a:bodyPr>
          <a:lstStyle/>
          <a:p>
            <a:r>
              <a:rPr lang="en-US" dirty="0" smtClean="0"/>
              <a:t>Computer Graphics is now widely used in medical sector. </a:t>
            </a:r>
            <a:endParaRPr lang="en-US" dirty="0" smtClean="0"/>
          </a:p>
          <a:p>
            <a:r>
              <a:rPr lang="en-US" dirty="0" smtClean="0"/>
              <a:t>Computer </a:t>
            </a:r>
            <a:r>
              <a:rPr lang="en-US" dirty="0" smtClean="0"/>
              <a:t>Graphics become a powerful tool of diagnosis and treatment in the hands of doctors. </a:t>
            </a:r>
            <a:endParaRPr lang="en-US" dirty="0" smtClean="0"/>
          </a:p>
          <a:p>
            <a:r>
              <a:rPr lang="en-US" dirty="0" smtClean="0"/>
              <a:t>Tomography </a:t>
            </a:r>
            <a:r>
              <a:rPr lang="en-US" dirty="0" smtClean="0"/>
              <a:t>is a technique of x-ray photography that allows cross sectional views of physiological systems to be displayed. </a:t>
            </a:r>
            <a:endParaRPr lang="en-US" dirty="0" smtClean="0"/>
          </a:p>
          <a:p>
            <a:r>
              <a:rPr lang="en-US" dirty="0" smtClean="0"/>
              <a:t>CT </a:t>
            </a:r>
            <a:r>
              <a:rPr lang="en-US" dirty="0" smtClean="0"/>
              <a:t>scan technology is another example where computer graphics is widely used. </a:t>
            </a:r>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0"/>
            <a:r>
              <a:rPr lang="en-US" b="1" dirty="0" smtClean="0">
                <a:solidFill>
                  <a:schemeClr val="bg1"/>
                </a:solidFill>
              </a:rPr>
              <a:t>Internet</a:t>
            </a:r>
            <a:endParaRPr lang="en-US" dirty="0">
              <a:solidFill>
                <a:schemeClr val="bg1"/>
              </a:solidFill>
            </a:endParaRPr>
          </a:p>
        </p:txBody>
      </p:sp>
      <p:sp>
        <p:nvSpPr>
          <p:cNvPr id="3" name="Content Placeholder 2"/>
          <p:cNvSpPr>
            <a:spLocks noGrp="1"/>
          </p:cNvSpPr>
          <p:nvPr>
            <p:ph idx="1"/>
          </p:nvPr>
        </p:nvSpPr>
        <p:spPr>
          <a:xfrm>
            <a:off x="381000" y="1143000"/>
            <a:ext cx="8305800" cy="4983163"/>
          </a:xfrm>
          <a:solidFill>
            <a:srgbClr val="92D050"/>
          </a:solidFill>
        </p:spPr>
        <p:txBody>
          <a:bodyPr>
            <a:normAutofit fontScale="92500" lnSpcReduction="10000"/>
          </a:bodyPr>
          <a:lstStyle/>
          <a:p>
            <a:r>
              <a:rPr lang="en-US" dirty="0" smtClean="0"/>
              <a:t>Internet </a:t>
            </a:r>
            <a:r>
              <a:rPr lang="en-US" dirty="0" smtClean="0"/>
              <a:t>is a computer network system where computer graphics is used at maximum. </a:t>
            </a:r>
            <a:endParaRPr lang="en-US" dirty="0" smtClean="0"/>
          </a:p>
          <a:p>
            <a:r>
              <a:rPr lang="en-US" dirty="0" smtClean="0"/>
              <a:t>Internet </a:t>
            </a:r>
            <a:r>
              <a:rPr lang="en-US" dirty="0" smtClean="0"/>
              <a:t>is most popular means of </a:t>
            </a:r>
            <a:r>
              <a:rPr lang="en-US" dirty="0" smtClean="0"/>
              <a:t>communication. </a:t>
            </a:r>
          </a:p>
          <a:p>
            <a:r>
              <a:rPr lang="en-US" dirty="0" smtClean="0"/>
              <a:t>Internet </a:t>
            </a:r>
            <a:r>
              <a:rPr lang="en-US" dirty="0" smtClean="0"/>
              <a:t>would be nothing without graphics</a:t>
            </a:r>
            <a:r>
              <a:rPr lang="en-US" dirty="0" smtClean="0"/>
              <a:t>.</a:t>
            </a:r>
          </a:p>
          <a:p>
            <a:r>
              <a:rPr lang="en-US" dirty="0" smtClean="0"/>
              <a:t> </a:t>
            </a:r>
            <a:r>
              <a:rPr lang="en-US" dirty="0" smtClean="0"/>
              <a:t>There is a tremendous verity of multimedia content available on the web. </a:t>
            </a:r>
            <a:endParaRPr lang="en-US" dirty="0" smtClean="0"/>
          </a:p>
          <a:p>
            <a:r>
              <a:rPr lang="en-US" dirty="0" smtClean="0"/>
              <a:t>Without </a:t>
            </a:r>
            <a:r>
              <a:rPr lang="en-US" dirty="0" smtClean="0"/>
              <a:t>computer graphics on the web it would be just like a notepad file which contains only text no images. </a:t>
            </a:r>
          </a:p>
          <a:p>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b="1" dirty="0" smtClean="0">
                <a:solidFill>
                  <a:schemeClr val="bg1">
                    <a:lumMod val="85000"/>
                  </a:schemeClr>
                </a:solidFill>
              </a:rPr>
              <a:t>Image Processing</a:t>
            </a:r>
            <a:endParaRPr lang="en-US" dirty="0">
              <a:solidFill>
                <a:schemeClr val="bg1">
                  <a:lumMod val="85000"/>
                </a:schemeClr>
              </a:solidFill>
            </a:endParaRPr>
          </a:p>
        </p:txBody>
      </p:sp>
      <p:sp>
        <p:nvSpPr>
          <p:cNvPr id="3" name="Content Placeholder 2"/>
          <p:cNvSpPr>
            <a:spLocks noGrp="1"/>
          </p:cNvSpPr>
          <p:nvPr>
            <p:ph idx="1"/>
          </p:nvPr>
        </p:nvSpPr>
        <p:spPr>
          <a:xfrm>
            <a:off x="457200" y="1066800"/>
            <a:ext cx="8229600" cy="2133600"/>
          </a:xfrm>
          <a:solidFill>
            <a:srgbClr val="92D050"/>
          </a:solidFill>
        </p:spPr>
        <p:txBody>
          <a:bodyPr/>
          <a:lstStyle/>
          <a:p>
            <a:pPr marL="0" indent="0">
              <a:buNone/>
            </a:pPr>
            <a:r>
              <a:rPr lang="en-US" dirty="0" smtClean="0"/>
              <a:t>Computer graphics is used to create a picture while image processing is used to modify or interpret existing pictures such as photographs and TV Scans.</a:t>
            </a:r>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22</a:t>
            </a:fld>
            <a:endParaRPr lang="en-US"/>
          </a:p>
        </p:txBody>
      </p:sp>
      <p:sp>
        <p:nvSpPr>
          <p:cNvPr id="6" name="Content Placeholder 2"/>
          <p:cNvSpPr txBox="1">
            <a:spLocks/>
          </p:cNvSpPr>
          <p:nvPr/>
        </p:nvSpPr>
        <p:spPr>
          <a:xfrm>
            <a:off x="457200" y="3352800"/>
            <a:ext cx="8229600" cy="2133600"/>
          </a:xfrm>
          <a:prstGeom prst="rect">
            <a:avLst/>
          </a:prstGeom>
          <a:solidFill>
            <a:srgbClr val="92D050"/>
          </a:solidFill>
        </p:spPr>
        <p:txBody>
          <a:bodyPr vert="horz" lIns="91440" tIns="45720" rIns="91440" bIns="45720" rtlCol="0">
            <a:normAutofit/>
          </a:bodyPr>
          <a:lstStyle/>
          <a:p>
            <a:pPr lvl="0"/>
            <a:r>
              <a:rPr lang="en-US" sz="3200" dirty="0" smtClean="0"/>
              <a:t>Two principle use in image processing are</a:t>
            </a:r>
          </a:p>
          <a:p>
            <a:pPr lvl="2" indent="-449263">
              <a:buFont typeface="Arial" pitchFamily="34" charset="0"/>
              <a:buChar char="•"/>
              <a:tabLst>
                <a:tab pos="914400" algn="l"/>
              </a:tabLst>
            </a:pPr>
            <a:r>
              <a:rPr lang="en-US" sz="3200" dirty="0" smtClean="0"/>
              <a:t>improving picture quality</a:t>
            </a:r>
          </a:p>
          <a:p>
            <a:pPr marL="914400" lvl="1" indent="-457200">
              <a:buFont typeface="Arial" pitchFamily="34" charset="0"/>
              <a:buChar char="•"/>
              <a:tabLst>
                <a:tab pos="914400" algn="l"/>
              </a:tabLst>
            </a:pPr>
            <a:r>
              <a:rPr lang="en-US" sz="3200" dirty="0" smtClean="0"/>
              <a:t>machine perception of visual information as used in robotics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lstStyle/>
          <a:p>
            <a:r>
              <a:rPr lang="en-US" b="1" dirty="0" smtClean="0">
                <a:solidFill>
                  <a:schemeClr val="bg1">
                    <a:lumMod val="85000"/>
                  </a:schemeClr>
                </a:solidFill>
              </a:rPr>
              <a:t>Image Processing</a:t>
            </a:r>
            <a:endParaRPr lang="en-US" dirty="0"/>
          </a:p>
        </p:txBody>
      </p:sp>
      <p:sp>
        <p:nvSpPr>
          <p:cNvPr id="3" name="Content Placeholder 2"/>
          <p:cNvSpPr>
            <a:spLocks noGrp="1"/>
          </p:cNvSpPr>
          <p:nvPr>
            <p:ph idx="1"/>
          </p:nvPr>
        </p:nvSpPr>
        <p:spPr>
          <a:xfrm>
            <a:off x="685800" y="990601"/>
            <a:ext cx="8077200" cy="2133600"/>
          </a:xfrm>
          <a:solidFill>
            <a:srgbClr val="92D050"/>
          </a:solidFill>
        </p:spPr>
        <p:txBody>
          <a:bodyPr>
            <a:normAutofit fontScale="92500"/>
          </a:bodyPr>
          <a:lstStyle/>
          <a:p>
            <a:pPr lvl="0"/>
            <a:r>
              <a:rPr lang="en-US" dirty="0" smtClean="0"/>
              <a:t>In image processing photograph is first digitize into an image file and then the rearrangement picture parts, to enhance color separations or to improve the quality of shading. </a:t>
            </a:r>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23</a:t>
            </a:fld>
            <a:endParaRPr lang="en-US"/>
          </a:p>
        </p:txBody>
      </p:sp>
      <p:sp>
        <p:nvSpPr>
          <p:cNvPr id="6" name="Content Placeholder 2"/>
          <p:cNvSpPr txBox="1">
            <a:spLocks/>
          </p:cNvSpPr>
          <p:nvPr/>
        </p:nvSpPr>
        <p:spPr>
          <a:xfrm>
            <a:off x="685800" y="3200400"/>
            <a:ext cx="8153400" cy="1554163"/>
          </a:xfrm>
          <a:prstGeom prst="rect">
            <a:avLst/>
          </a:prstGeom>
          <a:solidFill>
            <a:srgbClr val="92D050"/>
          </a:solidFill>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 medical application image processing is used to enhance the photograph for example “tomography” and simulation operation.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685800" y="4800600"/>
            <a:ext cx="8305800" cy="1524000"/>
          </a:xfrm>
          <a:prstGeom prst="rect">
            <a:avLst/>
          </a:prstGeom>
          <a:solidFill>
            <a:srgbClr val="92D050"/>
          </a:solidFill>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Tomography is a technique of X-ray photography that allows cross sectional views of physiology system to be displayed.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Advantages of Computer </a:t>
            </a:r>
            <a:r>
              <a:rPr lang="en-US" b="1" dirty="0" smtClean="0">
                <a:solidFill>
                  <a:schemeClr val="bg1"/>
                </a:solidFill>
              </a:rPr>
              <a:t>Graphics</a:t>
            </a:r>
            <a:endParaRPr lang="en-US" dirty="0">
              <a:solidFill>
                <a:schemeClr val="bg1"/>
              </a:solidFill>
            </a:endParaRPr>
          </a:p>
        </p:txBody>
      </p:sp>
      <p:sp>
        <p:nvSpPr>
          <p:cNvPr id="3" name="Content Placeholder 2"/>
          <p:cNvSpPr>
            <a:spLocks noGrp="1"/>
          </p:cNvSpPr>
          <p:nvPr>
            <p:ph idx="1"/>
          </p:nvPr>
        </p:nvSpPr>
        <p:spPr>
          <a:solidFill>
            <a:srgbClr val="92D050"/>
          </a:solidFill>
        </p:spPr>
        <p:txBody>
          <a:bodyPr>
            <a:normAutofit fontScale="92500" lnSpcReduction="10000"/>
          </a:bodyPr>
          <a:lstStyle/>
          <a:p>
            <a:pPr lvl="1"/>
            <a:r>
              <a:rPr lang="en-US" dirty="0" smtClean="0"/>
              <a:t>It </a:t>
            </a:r>
            <a:r>
              <a:rPr lang="en-US" dirty="0" smtClean="0"/>
              <a:t>provides tools for producing pictures not only of concrete real world objects but also of abstract, synthetic objects such as mathematical surface in </a:t>
            </a:r>
            <a:r>
              <a:rPr lang="en-US" dirty="0" smtClean="0"/>
              <a:t>4D, 6D, etc.</a:t>
            </a:r>
            <a:endParaRPr lang="en-US" sz="3600" dirty="0" smtClean="0"/>
          </a:p>
          <a:p>
            <a:pPr lvl="1"/>
            <a:r>
              <a:rPr lang="en-US" dirty="0" smtClean="0"/>
              <a:t>It has the ability to show moving pictures and thus it is possible to produce animations with computer graphics.</a:t>
            </a:r>
            <a:endParaRPr lang="en-US" sz="3600" dirty="0" smtClean="0"/>
          </a:p>
          <a:p>
            <a:pPr lvl="1"/>
            <a:r>
              <a:rPr lang="en-US" dirty="0" smtClean="0"/>
              <a:t>With computer graphics user can also control the animation speed, portion of the view, the geometric relationship the object in the scene to one another, the amount of detail shown and on</a:t>
            </a:r>
            <a:r>
              <a:rPr lang="en-US" dirty="0" smtClean="0"/>
              <a:t>.</a:t>
            </a:r>
            <a:endParaRPr lang="en-US" sz="3600" dirty="0" smtClean="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Advantages of Computer </a:t>
            </a:r>
            <a:r>
              <a:rPr lang="en-US" b="1" dirty="0" smtClean="0">
                <a:solidFill>
                  <a:schemeClr val="bg1"/>
                </a:solidFill>
              </a:rPr>
              <a:t>Graphics</a:t>
            </a:r>
            <a:endParaRPr lang="en-US" dirty="0">
              <a:solidFill>
                <a:schemeClr val="bg1"/>
              </a:solidFill>
            </a:endParaRPr>
          </a:p>
        </p:txBody>
      </p:sp>
      <p:sp>
        <p:nvSpPr>
          <p:cNvPr id="3" name="Content Placeholder 2"/>
          <p:cNvSpPr>
            <a:spLocks noGrp="1"/>
          </p:cNvSpPr>
          <p:nvPr>
            <p:ph idx="1"/>
          </p:nvPr>
        </p:nvSpPr>
        <p:spPr>
          <a:solidFill>
            <a:srgbClr val="92D050"/>
          </a:solidFill>
        </p:spPr>
        <p:txBody>
          <a:bodyPr>
            <a:normAutofit/>
          </a:bodyPr>
          <a:lstStyle/>
          <a:p>
            <a:pPr lvl="1"/>
            <a:r>
              <a:rPr lang="en-US" dirty="0" smtClean="0"/>
              <a:t>The </a:t>
            </a:r>
            <a:r>
              <a:rPr lang="en-US" dirty="0" smtClean="0"/>
              <a:t>Computer graphics provides tool called motion dynamics.</a:t>
            </a:r>
            <a:endParaRPr lang="en-US" sz="3600" dirty="0" smtClean="0"/>
          </a:p>
          <a:p>
            <a:pPr lvl="1"/>
            <a:r>
              <a:rPr lang="en-US" dirty="0" smtClean="0"/>
              <a:t>With the recent development of digital signal processing (DSP) and audio synthesis chip the interactive graphics can now provide audio feedback along with the graphical feedback to make the simulated environment even more realistic. </a:t>
            </a:r>
            <a:endParaRPr lang="en-US" sz="3600" dirty="0" smtClean="0"/>
          </a:p>
          <a:p>
            <a:endParaRPr lang="en-US" dirty="0"/>
          </a:p>
        </p:txBody>
      </p:sp>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2E27F03-1CB2-4D4A-B4D6-939B1BE26759}"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Computer Graphics,Khwopa Engineering College, Libali, Bhaktapur</a:t>
            </a:r>
            <a:endParaRPr lang="en-US"/>
          </a:p>
        </p:txBody>
      </p:sp>
      <p:pic>
        <p:nvPicPr>
          <p:cNvPr id="7" name="marist.wmv">
            <a:hlinkClick r:id="" action="ppaction://media"/>
          </p:cNvPr>
          <p:cNvPicPr>
            <a:picLocks noRot="1" noChangeAspect="1"/>
          </p:cNvPicPr>
          <p:nvPr>
            <a:videoFile r:link="rId1"/>
          </p:nvPr>
        </p:nvPicPr>
        <p:blipFill>
          <a:blip r:embed="rId3" cstate="print"/>
          <a:stretch>
            <a:fillRect/>
          </a:stretch>
        </p:blipFill>
        <p:spPr>
          <a:xfrm>
            <a:off x="0" y="-381000"/>
            <a:ext cx="9144000" cy="716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21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E27F03-1CB2-4D4A-B4D6-939B1BE26759}"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pic>
        <p:nvPicPr>
          <p:cNvPr id="6" name="Picture 5" descr="spiral.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E27F03-1CB2-4D4A-B4D6-939B1BE26759}"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pic>
        <p:nvPicPr>
          <p:cNvPr id="6" name="Picture 5" descr="snail_00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endParaRPr lang="en-US"/>
          </a:p>
        </p:txBody>
      </p:sp>
      <p:sp>
        <p:nvSpPr>
          <p:cNvPr id="3" name="Subtitle 2"/>
          <p:cNvSpPr>
            <a:spLocks noGrp="1"/>
          </p:cNvSpPr>
          <p:nvPr>
            <p:ph type="subTitle" idx="1"/>
          </p:nvPr>
        </p:nvSpPr>
        <p:spPr>
          <a:xfrm>
            <a:off x="685800" y="1600200"/>
            <a:ext cx="6400800" cy="1066800"/>
          </a:xfrm>
        </p:spPr>
        <p:txBody>
          <a:bodyPr/>
          <a:lstStyle/>
          <a:p>
            <a:endParaRPr lang="en-US" dirty="0"/>
          </a:p>
        </p:txBody>
      </p:sp>
      <p:sp>
        <p:nvSpPr>
          <p:cNvPr id="4" name="Slide Number Placeholder 3"/>
          <p:cNvSpPr>
            <a:spLocks noGrp="1"/>
          </p:cNvSpPr>
          <p:nvPr>
            <p:ph type="sldNum" sz="quarter" idx="12"/>
          </p:nvPr>
        </p:nvSpPr>
        <p:spPr/>
        <p:txBody>
          <a:bodyPr/>
          <a:lstStyle/>
          <a:p>
            <a:fld id="{12E27F03-1CB2-4D4A-B4D6-939B1BE26759}"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pic>
        <p:nvPicPr>
          <p:cNvPr id="6" name="Picture 5" descr="haze.jpg"/>
          <p:cNvPicPr>
            <a:picLocks noChangeAspect="1"/>
          </p:cNvPicPr>
          <p:nvPr/>
        </p:nvPicPr>
        <p:blipFill>
          <a:blip r:embed="rId2" cstate="print"/>
          <a:stretch>
            <a:fillRect/>
          </a:stretch>
        </p:blipFill>
        <p:spPr>
          <a:xfrm>
            <a:off x="4762" y="4762"/>
            <a:ext cx="9134475" cy="68484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Autofit/>
          </a:bodyPr>
          <a:lstStyle/>
          <a:p>
            <a:r>
              <a:rPr lang="en-US" sz="5400" b="1" dirty="0">
                <a:solidFill>
                  <a:schemeClr val="tx1">
                    <a:tint val="75000"/>
                  </a:schemeClr>
                </a:solidFill>
              </a:rPr>
              <a:t>Computer Graphics</a:t>
            </a:r>
            <a:br>
              <a:rPr lang="en-US" sz="5400" b="1" dirty="0">
                <a:solidFill>
                  <a:schemeClr val="tx1">
                    <a:tint val="75000"/>
                  </a:schemeClr>
                </a:solidFill>
              </a:rPr>
            </a:br>
            <a:endParaRPr lang="en-US" sz="5400" dirty="0"/>
          </a:p>
        </p:txBody>
      </p:sp>
      <p:sp>
        <p:nvSpPr>
          <p:cNvPr id="4" name="Subtitle 2"/>
          <p:cNvSpPr txBox="1">
            <a:spLocks/>
          </p:cNvSpPr>
          <p:nvPr/>
        </p:nvSpPr>
        <p:spPr>
          <a:xfrm>
            <a:off x="838200" y="1219200"/>
            <a:ext cx="7543800" cy="22860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1"/>
                </a:solidFill>
              </a:rPr>
              <a:t>Once</a:t>
            </a:r>
            <a:r>
              <a:rPr lang="en-US" sz="2400" dirty="0">
                <a:solidFill>
                  <a:schemeClr val="tx1"/>
                </a:solidFill>
              </a:rPr>
              <a:t> the bitmap graphics became </a:t>
            </a:r>
            <a:r>
              <a:rPr lang="en-US" sz="2400" b="1" dirty="0">
                <a:solidFill>
                  <a:schemeClr val="tx1"/>
                </a:solidFill>
              </a:rPr>
              <a:t>affordable</a:t>
            </a:r>
            <a:r>
              <a:rPr lang="en-US" sz="2400" dirty="0">
                <a:solidFill>
                  <a:schemeClr val="tx1"/>
                </a:solidFill>
              </a:rPr>
              <a:t> an explosion of easy to use, inexpensive graphics based user interfaces allowed millions of new users to control simple low cost application programs such as </a:t>
            </a:r>
            <a:r>
              <a:rPr lang="en-US" sz="2400" b="1" dirty="0">
                <a:solidFill>
                  <a:schemeClr val="tx1"/>
                </a:solidFill>
              </a:rPr>
              <a:t>word processors, spreadsheets </a:t>
            </a:r>
            <a:r>
              <a:rPr lang="en-US" sz="2400" dirty="0">
                <a:solidFill>
                  <a:schemeClr val="tx1"/>
                </a:solidFill>
              </a:rPr>
              <a:t>and </a:t>
            </a:r>
            <a:r>
              <a:rPr lang="en-US" sz="2400" b="1" dirty="0">
                <a:solidFill>
                  <a:schemeClr val="tx1"/>
                </a:solidFill>
              </a:rPr>
              <a:t>drawing programs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dirty="0">
              <a:solidFill>
                <a:schemeClr val="tx1"/>
              </a:solidFill>
            </a:endParaRPr>
          </a:p>
        </p:txBody>
      </p:sp>
      <p:sp>
        <p:nvSpPr>
          <p:cNvPr id="5" name="Subtitle 2"/>
          <p:cNvSpPr txBox="1">
            <a:spLocks/>
          </p:cNvSpPr>
          <p:nvPr/>
        </p:nvSpPr>
        <p:spPr>
          <a:xfrm>
            <a:off x="838200" y="3657600"/>
            <a:ext cx="7543800" cy="25146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The concept of a </a:t>
            </a:r>
            <a:r>
              <a:rPr lang="en-US" sz="2400" b="1" dirty="0">
                <a:solidFill>
                  <a:schemeClr val="tx1"/>
                </a:solidFill>
              </a:rPr>
              <a:t>“desktop”</a:t>
            </a:r>
            <a:r>
              <a:rPr lang="en-US" sz="2400" dirty="0">
                <a:solidFill>
                  <a:schemeClr val="tx1"/>
                </a:solidFill>
              </a:rPr>
              <a:t> now became popular metaphor for organizing screen space.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Even people who do not use computers encounter computer graphics in TV commercials and as cinematic special effects. </a:t>
            </a:r>
          </a:p>
        </p:txBody>
      </p:sp>
      <p:sp>
        <p:nvSpPr>
          <p:cNvPr id="6" name="Slide Number Placeholder 5"/>
          <p:cNvSpPr>
            <a:spLocks noGrp="1"/>
          </p:cNvSpPr>
          <p:nvPr>
            <p:ph type="sldNum" sz="quarter" idx="12"/>
          </p:nvPr>
        </p:nvSpPr>
        <p:spPr/>
        <p:txBody>
          <a:bodyPr/>
          <a:lstStyle/>
          <a:p>
            <a:fld id="{12E27F03-1CB2-4D4A-B4D6-939B1BE26759}"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endParaRPr lang="en-US"/>
          </a:p>
        </p:txBody>
      </p:sp>
      <p:sp>
        <p:nvSpPr>
          <p:cNvPr id="3" name="Subtitle 2"/>
          <p:cNvSpPr>
            <a:spLocks noGrp="1"/>
          </p:cNvSpPr>
          <p:nvPr>
            <p:ph type="subTitle" idx="1"/>
          </p:nvPr>
        </p:nvSpPr>
        <p:spPr>
          <a:xfrm>
            <a:off x="685800" y="1600200"/>
            <a:ext cx="6400800" cy="1066800"/>
          </a:xfrm>
        </p:spPr>
        <p:txBody>
          <a:bodyPr/>
          <a:lstStyle/>
          <a:p>
            <a:endParaRPr lang="en-US" dirty="0"/>
          </a:p>
        </p:txBody>
      </p:sp>
      <p:sp>
        <p:nvSpPr>
          <p:cNvPr id="4" name="Slide Number Placeholder 3"/>
          <p:cNvSpPr>
            <a:spLocks noGrp="1"/>
          </p:cNvSpPr>
          <p:nvPr>
            <p:ph type="sldNum" sz="quarter" idx="12"/>
          </p:nvPr>
        </p:nvSpPr>
        <p:spPr/>
        <p:txBody>
          <a:bodyPr/>
          <a:lstStyle/>
          <a:p>
            <a:fld id="{12E27F03-1CB2-4D4A-B4D6-939B1BE26759}"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Computer Graphics,Khwopa Engineering College, Libali, Bhaktapur</a:t>
            </a:r>
            <a:endParaRPr lang="en-US"/>
          </a:p>
        </p:txBody>
      </p:sp>
      <p:pic>
        <p:nvPicPr>
          <p:cNvPr id="5122" name="Picture 2" descr="optical illusion bars - Optical illusions"/>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884238"/>
          </a:xfrm>
        </p:spPr>
        <p:txBody>
          <a:bodyPr/>
          <a:lstStyle/>
          <a:p>
            <a:r>
              <a:rPr lang="en-US" b="1" dirty="0" smtClean="0">
                <a:solidFill>
                  <a:schemeClr val="bg1"/>
                </a:solidFill>
              </a:rPr>
              <a:t>Chapter 2</a:t>
            </a:r>
            <a:endParaRPr lang="en-US" dirty="0" smtClean="0">
              <a:solidFill>
                <a:schemeClr val="bg1"/>
              </a:solidFill>
            </a:endParaRPr>
          </a:p>
        </p:txBody>
      </p:sp>
      <p:sp>
        <p:nvSpPr>
          <p:cNvPr id="3" name="Content Placeholder 2"/>
          <p:cNvSpPr>
            <a:spLocks noGrp="1"/>
          </p:cNvSpPr>
          <p:nvPr>
            <p:ph idx="1"/>
          </p:nvPr>
        </p:nvSpPr>
        <p:spPr>
          <a:xfrm>
            <a:off x="457200" y="914400"/>
            <a:ext cx="8229600" cy="2286000"/>
          </a:xfrm>
          <a:prstGeom prst="roundRect">
            <a:avLst/>
          </a:prstGeom>
          <a:solidFill>
            <a:schemeClr val="tx2">
              <a:lumMod val="60000"/>
              <a:lumOff val="40000"/>
            </a:schemeClr>
          </a:solidFill>
          <a:ln>
            <a:solidFill>
              <a:schemeClr val="accent1"/>
            </a:solidFill>
          </a:ln>
        </p:spPr>
        <p:txBody>
          <a:bodyPr>
            <a:normAutofit lnSpcReduction="10000"/>
          </a:bodyPr>
          <a:lstStyle/>
          <a:p>
            <a:pPr>
              <a:buFont typeface="Arial" pitchFamily="34" charset="0"/>
              <a:buChar char="•"/>
              <a:defRPr/>
            </a:pPr>
            <a:r>
              <a:rPr lang="en-US" b="1" dirty="0" smtClean="0"/>
              <a:t>Hardware Concepts:</a:t>
            </a:r>
          </a:p>
          <a:p>
            <a:pPr>
              <a:buFont typeface="Arial" pitchFamily="34" charset="0"/>
              <a:buChar char="•"/>
              <a:defRPr/>
            </a:pPr>
            <a:r>
              <a:rPr lang="en-US" dirty="0" smtClean="0"/>
              <a:t>Since a computer is an electronic machine, so without any input to a computer it doesn’t work anything. </a:t>
            </a:r>
            <a:endParaRPr lang="en-US" dirty="0"/>
          </a:p>
        </p:txBody>
      </p:sp>
      <p:sp>
        <p:nvSpPr>
          <p:cNvPr id="4" name="Footer Placeholder 3"/>
          <p:cNvSpPr>
            <a:spLocks noGrp="1"/>
          </p:cNvSpPr>
          <p:nvPr>
            <p:ph type="ftr" sz="quarter" idx="11"/>
          </p:nvPr>
        </p:nvSpPr>
        <p:spPr/>
        <p:txBody>
          <a:bodyPr/>
          <a:lstStyle/>
          <a:p>
            <a:pPr>
              <a:defRPr/>
            </a:pPr>
            <a:r>
              <a:rPr lang="en-US" smtClean="0"/>
              <a:t>Computer Graphics, Khwopa Engineering College, Libali, Bhaktapur</a:t>
            </a:r>
            <a:endParaRPr lang="en-US"/>
          </a:p>
        </p:txBody>
      </p:sp>
      <p:sp>
        <p:nvSpPr>
          <p:cNvPr id="5" name="Slide Number Placeholder 4"/>
          <p:cNvSpPr>
            <a:spLocks noGrp="1"/>
          </p:cNvSpPr>
          <p:nvPr>
            <p:ph type="sldNum" sz="quarter" idx="12"/>
          </p:nvPr>
        </p:nvSpPr>
        <p:spPr/>
        <p:txBody>
          <a:bodyPr/>
          <a:lstStyle/>
          <a:p>
            <a:pPr>
              <a:defRPr/>
            </a:pPr>
            <a:fld id="{D4A69DF7-678D-4093-A60B-C9FB9825EFA4}" type="slidenum">
              <a:rPr lang="en-US" smtClean="0"/>
              <a:pPr>
                <a:defRPr/>
              </a:pPr>
              <a:t>31</a:t>
            </a:fld>
            <a:endParaRPr lang="en-US"/>
          </a:p>
        </p:txBody>
      </p:sp>
      <p:sp>
        <p:nvSpPr>
          <p:cNvPr id="6" name="Content Placeholder 2"/>
          <p:cNvSpPr txBox="1">
            <a:spLocks/>
          </p:cNvSpPr>
          <p:nvPr/>
        </p:nvSpPr>
        <p:spPr bwMode="auto">
          <a:xfrm>
            <a:off x="457200" y="3276600"/>
            <a:ext cx="8229600" cy="30480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0" hangingPunct="0">
              <a:spcBef>
                <a:spcPct val="20000"/>
              </a:spcBef>
              <a:buFont typeface="Arial" pitchFamily="34" charset="0"/>
              <a:buChar char="•"/>
              <a:defRPr/>
            </a:pPr>
            <a:r>
              <a:rPr lang="en-US" sz="3200" b="1" dirty="0"/>
              <a:t>Keyboard</a:t>
            </a:r>
          </a:p>
          <a:p>
            <a:pPr marL="342900" indent="-342900" eaLnBrk="0" hangingPunct="0">
              <a:spcBef>
                <a:spcPct val="20000"/>
              </a:spcBef>
              <a:buFont typeface="Arial" pitchFamily="34" charset="0"/>
              <a:buChar char="•"/>
              <a:defRPr/>
            </a:pPr>
            <a:r>
              <a:rPr lang="en-US" sz="3200" b="1" dirty="0"/>
              <a:t>Mouse</a:t>
            </a:r>
          </a:p>
          <a:p>
            <a:pPr marL="342900" indent="-342900" eaLnBrk="0" hangingPunct="0">
              <a:spcBef>
                <a:spcPct val="20000"/>
              </a:spcBef>
              <a:buFont typeface="Arial" pitchFamily="34" charset="0"/>
              <a:buChar char="•"/>
              <a:defRPr/>
            </a:pPr>
            <a:r>
              <a:rPr lang="en-US" sz="3200" b="1" dirty="0"/>
              <a:t>Light pen</a:t>
            </a:r>
          </a:p>
          <a:p>
            <a:pPr marL="342900" indent="-342900" eaLnBrk="0" hangingPunct="0">
              <a:spcBef>
                <a:spcPct val="20000"/>
              </a:spcBef>
              <a:buFont typeface="Arial" pitchFamily="34" charset="0"/>
              <a:buChar char="•"/>
              <a:defRPr/>
            </a:pPr>
            <a:r>
              <a:rPr lang="en-US" sz="3200" b="1" dirty="0"/>
              <a:t>Touch screen, and </a:t>
            </a:r>
          </a:p>
          <a:p>
            <a:pPr marL="342900" indent="-342900" eaLnBrk="0" hangingPunct="0">
              <a:spcBef>
                <a:spcPct val="20000"/>
              </a:spcBef>
              <a:buFont typeface="Arial" pitchFamily="34" charset="0"/>
              <a:buChar char="•"/>
              <a:defRPr/>
            </a:pPr>
            <a:r>
              <a:rPr lang="en-US" sz="3200" b="1" dirty="0"/>
              <a:t>Tablet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Computer Graphics,Khwopa Engineering College, Libali, Bhaktapur</a:t>
            </a:r>
            <a:endParaRPr lang="en-US"/>
          </a:p>
        </p:txBody>
      </p:sp>
      <p:sp>
        <p:nvSpPr>
          <p:cNvPr id="5" name="Slide Number Placeholder 4"/>
          <p:cNvSpPr>
            <a:spLocks noGrp="1"/>
          </p:cNvSpPr>
          <p:nvPr>
            <p:ph type="sldNum" sz="quarter" idx="12"/>
          </p:nvPr>
        </p:nvSpPr>
        <p:spPr/>
        <p:txBody>
          <a:bodyPr/>
          <a:lstStyle/>
          <a:p>
            <a:fld id="{12E27F03-1CB2-4D4A-B4D6-939B1BE26759}" type="slidenum">
              <a:rPr lang="en-US" smtClean="0"/>
              <a:pPr/>
              <a:t>32</a:t>
            </a:fld>
            <a:endParaRPr lang="en-US"/>
          </a:p>
        </p:txBody>
      </p:sp>
      <p:sp>
        <p:nvSpPr>
          <p:cNvPr id="6" name="Content Placeholder 2"/>
          <p:cNvSpPr txBox="1">
            <a:spLocks/>
          </p:cNvSpPr>
          <p:nvPr/>
        </p:nvSpPr>
        <p:spPr bwMode="auto">
          <a:xfrm>
            <a:off x="381000" y="0"/>
            <a:ext cx="8305800" cy="63246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0" hangingPunct="0">
              <a:buFont typeface="Arial" pitchFamily="34" charset="0"/>
              <a:buChar char="•"/>
              <a:defRPr/>
            </a:pPr>
            <a:r>
              <a:rPr lang="en-US" sz="2800" b="1" dirty="0"/>
              <a:t>Keyboard</a:t>
            </a:r>
          </a:p>
          <a:p>
            <a:pPr marL="342900" indent="-342900" eaLnBrk="0" hangingPunct="0">
              <a:buFont typeface="Arial" pitchFamily="34" charset="0"/>
              <a:buChar char="•"/>
              <a:defRPr/>
            </a:pPr>
            <a:r>
              <a:rPr lang="en-US" sz="2800" b="1" dirty="0" smtClean="0"/>
              <a:t>Mouse</a:t>
            </a:r>
          </a:p>
          <a:p>
            <a:pPr marL="1257300" lvl="2" indent="-342900" eaLnBrk="0" hangingPunct="0">
              <a:buFont typeface="Arial" pitchFamily="34" charset="0"/>
              <a:buChar char="•"/>
              <a:defRPr/>
            </a:pPr>
            <a:r>
              <a:rPr lang="en-US" sz="2800" b="1" dirty="0" smtClean="0"/>
              <a:t>Mechanical</a:t>
            </a:r>
          </a:p>
          <a:p>
            <a:pPr marL="1257300" lvl="2" indent="-342900" eaLnBrk="0" hangingPunct="0">
              <a:buFont typeface="Arial" pitchFamily="34" charset="0"/>
              <a:buChar char="•"/>
              <a:defRPr/>
            </a:pPr>
            <a:r>
              <a:rPr lang="en-US" sz="2800" b="1" dirty="0" smtClean="0"/>
              <a:t>Optical</a:t>
            </a:r>
            <a:endParaRPr lang="en-US" sz="2800" b="1" dirty="0"/>
          </a:p>
          <a:p>
            <a:pPr marL="342900" indent="-342900" eaLnBrk="0" hangingPunct="0">
              <a:buFont typeface="Arial" pitchFamily="34" charset="0"/>
              <a:buChar char="•"/>
              <a:defRPr/>
            </a:pPr>
            <a:r>
              <a:rPr lang="en-US" sz="2800" b="1" dirty="0"/>
              <a:t>Light pen</a:t>
            </a:r>
          </a:p>
          <a:p>
            <a:pPr marL="342900" indent="-342900" eaLnBrk="0" hangingPunct="0">
              <a:buFont typeface="Arial" pitchFamily="34" charset="0"/>
              <a:buChar char="•"/>
              <a:defRPr/>
            </a:pPr>
            <a:r>
              <a:rPr lang="en-US" sz="2800" b="1" dirty="0"/>
              <a:t>Touch </a:t>
            </a:r>
            <a:r>
              <a:rPr lang="en-US" sz="2800" b="1" dirty="0" smtClean="0"/>
              <a:t>Panel/screen</a:t>
            </a:r>
          </a:p>
          <a:p>
            <a:pPr marL="1257300" lvl="2" indent="-342900" eaLnBrk="0" hangingPunct="0">
              <a:buFont typeface="Arial" pitchFamily="34" charset="0"/>
              <a:buChar char="•"/>
              <a:defRPr/>
            </a:pPr>
            <a:r>
              <a:rPr lang="en-US" sz="2800" b="1" dirty="0" smtClean="0"/>
              <a:t>Optical </a:t>
            </a:r>
          </a:p>
          <a:p>
            <a:pPr marL="1257300" lvl="2" indent="-342900" eaLnBrk="0" hangingPunct="0">
              <a:buFont typeface="Arial" pitchFamily="34" charset="0"/>
              <a:buChar char="•"/>
              <a:defRPr/>
            </a:pPr>
            <a:r>
              <a:rPr lang="en-US" sz="2800" b="1" dirty="0" smtClean="0"/>
              <a:t>Sonic </a:t>
            </a:r>
          </a:p>
          <a:p>
            <a:pPr marL="1257300" lvl="2" indent="-342900" eaLnBrk="0" hangingPunct="0">
              <a:buFont typeface="Arial" pitchFamily="34" charset="0"/>
              <a:buChar char="•"/>
              <a:defRPr/>
            </a:pPr>
            <a:r>
              <a:rPr lang="en-US" sz="2800" b="1" dirty="0" smtClean="0"/>
              <a:t>Electrical</a:t>
            </a:r>
            <a:endParaRPr lang="en-US" sz="2800" b="1" dirty="0"/>
          </a:p>
          <a:p>
            <a:pPr marL="342900" indent="-342900" eaLnBrk="0" hangingPunct="0">
              <a:buFont typeface="Arial" pitchFamily="34" charset="0"/>
              <a:buChar char="•"/>
              <a:defRPr/>
            </a:pPr>
            <a:r>
              <a:rPr lang="en-US" sz="2800" b="1" dirty="0" smtClean="0"/>
              <a:t>Tablet</a:t>
            </a:r>
          </a:p>
          <a:p>
            <a:pPr marL="1257300" lvl="2" indent="-342900" eaLnBrk="0" hangingPunct="0">
              <a:buFont typeface="Arial" pitchFamily="34" charset="0"/>
              <a:buChar char="•"/>
              <a:defRPr/>
            </a:pPr>
            <a:r>
              <a:rPr lang="en-US" sz="2800" b="1" dirty="0" smtClean="0"/>
              <a:t>Electrical</a:t>
            </a:r>
          </a:p>
          <a:p>
            <a:pPr marL="1257300" lvl="2" indent="-342900" eaLnBrk="0" hangingPunct="0">
              <a:buFont typeface="Arial" pitchFamily="34" charset="0"/>
              <a:buChar char="•"/>
              <a:defRPr/>
            </a:pPr>
            <a:r>
              <a:rPr lang="en-US" sz="2800" b="1" dirty="0" smtClean="0"/>
              <a:t>Sonic</a:t>
            </a:r>
          </a:p>
          <a:p>
            <a:pPr marL="1257300" lvl="2" indent="-342900" eaLnBrk="0" hangingPunct="0">
              <a:buFont typeface="Arial" pitchFamily="34" charset="0"/>
              <a:buChar char="•"/>
              <a:defRPr/>
            </a:pPr>
            <a:r>
              <a:rPr lang="en-US" sz="2800" b="1" dirty="0" smtClean="0"/>
              <a:t>Resistive</a:t>
            </a:r>
          </a:p>
          <a:p>
            <a:pPr marL="342900" indent="-342900" eaLnBrk="0" hangingPunct="0">
              <a:buFont typeface="Arial" pitchFamily="34" charset="0"/>
              <a:buChar char="•"/>
              <a:defRPr/>
            </a:pPr>
            <a:r>
              <a:rPr lang="en-US" sz="2800" b="1" dirty="0" smtClean="0"/>
              <a:t>Joystick</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962400"/>
            <a:ext cx="7772400" cy="1752600"/>
          </a:xfrm>
        </p:spPr>
        <p:style>
          <a:lnRef idx="0">
            <a:schemeClr val="accent3"/>
          </a:lnRef>
          <a:fillRef idx="3">
            <a:schemeClr val="accent3"/>
          </a:fillRef>
          <a:effectRef idx="3">
            <a:schemeClr val="accent3"/>
          </a:effectRef>
          <a:fontRef idx="minor">
            <a:schemeClr val="lt1"/>
          </a:fontRef>
        </p:style>
        <p:txBody>
          <a:bodyPr>
            <a:noAutofit/>
          </a:bodyPr>
          <a:lstStyle/>
          <a:p>
            <a:pPr algn="l">
              <a:lnSpc>
                <a:spcPct val="120000"/>
              </a:lnSpc>
            </a:pPr>
            <a:r>
              <a:rPr lang="en-US" sz="2800" dirty="0">
                <a:solidFill>
                  <a:schemeClr val="tx1"/>
                </a:solidFill>
              </a:rPr>
              <a:t>The theme is that learning how to program and use computers now includes learning how to use simple</a:t>
            </a:r>
            <a:r>
              <a:rPr lang="en-US" sz="2800" b="1" dirty="0">
                <a:solidFill>
                  <a:schemeClr val="tx1"/>
                </a:solidFill>
              </a:rPr>
              <a:t> 2D graphics</a:t>
            </a:r>
          </a:p>
        </p:txBody>
      </p:sp>
      <p:sp>
        <p:nvSpPr>
          <p:cNvPr id="6" name="Subtitle 2"/>
          <p:cNvSpPr txBox="1">
            <a:spLocks/>
          </p:cNvSpPr>
          <p:nvPr/>
        </p:nvSpPr>
        <p:spPr>
          <a:xfrm>
            <a:off x="609600" y="1524000"/>
            <a:ext cx="7848600" cy="2386584"/>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solidFill>
              </a:rPr>
              <a:t>Computer </a:t>
            </a:r>
            <a:r>
              <a:rPr lang="en-US" sz="2800" dirty="0">
                <a:solidFill>
                  <a:schemeClr val="tx1"/>
                </a:solidFill>
              </a:rPr>
              <a:t>graphics is an </a:t>
            </a:r>
            <a:r>
              <a:rPr lang="en-US" sz="2800" b="1" dirty="0">
                <a:solidFill>
                  <a:schemeClr val="tx1"/>
                </a:solidFill>
              </a:rPr>
              <a:t>integral part</a:t>
            </a:r>
            <a:r>
              <a:rPr lang="en-US" sz="2800" dirty="0">
                <a:solidFill>
                  <a:schemeClr val="tx1"/>
                </a:solidFill>
              </a:rPr>
              <a:t> of all computer user interfaces, and is indispensable for visualizing 2D, 3D objects in </a:t>
            </a:r>
            <a:r>
              <a:rPr lang="en-US" sz="2800" dirty="0" smtClean="0">
                <a:solidFill>
                  <a:schemeClr val="tx1"/>
                </a:solidFill>
              </a:rPr>
              <a:t>almost </a:t>
            </a:r>
            <a:r>
              <a:rPr lang="en-US" sz="2800" dirty="0">
                <a:solidFill>
                  <a:schemeClr val="tx1"/>
                </a:solidFill>
              </a:rPr>
              <a:t>all areas such as </a:t>
            </a:r>
            <a:r>
              <a:rPr lang="en-US" sz="2800" b="1" dirty="0">
                <a:solidFill>
                  <a:schemeClr val="tx1"/>
                </a:solidFill>
              </a:rPr>
              <a:t>education , science , engineering, medicine, commerce the military </a:t>
            </a:r>
            <a:r>
              <a:rPr lang="en-US" sz="2800" b="1" dirty="0" smtClean="0">
                <a:solidFill>
                  <a:schemeClr val="tx1"/>
                </a:solidFill>
              </a:rPr>
              <a:t>advertizing </a:t>
            </a:r>
            <a:r>
              <a:rPr lang="en-US" sz="2800" dirty="0">
                <a:solidFill>
                  <a:schemeClr val="tx1"/>
                </a:solidFill>
              </a:rPr>
              <a:t>and</a:t>
            </a:r>
            <a:r>
              <a:rPr lang="en-US" sz="2800" b="1" dirty="0">
                <a:solidFill>
                  <a:schemeClr val="tx1"/>
                </a:solidFill>
              </a:rPr>
              <a:t> entertainment.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tx1"/>
                </a:solidFill>
              </a:rPr>
              <a:t> </a:t>
            </a:r>
          </a:p>
        </p:txBody>
      </p:sp>
      <p:sp>
        <p:nvSpPr>
          <p:cNvPr id="8" name="Title 1"/>
          <p:cNvSpPr txBox="1">
            <a:spLocks/>
          </p:cNvSpPr>
          <p:nvPr/>
        </p:nvSpPr>
        <p:spPr>
          <a:xfrm>
            <a:off x="685800" y="152400"/>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smtClean="0">
                <a:ln>
                  <a:noFill/>
                </a:ln>
                <a:solidFill>
                  <a:schemeClr val="tx1">
                    <a:tint val="75000"/>
                  </a:schemeClr>
                </a:solidFill>
                <a:effectLst/>
                <a:uLnTx/>
                <a:uFillTx/>
                <a:latin typeface="+mj-lt"/>
                <a:ea typeface="+mj-ea"/>
                <a:cs typeface="+mj-cs"/>
              </a:rPr>
              <a:t>Computer Graphics</a:t>
            </a:r>
            <a:br>
              <a:rPr kumimoji="0" lang="en-US" sz="5400" b="1" i="0" u="none" strike="noStrike" kern="1200" cap="none" spc="0" normalizeH="0" baseline="0" noProof="0" smtClean="0">
                <a:ln>
                  <a:noFill/>
                </a:ln>
                <a:solidFill>
                  <a:schemeClr val="tx1">
                    <a:tint val="75000"/>
                  </a:schemeClr>
                </a:solidFill>
                <a:effectLst/>
                <a:uLnTx/>
                <a:uFillTx/>
                <a:latin typeface="+mj-lt"/>
                <a:ea typeface="+mj-ea"/>
                <a:cs typeface="+mj-cs"/>
              </a:rPr>
            </a:br>
            <a:endParaRPr kumimoji="0" lang="en-US" sz="5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12E27F03-1CB2-4D4A-B4D6-939B1BE26759}" type="slidenum">
              <a:rPr lang="en-US" smtClean="0"/>
              <a:pPr/>
              <a:t>4</a:t>
            </a:fld>
            <a:endParaRPr lang="en-US"/>
          </a:p>
        </p:txBody>
      </p:sp>
      <p:sp>
        <p:nvSpPr>
          <p:cNvPr id="11" name="Footer Placeholder 10"/>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additive="base">
                                        <p:cTn id="1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1175"/>
            <a:ext cx="7772400" cy="1470025"/>
          </a:xfrm>
        </p:spPr>
        <p:txBody>
          <a:bodyPr>
            <a:noAutofit/>
          </a:bodyPr>
          <a:lstStyle/>
          <a:p>
            <a:r>
              <a:rPr lang="en-US" sz="5400" b="1" dirty="0" smtClean="0">
                <a:solidFill>
                  <a:schemeClr val="tx1">
                    <a:tint val="75000"/>
                  </a:schemeClr>
                </a:solidFill>
              </a:rPr>
              <a:t>Early History of Computer </a:t>
            </a:r>
            <a:r>
              <a:rPr lang="en-US" sz="5400" b="1" dirty="0">
                <a:solidFill>
                  <a:schemeClr val="tx1">
                    <a:tint val="75000"/>
                  </a:schemeClr>
                </a:solidFill>
              </a:rPr>
              <a:t>Graphics</a:t>
            </a:r>
            <a:br>
              <a:rPr lang="en-US" sz="5400" b="1" dirty="0">
                <a:solidFill>
                  <a:schemeClr val="tx1">
                    <a:tint val="75000"/>
                  </a:schemeClr>
                </a:solidFill>
              </a:rPr>
            </a:br>
            <a:endParaRPr lang="en-US" sz="5400" dirty="0"/>
          </a:p>
        </p:txBody>
      </p:sp>
      <p:sp>
        <p:nvSpPr>
          <p:cNvPr id="3" name="Subtitle 2"/>
          <p:cNvSpPr>
            <a:spLocks noGrp="1"/>
          </p:cNvSpPr>
          <p:nvPr>
            <p:ph type="subTitle" idx="1"/>
          </p:nvPr>
        </p:nvSpPr>
        <p:spPr>
          <a:xfrm>
            <a:off x="685800" y="1752600"/>
            <a:ext cx="7924800" cy="1066800"/>
          </a:xfrm>
        </p:spPr>
        <p:style>
          <a:lnRef idx="0">
            <a:schemeClr val="accent3"/>
          </a:lnRef>
          <a:fillRef idx="3">
            <a:schemeClr val="accent3"/>
          </a:fillRef>
          <a:effectRef idx="3">
            <a:schemeClr val="accent3"/>
          </a:effectRef>
          <a:fontRef idx="minor">
            <a:schemeClr val="lt1"/>
          </a:fontRef>
        </p:style>
        <p:txBody>
          <a:bodyPr>
            <a:noAutofit/>
          </a:bodyPr>
          <a:lstStyle/>
          <a:p>
            <a:pPr algn="l"/>
            <a:r>
              <a:rPr lang="en-US" sz="2200" dirty="0">
                <a:solidFill>
                  <a:schemeClr val="tx1"/>
                </a:solidFill>
              </a:rPr>
              <a:t>Crude plotting of hardcopy devices such as </a:t>
            </a:r>
            <a:r>
              <a:rPr lang="en-US" sz="2200" b="1" dirty="0">
                <a:solidFill>
                  <a:schemeClr val="tx1"/>
                </a:solidFill>
              </a:rPr>
              <a:t>teletypes </a:t>
            </a:r>
            <a:r>
              <a:rPr lang="en-US" sz="2200" dirty="0">
                <a:solidFill>
                  <a:schemeClr val="tx1"/>
                </a:solidFill>
              </a:rPr>
              <a:t>and </a:t>
            </a:r>
            <a:r>
              <a:rPr lang="en-US" sz="2200" b="1" dirty="0">
                <a:solidFill>
                  <a:schemeClr val="tx1"/>
                </a:solidFill>
              </a:rPr>
              <a:t>line printers</a:t>
            </a:r>
            <a:r>
              <a:rPr lang="en-US" sz="2200" dirty="0">
                <a:solidFill>
                  <a:schemeClr val="tx1"/>
                </a:solidFill>
              </a:rPr>
              <a:t> dates from the early days of computing</a:t>
            </a:r>
          </a:p>
        </p:txBody>
      </p:sp>
      <p:sp>
        <p:nvSpPr>
          <p:cNvPr id="4" name="Subtitle 2"/>
          <p:cNvSpPr txBox="1">
            <a:spLocks/>
          </p:cNvSpPr>
          <p:nvPr/>
        </p:nvSpPr>
        <p:spPr>
          <a:xfrm>
            <a:off x="685800" y="2859024"/>
            <a:ext cx="7924800" cy="10668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r>
              <a:rPr lang="en-US" sz="2200" dirty="0">
                <a:solidFill>
                  <a:schemeClr val="tx1"/>
                </a:solidFill>
              </a:rPr>
              <a:t>The </a:t>
            </a:r>
            <a:r>
              <a:rPr lang="en-US" sz="2200" b="1" dirty="0">
                <a:solidFill>
                  <a:schemeClr val="tx1"/>
                </a:solidFill>
              </a:rPr>
              <a:t>whirlwind computer</a:t>
            </a:r>
            <a:r>
              <a:rPr lang="en-US" sz="2200" dirty="0">
                <a:solidFill>
                  <a:schemeClr val="tx1"/>
                </a:solidFill>
              </a:rPr>
              <a:t> developed in 1950 at the Massachusetts Institute of Technology (MIT) had </a:t>
            </a:r>
            <a:r>
              <a:rPr lang="en-US" sz="2200" b="1" dirty="0">
                <a:solidFill>
                  <a:schemeClr val="tx1"/>
                </a:solidFill>
              </a:rPr>
              <a:t>computer driven CRT displays</a:t>
            </a:r>
            <a:r>
              <a:rPr lang="en-US" sz="2200" dirty="0">
                <a:solidFill>
                  <a:schemeClr val="tx1"/>
                </a:solidFill>
              </a:rPr>
              <a:t> for output. </a:t>
            </a:r>
          </a:p>
        </p:txBody>
      </p:sp>
      <p:sp>
        <p:nvSpPr>
          <p:cNvPr id="5" name="Subtitle 2"/>
          <p:cNvSpPr txBox="1">
            <a:spLocks/>
          </p:cNvSpPr>
          <p:nvPr/>
        </p:nvSpPr>
        <p:spPr>
          <a:xfrm>
            <a:off x="762000" y="3200400"/>
            <a:ext cx="7315200" cy="1066800"/>
          </a:xfrm>
          <a:prstGeom prst="rect">
            <a:avLst/>
          </a:prstGeom>
        </p:spPr>
        <p:txBody>
          <a:bodyPr vert="horz" lIns="91440" tIns="45720" rIns="91440" bIns="45720" rtlCol="0">
            <a:noAutofit/>
          </a:bodyPr>
          <a:lstStyle/>
          <a:p>
            <a:endParaRPr lang="en-US" sz="2200" b="1" dirty="0">
              <a:solidFill>
                <a:schemeClr val="tx1">
                  <a:tint val="75000"/>
                </a:schemeClr>
              </a:solidFill>
            </a:endParaRPr>
          </a:p>
        </p:txBody>
      </p:sp>
      <p:sp>
        <p:nvSpPr>
          <p:cNvPr id="6" name="Subtitle 2"/>
          <p:cNvSpPr txBox="1">
            <a:spLocks/>
          </p:cNvSpPr>
          <p:nvPr/>
        </p:nvSpPr>
        <p:spPr>
          <a:xfrm>
            <a:off x="762000" y="5410200"/>
            <a:ext cx="7924800" cy="1066800"/>
          </a:xfrm>
          <a:prstGeom prst="rect">
            <a:avLst/>
          </a:prstGeom>
        </p:spPr>
        <p:txBody>
          <a:bodyPr vert="horz" lIns="91440" tIns="45720" rIns="91440" bIns="45720" rtlCol="0">
            <a:noAutofit/>
          </a:bodyPr>
          <a:lstStyle/>
          <a:p>
            <a:endParaRPr lang="en-US" sz="2200" b="1" dirty="0" smtClean="0">
              <a:solidFill>
                <a:schemeClr val="tx1">
                  <a:tint val="75000"/>
                </a:schemeClr>
              </a:solidFill>
            </a:endParaRPr>
          </a:p>
        </p:txBody>
      </p:sp>
      <p:pic>
        <p:nvPicPr>
          <p:cNvPr id="10" name="Picture 9" descr="whirlwind.jpg"/>
          <p:cNvPicPr>
            <a:picLocks noChangeAspect="1"/>
          </p:cNvPicPr>
          <p:nvPr/>
        </p:nvPicPr>
        <p:blipFill>
          <a:blip r:embed="rId2" cstate="print"/>
          <a:stretch>
            <a:fillRect/>
          </a:stretch>
        </p:blipFill>
        <p:spPr>
          <a:xfrm>
            <a:off x="685800" y="4025900"/>
            <a:ext cx="3657600" cy="2222500"/>
          </a:xfrm>
          <a:prstGeom prst="rect">
            <a:avLst/>
          </a:prstGeom>
        </p:spPr>
      </p:pic>
      <p:sp>
        <p:nvSpPr>
          <p:cNvPr id="12" name="Slide Number Placeholder 11"/>
          <p:cNvSpPr>
            <a:spLocks noGrp="1"/>
          </p:cNvSpPr>
          <p:nvPr>
            <p:ph type="sldNum" sz="quarter" idx="12"/>
          </p:nvPr>
        </p:nvSpPr>
        <p:spPr/>
        <p:txBody>
          <a:bodyPr/>
          <a:lstStyle/>
          <a:p>
            <a:fld id="{12E27F03-1CB2-4D4A-B4D6-939B1BE26759}" type="slidenum">
              <a:rPr lang="en-US" smtClean="0"/>
              <a:pPr/>
              <a:t>5</a:t>
            </a:fld>
            <a:endParaRPr lang="en-US"/>
          </a:p>
        </p:txBody>
      </p:sp>
      <p:sp>
        <p:nvSpPr>
          <p:cNvPr id="13" name="Footer Placeholder 12"/>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1175"/>
            <a:ext cx="7772400" cy="1470025"/>
          </a:xfrm>
        </p:spPr>
        <p:txBody>
          <a:bodyPr>
            <a:noAutofit/>
          </a:bodyPr>
          <a:lstStyle/>
          <a:p>
            <a:r>
              <a:rPr lang="en-US" sz="5400" b="1" dirty="0" smtClean="0">
                <a:solidFill>
                  <a:schemeClr val="tx1">
                    <a:tint val="75000"/>
                  </a:schemeClr>
                </a:solidFill>
              </a:rPr>
              <a:t>Early History of Computer </a:t>
            </a:r>
            <a:r>
              <a:rPr lang="en-US" sz="5400" b="1" dirty="0">
                <a:solidFill>
                  <a:schemeClr val="tx1">
                    <a:tint val="75000"/>
                  </a:schemeClr>
                </a:solidFill>
              </a:rPr>
              <a:t>Graphics</a:t>
            </a:r>
            <a:br>
              <a:rPr lang="en-US" sz="5400" b="1" dirty="0">
                <a:solidFill>
                  <a:schemeClr val="tx1">
                    <a:tint val="75000"/>
                  </a:schemeClr>
                </a:solidFill>
              </a:rPr>
            </a:br>
            <a:endParaRPr lang="en-US" sz="5400" dirty="0"/>
          </a:p>
        </p:txBody>
      </p:sp>
      <p:sp>
        <p:nvSpPr>
          <p:cNvPr id="5" name="Subtitle 2"/>
          <p:cNvSpPr txBox="1">
            <a:spLocks/>
          </p:cNvSpPr>
          <p:nvPr/>
        </p:nvSpPr>
        <p:spPr>
          <a:xfrm>
            <a:off x="762000" y="3200400"/>
            <a:ext cx="7315200" cy="1066800"/>
          </a:xfrm>
          <a:prstGeom prst="rect">
            <a:avLst/>
          </a:prstGeom>
        </p:spPr>
        <p:txBody>
          <a:bodyPr vert="horz" lIns="91440" tIns="45720" rIns="91440" bIns="45720" rtlCol="0">
            <a:noAutofit/>
          </a:bodyPr>
          <a:lstStyle/>
          <a:p>
            <a:endParaRPr lang="en-US" sz="2200" b="1" dirty="0">
              <a:solidFill>
                <a:schemeClr val="tx1">
                  <a:tint val="75000"/>
                </a:schemeClr>
              </a:solidFill>
            </a:endParaRPr>
          </a:p>
        </p:txBody>
      </p:sp>
      <p:sp>
        <p:nvSpPr>
          <p:cNvPr id="6" name="Subtitle 2"/>
          <p:cNvSpPr txBox="1">
            <a:spLocks/>
          </p:cNvSpPr>
          <p:nvPr/>
        </p:nvSpPr>
        <p:spPr>
          <a:xfrm>
            <a:off x="762000" y="3072384"/>
            <a:ext cx="7924800" cy="10668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endParaRPr lang="en-US" sz="1100" dirty="0" smtClean="0">
              <a:solidFill>
                <a:schemeClr val="tx1"/>
              </a:solidFill>
            </a:endParaRPr>
          </a:p>
          <a:p>
            <a:r>
              <a:rPr lang="en-US" sz="2200" dirty="0" smtClean="0">
                <a:solidFill>
                  <a:schemeClr val="tx1"/>
                </a:solidFill>
              </a:rPr>
              <a:t>The </a:t>
            </a:r>
            <a:r>
              <a:rPr lang="en-US" sz="2200" b="1" dirty="0">
                <a:solidFill>
                  <a:schemeClr val="tx1"/>
                </a:solidFill>
              </a:rPr>
              <a:t>General Motors </a:t>
            </a:r>
            <a:r>
              <a:rPr lang="en-US" sz="2200" dirty="0">
                <a:solidFill>
                  <a:schemeClr val="tx1"/>
                </a:solidFill>
              </a:rPr>
              <a:t>DAC system for </a:t>
            </a:r>
            <a:r>
              <a:rPr lang="en-US" sz="2200" b="1" dirty="0">
                <a:solidFill>
                  <a:schemeClr val="tx1"/>
                </a:solidFill>
              </a:rPr>
              <a:t>automobile design</a:t>
            </a:r>
            <a:r>
              <a:rPr lang="en-US" sz="2200" dirty="0">
                <a:solidFill>
                  <a:schemeClr val="tx1"/>
                </a:solidFill>
              </a:rPr>
              <a:t> and the </a:t>
            </a:r>
            <a:r>
              <a:rPr lang="en-US" sz="2200" b="1" dirty="0" err="1">
                <a:solidFill>
                  <a:schemeClr val="tx1"/>
                </a:solidFill>
              </a:rPr>
              <a:t>Itek-Digitek</a:t>
            </a:r>
            <a:r>
              <a:rPr lang="en-US" sz="2200" b="1" dirty="0">
                <a:solidFill>
                  <a:schemeClr val="tx1"/>
                </a:solidFill>
              </a:rPr>
              <a:t> system</a:t>
            </a:r>
            <a:r>
              <a:rPr lang="en-US" sz="2200" dirty="0">
                <a:solidFill>
                  <a:schemeClr val="tx1"/>
                </a:solidFill>
              </a:rPr>
              <a:t> for </a:t>
            </a:r>
            <a:r>
              <a:rPr lang="en-US" sz="2200" b="1" dirty="0">
                <a:solidFill>
                  <a:schemeClr val="tx1"/>
                </a:solidFill>
              </a:rPr>
              <a:t>lens design </a:t>
            </a:r>
          </a:p>
        </p:txBody>
      </p:sp>
      <p:sp>
        <p:nvSpPr>
          <p:cNvPr id="7" name="Rectangle 6"/>
          <p:cNvSpPr/>
          <p:nvPr/>
        </p:nvSpPr>
        <p:spPr>
          <a:xfrm>
            <a:off x="762000" y="1676400"/>
            <a:ext cx="7924800" cy="138499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200" b="1" dirty="0">
                <a:solidFill>
                  <a:schemeClr val="tx1"/>
                </a:solidFill>
              </a:rPr>
              <a:t>SAGE</a:t>
            </a:r>
            <a:r>
              <a:rPr lang="en-US" sz="2200" dirty="0">
                <a:solidFill>
                  <a:schemeClr val="tx1"/>
                </a:solidFill>
              </a:rPr>
              <a:t> air-defense system developed in the middle 1950s was the first to </a:t>
            </a:r>
            <a:r>
              <a:rPr lang="en-US" sz="2200" b="1" dirty="0">
                <a:solidFill>
                  <a:schemeClr val="tx1"/>
                </a:solidFill>
              </a:rPr>
              <a:t>use command </a:t>
            </a:r>
            <a:r>
              <a:rPr lang="en-US" sz="2200" dirty="0">
                <a:solidFill>
                  <a:schemeClr val="tx1"/>
                </a:solidFill>
              </a:rPr>
              <a:t>and </a:t>
            </a:r>
            <a:r>
              <a:rPr lang="en-US" sz="2200" b="1" dirty="0">
                <a:solidFill>
                  <a:schemeClr val="tx1"/>
                </a:solidFill>
              </a:rPr>
              <a:t>control CRT display consoles</a:t>
            </a:r>
            <a:r>
              <a:rPr lang="en-US" sz="2200" dirty="0">
                <a:solidFill>
                  <a:schemeClr val="tx1"/>
                </a:solidFill>
              </a:rPr>
              <a:t> on which operators identified targets with light pens </a:t>
            </a:r>
            <a:endParaRPr lang="en-US" sz="2200" dirty="0" smtClean="0">
              <a:solidFill>
                <a:schemeClr val="tx1"/>
              </a:solidFill>
            </a:endParaRPr>
          </a:p>
          <a:p>
            <a:r>
              <a:rPr lang="en-US" dirty="0" smtClean="0">
                <a:solidFill>
                  <a:schemeClr val="tx1"/>
                </a:solidFill>
              </a:rPr>
              <a:t>(</a:t>
            </a:r>
            <a:r>
              <a:rPr lang="en-US" dirty="0">
                <a:solidFill>
                  <a:schemeClr val="tx1"/>
                </a:solidFill>
              </a:rPr>
              <a:t>hand held pointing devices that sense light emitted by objects on the screen)</a:t>
            </a:r>
          </a:p>
        </p:txBody>
      </p:sp>
      <p:pic>
        <p:nvPicPr>
          <p:cNvPr id="9" name="Picture 8" descr="guys_at_computers.gif"/>
          <p:cNvPicPr>
            <a:picLocks noChangeAspect="1"/>
          </p:cNvPicPr>
          <p:nvPr/>
        </p:nvPicPr>
        <p:blipFill>
          <a:blip r:embed="rId2" cstate="print"/>
          <a:stretch>
            <a:fillRect/>
          </a:stretch>
        </p:blipFill>
        <p:spPr>
          <a:xfrm>
            <a:off x="4394200" y="4267200"/>
            <a:ext cx="1504950" cy="2019300"/>
          </a:xfrm>
          <a:prstGeom prst="rect">
            <a:avLst/>
          </a:prstGeom>
        </p:spPr>
      </p:pic>
      <p:pic>
        <p:nvPicPr>
          <p:cNvPr id="10" name="Picture 9" descr="sage.jpg"/>
          <p:cNvPicPr>
            <a:picLocks noChangeAspect="1"/>
          </p:cNvPicPr>
          <p:nvPr/>
        </p:nvPicPr>
        <p:blipFill>
          <a:blip r:embed="rId3" cstate="print"/>
          <a:stretch>
            <a:fillRect/>
          </a:stretch>
        </p:blipFill>
        <p:spPr>
          <a:xfrm>
            <a:off x="431800" y="4318000"/>
            <a:ext cx="3657600" cy="1993900"/>
          </a:xfrm>
          <a:prstGeom prst="rect">
            <a:avLst/>
          </a:prstGeom>
        </p:spPr>
      </p:pic>
      <p:pic>
        <p:nvPicPr>
          <p:cNvPr id="11" name="Picture 10" descr="sage_thf1693.jpg"/>
          <p:cNvPicPr>
            <a:picLocks noChangeAspect="1"/>
          </p:cNvPicPr>
          <p:nvPr/>
        </p:nvPicPr>
        <p:blipFill>
          <a:blip r:embed="rId4" cstate="print"/>
          <a:stretch>
            <a:fillRect/>
          </a:stretch>
        </p:blipFill>
        <p:spPr>
          <a:xfrm>
            <a:off x="6223000" y="4394200"/>
            <a:ext cx="2540000" cy="1892300"/>
          </a:xfrm>
          <a:prstGeom prst="rect">
            <a:avLst/>
          </a:prstGeom>
        </p:spPr>
      </p:pic>
      <p:sp>
        <p:nvSpPr>
          <p:cNvPr id="12" name="Slide Number Placeholder 11"/>
          <p:cNvSpPr>
            <a:spLocks noGrp="1"/>
          </p:cNvSpPr>
          <p:nvPr>
            <p:ph type="sldNum" sz="quarter" idx="12"/>
          </p:nvPr>
        </p:nvSpPr>
        <p:spPr/>
        <p:txBody>
          <a:bodyPr/>
          <a:lstStyle/>
          <a:p>
            <a:fld id="{12E27F03-1CB2-4D4A-B4D6-939B1BE26759}" type="slidenum">
              <a:rPr lang="en-US" smtClean="0"/>
              <a:pPr/>
              <a:t>6</a:t>
            </a:fld>
            <a:endParaRPr lang="en-US"/>
          </a:p>
        </p:txBody>
      </p:sp>
      <p:sp>
        <p:nvSpPr>
          <p:cNvPr id="13" name="Footer Placeholder 12"/>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075176"/>
            <a:ext cx="8686800" cy="1066800"/>
          </a:xfrm>
        </p:spPr>
        <p:style>
          <a:lnRef idx="0">
            <a:schemeClr val="accent3"/>
          </a:lnRef>
          <a:fillRef idx="3">
            <a:schemeClr val="accent3"/>
          </a:fillRef>
          <a:effectRef idx="3">
            <a:schemeClr val="accent3"/>
          </a:effectRef>
          <a:fontRef idx="minor">
            <a:schemeClr val="lt1"/>
          </a:fontRef>
        </p:style>
        <p:txBody>
          <a:bodyPr>
            <a:normAutofit/>
          </a:bodyPr>
          <a:lstStyle/>
          <a:p>
            <a:pPr algn="l"/>
            <a:r>
              <a:rPr lang="en-US" sz="2200" dirty="0" smtClean="0">
                <a:solidFill>
                  <a:schemeClr val="tx1"/>
                </a:solidFill>
              </a:rPr>
              <a:t>Prospects of the use of </a:t>
            </a:r>
            <a:r>
              <a:rPr lang="en-US" sz="2200" b="1" dirty="0" smtClean="0">
                <a:solidFill>
                  <a:schemeClr val="tx1"/>
                </a:solidFill>
              </a:rPr>
              <a:t>(CAD)</a:t>
            </a:r>
            <a:r>
              <a:rPr lang="en-US" sz="2200" dirty="0" smtClean="0">
                <a:solidFill>
                  <a:schemeClr val="tx1"/>
                </a:solidFill>
              </a:rPr>
              <a:t> and </a:t>
            </a:r>
            <a:r>
              <a:rPr lang="en-US" sz="2200" b="1" dirty="0" smtClean="0">
                <a:solidFill>
                  <a:schemeClr val="tx1"/>
                </a:solidFill>
              </a:rPr>
              <a:t>(CAM) </a:t>
            </a:r>
            <a:r>
              <a:rPr lang="en-US" sz="2200" dirty="0" smtClean="0">
                <a:solidFill>
                  <a:schemeClr val="tx1"/>
                </a:solidFill>
              </a:rPr>
              <a:t>in computer, automobile, and aerospace manufacturing Drafting and Drawing activities. </a:t>
            </a:r>
          </a:p>
          <a:p>
            <a:pPr algn="l"/>
            <a:endParaRPr lang="en-US" dirty="0">
              <a:solidFill>
                <a:schemeClr val="tx1"/>
              </a:solidFill>
            </a:endParaRPr>
          </a:p>
        </p:txBody>
      </p:sp>
      <p:sp>
        <p:nvSpPr>
          <p:cNvPr id="4" name="Subtitle 2"/>
          <p:cNvSpPr txBox="1">
            <a:spLocks/>
          </p:cNvSpPr>
          <p:nvPr/>
        </p:nvSpPr>
        <p:spPr>
          <a:xfrm>
            <a:off x="304800" y="5181600"/>
            <a:ext cx="8686800" cy="10668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i="0" u="none" strike="noStrike" kern="1200" cap="none" spc="0" normalizeH="0" baseline="0" noProof="0" dirty="0" smtClean="0">
                <a:ln>
                  <a:noFill/>
                </a:ln>
                <a:solidFill>
                  <a:schemeClr val="tx1"/>
                </a:solidFill>
                <a:effectLst/>
                <a:uLnTx/>
                <a:uFillTx/>
                <a:latin typeface="+mn-lt"/>
                <a:ea typeface="+mn-ea"/>
                <a:cs typeface="+mn-cs"/>
              </a:rPr>
              <a:t>By the mid 60s, a number of </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commercial products</a:t>
            </a:r>
            <a:r>
              <a:rPr kumimoji="0" lang="en-US" sz="2200" i="0" u="none" strike="noStrike" kern="1200" cap="none" spc="0" normalizeH="0" baseline="0" noProof="0" dirty="0" smtClean="0">
                <a:ln>
                  <a:noFill/>
                </a:ln>
                <a:solidFill>
                  <a:schemeClr val="tx1"/>
                </a:solidFill>
                <a:effectLst/>
                <a:uLnTx/>
                <a:uFillTx/>
                <a:latin typeface="+mn-lt"/>
                <a:ea typeface="+mn-ea"/>
                <a:cs typeface="+mn-cs"/>
              </a:rPr>
              <a:t> using these systems had appeared</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Subtitle 2"/>
          <p:cNvSpPr txBox="1">
            <a:spLocks/>
          </p:cNvSpPr>
          <p:nvPr/>
        </p:nvSpPr>
        <p:spPr>
          <a:xfrm>
            <a:off x="304800" y="2971800"/>
            <a:ext cx="8686800" cy="10668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r>
              <a:rPr lang="en-US" sz="2200" dirty="0" smtClean="0">
                <a:solidFill>
                  <a:schemeClr val="tx1"/>
                </a:solidFill>
              </a:rPr>
              <a:t>Later on </a:t>
            </a:r>
            <a:r>
              <a:rPr lang="en-US" sz="2200" b="1" dirty="0" smtClean="0">
                <a:solidFill>
                  <a:schemeClr val="tx1"/>
                </a:solidFill>
              </a:rPr>
              <a:t>Sketchpad system</a:t>
            </a:r>
            <a:r>
              <a:rPr lang="en-US" sz="2200" dirty="0" smtClean="0">
                <a:solidFill>
                  <a:schemeClr val="tx1"/>
                </a:solidFill>
              </a:rPr>
              <a:t> by Ivan Sutherland came in light. </a:t>
            </a:r>
          </a:p>
          <a:p>
            <a:r>
              <a:rPr lang="en-US" sz="2200" dirty="0" smtClean="0">
                <a:solidFill>
                  <a:schemeClr val="tx1"/>
                </a:solidFill>
              </a:rPr>
              <a:t>-	The beginning of </a:t>
            </a:r>
            <a:r>
              <a:rPr lang="en-US" sz="2200" b="1" dirty="0" smtClean="0">
                <a:solidFill>
                  <a:schemeClr val="tx1"/>
                </a:solidFill>
              </a:rPr>
              <a:t>modern interactive graphics</a:t>
            </a:r>
            <a:r>
              <a:rPr lang="en-US" sz="2200" dirty="0" smtClean="0">
                <a:solidFill>
                  <a:schemeClr val="tx1"/>
                </a:solidFill>
              </a:rPr>
              <a:t>. </a:t>
            </a:r>
          </a:p>
          <a:p>
            <a:r>
              <a:rPr lang="en-US" sz="2200" dirty="0" smtClean="0">
                <a:solidFill>
                  <a:schemeClr val="tx1"/>
                </a:solidFill>
              </a:rPr>
              <a:t>-	</a:t>
            </a:r>
            <a:r>
              <a:rPr lang="en-US" sz="2200" b="1" dirty="0" smtClean="0">
                <a:solidFill>
                  <a:schemeClr val="tx1"/>
                </a:solidFill>
              </a:rPr>
              <a:t>Keyboard</a:t>
            </a:r>
            <a:r>
              <a:rPr lang="en-US" sz="2200" dirty="0" smtClean="0">
                <a:solidFill>
                  <a:schemeClr val="tx1"/>
                </a:solidFill>
              </a:rPr>
              <a:t> and </a:t>
            </a:r>
            <a:r>
              <a:rPr lang="en-US" sz="2200" b="1" dirty="0" smtClean="0">
                <a:solidFill>
                  <a:schemeClr val="tx1"/>
                </a:solidFill>
              </a:rPr>
              <a:t>light pen </a:t>
            </a:r>
            <a:r>
              <a:rPr lang="en-US" sz="2200" dirty="0" smtClean="0">
                <a:solidFill>
                  <a:schemeClr val="tx1"/>
                </a:solidFill>
              </a:rPr>
              <a:t>used for pointing, </a:t>
            </a:r>
            <a:r>
              <a:rPr lang="en-US" sz="2000" dirty="0" smtClean="0">
                <a:solidFill>
                  <a:schemeClr val="tx1"/>
                </a:solidFill>
              </a:rPr>
              <a:t>making choices</a:t>
            </a:r>
            <a:r>
              <a:rPr lang="en-US" sz="2200" dirty="0" smtClean="0">
                <a:solidFill>
                  <a:schemeClr val="tx1"/>
                </a:solidFill>
              </a:rPr>
              <a:t>  drawing.</a:t>
            </a:r>
            <a:endParaRPr lang="en-US" sz="2200" dirty="0">
              <a:solidFill>
                <a:schemeClr val="tx1"/>
              </a:solidFill>
            </a:endParaRPr>
          </a:p>
        </p:txBody>
      </p:sp>
      <p:sp>
        <p:nvSpPr>
          <p:cNvPr id="7" name="Title 1"/>
          <p:cNvSpPr txBox="1">
            <a:spLocks/>
          </p:cNvSpPr>
          <p:nvPr/>
        </p:nvSpPr>
        <p:spPr>
          <a:xfrm>
            <a:off x="609600" y="511175"/>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tx1">
                    <a:tint val="75000"/>
                  </a:schemeClr>
                </a:solidFill>
                <a:effectLst/>
                <a:uLnTx/>
                <a:uFillTx/>
                <a:latin typeface="+mj-lt"/>
                <a:ea typeface="+mj-ea"/>
                <a:cs typeface="+mj-cs"/>
              </a:rPr>
              <a:t>Early History of Computer Graphics</a:t>
            </a:r>
            <a:br>
              <a:rPr kumimoji="0" lang="en-US" sz="5400" b="1" i="0" u="none" strike="noStrike" kern="1200" cap="none" spc="0" normalizeH="0" baseline="0" noProof="0" dirty="0" smtClean="0">
                <a:ln>
                  <a:noFill/>
                </a:ln>
                <a:solidFill>
                  <a:schemeClr val="tx1">
                    <a:tint val="75000"/>
                  </a:schemeClr>
                </a:solidFill>
                <a:effectLst/>
                <a:uLnTx/>
                <a:uFillTx/>
                <a:latin typeface="+mj-lt"/>
                <a:ea typeface="+mj-ea"/>
                <a:cs typeface="+mj-cs"/>
              </a:rPr>
            </a:br>
            <a:endParaRPr kumimoji="0" lang="en-US" sz="5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Picture 5" descr="sutherland.jpg"/>
          <p:cNvPicPr>
            <a:picLocks noChangeAspect="1"/>
          </p:cNvPicPr>
          <p:nvPr/>
        </p:nvPicPr>
        <p:blipFill>
          <a:blip r:embed="rId2" cstate="print"/>
          <a:stretch>
            <a:fillRect/>
          </a:stretch>
        </p:blipFill>
        <p:spPr>
          <a:xfrm>
            <a:off x="6007608" y="728472"/>
            <a:ext cx="2971800" cy="2197894"/>
          </a:xfrm>
          <a:prstGeom prst="rect">
            <a:avLst/>
          </a:prstGeom>
        </p:spPr>
      </p:pic>
      <p:sp>
        <p:nvSpPr>
          <p:cNvPr id="8" name="Slide Number Placeholder 7"/>
          <p:cNvSpPr>
            <a:spLocks noGrp="1"/>
          </p:cNvSpPr>
          <p:nvPr>
            <p:ph type="sldNum" sz="quarter" idx="12"/>
          </p:nvPr>
        </p:nvSpPr>
        <p:spPr/>
        <p:txBody>
          <a:bodyPr/>
          <a:lstStyle/>
          <a:p>
            <a:fld id="{12E27F03-1CB2-4D4A-B4D6-939B1BE26759}" type="slidenum">
              <a:rPr lang="en-US" smtClean="0"/>
              <a:pPr/>
              <a:t>7</a:t>
            </a:fld>
            <a:endParaRPr lang="en-US"/>
          </a:p>
        </p:txBody>
      </p:sp>
      <p:sp>
        <p:nvSpPr>
          <p:cNvPr id="9" name="Footer Placeholder 8"/>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additive="base">
                                        <p:cTn id="1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Autofit/>
          </a:bodyPr>
          <a:lstStyle/>
          <a:p>
            <a:r>
              <a:rPr lang="en-US" sz="5400" b="1" dirty="0" smtClean="0">
                <a:solidFill>
                  <a:schemeClr val="tx1">
                    <a:tint val="75000"/>
                  </a:schemeClr>
                </a:solidFill>
              </a:rPr>
              <a:t>Early History</a:t>
            </a:r>
            <a:endParaRPr lang="en-US" sz="5400" dirty="0"/>
          </a:p>
        </p:txBody>
      </p:sp>
      <p:sp>
        <p:nvSpPr>
          <p:cNvPr id="3" name="Subtitle 2"/>
          <p:cNvSpPr>
            <a:spLocks noGrp="1"/>
          </p:cNvSpPr>
          <p:nvPr>
            <p:ph type="subTitle" idx="1"/>
          </p:nvPr>
        </p:nvSpPr>
        <p:spPr>
          <a:xfrm>
            <a:off x="685799" y="1127760"/>
            <a:ext cx="7777213" cy="1066800"/>
          </a:xfrm>
        </p:spPr>
        <p:style>
          <a:lnRef idx="0">
            <a:schemeClr val="accent3"/>
          </a:lnRef>
          <a:fillRef idx="3">
            <a:schemeClr val="accent3"/>
          </a:fillRef>
          <a:effectRef idx="3">
            <a:schemeClr val="accent3"/>
          </a:effectRef>
          <a:fontRef idx="minor">
            <a:schemeClr val="lt1"/>
          </a:fontRef>
        </p:style>
        <p:txBody>
          <a:bodyPr>
            <a:normAutofit fontScale="55000" lnSpcReduction="20000"/>
          </a:bodyPr>
          <a:lstStyle/>
          <a:p>
            <a:pPr algn="l"/>
            <a:r>
              <a:rPr lang="en-US" sz="4000" dirty="0">
                <a:solidFill>
                  <a:schemeClr val="tx1"/>
                </a:solidFill>
              </a:rPr>
              <a:t>At that time only the </a:t>
            </a:r>
            <a:r>
              <a:rPr lang="en-US" sz="4000" b="1" dirty="0">
                <a:solidFill>
                  <a:schemeClr val="tx1"/>
                </a:solidFill>
              </a:rPr>
              <a:t>most technology intensive </a:t>
            </a:r>
            <a:r>
              <a:rPr lang="en-US" sz="4000" b="1" dirty="0" smtClean="0">
                <a:solidFill>
                  <a:schemeClr val="tx1"/>
                </a:solidFill>
              </a:rPr>
              <a:t>organizations </a:t>
            </a:r>
            <a:r>
              <a:rPr lang="en-US" sz="4000" dirty="0">
                <a:solidFill>
                  <a:schemeClr val="tx1"/>
                </a:solidFill>
              </a:rPr>
              <a:t>could use the interactive computer graphics where as others used </a:t>
            </a:r>
            <a:r>
              <a:rPr lang="en-US" sz="4000" b="1" dirty="0">
                <a:solidFill>
                  <a:schemeClr val="tx1"/>
                </a:solidFill>
              </a:rPr>
              <a:t>punch cards</a:t>
            </a:r>
            <a:r>
              <a:rPr lang="en-US" sz="4000" dirty="0">
                <a:solidFill>
                  <a:schemeClr val="tx1"/>
                </a:solidFill>
              </a:rPr>
              <a:t>, a non-interactive system .</a:t>
            </a:r>
          </a:p>
          <a:p>
            <a:endParaRPr lang="en-US" dirty="0">
              <a:solidFill>
                <a:schemeClr val="tx1"/>
              </a:solidFill>
            </a:endParaRPr>
          </a:p>
        </p:txBody>
      </p:sp>
      <p:sp>
        <p:nvSpPr>
          <p:cNvPr id="4" name="Subtitle 2"/>
          <p:cNvSpPr txBox="1">
            <a:spLocks/>
          </p:cNvSpPr>
          <p:nvPr/>
        </p:nvSpPr>
        <p:spPr>
          <a:xfrm>
            <a:off x="685799" y="2209800"/>
            <a:ext cx="7777213" cy="16764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Autofit/>
          </a:bodyPr>
          <a:lstStyle/>
          <a:p>
            <a:pPr lvl="0"/>
            <a:r>
              <a:rPr lang="en-US" sz="2200" b="1" dirty="0" smtClean="0">
                <a:solidFill>
                  <a:schemeClr val="tx1"/>
                </a:solidFill>
              </a:rPr>
              <a:t>Reasons</a:t>
            </a:r>
            <a:r>
              <a:rPr lang="en-US" sz="2200" dirty="0" smtClean="0">
                <a:solidFill>
                  <a:schemeClr val="tx1"/>
                </a:solidFill>
              </a:rPr>
              <a:t>: </a:t>
            </a:r>
          </a:p>
          <a:p>
            <a:pPr lvl="0"/>
            <a:r>
              <a:rPr lang="en-US" sz="2200" dirty="0" smtClean="0">
                <a:solidFill>
                  <a:schemeClr val="tx1"/>
                </a:solidFill>
              </a:rPr>
              <a:t>The </a:t>
            </a:r>
            <a:r>
              <a:rPr lang="en-US" sz="2200" b="1" dirty="0">
                <a:solidFill>
                  <a:schemeClr val="tx1"/>
                </a:solidFill>
              </a:rPr>
              <a:t>high cost of graphics hardware</a:t>
            </a:r>
            <a:r>
              <a:rPr lang="en-US" sz="2200" dirty="0">
                <a:solidFill>
                  <a:schemeClr val="tx1"/>
                </a:solidFill>
              </a:rPr>
              <a:t> – at a time when automobiles cost a few thousand dollars, computers cost several millions of dollars, and the first commercial computer displays cost more than a hundred thousand dollars</a:t>
            </a:r>
          </a:p>
        </p:txBody>
      </p:sp>
      <p:sp>
        <p:nvSpPr>
          <p:cNvPr id="5" name="Subtitle 2"/>
          <p:cNvSpPr txBox="1">
            <a:spLocks/>
          </p:cNvSpPr>
          <p:nvPr/>
        </p:nvSpPr>
        <p:spPr>
          <a:xfrm>
            <a:off x="685800" y="3910584"/>
            <a:ext cx="7772400" cy="7620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p>
            <a:pPr lvl="0"/>
            <a:r>
              <a:rPr lang="en-US" sz="2200" dirty="0">
                <a:solidFill>
                  <a:schemeClr val="tx1"/>
                </a:solidFill>
              </a:rPr>
              <a:t>The need for large scale </a:t>
            </a:r>
            <a:r>
              <a:rPr lang="en-US" sz="2200" b="1" dirty="0">
                <a:solidFill>
                  <a:schemeClr val="tx1"/>
                </a:solidFill>
              </a:rPr>
              <a:t>expensive computing resources</a:t>
            </a:r>
            <a:r>
              <a:rPr lang="en-US" sz="2200" dirty="0">
                <a:solidFill>
                  <a:schemeClr val="tx1"/>
                </a:solidFill>
              </a:rPr>
              <a:t> to support massive design database</a:t>
            </a:r>
          </a:p>
        </p:txBody>
      </p:sp>
      <p:sp>
        <p:nvSpPr>
          <p:cNvPr id="6" name="Subtitle 2"/>
          <p:cNvSpPr txBox="1">
            <a:spLocks/>
          </p:cNvSpPr>
          <p:nvPr/>
        </p:nvSpPr>
        <p:spPr>
          <a:xfrm>
            <a:off x="685800" y="4687824"/>
            <a:ext cx="7772400" cy="1066800"/>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ormAutofit/>
          </a:bodyPr>
          <a:lstStyle/>
          <a:p>
            <a:pPr lvl="0"/>
            <a:r>
              <a:rPr lang="en-US" sz="2200" dirty="0">
                <a:solidFill>
                  <a:schemeClr val="tx1"/>
                </a:solidFill>
              </a:rPr>
              <a:t>The difficulty of writing large interactive programs using </a:t>
            </a:r>
            <a:r>
              <a:rPr lang="en-US" sz="2200" b="1" dirty="0">
                <a:solidFill>
                  <a:schemeClr val="tx1"/>
                </a:solidFill>
              </a:rPr>
              <a:t>batch oriented FORTRAN programming</a:t>
            </a:r>
          </a:p>
        </p:txBody>
      </p:sp>
      <p:sp>
        <p:nvSpPr>
          <p:cNvPr id="7" name="Slide Number Placeholder 6"/>
          <p:cNvSpPr>
            <a:spLocks noGrp="1"/>
          </p:cNvSpPr>
          <p:nvPr>
            <p:ph type="sldNum" sz="quarter" idx="12"/>
          </p:nvPr>
        </p:nvSpPr>
        <p:spPr/>
        <p:txBody>
          <a:bodyPr/>
          <a:lstStyle/>
          <a:p>
            <a:fld id="{12E27F03-1CB2-4D4A-B4D6-939B1BE26759}" type="slidenum">
              <a:rPr lang="en-US" smtClean="0"/>
              <a:pPr/>
              <a:t>8</a:t>
            </a:fld>
            <a:endParaRPr lang="en-US"/>
          </a:p>
        </p:txBody>
      </p:sp>
      <p:sp>
        <p:nvSpPr>
          <p:cNvPr id="8" name="Footer Placeholder 7"/>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830050"/>
            <a:ext cx="7772400" cy="1903750"/>
          </a:xfrm>
        </p:spPr>
        <p:style>
          <a:lnRef idx="0">
            <a:schemeClr val="accent3"/>
          </a:lnRef>
          <a:fillRef idx="3">
            <a:schemeClr val="accent3"/>
          </a:fillRef>
          <a:effectRef idx="3">
            <a:schemeClr val="accent3"/>
          </a:effectRef>
          <a:fontRef idx="minor">
            <a:schemeClr val="lt1"/>
          </a:fontRef>
        </p:style>
        <p:txBody>
          <a:bodyPr>
            <a:noAutofit/>
          </a:bodyPr>
          <a:lstStyle/>
          <a:p>
            <a:pPr lvl="0" algn="l"/>
            <a:r>
              <a:rPr lang="en-US" sz="2200" dirty="0">
                <a:solidFill>
                  <a:schemeClr val="tx1"/>
                </a:solidFill>
              </a:rPr>
              <a:t>One of a kind , </a:t>
            </a:r>
            <a:r>
              <a:rPr lang="en-US" sz="2200" b="1" dirty="0">
                <a:solidFill>
                  <a:schemeClr val="tx1"/>
                </a:solidFill>
              </a:rPr>
              <a:t>non-portable software,</a:t>
            </a:r>
            <a:r>
              <a:rPr lang="en-US" sz="2200" dirty="0">
                <a:solidFill>
                  <a:schemeClr val="tx1"/>
                </a:solidFill>
              </a:rPr>
              <a:t> typically written for a particular manufacturer’s display devices</a:t>
            </a:r>
            <a:r>
              <a:rPr lang="en-US" sz="2200" dirty="0" smtClean="0">
                <a:solidFill>
                  <a:schemeClr val="tx1"/>
                </a:solidFill>
              </a:rPr>
              <a:t>.</a:t>
            </a:r>
          </a:p>
          <a:p>
            <a:pPr lvl="0" algn="l"/>
            <a:r>
              <a:rPr lang="en-US" sz="2200" dirty="0">
                <a:solidFill>
                  <a:schemeClr val="tx1"/>
                </a:solidFill>
              </a:rPr>
              <a:t>(</a:t>
            </a:r>
            <a:r>
              <a:rPr lang="en-US" sz="2200" dirty="0" smtClean="0">
                <a:solidFill>
                  <a:schemeClr val="tx1"/>
                </a:solidFill>
              </a:rPr>
              <a:t> </a:t>
            </a:r>
            <a:r>
              <a:rPr lang="en-US" sz="2200" dirty="0">
                <a:solidFill>
                  <a:schemeClr val="tx1"/>
                </a:solidFill>
              </a:rPr>
              <a:t>When software is non-portable, moving to new display devices necessitates expensive and time consuming rewriting of working </a:t>
            </a:r>
            <a:r>
              <a:rPr lang="en-US" sz="2200" dirty="0" smtClean="0">
                <a:solidFill>
                  <a:schemeClr val="tx1"/>
                </a:solidFill>
              </a:rPr>
              <a:t>programs)</a:t>
            </a:r>
            <a:endParaRPr lang="en-US" sz="2200" dirty="0">
              <a:solidFill>
                <a:schemeClr val="tx1"/>
              </a:solidFill>
            </a:endParaRPr>
          </a:p>
          <a:p>
            <a:endParaRPr lang="en-US" sz="2200" dirty="0">
              <a:solidFill>
                <a:schemeClr val="tx1"/>
              </a:solidFill>
            </a:endParaRPr>
          </a:p>
        </p:txBody>
      </p:sp>
      <p:sp>
        <p:nvSpPr>
          <p:cNvPr id="4" name="Rectangle 3"/>
          <p:cNvSpPr/>
          <p:nvPr/>
        </p:nvSpPr>
        <p:spPr>
          <a:xfrm>
            <a:off x="685800" y="3745992"/>
            <a:ext cx="777240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200" dirty="0">
                <a:solidFill>
                  <a:schemeClr val="tx1"/>
                </a:solidFill>
              </a:rPr>
              <a:t>Thus </a:t>
            </a:r>
            <a:r>
              <a:rPr lang="en-US" sz="2200" b="1" dirty="0">
                <a:solidFill>
                  <a:schemeClr val="tx1"/>
                </a:solidFill>
              </a:rPr>
              <a:t>interactive computer graphics</a:t>
            </a:r>
            <a:r>
              <a:rPr lang="en-US" sz="2200" dirty="0">
                <a:solidFill>
                  <a:schemeClr val="tx1"/>
                </a:solidFill>
              </a:rPr>
              <a:t> had a limited</a:t>
            </a:r>
            <a:r>
              <a:rPr lang="en-US" sz="2200" i="1" dirty="0">
                <a:solidFill>
                  <a:schemeClr val="tx1"/>
                </a:solidFill>
              </a:rPr>
              <a:t> </a:t>
            </a:r>
            <a:r>
              <a:rPr lang="en-US" sz="2200" dirty="0">
                <a:solidFill>
                  <a:schemeClr val="tx1"/>
                </a:solidFill>
              </a:rPr>
              <a:t>use when it started in the early sixties but it became very common once the </a:t>
            </a:r>
            <a:r>
              <a:rPr lang="en-US" sz="2200" b="1" dirty="0">
                <a:solidFill>
                  <a:schemeClr val="tx1"/>
                </a:solidFill>
              </a:rPr>
              <a:t>Apple Macintosh </a:t>
            </a:r>
            <a:r>
              <a:rPr lang="en-US" sz="2200" dirty="0">
                <a:solidFill>
                  <a:schemeClr val="tx1"/>
                </a:solidFill>
              </a:rPr>
              <a:t>and</a:t>
            </a:r>
            <a:r>
              <a:rPr lang="en-US" sz="2200" b="1" dirty="0">
                <a:solidFill>
                  <a:schemeClr val="tx1"/>
                </a:solidFill>
              </a:rPr>
              <a:t> IBM PC</a:t>
            </a:r>
            <a:r>
              <a:rPr lang="en-US" sz="2200" dirty="0">
                <a:solidFill>
                  <a:schemeClr val="tx1"/>
                </a:solidFill>
              </a:rPr>
              <a:t> appeared in the market with affordable cost</a:t>
            </a:r>
          </a:p>
        </p:txBody>
      </p:sp>
      <p:sp>
        <p:nvSpPr>
          <p:cNvPr id="6" name="Title 1"/>
          <p:cNvSpPr txBox="1">
            <a:spLocks/>
          </p:cNvSpPr>
          <p:nvPr/>
        </p:nvSpPr>
        <p:spPr>
          <a:xfrm>
            <a:off x="609600" y="511175"/>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smtClean="0">
                <a:ln>
                  <a:noFill/>
                </a:ln>
                <a:solidFill>
                  <a:schemeClr val="tx1">
                    <a:tint val="75000"/>
                  </a:schemeClr>
                </a:solidFill>
                <a:effectLst/>
                <a:uLnTx/>
                <a:uFillTx/>
                <a:latin typeface="+mj-lt"/>
                <a:ea typeface="+mj-ea"/>
                <a:cs typeface="+mj-cs"/>
              </a:rPr>
              <a:t>Early History of Computer Graphics</a:t>
            </a:r>
            <a:br>
              <a:rPr kumimoji="0" lang="en-US" sz="5400" b="1" i="0" u="none" strike="noStrike" kern="1200" cap="none" spc="0" normalizeH="0" baseline="0" noProof="0" smtClean="0">
                <a:ln>
                  <a:noFill/>
                </a:ln>
                <a:solidFill>
                  <a:schemeClr val="tx1">
                    <a:tint val="75000"/>
                  </a:schemeClr>
                </a:solidFill>
                <a:effectLst/>
                <a:uLnTx/>
                <a:uFillTx/>
                <a:latin typeface="+mj-lt"/>
                <a:ea typeface="+mj-ea"/>
                <a:cs typeface="+mj-cs"/>
              </a:rPr>
            </a:br>
            <a:endParaRPr kumimoji="0" lang="en-US" sz="5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12E27F03-1CB2-4D4A-B4D6-939B1BE26759}"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Computer Graphics,Khwopa Engineering College, Libali, Bhaktapur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1822</Words>
  <Application>Microsoft Office PowerPoint</Application>
  <PresentationFormat>On-screen Show (4:3)</PresentationFormat>
  <Paragraphs>203</Paragraphs>
  <Slides>32</Slides>
  <Notes>2</Notes>
  <HiddenSlides>0</HiddenSlides>
  <MMClips>1</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Computer Graphics </vt:lpstr>
      <vt:lpstr>Computer Graphics </vt:lpstr>
      <vt:lpstr>Computer Graphics </vt:lpstr>
      <vt:lpstr>Slide 4</vt:lpstr>
      <vt:lpstr>Early History of Computer Graphics </vt:lpstr>
      <vt:lpstr>Early History of Computer Graphics </vt:lpstr>
      <vt:lpstr>Slide 7</vt:lpstr>
      <vt:lpstr>Early History</vt:lpstr>
      <vt:lpstr>Slide 9</vt:lpstr>
      <vt:lpstr>Uses of Computer Graphics </vt:lpstr>
      <vt:lpstr>User Interface.</vt:lpstr>
      <vt:lpstr>Plotting</vt:lpstr>
      <vt:lpstr>Office automation and electronics publishing</vt:lpstr>
      <vt:lpstr>Computer aided drafting and design</vt:lpstr>
      <vt:lpstr>Scientific and business visualization</vt:lpstr>
      <vt:lpstr>Simulation</vt:lpstr>
      <vt:lpstr>Entertainment</vt:lpstr>
      <vt:lpstr>Art and commerce</vt:lpstr>
      <vt:lpstr>Cartography</vt:lpstr>
      <vt:lpstr>Medical</vt:lpstr>
      <vt:lpstr>Internet</vt:lpstr>
      <vt:lpstr>Image Processing</vt:lpstr>
      <vt:lpstr>Image Processing</vt:lpstr>
      <vt:lpstr>Advantages of Computer Graphics</vt:lpstr>
      <vt:lpstr>Advantages of Computer Graphics</vt:lpstr>
      <vt:lpstr>Slide 26</vt:lpstr>
      <vt:lpstr>Slide 27</vt:lpstr>
      <vt:lpstr>Slide 28</vt:lpstr>
      <vt:lpstr>Slide 29</vt:lpstr>
      <vt:lpstr>Slide 30</vt:lpstr>
      <vt:lpstr>Chapter 2</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IT GEEK</dc:creator>
  <cp:lastModifiedBy>Milan</cp:lastModifiedBy>
  <cp:revision>62</cp:revision>
  <dcterms:created xsi:type="dcterms:W3CDTF">2009-10-29T13:17:59Z</dcterms:created>
  <dcterms:modified xsi:type="dcterms:W3CDTF">2014-08-22T06:35:50Z</dcterms:modified>
</cp:coreProperties>
</file>