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7" r:id="rId2"/>
    <p:sldId id="288" r:id="rId3"/>
    <p:sldId id="289" r:id="rId4"/>
    <p:sldId id="290" r:id="rId5"/>
    <p:sldId id="292" r:id="rId6"/>
    <p:sldId id="293" r:id="rId7"/>
    <p:sldId id="294" r:id="rId8"/>
    <p:sldId id="295" r:id="rId9"/>
    <p:sldId id="330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9" r:id="rId22"/>
    <p:sldId id="311" r:id="rId23"/>
    <p:sldId id="312" r:id="rId24"/>
    <p:sldId id="313" r:id="rId25"/>
    <p:sldId id="314" r:id="rId26"/>
    <p:sldId id="316" r:id="rId27"/>
    <p:sldId id="317" r:id="rId28"/>
    <p:sldId id="321" r:id="rId29"/>
    <p:sldId id="322" r:id="rId30"/>
    <p:sldId id="323" r:id="rId31"/>
    <p:sldId id="325" r:id="rId32"/>
    <p:sldId id="327" r:id="rId33"/>
    <p:sldId id="32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B1C3-4C3E-4ECA-901D-6CA37F95CCA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004F2-2B18-4E7E-9292-EE24BB5B9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5819D-11D0-49C2-B00F-09A764BDEE88}" type="slidenum">
              <a:rPr lang="en-US"/>
              <a:pPr/>
              <a:t>26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specify a different normal for each vertex!!!  This will be clear when we talk about lighting!!!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2A6A-567E-4698-A517-B7A88FBBC47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29E8-E6B7-424F-B4D0-FA4555C3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Chapter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Graphical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to create images as well as processing the images to make it realistic. </a:t>
            </a:r>
          </a:p>
          <a:p>
            <a:r>
              <a:rPr lang="en-US" dirty="0" smtClean="0"/>
              <a:t>There are two types of graphics software.</a:t>
            </a:r>
          </a:p>
          <a:p>
            <a:pPr lvl="1"/>
            <a:r>
              <a:rPr lang="en-US" b="1" dirty="0" smtClean="0"/>
              <a:t>General Programming Package</a:t>
            </a:r>
          </a:p>
          <a:p>
            <a:pPr lvl="1"/>
            <a:r>
              <a:rPr lang="en-US" b="1" dirty="0" smtClean="0"/>
              <a:t>Special Purpose Application Package.</a:t>
            </a:r>
          </a:p>
          <a:p>
            <a:pPr>
              <a:buNone/>
            </a:pPr>
            <a:endParaRPr lang="en-US" dirty="0" smtClean="0"/>
          </a:p>
          <a:p>
            <a:pPr lvl="0">
              <a:buNone/>
            </a:pPr>
            <a:r>
              <a:rPr lang="en-US" b="1" dirty="0" smtClean="0"/>
              <a:t>General Programming Package:</a:t>
            </a:r>
            <a:endParaRPr lang="en-US" dirty="0" smtClean="0"/>
          </a:p>
          <a:p>
            <a:r>
              <a:rPr lang="en-US" dirty="0" smtClean="0"/>
              <a:t>provides set of graphics functions such as line, circle, polygon etc and these function can be used in high level language such as C, C++ etc. </a:t>
            </a:r>
          </a:p>
          <a:p>
            <a:r>
              <a:rPr lang="en-US" dirty="0" smtClean="0"/>
              <a:t>are specially designed for programmers.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JPEG (Join Photographic Expert Group)</a:t>
            </a:r>
            <a:endParaRPr lang="en-US" dirty="0" smtClean="0"/>
          </a:p>
          <a:p>
            <a:pPr lvl="0"/>
            <a:r>
              <a:rPr lang="en-US" dirty="0" smtClean="0"/>
              <a:t>Stands for Join Photographic Expert Group which is a standardization committee.</a:t>
            </a:r>
          </a:p>
          <a:p>
            <a:pPr lvl="0"/>
            <a:r>
              <a:rPr lang="en-US" dirty="0" smtClean="0"/>
              <a:t>It is also stands for the compression algorithm that was invented by the committee.</a:t>
            </a:r>
          </a:p>
          <a:p>
            <a:pPr lvl="0"/>
            <a:r>
              <a:rPr lang="en-US" dirty="0" smtClean="0"/>
              <a:t>JPEG compressed images are often stored in a file format called JFIF (JPEF file interchange format) which most people refer to as JPEG.</a:t>
            </a:r>
          </a:p>
          <a:p>
            <a:pPr lvl="0"/>
            <a:r>
              <a:rPr lang="en-US" dirty="0" smtClean="0"/>
              <a:t>JPEG: can have millions of colors.</a:t>
            </a:r>
          </a:p>
          <a:p>
            <a:pPr lvl="0"/>
            <a:r>
              <a:rPr lang="en-US" dirty="0" smtClean="0"/>
              <a:t>It uses </a:t>
            </a:r>
            <a:r>
              <a:rPr lang="en-US" dirty="0" err="1" smtClean="0"/>
              <a:t>lossy</a:t>
            </a:r>
            <a:r>
              <a:rPr lang="en-US" dirty="0" smtClean="0"/>
              <a:t> compression to make images smaller in size. So there is loss of image quality.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TIFF (Tagged File Format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It is standard for images that will be placed in desktop publishing programs.</a:t>
            </a:r>
          </a:p>
          <a:p>
            <a:pPr lvl="0"/>
            <a:r>
              <a:rPr lang="en-US" dirty="0" smtClean="0"/>
              <a:t>It can be neatly transported across platforms and compressed to reduce the file size.</a:t>
            </a:r>
          </a:p>
          <a:p>
            <a:pPr lvl="0"/>
            <a:r>
              <a:rPr lang="en-US" dirty="0" smtClean="0"/>
              <a:t>It is device independent so that it can be used on PCs, MACs and UNIX workstation.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PNG (Portable Network Graphics)</a:t>
            </a:r>
            <a:endParaRPr lang="en-US" dirty="0" smtClean="0"/>
          </a:p>
          <a:p>
            <a:pPr lvl="0"/>
            <a:r>
              <a:rPr lang="en-US" dirty="0" smtClean="0"/>
              <a:t>Portable Network Graphic.</a:t>
            </a:r>
          </a:p>
          <a:p>
            <a:pPr lvl="0"/>
            <a:r>
              <a:rPr lang="en-US" dirty="0" smtClean="0"/>
              <a:t>Lossless Compression Approach. In lossless approach, the decoded (decompressed) copy is exact replica of the original.</a:t>
            </a:r>
          </a:p>
          <a:p>
            <a:pPr lvl="0"/>
            <a:r>
              <a:rPr lang="en-US" dirty="0" smtClean="0"/>
              <a:t>It is used mostly in web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br>
              <a:rPr lang="en-US" dirty="0" smtClean="0"/>
            </a:br>
            <a:r>
              <a:rPr lang="en-US" dirty="0" smtClean="0"/>
              <a:t>OpenGL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/>
              <a:t>an API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OpenGL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/>
              <a:t>nothing more than a set of functions you call from your program (think of as collection of .h file(s)).</a:t>
            </a:r>
          </a:p>
          <a:p>
            <a:pPr>
              <a:lnSpc>
                <a:spcPct val="90000"/>
              </a:lnSpc>
            </a:pPr>
            <a:r>
              <a:rPr lang="en-US" dirty="0"/>
              <a:t>Hides the details of the display adapter, operating system, etc.</a:t>
            </a:r>
          </a:p>
          <a:p>
            <a:pPr>
              <a:lnSpc>
                <a:spcPct val="90000"/>
              </a:lnSpc>
            </a:pPr>
            <a:r>
              <a:rPr lang="en-US" dirty="0"/>
              <a:t>Comprises several libraries with varying levels of abstraction: GL, GLU, and GLUT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Hierarchy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Several levels of abstraction are provided</a:t>
            </a:r>
          </a:p>
          <a:p>
            <a:pPr>
              <a:lnSpc>
                <a:spcPct val="80000"/>
              </a:lnSpc>
            </a:pPr>
            <a:r>
              <a:rPr lang="en-US" sz="2800"/>
              <a:t>GL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Lowest level: vertex, matrix manipulation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glVertex3f(point.x, point.y, point.z)</a:t>
            </a:r>
          </a:p>
          <a:p>
            <a:pPr>
              <a:lnSpc>
                <a:spcPct val="80000"/>
              </a:lnSpc>
            </a:pPr>
            <a:r>
              <a:rPr lang="en-US" sz="2800"/>
              <a:t>GLU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Helper functions for shapes, transformations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gluPerspective( fovy, aspect, near, far )</a:t>
            </a:r>
          </a:p>
          <a:p>
            <a:pPr>
              <a:lnSpc>
                <a:spcPct val="80000"/>
              </a:lnSpc>
            </a:pPr>
            <a:r>
              <a:rPr lang="en-US" sz="2800"/>
              <a:t>GLUT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Highest level: Window and interface management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glutSwapBuffers()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Implementations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OpenGL IS an API (think of as collection of .h files):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#include &lt;GL/</a:t>
            </a:r>
            <a:r>
              <a:rPr lang="en-US" sz="2400" dirty="0" err="1"/>
              <a:t>gl.h</a:t>
            </a:r>
            <a:r>
              <a:rPr lang="en-US" sz="24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#include &lt;GL/</a:t>
            </a:r>
            <a:r>
              <a:rPr lang="en-US" sz="2400" dirty="0" err="1"/>
              <a:t>glu.h</a:t>
            </a:r>
            <a:r>
              <a:rPr lang="en-US" sz="24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#include &lt;GL/</a:t>
            </a:r>
            <a:r>
              <a:rPr lang="en-US" sz="2400" dirty="0" err="1"/>
              <a:t>glut.h</a:t>
            </a:r>
            <a:r>
              <a:rPr lang="en-US" sz="24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Windows, Linux, UNIX, etc. all provide a </a:t>
            </a:r>
            <a:r>
              <a:rPr lang="en-US" sz="2800" b="1" dirty="0"/>
              <a:t>platform specific</a:t>
            </a:r>
            <a:r>
              <a:rPr lang="en-US" sz="2800" dirty="0"/>
              <a:t> implementation.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Windows: </a:t>
            </a:r>
            <a:r>
              <a:rPr lang="en-US" sz="2800" dirty="0" smtClean="0"/>
              <a:t>opengl32.lib, glu32.lib, </a:t>
            </a:r>
            <a:r>
              <a:rPr lang="en-US" sz="2800" dirty="0"/>
              <a:t>glut32.lib</a:t>
            </a:r>
          </a:p>
          <a:p>
            <a:pPr>
              <a:lnSpc>
                <a:spcPct val="90000"/>
              </a:lnSpc>
              <a:tabLst>
                <a:tab pos="1484313" algn="l"/>
              </a:tabLst>
            </a:pPr>
            <a:r>
              <a:rPr lang="en-US" sz="2800" dirty="0"/>
              <a:t>Linux: </a:t>
            </a:r>
            <a:r>
              <a:rPr lang="en-US" sz="2800" dirty="0" smtClean="0"/>
              <a:t>	-</a:t>
            </a:r>
            <a:r>
              <a:rPr lang="en-US" sz="2800" dirty="0"/>
              <a:t>l GL </a:t>
            </a:r>
            <a:endParaRPr lang="en-US" sz="2800" dirty="0" smtClean="0"/>
          </a:p>
          <a:p>
            <a:pPr>
              <a:lnSpc>
                <a:spcPct val="90000"/>
              </a:lnSpc>
              <a:buNone/>
              <a:tabLst>
                <a:tab pos="1544638" algn="l"/>
              </a:tabLst>
            </a:pPr>
            <a:r>
              <a:rPr lang="en-US" sz="2800" dirty="0" smtClean="0"/>
              <a:t>		-</a:t>
            </a:r>
            <a:r>
              <a:rPr lang="en-US" sz="2800" dirty="0"/>
              <a:t>l GLU </a:t>
            </a:r>
            <a:endParaRPr lang="en-US" sz="2800" dirty="0" smtClean="0"/>
          </a:p>
          <a:p>
            <a:pPr>
              <a:lnSpc>
                <a:spcPct val="90000"/>
              </a:lnSpc>
              <a:buNone/>
              <a:tabLst>
                <a:tab pos="1544638" algn="l"/>
              </a:tabLst>
            </a:pPr>
            <a:r>
              <a:rPr lang="en-US" sz="2800" dirty="0" smtClean="0"/>
              <a:t>		</a:t>
            </a:r>
            <a:r>
              <a:rPr lang="en-US" sz="2800" dirty="0" smtClean="0"/>
              <a:t>-l </a:t>
            </a:r>
            <a:r>
              <a:rPr lang="en-US" sz="2800" dirty="0"/>
              <a:t>GLUT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API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a programmer, you need to do the following things:</a:t>
            </a:r>
          </a:p>
          <a:p>
            <a:pPr lvl="1"/>
            <a:r>
              <a:rPr lang="en-US"/>
              <a:t>Specify the location/parameters of camera.</a:t>
            </a:r>
          </a:p>
          <a:p>
            <a:pPr lvl="1"/>
            <a:r>
              <a:rPr lang="en-US"/>
              <a:t>Specify the geometry (and appearance).</a:t>
            </a:r>
          </a:p>
          <a:p>
            <a:pPr lvl="1"/>
            <a:r>
              <a:rPr lang="en-US"/>
              <a:t>Specify the lights (optional).</a:t>
            </a:r>
          </a:p>
          <a:p>
            <a:r>
              <a:rPr lang="en-US"/>
              <a:t>OpenGL will compute the resulting 2D  image!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Conventions</a:t>
            </a:r>
          </a:p>
        </p:txBody>
      </p:sp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Many functions have multiple forms: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glVertex2f, glVertex3i, glVertex4dv, etc.</a:t>
            </a:r>
          </a:p>
          <a:p>
            <a:pPr>
              <a:lnSpc>
                <a:spcPct val="90000"/>
              </a:lnSpc>
            </a:pPr>
            <a:r>
              <a:rPr lang="en-US" sz="2800"/>
              <a:t>Number indicates number of arguments</a:t>
            </a:r>
          </a:p>
          <a:p>
            <a:pPr>
              <a:lnSpc>
                <a:spcPct val="90000"/>
              </a:lnSpc>
            </a:pPr>
            <a:r>
              <a:rPr lang="en-US" sz="2800"/>
              <a:t>Letters indicate type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f: float, d: double, ub: unsigned byte, etc.</a:t>
            </a:r>
          </a:p>
          <a:p>
            <a:pPr>
              <a:lnSpc>
                <a:spcPct val="90000"/>
              </a:lnSpc>
            </a:pPr>
            <a:r>
              <a:rPr lang="en-US" sz="2800"/>
              <a:t>‘v’ (if present) indicates a single pointer argument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glVertex3f(point.x, point.y, point.z)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glVertex3fv(point)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Camera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Two things to specify:</a:t>
            </a:r>
          </a:p>
          <a:p>
            <a:pPr lvl="1"/>
            <a:r>
              <a:rPr lang="en-US" sz="2400"/>
              <a:t>Physical location of camera in the scene (MODELVIEW matrix in OpenGL).</a:t>
            </a:r>
          </a:p>
          <a:p>
            <a:pPr lvl="2"/>
            <a:r>
              <a:rPr lang="en-US" sz="2000"/>
              <a:t>Where is the camera?</a:t>
            </a:r>
          </a:p>
          <a:p>
            <a:pPr lvl="2"/>
            <a:r>
              <a:rPr lang="en-US" sz="2000"/>
              <a:t>Which direction is it pointing?</a:t>
            </a:r>
          </a:p>
          <a:p>
            <a:pPr lvl="2"/>
            <a:r>
              <a:rPr lang="en-US" sz="2000"/>
              <a:t>What is the orientation of the camera?</a:t>
            </a:r>
          </a:p>
          <a:p>
            <a:pPr lvl="1"/>
            <a:r>
              <a:rPr lang="en-US" sz="2400"/>
              <a:t>Projection properties of the camera (PROJECTION matrix in OpenGL):</a:t>
            </a:r>
          </a:p>
          <a:p>
            <a:pPr lvl="2"/>
            <a:r>
              <a:rPr lang="en-US" sz="2000"/>
              <a:t>Depth of field?</a:t>
            </a:r>
          </a:p>
          <a:p>
            <a:pPr lvl="2"/>
            <a:r>
              <a:rPr lang="en-US" sz="2000"/>
              <a:t>Field of view in the x and y directions?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Camera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Coordinate-systems are represented as matrices in OpenGL.</a:t>
            </a:r>
          </a:p>
          <a:p>
            <a:pPr>
              <a:lnSpc>
                <a:spcPct val="90000"/>
              </a:lnSpc>
            </a:pPr>
            <a:r>
              <a:rPr lang="en-US"/>
              <a:t>Think of camera as implying a coordinate-system centered at its image plane.  </a:t>
            </a:r>
          </a:p>
          <a:p>
            <a:pPr>
              <a:lnSpc>
                <a:spcPct val="90000"/>
              </a:lnSpc>
            </a:pPr>
            <a:r>
              <a:rPr lang="en-US"/>
              <a:t>Therefore, specifying this matrix implies specifying the physical properties of the camera.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/>
          </a:bodyPr>
          <a:lstStyle/>
          <a:p>
            <a:pPr lvl="0">
              <a:buNone/>
            </a:pPr>
            <a:r>
              <a:rPr lang="en-US" b="1" dirty="0" smtClean="0"/>
              <a:t>Special Purpose Application Package:</a:t>
            </a:r>
            <a:endParaRPr lang="en-US" dirty="0" smtClean="0"/>
          </a:p>
          <a:p>
            <a:r>
              <a:rPr lang="en-US" dirty="0" smtClean="0"/>
              <a:t>are designed for non-programmers </a:t>
            </a:r>
          </a:p>
          <a:p>
            <a:r>
              <a:rPr lang="en-US" dirty="0" smtClean="0"/>
              <a:t>user can generate displays without worrying about how graphic operation works. </a:t>
            </a:r>
          </a:p>
          <a:p>
            <a:r>
              <a:rPr lang="en-US" dirty="0" smtClean="0"/>
              <a:t>Example: Paintbrush, CAD (Computer Aided Design), </a:t>
            </a:r>
            <a:r>
              <a:rPr lang="en-US" dirty="0" smtClean="0"/>
              <a:t>P</a:t>
            </a:r>
            <a:r>
              <a:rPr lang="en-US" dirty="0" smtClean="0"/>
              <a:t>hotoshop</a:t>
            </a:r>
            <a:r>
              <a:rPr lang="en-US" dirty="0" smtClean="0"/>
              <a:t>, etc.</a:t>
            </a:r>
          </a:p>
          <a:p>
            <a:pPr lvl="0"/>
            <a:r>
              <a:rPr lang="en-US" b="1" dirty="0" smtClean="0"/>
              <a:t>Graphical Kernel System (GKS)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first graphics software standardized by International Standardization Organization (ISO) and American National Standard Institute (ANSI).</a:t>
            </a:r>
          </a:p>
          <a:p>
            <a:r>
              <a:rPr lang="en-US" dirty="0" smtClean="0"/>
              <a:t>Original GKS was 2D and later, 3D extension was developed.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MODELVIEW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282700" y="2514600"/>
          <a:ext cx="3441700" cy="3475038"/>
        </p:xfrm>
        <a:graphic>
          <a:graphicData uri="http://schemas.openxmlformats.org/presentationml/2006/ole">
            <p:oleObj spid="_x0000_s1026" name="Image" r:id="rId3" imgW="847059" imgH="856417" progId="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864100" y="2514600"/>
          <a:ext cx="3441700" cy="3475038"/>
        </p:xfrm>
        <a:graphic>
          <a:graphicData uri="http://schemas.openxmlformats.org/presentationml/2006/ole">
            <p:oleObj spid="_x0000_s1027" name="Image" r:id="rId4" imgW="847059" imgH="856417" progId="">
              <p:embed/>
            </p:oleObj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905000" y="19050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World coord-sys: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222875" y="1905000"/>
            <a:ext cx="270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coord-sys: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PROJECTION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/>
              <a:t>glMatrixMode(GL_PROJECTION);</a:t>
            </a:r>
          </a:p>
          <a:p>
            <a:pPr>
              <a:buFont typeface="Wingdings" pitchFamily="2" charset="2"/>
              <a:buNone/>
            </a:pPr>
            <a:r>
              <a:rPr lang="en-US" sz="2400" b="1"/>
              <a:t>glLoadIdentity();</a:t>
            </a:r>
          </a:p>
          <a:p>
            <a:pPr>
              <a:buFont typeface="Wingdings" pitchFamily="2" charset="2"/>
              <a:buNone/>
            </a:pPr>
            <a:r>
              <a:rPr lang="en-US" sz="2400" b="1"/>
              <a:t>gluPerspective(fovy, aspect, near, far);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0" y="3962400"/>
            <a:ext cx="257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viewport: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648200" y="44958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7086600" y="4495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4648200" y="60198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4648200" y="4495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4267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267200" y="640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953000" y="6129338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098925" y="518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4267200" y="2971800"/>
            <a:ext cx="3429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620000" y="2590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791200" y="3352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8229600" y="3352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5791200" y="4876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5791200" y="3352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7086600" y="5943600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8213725" y="4800600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far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7113588" y="50625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638800" y="5976938"/>
            <a:ext cx="41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1050925" y="4910138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aspect = w/h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Geometry</a:t>
            </a:r>
          </a:p>
        </p:txBody>
      </p:sp>
      <p:sp>
        <p:nvSpPr>
          <p:cNvPr id="4506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Specify geometry using primitives: triangles, quadrilaterals, lines, etc…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209800" y="3138488"/>
          <a:ext cx="4414838" cy="3338512"/>
        </p:xfrm>
        <a:graphic>
          <a:graphicData uri="http://schemas.openxmlformats.org/presentationml/2006/ole">
            <p:oleObj spid="_x0000_s2050" name="Image" r:id="rId3" imgW="9739683" imgH="7365079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Geometry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Specify geometry using primitives: triangles, quadrilaterals, lines, points, etc…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209800" y="3308350"/>
          <a:ext cx="4443413" cy="3016250"/>
        </p:xfrm>
        <a:graphic>
          <a:graphicData uri="http://schemas.openxmlformats.org/presentationml/2006/ole">
            <p:oleObj spid="_x0000_s3074" name="Image" r:id="rId3" imgW="8888889" imgH="6031746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Geometry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Specify geometry using primitives: triangles, quadrilaterals, lines, points, etc…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362200" y="3124200"/>
          <a:ext cx="3886200" cy="3124200"/>
        </p:xfrm>
        <a:graphic>
          <a:graphicData uri="http://schemas.openxmlformats.org/presentationml/2006/ole">
            <p:oleObj spid="_x0000_s4098" name="Image" r:id="rId3" imgW="9066667" imgH="7288889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Geometry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Specify geometry using primitives: triangles, quadrilaterals, lines, points, etc…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438400" y="3048000"/>
          <a:ext cx="4238625" cy="3473450"/>
        </p:xfrm>
        <a:graphic>
          <a:graphicData uri="http://schemas.openxmlformats.org/presentationml/2006/ole">
            <p:oleObj spid="_x0000_s5122" name="Image" r:id="rId3" imgW="8863492" imgH="7263492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OpenGL: </a:t>
            </a:r>
            <a:r>
              <a:rPr lang="en-US" dirty="0" err="1"/>
              <a:t>glBegin</a:t>
            </a:r>
            <a:r>
              <a:rPr lang="en-US" dirty="0"/>
              <a:t>()…</a:t>
            </a:r>
            <a:r>
              <a:rPr lang="en-US" dirty="0" err="1"/>
              <a:t>glEnd</a:t>
            </a:r>
            <a:r>
              <a:rPr lang="en-US" dirty="0"/>
              <a:t>()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Geometry passed </a:t>
            </a:r>
            <a:r>
              <a:rPr lang="en-US" sz="2800" dirty="0" smtClean="0"/>
              <a:t>between </a:t>
            </a:r>
            <a:r>
              <a:rPr lang="en-US" sz="2800" dirty="0" err="1"/>
              <a:t>glBegin</a:t>
            </a:r>
            <a:r>
              <a:rPr lang="en-US" sz="2800" dirty="0"/>
              <a:t>(.), </a:t>
            </a:r>
            <a:r>
              <a:rPr lang="en-US" sz="2800" dirty="0" err="1"/>
              <a:t>glEnd</a:t>
            </a:r>
            <a:r>
              <a:rPr lang="en-US" sz="2800" dirty="0" smtClean="0"/>
              <a:t>(.)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/>
              <a:t>glBegin</a:t>
            </a:r>
            <a:r>
              <a:rPr lang="en-US" sz="2400" dirty="0"/>
              <a:t>(GL_TRIANGLES);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ntris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glColor3f(tri[</a:t>
            </a:r>
            <a:r>
              <a:rPr lang="en-US" sz="2400" dirty="0" err="1"/>
              <a:t>i</a:t>
            </a:r>
            <a:r>
              <a:rPr lang="en-US" sz="2400" dirty="0"/>
              <a:t>].r0,tri[</a:t>
            </a:r>
            <a:r>
              <a:rPr lang="en-US" sz="2400" dirty="0" err="1"/>
              <a:t>i</a:t>
            </a:r>
            <a:r>
              <a:rPr lang="en-US" sz="2400" dirty="0"/>
              <a:t>].g0,tri[</a:t>
            </a:r>
            <a:r>
              <a:rPr lang="en-US" sz="2400" dirty="0" err="1"/>
              <a:t>i</a:t>
            </a:r>
            <a:r>
              <a:rPr lang="en-US" sz="2400" dirty="0"/>
              <a:t>].b0);            // Color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glNormal3f(tri[</a:t>
            </a:r>
            <a:r>
              <a:rPr lang="en-US" sz="2400" dirty="0" err="1"/>
              <a:t>i</a:t>
            </a:r>
            <a:r>
              <a:rPr lang="en-US" sz="2400" dirty="0"/>
              <a:t>].nx0,tri[</a:t>
            </a:r>
            <a:r>
              <a:rPr lang="en-US" sz="2400" dirty="0" err="1"/>
              <a:t>i</a:t>
            </a:r>
            <a:r>
              <a:rPr lang="en-US" sz="2400" dirty="0"/>
              <a:t>].ny0,tri[</a:t>
            </a:r>
            <a:r>
              <a:rPr lang="en-US" sz="2400" dirty="0" err="1"/>
              <a:t>i</a:t>
            </a:r>
            <a:r>
              <a:rPr lang="en-US" sz="2400" dirty="0"/>
              <a:t>].nz0);    // Normal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glVertex3f(tri[</a:t>
            </a:r>
            <a:r>
              <a:rPr lang="en-US" sz="2400" dirty="0" err="1"/>
              <a:t>i</a:t>
            </a:r>
            <a:r>
              <a:rPr lang="en-US" sz="2400" dirty="0"/>
              <a:t>].x0,tri[</a:t>
            </a:r>
            <a:r>
              <a:rPr lang="en-US" sz="2400" dirty="0" err="1"/>
              <a:t>i</a:t>
            </a:r>
            <a:r>
              <a:rPr lang="en-US" sz="2400" dirty="0"/>
              <a:t>].y0,tri[</a:t>
            </a:r>
            <a:r>
              <a:rPr lang="en-US" sz="2400" dirty="0" err="1"/>
              <a:t>i</a:t>
            </a:r>
            <a:r>
              <a:rPr lang="en-US" sz="2400" dirty="0"/>
              <a:t>].z0);          // Position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glColor3f(tri[</a:t>
            </a:r>
            <a:r>
              <a:rPr lang="en-US" sz="2400" dirty="0" err="1"/>
              <a:t>i</a:t>
            </a:r>
            <a:r>
              <a:rPr lang="en-US" sz="2400" dirty="0"/>
              <a:t>].r2,tri[</a:t>
            </a:r>
            <a:r>
              <a:rPr lang="en-US" sz="2400" dirty="0" err="1"/>
              <a:t>i</a:t>
            </a:r>
            <a:r>
              <a:rPr lang="en-US" sz="2400" dirty="0"/>
              <a:t>].g2,tri[</a:t>
            </a:r>
            <a:r>
              <a:rPr lang="en-US" sz="2400" dirty="0" err="1"/>
              <a:t>i</a:t>
            </a:r>
            <a:r>
              <a:rPr lang="en-US" sz="2400" dirty="0"/>
              <a:t>].b2);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glNormal3f(tri[</a:t>
            </a:r>
            <a:r>
              <a:rPr lang="en-US" sz="2400" dirty="0" err="1"/>
              <a:t>i</a:t>
            </a:r>
            <a:r>
              <a:rPr lang="en-US" sz="2400" dirty="0"/>
              <a:t>].nx2,tri[</a:t>
            </a:r>
            <a:r>
              <a:rPr lang="en-US" sz="2400" dirty="0" err="1"/>
              <a:t>i</a:t>
            </a:r>
            <a:r>
              <a:rPr lang="en-US" sz="2400" dirty="0"/>
              <a:t>].ny2,tri[</a:t>
            </a:r>
            <a:r>
              <a:rPr lang="en-US" sz="2400" dirty="0" err="1"/>
              <a:t>i</a:t>
            </a:r>
            <a:r>
              <a:rPr lang="en-US" sz="2400" dirty="0"/>
              <a:t>].nz2);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glVertex3f(tri[</a:t>
            </a:r>
            <a:r>
              <a:rPr lang="en-US" sz="2400" dirty="0" err="1"/>
              <a:t>i</a:t>
            </a:r>
            <a:r>
              <a:rPr lang="en-US" sz="2400" dirty="0"/>
              <a:t>].x2,tri[</a:t>
            </a:r>
            <a:r>
              <a:rPr lang="en-US" sz="2400" dirty="0" err="1"/>
              <a:t>i</a:t>
            </a:r>
            <a:r>
              <a:rPr lang="en-US" sz="2400" dirty="0"/>
              <a:t>].y2,tri[</a:t>
            </a:r>
            <a:r>
              <a:rPr lang="en-US" sz="2400" dirty="0" err="1"/>
              <a:t>i</a:t>
            </a:r>
            <a:r>
              <a:rPr lang="en-US" sz="2400" dirty="0"/>
              <a:t>].z2);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/>
              <a:t>glEnd</a:t>
            </a:r>
            <a:r>
              <a:rPr lang="en-US" sz="2400" dirty="0"/>
              <a:t>();   // Sends all the vertices/</a:t>
            </a:r>
            <a:r>
              <a:rPr lang="en-US" sz="2400" dirty="0" err="1"/>
              <a:t>normals</a:t>
            </a:r>
            <a:r>
              <a:rPr lang="en-US" sz="2400" dirty="0"/>
              <a:t> to the OpenGL library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glBegin()…glEnd()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OpenGL supports many primitives: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b="1" dirty="0" err="1"/>
              <a:t>glBegin</a:t>
            </a:r>
            <a:r>
              <a:rPr lang="en-US" b="1" dirty="0"/>
              <a:t>(GL_LINES);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b="1" dirty="0" err="1"/>
              <a:t>glBegin</a:t>
            </a:r>
            <a:r>
              <a:rPr lang="en-US" b="1" dirty="0"/>
              <a:t>(GL_QUADS);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b="1" dirty="0" err="1"/>
              <a:t>glBegin</a:t>
            </a:r>
            <a:r>
              <a:rPr lang="en-US" b="1" dirty="0"/>
              <a:t>(GL_POLYGON);</a:t>
            </a:r>
          </a:p>
          <a:p>
            <a:pPr>
              <a:lnSpc>
                <a:spcPct val="90000"/>
              </a:lnSpc>
            </a:pPr>
            <a:r>
              <a:rPr lang="en-US" dirty="0"/>
              <a:t>Use GL_LINES to specify a line in 3D space (such as a </a:t>
            </a:r>
            <a:r>
              <a:rPr lang="en-US" dirty="0" smtClean="0"/>
              <a:t>ray).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All vertices </a:t>
            </a:r>
            <a:r>
              <a:rPr lang="en-US" b="1" dirty="0"/>
              <a:t>can</a:t>
            </a:r>
            <a:r>
              <a:rPr lang="en-US" dirty="0"/>
              <a:t> have a </a:t>
            </a:r>
            <a:r>
              <a:rPr lang="en-US" dirty="0" smtClean="0"/>
              <a:t>normal.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Lighting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sz="3600" dirty="0"/>
              <a:t>There are two “shading modes” in OpenGL:</a:t>
            </a:r>
          </a:p>
          <a:p>
            <a:pPr lvl="1"/>
            <a:r>
              <a:rPr lang="en-US" sz="3600" b="1" dirty="0"/>
              <a:t>Flat shading: </a:t>
            </a:r>
            <a:endParaRPr lang="en-US" sz="3600" b="1" dirty="0" smtClean="0"/>
          </a:p>
          <a:p>
            <a:pPr lvl="2"/>
            <a:r>
              <a:rPr lang="en-US" sz="3200" dirty="0" smtClean="0"/>
              <a:t>entire </a:t>
            </a:r>
            <a:r>
              <a:rPr lang="en-US" sz="3200" dirty="0"/>
              <a:t>face is the color computed at the 0</a:t>
            </a:r>
            <a:r>
              <a:rPr lang="en-US" sz="3200" baseline="30000" dirty="0"/>
              <a:t>th</a:t>
            </a:r>
            <a:r>
              <a:rPr lang="en-US" sz="3200" dirty="0"/>
              <a:t> vertex.</a:t>
            </a:r>
          </a:p>
          <a:p>
            <a:pPr lvl="1"/>
            <a:r>
              <a:rPr lang="en-US" sz="3600" b="1" dirty="0"/>
              <a:t>Gouraud (“smooth”) shading: </a:t>
            </a:r>
            <a:endParaRPr lang="en-US" sz="3600" b="1" dirty="0" smtClean="0"/>
          </a:p>
          <a:p>
            <a:pPr lvl="2"/>
            <a:r>
              <a:rPr lang="en-US" sz="3200" dirty="0" smtClean="0"/>
              <a:t>color </a:t>
            </a:r>
            <a:r>
              <a:rPr lang="en-US" sz="3200" dirty="0"/>
              <a:t>computed at each vertex and interpolated across polygon.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Flat Shading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752600" y="2362200"/>
          <a:ext cx="5410200" cy="3965575"/>
        </p:xfrm>
        <a:graphic>
          <a:graphicData uri="http://schemas.openxmlformats.org/presentationml/2006/ole">
            <p:oleObj spid="_x0000_s6146" name="Image" r:id="rId3" imgW="9993651" imgH="7326984" progId="">
              <p:embed/>
            </p:oleObj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358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glShadeModel(GL_FLAT);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Programmer’s Hierarchical Interactive Graphics Standard (PHIGS):</a:t>
            </a:r>
            <a:endParaRPr lang="en-US" dirty="0" smtClean="0"/>
          </a:p>
          <a:p>
            <a:r>
              <a:rPr lang="en-US" dirty="0" smtClean="0"/>
              <a:t>It is an extension of GKS with increased capabilities for object modeling, color specifications, surface rendering and picture manipulation.</a:t>
            </a:r>
          </a:p>
          <a:p>
            <a:r>
              <a:rPr lang="en-US" dirty="0" smtClean="0"/>
              <a:t>An extension of PHIGS called PHIGS+ was developed to provide 3D surface rendering capabilities.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Flat Shading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4135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glShadeModel(GL_SMOOTH);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752600" y="2381250"/>
          <a:ext cx="5334000" cy="3960813"/>
        </p:xfrm>
        <a:graphic>
          <a:graphicData uri="http://schemas.openxmlformats.org/presentationml/2006/ole">
            <p:oleObj spid="_x0000_s7170" name="Image" r:id="rId3" imgW="9866667" imgH="7326984" progId="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GLUT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GLUT is a </a:t>
            </a:r>
            <a:r>
              <a:rPr lang="en-US" b="1"/>
              <a:t>very simple</a:t>
            </a:r>
            <a:r>
              <a:rPr lang="en-US"/>
              <a:t> API that supports creating GUI+OpenGL apps.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GLUT: MainRedraw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void </a:t>
            </a:r>
            <a:r>
              <a:rPr lang="en-US" sz="2800" dirty="0" err="1"/>
              <a:t>MainRedraw</a:t>
            </a:r>
            <a:r>
              <a:rPr lang="en-US" sz="2800" dirty="0"/>
              <a:t>()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glClearColor</a:t>
            </a:r>
            <a:r>
              <a:rPr lang="en-US" sz="2800" dirty="0"/>
              <a:t>(0,0,0,1);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glClear</a:t>
            </a:r>
            <a:r>
              <a:rPr lang="en-US" sz="2800" dirty="0"/>
              <a:t>(GL_COLOR_BUFFER_BIT | GL_DEPTH_BUFFER_BIT);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SetCamera</a:t>
            </a:r>
            <a:r>
              <a:rPr lang="en-US" sz="2800" dirty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DrawGeometry</a:t>
            </a:r>
            <a:r>
              <a:rPr lang="en-US" sz="2800" dirty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glutSwapBuffers</a:t>
            </a:r>
            <a:r>
              <a:rPr lang="en-US" sz="2800" dirty="0"/>
              <a:t>();  // Update the screen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}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GLUT: Example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600200" y="1676400"/>
          <a:ext cx="6362700" cy="4945063"/>
        </p:xfrm>
        <a:graphic>
          <a:graphicData uri="http://schemas.openxmlformats.org/presentationml/2006/ole">
            <p:oleObj spid="_x0000_s8194" name="Image" r:id="rId3" imgW="10260317" imgH="7974603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Direct X</a:t>
            </a:r>
            <a:endParaRPr lang="en-US" dirty="0" smtClean="0"/>
          </a:p>
          <a:p>
            <a:pPr lvl="0"/>
            <a:r>
              <a:rPr lang="en-US" dirty="0" smtClean="0"/>
              <a:t>a set of development libraries for high performance games under windows.</a:t>
            </a:r>
          </a:p>
          <a:p>
            <a:pPr lvl="0"/>
            <a:r>
              <a:rPr lang="en-US" dirty="0" smtClean="0"/>
              <a:t>It consists of:</a:t>
            </a:r>
          </a:p>
          <a:p>
            <a:pPr lvl="1"/>
            <a:r>
              <a:rPr lang="en-US" dirty="0" smtClean="0"/>
              <a:t>Direct Draw: 2D graphics programming</a:t>
            </a:r>
          </a:p>
          <a:p>
            <a:pPr lvl="1"/>
            <a:r>
              <a:rPr lang="en-US" dirty="0" smtClean="0"/>
              <a:t>Direct Sound: Allows mixing of sounds.</a:t>
            </a:r>
          </a:p>
          <a:p>
            <a:pPr lvl="1"/>
            <a:r>
              <a:rPr lang="en-US" dirty="0" smtClean="0"/>
              <a:t>Direct Play: Allow multiplayer games to connect via modems, LANs etc.</a:t>
            </a:r>
          </a:p>
          <a:p>
            <a:pPr lvl="1"/>
            <a:r>
              <a:rPr lang="en-US" dirty="0" smtClean="0"/>
              <a:t>Direct Input: Allow joysticks and handles input from various peripherals.</a:t>
            </a:r>
          </a:p>
          <a:p>
            <a:pPr lvl="1"/>
            <a:r>
              <a:rPr lang="en-US" dirty="0" smtClean="0"/>
              <a:t>Direct 3D: 3D graphics programming.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Graphics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 smtClean="0"/>
              <a:t>The command-based, GUI-based and scanned/digitized graphics can be stored in variety of file formats on a computer disk (hard disk). </a:t>
            </a:r>
          </a:p>
          <a:p>
            <a:pPr>
              <a:buNone/>
            </a:pPr>
            <a:r>
              <a:rPr lang="en-US" dirty="0" smtClean="0"/>
              <a:t>Some formats are:</a:t>
            </a:r>
          </a:p>
          <a:p>
            <a:pPr lvl="0"/>
            <a:r>
              <a:rPr lang="en-US" dirty="0" smtClean="0"/>
              <a:t>BMP (Window bitmap)</a:t>
            </a:r>
          </a:p>
          <a:p>
            <a:pPr lvl="0"/>
            <a:r>
              <a:rPr lang="en-US" dirty="0" smtClean="0"/>
              <a:t>JPEG (Join Photographic Expert Group)</a:t>
            </a:r>
          </a:p>
          <a:p>
            <a:pPr lvl="0"/>
            <a:r>
              <a:rPr lang="en-US" dirty="0" smtClean="0"/>
              <a:t>TIFF (Tagged Image File Format)</a:t>
            </a:r>
          </a:p>
          <a:p>
            <a:pPr lvl="0"/>
            <a:r>
              <a:rPr lang="en-US" dirty="0" smtClean="0"/>
              <a:t>GIF (Graphics Interchange Format)</a:t>
            </a:r>
          </a:p>
          <a:p>
            <a:r>
              <a:rPr lang="en-US" dirty="0" smtClean="0"/>
              <a:t>PNG (Portable Network Graphics)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is the information coded in an image file:</a:t>
            </a:r>
          </a:p>
          <a:p>
            <a:pPr lvl="1"/>
            <a:r>
              <a:rPr lang="en-US" i="1" dirty="0" smtClean="0"/>
              <a:t>Format/Version Identifier:</a:t>
            </a:r>
            <a:r>
              <a:rPr lang="en-US" dirty="0" smtClean="0"/>
              <a:t> Format being used including the version number.</a:t>
            </a:r>
          </a:p>
          <a:p>
            <a:pPr lvl="1"/>
            <a:r>
              <a:rPr lang="en-US" i="1" dirty="0" smtClean="0"/>
              <a:t>Image Width and Height in pixels: </a:t>
            </a:r>
            <a:r>
              <a:rPr lang="en-US" dirty="0" smtClean="0"/>
              <a:t>It is given in number of pixels.</a:t>
            </a:r>
          </a:p>
          <a:p>
            <a:pPr lvl="1"/>
            <a:r>
              <a:rPr lang="en-US" i="1" dirty="0" smtClean="0"/>
              <a:t>Image Type:</a:t>
            </a:r>
            <a:r>
              <a:rPr lang="en-US" dirty="0" smtClean="0"/>
              <a:t> Common type includes b and w, 8 bit color, 24 bit color etc.</a:t>
            </a:r>
          </a:p>
          <a:p>
            <a:pPr lvl="1"/>
            <a:r>
              <a:rPr lang="en-US" i="1" dirty="0" smtClean="0"/>
              <a:t>Image data format:</a:t>
            </a:r>
            <a:r>
              <a:rPr lang="en-US" dirty="0" smtClean="0"/>
              <a:t> It specifies the order in which pixel values are stored in the image data selection. For </a:t>
            </a:r>
            <a:r>
              <a:rPr lang="en-US" dirty="0" err="1" smtClean="0"/>
              <a:t>eg</a:t>
            </a:r>
            <a:r>
              <a:rPr lang="en-US" dirty="0" smtClean="0"/>
              <a:t>: left to right, top to bottom.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BMP (Window bitmap)</a:t>
            </a:r>
            <a:endParaRPr lang="en-US" dirty="0" smtClean="0"/>
          </a:p>
          <a:p>
            <a:pPr lvl="0"/>
            <a:r>
              <a:rPr lang="en-US" dirty="0" smtClean="0"/>
              <a:t>Commonly used by Microsoft Window program and windows OS (operating System) itself.</a:t>
            </a:r>
          </a:p>
          <a:p>
            <a:pPr lvl="0"/>
            <a:r>
              <a:rPr lang="en-US" dirty="0" smtClean="0"/>
              <a:t>Here, Lossless Compression is specified but some use only uncompressed files.</a:t>
            </a:r>
          </a:p>
          <a:p>
            <a:pPr lvl="0"/>
            <a:r>
              <a:rPr lang="en-US" dirty="0" smtClean="0"/>
              <a:t>is a binary file.</a:t>
            </a:r>
          </a:p>
          <a:p>
            <a:pPr lvl="0"/>
            <a:r>
              <a:rPr lang="en-US" dirty="0" smtClean="0"/>
              <a:t>is pixel based format that only supports RGB color.</a:t>
            </a:r>
          </a:p>
          <a:p>
            <a:pPr lvl="0"/>
            <a:r>
              <a:rPr lang="en-US" dirty="0" smtClean="0"/>
              <a:t>Bit depth can be 1, 4, 8 or 24 bits.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GIF (Graphics Interchange Format)</a:t>
            </a:r>
            <a:endParaRPr lang="en-US" sz="2800" dirty="0" smtClean="0"/>
          </a:p>
          <a:p>
            <a:pPr lvl="0"/>
            <a:r>
              <a:rPr lang="en-US" dirty="0" smtClean="0"/>
              <a:t>Not used for prepress application. It is more suit for web design or to exchange images through e-mails or newsgroups.</a:t>
            </a:r>
            <a:endParaRPr lang="en-US" sz="2800" dirty="0" smtClean="0"/>
          </a:p>
          <a:p>
            <a:pPr lvl="0"/>
            <a:r>
              <a:rPr lang="en-US" dirty="0" smtClean="0"/>
              <a:t>Most common on the web.</a:t>
            </a:r>
            <a:endParaRPr lang="en-US" sz="2800" dirty="0" smtClean="0"/>
          </a:p>
          <a:p>
            <a:pPr lvl="0"/>
            <a:r>
              <a:rPr lang="en-US" dirty="0" smtClean="0"/>
              <a:t>It is limited to 256 colors.</a:t>
            </a:r>
            <a:endParaRPr lang="en-US" sz="2800" dirty="0" smtClean="0"/>
          </a:p>
          <a:p>
            <a:pPr lvl="0"/>
            <a:r>
              <a:rPr lang="en-US" dirty="0" smtClean="0"/>
              <a:t>Since images with millions of colors are reduced to 256 colors, there is reduction in quality.</a:t>
            </a:r>
            <a:endParaRPr lang="en-US" sz="2800" dirty="0" smtClean="0"/>
          </a:p>
          <a:p>
            <a:pPr lvl="0"/>
            <a:r>
              <a:rPr lang="en-US" dirty="0" smtClean="0"/>
              <a:t>GIF is best suited for images with few colors like chart, graphs, logos, icons etc</a:t>
            </a:r>
            <a:r>
              <a:rPr lang="en-US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GIF (Graphics Interchange Format)</a:t>
            </a:r>
            <a:endParaRPr lang="en-US" sz="2800" dirty="0" smtClean="0"/>
          </a:p>
          <a:p>
            <a:pPr lvl="0"/>
            <a:r>
              <a:rPr lang="en-US" dirty="0" smtClean="0"/>
              <a:t>Photographic </a:t>
            </a:r>
            <a:r>
              <a:rPr lang="en-US" dirty="0" smtClean="0"/>
              <a:t>images with more than 256 colors should never be considered for GIF file type.</a:t>
            </a:r>
            <a:endParaRPr lang="en-US" sz="2800" dirty="0" smtClean="0"/>
          </a:p>
          <a:p>
            <a:pPr lvl="0"/>
            <a:r>
              <a:rPr lang="en-US" dirty="0" smtClean="0"/>
              <a:t>GIF: uses lossless compression algorithm. There is no information loss.</a:t>
            </a:r>
            <a:endParaRPr lang="en-US" sz="2800" dirty="0" smtClean="0"/>
          </a:p>
          <a:p>
            <a:pPr lvl="0"/>
            <a:r>
              <a:rPr lang="en-US" dirty="0" smtClean="0"/>
              <a:t>GIF : come in two flavors</a:t>
            </a:r>
            <a:endParaRPr lang="en-US" sz="2800" dirty="0" smtClean="0"/>
          </a:p>
          <a:p>
            <a:pPr lvl="1"/>
            <a:r>
              <a:rPr lang="en-US" dirty="0" smtClean="0"/>
              <a:t>GIF87a: no animation</a:t>
            </a:r>
            <a:endParaRPr lang="en-US" sz="2400" dirty="0" smtClean="0"/>
          </a:p>
          <a:p>
            <a:pPr lvl="1"/>
            <a:r>
              <a:rPr lang="en-US" dirty="0" smtClean="0"/>
              <a:t>GIF89a: supports animation</a:t>
            </a:r>
            <a:endParaRPr lang="en-US" sz="2400" dirty="0" smtClean="0"/>
          </a:p>
          <a:p>
            <a:r>
              <a:rPr lang="en-US" dirty="0" smtClean="0"/>
              <a:t>In summary GIF is: 8 bit + Compression + animation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1353</Words>
  <Application>Microsoft Office PowerPoint</Application>
  <PresentationFormat>On-screen Show (4:3)</PresentationFormat>
  <Paragraphs>198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Image</vt:lpstr>
      <vt:lpstr>Chapter 7 Graphical Language</vt:lpstr>
      <vt:lpstr>Slide 2</vt:lpstr>
      <vt:lpstr>Slide 3</vt:lpstr>
      <vt:lpstr>Slide 4</vt:lpstr>
      <vt:lpstr>Graphics file format</vt:lpstr>
      <vt:lpstr>Slide 6</vt:lpstr>
      <vt:lpstr>Slide 7</vt:lpstr>
      <vt:lpstr>Slide 8</vt:lpstr>
      <vt:lpstr>Slide 9</vt:lpstr>
      <vt:lpstr>Slide 10</vt:lpstr>
      <vt:lpstr>Slide 11</vt:lpstr>
      <vt:lpstr>Chapter 8 OpenGL</vt:lpstr>
      <vt:lpstr>OpenGL is an API</vt:lpstr>
      <vt:lpstr>OpenGL Hierarchy</vt:lpstr>
      <vt:lpstr>OpenGL Implementations</vt:lpstr>
      <vt:lpstr>OpenGL API</vt:lpstr>
      <vt:lpstr>OpenGL Conventions</vt:lpstr>
      <vt:lpstr>OpenGL: Camera</vt:lpstr>
      <vt:lpstr>OpenGL: Camera</vt:lpstr>
      <vt:lpstr>OpenGL: MODELVIEW</vt:lpstr>
      <vt:lpstr>OpenGL: PROJECTION</vt:lpstr>
      <vt:lpstr>OpenGL: Geometry</vt:lpstr>
      <vt:lpstr>OpenGL: Geometry</vt:lpstr>
      <vt:lpstr>OpenGL: Geometry</vt:lpstr>
      <vt:lpstr>OpenGL: Geometry</vt:lpstr>
      <vt:lpstr>OpenGL: glBegin()…glEnd()</vt:lpstr>
      <vt:lpstr>OpenGL: glBegin()…glEnd()</vt:lpstr>
      <vt:lpstr>OpenGL: Lighting</vt:lpstr>
      <vt:lpstr>OpenGL: Flat Shading</vt:lpstr>
      <vt:lpstr>OpenGL: Flat Shading</vt:lpstr>
      <vt:lpstr>GLUT</vt:lpstr>
      <vt:lpstr>GLUT: MainRedraw</vt:lpstr>
      <vt:lpstr>GLUT: Example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Display Technology</dc:title>
  <dc:creator>Milan</dc:creator>
  <cp:lastModifiedBy>Milan</cp:lastModifiedBy>
  <cp:revision>69</cp:revision>
  <dcterms:created xsi:type="dcterms:W3CDTF">2011-02-03T23:09:24Z</dcterms:created>
  <dcterms:modified xsi:type="dcterms:W3CDTF">2015-12-16T03:29:11Z</dcterms:modified>
</cp:coreProperties>
</file>