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21"/>
  </p:notesMasterIdLst>
  <p:handoutMasterIdLst>
    <p:handoutMasterId r:id="rId22"/>
  </p:handoutMasterIdLst>
  <p:sldIdLst>
    <p:sldId id="341" r:id="rId2"/>
    <p:sldId id="345" r:id="rId3"/>
    <p:sldId id="343" r:id="rId4"/>
    <p:sldId id="346" r:id="rId5"/>
    <p:sldId id="347" r:id="rId6"/>
    <p:sldId id="348" r:id="rId7"/>
    <p:sldId id="258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8" r:id="rId16"/>
    <p:sldId id="339" r:id="rId17"/>
    <p:sldId id="340" r:id="rId18"/>
    <p:sldId id="332" r:id="rId19"/>
    <p:sldId id="333" r:id="rId20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16" autoAdjust="0"/>
  </p:normalViewPr>
  <p:slideViewPr>
    <p:cSldViewPr>
      <p:cViewPr>
        <p:scale>
          <a:sx n="66" d="100"/>
          <a:sy n="66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13808028-5E4B-49AF-A1C4-70F6BDBFDE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Asıl metin stillerini düzenlemek için tıklatın</a:t>
            </a:r>
          </a:p>
          <a:p>
            <a:pPr lvl="1"/>
            <a:r>
              <a:rPr lang="en-US" noProof="0" smtClean="0"/>
              <a:t>İkinci düzey</a:t>
            </a:r>
          </a:p>
          <a:p>
            <a:pPr lvl="2"/>
            <a:r>
              <a:rPr lang="en-US" noProof="0" smtClean="0"/>
              <a:t>Üçüncü düzey</a:t>
            </a:r>
          </a:p>
          <a:p>
            <a:pPr lvl="3"/>
            <a:r>
              <a:rPr lang="en-US" noProof="0" smtClean="0"/>
              <a:t>Dördüncü düzey</a:t>
            </a:r>
          </a:p>
          <a:p>
            <a:pPr lvl="4"/>
            <a:r>
              <a:rPr lang="en-US" noProof="0" smtClean="0"/>
              <a:t>Beşinci düzey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D29DE037-FFBF-4FC3-A933-EFE366D5D2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E4CD49-B35F-4649-B770-80BEABFAFF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92541B-917B-48EB-A786-8559218556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F887D2-7494-414A-902E-F7177EA731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4A85F-42F5-4717-8F46-C8F819E0DB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38B742-29D8-4F8A-B446-CF97745262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186C1-490C-41C3-8ACF-A31B6FD8ED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A0387-0DFC-4015-B3AB-9E879E7B89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27C41F-F989-4FE7-B7A2-1F46576A3E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9C13C0-F4A8-46ED-AE14-35879982AB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E9975F-F401-4644-B300-C4661FBA19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180A8610-46AB-496A-802D-3B6A5FC0E1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82195B31-AA8A-4356-85B0-CF01833988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4096"/>
          </a:xfrm>
        </p:spPr>
        <p:txBody>
          <a:bodyPr/>
          <a:lstStyle/>
          <a:p>
            <a:r>
              <a:rPr lang="en-US" b="1" dirty="0" smtClean="0"/>
              <a:t>3D Object Representation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6104"/>
            <a:ext cx="8291264" cy="554124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Graphics scenes can contain trees, flowers , clouds rocks water, rubber, paper , bricks  etc</a:t>
            </a:r>
            <a:r>
              <a:rPr lang="en-US" b="1" dirty="0" smtClean="0"/>
              <a:t>.</a:t>
            </a:r>
            <a:endParaRPr lang="en-US" dirty="0" smtClean="0"/>
          </a:p>
          <a:p>
            <a:r>
              <a:rPr lang="en-US" b="1" dirty="0" smtClean="0"/>
              <a:t>Polygon and quadratic surfaces provide precise descriptions for simple Euclidean objects such as </a:t>
            </a:r>
            <a:r>
              <a:rPr lang="en-US" b="1" dirty="0" smtClean="0"/>
              <a:t>polyhedrons, </a:t>
            </a:r>
            <a:r>
              <a:rPr lang="en-US" b="1" dirty="0" smtClean="0"/>
              <a:t>ellipsoid.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Polygon Surfaces</a:t>
            </a:r>
            <a:endParaRPr lang="en-US" sz="3200" dirty="0" smtClean="0"/>
          </a:p>
          <a:p>
            <a:r>
              <a:rPr lang="en-US" b="1" dirty="0" smtClean="0"/>
              <a:t> 3-D graphics object is a set of surface polygons that enclose the </a:t>
            </a:r>
            <a:r>
              <a:rPr lang="en-US" b="1" dirty="0" smtClean="0"/>
              <a:t>object interior</a:t>
            </a:r>
            <a:endParaRPr lang="en-US" dirty="0" smtClean="0"/>
          </a:p>
          <a:p>
            <a:r>
              <a:rPr lang="en-US" b="1" dirty="0" smtClean="0"/>
              <a:t>A polygon mesh is a set of connected </a:t>
            </a:r>
            <a:r>
              <a:rPr lang="en-US" b="1" dirty="0" err="1" smtClean="0"/>
              <a:t>polygonally</a:t>
            </a:r>
            <a:r>
              <a:rPr lang="en-US" b="1" dirty="0" smtClean="0"/>
              <a:t> bounded planar </a:t>
            </a:r>
            <a:r>
              <a:rPr lang="en-US" b="1" dirty="0" smtClean="0"/>
              <a:t>surfaces.</a:t>
            </a:r>
            <a:endParaRPr lang="en-US" dirty="0" smtClean="0"/>
          </a:p>
          <a:p>
            <a:r>
              <a:rPr lang="en-US" b="1" dirty="0" smtClean="0"/>
              <a:t>Equation of plane is    Ax  +   By  +   </a:t>
            </a:r>
            <a:r>
              <a:rPr lang="en-US" b="1" dirty="0" err="1" smtClean="0"/>
              <a:t>Cz</a:t>
            </a:r>
            <a:r>
              <a:rPr lang="en-US" b="1" dirty="0" smtClean="0"/>
              <a:t>  +  D  =  0</a:t>
            </a:r>
            <a:endParaRPr lang="en-US" dirty="0" smtClean="0"/>
          </a:p>
          <a:p>
            <a:r>
              <a:rPr lang="en-US" b="1" dirty="0" smtClean="0"/>
              <a:t>A polygon mesh is a collection of edges, vertices and polygons connected such that each edge is shared by at most two polygons.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47143" y="1844824"/>
            <a:ext cx="1433369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Back-Face Detection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test is simplified by considering the normal vector N to the polygon and the viewing vector V</a:t>
            </a:r>
          </a:p>
          <a:p>
            <a:pPr eaLnBrk="1" hangingPunct="1"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Visible surface if  V.N&lt;0</a:t>
            </a:r>
          </a:p>
          <a:p>
            <a:pPr eaLnBrk="1" hangingPunct="1"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is back face if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·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 &gt; 0</a:t>
            </a:r>
            <a:endParaRPr lang="en-US" sz="2400" dirty="0" smtClean="0"/>
          </a:p>
          <a:p>
            <a:r>
              <a:rPr lang="en-US" sz="2400" dirty="0" smtClean="0"/>
              <a:t>Partially hidden faces cannot be determined by back-face  detection method</a:t>
            </a:r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76872"/>
            <a:ext cx="5689600" cy="220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4077072"/>
            <a:ext cx="1438275" cy="1323975"/>
          </a:xfrm>
          <a:prstGeom prst="rect">
            <a:avLst/>
          </a:prstGeom>
          <a:noFill/>
          <a:ln w="9525" cap="flat" cmpd="sng" algn="ctr">
            <a:noFill/>
            <a:prstDash val="sysDot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Depth Buffer Method</a:t>
            </a:r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 commonly used image-space approach</a:t>
            </a:r>
          </a:p>
          <a:p>
            <a:pPr eaLnBrk="1" hangingPunct="1">
              <a:defRPr/>
            </a:pPr>
            <a:r>
              <a:rPr lang="en-US" dirty="0" smtClean="0"/>
              <a:t>Each surface is processed separately, one point at a time</a:t>
            </a:r>
          </a:p>
          <a:p>
            <a:pPr eaLnBrk="1" hangingPunct="1">
              <a:defRPr/>
            </a:pPr>
            <a:r>
              <a:rPr lang="en-US" dirty="0" smtClean="0"/>
              <a:t>Also called the z-buffer method</a:t>
            </a:r>
          </a:p>
          <a:p>
            <a:pPr eaLnBrk="1" hangingPunct="1">
              <a:defRPr/>
            </a:pPr>
            <a:r>
              <a:rPr lang="en-US" dirty="0" smtClean="0"/>
              <a:t>It is generally hardware implemented</a:t>
            </a:r>
          </a:p>
          <a:p>
            <a:r>
              <a:rPr lang="en-US" dirty="0" smtClean="0"/>
              <a:t>The basic idea is to test the z-depth of each surface to determine the closest (visible) surface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Depth Buffer Method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3 surfaces overlap at (</a:t>
            </a:r>
            <a:r>
              <a:rPr lang="en-US" dirty="0" err="1" smtClean="0"/>
              <a:t>x,y</a:t>
            </a:r>
            <a:r>
              <a:rPr lang="en-US" dirty="0" smtClean="0"/>
              <a:t>). </a:t>
            </a:r>
          </a:p>
          <a:p>
            <a:pPr eaLnBrk="1" hangingPunct="1">
              <a:defRPr/>
            </a:pP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 has the smallest depth value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413" y="2852738"/>
            <a:ext cx="3744912" cy="296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Depth Buffer Method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Two buffers are needed</a:t>
            </a:r>
          </a:p>
          <a:p>
            <a:pPr lvl="1" eaLnBrk="1" hangingPunct="1">
              <a:defRPr/>
            </a:pPr>
            <a:r>
              <a:rPr lang="en-US" dirty="0" smtClean="0"/>
              <a:t>Depth buffer (distance information)</a:t>
            </a:r>
          </a:p>
          <a:p>
            <a:pPr lvl="1" eaLnBrk="1" hangingPunct="1">
              <a:defRPr/>
            </a:pPr>
            <a:r>
              <a:rPr lang="en-US" dirty="0" smtClean="0"/>
              <a:t>Frame buffer (intensity/color information)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buNone/>
              <a:defRPr/>
            </a:pPr>
            <a:r>
              <a:rPr lang="en-US" dirty="0" smtClean="0"/>
              <a:t>			OR</a:t>
            </a:r>
          </a:p>
          <a:p>
            <a:endParaRPr lang="en-US" sz="2800" dirty="0" smtClean="0"/>
          </a:p>
          <a:p>
            <a:r>
              <a:rPr lang="en-US" sz="2800" dirty="0" smtClean="0"/>
              <a:t>frame buffer : image value (intensity) </a:t>
            </a:r>
          </a:p>
          <a:p>
            <a:r>
              <a:rPr lang="en-US" sz="2800" dirty="0" smtClean="0"/>
              <a:t>depth buffer (z-buffer) : z-value </a:t>
            </a:r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Depth Buffer Method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Depth-Buffer Algorithm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	</a:t>
            </a:r>
            <a:r>
              <a:rPr lang="en-US" sz="2400" smtClean="0"/>
              <a:t>for all (x,y)</a:t>
            </a:r>
            <a:endParaRPr lang="en-US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smtClean="0"/>
              <a:t>		depthBuff(x,y) = 1.0,	 frameBuff(x,y)=backgndcolor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smtClean="0"/>
              <a:t>	for each polygon P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smtClean="0"/>
              <a:t>		for each position (x,y) on polygon P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smtClean="0"/>
              <a:t>			calculate depth z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smtClean="0"/>
              <a:t>				if z &lt; depthBuff(x,y) then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smtClean="0"/>
              <a:t>					depthBuff(x,y) =z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smtClean="0"/>
              <a:t>					 frameBuff(x,y)=surfColor(x,y)</a:t>
            </a:r>
          </a:p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847" y="1052736"/>
            <a:ext cx="8685711" cy="4392488"/>
          </a:xfrm>
          <a:prstGeom prst="rect">
            <a:avLst/>
          </a:prstGeom>
          <a:noFill/>
          <a:ln w="9525" cap="flat" cmpd="sng" algn="ctr">
            <a:noFill/>
            <a:prstDash val="sysDot"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9490" y="4725144"/>
            <a:ext cx="1396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[WAY III]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dirty="0" smtClean="0"/>
              <a:t>Accumulation Buffer (A-Buffer)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352928" cy="5256584"/>
          </a:xfrm>
        </p:spPr>
        <p:txBody>
          <a:bodyPr>
            <a:normAutofit/>
          </a:bodyPr>
          <a:lstStyle/>
          <a:p>
            <a:r>
              <a:rPr lang="en-US" dirty="0" smtClean="0"/>
              <a:t>An extension of the depth-buffer for dealing with anti-aliasing, area-averaging, transparency, and translucency</a:t>
            </a:r>
          </a:p>
          <a:p>
            <a:r>
              <a:rPr lang="en-US" dirty="0" smtClean="0"/>
              <a:t>The depth-buffer method identifies only one visible surface at each pixel position : Cannot accumulate color values for more than one transparent and translucent surfaces.</a:t>
            </a:r>
          </a:p>
          <a:p>
            <a:r>
              <a:rPr lang="en-US" sz="2800" dirty="0" smtClean="0"/>
              <a:t>Each position in the A-buffer has two fields</a:t>
            </a:r>
          </a:p>
          <a:p>
            <a:r>
              <a:rPr lang="en-US" sz="2400" dirty="0" smtClean="0"/>
              <a:t>Depth field: Stores a depth value</a:t>
            </a:r>
          </a:p>
          <a:p>
            <a:r>
              <a:rPr lang="en-US" dirty="0" smtClean="0"/>
              <a:t>Surface data field: RGB intensity components, Opacity parameter, Depth, Percent of area coverage, Surface identifier, etc.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US" dirty="0" smtClean="0"/>
              <a:t>Accumulation Buffer (A-Buffer)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8498808" cy="4941168"/>
          </a:xfrm>
          <a:prstGeom prst="rect">
            <a:avLst/>
          </a:prstGeom>
          <a:noFill/>
          <a:ln w="9525" cap="flat" cmpd="sng" algn="ctr">
            <a:noFill/>
            <a:prstDash val="sysDot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Scan-Line Method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Image space method</a:t>
            </a:r>
          </a:p>
          <a:p>
            <a:pPr eaLnBrk="1" hangingPunct="1">
              <a:defRPr/>
            </a:pPr>
            <a:r>
              <a:rPr lang="en-US" smtClean="0"/>
              <a:t>Extension of scan-line algorithm for polygon filling</a:t>
            </a:r>
          </a:p>
          <a:p>
            <a:pPr eaLnBrk="1" hangingPunct="1">
              <a:defRPr/>
            </a:pPr>
            <a:r>
              <a:rPr lang="en-US" smtClean="0"/>
              <a:t>As each scan line is processed, all polygon surface projections intersecting that line are examined to determine which are visible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Scan-Line Method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565400"/>
            <a:ext cx="6339014" cy="3959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94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Polygon Tables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Two types:</a:t>
            </a:r>
          </a:p>
          <a:p>
            <a:pPr eaLnBrk="1" hangingPunct="1">
              <a:defRPr/>
            </a:pPr>
            <a:r>
              <a:rPr lang="en-US" b="1" dirty="0" smtClean="0"/>
              <a:t>Attribute Table: </a:t>
            </a:r>
          </a:p>
          <a:p>
            <a:pPr lvl="1">
              <a:defRPr/>
            </a:pPr>
            <a:r>
              <a:rPr lang="en-US" dirty="0" smtClean="0"/>
              <a:t>Includes parameters specifying the </a:t>
            </a:r>
            <a:r>
              <a:rPr lang="en-US" dirty="0" smtClean="0"/>
              <a:t>degree of transparency, surface reflectivity, texture characteristics, etc.</a:t>
            </a:r>
          </a:p>
          <a:p>
            <a:pPr eaLnBrk="1" hangingPunct="1">
              <a:defRPr/>
            </a:pPr>
            <a:r>
              <a:rPr lang="en-US" b="1" dirty="0" smtClean="0"/>
              <a:t>Geometric Table:</a:t>
            </a:r>
          </a:p>
          <a:p>
            <a:pPr lvl="1">
              <a:defRPr/>
            </a:pPr>
            <a:r>
              <a:rPr lang="en-US" dirty="0" smtClean="0"/>
              <a:t>Vertex Table</a:t>
            </a:r>
          </a:p>
          <a:p>
            <a:pPr lvl="1">
              <a:defRPr/>
            </a:pPr>
            <a:r>
              <a:rPr lang="en-US" dirty="0" smtClean="0"/>
              <a:t>Edge Table</a:t>
            </a:r>
          </a:p>
          <a:p>
            <a:pPr lvl="1">
              <a:defRPr/>
            </a:pPr>
            <a:r>
              <a:rPr lang="en-US" dirty="0" smtClean="0"/>
              <a:t>Surface </a:t>
            </a:r>
            <a:r>
              <a:rPr lang="en-US" dirty="0" smtClean="0"/>
              <a:t>Table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Geometric </a:t>
            </a:r>
            <a:r>
              <a:rPr lang="en-US" dirty="0" smtClean="0">
                <a:latin typeface="Arial" charset="0"/>
              </a:rPr>
              <a:t>data tables contain vertex coordinates and parameters to identify the spatial orientation of polygon surfaces</a:t>
            </a:r>
          </a:p>
          <a:p>
            <a:pPr>
              <a:defRPr/>
            </a:pPr>
            <a:endParaRPr lang="en-US" b="1" dirty="0" smtClean="0">
              <a:latin typeface="Arial" charset="0"/>
            </a:endParaRPr>
          </a:p>
          <a:p>
            <a:pPr>
              <a:defRPr/>
            </a:pPr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829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Polygon Tables</a:t>
            </a:r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887" y="836712"/>
            <a:ext cx="8883609" cy="5959191"/>
          </a:xfrm>
          <a:prstGeom prst="rect">
            <a:avLst/>
          </a:prstGeom>
          <a:noFill/>
          <a:ln w="9525" cap="flat" cmpd="sng" algn="ctr">
            <a:noFill/>
            <a:prstDash val="sysDot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Plane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/>
          </a:bodyPr>
          <a:lstStyle/>
          <a:p>
            <a:r>
              <a:rPr lang="en-US" b="1" dirty="0" smtClean="0"/>
              <a:t>The equation for a plane surface can be expressed as </a:t>
            </a:r>
            <a:r>
              <a:rPr lang="en-US" b="1" dirty="0" smtClean="0"/>
              <a:t>	 </a:t>
            </a:r>
            <a:r>
              <a:rPr lang="en-US" b="1" dirty="0" smtClean="0"/>
              <a:t>Ax + By + </a:t>
            </a:r>
            <a:r>
              <a:rPr lang="en-US" b="1" dirty="0" err="1" smtClean="0"/>
              <a:t>Cz</a:t>
            </a:r>
            <a:r>
              <a:rPr lang="en-US" b="1" dirty="0" smtClean="0"/>
              <a:t> + D </a:t>
            </a:r>
            <a:r>
              <a:rPr lang="en-US" b="1" dirty="0" smtClean="0"/>
              <a:t>=</a:t>
            </a:r>
            <a:r>
              <a:rPr lang="en-US" sz="3500" b="1" dirty="0" smtClean="0"/>
              <a:t>0</a:t>
            </a:r>
            <a:r>
              <a:rPr lang="en-US" b="1" dirty="0" smtClean="0"/>
              <a:t>  </a:t>
            </a:r>
            <a:r>
              <a:rPr lang="en-US" b="1" dirty="0" smtClean="0"/>
              <a:t>…….(</a:t>
            </a:r>
            <a:r>
              <a:rPr lang="en-US" b="1" dirty="0" err="1" smtClean="0"/>
              <a:t>i</a:t>
            </a:r>
            <a:r>
              <a:rPr lang="en-US" b="1" dirty="0" smtClean="0"/>
              <a:t>)</a:t>
            </a:r>
            <a:endParaRPr lang="en-US" b="1" dirty="0" smtClean="0"/>
          </a:p>
          <a:p>
            <a:r>
              <a:rPr lang="en-US" b="1" dirty="0" smtClean="0"/>
              <a:t>Where, (</a:t>
            </a:r>
            <a:r>
              <a:rPr lang="en-US" b="1" dirty="0" err="1" smtClean="0"/>
              <a:t>x,y,z</a:t>
            </a:r>
            <a:r>
              <a:rPr lang="en-US" b="1" dirty="0" smtClean="0"/>
              <a:t>)  is any point on the plane- coefficients ABCD are constants describing the spatial properties of the </a:t>
            </a:r>
            <a:r>
              <a:rPr lang="en-US" b="1" dirty="0" smtClean="0"/>
              <a:t>plane</a:t>
            </a:r>
            <a:endParaRPr lang="en-US" dirty="0" smtClean="0"/>
          </a:p>
          <a:p>
            <a:r>
              <a:rPr lang="en-US" b="1" dirty="0" smtClean="0"/>
              <a:t>For solving ABCD consider three successive polygon vertices (x</a:t>
            </a:r>
            <a:r>
              <a:rPr lang="en-US" b="1" baseline="-25000" dirty="0" smtClean="0"/>
              <a:t>1</a:t>
            </a:r>
            <a:r>
              <a:rPr lang="en-US" b="1" dirty="0" smtClean="0"/>
              <a:t>, y</a:t>
            </a:r>
            <a:r>
              <a:rPr lang="en-US" b="1" baseline="-25000" dirty="0" smtClean="0"/>
              <a:t>1</a:t>
            </a:r>
            <a:r>
              <a:rPr lang="en-US" b="1" dirty="0" smtClean="0"/>
              <a:t>, z</a:t>
            </a:r>
            <a:r>
              <a:rPr lang="en-US" b="1" baseline="-25000" dirty="0" smtClean="0"/>
              <a:t>1</a:t>
            </a:r>
            <a:r>
              <a:rPr lang="en-US" b="1" dirty="0" smtClean="0"/>
              <a:t>), (x</a:t>
            </a:r>
            <a:r>
              <a:rPr lang="en-US" b="1" baseline="-25000" dirty="0" smtClean="0"/>
              <a:t>2</a:t>
            </a:r>
            <a:r>
              <a:rPr lang="en-US" b="1" dirty="0" smtClean="0"/>
              <a:t>, y</a:t>
            </a:r>
            <a:r>
              <a:rPr lang="en-US" b="1" baseline="-25000" dirty="0" smtClean="0"/>
              <a:t>2</a:t>
            </a:r>
            <a:r>
              <a:rPr lang="en-US" b="1" dirty="0" smtClean="0"/>
              <a:t>, z</a:t>
            </a:r>
            <a:r>
              <a:rPr lang="en-US" b="1" baseline="-25000" dirty="0" smtClean="0"/>
              <a:t>2</a:t>
            </a:r>
            <a:r>
              <a:rPr lang="en-US" b="1" dirty="0" smtClean="0"/>
              <a:t>), (x</a:t>
            </a:r>
            <a:r>
              <a:rPr lang="en-US" b="1" baseline="-25000" dirty="0" smtClean="0"/>
              <a:t>3</a:t>
            </a:r>
            <a:r>
              <a:rPr lang="en-US" b="1" dirty="0" smtClean="0"/>
              <a:t>, y</a:t>
            </a:r>
            <a:r>
              <a:rPr lang="en-US" b="1" baseline="-25000" dirty="0" smtClean="0"/>
              <a:t>3</a:t>
            </a:r>
            <a:r>
              <a:rPr lang="en-US" b="1" dirty="0" smtClean="0"/>
              <a:t>, z</a:t>
            </a:r>
            <a:r>
              <a:rPr lang="en-US" b="1" baseline="-25000" dirty="0" smtClean="0"/>
              <a:t>3</a:t>
            </a:r>
            <a:r>
              <a:rPr lang="en-US" b="1" dirty="0" smtClean="0"/>
              <a:t>)</a:t>
            </a:r>
            <a:endParaRPr lang="en-US" dirty="0" smtClean="0"/>
          </a:p>
          <a:p>
            <a:r>
              <a:rPr lang="en-US" b="1" dirty="0" smtClean="0"/>
              <a:t>So equation (</a:t>
            </a:r>
            <a:r>
              <a:rPr lang="en-US" b="1" dirty="0" err="1" smtClean="0"/>
              <a:t>i</a:t>
            </a:r>
            <a:r>
              <a:rPr lang="en-US" b="1" dirty="0" smtClean="0"/>
              <a:t>) is modified to,</a:t>
            </a:r>
            <a:endParaRPr lang="en-US" dirty="0" smtClean="0"/>
          </a:p>
          <a:p>
            <a:r>
              <a:rPr lang="en-US" b="1" dirty="0" smtClean="0"/>
              <a:t>                   A  </a:t>
            </a:r>
            <a:r>
              <a:rPr lang="en-US" b="1" dirty="0" err="1" smtClean="0"/>
              <a:t>x</a:t>
            </a:r>
            <a:r>
              <a:rPr lang="en-US" b="1" baseline="-25000" dirty="0" err="1" smtClean="0"/>
              <a:t>k</a:t>
            </a:r>
            <a:r>
              <a:rPr lang="en-US" b="1" dirty="0" smtClean="0"/>
              <a:t>  +  B  </a:t>
            </a:r>
            <a:r>
              <a:rPr lang="en-US" b="1" dirty="0" err="1" smtClean="0"/>
              <a:t>y</a:t>
            </a:r>
            <a:r>
              <a:rPr lang="en-US" b="1" baseline="-25000" dirty="0" err="1" smtClean="0"/>
              <a:t>k</a:t>
            </a:r>
            <a:r>
              <a:rPr lang="en-US" b="1" dirty="0" smtClean="0"/>
              <a:t>  +  C  </a:t>
            </a:r>
            <a:r>
              <a:rPr lang="en-US" b="1" dirty="0" err="1" smtClean="0"/>
              <a:t>z</a:t>
            </a:r>
            <a:r>
              <a:rPr lang="en-US" b="1" baseline="-25000" dirty="0" err="1" smtClean="0"/>
              <a:t>k</a:t>
            </a:r>
            <a:r>
              <a:rPr lang="en-US" b="1" dirty="0" smtClean="0"/>
              <a:t>    =  -1  …….(ii</a:t>
            </a:r>
            <a:r>
              <a:rPr lang="en-US" b="1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 </a:t>
            </a:r>
            <a:r>
              <a:rPr lang="en-US" b="1" dirty="0" smtClean="0"/>
              <a:t>                  </a:t>
            </a:r>
            <a:r>
              <a:rPr lang="en-US" b="1" dirty="0" smtClean="0"/>
              <a:t>D            </a:t>
            </a:r>
            <a:r>
              <a:rPr lang="en-US" b="1" dirty="0" err="1" smtClean="0"/>
              <a:t>D</a:t>
            </a:r>
            <a:r>
              <a:rPr lang="en-US" b="1" dirty="0" smtClean="0"/>
              <a:t>           </a:t>
            </a:r>
            <a:r>
              <a:rPr lang="en-US" b="1" dirty="0" err="1" smtClean="0"/>
              <a:t>D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Where k </a:t>
            </a:r>
            <a:r>
              <a:rPr lang="en-US" b="1" dirty="0" smtClean="0"/>
              <a:t>= 1,2,3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endParaRPr lang="en-US" dirty="0"/>
          </a:p>
        </p:txBody>
      </p:sp>
      <p:cxnSp>
        <p:nvCxnSpPr>
          <p:cNvPr id="4" name="AutoShape 2"/>
          <p:cNvCxnSpPr>
            <a:cxnSpLocks noChangeShapeType="1"/>
          </p:cNvCxnSpPr>
          <p:nvPr/>
        </p:nvCxnSpPr>
        <p:spPr bwMode="auto">
          <a:xfrm flipV="1">
            <a:off x="2336701" y="5517232"/>
            <a:ext cx="219075" cy="9525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AutoShape 2"/>
          <p:cNvCxnSpPr>
            <a:cxnSpLocks noChangeShapeType="1"/>
          </p:cNvCxnSpPr>
          <p:nvPr/>
        </p:nvCxnSpPr>
        <p:spPr bwMode="auto">
          <a:xfrm flipV="1">
            <a:off x="3491880" y="5517232"/>
            <a:ext cx="219075" cy="9525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AutoShape 2"/>
          <p:cNvCxnSpPr>
            <a:cxnSpLocks noChangeShapeType="1"/>
          </p:cNvCxnSpPr>
          <p:nvPr/>
        </p:nvCxnSpPr>
        <p:spPr bwMode="auto">
          <a:xfrm flipV="1">
            <a:off x="4716016" y="5517232"/>
            <a:ext cx="219075" cy="9525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smtClean="0"/>
              <a:t> 3D Object Representation</a:t>
            </a:r>
            <a:br>
              <a:rPr lang="en-US" b="1" smtClean="0"/>
            </a:br>
            <a:endParaRPr lang="en-US" b="1" smtClean="0"/>
          </a:p>
        </p:txBody>
      </p:sp>
      <p:sp>
        <p:nvSpPr>
          <p:cNvPr id="6147" name="Rounded Rectangle 4"/>
          <p:cNvSpPr>
            <a:spLocks noChangeArrowheads="1"/>
          </p:cNvSpPr>
          <p:nvPr/>
        </p:nvSpPr>
        <p:spPr bwMode="auto">
          <a:xfrm>
            <a:off x="228600" y="1052736"/>
            <a:ext cx="8591872" cy="547260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l"/>
            <a:endParaRPr lang="en-US" sz="2400" b="1" dirty="0" smtClean="0"/>
          </a:p>
          <a:p>
            <a:pPr algn="l"/>
            <a:r>
              <a:rPr lang="en-US" sz="2400" b="1" dirty="0" smtClean="0"/>
              <a:t>Plane </a:t>
            </a:r>
            <a:r>
              <a:rPr lang="en-US" sz="2400" b="1" dirty="0"/>
              <a:t>equations are used to identify the position of spatial points relative to the plane surfaces of an object. </a:t>
            </a:r>
            <a:endParaRPr lang="en-US" sz="2400" b="1" dirty="0" smtClean="0"/>
          </a:p>
          <a:p>
            <a:pPr algn="l"/>
            <a:r>
              <a:rPr lang="en-US" sz="2400" b="1" dirty="0" smtClean="0"/>
              <a:t>For </a:t>
            </a:r>
            <a:r>
              <a:rPr lang="en-US" sz="2400" b="1" dirty="0"/>
              <a:t>any point (</a:t>
            </a:r>
            <a:r>
              <a:rPr lang="en-US" sz="2400" b="1" dirty="0" err="1"/>
              <a:t>x,y,z</a:t>
            </a:r>
            <a:r>
              <a:rPr lang="en-US" sz="2400" b="1" dirty="0"/>
              <a:t>) not on plane with parameters </a:t>
            </a:r>
            <a:r>
              <a:rPr lang="en-US" sz="2400" b="1" dirty="0" smtClean="0"/>
              <a:t>ABCD, we have </a:t>
            </a:r>
            <a:endParaRPr lang="en-US" sz="2400" dirty="0" smtClean="0"/>
          </a:p>
          <a:p>
            <a:pPr algn="l"/>
            <a:r>
              <a:rPr lang="en-US" sz="2400" b="1" dirty="0" smtClean="0"/>
              <a:t>                  Ax + By + </a:t>
            </a:r>
            <a:r>
              <a:rPr lang="en-US" sz="2400" b="1" dirty="0" err="1" smtClean="0"/>
              <a:t>Cz</a:t>
            </a:r>
            <a:r>
              <a:rPr lang="en-US" sz="2400" b="1" dirty="0" smtClean="0"/>
              <a:t> + D  =  0  </a:t>
            </a:r>
            <a:endParaRPr lang="en-US" sz="2400" dirty="0" smtClean="0"/>
          </a:p>
          <a:p>
            <a:pPr algn="l"/>
            <a:r>
              <a:rPr lang="en-US" sz="2400" b="1" dirty="0"/>
              <a:t> </a:t>
            </a:r>
            <a:r>
              <a:rPr lang="en-US" sz="2400" b="1" dirty="0" smtClean="0"/>
              <a:t>We </a:t>
            </a:r>
            <a:r>
              <a:rPr lang="en-US" sz="2400" b="1" dirty="0"/>
              <a:t>can identify the point as either inside or outside the plane surface according to the sign( + or -) of</a:t>
            </a:r>
            <a:endParaRPr lang="en-US" sz="2400" dirty="0"/>
          </a:p>
          <a:p>
            <a:pPr algn="l"/>
            <a:r>
              <a:rPr lang="en-US" sz="2400" b="1" dirty="0"/>
              <a:t>                                       Ax + By + </a:t>
            </a:r>
            <a:r>
              <a:rPr lang="en-US" sz="2400" b="1" dirty="0" err="1"/>
              <a:t>Cz</a:t>
            </a:r>
            <a:r>
              <a:rPr lang="en-US" sz="2400" b="1" dirty="0"/>
              <a:t> + D  </a:t>
            </a:r>
            <a:endParaRPr lang="en-US" sz="2400" dirty="0"/>
          </a:p>
          <a:p>
            <a:pPr algn="l"/>
            <a:r>
              <a:rPr lang="en-US" sz="2400" b="1" dirty="0"/>
              <a:t> </a:t>
            </a:r>
            <a:endParaRPr lang="en-US" sz="2400" dirty="0"/>
          </a:p>
          <a:p>
            <a:pPr algn="l"/>
            <a:r>
              <a:rPr lang="en-US" sz="2400" b="1" dirty="0"/>
              <a:t>If   Ax + By + </a:t>
            </a:r>
            <a:r>
              <a:rPr lang="en-US" sz="2400" b="1" dirty="0" err="1"/>
              <a:t>Cz</a:t>
            </a:r>
            <a:r>
              <a:rPr lang="en-US" sz="2400" b="1" dirty="0"/>
              <a:t> + D  &lt; 0 then the point (</a:t>
            </a:r>
            <a:r>
              <a:rPr lang="en-US" sz="2400" b="1" dirty="0" err="1"/>
              <a:t>x,y,z</a:t>
            </a:r>
            <a:r>
              <a:rPr lang="en-US" sz="2400" b="1" dirty="0"/>
              <a:t>) is inside  the surface</a:t>
            </a:r>
            <a:endParaRPr lang="en-US" sz="2400" dirty="0"/>
          </a:p>
          <a:p>
            <a:pPr algn="l"/>
            <a:r>
              <a:rPr lang="en-US" sz="2400" b="1" dirty="0"/>
              <a:t>If   Ax + By + </a:t>
            </a:r>
            <a:r>
              <a:rPr lang="en-US" sz="2400" b="1" dirty="0" err="1"/>
              <a:t>Cz</a:t>
            </a:r>
            <a:r>
              <a:rPr lang="en-US" sz="2400" b="1" dirty="0"/>
              <a:t> + D  &gt; 0 then the point (</a:t>
            </a:r>
            <a:r>
              <a:rPr lang="en-US" sz="2400" b="1" dirty="0" err="1"/>
              <a:t>x,y,z</a:t>
            </a:r>
            <a:r>
              <a:rPr lang="en-US" sz="2400" b="1" dirty="0"/>
              <a:t>) is outside the surface</a:t>
            </a:r>
            <a:endParaRPr lang="en-US" sz="2400" dirty="0"/>
          </a:p>
          <a:p>
            <a:pPr algn="l"/>
            <a:r>
              <a:rPr lang="en-US" sz="2400" b="1" dirty="0"/>
              <a:t> 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-459432"/>
            <a:ext cx="7772400" cy="1217712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Polygon Meshes 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171" name="Rounded Rectangle 4"/>
          <p:cNvSpPr>
            <a:spLocks noChangeArrowheads="1"/>
          </p:cNvSpPr>
          <p:nvPr/>
        </p:nvSpPr>
        <p:spPr bwMode="auto">
          <a:xfrm>
            <a:off x="228600" y="762000"/>
            <a:ext cx="8610600" cy="360310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marL="231775" indent="-231775" algn="l">
              <a:buFont typeface="Arial" pitchFamily="34" charset="0"/>
              <a:buChar char="•"/>
            </a:pPr>
            <a:r>
              <a:rPr lang="en-US" sz="2400" b="1" dirty="0" smtClean="0"/>
              <a:t>Some graphics packages (PHIGS programmer’s Hierarchical Interactive Graphics Standard)  provide several polygon functions for modeling objects.</a:t>
            </a:r>
          </a:p>
          <a:p>
            <a:pPr marL="231775" indent="-231775" algn="l">
              <a:buFont typeface="Arial" pitchFamily="34" charset="0"/>
              <a:buChar char="•"/>
            </a:pPr>
            <a:r>
              <a:rPr lang="en-US" sz="2400" b="1" dirty="0" smtClean="0"/>
              <a:t>One </a:t>
            </a:r>
            <a:r>
              <a:rPr lang="en-US" sz="2400" b="1" dirty="0"/>
              <a:t>type of polygon mesh is the triangle strip</a:t>
            </a:r>
            <a:endParaRPr lang="en-US" sz="2400" dirty="0"/>
          </a:p>
          <a:p>
            <a:pPr marL="231775" indent="-231775" algn="l">
              <a:buFont typeface="Arial" pitchFamily="34" charset="0"/>
              <a:buChar char="•"/>
            </a:pPr>
            <a:r>
              <a:rPr lang="en-US" sz="2400" b="1" dirty="0"/>
              <a:t> </a:t>
            </a:r>
            <a:r>
              <a:rPr lang="en-US" sz="2400" b="1" dirty="0" smtClean="0"/>
              <a:t>It </a:t>
            </a:r>
            <a:r>
              <a:rPr lang="en-US" sz="2400" b="1" dirty="0"/>
              <a:t>produces n – 2 connected triangles, given the coordinates for n vertices.</a:t>
            </a:r>
            <a:endParaRPr lang="en-US" sz="2400" dirty="0"/>
          </a:p>
          <a:p>
            <a:pPr marL="231775" indent="-231775" algn="l">
              <a:buFont typeface="Arial" pitchFamily="34" charset="0"/>
              <a:buChar char="•"/>
            </a:pPr>
            <a:r>
              <a:rPr lang="en-US" sz="2400" b="1" dirty="0" smtClean="0"/>
              <a:t> Another similar functions the quadrilateral  mesh that generates a mesh of (n-1)(m-1) quadrilaterals,  given the coordinates for an n by m array of vertices</a:t>
            </a:r>
            <a:endParaRPr lang="en-US" sz="2400" dirty="0"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4291796"/>
            <a:ext cx="3061320" cy="2642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704088"/>
            <a:ext cx="8229600" cy="1788808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dirty="0" smtClean="0"/>
              <a:t>Visible Surface </a:t>
            </a:r>
            <a:r>
              <a:rPr lang="en-US" dirty="0" smtClean="0"/>
              <a:t>Detection/</a:t>
            </a:r>
            <a:br>
              <a:rPr lang="en-US" dirty="0" smtClean="0"/>
            </a:br>
            <a:r>
              <a:rPr lang="en-US" dirty="0" smtClean="0"/>
              <a:t>Hidden Surface Removal</a:t>
            </a:r>
            <a:endParaRPr lang="en-US" dirty="0" smtClean="0"/>
          </a:p>
        </p:txBody>
      </p:sp>
      <p:sp>
        <p:nvSpPr>
          <p:cNvPr id="3809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924944"/>
            <a:ext cx="8229600" cy="339965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 major consideration in the </a:t>
            </a:r>
            <a:r>
              <a:rPr lang="en-US" dirty="0" err="1" smtClean="0"/>
              <a:t>generatation</a:t>
            </a:r>
            <a:r>
              <a:rPr lang="en-US" dirty="0" smtClean="0"/>
              <a:t> of realistic graphics is determining what is visible within a scene from a chosen viewing position</a:t>
            </a:r>
          </a:p>
          <a:p>
            <a:pPr eaLnBrk="1" hangingPunct="1">
              <a:defRPr/>
            </a:pPr>
            <a:r>
              <a:rPr lang="en-US" dirty="0" smtClean="0"/>
              <a:t>Algorithms to detect visible objects are referred to as visible-surface detection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Classification of Visible Surface Detection Algorithms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Object-space methods</a:t>
            </a:r>
          </a:p>
          <a:p>
            <a:pPr lvl="1" eaLnBrk="1" hangingPunct="1">
              <a:defRPr/>
            </a:pPr>
            <a:r>
              <a:rPr lang="en-US" smtClean="0"/>
              <a:t>Compares objects and parts of object to each other within the scene definition to determine which surfaces should be marked as visible</a:t>
            </a:r>
          </a:p>
          <a:p>
            <a:pPr eaLnBrk="1" hangingPunct="1">
              <a:defRPr/>
            </a:pPr>
            <a:r>
              <a:rPr lang="en-US" smtClean="0"/>
              <a:t>Image-space methods</a:t>
            </a:r>
          </a:p>
          <a:p>
            <a:pPr lvl="1" eaLnBrk="1" hangingPunct="1">
              <a:defRPr/>
            </a:pPr>
            <a:r>
              <a:rPr lang="en-US" smtClean="0"/>
              <a:t>Visibility is decided point by point at each pixel 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Back-Face Detection</a:t>
            </a:r>
          </a:p>
        </p:txBody>
      </p:sp>
      <p:sp>
        <p:nvSpPr>
          <p:cNvPr id="588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 fast and simple object-space method for locating back faces</a:t>
            </a:r>
          </a:p>
          <a:p>
            <a:pPr eaLnBrk="1" hangingPunct="1">
              <a:defRPr/>
            </a:pPr>
            <a:r>
              <a:rPr lang="en-US" dirty="0" smtClean="0"/>
              <a:t>A point (</a:t>
            </a:r>
            <a:r>
              <a:rPr lang="en-US" dirty="0" err="1" smtClean="0"/>
              <a:t>x,y,z</a:t>
            </a:r>
            <a:r>
              <a:rPr lang="en-US" dirty="0" smtClean="0"/>
              <a:t>) is “inside” a polygon surface with plane parameters A, B, C, D if :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smtClean="0"/>
              <a:t>	Ax + By + </a:t>
            </a:r>
            <a:r>
              <a:rPr lang="en-US" b="1" dirty="0" err="1" smtClean="0"/>
              <a:t>Cz</a:t>
            </a:r>
            <a:r>
              <a:rPr lang="en-US" b="1" dirty="0" smtClean="0"/>
              <a:t> + D &lt; </a:t>
            </a:r>
            <a:r>
              <a:rPr lang="en-US" sz="4000" b="1" dirty="0" smtClean="0"/>
              <a:t>0</a:t>
            </a:r>
            <a:endParaRPr lang="en-US" b="1" dirty="0" smtClean="0"/>
          </a:p>
          <a:p>
            <a:pPr eaLnBrk="1" hangingPunct="1">
              <a:defRPr/>
            </a:pPr>
            <a:r>
              <a:rPr lang="en-US" dirty="0" smtClean="0"/>
              <a:t>When an inside point is along the line of sight to the surface, the polygon must be a back face and so cannot be seen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12711</TotalTime>
  <Words>627</Words>
  <Application>Microsoft Office PowerPoint</Application>
  <PresentationFormat>On-screen Show (4:3)</PresentationFormat>
  <Paragraphs>108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3D Object Representation</vt:lpstr>
      <vt:lpstr>Polygon Tables</vt:lpstr>
      <vt:lpstr>Polygon Tables</vt:lpstr>
      <vt:lpstr>Plane Equations</vt:lpstr>
      <vt:lpstr> 3D Object Representation </vt:lpstr>
      <vt:lpstr>Polygon Meshes </vt:lpstr>
      <vt:lpstr>Visible Surface Detection/ Hidden Surface Removal</vt:lpstr>
      <vt:lpstr>Classification of Visible Surface Detection Algorithms</vt:lpstr>
      <vt:lpstr>Back-Face Detection</vt:lpstr>
      <vt:lpstr>Back-Face Detection</vt:lpstr>
      <vt:lpstr>Depth Buffer Method</vt:lpstr>
      <vt:lpstr>Depth Buffer Method</vt:lpstr>
      <vt:lpstr>Depth Buffer Method</vt:lpstr>
      <vt:lpstr>Depth Buffer Method</vt:lpstr>
      <vt:lpstr>Slide 15</vt:lpstr>
      <vt:lpstr>Accumulation Buffer (A-Buffer)</vt:lpstr>
      <vt:lpstr>Accumulation Buffer (A-Buffer)</vt:lpstr>
      <vt:lpstr>Scan-Line Method</vt:lpstr>
      <vt:lpstr>Scan-Line Method</vt:lpstr>
    </vt:vector>
  </TitlesOfParts>
  <Company>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306 - Computer Graphics</dc:title>
  <dc:creator>Korhan Karabulut</dc:creator>
  <cp:lastModifiedBy>Milan</cp:lastModifiedBy>
  <cp:revision>78</cp:revision>
  <dcterms:created xsi:type="dcterms:W3CDTF">2006-03-03T08:33:31Z</dcterms:created>
  <dcterms:modified xsi:type="dcterms:W3CDTF">2013-07-19T05:42:50Z</dcterms:modified>
</cp:coreProperties>
</file>