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358" r:id="rId2"/>
    <p:sldId id="359" r:id="rId3"/>
    <p:sldId id="360" r:id="rId4"/>
    <p:sldId id="361" r:id="rId5"/>
    <p:sldId id="362" r:id="rId6"/>
    <p:sldId id="363" r:id="rId7"/>
    <p:sldId id="364" r:id="rId8"/>
    <p:sldId id="277" r:id="rId9"/>
    <p:sldId id="326" r:id="rId10"/>
    <p:sldId id="287" r:id="rId11"/>
    <p:sldId id="298" r:id="rId12"/>
    <p:sldId id="288" r:id="rId13"/>
    <p:sldId id="304" r:id="rId14"/>
    <p:sldId id="327" r:id="rId15"/>
    <p:sldId id="300" r:id="rId16"/>
    <p:sldId id="289" r:id="rId17"/>
    <p:sldId id="328" r:id="rId18"/>
    <p:sldId id="350" r:id="rId19"/>
    <p:sldId id="352" r:id="rId20"/>
    <p:sldId id="353" r:id="rId21"/>
    <p:sldId id="355" r:id="rId22"/>
    <p:sldId id="290" r:id="rId23"/>
    <p:sldId id="301" r:id="rId24"/>
    <p:sldId id="291" r:id="rId25"/>
    <p:sldId id="302" r:id="rId26"/>
    <p:sldId id="365" r:id="rId27"/>
    <p:sldId id="292" r:id="rId28"/>
    <p:sldId id="303" r:id="rId29"/>
    <p:sldId id="293" r:id="rId30"/>
    <p:sldId id="366" r:id="rId31"/>
    <p:sldId id="256" r:id="rId32"/>
    <p:sldId id="257" r:id="rId33"/>
    <p:sldId id="258" r:id="rId34"/>
    <p:sldId id="278" r:id="rId35"/>
    <p:sldId id="333" r:id="rId36"/>
    <p:sldId id="334" r:id="rId37"/>
    <p:sldId id="259" r:id="rId38"/>
    <p:sldId id="279" r:id="rId39"/>
    <p:sldId id="329" r:id="rId40"/>
    <p:sldId id="330" r:id="rId41"/>
    <p:sldId id="265" r:id="rId42"/>
    <p:sldId id="266" r:id="rId43"/>
    <p:sldId id="370" r:id="rId44"/>
    <p:sldId id="374" r:id="rId45"/>
    <p:sldId id="371" r:id="rId46"/>
    <p:sldId id="369" r:id="rId47"/>
    <p:sldId id="286" r:id="rId48"/>
    <p:sldId id="373" r:id="rId49"/>
    <p:sldId id="331" r:id="rId50"/>
    <p:sldId id="268" r:id="rId51"/>
    <p:sldId id="269" r:id="rId52"/>
    <p:sldId id="332" r:id="rId53"/>
    <p:sldId id="284" r:id="rId54"/>
    <p:sldId id="281" r:id="rId55"/>
    <p:sldId id="282" r:id="rId56"/>
    <p:sldId id="283" r:id="rId57"/>
    <p:sldId id="285" r:id="rId58"/>
    <p:sldId id="394" r:id="rId59"/>
    <p:sldId id="395" r:id="rId60"/>
    <p:sldId id="396" r:id="rId61"/>
    <p:sldId id="397" r:id="rId62"/>
    <p:sldId id="375" r:id="rId63"/>
    <p:sldId id="376" r:id="rId64"/>
    <p:sldId id="377" r:id="rId65"/>
    <p:sldId id="378" r:id="rId66"/>
    <p:sldId id="379" r:id="rId67"/>
    <p:sldId id="380" r:id="rId68"/>
    <p:sldId id="381" r:id="rId69"/>
    <p:sldId id="382" r:id="rId70"/>
    <p:sldId id="260" r:id="rId71"/>
    <p:sldId id="261" r:id="rId72"/>
    <p:sldId id="262" r:id="rId73"/>
    <p:sldId id="383" r:id="rId74"/>
    <p:sldId id="280" r:id="rId75"/>
    <p:sldId id="263" r:id="rId76"/>
    <p:sldId id="367" r:id="rId77"/>
    <p:sldId id="368" r:id="rId78"/>
    <p:sldId id="335" r:id="rId79"/>
    <p:sldId id="336" r:id="rId80"/>
    <p:sldId id="337" r:id="rId81"/>
    <p:sldId id="338" r:id="rId82"/>
    <p:sldId id="384" r:id="rId83"/>
    <p:sldId id="385" r:id="rId84"/>
    <p:sldId id="386" r:id="rId85"/>
    <p:sldId id="387" r:id="rId86"/>
    <p:sldId id="388" r:id="rId87"/>
    <p:sldId id="389" r:id="rId88"/>
    <p:sldId id="390" r:id="rId89"/>
    <p:sldId id="391" r:id="rId90"/>
    <p:sldId id="392" r:id="rId91"/>
    <p:sldId id="393"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2" autoAdjust="0"/>
    <p:restoredTop sz="94660"/>
  </p:normalViewPr>
  <p:slideViewPr>
    <p:cSldViewPr>
      <p:cViewPr varScale="1">
        <p:scale>
          <a:sx n="65" d="100"/>
          <a:sy n="65" d="100"/>
        </p:scale>
        <p:origin x="105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5E41BC39-DFDE-4735-82FB-C2362B6B41A7}" type="datetimeFigureOut">
              <a:rPr lang="en-US"/>
              <a:pPr>
                <a:defRPr/>
              </a:pPr>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8E92FE-2FDC-49A0-AB2D-F15B24F08C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8A60D2-049E-482A-B89B-2CBEF4791D24}"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7122689-D526-4B66-91D6-6B01F5988983}" type="datetime1">
              <a:rPr lang="en-US"/>
              <a:pPr>
                <a:defRPr/>
              </a:pPr>
              <a:t>12/5/2018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F56BEB6A-6849-4DB7-98F7-D3940073C5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A40332A-EC0A-442C-9650-2422F57F9736}" type="datetime1">
              <a:rPr lang="en-US"/>
              <a:pPr>
                <a:defRPr/>
              </a:pPr>
              <a:t>12/5/2018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F5FFF9F6-F84E-4B5F-953A-A03DD48AE1B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A21C48-9EAE-43E8-A1A9-77CB1AC77CD0}" type="datetime1">
              <a:rPr lang="en-US"/>
              <a:pPr>
                <a:defRPr/>
              </a:pPr>
              <a:t>12/5/2018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394DD359-32E6-42C2-96AF-689F0275AD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BCA613F-6A6E-4A8C-9545-F267B624FE63}" type="datetime1">
              <a:rPr lang="en-US"/>
              <a:pPr>
                <a:defRPr/>
              </a:pPr>
              <a:t>12/5/2018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60584A9E-B394-49B1-ADD9-FF60235CB5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904AE2-F977-4FFA-BB5D-3B542C21D1FB}" type="datetime1">
              <a:rPr lang="en-US"/>
              <a:pPr>
                <a:defRPr/>
              </a:pPr>
              <a:t>12/5/2018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6" name="Slide Number Placeholder 5"/>
          <p:cNvSpPr>
            <a:spLocks noGrp="1"/>
          </p:cNvSpPr>
          <p:nvPr>
            <p:ph type="sldNum" sz="quarter" idx="12"/>
          </p:nvPr>
        </p:nvSpPr>
        <p:spPr/>
        <p:txBody>
          <a:bodyPr/>
          <a:lstStyle>
            <a:lvl1pPr>
              <a:defRPr/>
            </a:lvl1pPr>
          </a:lstStyle>
          <a:p>
            <a:pPr>
              <a:defRPr/>
            </a:pPr>
            <a:fld id="{BC1E313B-0026-48E0-832F-0E70D41A49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84908D1-6169-4E24-A5B6-69722804961E}" type="datetime1">
              <a:rPr lang="en-US"/>
              <a:pPr>
                <a:defRPr/>
              </a:pPr>
              <a:t>12/5/2018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6D80A9B8-5A0C-4CD7-AE05-EDF6833A49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EEB4361-52F9-426A-92AC-442686BAEE70}" type="datetime1">
              <a:rPr lang="en-US"/>
              <a:pPr>
                <a:defRPr/>
              </a:pPr>
              <a:t>12/5/2018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9" name="Slide Number Placeholder 5"/>
          <p:cNvSpPr>
            <a:spLocks noGrp="1"/>
          </p:cNvSpPr>
          <p:nvPr>
            <p:ph type="sldNum" sz="quarter" idx="12"/>
          </p:nvPr>
        </p:nvSpPr>
        <p:spPr/>
        <p:txBody>
          <a:bodyPr/>
          <a:lstStyle>
            <a:lvl1pPr>
              <a:defRPr/>
            </a:lvl1pPr>
          </a:lstStyle>
          <a:p>
            <a:pPr>
              <a:defRPr/>
            </a:pPr>
            <a:fld id="{6A4FA739-6B71-4773-921A-2EC20D9543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5EAB395-C4D2-45D2-9999-79C1C2D9EF66}" type="datetime1">
              <a:rPr lang="en-US"/>
              <a:pPr>
                <a:defRPr/>
              </a:pPr>
              <a:t>12/5/2018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5" name="Slide Number Placeholder 5"/>
          <p:cNvSpPr>
            <a:spLocks noGrp="1"/>
          </p:cNvSpPr>
          <p:nvPr>
            <p:ph type="sldNum" sz="quarter" idx="12"/>
          </p:nvPr>
        </p:nvSpPr>
        <p:spPr/>
        <p:txBody>
          <a:bodyPr/>
          <a:lstStyle>
            <a:lvl1pPr>
              <a:defRPr/>
            </a:lvl1pPr>
          </a:lstStyle>
          <a:p>
            <a:pPr>
              <a:defRPr/>
            </a:pPr>
            <a:fld id="{D86D6C93-0EDE-4BBB-B8DE-D3D2265412A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CC82FF-E103-48FB-92C7-3A77224615B4}" type="datetime1">
              <a:rPr lang="en-US"/>
              <a:pPr>
                <a:defRPr/>
              </a:pPr>
              <a:t>12/5/2018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4" name="Slide Number Placeholder 5"/>
          <p:cNvSpPr>
            <a:spLocks noGrp="1"/>
          </p:cNvSpPr>
          <p:nvPr>
            <p:ph type="sldNum" sz="quarter" idx="12"/>
          </p:nvPr>
        </p:nvSpPr>
        <p:spPr/>
        <p:txBody>
          <a:bodyPr/>
          <a:lstStyle>
            <a:lvl1pPr>
              <a:defRPr/>
            </a:lvl1pPr>
          </a:lstStyle>
          <a:p>
            <a:pPr>
              <a:defRPr/>
            </a:pPr>
            <a:fld id="{C930D0F3-68B4-4EBF-84F4-606C24F3BF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6ACB2E-0A23-43E1-9863-3FC4D31FE190}" type="datetime1">
              <a:rPr lang="en-US"/>
              <a:pPr>
                <a:defRPr/>
              </a:pPr>
              <a:t>12/5/2018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62967FAC-E93B-42B7-B4B8-7FC3710B79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F95D63-EE33-4B0A-B020-B8812D40FB40}" type="datetime1">
              <a:rPr lang="en-US"/>
              <a:pPr>
                <a:defRPr/>
              </a:pPr>
              <a:t>12/5/2018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Graphics, Khwopa Engineering College, Libali, Bhaktapur</a:t>
            </a:r>
          </a:p>
        </p:txBody>
      </p:sp>
      <p:sp>
        <p:nvSpPr>
          <p:cNvPr id="7" name="Slide Number Placeholder 5"/>
          <p:cNvSpPr>
            <a:spLocks noGrp="1"/>
          </p:cNvSpPr>
          <p:nvPr>
            <p:ph type="sldNum" sz="quarter" idx="12"/>
          </p:nvPr>
        </p:nvSpPr>
        <p:spPr/>
        <p:txBody>
          <a:bodyPr/>
          <a:lstStyle>
            <a:lvl1pPr>
              <a:defRPr/>
            </a:lvl1pPr>
          </a:lstStyle>
          <a:p>
            <a:pPr>
              <a:defRPr/>
            </a:pPr>
            <a:fld id="{FE495A83-26E2-434C-BB0F-8AF12DC8602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F05CAF0-C3E2-4A1B-AD47-CC2148D6EE16}" type="datetime1">
              <a:rPr lang="en-US"/>
              <a:pPr>
                <a:defRPr/>
              </a:pPr>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Computer Graphics, Khwopa Engineering College, Libali, Bhaktapur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F6ADBA9-EF85-4EAC-9945-576C3C7162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history.sandiego.edu/GEN/recording/images5/PDRM0381.jp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File:Egun.jpg" TargetMode="Externa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en.wikipedia.org/wiki/Plasma_(physics)" TargetMode="External"/><Relationship Id="rId2" Type="http://schemas.openxmlformats.org/officeDocument/2006/relationships/hyperlink" Target="http://en.wikipedia.org/wiki/Inert_gase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en.wikipedia.org/wiki/Glow_discharge"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en.wikipedia.org/wiki/File:Plasma-display-composition.svg" TargetMode="External"/><Relationship Id="rId1" Type="http://schemas.openxmlformats.org/officeDocument/2006/relationships/slideLayout" Target="../slideLayouts/slideLayout2.xml"/><Relationship Id="rId4" Type="http://schemas.openxmlformats.org/officeDocument/2006/relationships/image" Target="http://upload.wikimedia.org/wikipedia/commons/thumb/5/5d/Plasma-display-composition.svg/440px-Plasma-display-composition.svg.png"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en.wikipedia.org/wiki/File:LCD_layers.sv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884238"/>
          </a:xfrm>
        </p:spPr>
        <p:txBody>
          <a:bodyPr/>
          <a:lstStyle/>
          <a:p>
            <a:r>
              <a:rPr lang="en-US" b="1"/>
              <a:t>Chapter 2</a:t>
            </a:r>
            <a:endParaRPr lang="en-US"/>
          </a:p>
        </p:txBody>
      </p:sp>
      <p:sp>
        <p:nvSpPr>
          <p:cNvPr id="3" name="Content Placeholder 2"/>
          <p:cNvSpPr>
            <a:spLocks noGrp="1"/>
          </p:cNvSpPr>
          <p:nvPr>
            <p:ph idx="1"/>
          </p:nvPr>
        </p:nvSpPr>
        <p:spPr>
          <a:xfrm>
            <a:off x="457200" y="914400"/>
            <a:ext cx="8229600" cy="2286000"/>
          </a:xfrm>
          <a:prstGeom prst="roundRect">
            <a:avLst/>
          </a:prstGeom>
          <a:solidFill>
            <a:schemeClr val="tx2">
              <a:lumMod val="60000"/>
              <a:lumOff val="40000"/>
            </a:schemeClr>
          </a:solidFill>
          <a:ln>
            <a:solidFill>
              <a:schemeClr val="accent1"/>
            </a:solidFill>
          </a:ln>
        </p:spPr>
        <p:txBody>
          <a:bodyPr/>
          <a:lstStyle/>
          <a:p>
            <a:pPr>
              <a:buFont typeface="Arial" pitchFamily="34" charset="0"/>
              <a:buChar char="•"/>
              <a:defRPr/>
            </a:pPr>
            <a:r>
              <a:rPr lang="en-US" b="1" dirty="0"/>
              <a:t>Hardware Concepts:</a:t>
            </a:r>
          </a:p>
          <a:p>
            <a:pPr>
              <a:buFont typeface="Arial" pitchFamily="34" charset="0"/>
              <a:buChar char="•"/>
              <a:defRPr/>
            </a:pPr>
            <a:r>
              <a:rPr lang="en-US" dirty="0"/>
              <a:t>Since a computer is an electronic machine, so without any input to a computer it doesn’t work anything. </a:t>
            </a:r>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B5113A98-E2EF-40CE-A2D1-7ECD1AF4C62C}" type="slidenum">
              <a:rPr lang="en-US" smtClean="0"/>
              <a:pPr>
                <a:defRPr/>
              </a:pPr>
              <a:t>1</a:t>
            </a:fld>
            <a:endParaRPr lang="en-US"/>
          </a:p>
        </p:txBody>
      </p:sp>
      <p:sp>
        <p:nvSpPr>
          <p:cNvPr id="6" name="Content Placeholder 2"/>
          <p:cNvSpPr txBox="1">
            <a:spLocks/>
          </p:cNvSpPr>
          <p:nvPr/>
        </p:nvSpPr>
        <p:spPr bwMode="auto">
          <a:xfrm>
            <a:off x="457200" y="3276600"/>
            <a:ext cx="8229600" cy="30480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eaLnBrk="0" hangingPunct="0">
              <a:spcBef>
                <a:spcPct val="20000"/>
              </a:spcBef>
              <a:buFont typeface="Arial" pitchFamily="34" charset="0"/>
              <a:buChar char="•"/>
              <a:defRPr/>
            </a:pPr>
            <a:r>
              <a:rPr lang="en-US" sz="3200" b="1" dirty="0"/>
              <a:t>Keyboard</a:t>
            </a:r>
          </a:p>
          <a:p>
            <a:pPr marL="342900" indent="-342900" eaLnBrk="0" hangingPunct="0">
              <a:spcBef>
                <a:spcPct val="20000"/>
              </a:spcBef>
              <a:buFont typeface="Arial" pitchFamily="34" charset="0"/>
              <a:buChar char="•"/>
              <a:defRPr/>
            </a:pPr>
            <a:r>
              <a:rPr lang="en-US" sz="3200" b="1" dirty="0"/>
              <a:t>Mouse</a:t>
            </a:r>
          </a:p>
          <a:p>
            <a:pPr marL="342900" indent="-342900" eaLnBrk="0" hangingPunct="0">
              <a:spcBef>
                <a:spcPct val="20000"/>
              </a:spcBef>
              <a:buFont typeface="Arial" pitchFamily="34" charset="0"/>
              <a:buChar char="•"/>
              <a:defRPr/>
            </a:pPr>
            <a:r>
              <a:rPr lang="en-US" sz="3200" b="1" dirty="0"/>
              <a:t>Light pen</a:t>
            </a:r>
          </a:p>
          <a:p>
            <a:pPr marL="342900" indent="-342900" eaLnBrk="0" hangingPunct="0">
              <a:spcBef>
                <a:spcPct val="20000"/>
              </a:spcBef>
              <a:buFont typeface="Arial" pitchFamily="34" charset="0"/>
              <a:buChar char="•"/>
              <a:defRPr/>
            </a:pPr>
            <a:r>
              <a:rPr lang="en-US" sz="3200" b="1" dirty="0"/>
              <a:t>Touch screen, and </a:t>
            </a:r>
          </a:p>
          <a:p>
            <a:pPr marL="342900" indent="-342900" eaLnBrk="0" hangingPunct="0">
              <a:spcBef>
                <a:spcPct val="20000"/>
              </a:spcBef>
              <a:buFont typeface="Arial" pitchFamily="34" charset="0"/>
              <a:buChar char="•"/>
              <a:defRPr/>
            </a:pPr>
            <a:r>
              <a:rPr lang="en-US" sz="3200" b="1" dirty="0"/>
              <a:t>Tablet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0010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err="1">
                <a:solidFill>
                  <a:schemeClr val="tx1"/>
                </a:solidFill>
              </a:rPr>
              <a:t>i</a:t>
            </a:r>
            <a:r>
              <a:rPr lang="en-US" sz="2400" dirty="0">
                <a:solidFill>
                  <a:schemeClr val="tx1"/>
                </a:solidFill>
              </a:rPr>
              <a:t>.	</a:t>
            </a:r>
            <a:r>
              <a:rPr lang="en-US" sz="2400" b="1" dirty="0">
                <a:solidFill>
                  <a:schemeClr val="tx1"/>
                </a:solidFill>
              </a:rPr>
              <a:t>Electrical Tablet</a:t>
            </a:r>
          </a:p>
          <a:p>
            <a:pPr>
              <a:defRPr/>
            </a:pPr>
            <a:r>
              <a:rPr lang="en-US" sz="2400" dirty="0">
                <a:solidFill>
                  <a:schemeClr val="tx1"/>
                </a:solidFill>
              </a:rPr>
              <a:t> </a:t>
            </a:r>
          </a:p>
          <a:p>
            <a:pPr>
              <a:defRPr/>
            </a:pPr>
            <a:r>
              <a:rPr lang="en-US" sz="2400" dirty="0">
                <a:solidFill>
                  <a:schemeClr val="tx1"/>
                </a:solidFill>
              </a:rPr>
              <a:t>A grid of wires on ¼ to ½ inch centers is embedded in the tablet surface. </a:t>
            </a:r>
          </a:p>
          <a:p>
            <a:pPr>
              <a:defRPr/>
            </a:pPr>
            <a:r>
              <a:rPr lang="en-US" sz="2400" dirty="0">
                <a:solidFill>
                  <a:schemeClr val="tx1"/>
                </a:solidFill>
              </a:rPr>
              <a:t> </a:t>
            </a:r>
          </a:p>
          <a:p>
            <a:pPr>
              <a:defRPr/>
            </a:pPr>
            <a:r>
              <a:rPr lang="en-US" sz="2400" dirty="0">
                <a:solidFill>
                  <a:schemeClr val="tx1"/>
                </a:solidFill>
              </a:rPr>
              <a:t>Electromagnetic signals generated by electrical pulses applied in sequence to the wires in the grid induce an electrical signal in a wire coil in the stylus or puck</a:t>
            </a:r>
          </a:p>
          <a:p>
            <a:pPr>
              <a:defRPr/>
            </a:pPr>
            <a:r>
              <a:rPr lang="en-US" sz="2400" dirty="0">
                <a:solidFill>
                  <a:schemeClr val="tx1"/>
                </a:solidFill>
              </a:rPr>
              <a:t> </a:t>
            </a:r>
          </a:p>
          <a:p>
            <a:pPr>
              <a:defRPr/>
            </a:pPr>
            <a:r>
              <a:rPr lang="en-US" sz="2400" dirty="0">
                <a:solidFill>
                  <a:schemeClr val="tx1"/>
                </a:solidFill>
              </a:rPr>
              <a:t>The strength of the signal induced by each pulse is used to determine the position of the stylus.</a:t>
            </a:r>
          </a:p>
          <a:p>
            <a:pPr>
              <a:defRPr/>
            </a:pPr>
            <a:r>
              <a:rPr lang="en-US" sz="2400" dirty="0">
                <a:solidFill>
                  <a:schemeClr val="tx1"/>
                </a:solidFill>
              </a:rPr>
              <a:t> </a:t>
            </a:r>
          </a:p>
          <a:p>
            <a:pPr>
              <a:defRPr/>
            </a:pPr>
            <a:r>
              <a:rPr lang="en-US" sz="2400" dirty="0">
                <a:solidFill>
                  <a:schemeClr val="tx1"/>
                </a:solidFill>
              </a:rPr>
              <a:t>The signal strength is also used to determine roughly how far the stylus is from the tablet</a:t>
            </a:r>
          </a:p>
          <a:p>
            <a:pPr>
              <a:defRPr/>
            </a:pPr>
            <a:r>
              <a:rPr lang="en-US" sz="2400" dirty="0">
                <a:solidFill>
                  <a:schemeClr val="tx1"/>
                </a:solidFill>
              </a:rPr>
              <a:t> </a:t>
            </a:r>
          </a:p>
        </p:txBody>
      </p:sp>
      <p:sp>
        <p:nvSpPr>
          <p:cNvPr id="4" name="Slide Number Placeholder 3"/>
          <p:cNvSpPr>
            <a:spLocks noGrp="1"/>
          </p:cNvSpPr>
          <p:nvPr>
            <p:ph type="sldNum" sz="quarter" idx="12"/>
          </p:nvPr>
        </p:nvSpPr>
        <p:spPr/>
        <p:txBody>
          <a:bodyPr/>
          <a:lstStyle/>
          <a:p>
            <a:pPr>
              <a:defRPr/>
            </a:pPr>
            <a:fld id="{F7EE3825-57DC-494E-A792-34B1B192C627}"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49772D-03F4-4B9A-93DB-803FC336DBFD}"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2292" name="Picture 5"/>
          <p:cNvPicPr>
            <a:picLocks noChangeAspect="1" noChangeArrowheads="1"/>
          </p:cNvPicPr>
          <p:nvPr/>
        </p:nvPicPr>
        <p:blipFill>
          <a:blip r:embed="rId2" cstate="print"/>
          <a:srcRect/>
          <a:stretch>
            <a:fillRect/>
          </a:stretch>
        </p:blipFill>
        <p:spPr bwMode="auto">
          <a:xfrm>
            <a:off x="4724400" y="2895600"/>
            <a:ext cx="4191000" cy="3276600"/>
          </a:xfrm>
          <a:prstGeom prst="rect">
            <a:avLst/>
          </a:prstGeom>
          <a:noFill/>
          <a:ln w="9525">
            <a:noFill/>
            <a:miter lim="800000"/>
            <a:headEnd/>
            <a:tailEnd/>
          </a:ln>
        </p:spPr>
      </p:pic>
      <p:pic>
        <p:nvPicPr>
          <p:cNvPr id="12293" name="Picture 6"/>
          <p:cNvPicPr>
            <a:picLocks noChangeAspect="1" noChangeArrowheads="1"/>
          </p:cNvPicPr>
          <p:nvPr/>
        </p:nvPicPr>
        <p:blipFill>
          <a:blip r:embed="rId3" cstate="print"/>
          <a:srcRect/>
          <a:stretch>
            <a:fillRect/>
          </a:stretch>
        </p:blipFill>
        <p:spPr bwMode="auto">
          <a:xfrm>
            <a:off x="685800" y="838200"/>
            <a:ext cx="4038600" cy="342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762000"/>
            <a:ext cx="82296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ii.	</a:t>
            </a:r>
            <a:r>
              <a:rPr lang="en-US" sz="2800" b="1" dirty="0">
                <a:solidFill>
                  <a:schemeClr val="tx1"/>
                </a:solidFill>
              </a:rPr>
              <a:t>Sonic Tablet</a:t>
            </a:r>
          </a:p>
          <a:p>
            <a:pPr>
              <a:defRPr/>
            </a:pPr>
            <a:r>
              <a:rPr lang="en-US" sz="2800" dirty="0">
                <a:solidFill>
                  <a:schemeClr val="tx1"/>
                </a:solidFill>
              </a:rPr>
              <a:t>The sonic tablet uses sound waves to couple the stylus to microphones positioned on the periphery of the digitizing area</a:t>
            </a:r>
          </a:p>
          <a:p>
            <a:pPr>
              <a:defRPr/>
            </a:pPr>
            <a:r>
              <a:rPr lang="en-US" sz="2800" dirty="0" err="1">
                <a:solidFill>
                  <a:schemeClr val="tx1"/>
                </a:solidFill>
              </a:rPr>
              <a:t> </a:t>
            </a:r>
          </a:p>
          <a:p>
            <a:pPr>
              <a:defRPr/>
            </a:pPr>
            <a:r>
              <a:rPr lang="en-US" sz="2800" dirty="0" err="1">
                <a:solidFill>
                  <a:schemeClr val="tx1"/>
                </a:solidFill>
              </a:rPr>
              <a:t>An  electrical spark at the tip of the stylus creates </a:t>
            </a:r>
            <a:r>
              <a:rPr lang="en-US" sz="2800" b="1" dirty="0" err="1">
                <a:solidFill>
                  <a:schemeClr val="tx1"/>
                </a:solidFill>
              </a:rPr>
              <a:t>sound bursts</a:t>
            </a:r>
            <a:r>
              <a:rPr lang="en-US" sz="2800" dirty="0" err="1">
                <a:solidFill>
                  <a:schemeClr val="tx1"/>
                </a:solidFill>
              </a:rPr>
              <a:t>.</a:t>
            </a:r>
          </a:p>
          <a:p>
            <a:pPr>
              <a:defRPr/>
            </a:pPr>
            <a:r>
              <a:rPr lang="en-US" sz="2800" dirty="0" err="1">
                <a:solidFill>
                  <a:schemeClr val="tx1"/>
                </a:solidFill>
              </a:rPr>
              <a:t> </a:t>
            </a:r>
          </a:p>
          <a:p>
            <a:pPr>
              <a:defRPr/>
            </a:pPr>
            <a:r>
              <a:rPr lang="en-US" sz="2800" dirty="0">
                <a:solidFill>
                  <a:schemeClr val="tx1"/>
                </a:solidFill>
              </a:rPr>
              <a:t>The position of the stylus or the coordinate values is calculated using the </a:t>
            </a:r>
            <a:r>
              <a:rPr lang="en-US" sz="2800" b="1" dirty="0">
                <a:solidFill>
                  <a:schemeClr val="tx1"/>
                </a:solidFill>
              </a:rPr>
              <a:t>delay between </a:t>
            </a:r>
            <a:r>
              <a:rPr lang="en-US" sz="2800" dirty="0">
                <a:solidFill>
                  <a:schemeClr val="tx1"/>
                </a:solidFill>
              </a:rPr>
              <a:t>when the spark occurs and when its sound arrives at each microphone</a:t>
            </a:r>
          </a:p>
        </p:txBody>
      </p:sp>
      <p:sp>
        <p:nvSpPr>
          <p:cNvPr id="4" name="Slide Number Placeholder 3"/>
          <p:cNvSpPr>
            <a:spLocks noGrp="1"/>
          </p:cNvSpPr>
          <p:nvPr>
            <p:ph type="sldNum" sz="quarter" idx="12"/>
          </p:nvPr>
        </p:nvSpPr>
        <p:spPr/>
        <p:txBody>
          <a:bodyPr/>
          <a:lstStyle/>
          <a:p>
            <a:pPr>
              <a:defRPr/>
            </a:pPr>
            <a:fld id="{45342EB1-7793-4C63-A535-87F77CE6EB74}"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8077200" cy="510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The main advantage of sonic tablet is that it </a:t>
            </a:r>
            <a:r>
              <a:rPr lang="en-US" sz="3200" b="1" dirty="0">
                <a:solidFill>
                  <a:schemeClr val="tx1"/>
                </a:solidFill>
              </a:rPr>
              <a:t>doesn’t require a dedicated working area</a:t>
            </a:r>
            <a:r>
              <a:rPr lang="en-US" sz="3200" dirty="0">
                <a:solidFill>
                  <a:schemeClr val="tx1"/>
                </a:solidFill>
              </a:rPr>
              <a:t> as the microphones can be placed on any surface to form the tablet work area</a:t>
            </a:r>
          </a:p>
          <a:p>
            <a:pPr>
              <a:defRPr/>
            </a:pPr>
            <a:r>
              <a:rPr lang="en-US" sz="3200" dirty="0">
                <a:solidFill>
                  <a:schemeClr val="tx1"/>
                </a:solidFill>
              </a:rPr>
              <a:t> </a:t>
            </a:r>
          </a:p>
          <a:p>
            <a:pPr>
              <a:defRPr/>
            </a:pPr>
            <a:r>
              <a:rPr lang="en-US" sz="3200" dirty="0">
                <a:solidFill>
                  <a:schemeClr val="tx1"/>
                </a:solidFill>
              </a:rPr>
              <a:t>This facilitates digitizing drawing on thick books because in an electrical tablet this is not convenient for the stylus can not get closer to the tablet surface</a:t>
            </a:r>
          </a:p>
        </p:txBody>
      </p:sp>
      <p:sp>
        <p:nvSpPr>
          <p:cNvPr id="4" name="Slide Number Placeholder 3"/>
          <p:cNvSpPr>
            <a:spLocks noGrp="1"/>
          </p:cNvSpPr>
          <p:nvPr>
            <p:ph type="sldNum" sz="quarter" idx="12"/>
          </p:nvPr>
        </p:nvSpPr>
        <p:spPr/>
        <p:txBody>
          <a:bodyPr/>
          <a:lstStyle/>
          <a:p>
            <a:pPr>
              <a:defRPr/>
            </a:pPr>
            <a:fld id="{0234DCB5-3719-4C5F-83AA-FBADCAFF5761}"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3B71CA-B72E-467F-BA20-1D6D9EE36ADE}"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5364" name="Picture 5"/>
          <p:cNvPicPr>
            <a:picLocks noChangeAspect="1" noChangeArrowheads="1"/>
          </p:cNvPicPr>
          <p:nvPr/>
        </p:nvPicPr>
        <p:blipFill>
          <a:blip r:embed="rId2" cstate="print"/>
          <a:srcRect/>
          <a:stretch>
            <a:fillRect/>
          </a:stretch>
        </p:blipFill>
        <p:spPr bwMode="auto">
          <a:xfrm>
            <a:off x="800100" y="787400"/>
            <a:ext cx="7505700" cy="5003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494AAAF-05BE-4C11-BAA3-FF00227F5EF2}"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16388" name="Picture 1"/>
          <p:cNvPicPr>
            <a:picLocks noChangeAspect="1" noChangeArrowheads="1"/>
          </p:cNvPicPr>
          <p:nvPr/>
        </p:nvPicPr>
        <p:blipFill>
          <a:blip r:embed="rId2" cstate="print"/>
          <a:srcRect/>
          <a:stretch>
            <a:fillRect/>
          </a:stretch>
        </p:blipFill>
        <p:spPr bwMode="auto">
          <a:xfrm>
            <a:off x="1524000" y="609600"/>
            <a:ext cx="6324600" cy="54784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762000"/>
            <a:ext cx="8305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iii.	</a:t>
            </a:r>
            <a:r>
              <a:rPr lang="en-US" sz="2800" b="1" dirty="0">
                <a:solidFill>
                  <a:schemeClr val="tx1"/>
                </a:solidFill>
              </a:rPr>
              <a:t>Resistive Tablet</a:t>
            </a:r>
          </a:p>
          <a:p>
            <a:pPr>
              <a:defRPr/>
            </a:pPr>
            <a:endParaRPr lang="en-US" sz="2800" dirty="0">
              <a:solidFill>
                <a:schemeClr val="tx1"/>
              </a:solidFill>
            </a:endParaRPr>
          </a:p>
          <a:p>
            <a:pPr>
              <a:defRPr/>
            </a:pPr>
            <a:r>
              <a:rPr lang="en-US" sz="2800" dirty="0">
                <a:solidFill>
                  <a:schemeClr val="tx1"/>
                </a:solidFill>
              </a:rPr>
              <a:t>The tablet is just a piece of glass coated with a thin layer of conducting material </a:t>
            </a:r>
          </a:p>
          <a:p>
            <a:pPr>
              <a:defRPr/>
            </a:pPr>
            <a:r>
              <a:rPr lang="en-US" sz="2800" dirty="0">
                <a:solidFill>
                  <a:schemeClr val="tx1"/>
                </a:solidFill>
              </a:rPr>
              <a:t> </a:t>
            </a:r>
          </a:p>
          <a:p>
            <a:pPr>
              <a:defRPr/>
            </a:pPr>
            <a:r>
              <a:rPr lang="en-US" sz="2800" dirty="0">
                <a:solidFill>
                  <a:schemeClr val="tx1"/>
                </a:solidFill>
              </a:rPr>
              <a:t>When a battery powered stylus is activated at certain position it emits high frequency radio signals which induces the radio signals on conducting layer.</a:t>
            </a:r>
          </a:p>
          <a:p>
            <a:pPr>
              <a:defRPr/>
            </a:pPr>
            <a:r>
              <a:rPr lang="en-US" sz="2800" dirty="0">
                <a:solidFill>
                  <a:schemeClr val="tx1"/>
                </a:solidFill>
              </a:rPr>
              <a:t> </a:t>
            </a:r>
          </a:p>
          <a:p>
            <a:pPr>
              <a:defRPr/>
            </a:pPr>
            <a:r>
              <a:rPr lang="en-US" sz="2800" dirty="0">
                <a:solidFill>
                  <a:schemeClr val="tx1"/>
                </a:solidFill>
              </a:rPr>
              <a:t>The strength of the signal received at the edges of the tablet is used to calculate the position of the stylus</a:t>
            </a:r>
          </a:p>
        </p:txBody>
      </p:sp>
      <p:sp>
        <p:nvSpPr>
          <p:cNvPr id="4" name="Slide Number Placeholder 3"/>
          <p:cNvSpPr>
            <a:spLocks noGrp="1"/>
          </p:cNvSpPr>
          <p:nvPr>
            <p:ph type="sldNum" sz="quarter" idx="12"/>
          </p:nvPr>
        </p:nvSpPr>
        <p:spPr/>
        <p:txBody>
          <a:bodyPr/>
          <a:lstStyle/>
          <a:p>
            <a:pPr>
              <a:defRPr/>
            </a:pPr>
            <a:fld id="{C44F967D-37AC-4BEB-8AC5-9EFD3073B39C}"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762000"/>
            <a:ext cx="78486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Several types of tablets are transparent, and thus can be backlit for digitizing x-ray films and photographic negatives. </a:t>
            </a:r>
          </a:p>
          <a:p>
            <a:pPr>
              <a:defRPr/>
            </a:pPr>
            <a:r>
              <a:rPr lang="en-US" sz="3200" dirty="0">
                <a:solidFill>
                  <a:schemeClr val="tx1"/>
                </a:solidFill>
              </a:rPr>
              <a:t> </a:t>
            </a:r>
          </a:p>
          <a:p>
            <a:pPr>
              <a:defRPr/>
            </a:pPr>
            <a:r>
              <a:rPr lang="en-US" sz="3200" dirty="0">
                <a:solidFill>
                  <a:schemeClr val="tx1"/>
                </a:solidFill>
              </a:rPr>
              <a:t>The Resistive tablet can be used to digitize the objects on CRT because it can be curved to the shape of the CRT.</a:t>
            </a:r>
          </a:p>
          <a:p>
            <a:pPr>
              <a:defRPr/>
            </a:pPr>
            <a:r>
              <a:rPr lang="en-US" sz="3200" dirty="0">
                <a:solidFill>
                  <a:schemeClr val="tx1"/>
                </a:solidFill>
              </a:rPr>
              <a:t> </a:t>
            </a:r>
          </a:p>
          <a:p>
            <a:pPr>
              <a:defRPr/>
            </a:pPr>
            <a:r>
              <a:rPr lang="en-US" sz="3200" dirty="0">
                <a:solidFill>
                  <a:schemeClr val="tx1"/>
                </a:solidFill>
              </a:rPr>
              <a:t>The mechanism used in the electrical or sonic tablets can also be used to digitize the 3D objects</a:t>
            </a:r>
          </a:p>
        </p:txBody>
      </p:sp>
      <p:sp>
        <p:nvSpPr>
          <p:cNvPr id="4" name="Slide Number Placeholder 3"/>
          <p:cNvSpPr>
            <a:spLocks noGrp="1"/>
          </p:cNvSpPr>
          <p:nvPr>
            <p:ph type="sldNum" sz="quarter" idx="12"/>
          </p:nvPr>
        </p:nvSpPr>
        <p:spPr/>
        <p:txBody>
          <a:bodyPr/>
          <a:lstStyle/>
          <a:p>
            <a:pPr>
              <a:defRPr/>
            </a:pPr>
            <a:fld id="{E07255F8-3B42-41D7-91F6-55B5EAFA58A9}"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685800" y="-174625"/>
            <a:ext cx="7772400" cy="1470025"/>
          </a:xfrm>
        </p:spPr>
        <p:txBody>
          <a:bodyPr/>
          <a:lstStyle/>
          <a:p>
            <a:pPr eaLnBrk="1" hangingPunct="1"/>
            <a:r>
              <a:rPr lang="en-US" b="1"/>
              <a:t>COMPUTER GRAPHICS</a:t>
            </a:r>
          </a:p>
        </p:txBody>
      </p:sp>
      <p:sp>
        <p:nvSpPr>
          <p:cNvPr id="19459" name="AutoShape 4"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0" name="AutoShape 6"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1" name="AutoShape 8"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sp>
        <p:nvSpPr>
          <p:cNvPr id="19462" name="AutoShape 10" descr="http://history.sandiego.edu/GEN/recording/images5/PDRM0381.JPEG">
            <a:hlinkClick r:id="rId2"/>
          </p:cNvPr>
          <p:cNvSpPr>
            <a:spLocks noChangeAspect="1" noChangeArrowheads="1"/>
          </p:cNvSpPr>
          <p:nvPr/>
        </p:nvSpPr>
        <p:spPr bwMode="auto">
          <a:xfrm>
            <a:off x="4443413" y="-144463"/>
            <a:ext cx="304800" cy="304801"/>
          </a:xfrm>
          <a:prstGeom prst="rect">
            <a:avLst/>
          </a:prstGeom>
          <a:noFill/>
          <a:ln w="9525">
            <a:noFill/>
            <a:miter lim="800000"/>
            <a:headEnd/>
            <a:tailEnd/>
          </a:ln>
        </p:spPr>
        <p:txBody>
          <a:bodyPr/>
          <a:lstStyle/>
          <a:p>
            <a:endParaRPr lang="en-US">
              <a:latin typeface="Book Antiqua" pitchFamily="18" charset="0"/>
            </a:endParaRPr>
          </a:p>
        </p:txBody>
      </p:sp>
      <p:pic>
        <p:nvPicPr>
          <p:cNvPr id="19463" name="Picture 11"/>
          <p:cNvPicPr>
            <a:picLocks noChangeAspect="1" noChangeArrowheads="1"/>
          </p:cNvPicPr>
          <p:nvPr/>
        </p:nvPicPr>
        <p:blipFill>
          <a:blip r:embed="rId3" cstate="print"/>
          <a:srcRect/>
          <a:stretch>
            <a:fillRect/>
          </a:stretch>
        </p:blipFill>
        <p:spPr bwMode="auto">
          <a:xfrm>
            <a:off x="1295400" y="1219200"/>
            <a:ext cx="6781800" cy="50863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85880E9E-D338-42FC-844D-CD65FB37B98D}" type="slidenum">
              <a:rPr lang="en-US" smtClean="0"/>
              <a:pPr>
                <a:defRPr/>
              </a:pPr>
              <a:t>18</a:t>
            </a:fld>
            <a:endParaRPr lang="en-US"/>
          </a:p>
        </p:txBody>
      </p:sp>
      <p:sp>
        <p:nvSpPr>
          <p:cNvPr id="9" name="Footer Placeholder 8"/>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7950" y="2209800"/>
            <a:ext cx="3482975" cy="211455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876800" y="1371600"/>
            <a:ext cx="3556000" cy="2209800"/>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1447800" y="4313238"/>
            <a:ext cx="2362200" cy="2125662"/>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876800" y="4092575"/>
            <a:ext cx="2895600" cy="2336800"/>
          </a:xfrm>
          <a:prstGeom prst="rect">
            <a:avLst/>
          </a:prstGeom>
          <a:noFill/>
          <a:ln w="9525">
            <a:noFill/>
            <a:miter lim="800000"/>
            <a:headEnd/>
            <a:tailEnd/>
          </a:ln>
        </p:spPr>
      </p:pic>
      <p:sp>
        <p:nvSpPr>
          <p:cNvPr id="7" name="Oval Callout 6"/>
          <p:cNvSpPr/>
          <p:nvPr/>
        </p:nvSpPr>
        <p:spPr>
          <a:xfrm>
            <a:off x="6705600" y="3810000"/>
            <a:ext cx="1676400" cy="685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	</a:t>
            </a:r>
          </a:p>
          <a:p>
            <a:pPr algn="ctr">
              <a:defRPr/>
            </a:pPr>
            <a:r>
              <a:rPr lang="en-US" b="1" dirty="0"/>
              <a:t>Electrical Tablet</a:t>
            </a:r>
            <a:endParaRPr lang="en-US" dirty="0"/>
          </a:p>
          <a:p>
            <a:pPr algn="ctr">
              <a:defRPr/>
            </a:pPr>
            <a:endParaRPr lang="en-US" dirty="0"/>
          </a:p>
        </p:txBody>
      </p:sp>
      <p:sp>
        <p:nvSpPr>
          <p:cNvPr id="8" name="Oval Callout 7"/>
          <p:cNvSpPr/>
          <p:nvPr/>
        </p:nvSpPr>
        <p:spPr>
          <a:xfrm>
            <a:off x="6858000" y="990600"/>
            <a:ext cx="1676400" cy="685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Puck</a:t>
            </a:r>
            <a:endParaRPr lang="en-US" dirty="0"/>
          </a:p>
        </p:txBody>
      </p:sp>
      <p:sp>
        <p:nvSpPr>
          <p:cNvPr id="9" name="Rounded Rectangular Callout 8"/>
          <p:cNvSpPr/>
          <p:nvPr/>
        </p:nvSpPr>
        <p:spPr>
          <a:xfrm>
            <a:off x="4800600" y="1752600"/>
            <a:ext cx="1143000" cy="381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Stylus</a:t>
            </a:r>
          </a:p>
        </p:txBody>
      </p:sp>
      <p:sp>
        <p:nvSpPr>
          <p:cNvPr id="11"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12" name="Slide Number Placeholder 11"/>
          <p:cNvSpPr>
            <a:spLocks noGrp="1"/>
          </p:cNvSpPr>
          <p:nvPr>
            <p:ph type="sldNum" sz="quarter" idx="12"/>
          </p:nvPr>
        </p:nvSpPr>
        <p:spPr/>
        <p:txBody>
          <a:bodyPr/>
          <a:lstStyle/>
          <a:p>
            <a:pPr>
              <a:defRPr/>
            </a:pPr>
            <a:fld id="{E47977A0-0BFE-4100-B25A-47A122558418}" type="slidenum">
              <a:rPr lang="en-US" smtClean="0"/>
              <a:pPr>
                <a:defRPr/>
              </a:pPr>
              <a:t>19</a:t>
            </a:fld>
            <a:endParaRPr lang="en-US"/>
          </a:p>
        </p:txBody>
      </p:sp>
      <p:sp>
        <p:nvSpPr>
          <p:cNvPr id="13" name="Footer Placeholder 12"/>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1143000"/>
          </a:xfrm>
        </p:spPr>
        <p:txBody>
          <a:bodyPr/>
          <a:lstStyle/>
          <a:p>
            <a:r>
              <a:rPr lang="en-US" b="1"/>
              <a:t>Input Hardware</a:t>
            </a:r>
            <a:endParaRPr lang="en-US"/>
          </a:p>
        </p:txBody>
      </p:sp>
      <p:sp>
        <p:nvSpPr>
          <p:cNvPr id="3" name="Content Placeholder 2"/>
          <p:cNvSpPr>
            <a:spLocks noGrp="1"/>
          </p:cNvSpPr>
          <p:nvPr>
            <p:ph idx="1"/>
          </p:nvPr>
        </p:nvSpPr>
        <p:spPr>
          <a:xfrm>
            <a:off x="457200" y="1143000"/>
            <a:ext cx="8229600" cy="4983163"/>
          </a:xfrm>
          <a:prstGeom prst="roundRect">
            <a:avLst/>
          </a:prstGeom>
          <a:solidFill>
            <a:schemeClr val="tx2">
              <a:lumMod val="60000"/>
              <a:lumOff val="40000"/>
            </a:schemeClr>
          </a:solidFill>
        </p:spPr>
        <p:txBody>
          <a:bodyPr/>
          <a:lstStyle/>
          <a:p>
            <a:pPr>
              <a:buFont typeface="Arial" pitchFamily="34" charset="0"/>
              <a:buChar char="•"/>
              <a:defRPr/>
            </a:pPr>
            <a:r>
              <a:rPr lang="en-US" b="1" dirty="0"/>
              <a:t>Keyboard:</a:t>
            </a:r>
          </a:p>
          <a:p>
            <a:pPr>
              <a:buFont typeface="Arial" pitchFamily="34" charset="0"/>
              <a:buChar char="•"/>
              <a:defRPr/>
            </a:pPr>
            <a:r>
              <a:rPr lang="en-US" dirty="0"/>
              <a:t>is a device primarily used for entering text string, i.e. keyboard is an efficient device for inputting non graphics data. </a:t>
            </a:r>
          </a:p>
          <a:p>
            <a:pPr>
              <a:buFont typeface="Arial" pitchFamily="34" charset="0"/>
              <a:buChar char="•"/>
              <a:defRPr/>
            </a:pPr>
            <a:r>
              <a:rPr lang="en-US" dirty="0"/>
              <a:t>creates a code such as ASCII uniquely corresponding to a pressed key.</a:t>
            </a:r>
          </a:p>
          <a:p>
            <a:pPr>
              <a:buFont typeface="Arial" pitchFamily="34" charset="0"/>
              <a:buChar char="•"/>
              <a:defRPr/>
            </a:pPr>
            <a:r>
              <a:rPr lang="en-US" dirty="0"/>
              <a:t>usually consists of alphanumeric keys, function keys, cursor-keys, and a separate numeric key pad. </a:t>
            </a:r>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B84A10EA-4242-44DB-AB17-9A5A40ACB599}"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cstate="print"/>
          <a:srcRect/>
          <a:stretch>
            <a:fillRect/>
          </a:stretch>
        </p:blipFill>
        <p:spPr bwMode="auto">
          <a:xfrm>
            <a:off x="533400" y="1028700"/>
            <a:ext cx="3429000" cy="2095500"/>
          </a:xfrm>
          <a:prstGeom prst="rect">
            <a:avLst/>
          </a:prstGeom>
          <a:noFill/>
          <a:ln w="9525">
            <a:noFill/>
            <a:miter lim="800000"/>
            <a:headEnd/>
            <a:tailEnd/>
          </a:ln>
        </p:spPr>
      </p:pic>
      <p:sp>
        <p:nvSpPr>
          <p:cNvPr id="5" name="TextBox 4"/>
          <p:cNvSpPr txBox="1"/>
          <p:nvPr/>
        </p:nvSpPr>
        <p:spPr>
          <a:xfrm>
            <a:off x="381000" y="1371600"/>
            <a:ext cx="2282825" cy="1200150"/>
          </a:xfrm>
          <a:prstGeom prst="rect">
            <a:avLst/>
          </a:prstGeom>
          <a:noFill/>
        </p:spPr>
        <p:txBody>
          <a:bodyPr wrap="none">
            <a:spAutoFit/>
          </a:bodyPr>
          <a:lstStyle/>
          <a:p>
            <a:pPr>
              <a:defRPr/>
            </a:pPr>
            <a:endParaRPr lang="en-US" b="1" dirty="0">
              <a:solidFill>
                <a:srgbClr val="FF0000"/>
              </a:solidFill>
              <a:latin typeface="Arial" pitchFamily="34" charset="0"/>
              <a:cs typeface="Arial" pitchFamily="34" charset="0"/>
            </a:endParaRPr>
          </a:p>
          <a:p>
            <a:pPr>
              <a:defRPr/>
            </a:pPr>
            <a:r>
              <a:rPr lang="en-US" b="1" dirty="0">
                <a:solidFill>
                  <a:srgbClr val="FF0000"/>
                </a:solidFill>
                <a:latin typeface="Arial" pitchFamily="34" charset="0"/>
                <a:cs typeface="Arial" pitchFamily="34" charset="0"/>
              </a:rPr>
              <a:t>Types:</a:t>
            </a:r>
          </a:p>
          <a:p>
            <a:pPr marL="342900" indent="-342900">
              <a:buFontTx/>
              <a:buAutoNum type="arabicPeriod"/>
              <a:defRPr/>
            </a:pPr>
            <a:endParaRPr lang="en-US" b="1" dirty="0">
              <a:solidFill>
                <a:srgbClr val="FF0000"/>
              </a:solidFill>
              <a:latin typeface="Arial" pitchFamily="34" charset="0"/>
              <a:cs typeface="Arial" pitchFamily="34" charset="0"/>
            </a:endParaRPr>
          </a:p>
          <a:p>
            <a:pPr marL="342900" indent="-342900">
              <a:buFontTx/>
              <a:buAutoNum type="arabicPeriod"/>
              <a:defRPr/>
            </a:pPr>
            <a:r>
              <a:rPr lang="en-US" b="1" dirty="0">
                <a:solidFill>
                  <a:srgbClr val="FF0000"/>
                </a:solidFill>
                <a:latin typeface="Arial" pitchFamily="34" charset="0"/>
                <a:cs typeface="Arial" pitchFamily="34" charset="0"/>
              </a:rPr>
              <a:t>Electrical Tablet</a:t>
            </a:r>
          </a:p>
        </p:txBody>
      </p:sp>
      <p:pic>
        <p:nvPicPr>
          <p:cNvPr id="21508" name="Picture 5"/>
          <p:cNvPicPr>
            <a:picLocks noChangeAspect="1" noChangeArrowheads="1"/>
          </p:cNvPicPr>
          <p:nvPr/>
        </p:nvPicPr>
        <p:blipFill>
          <a:blip r:embed="rId3" cstate="print"/>
          <a:srcRect/>
          <a:stretch>
            <a:fillRect/>
          </a:stretch>
        </p:blipFill>
        <p:spPr bwMode="auto">
          <a:xfrm>
            <a:off x="5486400" y="904875"/>
            <a:ext cx="3622675" cy="2447925"/>
          </a:xfrm>
          <a:prstGeom prst="rect">
            <a:avLst/>
          </a:prstGeom>
          <a:noFill/>
          <a:ln w="9525">
            <a:noFill/>
            <a:miter lim="800000"/>
            <a:headEnd/>
            <a:tailEnd/>
          </a:ln>
        </p:spPr>
      </p:pic>
      <p:pic>
        <p:nvPicPr>
          <p:cNvPr id="21509" name="Picture 4"/>
          <p:cNvPicPr>
            <a:picLocks noChangeAspect="1" noChangeArrowheads="1"/>
          </p:cNvPicPr>
          <p:nvPr/>
        </p:nvPicPr>
        <p:blipFill>
          <a:blip r:embed="rId4" cstate="print"/>
          <a:srcRect/>
          <a:stretch>
            <a:fillRect/>
          </a:stretch>
        </p:blipFill>
        <p:spPr bwMode="auto">
          <a:xfrm>
            <a:off x="2667000" y="3276600"/>
            <a:ext cx="4052888" cy="3048000"/>
          </a:xfrm>
          <a:prstGeom prst="rect">
            <a:avLst/>
          </a:prstGeom>
          <a:noFill/>
          <a:ln w="9525">
            <a:noFill/>
            <a:miter lim="800000"/>
            <a:headEnd/>
            <a:tailEnd/>
          </a:ln>
        </p:spPr>
      </p:pic>
      <p:sp>
        <p:nvSpPr>
          <p:cNvPr id="9"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7" name="Slide Number Placeholder 6"/>
          <p:cNvSpPr>
            <a:spLocks noGrp="1"/>
          </p:cNvSpPr>
          <p:nvPr>
            <p:ph type="sldNum" sz="quarter" idx="12"/>
          </p:nvPr>
        </p:nvSpPr>
        <p:spPr/>
        <p:txBody>
          <a:bodyPr/>
          <a:lstStyle/>
          <a:p>
            <a:pPr>
              <a:defRPr/>
            </a:pPr>
            <a:fld id="{0DEAE37B-0CD9-41B2-8D43-A573D9834614}"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533400" y="1143000"/>
            <a:ext cx="8077200" cy="5492750"/>
          </a:xfrm>
          <a:prstGeom prst="rect">
            <a:avLst/>
          </a:prstGeom>
          <a:noFill/>
          <a:ln w="9525">
            <a:noFill/>
            <a:miter lim="800000"/>
            <a:headEnd/>
            <a:tailEnd/>
          </a:ln>
        </p:spPr>
      </p:pic>
      <p:sp>
        <p:nvSpPr>
          <p:cNvPr id="5" name="Title 1"/>
          <p:cNvSpPr txBox="1">
            <a:spLocks/>
          </p:cNvSpPr>
          <p:nvPr/>
        </p:nvSpPr>
        <p:spPr bwMode="auto">
          <a:xfrm>
            <a:off x="685800" y="-250825"/>
            <a:ext cx="7772400" cy="1470025"/>
          </a:xfrm>
          <a:prstGeom prst="rect">
            <a:avLst/>
          </a:prstGeom>
          <a:noFill/>
          <a:ln w="9525">
            <a:noFill/>
            <a:miter lim="800000"/>
            <a:headEnd/>
            <a:tailEnd/>
          </a:ln>
        </p:spPr>
        <p:txBody>
          <a:bodyPr anchor="ctr"/>
          <a:lstStyle/>
          <a:p>
            <a:pPr algn="ctr" fontAlgn="auto">
              <a:spcAft>
                <a:spcPts val="0"/>
              </a:spcAft>
              <a:defRPr/>
            </a:pPr>
            <a:r>
              <a:rPr lang="en-US" sz="4400" b="1">
                <a:latin typeface="+mj-lt"/>
                <a:ea typeface="+mj-ea"/>
                <a:cs typeface="+mj-cs"/>
              </a:rPr>
              <a:t>COMPUTER GRAPHICS</a:t>
            </a:r>
            <a:endParaRPr lang="en-US" sz="4400" b="1" dirty="0">
              <a:latin typeface="+mj-lt"/>
              <a:ea typeface="+mj-ea"/>
              <a:cs typeface="+mj-cs"/>
            </a:endParaRPr>
          </a:p>
        </p:txBody>
      </p:sp>
      <p:sp>
        <p:nvSpPr>
          <p:cNvPr id="6" name="Slide Number Placeholder 5"/>
          <p:cNvSpPr>
            <a:spLocks noGrp="1"/>
          </p:cNvSpPr>
          <p:nvPr>
            <p:ph type="sldNum" sz="quarter" idx="12"/>
          </p:nvPr>
        </p:nvSpPr>
        <p:spPr/>
        <p:txBody>
          <a:bodyPr/>
          <a:lstStyle/>
          <a:p>
            <a:pPr>
              <a:defRPr/>
            </a:pPr>
            <a:fld id="{CD74E0C2-E353-48A9-B168-5622CD97E6AC}"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a:t>Computer Graphics, Khwopa Engineering College, Libali, Bhaktapur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685800"/>
            <a:ext cx="82296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Touch Panels</a:t>
            </a:r>
          </a:p>
          <a:p>
            <a:pPr>
              <a:defRPr/>
            </a:pPr>
            <a:r>
              <a:rPr lang="en-US" sz="2800" dirty="0">
                <a:solidFill>
                  <a:schemeClr val="tx1"/>
                </a:solidFill>
              </a:rPr>
              <a:t> The touch panel allows the user to point at the screen directly with a finger to move the cursor around the screen or to select the icons.</a:t>
            </a:r>
          </a:p>
          <a:p>
            <a:pPr>
              <a:defRPr/>
            </a:pPr>
            <a:r>
              <a:rPr lang="en-US" sz="2800" dirty="0">
                <a:solidFill>
                  <a:schemeClr val="tx1"/>
                </a:solidFill>
              </a:rPr>
              <a:t> </a:t>
            </a:r>
          </a:p>
          <a:p>
            <a:pPr>
              <a:defRPr/>
            </a:pPr>
            <a:r>
              <a:rPr lang="en-US" sz="2800" dirty="0" err="1">
                <a:solidFill>
                  <a:schemeClr val="tx1"/>
                </a:solidFill>
              </a:rPr>
              <a:t>i</a:t>
            </a:r>
            <a:r>
              <a:rPr lang="en-US" sz="2800" dirty="0">
                <a:solidFill>
                  <a:schemeClr val="tx1"/>
                </a:solidFill>
              </a:rPr>
              <a:t>.	</a:t>
            </a:r>
            <a:r>
              <a:rPr lang="en-US" sz="2800" b="1" dirty="0">
                <a:solidFill>
                  <a:schemeClr val="tx1"/>
                </a:solidFill>
              </a:rPr>
              <a:t>Optical Touch Panel</a:t>
            </a:r>
          </a:p>
          <a:p>
            <a:pPr>
              <a:defRPr/>
            </a:pPr>
            <a:r>
              <a:rPr lang="en-US" sz="2800" dirty="0">
                <a:solidFill>
                  <a:schemeClr val="tx1"/>
                </a:solidFill>
              </a:rPr>
              <a:t>It uses a series of infrared </a:t>
            </a:r>
            <a:r>
              <a:rPr lang="en-US" sz="2800" b="1" dirty="0">
                <a:solidFill>
                  <a:schemeClr val="tx1"/>
                </a:solidFill>
              </a:rPr>
              <a:t>light emitting diodes (LED) </a:t>
            </a:r>
            <a:r>
              <a:rPr lang="en-US" sz="2800" dirty="0">
                <a:solidFill>
                  <a:schemeClr val="tx1"/>
                </a:solidFill>
              </a:rPr>
              <a:t>along one vertical edge and along one horizontal edge of the panel</a:t>
            </a:r>
          </a:p>
          <a:p>
            <a:pPr>
              <a:defRPr/>
            </a:pPr>
            <a:r>
              <a:rPr lang="en-US" sz="2800" dirty="0">
                <a:solidFill>
                  <a:schemeClr val="tx1"/>
                </a:solidFill>
              </a:rPr>
              <a:t>  </a:t>
            </a:r>
          </a:p>
          <a:p>
            <a:pPr>
              <a:defRPr/>
            </a:pPr>
            <a:r>
              <a:rPr lang="en-US" sz="2800" dirty="0">
                <a:solidFill>
                  <a:schemeClr val="tx1"/>
                </a:solidFill>
              </a:rPr>
              <a:t>The opposite vertical and horizontal edges contain </a:t>
            </a:r>
            <a:r>
              <a:rPr lang="en-US" sz="2800" b="1" dirty="0">
                <a:solidFill>
                  <a:schemeClr val="tx1"/>
                </a:solidFill>
              </a:rPr>
              <a:t>photo detectors</a:t>
            </a:r>
            <a:r>
              <a:rPr lang="en-US" sz="2800" dirty="0">
                <a:solidFill>
                  <a:schemeClr val="tx1"/>
                </a:solidFill>
              </a:rPr>
              <a:t> to form a grid of invisible infrared light beams over the display area. </a:t>
            </a:r>
          </a:p>
        </p:txBody>
      </p:sp>
      <p:sp>
        <p:nvSpPr>
          <p:cNvPr id="4" name="Slide Number Placeholder 3"/>
          <p:cNvSpPr>
            <a:spLocks noGrp="1"/>
          </p:cNvSpPr>
          <p:nvPr>
            <p:ph type="sldNum" sz="quarter" idx="12"/>
          </p:nvPr>
        </p:nvSpPr>
        <p:spPr/>
        <p:txBody>
          <a:bodyPr/>
          <a:lstStyle/>
          <a:p>
            <a:pPr>
              <a:defRPr/>
            </a:pPr>
            <a:fld id="{F7C2D364-95C3-4308-AD82-54B35030F596}" type="slidenum">
              <a:rPr lang="en-US" smtClean="0"/>
              <a:pPr>
                <a:defRPr/>
              </a:pPr>
              <a:t>22</a:t>
            </a:fld>
            <a:endParaRPr lang="en-US" dirty="0"/>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1534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Touching the screen breaks one or two vertical and horizontal light beams thereby indicating the fingers position</a:t>
            </a:r>
          </a:p>
          <a:p>
            <a:pPr>
              <a:defRPr/>
            </a:pPr>
            <a:r>
              <a:rPr lang="en-US" sz="2400" dirty="0">
                <a:solidFill>
                  <a:schemeClr val="tx1"/>
                </a:solidFill>
              </a:rPr>
              <a:t> </a:t>
            </a:r>
          </a:p>
          <a:p>
            <a:pPr>
              <a:defRPr/>
            </a:pPr>
            <a:r>
              <a:rPr lang="en-US" sz="2400" dirty="0">
                <a:solidFill>
                  <a:schemeClr val="tx1"/>
                </a:solidFill>
              </a:rPr>
              <a:t>The cursor is then moved to this position or the icon at this position is selected</a:t>
            </a:r>
          </a:p>
          <a:p>
            <a:pPr>
              <a:defRPr/>
            </a:pPr>
            <a:r>
              <a:rPr lang="en-US" sz="2400" dirty="0">
                <a:solidFill>
                  <a:schemeClr val="tx1"/>
                </a:solidFill>
              </a:rPr>
              <a:t> </a:t>
            </a:r>
          </a:p>
          <a:p>
            <a:pPr>
              <a:defRPr/>
            </a:pPr>
            <a:r>
              <a:rPr lang="en-US" sz="2400" dirty="0">
                <a:solidFill>
                  <a:schemeClr val="tx1"/>
                </a:solidFill>
              </a:rPr>
              <a:t> This is a low resolution panel which offers 10 to 50 positions in each direction</a:t>
            </a:r>
          </a:p>
        </p:txBody>
      </p:sp>
      <p:sp>
        <p:nvSpPr>
          <p:cNvPr id="4" name="Slide Number Placeholder 3"/>
          <p:cNvSpPr>
            <a:spLocks noGrp="1"/>
          </p:cNvSpPr>
          <p:nvPr>
            <p:ph type="sldNum" sz="quarter" idx="12"/>
          </p:nvPr>
        </p:nvSpPr>
        <p:spPr/>
        <p:txBody>
          <a:bodyPr/>
          <a:lstStyle/>
          <a:p>
            <a:pPr>
              <a:defRPr/>
            </a:pPr>
            <a:fld id="{21273EA9-5EB9-4411-8C5F-81E283940D56}"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24581" name="Picture 1"/>
          <p:cNvPicPr>
            <a:picLocks noChangeAspect="1" noChangeArrowheads="1"/>
          </p:cNvPicPr>
          <p:nvPr/>
        </p:nvPicPr>
        <p:blipFill>
          <a:blip r:embed="rId2" cstate="print"/>
          <a:srcRect/>
          <a:stretch>
            <a:fillRect/>
          </a:stretch>
        </p:blipFill>
        <p:spPr bwMode="auto">
          <a:xfrm>
            <a:off x="4391025" y="4133850"/>
            <a:ext cx="4067175" cy="2343150"/>
          </a:xfrm>
          <a:prstGeom prst="rect">
            <a:avLst/>
          </a:prstGeom>
          <a:noFill/>
          <a:ln w="9525">
            <a:noFill/>
            <a:miter lim="800000"/>
            <a:headEnd/>
            <a:tailEnd/>
          </a:ln>
        </p:spPr>
      </p:pic>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pic>
        <p:nvPicPr>
          <p:cNvPr id="24583" name="Picture 9" descr="info_g"/>
          <p:cNvPicPr>
            <a:picLocks noChangeAspect="1" noChangeArrowheads="1"/>
          </p:cNvPicPr>
          <p:nvPr/>
        </p:nvPicPr>
        <p:blipFill>
          <a:blip r:embed="rId3" cstate="print"/>
          <a:srcRect/>
          <a:stretch>
            <a:fillRect/>
          </a:stretch>
        </p:blipFill>
        <p:spPr bwMode="auto">
          <a:xfrm>
            <a:off x="838200" y="4191000"/>
            <a:ext cx="3041650" cy="2286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685800"/>
            <a:ext cx="86106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ii.	</a:t>
            </a:r>
            <a:r>
              <a:rPr lang="en-US" sz="2400" b="1" dirty="0">
                <a:solidFill>
                  <a:schemeClr val="tx1"/>
                </a:solidFill>
              </a:rPr>
              <a:t>Sonic Touch Panel</a:t>
            </a:r>
          </a:p>
          <a:p>
            <a:pPr>
              <a:defRPr/>
            </a:pPr>
            <a:r>
              <a:rPr lang="en-US" sz="2400" dirty="0">
                <a:solidFill>
                  <a:schemeClr val="tx1"/>
                </a:solidFill>
              </a:rPr>
              <a:t>Bursts of high frequency sound waves traveling alternately horizontally and vertically are generated at the edge of the panel .</a:t>
            </a:r>
          </a:p>
          <a:p>
            <a:pPr>
              <a:defRPr/>
            </a:pPr>
            <a:r>
              <a:rPr lang="en-US" sz="2400" dirty="0">
                <a:solidFill>
                  <a:schemeClr val="tx1"/>
                </a:solidFill>
              </a:rPr>
              <a:t> </a:t>
            </a:r>
          </a:p>
          <a:p>
            <a:pPr>
              <a:defRPr/>
            </a:pPr>
            <a:r>
              <a:rPr lang="en-US" sz="2400" dirty="0">
                <a:solidFill>
                  <a:schemeClr val="tx1"/>
                </a:solidFill>
              </a:rPr>
              <a:t>Touching the screen causes part of  each wave to be reflected back to its source</a:t>
            </a:r>
          </a:p>
          <a:p>
            <a:pPr>
              <a:defRPr/>
            </a:pPr>
            <a:r>
              <a:rPr lang="en-US" sz="2400" dirty="0">
                <a:solidFill>
                  <a:schemeClr val="tx1"/>
                </a:solidFill>
              </a:rPr>
              <a:t> </a:t>
            </a:r>
          </a:p>
          <a:p>
            <a:pPr>
              <a:defRPr/>
            </a:pPr>
            <a:r>
              <a:rPr lang="en-US" sz="2400" dirty="0">
                <a:solidFill>
                  <a:schemeClr val="tx1"/>
                </a:solidFill>
              </a:rPr>
              <a:t>The screen position at the point of contact is then calculated using the time elapsed between when the wave is emitted and when it arrives back at the source</a:t>
            </a:r>
          </a:p>
          <a:p>
            <a:pPr>
              <a:defRPr/>
            </a:pPr>
            <a:r>
              <a:rPr lang="en-US" sz="2400" dirty="0">
                <a:solidFill>
                  <a:schemeClr val="tx1"/>
                </a:solidFill>
              </a:rPr>
              <a:t> </a:t>
            </a:r>
          </a:p>
          <a:p>
            <a:pPr>
              <a:defRPr/>
            </a:pPr>
            <a:r>
              <a:rPr lang="en-US" sz="2400" dirty="0">
                <a:solidFill>
                  <a:schemeClr val="tx1"/>
                </a:solidFill>
              </a:rPr>
              <a:t> This is a high resolution touch panel having about 500 positions in each direction </a:t>
            </a:r>
          </a:p>
        </p:txBody>
      </p:sp>
      <p:sp>
        <p:nvSpPr>
          <p:cNvPr id="4" name="Slide Number Placeholder 3"/>
          <p:cNvSpPr>
            <a:spLocks noGrp="1"/>
          </p:cNvSpPr>
          <p:nvPr>
            <p:ph type="sldNum" sz="quarter" idx="12"/>
          </p:nvPr>
        </p:nvSpPr>
        <p:spPr/>
        <p:txBody>
          <a:bodyPr/>
          <a:lstStyle/>
          <a:p>
            <a:pPr>
              <a:defRPr/>
            </a:pPr>
            <a:fld id="{E6C395E7-88B7-4976-914A-4E81229E3E6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685800"/>
            <a:ext cx="80010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600" dirty="0">
                <a:solidFill>
                  <a:schemeClr val="tx1"/>
                </a:solidFill>
              </a:rPr>
              <a:t> </a:t>
            </a:r>
          </a:p>
          <a:p>
            <a:pPr>
              <a:defRPr/>
            </a:pPr>
            <a:r>
              <a:rPr lang="en-US" sz="2600" dirty="0">
                <a:solidFill>
                  <a:schemeClr val="tx1"/>
                </a:solidFill>
              </a:rPr>
              <a:t>iii.	</a:t>
            </a:r>
            <a:r>
              <a:rPr lang="en-US" sz="2600" b="1" dirty="0">
                <a:solidFill>
                  <a:schemeClr val="tx1"/>
                </a:solidFill>
              </a:rPr>
              <a:t>Electrical Touch Panel</a:t>
            </a:r>
          </a:p>
          <a:p>
            <a:pPr>
              <a:defRPr/>
            </a:pPr>
            <a:r>
              <a:rPr lang="en-US" sz="2600" dirty="0">
                <a:solidFill>
                  <a:schemeClr val="tx1"/>
                </a:solidFill>
              </a:rPr>
              <a:t> It consists of slightly separated two transparent panel one coated with a thin layer of conducting material and the other with resistive material </a:t>
            </a:r>
          </a:p>
          <a:p>
            <a:pPr>
              <a:defRPr/>
            </a:pPr>
            <a:r>
              <a:rPr lang="en-US" sz="2600" dirty="0">
                <a:solidFill>
                  <a:schemeClr val="tx1"/>
                </a:solidFill>
              </a:rPr>
              <a:t> </a:t>
            </a:r>
          </a:p>
          <a:p>
            <a:pPr>
              <a:defRPr/>
            </a:pPr>
            <a:r>
              <a:rPr lang="en-US" sz="2600" dirty="0">
                <a:solidFill>
                  <a:schemeClr val="tx1"/>
                </a:solidFill>
              </a:rPr>
              <a:t>When the panel is touched with a finger the two plates are forced to touch at the point of contact thereby creating the voltage drop across the resistive plate which is then used to calculate the coordinate of the touched position</a:t>
            </a:r>
          </a:p>
          <a:p>
            <a:pPr>
              <a:defRPr/>
            </a:pPr>
            <a:r>
              <a:rPr lang="en-US" sz="2600" dirty="0">
                <a:solidFill>
                  <a:schemeClr val="tx1"/>
                </a:solidFill>
              </a:rPr>
              <a:t> </a:t>
            </a:r>
          </a:p>
          <a:p>
            <a:pPr>
              <a:defRPr/>
            </a:pPr>
            <a:r>
              <a:rPr lang="en-US" sz="2600" dirty="0">
                <a:solidFill>
                  <a:schemeClr val="tx1"/>
                </a:solidFill>
              </a:rPr>
              <a:t>The resolution of the touch panel is similar to that of sonic touch panel</a:t>
            </a:r>
          </a:p>
          <a:p>
            <a:pPr algn="ctr" fontAlgn="auto">
              <a:spcBef>
                <a:spcPts val="0"/>
              </a:spcBef>
              <a:spcAft>
                <a:spcPts val="0"/>
              </a:spcAft>
              <a:defRPr/>
            </a:pPr>
            <a:endParaRPr lang="en-US" sz="2600" dirty="0">
              <a:solidFill>
                <a:schemeClr val="tx1"/>
              </a:solidFill>
            </a:endParaRPr>
          </a:p>
        </p:txBody>
      </p:sp>
      <p:sp>
        <p:nvSpPr>
          <p:cNvPr id="4" name="Slide Number Placeholder 3"/>
          <p:cNvSpPr>
            <a:spLocks noGrp="1"/>
          </p:cNvSpPr>
          <p:nvPr>
            <p:ph type="sldNum" sz="quarter" idx="12"/>
          </p:nvPr>
        </p:nvSpPr>
        <p:spPr/>
        <p:txBody>
          <a:bodyPr/>
          <a:lstStyle/>
          <a:p>
            <a:pPr>
              <a:defRPr/>
            </a:pPr>
            <a:fld id="{C340FF32-FF02-4103-A593-E60C68391EC9}"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04800"/>
            <a:ext cx="8229600" cy="1143000"/>
          </a:xfrm>
        </p:spPr>
        <p:txBody>
          <a:bodyPr/>
          <a:lstStyle/>
          <a:p>
            <a:r>
              <a:rPr lang="en-US" b="1"/>
              <a:t>Input Hardware</a:t>
            </a:r>
            <a:endParaRPr lang="en-US"/>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D8F5F557-BF71-4BCE-BE1D-3E5A7E65820B}" type="slidenum">
              <a:rPr lang="en-US" smtClean="0"/>
              <a:pPr>
                <a:defRPr/>
              </a:pPr>
              <a:t>26</a:t>
            </a:fld>
            <a:endParaRPr lang="en-US"/>
          </a:p>
        </p:txBody>
      </p:sp>
      <p:pic>
        <p:nvPicPr>
          <p:cNvPr id="27653" name="Picture 10" descr="how5wworks"/>
          <p:cNvPicPr>
            <a:picLocks noChangeAspect="1" noChangeArrowheads="1"/>
          </p:cNvPicPr>
          <p:nvPr/>
        </p:nvPicPr>
        <p:blipFill>
          <a:blip r:embed="rId2" cstate="print"/>
          <a:srcRect/>
          <a:stretch>
            <a:fillRect/>
          </a:stretch>
        </p:blipFill>
        <p:spPr bwMode="auto">
          <a:xfrm>
            <a:off x="1600200" y="762000"/>
            <a:ext cx="5410200" cy="57991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762000"/>
            <a:ext cx="8305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b="1" dirty="0">
                <a:solidFill>
                  <a:schemeClr val="tx1"/>
                </a:solidFill>
              </a:rPr>
              <a:t>Light pen</a:t>
            </a:r>
          </a:p>
          <a:p>
            <a:pPr>
              <a:defRPr/>
            </a:pPr>
            <a:r>
              <a:rPr lang="en-US" sz="2400" dirty="0">
                <a:solidFill>
                  <a:schemeClr val="tx1"/>
                </a:solidFill>
              </a:rPr>
              <a:t> It is a pencil shaped device to determine the coordinates of a point on the screen where it is activated such as pressing the button . </a:t>
            </a:r>
          </a:p>
          <a:p>
            <a:pPr>
              <a:defRPr/>
            </a:pPr>
            <a:r>
              <a:rPr lang="en-US" sz="2400" dirty="0">
                <a:solidFill>
                  <a:schemeClr val="tx1"/>
                </a:solidFill>
              </a:rPr>
              <a:t> </a:t>
            </a:r>
          </a:p>
          <a:p>
            <a:pPr>
              <a:defRPr/>
            </a:pPr>
            <a:r>
              <a:rPr lang="en-US" sz="2400" dirty="0">
                <a:solidFill>
                  <a:schemeClr val="tx1"/>
                </a:solidFill>
              </a:rPr>
              <a:t>In raster display ‘y’ is set at </a:t>
            </a:r>
            <a:r>
              <a:rPr lang="en-US" sz="2400" dirty="0" err="1">
                <a:solidFill>
                  <a:schemeClr val="tx1"/>
                </a:solidFill>
              </a:rPr>
              <a:t>y</a:t>
            </a:r>
            <a:r>
              <a:rPr lang="en-US" sz="2400" baseline="-25000" dirty="0" err="1">
                <a:solidFill>
                  <a:schemeClr val="tx1"/>
                </a:solidFill>
              </a:rPr>
              <a:t>max</a:t>
            </a:r>
            <a:r>
              <a:rPr lang="en-US" sz="2400" dirty="0">
                <a:solidFill>
                  <a:schemeClr val="tx1"/>
                </a:solidFill>
              </a:rPr>
              <a:t> and ‘x’ changes from 0 to </a:t>
            </a:r>
            <a:r>
              <a:rPr lang="en-US" sz="2400" dirty="0" err="1">
                <a:solidFill>
                  <a:schemeClr val="tx1"/>
                </a:solidFill>
              </a:rPr>
              <a:t>x</a:t>
            </a:r>
            <a:r>
              <a:rPr lang="en-US" sz="2400" baseline="-25000" dirty="0" err="1">
                <a:solidFill>
                  <a:schemeClr val="tx1"/>
                </a:solidFill>
              </a:rPr>
              <a:t>max</a:t>
            </a:r>
            <a:r>
              <a:rPr lang="en-US" sz="2400" dirty="0">
                <a:solidFill>
                  <a:schemeClr val="tx1"/>
                </a:solidFill>
              </a:rPr>
              <a:t> the first scan line . </a:t>
            </a:r>
          </a:p>
          <a:p>
            <a:pPr>
              <a:defRPr/>
            </a:pPr>
            <a:r>
              <a:rPr lang="en-US" sz="2400" dirty="0">
                <a:solidFill>
                  <a:schemeClr val="tx1"/>
                </a:solidFill>
              </a:rPr>
              <a:t> </a:t>
            </a:r>
          </a:p>
          <a:p>
            <a:pPr>
              <a:defRPr/>
            </a:pPr>
            <a:r>
              <a:rPr lang="en-US" sz="2400" dirty="0">
                <a:solidFill>
                  <a:schemeClr val="tx1"/>
                </a:solidFill>
              </a:rPr>
              <a:t>For the second line ‘y’ decreases by one and ‘x’ again changes from 0 to </a:t>
            </a:r>
            <a:r>
              <a:rPr lang="en-US" sz="2400" dirty="0" err="1">
                <a:solidFill>
                  <a:schemeClr val="tx1"/>
                </a:solidFill>
              </a:rPr>
              <a:t>x</a:t>
            </a:r>
            <a:r>
              <a:rPr lang="en-US" sz="2400" baseline="-25000" dirty="0" err="1">
                <a:solidFill>
                  <a:schemeClr val="tx1"/>
                </a:solidFill>
              </a:rPr>
              <a:t>max</a:t>
            </a:r>
            <a:r>
              <a:rPr lang="en-US" sz="2400" dirty="0">
                <a:solidFill>
                  <a:schemeClr val="tx1"/>
                </a:solidFill>
              </a:rPr>
              <a:t> and so on</a:t>
            </a:r>
          </a:p>
          <a:p>
            <a:pPr>
              <a:defRPr/>
            </a:pPr>
            <a:r>
              <a:rPr lang="en-US" sz="2400" dirty="0">
                <a:solidFill>
                  <a:schemeClr val="tx1"/>
                </a:solidFill>
              </a:rPr>
              <a:t> </a:t>
            </a:r>
          </a:p>
          <a:p>
            <a:pPr>
              <a:defRPr/>
            </a:pPr>
            <a:r>
              <a:rPr lang="en-US" sz="2400" dirty="0">
                <a:solidFill>
                  <a:schemeClr val="tx1"/>
                </a:solidFill>
              </a:rPr>
              <a:t>When activated light pen sees a burst of light at certain position as the electron beam hits the phosphor coating at that position it generates an electric pulse</a:t>
            </a:r>
          </a:p>
        </p:txBody>
      </p:sp>
      <p:sp>
        <p:nvSpPr>
          <p:cNvPr id="4" name="Slide Number Placeholder 3"/>
          <p:cNvSpPr>
            <a:spLocks noGrp="1"/>
          </p:cNvSpPr>
          <p:nvPr>
            <p:ph type="sldNum" sz="quarter" idx="12"/>
          </p:nvPr>
        </p:nvSpPr>
        <p:spPr/>
        <p:txBody>
          <a:bodyPr/>
          <a:lstStyle/>
          <a:p>
            <a:pPr>
              <a:defRPr/>
            </a:pPr>
            <a:fld id="{D8E93F60-0FF4-43BC-B370-E3EB48C96688}"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685800"/>
            <a:ext cx="8153400" cy="586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dirty="0">
              <a:solidFill>
                <a:schemeClr val="tx1"/>
              </a:solidFill>
            </a:endParaRPr>
          </a:p>
          <a:p>
            <a:pPr>
              <a:buFont typeface="Arial" pitchFamily="34" charset="0"/>
              <a:buChar char="•"/>
              <a:defRPr/>
            </a:pPr>
            <a:r>
              <a:rPr lang="en-US" sz="2400" dirty="0">
                <a:solidFill>
                  <a:schemeClr val="tx1"/>
                </a:solidFill>
              </a:rPr>
              <a:t>This is used to save the video controller’s ‘x’ and ‘y’ registers and interrupt the computer</a:t>
            </a:r>
          </a:p>
          <a:p>
            <a:pPr>
              <a:buFont typeface="Arial" pitchFamily="34" charset="0"/>
              <a:buChar char="•"/>
              <a:defRPr/>
            </a:pPr>
            <a:r>
              <a:rPr lang="en-US" sz="2400" dirty="0">
                <a:solidFill>
                  <a:schemeClr val="tx1"/>
                </a:solidFill>
              </a:rPr>
              <a:t>By reading the saved valued the graphics package can determine the coordinates of the position seen by the light pen</a:t>
            </a:r>
          </a:p>
          <a:p>
            <a:pPr>
              <a:defRPr/>
            </a:pPr>
            <a:r>
              <a:rPr lang="en-US" sz="2400" b="1" dirty="0">
                <a:solidFill>
                  <a:schemeClr val="tx1"/>
                </a:solidFill>
              </a:rPr>
              <a:t>Drawbacks</a:t>
            </a:r>
          </a:p>
          <a:p>
            <a:pPr marL="854075" indent="-854075">
              <a:tabLst>
                <a:tab pos="854075" algn="l"/>
              </a:tabLst>
              <a:defRPr/>
            </a:pPr>
            <a:r>
              <a:rPr lang="en-US" sz="2400" dirty="0" err="1">
                <a:solidFill>
                  <a:schemeClr val="tx1"/>
                </a:solidFill>
              </a:rPr>
              <a:t>i</a:t>
            </a:r>
            <a:r>
              <a:rPr lang="en-US" sz="2400" dirty="0">
                <a:solidFill>
                  <a:schemeClr val="tx1"/>
                </a:solidFill>
              </a:rPr>
              <a:t>.	Light pen </a:t>
            </a:r>
            <a:r>
              <a:rPr lang="en-US" sz="2400" b="1" dirty="0">
                <a:solidFill>
                  <a:schemeClr val="tx1"/>
                </a:solidFill>
              </a:rPr>
              <a:t>obscures screen images </a:t>
            </a:r>
            <a:r>
              <a:rPr lang="en-US" sz="2400" dirty="0">
                <a:solidFill>
                  <a:schemeClr val="tx1"/>
                </a:solidFill>
              </a:rPr>
              <a:t>as it is pointed to required spot </a:t>
            </a:r>
          </a:p>
          <a:p>
            <a:pPr>
              <a:defRPr/>
            </a:pPr>
            <a:r>
              <a:rPr lang="en-US" sz="2400" dirty="0">
                <a:solidFill>
                  <a:schemeClr val="tx1"/>
                </a:solidFill>
              </a:rPr>
              <a:t>ii.	Prolong use of it can cause </a:t>
            </a:r>
            <a:r>
              <a:rPr lang="en-US" sz="2400" b="1" dirty="0">
                <a:solidFill>
                  <a:schemeClr val="tx1"/>
                </a:solidFill>
              </a:rPr>
              <a:t>arm fatigue</a:t>
            </a:r>
          </a:p>
          <a:p>
            <a:pPr marL="914400" indent="-914400">
              <a:defRPr/>
            </a:pPr>
            <a:r>
              <a:rPr lang="en-US" sz="2400" dirty="0">
                <a:solidFill>
                  <a:schemeClr val="tx1"/>
                </a:solidFill>
              </a:rPr>
              <a:t>iii.	It cannot report the coordinates of a point that is </a:t>
            </a:r>
            <a:r>
              <a:rPr lang="en-US" sz="2400" b="1" dirty="0">
                <a:solidFill>
                  <a:schemeClr val="tx1"/>
                </a:solidFill>
              </a:rPr>
              <a:t>completely black</a:t>
            </a:r>
            <a:r>
              <a:rPr lang="en-US" sz="2400" dirty="0">
                <a:solidFill>
                  <a:schemeClr val="tx1"/>
                </a:solidFill>
              </a:rPr>
              <a:t> as a remedy one can display a dark blue field in place of the regular image for a single frame time</a:t>
            </a:r>
          </a:p>
          <a:p>
            <a:pPr marL="914400" indent="-914400">
              <a:defRPr/>
            </a:pPr>
            <a:r>
              <a:rPr lang="en-US" sz="2400" dirty="0">
                <a:solidFill>
                  <a:schemeClr val="tx1"/>
                </a:solidFill>
              </a:rPr>
              <a:t>iv.	It gives sometimes </a:t>
            </a:r>
            <a:r>
              <a:rPr lang="en-US" sz="2400" b="1" dirty="0">
                <a:solidFill>
                  <a:schemeClr val="tx1"/>
                </a:solidFill>
              </a:rPr>
              <a:t>false reading</a:t>
            </a:r>
            <a:r>
              <a:rPr lang="en-US" sz="2400" dirty="0">
                <a:solidFill>
                  <a:schemeClr val="tx1"/>
                </a:solidFill>
              </a:rPr>
              <a:t> due to background lighting in a room</a:t>
            </a:r>
          </a:p>
        </p:txBody>
      </p:sp>
      <p:sp>
        <p:nvSpPr>
          <p:cNvPr id="4" name="Slide Number Placeholder 3"/>
          <p:cNvSpPr>
            <a:spLocks noGrp="1"/>
          </p:cNvSpPr>
          <p:nvPr>
            <p:ph type="sldNum" sz="quarter" idx="12"/>
          </p:nvPr>
        </p:nvSpPr>
        <p:spPr/>
        <p:txBody>
          <a:bodyPr/>
          <a:lstStyle/>
          <a:p>
            <a:pPr>
              <a:defRPr/>
            </a:pPr>
            <a:fld id="{40827BC8-A6F4-4D9F-8DA8-23FD5ED2A7D9}"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B630740-6546-41A6-A0E8-E5B8C931F529}"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30724" name="Picture 1"/>
          <p:cNvPicPr>
            <a:picLocks noChangeAspect="1" noChangeArrowheads="1"/>
          </p:cNvPicPr>
          <p:nvPr/>
        </p:nvPicPr>
        <p:blipFill>
          <a:blip r:embed="rId2" cstate="print"/>
          <a:srcRect/>
          <a:stretch>
            <a:fillRect/>
          </a:stretch>
        </p:blipFill>
        <p:spPr bwMode="auto">
          <a:xfrm>
            <a:off x="838200" y="838200"/>
            <a:ext cx="7408863" cy="510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a:t>Input Hardware</a:t>
            </a:r>
            <a:endParaRPr lang="en-US"/>
          </a:p>
        </p:txBody>
      </p:sp>
      <p:sp>
        <p:nvSpPr>
          <p:cNvPr id="4099"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D2987E20-B1AC-430D-8B02-A7C47AA6DAAA}" type="slidenum">
              <a:rPr lang="en-US" smtClean="0"/>
              <a:pPr>
                <a:defRPr/>
              </a:pPr>
              <a:t>3</a:t>
            </a:fld>
            <a:endParaRPr lang="en-US"/>
          </a:p>
        </p:txBody>
      </p:sp>
      <p:pic>
        <p:nvPicPr>
          <p:cNvPr id="4102" name="Picture 4" descr="win95_keyboard"/>
          <p:cNvPicPr>
            <a:picLocks noChangeAspect="1" noChangeArrowheads="1"/>
          </p:cNvPicPr>
          <p:nvPr/>
        </p:nvPicPr>
        <p:blipFill>
          <a:blip r:embed="rId2" cstate="print"/>
          <a:srcRect/>
          <a:stretch>
            <a:fillRect/>
          </a:stretch>
        </p:blipFill>
        <p:spPr bwMode="auto">
          <a:xfrm>
            <a:off x="228600" y="1174750"/>
            <a:ext cx="8615363" cy="51498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8D876ABD-296B-4216-ACBB-67FA0841631C}" type="slidenum">
              <a:rPr lang="en-US" smtClean="0"/>
              <a:pPr>
                <a:defRPr/>
              </a:pPr>
              <a:t>30</a:t>
            </a:fld>
            <a:endParaRPr lang="en-US"/>
          </a:p>
        </p:txBody>
      </p:sp>
      <p:pic>
        <p:nvPicPr>
          <p:cNvPr id="31748" name="Picture 8" descr="light-pen"/>
          <p:cNvPicPr>
            <a:picLocks noChangeAspect="1" noChangeArrowheads="1"/>
          </p:cNvPicPr>
          <p:nvPr/>
        </p:nvPicPr>
        <p:blipFill>
          <a:blip r:embed="rId2" cstate="print"/>
          <a:srcRect/>
          <a:stretch>
            <a:fillRect/>
          </a:stretch>
        </p:blipFill>
        <p:spPr bwMode="auto">
          <a:xfrm>
            <a:off x="1752600" y="0"/>
            <a:ext cx="5791200" cy="64277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685800" y="0"/>
            <a:ext cx="7772400" cy="1470025"/>
          </a:xfrm>
        </p:spPr>
        <p:txBody>
          <a:bodyPr/>
          <a:lstStyle/>
          <a:p>
            <a:pPr eaLnBrk="1" hangingPunct="1"/>
            <a:r>
              <a:rPr lang="en-US" b="1"/>
              <a:t>Display Devices</a:t>
            </a:r>
            <a:br>
              <a:rPr lang="en-US" b="1"/>
            </a:br>
            <a:endParaRPr lang="en-US"/>
          </a:p>
        </p:txBody>
      </p:sp>
      <p:sp>
        <p:nvSpPr>
          <p:cNvPr id="4" name="Rounded Rectangle 3"/>
          <p:cNvSpPr/>
          <p:nvPr/>
        </p:nvSpPr>
        <p:spPr>
          <a:xfrm>
            <a:off x="457200" y="1066800"/>
            <a:ext cx="81534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endParaRPr lang="en-US" sz="2800" b="1" dirty="0">
              <a:solidFill>
                <a:schemeClr val="tx1"/>
              </a:solidFill>
            </a:endParaRPr>
          </a:p>
          <a:p>
            <a:pPr fontAlgn="auto">
              <a:spcAft>
                <a:spcPts val="0"/>
              </a:spcAft>
              <a:defRPr/>
            </a:pPr>
            <a:r>
              <a:rPr lang="en-US" sz="2800" b="1" dirty="0">
                <a:solidFill>
                  <a:schemeClr val="tx1"/>
                </a:solidFill>
              </a:rPr>
              <a:t>Fluorescence / Phosphorescence</a:t>
            </a:r>
          </a:p>
          <a:p>
            <a:pPr fontAlgn="auto">
              <a:spcAft>
                <a:spcPts val="0"/>
              </a:spcAft>
              <a:defRPr/>
            </a:pPr>
            <a:endParaRPr lang="en-US" sz="2800" dirty="0">
              <a:solidFill>
                <a:schemeClr val="tx1"/>
              </a:solidFill>
            </a:endParaRPr>
          </a:p>
          <a:p>
            <a:pPr fontAlgn="auto">
              <a:spcAft>
                <a:spcPts val="0"/>
              </a:spcAft>
              <a:defRPr/>
            </a:pPr>
            <a:r>
              <a:rPr lang="en-US" sz="2800" dirty="0">
                <a:solidFill>
                  <a:schemeClr val="tx1"/>
                </a:solidFill>
              </a:rPr>
              <a:t>A phosphors fluorescence is the light emitted as the very unstable electrons lose their excess energy while the phosphor is being struck by electrons </a:t>
            </a:r>
          </a:p>
          <a:p>
            <a:pPr fontAlgn="auto">
              <a:spcAft>
                <a:spcPts val="0"/>
              </a:spcAft>
              <a:defRPr/>
            </a:pPr>
            <a:r>
              <a:rPr lang="en-US" sz="2800" dirty="0">
                <a:solidFill>
                  <a:schemeClr val="tx1"/>
                </a:solidFill>
              </a:rPr>
              <a:t> </a:t>
            </a:r>
          </a:p>
          <a:p>
            <a:pPr fontAlgn="auto">
              <a:spcAft>
                <a:spcPts val="0"/>
              </a:spcAft>
              <a:defRPr/>
            </a:pPr>
            <a:r>
              <a:rPr lang="en-US" sz="2800" dirty="0">
                <a:solidFill>
                  <a:schemeClr val="tx1"/>
                </a:solidFill>
              </a:rPr>
              <a:t>Phosphorescence is the light given off by the return of the relatively more stable excited electrons to their unexcited state once the electron beam excitation is removed</a:t>
            </a:r>
          </a:p>
          <a:p>
            <a:pPr fontAlgn="auto">
              <a:spcAft>
                <a:spcPts val="0"/>
              </a:spcAft>
              <a:defRPr/>
            </a:pPr>
            <a:endParaRPr lang="en-US" sz="2800" dirty="0">
              <a:solidFill>
                <a:schemeClr val="tx1"/>
              </a:solidFill>
            </a:endParaRPr>
          </a:p>
        </p:txBody>
      </p:sp>
      <p:sp>
        <p:nvSpPr>
          <p:cNvPr id="5" name="Slide Number Placeholder 4"/>
          <p:cNvSpPr>
            <a:spLocks noGrp="1"/>
          </p:cNvSpPr>
          <p:nvPr>
            <p:ph type="sldNum" sz="quarter" idx="12"/>
          </p:nvPr>
        </p:nvSpPr>
        <p:spPr/>
        <p:txBody>
          <a:bodyPr/>
          <a:lstStyle/>
          <a:p>
            <a:pPr>
              <a:defRPr/>
            </a:pPr>
            <a:fld id="{597ED071-60AE-4E10-81E5-AB825177D206}" type="slidenum">
              <a:rPr lang="en-US" smtClean="0"/>
              <a:pPr>
                <a:defRPr/>
              </a:pPr>
              <a:t>31</a:t>
            </a:fld>
            <a:endParaRPr lang="en-US"/>
          </a:p>
        </p:txBody>
      </p:sp>
      <p:sp>
        <p:nvSpPr>
          <p:cNvPr id="6" name="Footer Placeholder 5"/>
          <p:cNvSpPr>
            <a:spLocks noGrp="1"/>
          </p:cNvSpPr>
          <p:nvPr>
            <p:ph type="ftr" sz="quarter" idx="11"/>
          </p:nvPr>
        </p:nvSpPr>
        <p:spPr>
          <a:xfrm>
            <a:off x="1524000" y="6356350"/>
            <a:ext cx="5943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4" name="Rounded Rectangle 3"/>
          <p:cNvSpPr/>
          <p:nvPr/>
        </p:nvSpPr>
        <p:spPr>
          <a:xfrm>
            <a:off x="304800" y="838200"/>
            <a:ext cx="84582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r>
              <a:rPr lang="en-US" sz="4000" b="1" dirty="0">
                <a:solidFill>
                  <a:schemeClr val="tx1"/>
                </a:solidFill>
              </a:rPr>
              <a:t>Persistence</a:t>
            </a:r>
            <a:endParaRPr lang="en-US" sz="2800" b="1" dirty="0">
              <a:solidFill>
                <a:schemeClr val="tx1"/>
              </a:solidFill>
            </a:endParaRPr>
          </a:p>
          <a:p>
            <a:pPr fontAlgn="auto">
              <a:spcAft>
                <a:spcPts val="0"/>
              </a:spcAft>
              <a:buFont typeface="Arial" pitchFamily="34" charset="0"/>
              <a:buChar char="•"/>
              <a:defRPr/>
            </a:pPr>
            <a:r>
              <a:rPr lang="en-US" sz="2800" dirty="0">
                <a:solidFill>
                  <a:schemeClr val="tx1"/>
                </a:solidFill>
              </a:rPr>
              <a:t>A phosphor’s persistence is defined as the time from the removal of excitation to the moment when phosphorescence has decay to 10 percent of the initial light output </a:t>
            </a:r>
          </a:p>
          <a:p>
            <a:pPr fontAlgn="auto">
              <a:spcAft>
                <a:spcPts val="0"/>
              </a:spcAft>
              <a:buFont typeface="Arial" pitchFamily="34" charset="0"/>
              <a:buChar char="•"/>
              <a:defRPr/>
            </a:pPr>
            <a:r>
              <a:rPr lang="en-US" sz="2800" dirty="0">
                <a:solidFill>
                  <a:schemeClr val="tx1"/>
                </a:solidFill>
              </a:rPr>
              <a:t> The range of persistence of different phosphors can reach many seconds </a:t>
            </a:r>
          </a:p>
          <a:p>
            <a:pPr fontAlgn="auto">
              <a:spcAft>
                <a:spcPts val="0"/>
              </a:spcAft>
              <a:buFont typeface="Arial" pitchFamily="34" charset="0"/>
              <a:buChar char="•"/>
              <a:defRPr/>
            </a:pPr>
            <a:r>
              <a:rPr lang="en-US" sz="2800" dirty="0">
                <a:solidFill>
                  <a:schemeClr val="tx1"/>
                </a:solidFill>
              </a:rPr>
              <a:t> The phosphors used for graphics display devices usually have persistence of 10 to 60 micro seconds </a:t>
            </a:r>
          </a:p>
          <a:p>
            <a:pPr fontAlgn="auto">
              <a:spcAft>
                <a:spcPts val="0"/>
              </a:spcAft>
              <a:buFont typeface="Arial" pitchFamily="34" charset="0"/>
              <a:buChar char="•"/>
              <a:defRPr/>
            </a:pPr>
            <a:r>
              <a:rPr lang="en-US" sz="2800" dirty="0">
                <a:solidFill>
                  <a:schemeClr val="tx1"/>
                </a:solidFill>
              </a:rPr>
              <a:t> A phosphor with low persistence is useful for animation and a high persistence phosphor is useful to highly complex static pictures</a:t>
            </a:r>
          </a:p>
        </p:txBody>
      </p:sp>
      <p:sp>
        <p:nvSpPr>
          <p:cNvPr id="5" name="Slide Number Placeholder 4"/>
          <p:cNvSpPr>
            <a:spLocks noGrp="1"/>
          </p:cNvSpPr>
          <p:nvPr>
            <p:ph type="sldNum" sz="quarter" idx="12"/>
          </p:nvPr>
        </p:nvSpPr>
        <p:spPr/>
        <p:txBody>
          <a:bodyPr/>
          <a:lstStyle/>
          <a:p>
            <a:pPr>
              <a:defRPr/>
            </a:pPr>
            <a:fld id="{D2DD5AA1-D34D-41ED-8EB3-8DA1D38C3629}" type="slidenum">
              <a:rPr lang="en-US" smtClean="0"/>
              <a:pPr>
                <a:defRPr/>
              </a:pPr>
              <a:t>32</a:t>
            </a:fld>
            <a:endParaRPr lang="en-US"/>
          </a:p>
        </p:txBody>
      </p:sp>
      <p:sp>
        <p:nvSpPr>
          <p:cNvPr id="7" name="Footer Placeholder 6"/>
          <p:cNvSpPr>
            <a:spLocks noGrp="1"/>
          </p:cNvSpPr>
          <p:nvPr>
            <p:ph type="ftr" sz="quarter" idx="11"/>
          </p:nvPr>
        </p:nvSpPr>
        <p:spPr>
          <a:xfrm>
            <a:off x="2286000" y="6356350"/>
            <a:ext cx="4953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381000" y="762000"/>
            <a:ext cx="84582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Aft>
                <a:spcPts val="0"/>
              </a:spcAft>
              <a:defRPr/>
            </a:pPr>
            <a:r>
              <a:rPr lang="en-US" sz="4000" b="1" dirty="0">
                <a:solidFill>
                  <a:schemeClr val="tx1"/>
                </a:solidFill>
              </a:rPr>
              <a:t>	Refresh rate</a:t>
            </a:r>
          </a:p>
          <a:p>
            <a:pPr>
              <a:defRPr/>
            </a:pPr>
            <a:r>
              <a:rPr lang="en-US" sz="2800" dirty="0">
                <a:solidFill>
                  <a:schemeClr val="tx1"/>
                </a:solidFill>
              </a:rPr>
              <a:t>The refresh rate is the number of times per second the image is redrawn to give a feeling of un-flickering pictures and it is usually 50 per second </a:t>
            </a:r>
          </a:p>
          <a:p>
            <a:pPr>
              <a:defRPr/>
            </a:pPr>
            <a:r>
              <a:rPr lang="en-US" sz="2800" dirty="0">
                <a:solidFill>
                  <a:schemeClr val="tx1"/>
                </a:solidFill>
              </a:rPr>
              <a:t> </a:t>
            </a:r>
          </a:p>
          <a:p>
            <a:pPr>
              <a:defRPr/>
            </a:pPr>
            <a:r>
              <a:rPr lang="en-US" sz="2800" dirty="0">
                <a:solidFill>
                  <a:schemeClr val="tx1"/>
                </a:solidFill>
              </a:rPr>
              <a:t>As the refresh rate decreases flicker develops because the eye can no longer integrate the individual light impulses coming from a pixel </a:t>
            </a:r>
          </a:p>
          <a:p>
            <a:pPr>
              <a:defRPr/>
            </a:pPr>
            <a:r>
              <a:rPr lang="en-US" sz="2800" dirty="0">
                <a:solidFill>
                  <a:schemeClr val="tx1"/>
                </a:solidFill>
              </a:rPr>
              <a:t> </a:t>
            </a:r>
          </a:p>
          <a:p>
            <a:pPr>
              <a:defRPr/>
            </a:pPr>
            <a:r>
              <a:rPr lang="en-US" sz="2800" dirty="0">
                <a:solidFill>
                  <a:schemeClr val="tx1"/>
                </a:solidFill>
              </a:rPr>
              <a:t>The refresh rate above which a picture stops flickering and fuses into a steady image is called the critical fusion frequency (CFF)</a:t>
            </a:r>
          </a:p>
          <a:p>
            <a:pPr>
              <a:defRPr/>
            </a:pPr>
            <a:r>
              <a:rPr lang="en-US" sz="2800" dirty="0">
                <a:solidFill>
                  <a:schemeClr val="tx1"/>
                </a:solidFill>
              </a:rPr>
              <a:t> </a:t>
            </a:r>
          </a:p>
        </p:txBody>
      </p:sp>
      <p:sp>
        <p:nvSpPr>
          <p:cNvPr id="4" name="Slide Number Placeholder 3"/>
          <p:cNvSpPr>
            <a:spLocks noGrp="1"/>
          </p:cNvSpPr>
          <p:nvPr>
            <p:ph type="sldNum" sz="quarter" idx="12"/>
          </p:nvPr>
        </p:nvSpPr>
        <p:spPr/>
        <p:txBody>
          <a:bodyPr/>
          <a:lstStyle/>
          <a:p>
            <a:pPr>
              <a:defRPr/>
            </a:pPr>
            <a:fld id="{028A7EEC-9CC3-462B-A576-293723F7508B}" type="slidenum">
              <a:rPr lang="en-US" smtClean="0"/>
              <a:pPr>
                <a:defRPr/>
              </a:pPr>
              <a:t>33</a:t>
            </a:fld>
            <a:endParaRPr lang="en-US"/>
          </a:p>
        </p:txBody>
      </p:sp>
      <p:sp>
        <p:nvSpPr>
          <p:cNvPr id="6" name="Footer Placeholder 5"/>
          <p:cNvSpPr>
            <a:spLocks noGrp="1"/>
          </p:cNvSpPr>
          <p:nvPr>
            <p:ph type="ftr" sz="quarter" idx="11"/>
          </p:nvPr>
        </p:nvSpPr>
        <p:spPr>
          <a:xfrm>
            <a:off x="2438400" y="6356350"/>
            <a:ext cx="5181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304800" y="685800"/>
            <a:ext cx="85344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 </a:t>
            </a:r>
          </a:p>
          <a:p>
            <a:pPr fontAlgn="auto">
              <a:spcAft>
                <a:spcPts val="0"/>
              </a:spcAft>
              <a:defRPr/>
            </a:pPr>
            <a:r>
              <a:rPr lang="en-US" sz="4000" b="1" dirty="0">
                <a:solidFill>
                  <a:schemeClr val="tx1"/>
                </a:solidFill>
              </a:rPr>
              <a:t>The factors affecting the CFF are:</a:t>
            </a:r>
          </a:p>
          <a:p>
            <a:pPr marL="914400" indent="-914400" fontAlgn="auto">
              <a:spcAft>
                <a:spcPts val="0"/>
              </a:spcAft>
              <a:defRPr/>
            </a:pPr>
            <a:r>
              <a:rPr lang="en-US" sz="4000" b="1" dirty="0">
                <a:solidFill>
                  <a:schemeClr val="tx1"/>
                </a:solidFill>
              </a:rPr>
              <a:t> </a:t>
            </a:r>
            <a:r>
              <a:rPr lang="en-US" sz="2800" dirty="0" err="1">
                <a:solidFill>
                  <a:schemeClr val="tx1"/>
                </a:solidFill>
              </a:rPr>
              <a:t>i</a:t>
            </a:r>
            <a:r>
              <a:rPr lang="en-US" sz="2800" dirty="0">
                <a:solidFill>
                  <a:schemeClr val="tx1"/>
                </a:solidFill>
              </a:rPr>
              <a:t>.	Persistence: longer the persistence the lower the CFF  But the relation between the CFF and persistence is non linear</a:t>
            </a:r>
          </a:p>
          <a:p>
            <a:pPr marL="914400" indent="-914400">
              <a:defRPr/>
            </a:pPr>
            <a:r>
              <a:rPr lang="en-US" sz="2800" dirty="0">
                <a:solidFill>
                  <a:schemeClr val="tx1"/>
                </a:solidFill>
              </a:rPr>
              <a:t> ii.	Image intensity: Increasing the image intensity increases the CFF with non linear relationship</a:t>
            </a:r>
          </a:p>
          <a:p>
            <a:pPr marL="914400" indent="-914400">
              <a:defRPr/>
            </a:pPr>
            <a:r>
              <a:rPr lang="en-US" sz="2800" dirty="0">
                <a:solidFill>
                  <a:schemeClr val="tx1"/>
                </a:solidFill>
              </a:rPr>
              <a:t> iii.	Ambient </a:t>
            </a:r>
            <a:r>
              <a:rPr lang="en-US" sz="2800">
                <a:solidFill>
                  <a:schemeClr val="tx1"/>
                </a:solidFill>
              </a:rPr>
              <a:t>room light: </a:t>
            </a:r>
            <a:r>
              <a:rPr lang="en-US" sz="2800" dirty="0">
                <a:solidFill>
                  <a:schemeClr val="tx1"/>
                </a:solidFill>
              </a:rPr>
              <a:t>Decreasing the ambient room light increases the CFF with nonlinear relationship</a:t>
            </a:r>
          </a:p>
          <a:p>
            <a:pPr marL="914400" indent="-914400">
              <a:defRPr/>
            </a:pPr>
            <a:r>
              <a:rPr lang="en-US" sz="2800" dirty="0">
                <a:solidFill>
                  <a:schemeClr val="tx1"/>
                </a:solidFill>
              </a:rPr>
              <a:t> iv.	Wave lengths of emitted light</a:t>
            </a:r>
          </a:p>
          <a:p>
            <a:pPr marL="914400" indent="-914400">
              <a:defRPr/>
            </a:pPr>
            <a:r>
              <a:rPr lang="en-US" sz="2800" dirty="0">
                <a:solidFill>
                  <a:schemeClr val="tx1"/>
                </a:solidFill>
              </a:rPr>
              <a:t> v.	Observer</a:t>
            </a:r>
          </a:p>
        </p:txBody>
      </p:sp>
      <p:sp>
        <p:nvSpPr>
          <p:cNvPr id="4" name="Slide Number Placeholder 3"/>
          <p:cNvSpPr>
            <a:spLocks noGrp="1"/>
          </p:cNvSpPr>
          <p:nvPr>
            <p:ph type="sldNum" sz="quarter" idx="12"/>
          </p:nvPr>
        </p:nvSpPr>
        <p:spPr/>
        <p:txBody>
          <a:bodyPr/>
          <a:lstStyle/>
          <a:p>
            <a:pPr>
              <a:defRPr/>
            </a:pPr>
            <a:fld id="{C8E73254-DB5B-4C36-B986-807A20ADD4FB}" type="slidenum">
              <a:rPr lang="en-US" smtClean="0"/>
              <a:pPr>
                <a:defRPr/>
              </a:pPr>
              <a:t>34</a:t>
            </a:fld>
            <a:endParaRPr lang="en-US" dirty="0"/>
          </a:p>
        </p:txBody>
      </p:sp>
      <p:sp>
        <p:nvSpPr>
          <p:cNvPr id="6" name="Footer Placeholder 5"/>
          <p:cNvSpPr>
            <a:spLocks noGrp="1"/>
          </p:cNvSpPr>
          <p:nvPr>
            <p:ph type="ftr" sz="quarter" idx="11"/>
          </p:nvPr>
        </p:nvSpPr>
        <p:spPr>
          <a:xfrm>
            <a:off x="2286000" y="6356350"/>
            <a:ext cx="51054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en-US" sz="3600" dirty="0">
                <a:solidFill>
                  <a:schemeClr val="tx1"/>
                </a:solidFill>
                <a:ea typeface="Arial Unicode MS" pitchFamily="34" charset="-128"/>
                <a:cs typeface="Arial Unicode MS" pitchFamily="34" charset="-128"/>
              </a:rPr>
              <a:t>When electron beam strikes a dot in CRT, the surface of the CRT </a:t>
            </a:r>
            <a:r>
              <a:rPr lang="en-US" sz="3600" b="1" dirty="0">
                <a:solidFill>
                  <a:schemeClr val="tx1"/>
                </a:solidFill>
                <a:ea typeface="Arial Unicode MS" pitchFamily="34" charset="-128"/>
                <a:cs typeface="Arial Unicode MS" pitchFamily="34" charset="-128"/>
              </a:rPr>
              <a:t>only glows for a fraction of a second </a:t>
            </a:r>
            <a:r>
              <a:rPr lang="en-US" sz="3600" dirty="0">
                <a:solidFill>
                  <a:schemeClr val="tx1"/>
                </a:solidFill>
                <a:ea typeface="Arial Unicode MS" pitchFamily="34" charset="-128"/>
                <a:cs typeface="Arial Unicode MS" pitchFamily="34" charset="-128"/>
              </a:rPr>
              <a:t>and then fades. </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Monitor </a:t>
            </a:r>
            <a:r>
              <a:rPr lang="en-US" sz="3600" b="1" dirty="0">
                <a:solidFill>
                  <a:schemeClr val="tx1"/>
                </a:solidFill>
                <a:ea typeface="Arial Unicode MS" pitchFamily="34" charset="-128"/>
                <a:cs typeface="Arial Unicode MS" pitchFamily="34" charset="-128"/>
              </a:rPr>
              <a:t>must redraw </a:t>
            </a:r>
            <a:r>
              <a:rPr lang="en-US" sz="3600" dirty="0">
                <a:solidFill>
                  <a:schemeClr val="tx1"/>
                </a:solidFill>
                <a:ea typeface="Arial Unicode MS" pitchFamily="34" charset="-128"/>
                <a:cs typeface="Arial Unicode MS" pitchFamily="34" charset="-128"/>
              </a:rPr>
              <a:t>the picture many times per second to avoid having the screen flicker </a:t>
            </a:r>
          </a:p>
        </p:txBody>
      </p:sp>
      <p:sp>
        <p:nvSpPr>
          <p:cNvPr id="4" name="Slide Number Placeholder 3"/>
          <p:cNvSpPr>
            <a:spLocks noGrp="1"/>
          </p:cNvSpPr>
          <p:nvPr>
            <p:ph type="sldNum" sz="quarter" idx="12"/>
          </p:nvPr>
        </p:nvSpPr>
        <p:spPr/>
        <p:txBody>
          <a:bodyPr/>
          <a:lstStyle/>
          <a:p>
            <a:pPr>
              <a:defRPr/>
            </a:pPr>
            <a:fld id="{0CB28790-7259-46F3-8104-8077BB87D18B}"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36869" name="TextBox 6"/>
          <p:cNvSpPr txBox="1">
            <a:spLocks noChangeArrowheads="1"/>
          </p:cNvSpPr>
          <p:nvPr/>
        </p:nvSpPr>
        <p:spPr bwMode="auto">
          <a:xfrm>
            <a:off x="1447800" y="0"/>
            <a:ext cx="2438400" cy="812800"/>
          </a:xfrm>
          <a:prstGeom prst="rect">
            <a:avLst/>
          </a:prstGeom>
          <a:noFill/>
          <a:ln w="9525">
            <a:noFill/>
            <a:miter lim="800000"/>
            <a:headEnd/>
            <a:tailEnd/>
          </a:ln>
        </p:spPr>
        <p:txBody>
          <a:bodyPr wrap="none">
            <a:spAutoFit/>
          </a:bodyPr>
          <a:lstStyle/>
          <a:p>
            <a:pPr>
              <a:lnSpc>
                <a:spcPct val="90000"/>
              </a:lnSpc>
            </a:pPr>
            <a:r>
              <a:rPr lang="en-US" sz="3200"/>
              <a:t>Refresh rate</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609600"/>
            <a:ext cx="79248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The refresh rate is the number of times per second that monitor redraws the images on the screen. </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Very few people notice flicker at refresh rates above 72 Hz.</a:t>
            </a:r>
          </a:p>
          <a:p>
            <a:pPr lvl="1">
              <a:lnSpc>
                <a:spcPct val="90000"/>
              </a:lnSpc>
              <a:defRPr/>
            </a:pPr>
            <a:endParaRPr lang="en-US" sz="3600" dirty="0">
              <a:solidFill>
                <a:schemeClr val="tx1"/>
              </a:solidFill>
              <a:ea typeface="Arial Unicode MS" pitchFamily="34" charset="-128"/>
              <a:cs typeface="Arial Unicode MS" pitchFamily="34" charset="-128"/>
            </a:endParaRPr>
          </a:p>
          <a:p>
            <a:pPr lvl="1">
              <a:lnSpc>
                <a:spcPct val="90000"/>
              </a:lnSpc>
              <a:defRPr/>
            </a:pPr>
            <a:r>
              <a:rPr lang="en-US" sz="3600" dirty="0">
                <a:solidFill>
                  <a:schemeClr val="tx1"/>
                </a:solidFill>
                <a:ea typeface="Arial Unicode MS" pitchFamily="34" charset="-128"/>
                <a:cs typeface="Arial Unicode MS" pitchFamily="34" charset="-128"/>
              </a:rPr>
              <a:t>Higher refresh rates are preferred for better comfort in viewing the monitor</a:t>
            </a:r>
            <a:endParaRPr lang="en-US" sz="2400" dirty="0"/>
          </a:p>
        </p:txBody>
      </p:sp>
      <p:sp>
        <p:nvSpPr>
          <p:cNvPr id="4" name="Slide Number Placeholder 3"/>
          <p:cNvSpPr>
            <a:spLocks noGrp="1"/>
          </p:cNvSpPr>
          <p:nvPr>
            <p:ph type="sldNum" sz="quarter" idx="12"/>
          </p:nvPr>
        </p:nvSpPr>
        <p:spPr/>
        <p:txBody>
          <a:bodyPr/>
          <a:lstStyle/>
          <a:p>
            <a:pPr>
              <a:defRPr/>
            </a:pPr>
            <a:fld id="{C1A7A1E3-F9D6-40AE-86C8-6B483A8DE317}"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37893" name="TextBox 6"/>
          <p:cNvSpPr txBox="1">
            <a:spLocks noChangeArrowheads="1"/>
          </p:cNvSpPr>
          <p:nvPr/>
        </p:nvSpPr>
        <p:spPr bwMode="auto">
          <a:xfrm>
            <a:off x="1447800" y="0"/>
            <a:ext cx="2438400" cy="812800"/>
          </a:xfrm>
          <a:prstGeom prst="rect">
            <a:avLst/>
          </a:prstGeom>
          <a:noFill/>
          <a:ln w="9525">
            <a:noFill/>
            <a:miter lim="800000"/>
            <a:headEnd/>
            <a:tailEnd/>
          </a:ln>
        </p:spPr>
        <p:txBody>
          <a:bodyPr wrap="none">
            <a:spAutoFit/>
          </a:bodyPr>
          <a:lstStyle/>
          <a:p>
            <a:pPr>
              <a:lnSpc>
                <a:spcPct val="90000"/>
              </a:lnSpc>
            </a:pPr>
            <a:r>
              <a:rPr lang="en-US" sz="3200"/>
              <a:t>Refresh rate</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533400" y="685800"/>
            <a:ext cx="7848600"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b="1" dirty="0">
                <a:solidFill>
                  <a:schemeClr val="tx1"/>
                </a:solidFill>
              </a:rPr>
              <a:t>Resolution</a:t>
            </a:r>
          </a:p>
          <a:p>
            <a:pPr>
              <a:defRPr/>
            </a:pPr>
            <a:r>
              <a:rPr lang="en-US" sz="2400" dirty="0">
                <a:solidFill>
                  <a:schemeClr val="tx1"/>
                </a:solidFill>
              </a:rPr>
              <a:t>Resolution is defined as the maximum number of points that can be displayed horizontally and vertically with out overlap on a display device</a:t>
            </a:r>
          </a:p>
          <a:p>
            <a:pPr>
              <a:defRPr/>
            </a:pPr>
            <a:r>
              <a:rPr lang="en-US" sz="2400" dirty="0">
                <a:solidFill>
                  <a:schemeClr val="tx1"/>
                </a:solidFill>
              </a:rPr>
              <a:t>Factors affecting the resolution are as follows</a:t>
            </a:r>
          </a:p>
          <a:p>
            <a:pPr>
              <a:defRPr/>
            </a:pPr>
            <a:r>
              <a:rPr lang="en-US" sz="2400" dirty="0">
                <a:solidFill>
                  <a:schemeClr val="tx1"/>
                </a:solidFill>
              </a:rPr>
              <a:t> </a:t>
            </a:r>
            <a:r>
              <a:rPr lang="en-US" sz="2400" b="1" dirty="0" err="1">
                <a:solidFill>
                  <a:schemeClr val="tx1"/>
                </a:solidFill>
              </a:rPr>
              <a:t>i</a:t>
            </a:r>
            <a:r>
              <a:rPr lang="en-US" sz="2400" b="1" dirty="0">
                <a:solidFill>
                  <a:schemeClr val="tx1"/>
                </a:solidFill>
              </a:rPr>
              <a:t>.	Spot profile:</a:t>
            </a:r>
          </a:p>
          <a:p>
            <a:pPr>
              <a:defRPr/>
            </a:pPr>
            <a:r>
              <a:rPr lang="en-US" sz="2400" dirty="0">
                <a:solidFill>
                  <a:schemeClr val="tx1"/>
                </a:solidFill>
              </a:rPr>
              <a:t>	 The spot intensity has a Gaussian distribution. So two adjacent spots on the display device appear distinct as long as their separation D</a:t>
            </a:r>
            <a:r>
              <a:rPr lang="en-US" sz="2400" baseline="-25000" dirty="0">
                <a:solidFill>
                  <a:schemeClr val="tx1"/>
                </a:solidFill>
              </a:rPr>
              <a:t>2</a:t>
            </a:r>
            <a:r>
              <a:rPr lang="en-US" sz="2400" dirty="0">
                <a:solidFill>
                  <a:schemeClr val="tx1"/>
                </a:solidFill>
              </a:rPr>
              <a:t> is greater than the diameter of the spot D</a:t>
            </a:r>
            <a:r>
              <a:rPr lang="en-US" sz="2400" baseline="-25000" dirty="0">
                <a:solidFill>
                  <a:schemeClr val="tx1"/>
                </a:solidFill>
              </a:rPr>
              <a:t>1</a:t>
            </a:r>
            <a:r>
              <a:rPr lang="en-US" sz="2400" dirty="0">
                <a:solidFill>
                  <a:schemeClr val="tx1"/>
                </a:solidFill>
              </a:rPr>
              <a:t> at which each spot has an intensity of about 60 percent of that at the center of the spot </a:t>
            </a:r>
          </a:p>
          <a:p>
            <a:pPr>
              <a:defRPr/>
            </a:pPr>
            <a:r>
              <a:rPr lang="en-US" sz="2400" dirty="0">
                <a:solidFill>
                  <a:schemeClr val="tx1"/>
                </a:solidFill>
              </a:rPr>
              <a:t>	 </a:t>
            </a:r>
          </a:p>
        </p:txBody>
      </p:sp>
      <p:sp>
        <p:nvSpPr>
          <p:cNvPr id="4" name="Slide Number Placeholder 3"/>
          <p:cNvSpPr>
            <a:spLocks noGrp="1"/>
          </p:cNvSpPr>
          <p:nvPr>
            <p:ph type="sldNum" sz="quarter" idx="12"/>
          </p:nvPr>
        </p:nvSpPr>
        <p:spPr/>
        <p:txBody>
          <a:bodyPr/>
          <a:lstStyle/>
          <a:p>
            <a:pPr>
              <a:defRPr/>
            </a:pPr>
            <a:fld id="{9ECDAD6D-3AB6-4F1A-ADB8-70FFEAB0DDBE}" type="slidenum">
              <a:rPr lang="en-US" smtClean="0"/>
              <a:pPr>
                <a:defRPr/>
              </a:pPr>
              <a:t>37</a:t>
            </a:fld>
            <a:endParaRPr lang="en-US"/>
          </a:p>
        </p:txBody>
      </p:sp>
      <p:sp>
        <p:nvSpPr>
          <p:cNvPr id="6" name="Footer Placeholder 5"/>
          <p:cNvSpPr>
            <a:spLocks noGrp="1"/>
          </p:cNvSpPr>
          <p:nvPr>
            <p:ph type="ftr" sz="quarter" idx="11"/>
          </p:nvPr>
        </p:nvSpPr>
        <p:spPr>
          <a:xfrm>
            <a:off x="1905000" y="6356350"/>
            <a:ext cx="5029200" cy="365125"/>
          </a:xfrm>
        </p:spPr>
        <p:txBody>
          <a:bodyPr/>
          <a:lstStyle/>
          <a:p>
            <a:pPr>
              <a:defRPr/>
            </a:pPr>
            <a:r>
              <a:rPr lang="en-US"/>
              <a:t>Computer Graphics, Khwopa Engineering College, Libali, Bhaktapur</a:t>
            </a:r>
            <a:endParaRPr lang="en-US" dirty="0"/>
          </a:p>
        </p:txBody>
      </p:sp>
      <p:grpSp>
        <p:nvGrpSpPr>
          <p:cNvPr id="38918" name="Group 21"/>
          <p:cNvGrpSpPr>
            <a:grpSpLocks/>
          </p:cNvGrpSpPr>
          <p:nvPr/>
        </p:nvGrpSpPr>
        <p:grpSpPr bwMode="auto">
          <a:xfrm>
            <a:off x="5105400" y="4953000"/>
            <a:ext cx="3429000" cy="1820863"/>
            <a:chOff x="3617913" y="4800600"/>
            <a:chExt cx="3163887" cy="1516063"/>
          </a:xfrm>
        </p:grpSpPr>
        <p:pic>
          <p:nvPicPr>
            <p:cNvPr id="38919"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0" y="4800600"/>
              <a:ext cx="1952625" cy="942975"/>
            </a:xfrm>
            <a:prstGeom prst="rect">
              <a:avLst/>
            </a:prstGeom>
            <a:noFill/>
            <a:ln w="9525">
              <a:noFill/>
              <a:miter lim="800000"/>
              <a:headEnd/>
              <a:tailEnd/>
            </a:ln>
          </p:spPr>
        </p:pic>
        <p:cxnSp>
          <p:nvCxnSpPr>
            <p:cNvPr id="11" name="Straight Connector 10"/>
            <p:cNvCxnSpPr/>
            <p:nvPr/>
          </p:nvCxnSpPr>
          <p:spPr>
            <a:xfrm rot="5400000">
              <a:off x="4572780"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53618"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44122" y="5524266"/>
              <a:ext cx="1447331"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597766" y="5524266"/>
              <a:ext cx="1447331"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106112" y="5790601"/>
              <a:ext cx="380838" cy="0"/>
            </a:xfrm>
            <a:prstGeom prst="straightConnector1">
              <a:avLst/>
            </a:prstGeom>
            <a:ln>
              <a:solidFill>
                <a:schemeClr val="bg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615" y="6095928"/>
              <a:ext cx="533174" cy="0"/>
            </a:xfrm>
            <a:prstGeom prst="straightConnector1">
              <a:avLst/>
            </a:prstGeom>
            <a:ln>
              <a:solidFill>
                <a:schemeClr val="bg2">
                  <a:lumMod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069493" y="5834219"/>
              <a:ext cx="339825" cy="261709"/>
            </a:xfrm>
            <a:prstGeom prst="rect">
              <a:avLst/>
            </a:prstGeom>
          </p:spPr>
          <p:txBody>
            <a:bodyPr wrap="none">
              <a:spAutoFit/>
            </a:bodyPr>
            <a:lstStyle/>
            <a:p>
              <a:pPr>
                <a:defRPr/>
              </a:pPr>
              <a:r>
                <a:rPr lang="en-US" sz="1050" dirty="0"/>
                <a:t>D</a:t>
              </a:r>
              <a:r>
                <a:rPr lang="en-US" sz="1050" baseline="-25000" dirty="0"/>
                <a:t>1</a:t>
              </a:r>
              <a:endParaRPr lang="en-US" dirty="0"/>
            </a:p>
          </p:txBody>
        </p:sp>
        <p:sp>
          <p:nvSpPr>
            <p:cNvPr id="26" name="Rectangle 25"/>
            <p:cNvSpPr/>
            <p:nvPr/>
          </p:nvSpPr>
          <p:spPr>
            <a:xfrm>
              <a:off x="5451796" y="6062884"/>
              <a:ext cx="331036" cy="253779"/>
            </a:xfrm>
            <a:prstGeom prst="rect">
              <a:avLst/>
            </a:prstGeom>
          </p:spPr>
          <p:txBody>
            <a:bodyPr wrap="none">
              <a:spAutoFit/>
            </a:bodyPr>
            <a:lstStyle/>
            <a:p>
              <a:pPr>
                <a:defRPr/>
              </a:pPr>
              <a:r>
                <a:rPr lang="en-US" sz="1050" dirty="0"/>
                <a:t>D</a:t>
              </a:r>
              <a:r>
                <a:rPr lang="en-US" sz="1050" baseline="-25000" dirty="0"/>
                <a:t>2</a:t>
              </a:r>
              <a:endParaRPr lang="en-US" dirty="0"/>
            </a:p>
          </p:txBody>
        </p:sp>
        <p:cxnSp>
          <p:nvCxnSpPr>
            <p:cNvPr id="27" name="Straight Connector 26"/>
            <p:cNvCxnSpPr/>
            <p:nvPr/>
          </p:nvCxnSpPr>
          <p:spPr>
            <a:xfrm rot="5400000">
              <a:off x="4038142" y="5333932"/>
              <a:ext cx="10666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4038300" y="5626703"/>
              <a:ext cx="2743500" cy="1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4038300" y="5181268"/>
              <a:ext cx="2743500" cy="13218"/>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617913" y="5232817"/>
              <a:ext cx="1029728" cy="253779"/>
            </a:xfrm>
            <a:prstGeom prst="rect">
              <a:avLst/>
            </a:prstGeom>
          </p:spPr>
          <p:txBody>
            <a:bodyPr wrap="none">
              <a:spAutoFit/>
            </a:bodyPr>
            <a:lstStyle/>
            <a:p>
              <a:pPr>
                <a:defRPr/>
              </a:pPr>
              <a:r>
                <a:rPr lang="en-US" sz="1050" dirty="0"/>
                <a:t>Intensity  60%</a:t>
              </a:r>
              <a:endParaRPr lang="en-US"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381000" y="2209800"/>
            <a:ext cx="82296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chemeClr val="tx1"/>
                </a:solidFill>
              </a:rPr>
              <a:t> </a:t>
            </a:r>
          </a:p>
          <a:p>
            <a:pPr marL="571500" indent="-571500">
              <a:buFontTx/>
              <a:buAutoNum type="romanLcPeriod" startAt="2"/>
              <a:defRPr/>
            </a:pPr>
            <a:r>
              <a:rPr lang="en-US" sz="2400" b="1" dirty="0">
                <a:solidFill>
                  <a:schemeClr val="tx1"/>
                </a:solidFill>
              </a:rPr>
              <a:t>Intensity</a:t>
            </a:r>
            <a:r>
              <a:rPr lang="en-US" sz="2400" dirty="0">
                <a:solidFill>
                  <a:schemeClr val="tx1"/>
                </a:solidFill>
              </a:rPr>
              <a:t>: </a:t>
            </a:r>
          </a:p>
          <a:p>
            <a:pPr marL="342900" indent="-342900">
              <a:defRPr/>
            </a:pPr>
            <a:r>
              <a:rPr lang="en-US" sz="2400" dirty="0">
                <a:solidFill>
                  <a:schemeClr val="tx1"/>
                </a:solidFill>
              </a:rPr>
              <a:t>	As the intensity of the electron beam increases the spot size on the display tends to increase because of spreading of energy beyond the point of bombardment</a:t>
            </a:r>
          </a:p>
          <a:p>
            <a:pPr>
              <a:defRPr/>
            </a:pPr>
            <a:r>
              <a:rPr lang="en-US" sz="2400" dirty="0">
                <a:solidFill>
                  <a:schemeClr val="tx1"/>
                </a:solidFill>
              </a:rPr>
              <a:t> </a:t>
            </a:r>
          </a:p>
          <a:p>
            <a:pPr>
              <a:defRPr/>
            </a:pPr>
            <a:r>
              <a:rPr lang="en-US" sz="2400" dirty="0">
                <a:solidFill>
                  <a:schemeClr val="tx1"/>
                </a:solidFill>
              </a:rPr>
              <a:t>This phenomenon is called </a:t>
            </a:r>
            <a:r>
              <a:rPr lang="en-US" sz="2400" i="1" dirty="0">
                <a:solidFill>
                  <a:schemeClr val="tx1"/>
                </a:solidFill>
              </a:rPr>
              <a:t>blooming. </a:t>
            </a:r>
            <a:r>
              <a:rPr lang="en-US" sz="2400" dirty="0">
                <a:solidFill>
                  <a:schemeClr val="tx1"/>
                </a:solidFill>
              </a:rPr>
              <a:t>Consequently , the resolution decreases.</a:t>
            </a:r>
          </a:p>
          <a:p>
            <a:pPr>
              <a:defRPr/>
            </a:pPr>
            <a:r>
              <a:rPr lang="en-US" sz="2400" dirty="0">
                <a:solidFill>
                  <a:schemeClr val="tx1"/>
                </a:solidFill>
              </a:rPr>
              <a:t> </a:t>
            </a:r>
          </a:p>
          <a:p>
            <a:pPr>
              <a:defRPr/>
            </a:pPr>
            <a:r>
              <a:rPr lang="en-US" sz="2400" dirty="0">
                <a:solidFill>
                  <a:schemeClr val="tx1"/>
                </a:solidFill>
              </a:rPr>
              <a:t>Thus it is noted that resolution is no necessarily a constant and it is not necessarily equal to the resolution of a pix-map, which is allocated in a buffer memory</a:t>
            </a:r>
          </a:p>
          <a:p>
            <a:pPr algn="ctr" fontAlgn="auto">
              <a:spcBef>
                <a:spcPts val="0"/>
              </a:spcBef>
              <a:spcAft>
                <a:spcPts val="0"/>
              </a:spcAft>
              <a:defRPr/>
            </a:pPr>
            <a:endParaRPr lang="en-US" sz="2400" dirty="0">
              <a:solidFill>
                <a:schemeClr val="tx1"/>
              </a:solidFill>
            </a:endParaRPr>
          </a:p>
        </p:txBody>
      </p:sp>
      <p:pic>
        <p:nvPicPr>
          <p:cNvPr id="39940" name="Picture 1" descr="C:\Users\IT GEEK\Desktop\compare.jpg"/>
          <p:cNvPicPr>
            <a:picLocks noChangeAspect="1" noChangeArrowheads="1"/>
          </p:cNvPicPr>
          <p:nvPr/>
        </p:nvPicPr>
        <p:blipFill>
          <a:blip r:embed="rId2" cstate="print"/>
          <a:srcRect/>
          <a:stretch>
            <a:fillRect/>
          </a:stretch>
        </p:blipFill>
        <p:spPr bwMode="auto">
          <a:xfrm>
            <a:off x="5867400" y="228600"/>
            <a:ext cx="3048000" cy="2286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B9A19520-49C2-4993-ABA7-C300164D659F}" type="slidenum">
              <a:rPr lang="en-US" smtClean="0"/>
              <a:pPr>
                <a:defRPr/>
              </a:pPr>
              <a:t>38</a:t>
            </a:fld>
            <a:endParaRPr lang="en-US"/>
          </a:p>
        </p:txBody>
      </p:sp>
      <p:sp>
        <p:nvSpPr>
          <p:cNvPr id="7" name="Footer Placeholder 6"/>
          <p:cNvSpPr>
            <a:spLocks noGrp="1"/>
          </p:cNvSpPr>
          <p:nvPr>
            <p:ph type="ftr" sz="quarter" idx="11"/>
          </p:nvPr>
        </p:nvSpPr>
        <p:spPr>
          <a:xfrm>
            <a:off x="1828800" y="6356350"/>
            <a:ext cx="5562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0" y="0"/>
            <a:ext cx="7772400" cy="1470025"/>
          </a:xfrm>
        </p:spPr>
        <p:txBody>
          <a:bodyPr/>
          <a:lstStyle/>
          <a:p>
            <a:pPr eaLnBrk="1" hangingPunct="1"/>
            <a:r>
              <a:rPr lang="en-US" b="1"/>
              <a:t>i.	Vector Display Technology</a:t>
            </a:r>
            <a:br>
              <a:rPr lang="en-US" b="1"/>
            </a:br>
            <a:endParaRPr lang="en-US"/>
          </a:p>
        </p:txBody>
      </p:sp>
      <p:sp>
        <p:nvSpPr>
          <p:cNvPr id="5" name="Rounded Rectangle 4"/>
          <p:cNvSpPr/>
          <p:nvPr/>
        </p:nvSpPr>
        <p:spPr>
          <a:xfrm>
            <a:off x="304800" y="914400"/>
            <a:ext cx="8229600" cy="548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64" name="Rectangle 1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grpSp>
        <p:nvGrpSpPr>
          <p:cNvPr id="40965" name="Group 23"/>
          <p:cNvGrpSpPr>
            <a:grpSpLocks/>
          </p:cNvGrpSpPr>
          <p:nvPr/>
        </p:nvGrpSpPr>
        <p:grpSpPr bwMode="auto">
          <a:xfrm>
            <a:off x="0" y="1295400"/>
            <a:ext cx="8153400" cy="4343400"/>
            <a:chOff x="685800" y="2514600"/>
            <a:chExt cx="6096000" cy="3124200"/>
          </a:xfrm>
        </p:grpSpPr>
        <p:grpSp>
          <p:nvGrpSpPr>
            <p:cNvPr id="40968" name="Group 22"/>
            <p:cNvGrpSpPr>
              <a:grpSpLocks/>
            </p:cNvGrpSpPr>
            <p:nvPr/>
          </p:nvGrpSpPr>
          <p:grpSpPr bwMode="auto">
            <a:xfrm>
              <a:off x="1914525" y="2514600"/>
              <a:ext cx="4867275" cy="3124200"/>
              <a:chOff x="1914525" y="2514600"/>
              <a:chExt cx="4867275" cy="3124200"/>
            </a:xfrm>
          </p:grpSpPr>
          <p:sp>
            <p:nvSpPr>
              <p:cNvPr id="40970" name="AutoShape 114"/>
              <p:cNvSpPr>
                <a:spLocks noChangeArrowheads="1"/>
              </p:cNvSpPr>
              <p:nvPr/>
            </p:nvSpPr>
            <p:spPr bwMode="auto">
              <a:xfrm>
                <a:off x="2895600" y="275907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1" name="AutoShape 113"/>
              <p:cNvSpPr>
                <a:spLocks noChangeArrowheads="1"/>
              </p:cNvSpPr>
              <p:nvPr/>
            </p:nvSpPr>
            <p:spPr bwMode="auto">
              <a:xfrm>
                <a:off x="4267200" y="275907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2" name="AutoShape 112"/>
              <p:cNvSpPr>
                <a:spLocks noChangeArrowheads="1"/>
              </p:cNvSpPr>
              <p:nvPr/>
            </p:nvSpPr>
            <p:spPr bwMode="auto">
              <a:xfrm>
                <a:off x="2895600" y="332422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3" name="AutoShape 111"/>
              <p:cNvSpPr>
                <a:spLocks noChangeArrowheads="1"/>
              </p:cNvSpPr>
              <p:nvPr/>
            </p:nvSpPr>
            <p:spPr bwMode="auto">
              <a:xfrm>
                <a:off x="4267200" y="3324225"/>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0974" name="Rectangle 110"/>
              <p:cNvSpPr>
                <a:spLocks noChangeArrowheads="1"/>
              </p:cNvSpPr>
              <p:nvPr/>
            </p:nvSpPr>
            <p:spPr bwMode="auto">
              <a:xfrm>
                <a:off x="2667000" y="2514600"/>
                <a:ext cx="914400" cy="4953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CPU</a:t>
                </a:r>
                <a:endParaRPr lang="en-US" sz="1400" b="1"/>
              </a:p>
            </p:txBody>
          </p:sp>
          <p:sp>
            <p:nvSpPr>
              <p:cNvPr id="40975" name="Rectangle 109"/>
              <p:cNvSpPr>
                <a:spLocks noChangeArrowheads="1"/>
              </p:cNvSpPr>
              <p:nvPr/>
            </p:nvSpPr>
            <p:spPr bwMode="auto">
              <a:xfrm>
                <a:off x="2438400" y="3810000"/>
                <a:ext cx="1257300" cy="4572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Memory</a:t>
                </a:r>
                <a:endParaRPr lang="en-US" sz="1400" b="1"/>
              </a:p>
            </p:txBody>
          </p:sp>
          <p:sp>
            <p:nvSpPr>
              <p:cNvPr id="40976" name="Rectangle 108"/>
              <p:cNvSpPr>
                <a:spLocks noChangeArrowheads="1"/>
              </p:cNvSpPr>
              <p:nvPr/>
            </p:nvSpPr>
            <p:spPr bwMode="auto">
              <a:xfrm>
                <a:off x="3810000" y="3813175"/>
                <a:ext cx="1371600" cy="454025"/>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Display Processor</a:t>
                </a:r>
                <a:endParaRPr lang="en-US" sz="1400" b="1"/>
              </a:p>
            </p:txBody>
          </p:sp>
          <p:sp>
            <p:nvSpPr>
              <p:cNvPr id="40977" name="Rectangle 107"/>
              <p:cNvSpPr>
                <a:spLocks noChangeArrowheads="1"/>
              </p:cNvSpPr>
              <p:nvPr/>
            </p:nvSpPr>
            <p:spPr bwMode="auto">
              <a:xfrm>
                <a:off x="5753100" y="3810000"/>
                <a:ext cx="9144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Monitor</a:t>
                </a:r>
                <a:endParaRPr lang="en-US" sz="1400" b="1"/>
              </a:p>
            </p:txBody>
          </p:sp>
          <p:sp>
            <p:nvSpPr>
              <p:cNvPr id="40978" name="Line 106"/>
              <p:cNvSpPr>
                <a:spLocks noChangeShapeType="1"/>
              </p:cNvSpPr>
              <p:nvPr/>
            </p:nvSpPr>
            <p:spPr bwMode="auto">
              <a:xfrm>
                <a:off x="5181600" y="3962400"/>
                <a:ext cx="571500" cy="0"/>
              </a:xfrm>
              <a:prstGeom prst="line">
                <a:avLst/>
              </a:prstGeom>
              <a:noFill/>
              <a:ln w="9525">
                <a:solidFill>
                  <a:srgbClr val="000000"/>
                </a:solidFill>
                <a:round/>
                <a:headEnd/>
                <a:tailEnd type="triangle" w="med" len="med"/>
              </a:ln>
            </p:spPr>
            <p:txBody>
              <a:bodyPr/>
              <a:lstStyle/>
              <a:p>
                <a:endParaRPr lang="en-US"/>
              </a:p>
            </p:txBody>
          </p:sp>
          <p:sp>
            <p:nvSpPr>
              <p:cNvPr id="40979" name="AutoShape 105"/>
              <p:cNvSpPr>
                <a:spLocks noChangeArrowheads="1"/>
              </p:cNvSpPr>
              <p:nvPr/>
            </p:nvSpPr>
            <p:spPr bwMode="auto">
              <a:xfrm>
                <a:off x="2438400" y="4381500"/>
                <a:ext cx="1143000" cy="1257300"/>
              </a:xfrm>
              <a:prstGeom prst="foldedCorner">
                <a:avLst>
                  <a:gd name="adj" fmla="val 12500"/>
                </a:avLst>
              </a:prstGeom>
              <a:solidFill>
                <a:srgbClr val="FFFFFF"/>
              </a:solidFill>
              <a:ln w="9525">
                <a:solidFill>
                  <a:srgbClr val="000000"/>
                </a:solidFill>
                <a:round/>
                <a:headEnd/>
                <a:tailEnd/>
              </a:ln>
            </p:spPr>
            <p:txBody>
              <a:bodyPr/>
              <a:lstStyle/>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MoveTo(10,10)</a:t>
                </a:r>
                <a:endParaRPr lang="en-US" sz="1400" b="1"/>
              </a:p>
              <a:p>
                <a:pPr algn="ctr" eaLnBrk="0" hangingPunct="0"/>
                <a:r>
                  <a:rPr lang="en-US" sz="1400" b="1">
                    <a:cs typeface="Times New Roman" pitchFamily="18" charset="0"/>
                  </a:rPr>
                  <a:t>LineTo(639,479)</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a:p>
                <a:pPr algn="ctr" eaLnBrk="0" hangingPunct="0"/>
                <a:r>
                  <a:rPr lang="en-US" sz="1400" b="1">
                    <a:cs typeface="Times New Roman" pitchFamily="18" charset="0"/>
                  </a:rPr>
                  <a:t>.</a:t>
                </a:r>
                <a:endParaRPr lang="en-US" sz="1400" b="1"/>
              </a:p>
            </p:txBody>
          </p:sp>
          <p:sp>
            <p:nvSpPr>
              <p:cNvPr id="40980" name="AutoShape 104"/>
              <p:cNvSpPr>
                <a:spLocks noChangeArrowheads="1"/>
              </p:cNvSpPr>
              <p:nvPr/>
            </p:nvSpPr>
            <p:spPr bwMode="auto">
              <a:xfrm>
                <a:off x="2209800" y="3924300"/>
                <a:ext cx="228600" cy="685800"/>
              </a:xfrm>
              <a:prstGeom prst="curvedRightArrow">
                <a:avLst>
                  <a:gd name="adj1" fmla="val 60000"/>
                  <a:gd name="adj2" fmla="val 120000"/>
                  <a:gd name="adj3" fmla="val 33333"/>
                </a:avLst>
              </a:prstGeom>
              <a:solidFill>
                <a:srgbClr val="FFFFFF"/>
              </a:solidFill>
              <a:ln w="9525">
                <a:solidFill>
                  <a:srgbClr val="000000"/>
                </a:solidFill>
                <a:miter lim="800000"/>
                <a:headEnd/>
                <a:tailEnd/>
              </a:ln>
            </p:spPr>
            <p:txBody>
              <a:bodyPr/>
              <a:lstStyle/>
              <a:p>
                <a:pPr algn="ctr"/>
                <a:endParaRPr lang="en-US" sz="1400" b="1"/>
              </a:p>
            </p:txBody>
          </p:sp>
          <p:sp>
            <p:nvSpPr>
              <p:cNvPr id="40981" name="Rectangle 103"/>
              <p:cNvSpPr>
                <a:spLocks noChangeArrowheads="1"/>
              </p:cNvSpPr>
              <p:nvPr/>
            </p:nvSpPr>
            <p:spPr bwMode="auto">
              <a:xfrm>
                <a:off x="3924300" y="2514600"/>
                <a:ext cx="1371600" cy="4953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Peripheral Devices</a:t>
                </a:r>
                <a:endParaRPr lang="en-US" sz="1400" b="1"/>
              </a:p>
            </p:txBody>
          </p:sp>
          <p:sp>
            <p:nvSpPr>
              <p:cNvPr id="40982" name="Rectangle 102"/>
              <p:cNvSpPr>
                <a:spLocks noChangeArrowheads="1"/>
              </p:cNvSpPr>
              <p:nvPr/>
            </p:nvSpPr>
            <p:spPr bwMode="auto">
              <a:xfrm>
                <a:off x="5524500" y="4495800"/>
                <a:ext cx="1257300" cy="800100"/>
              </a:xfrm>
              <a:prstGeom prst="rect">
                <a:avLst/>
              </a:prstGeom>
              <a:solidFill>
                <a:srgbClr val="FFFFFF"/>
              </a:solidFill>
              <a:ln w="9525">
                <a:solidFill>
                  <a:srgbClr val="000000"/>
                </a:solidFill>
                <a:miter lim="800000"/>
                <a:headEnd/>
                <a:tailEnd/>
              </a:ln>
            </p:spPr>
            <p:txBody>
              <a:bodyPr/>
              <a:lstStyle/>
              <a:p>
                <a:pPr algn="ctr"/>
                <a:endParaRPr lang="en-US" sz="1400" b="1"/>
              </a:p>
            </p:txBody>
          </p:sp>
          <p:sp>
            <p:nvSpPr>
              <p:cNvPr id="40983" name="Line 101"/>
              <p:cNvSpPr>
                <a:spLocks noChangeShapeType="1"/>
              </p:cNvSpPr>
              <p:nvPr/>
            </p:nvSpPr>
            <p:spPr bwMode="auto">
              <a:xfrm>
                <a:off x="5715000" y="4572000"/>
                <a:ext cx="685800" cy="685800"/>
              </a:xfrm>
              <a:prstGeom prst="line">
                <a:avLst/>
              </a:prstGeom>
              <a:noFill/>
              <a:ln w="9525">
                <a:solidFill>
                  <a:srgbClr val="000000"/>
                </a:solidFill>
                <a:round/>
                <a:headEnd/>
                <a:tailEnd/>
              </a:ln>
            </p:spPr>
            <p:txBody>
              <a:bodyPr/>
              <a:lstStyle/>
              <a:p>
                <a:endParaRPr lang="en-US"/>
              </a:p>
            </p:txBody>
          </p:sp>
          <p:sp>
            <p:nvSpPr>
              <p:cNvPr id="40984" name="AutoShape 100"/>
              <p:cNvSpPr>
                <a:spLocks noChangeArrowheads="1"/>
              </p:cNvSpPr>
              <p:nvPr/>
            </p:nvSpPr>
            <p:spPr bwMode="auto">
              <a:xfrm>
                <a:off x="1914525" y="3113088"/>
                <a:ext cx="3657600" cy="342900"/>
              </a:xfrm>
              <a:prstGeom prst="leftRightArrow">
                <a:avLst>
                  <a:gd name="adj1" fmla="val 50000"/>
                  <a:gd name="adj2" fmla="val 213333"/>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Bus</a:t>
                </a:r>
                <a:endParaRPr lang="en-US" sz="1400" b="1"/>
              </a:p>
            </p:txBody>
          </p:sp>
        </p:grpSp>
        <p:sp>
          <p:nvSpPr>
            <p:cNvPr id="40969" name="Rectangle 123"/>
            <p:cNvSpPr>
              <a:spLocks noChangeArrowheads="1"/>
            </p:cNvSpPr>
            <p:nvPr/>
          </p:nvSpPr>
          <p:spPr bwMode="auto">
            <a:xfrm>
              <a:off x="685800" y="4457457"/>
              <a:ext cx="1392905" cy="686287"/>
            </a:xfrm>
            <a:prstGeom prst="rect">
              <a:avLst/>
            </a:prstGeom>
            <a:noFill/>
            <a:ln w="9525">
              <a:noFill/>
              <a:miter lim="800000"/>
              <a:headEnd/>
              <a:tailEnd/>
            </a:ln>
          </p:spPr>
          <p:txBody>
            <a:bodyPr wrap="none" anchor="ctr">
              <a:spAutoFit/>
            </a:bodyPr>
            <a:lstStyle/>
            <a:p>
              <a:pPr indent="457200" algn="ctr" eaLnBrk="0" hangingPunct="0"/>
              <a:br>
                <a:rPr lang="en-US" sz="1400" b="1"/>
              </a:br>
              <a:endParaRPr lang="en-US" sz="1400" b="1"/>
            </a:p>
            <a:p>
              <a:pPr indent="457200" algn="ctr" eaLnBrk="0" hangingPunct="0"/>
              <a:r>
                <a:rPr lang="en-US" sz="1400" b="1">
                  <a:cs typeface="Times New Roman" pitchFamily="18" charset="0"/>
                </a:rPr>
                <a:t>Display List -&gt;</a:t>
              </a:r>
              <a:endParaRPr lang="en-US" sz="1400" b="1"/>
            </a:p>
            <a:p>
              <a:pPr indent="457200" algn="ctr" eaLnBrk="0" hangingPunct="0"/>
              <a:endParaRPr lang="en-US" sz="1400" b="1"/>
            </a:p>
          </p:txBody>
        </p:sp>
      </p:grpSp>
      <p:sp>
        <p:nvSpPr>
          <p:cNvPr id="21" name="Slide Number Placeholder 20"/>
          <p:cNvSpPr>
            <a:spLocks noGrp="1"/>
          </p:cNvSpPr>
          <p:nvPr>
            <p:ph type="sldNum" sz="quarter" idx="12"/>
          </p:nvPr>
        </p:nvSpPr>
        <p:spPr/>
        <p:txBody>
          <a:bodyPr/>
          <a:lstStyle/>
          <a:p>
            <a:pPr>
              <a:defRPr/>
            </a:pPr>
            <a:fld id="{AB8E20B0-8E62-4B2B-A7D2-4D56E28ED039}" type="slidenum">
              <a:rPr lang="en-US" smtClean="0"/>
              <a:pPr>
                <a:defRPr/>
              </a:pPr>
              <a:t>39</a:t>
            </a:fld>
            <a:endParaRPr lang="en-US"/>
          </a:p>
        </p:txBody>
      </p:sp>
      <p:sp>
        <p:nvSpPr>
          <p:cNvPr id="22" name="Footer Placeholder 21"/>
          <p:cNvSpPr>
            <a:spLocks noGrp="1"/>
          </p:cNvSpPr>
          <p:nvPr>
            <p:ph type="ftr" sz="quarter" idx="11"/>
          </p:nvPr>
        </p:nvSpPr>
        <p:spPr>
          <a:xfrm>
            <a:off x="2362200" y="6356350"/>
            <a:ext cx="4419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a:t>Input Hardware</a:t>
            </a:r>
            <a:endParaRPr lang="en-US"/>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DC3B304C-BA3B-4E46-86AB-5E4510138B0B}" type="slidenum">
              <a:rPr lang="en-US" smtClean="0"/>
              <a:pPr>
                <a:defRPr/>
              </a:pPr>
              <a:t>4</a:t>
            </a:fld>
            <a:endParaRPr lang="en-US"/>
          </a:p>
        </p:txBody>
      </p:sp>
      <p:pic>
        <p:nvPicPr>
          <p:cNvPr id="5125" name="Picture 2" descr="C:\Backup\Graphics\Computer Graphics note\mk_NED7k_otherviews_4.jpg"/>
          <p:cNvPicPr>
            <a:picLocks noChangeAspect="1" noChangeArrowheads="1"/>
          </p:cNvPicPr>
          <p:nvPr/>
        </p:nvPicPr>
        <p:blipFill>
          <a:blip r:embed="rId2" cstate="print"/>
          <a:srcRect/>
          <a:stretch>
            <a:fillRect/>
          </a:stretch>
        </p:blipFill>
        <p:spPr bwMode="auto">
          <a:xfrm>
            <a:off x="228600" y="1447800"/>
            <a:ext cx="4451350" cy="2362200"/>
          </a:xfrm>
          <a:prstGeom prst="rect">
            <a:avLst/>
          </a:prstGeom>
          <a:noFill/>
          <a:ln w="9525">
            <a:noFill/>
            <a:miter lim="800000"/>
            <a:headEnd/>
            <a:tailEnd/>
          </a:ln>
        </p:spPr>
      </p:pic>
      <p:pic>
        <p:nvPicPr>
          <p:cNvPr id="5126" name="Picture 3" descr="C:\Backup\Graphics\Computer Graphics note\wireless%20desktop%208000.jpg"/>
          <p:cNvPicPr>
            <a:picLocks noChangeAspect="1" noChangeArrowheads="1"/>
          </p:cNvPicPr>
          <p:nvPr/>
        </p:nvPicPr>
        <p:blipFill>
          <a:blip r:embed="rId3" cstate="print"/>
          <a:srcRect/>
          <a:stretch>
            <a:fillRect/>
          </a:stretch>
        </p:blipFill>
        <p:spPr bwMode="auto">
          <a:xfrm>
            <a:off x="3810000" y="2676525"/>
            <a:ext cx="5257800" cy="3571875"/>
          </a:xfrm>
          <a:prstGeom prst="rect">
            <a:avLst/>
          </a:prstGeom>
          <a:noFill/>
          <a:ln w="9525">
            <a:noFill/>
            <a:miter lim="800000"/>
            <a:headEnd/>
            <a:tailEnd/>
          </a:ln>
        </p:spPr>
      </p:pic>
      <p:sp>
        <p:nvSpPr>
          <p:cNvPr id="8" name="Rounded Rectangular Callout 7"/>
          <p:cNvSpPr/>
          <p:nvPr/>
        </p:nvSpPr>
        <p:spPr>
          <a:xfrm>
            <a:off x="914400" y="3733800"/>
            <a:ext cx="2209800" cy="1143000"/>
          </a:xfrm>
          <a:prstGeom prst="wedgeRoundRectCallout">
            <a:avLst>
              <a:gd name="adj1" fmla="val -28702"/>
              <a:gd name="adj2" fmla="val -98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Ergonomic keyboard</a:t>
            </a:r>
          </a:p>
        </p:txBody>
      </p:sp>
      <p:sp>
        <p:nvSpPr>
          <p:cNvPr id="9" name="Rounded Rectangular Callout 8"/>
          <p:cNvSpPr/>
          <p:nvPr/>
        </p:nvSpPr>
        <p:spPr>
          <a:xfrm>
            <a:off x="5105400" y="1752600"/>
            <a:ext cx="2819400" cy="1219200"/>
          </a:xfrm>
          <a:prstGeom prst="wedgeRoundRectCallout">
            <a:avLst>
              <a:gd name="adj1" fmla="val -47417"/>
              <a:gd name="adj2" fmla="val 1164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Wireless keyboard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0" y="0"/>
            <a:ext cx="7772400" cy="1470025"/>
          </a:xfrm>
        </p:spPr>
        <p:txBody>
          <a:bodyPr/>
          <a:lstStyle/>
          <a:p>
            <a:pPr eaLnBrk="1" hangingPunct="1"/>
            <a:r>
              <a:rPr lang="en-US" b="1"/>
              <a:t>i.	Vector Display Technology</a:t>
            </a:r>
            <a:br>
              <a:rPr lang="en-US" b="1"/>
            </a:br>
            <a:endParaRPr lang="en-US"/>
          </a:p>
        </p:txBody>
      </p:sp>
      <p:sp>
        <p:nvSpPr>
          <p:cNvPr id="6" name="Slide Number Placeholder 5"/>
          <p:cNvSpPr>
            <a:spLocks noGrp="1"/>
          </p:cNvSpPr>
          <p:nvPr>
            <p:ph type="sldNum" sz="quarter" idx="12"/>
          </p:nvPr>
        </p:nvSpPr>
        <p:spPr/>
        <p:txBody>
          <a:bodyPr/>
          <a:lstStyle/>
          <a:p>
            <a:pPr>
              <a:defRPr/>
            </a:pPr>
            <a:fld id="{6461E481-96DA-4DDF-AEA6-254EF2FBE529}" type="slidenum">
              <a:rPr lang="en-US" smtClean="0"/>
              <a:pPr>
                <a:defRPr/>
              </a:pPr>
              <a:t>40</a:t>
            </a:fld>
            <a:endParaRPr lang="en-US"/>
          </a:p>
        </p:txBody>
      </p:sp>
      <p:sp>
        <p:nvSpPr>
          <p:cNvPr id="7" name="Footer Placeholder 6"/>
          <p:cNvSpPr>
            <a:spLocks noGrp="1"/>
          </p:cNvSpPr>
          <p:nvPr>
            <p:ph type="ftr" sz="quarter" idx="11"/>
          </p:nvPr>
        </p:nvSpPr>
        <p:spPr>
          <a:xfrm>
            <a:off x="2286000" y="6356350"/>
            <a:ext cx="4495800" cy="365125"/>
          </a:xfrm>
        </p:spPr>
        <p:txBody>
          <a:bodyPr/>
          <a:lstStyle/>
          <a:p>
            <a:pPr>
              <a:defRPr/>
            </a:pPr>
            <a:r>
              <a:rPr lang="en-US"/>
              <a:t>Computer Graphics, Khwopa Engineering College, Libali, Bhaktapur</a:t>
            </a:r>
            <a:endParaRPr lang="en-US" dirty="0"/>
          </a:p>
        </p:txBody>
      </p:sp>
      <p:pic>
        <p:nvPicPr>
          <p:cNvPr id="41989" name="Picture 4"/>
          <p:cNvPicPr>
            <a:picLocks noChangeAspect="1" noChangeArrowheads="1"/>
          </p:cNvPicPr>
          <p:nvPr/>
        </p:nvPicPr>
        <p:blipFill>
          <a:blip r:embed="rId2" cstate="print"/>
          <a:srcRect/>
          <a:stretch>
            <a:fillRect/>
          </a:stretch>
        </p:blipFill>
        <p:spPr bwMode="auto">
          <a:xfrm>
            <a:off x="1524000" y="1371600"/>
            <a:ext cx="6019800" cy="40782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0" y="0"/>
            <a:ext cx="7772400" cy="1470025"/>
          </a:xfrm>
        </p:spPr>
        <p:txBody>
          <a:bodyPr/>
          <a:lstStyle/>
          <a:p>
            <a:pPr eaLnBrk="1" hangingPunct="1"/>
            <a:r>
              <a:rPr lang="en-US" b="1"/>
              <a:t>i.	Vector Display Technology</a:t>
            </a:r>
            <a:br>
              <a:rPr lang="en-US" b="1"/>
            </a:br>
            <a:endParaRPr lang="en-US"/>
          </a:p>
        </p:txBody>
      </p:sp>
      <p:sp>
        <p:nvSpPr>
          <p:cNvPr id="5" name="Rounded Rectangle 4"/>
          <p:cNvSpPr/>
          <p:nvPr/>
        </p:nvSpPr>
        <p:spPr>
          <a:xfrm>
            <a:off x="304800" y="762000"/>
            <a:ext cx="83820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dirty="0">
              <a:solidFill>
                <a:schemeClr val="tx1"/>
              </a:solidFill>
            </a:endParaRPr>
          </a:p>
          <a:p>
            <a:pPr>
              <a:defRPr/>
            </a:pPr>
            <a:r>
              <a:rPr lang="en-US" sz="2400" dirty="0">
                <a:solidFill>
                  <a:schemeClr val="tx1"/>
                </a:solidFill>
              </a:rPr>
              <a:t>It is also called </a:t>
            </a:r>
            <a:r>
              <a:rPr lang="en-US" sz="2400" b="1" dirty="0">
                <a:solidFill>
                  <a:schemeClr val="tx1"/>
                </a:solidFill>
              </a:rPr>
              <a:t>random scan, a stroke, a line drawing or calligraphic display</a:t>
            </a:r>
          </a:p>
          <a:p>
            <a:pPr>
              <a:defRPr/>
            </a:pPr>
            <a:r>
              <a:rPr lang="en-US" sz="2800" b="1" dirty="0">
                <a:solidFill>
                  <a:schemeClr val="tx1"/>
                </a:solidFill>
              </a:rPr>
              <a:t>Advantages:</a:t>
            </a:r>
            <a:endParaRPr lang="en-US" sz="2400" b="1" dirty="0">
              <a:solidFill>
                <a:schemeClr val="tx1"/>
              </a:solidFill>
            </a:endParaRPr>
          </a:p>
          <a:p>
            <a:pPr marL="914400" indent="-914400">
              <a:defRPr/>
            </a:pPr>
            <a:r>
              <a:rPr lang="en-US" sz="2400" dirty="0">
                <a:solidFill>
                  <a:schemeClr val="tx1"/>
                </a:solidFill>
              </a:rPr>
              <a:t> </a:t>
            </a:r>
            <a:r>
              <a:rPr lang="en-US" sz="2400" dirty="0" err="1">
                <a:solidFill>
                  <a:schemeClr val="tx1"/>
                </a:solidFill>
              </a:rPr>
              <a:t>i</a:t>
            </a:r>
            <a:r>
              <a:rPr lang="en-US" sz="2400" dirty="0">
                <a:solidFill>
                  <a:schemeClr val="tx1"/>
                </a:solidFill>
              </a:rPr>
              <a:t>.	It can produce a </a:t>
            </a:r>
            <a:r>
              <a:rPr lang="en-US" sz="2400" b="1" dirty="0">
                <a:solidFill>
                  <a:schemeClr val="tx1"/>
                </a:solidFill>
              </a:rPr>
              <a:t>smooth output primitives </a:t>
            </a:r>
            <a:r>
              <a:rPr lang="en-US" sz="2400" dirty="0">
                <a:solidFill>
                  <a:schemeClr val="tx1"/>
                </a:solidFill>
              </a:rPr>
              <a:t>with higher resolution unlike the raster display technology</a:t>
            </a:r>
          </a:p>
          <a:p>
            <a:pPr marL="914400" indent="-914400">
              <a:defRPr/>
            </a:pPr>
            <a:r>
              <a:rPr lang="en-US" sz="2400" dirty="0">
                <a:solidFill>
                  <a:schemeClr val="tx1"/>
                </a:solidFill>
              </a:rPr>
              <a:t> ii.	It is better than raster display for real time dynamics such as </a:t>
            </a:r>
            <a:r>
              <a:rPr lang="en-US" sz="2400" b="1" dirty="0">
                <a:solidFill>
                  <a:schemeClr val="tx1"/>
                </a:solidFill>
              </a:rPr>
              <a:t>animation</a:t>
            </a:r>
            <a:r>
              <a:rPr lang="en-US" sz="2400" dirty="0">
                <a:solidFill>
                  <a:schemeClr val="tx1"/>
                </a:solidFill>
              </a:rPr>
              <a:t> </a:t>
            </a:r>
          </a:p>
          <a:p>
            <a:pPr marL="914400" indent="-914400">
              <a:defRPr/>
            </a:pPr>
            <a:r>
              <a:rPr lang="en-US" sz="2400" dirty="0">
                <a:solidFill>
                  <a:schemeClr val="tx1"/>
                </a:solidFill>
              </a:rPr>
              <a:t> iii.	For transformation, only the end points has to be moved to the new position in vector display but in raster display it is necessary to move those end points and at the same time all the pixels between the end points must be scan converted using appropriate algorithm </a:t>
            </a:r>
          </a:p>
          <a:p>
            <a:pPr>
              <a:defRPr/>
            </a:pPr>
            <a:r>
              <a:rPr lang="en-US" sz="2400" dirty="0">
                <a:solidFill>
                  <a:schemeClr val="tx1"/>
                </a:solidFill>
              </a:rPr>
              <a:t>	No prior information on pixels can be reused</a:t>
            </a:r>
          </a:p>
        </p:txBody>
      </p:sp>
      <p:sp>
        <p:nvSpPr>
          <p:cNvPr id="6" name="Slide Number Placeholder 5"/>
          <p:cNvSpPr>
            <a:spLocks noGrp="1"/>
          </p:cNvSpPr>
          <p:nvPr>
            <p:ph type="sldNum" sz="quarter" idx="12"/>
          </p:nvPr>
        </p:nvSpPr>
        <p:spPr/>
        <p:txBody>
          <a:bodyPr/>
          <a:lstStyle/>
          <a:p>
            <a:pPr>
              <a:defRPr/>
            </a:pPr>
            <a:fld id="{7A6AFFE8-CD57-48D0-8280-FE0114707893}" type="slidenum">
              <a:rPr lang="en-US" smtClean="0"/>
              <a:pPr>
                <a:defRPr/>
              </a:pPr>
              <a:t>41</a:t>
            </a:fld>
            <a:endParaRPr lang="en-US"/>
          </a:p>
        </p:txBody>
      </p:sp>
      <p:sp>
        <p:nvSpPr>
          <p:cNvPr id="7" name="Footer Placeholder 6"/>
          <p:cNvSpPr>
            <a:spLocks noGrp="1"/>
          </p:cNvSpPr>
          <p:nvPr>
            <p:ph type="ftr" sz="quarter" idx="11"/>
          </p:nvPr>
        </p:nvSpPr>
        <p:spPr>
          <a:xfrm>
            <a:off x="2286000" y="6356350"/>
            <a:ext cx="44958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0" y="0"/>
            <a:ext cx="7772400" cy="1470025"/>
          </a:xfrm>
        </p:spPr>
        <p:txBody>
          <a:bodyPr/>
          <a:lstStyle/>
          <a:p>
            <a:pPr eaLnBrk="1" hangingPunct="1"/>
            <a:r>
              <a:rPr lang="en-US" b="1"/>
              <a:t>i.	Vector Display Technology</a:t>
            </a:r>
            <a:br>
              <a:rPr lang="en-US" b="1"/>
            </a:br>
            <a:endParaRPr lang="en-US"/>
          </a:p>
        </p:txBody>
      </p:sp>
      <p:sp>
        <p:nvSpPr>
          <p:cNvPr id="5" name="Rounded Rectangle 4"/>
          <p:cNvSpPr/>
          <p:nvPr/>
        </p:nvSpPr>
        <p:spPr>
          <a:xfrm>
            <a:off x="457200" y="1066800"/>
            <a:ext cx="8229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Disadvantages:</a:t>
            </a:r>
          </a:p>
          <a:p>
            <a:pPr>
              <a:defRPr/>
            </a:pPr>
            <a:r>
              <a:rPr lang="en-US" sz="2800" dirty="0">
                <a:solidFill>
                  <a:schemeClr val="tx1"/>
                </a:solidFill>
              </a:rPr>
              <a:t> </a:t>
            </a:r>
          </a:p>
          <a:p>
            <a:pPr marL="914400" indent="-914400">
              <a:defRPr/>
            </a:pPr>
            <a:r>
              <a:rPr lang="en-US" sz="2800" dirty="0" err="1">
                <a:solidFill>
                  <a:schemeClr val="tx1"/>
                </a:solidFill>
              </a:rPr>
              <a:t>i</a:t>
            </a:r>
            <a:r>
              <a:rPr lang="en-US" sz="2800" dirty="0">
                <a:solidFill>
                  <a:schemeClr val="tx1"/>
                </a:solidFill>
              </a:rPr>
              <a:t>.	A vector display </a:t>
            </a:r>
            <a:r>
              <a:rPr lang="en-US" sz="2800" b="1" dirty="0">
                <a:solidFill>
                  <a:schemeClr val="tx1"/>
                </a:solidFill>
              </a:rPr>
              <a:t>can not fill areas </a:t>
            </a:r>
            <a:r>
              <a:rPr lang="en-US" sz="2800" dirty="0">
                <a:solidFill>
                  <a:schemeClr val="tx1"/>
                </a:solidFill>
              </a:rPr>
              <a:t>with patterns and manipulate bits.</a:t>
            </a:r>
          </a:p>
          <a:p>
            <a:pPr marL="914400" indent="-914400">
              <a:defRPr/>
            </a:pPr>
            <a:r>
              <a:rPr lang="en-US" sz="2800" dirty="0">
                <a:solidFill>
                  <a:schemeClr val="tx1"/>
                </a:solidFill>
              </a:rPr>
              <a:t> ii.	Time required for refreshing an image depends upon its complexity </a:t>
            </a:r>
            <a:r>
              <a:rPr lang="en-US" sz="2800" b="1" dirty="0">
                <a:solidFill>
                  <a:schemeClr val="tx1"/>
                </a:solidFill>
              </a:rPr>
              <a:t>(more the lines, longer the time)</a:t>
            </a:r>
            <a:r>
              <a:rPr lang="en-US" sz="2800" dirty="0">
                <a:solidFill>
                  <a:schemeClr val="tx1"/>
                </a:solidFill>
              </a:rPr>
              <a:t> the flicker may therefore appear as the complexity of the image increases. The fastest vector display can draw about 100000 short vectors in a refresh cycle without flickering.</a:t>
            </a:r>
          </a:p>
        </p:txBody>
      </p:sp>
      <p:sp>
        <p:nvSpPr>
          <p:cNvPr id="6" name="Slide Number Placeholder 5"/>
          <p:cNvSpPr>
            <a:spLocks noGrp="1"/>
          </p:cNvSpPr>
          <p:nvPr>
            <p:ph type="sldNum" sz="quarter" idx="12"/>
          </p:nvPr>
        </p:nvSpPr>
        <p:spPr/>
        <p:txBody>
          <a:bodyPr/>
          <a:lstStyle/>
          <a:p>
            <a:pPr>
              <a:defRPr/>
            </a:pPr>
            <a:fld id="{8E478FCA-6036-45C8-A44B-BE872EFD398B}" type="slidenum">
              <a:rPr lang="en-US" smtClean="0"/>
              <a:pPr>
                <a:defRPr/>
              </a:pPr>
              <a:t>42</a:t>
            </a:fld>
            <a:endParaRPr lang="en-US"/>
          </a:p>
        </p:txBody>
      </p:sp>
      <p:sp>
        <p:nvSpPr>
          <p:cNvPr id="7" name="Footer Placeholder 6"/>
          <p:cNvSpPr>
            <a:spLocks noGrp="1"/>
          </p:cNvSpPr>
          <p:nvPr>
            <p:ph type="ftr" sz="quarter" idx="11"/>
          </p:nvPr>
        </p:nvSpPr>
        <p:spPr>
          <a:xfrm>
            <a:off x="1828800" y="6416675"/>
            <a:ext cx="50292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76200"/>
            <a:ext cx="7772400" cy="914400"/>
          </a:xfrm>
        </p:spPr>
        <p:txBody>
          <a:bodyPr/>
          <a:lstStyle/>
          <a:p>
            <a:r>
              <a:rPr lang="en-US" b="1" u="sng" dirty="0"/>
              <a:t>ii. Raster Display Technology</a:t>
            </a:r>
            <a:endParaRPr lang="en-US" u="sng" dirty="0"/>
          </a:p>
        </p:txBody>
      </p:sp>
      <p:grpSp>
        <p:nvGrpSpPr>
          <p:cNvPr id="2" name="Group 2"/>
          <p:cNvGrpSpPr>
            <a:grpSpLocks/>
          </p:cNvGrpSpPr>
          <p:nvPr/>
        </p:nvGrpSpPr>
        <p:grpSpPr bwMode="auto">
          <a:xfrm>
            <a:off x="304800" y="1219200"/>
            <a:ext cx="8534400" cy="4724400"/>
            <a:chOff x="1530" y="10485"/>
            <a:chExt cx="8295" cy="3960"/>
          </a:xfrm>
        </p:grpSpPr>
        <p:sp>
          <p:nvSpPr>
            <p:cNvPr id="2053" name="AutoShape 3"/>
            <p:cNvSpPr>
              <a:spLocks noChangeArrowheads="1"/>
            </p:cNvSpPr>
            <p:nvPr/>
          </p:nvSpPr>
          <p:spPr bwMode="auto">
            <a:xfrm>
              <a:off x="1530" y="11216"/>
              <a:ext cx="8295" cy="679"/>
            </a:xfrm>
            <a:prstGeom prst="leftRightArrow">
              <a:avLst>
                <a:gd name="adj1" fmla="val 67602"/>
                <a:gd name="adj2" fmla="val 140490"/>
              </a:avLst>
            </a:prstGeom>
            <a:solidFill>
              <a:srgbClr val="FFFFFF"/>
            </a:solidFill>
            <a:ln w="9525">
              <a:solidFill>
                <a:srgbClr val="000000"/>
              </a:solidFill>
              <a:miter lim="800000"/>
              <a:headEnd/>
              <a:tailEnd/>
            </a:ln>
          </p:spPr>
          <p:txBody>
            <a:bodyPr/>
            <a:lstStyle/>
            <a:p>
              <a:pPr>
                <a:spcAft>
                  <a:spcPts val="1000"/>
                </a:spcAft>
              </a:pPr>
              <a:r>
                <a:rPr lang="en-US" b="1"/>
                <a:t>	System Bus</a:t>
              </a:r>
            </a:p>
          </p:txBody>
        </p:sp>
        <p:grpSp>
          <p:nvGrpSpPr>
            <p:cNvPr id="3" name="Group 4"/>
            <p:cNvGrpSpPr>
              <a:grpSpLocks/>
            </p:cNvGrpSpPr>
            <p:nvPr/>
          </p:nvGrpSpPr>
          <p:grpSpPr bwMode="auto">
            <a:xfrm>
              <a:off x="3405" y="10485"/>
              <a:ext cx="705" cy="840"/>
              <a:chOff x="3405" y="10545"/>
              <a:chExt cx="705" cy="840"/>
            </a:xfrm>
          </p:grpSpPr>
          <p:sp>
            <p:nvSpPr>
              <p:cNvPr id="2070" name="AutoShape 5"/>
              <p:cNvSpPr>
                <a:spLocks noChangeArrowheads="1"/>
              </p:cNvSpPr>
              <p:nvPr/>
            </p:nvSpPr>
            <p:spPr bwMode="auto">
              <a:xfrm>
                <a:off x="3615"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71" name="Text Box 6"/>
              <p:cNvSpPr txBox="1">
                <a:spLocks noChangeArrowheads="1"/>
              </p:cNvSpPr>
              <p:nvPr/>
            </p:nvSpPr>
            <p:spPr bwMode="auto">
              <a:xfrm>
                <a:off x="3405" y="10545"/>
                <a:ext cx="705" cy="420"/>
              </a:xfrm>
              <a:prstGeom prst="rect">
                <a:avLst/>
              </a:prstGeom>
              <a:solidFill>
                <a:srgbClr val="FFFFFF"/>
              </a:solidFill>
              <a:ln w="9525">
                <a:solidFill>
                  <a:srgbClr val="000000"/>
                </a:solidFill>
                <a:miter lim="800000"/>
                <a:headEnd/>
                <a:tailEnd/>
              </a:ln>
            </p:spPr>
            <p:txBody>
              <a:bodyPr/>
              <a:lstStyle/>
              <a:p>
                <a:pPr>
                  <a:spcAft>
                    <a:spcPts val="1000"/>
                  </a:spcAft>
                </a:pPr>
                <a:r>
                  <a:rPr lang="en-US" b="1"/>
                  <a:t>CPU</a:t>
                </a:r>
              </a:p>
            </p:txBody>
          </p:sp>
        </p:grpSp>
        <p:grpSp>
          <p:nvGrpSpPr>
            <p:cNvPr id="4" name="Group 7"/>
            <p:cNvGrpSpPr>
              <a:grpSpLocks/>
            </p:cNvGrpSpPr>
            <p:nvPr/>
          </p:nvGrpSpPr>
          <p:grpSpPr bwMode="auto">
            <a:xfrm>
              <a:off x="5790" y="10575"/>
              <a:ext cx="2175" cy="750"/>
              <a:chOff x="5130" y="10635"/>
              <a:chExt cx="2175" cy="750"/>
            </a:xfrm>
          </p:grpSpPr>
          <p:sp>
            <p:nvSpPr>
              <p:cNvPr id="2068" name="AutoShape 8"/>
              <p:cNvSpPr>
                <a:spLocks noChangeArrowheads="1"/>
              </p:cNvSpPr>
              <p:nvPr/>
            </p:nvSpPr>
            <p:spPr bwMode="auto">
              <a:xfrm>
                <a:off x="5790"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69" name="Text Box 9"/>
              <p:cNvSpPr txBox="1">
                <a:spLocks noChangeArrowheads="1"/>
              </p:cNvSpPr>
              <p:nvPr/>
            </p:nvSpPr>
            <p:spPr bwMode="auto">
              <a:xfrm>
                <a:off x="5130" y="10635"/>
                <a:ext cx="2175" cy="375"/>
              </a:xfrm>
              <a:prstGeom prst="rect">
                <a:avLst/>
              </a:prstGeom>
              <a:noFill/>
              <a:ln w="9525">
                <a:noFill/>
                <a:miter lim="800000"/>
                <a:headEnd/>
                <a:tailEnd/>
              </a:ln>
            </p:spPr>
            <p:txBody>
              <a:bodyPr/>
              <a:lstStyle/>
              <a:p>
                <a:pPr>
                  <a:spcAft>
                    <a:spcPts val="1000"/>
                  </a:spcAft>
                </a:pPr>
                <a:r>
                  <a:rPr lang="en-US" b="1"/>
                  <a:t>Peripheral Devices</a:t>
                </a:r>
              </a:p>
            </p:txBody>
          </p:sp>
        </p:grpSp>
        <p:grpSp>
          <p:nvGrpSpPr>
            <p:cNvPr id="5" name="Group 10"/>
            <p:cNvGrpSpPr>
              <a:grpSpLocks/>
            </p:cNvGrpSpPr>
            <p:nvPr/>
          </p:nvGrpSpPr>
          <p:grpSpPr bwMode="auto">
            <a:xfrm>
              <a:off x="5940" y="11801"/>
              <a:ext cx="3303" cy="1234"/>
              <a:chOff x="5940" y="11741"/>
              <a:chExt cx="3303" cy="1234"/>
            </a:xfrm>
          </p:grpSpPr>
          <p:sp>
            <p:nvSpPr>
              <p:cNvPr id="2064" name="AutoShape 11"/>
              <p:cNvSpPr>
                <a:spLocks noChangeArrowheads="1"/>
              </p:cNvSpPr>
              <p:nvPr/>
            </p:nvSpPr>
            <p:spPr bwMode="auto">
              <a:xfrm>
                <a:off x="6420" y="11741"/>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65" name="Text Box 12"/>
              <p:cNvSpPr txBox="1">
                <a:spLocks noChangeArrowheads="1"/>
              </p:cNvSpPr>
              <p:nvPr/>
            </p:nvSpPr>
            <p:spPr bwMode="auto">
              <a:xfrm>
                <a:off x="7998" y="12251"/>
                <a:ext cx="1245" cy="544"/>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Monitor</a:t>
                </a:r>
              </a:p>
              <a:p>
                <a:endParaRPr lang="en-US" b="1"/>
              </a:p>
            </p:txBody>
          </p:sp>
          <p:cxnSp>
            <p:nvCxnSpPr>
              <p:cNvPr id="2066" name="AutoShape 13"/>
              <p:cNvCxnSpPr>
                <a:cxnSpLocks noChangeShapeType="1"/>
              </p:cNvCxnSpPr>
              <p:nvPr/>
            </p:nvCxnSpPr>
            <p:spPr bwMode="auto">
              <a:xfrm>
                <a:off x="7350" y="12525"/>
                <a:ext cx="648" cy="0"/>
              </a:xfrm>
              <a:prstGeom prst="straightConnector1">
                <a:avLst/>
              </a:prstGeom>
              <a:noFill/>
              <a:ln w="38100">
                <a:solidFill>
                  <a:srgbClr val="000000"/>
                </a:solidFill>
                <a:round/>
                <a:headEnd/>
                <a:tailEnd type="triangle" w="med" len="med"/>
              </a:ln>
            </p:spPr>
          </p:cxnSp>
          <p:sp>
            <p:nvSpPr>
              <p:cNvPr id="2067" name="Text Box 14"/>
              <p:cNvSpPr txBox="1">
                <a:spLocks noChangeArrowheads="1"/>
              </p:cNvSpPr>
              <p:nvPr/>
            </p:nvSpPr>
            <p:spPr bwMode="auto">
              <a:xfrm>
                <a:off x="5940" y="12176"/>
                <a:ext cx="1410" cy="799"/>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Video Controller</a:t>
                </a:r>
              </a:p>
            </p:txBody>
          </p:sp>
        </p:grpSp>
        <p:grpSp>
          <p:nvGrpSpPr>
            <p:cNvPr id="6" name="Group 15"/>
            <p:cNvGrpSpPr>
              <a:grpSpLocks/>
            </p:cNvGrpSpPr>
            <p:nvPr/>
          </p:nvGrpSpPr>
          <p:grpSpPr bwMode="auto">
            <a:xfrm>
              <a:off x="3152" y="11786"/>
              <a:ext cx="2788" cy="2659"/>
              <a:chOff x="3152" y="11741"/>
              <a:chExt cx="2788" cy="2659"/>
            </a:xfrm>
          </p:grpSpPr>
          <p:sp>
            <p:nvSpPr>
              <p:cNvPr id="2058" name="AutoShape 16"/>
              <p:cNvSpPr>
                <a:spLocks noChangeArrowheads="1"/>
              </p:cNvSpPr>
              <p:nvPr/>
            </p:nvSpPr>
            <p:spPr bwMode="auto">
              <a:xfrm>
                <a:off x="3615" y="11741"/>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b="1">
                  <a:latin typeface="Calibri" pitchFamily="34" charset="0"/>
                </a:endParaRPr>
              </a:p>
            </p:txBody>
          </p:sp>
          <p:sp>
            <p:nvSpPr>
              <p:cNvPr id="2059" name="Text Box 17"/>
              <p:cNvSpPr txBox="1">
                <a:spLocks noChangeArrowheads="1"/>
              </p:cNvSpPr>
              <p:nvPr/>
            </p:nvSpPr>
            <p:spPr bwMode="auto">
              <a:xfrm>
                <a:off x="3152" y="12176"/>
                <a:ext cx="1093" cy="709"/>
              </a:xfrm>
              <a:prstGeom prst="rect">
                <a:avLst/>
              </a:prstGeom>
              <a:solidFill>
                <a:srgbClr val="FFFFFF"/>
              </a:solidFill>
              <a:ln w="9525">
                <a:solidFill>
                  <a:srgbClr val="000000"/>
                </a:solidFill>
                <a:miter lim="800000"/>
                <a:headEnd/>
                <a:tailEnd/>
              </a:ln>
            </p:spPr>
            <p:txBody>
              <a:bodyPr/>
              <a:lstStyle/>
              <a:p>
                <a:pPr>
                  <a:spcAft>
                    <a:spcPts val="1000"/>
                  </a:spcAft>
                </a:pPr>
                <a:r>
                  <a:rPr lang="en-US" b="1"/>
                  <a:t>System Memory</a:t>
                </a:r>
              </a:p>
            </p:txBody>
          </p:sp>
          <p:sp>
            <p:nvSpPr>
              <p:cNvPr id="2060" name="Text Box 18"/>
              <p:cNvSpPr txBox="1">
                <a:spLocks noChangeArrowheads="1"/>
              </p:cNvSpPr>
              <p:nvPr/>
            </p:nvSpPr>
            <p:spPr bwMode="auto">
              <a:xfrm>
                <a:off x="3152" y="13425"/>
                <a:ext cx="1095" cy="975"/>
              </a:xfrm>
              <a:prstGeom prst="rect">
                <a:avLst/>
              </a:prstGeom>
              <a:solidFill>
                <a:srgbClr val="FFFFFF"/>
              </a:solidFill>
              <a:ln w="9525">
                <a:solidFill>
                  <a:srgbClr val="000000"/>
                </a:solidFill>
                <a:miter lim="800000"/>
                <a:headEnd/>
                <a:tailEnd/>
              </a:ln>
            </p:spPr>
            <p:txBody>
              <a:bodyPr/>
              <a:lstStyle/>
              <a:p>
                <a:r>
                  <a:rPr lang="en-US" b="1"/>
                  <a:t>0011001 1110011 1111100</a:t>
                </a:r>
              </a:p>
            </p:txBody>
          </p:sp>
          <p:sp>
            <p:nvSpPr>
              <p:cNvPr id="2061" name="Text Box 19"/>
              <p:cNvSpPr txBox="1">
                <a:spLocks noChangeArrowheads="1"/>
              </p:cNvSpPr>
              <p:nvPr/>
            </p:nvSpPr>
            <p:spPr bwMode="auto">
              <a:xfrm>
                <a:off x="4245" y="12176"/>
                <a:ext cx="990" cy="709"/>
              </a:xfrm>
              <a:prstGeom prst="rect">
                <a:avLst/>
              </a:prstGeom>
              <a:solidFill>
                <a:srgbClr val="FFFFFF"/>
              </a:solidFill>
              <a:ln w="9525">
                <a:solidFill>
                  <a:srgbClr val="000000"/>
                </a:solidFill>
                <a:miter lim="800000"/>
                <a:headEnd/>
                <a:tailEnd/>
              </a:ln>
            </p:spPr>
            <p:txBody>
              <a:bodyPr/>
              <a:lstStyle/>
              <a:p>
                <a:pPr algn="ctr">
                  <a:spcAft>
                    <a:spcPts val="1000"/>
                  </a:spcAft>
                </a:pPr>
                <a:r>
                  <a:rPr lang="en-US" b="1"/>
                  <a:t>Frame Buffer</a:t>
                </a:r>
              </a:p>
            </p:txBody>
          </p:sp>
          <p:cxnSp>
            <p:nvCxnSpPr>
              <p:cNvPr id="2062" name="AutoShape 20"/>
              <p:cNvCxnSpPr>
                <a:cxnSpLocks noChangeShapeType="1"/>
              </p:cNvCxnSpPr>
              <p:nvPr/>
            </p:nvCxnSpPr>
            <p:spPr bwMode="auto">
              <a:xfrm>
                <a:off x="5235" y="12450"/>
                <a:ext cx="705" cy="0"/>
              </a:xfrm>
              <a:prstGeom prst="straightConnector1">
                <a:avLst/>
              </a:prstGeom>
              <a:noFill/>
              <a:ln w="38100">
                <a:solidFill>
                  <a:srgbClr val="000000"/>
                </a:solidFill>
                <a:round/>
                <a:headEnd/>
                <a:tailEnd type="triangle" w="med" len="med"/>
              </a:ln>
            </p:spPr>
          </p:cxnSp>
          <p:cxnSp>
            <p:nvCxnSpPr>
              <p:cNvPr id="2063" name="AutoShape 21"/>
              <p:cNvCxnSpPr>
                <a:cxnSpLocks noChangeShapeType="1"/>
              </p:cNvCxnSpPr>
              <p:nvPr/>
            </p:nvCxnSpPr>
            <p:spPr bwMode="auto">
              <a:xfrm>
                <a:off x="3705" y="12885"/>
                <a:ext cx="0" cy="540"/>
              </a:xfrm>
              <a:prstGeom prst="straightConnector1">
                <a:avLst/>
              </a:prstGeom>
              <a:noFill/>
              <a:ln w="38100">
                <a:solidFill>
                  <a:srgbClr val="000000"/>
                </a:solidFill>
                <a:round/>
                <a:headEnd/>
                <a:tailEnd type="triangle" w="med" len="med"/>
              </a:ln>
            </p:spPr>
          </p:cxnSp>
        </p:grpSp>
      </p:grpSp>
      <p:sp>
        <p:nvSpPr>
          <p:cNvPr id="2052" name="Rectangle 22"/>
          <p:cNvSpPr>
            <a:spLocks noChangeArrowheads="1"/>
          </p:cNvSpPr>
          <p:nvPr/>
        </p:nvSpPr>
        <p:spPr bwMode="auto">
          <a:xfrm>
            <a:off x="1598613" y="6248400"/>
            <a:ext cx="5335587" cy="400050"/>
          </a:xfrm>
          <a:prstGeom prst="rect">
            <a:avLst/>
          </a:prstGeom>
          <a:noFill/>
          <a:ln w="9525">
            <a:noFill/>
            <a:miter lim="800000"/>
            <a:headEnd/>
            <a:tailEnd/>
          </a:ln>
        </p:spPr>
        <p:txBody>
          <a:bodyPr wrap="none" anchor="ctr">
            <a:spAutoFit/>
          </a:bodyPr>
          <a:lstStyle/>
          <a:p>
            <a:pPr algn="ctr"/>
            <a:r>
              <a:rPr lang="en-US" sz="2000" i="1" u="sng">
                <a:ea typeface="Calibri" pitchFamily="34" charset="0"/>
              </a:rPr>
              <a:t>Figure: Simplified Raster Display Architecture</a:t>
            </a:r>
            <a:endParaRPr lang="en-US" sz="2000">
              <a:ea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a:xfrm>
            <a:off x="0" y="-381000"/>
            <a:ext cx="7772400" cy="1470025"/>
          </a:xfrm>
        </p:spPr>
        <p:txBody>
          <a:bodyPr/>
          <a:lstStyle/>
          <a:p>
            <a:r>
              <a:rPr lang="en-US"/>
              <a:t>ii.	Raster Display Technology</a:t>
            </a:r>
          </a:p>
        </p:txBody>
      </p:sp>
      <p:sp>
        <p:nvSpPr>
          <p:cNvPr id="5" name="Rounded Rectangle 4"/>
          <p:cNvSpPr/>
          <p:nvPr/>
        </p:nvSpPr>
        <p:spPr>
          <a:xfrm>
            <a:off x="533400" y="762000"/>
            <a:ext cx="7924800"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084"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grpSp>
        <p:nvGrpSpPr>
          <p:cNvPr id="2" name="Group 25"/>
          <p:cNvGrpSpPr>
            <a:grpSpLocks/>
          </p:cNvGrpSpPr>
          <p:nvPr/>
        </p:nvGrpSpPr>
        <p:grpSpPr bwMode="auto">
          <a:xfrm>
            <a:off x="609600" y="990600"/>
            <a:ext cx="7772400" cy="4741863"/>
            <a:chOff x="609600" y="914400"/>
            <a:chExt cx="7239000" cy="4191000"/>
          </a:xfrm>
        </p:grpSpPr>
        <p:sp>
          <p:nvSpPr>
            <p:cNvPr id="46088" name="Rectangle 27"/>
            <p:cNvSpPr>
              <a:spLocks noChangeArrowheads="1"/>
            </p:cNvSpPr>
            <p:nvPr/>
          </p:nvSpPr>
          <p:spPr bwMode="auto">
            <a:xfrm>
              <a:off x="609600" y="4055223"/>
              <a:ext cx="1872512" cy="1033553"/>
            </a:xfrm>
            <a:prstGeom prst="rect">
              <a:avLst/>
            </a:prstGeom>
            <a:noFill/>
            <a:ln w="9525">
              <a:noFill/>
              <a:miter lim="800000"/>
              <a:headEnd/>
              <a:tailEnd/>
            </a:ln>
          </p:spPr>
          <p:txBody>
            <a:bodyPr wrap="none" anchor="ctr">
              <a:spAutoFit/>
            </a:bodyPr>
            <a:lstStyle/>
            <a:p>
              <a:pPr algn="ctr" eaLnBrk="0" hangingPunct="0"/>
              <a:br>
                <a:rPr lang="en-US" sz="1400" b="1"/>
              </a:br>
              <a:endParaRPr lang="en-US" sz="1400" b="1"/>
            </a:p>
            <a:p>
              <a:pPr algn="ctr" eaLnBrk="0" hangingPunct="0"/>
              <a:r>
                <a:rPr lang="en-US" sz="1400" b="1">
                  <a:cs typeface="Times New Roman" pitchFamily="18" charset="0"/>
                </a:rPr>
                <a:t>          Frame Buffer -&gt;</a:t>
              </a:r>
              <a:endParaRPr lang="en-US" sz="1400" b="1"/>
            </a:p>
            <a:p>
              <a:pPr algn="ctr" eaLnBrk="0" hangingPunct="0"/>
              <a:r>
                <a:rPr lang="en-US" sz="1400" b="1">
                  <a:cs typeface="Times New Roman" pitchFamily="18" charset="0"/>
                </a:rPr>
                <a:t>  </a:t>
              </a:r>
              <a:endParaRPr lang="en-US" sz="1400" b="1"/>
            </a:p>
            <a:p>
              <a:pPr algn="ctr" eaLnBrk="0" hangingPunct="0"/>
              <a:endParaRPr lang="en-US" sz="1400" b="1"/>
            </a:p>
          </p:txBody>
        </p:sp>
        <p:grpSp>
          <p:nvGrpSpPr>
            <p:cNvPr id="3" name="Group 24"/>
            <p:cNvGrpSpPr>
              <a:grpSpLocks/>
            </p:cNvGrpSpPr>
            <p:nvPr/>
          </p:nvGrpSpPr>
          <p:grpSpPr bwMode="auto">
            <a:xfrm>
              <a:off x="2133600" y="914400"/>
              <a:ext cx="5715000" cy="4191000"/>
              <a:chOff x="2133600" y="2057400"/>
              <a:chExt cx="4762500" cy="3048000"/>
            </a:xfrm>
          </p:grpSpPr>
          <p:sp>
            <p:nvSpPr>
              <p:cNvPr id="46090" name="AutoShape 16"/>
              <p:cNvSpPr>
                <a:spLocks noChangeArrowheads="1"/>
              </p:cNvSpPr>
              <p:nvPr/>
            </p:nvSpPr>
            <p:spPr bwMode="auto">
              <a:xfrm>
                <a:off x="3048000" y="3094038"/>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091" name="AutoShape 15"/>
              <p:cNvSpPr>
                <a:spLocks noChangeArrowheads="1"/>
              </p:cNvSpPr>
              <p:nvPr/>
            </p:nvSpPr>
            <p:spPr bwMode="auto">
              <a:xfrm>
                <a:off x="4419600" y="3094038"/>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092" name="Rectangle 14"/>
              <p:cNvSpPr>
                <a:spLocks noChangeArrowheads="1"/>
              </p:cNvSpPr>
              <p:nvPr/>
            </p:nvSpPr>
            <p:spPr bwMode="auto">
              <a:xfrm>
                <a:off x="2819400" y="2057400"/>
                <a:ext cx="914400" cy="4191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CPU</a:t>
                </a:r>
                <a:endParaRPr lang="en-US" sz="1400" b="1"/>
              </a:p>
            </p:txBody>
          </p:sp>
          <p:sp>
            <p:nvSpPr>
              <p:cNvPr id="46093" name="Rectangle 13"/>
              <p:cNvSpPr>
                <a:spLocks noChangeArrowheads="1"/>
              </p:cNvSpPr>
              <p:nvPr/>
            </p:nvSpPr>
            <p:spPr bwMode="auto">
              <a:xfrm>
                <a:off x="2590800" y="3560763"/>
                <a:ext cx="1257300" cy="401637"/>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Memory</a:t>
                </a:r>
                <a:endParaRPr lang="en-US" sz="1400" b="1"/>
              </a:p>
            </p:txBody>
          </p:sp>
          <p:sp>
            <p:nvSpPr>
              <p:cNvPr id="46094" name="Rectangle 12"/>
              <p:cNvSpPr>
                <a:spLocks noChangeArrowheads="1"/>
              </p:cNvSpPr>
              <p:nvPr/>
            </p:nvSpPr>
            <p:spPr bwMode="auto">
              <a:xfrm>
                <a:off x="3962400" y="3560763"/>
                <a:ext cx="13716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Video Controller</a:t>
                </a:r>
                <a:endParaRPr lang="en-US" sz="1400" b="1"/>
              </a:p>
            </p:txBody>
          </p:sp>
          <p:sp>
            <p:nvSpPr>
              <p:cNvPr id="46095" name="Rectangle 11"/>
              <p:cNvSpPr>
                <a:spLocks noChangeArrowheads="1"/>
              </p:cNvSpPr>
              <p:nvPr/>
            </p:nvSpPr>
            <p:spPr bwMode="auto">
              <a:xfrm>
                <a:off x="5905500" y="3560763"/>
                <a:ext cx="914400" cy="3429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Monitor</a:t>
                </a:r>
                <a:endParaRPr lang="en-US" sz="1400" b="1"/>
              </a:p>
            </p:txBody>
          </p:sp>
          <p:sp>
            <p:nvSpPr>
              <p:cNvPr id="46096" name="Line 10"/>
              <p:cNvSpPr>
                <a:spLocks noChangeShapeType="1"/>
              </p:cNvSpPr>
              <p:nvPr/>
            </p:nvSpPr>
            <p:spPr bwMode="auto">
              <a:xfrm>
                <a:off x="5334000" y="3675063"/>
                <a:ext cx="571500" cy="0"/>
              </a:xfrm>
              <a:prstGeom prst="line">
                <a:avLst/>
              </a:prstGeom>
              <a:noFill/>
              <a:ln w="9525">
                <a:solidFill>
                  <a:srgbClr val="000000"/>
                </a:solidFill>
                <a:round/>
                <a:headEnd/>
                <a:tailEnd type="triangle" w="med" len="med"/>
              </a:ln>
            </p:spPr>
            <p:txBody>
              <a:bodyPr/>
              <a:lstStyle/>
              <a:p>
                <a:endParaRPr lang="en-US"/>
              </a:p>
            </p:txBody>
          </p:sp>
          <p:sp>
            <p:nvSpPr>
              <p:cNvPr id="46097" name="AutoShape 9"/>
              <p:cNvSpPr>
                <a:spLocks noChangeArrowheads="1"/>
              </p:cNvSpPr>
              <p:nvPr/>
            </p:nvSpPr>
            <p:spPr bwMode="auto">
              <a:xfrm>
                <a:off x="2362200" y="3675063"/>
                <a:ext cx="228600" cy="685800"/>
              </a:xfrm>
              <a:prstGeom prst="curvedRightArrow">
                <a:avLst>
                  <a:gd name="adj1" fmla="val 60000"/>
                  <a:gd name="adj2" fmla="val 120000"/>
                  <a:gd name="adj3" fmla="val 33333"/>
                </a:avLst>
              </a:prstGeom>
              <a:solidFill>
                <a:srgbClr val="FFFFFF"/>
              </a:solidFill>
              <a:ln w="9525">
                <a:solidFill>
                  <a:srgbClr val="000000"/>
                </a:solidFill>
                <a:miter lim="800000"/>
                <a:headEnd/>
                <a:tailEnd/>
              </a:ln>
            </p:spPr>
            <p:txBody>
              <a:bodyPr/>
              <a:lstStyle/>
              <a:p>
                <a:pPr algn="ctr"/>
                <a:endParaRPr lang="en-US" sz="1400" b="1"/>
              </a:p>
            </p:txBody>
          </p:sp>
          <p:sp>
            <p:nvSpPr>
              <p:cNvPr id="46098" name="Rectangle 8"/>
              <p:cNvSpPr>
                <a:spLocks noChangeArrowheads="1"/>
              </p:cNvSpPr>
              <p:nvPr/>
            </p:nvSpPr>
            <p:spPr bwMode="auto">
              <a:xfrm>
                <a:off x="4076700" y="2057400"/>
                <a:ext cx="1371600" cy="4191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Peripheral Devices</a:t>
                </a:r>
                <a:endParaRPr lang="en-US" sz="1400" b="1"/>
              </a:p>
            </p:txBody>
          </p:sp>
          <p:sp>
            <p:nvSpPr>
              <p:cNvPr id="46099" name="Rectangle 7"/>
              <p:cNvSpPr>
                <a:spLocks noChangeArrowheads="1"/>
              </p:cNvSpPr>
              <p:nvPr/>
            </p:nvSpPr>
            <p:spPr bwMode="auto">
              <a:xfrm>
                <a:off x="5638800" y="4076700"/>
                <a:ext cx="1257300" cy="800100"/>
              </a:xfrm>
              <a:prstGeom prst="rect">
                <a:avLst/>
              </a:prstGeom>
              <a:solidFill>
                <a:srgbClr val="FFFFFF"/>
              </a:solidFill>
              <a:ln w="9525">
                <a:solidFill>
                  <a:srgbClr val="000000"/>
                </a:solidFill>
                <a:miter lim="800000"/>
                <a:headEnd/>
                <a:tailEnd/>
              </a:ln>
            </p:spPr>
            <p:txBody>
              <a:bodyPr/>
              <a:lstStyle/>
              <a:p>
                <a:pPr algn="ctr"/>
                <a:endParaRPr lang="en-US" sz="1400" b="1"/>
              </a:p>
            </p:txBody>
          </p:sp>
          <p:sp>
            <p:nvSpPr>
              <p:cNvPr id="46100" name="Rectangle 6"/>
              <p:cNvSpPr>
                <a:spLocks noChangeArrowheads="1"/>
              </p:cNvSpPr>
              <p:nvPr/>
            </p:nvSpPr>
            <p:spPr bwMode="auto">
              <a:xfrm>
                <a:off x="2600325" y="4076700"/>
                <a:ext cx="1514475" cy="1028700"/>
              </a:xfrm>
              <a:prstGeom prst="rect">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0 0 0 0 0 0 0 0 0 0 </a:t>
                </a:r>
              </a:p>
              <a:p>
                <a:pPr algn="ctr" eaLnBrk="0" hangingPunct="0"/>
                <a:r>
                  <a:rPr lang="en-US" sz="1400" b="1">
                    <a:cs typeface="Times New Roman" pitchFamily="18" charset="0"/>
                  </a:rPr>
                  <a:t>0 1 0 0 0 0 0 0 0 0</a:t>
                </a:r>
                <a:endParaRPr lang="en-US" sz="1400" b="1"/>
              </a:p>
              <a:p>
                <a:pPr algn="ctr" eaLnBrk="0" hangingPunct="0"/>
                <a:r>
                  <a:rPr lang="en-US" sz="1400" b="1">
                    <a:cs typeface="Times New Roman" pitchFamily="18" charset="0"/>
                  </a:rPr>
                  <a:t>0 0 1 0 0 0 0 0 0 0</a:t>
                </a:r>
                <a:endParaRPr lang="en-US" sz="1400" b="1"/>
              </a:p>
              <a:p>
                <a:pPr algn="ctr" eaLnBrk="0" hangingPunct="0"/>
                <a:r>
                  <a:rPr lang="en-US" sz="1400" b="1">
                    <a:cs typeface="Times New Roman" pitchFamily="18" charset="0"/>
                  </a:rPr>
                  <a:t>0 0 0 1 0 0 0 0 0 0</a:t>
                </a:r>
                <a:endParaRPr lang="en-US" sz="1400" b="1"/>
              </a:p>
              <a:p>
                <a:pPr algn="ctr" eaLnBrk="0" hangingPunct="0"/>
                <a:r>
                  <a:rPr lang="en-US" sz="1400" b="1">
                    <a:cs typeface="Times New Roman" pitchFamily="18" charset="0"/>
                  </a:rPr>
                  <a:t>0 0 0 0 1 0 0 0 0 0</a:t>
                </a:r>
                <a:endParaRPr lang="en-US" sz="1400" b="1"/>
              </a:p>
            </p:txBody>
          </p:sp>
          <p:sp>
            <p:nvSpPr>
              <p:cNvPr id="46101" name="Line 5"/>
              <p:cNvSpPr>
                <a:spLocks noChangeShapeType="1"/>
              </p:cNvSpPr>
              <p:nvPr/>
            </p:nvSpPr>
            <p:spPr bwMode="auto">
              <a:xfrm>
                <a:off x="5753100" y="4252913"/>
                <a:ext cx="457200" cy="571500"/>
              </a:xfrm>
              <a:prstGeom prst="line">
                <a:avLst/>
              </a:prstGeom>
              <a:noFill/>
              <a:ln w="9525">
                <a:solidFill>
                  <a:srgbClr val="000000"/>
                </a:solidFill>
                <a:round/>
                <a:headEnd/>
                <a:tailEnd/>
              </a:ln>
            </p:spPr>
            <p:txBody>
              <a:bodyPr/>
              <a:lstStyle/>
              <a:p>
                <a:endParaRPr lang="en-US"/>
              </a:p>
            </p:txBody>
          </p:sp>
          <p:sp>
            <p:nvSpPr>
              <p:cNvPr id="46102" name="AutoShape 4"/>
              <p:cNvSpPr>
                <a:spLocks noChangeArrowheads="1"/>
              </p:cNvSpPr>
              <p:nvPr/>
            </p:nvSpPr>
            <p:spPr bwMode="auto">
              <a:xfrm>
                <a:off x="2133600" y="2865438"/>
                <a:ext cx="3657600" cy="342900"/>
              </a:xfrm>
              <a:prstGeom prst="leftRightArrow">
                <a:avLst>
                  <a:gd name="adj1" fmla="val 50000"/>
                  <a:gd name="adj2" fmla="val 213333"/>
                </a:avLst>
              </a:prstGeom>
              <a:solidFill>
                <a:srgbClr val="FFFFFF"/>
              </a:solidFill>
              <a:ln w="9525">
                <a:solidFill>
                  <a:srgbClr val="000000"/>
                </a:solidFill>
                <a:miter lim="800000"/>
                <a:headEnd/>
                <a:tailEnd/>
              </a:ln>
            </p:spPr>
            <p:txBody>
              <a:bodyPr/>
              <a:lstStyle/>
              <a:p>
                <a:pPr algn="ctr" eaLnBrk="0" hangingPunct="0"/>
                <a:r>
                  <a:rPr lang="en-US" sz="1400" b="1">
                    <a:cs typeface="Times New Roman" pitchFamily="18" charset="0"/>
                  </a:rPr>
                  <a:t>System Bus</a:t>
                </a:r>
                <a:endParaRPr lang="en-US" sz="1400" b="1"/>
              </a:p>
            </p:txBody>
          </p:sp>
          <p:sp>
            <p:nvSpPr>
              <p:cNvPr id="46103" name="AutoShape 16"/>
              <p:cNvSpPr>
                <a:spLocks noChangeArrowheads="1"/>
              </p:cNvSpPr>
              <p:nvPr/>
            </p:nvSpPr>
            <p:spPr bwMode="auto">
              <a:xfrm>
                <a:off x="3048000" y="2514600"/>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sp>
            <p:nvSpPr>
              <p:cNvPr id="46104" name="AutoShape 15"/>
              <p:cNvSpPr>
                <a:spLocks noChangeArrowheads="1"/>
              </p:cNvSpPr>
              <p:nvPr/>
            </p:nvSpPr>
            <p:spPr bwMode="auto">
              <a:xfrm>
                <a:off x="4419600" y="2514600"/>
                <a:ext cx="228600" cy="457200"/>
              </a:xfrm>
              <a:prstGeom prst="upDownArrow">
                <a:avLst>
                  <a:gd name="adj1" fmla="val 50000"/>
                  <a:gd name="adj2" fmla="val 40000"/>
                </a:avLst>
              </a:prstGeom>
              <a:solidFill>
                <a:srgbClr val="FFFFFF"/>
              </a:solidFill>
              <a:ln w="9525">
                <a:solidFill>
                  <a:srgbClr val="000000"/>
                </a:solidFill>
                <a:miter lim="800000"/>
                <a:headEnd/>
                <a:tailEnd/>
              </a:ln>
            </p:spPr>
            <p:txBody>
              <a:bodyPr/>
              <a:lstStyle/>
              <a:p>
                <a:pPr algn="ctr"/>
                <a:endParaRPr lang="en-US" sz="1400" b="1"/>
              </a:p>
            </p:txBody>
          </p:sp>
        </p:grpSp>
      </p:grpSp>
      <p:sp>
        <p:nvSpPr>
          <p:cNvPr id="23" name="Slide Number Placeholder 22"/>
          <p:cNvSpPr>
            <a:spLocks noGrp="1"/>
          </p:cNvSpPr>
          <p:nvPr>
            <p:ph type="sldNum" sz="quarter" idx="12"/>
          </p:nvPr>
        </p:nvSpPr>
        <p:spPr/>
        <p:txBody>
          <a:bodyPr/>
          <a:lstStyle/>
          <a:p>
            <a:pPr>
              <a:defRPr/>
            </a:pPr>
            <a:fld id="{993A6FCE-4B20-495B-9D5C-70A55F88C535}" type="slidenum">
              <a:rPr lang="en-US" smtClean="0"/>
              <a:pPr>
                <a:defRPr/>
              </a:pPr>
              <a:t>44</a:t>
            </a:fld>
            <a:endParaRPr lang="en-US"/>
          </a:p>
        </p:txBody>
      </p:sp>
      <p:sp>
        <p:nvSpPr>
          <p:cNvPr id="24" name="Footer Placeholder 23"/>
          <p:cNvSpPr>
            <a:spLocks noGrp="1"/>
          </p:cNvSpPr>
          <p:nvPr>
            <p:ph type="ftr" sz="quarter" idx="11"/>
          </p:nvPr>
        </p:nvSpPr>
        <p:spPr>
          <a:xfrm>
            <a:off x="1828800" y="6416675"/>
            <a:ext cx="51054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Content Placeholder 3" descr="raster.gif"/>
          <p:cNvPicPr>
            <a:picLocks noGrp="1" noChangeAspect="1"/>
          </p:cNvPicPr>
          <p:nvPr>
            <p:ph idx="1"/>
          </p:nvPr>
        </p:nvPicPr>
        <p:blipFill>
          <a:blip r:embed="rId2" cstate="print"/>
          <a:srcRect/>
          <a:stretch>
            <a:fillRect/>
          </a:stretch>
        </p:blipFill>
        <p:spPr>
          <a:xfrm>
            <a:off x="1046163" y="533400"/>
            <a:ext cx="7107237" cy="536416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198438"/>
            <a:ext cx="8229600" cy="6126162"/>
          </a:xfrm>
        </p:spPr>
        <p:txBody>
          <a:bodyPr/>
          <a:lstStyle/>
          <a:p>
            <a:endParaRPr lang="en-US"/>
          </a:p>
          <a:p>
            <a:endParaRPr lang="en-US"/>
          </a:p>
          <a:p>
            <a:endParaRPr lang="en-US"/>
          </a:p>
          <a:p>
            <a:endParaRPr lang="en-US"/>
          </a:p>
          <a:p>
            <a:endParaRPr lang="en-US"/>
          </a:p>
          <a:p>
            <a:endParaRPr lang="en-US"/>
          </a:p>
          <a:p>
            <a:endParaRPr lang="en-US"/>
          </a:p>
          <a:p>
            <a:endParaRPr lang="en-US"/>
          </a:p>
        </p:txBody>
      </p:sp>
      <p:grpSp>
        <p:nvGrpSpPr>
          <p:cNvPr id="45059" name="Group 2"/>
          <p:cNvGrpSpPr>
            <a:grpSpLocks/>
          </p:cNvGrpSpPr>
          <p:nvPr/>
        </p:nvGrpSpPr>
        <p:grpSpPr bwMode="auto">
          <a:xfrm>
            <a:off x="152400" y="990600"/>
            <a:ext cx="8763000" cy="4267200"/>
            <a:chOff x="2085" y="11749"/>
            <a:chExt cx="8295" cy="3431"/>
          </a:xfrm>
        </p:grpSpPr>
        <p:sp>
          <p:nvSpPr>
            <p:cNvPr id="45062" name="AutoShape 3"/>
            <p:cNvSpPr>
              <a:spLocks noChangeArrowheads="1"/>
            </p:cNvSpPr>
            <p:nvPr/>
          </p:nvSpPr>
          <p:spPr bwMode="auto">
            <a:xfrm>
              <a:off x="2085" y="12485"/>
              <a:ext cx="8295" cy="475"/>
            </a:xfrm>
            <a:prstGeom prst="leftRightArrow">
              <a:avLst>
                <a:gd name="adj1" fmla="val 67602"/>
                <a:gd name="adj2" fmla="val 200826"/>
              </a:avLst>
            </a:prstGeom>
            <a:solidFill>
              <a:srgbClr val="FFFFFF"/>
            </a:solidFill>
            <a:ln w="9525">
              <a:solidFill>
                <a:srgbClr val="000000"/>
              </a:solidFill>
              <a:miter lim="800000"/>
              <a:headEnd/>
              <a:tailEnd/>
            </a:ln>
          </p:spPr>
          <p:txBody>
            <a:bodyPr/>
            <a:lstStyle/>
            <a:p>
              <a:pPr>
                <a:spcAft>
                  <a:spcPts val="1000"/>
                </a:spcAft>
              </a:pPr>
              <a:r>
                <a:rPr lang="en-US"/>
                <a:t>	System Bus</a:t>
              </a:r>
            </a:p>
          </p:txBody>
        </p:sp>
        <p:grpSp>
          <p:nvGrpSpPr>
            <p:cNvPr id="45063" name="Group 4"/>
            <p:cNvGrpSpPr>
              <a:grpSpLocks/>
            </p:cNvGrpSpPr>
            <p:nvPr/>
          </p:nvGrpSpPr>
          <p:grpSpPr bwMode="auto">
            <a:xfrm>
              <a:off x="3960" y="11749"/>
              <a:ext cx="705" cy="811"/>
              <a:chOff x="3405" y="10545"/>
              <a:chExt cx="705" cy="840"/>
            </a:xfrm>
          </p:grpSpPr>
          <p:sp>
            <p:nvSpPr>
              <p:cNvPr id="45082" name="AutoShape 5"/>
              <p:cNvSpPr>
                <a:spLocks noChangeArrowheads="1"/>
              </p:cNvSpPr>
              <p:nvPr/>
            </p:nvSpPr>
            <p:spPr bwMode="auto">
              <a:xfrm>
                <a:off x="3615"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a:p>
            </p:txBody>
          </p:sp>
          <p:sp>
            <p:nvSpPr>
              <p:cNvPr id="45083" name="Text Box 6"/>
              <p:cNvSpPr txBox="1">
                <a:spLocks noChangeArrowheads="1"/>
              </p:cNvSpPr>
              <p:nvPr/>
            </p:nvSpPr>
            <p:spPr bwMode="auto">
              <a:xfrm>
                <a:off x="3405" y="10545"/>
                <a:ext cx="705" cy="420"/>
              </a:xfrm>
              <a:prstGeom prst="rect">
                <a:avLst/>
              </a:prstGeom>
              <a:solidFill>
                <a:srgbClr val="FFFFFF"/>
              </a:solidFill>
              <a:ln w="9525">
                <a:solidFill>
                  <a:srgbClr val="000000"/>
                </a:solidFill>
                <a:miter lim="800000"/>
                <a:headEnd/>
                <a:tailEnd/>
              </a:ln>
            </p:spPr>
            <p:txBody>
              <a:bodyPr/>
              <a:lstStyle/>
              <a:p>
                <a:pPr>
                  <a:spcAft>
                    <a:spcPts val="1000"/>
                  </a:spcAft>
                </a:pPr>
                <a:r>
                  <a:rPr lang="en-US"/>
                  <a:t>CPU</a:t>
                </a:r>
              </a:p>
            </p:txBody>
          </p:sp>
        </p:grpSp>
        <p:grpSp>
          <p:nvGrpSpPr>
            <p:cNvPr id="45064" name="Group 7"/>
            <p:cNvGrpSpPr>
              <a:grpSpLocks/>
            </p:cNvGrpSpPr>
            <p:nvPr/>
          </p:nvGrpSpPr>
          <p:grpSpPr bwMode="auto">
            <a:xfrm>
              <a:off x="6345" y="11821"/>
              <a:ext cx="2175" cy="724"/>
              <a:chOff x="5130" y="10635"/>
              <a:chExt cx="2175" cy="750"/>
            </a:xfrm>
          </p:grpSpPr>
          <p:sp>
            <p:nvSpPr>
              <p:cNvPr id="45080" name="AutoShape 8"/>
              <p:cNvSpPr>
                <a:spLocks noChangeArrowheads="1"/>
              </p:cNvSpPr>
              <p:nvPr/>
            </p:nvSpPr>
            <p:spPr bwMode="auto">
              <a:xfrm>
                <a:off x="5790" y="10980"/>
                <a:ext cx="330" cy="405"/>
              </a:xfrm>
              <a:prstGeom prst="upDownArrow">
                <a:avLst>
                  <a:gd name="adj1" fmla="val 50000"/>
                  <a:gd name="adj2" fmla="val 24545"/>
                </a:avLst>
              </a:prstGeom>
              <a:solidFill>
                <a:srgbClr val="FFFFFF"/>
              </a:solidFill>
              <a:ln w="9525">
                <a:solidFill>
                  <a:srgbClr val="000000"/>
                </a:solidFill>
                <a:miter lim="800000"/>
                <a:headEnd/>
                <a:tailEnd/>
              </a:ln>
            </p:spPr>
            <p:txBody>
              <a:bodyPr vert="eaVert"/>
              <a:lstStyle/>
              <a:p>
                <a:endParaRPr lang="en-US"/>
              </a:p>
            </p:txBody>
          </p:sp>
          <p:sp>
            <p:nvSpPr>
              <p:cNvPr id="45081" name="Text Box 9"/>
              <p:cNvSpPr txBox="1">
                <a:spLocks noChangeArrowheads="1"/>
              </p:cNvSpPr>
              <p:nvPr/>
            </p:nvSpPr>
            <p:spPr bwMode="auto">
              <a:xfrm>
                <a:off x="5130" y="10635"/>
                <a:ext cx="2175" cy="375"/>
              </a:xfrm>
              <a:prstGeom prst="rect">
                <a:avLst/>
              </a:prstGeom>
              <a:noFill/>
              <a:ln w="9525">
                <a:noFill/>
                <a:miter lim="800000"/>
                <a:headEnd/>
                <a:tailEnd/>
              </a:ln>
            </p:spPr>
            <p:txBody>
              <a:bodyPr/>
              <a:lstStyle/>
              <a:p>
                <a:pPr>
                  <a:spcAft>
                    <a:spcPts val="1000"/>
                  </a:spcAft>
                </a:pPr>
                <a:r>
                  <a:rPr lang="en-US"/>
                  <a:t>Peripheral Devices</a:t>
                </a:r>
              </a:p>
            </p:txBody>
          </p:sp>
        </p:grpSp>
        <p:grpSp>
          <p:nvGrpSpPr>
            <p:cNvPr id="45065" name="Group 10"/>
            <p:cNvGrpSpPr>
              <a:grpSpLocks/>
            </p:cNvGrpSpPr>
            <p:nvPr/>
          </p:nvGrpSpPr>
          <p:grpSpPr bwMode="auto">
            <a:xfrm>
              <a:off x="3750" y="13918"/>
              <a:ext cx="6153" cy="1262"/>
              <a:chOff x="3750" y="14143"/>
              <a:chExt cx="6153" cy="1262"/>
            </a:xfrm>
          </p:grpSpPr>
          <p:sp>
            <p:nvSpPr>
              <p:cNvPr id="45072" name="Text Box 11"/>
              <p:cNvSpPr txBox="1">
                <a:spLocks noChangeArrowheads="1"/>
              </p:cNvSpPr>
              <p:nvPr/>
            </p:nvSpPr>
            <p:spPr bwMode="auto">
              <a:xfrm>
                <a:off x="3750" y="14542"/>
                <a:ext cx="1155" cy="863"/>
              </a:xfrm>
              <a:prstGeom prst="rect">
                <a:avLst/>
              </a:prstGeom>
              <a:solidFill>
                <a:srgbClr val="FFFFFF"/>
              </a:solidFill>
              <a:ln w="9525">
                <a:solidFill>
                  <a:srgbClr val="000000"/>
                </a:solidFill>
                <a:miter lim="800000"/>
                <a:headEnd/>
                <a:tailEnd/>
              </a:ln>
            </p:spPr>
            <p:txBody>
              <a:bodyPr/>
              <a:lstStyle/>
              <a:p>
                <a:pPr>
                  <a:spcAft>
                    <a:spcPts val="1000"/>
                  </a:spcAft>
                </a:pPr>
                <a:r>
                  <a:rPr lang="en-US"/>
                  <a:t>Display Processor memory</a:t>
                </a:r>
              </a:p>
            </p:txBody>
          </p:sp>
          <p:sp>
            <p:nvSpPr>
              <p:cNvPr id="45073" name="AutoShape 12"/>
              <p:cNvSpPr>
                <a:spLocks noChangeArrowheads="1"/>
              </p:cNvSpPr>
              <p:nvPr/>
            </p:nvSpPr>
            <p:spPr bwMode="auto">
              <a:xfrm>
                <a:off x="4170" y="14143"/>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grpSp>
            <p:nvGrpSpPr>
              <p:cNvPr id="45074" name="Group 13"/>
              <p:cNvGrpSpPr>
                <a:grpSpLocks/>
              </p:cNvGrpSpPr>
              <p:nvPr/>
            </p:nvGrpSpPr>
            <p:grpSpPr bwMode="auto">
              <a:xfrm>
                <a:off x="4905" y="14542"/>
                <a:ext cx="4998" cy="786"/>
                <a:chOff x="4800" y="13456"/>
                <a:chExt cx="4998" cy="786"/>
              </a:xfrm>
            </p:grpSpPr>
            <p:sp>
              <p:nvSpPr>
                <p:cNvPr id="45075" name="Text Box 14"/>
                <p:cNvSpPr txBox="1">
                  <a:spLocks noChangeArrowheads="1"/>
                </p:cNvSpPr>
                <p:nvPr/>
              </p:nvSpPr>
              <p:spPr bwMode="auto">
                <a:xfrm>
                  <a:off x="4800" y="13456"/>
                  <a:ext cx="990" cy="685"/>
                </a:xfrm>
                <a:prstGeom prst="rect">
                  <a:avLst/>
                </a:prstGeom>
                <a:solidFill>
                  <a:srgbClr val="FFFFFF"/>
                </a:solidFill>
                <a:ln w="9525">
                  <a:solidFill>
                    <a:srgbClr val="000000"/>
                  </a:solidFill>
                  <a:miter lim="800000"/>
                  <a:headEnd/>
                  <a:tailEnd/>
                </a:ln>
              </p:spPr>
              <p:txBody>
                <a:bodyPr/>
                <a:lstStyle/>
                <a:p>
                  <a:pPr algn="ctr">
                    <a:spcAft>
                      <a:spcPts val="1000"/>
                    </a:spcAft>
                  </a:pPr>
                  <a:r>
                    <a:rPr lang="en-US"/>
                    <a:t>Frame Buffer</a:t>
                  </a:r>
                </a:p>
              </p:txBody>
            </p:sp>
            <p:cxnSp>
              <p:nvCxnSpPr>
                <p:cNvPr id="45076" name="AutoShape 15"/>
                <p:cNvCxnSpPr>
                  <a:cxnSpLocks noChangeShapeType="1"/>
                </p:cNvCxnSpPr>
                <p:nvPr/>
              </p:nvCxnSpPr>
              <p:spPr bwMode="auto">
                <a:xfrm>
                  <a:off x="5790" y="13721"/>
                  <a:ext cx="705" cy="0"/>
                </a:xfrm>
                <a:prstGeom prst="straightConnector1">
                  <a:avLst/>
                </a:prstGeom>
                <a:noFill/>
                <a:ln w="38100">
                  <a:solidFill>
                    <a:srgbClr val="000000"/>
                  </a:solidFill>
                  <a:round/>
                  <a:headEnd/>
                  <a:tailEnd type="triangle" w="med" len="med"/>
                </a:ln>
              </p:spPr>
            </p:cxnSp>
            <p:sp>
              <p:nvSpPr>
                <p:cNvPr id="45077" name="Text Box 16"/>
                <p:cNvSpPr txBox="1">
                  <a:spLocks noChangeArrowheads="1"/>
                </p:cNvSpPr>
                <p:nvPr/>
              </p:nvSpPr>
              <p:spPr bwMode="auto">
                <a:xfrm>
                  <a:off x="8553" y="13543"/>
                  <a:ext cx="1245" cy="525"/>
                </a:xfrm>
                <a:prstGeom prst="rect">
                  <a:avLst/>
                </a:prstGeom>
                <a:solidFill>
                  <a:srgbClr val="FFFFFF"/>
                </a:solidFill>
                <a:ln w="9525">
                  <a:solidFill>
                    <a:srgbClr val="000000"/>
                  </a:solidFill>
                  <a:miter lim="800000"/>
                  <a:headEnd/>
                  <a:tailEnd/>
                </a:ln>
              </p:spPr>
              <p:txBody>
                <a:bodyPr/>
                <a:lstStyle/>
                <a:p>
                  <a:pPr algn="ctr">
                    <a:spcAft>
                      <a:spcPts val="1000"/>
                    </a:spcAft>
                  </a:pPr>
                  <a:r>
                    <a:rPr lang="en-US"/>
                    <a:t>Monitor</a:t>
                  </a:r>
                </a:p>
                <a:p>
                  <a:endParaRPr lang="en-US"/>
                </a:p>
              </p:txBody>
            </p:sp>
            <p:cxnSp>
              <p:nvCxnSpPr>
                <p:cNvPr id="45078" name="AutoShape 17"/>
                <p:cNvCxnSpPr>
                  <a:cxnSpLocks noChangeShapeType="1"/>
                </p:cNvCxnSpPr>
                <p:nvPr/>
              </p:nvCxnSpPr>
              <p:spPr bwMode="auto">
                <a:xfrm>
                  <a:off x="7905" y="13807"/>
                  <a:ext cx="648" cy="0"/>
                </a:xfrm>
                <a:prstGeom prst="straightConnector1">
                  <a:avLst/>
                </a:prstGeom>
                <a:noFill/>
                <a:ln w="38100">
                  <a:solidFill>
                    <a:srgbClr val="000000"/>
                  </a:solidFill>
                  <a:round/>
                  <a:headEnd/>
                  <a:tailEnd type="triangle" w="med" len="med"/>
                </a:ln>
              </p:spPr>
            </p:cxnSp>
            <p:sp>
              <p:nvSpPr>
                <p:cNvPr id="45079" name="Text Box 18"/>
                <p:cNvSpPr txBox="1">
                  <a:spLocks noChangeArrowheads="1"/>
                </p:cNvSpPr>
                <p:nvPr/>
              </p:nvSpPr>
              <p:spPr bwMode="auto">
                <a:xfrm>
                  <a:off x="6495" y="13470"/>
                  <a:ext cx="1410" cy="772"/>
                </a:xfrm>
                <a:prstGeom prst="rect">
                  <a:avLst/>
                </a:prstGeom>
                <a:solidFill>
                  <a:srgbClr val="FFFFFF"/>
                </a:solidFill>
                <a:ln w="9525">
                  <a:solidFill>
                    <a:srgbClr val="000000"/>
                  </a:solidFill>
                  <a:miter lim="800000"/>
                  <a:headEnd/>
                  <a:tailEnd/>
                </a:ln>
              </p:spPr>
              <p:txBody>
                <a:bodyPr/>
                <a:lstStyle/>
                <a:p>
                  <a:pPr algn="ctr">
                    <a:spcAft>
                      <a:spcPts val="1000"/>
                    </a:spcAft>
                  </a:pPr>
                  <a:r>
                    <a:rPr lang="en-US"/>
                    <a:t>Video Controller</a:t>
                  </a:r>
                </a:p>
              </p:txBody>
            </p:sp>
          </p:grpSp>
        </p:grpSp>
        <p:grpSp>
          <p:nvGrpSpPr>
            <p:cNvPr id="45066" name="Group 19"/>
            <p:cNvGrpSpPr>
              <a:grpSpLocks/>
            </p:cNvGrpSpPr>
            <p:nvPr/>
          </p:nvGrpSpPr>
          <p:grpSpPr bwMode="auto">
            <a:xfrm>
              <a:off x="3647" y="12886"/>
              <a:ext cx="4003" cy="1004"/>
              <a:chOff x="3647" y="13036"/>
              <a:chExt cx="4003" cy="1004"/>
            </a:xfrm>
          </p:grpSpPr>
          <p:sp>
            <p:nvSpPr>
              <p:cNvPr id="45067" name="AutoShape 20"/>
              <p:cNvSpPr>
                <a:spLocks noChangeArrowheads="1"/>
              </p:cNvSpPr>
              <p:nvPr/>
            </p:nvSpPr>
            <p:spPr bwMode="auto">
              <a:xfrm>
                <a:off x="4170" y="13036"/>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sp>
            <p:nvSpPr>
              <p:cNvPr id="45068" name="Text Box 21"/>
              <p:cNvSpPr txBox="1">
                <a:spLocks noChangeArrowheads="1"/>
              </p:cNvSpPr>
              <p:nvPr/>
            </p:nvSpPr>
            <p:spPr bwMode="auto">
              <a:xfrm>
                <a:off x="3647" y="13456"/>
                <a:ext cx="1528" cy="584"/>
              </a:xfrm>
              <a:prstGeom prst="rect">
                <a:avLst/>
              </a:prstGeom>
              <a:solidFill>
                <a:srgbClr val="FFFFFF"/>
              </a:solidFill>
              <a:ln w="9525">
                <a:solidFill>
                  <a:srgbClr val="000000"/>
                </a:solidFill>
                <a:miter lim="800000"/>
                <a:headEnd/>
                <a:tailEnd/>
              </a:ln>
            </p:spPr>
            <p:txBody>
              <a:bodyPr/>
              <a:lstStyle/>
              <a:p>
                <a:pPr algn="ctr">
                  <a:spcAft>
                    <a:spcPts val="1000"/>
                  </a:spcAft>
                </a:pPr>
                <a:r>
                  <a:rPr lang="en-US"/>
                  <a:t>Display Processor</a:t>
                </a:r>
              </a:p>
            </p:txBody>
          </p:sp>
          <p:cxnSp>
            <p:nvCxnSpPr>
              <p:cNvPr id="45069" name="AutoShape 22"/>
              <p:cNvCxnSpPr>
                <a:cxnSpLocks noChangeShapeType="1"/>
              </p:cNvCxnSpPr>
              <p:nvPr/>
            </p:nvCxnSpPr>
            <p:spPr bwMode="auto">
              <a:xfrm>
                <a:off x="5190" y="13721"/>
                <a:ext cx="1307" cy="0"/>
              </a:xfrm>
              <a:prstGeom prst="straightConnector1">
                <a:avLst/>
              </a:prstGeom>
              <a:noFill/>
              <a:ln w="38100">
                <a:solidFill>
                  <a:srgbClr val="000000"/>
                </a:solidFill>
                <a:round/>
                <a:headEnd/>
                <a:tailEnd type="triangle" w="med" len="med"/>
              </a:ln>
            </p:spPr>
          </p:cxnSp>
          <p:sp>
            <p:nvSpPr>
              <p:cNvPr id="45070" name="AutoShape 23"/>
              <p:cNvSpPr>
                <a:spLocks noChangeArrowheads="1"/>
              </p:cNvSpPr>
              <p:nvPr/>
            </p:nvSpPr>
            <p:spPr bwMode="auto">
              <a:xfrm>
                <a:off x="6975" y="13050"/>
                <a:ext cx="330" cy="391"/>
              </a:xfrm>
              <a:prstGeom prst="upDownArrow">
                <a:avLst>
                  <a:gd name="adj1" fmla="val 50000"/>
                  <a:gd name="adj2" fmla="val 23697"/>
                </a:avLst>
              </a:prstGeom>
              <a:solidFill>
                <a:srgbClr val="FFFFFF"/>
              </a:solidFill>
              <a:ln w="9525">
                <a:solidFill>
                  <a:srgbClr val="000000"/>
                </a:solidFill>
                <a:miter lim="800000"/>
                <a:headEnd/>
                <a:tailEnd/>
              </a:ln>
            </p:spPr>
            <p:txBody>
              <a:bodyPr vert="eaVert"/>
              <a:lstStyle/>
              <a:p>
                <a:endParaRPr lang="en-US"/>
              </a:p>
            </p:txBody>
          </p:sp>
          <p:sp>
            <p:nvSpPr>
              <p:cNvPr id="45071" name="Text Box 24"/>
              <p:cNvSpPr txBox="1">
                <a:spLocks noChangeArrowheads="1"/>
              </p:cNvSpPr>
              <p:nvPr/>
            </p:nvSpPr>
            <p:spPr bwMode="auto">
              <a:xfrm>
                <a:off x="6497" y="13458"/>
                <a:ext cx="1153" cy="582"/>
              </a:xfrm>
              <a:prstGeom prst="rect">
                <a:avLst/>
              </a:prstGeom>
              <a:solidFill>
                <a:srgbClr val="FFFFFF"/>
              </a:solidFill>
              <a:ln w="9525">
                <a:solidFill>
                  <a:srgbClr val="000000"/>
                </a:solidFill>
                <a:miter lim="800000"/>
                <a:headEnd/>
                <a:tailEnd/>
              </a:ln>
            </p:spPr>
            <p:txBody>
              <a:bodyPr/>
              <a:lstStyle/>
              <a:p>
                <a:pPr>
                  <a:spcAft>
                    <a:spcPts val="1000"/>
                  </a:spcAft>
                </a:pPr>
                <a:r>
                  <a:rPr lang="en-US"/>
                  <a:t>System Memory</a:t>
                </a:r>
              </a:p>
            </p:txBody>
          </p:sp>
        </p:grpSp>
      </p:grpSp>
      <p:sp>
        <p:nvSpPr>
          <p:cNvPr id="45060" name="Rectangle 25"/>
          <p:cNvSpPr>
            <a:spLocks noChangeArrowheads="1"/>
          </p:cNvSpPr>
          <p:nvPr/>
        </p:nvSpPr>
        <p:spPr bwMode="auto">
          <a:xfrm>
            <a:off x="1108075" y="5391150"/>
            <a:ext cx="6816725" cy="400050"/>
          </a:xfrm>
          <a:prstGeom prst="rect">
            <a:avLst/>
          </a:prstGeom>
          <a:noFill/>
          <a:ln w="9525">
            <a:noFill/>
            <a:miter lim="800000"/>
            <a:headEnd/>
            <a:tailEnd/>
          </a:ln>
        </p:spPr>
        <p:txBody>
          <a:bodyPr wrap="none" anchor="ctr">
            <a:spAutoFit/>
          </a:bodyPr>
          <a:lstStyle/>
          <a:p>
            <a:pPr algn="ctr"/>
            <a:r>
              <a:rPr lang="en-US" sz="2000" i="1" u="sng">
                <a:cs typeface="Calibri" pitchFamily="34" charset="0"/>
              </a:rPr>
              <a:t>Figure: Raster Display Architecture with Display Processor</a:t>
            </a:r>
            <a:endParaRPr lang="en-US" sz="2000"/>
          </a:p>
        </p:txBody>
      </p:sp>
      <p:sp>
        <p:nvSpPr>
          <p:cNvPr id="45061" name="Rectangle 27"/>
          <p:cNvSpPr>
            <a:spLocks noChangeArrowheads="1"/>
          </p:cNvSpPr>
          <p:nvPr/>
        </p:nvSpPr>
        <p:spPr bwMode="auto">
          <a:xfrm>
            <a:off x="1600200" y="115888"/>
            <a:ext cx="6015038" cy="646112"/>
          </a:xfrm>
          <a:prstGeom prst="rect">
            <a:avLst/>
          </a:prstGeom>
          <a:noFill/>
          <a:ln w="9525">
            <a:noFill/>
            <a:miter lim="800000"/>
            <a:headEnd/>
            <a:tailEnd/>
          </a:ln>
        </p:spPr>
        <p:txBody>
          <a:bodyPr wrap="none">
            <a:spAutoFit/>
          </a:bodyPr>
          <a:lstStyle/>
          <a:p>
            <a:r>
              <a:rPr lang="en-US" sz="3600" b="1">
                <a:latin typeface="Cooper Black" pitchFamily="18" charset="0"/>
              </a:rPr>
              <a:t>Raster Display Processor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0" y="0"/>
            <a:ext cx="7772400" cy="1470025"/>
          </a:xfrm>
        </p:spPr>
        <p:txBody>
          <a:bodyPr/>
          <a:lstStyle/>
          <a:p>
            <a:r>
              <a:rPr lang="en-US"/>
              <a:t>ii.	Raster Display Technology</a:t>
            </a:r>
          </a:p>
        </p:txBody>
      </p:sp>
      <p:sp>
        <p:nvSpPr>
          <p:cNvPr id="47107"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B7D41F8D-6D7A-48CF-AA36-4801ED7DBAEE}" type="slidenum">
              <a:rPr lang="en-US" smtClean="0"/>
              <a:pPr>
                <a:defRPr/>
              </a:pPr>
              <a:t>47</a:t>
            </a:fld>
            <a:endParaRPr lang="en-US"/>
          </a:p>
        </p:txBody>
      </p:sp>
      <p:pic>
        <p:nvPicPr>
          <p:cNvPr id="47109" name="Picture 2"/>
          <p:cNvPicPr>
            <a:picLocks noChangeAspect="1" noChangeArrowheads="1"/>
          </p:cNvPicPr>
          <p:nvPr/>
        </p:nvPicPr>
        <p:blipFill>
          <a:blip r:embed="rId2" cstate="print"/>
          <a:srcRect/>
          <a:stretch>
            <a:fillRect/>
          </a:stretch>
        </p:blipFill>
        <p:spPr bwMode="auto">
          <a:xfrm>
            <a:off x="914400" y="1447800"/>
            <a:ext cx="7543800" cy="4660900"/>
          </a:xfrm>
          <a:prstGeom prst="rect">
            <a:avLst/>
          </a:prstGeom>
          <a:noFill/>
          <a:ln w="9525">
            <a:noFill/>
            <a:miter lim="800000"/>
            <a:headEnd/>
            <a:tailEnd/>
          </a:ln>
        </p:spPr>
      </p:pic>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228600"/>
            <a:ext cx="8229600" cy="6477000"/>
          </a:xfrm>
        </p:spPr>
        <p:txBody>
          <a:bodyPr/>
          <a:lstStyle/>
          <a:p>
            <a:pPr algn="just"/>
            <a:r>
              <a:rPr lang="en-US"/>
              <a:t>avoids the disadvantage of simple raster display system. </a:t>
            </a:r>
          </a:p>
          <a:p>
            <a:pPr algn="just"/>
            <a:r>
              <a:rPr lang="en-US"/>
              <a:t>includes a separate graphics processor to perform graphics functions such as scan conversion and raster operation and a separate frame buffer for image refresh. </a:t>
            </a:r>
          </a:p>
          <a:p>
            <a:pPr algn="just"/>
            <a:r>
              <a:rPr lang="en-US"/>
              <a:t>has its own separate memory called display processor memory that frees the CPU from the graphics chores. </a:t>
            </a:r>
          </a:p>
          <a:p>
            <a:pPr algn="just"/>
            <a:r>
              <a:rPr lang="en-US"/>
              <a:t>The frame buffer stores displayable image created by scan conversion and raster operations.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0" y="0"/>
            <a:ext cx="7772400" cy="1470025"/>
          </a:xfrm>
        </p:spPr>
        <p:txBody>
          <a:bodyPr/>
          <a:lstStyle/>
          <a:p>
            <a:r>
              <a:rPr lang="en-US"/>
              <a:t>ii.	Raster Display Technology</a:t>
            </a:r>
          </a:p>
        </p:txBody>
      </p:sp>
      <p:sp>
        <p:nvSpPr>
          <p:cNvPr id="48131"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69E771ED-C7DB-4F03-9847-41DEE10DBEB6}" type="slidenum">
              <a:rPr lang="en-US" smtClean="0"/>
              <a:pPr>
                <a:defRPr/>
              </a:pPr>
              <a:t>49</a:t>
            </a:fld>
            <a:endParaRPr lang="en-US"/>
          </a:p>
        </p:txBody>
      </p:sp>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pic>
        <p:nvPicPr>
          <p:cNvPr id="48134" name="Picture 5"/>
          <p:cNvPicPr>
            <a:picLocks noChangeAspect="1" noChangeArrowheads="1"/>
          </p:cNvPicPr>
          <p:nvPr/>
        </p:nvPicPr>
        <p:blipFill>
          <a:blip r:embed="rId2" cstate="print"/>
          <a:srcRect/>
          <a:stretch>
            <a:fillRect/>
          </a:stretch>
        </p:blipFill>
        <p:spPr bwMode="auto">
          <a:xfrm>
            <a:off x="2514600" y="2057400"/>
            <a:ext cx="4038600" cy="28575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a:t>Input Hardware</a:t>
            </a:r>
            <a:endParaRPr lang="en-US"/>
          </a:p>
        </p:txBody>
      </p:sp>
      <p:sp>
        <p:nvSpPr>
          <p:cNvPr id="3" name="Content Placeholder 2"/>
          <p:cNvSpPr>
            <a:spLocks noGrp="1"/>
          </p:cNvSpPr>
          <p:nvPr>
            <p:ph idx="1"/>
          </p:nvPr>
        </p:nvSpPr>
        <p:spPr>
          <a:xfrm>
            <a:off x="533400" y="1371600"/>
            <a:ext cx="8153400" cy="2286000"/>
          </a:xfrm>
          <a:prstGeom prst="roundRect">
            <a:avLst/>
          </a:prstGeom>
          <a:solidFill>
            <a:schemeClr val="tx2">
              <a:lumMod val="60000"/>
              <a:lumOff val="40000"/>
            </a:schemeClr>
          </a:solidFill>
        </p:spPr>
        <p:txBody>
          <a:bodyPr/>
          <a:lstStyle/>
          <a:p>
            <a:pPr>
              <a:buFont typeface="Arial" pitchFamily="34" charset="0"/>
              <a:buChar char="•"/>
              <a:defRPr/>
            </a:pPr>
            <a:r>
              <a:rPr lang="en-US" b="1" dirty="0"/>
              <a:t>Mouse:</a:t>
            </a:r>
            <a:endParaRPr lang="en-US" dirty="0"/>
          </a:p>
          <a:p>
            <a:pPr>
              <a:buFont typeface="Arial" pitchFamily="34" charset="0"/>
              <a:buChar char="•"/>
              <a:defRPr/>
            </a:pPr>
            <a:r>
              <a:rPr lang="en-US" dirty="0"/>
              <a:t>Mouse is a small hand held device used to position the cursor on the screen.</a:t>
            </a:r>
          </a:p>
          <a:p>
            <a:pPr>
              <a:buFont typeface="Arial" pitchFamily="34" charset="0"/>
              <a:buNone/>
              <a:defRPr/>
            </a:pPr>
            <a:r>
              <a:rPr lang="en-US" b="1" dirty="0"/>
              <a:t>A. Mechanical Mouse</a:t>
            </a:r>
            <a:endParaRPr lang="en-US" dirty="0"/>
          </a:p>
          <a:p>
            <a:pPr>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381F3F9D-8B09-41A7-ABAD-054672EB2C32}" type="slidenum">
              <a:rPr lang="en-US" smtClean="0"/>
              <a:pPr>
                <a:defRPr/>
              </a:pPr>
              <a:t>5</a:t>
            </a:fld>
            <a:endParaRPr lang="en-US"/>
          </a:p>
        </p:txBody>
      </p:sp>
      <p:pic>
        <p:nvPicPr>
          <p:cNvPr id="6150" name="Picture 5" descr="MouseInternal"/>
          <p:cNvPicPr>
            <a:picLocks noChangeAspect="1" noChangeArrowheads="1"/>
          </p:cNvPicPr>
          <p:nvPr/>
        </p:nvPicPr>
        <p:blipFill>
          <a:blip r:embed="rId2" cstate="print"/>
          <a:srcRect/>
          <a:stretch>
            <a:fillRect/>
          </a:stretch>
        </p:blipFill>
        <p:spPr bwMode="auto">
          <a:xfrm>
            <a:off x="2286000" y="3733800"/>
            <a:ext cx="4575175" cy="2819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a:xfrm>
            <a:off x="0" y="0"/>
            <a:ext cx="7772400" cy="1470025"/>
          </a:xfrm>
        </p:spPr>
        <p:txBody>
          <a:bodyPr/>
          <a:lstStyle/>
          <a:p>
            <a:pPr eaLnBrk="1" hangingPunct="1"/>
            <a:r>
              <a:rPr lang="en-US"/>
              <a:t>ii.	Raster Display Technology</a:t>
            </a:r>
          </a:p>
        </p:txBody>
      </p:sp>
      <p:sp>
        <p:nvSpPr>
          <p:cNvPr id="5" name="Rounded Rectangle 4"/>
          <p:cNvSpPr/>
          <p:nvPr/>
        </p:nvSpPr>
        <p:spPr>
          <a:xfrm>
            <a:off x="533400" y="1219200"/>
            <a:ext cx="81534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200" dirty="0">
                <a:solidFill>
                  <a:schemeClr val="tx1"/>
                </a:solidFill>
              </a:rPr>
              <a:t>Advantages</a:t>
            </a:r>
          </a:p>
          <a:p>
            <a:pPr>
              <a:defRPr/>
            </a:pPr>
            <a:endParaRPr lang="en-US" sz="3200" dirty="0">
              <a:solidFill>
                <a:schemeClr val="tx1"/>
              </a:solidFill>
            </a:endParaRPr>
          </a:p>
          <a:p>
            <a:pPr marL="914400" indent="-914400">
              <a:buFontTx/>
              <a:buAutoNum type="romanLcPeriod"/>
              <a:defRPr/>
            </a:pPr>
            <a:r>
              <a:rPr lang="en-US" sz="3200" dirty="0">
                <a:solidFill>
                  <a:schemeClr val="tx1"/>
                </a:solidFill>
              </a:rPr>
              <a:t>It has an </a:t>
            </a:r>
            <a:r>
              <a:rPr lang="en-US" sz="3200" b="1" dirty="0">
                <a:solidFill>
                  <a:schemeClr val="tx1"/>
                </a:solidFill>
              </a:rPr>
              <a:t>ability to fill</a:t>
            </a:r>
            <a:r>
              <a:rPr lang="en-US" sz="3200" dirty="0">
                <a:solidFill>
                  <a:schemeClr val="tx1"/>
                </a:solidFill>
              </a:rPr>
              <a:t> the areas with solid colors or patterns</a:t>
            </a:r>
          </a:p>
          <a:p>
            <a:pPr marL="974725" indent="-974725">
              <a:buFontTx/>
              <a:buAutoNum type="romanLcPeriod" startAt="2"/>
              <a:defRPr/>
            </a:pPr>
            <a:r>
              <a:rPr lang="en-US" sz="3200" dirty="0">
                <a:solidFill>
                  <a:schemeClr val="tx1"/>
                </a:solidFill>
              </a:rPr>
              <a:t>The time required for refreshing is </a:t>
            </a:r>
            <a:r>
              <a:rPr lang="en-US" sz="3200" b="1" dirty="0">
                <a:solidFill>
                  <a:schemeClr val="tx1"/>
                </a:solidFill>
              </a:rPr>
              <a:t>independent of the complexity</a:t>
            </a:r>
            <a:r>
              <a:rPr lang="en-US" sz="3200" dirty="0">
                <a:solidFill>
                  <a:schemeClr val="tx1"/>
                </a:solidFill>
              </a:rPr>
              <a:t> of the image</a:t>
            </a:r>
          </a:p>
          <a:p>
            <a:pPr>
              <a:defRPr/>
            </a:pPr>
            <a:r>
              <a:rPr lang="en-US" sz="3200" dirty="0">
                <a:solidFill>
                  <a:schemeClr val="tx1"/>
                </a:solidFill>
              </a:rPr>
              <a:t>iii.	</a:t>
            </a:r>
            <a:r>
              <a:rPr lang="en-US" sz="3200" b="1" dirty="0">
                <a:solidFill>
                  <a:schemeClr val="tx1"/>
                </a:solidFill>
              </a:rPr>
              <a:t>Low cost</a:t>
            </a:r>
            <a:endParaRPr lang="en-US" sz="3200" dirty="0">
              <a:solidFill>
                <a:schemeClr val="tx1"/>
              </a:solidFill>
            </a:endParaRPr>
          </a:p>
        </p:txBody>
      </p:sp>
      <p:sp>
        <p:nvSpPr>
          <p:cNvPr id="6" name="Slide Number Placeholder 5"/>
          <p:cNvSpPr>
            <a:spLocks noGrp="1"/>
          </p:cNvSpPr>
          <p:nvPr>
            <p:ph type="sldNum" sz="quarter" idx="12"/>
          </p:nvPr>
        </p:nvSpPr>
        <p:spPr/>
        <p:txBody>
          <a:bodyPr/>
          <a:lstStyle/>
          <a:p>
            <a:pPr>
              <a:defRPr/>
            </a:pPr>
            <a:fld id="{9681BD62-5639-4ABD-87A0-8687B84BA068}" type="slidenum">
              <a:rPr lang="en-US" smtClean="0"/>
              <a:pPr>
                <a:defRPr/>
              </a:pPr>
              <a:t>50</a:t>
            </a:fld>
            <a:endParaRPr lang="en-US"/>
          </a:p>
        </p:txBody>
      </p:sp>
      <p:sp>
        <p:nvSpPr>
          <p:cNvPr id="7" name="Footer Placeholder 6"/>
          <p:cNvSpPr>
            <a:spLocks noGrp="1"/>
          </p:cNvSpPr>
          <p:nvPr>
            <p:ph type="ftr" sz="quarter" idx="11"/>
          </p:nvPr>
        </p:nvSpPr>
        <p:spPr>
          <a:xfrm>
            <a:off x="2438400" y="6356350"/>
            <a:ext cx="47244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0" y="0"/>
            <a:ext cx="7772400" cy="1470025"/>
          </a:xfrm>
        </p:spPr>
        <p:txBody>
          <a:bodyPr/>
          <a:lstStyle/>
          <a:p>
            <a:pPr eaLnBrk="1" hangingPunct="1"/>
            <a:r>
              <a:rPr lang="en-US"/>
              <a:t>ii.	Raster Display Technology</a:t>
            </a:r>
          </a:p>
        </p:txBody>
      </p:sp>
      <p:sp>
        <p:nvSpPr>
          <p:cNvPr id="5" name="Rounded Rectangle 4"/>
          <p:cNvSpPr/>
          <p:nvPr/>
        </p:nvSpPr>
        <p:spPr>
          <a:xfrm>
            <a:off x="533400" y="1219200"/>
            <a:ext cx="8229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solidFill>
                  <a:schemeClr val="tx1"/>
                </a:solidFill>
              </a:rPr>
              <a:t>Disadvantages</a:t>
            </a:r>
          </a:p>
          <a:p>
            <a:pPr>
              <a:defRPr/>
            </a:pPr>
            <a:r>
              <a:rPr lang="en-US" sz="2800" dirty="0">
                <a:solidFill>
                  <a:schemeClr val="tx1"/>
                </a:solidFill>
              </a:rPr>
              <a:t> </a:t>
            </a:r>
          </a:p>
          <a:p>
            <a:pPr marL="914400" indent="-914400">
              <a:defRPr/>
            </a:pPr>
            <a:r>
              <a:rPr lang="en-US" sz="2800" dirty="0" err="1">
                <a:solidFill>
                  <a:schemeClr val="tx1"/>
                </a:solidFill>
              </a:rPr>
              <a:t>i</a:t>
            </a:r>
            <a:r>
              <a:rPr lang="en-US" sz="2800" dirty="0">
                <a:solidFill>
                  <a:schemeClr val="tx1"/>
                </a:solidFill>
              </a:rPr>
              <a:t>.	For Real-Time dynamics not only the end points are required to move but all the pixels in between the moved end points have to be scan converted with appropriate algorithms which might slow down the dynamic process </a:t>
            </a:r>
          </a:p>
          <a:p>
            <a:pPr>
              <a:defRPr/>
            </a:pPr>
            <a:r>
              <a:rPr lang="en-US" sz="2800" dirty="0">
                <a:solidFill>
                  <a:schemeClr val="tx1"/>
                </a:solidFill>
              </a:rPr>
              <a:t> </a:t>
            </a:r>
          </a:p>
          <a:p>
            <a:pPr marL="914400" indent="-914400">
              <a:defRPr/>
            </a:pPr>
            <a:r>
              <a:rPr lang="en-US" sz="2800" dirty="0">
                <a:solidFill>
                  <a:schemeClr val="tx1"/>
                </a:solidFill>
              </a:rPr>
              <a:t>ii.	Due to scan conversion </a:t>
            </a:r>
            <a:r>
              <a:rPr lang="en-US" sz="2800" b="1" dirty="0">
                <a:solidFill>
                  <a:schemeClr val="tx1"/>
                </a:solidFill>
              </a:rPr>
              <a:t>“</a:t>
            </a:r>
            <a:r>
              <a:rPr lang="en-US" sz="2800" b="1" dirty="0" err="1">
                <a:solidFill>
                  <a:schemeClr val="tx1"/>
                </a:solidFill>
              </a:rPr>
              <a:t>jaggies</a:t>
            </a:r>
            <a:r>
              <a:rPr lang="en-US" sz="2800" b="1" dirty="0">
                <a:solidFill>
                  <a:schemeClr val="tx1"/>
                </a:solidFill>
              </a:rPr>
              <a:t>”</a:t>
            </a:r>
            <a:r>
              <a:rPr lang="en-US" sz="2800" dirty="0">
                <a:solidFill>
                  <a:schemeClr val="tx1"/>
                </a:solidFill>
              </a:rPr>
              <a:t> or </a:t>
            </a:r>
            <a:r>
              <a:rPr lang="en-US" sz="2800" b="1" dirty="0">
                <a:solidFill>
                  <a:schemeClr val="tx1"/>
                </a:solidFill>
              </a:rPr>
              <a:t>“stair-casing”</a:t>
            </a:r>
            <a:r>
              <a:rPr lang="en-US" sz="2800" dirty="0">
                <a:solidFill>
                  <a:schemeClr val="tx1"/>
                </a:solidFill>
              </a:rPr>
              <a:t> are unavoidable</a:t>
            </a:r>
          </a:p>
          <a:p>
            <a:pPr algn="ctr" fontAlgn="auto">
              <a:spcBef>
                <a:spcPts val="0"/>
              </a:spcBef>
              <a:spcAft>
                <a:spcPts val="0"/>
              </a:spcAft>
              <a:defRPr/>
            </a:pPr>
            <a:endParaRPr lang="en-US" sz="2800" dirty="0"/>
          </a:p>
        </p:txBody>
      </p:sp>
      <p:sp>
        <p:nvSpPr>
          <p:cNvPr id="4" name="Slide Number Placeholder 3"/>
          <p:cNvSpPr>
            <a:spLocks noGrp="1"/>
          </p:cNvSpPr>
          <p:nvPr>
            <p:ph type="sldNum" sz="quarter" idx="12"/>
          </p:nvPr>
        </p:nvSpPr>
        <p:spPr/>
        <p:txBody>
          <a:bodyPr/>
          <a:lstStyle/>
          <a:p>
            <a:pPr>
              <a:defRPr/>
            </a:pPr>
            <a:fld id="{09E7073D-DCA0-4348-A173-B0A984014A2C}" type="slidenum">
              <a:rPr lang="en-US" smtClean="0"/>
              <a:pPr>
                <a:defRPr/>
              </a:pPr>
              <a:t>51</a:t>
            </a:fld>
            <a:endParaRPr lang="en-US"/>
          </a:p>
        </p:txBody>
      </p:sp>
      <p:sp>
        <p:nvSpPr>
          <p:cNvPr id="6" name="Footer Placeholder 5"/>
          <p:cNvSpPr>
            <a:spLocks noGrp="1"/>
          </p:cNvSpPr>
          <p:nvPr>
            <p:ph type="ftr" sz="quarter" idx="11"/>
          </p:nvPr>
        </p:nvSpPr>
        <p:spPr>
          <a:xfrm>
            <a:off x="2209800" y="6356350"/>
            <a:ext cx="4800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0" y="0"/>
            <a:ext cx="7772400" cy="1470025"/>
          </a:xfrm>
        </p:spPr>
        <p:txBody>
          <a:bodyPr/>
          <a:lstStyle/>
          <a:p>
            <a:r>
              <a:rPr lang="en-US"/>
              <a:t>RDT/VDT</a:t>
            </a:r>
          </a:p>
        </p:txBody>
      </p:sp>
      <p:sp>
        <p:nvSpPr>
          <p:cNvPr id="51203" name="Rectangle 19"/>
          <p:cNvSpPr>
            <a:spLocks noChangeArrowheads="1"/>
          </p:cNvSpPr>
          <p:nvPr/>
        </p:nvSpPr>
        <p:spPr bwMode="auto">
          <a:xfrm>
            <a:off x="1066800" y="2278063"/>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3" name="Slide Number Placeholder 22"/>
          <p:cNvSpPr>
            <a:spLocks noGrp="1"/>
          </p:cNvSpPr>
          <p:nvPr>
            <p:ph type="sldNum" sz="quarter" idx="12"/>
          </p:nvPr>
        </p:nvSpPr>
        <p:spPr/>
        <p:txBody>
          <a:bodyPr/>
          <a:lstStyle/>
          <a:p>
            <a:pPr>
              <a:defRPr/>
            </a:pPr>
            <a:fld id="{C9EA33FA-5C72-419B-A43D-42ED2EAF24E8}" type="slidenum">
              <a:rPr lang="en-US" smtClean="0"/>
              <a:pPr>
                <a:defRPr/>
              </a:pPr>
              <a:t>52</a:t>
            </a:fld>
            <a:endParaRPr lang="en-US"/>
          </a:p>
        </p:txBody>
      </p:sp>
      <p:sp>
        <p:nvSpPr>
          <p:cNvPr id="24" name="Footer Placeholder 23"/>
          <p:cNvSpPr>
            <a:spLocks noGrp="1"/>
          </p:cNvSpPr>
          <p:nvPr>
            <p:ph type="ftr" sz="quarter" idx="11"/>
          </p:nvPr>
        </p:nvSpPr>
        <p:spPr>
          <a:xfrm>
            <a:off x="2362200" y="6356350"/>
            <a:ext cx="4724400" cy="365125"/>
          </a:xfrm>
        </p:spPr>
        <p:txBody>
          <a:bodyPr/>
          <a:lstStyle/>
          <a:p>
            <a:pPr>
              <a:defRPr/>
            </a:pPr>
            <a:r>
              <a:rPr lang="en-US"/>
              <a:t>Computer Graphics, Khwopa Engineering College, Libali, Bhaktapur</a:t>
            </a:r>
            <a:endParaRPr lang="en-US" dirty="0"/>
          </a:p>
        </p:txBody>
      </p:sp>
      <p:pic>
        <p:nvPicPr>
          <p:cNvPr id="51206" name="Picture 5"/>
          <p:cNvPicPr>
            <a:picLocks noChangeAspect="1" noChangeArrowheads="1"/>
          </p:cNvPicPr>
          <p:nvPr/>
        </p:nvPicPr>
        <p:blipFill>
          <a:blip r:embed="rId2" cstate="print"/>
          <a:srcRect/>
          <a:stretch>
            <a:fillRect/>
          </a:stretch>
        </p:blipFill>
        <p:spPr bwMode="auto">
          <a:xfrm>
            <a:off x="5105400" y="1905000"/>
            <a:ext cx="2743200" cy="2706688"/>
          </a:xfrm>
          <a:prstGeom prst="rect">
            <a:avLst/>
          </a:prstGeom>
          <a:noFill/>
          <a:ln w="9525">
            <a:noFill/>
            <a:miter lim="800000"/>
            <a:headEnd/>
            <a:tailEnd/>
          </a:ln>
        </p:spPr>
      </p:pic>
      <p:pic>
        <p:nvPicPr>
          <p:cNvPr id="51207" name="Picture 4"/>
          <p:cNvPicPr>
            <a:picLocks noChangeAspect="1" noChangeArrowheads="1"/>
          </p:cNvPicPr>
          <p:nvPr/>
        </p:nvPicPr>
        <p:blipFill>
          <a:blip r:embed="rId3" cstate="print"/>
          <a:srcRect/>
          <a:stretch>
            <a:fillRect/>
          </a:stretch>
        </p:blipFill>
        <p:spPr bwMode="auto">
          <a:xfrm>
            <a:off x="457200" y="2209800"/>
            <a:ext cx="3581400" cy="24257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a:xfrm>
            <a:off x="0" y="-381000"/>
            <a:ext cx="7772400" cy="1470025"/>
          </a:xfrm>
        </p:spPr>
        <p:txBody>
          <a:bodyPr/>
          <a:lstStyle/>
          <a:p>
            <a:pPr eaLnBrk="1" hangingPunct="1"/>
            <a:r>
              <a:rPr lang="en-US" b="1"/>
              <a:t>Frame Buffer</a:t>
            </a:r>
            <a:endParaRPr lang="en-US"/>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n-US" dirty="0"/>
          </a:p>
        </p:txBody>
      </p:sp>
      <p:sp>
        <p:nvSpPr>
          <p:cNvPr id="52228"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2229" name="Rectangle 7"/>
          <p:cNvSpPr>
            <a:spLocks noChangeArrowheads="1"/>
          </p:cNvSpPr>
          <p:nvPr/>
        </p:nvSpPr>
        <p:spPr bwMode="auto">
          <a:xfrm rot="-475588">
            <a:off x="5414963" y="2665413"/>
            <a:ext cx="736600" cy="128587"/>
          </a:xfrm>
          <a:prstGeom prst="rect">
            <a:avLst/>
          </a:prstGeom>
          <a:solidFill>
            <a:srgbClr val="FFFFFF"/>
          </a:solidFill>
          <a:ln w="9525">
            <a:solidFill>
              <a:srgbClr val="000000"/>
            </a:solidFill>
            <a:miter lim="800000"/>
            <a:headEnd/>
            <a:tailEnd/>
          </a:ln>
        </p:spPr>
        <p:txBody>
          <a:bodyPr/>
          <a:lstStyle/>
          <a:p>
            <a:endParaRPr lang="en-US"/>
          </a:p>
        </p:txBody>
      </p:sp>
      <p:sp>
        <p:nvSpPr>
          <p:cNvPr id="17"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pPr>
              <a:defRPr/>
            </a:pPr>
            <a:r>
              <a:rPr lang="en-US" sz="1050" dirty="0"/>
              <a:t>0</a:t>
            </a:r>
            <a:endParaRPr lang="en-US" dirty="0"/>
          </a:p>
        </p:txBody>
      </p:sp>
      <p:cxnSp>
        <p:nvCxnSpPr>
          <p:cNvPr id="21" name="Straight Connector 20"/>
          <p:cNvCxnSpPr>
            <a:endCxn id="17"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2229"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2233" name="TextBox 11"/>
          <p:cNvSpPr txBox="1">
            <a:spLocks noChangeArrowheads="1"/>
          </p:cNvSpPr>
          <p:nvPr/>
        </p:nvSpPr>
        <p:spPr bwMode="auto">
          <a:xfrm>
            <a:off x="1828800" y="3810000"/>
            <a:ext cx="1527175" cy="369888"/>
          </a:xfrm>
          <a:prstGeom prst="rect">
            <a:avLst/>
          </a:prstGeom>
          <a:noFill/>
          <a:ln w="9525">
            <a:noFill/>
            <a:miter lim="800000"/>
            <a:headEnd/>
            <a:tailEnd/>
          </a:ln>
        </p:spPr>
        <p:txBody>
          <a:bodyPr wrap="none">
            <a:spAutoFit/>
          </a:bodyPr>
          <a:lstStyle/>
          <a:p>
            <a:r>
              <a:rPr lang="en-US"/>
              <a:t>Frame Buffer</a:t>
            </a:r>
          </a:p>
        </p:txBody>
      </p:sp>
      <p:sp>
        <p:nvSpPr>
          <p:cNvPr id="52234" name="TextBox 13"/>
          <p:cNvSpPr txBox="1">
            <a:spLocks noChangeArrowheads="1"/>
          </p:cNvSpPr>
          <p:nvPr/>
        </p:nvSpPr>
        <p:spPr bwMode="auto">
          <a:xfrm>
            <a:off x="7313613" y="2667000"/>
            <a:ext cx="915987" cy="369888"/>
          </a:xfrm>
          <a:prstGeom prst="rect">
            <a:avLst/>
          </a:prstGeom>
          <a:noFill/>
          <a:ln w="9525">
            <a:noFill/>
            <a:miter lim="800000"/>
            <a:headEnd/>
            <a:tailEnd/>
          </a:ln>
        </p:spPr>
        <p:txBody>
          <a:bodyPr wrap="none">
            <a:spAutoFit/>
          </a:bodyPr>
          <a:lstStyle/>
          <a:p>
            <a:r>
              <a:rPr lang="en-US"/>
              <a:t>Screen</a:t>
            </a:r>
          </a:p>
        </p:txBody>
      </p:sp>
      <p:sp>
        <p:nvSpPr>
          <p:cNvPr id="15" name="Rounded Rectangle 14"/>
          <p:cNvSpPr/>
          <p:nvPr/>
        </p:nvSpPr>
        <p:spPr>
          <a:xfrm rot="20155681">
            <a:off x="6357938" y="1798638"/>
            <a:ext cx="1917700"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Slide Number Placeholder 15"/>
          <p:cNvSpPr>
            <a:spLocks noGrp="1"/>
          </p:cNvSpPr>
          <p:nvPr>
            <p:ph type="sldNum" sz="quarter" idx="12"/>
          </p:nvPr>
        </p:nvSpPr>
        <p:spPr/>
        <p:txBody>
          <a:bodyPr/>
          <a:lstStyle/>
          <a:p>
            <a:pPr>
              <a:defRPr/>
            </a:pPr>
            <a:fld id="{D05BB404-BC12-40B1-A702-A96E4935981A}" type="slidenum">
              <a:rPr lang="en-US" smtClean="0"/>
              <a:pPr>
                <a:defRPr/>
              </a:pPr>
              <a:t>53</a:t>
            </a:fld>
            <a:endParaRPr lang="en-US"/>
          </a:p>
        </p:txBody>
      </p:sp>
      <p:sp>
        <p:nvSpPr>
          <p:cNvPr id="52237" name="TextBox 17"/>
          <p:cNvSpPr txBox="1">
            <a:spLocks noChangeArrowheads="1"/>
          </p:cNvSpPr>
          <p:nvPr/>
        </p:nvSpPr>
        <p:spPr bwMode="auto">
          <a:xfrm>
            <a:off x="5410200" y="2819400"/>
            <a:ext cx="1095375" cy="646113"/>
          </a:xfrm>
          <a:prstGeom prst="rect">
            <a:avLst/>
          </a:prstGeom>
          <a:noFill/>
          <a:ln w="9525">
            <a:noFill/>
            <a:miter lim="800000"/>
            <a:headEnd/>
            <a:tailEnd/>
          </a:ln>
        </p:spPr>
        <p:txBody>
          <a:bodyPr wrap="none">
            <a:spAutoFit/>
          </a:bodyPr>
          <a:lstStyle/>
          <a:p>
            <a:r>
              <a:rPr lang="en-US"/>
              <a:t>Electron </a:t>
            </a:r>
          </a:p>
          <a:p>
            <a:r>
              <a:rPr lang="en-US"/>
              <a:t>Gun</a:t>
            </a:r>
          </a:p>
        </p:txBody>
      </p:sp>
      <p:sp>
        <p:nvSpPr>
          <p:cNvPr id="19" name="Footer Placeholder 18"/>
          <p:cNvSpPr>
            <a:spLocks noGrp="1"/>
          </p:cNvSpPr>
          <p:nvPr>
            <p:ph type="ftr" sz="quarter" idx="11"/>
          </p:nvPr>
        </p:nvSpPr>
        <p:spPr>
          <a:xfrm>
            <a:off x="2286000" y="6356350"/>
            <a:ext cx="4572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a:xfrm>
            <a:off x="0" y="-381000"/>
            <a:ext cx="7772400" cy="1470025"/>
          </a:xfrm>
        </p:spPr>
        <p:txBody>
          <a:bodyPr/>
          <a:lstStyle/>
          <a:p>
            <a:pPr eaLnBrk="1" hangingPunct="1"/>
            <a:r>
              <a:rPr lang="en-US" b="1"/>
              <a:t>Frame Buffer</a:t>
            </a:r>
            <a:endParaRPr lang="en-US"/>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2"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3253"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cxnSp>
        <p:nvCxnSpPr>
          <p:cNvPr id="21" name="Straight Connector 20"/>
          <p:cNvCxnSpPr>
            <a:endCxn id="53253"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3259"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20155681">
            <a:off x="6357938" y="1798638"/>
            <a:ext cx="1917700"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flipV="1">
            <a:off x="6096000" y="1700213"/>
            <a:ext cx="1752600" cy="9937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48600" y="1676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259" name="Rectangle 7"/>
          <p:cNvSpPr>
            <a:spLocks noChangeArrowheads="1"/>
          </p:cNvSpPr>
          <p:nvPr/>
        </p:nvSpPr>
        <p:spPr bwMode="auto">
          <a:xfrm rot="-475588">
            <a:off x="5414963" y="2665413"/>
            <a:ext cx="736600" cy="128587"/>
          </a:xfrm>
          <a:prstGeom prst="rect">
            <a:avLst/>
          </a:prstGeom>
          <a:solidFill>
            <a:srgbClr val="FFFFFF"/>
          </a:solidFill>
          <a:ln w="9525">
            <a:solidFill>
              <a:srgbClr val="000000"/>
            </a:solidFill>
            <a:miter lim="800000"/>
            <a:headEnd/>
            <a:tailEnd/>
          </a:ln>
        </p:spPr>
        <p:txBody>
          <a:bodyPr/>
          <a:lstStyle/>
          <a:p>
            <a:endParaRPr lang="en-US"/>
          </a:p>
        </p:txBody>
      </p:sp>
      <p:sp>
        <p:nvSpPr>
          <p:cNvPr id="42" name="Slide Number Placeholder 41"/>
          <p:cNvSpPr>
            <a:spLocks noGrp="1"/>
          </p:cNvSpPr>
          <p:nvPr>
            <p:ph type="sldNum" sz="quarter" idx="12"/>
          </p:nvPr>
        </p:nvSpPr>
        <p:spPr/>
        <p:txBody>
          <a:bodyPr/>
          <a:lstStyle/>
          <a:p>
            <a:pPr>
              <a:defRPr/>
            </a:pPr>
            <a:fld id="{81C0CABD-FB58-4934-9713-A276AD00DE32}" type="slidenum">
              <a:rPr lang="en-US" smtClean="0"/>
              <a:pPr>
                <a:defRPr/>
              </a:pPr>
              <a:t>54</a:t>
            </a:fld>
            <a:endParaRPr lang="en-US"/>
          </a:p>
        </p:txBody>
      </p:sp>
      <p:sp>
        <p:nvSpPr>
          <p:cNvPr id="53261" name="TextBox 42"/>
          <p:cNvSpPr txBox="1">
            <a:spLocks noChangeArrowheads="1"/>
          </p:cNvSpPr>
          <p:nvPr/>
        </p:nvSpPr>
        <p:spPr bwMode="auto">
          <a:xfrm>
            <a:off x="1828800" y="3810000"/>
            <a:ext cx="1527175" cy="369888"/>
          </a:xfrm>
          <a:prstGeom prst="rect">
            <a:avLst/>
          </a:prstGeom>
          <a:noFill/>
          <a:ln w="9525">
            <a:noFill/>
            <a:miter lim="800000"/>
            <a:headEnd/>
            <a:tailEnd/>
          </a:ln>
        </p:spPr>
        <p:txBody>
          <a:bodyPr wrap="none">
            <a:spAutoFit/>
          </a:bodyPr>
          <a:lstStyle/>
          <a:p>
            <a:r>
              <a:rPr lang="en-US"/>
              <a:t>Frame Buffer</a:t>
            </a:r>
          </a:p>
        </p:txBody>
      </p:sp>
      <p:sp>
        <p:nvSpPr>
          <p:cNvPr id="53262" name="TextBox 43"/>
          <p:cNvSpPr txBox="1">
            <a:spLocks noChangeArrowheads="1"/>
          </p:cNvSpPr>
          <p:nvPr/>
        </p:nvSpPr>
        <p:spPr bwMode="auto">
          <a:xfrm>
            <a:off x="7313613" y="2667000"/>
            <a:ext cx="915987" cy="369888"/>
          </a:xfrm>
          <a:prstGeom prst="rect">
            <a:avLst/>
          </a:prstGeom>
          <a:noFill/>
          <a:ln w="9525">
            <a:noFill/>
            <a:miter lim="800000"/>
            <a:headEnd/>
            <a:tailEnd/>
          </a:ln>
        </p:spPr>
        <p:txBody>
          <a:bodyPr wrap="none">
            <a:spAutoFit/>
          </a:bodyPr>
          <a:lstStyle/>
          <a:p>
            <a:r>
              <a:rPr lang="en-US"/>
              <a:t>Screen</a:t>
            </a:r>
          </a:p>
        </p:txBody>
      </p:sp>
      <p:sp>
        <p:nvSpPr>
          <p:cNvPr id="53263" name="TextBox 44"/>
          <p:cNvSpPr txBox="1">
            <a:spLocks noChangeArrowheads="1"/>
          </p:cNvSpPr>
          <p:nvPr/>
        </p:nvSpPr>
        <p:spPr bwMode="auto">
          <a:xfrm>
            <a:off x="5410200" y="2819400"/>
            <a:ext cx="1095375" cy="646113"/>
          </a:xfrm>
          <a:prstGeom prst="rect">
            <a:avLst/>
          </a:prstGeom>
          <a:noFill/>
          <a:ln w="9525">
            <a:noFill/>
            <a:miter lim="800000"/>
            <a:headEnd/>
            <a:tailEnd/>
          </a:ln>
        </p:spPr>
        <p:txBody>
          <a:bodyPr wrap="none">
            <a:spAutoFit/>
          </a:bodyPr>
          <a:lstStyle/>
          <a:p>
            <a:r>
              <a:rPr lang="en-US"/>
              <a:t>Electron </a:t>
            </a:r>
          </a:p>
          <a:p>
            <a:r>
              <a:rPr lang="en-US"/>
              <a:t>Gun</a:t>
            </a:r>
          </a:p>
        </p:txBody>
      </p:sp>
      <p:sp>
        <p:nvSpPr>
          <p:cNvPr id="46" name="Footer Placeholder 45"/>
          <p:cNvSpPr>
            <a:spLocks noGrp="1"/>
          </p:cNvSpPr>
          <p:nvPr>
            <p:ph type="ftr" sz="quarter" idx="11"/>
          </p:nvPr>
        </p:nvSpPr>
        <p:spPr>
          <a:xfrm>
            <a:off x="2438400" y="6356350"/>
            <a:ext cx="44958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914400"/>
            <a:ext cx="784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275" name="Rectangle 7"/>
          <p:cNvSpPr>
            <a:spLocks noChangeArrowheads="1"/>
          </p:cNvSpPr>
          <p:nvPr/>
        </p:nvSpPr>
        <p:spPr bwMode="auto">
          <a:xfrm rot="-475588">
            <a:off x="6451600" y="2263775"/>
            <a:ext cx="846138" cy="800100"/>
          </a:xfrm>
          <a:prstGeom prst="rect">
            <a:avLst/>
          </a:prstGeom>
          <a:solidFill>
            <a:srgbClr val="FFFFFF"/>
          </a:solidFill>
          <a:ln w="9525">
            <a:solidFill>
              <a:srgbClr val="000000"/>
            </a:solidFill>
            <a:miter lim="800000"/>
            <a:headEnd/>
            <a:tailEnd/>
          </a:ln>
        </p:spPr>
        <p:txBody>
          <a:bodyPr/>
          <a:lstStyle/>
          <a:p>
            <a:endParaRPr lang="en-US"/>
          </a:p>
        </p:txBody>
      </p:sp>
      <p:sp>
        <p:nvSpPr>
          <p:cNvPr id="54276" name="Rectangle 6"/>
          <p:cNvSpPr>
            <a:spLocks noChangeArrowheads="1"/>
          </p:cNvSpPr>
          <p:nvPr/>
        </p:nvSpPr>
        <p:spPr bwMode="auto">
          <a:xfrm>
            <a:off x="1676400" y="2438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7"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8" name="Rectangle 6"/>
          <p:cNvSpPr>
            <a:spLocks noChangeArrowheads="1"/>
          </p:cNvSpPr>
          <p:nvPr/>
        </p:nvSpPr>
        <p:spPr bwMode="auto">
          <a:xfrm>
            <a:off x="1981200" y="3086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4279" name="Rectangle 7"/>
          <p:cNvSpPr>
            <a:spLocks noChangeArrowheads="1"/>
          </p:cNvSpPr>
          <p:nvPr/>
        </p:nvSpPr>
        <p:spPr bwMode="auto">
          <a:xfrm rot="-475588">
            <a:off x="5262563" y="2565400"/>
            <a:ext cx="736600" cy="127000"/>
          </a:xfrm>
          <a:prstGeom prst="rect">
            <a:avLst/>
          </a:prstGeom>
          <a:solidFill>
            <a:srgbClr val="FF0000"/>
          </a:solidFill>
          <a:ln w="9525">
            <a:solidFill>
              <a:srgbClr val="000000"/>
            </a:solidFill>
            <a:miter lim="800000"/>
            <a:headEnd/>
            <a:tailEnd/>
          </a:ln>
        </p:spPr>
        <p:txBody>
          <a:bodyPr/>
          <a:lstStyle/>
          <a:p>
            <a:r>
              <a:rPr lang="en-US"/>
              <a:t>r</a:t>
            </a:r>
          </a:p>
        </p:txBody>
      </p:sp>
      <p:sp>
        <p:nvSpPr>
          <p:cNvPr id="54280" name="Rectangle 7"/>
          <p:cNvSpPr>
            <a:spLocks noChangeArrowheads="1"/>
          </p:cNvSpPr>
          <p:nvPr/>
        </p:nvSpPr>
        <p:spPr bwMode="auto">
          <a:xfrm rot="-475588">
            <a:off x="5414963" y="2665413"/>
            <a:ext cx="736600" cy="128587"/>
          </a:xfrm>
          <a:prstGeom prst="rect">
            <a:avLst/>
          </a:prstGeom>
          <a:solidFill>
            <a:srgbClr val="00B050"/>
          </a:solidFill>
          <a:ln w="9525">
            <a:solidFill>
              <a:srgbClr val="000000"/>
            </a:solidFill>
            <a:miter lim="800000"/>
            <a:headEnd/>
            <a:tailEnd/>
          </a:ln>
        </p:spPr>
        <p:txBody>
          <a:bodyPr/>
          <a:lstStyle/>
          <a:p>
            <a:endParaRPr lang="en-US"/>
          </a:p>
        </p:txBody>
      </p:sp>
      <p:sp>
        <p:nvSpPr>
          <p:cNvPr id="54281" name="Rectangle 7"/>
          <p:cNvSpPr>
            <a:spLocks noChangeArrowheads="1"/>
          </p:cNvSpPr>
          <p:nvPr/>
        </p:nvSpPr>
        <p:spPr bwMode="auto">
          <a:xfrm rot="-475588">
            <a:off x="5338763" y="2817813"/>
            <a:ext cx="736600" cy="128587"/>
          </a:xfrm>
          <a:prstGeom prst="rect">
            <a:avLst/>
          </a:prstGeom>
          <a:solidFill>
            <a:srgbClr val="00B0F0"/>
          </a:solidFill>
          <a:ln w="9525">
            <a:solidFill>
              <a:srgbClr val="000000"/>
            </a:solidFill>
            <a:miter lim="800000"/>
            <a:headEnd/>
            <a:tailEnd/>
          </a:ln>
        </p:spPr>
        <p:txBody>
          <a:bodyPr/>
          <a:lstStyle/>
          <a:p>
            <a:endParaRPr lang="en-US"/>
          </a:p>
        </p:txBody>
      </p:sp>
      <p:sp>
        <p:nvSpPr>
          <p:cNvPr id="12" name="Oval 11"/>
          <p:cNvSpPr/>
          <p:nvPr/>
        </p:nvSpPr>
        <p:spPr>
          <a:xfrm>
            <a:off x="7010400" y="23622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010400" y="2438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986588" y="2335213"/>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285" name="Rectangle 7"/>
          <p:cNvSpPr>
            <a:spLocks noChangeArrowheads="1"/>
          </p:cNvSpPr>
          <p:nvPr/>
        </p:nvSpPr>
        <p:spPr bwMode="auto">
          <a:xfrm>
            <a:off x="4119563" y="2514600"/>
            <a:ext cx="223837"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4286"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4287" name="Rectangle 7"/>
          <p:cNvSpPr>
            <a:spLocks noChangeArrowheads="1"/>
          </p:cNvSpPr>
          <p:nvPr/>
        </p:nvSpPr>
        <p:spPr bwMode="auto">
          <a:xfrm>
            <a:off x="4114800" y="3124200"/>
            <a:ext cx="228600" cy="228600"/>
          </a:xfrm>
          <a:prstGeom prst="rect">
            <a:avLst/>
          </a:prstGeom>
          <a:solidFill>
            <a:srgbClr val="FFFFFF"/>
          </a:solidFill>
          <a:ln w="9525">
            <a:solidFill>
              <a:srgbClr val="000000"/>
            </a:solidFill>
            <a:miter lim="800000"/>
            <a:headEnd/>
            <a:tailEnd/>
          </a:ln>
        </p:spPr>
        <p:txBody>
          <a:bodyPr/>
          <a:lstStyle/>
          <a:p>
            <a:r>
              <a:rPr lang="en-US" sz="1100"/>
              <a:t>0</a:t>
            </a:r>
            <a:endParaRPr lang="en-US"/>
          </a:p>
        </p:txBody>
      </p:sp>
      <p:cxnSp>
        <p:nvCxnSpPr>
          <p:cNvPr id="20" name="Straight Connector 19"/>
          <p:cNvCxnSpPr>
            <a:endCxn id="54285" idx="1"/>
          </p:cNvCxnSpPr>
          <p:nvPr/>
        </p:nvCxnSpPr>
        <p:spPr>
          <a:xfrm>
            <a:off x="2971800" y="2590800"/>
            <a:ext cx="1147763"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4286"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49625" y="3224213"/>
            <a:ext cx="762000"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4279" idx="1"/>
          </p:cNvCxnSpPr>
          <p:nvPr/>
        </p:nvCxnSpPr>
        <p:spPr>
          <a:xfrm>
            <a:off x="4343400" y="2667000"/>
            <a:ext cx="923925" cy="127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4280"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4281" idx="1"/>
          </p:cNvCxnSpPr>
          <p:nvPr/>
        </p:nvCxnSpPr>
        <p:spPr>
          <a:xfrm flipV="1">
            <a:off x="4343400" y="2932113"/>
            <a:ext cx="1000125" cy="2682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003925" y="2386013"/>
            <a:ext cx="9826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5" idx="5"/>
          </p:cNvCxnSpPr>
          <p:nvPr/>
        </p:nvCxnSpPr>
        <p:spPr>
          <a:xfrm flipV="1">
            <a:off x="6156325" y="2465388"/>
            <a:ext cx="960438" cy="2047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a:latin typeface="+mj-lt"/>
                <a:ea typeface="+mj-ea"/>
                <a:cs typeface="+mj-cs"/>
              </a:rPr>
              <a:t>Frame Buffer</a:t>
            </a:r>
            <a:endParaRPr lang="en-US" sz="4400" dirty="0">
              <a:latin typeface="+mj-lt"/>
              <a:ea typeface="+mj-ea"/>
              <a:cs typeface="+mj-cs"/>
            </a:endParaRPr>
          </a:p>
        </p:txBody>
      </p:sp>
      <p:sp>
        <p:nvSpPr>
          <p:cNvPr id="32" name="Slide Number Placeholder 31"/>
          <p:cNvSpPr>
            <a:spLocks noGrp="1"/>
          </p:cNvSpPr>
          <p:nvPr>
            <p:ph type="sldNum" sz="quarter" idx="12"/>
          </p:nvPr>
        </p:nvSpPr>
        <p:spPr/>
        <p:txBody>
          <a:bodyPr/>
          <a:lstStyle/>
          <a:p>
            <a:pPr>
              <a:defRPr/>
            </a:pPr>
            <a:fld id="{7B9B91A6-9A83-4A55-A3FC-D30618E467F9}" type="slidenum">
              <a:rPr lang="en-US" smtClean="0"/>
              <a:pPr>
                <a:defRPr/>
              </a:pPr>
              <a:t>55</a:t>
            </a:fld>
            <a:endParaRPr lang="en-US"/>
          </a:p>
        </p:txBody>
      </p:sp>
      <p:sp>
        <p:nvSpPr>
          <p:cNvPr id="54298" name="TextBox 33"/>
          <p:cNvSpPr txBox="1">
            <a:spLocks noChangeArrowheads="1"/>
          </p:cNvSpPr>
          <p:nvPr/>
        </p:nvSpPr>
        <p:spPr bwMode="auto">
          <a:xfrm>
            <a:off x="1978025" y="4202113"/>
            <a:ext cx="1527175" cy="369887"/>
          </a:xfrm>
          <a:prstGeom prst="rect">
            <a:avLst/>
          </a:prstGeom>
          <a:noFill/>
          <a:ln w="9525">
            <a:noFill/>
            <a:miter lim="800000"/>
            <a:headEnd/>
            <a:tailEnd/>
          </a:ln>
        </p:spPr>
        <p:txBody>
          <a:bodyPr wrap="none">
            <a:spAutoFit/>
          </a:bodyPr>
          <a:lstStyle/>
          <a:p>
            <a:r>
              <a:rPr lang="en-US"/>
              <a:t>Frame Buffer</a:t>
            </a:r>
          </a:p>
        </p:txBody>
      </p:sp>
      <p:sp>
        <p:nvSpPr>
          <p:cNvPr id="54299" name="TextBox 35"/>
          <p:cNvSpPr txBox="1">
            <a:spLocks noChangeArrowheads="1"/>
          </p:cNvSpPr>
          <p:nvPr/>
        </p:nvSpPr>
        <p:spPr bwMode="auto">
          <a:xfrm>
            <a:off x="7391400" y="2514600"/>
            <a:ext cx="915988" cy="369888"/>
          </a:xfrm>
          <a:prstGeom prst="rect">
            <a:avLst/>
          </a:prstGeom>
          <a:noFill/>
          <a:ln w="9525">
            <a:noFill/>
            <a:miter lim="800000"/>
            <a:headEnd/>
            <a:tailEnd/>
          </a:ln>
        </p:spPr>
        <p:txBody>
          <a:bodyPr wrap="none">
            <a:spAutoFit/>
          </a:bodyPr>
          <a:lstStyle/>
          <a:p>
            <a:r>
              <a:rPr lang="en-US"/>
              <a:t>Screen</a:t>
            </a:r>
          </a:p>
        </p:txBody>
      </p:sp>
      <p:sp>
        <p:nvSpPr>
          <p:cNvPr id="54300" name="TextBox 36"/>
          <p:cNvSpPr txBox="1">
            <a:spLocks noChangeArrowheads="1"/>
          </p:cNvSpPr>
          <p:nvPr/>
        </p:nvSpPr>
        <p:spPr bwMode="auto">
          <a:xfrm>
            <a:off x="5410200" y="30591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38" name="Footer Placeholder 37"/>
          <p:cNvSpPr>
            <a:spLocks noGrp="1"/>
          </p:cNvSpPr>
          <p:nvPr>
            <p:ph type="ftr" sz="quarter" idx="11"/>
          </p:nvPr>
        </p:nvSpPr>
        <p:spPr>
          <a:xfrm>
            <a:off x="2362200" y="6356350"/>
            <a:ext cx="4572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0" y="-381000"/>
            <a:ext cx="7772400" cy="1470025"/>
          </a:xfrm>
        </p:spPr>
        <p:txBody>
          <a:bodyPr/>
          <a:lstStyle/>
          <a:p>
            <a:pPr eaLnBrk="1" hangingPunct="1"/>
            <a:r>
              <a:rPr lang="en-US" b="1"/>
              <a:t>Frame Buffer</a:t>
            </a:r>
            <a:endParaRPr lang="en-US"/>
          </a:p>
        </p:txBody>
      </p:sp>
      <p:sp>
        <p:nvSpPr>
          <p:cNvPr id="5" name="Rounded Rectangle 4"/>
          <p:cNvSpPr/>
          <p:nvPr/>
        </p:nvSpPr>
        <p:spPr>
          <a:xfrm>
            <a:off x="609600" y="914400"/>
            <a:ext cx="7848600" cy="51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0" name="Rectangle 7"/>
          <p:cNvSpPr>
            <a:spLocks noChangeArrowheads="1"/>
          </p:cNvSpPr>
          <p:nvPr/>
        </p:nvSpPr>
        <p:spPr bwMode="auto">
          <a:xfrm rot="-475588">
            <a:off x="6451600" y="2265363"/>
            <a:ext cx="855663" cy="800100"/>
          </a:xfrm>
          <a:prstGeom prst="rect">
            <a:avLst/>
          </a:prstGeom>
          <a:solidFill>
            <a:srgbClr val="FFFFFF"/>
          </a:solidFill>
          <a:ln w="9525">
            <a:solidFill>
              <a:srgbClr val="000000"/>
            </a:solidFill>
            <a:miter lim="800000"/>
            <a:headEnd/>
            <a:tailEnd/>
          </a:ln>
        </p:spPr>
        <p:txBody>
          <a:bodyPr/>
          <a:lstStyle/>
          <a:p>
            <a:endParaRPr lang="en-US"/>
          </a:p>
        </p:txBody>
      </p:sp>
      <p:sp>
        <p:nvSpPr>
          <p:cNvPr id="55301" name="Rectangle 6"/>
          <p:cNvSpPr>
            <a:spLocks noChangeArrowheads="1"/>
          </p:cNvSpPr>
          <p:nvPr/>
        </p:nvSpPr>
        <p:spPr bwMode="auto">
          <a:xfrm>
            <a:off x="1676400" y="2438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2" name="Rectangle 6"/>
          <p:cNvSpPr>
            <a:spLocks noChangeArrowheads="1"/>
          </p:cNvSpPr>
          <p:nvPr/>
        </p:nvSpPr>
        <p:spPr bwMode="auto">
          <a:xfrm>
            <a:off x="1828800" y="2743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3" name="Rectangle 6"/>
          <p:cNvSpPr>
            <a:spLocks noChangeArrowheads="1"/>
          </p:cNvSpPr>
          <p:nvPr/>
        </p:nvSpPr>
        <p:spPr bwMode="auto">
          <a:xfrm>
            <a:off x="1981200" y="3086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5304" name="Rectangle 7"/>
          <p:cNvSpPr>
            <a:spLocks noChangeArrowheads="1"/>
          </p:cNvSpPr>
          <p:nvPr/>
        </p:nvSpPr>
        <p:spPr bwMode="auto">
          <a:xfrm rot="-475588">
            <a:off x="5262563" y="2565400"/>
            <a:ext cx="736600" cy="127000"/>
          </a:xfrm>
          <a:prstGeom prst="rect">
            <a:avLst/>
          </a:prstGeom>
          <a:solidFill>
            <a:srgbClr val="FF0000"/>
          </a:solidFill>
          <a:ln w="9525">
            <a:solidFill>
              <a:srgbClr val="000000"/>
            </a:solidFill>
            <a:miter lim="800000"/>
            <a:headEnd/>
            <a:tailEnd/>
          </a:ln>
        </p:spPr>
        <p:txBody>
          <a:bodyPr/>
          <a:lstStyle/>
          <a:p>
            <a:r>
              <a:rPr lang="en-US"/>
              <a:t>r</a:t>
            </a:r>
          </a:p>
        </p:txBody>
      </p:sp>
      <p:sp>
        <p:nvSpPr>
          <p:cNvPr id="55305" name="Rectangle 7"/>
          <p:cNvSpPr>
            <a:spLocks noChangeArrowheads="1"/>
          </p:cNvSpPr>
          <p:nvPr/>
        </p:nvSpPr>
        <p:spPr bwMode="auto">
          <a:xfrm rot="-475588">
            <a:off x="5414963" y="2665413"/>
            <a:ext cx="736600" cy="128587"/>
          </a:xfrm>
          <a:prstGeom prst="rect">
            <a:avLst/>
          </a:prstGeom>
          <a:solidFill>
            <a:srgbClr val="00B050"/>
          </a:solidFill>
          <a:ln w="9525">
            <a:solidFill>
              <a:srgbClr val="000000"/>
            </a:solidFill>
            <a:miter lim="800000"/>
            <a:headEnd/>
            <a:tailEnd/>
          </a:ln>
        </p:spPr>
        <p:txBody>
          <a:bodyPr/>
          <a:lstStyle/>
          <a:p>
            <a:endParaRPr lang="en-US"/>
          </a:p>
        </p:txBody>
      </p:sp>
      <p:sp>
        <p:nvSpPr>
          <p:cNvPr id="55306" name="Rectangle 7"/>
          <p:cNvSpPr>
            <a:spLocks noChangeArrowheads="1"/>
          </p:cNvSpPr>
          <p:nvPr/>
        </p:nvSpPr>
        <p:spPr bwMode="auto">
          <a:xfrm rot="-475588">
            <a:off x="5338763" y="2817813"/>
            <a:ext cx="736600" cy="128587"/>
          </a:xfrm>
          <a:prstGeom prst="rect">
            <a:avLst/>
          </a:prstGeom>
          <a:solidFill>
            <a:srgbClr val="00B0F0"/>
          </a:solidFill>
          <a:ln w="9525">
            <a:solidFill>
              <a:srgbClr val="000000"/>
            </a:solidFill>
            <a:miter lim="800000"/>
            <a:headEnd/>
            <a:tailEnd/>
          </a:ln>
        </p:spPr>
        <p:txBody>
          <a:bodyPr/>
          <a:lstStyle/>
          <a:p>
            <a:endParaRPr lang="en-US"/>
          </a:p>
        </p:txBody>
      </p:sp>
      <p:sp>
        <p:nvSpPr>
          <p:cNvPr id="12" name="Oval 11"/>
          <p:cNvSpPr/>
          <p:nvPr/>
        </p:nvSpPr>
        <p:spPr>
          <a:xfrm>
            <a:off x="7010400" y="23622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010400" y="243840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086600" y="23923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6986588" y="2335213"/>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11" name="Rectangle 7"/>
          <p:cNvSpPr>
            <a:spLocks noChangeArrowheads="1"/>
          </p:cNvSpPr>
          <p:nvPr/>
        </p:nvSpPr>
        <p:spPr bwMode="auto">
          <a:xfrm>
            <a:off x="4119563" y="2514600"/>
            <a:ext cx="223837"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5312" name="Rectangle 7"/>
          <p:cNvSpPr>
            <a:spLocks noChangeArrowheads="1"/>
          </p:cNvSpPr>
          <p:nvPr/>
        </p:nvSpPr>
        <p:spPr bwMode="auto">
          <a:xfrm>
            <a:off x="4114800" y="2819400"/>
            <a:ext cx="228600" cy="192088"/>
          </a:xfrm>
          <a:prstGeom prst="rect">
            <a:avLst/>
          </a:prstGeom>
          <a:solidFill>
            <a:srgbClr val="FFFFFF"/>
          </a:solidFill>
          <a:ln w="9525">
            <a:solidFill>
              <a:srgbClr val="000000"/>
            </a:solidFill>
            <a:miter lim="800000"/>
            <a:headEnd/>
            <a:tailEnd/>
          </a:ln>
        </p:spPr>
        <p:txBody>
          <a:bodyPr/>
          <a:lstStyle/>
          <a:p>
            <a:r>
              <a:rPr lang="en-US" sz="1100"/>
              <a:t>1</a:t>
            </a:r>
            <a:endParaRPr lang="en-US"/>
          </a:p>
        </p:txBody>
      </p:sp>
      <p:sp>
        <p:nvSpPr>
          <p:cNvPr id="55313" name="Rectangle 7"/>
          <p:cNvSpPr>
            <a:spLocks noChangeArrowheads="1"/>
          </p:cNvSpPr>
          <p:nvPr/>
        </p:nvSpPr>
        <p:spPr bwMode="auto">
          <a:xfrm>
            <a:off x="4114800" y="3124200"/>
            <a:ext cx="228600" cy="228600"/>
          </a:xfrm>
          <a:prstGeom prst="rect">
            <a:avLst/>
          </a:prstGeom>
          <a:solidFill>
            <a:srgbClr val="FFFFFF"/>
          </a:solidFill>
          <a:ln w="9525">
            <a:solidFill>
              <a:srgbClr val="000000"/>
            </a:solidFill>
            <a:miter lim="800000"/>
            <a:headEnd/>
            <a:tailEnd/>
          </a:ln>
        </p:spPr>
        <p:txBody>
          <a:bodyPr/>
          <a:lstStyle/>
          <a:p>
            <a:r>
              <a:rPr lang="en-US" sz="1100"/>
              <a:t>1</a:t>
            </a:r>
            <a:endParaRPr lang="en-US"/>
          </a:p>
        </p:txBody>
      </p:sp>
      <p:cxnSp>
        <p:nvCxnSpPr>
          <p:cNvPr id="20" name="Straight Connector 19"/>
          <p:cNvCxnSpPr>
            <a:endCxn id="55311" idx="1"/>
          </p:cNvCxnSpPr>
          <p:nvPr/>
        </p:nvCxnSpPr>
        <p:spPr>
          <a:xfrm>
            <a:off x="2971800" y="2590800"/>
            <a:ext cx="1147763"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5312" idx="1"/>
          </p:cNvCxnSpPr>
          <p:nvPr/>
        </p:nvCxnSpPr>
        <p:spPr>
          <a:xfrm>
            <a:off x="3124200" y="2895600"/>
            <a:ext cx="990600" cy="19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55313" idx="1"/>
          </p:cNvCxnSpPr>
          <p:nvPr/>
        </p:nvCxnSpPr>
        <p:spPr>
          <a:xfrm>
            <a:off x="3352800" y="3200400"/>
            <a:ext cx="762000" cy="381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5304" idx="1"/>
          </p:cNvCxnSpPr>
          <p:nvPr/>
        </p:nvCxnSpPr>
        <p:spPr>
          <a:xfrm>
            <a:off x="4343400" y="2667000"/>
            <a:ext cx="923925" cy="127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5305" idx="1"/>
          </p:cNvCxnSpPr>
          <p:nvPr/>
        </p:nvCxnSpPr>
        <p:spPr>
          <a:xfrm flipV="1">
            <a:off x="4343400" y="2779713"/>
            <a:ext cx="1076325" cy="1524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5306" idx="1"/>
          </p:cNvCxnSpPr>
          <p:nvPr/>
        </p:nvCxnSpPr>
        <p:spPr>
          <a:xfrm flipV="1">
            <a:off x="4343400" y="2932113"/>
            <a:ext cx="1000125" cy="2682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003925" y="2386013"/>
            <a:ext cx="9826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5" idx="5"/>
          </p:cNvCxnSpPr>
          <p:nvPr/>
        </p:nvCxnSpPr>
        <p:spPr>
          <a:xfrm flipV="1">
            <a:off x="6156325" y="2465388"/>
            <a:ext cx="960438" cy="2047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4" idx="1"/>
          </p:cNvCxnSpPr>
          <p:nvPr/>
        </p:nvCxnSpPr>
        <p:spPr>
          <a:xfrm flipV="1">
            <a:off x="6096000" y="2398713"/>
            <a:ext cx="996950" cy="41116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pPr>
              <a:defRPr/>
            </a:pPr>
            <a:fld id="{9F015C56-C7C2-4EA3-A9FC-BBA20EAB2A6B}" type="slidenum">
              <a:rPr lang="en-US" smtClean="0"/>
              <a:pPr>
                <a:defRPr/>
              </a:pPr>
              <a:t>56</a:t>
            </a:fld>
            <a:endParaRPr lang="en-US"/>
          </a:p>
        </p:txBody>
      </p:sp>
      <p:sp>
        <p:nvSpPr>
          <p:cNvPr id="55324" name="TextBox 29"/>
          <p:cNvSpPr txBox="1">
            <a:spLocks noChangeArrowheads="1"/>
          </p:cNvSpPr>
          <p:nvPr/>
        </p:nvSpPr>
        <p:spPr bwMode="auto">
          <a:xfrm>
            <a:off x="1978025" y="4202113"/>
            <a:ext cx="1527175" cy="369887"/>
          </a:xfrm>
          <a:prstGeom prst="rect">
            <a:avLst/>
          </a:prstGeom>
          <a:noFill/>
          <a:ln w="9525">
            <a:noFill/>
            <a:miter lim="800000"/>
            <a:headEnd/>
            <a:tailEnd/>
          </a:ln>
        </p:spPr>
        <p:txBody>
          <a:bodyPr wrap="none">
            <a:spAutoFit/>
          </a:bodyPr>
          <a:lstStyle/>
          <a:p>
            <a:r>
              <a:rPr lang="en-US"/>
              <a:t>Frame Buffer</a:t>
            </a:r>
          </a:p>
        </p:txBody>
      </p:sp>
      <p:sp>
        <p:nvSpPr>
          <p:cNvPr id="55325" name="TextBox 31"/>
          <p:cNvSpPr txBox="1">
            <a:spLocks noChangeArrowheads="1"/>
          </p:cNvSpPr>
          <p:nvPr/>
        </p:nvSpPr>
        <p:spPr bwMode="auto">
          <a:xfrm>
            <a:off x="7391400" y="2514600"/>
            <a:ext cx="915988" cy="369888"/>
          </a:xfrm>
          <a:prstGeom prst="rect">
            <a:avLst/>
          </a:prstGeom>
          <a:noFill/>
          <a:ln w="9525">
            <a:noFill/>
            <a:miter lim="800000"/>
            <a:headEnd/>
            <a:tailEnd/>
          </a:ln>
        </p:spPr>
        <p:txBody>
          <a:bodyPr wrap="none">
            <a:spAutoFit/>
          </a:bodyPr>
          <a:lstStyle/>
          <a:p>
            <a:r>
              <a:rPr lang="en-US"/>
              <a:t>Screen</a:t>
            </a:r>
          </a:p>
        </p:txBody>
      </p:sp>
      <p:sp>
        <p:nvSpPr>
          <p:cNvPr id="55326" name="TextBox 33"/>
          <p:cNvSpPr txBox="1">
            <a:spLocks noChangeArrowheads="1"/>
          </p:cNvSpPr>
          <p:nvPr/>
        </p:nvSpPr>
        <p:spPr bwMode="auto">
          <a:xfrm>
            <a:off x="5410200" y="30591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36" name="Footer Placeholder 35"/>
          <p:cNvSpPr>
            <a:spLocks noGrp="1"/>
          </p:cNvSpPr>
          <p:nvPr>
            <p:ph type="ftr" sz="quarter" idx="11"/>
          </p:nvPr>
        </p:nvSpPr>
        <p:spPr>
          <a:xfrm>
            <a:off x="2286000" y="6356350"/>
            <a:ext cx="46482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838200"/>
            <a:ext cx="86106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Rectangle 6"/>
          <p:cNvSpPr>
            <a:spLocks noChangeArrowheads="1"/>
          </p:cNvSpPr>
          <p:nvPr/>
        </p:nvSpPr>
        <p:spPr bwMode="auto">
          <a:xfrm>
            <a:off x="1219200" y="9525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4" name="Rectangle 6"/>
          <p:cNvSpPr>
            <a:spLocks noChangeArrowheads="1"/>
          </p:cNvSpPr>
          <p:nvPr/>
        </p:nvSpPr>
        <p:spPr bwMode="auto">
          <a:xfrm>
            <a:off x="1219200" y="2971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5" name="Rectangle 6"/>
          <p:cNvSpPr>
            <a:spLocks noChangeArrowheads="1"/>
          </p:cNvSpPr>
          <p:nvPr/>
        </p:nvSpPr>
        <p:spPr bwMode="auto">
          <a:xfrm>
            <a:off x="1219200" y="5105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0 0 0 0 0 0 0 0 0 0 0 1 0 0 0 0 0 0 0 0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16" name="Rectangle 7"/>
          <p:cNvSpPr>
            <a:spLocks noChangeArrowheads="1"/>
          </p:cNvSpPr>
          <p:nvPr/>
        </p:nvSpPr>
        <p:spPr bwMode="auto">
          <a:xfrm>
            <a:off x="3886200" y="1905000"/>
            <a:ext cx="914400" cy="152400"/>
          </a:xfrm>
          <a:prstGeom prst="rect">
            <a:avLst/>
          </a:prstGeom>
          <a:solidFill>
            <a:srgbClr val="FFFFFF"/>
          </a:solidFill>
          <a:ln w="9525">
            <a:solidFill>
              <a:srgbClr val="000000"/>
            </a:solidFill>
            <a:miter lim="800000"/>
            <a:headEnd/>
            <a:tailEnd/>
          </a:ln>
        </p:spPr>
        <p:txBody>
          <a:bodyPr/>
          <a:lstStyle/>
          <a:p>
            <a:pPr>
              <a:defRPr/>
            </a:pPr>
            <a:r>
              <a:rPr lang="en-US" sz="700" dirty="0"/>
              <a:t>1 1 1 1 1 1 1 1</a:t>
            </a:r>
            <a:endParaRPr lang="en-US" sz="1050" dirty="0"/>
          </a:p>
        </p:txBody>
      </p:sp>
      <p:sp>
        <p:nvSpPr>
          <p:cNvPr id="30"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Frame Buffer</a:t>
            </a:r>
            <a:endParaRPr lang="en-US" sz="4400" dirty="0">
              <a:latin typeface="+mj-lt"/>
              <a:ea typeface="+mj-ea"/>
              <a:cs typeface="+mj-cs"/>
            </a:endParaRPr>
          </a:p>
        </p:txBody>
      </p:sp>
      <p:sp>
        <p:nvSpPr>
          <p:cNvPr id="56328" name="Rectangle 6"/>
          <p:cNvSpPr>
            <a:spLocks noChangeArrowheads="1"/>
          </p:cNvSpPr>
          <p:nvPr/>
        </p:nvSpPr>
        <p:spPr bwMode="auto">
          <a:xfrm>
            <a:off x="1295400" y="10287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29" name="Rectangle 6"/>
          <p:cNvSpPr>
            <a:spLocks noChangeArrowheads="1"/>
          </p:cNvSpPr>
          <p:nvPr/>
        </p:nvSpPr>
        <p:spPr bwMode="auto">
          <a:xfrm>
            <a:off x="1371600" y="11049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0" name="Rectangle 6"/>
          <p:cNvSpPr>
            <a:spLocks noChangeArrowheads="1"/>
          </p:cNvSpPr>
          <p:nvPr/>
        </p:nvSpPr>
        <p:spPr bwMode="auto">
          <a:xfrm>
            <a:off x="1447800" y="11811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1" name="Rectangle 6"/>
          <p:cNvSpPr>
            <a:spLocks noChangeArrowheads="1"/>
          </p:cNvSpPr>
          <p:nvPr/>
        </p:nvSpPr>
        <p:spPr bwMode="auto">
          <a:xfrm>
            <a:off x="1524000" y="12573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2" name="Rectangle 6"/>
          <p:cNvSpPr>
            <a:spLocks noChangeArrowheads="1"/>
          </p:cNvSpPr>
          <p:nvPr/>
        </p:nvSpPr>
        <p:spPr bwMode="auto">
          <a:xfrm>
            <a:off x="1600200" y="13335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3" name="Rectangle 6"/>
          <p:cNvSpPr>
            <a:spLocks noChangeArrowheads="1"/>
          </p:cNvSpPr>
          <p:nvPr/>
        </p:nvSpPr>
        <p:spPr bwMode="auto">
          <a:xfrm>
            <a:off x="1676400" y="1371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4" name="Rectangle 6"/>
          <p:cNvSpPr>
            <a:spLocks noChangeArrowheads="1"/>
          </p:cNvSpPr>
          <p:nvPr/>
        </p:nvSpPr>
        <p:spPr bwMode="auto">
          <a:xfrm>
            <a:off x="1295400" y="30480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5" name="Rectangle 6"/>
          <p:cNvSpPr>
            <a:spLocks noChangeArrowheads="1"/>
          </p:cNvSpPr>
          <p:nvPr/>
        </p:nvSpPr>
        <p:spPr bwMode="auto">
          <a:xfrm>
            <a:off x="1371600" y="3124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6" name="Rectangle 6"/>
          <p:cNvSpPr>
            <a:spLocks noChangeArrowheads="1"/>
          </p:cNvSpPr>
          <p:nvPr/>
        </p:nvSpPr>
        <p:spPr bwMode="auto">
          <a:xfrm>
            <a:off x="1447800" y="3200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7" name="Rectangle 6"/>
          <p:cNvSpPr>
            <a:spLocks noChangeArrowheads="1"/>
          </p:cNvSpPr>
          <p:nvPr/>
        </p:nvSpPr>
        <p:spPr bwMode="auto">
          <a:xfrm>
            <a:off x="1524000" y="3276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8" name="Rectangle 6"/>
          <p:cNvSpPr>
            <a:spLocks noChangeArrowheads="1"/>
          </p:cNvSpPr>
          <p:nvPr/>
        </p:nvSpPr>
        <p:spPr bwMode="auto">
          <a:xfrm>
            <a:off x="1600200" y="3352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39" name="Rectangle 6"/>
          <p:cNvSpPr>
            <a:spLocks noChangeArrowheads="1"/>
          </p:cNvSpPr>
          <p:nvPr/>
        </p:nvSpPr>
        <p:spPr bwMode="auto">
          <a:xfrm>
            <a:off x="1295400" y="51816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0" name="Rectangle 6"/>
          <p:cNvSpPr>
            <a:spLocks noChangeArrowheads="1"/>
          </p:cNvSpPr>
          <p:nvPr/>
        </p:nvSpPr>
        <p:spPr bwMode="auto">
          <a:xfrm>
            <a:off x="1371600" y="52578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1" name="Rectangle 6"/>
          <p:cNvSpPr>
            <a:spLocks noChangeArrowheads="1"/>
          </p:cNvSpPr>
          <p:nvPr/>
        </p:nvSpPr>
        <p:spPr bwMode="auto">
          <a:xfrm>
            <a:off x="1447800" y="53340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2" name="Rectangle 6"/>
          <p:cNvSpPr>
            <a:spLocks noChangeArrowheads="1"/>
          </p:cNvSpPr>
          <p:nvPr/>
        </p:nvSpPr>
        <p:spPr bwMode="auto">
          <a:xfrm>
            <a:off x="1524000" y="54102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sp>
        <p:nvSpPr>
          <p:cNvPr id="56343" name="Rectangle 6"/>
          <p:cNvSpPr>
            <a:spLocks noChangeArrowheads="1"/>
          </p:cNvSpPr>
          <p:nvPr/>
        </p:nvSpPr>
        <p:spPr bwMode="auto">
          <a:xfrm>
            <a:off x="1600200" y="5486400"/>
            <a:ext cx="1447800" cy="1028700"/>
          </a:xfrm>
          <a:prstGeom prst="rect">
            <a:avLst/>
          </a:prstGeom>
          <a:solidFill>
            <a:srgbClr val="FFFFFF"/>
          </a:solidFill>
          <a:ln w="9525">
            <a:solidFill>
              <a:srgbClr val="000000"/>
            </a:solidFill>
            <a:miter lim="800000"/>
            <a:headEnd/>
            <a:tailEnd/>
          </a:ln>
        </p:spPr>
        <p:txBody>
          <a:bodyPr/>
          <a:lstStyle/>
          <a:p>
            <a:pPr eaLnBrk="0" hangingPunct="0"/>
            <a:r>
              <a:rPr lang="en-US" sz="1200">
                <a:cs typeface="Times New Roman" pitchFamily="18" charset="0"/>
              </a:rPr>
              <a:t>0 0 0 0 0 0 0 0 0 1 0 1 0 0 0 0 0 0 0 0</a:t>
            </a:r>
            <a:endParaRPr lang="en-US" sz="900"/>
          </a:p>
          <a:p>
            <a:pPr eaLnBrk="0" hangingPunct="0"/>
            <a:r>
              <a:rPr lang="en-US" sz="1200">
                <a:cs typeface="Times New Roman" pitchFamily="18" charset="0"/>
              </a:rPr>
              <a:t>0 0 1 0 0 0 0 0 0 0</a:t>
            </a:r>
            <a:endParaRPr lang="en-US" sz="900"/>
          </a:p>
          <a:p>
            <a:pPr eaLnBrk="0" hangingPunct="0"/>
            <a:r>
              <a:rPr lang="en-US" sz="1200">
                <a:cs typeface="Times New Roman" pitchFamily="18" charset="0"/>
              </a:rPr>
              <a:t>0 0 0 1 0 0 0 0 0 0</a:t>
            </a:r>
            <a:endParaRPr lang="en-US" sz="900"/>
          </a:p>
          <a:p>
            <a:pPr eaLnBrk="0" hangingPunct="0"/>
            <a:r>
              <a:rPr lang="en-US" sz="1200">
                <a:cs typeface="Times New Roman" pitchFamily="18" charset="0"/>
              </a:rPr>
              <a:t>0 0 0 0 1 0 0 0 0 0</a:t>
            </a:r>
            <a:endParaRPr lang="en-US"/>
          </a:p>
        </p:txBody>
      </p:sp>
      <p:cxnSp>
        <p:nvCxnSpPr>
          <p:cNvPr id="55" name="Straight Connector 54"/>
          <p:cNvCxnSpPr>
            <a:endCxn id="16" idx="1"/>
          </p:cNvCxnSpPr>
          <p:nvPr/>
        </p:nvCxnSpPr>
        <p:spPr>
          <a:xfrm>
            <a:off x="3124200" y="19812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048000" y="381000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048000" y="590550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781800" y="3352800"/>
            <a:ext cx="1600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8001000" y="3505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49" name="Rectangle 7"/>
          <p:cNvSpPr>
            <a:spLocks noChangeArrowheads="1"/>
          </p:cNvSpPr>
          <p:nvPr/>
        </p:nvSpPr>
        <p:spPr bwMode="auto">
          <a:xfrm>
            <a:off x="3810000" y="3760788"/>
            <a:ext cx="914400" cy="152400"/>
          </a:xfrm>
          <a:prstGeom prst="rect">
            <a:avLst/>
          </a:prstGeom>
          <a:solidFill>
            <a:srgbClr val="FFFFFF"/>
          </a:solidFill>
          <a:ln w="9525">
            <a:solidFill>
              <a:srgbClr val="000000"/>
            </a:solidFill>
            <a:miter lim="800000"/>
            <a:headEnd/>
            <a:tailEnd/>
          </a:ln>
        </p:spPr>
        <p:txBody>
          <a:bodyPr/>
          <a:lstStyle/>
          <a:p>
            <a:r>
              <a:rPr lang="en-US" sz="800"/>
              <a:t>1 1 1 1 1 1 1 1</a:t>
            </a:r>
            <a:endParaRPr lang="en-US" sz="1100"/>
          </a:p>
        </p:txBody>
      </p:sp>
      <p:sp>
        <p:nvSpPr>
          <p:cNvPr id="56350" name="Rectangle 7"/>
          <p:cNvSpPr>
            <a:spLocks noChangeArrowheads="1"/>
          </p:cNvSpPr>
          <p:nvPr/>
        </p:nvSpPr>
        <p:spPr bwMode="auto">
          <a:xfrm>
            <a:off x="3810000" y="5854700"/>
            <a:ext cx="914400" cy="152400"/>
          </a:xfrm>
          <a:prstGeom prst="rect">
            <a:avLst/>
          </a:prstGeom>
          <a:solidFill>
            <a:srgbClr val="FFFFFF"/>
          </a:solidFill>
          <a:ln w="9525">
            <a:solidFill>
              <a:srgbClr val="000000"/>
            </a:solidFill>
            <a:miter lim="800000"/>
            <a:headEnd/>
            <a:tailEnd/>
          </a:ln>
        </p:spPr>
        <p:txBody>
          <a:bodyPr/>
          <a:lstStyle/>
          <a:p>
            <a:r>
              <a:rPr lang="en-US" sz="800"/>
              <a:t>1 1 1 1 1 1 1 1</a:t>
            </a:r>
            <a:endParaRPr lang="en-US" sz="1100"/>
          </a:p>
        </p:txBody>
      </p:sp>
      <p:sp>
        <p:nvSpPr>
          <p:cNvPr id="56351" name="Rectangle 7"/>
          <p:cNvSpPr>
            <a:spLocks noChangeArrowheads="1"/>
          </p:cNvSpPr>
          <p:nvPr/>
        </p:nvSpPr>
        <p:spPr bwMode="auto">
          <a:xfrm>
            <a:off x="6019800" y="3733800"/>
            <a:ext cx="457200" cy="76200"/>
          </a:xfrm>
          <a:prstGeom prst="rect">
            <a:avLst/>
          </a:prstGeom>
          <a:solidFill>
            <a:srgbClr val="FF0000"/>
          </a:solidFill>
          <a:ln w="9525">
            <a:solidFill>
              <a:srgbClr val="000000"/>
            </a:solidFill>
            <a:miter lim="800000"/>
            <a:headEnd/>
            <a:tailEnd/>
          </a:ln>
        </p:spPr>
        <p:txBody>
          <a:bodyPr/>
          <a:lstStyle/>
          <a:p>
            <a:endParaRPr lang="en-US" sz="1200"/>
          </a:p>
        </p:txBody>
      </p:sp>
      <p:sp>
        <p:nvSpPr>
          <p:cNvPr id="56352" name="Rectangle 7"/>
          <p:cNvSpPr>
            <a:spLocks noChangeArrowheads="1"/>
          </p:cNvSpPr>
          <p:nvPr/>
        </p:nvSpPr>
        <p:spPr bwMode="auto">
          <a:xfrm>
            <a:off x="6172200" y="3810000"/>
            <a:ext cx="457200" cy="76200"/>
          </a:xfrm>
          <a:prstGeom prst="rect">
            <a:avLst/>
          </a:prstGeom>
          <a:solidFill>
            <a:srgbClr val="00B050"/>
          </a:solidFill>
          <a:ln w="9525">
            <a:solidFill>
              <a:srgbClr val="000000"/>
            </a:solidFill>
            <a:miter lim="800000"/>
            <a:headEnd/>
            <a:tailEnd/>
          </a:ln>
        </p:spPr>
        <p:txBody>
          <a:bodyPr/>
          <a:lstStyle/>
          <a:p>
            <a:endParaRPr lang="en-US" sz="1200"/>
          </a:p>
        </p:txBody>
      </p:sp>
      <p:sp>
        <p:nvSpPr>
          <p:cNvPr id="56353" name="Rectangle 7"/>
          <p:cNvSpPr>
            <a:spLocks noChangeArrowheads="1"/>
          </p:cNvSpPr>
          <p:nvPr/>
        </p:nvSpPr>
        <p:spPr bwMode="auto">
          <a:xfrm>
            <a:off x="6019800" y="3886200"/>
            <a:ext cx="457200" cy="76200"/>
          </a:xfrm>
          <a:prstGeom prst="rect">
            <a:avLst/>
          </a:prstGeom>
          <a:solidFill>
            <a:srgbClr val="00B0F0"/>
          </a:solidFill>
          <a:ln w="9525">
            <a:solidFill>
              <a:srgbClr val="000000"/>
            </a:solidFill>
            <a:miter lim="800000"/>
            <a:headEnd/>
            <a:tailEnd/>
          </a:ln>
        </p:spPr>
        <p:txBody>
          <a:bodyPr/>
          <a:lstStyle/>
          <a:p>
            <a:endParaRPr lang="en-US" sz="1200"/>
          </a:p>
        </p:txBody>
      </p:sp>
      <p:cxnSp>
        <p:nvCxnSpPr>
          <p:cNvPr id="70" name="Straight Connector 69"/>
          <p:cNvCxnSpPr>
            <a:stCxn id="16" idx="3"/>
            <a:endCxn id="56351" idx="1"/>
          </p:cNvCxnSpPr>
          <p:nvPr/>
        </p:nvCxnSpPr>
        <p:spPr>
          <a:xfrm>
            <a:off x="4800600" y="1981200"/>
            <a:ext cx="1219200" cy="179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6352" idx="1"/>
          </p:cNvCxnSpPr>
          <p:nvPr/>
        </p:nvCxnSpPr>
        <p:spPr>
          <a:xfrm>
            <a:off x="4787900" y="3846513"/>
            <a:ext cx="13843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353" idx="1"/>
          </p:cNvCxnSpPr>
          <p:nvPr/>
        </p:nvCxnSpPr>
        <p:spPr>
          <a:xfrm rot="5400000" flipH="1" flipV="1">
            <a:off x="4368800" y="4279900"/>
            <a:ext cx="2006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61" idx="2"/>
          </p:cNvCxnSpPr>
          <p:nvPr/>
        </p:nvCxnSpPr>
        <p:spPr>
          <a:xfrm flipV="1">
            <a:off x="6477000" y="3581400"/>
            <a:ext cx="1524000" cy="188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629400" y="3581400"/>
            <a:ext cx="1371600" cy="280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6477000" y="3581400"/>
            <a:ext cx="1600200" cy="36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Slide Number Placeholder 89"/>
          <p:cNvSpPr>
            <a:spLocks noGrp="1"/>
          </p:cNvSpPr>
          <p:nvPr>
            <p:ph type="sldNum" sz="quarter" idx="12"/>
          </p:nvPr>
        </p:nvSpPr>
        <p:spPr/>
        <p:txBody>
          <a:bodyPr/>
          <a:lstStyle/>
          <a:p>
            <a:pPr>
              <a:defRPr/>
            </a:pPr>
            <a:fld id="{E4C0F70E-91AE-4B9B-AF8B-4E6645BD7978}" type="slidenum">
              <a:rPr lang="en-US" smtClean="0"/>
              <a:pPr>
                <a:defRPr/>
              </a:pPr>
              <a:t>57</a:t>
            </a:fld>
            <a:endParaRPr lang="en-US"/>
          </a:p>
        </p:txBody>
      </p:sp>
      <p:sp>
        <p:nvSpPr>
          <p:cNvPr id="56361" name="TextBox 90"/>
          <p:cNvSpPr txBox="1">
            <a:spLocks noChangeArrowheads="1"/>
          </p:cNvSpPr>
          <p:nvPr/>
        </p:nvSpPr>
        <p:spPr bwMode="auto">
          <a:xfrm>
            <a:off x="1676400" y="4354513"/>
            <a:ext cx="1527175" cy="369887"/>
          </a:xfrm>
          <a:prstGeom prst="rect">
            <a:avLst/>
          </a:prstGeom>
          <a:noFill/>
          <a:ln w="9525">
            <a:noFill/>
            <a:miter lim="800000"/>
            <a:headEnd/>
            <a:tailEnd/>
          </a:ln>
        </p:spPr>
        <p:txBody>
          <a:bodyPr wrap="none">
            <a:spAutoFit/>
          </a:bodyPr>
          <a:lstStyle/>
          <a:p>
            <a:r>
              <a:rPr lang="en-US"/>
              <a:t>Frame Buffer</a:t>
            </a:r>
          </a:p>
        </p:txBody>
      </p:sp>
      <p:sp>
        <p:nvSpPr>
          <p:cNvPr id="56362" name="TextBox 91"/>
          <p:cNvSpPr txBox="1">
            <a:spLocks noChangeArrowheads="1"/>
          </p:cNvSpPr>
          <p:nvPr/>
        </p:nvSpPr>
        <p:spPr bwMode="auto">
          <a:xfrm>
            <a:off x="7089775" y="2667000"/>
            <a:ext cx="915988" cy="369888"/>
          </a:xfrm>
          <a:prstGeom prst="rect">
            <a:avLst/>
          </a:prstGeom>
          <a:noFill/>
          <a:ln w="9525">
            <a:noFill/>
            <a:miter lim="800000"/>
            <a:headEnd/>
            <a:tailEnd/>
          </a:ln>
        </p:spPr>
        <p:txBody>
          <a:bodyPr wrap="none">
            <a:spAutoFit/>
          </a:bodyPr>
          <a:lstStyle/>
          <a:p>
            <a:r>
              <a:rPr lang="en-US"/>
              <a:t>Screen</a:t>
            </a:r>
          </a:p>
        </p:txBody>
      </p:sp>
      <p:sp>
        <p:nvSpPr>
          <p:cNvPr id="56363" name="TextBox 92"/>
          <p:cNvSpPr txBox="1">
            <a:spLocks noChangeArrowheads="1"/>
          </p:cNvSpPr>
          <p:nvPr/>
        </p:nvSpPr>
        <p:spPr bwMode="auto">
          <a:xfrm>
            <a:off x="5108575" y="3211513"/>
            <a:ext cx="1095375" cy="646112"/>
          </a:xfrm>
          <a:prstGeom prst="rect">
            <a:avLst/>
          </a:prstGeom>
          <a:noFill/>
          <a:ln w="9525">
            <a:noFill/>
            <a:miter lim="800000"/>
            <a:headEnd/>
            <a:tailEnd/>
          </a:ln>
        </p:spPr>
        <p:txBody>
          <a:bodyPr wrap="none">
            <a:spAutoFit/>
          </a:bodyPr>
          <a:lstStyle/>
          <a:p>
            <a:r>
              <a:rPr lang="en-US"/>
              <a:t>Electron </a:t>
            </a:r>
          </a:p>
          <a:p>
            <a:r>
              <a:rPr lang="en-US"/>
              <a:t>Guns</a:t>
            </a:r>
          </a:p>
        </p:txBody>
      </p:sp>
      <p:sp>
        <p:nvSpPr>
          <p:cNvPr id="94" name="Footer Placeholder 93"/>
          <p:cNvSpPr>
            <a:spLocks noGrp="1"/>
          </p:cNvSpPr>
          <p:nvPr>
            <p:ph type="ftr" sz="quarter" idx="11"/>
          </p:nvPr>
        </p:nvSpPr>
        <p:spPr>
          <a:xfrm>
            <a:off x="2438400" y="6519863"/>
            <a:ext cx="4800600" cy="365125"/>
          </a:xfrm>
        </p:spPr>
        <p:txBody>
          <a:bodyPr/>
          <a:lstStyle/>
          <a:p>
            <a:pPr>
              <a:defRPr/>
            </a:pPr>
            <a:r>
              <a:rPr lang="en-US"/>
              <a:t>Computer Graphics, Khwopa Engineering College, Libali, Bhaktapur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D052-40F8-4490-9433-EB00D42328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CF69D0-1110-4231-BC28-BAFF350FC51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2C1BDAC-9610-486A-AC1B-1F7E23D19734}"/>
              </a:ext>
            </a:extLst>
          </p:cNvPr>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a:extLst>
              <a:ext uri="{FF2B5EF4-FFF2-40B4-BE49-F238E27FC236}">
                <a16:creationId xmlns:a16="http://schemas.microsoft.com/office/drawing/2014/main" id="{B98E0FFA-E446-4C95-A4F5-212E0C377021}"/>
              </a:ext>
            </a:extLst>
          </p:cNvPr>
          <p:cNvSpPr>
            <a:spLocks noGrp="1"/>
          </p:cNvSpPr>
          <p:nvPr>
            <p:ph type="sldNum" sz="quarter" idx="12"/>
          </p:nvPr>
        </p:nvSpPr>
        <p:spPr/>
        <p:txBody>
          <a:bodyPr/>
          <a:lstStyle/>
          <a:p>
            <a:pPr>
              <a:defRPr/>
            </a:pPr>
            <a:fld id="{60584A9E-B394-49B1-ADD9-FF60235CB592}" type="slidenum">
              <a:rPr lang="en-US" smtClean="0"/>
              <a:pPr>
                <a:defRPr/>
              </a:pPr>
              <a:t>58</a:t>
            </a:fld>
            <a:endParaRPr lang="en-US"/>
          </a:p>
        </p:txBody>
      </p:sp>
      <p:pic>
        <p:nvPicPr>
          <p:cNvPr id="6" name="Picture 5">
            <a:extLst>
              <a:ext uri="{FF2B5EF4-FFF2-40B4-BE49-F238E27FC236}">
                <a16:creationId xmlns:a16="http://schemas.microsoft.com/office/drawing/2014/main" id="{45C27B55-9A79-40A3-A5C8-B8C4FC98D33E}"/>
              </a:ext>
            </a:extLst>
          </p:cNvPr>
          <p:cNvPicPr>
            <a:picLocks noChangeAspect="1"/>
          </p:cNvPicPr>
          <p:nvPr/>
        </p:nvPicPr>
        <p:blipFill>
          <a:blip r:embed="rId2">
            <a:grayscl/>
            <a:lum bright="-20000" contrast="40000"/>
          </a:blip>
          <a:stretch>
            <a:fillRect/>
          </a:stretch>
        </p:blipFill>
        <p:spPr>
          <a:xfrm>
            <a:off x="199554" y="274638"/>
            <a:ext cx="8889539" cy="4678362"/>
          </a:xfrm>
          <a:prstGeom prst="rect">
            <a:avLst/>
          </a:prstGeom>
        </p:spPr>
      </p:pic>
    </p:spTree>
    <p:extLst>
      <p:ext uri="{BB962C8B-B14F-4D97-AF65-F5344CB8AC3E}">
        <p14:creationId xmlns:p14="http://schemas.microsoft.com/office/powerpoint/2010/main" val="3708967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509B-0129-4AD1-9051-713C57181B87}"/>
              </a:ext>
            </a:extLst>
          </p:cNvPr>
          <p:cNvSpPr>
            <a:spLocks noGrp="1"/>
          </p:cNvSpPr>
          <p:nvPr>
            <p:ph type="title"/>
          </p:nvPr>
        </p:nvSpPr>
        <p:spPr/>
        <p:txBody>
          <a:bodyPr/>
          <a:lstStyle/>
          <a:p>
            <a:r>
              <a:rPr lang="en-US" dirty="0"/>
              <a:t>Frame Buffer Calculation</a:t>
            </a:r>
          </a:p>
        </p:txBody>
      </p:sp>
      <p:sp>
        <p:nvSpPr>
          <p:cNvPr id="3" name="Content Placeholder 2">
            <a:extLst>
              <a:ext uri="{FF2B5EF4-FFF2-40B4-BE49-F238E27FC236}">
                <a16:creationId xmlns:a16="http://schemas.microsoft.com/office/drawing/2014/main" id="{90466EB1-B88E-4F04-9774-1F29E8462C48}"/>
              </a:ext>
            </a:extLst>
          </p:cNvPr>
          <p:cNvSpPr>
            <a:spLocks noGrp="1"/>
          </p:cNvSpPr>
          <p:nvPr>
            <p:ph idx="1"/>
          </p:nvPr>
        </p:nvSpPr>
        <p:spPr/>
        <p:txBody>
          <a:bodyPr/>
          <a:lstStyle/>
          <a:p>
            <a:r>
              <a:rPr lang="en-US" dirty="0"/>
              <a:t>For example:</a:t>
            </a:r>
          </a:p>
          <a:p>
            <a:r>
              <a:rPr lang="en-US" dirty="0"/>
              <a:t>If resolution of a display is 1024*1024</a:t>
            </a:r>
          </a:p>
          <a:p>
            <a:r>
              <a:rPr lang="en-US" dirty="0"/>
              <a:t>24 bits are included for each pixel.</a:t>
            </a:r>
          </a:p>
          <a:p>
            <a:r>
              <a:rPr lang="en-US" dirty="0"/>
              <a:t>i.e. 8 bits for RED, 8 bits for GREEN,</a:t>
            </a:r>
          </a:p>
          <a:p>
            <a:r>
              <a:rPr lang="en-US" dirty="0"/>
              <a:t>Frame buffer require = (1024*1024*24) bits</a:t>
            </a:r>
          </a:p>
          <a:p>
            <a:r>
              <a:rPr lang="en-US" dirty="0"/>
              <a:t>= (1024*1024*24)/8 bytes</a:t>
            </a:r>
          </a:p>
          <a:p>
            <a:r>
              <a:rPr lang="en-US" dirty="0"/>
              <a:t>= (1024*1024*24)/(8*1024*1024) Mega bytes</a:t>
            </a:r>
          </a:p>
          <a:p>
            <a:r>
              <a:rPr lang="en-US" dirty="0"/>
              <a:t>=3 MB</a:t>
            </a:r>
          </a:p>
        </p:txBody>
      </p:sp>
      <p:sp>
        <p:nvSpPr>
          <p:cNvPr id="4" name="Footer Placeholder 3">
            <a:extLst>
              <a:ext uri="{FF2B5EF4-FFF2-40B4-BE49-F238E27FC236}">
                <a16:creationId xmlns:a16="http://schemas.microsoft.com/office/drawing/2014/main" id="{91EE55E0-738F-4208-8333-26BDE1EA6725}"/>
              </a:ext>
            </a:extLst>
          </p:cNvPr>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a:extLst>
              <a:ext uri="{FF2B5EF4-FFF2-40B4-BE49-F238E27FC236}">
                <a16:creationId xmlns:a16="http://schemas.microsoft.com/office/drawing/2014/main" id="{A3A7338C-5C1F-4347-B24B-14FC7B329962}"/>
              </a:ext>
            </a:extLst>
          </p:cNvPr>
          <p:cNvSpPr>
            <a:spLocks noGrp="1"/>
          </p:cNvSpPr>
          <p:nvPr>
            <p:ph type="sldNum" sz="quarter" idx="12"/>
          </p:nvPr>
        </p:nvSpPr>
        <p:spPr/>
        <p:txBody>
          <a:bodyPr/>
          <a:lstStyle/>
          <a:p>
            <a:pPr>
              <a:defRPr/>
            </a:pPr>
            <a:fld id="{60584A9E-B394-49B1-ADD9-FF60235CB592}" type="slidenum">
              <a:rPr lang="en-US" smtClean="0"/>
              <a:pPr>
                <a:defRPr/>
              </a:pPr>
              <a:t>59</a:t>
            </a:fld>
            <a:endParaRPr lang="en-US"/>
          </a:p>
        </p:txBody>
      </p:sp>
    </p:spTree>
    <p:extLst>
      <p:ext uri="{BB962C8B-B14F-4D97-AF65-F5344CB8AC3E}">
        <p14:creationId xmlns:p14="http://schemas.microsoft.com/office/powerpoint/2010/main" val="136350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a:t>Input Hardware</a:t>
            </a:r>
            <a:endParaRPr lang="en-US"/>
          </a:p>
        </p:txBody>
      </p:sp>
      <p:sp>
        <p:nvSpPr>
          <p:cNvPr id="3" name="Content Placeholder 2"/>
          <p:cNvSpPr>
            <a:spLocks noGrp="1"/>
          </p:cNvSpPr>
          <p:nvPr>
            <p:ph idx="1"/>
          </p:nvPr>
        </p:nvSpPr>
        <p:spPr>
          <a:xfrm>
            <a:off x="457200" y="1371600"/>
            <a:ext cx="7696200" cy="533400"/>
          </a:xfrm>
          <a:prstGeom prst="roundRect">
            <a:avLst/>
          </a:prstGeom>
          <a:solidFill>
            <a:schemeClr val="tx2">
              <a:lumMod val="60000"/>
              <a:lumOff val="40000"/>
            </a:schemeClr>
          </a:solidFill>
        </p:spPr>
        <p:txBody>
          <a:bodyPr/>
          <a:lstStyle/>
          <a:p>
            <a:pPr>
              <a:buFont typeface="Arial" pitchFamily="34" charset="0"/>
              <a:buNone/>
              <a:defRPr/>
            </a:pPr>
            <a:r>
              <a:rPr lang="en-US" b="1" dirty="0"/>
              <a:t>B. Optical Mouse</a:t>
            </a:r>
          </a:p>
          <a:p>
            <a:pPr>
              <a:buFont typeface="Arial" pitchFamily="34" charset="0"/>
              <a:buChar char="•"/>
              <a:defRPr/>
            </a:pPr>
            <a:endParaRPr lang="en-US" dirty="0"/>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053D3337-D9F8-446F-B3CC-CB20DCE3E83C}" type="slidenum">
              <a:rPr lang="en-US" smtClean="0"/>
              <a:pPr>
                <a:defRPr/>
              </a:pPr>
              <a:t>6</a:t>
            </a:fld>
            <a:endParaRPr lang="en-US"/>
          </a:p>
        </p:txBody>
      </p:sp>
      <p:pic>
        <p:nvPicPr>
          <p:cNvPr id="7174" name="Picture 6" descr="inside-optical-mouse"/>
          <p:cNvPicPr>
            <a:picLocks noChangeAspect="1" noChangeArrowheads="1"/>
          </p:cNvPicPr>
          <p:nvPr/>
        </p:nvPicPr>
        <p:blipFill>
          <a:blip r:embed="rId2" cstate="print"/>
          <a:srcRect/>
          <a:stretch>
            <a:fillRect/>
          </a:stretch>
        </p:blipFill>
        <p:spPr bwMode="auto">
          <a:xfrm>
            <a:off x="1219200" y="2057400"/>
            <a:ext cx="5638800" cy="4227513"/>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7CF9-9C8C-458B-9411-484A6D58C0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779DED-A678-458A-A078-8C912D419C2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D79508E-A3DE-4510-A2B1-45986445983D}"/>
              </a:ext>
            </a:extLst>
          </p:cNvPr>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a:extLst>
              <a:ext uri="{FF2B5EF4-FFF2-40B4-BE49-F238E27FC236}">
                <a16:creationId xmlns:a16="http://schemas.microsoft.com/office/drawing/2014/main" id="{37D5D1E7-F581-4DC5-B488-4963981EE8C8}"/>
              </a:ext>
            </a:extLst>
          </p:cNvPr>
          <p:cNvSpPr>
            <a:spLocks noGrp="1"/>
          </p:cNvSpPr>
          <p:nvPr>
            <p:ph type="sldNum" sz="quarter" idx="12"/>
          </p:nvPr>
        </p:nvSpPr>
        <p:spPr/>
        <p:txBody>
          <a:bodyPr/>
          <a:lstStyle/>
          <a:p>
            <a:pPr>
              <a:defRPr/>
            </a:pPr>
            <a:fld id="{60584A9E-B394-49B1-ADD9-FF60235CB592}" type="slidenum">
              <a:rPr lang="en-US" smtClean="0"/>
              <a:pPr>
                <a:defRPr/>
              </a:pPr>
              <a:t>60</a:t>
            </a:fld>
            <a:endParaRPr lang="en-US"/>
          </a:p>
        </p:txBody>
      </p:sp>
      <p:pic>
        <p:nvPicPr>
          <p:cNvPr id="6" name="Picture 5">
            <a:extLst>
              <a:ext uri="{FF2B5EF4-FFF2-40B4-BE49-F238E27FC236}">
                <a16:creationId xmlns:a16="http://schemas.microsoft.com/office/drawing/2014/main" id="{53E1FC64-5761-42FE-BEB3-02D725C23BF4}"/>
              </a:ext>
            </a:extLst>
          </p:cNvPr>
          <p:cNvPicPr>
            <a:picLocks noChangeAspect="1"/>
          </p:cNvPicPr>
          <p:nvPr/>
        </p:nvPicPr>
        <p:blipFill>
          <a:blip r:embed="rId2">
            <a:grayscl/>
            <a:lum bright="-40000" contrast="40000"/>
          </a:blip>
          <a:stretch>
            <a:fillRect/>
          </a:stretch>
        </p:blipFill>
        <p:spPr>
          <a:xfrm>
            <a:off x="0" y="609599"/>
            <a:ext cx="9176256" cy="5516563"/>
          </a:xfrm>
          <a:prstGeom prst="rect">
            <a:avLst/>
          </a:prstGeom>
        </p:spPr>
      </p:pic>
    </p:spTree>
    <p:extLst>
      <p:ext uri="{BB962C8B-B14F-4D97-AF65-F5344CB8AC3E}">
        <p14:creationId xmlns:p14="http://schemas.microsoft.com/office/powerpoint/2010/main" val="3149068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51E8-E498-40D2-B556-505967BD0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F97305-3006-4F02-AA57-45DAB29648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98C07F-CEA1-4BFC-A732-B6C2430A5F2B}"/>
              </a:ext>
            </a:extLst>
          </p:cNvPr>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a:extLst>
              <a:ext uri="{FF2B5EF4-FFF2-40B4-BE49-F238E27FC236}">
                <a16:creationId xmlns:a16="http://schemas.microsoft.com/office/drawing/2014/main" id="{9E1791DF-F607-48DA-9E81-3AEDF33C5924}"/>
              </a:ext>
            </a:extLst>
          </p:cNvPr>
          <p:cNvSpPr>
            <a:spLocks noGrp="1"/>
          </p:cNvSpPr>
          <p:nvPr>
            <p:ph type="sldNum" sz="quarter" idx="12"/>
          </p:nvPr>
        </p:nvSpPr>
        <p:spPr/>
        <p:txBody>
          <a:bodyPr/>
          <a:lstStyle/>
          <a:p>
            <a:pPr>
              <a:defRPr/>
            </a:pPr>
            <a:fld id="{60584A9E-B394-49B1-ADD9-FF60235CB592}" type="slidenum">
              <a:rPr lang="en-US" smtClean="0"/>
              <a:pPr>
                <a:defRPr/>
              </a:pPr>
              <a:t>61</a:t>
            </a:fld>
            <a:endParaRPr lang="en-US"/>
          </a:p>
        </p:txBody>
      </p:sp>
      <p:pic>
        <p:nvPicPr>
          <p:cNvPr id="6" name="Picture 5">
            <a:extLst>
              <a:ext uri="{FF2B5EF4-FFF2-40B4-BE49-F238E27FC236}">
                <a16:creationId xmlns:a16="http://schemas.microsoft.com/office/drawing/2014/main" id="{D15F6C0B-710B-4913-9331-FB8B96F0C70C}"/>
              </a:ext>
            </a:extLst>
          </p:cNvPr>
          <p:cNvPicPr>
            <a:picLocks noChangeAspect="1"/>
          </p:cNvPicPr>
          <p:nvPr/>
        </p:nvPicPr>
        <p:blipFill>
          <a:blip r:embed="rId2">
            <a:grayscl/>
            <a:lum bright="-40000" contrast="40000"/>
          </a:blip>
          <a:stretch>
            <a:fillRect/>
          </a:stretch>
        </p:blipFill>
        <p:spPr>
          <a:xfrm>
            <a:off x="205183" y="1066800"/>
            <a:ext cx="8733634" cy="3962400"/>
          </a:xfrm>
          <a:prstGeom prst="rect">
            <a:avLst/>
          </a:prstGeom>
        </p:spPr>
      </p:pic>
    </p:spTree>
    <p:extLst>
      <p:ext uri="{BB962C8B-B14F-4D97-AF65-F5344CB8AC3E}">
        <p14:creationId xmlns:p14="http://schemas.microsoft.com/office/powerpoint/2010/main" val="301245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a:t>Display device</a:t>
            </a:r>
            <a:endParaRPr lang="en-US"/>
          </a:p>
        </p:txBody>
      </p:sp>
      <p:sp>
        <p:nvSpPr>
          <p:cNvPr id="7171" name="Content Placeholder 2"/>
          <p:cNvSpPr>
            <a:spLocks noGrp="1"/>
          </p:cNvSpPr>
          <p:nvPr>
            <p:ph idx="1"/>
          </p:nvPr>
        </p:nvSpPr>
        <p:spPr>
          <a:xfrm>
            <a:off x="457200" y="1371600"/>
            <a:ext cx="8229600" cy="4754563"/>
          </a:xfrm>
        </p:spPr>
        <p:txBody>
          <a:bodyPr/>
          <a:lstStyle/>
          <a:p>
            <a:pPr>
              <a:buFont typeface="Arial" charset="0"/>
              <a:buNone/>
            </a:pPr>
            <a:r>
              <a:rPr lang="en-US" sz="4000" b="1" u="sng"/>
              <a:t>Cathode Ray Tube (CRT)</a:t>
            </a:r>
            <a:endParaRPr lang="en-US" sz="3600" u="sng"/>
          </a:p>
          <a:p>
            <a:r>
              <a:rPr lang="en-US" sz="4000"/>
              <a:t>Monochromatic CRT</a:t>
            </a:r>
            <a:endParaRPr lang="en-US" sz="3600"/>
          </a:p>
          <a:p>
            <a:r>
              <a:rPr lang="en-US" sz="4000"/>
              <a:t>Color CRT</a:t>
            </a:r>
            <a:endParaRPr lang="en-US" sz="3600"/>
          </a:p>
          <a:p>
            <a:pPr lvl="1"/>
            <a:r>
              <a:rPr lang="en-US" sz="3600"/>
              <a:t>Beam penetration</a:t>
            </a:r>
            <a:endParaRPr lang="en-US" sz="3200"/>
          </a:p>
          <a:p>
            <a:pPr lvl="1"/>
            <a:r>
              <a:rPr lang="en-US" sz="3600"/>
              <a:t>Shadow mask</a:t>
            </a:r>
            <a:endParaRPr lang="en-US" sz="3200"/>
          </a:p>
          <a:p>
            <a:pPr lvl="2"/>
            <a:r>
              <a:rPr lang="en-US" sz="3200"/>
              <a:t>Delta- Delta shadow mask</a:t>
            </a:r>
            <a:endParaRPr lang="en-US" sz="2800"/>
          </a:p>
          <a:p>
            <a:pPr lvl="2"/>
            <a:r>
              <a:rPr lang="en-US" sz="3200"/>
              <a:t>Precision in line CRT</a:t>
            </a:r>
            <a:endParaRPr 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84238"/>
          </a:xfrm>
        </p:spPr>
        <p:txBody>
          <a:bodyPr/>
          <a:lstStyle/>
          <a:p>
            <a:r>
              <a:rPr lang="en-US"/>
              <a:t>Monochromatic CRT</a:t>
            </a:r>
          </a:p>
        </p:txBody>
      </p:sp>
      <p:pic>
        <p:nvPicPr>
          <p:cNvPr id="8195" name="Content Placeholder 7" descr="A4cathry.jpg"/>
          <p:cNvPicPr>
            <a:picLocks noGrp="1" noChangeAspect="1"/>
          </p:cNvPicPr>
          <p:nvPr>
            <p:ph idx="1"/>
          </p:nvPr>
        </p:nvPicPr>
        <p:blipFill>
          <a:blip r:embed="rId2" cstate="print"/>
          <a:srcRect/>
          <a:stretch>
            <a:fillRect/>
          </a:stretch>
        </p:blipFill>
        <p:spPr>
          <a:xfrm>
            <a:off x="1295400" y="1066800"/>
            <a:ext cx="6553200" cy="514985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Content Placeholder 3" descr="crt.gif"/>
          <p:cNvPicPr>
            <a:picLocks noGrp="1" noChangeAspect="1"/>
          </p:cNvPicPr>
          <p:nvPr>
            <p:ph idx="1"/>
          </p:nvPr>
        </p:nvPicPr>
        <p:blipFill>
          <a:blip r:embed="rId2" cstate="print"/>
          <a:srcRect/>
          <a:stretch>
            <a:fillRect/>
          </a:stretch>
        </p:blipFill>
        <p:spPr>
          <a:xfrm>
            <a:off x="1295400" y="304800"/>
            <a:ext cx="6257925" cy="3076575"/>
          </a:xfrm>
        </p:spPr>
      </p:pic>
      <p:pic>
        <p:nvPicPr>
          <p:cNvPr id="9219" name="Picture 2" descr="220px-Egun">
            <a:hlinkClick r:id="rId3"/>
          </p:cNvPr>
          <p:cNvPicPr>
            <a:picLocks noChangeAspect="1" noChangeArrowheads="1"/>
          </p:cNvPicPr>
          <p:nvPr/>
        </p:nvPicPr>
        <p:blipFill>
          <a:blip r:embed="rId4" cstate="print"/>
          <a:srcRect/>
          <a:stretch>
            <a:fillRect/>
          </a:stretch>
        </p:blipFill>
        <p:spPr bwMode="auto">
          <a:xfrm>
            <a:off x="1676400" y="4114800"/>
            <a:ext cx="4976813" cy="14478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52400"/>
            <a:ext cx="8229600" cy="5973763"/>
          </a:xfrm>
        </p:spPr>
        <p:txBody>
          <a:bodyPr/>
          <a:lstStyle/>
          <a:p>
            <a:r>
              <a:rPr lang="en-US" b="1">
                <a:latin typeface="Times New Roman" pitchFamily="18" charset="0"/>
              </a:rPr>
              <a:t>Electron Gun</a:t>
            </a:r>
          </a:p>
          <a:p>
            <a:r>
              <a:rPr lang="en-US">
                <a:latin typeface="Times New Roman" pitchFamily="18" charset="0"/>
                <a:cs typeface="Times New Roman" pitchFamily="18" charset="0"/>
              </a:rPr>
              <a:t>Heat is supplied to the cathode by the </a:t>
            </a:r>
            <a:r>
              <a:rPr lang="en-US" b="1">
                <a:latin typeface="Times New Roman" pitchFamily="18" charset="0"/>
                <a:cs typeface="Times New Roman" pitchFamily="18" charset="0"/>
              </a:rPr>
              <a:t>filament</a:t>
            </a:r>
            <a:r>
              <a:rPr lang="en-US">
                <a:latin typeface="Times New Roman" pitchFamily="18" charset="0"/>
                <a:cs typeface="Times New Roman" pitchFamily="18" charset="0"/>
              </a:rPr>
              <a:t>.</a:t>
            </a:r>
          </a:p>
          <a:p>
            <a:r>
              <a:rPr lang="en-US" b="1">
                <a:latin typeface="Times New Roman" pitchFamily="18" charset="0"/>
                <a:cs typeface="Times New Roman" pitchFamily="18" charset="0"/>
              </a:rPr>
              <a:t>Intensity</a:t>
            </a:r>
            <a:r>
              <a:rPr lang="en-US">
                <a:latin typeface="Times New Roman" pitchFamily="18" charset="0"/>
                <a:cs typeface="Times New Roman" pitchFamily="18" charset="0"/>
              </a:rPr>
              <a:t> of the electron beam is controlled by setting voltage level on the control grid.</a:t>
            </a:r>
            <a:endParaRPr lang="en-US" sz="2400">
              <a:latin typeface="Times New Roman" pitchFamily="18" charset="0"/>
              <a:cs typeface="Times New Roman" pitchFamily="18" charset="0"/>
            </a:endParaRPr>
          </a:p>
          <a:p>
            <a:r>
              <a:rPr lang="en-US" b="1">
                <a:latin typeface="Times New Roman" pitchFamily="18" charset="0"/>
                <a:cs typeface="Times New Roman" pitchFamily="18" charset="0"/>
              </a:rPr>
              <a:t>A smaller negative voltage </a:t>
            </a:r>
            <a:r>
              <a:rPr lang="en-US">
                <a:latin typeface="Times New Roman" pitchFamily="18" charset="0"/>
                <a:cs typeface="Times New Roman" pitchFamily="18" charset="0"/>
              </a:rPr>
              <a:t>on the control grid simply decrease the number of electrons passing through and </a:t>
            </a:r>
            <a:r>
              <a:rPr lang="en-US" b="1">
                <a:latin typeface="Times New Roman" pitchFamily="18" charset="0"/>
                <a:cs typeface="Times New Roman" pitchFamily="18" charset="0"/>
              </a:rPr>
              <a:t>a higher negative voltage </a:t>
            </a:r>
            <a:r>
              <a:rPr lang="en-US">
                <a:latin typeface="Times New Roman" pitchFamily="18" charset="0"/>
                <a:cs typeface="Times New Roman" pitchFamily="18" charset="0"/>
              </a:rPr>
              <a:t>on the control grid increase the number of electrons passing through.</a:t>
            </a:r>
          </a:p>
          <a:p>
            <a:pPr lvl="1"/>
            <a:endParaRPr lang="en-US">
              <a:latin typeface="Times New Roman" pitchFamily="18" charset="0"/>
              <a:cs typeface="Times New Roman" pitchFamily="18" charset="0"/>
            </a:endParaRPr>
          </a:p>
          <a:p>
            <a:pPr lvl="1"/>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rtlCol="0">
            <a:normAutofit/>
          </a:bodyPr>
          <a:lstStyle/>
          <a:p>
            <a:pPr fontAlgn="auto">
              <a:spcAft>
                <a:spcPts val="0"/>
              </a:spcAft>
              <a:buFont typeface="Arial" pitchFamily="34" charset="0"/>
              <a:buChar char="•"/>
              <a:defRP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distance</a:t>
            </a:r>
            <a:r>
              <a:rPr lang="en-US" dirty="0">
                <a:latin typeface="Times New Roman" pitchFamily="18" charset="0"/>
                <a:cs typeface="Times New Roman" pitchFamily="18" charset="0"/>
              </a:rPr>
              <a:t> that the electron beam must travel to different points on the screen</a:t>
            </a:r>
            <a:r>
              <a:rPr lang="en-US" b="1" dirty="0">
                <a:latin typeface="Times New Roman" pitchFamily="18" charset="0"/>
                <a:cs typeface="Times New Roman" pitchFamily="18" charset="0"/>
              </a:rPr>
              <a:t> varies</a:t>
            </a:r>
            <a:r>
              <a:rPr lang="en-US" dirty="0">
                <a:latin typeface="Times New Roman" pitchFamily="18" charset="0"/>
                <a:cs typeface="Times New Roman" pitchFamily="18" charset="0"/>
              </a:rPr>
              <a:t> because the </a:t>
            </a:r>
            <a:r>
              <a:rPr lang="en-US" b="1" dirty="0">
                <a:latin typeface="Times New Roman" pitchFamily="18" charset="0"/>
                <a:cs typeface="Times New Roman" pitchFamily="18" charset="0"/>
              </a:rPr>
              <a:t>radius of curvature</a:t>
            </a:r>
            <a:r>
              <a:rPr lang="en-US" dirty="0">
                <a:latin typeface="Times New Roman" pitchFamily="18" charset="0"/>
                <a:cs typeface="Times New Roman" pitchFamily="18" charset="0"/>
              </a:rPr>
              <a:t> for most CRTs is</a:t>
            </a:r>
            <a:r>
              <a:rPr lang="en-US" sz="4000" b="1" dirty="0">
                <a:latin typeface="Times New Roman" pitchFamily="18" charset="0"/>
                <a:cs typeface="Times New Roman" pitchFamily="18" charset="0"/>
              </a:rPr>
              <a:t> </a:t>
            </a:r>
            <a:r>
              <a:rPr lang="en-US" sz="4800" b="1" i="1" dirty="0">
                <a:effectLst>
                  <a:outerShdw blurRad="38100" dist="38100" dir="2700000" algn="tl">
                    <a:srgbClr val="000000"/>
                  </a:outerShdw>
                </a:effectLst>
                <a:latin typeface="Times New Roman" pitchFamily="18" charset="0"/>
                <a:cs typeface="Times New Roman" pitchFamily="18" charset="0"/>
              </a:rPr>
              <a:t>greater</a:t>
            </a:r>
            <a:r>
              <a:rPr lang="en-US" dirty="0">
                <a:latin typeface="Times New Roman" pitchFamily="18" charset="0"/>
                <a:cs typeface="Times New Roman" pitchFamily="18" charset="0"/>
              </a:rPr>
              <a:t> than the distance from the focusing system to the screen center.</a:t>
            </a:r>
          </a:p>
          <a:p>
            <a:pPr marL="571500" indent="-571500" fontAlgn="auto">
              <a:spcAft>
                <a:spcPts val="0"/>
              </a:spcAft>
              <a:buFont typeface="Arial" pitchFamily="34" charset="0"/>
              <a:buChar char="•"/>
              <a:defRPr/>
            </a:pPr>
            <a:r>
              <a:rPr lang="en-US" dirty="0">
                <a:latin typeface="Times New Roman" pitchFamily="18" charset="0"/>
                <a:cs typeface="Times New Roman" pitchFamily="18" charset="0"/>
              </a:rPr>
              <a:t>The electron beam will be focused properly only at the </a:t>
            </a:r>
            <a:r>
              <a:rPr lang="en-US" b="1" dirty="0">
                <a:latin typeface="Times New Roman" pitchFamily="18" charset="0"/>
                <a:cs typeface="Times New Roman" pitchFamily="18" charset="0"/>
              </a:rPr>
              <a:t>center</a:t>
            </a:r>
            <a:r>
              <a:rPr lang="en-US" dirty="0">
                <a:latin typeface="Times New Roman" pitchFamily="18" charset="0"/>
                <a:cs typeface="Times New Roman" pitchFamily="18" charset="0"/>
              </a:rPr>
              <a:t> of the screen.</a:t>
            </a:r>
          </a:p>
          <a:p>
            <a:pPr marL="571500" indent="-571500" fontAlgn="auto">
              <a:spcAft>
                <a:spcPts val="0"/>
              </a:spcAft>
              <a:buFont typeface="Arial" pitchFamily="34" charset="0"/>
              <a:buChar char="•"/>
              <a:defRPr/>
            </a:pPr>
            <a:r>
              <a:rPr lang="en-US" dirty="0">
                <a:latin typeface="Times New Roman" pitchFamily="18" charset="0"/>
                <a:cs typeface="Times New Roman" pitchFamily="18" charset="0"/>
              </a:rPr>
              <a:t>As the beam moves to the </a:t>
            </a:r>
            <a:r>
              <a:rPr lang="en-US" b="1" dirty="0">
                <a:latin typeface="Times New Roman" pitchFamily="18" charset="0"/>
                <a:cs typeface="Times New Roman" pitchFamily="18" charset="0"/>
              </a:rPr>
              <a:t>outer edges</a:t>
            </a:r>
            <a:r>
              <a:rPr lang="en-US" dirty="0">
                <a:latin typeface="Times New Roman" pitchFamily="18" charset="0"/>
                <a:cs typeface="Times New Roman" pitchFamily="18" charset="0"/>
              </a:rPr>
              <a:t> of the screen, displayed images become</a:t>
            </a:r>
            <a:r>
              <a:rPr lang="en-US" sz="3600" b="1" dirty="0">
                <a:latin typeface="Times New Roman" pitchFamily="18" charset="0"/>
                <a:cs typeface="Times New Roman" pitchFamily="18" charset="0"/>
              </a:rPr>
              <a:t> </a:t>
            </a:r>
            <a:r>
              <a:rPr lang="en-US" sz="4000" b="1" i="1" dirty="0">
                <a:effectLst>
                  <a:outerShdw blurRad="38100" dist="38100" dir="2700000" algn="tl">
                    <a:srgbClr val="000000"/>
                  </a:outerShdw>
                </a:effectLst>
                <a:latin typeface="Times New Roman" pitchFamily="18" charset="0"/>
                <a:cs typeface="Times New Roman" pitchFamily="18" charset="0"/>
              </a:rPr>
              <a:t>blurred</a:t>
            </a:r>
            <a:r>
              <a:rPr lang="en-US" dirty="0">
                <a:latin typeface="Times New Roman" pitchFamily="18" charset="0"/>
                <a:cs typeface="Times New Roman" pitchFamily="18" charset="0"/>
              </a:rPr>
              <a:t>.</a:t>
            </a:r>
          </a:p>
          <a:p>
            <a:pPr fontAlgn="auto">
              <a:spcAft>
                <a:spcPts val="0"/>
              </a:spcAft>
              <a:buFont typeface="Arial" pitchFamily="34" charset="0"/>
              <a:buChar char="•"/>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228600"/>
            <a:ext cx="8229600" cy="6248400"/>
          </a:xfrm>
        </p:spPr>
        <p:txBody>
          <a:bodyPr/>
          <a:lstStyle/>
          <a:p>
            <a:r>
              <a:rPr lang="en-US">
                <a:latin typeface="Times New Roman" pitchFamily="18" charset="0"/>
                <a:cs typeface="Times New Roman" pitchFamily="18" charset="0"/>
              </a:rPr>
              <a:t>Deflection of the electron beam can be controlled either with </a:t>
            </a:r>
            <a:r>
              <a:rPr lang="en-US" b="1">
                <a:latin typeface="Times New Roman" pitchFamily="18" charset="0"/>
                <a:cs typeface="Times New Roman" pitchFamily="18" charset="0"/>
              </a:rPr>
              <a:t>electric fields</a:t>
            </a:r>
            <a:r>
              <a:rPr lang="en-US">
                <a:latin typeface="Times New Roman" pitchFamily="18" charset="0"/>
                <a:cs typeface="Times New Roman" pitchFamily="18" charset="0"/>
              </a:rPr>
              <a:t> or with </a:t>
            </a:r>
            <a:r>
              <a:rPr lang="en-US" b="1">
                <a:latin typeface="Times New Roman" pitchFamily="18" charset="0"/>
                <a:cs typeface="Times New Roman" pitchFamily="18" charset="0"/>
              </a:rPr>
              <a:t>magnetic fields</a:t>
            </a:r>
            <a:r>
              <a:rPr lang="en-US">
                <a:latin typeface="Times New Roman" pitchFamily="18" charset="0"/>
                <a:cs typeface="Times New Roman" pitchFamily="18" charset="0"/>
              </a:rPr>
              <a:t>.</a:t>
            </a:r>
          </a:p>
          <a:p>
            <a:r>
              <a:rPr lang="en-US" b="1">
                <a:latin typeface="Times New Roman" pitchFamily="18" charset="0"/>
                <a:cs typeface="Times New Roman" pitchFamily="18" charset="0"/>
              </a:rPr>
              <a:t>Horizontal deflection </a:t>
            </a:r>
            <a:r>
              <a:rPr lang="en-US">
                <a:latin typeface="Times New Roman" pitchFamily="18" charset="0"/>
                <a:cs typeface="Times New Roman" pitchFamily="18" charset="0"/>
              </a:rPr>
              <a:t>is accomplished with one pair of coils, and </a:t>
            </a:r>
            <a:r>
              <a:rPr lang="en-US" b="1">
                <a:latin typeface="Times New Roman" pitchFamily="18" charset="0"/>
                <a:cs typeface="Times New Roman" pitchFamily="18" charset="0"/>
              </a:rPr>
              <a:t>vertical deflection</a:t>
            </a:r>
            <a:r>
              <a:rPr lang="en-US">
                <a:latin typeface="Times New Roman" pitchFamily="18" charset="0"/>
                <a:cs typeface="Times New Roman" pitchFamily="18" charset="0"/>
              </a:rPr>
              <a:t> by the other pairs.</a:t>
            </a:r>
          </a:p>
          <a:p>
            <a:r>
              <a:rPr lang="en-US" b="1">
                <a:latin typeface="Times New Roman" pitchFamily="18" charset="0"/>
                <a:cs typeface="Times New Roman" pitchFamily="18" charset="0"/>
              </a:rPr>
              <a:t>Electrostatic deflection: </a:t>
            </a:r>
            <a:r>
              <a:rPr lang="en-US">
                <a:latin typeface="Times New Roman" pitchFamily="18" charset="0"/>
                <a:cs typeface="Times New Roman" pitchFamily="18" charset="0"/>
              </a:rPr>
              <a:t>Two pairs of parallel plates are mounted inside the CRT envelope. </a:t>
            </a:r>
          </a:p>
          <a:p>
            <a:r>
              <a:rPr lang="en-US" b="1">
                <a:latin typeface="Times New Roman" pitchFamily="18" charset="0"/>
                <a:cs typeface="Times New Roman" pitchFamily="18" charset="0"/>
              </a:rPr>
              <a:t>Magnetic deflection: Two pairs of coils</a:t>
            </a:r>
            <a:r>
              <a:rPr lang="en-US">
                <a:latin typeface="Times New Roman" pitchFamily="18" charset="0"/>
                <a:cs typeface="Times New Roman" pitchFamily="18" charset="0"/>
              </a:rPr>
              <a:t> are used, with the coils in each pair mounted on opposite sides of the neck of the CRT envelope.</a:t>
            </a:r>
          </a:p>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CRT-1"/>
          <p:cNvPicPr>
            <a:picLocks noGrp="1" noChangeAspect="1" noChangeArrowheads="1"/>
          </p:cNvPicPr>
          <p:nvPr>
            <p:ph idx="1"/>
          </p:nvPr>
        </p:nvPicPr>
        <p:blipFill>
          <a:blip r:embed="rId2" cstate="print"/>
          <a:srcRect/>
          <a:stretch>
            <a:fillRect/>
          </a:stretch>
        </p:blipFill>
        <p:spPr>
          <a:xfrm>
            <a:off x="457200" y="2590800"/>
            <a:ext cx="8229600" cy="3322638"/>
          </a:xfrm>
        </p:spPr>
      </p:pic>
      <p:sp>
        <p:nvSpPr>
          <p:cNvPr id="13315" name="Content Placeholder 2"/>
          <p:cNvSpPr txBox="1">
            <a:spLocks/>
          </p:cNvSpPr>
          <p:nvPr/>
        </p:nvSpPr>
        <p:spPr bwMode="auto">
          <a:xfrm>
            <a:off x="457200" y="533400"/>
            <a:ext cx="8229600" cy="2057400"/>
          </a:xfrm>
          <a:prstGeom prst="rect">
            <a:avLst/>
          </a:prstGeom>
          <a:noFill/>
          <a:ln w="9525">
            <a:noFill/>
            <a:miter lim="800000"/>
            <a:headEnd/>
            <a:tailEnd/>
          </a:ln>
        </p:spPr>
        <p:txBody>
          <a:bodyPr/>
          <a:lstStyle/>
          <a:p>
            <a:pPr marL="342900" indent="-342900">
              <a:spcBef>
                <a:spcPct val="20000"/>
              </a:spcBef>
              <a:buFont typeface="Arial" charset="0"/>
              <a:buChar char="•"/>
            </a:pPr>
            <a:r>
              <a:rPr lang="en-US" sz="3200">
                <a:latin typeface="Times New Roman" pitchFamily="18" charset="0"/>
                <a:cs typeface="Times New Roman" pitchFamily="18" charset="0"/>
              </a:rPr>
              <a:t>One pair of plates is mounted horizontally to control the </a:t>
            </a:r>
            <a:r>
              <a:rPr lang="en-US" sz="3200" b="1">
                <a:latin typeface="Times New Roman" pitchFamily="18" charset="0"/>
                <a:cs typeface="Times New Roman" pitchFamily="18" charset="0"/>
              </a:rPr>
              <a:t>vertical deflection</a:t>
            </a:r>
            <a:r>
              <a:rPr lang="en-US" sz="3200">
                <a:latin typeface="Times New Roman" pitchFamily="18" charset="0"/>
                <a:cs typeface="Times New Roman" pitchFamily="18" charset="0"/>
              </a:rPr>
              <a:t>, and the other pair is mounted vertically to control </a:t>
            </a:r>
            <a:r>
              <a:rPr lang="en-US" sz="3200" b="1">
                <a:latin typeface="Times New Roman" pitchFamily="18" charset="0"/>
                <a:cs typeface="Times New Roman" pitchFamily="18" charset="0"/>
              </a:rPr>
              <a:t>horizontal deflection</a:t>
            </a:r>
            <a:r>
              <a:rPr lang="en-US" sz="3200">
                <a:latin typeface="Times New Roman" pitchFamily="18" charset="0"/>
                <a:cs typeface="Times New Roman" pitchFamily="18" charset="0"/>
              </a:rPr>
              <a:t>.</a:t>
            </a:r>
          </a:p>
          <a:p>
            <a:pPr marL="342900" indent="-342900">
              <a:spcBef>
                <a:spcPct val="20000"/>
              </a:spcBef>
              <a:buFont typeface="Arial" charset="0"/>
              <a:buChar char="•"/>
            </a:pPr>
            <a:endParaRPr lang="en-US" sz="3200">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a:latin typeface="Times New Roman" pitchFamily="18" charset="0"/>
                <a:cs typeface="Times New Roman" pitchFamily="18" charset="0"/>
              </a:rPr>
              <a:t>Magnetic deflection</a:t>
            </a:r>
            <a:endParaRPr lang="en-US"/>
          </a:p>
        </p:txBody>
      </p:sp>
      <p:pic>
        <p:nvPicPr>
          <p:cNvPr id="14340" name="Picture 4" descr="Tube"/>
          <p:cNvPicPr>
            <a:picLocks noChangeAspect="1" noChangeArrowheads="1"/>
          </p:cNvPicPr>
          <p:nvPr/>
        </p:nvPicPr>
        <p:blipFill>
          <a:blip r:embed="rId2" cstate="print"/>
          <a:srcRect/>
          <a:stretch>
            <a:fillRect/>
          </a:stretch>
        </p:blipFill>
        <p:spPr bwMode="auto">
          <a:xfrm>
            <a:off x="2411413" y="1828800"/>
            <a:ext cx="4824412" cy="4103688"/>
          </a:xfrm>
          <a:prstGeom prst="rect">
            <a:avLst/>
          </a:prstGeom>
          <a:solidFill>
            <a:schemeClr val="bg1"/>
          </a:solid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a:t>Input Hardware</a:t>
            </a:r>
            <a:endParaRPr lang="en-US"/>
          </a:p>
        </p:txBody>
      </p:sp>
      <p:sp>
        <p:nvSpPr>
          <p:cNvPr id="4" name="Footer Placeholder 3"/>
          <p:cNvSpPr>
            <a:spLocks noGrp="1"/>
          </p:cNvSpPr>
          <p:nvPr>
            <p:ph type="ftr" sz="quarter" idx="11"/>
          </p:nvPr>
        </p:nvSpPr>
        <p:spPr/>
        <p:txBody>
          <a:bodyPr/>
          <a:lstStyle/>
          <a:p>
            <a:pPr>
              <a:defRPr/>
            </a:pPr>
            <a:r>
              <a:rPr lang="en-US"/>
              <a:t>Computer Graphics, Khwopa Engineering College, Libali, Bhaktapur</a:t>
            </a:r>
          </a:p>
        </p:txBody>
      </p:sp>
      <p:sp>
        <p:nvSpPr>
          <p:cNvPr id="5" name="Slide Number Placeholder 4"/>
          <p:cNvSpPr>
            <a:spLocks noGrp="1"/>
          </p:cNvSpPr>
          <p:nvPr>
            <p:ph type="sldNum" sz="quarter" idx="12"/>
          </p:nvPr>
        </p:nvSpPr>
        <p:spPr/>
        <p:txBody>
          <a:bodyPr/>
          <a:lstStyle/>
          <a:p>
            <a:pPr>
              <a:defRPr/>
            </a:pPr>
            <a:fld id="{E80DD9D4-2475-4258-A424-8C1784A106C1}" type="slidenum">
              <a:rPr lang="en-US" smtClean="0"/>
              <a:pPr>
                <a:defRPr/>
              </a:pPr>
              <a:t>7</a:t>
            </a:fld>
            <a:endParaRPr lang="en-US"/>
          </a:p>
        </p:txBody>
      </p:sp>
      <p:pic>
        <p:nvPicPr>
          <p:cNvPr id="8197" name="Picture 3" descr="C:\Backup\Graphics\Computer Graphics note\images1.jpg"/>
          <p:cNvPicPr>
            <a:picLocks noChangeAspect="1" noChangeArrowheads="1"/>
          </p:cNvPicPr>
          <p:nvPr/>
        </p:nvPicPr>
        <p:blipFill>
          <a:blip r:embed="rId2" cstate="print"/>
          <a:srcRect/>
          <a:stretch>
            <a:fillRect/>
          </a:stretch>
        </p:blipFill>
        <p:spPr bwMode="auto">
          <a:xfrm>
            <a:off x="533400" y="1295400"/>
            <a:ext cx="3514725" cy="2676525"/>
          </a:xfrm>
          <a:prstGeom prst="rect">
            <a:avLst/>
          </a:prstGeom>
          <a:noFill/>
          <a:ln w="9525">
            <a:noFill/>
            <a:miter lim="800000"/>
            <a:headEnd/>
            <a:tailEnd/>
          </a:ln>
        </p:spPr>
      </p:pic>
      <p:pic>
        <p:nvPicPr>
          <p:cNvPr id="8198" name="Picture 4" descr="C:\Backup\Graphics\Computer Graphics note\images2.jpg"/>
          <p:cNvPicPr>
            <a:picLocks noChangeAspect="1" noChangeArrowheads="1"/>
          </p:cNvPicPr>
          <p:nvPr/>
        </p:nvPicPr>
        <p:blipFill>
          <a:blip r:embed="rId3" cstate="print"/>
          <a:srcRect/>
          <a:stretch>
            <a:fillRect/>
          </a:stretch>
        </p:blipFill>
        <p:spPr bwMode="auto">
          <a:xfrm>
            <a:off x="6010275" y="1362075"/>
            <a:ext cx="2828925" cy="2828925"/>
          </a:xfrm>
          <a:prstGeom prst="rect">
            <a:avLst/>
          </a:prstGeom>
          <a:noFill/>
          <a:ln w="9525">
            <a:noFill/>
            <a:miter lim="800000"/>
            <a:headEnd/>
            <a:tailEnd/>
          </a:ln>
        </p:spPr>
      </p:pic>
      <p:pic>
        <p:nvPicPr>
          <p:cNvPr id="8199" name="Picture 5" descr="C:\Backup\Graphics\Computer Graphics note\images.jpg"/>
          <p:cNvPicPr>
            <a:picLocks noChangeAspect="1" noChangeArrowheads="1"/>
          </p:cNvPicPr>
          <p:nvPr/>
        </p:nvPicPr>
        <p:blipFill>
          <a:blip r:embed="rId4" cstate="print"/>
          <a:srcRect/>
          <a:stretch>
            <a:fillRect/>
          </a:stretch>
        </p:blipFill>
        <p:spPr bwMode="auto">
          <a:xfrm>
            <a:off x="3146425" y="3486150"/>
            <a:ext cx="3330575" cy="268605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609600" y="1524000"/>
            <a:ext cx="7848600"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Color CRTs</a:t>
            </a:r>
          </a:p>
          <a:p>
            <a:pPr>
              <a:defRPr/>
            </a:pPr>
            <a:r>
              <a:rPr lang="en-US" dirty="0"/>
              <a:t> </a:t>
            </a:r>
          </a:p>
          <a:p>
            <a:pPr>
              <a:defRPr/>
            </a:pPr>
            <a:r>
              <a:rPr lang="en-US" dirty="0"/>
              <a:t>Color depends on the light emitted by phosphor.</a:t>
            </a:r>
          </a:p>
          <a:p>
            <a:pPr>
              <a:defRPr/>
            </a:pPr>
            <a:r>
              <a:rPr lang="en-US" dirty="0"/>
              <a:t> </a:t>
            </a:r>
          </a:p>
          <a:p>
            <a:pPr>
              <a:defRPr/>
            </a:pPr>
            <a:r>
              <a:rPr lang="en-US" dirty="0"/>
              <a:t>Two type:</a:t>
            </a:r>
          </a:p>
          <a:p>
            <a:pPr>
              <a:defRPr/>
            </a:pPr>
            <a:r>
              <a:rPr lang="en-US" dirty="0"/>
              <a:t> </a:t>
            </a:r>
          </a:p>
          <a:p>
            <a:pPr>
              <a:defRPr/>
            </a:pPr>
            <a:r>
              <a:rPr lang="en-US" sz="2800" b="1" dirty="0">
                <a:solidFill>
                  <a:schemeClr val="tx1"/>
                </a:solidFill>
              </a:rPr>
              <a:t>Beam Penetration Method</a:t>
            </a:r>
          </a:p>
          <a:p>
            <a:pPr>
              <a:defRPr/>
            </a:pPr>
            <a:r>
              <a:rPr lang="en-US" sz="2800" b="1" dirty="0">
                <a:solidFill>
                  <a:schemeClr val="tx1"/>
                </a:solidFill>
              </a:rPr>
              <a:t> </a:t>
            </a:r>
          </a:p>
          <a:p>
            <a:pPr>
              <a:defRPr/>
            </a:pPr>
            <a:r>
              <a:rPr lang="en-US" sz="2800" b="1" dirty="0">
                <a:solidFill>
                  <a:schemeClr val="tx1"/>
                </a:solidFill>
              </a:rPr>
              <a:t>Shadow Mask Method</a:t>
            </a:r>
          </a:p>
          <a:p>
            <a:pPr algn="ctr" fontAlgn="auto">
              <a:spcBef>
                <a:spcPts val="0"/>
              </a:spcBef>
              <a:spcAft>
                <a:spcPts val="0"/>
              </a:spcAft>
              <a:defRPr/>
            </a:pPr>
            <a:endParaRPr lang="en-US" dirty="0"/>
          </a:p>
        </p:txBody>
      </p:sp>
      <p:sp>
        <p:nvSpPr>
          <p:cNvPr id="4" name="Slide Number Placeholder 3"/>
          <p:cNvSpPr>
            <a:spLocks noGrp="1"/>
          </p:cNvSpPr>
          <p:nvPr>
            <p:ph type="sldNum" sz="quarter" idx="12"/>
          </p:nvPr>
        </p:nvSpPr>
        <p:spPr/>
        <p:txBody>
          <a:bodyPr/>
          <a:lstStyle/>
          <a:p>
            <a:pPr>
              <a:defRPr/>
            </a:pPr>
            <a:fld id="{4985BAFD-F139-4112-ABAD-98DAEA79FCD4}" type="slidenum">
              <a:rPr lang="en-US" smtClean="0"/>
              <a:pPr>
                <a:defRPr/>
              </a:pPr>
              <a:t>70</a:t>
            </a:fld>
            <a:endParaRPr lang="en-US"/>
          </a:p>
        </p:txBody>
      </p:sp>
      <p:sp>
        <p:nvSpPr>
          <p:cNvPr id="6" name="Footer Placeholder 5"/>
          <p:cNvSpPr>
            <a:spLocks noGrp="1"/>
          </p:cNvSpPr>
          <p:nvPr>
            <p:ph type="ftr" sz="quarter" idx="11"/>
          </p:nvPr>
        </p:nvSpPr>
        <p:spPr>
          <a:xfrm>
            <a:off x="2514600" y="6356350"/>
            <a:ext cx="4800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838200" y="1"/>
            <a:ext cx="7772400" cy="914399"/>
          </a:xfrm>
        </p:spPr>
        <p:txBody>
          <a:bodyPr/>
          <a:lstStyle/>
          <a:p>
            <a:pPr eaLnBrk="1" hangingPunct="1"/>
            <a:r>
              <a:rPr lang="en-US" b="1" dirty="0"/>
              <a:t>Display Devices</a:t>
            </a:r>
            <a:endParaRPr lang="en-US" dirty="0"/>
          </a:p>
        </p:txBody>
      </p:sp>
      <p:sp>
        <p:nvSpPr>
          <p:cNvPr id="5" name="Rounded Rectangle 4"/>
          <p:cNvSpPr/>
          <p:nvPr/>
        </p:nvSpPr>
        <p:spPr>
          <a:xfrm>
            <a:off x="533400" y="914400"/>
            <a:ext cx="80010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indent="228600" eaLnBrk="0" hangingPunct="0">
              <a:tabLst>
                <a:tab pos="685800" algn="l"/>
              </a:tabLst>
              <a:defRPr/>
            </a:pPr>
            <a:r>
              <a:rPr lang="en-US" sz="2800" b="1" dirty="0" err="1">
                <a:solidFill>
                  <a:schemeClr val="tx1"/>
                </a:solidFill>
              </a:rPr>
              <a:t>i</a:t>
            </a:r>
            <a:r>
              <a:rPr lang="en-US" sz="2800" b="1" dirty="0">
                <a:solidFill>
                  <a:schemeClr val="tx1"/>
                </a:solidFill>
              </a:rPr>
              <a:t>.	Beam Penetration Method:</a:t>
            </a:r>
          </a:p>
          <a:p>
            <a:pPr marL="225425" algn="just" eaLnBrk="0" hangingPunct="0">
              <a:tabLst>
                <a:tab pos="685800" algn="l"/>
              </a:tabLst>
              <a:defRPr/>
            </a:pPr>
            <a:r>
              <a:rPr lang="en-US" sz="2100" dirty="0">
                <a:solidFill>
                  <a:schemeClr val="tx1"/>
                </a:solidFill>
                <a:cs typeface="Times New Roman" pitchFamily="18" charset="0"/>
              </a:rPr>
              <a:t>Two different layers of phosphor coating used Red (outer) and Green (inner)</a:t>
            </a:r>
            <a:endParaRPr lang="en-US" sz="2100" dirty="0">
              <a:solidFill>
                <a:schemeClr val="tx1"/>
              </a:solidFill>
            </a:endParaRPr>
          </a:p>
          <a:p>
            <a:pPr marL="225425" algn="just" eaLnBrk="0" hangingPunct="0">
              <a:tabLst>
                <a:tab pos="685800" algn="l"/>
              </a:tabLst>
              <a:defRPr/>
            </a:pPr>
            <a:r>
              <a:rPr lang="en-US" sz="2100" dirty="0">
                <a:solidFill>
                  <a:schemeClr val="tx1"/>
                </a:solidFill>
                <a:cs typeface="Times New Roman" pitchFamily="18" charset="0"/>
              </a:rPr>
              <a:t>Display of color depends on the depth of penetration of the electron beam into the phosphor layers</a:t>
            </a:r>
            <a:endParaRPr lang="en-US" sz="2100" dirty="0">
              <a:solidFill>
                <a:schemeClr val="tx1"/>
              </a:solidFill>
            </a:endParaRPr>
          </a:p>
          <a:p>
            <a:pPr indent="228600" algn="just" eaLnBrk="0" hangingPunct="0">
              <a:buFontTx/>
              <a:buChar char="•"/>
              <a:tabLst>
                <a:tab pos="685800" algn="l"/>
              </a:tabLst>
              <a:defRPr/>
            </a:pPr>
            <a:r>
              <a:rPr lang="en-US" sz="2100" dirty="0">
                <a:solidFill>
                  <a:schemeClr val="tx1"/>
                </a:solidFill>
                <a:cs typeface="Times New Roman" pitchFamily="18" charset="0"/>
              </a:rPr>
              <a:t>A beam of slow electrons excites only the outer red layer</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A beam of very fast electrons penetrates thru the red phosphor 	and excites the inner green layer </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When quantity of red is more than green then color appears as 	orange</a:t>
            </a:r>
            <a:endParaRPr lang="en-US" sz="2100" dirty="0">
              <a:solidFill>
                <a:schemeClr val="tx1"/>
              </a:solidFill>
            </a:endParaRPr>
          </a:p>
          <a:p>
            <a:pPr indent="228600" algn="just" eaLnBrk="0" hangingPunct="0">
              <a:buFontTx/>
              <a:buChar char="•"/>
              <a:tabLst>
                <a:tab pos="225425" algn="l"/>
              </a:tabLst>
              <a:defRPr/>
            </a:pPr>
            <a:r>
              <a:rPr lang="en-US" sz="2100" dirty="0">
                <a:solidFill>
                  <a:schemeClr val="tx1"/>
                </a:solidFill>
                <a:cs typeface="Times New Roman" pitchFamily="18" charset="0"/>
              </a:rPr>
              <a:t>When quantity of green is more than red then color appears as 	yellow</a:t>
            </a:r>
            <a:endParaRPr lang="en-US" sz="2100" dirty="0">
              <a:solidFill>
                <a:schemeClr val="tx1"/>
              </a:solidFill>
            </a:endParaRPr>
          </a:p>
          <a:p>
            <a:pPr indent="228600" algn="just" eaLnBrk="0" hangingPunct="0">
              <a:tabLst>
                <a:tab pos="685800" algn="l"/>
              </a:tabLst>
              <a:defRPr/>
            </a:pPr>
            <a:r>
              <a:rPr lang="en-US" sz="2100" dirty="0">
                <a:solidFill>
                  <a:schemeClr val="tx1"/>
                </a:solidFill>
                <a:cs typeface="Times New Roman" pitchFamily="18" charset="0"/>
              </a:rPr>
              <a:t>Screen color is controlled by the beam acceleration voltage.</a:t>
            </a:r>
            <a:endParaRPr lang="en-US" sz="2100" dirty="0">
              <a:solidFill>
                <a:schemeClr val="tx1"/>
              </a:solidFill>
            </a:endParaRPr>
          </a:p>
          <a:p>
            <a:pPr indent="228600" algn="just" eaLnBrk="0" hangingPunct="0">
              <a:tabLst>
                <a:tab pos="685800" algn="l"/>
              </a:tabLst>
              <a:defRPr/>
            </a:pPr>
            <a:r>
              <a:rPr lang="en-US" sz="2100" dirty="0">
                <a:solidFill>
                  <a:schemeClr val="tx1"/>
                </a:solidFill>
                <a:cs typeface="Times New Roman" pitchFamily="18" charset="0"/>
              </a:rPr>
              <a:t>Only four colors possible, poor picture quality</a:t>
            </a:r>
            <a:endParaRPr lang="en-US" sz="2100" dirty="0">
              <a:solidFill>
                <a:schemeClr val="tx1"/>
              </a:solidFill>
            </a:endParaRPr>
          </a:p>
        </p:txBody>
      </p:sp>
      <p:sp>
        <p:nvSpPr>
          <p:cNvPr id="6" name="Slide Number Placeholder 5"/>
          <p:cNvSpPr>
            <a:spLocks noGrp="1"/>
          </p:cNvSpPr>
          <p:nvPr>
            <p:ph type="sldNum" sz="quarter" idx="12"/>
          </p:nvPr>
        </p:nvSpPr>
        <p:spPr/>
        <p:txBody>
          <a:bodyPr/>
          <a:lstStyle/>
          <a:p>
            <a:pPr>
              <a:defRPr/>
            </a:pPr>
            <a:fld id="{7C934B58-A2D1-4BE0-8C09-C44EB5A5BE9B}" type="slidenum">
              <a:rPr lang="en-US" smtClean="0"/>
              <a:pPr>
                <a:defRPr/>
              </a:pPr>
              <a:t>71</a:t>
            </a:fld>
            <a:endParaRPr lang="en-US"/>
          </a:p>
        </p:txBody>
      </p:sp>
      <p:sp>
        <p:nvSpPr>
          <p:cNvPr id="7" name="Footer Placeholder 6"/>
          <p:cNvSpPr>
            <a:spLocks noGrp="1"/>
          </p:cNvSpPr>
          <p:nvPr>
            <p:ph type="ftr" sz="quarter" idx="11"/>
          </p:nvPr>
        </p:nvSpPr>
        <p:spPr>
          <a:xfrm>
            <a:off x="2133600" y="6356350"/>
            <a:ext cx="49530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762000" y="1"/>
            <a:ext cx="7772400" cy="838199"/>
          </a:xfrm>
        </p:spPr>
        <p:txBody>
          <a:bodyPr/>
          <a:lstStyle/>
          <a:p>
            <a:pPr eaLnBrk="1" hangingPunct="1"/>
            <a:r>
              <a:rPr lang="en-US" b="1" dirty="0"/>
              <a:t>Display Devices</a:t>
            </a:r>
            <a:endParaRPr lang="en-US" dirty="0"/>
          </a:p>
        </p:txBody>
      </p:sp>
      <p:sp>
        <p:nvSpPr>
          <p:cNvPr id="5" name="Rounded Rectangle 4"/>
          <p:cNvSpPr/>
          <p:nvPr/>
        </p:nvSpPr>
        <p:spPr>
          <a:xfrm>
            <a:off x="533400" y="914400"/>
            <a:ext cx="81534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indent="228600" eaLnBrk="0" hangingPunct="0">
              <a:tabLst>
                <a:tab pos="685800" algn="l"/>
              </a:tabLst>
              <a:defRPr/>
            </a:pPr>
            <a:r>
              <a:rPr lang="en-US" sz="2800" b="1" dirty="0" err="1">
                <a:solidFill>
                  <a:schemeClr val="tx1"/>
                </a:solidFill>
              </a:rPr>
              <a:t>ii.	Shadow Mask Method </a:t>
            </a:r>
          </a:p>
          <a:p>
            <a:pPr>
              <a:defRPr/>
            </a:pPr>
            <a:r>
              <a:rPr lang="en-US" dirty="0">
                <a:solidFill>
                  <a:schemeClr val="tx1"/>
                </a:solidFill>
              </a:rPr>
              <a:t> </a:t>
            </a:r>
          </a:p>
          <a:p>
            <a:pPr>
              <a:defRPr/>
            </a:pPr>
            <a:r>
              <a:rPr lang="en-US" sz="2400" dirty="0">
                <a:solidFill>
                  <a:schemeClr val="tx1"/>
                </a:solidFill>
              </a:rPr>
              <a:t>The inner side of the viewing surface of a color CRT consists of closely spaced groups of red, green and blue phosphor dots. </a:t>
            </a:r>
          </a:p>
          <a:p>
            <a:pPr>
              <a:defRPr/>
            </a:pPr>
            <a:r>
              <a:rPr lang="en-US" sz="2400" dirty="0">
                <a:solidFill>
                  <a:schemeClr val="tx1"/>
                </a:solidFill>
              </a:rPr>
              <a:t> </a:t>
            </a:r>
          </a:p>
          <a:p>
            <a:pPr>
              <a:defRPr/>
            </a:pPr>
            <a:r>
              <a:rPr lang="en-US" sz="2400" dirty="0">
                <a:solidFill>
                  <a:schemeClr val="tx1"/>
                </a:solidFill>
              </a:rPr>
              <a:t>Each group is called a </a:t>
            </a:r>
            <a:r>
              <a:rPr lang="en-US" sz="2400" i="1" dirty="0">
                <a:solidFill>
                  <a:schemeClr val="tx1"/>
                </a:solidFill>
              </a:rPr>
              <a:t>triad</a:t>
            </a:r>
            <a:r>
              <a:rPr lang="en-US" sz="2400" dirty="0">
                <a:solidFill>
                  <a:schemeClr val="tx1"/>
                </a:solidFill>
              </a:rPr>
              <a:t> </a:t>
            </a:r>
          </a:p>
          <a:p>
            <a:pPr>
              <a:defRPr/>
            </a:pPr>
            <a:r>
              <a:rPr lang="en-US" sz="2400" dirty="0">
                <a:solidFill>
                  <a:schemeClr val="tx1"/>
                </a:solidFill>
              </a:rPr>
              <a:t> </a:t>
            </a:r>
          </a:p>
          <a:p>
            <a:pPr>
              <a:defRPr/>
            </a:pPr>
            <a:r>
              <a:rPr lang="en-US" sz="2400" dirty="0">
                <a:solidFill>
                  <a:schemeClr val="tx1"/>
                </a:solidFill>
              </a:rPr>
              <a:t>A thin metal plate perforated with many small holes is mounted close to the inner side of the viewing surface. This plate is called </a:t>
            </a:r>
            <a:r>
              <a:rPr lang="en-US" sz="2400" i="1" dirty="0">
                <a:solidFill>
                  <a:schemeClr val="tx1"/>
                </a:solidFill>
              </a:rPr>
              <a:t>shadow mask </a:t>
            </a:r>
            <a:endParaRPr lang="en-US" sz="2400" dirty="0">
              <a:solidFill>
                <a:schemeClr val="tx1"/>
              </a:solidFill>
            </a:endParaRPr>
          </a:p>
          <a:p>
            <a:pPr>
              <a:defRPr/>
            </a:pPr>
            <a:r>
              <a:rPr lang="en-US" sz="2400" dirty="0">
                <a:solidFill>
                  <a:schemeClr val="tx1"/>
                </a:solidFill>
              </a:rPr>
              <a:t> </a:t>
            </a:r>
          </a:p>
          <a:p>
            <a:pPr>
              <a:defRPr/>
            </a:pPr>
            <a:r>
              <a:rPr lang="en-US" sz="2400" dirty="0">
                <a:solidFill>
                  <a:schemeClr val="tx1"/>
                </a:solidFill>
              </a:rPr>
              <a:t>The shadow mask is mounted in such a way that each hole is correctly aligned with a triad in color CRT </a:t>
            </a:r>
            <a:r>
              <a:rPr lang="en-US" dirty="0">
                <a:solidFill>
                  <a:schemeClr val="tx1"/>
                </a:solidFill>
              </a:rPr>
              <a:t> </a:t>
            </a:r>
          </a:p>
        </p:txBody>
      </p:sp>
      <p:sp>
        <p:nvSpPr>
          <p:cNvPr id="6" name="Slide Number Placeholder 5"/>
          <p:cNvSpPr>
            <a:spLocks noGrp="1"/>
          </p:cNvSpPr>
          <p:nvPr>
            <p:ph type="sldNum" sz="quarter" idx="12"/>
          </p:nvPr>
        </p:nvSpPr>
        <p:spPr/>
        <p:txBody>
          <a:bodyPr/>
          <a:lstStyle/>
          <a:p>
            <a:pPr>
              <a:defRPr/>
            </a:pPr>
            <a:fld id="{8F9EC360-137D-4635-A7D2-51631F2C638E}" type="slidenum">
              <a:rPr lang="en-US" smtClean="0"/>
              <a:pPr>
                <a:defRPr/>
              </a:pPr>
              <a:t>72</a:t>
            </a:fld>
            <a:endParaRPr lang="en-US"/>
          </a:p>
        </p:txBody>
      </p:sp>
      <p:sp>
        <p:nvSpPr>
          <p:cNvPr id="7" name="Footer Placeholder 6"/>
          <p:cNvSpPr>
            <a:spLocks noGrp="1"/>
          </p:cNvSpPr>
          <p:nvPr>
            <p:ph type="ftr" sz="quarter" idx="11"/>
          </p:nvPr>
        </p:nvSpPr>
        <p:spPr>
          <a:xfrm>
            <a:off x="2362200" y="6356350"/>
            <a:ext cx="4800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Color CRT</a:t>
            </a:r>
          </a:p>
        </p:txBody>
      </p:sp>
      <p:pic>
        <p:nvPicPr>
          <p:cNvPr id="19459" name="Content Placeholder 3" descr="6897.jpg"/>
          <p:cNvPicPr>
            <a:picLocks noGrp="1" noChangeAspect="1"/>
          </p:cNvPicPr>
          <p:nvPr>
            <p:ph idx="1"/>
          </p:nvPr>
        </p:nvPicPr>
        <p:blipFill>
          <a:blip r:embed="rId2" cstate="print"/>
          <a:srcRect/>
          <a:stretch>
            <a:fillRect/>
          </a:stretch>
        </p:blipFill>
        <p:spPr>
          <a:xfrm>
            <a:off x="509588" y="1447800"/>
            <a:ext cx="8024812" cy="4319588"/>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0" y="1219200"/>
            <a:ext cx="57150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chemeClr val="tx1"/>
                </a:solidFill>
              </a:rPr>
              <a:t>There are three electron guns one for each dot in a triad</a:t>
            </a:r>
          </a:p>
          <a:p>
            <a:pPr>
              <a:defRPr/>
            </a:pPr>
            <a:r>
              <a:rPr lang="en-US" sz="2000" dirty="0">
                <a:solidFill>
                  <a:schemeClr val="tx1"/>
                </a:solidFill>
              </a:rPr>
              <a:t> </a:t>
            </a:r>
          </a:p>
          <a:p>
            <a:pPr>
              <a:defRPr/>
            </a:pPr>
            <a:r>
              <a:rPr lang="en-US" sz="2000" dirty="0">
                <a:solidFill>
                  <a:schemeClr val="tx1"/>
                </a:solidFill>
              </a:rPr>
              <a:t>The electron beam form each gun therefore hits only the corresponding dot of a triad as the three electron beams deflect</a:t>
            </a:r>
          </a:p>
          <a:p>
            <a:pPr>
              <a:defRPr/>
            </a:pPr>
            <a:r>
              <a:rPr lang="en-US" sz="2000" dirty="0">
                <a:solidFill>
                  <a:schemeClr val="tx1"/>
                </a:solidFill>
              </a:rPr>
              <a:t> </a:t>
            </a:r>
          </a:p>
          <a:p>
            <a:pPr>
              <a:defRPr/>
            </a:pPr>
            <a:r>
              <a:rPr lang="en-US" sz="2000" dirty="0">
                <a:solidFill>
                  <a:schemeClr val="tx1"/>
                </a:solidFill>
              </a:rPr>
              <a:t>A triad is so small that light emanating from the individual dots is perceived by the viewer as a mixture of the three colors </a:t>
            </a:r>
          </a:p>
          <a:p>
            <a:pPr>
              <a:defRPr/>
            </a:pPr>
            <a:r>
              <a:rPr lang="en-US" sz="2000" dirty="0">
                <a:solidFill>
                  <a:schemeClr val="tx1"/>
                </a:solidFill>
              </a:rPr>
              <a:t> </a:t>
            </a:r>
          </a:p>
          <a:p>
            <a:pPr>
              <a:defRPr/>
            </a:pPr>
            <a:r>
              <a:rPr lang="en-US" sz="2000" dirty="0">
                <a:solidFill>
                  <a:schemeClr val="tx1"/>
                </a:solidFill>
              </a:rPr>
              <a:t>Thus, a wide range of colors can be produced by each triad depending on how strongly each individual phosphor dot in a triad is excited. </a:t>
            </a:r>
          </a:p>
          <a:p>
            <a:pPr algn="ctr" fontAlgn="auto">
              <a:spcBef>
                <a:spcPts val="0"/>
              </a:spcBef>
              <a:spcAft>
                <a:spcPts val="0"/>
              </a:spcAft>
              <a:defRPr/>
            </a:pPr>
            <a:endParaRPr lang="en-US" dirty="0">
              <a:solidFill>
                <a:schemeClr val="tx1"/>
              </a:solidFill>
            </a:endParaRPr>
          </a:p>
        </p:txBody>
      </p:sp>
      <p:pic>
        <p:nvPicPr>
          <p:cNvPr id="63492" name="Picture 1"/>
          <p:cNvPicPr>
            <a:picLocks noChangeAspect="1" noChangeArrowheads="1"/>
          </p:cNvPicPr>
          <p:nvPr/>
        </p:nvPicPr>
        <p:blipFill>
          <a:blip r:embed="rId2" cstate="print"/>
          <a:srcRect/>
          <a:stretch>
            <a:fillRect/>
          </a:stretch>
        </p:blipFill>
        <p:spPr bwMode="auto">
          <a:xfrm>
            <a:off x="5791200" y="0"/>
            <a:ext cx="3352800" cy="37814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EBDA842-3911-4FFF-A36E-9FE0687E9063}" type="slidenum">
              <a:rPr lang="en-US" smtClean="0"/>
              <a:pPr>
                <a:defRPr/>
              </a:pPr>
              <a:t>74</a:t>
            </a:fld>
            <a:endParaRPr lang="en-US"/>
          </a:p>
        </p:txBody>
      </p:sp>
      <p:sp>
        <p:nvSpPr>
          <p:cNvPr id="7" name="Footer Placeholder 6"/>
          <p:cNvSpPr>
            <a:spLocks noGrp="1"/>
          </p:cNvSpPr>
          <p:nvPr>
            <p:ph type="ftr" sz="quarter" idx="11"/>
          </p:nvPr>
        </p:nvSpPr>
        <p:spPr>
          <a:xfrm>
            <a:off x="1752600" y="6356350"/>
            <a:ext cx="48768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ctrTitle"/>
          </p:nvPr>
        </p:nvSpPr>
        <p:spPr>
          <a:xfrm>
            <a:off x="0" y="0"/>
            <a:ext cx="7772400" cy="1470025"/>
          </a:xfrm>
        </p:spPr>
        <p:txBody>
          <a:bodyPr/>
          <a:lstStyle/>
          <a:p>
            <a:pPr eaLnBrk="1" hangingPunct="1"/>
            <a:r>
              <a:rPr lang="en-US" b="1"/>
              <a:t>Display Devices</a:t>
            </a:r>
            <a:br>
              <a:rPr lang="en-US" b="1"/>
            </a:br>
            <a:endParaRPr lang="en-US"/>
          </a:p>
        </p:txBody>
      </p:sp>
      <p:sp>
        <p:nvSpPr>
          <p:cNvPr id="5" name="Rounded Rectangle 4"/>
          <p:cNvSpPr/>
          <p:nvPr/>
        </p:nvSpPr>
        <p:spPr>
          <a:xfrm>
            <a:off x="609600" y="1066800"/>
            <a:ext cx="78486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b="1" dirty="0">
                <a:solidFill>
                  <a:schemeClr val="tx1"/>
                </a:solidFill>
              </a:rPr>
              <a:t>a.	A  Delta –Delta CRT</a:t>
            </a:r>
          </a:p>
          <a:p>
            <a:pPr>
              <a:defRPr/>
            </a:pPr>
            <a:r>
              <a:rPr lang="en-US" dirty="0">
                <a:solidFill>
                  <a:schemeClr val="tx1"/>
                </a:solidFill>
              </a:rPr>
              <a:t>A triad has a </a:t>
            </a:r>
            <a:r>
              <a:rPr lang="en-US" i="1" dirty="0">
                <a:solidFill>
                  <a:schemeClr val="tx1"/>
                </a:solidFill>
              </a:rPr>
              <a:t>triangular (delta) pattern</a:t>
            </a:r>
            <a:r>
              <a:rPr lang="en-US" dirty="0">
                <a:solidFill>
                  <a:schemeClr val="tx1"/>
                </a:solidFill>
              </a:rPr>
              <a:t> as are the three electron guns. </a:t>
            </a:r>
          </a:p>
          <a:p>
            <a:pPr>
              <a:defRPr/>
            </a:pPr>
            <a:r>
              <a:rPr lang="en-US" dirty="0">
                <a:solidFill>
                  <a:schemeClr val="tx1"/>
                </a:solidFill>
              </a:rPr>
              <a:t> </a:t>
            </a:r>
          </a:p>
          <a:p>
            <a:pPr>
              <a:defRPr/>
            </a:pPr>
            <a:r>
              <a:rPr lang="en-US" dirty="0">
                <a:solidFill>
                  <a:schemeClr val="tx1"/>
                </a:solidFill>
              </a:rPr>
              <a:t>Main drawback of this type of CRT is that a high precision display is very difficult to achieve because of technical difficulties involved in the alignment of shadow mask holes and the triad on one to one basis</a:t>
            </a:r>
          </a:p>
          <a:p>
            <a:pPr>
              <a:defRPr/>
            </a:pPr>
            <a:r>
              <a:rPr lang="en-US" sz="2800" b="1" dirty="0">
                <a:solidFill>
                  <a:schemeClr val="tx1"/>
                </a:solidFill>
              </a:rPr>
              <a:t> b.</a:t>
            </a:r>
            <a:r>
              <a:rPr lang="en-US" dirty="0">
                <a:solidFill>
                  <a:schemeClr val="tx1"/>
                </a:solidFill>
              </a:rPr>
              <a:t>	</a:t>
            </a:r>
            <a:r>
              <a:rPr lang="en-US" sz="2800" b="1" dirty="0">
                <a:solidFill>
                  <a:schemeClr val="tx1"/>
                </a:solidFill>
              </a:rPr>
              <a:t>Precision Inline CRT</a:t>
            </a:r>
          </a:p>
          <a:p>
            <a:pPr>
              <a:defRPr/>
            </a:pPr>
            <a:r>
              <a:rPr lang="en-US" dirty="0">
                <a:solidFill>
                  <a:schemeClr val="tx1"/>
                </a:solidFill>
              </a:rPr>
              <a:t>A triad has an </a:t>
            </a:r>
            <a:r>
              <a:rPr lang="en-US" i="1" dirty="0">
                <a:solidFill>
                  <a:schemeClr val="tx1"/>
                </a:solidFill>
              </a:rPr>
              <a:t>in-line pattern</a:t>
            </a:r>
            <a:r>
              <a:rPr lang="en-US" dirty="0">
                <a:solidFill>
                  <a:schemeClr val="tx1"/>
                </a:solidFill>
              </a:rPr>
              <a:t> as are the three electron guns </a:t>
            </a:r>
          </a:p>
          <a:p>
            <a:pPr>
              <a:defRPr/>
            </a:pPr>
            <a:r>
              <a:rPr lang="en-US" dirty="0">
                <a:solidFill>
                  <a:schemeClr val="tx1"/>
                </a:solidFill>
              </a:rPr>
              <a:t> </a:t>
            </a:r>
          </a:p>
          <a:p>
            <a:pPr>
              <a:defRPr/>
            </a:pPr>
            <a:r>
              <a:rPr lang="en-US" dirty="0">
                <a:solidFill>
                  <a:schemeClr val="tx1"/>
                </a:solidFill>
              </a:rPr>
              <a:t>The introduction of this type of CRT has eliminated the main drawback of a Delta-Delta CRT </a:t>
            </a:r>
          </a:p>
          <a:p>
            <a:pPr>
              <a:defRPr/>
            </a:pPr>
            <a:r>
              <a:rPr lang="en-US" dirty="0">
                <a:solidFill>
                  <a:schemeClr val="tx1"/>
                </a:solidFill>
              </a:rPr>
              <a:t> </a:t>
            </a:r>
          </a:p>
          <a:p>
            <a:pPr>
              <a:defRPr/>
            </a:pPr>
            <a:r>
              <a:rPr lang="en-US" dirty="0">
                <a:solidFill>
                  <a:schemeClr val="tx1"/>
                </a:solidFill>
              </a:rPr>
              <a:t>But a slight reduction of image sharpness at the edges of the tube has been noticed </a:t>
            </a:r>
          </a:p>
          <a:p>
            <a:pPr>
              <a:defRPr/>
            </a:pPr>
            <a:r>
              <a:rPr lang="en-US" dirty="0">
                <a:solidFill>
                  <a:schemeClr val="tx1"/>
                </a:solidFill>
              </a:rPr>
              <a:t> </a:t>
            </a:r>
          </a:p>
          <a:p>
            <a:pPr>
              <a:defRPr/>
            </a:pPr>
            <a:r>
              <a:rPr lang="en-US" dirty="0">
                <a:solidFill>
                  <a:schemeClr val="tx1"/>
                </a:solidFill>
              </a:rPr>
              <a:t>Normally 1000 scan lines can be achieved</a:t>
            </a:r>
          </a:p>
          <a:p>
            <a:pPr algn="ctr" fontAlgn="auto">
              <a:spcBef>
                <a:spcPts val="0"/>
              </a:spcBef>
              <a:spcAft>
                <a:spcPts val="0"/>
              </a:spcAft>
              <a:defRPr/>
            </a:pPr>
            <a:endParaRPr lang="en-US" dirty="0">
              <a:solidFill>
                <a:schemeClr val="tx1"/>
              </a:solidFill>
            </a:endParaRPr>
          </a:p>
        </p:txBody>
      </p:sp>
      <p:sp>
        <p:nvSpPr>
          <p:cNvPr id="6" name="Slide Number Placeholder 5"/>
          <p:cNvSpPr>
            <a:spLocks noGrp="1"/>
          </p:cNvSpPr>
          <p:nvPr>
            <p:ph type="sldNum" sz="quarter" idx="12"/>
          </p:nvPr>
        </p:nvSpPr>
        <p:spPr/>
        <p:txBody>
          <a:bodyPr/>
          <a:lstStyle/>
          <a:p>
            <a:pPr>
              <a:defRPr/>
            </a:pPr>
            <a:fld id="{69C70285-B3FE-47A2-AEE9-D60791107388}" type="slidenum">
              <a:rPr lang="en-US" smtClean="0"/>
              <a:pPr>
                <a:defRPr/>
              </a:pPr>
              <a:t>75</a:t>
            </a:fld>
            <a:endParaRPr lang="en-US"/>
          </a:p>
        </p:txBody>
      </p:sp>
      <p:sp>
        <p:nvSpPr>
          <p:cNvPr id="7" name="Footer Placeholder 6"/>
          <p:cNvSpPr>
            <a:spLocks noGrp="1"/>
          </p:cNvSpPr>
          <p:nvPr>
            <p:ph type="ftr" sz="quarter" idx="11"/>
          </p:nvPr>
        </p:nvSpPr>
        <p:spPr>
          <a:xfrm>
            <a:off x="2286000" y="6356350"/>
            <a:ext cx="5181600" cy="365125"/>
          </a:xfrm>
        </p:spPr>
        <p:txBody>
          <a:bodyPr/>
          <a:lstStyle/>
          <a:p>
            <a:pPr>
              <a:defRPr/>
            </a:pPr>
            <a:r>
              <a:rPr lang="en-US"/>
              <a:t>Computer Graphics, Khwopa Engineering College, Libali, Bhaktapur</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b="1"/>
              <a:t>Delta-Delta CRT</a:t>
            </a:r>
            <a:endParaRPr lang="en-US"/>
          </a:p>
        </p:txBody>
      </p:sp>
      <p:pic>
        <p:nvPicPr>
          <p:cNvPr id="65539" name="Picture 4" descr="DeltaGun"/>
          <p:cNvPicPr>
            <a:picLocks noGrp="1" noChangeAspect="1" noChangeArrowheads="1" noCrop="1"/>
          </p:cNvPicPr>
          <p:nvPr>
            <p:ph idx="1"/>
          </p:nvPr>
        </p:nvPicPr>
        <p:blipFill>
          <a:blip r:embed="rId2" cstate="print"/>
          <a:srcRect/>
          <a:stretch>
            <a:fillRect/>
          </a:stretch>
        </p:blipFill>
        <p:spPr>
          <a:xfrm>
            <a:off x="1371600" y="1676400"/>
            <a:ext cx="5353050" cy="4676775"/>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marL="342900" indent="-342900"/>
            <a:r>
              <a:rPr lang="en-US" sz="4000" b="1"/>
              <a:t>In-line Precision Method</a:t>
            </a:r>
            <a:endParaRPr lang="en-US" sz="4000"/>
          </a:p>
        </p:txBody>
      </p:sp>
      <p:pic>
        <p:nvPicPr>
          <p:cNvPr id="66563" name="Picture 7" descr="In-line"/>
          <p:cNvPicPr>
            <a:picLocks noGrp="1" noChangeAspect="1" noChangeArrowheads="1"/>
          </p:cNvPicPr>
          <p:nvPr>
            <p:ph idx="1"/>
          </p:nvPr>
        </p:nvPicPr>
        <p:blipFill>
          <a:blip r:embed="rId2" cstate="print"/>
          <a:srcRect/>
          <a:stretch>
            <a:fillRect/>
          </a:stretch>
        </p:blipFill>
        <p:spPr>
          <a:xfrm>
            <a:off x="990600" y="1606550"/>
            <a:ext cx="7620000" cy="479425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sz="2600" dirty="0">
                <a:solidFill>
                  <a:schemeClr val="tx1"/>
                </a:solidFill>
              </a:rPr>
              <a:t>Depends largely on its </a:t>
            </a:r>
            <a:r>
              <a:rPr lang="en-US" sz="2600" b="1" dirty="0">
                <a:solidFill>
                  <a:schemeClr val="tx1"/>
                </a:solidFill>
              </a:rPr>
              <a:t>resolution, dot pitch</a:t>
            </a:r>
            <a:r>
              <a:rPr lang="en-US" sz="2600" dirty="0">
                <a:solidFill>
                  <a:schemeClr val="tx1"/>
                </a:solidFill>
              </a:rPr>
              <a:t>, and </a:t>
            </a:r>
            <a:r>
              <a:rPr lang="en-US" sz="2600" b="1" dirty="0">
                <a:solidFill>
                  <a:schemeClr val="tx1"/>
                </a:solidFill>
              </a:rPr>
              <a:t>refresh rate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Resolution describes the </a:t>
            </a:r>
            <a:r>
              <a:rPr lang="en-US" sz="2600" b="1" dirty="0">
                <a:solidFill>
                  <a:schemeClr val="tx1"/>
                </a:solidFill>
              </a:rPr>
              <a:t>sharpness</a:t>
            </a:r>
            <a:r>
              <a:rPr lang="en-US" sz="2600" dirty="0">
                <a:solidFill>
                  <a:schemeClr val="tx1"/>
                </a:solidFill>
              </a:rPr>
              <a:t> and </a:t>
            </a:r>
            <a:r>
              <a:rPr lang="en-US" sz="2600" b="1" dirty="0">
                <a:solidFill>
                  <a:schemeClr val="tx1"/>
                </a:solidFill>
              </a:rPr>
              <a:t>clearness </a:t>
            </a:r>
            <a:r>
              <a:rPr lang="en-US" sz="2600" dirty="0">
                <a:solidFill>
                  <a:schemeClr val="tx1"/>
                </a:solidFill>
              </a:rPr>
              <a:t>of an image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Manufacturers state the resolution of a monitor in pixel</a:t>
            </a:r>
          </a:p>
          <a:p>
            <a:pPr lvl="1">
              <a:lnSpc>
                <a:spcPct val="90000"/>
              </a:lnSpc>
              <a:defRPr/>
            </a:pPr>
            <a:r>
              <a:rPr lang="en-US" sz="2600" dirty="0">
                <a:solidFill>
                  <a:schemeClr val="tx1"/>
                </a:solidFill>
              </a:rPr>
              <a:t>Example: 800 X 600 </a:t>
            </a:r>
          </a:p>
          <a:p>
            <a:pPr>
              <a:lnSpc>
                <a:spcPct val="90000"/>
              </a:lnSpc>
              <a:defRPr/>
            </a:pPr>
            <a:endParaRPr lang="en-US" sz="2400" dirty="0">
              <a:solidFill>
                <a:schemeClr val="tx1"/>
              </a:solidFill>
            </a:endParaRPr>
          </a:p>
          <a:p>
            <a:pPr>
              <a:lnSpc>
                <a:spcPct val="90000"/>
              </a:lnSpc>
              <a:defRPr/>
            </a:pPr>
            <a:r>
              <a:rPr lang="en-US" sz="2400" dirty="0">
                <a:solidFill>
                  <a:schemeClr val="tx1"/>
                </a:solidFill>
              </a:rPr>
              <a:t>A pixel (</a:t>
            </a:r>
            <a:r>
              <a:rPr lang="en-US" sz="2400" i="1" dirty="0">
                <a:solidFill>
                  <a:schemeClr val="tx1"/>
                </a:solidFill>
              </a:rPr>
              <a:t>pi</a:t>
            </a:r>
            <a:r>
              <a:rPr lang="en-US" sz="2400" dirty="0">
                <a:solidFill>
                  <a:schemeClr val="tx1"/>
                </a:solidFill>
              </a:rPr>
              <a:t>cture </a:t>
            </a:r>
            <a:r>
              <a:rPr lang="en-US" sz="2400" i="1" dirty="0">
                <a:solidFill>
                  <a:schemeClr val="tx1"/>
                </a:solidFill>
              </a:rPr>
              <a:t>el</a:t>
            </a:r>
            <a:r>
              <a:rPr lang="en-US" sz="2400" dirty="0">
                <a:solidFill>
                  <a:schemeClr val="tx1"/>
                </a:solidFill>
              </a:rPr>
              <a:t>ement) is a single point in an electronic image</a:t>
            </a:r>
          </a:p>
          <a:p>
            <a:pPr lvl="1">
              <a:lnSpc>
                <a:spcPct val="90000"/>
              </a:lnSpc>
              <a:defRPr/>
            </a:pPr>
            <a:r>
              <a:rPr lang="en-US" sz="2400" dirty="0">
                <a:solidFill>
                  <a:schemeClr val="tx1"/>
                </a:solidFill>
              </a:rPr>
              <a:t>A pixel is the smallest element in an electronic image</a:t>
            </a:r>
          </a:p>
          <a:p>
            <a:pPr>
              <a:defRPr/>
            </a:pP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0186D1D4-0A26-4FA7-AF87-9CB7C12D64E6}"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7589" name="TextBox 6"/>
          <p:cNvSpPr txBox="1">
            <a:spLocks noChangeArrowheads="1"/>
          </p:cNvSpPr>
          <p:nvPr/>
        </p:nvSpPr>
        <p:spPr bwMode="auto">
          <a:xfrm>
            <a:off x="1447800" y="0"/>
            <a:ext cx="4678363" cy="534988"/>
          </a:xfrm>
          <a:prstGeom prst="rect">
            <a:avLst/>
          </a:prstGeom>
          <a:noFill/>
          <a:ln w="9525">
            <a:noFill/>
            <a:miter lim="800000"/>
            <a:headEnd/>
            <a:tailEnd/>
          </a:ln>
        </p:spPr>
        <p:txBody>
          <a:bodyPr wrap="none">
            <a:spAutoFit/>
          </a:bodyPr>
          <a:lstStyle/>
          <a:p>
            <a:pPr>
              <a:lnSpc>
                <a:spcPct val="90000"/>
              </a:lnSpc>
            </a:pPr>
            <a:r>
              <a:rPr lang="en-US" sz="3200"/>
              <a:t>Quality of a CRT Monitor</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1066800"/>
            <a:ext cx="7848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sz="2600" dirty="0">
                <a:solidFill>
                  <a:schemeClr val="tx1"/>
                </a:solidFill>
              </a:rPr>
              <a:t>Many CRT monitors use an analog signal to produce an image</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Video card converts </a:t>
            </a:r>
            <a:r>
              <a:rPr lang="en-US" sz="2600" b="1" dirty="0">
                <a:solidFill>
                  <a:schemeClr val="tx1"/>
                </a:solidFill>
              </a:rPr>
              <a:t>digital output from the computer into an analog video signal </a:t>
            </a:r>
            <a:r>
              <a:rPr lang="en-US" sz="2600" dirty="0">
                <a:solidFill>
                  <a:schemeClr val="tx1"/>
                </a:solidFill>
              </a:rPr>
              <a:t>and sends the signal through a cable to the monitor</a:t>
            </a:r>
          </a:p>
          <a:p>
            <a:pPr lvl="1">
              <a:lnSpc>
                <a:spcPct val="90000"/>
              </a:lnSpc>
              <a:defRPr/>
            </a:pPr>
            <a:endParaRPr lang="en-US" sz="2600" dirty="0">
              <a:solidFill>
                <a:schemeClr val="tx1"/>
              </a:solidFill>
            </a:endParaRPr>
          </a:p>
          <a:p>
            <a:pPr lvl="1">
              <a:lnSpc>
                <a:spcPct val="90000"/>
              </a:lnSpc>
              <a:defRPr/>
            </a:pPr>
            <a:r>
              <a:rPr lang="en-US" sz="2600" dirty="0">
                <a:solidFill>
                  <a:schemeClr val="tx1"/>
                </a:solidFill>
              </a:rPr>
              <a:t>Also called a </a:t>
            </a:r>
            <a:r>
              <a:rPr lang="en-US" sz="2600" b="1" dirty="0">
                <a:solidFill>
                  <a:schemeClr val="tx1"/>
                </a:solidFill>
              </a:rPr>
              <a:t>graphics card</a:t>
            </a:r>
          </a:p>
          <a:p>
            <a:pPr>
              <a:lnSpc>
                <a:spcPct val="90000"/>
              </a:lnSpc>
              <a:defRPr/>
            </a:pPr>
            <a:endParaRPr lang="en-US" sz="2600" dirty="0">
              <a:solidFill>
                <a:schemeClr val="tx1"/>
              </a:solidFill>
            </a:endParaRPr>
          </a:p>
        </p:txBody>
      </p:sp>
      <p:sp>
        <p:nvSpPr>
          <p:cNvPr id="4" name="Slide Number Placeholder 3"/>
          <p:cNvSpPr>
            <a:spLocks noGrp="1"/>
          </p:cNvSpPr>
          <p:nvPr>
            <p:ph type="sldNum" sz="quarter" idx="12"/>
          </p:nvPr>
        </p:nvSpPr>
        <p:spPr/>
        <p:txBody>
          <a:bodyPr/>
          <a:lstStyle/>
          <a:p>
            <a:pPr>
              <a:defRPr/>
            </a:pPr>
            <a:fld id="{C04F2834-DC88-432F-9276-54283BC9B535}" type="slidenum">
              <a:rPr lang="en-US" smtClean="0"/>
              <a:pPr>
                <a:defRPr/>
              </a:pPr>
              <a:t>79</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8613" name="TextBox 6"/>
          <p:cNvSpPr txBox="1">
            <a:spLocks noChangeArrowheads="1"/>
          </p:cNvSpPr>
          <p:nvPr/>
        </p:nvSpPr>
        <p:spPr bwMode="auto">
          <a:xfrm>
            <a:off x="1447800" y="0"/>
            <a:ext cx="5856288" cy="534988"/>
          </a:xfrm>
          <a:prstGeom prst="rect">
            <a:avLst/>
          </a:prstGeom>
          <a:noFill/>
          <a:ln w="9525">
            <a:noFill/>
            <a:miter lim="800000"/>
            <a:headEnd/>
            <a:tailEnd/>
          </a:ln>
        </p:spPr>
        <p:txBody>
          <a:bodyPr wrap="none">
            <a:spAutoFit/>
          </a:bodyPr>
          <a:lstStyle/>
          <a:p>
            <a:pPr>
              <a:lnSpc>
                <a:spcPct val="90000"/>
              </a:lnSpc>
            </a:pPr>
            <a:r>
              <a:rPr lang="en-US" sz="3200"/>
              <a:t>Video Cards and CRT Monitors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914400"/>
            <a:ext cx="8001000" cy="510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b="1" dirty="0">
                <a:solidFill>
                  <a:schemeClr val="tx1"/>
                </a:solidFill>
              </a:rPr>
              <a:t>Tablet</a:t>
            </a:r>
          </a:p>
          <a:p>
            <a:pPr>
              <a:defRPr/>
            </a:pPr>
            <a:r>
              <a:rPr lang="en-US" sz="2400" dirty="0">
                <a:solidFill>
                  <a:schemeClr val="tx1"/>
                </a:solidFill>
              </a:rPr>
              <a:t>Tablet is a </a:t>
            </a:r>
            <a:r>
              <a:rPr lang="en-US" sz="2400" b="1" dirty="0">
                <a:solidFill>
                  <a:schemeClr val="tx1"/>
                </a:solidFill>
              </a:rPr>
              <a:t>digitizer.</a:t>
            </a:r>
            <a:r>
              <a:rPr lang="en-US" sz="2400" dirty="0">
                <a:solidFill>
                  <a:schemeClr val="tx1"/>
                </a:solidFill>
              </a:rPr>
              <a:t> </a:t>
            </a:r>
          </a:p>
          <a:p>
            <a:pPr>
              <a:defRPr/>
            </a:pPr>
            <a:r>
              <a:rPr lang="en-US" sz="2400" dirty="0">
                <a:solidFill>
                  <a:schemeClr val="tx1"/>
                </a:solidFill>
              </a:rPr>
              <a:t>-	scan over an object and input a set of discrete coordinate positions.</a:t>
            </a:r>
          </a:p>
          <a:p>
            <a:pPr>
              <a:defRPr/>
            </a:pPr>
            <a:r>
              <a:rPr lang="en-US" sz="2400" dirty="0">
                <a:solidFill>
                  <a:schemeClr val="tx1"/>
                </a:solidFill>
              </a:rPr>
              <a:t> </a:t>
            </a:r>
          </a:p>
          <a:p>
            <a:pPr>
              <a:defRPr/>
            </a:pPr>
            <a:r>
              <a:rPr lang="en-US" sz="2400" dirty="0">
                <a:solidFill>
                  <a:schemeClr val="tx1"/>
                </a:solidFill>
              </a:rPr>
              <a:t>These positions can then be joined with straight line segments to approximate the shape of the original object.</a:t>
            </a:r>
          </a:p>
          <a:p>
            <a:pPr>
              <a:defRPr/>
            </a:pPr>
            <a:endParaRPr lang="en-US" sz="2400" dirty="0">
              <a:solidFill>
                <a:schemeClr val="tx1"/>
              </a:solidFill>
            </a:endParaRPr>
          </a:p>
          <a:p>
            <a:pPr>
              <a:defRPr/>
            </a:pPr>
            <a:r>
              <a:rPr lang="en-US" sz="2400" dirty="0">
                <a:solidFill>
                  <a:schemeClr val="tx1"/>
                </a:solidFill>
              </a:rPr>
              <a:t>A tablet digitizes an  object detecting the position of a movable stylus (a pencil shaped device) or a puck(a mouse like device with cross hairs for sighting positions) held in the user’s hand.</a:t>
            </a:r>
          </a:p>
        </p:txBody>
      </p:sp>
      <p:sp>
        <p:nvSpPr>
          <p:cNvPr id="4" name="Slide Number Placeholder 3"/>
          <p:cNvSpPr>
            <a:spLocks noGrp="1"/>
          </p:cNvSpPr>
          <p:nvPr>
            <p:ph type="sldNum" sz="quarter" idx="12"/>
          </p:nvPr>
        </p:nvSpPr>
        <p:spPr/>
        <p:txBody>
          <a:bodyPr/>
          <a:lstStyle/>
          <a:p>
            <a:pPr>
              <a:defRPr/>
            </a:pPr>
            <a:fld id="{F1F3FCE7-0251-44F9-BA5C-DACB849C2042}"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533400"/>
            <a:ext cx="8001000" cy="571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number of colors a video card displays is determined by its </a:t>
            </a:r>
            <a:r>
              <a:rPr lang="en-US" sz="2600" b="1" dirty="0">
                <a:solidFill>
                  <a:schemeClr val="tx1"/>
                </a:solidFill>
              </a:rPr>
              <a:t>bit depth</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video card’s bit depth, also called the color depth, is the </a:t>
            </a:r>
            <a:r>
              <a:rPr lang="en-US" sz="2600" b="1" dirty="0">
                <a:solidFill>
                  <a:schemeClr val="tx1"/>
                </a:solidFill>
              </a:rPr>
              <a:t>number of bits it uses to store information </a:t>
            </a:r>
            <a:r>
              <a:rPr lang="en-US" sz="2600" dirty="0">
                <a:solidFill>
                  <a:schemeClr val="tx1"/>
                </a:solidFill>
              </a:rPr>
              <a:t>about each pixel</a:t>
            </a:r>
          </a:p>
          <a:p>
            <a:pPr>
              <a:lnSpc>
                <a:spcPct val="90000"/>
              </a:lnSpc>
              <a:defRPr/>
            </a:pPr>
            <a:r>
              <a:rPr lang="en-US" sz="2600" dirty="0">
                <a:solidFill>
                  <a:schemeClr val="tx1"/>
                </a:solidFill>
              </a:rPr>
              <a:t>i.e. 8-bit video card uses 8 bits to store information about each pixel; this video card can display 256 colors (2x2x2x2x2x2x2x2)</a:t>
            </a:r>
          </a:p>
          <a:p>
            <a:pPr>
              <a:lnSpc>
                <a:spcPct val="90000"/>
              </a:lnSpc>
              <a:defRPr/>
            </a:pPr>
            <a:r>
              <a:rPr lang="en-US" sz="2600" dirty="0">
                <a:solidFill>
                  <a:schemeClr val="tx1"/>
                </a:solidFill>
              </a:rPr>
              <a:t>i.e. 24-bit video card uses 24 bits to store information about each pixel and can display 16.7 million colors</a:t>
            </a:r>
          </a:p>
          <a:p>
            <a:pPr>
              <a:lnSpc>
                <a:spcPct val="90000"/>
              </a:lnSpc>
              <a:defRPr/>
            </a:pPr>
            <a:endParaRPr lang="en-US" sz="2600" dirty="0">
              <a:solidFill>
                <a:schemeClr val="tx1"/>
              </a:solidFill>
            </a:endParaRPr>
          </a:p>
          <a:p>
            <a:pPr>
              <a:lnSpc>
                <a:spcPct val="90000"/>
              </a:lnSpc>
              <a:defRPr/>
            </a:pPr>
            <a:r>
              <a:rPr lang="en-US" sz="2600" dirty="0">
                <a:solidFill>
                  <a:schemeClr val="tx1"/>
                </a:solidFill>
              </a:rPr>
              <a:t>The greater the number of bits, the better the resulting image</a:t>
            </a:r>
          </a:p>
          <a:p>
            <a:pPr>
              <a:lnSpc>
                <a:spcPct val="90000"/>
              </a:lnSpc>
              <a:defRPr/>
            </a:pPr>
            <a:endParaRPr lang="en-US" sz="2600" dirty="0">
              <a:solidFill>
                <a:schemeClr val="tx1"/>
              </a:solidFill>
            </a:endParaRPr>
          </a:p>
          <a:p>
            <a:pPr>
              <a:lnSpc>
                <a:spcPct val="90000"/>
              </a:lnSpc>
              <a:buFont typeface="Wingdings" pitchFamily="2" charset="2"/>
              <a:buNone/>
              <a:defRPr/>
            </a:pPr>
            <a:endParaRPr lang="en-US" sz="2600" dirty="0">
              <a:solidFill>
                <a:schemeClr val="tx1"/>
              </a:solidFill>
            </a:endParaRPr>
          </a:p>
          <a:p>
            <a:pPr>
              <a:lnSpc>
                <a:spcPct val="90000"/>
              </a:lnSpc>
              <a:defRPr/>
            </a:pPr>
            <a:endParaRPr lang="th-TH" sz="2600" dirty="0">
              <a:solidFill>
                <a:schemeClr val="tx1"/>
              </a:solidFill>
            </a:endParaRPr>
          </a:p>
          <a:p>
            <a:pPr>
              <a:defRPr/>
            </a:pPr>
            <a:endParaRPr lang="en-US" dirty="0"/>
          </a:p>
        </p:txBody>
      </p:sp>
      <p:sp>
        <p:nvSpPr>
          <p:cNvPr id="4" name="Slide Number Placeholder 3"/>
          <p:cNvSpPr>
            <a:spLocks noGrp="1"/>
          </p:cNvSpPr>
          <p:nvPr>
            <p:ph type="sldNum" sz="quarter" idx="12"/>
          </p:nvPr>
        </p:nvSpPr>
        <p:spPr/>
        <p:txBody>
          <a:bodyPr/>
          <a:lstStyle/>
          <a:p>
            <a:pPr>
              <a:defRPr/>
            </a:pPr>
            <a:fld id="{B494F5EF-FA1B-4947-A4DE-9425BC591B4A}" type="slidenum">
              <a:rPr lang="en-US" smtClean="0"/>
              <a:pPr>
                <a:defRPr/>
              </a:pPr>
              <a:t>80</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69637" name="TextBox 6"/>
          <p:cNvSpPr txBox="1">
            <a:spLocks noChangeArrowheads="1"/>
          </p:cNvSpPr>
          <p:nvPr/>
        </p:nvSpPr>
        <p:spPr bwMode="auto">
          <a:xfrm>
            <a:off x="1447800" y="0"/>
            <a:ext cx="5856288" cy="534988"/>
          </a:xfrm>
          <a:prstGeom prst="rect">
            <a:avLst/>
          </a:prstGeom>
          <a:noFill/>
          <a:ln w="9525">
            <a:noFill/>
            <a:miter lim="800000"/>
            <a:headEnd/>
            <a:tailEnd/>
          </a:ln>
        </p:spPr>
        <p:txBody>
          <a:bodyPr wrap="none">
            <a:spAutoFit/>
          </a:bodyPr>
          <a:lstStyle/>
          <a:p>
            <a:pPr>
              <a:lnSpc>
                <a:spcPct val="90000"/>
              </a:lnSpc>
            </a:pPr>
            <a:r>
              <a:rPr lang="en-US" sz="3200"/>
              <a:t>Video Cards and CRT Monitors</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C41340C-1EFC-4C03-9873-5351C0C62DE7}"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pic>
        <p:nvPicPr>
          <p:cNvPr id="70660" name="Picture 4"/>
          <p:cNvPicPr>
            <a:picLocks noChangeAspect="1" noChangeArrowheads="1"/>
          </p:cNvPicPr>
          <p:nvPr/>
        </p:nvPicPr>
        <p:blipFill>
          <a:blip r:embed="rId2" cstate="print"/>
          <a:srcRect/>
          <a:stretch>
            <a:fillRect/>
          </a:stretch>
        </p:blipFill>
        <p:spPr bwMode="auto">
          <a:xfrm>
            <a:off x="533400" y="2057400"/>
            <a:ext cx="8129588" cy="2789238"/>
          </a:xfrm>
          <a:prstGeom prst="rect">
            <a:avLst/>
          </a:prstGeom>
          <a:noFill/>
          <a:ln w="9525">
            <a:noFill/>
            <a:miter lim="800000"/>
            <a:headEnd/>
            <a:tailEnd/>
          </a:ln>
        </p:spPr>
      </p:pic>
      <p:sp>
        <p:nvSpPr>
          <p:cNvPr id="5" name="Rectangle 4"/>
          <p:cNvSpPr/>
          <p:nvPr/>
        </p:nvSpPr>
        <p:spPr>
          <a:xfrm>
            <a:off x="6477000" y="297180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477000" y="34861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477000" y="39433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515100" y="4438650"/>
            <a:ext cx="1828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868363"/>
          </a:xfrm>
        </p:spPr>
        <p:txBody>
          <a:bodyPr/>
          <a:lstStyle/>
          <a:p>
            <a:r>
              <a:rPr lang="en-US" b="1"/>
              <a:t>Flat Panel Display</a:t>
            </a:r>
            <a:endParaRPr lang="en-US"/>
          </a:p>
        </p:txBody>
      </p:sp>
      <p:sp>
        <p:nvSpPr>
          <p:cNvPr id="22531" name="Content Placeholder 2"/>
          <p:cNvSpPr>
            <a:spLocks noGrp="1"/>
          </p:cNvSpPr>
          <p:nvPr>
            <p:ph idx="1"/>
          </p:nvPr>
        </p:nvSpPr>
        <p:spPr>
          <a:xfrm>
            <a:off x="457200" y="914400"/>
            <a:ext cx="8229600" cy="5715000"/>
          </a:xfrm>
        </p:spPr>
        <p:txBody>
          <a:bodyPr/>
          <a:lstStyle/>
          <a:p>
            <a:r>
              <a:rPr lang="en-US"/>
              <a:t>means reduction of volume, weight and power requirements compared to a CRT. </a:t>
            </a:r>
          </a:p>
          <a:p>
            <a:r>
              <a:rPr lang="en-US"/>
              <a:t>A current applications are calculators, laptops computers, etc. </a:t>
            </a:r>
          </a:p>
          <a:p>
            <a:r>
              <a:rPr lang="en-US" b="1"/>
              <a:t>Two types:</a:t>
            </a:r>
          </a:p>
          <a:p>
            <a:pPr lvl="1"/>
            <a:r>
              <a:rPr lang="en-US" b="1"/>
              <a:t>Emissive Displays:</a:t>
            </a:r>
            <a:r>
              <a:rPr lang="en-US"/>
              <a:t> </a:t>
            </a:r>
          </a:p>
          <a:p>
            <a:pPr lvl="1"/>
            <a:r>
              <a:rPr lang="en-US"/>
              <a:t>converts electrical energy into light. E.g.: plasma panel, electro luminescent display, etc. </a:t>
            </a:r>
          </a:p>
          <a:p>
            <a:pPr lvl="1"/>
            <a:r>
              <a:rPr lang="en-US" b="1"/>
              <a:t>Non-Emissive Display:</a:t>
            </a:r>
            <a:r>
              <a:rPr lang="en-US"/>
              <a:t> </a:t>
            </a:r>
          </a:p>
          <a:p>
            <a:pPr lvl="1"/>
            <a:r>
              <a:rPr lang="en-US"/>
              <a:t>uses optical effects to converts sunlight or other light sources into graphical patterns. E.g.: LCD</a:t>
            </a:r>
          </a:p>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92162"/>
          </a:xfrm>
        </p:spPr>
        <p:txBody>
          <a:bodyPr/>
          <a:lstStyle/>
          <a:p>
            <a:r>
              <a:rPr lang="en-US" b="1"/>
              <a:t>Plasma Panel Display</a:t>
            </a:r>
            <a:endParaRPr lang="en-US"/>
          </a:p>
        </p:txBody>
      </p:sp>
      <p:sp>
        <p:nvSpPr>
          <p:cNvPr id="23555" name="Content Placeholder 2"/>
          <p:cNvSpPr>
            <a:spLocks noGrp="1"/>
          </p:cNvSpPr>
          <p:nvPr>
            <p:ph idx="1"/>
          </p:nvPr>
        </p:nvSpPr>
        <p:spPr>
          <a:xfrm>
            <a:off x="228600" y="1066800"/>
            <a:ext cx="8686800" cy="5486400"/>
          </a:xfrm>
        </p:spPr>
        <p:txBody>
          <a:bodyPr/>
          <a:lstStyle/>
          <a:p>
            <a:r>
              <a:rPr lang="en-US"/>
              <a:t>consists of matrix of cells in a glass envelope. </a:t>
            </a:r>
          </a:p>
          <a:p>
            <a:r>
              <a:rPr lang="en-US"/>
              <a:t>Each cell is filled with gas usually neon, xenon, and other </a:t>
            </a:r>
            <a:r>
              <a:rPr lang="en-US" u="sng">
                <a:hlinkClick r:id="rId2" tooltip="Inert gases"/>
              </a:rPr>
              <a:t>inert gases</a:t>
            </a:r>
            <a:r>
              <a:rPr lang="en-US"/>
              <a:t>. </a:t>
            </a:r>
          </a:p>
          <a:p>
            <a:r>
              <a:rPr lang="en-US"/>
              <a:t>the cells are luminous when they are electrified through "electrodes”</a:t>
            </a:r>
          </a:p>
          <a:p>
            <a:r>
              <a:rPr lang="en-US"/>
              <a:t>With a sufficiently high voltage, some of the atoms in the gas of a cell lose electrons and become ionized creating an electrically conducting </a:t>
            </a:r>
            <a:r>
              <a:rPr lang="en-US" u="sng">
                <a:hlinkClick r:id="rId3" tooltip="Plasma (physics)"/>
              </a:rPr>
              <a:t>plasma</a:t>
            </a:r>
            <a:r>
              <a:rPr lang="en-US"/>
              <a:t> of atoms, free electrons, and ions.</a:t>
            </a:r>
          </a:p>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304800"/>
            <a:ext cx="8382000" cy="6248400"/>
          </a:xfrm>
        </p:spPr>
        <p:txBody>
          <a:bodyPr/>
          <a:lstStyle/>
          <a:p>
            <a:r>
              <a:rPr lang="en-US"/>
              <a:t>The collisions of the flowing electrons in the plasma with the inert gas atoms leads to light emission; such light-emitting plasmas are known as </a:t>
            </a:r>
            <a:r>
              <a:rPr lang="en-US" u="sng">
                <a:hlinkClick r:id="rId2" tooltip="Glow discharge"/>
              </a:rPr>
              <a:t>glow discharges</a:t>
            </a:r>
            <a:r>
              <a:rPr lang="en-US"/>
              <a:t>.</a:t>
            </a:r>
          </a:p>
          <a:p>
            <a:r>
              <a:rPr lang="en-US"/>
              <a:t>To turn on a bulb, system adjusts voltages on the corresponding lines. </a:t>
            </a:r>
          </a:p>
          <a:p>
            <a:r>
              <a:rPr lang="en-US"/>
              <a:t>Once a glow discharge starts, it can be maintained by applying a low-level voltage between all the horizontal and vertical electrodes–even after the ionizing voltage is removed.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upload.wikimedia.org/wikipedia/commons/thumb/5/5d/Plasma-display-composition.svg/440px-Plasma-display-composition.svg.png">
            <a:hlinkClick r:id="rId2"/>
          </p:cNvPr>
          <p:cNvPicPr>
            <a:picLocks noChangeAspect="1" noChangeArrowheads="1"/>
          </p:cNvPicPr>
          <p:nvPr/>
        </p:nvPicPr>
        <p:blipFill>
          <a:blip r:embed="rId3" r:link="rId4" cstate="print"/>
          <a:srcRect/>
          <a:stretch>
            <a:fillRect/>
          </a:stretch>
        </p:blipFill>
        <p:spPr bwMode="auto">
          <a:xfrm>
            <a:off x="381000" y="342900"/>
            <a:ext cx="8305800" cy="622935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92162"/>
          </a:xfrm>
        </p:spPr>
        <p:txBody>
          <a:bodyPr/>
          <a:lstStyle/>
          <a:p>
            <a:r>
              <a:rPr lang="en-US" b="1"/>
              <a:t>Electro Luminescent Display</a:t>
            </a:r>
            <a:endParaRPr lang="en-US"/>
          </a:p>
        </p:txBody>
      </p:sp>
      <p:sp>
        <p:nvSpPr>
          <p:cNvPr id="26627" name="Content Placeholder 2"/>
          <p:cNvSpPr>
            <a:spLocks noGrp="1"/>
          </p:cNvSpPr>
          <p:nvPr>
            <p:ph idx="1"/>
          </p:nvPr>
        </p:nvSpPr>
        <p:spPr>
          <a:xfrm>
            <a:off x="457200" y="1066800"/>
            <a:ext cx="8229600" cy="5486400"/>
          </a:xfrm>
        </p:spPr>
        <p:txBody>
          <a:bodyPr/>
          <a:lstStyle/>
          <a:p>
            <a:r>
              <a:rPr lang="en-US"/>
              <a:t>It consists of same grid line structure as used in plasma display. </a:t>
            </a:r>
          </a:p>
          <a:p>
            <a:r>
              <a:rPr lang="en-US"/>
              <a:t>Between front and back panels is a thin layer of electro luminescent material such as zinc sulphide doped with manganese that emits light when a light electric field is applied. </a:t>
            </a:r>
          </a:p>
          <a:p>
            <a:r>
              <a:rPr lang="en-US"/>
              <a:t>Electrical energy is absorbed by a manganese atom which then release energy as a spot of light similar to the glowing plasma effect in the plasma panel. </a:t>
            </a:r>
          </a:p>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808038"/>
          </a:xfrm>
        </p:spPr>
        <p:txBody>
          <a:bodyPr/>
          <a:lstStyle/>
          <a:p>
            <a:r>
              <a:rPr lang="en-US"/>
              <a:t>Liquid Crystal Display (LCD)</a:t>
            </a:r>
          </a:p>
        </p:txBody>
      </p:sp>
      <p:sp>
        <p:nvSpPr>
          <p:cNvPr id="27651" name="Content Placeholder 2"/>
          <p:cNvSpPr>
            <a:spLocks noGrp="1"/>
          </p:cNvSpPr>
          <p:nvPr>
            <p:ph idx="1"/>
          </p:nvPr>
        </p:nvSpPr>
        <p:spPr>
          <a:xfrm>
            <a:off x="457200" y="914400"/>
            <a:ext cx="8229600" cy="5211763"/>
          </a:xfrm>
        </p:spPr>
        <p:txBody>
          <a:bodyPr/>
          <a:lstStyle/>
          <a:p>
            <a:r>
              <a:rPr lang="en-US"/>
              <a:t>Liquid Crystal has a crystalline arrangement of molecules, get they flow like liquids. </a:t>
            </a:r>
          </a:p>
          <a:p>
            <a:r>
              <a:rPr lang="en-US"/>
              <a:t>Two glass plated sandwiched the liquid crystal material. </a:t>
            </a:r>
          </a:p>
          <a:p>
            <a:r>
              <a:rPr lang="en-US"/>
              <a:t>Rows of horizontal transparent conductors are built into one glass plate.</a:t>
            </a:r>
          </a:p>
          <a:p>
            <a:r>
              <a:rPr lang="en-US"/>
              <a:t>Columns of vertical transparent conductors are put into the other plate.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228600"/>
            <a:ext cx="8229600" cy="6248400"/>
          </a:xfrm>
        </p:spPr>
        <p:txBody>
          <a:bodyPr/>
          <a:lstStyle/>
          <a:p>
            <a:r>
              <a:rPr lang="en-US"/>
              <a:t>The intersection of two conductors defines the pixel position. </a:t>
            </a:r>
          </a:p>
          <a:p>
            <a:r>
              <a:rPr lang="en-US"/>
              <a:t>Polarized light passing through the material is twisted so that it will pass through the opposite polarizer. </a:t>
            </a:r>
          </a:p>
          <a:p>
            <a:r>
              <a:rPr lang="en-US"/>
              <a:t>The light is then reflected back to the viewer. </a:t>
            </a:r>
          </a:p>
          <a:p>
            <a:r>
              <a:rPr lang="en-US"/>
              <a:t>This type of device is called </a:t>
            </a:r>
            <a:r>
              <a:rPr lang="en-US" sz="4000" b="1"/>
              <a:t>passive matrix </a:t>
            </a:r>
            <a:r>
              <a:rPr lang="en-US"/>
              <a:t>LCD .</a:t>
            </a:r>
          </a:p>
          <a:p>
            <a:r>
              <a:rPr lang="en-US"/>
              <a:t>When we use transistors at each pixel position, it is called as </a:t>
            </a:r>
            <a:r>
              <a:rPr lang="en-US" sz="4000" b="1"/>
              <a:t>active matrix </a:t>
            </a:r>
            <a:r>
              <a:rPr lang="en-US"/>
              <a:t>displays. E.g. TFT (Thin Film Transistor) LCD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457200" y="3200400"/>
            <a:ext cx="8229600" cy="3429000"/>
          </a:xfrm>
        </p:spPr>
        <p:txBody>
          <a:bodyPr/>
          <a:lstStyle/>
          <a:p>
            <a:pPr marL="514350" indent="-514350">
              <a:buFont typeface="Calibri" pitchFamily="34" charset="0"/>
              <a:buAutoNum type="arabicPeriod"/>
            </a:pPr>
            <a:r>
              <a:rPr lang="en-US" sz="2400"/>
              <a:t>Polarizing filter film with a vertical axis to polarize light as it enters.</a:t>
            </a:r>
          </a:p>
          <a:p>
            <a:pPr marL="514350" indent="-514350">
              <a:buFont typeface="Calibri" pitchFamily="34" charset="0"/>
              <a:buAutoNum type="arabicPeriod"/>
            </a:pPr>
            <a:r>
              <a:rPr lang="en-US" sz="2400"/>
              <a:t>Glass substrate with electrodes with vertical ridges.  </a:t>
            </a:r>
          </a:p>
          <a:p>
            <a:pPr marL="514350" indent="-514350">
              <a:buFont typeface="Calibri" pitchFamily="34" charset="0"/>
              <a:buAutoNum type="arabicPeriod"/>
            </a:pPr>
            <a:r>
              <a:rPr lang="en-US" sz="2400"/>
              <a:t>Twisted nematic liquid crystal.</a:t>
            </a:r>
          </a:p>
          <a:p>
            <a:pPr marL="514350" indent="-514350">
              <a:buFont typeface="Calibri" pitchFamily="34" charset="0"/>
              <a:buAutoNum type="arabicPeriod"/>
            </a:pPr>
            <a:r>
              <a:rPr lang="en-US" sz="2400"/>
              <a:t>Glass substrate with common electrode film with horizontal ridges to line up with the horizontal filter.</a:t>
            </a:r>
          </a:p>
          <a:p>
            <a:pPr marL="514350" indent="-514350">
              <a:buFont typeface="Calibri" pitchFamily="34" charset="0"/>
              <a:buAutoNum type="arabicPeriod"/>
            </a:pPr>
            <a:r>
              <a:rPr lang="en-US" sz="2400"/>
              <a:t>Polarizing filter film with a horizontal axis to block/pass light.</a:t>
            </a:r>
          </a:p>
          <a:p>
            <a:pPr marL="514350" indent="-514350">
              <a:buFont typeface="Calibri" pitchFamily="34" charset="0"/>
              <a:buAutoNum type="arabicPeriod"/>
            </a:pPr>
            <a:r>
              <a:rPr lang="en-US" sz="2400"/>
              <a:t>Reflective surface to send light back to viewer. </a:t>
            </a:r>
          </a:p>
        </p:txBody>
      </p:sp>
      <p:pic>
        <p:nvPicPr>
          <p:cNvPr id="29699" name="Picture 2" descr="250px-LCD_layers">
            <a:hlinkClick r:id="rId2"/>
          </p:cNvPr>
          <p:cNvPicPr>
            <a:picLocks noChangeAspect="1" noChangeArrowheads="1"/>
          </p:cNvPicPr>
          <p:nvPr/>
        </p:nvPicPr>
        <p:blipFill>
          <a:blip r:embed="rId3" cstate="print"/>
          <a:srcRect t="10313" r="4433" b="7173"/>
          <a:stretch>
            <a:fillRect/>
          </a:stretch>
        </p:blipFill>
        <p:spPr bwMode="auto">
          <a:xfrm>
            <a:off x="2227263" y="0"/>
            <a:ext cx="5164137" cy="3200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0DD0F5-BE41-444F-9609-FCF8B0D8A73D}"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a:t>Computer Graphics, Khwopa Engineering College, Libali, Bhaktapur</a:t>
            </a:r>
          </a:p>
        </p:txBody>
      </p:sp>
      <p:sp>
        <p:nvSpPr>
          <p:cNvPr id="7" name="Title 1"/>
          <p:cNvSpPr txBox="1">
            <a:spLocks/>
          </p:cNvSpPr>
          <p:nvPr/>
        </p:nvSpPr>
        <p:spPr bwMode="auto">
          <a:xfrm>
            <a:off x="0" y="-381000"/>
            <a:ext cx="7772400" cy="1470025"/>
          </a:xfrm>
          <a:prstGeom prst="rect">
            <a:avLst/>
          </a:prstGeom>
          <a:noFill/>
          <a:ln w="9525">
            <a:noFill/>
            <a:miter lim="800000"/>
            <a:headEnd/>
            <a:tailEnd/>
          </a:ln>
        </p:spPr>
        <p:txBody>
          <a:bodyPr anchor="ctr"/>
          <a:lstStyle/>
          <a:p>
            <a:pPr algn="ctr">
              <a:defRPr/>
            </a:pPr>
            <a:r>
              <a:rPr lang="en-US" sz="4400" b="1" dirty="0">
                <a:latin typeface="+mj-lt"/>
                <a:ea typeface="+mj-ea"/>
                <a:cs typeface="+mj-cs"/>
              </a:rPr>
              <a:t>Input Hardware</a:t>
            </a:r>
            <a:endParaRPr lang="en-US" sz="4400" dirty="0">
              <a:latin typeface="+mj-lt"/>
              <a:ea typeface="+mj-ea"/>
              <a:cs typeface="+mj-cs"/>
            </a:endParaRPr>
          </a:p>
        </p:txBody>
      </p:sp>
      <p:pic>
        <p:nvPicPr>
          <p:cNvPr id="10245" name="Picture 5"/>
          <p:cNvPicPr>
            <a:picLocks noChangeAspect="1" noChangeArrowheads="1"/>
          </p:cNvPicPr>
          <p:nvPr/>
        </p:nvPicPr>
        <p:blipFill>
          <a:blip r:embed="rId2" cstate="print"/>
          <a:srcRect/>
          <a:stretch>
            <a:fillRect/>
          </a:stretch>
        </p:blipFill>
        <p:spPr bwMode="auto">
          <a:xfrm>
            <a:off x="904875" y="838200"/>
            <a:ext cx="7334250" cy="52959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TN Polarising Filters"/>
          <p:cNvPicPr>
            <a:picLocks noChangeAspect="1" noChangeArrowheads="1"/>
          </p:cNvPicPr>
          <p:nvPr/>
        </p:nvPicPr>
        <p:blipFill>
          <a:blip r:embed="rId2" cstate="print"/>
          <a:srcRect/>
          <a:stretch>
            <a:fillRect/>
          </a:stretch>
        </p:blipFill>
        <p:spPr bwMode="auto">
          <a:xfrm>
            <a:off x="990600" y="76200"/>
            <a:ext cx="6303963" cy="5943600"/>
          </a:xfrm>
          <a:prstGeom prst="rect">
            <a:avLst/>
          </a:prstGeom>
          <a:noFill/>
          <a:ln w="9525">
            <a:noFill/>
            <a:miter lim="800000"/>
            <a:headEnd/>
            <a:tailEnd/>
          </a:ln>
        </p:spPr>
      </p:pic>
      <p:sp>
        <p:nvSpPr>
          <p:cNvPr id="30723" name="TextBox 5"/>
          <p:cNvSpPr txBox="1">
            <a:spLocks noChangeArrowheads="1"/>
          </p:cNvSpPr>
          <p:nvPr/>
        </p:nvSpPr>
        <p:spPr bwMode="auto">
          <a:xfrm>
            <a:off x="1371600" y="6172200"/>
            <a:ext cx="1371600" cy="400050"/>
          </a:xfrm>
          <a:prstGeom prst="rect">
            <a:avLst/>
          </a:prstGeom>
          <a:noFill/>
          <a:ln w="9525">
            <a:noFill/>
            <a:miter lim="800000"/>
            <a:headEnd/>
            <a:tailEnd/>
          </a:ln>
        </p:spPr>
        <p:txBody>
          <a:bodyPr>
            <a:spAutoFit/>
          </a:bodyPr>
          <a:lstStyle/>
          <a:p>
            <a:r>
              <a:rPr lang="en-US" sz="2000" b="1">
                <a:latin typeface="Calibri" pitchFamily="34" charset="0"/>
              </a:rPr>
              <a:t>On State</a:t>
            </a:r>
          </a:p>
        </p:txBody>
      </p:sp>
      <p:sp>
        <p:nvSpPr>
          <p:cNvPr id="30724" name="TextBox 6"/>
          <p:cNvSpPr txBox="1">
            <a:spLocks noChangeArrowheads="1"/>
          </p:cNvSpPr>
          <p:nvPr/>
        </p:nvSpPr>
        <p:spPr bwMode="auto">
          <a:xfrm>
            <a:off x="5181600" y="5562600"/>
            <a:ext cx="1295400" cy="400050"/>
          </a:xfrm>
          <a:prstGeom prst="rect">
            <a:avLst/>
          </a:prstGeom>
          <a:noFill/>
          <a:ln w="9525">
            <a:noFill/>
            <a:miter lim="800000"/>
            <a:headEnd/>
            <a:tailEnd/>
          </a:ln>
        </p:spPr>
        <p:txBody>
          <a:bodyPr>
            <a:spAutoFit/>
          </a:bodyPr>
          <a:lstStyle/>
          <a:p>
            <a:r>
              <a:rPr lang="en-US" sz="2000" b="1">
                <a:latin typeface="Calibri" pitchFamily="34" charset="0"/>
              </a:rPr>
              <a:t>Off State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2" cstate="print"/>
          <a:srcRect/>
          <a:stretch>
            <a:fillRect/>
          </a:stretch>
        </p:blipFill>
        <p:spPr bwMode="auto">
          <a:xfrm>
            <a:off x="1905000" y="76200"/>
            <a:ext cx="5943600" cy="3230563"/>
          </a:xfrm>
          <a:prstGeom prst="rect">
            <a:avLst/>
          </a:prstGeom>
          <a:noFill/>
          <a:ln w="9525">
            <a:noFill/>
            <a:miter lim="800000"/>
            <a:headEnd/>
            <a:tailEnd/>
          </a:ln>
        </p:spPr>
      </p:pic>
      <p:pic>
        <p:nvPicPr>
          <p:cNvPr id="31747" name="Picture 7"/>
          <p:cNvPicPr>
            <a:picLocks noChangeAspect="1" noChangeArrowheads="1"/>
          </p:cNvPicPr>
          <p:nvPr/>
        </p:nvPicPr>
        <p:blipFill>
          <a:blip r:embed="rId3" cstate="print"/>
          <a:srcRect/>
          <a:stretch>
            <a:fillRect/>
          </a:stretch>
        </p:blipFill>
        <p:spPr bwMode="auto">
          <a:xfrm>
            <a:off x="1219200" y="3429000"/>
            <a:ext cx="7159625" cy="3078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2001</TotalTime>
  <Words>3983</Words>
  <Application>Microsoft Office PowerPoint</Application>
  <PresentationFormat>On-screen Show (4:3)</PresentationFormat>
  <Paragraphs>714</Paragraphs>
  <Slides>91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 Unicode MS</vt:lpstr>
      <vt:lpstr>Arial</vt:lpstr>
      <vt:lpstr>Book Antiqua</vt:lpstr>
      <vt:lpstr>Calibri</vt:lpstr>
      <vt:lpstr>Cooper Black</vt:lpstr>
      <vt:lpstr>Cordia New</vt:lpstr>
      <vt:lpstr>Times New Roman</vt:lpstr>
      <vt:lpstr>Wingdings</vt:lpstr>
      <vt:lpstr>Office Theme</vt:lpstr>
      <vt:lpstr>Chapter 2</vt:lpstr>
      <vt:lpstr>Input Hardware</vt:lpstr>
      <vt:lpstr>Input Hardware</vt:lpstr>
      <vt:lpstr>Input Hardware</vt:lpstr>
      <vt:lpstr>Input Hardware</vt:lpstr>
      <vt:lpstr>Input Hardware</vt:lpstr>
      <vt:lpstr>Input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Hardware</vt:lpstr>
      <vt:lpstr>PowerPoint Presentation</vt:lpstr>
      <vt:lpstr>PowerPoint Presentation</vt:lpstr>
      <vt:lpstr>PowerPoint Presentation</vt:lpstr>
      <vt:lpstr>PowerPoint Presentation</vt:lpstr>
      <vt:lpstr>Display Devices </vt:lpstr>
      <vt:lpstr>Display Devices </vt:lpstr>
      <vt:lpstr>Display Devices </vt:lpstr>
      <vt:lpstr>Display Devices </vt:lpstr>
      <vt:lpstr>PowerPoint Presentation</vt:lpstr>
      <vt:lpstr>PowerPoint Presentation</vt:lpstr>
      <vt:lpstr>Display Devices </vt:lpstr>
      <vt:lpstr>Display Devices </vt:lpstr>
      <vt:lpstr>i. Vector Display Technology </vt:lpstr>
      <vt:lpstr>i. Vector Display Technology </vt:lpstr>
      <vt:lpstr>i. Vector Display Technology </vt:lpstr>
      <vt:lpstr>i. Vector Display Technology </vt:lpstr>
      <vt:lpstr>ii. Raster Display Technology</vt:lpstr>
      <vt:lpstr>ii. Raster Display Technology</vt:lpstr>
      <vt:lpstr>PowerPoint Presentation</vt:lpstr>
      <vt:lpstr>PowerPoint Presentation</vt:lpstr>
      <vt:lpstr>ii. Raster Display Technology</vt:lpstr>
      <vt:lpstr>PowerPoint Presentation</vt:lpstr>
      <vt:lpstr>ii. Raster Display Technology</vt:lpstr>
      <vt:lpstr>ii. Raster Display Technology</vt:lpstr>
      <vt:lpstr>ii. Raster Display Technology</vt:lpstr>
      <vt:lpstr>RDT/VDT</vt:lpstr>
      <vt:lpstr>Frame Buffer</vt:lpstr>
      <vt:lpstr>Frame Buffer</vt:lpstr>
      <vt:lpstr>PowerPoint Presentation</vt:lpstr>
      <vt:lpstr>Frame Buffer</vt:lpstr>
      <vt:lpstr>PowerPoint Presentation</vt:lpstr>
      <vt:lpstr>PowerPoint Presentation</vt:lpstr>
      <vt:lpstr>Frame Buffer Calculation</vt:lpstr>
      <vt:lpstr>PowerPoint Presentation</vt:lpstr>
      <vt:lpstr>PowerPoint Presentation</vt:lpstr>
      <vt:lpstr>Display device</vt:lpstr>
      <vt:lpstr>Monochromatic CRT</vt:lpstr>
      <vt:lpstr>PowerPoint Presentation</vt:lpstr>
      <vt:lpstr>PowerPoint Presentation</vt:lpstr>
      <vt:lpstr>PowerPoint Presentation</vt:lpstr>
      <vt:lpstr>PowerPoint Presentation</vt:lpstr>
      <vt:lpstr>PowerPoint Presentation</vt:lpstr>
      <vt:lpstr>Magnetic deflection</vt:lpstr>
      <vt:lpstr>Display Devices </vt:lpstr>
      <vt:lpstr>Display Devices</vt:lpstr>
      <vt:lpstr>Display Devices</vt:lpstr>
      <vt:lpstr>Color CRT</vt:lpstr>
      <vt:lpstr>Display Devices </vt:lpstr>
      <vt:lpstr>Display Devices </vt:lpstr>
      <vt:lpstr>Delta-Delta CRT</vt:lpstr>
      <vt:lpstr>In-line Precision Method</vt:lpstr>
      <vt:lpstr>PowerPoint Presentation</vt:lpstr>
      <vt:lpstr>PowerPoint Presentation</vt:lpstr>
      <vt:lpstr>PowerPoint Presentation</vt:lpstr>
      <vt:lpstr>PowerPoint Presentation</vt:lpstr>
      <vt:lpstr>Flat Panel Display</vt:lpstr>
      <vt:lpstr>Plasma Panel Display</vt:lpstr>
      <vt:lpstr>PowerPoint Presentation</vt:lpstr>
      <vt:lpstr>PowerPoint Presentation</vt:lpstr>
      <vt:lpstr>Electro Luminescent Display</vt:lpstr>
      <vt:lpstr>Liquid Crystal Display (LCD)</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 Devices</dc:title>
  <dc:creator>IT GEEK</dc:creator>
  <cp:lastModifiedBy>milan cha</cp:lastModifiedBy>
  <cp:revision>229</cp:revision>
  <dcterms:created xsi:type="dcterms:W3CDTF">2009-11-02T11:09:09Z</dcterms:created>
  <dcterms:modified xsi:type="dcterms:W3CDTF">2018-12-05T05:14:56Z</dcterms:modified>
</cp:coreProperties>
</file>