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8" r:id="rId4"/>
    <p:sldId id="265" r:id="rId5"/>
    <p:sldId id="259" r:id="rId6"/>
    <p:sldId id="266" r:id="rId7"/>
    <p:sldId id="268" r:id="rId8"/>
    <p:sldId id="269" r:id="rId9"/>
    <p:sldId id="270" r:id="rId10"/>
    <p:sldId id="271" r:id="rId11"/>
    <p:sldId id="264" r:id="rId12"/>
    <p:sldId id="267" r:id="rId13"/>
    <p:sldId id="272" r:id="rId14"/>
    <p:sldId id="260" r:id="rId15"/>
    <p:sldId id="261" r:id="rId16"/>
    <p:sldId id="262" r:id="rId17"/>
    <p:sldId id="263"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6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633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596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338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370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5701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4181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5997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773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307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164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806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071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947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4/1/2013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39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221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336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4/1/2013</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37297064"/>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3352800"/>
          </a:xfrm>
        </p:spPr>
        <p:txBody>
          <a:bodyPr>
            <a:normAutofit/>
          </a:bodyPr>
          <a:lstStyle/>
          <a:p>
            <a:pPr algn="ctr"/>
            <a:r>
              <a:rPr lang="en-US" sz="6000" b="1" cap="none" dirty="0" smtClean="0">
                <a:ln w="0"/>
                <a:effectLst>
                  <a:reflection blurRad="6350" stA="53000" endA="300" endPos="35500" dir="5400000" sy="-90000" algn="bl" rotWithShape="0"/>
                </a:effectLst>
              </a:rPr>
              <a:t>Presentation on</a:t>
            </a:r>
            <a:br>
              <a:rPr lang="en-US" sz="6000" b="1" cap="none" dirty="0" smtClean="0">
                <a:ln w="0"/>
                <a:effectLst>
                  <a:reflection blurRad="6350" stA="53000" endA="300" endPos="35500" dir="5400000" sy="-90000" algn="bl" rotWithShape="0"/>
                </a:effectLst>
              </a:rPr>
            </a:br>
            <a:r>
              <a:rPr lang="en-US" sz="6000" b="1" cap="none" dirty="0" smtClean="0">
                <a:ln w="0"/>
                <a:effectLst>
                  <a:reflection blurRad="6350" stA="53000" endA="300" endPos="35500" dir="5400000" sy="-90000" algn="bl" rotWithShape="0"/>
                </a:effectLst>
              </a:rPr>
              <a:t>Formatting &amp; </a:t>
            </a:r>
            <a:br>
              <a:rPr lang="en-US" sz="6000" b="1" cap="none" dirty="0" smtClean="0">
                <a:ln w="0"/>
                <a:effectLst>
                  <a:reflection blurRad="6350" stA="53000" endA="300" endPos="35500" dir="5400000" sy="-90000" algn="bl" rotWithShape="0"/>
                </a:effectLst>
              </a:rPr>
            </a:br>
            <a:r>
              <a:rPr lang="en-US" sz="6000" b="1" cap="none" dirty="0" smtClean="0">
                <a:ln w="0"/>
                <a:effectLst>
                  <a:reflection blurRad="6350" stA="53000" endA="300" endPos="35500" dir="5400000" sy="-90000" algn="bl" rotWithShape="0"/>
                </a:effectLst>
              </a:rPr>
              <a:t>Char of Good RD</a:t>
            </a:r>
            <a:endParaRPr lang="en-US" sz="6000" b="1" cap="none" dirty="0">
              <a:ln w="0"/>
              <a:effectLst>
                <a:reflection blurRad="6350" stA="53000" endA="300" endPos="35500" dir="5400000" sy="-90000" algn="bl" rotWithShape="0"/>
              </a:effectLst>
            </a:endParaRPr>
          </a:p>
        </p:txBody>
      </p:sp>
      <p:sp>
        <p:nvSpPr>
          <p:cNvPr id="3" name="Subtitle 2"/>
          <p:cNvSpPr>
            <a:spLocks noGrp="1"/>
          </p:cNvSpPr>
          <p:nvPr>
            <p:ph type="subTitle" idx="1"/>
          </p:nvPr>
        </p:nvSpPr>
        <p:spPr>
          <a:xfrm>
            <a:off x="5029200" y="4876800"/>
            <a:ext cx="3505200" cy="1405467"/>
          </a:xfrm>
        </p:spPr>
        <p:txBody>
          <a:bodyPr>
            <a:normAutofit/>
          </a:bodyPr>
          <a:lstStyle/>
          <a:p>
            <a:pPr algn="l"/>
            <a:r>
              <a:rPr lang="en-US" sz="1600" dirty="0" smtClean="0"/>
              <a:t>Presented by:</a:t>
            </a:r>
          </a:p>
          <a:p>
            <a:pPr algn="l"/>
            <a:r>
              <a:rPr lang="en-US" sz="1600" dirty="0" smtClean="0"/>
              <a:t>Shiva Kumar Shrestha (660335)</a:t>
            </a:r>
          </a:p>
          <a:p>
            <a:pPr algn="l"/>
            <a:r>
              <a:rPr lang="en-US" sz="1600" dirty="0" err="1" smtClean="0"/>
              <a:t>Khwopa</a:t>
            </a:r>
            <a:r>
              <a:rPr lang="en-US" sz="1600" dirty="0" smtClean="0"/>
              <a:t> Engineering College</a:t>
            </a:r>
            <a:endParaRPr lang="en-US" sz="1600" dirty="0"/>
          </a:p>
        </p:txBody>
      </p:sp>
    </p:spTree>
    <p:extLst>
      <p:ext uri="{BB962C8B-B14F-4D97-AF65-F5344CB8AC3E}">
        <p14:creationId xmlns:p14="http://schemas.microsoft.com/office/powerpoint/2010/main" val="1999094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of report</a:t>
            </a:r>
            <a:br>
              <a:rPr lang="en-US" dirty="0"/>
            </a:br>
            <a:r>
              <a:rPr lang="en-US" sz="2400" dirty="0"/>
              <a:t>Conclusion &amp; </a:t>
            </a:r>
            <a:r>
              <a:rPr lang="en-US" sz="2400" dirty="0" smtClean="0"/>
              <a:t>Recommendation:</a:t>
            </a:r>
            <a:endParaRPr lang="en-US" dirty="0"/>
          </a:p>
        </p:txBody>
      </p:sp>
      <p:sp>
        <p:nvSpPr>
          <p:cNvPr id="3" name="Content Placeholder 2"/>
          <p:cNvSpPr>
            <a:spLocks noGrp="1"/>
          </p:cNvSpPr>
          <p:nvPr>
            <p:ph idx="1"/>
          </p:nvPr>
        </p:nvSpPr>
        <p:spPr>
          <a:xfrm>
            <a:off x="457200" y="2142068"/>
            <a:ext cx="7772400" cy="1667931"/>
          </a:xfrm>
        </p:spPr>
        <p:txBody>
          <a:bodyPr>
            <a:normAutofit/>
          </a:bodyPr>
          <a:lstStyle/>
          <a:p>
            <a:pPr marL="0" indent="0">
              <a:buNone/>
            </a:pPr>
            <a:r>
              <a:rPr lang="en-US" b="1" dirty="0">
                <a:solidFill>
                  <a:srgbClr val="00B0F0"/>
                </a:solidFill>
              </a:rPr>
              <a:t>Conclusion  -  </a:t>
            </a:r>
            <a:r>
              <a:rPr lang="en-US" dirty="0"/>
              <a:t>This  is  a  summary  of  the  most  significant  results/findings. </a:t>
            </a:r>
          </a:p>
          <a:p>
            <a:pPr marL="0" indent="0">
              <a:buNone/>
            </a:pPr>
            <a:endParaRPr lang="en-US" b="1" dirty="0" smtClean="0"/>
          </a:p>
          <a:p>
            <a:pPr marL="0" indent="0">
              <a:buNone/>
            </a:pPr>
            <a:r>
              <a:rPr lang="en-US" b="1" dirty="0" smtClean="0">
                <a:solidFill>
                  <a:srgbClr val="00B0F0"/>
                </a:solidFill>
              </a:rPr>
              <a:t>Recommendation  </a:t>
            </a:r>
            <a:r>
              <a:rPr lang="en-US" b="1" dirty="0">
                <a:solidFill>
                  <a:srgbClr val="00B0F0"/>
                </a:solidFill>
              </a:rPr>
              <a:t>-  </a:t>
            </a:r>
            <a:r>
              <a:rPr lang="en-US" dirty="0"/>
              <a:t>This includes suggestions  for what  needs  to be  done  as a </a:t>
            </a:r>
          </a:p>
          <a:p>
            <a:pPr marL="0" indent="0">
              <a:buNone/>
            </a:pPr>
            <a:r>
              <a:rPr lang="en-US" dirty="0"/>
              <a:t>result of your findings. Recommendations are usually listed in order of priority.</a:t>
            </a:r>
          </a:p>
        </p:txBody>
      </p:sp>
    </p:spTree>
    <p:extLst>
      <p:ext uri="{BB962C8B-B14F-4D97-AF65-F5344CB8AC3E}">
        <p14:creationId xmlns:p14="http://schemas.microsoft.com/office/powerpoint/2010/main" val="65036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Supplementary</a:t>
            </a:r>
            <a:endParaRPr lang="en-US" dirty="0"/>
          </a:p>
        </p:txBody>
      </p:sp>
      <p:sp>
        <p:nvSpPr>
          <p:cNvPr id="3" name="Content Placeholder 2"/>
          <p:cNvSpPr>
            <a:spLocks noGrp="1"/>
          </p:cNvSpPr>
          <p:nvPr>
            <p:ph idx="1"/>
          </p:nvPr>
        </p:nvSpPr>
        <p:spPr>
          <a:xfrm>
            <a:off x="457200" y="2142069"/>
            <a:ext cx="7772400" cy="905931"/>
          </a:xfrm>
        </p:spPr>
        <p:txBody>
          <a:bodyPr/>
          <a:lstStyle/>
          <a:p>
            <a:pPr>
              <a:buFont typeface="Wingdings" panose="05000000000000000000" pitchFamily="2" charset="2"/>
              <a:buChar char="v"/>
            </a:pPr>
            <a:r>
              <a:rPr lang="en-US" dirty="0"/>
              <a:t>References or Bibliography </a:t>
            </a:r>
            <a:endParaRPr lang="en-US" dirty="0" smtClean="0"/>
          </a:p>
          <a:p>
            <a:pPr>
              <a:buFont typeface="Wingdings" panose="05000000000000000000" pitchFamily="2" charset="2"/>
              <a:buChar char="v"/>
            </a:pPr>
            <a:r>
              <a:rPr lang="en-US" dirty="0"/>
              <a:t>Appendices </a:t>
            </a:r>
          </a:p>
        </p:txBody>
      </p:sp>
    </p:spTree>
    <p:extLst>
      <p:ext uri="{BB962C8B-B14F-4D97-AF65-F5344CB8AC3E}">
        <p14:creationId xmlns:p14="http://schemas.microsoft.com/office/powerpoint/2010/main" val="3298779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Supplementary</a:t>
            </a:r>
            <a:br>
              <a:rPr lang="en-US" dirty="0"/>
            </a:br>
            <a:r>
              <a:rPr lang="en-US" sz="2400" dirty="0"/>
              <a:t>References or </a:t>
            </a:r>
            <a:r>
              <a:rPr lang="en-US" sz="2400" dirty="0" smtClean="0"/>
              <a:t>Bibliography:</a:t>
            </a:r>
            <a:endParaRPr lang="en-US" dirty="0"/>
          </a:p>
        </p:txBody>
      </p:sp>
      <p:sp>
        <p:nvSpPr>
          <p:cNvPr id="3" name="Content Placeholder 2"/>
          <p:cNvSpPr>
            <a:spLocks noGrp="1"/>
          </p:cNvSpPr>
          <p:nvPr>
            <p:ph idx="1"/>
          </p:nvPr>
        </p:nvSpPr>
        <p:spPr>
          <a:xfrm>
            <a:off x="457200" y="2142069"/>
            <a:ext cx="7772400" cy="1439332"/>
          </a:xfrm>
        </p:spPr>
        <p:txBody>
          <a:bodyPr>
            <a:normAutofit/>
          </a:bodyPr>
          <a:lstStyle/>
          <a:p>
            <a:pPr marL="0" indent="0">
              <a:buNone/>
            </a:pPr>
            <a:r>
              <a:rPr lang="en-US" b="1" dirty="0">
                <a:solidFill>
                  <a:srgbClr val="00B0F0"/>
                </a:solidFill>
              </a:rPr>
              <a:t>References or Bibliography - </a:t>
            </a:r>
            <a:r>
              <a:rPr lang="en-US" dirty="0"/>
              <a:t>This includes all references used in your report or </a:t>
            </a:r>
            <a:r>
              <a:rPr lang="en-US" dirty="0" smtClean="0"/>
              <a:t>referred </a:t>
            </a:r>
            <a:r>
              <a:rPr lang="en-US" dirty="0"/>
              <a:t>to for background information. This must be done using the referencing </a:t>
            </a:r>
            <a:r>
              <a:rPr lang="en-US" dirty="0" smtClean="0"/>
              <a:t>convention </a:t>
            </a:r>
            <a:r>
              <a:rPr lang="en-US" dirty="0"/>
              <a:t>specified by your lecturer/tutor. </a:t>
            </a:r>
          </a:p>
          <a:p>
            <a:pPr marL="0" indent="0">
              <a:buNone/>
            </a:pPr>
            <a:r>
              <a:rPr lang="en-US" dirty="0"/>
              <a:t> </a:t>
            </a:r>
          </a:p>
        </p:txBody>
      </p:sp>
    </p:spTree>
    <p:extLst>
      <p:ext uri="{BB962C8B-B14F-4D97-AF65-F5344CB8AC3E}">
        <p14:creationId xmlns:p14="http://schemas.microsoft.com/office/powerpoint/2010/main" val="2430050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Supplementary</a:t>
            </a:r>
            <a:br>
              <a:rPr lang="en-US" dirty="0"/>
            </a:br>
            <a:r>
              <a:rPr lang="en-US" sz="2400" dirty="0" smtClean="0"/>
              <a:t>Appendices:</a:t>
            </a:r>
            <a:endParaRPr lang="en-US" dirty="0"/>
          </a:p>
        </p:txBody>
      </p:sp>
      <p:sp>
        <p:nvSpPr>
          <p:cNvPr id="3" name="Content Placeholder 2"/>
          <p:cNvSpPr>
            <a:spLocks noGrp="1"/>
          </p:cNvSpPr>
          <p:nvPr>
            <p:ph idx="1"/>
          </p:nvPr>
        </p:nvSpPr>
        <p:spPr>
          <a:xfrm>
            <a:off x="457200" y="2142069"/>
            <a:ext cx="7772400" cy="1744132"/>
          </a:xfrm>
        </p:spPr>
        <p:txBody>
          <a:bodyPr/>
          <a:lstStyle/>
          <a:p>
            <a:pPr marL="0" indent="0">
              <a:buNone/>
            </a:pPr>
            <a:r>
              <a:rPr lang="en-US" b="1" dirty="0">
                <a:solidFill>
                  <a:srgbClr val="00B0F0"/>
                </a:solidFill>
              </a:rPr>
              <a:t>Appendices  -  </a:t>
            </a:r>
            <a:r>
              <a:rPr lang="en-US" dirty="0"/>
              <a:t>These  should  add  extra  information  to  the  report.  If  you  include </a:t>
            </a:r>
            <a:r>
              <a:rPr lang="en-US" dirty="0" smtClean="0"/>
              <a:t>appendices </a:t>
            </a:r>
            <a:r>
              <a:rPr lang="en-US" dirty="0"/>
              <a:t>they must be referred to in the body of the report and must have a </a:t>
            </a:r>
            <a:r>
              <a:rPr lang="en-US" dirty="0" smtClean="0"/>
              <a:t>clear </a:t>
            </a:r>
            <a:r>
              <a:rPr lang="en-US" dirty="0"/>
              <a:t>purpose for being included. Each appendix must be named and numbered. </a:t>
            </a:r>
          </a:p>
          <a:p>
            <a:pPr marL="0" indent="0">
              <a:buNone/>
            </a:pPr>
            <a:endParaRPr lang="en-US" dirty="0"/>
          </a:p>
        </p:txBody>
      </p:sp>
    </p:spTree>
    <p:extLst>
      <p:ext uri="{BB962C8B-B14F-4D97-AF65-F5344CB8AC3E}">
        <p14:creationId xmlns:p14="http://schemas.microsoft.com/office/powerpoint/2010/main" val="56203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APA (American Psychological Association) style</a:t>
            </a:r>
            <a:br>
              <a:rPr lang="en-US" sz="2400" dirty="0" smtClean="0"/>
            </a:br>
            <a:endParaRPr lang="en-US" sz="2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70"/>
          <a:stretch/>
        </p:blipFill>
        <p:spPr>
          <a:xfrm>
            <a:off x="1279486" y="2209800"/>
            <a:ext cx="6127827" cy="3581400"/>
          </a:xfrm>
        </p:spPr>
      </p:pic>
    </p:spTree>
    <p:extLst>
      <p:ext uri="{BB962C8B-B14F-4D97-AF65-F5344CB8AC3E}">
        <p14:creationId xmlns:p14="http://schemas.microsoft.com/office/powerpoint/2010/main" val="1174385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APA (American Psychological Association) </a:t>
            </a:r>
            <a:r>
              <a:rPr lang="en-US" sz="2400" dirty="0" smtClean="0"/>
              <a:t>style</a:t>
            </a:r>
            <a:br>
              <a:rPr lang="en-US" sz="2400" dirty="0" smtClean="0"/>
            </a:br>
            <a:r>
              <a:rPr lang="en-US" sz="2400" b="1" i="1" dirty="0">
                <a:solidFill>
                  <a:srgbClr val="00B050"/>
                </a:solidFill>
                <a:cs typeface="Adobe Naskh Medium" panose="01010101010101010101" pitchFamily="50" charset="-78"/>
              </a:rPr>
              <a:t>Continued…</a:t>
            </a:r>
            <a:endParaRPr lang="en-US"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759" y="2141538"/>
            <a:ext cx="7335281" cy="3649662"/>
          </a:xfrm>
        </p:spPr>
      </p:pic>
    </p:spTree>
    <p:extLst>
      <p:ext uri="{BB962C8B-B14F-4D97-AF65-F5344CB8AC3E}">
        <p14:creationId xmlns:p14="http://schemas.microsoft.com/office/powerpoint/2010/main" val="1765343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APA (American Psychological Association) </a:t>
            </a:r>
            <a:r>
              <a:rPr lang="en-US" sz="2400" dirty="0" smtClean="0"/>
              <a:t>style</a:t>
            </a:r>
            <a:br>
              <a:rPr lang="en-US" sz="2400" dirty="0" smtClean="0"/>
            </a:br>
            <a:r>
              <a:rPr lang="en-US" sz="2400" b="1" i="1" dirty="0">
                <a:solidFill>
                  <a:srgbClr val="00B050"/>
                </a:solidFill>
                <a:cs typeface="Adobe Naskh Medium" panose="01010101010101010101" pitchFamily="50" charset="-78"/>
              </a:rPr>
              <a:t>Continued…</a:t>
            </a:r>
            <a:endParaRPr lang="en-US"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497" y="2141538"/>
            <a:ext cx="6893806" cy="3649662"/>
          </a:xfrm>
        </p:spPr>
      </p:pic>
    </p:spTree>
    <p:extLst>
      <p:ext uri="{BB962C8B-B14F-4D97-AF65-F5344CB8AC3E}">
        <p14:creationId xmlns:p14="http://schemas.microsoft.com/office/powerpoint/2010/main" val="2045270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APA (American Psychological Association) </a:t>
            </a:r>
            <a:r>
              <a:rPr lang="en-US" sz="2400" dirty="0" smtClean="0"/>
              <a:t>style</a:t>
            </a:r>
            <a:br>
              <a:rPr lang="en-US" sz="2400" dirty="0" smtClean="0"/>
            </a:br>
            <a:r>
              <a:rPr lang="en-US" sz="2400" b="1" i="1" dirty="0" smtClean="0">
                <a:solidFill>
                  <a:srgbClr val="00B050"/>
                </a:solidFill>
                <a:cs typeface="Adobe Naskh Medium" panose="01010101010101010101" pitchFamily="50" charset="-78"/>
              </a:rPr>
              <a:t>Continued…</a:t>
            </a:r>
            <a:endParaRPr lang="en-US" sz="2400" b="1" i="1" dirty="0">
              <a:solidFill>
                <a:srgbClr val="00B050"/>
              </a:solidFill>
              <a:cs typeface="Adobe Naskh Medium" panose="01010101010101010101" pitchFamily="50"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497" y="2141538"/>
            <a:ext cx="6893806" cy="3649662"/>
          </a:xfrm>
        </p:spPr>
      </p:pic>
    </p:spTree>
    <p:extLst>
      <p:ext uri="{BB962C8B-B14F-4D97-AF65-F5344CB8AC3E}">
        <p14:creationId xmlns:p14="http://schemas.microsoft.com/office/powerpoint/2010/main" val="2886649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good research design</a:t>
            </a:r>
            <a:endParaRPr lang="en-US" dirty="0"/>
          </a:p>
        </p:txBody>
      </p:sp>
      <p:sp>
        <p:nvSpPr>
          <p:cNvPr id="3" name="Content Placeholder 2"/>
          <p:cNvSpPr>
            <a:spLocks noGrp="1"/>
          </p:cNvSpPr>
          <p:nvPr>
            <p:ph idx="1"/>
          </p:nvPr>
        </p:nvSpPr>
        <p:spPr>
          <a:xfrm>
            <a:off x="457200" y="2142069"/>
            <a:ext cx="7772400" cy="2277532"/>
          </a:xfrm>
        </p:spPr>
        <p:txBody>
          <a:bodyPr/>
          <a:lstStyle/>
          <a:p>
            <a:pPr>
              <a:buFont typeface="Wingdings" panose="05000000000000000000" pitchFamily="2" charset="2"/>
              <a:buChar char="v"/>
            </a:pPr>
            <a:r>
              <a:rPr lang="en-US" b="1" dirty="0"/>
              <a:t>The Research Topic</a:t>
            </a:r>
          </a:p>
          <a:p>
            <a:pPr>
              <a:buFont typeface="Wingdings" panose="05000000000000000000" pitchFamily="2" charset="2"/>
              <a:buChar char="v"/>
            </a:pPr>
            <a:r>
              <a:rPr lang="en-US" b="1" dirty="0"/>
              <a:t>Relationship to Previous Research</a:t>
            </a:r>
          </a:p>
          <a:p>
            <a:pPr>
              <a:buFont typeface="Wingdings" panose="05000000000000000000" pitchFamily="2" charset="2"/>
              <a:buChar char="v"/>
            </a:pPr>
            <a:r>
              <a:rPr lang="en-US" b="1" dirty="0"/>
              <a:t>Experimental Design</a:t>
            </a:r>
          </a:p>
          <a:p>
            <a:pPr>
              <a:buFont typeface="Wingdings" panose="05000000000000000000" pitchFamily="2" charset="2"/>
              <a:buChar char="v"/>
            </a:pPr>
            <a:r>
              <a:rPr lang="en-US" b="1" dirty="0"/>
              <a:t>Bias and Ethics</a:t>
            </a:r>
          </a:p>
          <a:p>
            <a:pPr marL="0" indent="0">
              <a:buNone/>
            </a:pPr>
            <a:endParaRPr lang="en-US" dirty="0"/>
          </a:p>
        </p:txBody>
      </p:sp>
    </p:spTree>
    <p:extLst>
      <p:ext uri="{BB962C8B-B14F-4D97-AF65-F5344CB8AC3E}">
        <p14:creationId xmlns:p14="http://schemas.microsoft.com/office/powerpoint/2010/main" val="2660112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2"/>
            <a:ext cx="7772400" cy="5791198"/>
          </a:xfrm>
        </p:spPr>
        <p:txBody>
          <a:bodyPr>
            <a:normAutofit/>
          </a:bodyPr>
          <a:lstStyle/>
          <a:p>
            <a:pPr marL="0" indent="0">
              <a:buNone/>
            </a:pPr>
            <a:r>
              <a:rPr lang="en-US" b="1" dirty="0">
                <a:solidFill>
                  <a:srgbClr val="00B0F0"/>
                </a:solidFill>
              </a:rPr>
              <a:t>The Research </a:t>
            </a:r>
            <a:r>
              <a:rPr lang="en-US" b="1" dirty="0" smtClean="0">
                <a:solidFill>
                  <a:srgbClr val="00B0F0"/>
                </a:solidFill>
              </a:rPr>
              <a:t>Topic - </a:t>
            </a:r>
            <a:r>
              <a:rPr lang="en-US" dirty="0" smtClean="0"/>
              <a:t>A </a:t>
            </a:r>
            <a:r>
              <a:rPr lang="en-US" dirty="0"/>
              <a:t>researcher may begin a research project with a broad question</a:t>
            </a:r>
            <a:br>
              <a:rPr lang="en-US" dirty="0"/>
            </a:br>
            <a:r>
              <a:rPr lang="en-US" b="1" dirty="0">
                <a:solidFill>
                  <a:srgbClr val="00B0F0"/>
                </a:solidFill>
              </a:rPr>
              <a:t>Relationship to Previous </a:t>
            </a:r>
            <a:r>
              <a:rPr lang="en-US" b="1" dirty="0" smtClean="0">
                <a:solidFill>
                  <a:srgbClr val="00B0F0"/>
                </a:solidFill>
              </a:rPr>
              <a:t>Research - </a:t>
            </a:r>
            <a:r>
              <a:rPr lang="en-US" dirty="0" smtClean="0"/>
              <a:t>A </a:t>
            </a:r>
            <a:r>
              <a:rPr lang="en-US" dirty="0"/>
              <a:t>thorough review of previous literature on the topic provides essential insights for the researcher. The research to be conducted must not be identical to research that has already been done. </a:t>
            </a:r>
          </a:p>
          <a:p>
            <a:pPr marL="0" indent="0">
              <a:buNone/>
            </a:pPr>
            <a:r>
              <a:rPr lang="en-US" b="1" dirty="0">
                <a:solidFill>
                  <a:srgbClr val="00B0F0"/>
                </a:solidFill>
              </a:rPr>
              <a:t>Experimental </a:t>
            </a:r>
            <a:r>
              <a:rPr lang="en-US" b="1" dirty="0" smtClean="0">
                <a:solidFill>
                  <a:srgbClr val="00B0F0"/>
                </a:solidFill>
              </a:rPr>
              <a:t>Design - </a:t>
            </a:r>
            <a:r>
              <a:rPr lang="en-US" dirty="0" smtClean="0"/>
              <a:t>Experimental </a:t>
            </a:r>
            <a:r>
              <a:rPr lang="en-US" dirty="0"/>
              <a:t>design begins at the end, by deciding what data needs to be collected from the experiment. The researcher decides what qualities to measure, what measurements to use and how to analyze the data.</a:t>
            </a:r>
          </a:p>
          <a:p>
            <a:pPr marL="0" indent="0">
              <a:buNone/>
            </a:pPr>
            <a:r>
              <a:rPr lang="en-US" dirty="0"/>
              <a:t/>
            </a:r>
            <a:br>
              <a:rPr lang="en-US" dirty="0"/>
            </a:br>
            <a:r>
              <a:rPr lang="en-US" b="1" dirty="0">
                <a:solidFill>
                  <a:srgbClr val="00B0F0"/>
                </a:solidFill>
              </a:rPr>
              <a:t>Bias and </a:t>
            </a:r>
            <a:r>
              <a:rPr lang="en-US" b="1" dirty="0" smtClean="0">
                <a:solidFill>
                  <a:srgbClr val="00B0F0"/>
                </a:solidFill>
              </a:rPr>
              <a:t>Ethics - </a:t>
            </a:r>
            <a:r>
              <a:rPr lang="en-US" dirty="0" smtClean="0"/>
              <a:t>Scientific </a:t>
            </a:r>
            <a:r>
              <a:rPr lang="en-US" dirty="0"/>
              <a:t>research must avoid both the personal bias of researchers and bias in the design of experiments. Researchers should remain detached from the results of experiments and avoid using biased language in reports. To avoid bias in experiments, researchers should clearly state their assumptions, thoroughly document the procedures and systematically perform them. Ethical considerations are important for experiments that use human or animal subjects.</a:t>
            </a:r>
          </a:p>
          <a:p>
            <a:pPr marL="0" indent="0">
              <a:buNone/>
            </a:pPr>
            <a:endParaRPr lang="en-US" dirty="0"/>
          </a:p>
        </p:txBody>
      </p:sp>
    </p:spTree>
    <p:extLst>
      <p:ext uri="{BB962C8B-B14F-4D97-AF65-F5344CB8AC3E}">
        <p14:creationId xmlns:p14="http://schemas.microsoft.com/office/powerpoint/2010/main" val="91627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report  is  typically  made  up  of  three  main  divisions:</a:t>
            </a:r>
          </a:p>
        </p:txBody>
      </p:sp>
      <p:sp>
        <p:nvSpPr>
          <p:cNvPr id="3" name="Content Placeholder 2"/>
          <p:cNvSpPr>
            <a:spLocks noGrp="1"/>
          </p:cNvSpPr>
          <p:nvPr>
            <p:ph idx="1"/>
          </p:nvPr>
        </p:nvSpPr>
        <p:spPr>
          <a:xfrm>
            <a:off x="457200" y="2142069"/>
            <a:ext cx="7772400" cy="2125132"/>
          </a:xfrm>
        </p:spPr>
        <p:txBody>
          <a:bodyPr>
            <a:normAutofit/>
          </a:bodyPr>
          <a:lstStyle/>
          <a:p>
            <a:pPr marL="514350" indent="-514350">
              <a:buFont typeface="+mj-lt"/>
              <a:buAutoNum type="arabicPeriod"/>
            </a:pPr>
            <a:r>
              <a:rPr lang="en-US" sz="3200" dirty="0" smtClean="0"/>
              <a:t>Preliminary</a:t>
            </a:r>
            <a:r>
              <a:rPr lang="en-US" sz="3200" dirty="0"/>
              <a:t>, </a:t>
            </a:r>
            <a:endParaRPr lang="en-US" sz="3200" dirty="0" smtClean="0"/>
          </a:p>
          <a:p>
            <a:pPr marL="514350" indent="-514350">
              <a:buFont typeface="+mj-lt"/>
              <a:buAutoNum type="arabicPeriod"/>
            </a:pPr>
            <a:r>
              <a:rPr lang="en-US" sz="3200" dirty="0"/>
              <a:t>Body  of </a:t>
            </a:r>
            <a:r>
              <a:rPr lang="en-US" sz="3200" dirty="0" smtClean="0"/>
              <a:t>report &amp; </a:t>
            </a:r>
          </a:p>
          <a:p>
            <a:pPr marL="514350" indent="-514350">
              <a:buFont typeface="+mj-lt"/>
              <a:buAutoNum type="arabicPeriod"/>
            </a:pPr>
            <a:r>
              <a:rPr lang="en-US" sz="3200" dirty="0" smtClean="0"/>
              <a:t>Supplementary</a:t>
            </a:r>
            <a:endParaRPr lang="en-US" sz="3200" dirty="0"/>
          </a:p>
        </p:txBody>
      </p:sp>
    </p:spTree>
    <p:extLst>
      <p:ext uri="{BB962C8B-B14F-4D97-AF65-F5344CB8AC3E}">
        <p14:creationId xmlns:p14="http://schemas.microsoft.com/office/powerpoint/2010/main" val="310004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5181600"/>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49853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Preliminary </a:t>
            </a:r>
            <a:r>
              <a:rPr lang="en-US" dirty="0"/>
              <a:t>Section </a:t>
            </a:r>
          </a:p>
        </p:txBody>
      </p:sp>
      <p:sp>
        <p:nvSpPr>
          <p:cNvPr id="3" name="Content Placeholder 2"/>
          <p:cNvSpPr>
            <a:spLocks noGrp="1"/>
          </p:cNvSpPr>
          <p:nvPr>
            <p:ph idx="1"/>
          </p:nvPr>
        </p:nvSpPr>
        <p:spPr>
          <a:xfrm>
            <a:off x="457200" y="2142068"/>
            <a:ext cx="7772400" cy="3115731"/>
          </a:xfrm>
        </p:spPr>
        <p:txBody>
          <a:bodyPr>
            <a:normAutofit/>
          </a:bodyPr>
          <a:lstStyle/>
          <a:p>
            <a:pPr>
              <a:buFont typeface="Wingdings" panose="05000000000000000000" pitchFamily="2" charset="2"/>
              <a:buChar char="v"/>
            </a:pPr>
            <a:r>
              <a:rPr lang="en-US" dirty="0" smtClean="0"/>
              <a:t>Title </a:t>
            </a:r>
            <a:r>
              <a:rPr lang="en-US" dirty="0"/>
              <a:t>Page </a:t>
            </a:r>
            <a:endParaRPr lang="en-US" dirty="0" smtClean="0"/>
          </a:p>
          <a:p>
            <a:pPr>
              <a:buFont typeface="Wingdings" panose="05000000000000000000" pitchFamily="2" charset="2"/>
              <a:buChar char="v"/>
            </a:pPr>
            <a:r>
              <a:rPr lang="en-US" dirty="0" smtClean="0"/>
              <a:t>Acceptance Page</a:t>
            </a:r>
          </a:p>
          <a:p>
            <a:pPr>
              <a:buFont typeface="Wingdings" panose="05000000000000000000" pitchFamily="2" charset="2"/>
              <a:buChar char="v"/>
            </a:pPr>
            <a:r>
              <a:rPr lang="en-US" dirty="0" smtClean="0"/>
              <a:t>Acknowledgment</a:t>
            </a:r>
          </a:p>
          <a:p>
            <a:pPr>
              <a:buFont typeface="Wingdings" panose="05000000000000000000" pitchFamily="2" charset="2"/>
              <a:buChar char="v"/>
            </a:pPr>
            <a:r>
              <a:rPr lang="en-US" dirty="0" smtClean="0"/>
              <a:t>Table </a:t>
            </a:r>
            <a:r>
              <a:rPr lang="en-US" dirty="0"/>
              <a:t>of Contents </a:t>
            </a:r>
            <a:endParaRPr lang="en-US" dirty="0" smtClean="0"/>
          </a:p>
          <a:p>
            <a:pPr>
              <a:buFont typeface="Wingdings" panose="05000000000000000000" pitchFamily="2" charset="2"/>
              <a:buChar char="v"/>
            </a:pPr>
            <a:r>
              <a:rPr lang="en-US" dirty="0" smtClean="0"/>
              <a:t>List </a:t>
            </a:r>
            <a:r>
              <a:rPr lang="en-US" dirty="0"/>
              <a:t>of Tables (if any) </a:t>
            </a:r>
            <a:endParaRPr lang="en-US" dirty="0" smtClean="0"/>
          </a:p>
          <a:p>
            <a:pPr>
              <a:buFont typeface="Wingdings" panose="05000000000000000000" pitchFamily="2" charset="2"/>
              <a:buChar char="v"/>
            </a:pPr>
            <a:r>
              <a:rPr lang="en-US" dirty="0" smtClean="0"/>
              <a:t>List </a:t>
            </a:r>
            <a:r>
              <a:rPr lang="en-US" dirty="0"/>
              <a:t>of Figures (if any) </a:t>
            </a:r>
            <a:endParaRPr lang="en-US" dirty="0" smtClean="0"/>
          </a:p>
          <a:p>
            <a:pPr>
              <a:buFont typeface="Wingdings" panose="05000000000000000000" pitchFamily="2" charset="2"/>
              <a:buChar char="v"/>
            </a:pPr>
            <a:r>
              <a:rPr lang="en-US" dirty="0"/>
              <a:t>Abstract </a:t>
            </a:r>
          </a:p>
        </p:txBody>
      </p:sp>
    </p:spTree>
    <p:extLst>
      <p:ext uri="{BB962C8B-B14F-4D97-AF65-F5344CB8AC3E}">
        <p14:creationId xmlns:p14="http://schemas.microsoft.com/office/powerpoint/2010/main" val="3246789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2"/>
            <a:ext cx="8458200" cy="4343398"/>
          </a:xfrm>
        </p:spPr>
        <p:txBody>
          <a:bodyPr>
            <a:normAutofit/>
          </a:bodyPr>
          <a:lstStyle/>
          <a:p>
            <a:pPr marL="0" indent="0">
              <a:buNone/>
            </a:pPr>
            <a:r>
              <a:rPr lang="en-US" b="1" dirty="0" smtClean="0">
                <a:solidFill>
                  <a:srgbClr val="00B0F0"/>
                </a:solidFill>
              </a:rPr>
              <a:t>Title - </a:t>
            </a:r>
            <a:r>
              <a:rPr lang="en-US" dirty="0"/>
              <a:t>Be </a:t>
            </a:r>
            <a:r>
              <a:rPr lang="en-US" dirty="0" smtClean="0"/>
              <a:t>specific &amp; make  </a:t>
            </a:r>
            <a:r>
              <a:rPr lang="en-US" dirty="0"/>
              <a:t>sure  this  is  clear  and  indicates  exactly  what  you  are </a:t>
            </a:r>
          </a:p>
          <a:p>
            <a:pPr marL="0" indent="0">
              <a:buNone/>
            </a:pPr>
            <a:r>
              <a:rPr lang="en-US" dirty="0" smtClean="0"/>
              <a:t>Researching.</a:t>
            </a:r>
            <a:endParaRPr lang="en-US" b="1" dirty="0" smtClean="0"/>
          </a:p>
          <a:p>
            <a:pPr marL="0" indent="0">
              <a:buNone/>
            </a:pPr>
            <a:r>
              <a:rPr lang="en-US" b="1" dirty="0" smtClean="0">
                <a:solidFill>
                  <a:srgbClr val="00B0F0"/>
                </a:solidFill>
              </a:rPr>
              <a:t>Acceptance Page - </a:t>
            </a:r>
            <a:r>
              <a:rPr lang="en-US" dirty="0" smtClean="0"/>
              <a:t>Acceptance of Supervisor, HOD, External Examiner etc.</a:t>
            </a:r>
            <a:endParaRPr lang="en-US" b="1" dirty="0" smtClean="0"/>
          </a:p>
          <a:p>
            <a:pPr marL="0" indent="0">
              <a:buNone/>
            </a:pPr>
            <a:r>
              <a:rPr lang="en-US" b="1" dirty="0" smtClean="0">
                <a:solidFill>
                  <a:srgbClr val="00B0F0"/>
                </a:solidFill>
              </a:rPr>
              <a:t>Acknowledgment -</a:t>
            </a:r>
            <a:r>
              <a:rPr lang="en-US" b="1" dirty="0" smtClean="0"/>
              <a:t> </a:t>
            </a:r>
            <a:r>
              <a:rPr lang="en-US" dirty="0"/>
              <a:t>Include only if special help was received from an individual or group</a:t>
            </a:r>
            <a:r>
              <a:rPr lang="en-US" dirty="0" smtClean="0"/>
              <a:t>.</a:t>
            </a:r>
            <a:endParaRPr lang="en-US" b="1" dirty="0" smtClean="0"/>
          </a:p>
          <a:p>
            <a:pPr marL="0" indent="0">
              <a:buNone/>
            </a:pPr>
            <a:r>
              <a:rPr lang="en-US" b="1" dirty="0" smtClean="0">
                <a:solidFill>
                  <a:srgbClr val="00B0F0"/>
                </a:solidFill>
              </a:rPr>
              <a:t>Table </a:t>
            </a:r>
            <a:r>
              <a:rPr lang="en-US" b="1" dirty="0">
                <a:solidFill>
                  <a:srgbClr val="00B0F0"/>
                </a:solidFill>
              </a:rPr>
              <a:t>of </a:t>
            </a:r>
            <a:r>
              <a:rPr lang="en-US" b="1" dirty="0" smtClean="0">
                <a:solidFill>
                  <a:srgbClr val="00B0F0"/>
                </a:solidFill>
              </a:rPr>
              <a:t>Contents - </a:t>
            </a:r>
            <a:r>
              <a:rPr lang="en-US" dirty="0" smtClean="0"/>
              <a:t>List </a:t>
            </a:r>
            <a:r>
              <a:rPr lang="en-US" dirty="0"/>
              <a:t>all sections, sub </a:t>
            </a:r>
            <a:r>
              <a:rPr lang="en-US" dirty="0" smtClean="0"/>
              <a:t>headings, tables/graphs, </a:t>
            </a:r>
            <a:r>
              <a:rPr lang="en-US" dirty="0"/>
              <a:t>appendices and </a:t>
            </a:r>
          </a:p>
          <a:p>
            <a:pPr marL="0" indent="0">
              <a:buNone/>
            </a:pPr>
            <a:r>
              <a:rPr lang="en-US" dirty="0" smtClean="0"/>
              <a:t> give </a:t>
            </a:r>
            <a:r>
              <a:rPr lang="en-US" dirty="0"/>
              <a:t>page numbers for each</a:t>
            </a:r>
            <a:r>
              <a:rPr lang="en-US" dirty="0" smtClean="0"/>
              <a:t>.</a:t>
            </a:r>
          </a:p>
          <a:p>
            <a:pPr marL="0" indent="0">
              <a:buNone/>
            </a:pPr>
            <a:r>
              <a:rPr lang="en-US" dirty="0" smtClean="0">
                <a:solidFill>
                  <a:srgbClr val="00B0F0"/>
                </a:solidFill>
              </a:rPr>
              <a:t> </a:t>
            </a:r>
            <a:r>
              <a:rPr lang="en-US" b="1" dirty="0">
                <a:solidFill>
                  <a:srgbClr val="00B0F0"/>
                </a:solidFill>
              </a:rPr>
              <a:t>List of </a:t>
            </a:r>
            <a:r>
              <a:rPr lang="en-US" b="1" dirty="0" smtClean="0">
                <a:solidFill>
                  <a:srgbClr val="00B0F0"/>
                </a:solidFill>
              </a:rPr>
              <a:t>Tables -</a:t>
            </a:r>
            <a:r>
              <a:rPr lang="en-US" b="1" dirty="0" smtClean="0"/>
              <a:t> </a:t>
            </a:r>
            <a:r>
              <a:rPr lang="en-US" dirty="0"/>
              <a:t>refer to </a:t>
            </a:r>
            <a:r>
              <a:rPr lang="en-US" dirty="0" smtClean="0"/>
              <a:t>all tables within the report.</a:t>
            </a:r>
          </a:p>
          <a:p>
            <a:pPr marL="0" indent="0">
              <a:buNone/>
            </a:pPr>
            <a:r>
              <a:rPr lang="en-US" dirty="0" smtClean="0">
                <a:solidFill>
                  <a:srgbClr val="00B0F0"/>
                </a:solidFill>
              </a:rPr>
              <a:t> </a:t>
            </a:r>
            <a:r>
              <a:rPr lang="en-US" b="1" dirty="0" smtClean="0">
                <a:solidFill>
                  <a:srgbClr val="00B0F0"/>
                </a:solidFill>
              </a:rPr>
              <a:t>List </a:t>
            </a:r>
            <a:r>
              <a:rPr lang="en-US" b="1" dirty="0">
                <a:solidFill>
                  <a:srgbClr val="00B0F0"/>
                </a:solidFill>
              </a:rPr>
              <a:t>of </a:t>
            </a:r>
            <a:r>
              <a:rPr lang="en-US" b="1" dirty="0" smtClean="0">
                <a:solidFill>
                  <a:srgbClr val="00B0F0"/>
                </a:solidFill>
              </a:rPr>
              <a:t>Figures - </a:t>
            </a:r>
            <a:r>
              <a:rPr lang="en-US" dirty="0" smtClean="0"/>
              <a:t>refer </a:t>
            </a:r>
            <a:r>
              <a:rPr lang="en-US" dirty="0"/>
              <a:t>to all other </a:t>
            </a:r>
            <a:r>
              <a:rPr lang="en-US" dirty="0" smtClean="0"/>
              <a:t>items </a:t>
            </a:r>
            <a:r>
              <a:rPr lang="en-US" dirty="0"/>
              <a:t>(graphs, pictures, drawings, maps, etc.) </a:t>
            </a:r>
            <a:endParaRPr lang="en-US" b="1" dirty="0" smtClean="0"/>
          </a:p>
          <a:p>
            <a:pPr marL="0" indent="0">
              <a:buNone/>
            </a:pPr>
            <a:r>
              <a:rPr lang="en-US" b="1" dirty="0" smtClean="0"/>
              <a:t> </a:t>
            </a:r>
            <a:r>
              <a:rPr lang="en-US" b="1" dirty="0" smtClean="0">
                <a:solidFill>
                  <a:srgbClr val="00B0F0"/>
                </a:solidFill>
              </a:rPr>
              <a:t>Abstract - </a:t>
            </a:r>
            <a:r>
              <a:rPr lang="en-US" b="1" dirty="0" smtClean="0"/>
              <a:t> </a:t>
            </a:r>
            <a:r>
              <a:rPr lang="en-US" dirty="0"/>
              <a:t>Summarizes the report including the hypotheses, procedures, and </a:t>
            </a:r>
            <a:r>
              <a:rPr lang="en-US" dirty="0" smtClean="0"/>
              <a:t>    major          	findings</a:t>
            </a:r>
            <a:r>
              <a:rPr lang="en-US" dirty="0"/>
              <a:t>. </a:t>
            </a:r>
          </a:p>
          <a:p>
            <a:endParaRPr lang="en-US" dirty="0"/>
          </a:p>
        </p:txBody>
      </p:sp>
    </p:spTree>
    <p:extLst>
      <p:ext uri="{BB962C8B-B14F-4D97-AF65-F5344CB8AC3E}">
        <p14:creationId xmlns:p14="http://schemas.microsoft.com/office/powerpoint/2010/main" val="410885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Body  of report </a:t>
            </a:r>
          </a:p>
        </p:txBody>
      </p:sp>
      <p:sp>
        <p:nvSpPr>
          <p:cNvPr id="3" name="Content Placeholder 2"/>
          <p:cNvSpPr>
            <a:spLocks noGrp="1"/>
          </p:cNvSpPr>
          <p:nvPr>
            <p:ph idx="1"/>
          </p:nvPr>
        </p:nvSpPr>
        <p:spPr>
          <a:xfrm>
            <a:off x="457200" y="2142069"/>
            <a:ext cx="7772400" cy="2048931"/>
          </a:xfrm>
        </p:spPr>
        <p:txBody>
          <a:bodyPr/>
          <a:lstStyle/>
          <a:p>
            <a:pPr>
              <a:buFont typeface="Wingdings" panose="05000000000000000000" pitchFamily="2" charset="2"/>
              <a:buChar char="v"/>
            </a:pPr>
            <a:r>
              <a:rPr lang="en-US" dirty="0" smtClean="0"/>
              <a:t>Introduction</a:t>
            </a:r>
          </a:p>
          <a:p>
            <a:pPr>
              <a:buFont typeface="Wingdings" panose="05000000000000000000" pitchFamily="2" charset="2"/>
              <a:buChar char="v"/>
            </a:pPr>
            <a:r>
              <a:rPr lang="en-US" dirty="0" smtClean="0"/>
              <a:t>Literature Review </a:t>
            </a:r>
          </a:p>
          <a:p>
            <a:pPr>
              <a:buFont typeface="Wingdings" panose="05000000000000000000" pitchFamily="2" charset="2"/>
              <a:buChar char="v"/>
            </a:pPr>
            <a:r>
              <a:rPr lang="en-US" dirty="0" smtClean="0"/>
              <a:t>Methodology </a:t>
            </a:r>
          </a:p>
          <a:p>
            <a:pPr>
              <a:buFont typeface="Wingdings" panose="05000000000000000000" pitchFamily="2" charset="2"/>
              <a:buChar char="v"/>
            </a:pPr>
            <a:r>
              <a:rPr lang="en-US" dirty="0" smtClean="0"/>
              <a:t>Results &amp; Discussion </a:t>
            </a:r>
          </a:p>
          <a:p>
            <a:pPr>
              <a:buFont typeface="Wingdings" panose="05000000000000000000" pitchFamily="2" charset="2"/>
              <a:buChar char="v"/>
            </a:pPr>
            <a:r>
              <a:rPr lang="en-US" dirty="0" smtClean="0"/>
              <a:t>Conclusion </a:t>
            </a:r>
            <a:r>
              <a:rPr lang="en-US" smtClean="0"/>
              <a:t>&amp; Recommendation</a:t>
            </a:r>
            <a:endParaRPr lang="en-US" dirty="0"/>
          </a:p>
        </p:txBody>
      </p:sp>
    </p:spTree>
    <p:extLst>
      <p:ext uri="{BB962C8B-B14F-4D97-AF65-F5344CB8AC3E}">
        <p14:creationId xmlns:p14="http://schemas.microsoft.com/office/powerpoint/2010/main" val="199654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of </a:t>
            </a:r>
            <a:r>
              <a:rPr lang="en-US" dirty="0" smtClean="0"/>
              <a:t>report</a:t>
            </a:r>
            <a:br>
              <a:rPr lang="en-US" dirty="0" smtClean="0"/>
            </a:br>
            <a:r>
              <a:rPr lang="en-US" sz="2400" dirty="0" smtClean="0"/>
              <a:t>Introduction:</a:t>
            </a:r>
            <a:endParaRPr lang="en-US" dirty="0"/>
          </a:p>
        </p:txBody>
      </p:sp>
      <p:sp>
        <p:nvSpPr>
          <p:cNvPr id="3" name="Content Placeholder 2"/>
          <p:cNvSpPr>
            <a:spLocks noGrp="1"/>
          </p:cNvSpPr>
          <p:nvPr>
            <p:ph idx="1"/>
          </p:nvPr>
        </p:nvSpPr>
        <p:spPr>
          <a:xfrm>
            <a:off x="457200" y="2142069"/>
            <a:ext cx="7772400" cy="2277532"/>
          </a:xfrm>
        </p:spPr>
        <p:txBody>
          <a:bodyPr/>
          <a:lstStyle/>
          <a:p>
            <a:pPr>
              <a:buFont typeface="Wingdings" panose="05000000000000000000" pitchFamily="2" charset="2"/>
              <a:buChar char="Ø"/>
            </a:pPr>
            <a:r>
              <a:rPr lang="en-US" dirty="0" smtClean="0"/>
              <a:t>Purpose  </a:t>
            </a:r>
            <a:r>
              <a:rPr lang="en-US" dirty="0"/>
              <a:t>of  your  </a:t>
            </a:r>
            <a:r>
              <a:rPr lang="en-US" dirty="0" smtClean="0"/>
              <a:t>report,</a:t>
            </a:r>
          </a:p>
          <a:p>
            <a:pPr>
              <a:buFont typeface="Wingdings" panose="05000000000000000000" pitchFamily="2" charset="2"/>
              <a:buChar char="Ø"/>
            </a:pPr>
            <a:r>
              <a:rPr lang="en-US" dirty="0" smtClean="0"/>
              <a:t>Objective of research to be clearly mentioned,</a:t>
            </a:r>
          </a:p>
          <a:p>
            <a:pPr>
              <a:buFont typeface="Wingdings" panose="05000000000000000000" pitchFamily="2" charset="2"/>
              <a:buChar char="Ø"/>
            </a:pPr>
            <a:r>
              <a:rPr lang="en-US" dirty="0" smtClean="0"/>
              <a:t>Background </a:t>
            </a:r>
            <a:r>
              <a:rPr lang="en-US" dirty="0"/>
              <a:t>information may include a brief review of the literature already </a:t>
            </a:r>
            <a:r>
              <a:rPr lang="en-US" dirty="0" smtClean="0"/>
              <a:t>available </a:t>
            </a:r>
            <a:r>
              <a:rPr lang="en-US" dirty="0"/>
              <a:t>on the topic so that you are able to ‘place’ your research in the field. </a:t>
            </a:r>
            <a:endParaRPr lang="en-US" dirty="0" smtClean="0"/>
          </a:p>
          <a:p>
            <a:pPr>
              <a:buFont typeface="Wingdings" panose="05000000000000000000" pitchFamily="2" charset="2"/>
              <a:buChar char="Ø"/>
            </a:pPr>
            <a:r>
              <a:rPr lang="en-US" dirty="0" smtClean="0"/>
              <a:t>Some </a:t>
            </a:r>
            <a:r>
              <a:rPr lang="en-US" dirty="0"/>
              <a:t>brief details of your methods and an outline of the structure of the report.</a:t>
            </a:r>
          </a:p>
        </p:txBody>
      </p:sp>
    </p:spTree>
    <p:extLst>
      <p:ext uri="{BB962C8B-B14F-4D97-AF65-F5344CB8AC3E}">
        <p14:creationId xmlns:p14="http://schemas.microsoft.com/office/powerpoint/2010/main" val="2475981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of report</a:t>
            </a:r>
            <a:br>
              <a:rPr lang="en-US" dirty="0"/>
            </a:br>
            <a:r>
              <a:rPr lang="en-US" sz="2400" dirty="0"/>
              <a:t>Literature </a:t>
            </a:r>
            <a:r>
              <a:rPr lang="en-US" sz="2400" dirty="0" smtClean="0"/>
              <a:t>Review:</a:t>
            </a:r>
            <a:endParaRPr lang="en-US" sz="3200" dirty="0"/>
          </a:p>
        </p:txBody>
      </p:sp>
      <p:sp>
        <p:nvSpPr>
          <p:cNvPr id="3" name="Content Placeholder 2"/>
          <p:cNvSpPr>
            <a:spLocks noGrp="1"/>
          </p:cNvSpPr>
          <p:nvPr>
            <p:ph idx="1"/>
          </p:nvPr>
        </p:nvSpPr>
        <p:spPr>
          <a:xfrm>
            <a:off x="457200" y="2142069"/>
            <a:ext cx="7772400" cy="1744132"/>
          </a:xfrm>
        </p:spPr>
        <p:txBody>
          <a:bodyPr/>
          <a:lstStyle/>
          <a:p>
            <a:pPr>
              <a:buFont typeface="Wingdings" panose="05000000000000000000" pitchFamily="2" charset="2"/>
              <a:buChar char="Ø"/>
            </a:pPr>
            <a:r>
              <a:rPr lang="en-US" dirty="0" smtClean="0"/>
              <a:t>Prevents duplicity,</a:t>
            </a:r>
          </a:p>
          <a:p>
            <a:pPr>
              <a:buFont typeface="Wingdings" panose="05000000000000000000" pitchFamily="2" charset="2"/>
              <a:buChar char="Ø"/>
            </a:pPr>
            <a:r>
              <a:rPr lang="en-US" dirty="0" smtClean="0"/>
              <a:t>May </a:t>
            </a:r>
            <a:r>
              <a:rPr lang="en-US" dirty="0"/>
              <a:t>be useful to do a chronological format where you </a:t>
            </a:r>
            <a:r>
              <a:rPr lang="en-US" dirty="0" smtClean="0"/>
              <a:t>discuss   </a:t>
            </a:r>
            <a:r>
              <a:rPr lang="en-US" dirty="0"/>
              <a:t>from   the   earliest   to   the   latest   research,   placing   your   research </a:t>
            </a:r>
            <a:r>
              <a:rPr lang="en-US" dirty="0" smtClean="0"/>
              <a:t>appropriately </a:t>
            </a:r>
            <a:r>
              <a:rPr lang="en-US" dirty="0"/>
              <a:t>in the chronology. </a:t>
            </a:r>
            <a:endParaRPr lang="en-US" dirty="0" smtClean="0"/>
          </a:p>
          <a:p>
            <a:pPr>
              <a:buFont typeface="Wingdings" panose="05000000000000000000" pitchFamily="2" charset="2"/>
              <a:buChar char="Ø"/>
            </a:pPr>
            <a:r>
              <a:rPr lang="en-US" dirty="0" smtClean="0"/>
              <a:t>You will </a:t>
            </a:r>
            <a:r>
              <a:rPr lang="en-US" dirty="0"/>
              <a:t>need to state where your research fits.</a:t>
            </a:r>
          </a:p>
        </p:txBody>
      </p:sp>
    </p:spTree>
    <p:extLst>
      <p:ext uri="{BB962C8B-B14F-4D97-AF65-F5344CB8AC3E}">
        <p14:creationId xmlns:p14="http://schemas.microsoft.com/office/powerpoint/2010/main" val="4286509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of report</a:t>
            </a:r>
            <a:br>
              <a:rPr lang="en-US" dirty="0"/>
            </a:br>
            <a:r>
              <a:rPr lang="en-US" sz="2400" dirty="0"/>
              <a:t>Methodology </a:t>
            </a:r>
            <a:r>
              <a:rPr lang="en-US" sz="2400" dirty="0" smtClean="0"/>
              <a:t>:</a:t>
            </a:r>
            <a:endParaRPr lang="en-US" dirty="0"/>
          </a:p>
        </p:txBody>
      </p:sp>
      <p:sp>
        <p:nvSpPr>
          <p:cNvPr id="3" name="Content Placeholder 2"/>
          <p:cNvSpPr>
            <a:spLocks noGrp="1"/>
          </p:cNvSpPr>
          <p:nvPr>
            <p:ph idx="1"/>
          </p:nvPr>
        </p:nvSpPr>
        <p:spPr>
          <a:xfrm>
            <a:off x="457200" y="2142069"/>
            <a:ext cx="7772400" cy="1439332"/>
          </a:xfrm>
        </p:spPr>
        <p:txBody>
          <a:bodyPr>
            <a:normAutofit fontScale="85000" lnSpcReduction="20000"/>
          </a:bodyPr>
          <a:lstStyle/>
          <a:p>
            <a:pPr>
              <a:buFont typeface="Wingdings" panose="05000000000000000000" pitchFamily="2" charset="2"/>
              <a:buChar char="Ø"/>
            </a:pPr>
            <a:r>
              <a:rPr lang="en-US" dirty="0" smtClean="0"/>
              <a:t>Why you used that particular method?</a:t>
            </a:r>
          </a:p>
          <a:p>
            <a:pPr>
              <a:buFont typeface="Wingdings" panose="05000000000000000000" pitchFamily="2" charset="2"/>
              <a:buChar char="Ø"/>
            </a:pPr>
            <a:r>
              <a:rPr lang="en-US" dirty="0" smtClean="0"/>
              <a:t>Clear  </a:t>
            </a:r>
            <a:r>
              <a:rPr lang="en-US"/>
              <a:t>outline  </a:t>
            </a:r>
            <a:r>
              <a:rPr lang="en-US" smtClean="0"/>
              <a:t>of what  </a:t>
            </a:r>
            <a:r>
              <a:rPr lang="en-US" dirty="0"/>
              <a:t>methodology  you  used  in  your </a:t>
            </a:r>
            <a:r>
              <a:rPr lang="en-US" dirty="0" smtClean="0"/>
              <a:t>research </a:t>
            </a:r>
            <a:r>
              <a:rPr lang="en-US" dirty="0"/>
              <a:t>i.e. what you did and how you did it</a:t>
            </a:r>
            <a:r>
              <a:rPr lang="en-US" dirty="0" smtClean="0"/>
              <a:t>.</a:t>
            </a:r>
          </a:p>
          <a:p>
            <a:pPr>
              <a:buFont typeface="Wingdings" panose="05000000000000000000" pitchFamily="2" charset="2"/>
              <a:buChar char="Ø"/>
            </a:pPr>
            <a:r>
              <a:rPr lang="en-US" dirty="0" smtClean="0"/>
              <a:t>It </a:t>
            </a:r>
            <a:r>
              <a:rPr lang="en-US" dirty="0"/>
              <a:t>is usually written in a ‘passive’ </a:t>
            </a:r>
            <a:r>
              <a:rPr lang="en-US" dirty="0" smtClean="0"/>
              <a:t>voice.</a:t>
            </a:r>
          </a:p>
          <a:p>
            <a:pPr>
              <a:buFont typeface="Wingdings" panose="05000000000000000000" pitchFamily="2" charset="2"/>
              <a:buChar char="Ø"/>
            </a:pPr>
            <a:r>
              <a:rPr lang="en-US" dirty="0"/>
              <a:t>Clearly reference any material you have used from other sources.</a:t>
            </a:r>
          </a:p>
        </p:txBody>
      </p:sp>
    </p:spTree>
    <p:extLst>
      <p:ext uri="{BB962C8B-B14F-4D97-AF65-F5344CB8AC3E}">
        <p14:creationId xmlns:p14="http://schemas.microsoft.com/office/powerpoint/2010/main" val="512164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of report</a:t>
            </a:r>
            <a:br>
              <a:rPr lang="en-US" dirty="0"/>
            </a:br>
            <a:r>
              <a:rPr lang="en-US" sz="2400" dirty="0"/>
              <a:t>Results &amp; </a:t>
            </a:r>
            <a:r>
              <a:rPr lang="en-US" sz="2400" dirty="0" smtClean="0"/>
              <a:t>Discussion:</a:t>
            </a:r>
            <a:endParaRPr lang="en-US" dirty="0"/>
          </a:p>
        </p:txBody>
      </p:sp>
      <p:sp>
        <p:nvSpPr>
          <p:cNvPr id="3" name="Content Placeholder 2"/>
          <p:cNvSpPr>
            <a:spLocks noGrp="1"/>
          </p:cNvSpPr>
          <p:nvPr>
            <p:ph idx="1"/>
          </p:nvPr>
        </p:nvSpPr>
        <p:spPr>
          <a:xfrm>
            <a:off x="457200" y="2142069"/>
            <a:ext cx="7772400" cy="2277532"/>
          </a:xfrm>
        </p:spPr>
        <p:txBody>
          <a:bodyPr/>
          <a:lstStyle/>
          <a:p>
            <a:pPr marL="0" indent="0">
              <a:buNone/>
            </a:pPr>
            <a:r>
              <a:rPr lang="en-US" b="1" dirty="0">
                <a:solidFill>
                  <a:srgbClr val="00B0F0"/>
                </a:solidFill>
              </a:rPr>
              <a:t>Results - </a:t>
            </a:r>
            <a:r>
              <a:rPr lang="en-US" dirty="0"/>
              <a:t>This is where you indicate what you found in your research. You give </a:t>
            </a:r>
          </a:p>
          <a:p>
            <a:pPr marL="0" indent="0">
              <a:buNone/>
            </a:pPr>
            <a:r>
              <a:rPr lang="en-US" dirty="0"/>
              <a:t>the results of your research, but do not interpret them.  </a:t>
            </a:r>
          </a:p>
          <a:p>
            <a:pPr marL="0" indent="0">
              <a:buNone/>
            </a:pPr>
            <a:r>
              <a:rPr lang="en-US" dirty="0">
                <a:solidFill>
                  <a:srgbClr val="00B0F0"/>
                </a:solidFill>
              </a:rPr>
              <a:t> </a:t>
            </a:r>
            <a:endParaRPr lang="en-US" dirty="0" smtClean="0">
              <a:solidFill>
                <a:srgbClr val="00B0F0"/>
              </a:solidFill>
            </a:endParaRPr>
          </a:p>
          <a:p>
            <a:pPr marL="0" indent="0">
              <a:buNone/>
            </a:pPr>
            <a:r>
              <a:rPr lang="en-US" b="1" dirty="0" smtClean="0">
                <a:solidFill>
                  <a:srgbClr val="00B0F0"/>
                </a:solidFill>
              </a:rPr>
              <a:t>Discussion  </a:t>
            </a:r>
            <a:r>
              <a:rPr lang="en-US" b="1" dirty="0">
                <a:solidFill>
                  <a:srgbClr val="00B0F0"/>
                </a:solidFill>
              </a:rPr>
              <a:t>-  </a:t>
            </a:r>
            <a:r>
              <a:rPr lang="en-US" dirty="0"/>
              <a:t>This  is  where  you  discuss  the  relevance  of  your  results  and  how </a:t>
            </a:r>
            <a:r>
              <a:rPr lang="en-US" dirty="0" smtClean="0"/>
              <a:t>your  </a:t>
            </a:r>
            <a:r>
              <a:rPr lang="en-US" dirty="0"/>
              <a:t>findings  fit  with  other  research  in  the  area.  It  will  relate  back  to  your </a:t>
            </a:r>
            <a:r>
              <a:rPr lang="en-US" dirty="0" smtClean="0"/>
              <a:t>literature </a:t>
            </a:r>
            <a:r>
              <a:rPr lang="en-US" dirty="0"/>
              <a:t>review and your introductory thesis statement.</a:t>
            </a:r>
          </a:p>
        </p:txBody>
      </p:sp>
    </p:spTree>
    <p:extLst>
      <p:ext uri="{BB962C8B-B14F-4D97-AF65-F5344CB8AC3E}">
        <p14:creationId xmlns:p14="http://schemas.microsoft.com/office/powerpoint/2010/main" val="1939317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173</TotalTime>
  <Words>609</Words>
  <Application>Microsoft Office PowerPoint</Application>
  <PresentationFormat>On-screen Show (4:3)</PresentationFormat>
  <Paragraphs>76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 Naskh Medium</vt:lpstr>
      <vt:lpstr>Arial</vt:lpstr>
      <vt:lpstr>Calibri</vt:lpstr>
      <vt:lpstr>Calibri Light</vt:lpstr>
      <vt:lpstr>Wingdings</vt:lpstr>
      <vt:lpstr>Celestial</vt:lpstr>
      <vt:lpstr>Presentation on Formatting &amp;  Char of Good RD</vt:lpstr>
      <vt:lpstr> A  report  is  typically  made  up  of  three  main  divisions:</vt:lpstr>
      <vt:lpstr>1. Preliminary Section </vt:lpstr>
      <vt:lpstr>PowerPoint Presentation</vt:lpstr>
      <vt:lpstr>2. Body  of report </vt:lpstr>
      <vt:lpstr>Body  of report Introduction:</vt:lpstr>
      <vt:lpstr>Body  of report Literature Review:</vt:lpstr>
      <vt:lpstr>Body  of report Methodology :</vt:lpstr>
      <vt:lpstr>Body  of report Results &amp; Discussion:</vt:lpstr>
      <vt:lpstr>Body  of report Conclusion &amp; Recommendation:</vt:lpstr>
      <vt:lpstr>3. Supplementary</vt:lpstr>
      <vt:lpstr>Supplementary References or Bibliography:</vt:lpstr>
      <vt:lpstr>Supplementary Appendices:</vt:lpstr>
      <vt:lpstr>APA (American Psychological Association) style </vt:lpstr>
      <vt:lpstr>APA (American Psychological Association) style Continued…</vt:lpstr>
      <vt:lpstr>APA (American Psychological Association) style Continued…</vt:lpstr>
      <vt:lpstr>APA (American Psychological Association) style Continued…</vt:lpstr>
      <vt:lpstr>Characteristics of good research design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Formatting &amp; Charx. Of Good Research Design</dc:title>
  <dc:creator>Shiva Kumar Shrestha</dc:creator>
  <cp:lastModifiedBy>Shiva K. Shrestha</cp:lastModifiedBy>
  <cp:revision>18</cp:revision>
  <dcterms:created xsi:type="dcterms:W3CDTF">2006-08-16T00:00:00Z</dcterms:created>
  <dcterms:modified xsi:type="dcterms:W3CDTF">2013-04-01T01:12:17Z</dcterms:modified>
</cp:coreProperties>
</file>