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73" r:id="rId3"/>
    <p:sldId id="274" r:id="rId4"/>
    <p:sldId id="275" r:id="rId5"/>
    <p:sldId id="276" r:id="rId6"/>
    <p:sldId id="257" r:id="rId7"/>
    <p:sldId id="258" r:id="rId8"/>
    <p:sldId id="259" r:id="rId9"/>
    <p:sldId id="289" r:id="rId10"/>
    <p:sldId id="287" r:id="rId11"/>
    <p:sldId id="288" r:id="rId12"/>
    <p:sldId id="263" r:id="rId13"/>
    <p:sldId id="264" r:id="rId14"/>
    <p:sldId id="265" r:id="rId15"/>
    <p:sldId id="266" r:id="rId16"/>
    <p:sldId id="290" r:id="rId17"/>
    <p:sldId id="291" r:id="rId18"/>
    <p:sldId id="292" r:id="rId19"/>
    <p:sldId id="298" r:id="rId20"/>
    <p:sldId id="376" r:id="rId21"/>
    <p:sldId id="294" r:id="rId22"/>
    <p:sldId id="295" r:id="rId23"/>
    <p:sldId id="296" r:id="rId24"/>
    <p:sldId id="344" r:id="rId25"/>
    <p:sldId id="345" r:id="rId26"/>
    <p:sldId id="346" r:id="rId27"/>
    <p:sldId id="377" r:id="rId28"/>
    <p:sldId id="378" r:id="rId29"/>
    <p:sldId id="297" r:id="rId30"/>
    <p:sldId id="347" r:id="rId31"/>
    <p:sldId id="348" r:id="rId32"/>
    <p:sldId id="349" r:id="rId33"/>
    <p:sldId id="350" r:id="rId34"/>
    <p:sldId id="351" r:id="rId35"/>
    <p:sldId id="352" r:id="rId36"/>
    <p:sldId id="353" r:id="rId37"/>
    <p:sldId id="354" r:id="rId38"/>
    <p:sldId id="355" r:id="rId39"/>
    <p:sldId id="356" r:id="rId40"/>
    <p:sldId id="380" r:id="rId41"/>
    <p:sldId id="381" r:id="rId42"/>
    <p:sldId id="382" r:id="rId43"/>
    <p:sldId id="383" r:id="rId44"/>
    <p:sldId id="384" r:id="rId45"/>
    <p:sldId id="385" r:id="rId46"/>
    <p:sldId id="267" r:id="rId47"/>
    <p:sldId id="300" r:id="rId48"/>
    <p:sldId id="301" r:id="rId49"/>
    <p:sldId id="302" r:id="rId50"/>
    <p:sldId id="303" r:id="rId51"/>
    <p:sldId id="304" r:id="rId52"/>
    <p:sldId id="317" r:id="rId53"/>
    <p:sldId id="305" r:id="rId54"/>
    <p:sldId id="306" r:id="rId55"/>
    <p:sldId id="307" r:id="rId56"/>
    <p:sldId id="308" r:id="rId57"/>
    <p:sldId id="357" r:id="rId58"/>
    <p:sldId id="309" r:id="rId59"/>
    <p:sldId id="358" r:id="rId60"/>
    <p:sldId id="314" r:id="rId61"/>
    <p:sldId id="310" r:id="rId62"/>
    <p:sldId id="379" r:id="rId63"/>
    <p:sldId id="311" r:id="rId64"/>
    <p:sldId id="359" r:id="rId65"/>
    <p:sldId id="315" r:id="rId66"/>
    <p:sldId id="268" r:id="rId67"/>
    <p:sldId id="319" r:id="rId68"/>
    <p:sldId id="283" r:id="rId69"/>
    <p:sldId id="320" r:id="rId70"/>
    <p:sldId id="341" r:id="rId71"/>
    <p:sldId id="321" r:id="rId72"/>
    <p:sldId id="360" r:id="rId73"/>
    <p:sldId id="322" r:id="rId74"/>
    <p:sldId id="375" r:id="rId75"/>
    <p:sldId id="361" r:id="rId76"/>
    <p:sldId id="362" r:id="rId77"/>
    <p:sldId id="363" r:id="rId78"/>
    <p:sldId id="324" r:id="rId79"/>
    <p:sldId id="364" r:id="rId80"/>
    <p:sldId id="325" r:id="rId81"/>
    <p:sldId id="365" r:id="rId82"/>
    <p:sldId id="326" r:id="rId83"/>
    <p:sldId id="327" r:id="rId84"/>
    <p:sldId id="328" r:id="rId85"/>
    <p:sldId id="329" r:id="rId86"/>
    <p:sldId id="330" r:id="rId87"/>
    <p:sldId id="367" r:id="rId88"/>
    <p:sldId id="366" r:id="rId89"/>
    <p:sldId id="331" r:id="rId90"/>
    <p:sldId id="332" r:id="rId91"/>
    <p:sldId id="333" r:id="rId92"/>
    <p:sldId id="368" r:id="rId93"/>
    <p:sldId id="369" r:id="rId94"/>
    <p:sldId id="335" r:id="rId95"/>
    <p:sldId id="370" r:id="rId96"/>
    <p:sldId id="336" r:id="rId97"/>
    <p:sldId id="371" r:id="rId98"/>
    <p:sldId id="372" r:id="rId99"/>
    <p:sldId id="373" r:id="rId100"/>
    <p:sldId id="339" r:id="rId101"/>
    <p:sldId id="340" r:id="rId102"/>
    <p:sldId id="374"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A34320-424A-4A21-9B00-72B1421A58C9}" type="datetimeFigureOut">
              <a:rPr lang="en-US" smtClean="0"/>
              <a:pPr/>
              <a:t>7/28/2019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E4776-CF94-4032-B72A-953559E96317}" type="slidenum">
              <a:rPr lang="en-US" smtClean="0"/>
              <a:pPr/>
              <a:t>‹#›</a:t>
            </a:fld>
            <a:endParaRPr lang="en-US"/>
          </a:p>
        </p:txBody>
      </p:sp>
    </p:spTree>
    <p:extLst>
      <p:ext uri="{BB962C8B-B14F-4D97-AF65-F5344CB8AC3E}">
        <p14:creationId xmlns:p14="http://schemas.microsoft.com/office/powerpoint/2010/main" val="2938908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a:ln>
            <a:miter lim="800000"/>
            <a:headEnd/>
            <a:tailEnd/>
          </a:ln>
        </p:spPr>
        <p:txBody>
          <a:bodyPr/>
          <a:lstStyle/>
          <a:p>
            <a:r>
              <a:rPr lang="en-US" smtClean="0"/>
              <a:t>1.#</a:t>
            </a: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50626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FE62D10-DF61-439C-A94C-34BADAF29995}" type="slidenum">
              <a:rPr lang="en-US" smtClean="0"/>
              <a:pPr/>
              <a:t>33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40735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D070C4A-8220-4025-A24A-0DB7E5E7BCDC}" type="slidenum">
              <a:rPr lang="en-US" smtClean="0"/>
              <a:pPr/>
              <a:t>36</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03528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E2D3496-4F65-49B0-B957-A99F2C17F7FF}" type="slidenum">
              <a:rPr lang="en-US" smtClean="0"/>
              <a:pPr/>
              <a:t>38</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50807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E6CFE02-BC82-49C9-82C2-AEF87FF01EF1}" type="slidenum">
              <a:rPr lang="en-US" smtClean="0"/>
              <a:pPr/>
              <a:t>39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0805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DE4776-CF94-4032-B72A-953559E96317}" type="slidenum">
              <a:rPr lang="en-US" smtClean="0"/>
              <a:pPr/>
              <a:t>50</a:t>
            </a:fld>
            <a:endParaRPr lang="en-US"/>
          </a:p>
        </p:txBody>
      </p:sp>
    </p:spTree>
    <p:extLst>
      <p:ext uri="{BB962C8B-B14F-4D97-AF65-F5344CB8AC3E}">
        <p14:creationId xmlns:p14="http://schemas.microsoft.com/office/powerpoint/2010/main" val="4222277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8E4AE60-4671-45A7-A2E1-2CD05316BE20}" type="slidenum">
              <a:rPr lang="en-US"/>
              <a:pPr/>
              <a:t>57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754120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976848D-5B23-43AE-A56C-808B7FEA16E0}" type="slidenum">
              <a:rPr lang="en-US"/>
              <a:pPr/>
              <a:t>59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739125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8379067-76EB-469B-B51C-B9E17628570A}" type="slidenum">
              <a:rPr lang="en-US"/>
              <a:pPr/>
              <a:t>64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131242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DE4776-CF94-4032-B72A-953559E96317}" type="slidenum">
              <a:rPr lang="en-US" smtClean="0"/>
              <a:pPr/>
              <a:t>67</a:t>
            </a:fld>
            <a:endParaRPr lang="en-US"/>
          </a:p>
        </p:txBody>
      </p:sp>
    </p:spTree>
    <p:extLst>
      <p:ext uri="{BB962C8B-B14F-4D97-AF65-F5344CB8AC3E}">
        <p14:creationId xmlns:p14="http://schemas.microsoft.com/office/powerpoint/2010/main" val="798050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58029-77DF-4A73-A761-46B2C0136436}" type="slidenum">
              <a:rPr lang="en-US"/>
              <a:pPr/>
              <a:t>72</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56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C227C46-D01F-4CDB-A733-C67E1732BB9C}" type="slidenum">
              <a:rPr lang="en-US"/>
              <a:pPr/>
              <a:t>10</a:t>
            </a:fld>
            <a:endParaRPr lang="en-US"/>
          </a:p>
        </p:txBody>
      </p:sp>
      <p:sp>
        <p:nvSpPr>
          <p:cNvPr id="89090" name="Rectangle 2"/>
          <p:cNvSpPr>
            <a:spLocks noGrp="1" noChangeArrowheads="1"/>
          </p:cNvSpPr>
          <p:nvPr>
            <p:ph type="body" idx="1"/>
          </p:nvPr>
        </p:nvSpPr>
        <p:spPr>
          <a:ln/>
        </p:spPr>
        <p:txBody>
          <a:bodyPr lIns="90488" tIns="44450" rIns="90488" bIns="44450"/>
          <a:lstStyle/>
          <a:p>
            <a:endParaRPr lang="en-US" dirty="0"/>
          </a:p>
        </p:txBody>
      </p:sp>
      <p:sp>
        <p:nvSpPr>
          <p:cNvPr id="8909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051880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09BC4-48F7-4C0B-8197-62B1C1BB0A00}" type="slidenum">
              <a:rPr lang="en-US"/>
              <a:pPr/>
              <a:t>75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4677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33AA8-F802-4BCF-91FB-F5B964626C44}" type="slidenum">
              <a:rPr lang="en-US"/>
              <a:pPr/>
              <a:t>76</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4755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1F620-08AF-4080-B629-DA2DD3C47E92}" type="slidenum">
              <a:rPr lang="en-US"/>
              <a:pPr/>
              <a:t>77</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691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C151D-D339-42F3-BA3A-8E5E88E14F6A}" type="slidenum">
              <a:rPr lang="en-US"/>
              <a:pPr/>
              <a:t>79</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3652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7CF78-BE42-49E2-BEAC-3D65F753B5C7}" type="slidenum">
              <a:rPr lang="en-US"/>
              <a:pPr/>
              <a:t>81</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2059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D5898-89D0-44A2-B725-324B78DA92B8}" type="slidenum">
              <a:rPr lang="en-US"/>
              <a:pPr/>
              <a:t>87</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4651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0F1CD-CCD9-403B-9718-CDF0CE22EA2C}" type="slidenum">
              <a:rPr lang="en-US"/>
              <a:pPr/>
              <a:t>88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7453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663EE-4353-4FBA-8389-AA0C0C62CAF7}" type="slidenum">
              <a:rPr lang="en-US"/>
              <a:pPr/>
              <a:t>93</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8979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58596-05F5-4BAF-A824-2A5DC4ADAF46}" type="slidenum">
              <a:rPr lang="en-US"/>
              <a:pPr/>
              <a:t>95</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2028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AD40E9-ACB9-4842-867F-1A3E5ADBFD52}" type="slidenum">
              <a:rPr lang="en-US"/>
              <a:pPr/>
              <a:t>97</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3882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624270A0-9EA9-4E58-9300-C08C41F168AC}" type="slidenum">
              <a:rPr lang="en-US"/>
              <a:pPr/>
              <a:t>19</a:t>
            </a:fld>
            <a:endParaRPr lang="en-US"/>
          </a:p>
        </p:txBody>
      </p:sp>
      <p:sp>
        <p:nvSpPr>
          <p:cNvPr id="247811" name="Rectangle 2"/>
          <p:cNvSpPr>
            <a:spLocks noGrp="1" noRot="1" noChangeAspect="1" noChangeArrowheads="1" noTextEdit="1"/>
          </p:cNvSpPr>
          <p:nvPr>
            <p:ph type="sldImg"/>
          </p:nvPr>
        </p:nvSpPr>
        <p:spPr>
          <a:xfrm>
            <a:off x="1092200" y="301625"/>
            <a:ext cx="4700588" cy="3525838"/>
          </a:xfrm>
          <a:ln/>
        </p:spPr>
      </p:sp>
      <p:sp>
        <p:nvSpPr>
          <p:cNvPr id="247812" name="Rectangle 3"/>
          <p:cNvSpPr>
            <a:spLocks noGrp="1" noChangeArrowheads="1"/>
          </p:cNvSpPr>
          <p:nvPr>
            <p:ph type="body" idx="1"/>
          </p:nvPr>
        </p:nvSpPr>
        <p:spPr>
          <a:xfrm>
            <a:off x="523875" y="4052888"/>
            <a:ext cx="5829300" cy="4252912"/>
          </a:xfrm>
          <a:noFill/>
          <a:ln/>
        </p:spPr>
        <p:txBody>
          <a:bodyPr lIns="86493" tIns="43247" rIns="86493" bIns="43247"/>
          <a:lstStyle/>
          <a:p>
            <a:pPr eaLnBrk="1" hangingPunct="1"/>
            <a:r>
              <a:rPr lang="en-US" b="1" dirty="0" smtClean="0"/>
              <a:t>IP is the main protocol</a:t>
            </a:r>
          </a:p>
          <a:p>
            <a:pPr eaLnBrk="1" hangingPunct="1"/>
            <a:r>
              <a:rPr lang="en-US" b="1" dirty="0" smtClean="0"/>
              <a:t>It is connection less</a:t>
            </a:r>
          </a:p>
          <a:p>
            <a:pPr eaLnBrk="1" hangingPunct="1"/>
            <a:r>
              <a:rPr lang="en-US" b="1" dirty="0" smtClean="0"/>
              <a:t>IP will carry the data packets</a:t>
            </a:r>
          </a:p>
          <a:p>
            <a:pPr eaLnBrk="1" hangingPunct="1"/>
            <a:r>
              <a:rPr lang="en-US" b="1" dirty="0" smtClean="0"/>
              <a:t>Data packets are IP Packets</a:t>
            </a:r>
          </a:p>
          <a:p>
            <a:pPr eaLnBrk="1" hangingPunct="1"/>
            <a:endParaRPr lang="en-US" b="1" dirty="0" smtClean="0"/>
          </a:p>
          <a:p>
            <a:pPr eaLnBrk="1" hangingPunct="1"/>
            <a:r>
              <a:rPr lang="en-US" b="1" dirty="0" smtClean="0"/>
              <a:t>IP </a:t>
            </a:r>
            <a:r>
              <a:rPr lang="en-US" dirty="0" smtClean="0"/>
              <a:t> 	</a:t>
            </a:r>
          </a:p>
          <a:p>
            <a:pPr eaLnBrk="1" hangingPunct="1"/>
            <a:endParaRPr lang="en-US" dirty="0" smtClean="0"/>
          </a:p>
        </p:txBody>
      </p:sp>
    </p:spTree>
    <p:extLst>
      <p:ext uri="{BB962C8B-B14F-4D97-AF65-F5344CB8AC3E}">
        <p14:creationId xmlns:p14="http://schemas.microsoft.com/office/powerpoint/2010/main" val="2742145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5D2F0-09CC-45FA-8447-8777AF180E89}" type="slidenum">
              <a:rPr lang="en-US"/>
              <a:pPr/>
              <a:t>98</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661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9A1AC28-3288-43EA-BB76-52B72656D894}" type="slidenum">
              <a:rPr lang="en-US" smtClean="0"/>
              <a:pPr/>
              <a:t>20</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51684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0119AD6-B0F5-4E59-865D-A895AF1B978A}" type="slidenum">
              <a:rPr lang="en-US" smtClean="0"/>
              <a:pPr/>
              <a:t>25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6840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00F5316-2F7C-4A14-A71D-B6878560FDF1}" type="slidenum">
              <a:rPr lang="en-US" smtClean="0"/>
              <a:pPr/>
              <a:t>26</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82225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200DFD8-6A56-4DFC-A993-04FD363B0796}" type="slidenum">
              <a:rPr lang="en-US"/>
              <a:pPr/>
              <a:t>27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3335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DE22A2D-E866-43F1-AE6C-E17C09326E18}" type="slidenum">
              <a:rPr lang="en-US"/>
              <a:pPr/>
              <a:t>28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06325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FF596ED-42D7-4B54-AA6E-09B3107887ED}" type="slidenum">
              <a:rPr lang="en-US" smtClean="0"/>
              <a:pPr/>
              <a:t>31</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7009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032EDB-3723-4D61-A786-E6E78F8E10DD}" type="datetime1">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B73B7-6EA4-4B2F-8D19-20556BC90180}" type="datetime1">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EAD10-E8F7-4E0D-BA07-047D8FAED23F}" type="datetime1">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fld id="{2E553A6F-7A4F-46D9-93CA-1C8E359C5EB7}" type="datetime1">
              <a:rPr lang="en-US" smtClean="0"/>
              <a:pPr/>
              <a:t>7/28/2019</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B29E7D4D-1E8F-44AF-9D56-91DBAF70828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E3536AD-AFA6-45F5-A9C2-225DB4141203}" type="datetime1">
              <a:rPr lang="en-US" smtClean="0"/>
              <a:pPr>
                <a:defRPr/>
              </a:pPr>
              <a:t>7/28/2019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8CD07F-C666-4893-B91E-52F8311E1D1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BFC1C-CBC1-4491-BDCA-6F5214003901}" type="datetime1">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B29E5-5549-45E8-9F3C-136377AC276D}" type="datetime1">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941907-79A8-44FD-8053-2874D0C961E4}" type="datetime1">
              <a:rPr lang="en-US" smtClean="0"/>
              <a:pPr/>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78214-7592-4397-9965-2863578C3B19}" type="datetime1">
              <a:rPr lang="en-US" smtClean="0"/>
              <a:pPr/>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13717-3646-47D0-90B3-876BC2AEEDA4}" type="datetime1">
              <a:rPr lang="en-US" smtClean="0"/>
              <a:pPr/>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F727A-2A2C-4829-8324-F0BD8F1A2468}" type="datetime1">
              <a:rPr lang="en-US" smtClean="0"/>
              <a:pPr/>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76720-CCF4-4C60-86C7-4000C134F36B}" type="datetime1">
              <a:rPr lang="en-US" smtClean="0"/>
              <a:pPr/>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631D8-221C-41DE-BF80-8E1DF1D4C3A7}" type="datetime1">
              <a:rPr lang="en-US" smtClean="0"/>
              <a:pPr/>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61C27-1472-4BD6-B597-63AB43105565}" type="datetime1">
              <a:rPr lang="en-US" smtClean="0"/>
              <a:pPr/>
              <a:t>7/28/2019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D3A54-49C8-4203-BABB-E22CDC34B6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7.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8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endParaRPr lang="en-US" dirty="0"/>
          </a:p>
        </p:txBody>
      </p:sp>
      <p:sp>
        <p:nvSpPr>
          <p:cNvPr id="3" name="Subtitle 2"/>
          <p:cNvSpPr>
            <a:spLocks noGrp="1"/>
          </p:cNvSpPr>
          <p:nvPr>
            <p:ph type="subTitle" idx="1"/>
          </p:nvPr>
        </p:nvSpPr>
        <p:spPr>
          <a:xfrm>
            <a:off x="685800" y="3886200"/>
            <a:ext cx="7924800" cy="1447800"/>
          </a:xfrm>
        </p:spPr>
        <p:txBody>
          <a:bodyPr>
            <a:normAutofit/>
          </a:bodyPr>
          <a:lstStyle/>
          <a:p>
            <a:r>
              <a:rPr lang="en-US" sz="4400" dirty="0" smtClean="0">
                <a:solidFill>
                  <a:schemeClr val="tx1"/>
                </a:solidFill>
              </a:rPr>
              <a:t>TCP/IP Model</a:t>
            </a:r>
            <a:endParaRPr lang="en-US" sz="4400" dirty="0">
              <a:solidFill>
                <a:schemeClr val="tx1"/>
              </a:solidFill>
            </a:endParaRPr>
          </a:p>
        </p:txBody>
      </p:sp>
      <p:sp>
        <p:nvSpPr>
          <p:cNvPr id="4" name="Slide Number Placeholder 3"/>
          <p:cNvSpPr>
            <a:spLocks noGrp="1"/>
          </p:cNvSpPr>
          <p:nvPr>
            <p:ph type="sldNum" sz="quarter" idx="12"/>
          </p:nvPr>
        </p:nvSpPr>
        <p:spPr/>
        <p:txBody>
          <a:bodyPr/>
          <a:lstStyle/>
          <a:p>
            <a:fld id="{041D3A54-49C8-4203-BABB-E22CDC34B69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228600" y="304800"/>
            <a:ext cx="838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
          <p:cNvGrpSpPr>
            <a:grpSpLocks/>
          </p:cNvGrpSpPr>
          <p:nvPr/>
        </p:nvGrpSpPr>
        <p:grpSpPr bwMode="auto">
          <a:xfrm>
            <a:off x="2220913" y="1447800"/>
            <a:ext cx="6923087" cy="4864100"/>
            <a:chOff x="1399" y="1040"/>
            <a:chExt cx="4361" cy="3064"/>
          </a:xfrm>
        </p:grpSpPr>
        <p:sp>
          <p:nvSpPr>
            <p:cNvPr id="88067" name="Rectangle 3"/>
            <p:cNvSpPr>
              <a:spLocks noChangeArrowheads="1"/>
            </p:cNvSpPr>
            <p:nvPr/>
          </p:nvSpPr>
          <p:spPr bwMode="auto">
            <a:xfrm>
              <a:off x="1745" y="1902"/>
              <a:ext cx="2347" cy="288"/>
            </a:xfrm>
            <a:prstGeom prst="rect">
              <a:avLst/>
            </a:prstGeom>
            <a:noFill/>
            <a:ln w="12700">
              <a:noFill/>
              <a:miter lim="800000"/>
              <a:headEnd/>
              <a:tailEnd/>
            </a:ln>
            <a:effectLst/>
          </p:spPr>
          <p:txBody>
            <a:bodyPr wrap="none" anchor="ctr"/>
            <a:lstStyle/>
            <a:p>
              <a:endParaRPr lang="en-US"/>
            </a:p>
          </p:txBody>
        </p:sp>
        <p:grpSp>
          <p:nvGrpSpPr>
            <p:cNvPr id="3" name="Group 4"/>
            <p:cNvGrpSpPr>
              <a:grpSpLocks/>
            </p:cNvGrpSpPr>
            <p:nvPr/>
          </p:nvGrpSpPr>
          <p:grpSpPr bwMode="auto">
            <a:xfrm>
              <a:off x="2778" y="3536"/>
              <a:ext cx="740" cy="472"/>
              <a:chOff x="2778" y="3536"/>
              <a:chExt cx="740" cy="472"/>
            </a:xfrm>
          </p:grpSpPr>
          <p:sp>
            <p:nvSpPr>
              <p:cNvPr id="88069" name="Rectangle 5"/>
              <p:cNvSpPr>
                <a:spLocks noChangeArrowheads="1"/>
              </p:cNvSpPr>
              <p:nvPr/>
            </p:nvSpPr>
            <p:spPr bwMode="auto">
              <a:xfrm>
                <a:off x="2791" y="3536"/>
                <a:ext cx="664" cy="472"/>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88070" name="Rectangle 6"/>
              <p:cNvSpPr>
                <a:spLocks noChangeArrowheads="1"/>
              </p:cNvSpPr>
              <p:nvPr/>
            </p:nvSpPr>
            <p:spPr bwMode="auto">
              <a:xfrm>
                <a:off x="2778" y="3566"/>
                <a:ext cx="740"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hardware</a:t>
                </a:r>
              </a:p>
              <a:p>
                <a:r>
                  <a:rPr lang="en-US" sz="1800">
                    <a:latin typeface="Book Antiqua" pitchFamily="18" charset="0"/>
                  </a:rPr>
                  <a:t>interface</a:t>
                </a:r>
              </a:p>
            </p:txBody>
          </p:sp>
        </p:grpSp>
        <p:grpSp>
          <p:nvGrpSpPr>
            <p:cNvPr id="4" name="Group 7"/>
            <p:cNvGrpSpPr>
              <a:grpSpLocks/>
            </p:cNvGrpSpPr>
            <p:nvPr/>
          </p:nvGrpSpPr>
          <p:grpSpPr bwMode="auto">
            <a:xfrm>
              <a:off x="2167" y="1952"/>
              <a:ext cx="664" cy="472"/>
              <a:chOff x="2167" y="1952"/>
              <a:chExt cx="664" cy="472"/>
            </a:xfrm>
          </p:grpSpPr>
          <p:sp>
            <p:nvSpPr>
              <p:cNvPr id="88072" name="Rectangle 8"/>
              <p:cNvSpPr>
                <a:spLocks noChangeArrowheads="1"/>
              </p:cNvSpPr>
              <p:nvPr/>
            </p:nvSpPr>
            <p:spPr bwMode="auto">
              <a:xfrm>
                <a:off x="2167" y="1952"/>
                <a:ext cx="664" cy="472"/>
              </a:xfrm>
              <a:prstGeom prst="rect">
                <a:avLst/>
              </a:prstGeom>
              <a:solidFill>
                <a:srgbClr val="E3BEFF"/>
              </a:solidFill>
              <a:ln w="12700">
                <a:solidFill>
                  <a:schemeClr val="tx1"/>
                </a:solidFill>
                <a:miter lim="800000"/>
                <a:headEnd/>
                <a:tailEnd/>
              </a:ln>
              <a:effectLst/>
            </p:spPr>
            <p:txBody>
              <a:bodyPr wrap="none" anchor="ctr"/>
              <a:lstStyle/>
              <a:p>
                <a:endParaRPr lang="en-US"/>
              </a:p>
            </p:txBody>
          </p:sp>
          <p:sp>
            <p:nvSpPr>
              <p:cNvPr id="88073" name="Rectangle 9"/>
              <p:cNvSpPr>
                <a:spLocks noChangeArrowheads="1"/>
              </p:cNvSpPr>
              <p:nvPr/>
            </p:nvSpPr>
            <p:spPr bwMode="auto">
              <a:xfrm>
                <a:off x="2298" y="2078"/>
                <a:ext cx="395" cy="231"/>
              </a:xfrm>
              <a:prstGeom prst="rect">
                <a:avLst/>
              </a:prstGeom>
              <a:solidFill>
                <a:srgbClr val="E3BEFF"/>
              </a:solidFill>
              <a:ln w="12700">
                <a:noFill/>
                <a:miter lim="800000"/>
                <a:headEnd/>
                <a:tailEnd/>
              </a:ln>
              <a:effectLst/>
            </p:spPr>
            <p:txBody>
              <a:bodyPr wrap="none" lIns="90488" tIns="44450" rIns="90488" bIns="44450">
                <a:spAutoFit/>
              </a:bodyPr>
              <a:lstStyle/>
              <a:p>
                <a:r>
                  <a:rPr lang="en-US" sz="1800">
                    <a:latin typeface="Book Antiqua" pitchFamily="18" charset="0"/>
                  </a:rPr>
                  <a:t>TCP</a:t>
                </a:r>
              </a:p>
            </p:txBody>
          </p:sp>
        </p:grpSp>
        <p:grpSp>
          <p:nvGrpSpPr>
            <p:cNvPr id="5" name="Group 10"/>
            <p:cNvGrpSpPr>
              <a:grpSpLocks/>
            </p:cNvGrpSpPr>
            <p:nvPr/>
          </p:nvGrpSpPr>
          <p:grpSpPr bwMode="auto">
            <a:xfrm>
              <a:off x="2395" y="2780"/>
              <a:ext cx="664" cy="472"/>
              <a:chOff x="2395" y="2780"/>
              <a:chExt cx="664" cy="472"/>
            </a:xfrm>
          </p:grpSpPr>
          <p:sp>
            <p:nvSpPr>
              <p:cNvPr id="88075" name="Rectangle 11"/>
              <p:cNvSpPr>
                <a:spLocks noChangeArrowheads="1"/>
              </p:cNvSpPr>
              <p:nvPr/>
            </p:nvSpPr>
            <p:spPr bwMode="auto">
              <a:xfrm>
                <a:off x="2395" y="2780"/>
                <a:ext cx="664" cy="472"/>
              </a:xfrm>
              <a:prstGeom prst="rect">
                <a:avLst/>
              </a:prstGeom>
              <a:solidFill>
                <a:srgbClr val="8CF4EA"/>
              </a:solidFill>
              <a:ln w="12700">
                <a:solidFill>
                  <a:schemeClr val="tx1"/>
                </a:solidFill>
                <a:miter lim="800000"/>
                <a:headEnd/>
                <a:tailEnd/>
              </a:ln>
              <a:effectLst/>
            </p:spPr>
            <p:txBody>
              <a:bodyPr wrap="none" anchor="ctr"/>
              <a:lstStyle/>
              <a:p>
                <a:endParaRPr lang="en-US"/>
              </a:p>
            </p:txBody>
          </p:sp>
          <p:sp>
            <p:nvSpPr>
              <p:cNvPr id="88076" name="Rectangle 12"/>
              <p:cNvSpPr>
                <a:spLocks noChangeArrowheads="1"/>
              </p:cNvSpPr>
              <p:nvPr/>
            </p:nvSpPr>
            <p:spPr bwMode="auto">
              <a:xfrm>
                <a:off x="2574" y="2906"/>
                <a:ext cx="25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IP</a:t>
                </a:r>
              </a:p>
            </p:txBody>
          </p:sp>
        </p:grpSp>
        <p:grpSp>
          <p:nvGrpSpPr>
            <p:cNvPr id="6" name="Group 13"/>
            <p:cNvGrpSpPr>
              <a:grpSpLocks/>
            </p:cNvGrpSpPr>
            <p:nvPr/>
          </p:nvGrpSpPr>
          <p:grpSpPr bwMode="auto">
            <a:xfrm>
              <a:off x="3415" y="1952"/>
              <a:ext cx="664" cy="472"/>
              <a:chOff x="3415" y="1952"/>
              <a:chExt cx="664" cy="472"/>
            </a:xfrm>
          </p:grpSpPr>
          <p:sp>
            <p:nvSpPr>
              <p:cNvPr id="88078" name="Rectangle 14"/>
              <p:cNvSpPr>
                <a:spLocks noChangeArrowheads="1"/>
              </p:cNvSpPr>
              <p:nvPr/>
            </p:nvSpPr>
            <p:spPr bwMode="auto">
              <a:xfrm>
                <a:off x="3415" y="1952"/>
                <a:ext cx="664" cy="472"/>
              </a:xfrm>
              <a:prstGeom prst="rect">
                <a:avLst/>
              </a:prstGeom>
              <a:solidFill>
                <a:srgbClr val="F39FD1"/>
              </a:solidFill>
              <a:ln w="12700">
                <a:solidFill>
                  <a:schemeClr val="tx1"/>
                </a:solidFill>
                <a:miter lim="800000"/>
                <a:headEnd/>
                <a:tailEnd/>
              </a:ln>
              <a:effectLst/>
            </p:spPr>
            <p:txBody>
              <a:bodyPr wrap="none" anchor="ctr"/>
              <a:lstStyle/>
              <a:p>
                <a:endParaRPr lang="en-US"/>
              </a:p>
            </p:txBody>
          </p:sp>
          <p:sp>
            <p:nvSpPr>
              <p:cNvPr id="88079" name="Rectangle 15"/>
              <p:cNvSpPr>
                <a:spLocks noChangeArrowheads="1"/>
              </p:cNvSpPr>
              <p:nvPr/>
            </p:nvSpPr>
            <p:spPr bwMode="auto">
              <a:xfrm>
                <a:off x="3546" y="2078"/>
                <a:ext cx="428"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UDP</a:t>
                </a:r>
              </a:p>
            </p:txBody>
          </p:sp>
        </p:grpSp>
        <p:sp>
          <p:nvSpPr>
            <p:cNvPr id="88080" name="Line 16"/>
            <p:cNvSpPr>
              <a:spLocks noChangeShapeType="1"/>
            </p:cNvSpPr>
            <p:nvPr/>
          </p:nvSpPr>
          <p:spPr bwMode="auto">
            <a:xfrm>
              <a:off x="2499" y="1620"/>
              <a:ext cx="0" cy="320"/>
            </a:xfrm>
            <a:prstGeom prst="line">
              <a:avLst/>
            </a:prstGeom>
            <a:noFill/>
            <a:ln w="25400">
              <a:solidFill>
                <a:srgbClr val="FCFEB9"/>
              </a:solidFill>
              <a:round/>
              <a:headEnd type="triangle" w="med" len="med"/>
              <a:tailEnd type="triangle" w="med" len="med"/>
            </a:ln>
            <a:effectLst/>
          </p:spPr>
          <p:txBody>
            <a:bodyPr wrap="none" anchor="ctr"/>
            <a:lstStyle/>
            <a:p>
              <a:endParaRPr lang="en-US"/>
            </a:p>
          </p:txBody>
        </p:sp>
        <p:sp>
          <p:nvSpPr>
            <p:cNvPr id="88081" name="Line 17"/>
            <p:cNvSpPr>
              <a:spLocks noChangeShapeType="1"/>
            </p:cNvSpPr>
            <p:nvPr/>
          </p:nvSpPr>
          <p:spPr bwMode="auto">
            <a:xfrm>
              <a:off x="3699" y="1620"/>
              <a:ext cx="0" cy="320"/>
            </a:xfrm>
            <a:prstGeom prst="line">
              <a:avLst/>
            </a:prstGeom>
            <a:noFill/>
            <a:ln w="25400">
              <a:solidFill>
                <a:srgbClr val="FCFEB9"/>
              </a:solidFill>
              <a:round/>
              <a:headEnd type="triangle" w="med" len="med"/>
              <a:tailEnd type="triangle" w="med" len="med"/>
            </a:ln>
            <a:effectLst/>
          </p:spPr>
          <p:txBody>
            <a:bodyPr wrap="none" anchor="ctr"/>
            <a:lstStyle/>
            <a:p>
              <a:endParaRPr lang="en-US"/>
            </a:p>
          </p:txBody>
        </p:sp>
        <p:grpSp>
          <p:nvGrpSpPr>
            <p:cNvPr id="7" name="Group 18"/>
            <p:cNvGrpSpPr>
              <a:grpSpLocks/>
            </p:cNvGrpSpPr>
            <p:nvPr/>
          </p:nvGrpSpPr>
          <p:grpSpPr bwMode="auto">
            <a:xfrm>
              <a:off x="1927" y="1040"/>
              <a:ext cx="2440" cy="616"/>
              <a:chOff x="1927" y="1040"/>
              <a:chExt cx="2440" cy="616"/>
            </a:xfrm>
          </p:grpSpPr>
          <p:sp>
            <p:nvSpPr>
              <p:cNvPr id="88083" name="Rectangle 19"/>
              <p:cNvSpPr>
                <a:spLocks noChangeArrowheads="1"/>
              </p:cNvSpPr>
              <p:nvPr/>
            </p:nvSpPr>
            <p:spPr bwMode="auto">
              <a:xfrm>
                <a:off x="2167" y="1136"/>
                <a:ext cx="664" cy="472"/>
              </a:xfrm>
              <a:prstGeom prst="rect">
                <a:avLst/>
              </a:prstGeom>
              <a:solidFill>
                <a:srgbClr val="FDE3BA"/>
              </a:solidFill>
              <a:ln w="12700">
                <a:solidFill>
                  <a:schemeClr val="tx1"/>
                </a:solidFill>
                <a:miter lim="800000"/>
                <a:headEnd/>
                <a:tailEnd/>
              </a:ln>
              <a:effectLst/>
            </p:spPr>
            <p:txBody>
              <a:bodyPr wrap="none" anchor="ctr"/>
              <a:lstStyle/>
              <a:p>
                <a:endParaRPr lang="en-US"/>
              </a:p>
            </p:txBody>
          </p:sp>
          <p:sp>
            <p:nvSpPr>
              <p:cNvPr id="88084" name="Rectangle 20"/>
              <p:cNvSpPr>
                <a:spLocks noChangeArrowheads="1"/>
              </p:cNvSpPr>
              <p:nvPr/>
            </p:nvSpPr>
            <p:spPr bwMode="auto">
              <a:xfrm>
                <a:off x="2154" y="1166"/>
                <a:ext cx="735"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user</a:t>
                </a:r>
              </a:p>
              <a:p>
                <a:r>
                  <a:rPr lang="en-US" sz="1800">
                    <a:latin typeface="Book Antiqua" pitchFamily="18" charset="0"/>
                  </a:rPr>
                  <a:t>processor</a:t>
                </a:r>
              </a:p>
            </p:txBody>
          </p:sp>
          <p:grpSp>
            <p:nvGrpSpPr>
              <p:cNvPr id="8" name="Group 21"/>
              <p:cNvGrpSpPr>
                <a:grpSpLocks/>
              </p:cNvGrpSpPr>
              <p:nvPr/>
            </p:nvGrpSpPr>
            <p:grpSpPr bwMode="auto">
              <a:xfrm>
                <a:off x="3354" y="1136"/>
                <a:ext cx="735" cy="472"/>
                <a:chOff x="3354" y="1136"/>
                <a:chExt cx="735" cy="472"/>
              </a:xfrm>
            </p:grpSpPr>
            <p:sp>
              <p:nvSpPr>
                <p:cNvPr id="88086" name="Rectangle 22"/>
                <p:cNvSpPr>
                  <a:spLocks noChangeArrowheads="1"/>
                </p:cNvSpPr>
                <p:nvPr/>
              </p:nvSpPr>
              <p:spPr bwMode="auto">
                <a:xfrm>
                  <a:off x="3367" y="1136"/>
                  <a:ext cx="664" cy="472"/>
                </a:xfrm>
                <a:prstGeom prst="rect">
                  <a:avLst/>
                </a:prstGeom>
                <a:solidFill>
                  <a:srgbClr val="FDE3BA"/>
                </a:solidFill>
                <a:ln w="12700">
                  <a:solidFill>
                    <a:schemeClr val="tx1"/>
                  </a:solidFill>
                  <a:miter lim="800000"/>
                  <a:headEnd/>
                  <a:tailEnd/>
                </a:ln>
                <a:effectLst/>
              </p:spPr>
              <p:txBody>
                <a:bodyPr wrap="none" anchor="ctr"/>
                <a:lstStyle/>
                <a:p>
                  <a:endParaRPr lang="en-US"/>
                </a:p>
              </p:txBody>
            </p:sp>
            <p:sp>
              <p:nvSpPr>
                <p:cNvPr id="88087" name="Rectangle 23"/>
                <p:cNvSpPr>
                  <a:spLocks noChangeArrowheads="1"/>
                </p:cNvSpPr>
                <p:nvPr/>
              </p:nvSpPr>
              <p:spPr bwMode="auto">
                <a:xfrm>
                  <a:off x="3354" y="1166"/>
                  <a:ext cx="735"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user</a:t>
                  </a:r>
                </a:p>
                <a:p>
                  <a:r>
                    <a:rPr lang="en-US" sz="1800">
                      <a:latin typeface="Book Antiqua" pitchFamily="18" charset="0"/>
                    </a:rPr>
                    <a:t>processor</a:t>
                  </a:r>
                </a:p>
              </p:txBody>
            </p:sp>
          </p:grpSp>
          <p:sp>
            <p:nvSpPr>
              <p:cNvPr id="88088" name="Rectangle 24"/>
              <p:cNvSpPr>
                <a:spLocks noChangeArrowheads="1"/>
              </p:cNvSpPr>
              <p:nvPr/>
            </p:nvSpPr>
            <p:spPr bwMode="auto">
              <a:xfrm>
                <a:off x="1927" y="1040"/>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grpSp>
        <p:sp>
          <p:nvSpPr>
            <p:cNvPr id="88089" name="Rectangle 25"/>
            <p:cNvSpPr>
              <a:spLocks noChangeArrowheads="1"/>
            </p:cNvSpPr>
            <p:nvPr/>
          </p:nvSpPr>
          <p:spPr bwMode="auto">
            <a:xfrm>
              <a:off x="1927" y="1904"/>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0" name="Rectangle 26"/>
            <p:cNvSpPr>
              <a:spLocks noChangeArrowheads="1"/>
            </p:cNvSpPr>
            <p:nvPr/>
          </p:nvSpPr>
          <p:spPr bwMode="auto">
            <a:xfrm>
              <a:off x="1399" y="2720"/>
              <a:ext cx="3472"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1" name="Rectangle 27"/>
            <p:cNvSpPr>
              <a:spLocks noChangeArrowheads="1"/>
            </p:cNvSpPr>
            <p:nvPr/>
          </p:nvSpPr>
          <p:spPr bwMode="auto">
            <a:xfrm>
              <a:off x="1927" y="3488"/>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2" name="Rectangle 28"/>
            <p:cNvSpPr>
              <a:spLocks noChangeArrowheads="1"/>
            </p:cNvSpPr>
            <p:nvPr/>
          </p:nvSpPr>
          <p:spPr bwMode="auto">
            <a:xfrm>
              <a:off x="4362" y="1262"/>
              <a:ext cx="99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5-7</a:t>
              </a:r>
            </a:p>
          </p:txBody>
        </p:sp>
        <p:sp>
          <p:nvSpPr>
            <p:cNvPr id="88093" name="Rectangle 29"/>
            <p:cNvSpPr>
              <a:spLocks noChangeArrowheads="1"/>
            </p:cNvSpPr>
            <p:nvPr/>
          </p:nvSpPr>
          <p:spPr bwMode="auto">
            <a:xfrm>
              <a:off x="4362" y="2126"/>
              <a:ext cx="870"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4</a:t>
              </a:r>
            </a:p>
          </p:txBody>
        </p:sp>
        <p:sp>
          <p:nvSpPr>
            <p:cNvPr id="88094" name="Rectangle 30"/>
            <p:cNvSpPr>
              <a:spLocks noChangeArrowheads="1"/>
            </p:cNvSpPr>
            <p:nvPr/>
          </p:nvSpPr>
          <p:spPr bwMode="auto">
            <a:xfrm>
              <a:off x="4890" y="2882"/>
              <a:ext cx="870"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3</a:t>
              </a:r>
            </a:p>
          </p:txBody>
        </p:sp>
        <p:sp>
          <p:nvSpPr>
            <p:cNvPr id="88095" name="Rectangle 31"/>
            <p:cNvSpPr>
              <a:spLocks noChangeArrowheads="1"/>
            </p:cNvSpPr>
            <p:nvPr/>
          </p:nvSpPr>
          <p:spPr bwMode="auto">
            <a:xfrm>
              <a:off x="4362" y="3710"/>
              <a:ext cx="99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1-2</a:t>
              </a:r>
            </a:p>
          </p:txBody>
        </p:sp>
        <p:sp>
          <p:nvSpPr>
            <p:cNvPr id="88096" name="Rectangle 32"/>
            <p:cNvSpPr>
              <a:spLocks noChangeArrowheads="1"/>
            </p:cNvSpPr>
            <p:nvPr/>
          </p:nvSpPr>
          <p:spPr bwMode="auto">
            <a:xfrm>
              <a:off x="3175" y="2780"/>
              <a:ext cx="664" cy="472"/>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88097" name="Rectangle 33"/>
            <p:cNvSpPr>
              <a:spLocks noChangeArrowheads="1"/>
            </p:cNvSpPr>
            <p:nvPr/>
          </p:nvSpPr>
          <p:spPr bwMode="auto">
            <a:xfrm>
              <a:off x="3282" y="2906"/>
              <a:ext cx="413" cy="231"/>
            </a:xfrm>
            <a:prstGeom prst="rect">
              <a:avLst/>
            </a:prstGeom>
            <a:solidFill>
              <a:srgbClr val="FCFEB9"/>
            </a:solidFill>
            <a:ln w="12700">
              <a:noFill/>
              <a:miter lim="800000"/>
              <a:headEnd/>
              <a:tailEnd/>
            </a:ln>
            <a:effectLst/>
          </p:spPr>
          <p:txBody>
            <a:bodyPr wrap="none" lIns="90488" tIns="44450" rIns="90488" bIns="44450">
              <a:spAutoFit/>
            </a:bodyPr>
            <a:lstStyle/>
            <a:p>
              <a:r>
                <a:rPr lang="en-US" sz="1800">
                  <a:latin typeface="Book Antiqua" pitchFamily="18" charset="0"/>
                </a:rPr>
                <a:t>ARP</a:t>
              </a:r>
            </a:p>
          </p:txBody>
        </p:sp>
        <p:sp>
          <p:nvSpPr>
            <p:cNvPr id="88098" name="Rectangle 34"/>
            <p:cNvSpPr>
              <a:spLocks noChangeArrowheads="1"/>
            </p:cNvSpPr>
            <p:nvPr/>
          </p:nvSpPr>
          <p:spPr bwMode="auto">
            <a:xfrm>
              <a:off x="1531" y="2792"/>
              <a:ext cx="664" cy="472"/>
            </a:xfrm>
            <a:prstGeom prst="rect">
              <a:avLst/>
            </a:prstGeom>
            <a:solidFill>
              <a:srgbClr val="FDC0E5"/>
            </a:solidFill>
            <a:ln w="12700">
              <a:solidFill>
                <a:schemeClr val="tx1"/>
              </a:solidFill>
              <a:miter lim="800000"/>
              <a:headEnd/>
              <a:tailEnd/>
            </a:ln>
            <a:effectLst/>
          </p:spPr>
          <p:txBody>
            <a:bodyPr wrap="none" anchor="ctr"/>
            <a:lstStyle/>
            <a:p>
              <a:endParaRPr lang="en-US"/>
            </a:p>
          </p:txBody>
        </p:sp>
        <p:sp>
          <p:nvSpPr>
            <p:cNvPr id="88099" name="Rectangle 35"/>
            <p:cNvSpPr>
              <a:spLocks noChangeArrowheads="1"/>
            </p:cNvSpPr>
            <p:nvPr/>
          </p:nvSpPr>
          <p:spPr bwMode="auto">
            <a:xfrm>
              <a:off x="1614" y="2930"/>
              <a:ext cx="493" cy="231"/>
            </a:xfrm>
            <a:prstGeom prst="rect">
              <a:avLst/>
            </a:prstGeom>
            <a:solidFill>
              <a:srgbClr val="FDC0E5"/>
            </a:solidFill>
            <a:ln w="12700">
              <a:noFill/>
              <a:miter lim="800000"/>
              <a:headEnd/>
              <a:tailEnd/>
            </a:ln>
            <a:effectLst/>
          </p:spPr>
          <p:txBody>
            <a:bodyPr wrap="none" lIns="90488" tIns="44450" rIns="90488" bIns="44450">
              <a:spAutoFit/>
            </a:bodyPr>
            <a:lstStyle/>
            <a:p>
              <a:r>
                <a:rPr lang="en-US" sz="1800">
                  <a:latin typeface="Book Antiqua" pitchFamily="18" charset="0"/>
                </a:rPr>
                <a:t>ICMP</a:t>
              </a:r>
            </a:p>
          </p:txBody>
        </p:sp>
        <p:sp>
          <p:nvSpPr>
            <p:cNvPr id="88100" name="Rectangle 36"/>
            <p:cNvSpPr>
              <a:spLocks noChangeArrowheads="1"/>
            </p:cNvSpPr>
            <p:nvPr/>
          </p:nvSpPr>
          <p:spPr bwMode="auto">
            <a:xfrm>
              <a:off x="3931" y="2780"/>
              <a:ext cx="664" cy="472"/>
            </a:xfrm>
            <a:prstGeom prst="rect">
              <a:avLst/>
            </a:prstGeom>
            <a:solidFill>
              <a:srgbClr val="DADADA"/>
            </a:solidFill>
            <a:ln w="12700">
              <a:solidFill>
                <a:schemeClr val="tx1"/>
              </a:solidFill>
              <a:miter lim="800000"/>
              <a:headEnd/>
              <a:tailEnd/>
            </a:ln>
            <a:effectLst/>
          </p:spPr>
          <p:txBody>
            <a:bodyPr wrap="none" anchor="ctr"/>
            <a:lstStyle/>
            <a:p>
              <a:endParaRPr lang="en-US"/>
            </a:p>
          </p:txBody>
        </p:sp>
        <p:sp>
          <p:nvSpPr>
            <p:cNvPr id="88101" name="Rectangle 37"/>
            <p:cNvSpPr>
              <a:spLocks noChangeArrowheads="1"/>
            </p:cNvSpPr>
            <p:nvPr/>
          </p:nvSpPr>
          <p:spPr bwMode="auto">
            <a:xfrm>
              <a:off x="4014" y="2906"/>
              <a:ext cx="510" cy="231"/>
            </a:xfrm>
            <a:prstGeom prst="rect">
              <a:avLst/>
            </a:prstGeom>
            <a:solidFill>
              <a:srgbClr val="DADADA"/>
            </a:solidFill>
            <a:ln w="12700">
              <a:noFill/>
              <a:miter lim="800000"/>
              <a:headEnd/>
              <a:tailEnd/>
            </a:ln>
            <a:effectLst/>
          </p:spPr>
          <p:txBody>
            <a:bodyPr wrap="none" lIns="90488" tIns="44450" rIns="90488" bIns="44450">
              <a:spAutoFit/>
            </a:bodyPr>
            <a:lstStyle/>
            <a:p>
              <a:r>
                <a:rPr lang="en-US" sz="1800">
                  <a:latin typeface="Book Antiqua" pitchFamily="18" charset="0"/>
                </a:rPr>
                <a:t>RARP</a:t>
              </a:r>
            </a:p>
          </p:txBody>
        </p:sp>
        <p:sp>
          <p:nvSpPr>
            <p:cNvPr id="88102" name="Line 38"/>
            <p:cNvSpPr>
              <a:spLocks noChangeShapeType="1"/>
            </p:cNvSpPr>
            <p:nvPr/>
          </p:nvSpPr>
          <p:spPr bwMode="auto">
            <a:xfrm>
              <a:off x="2491" y="2420"/>
              <a:ext cx="196" cy="364"/>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3" name="Line 39"/>
            <p:cNvSpPr>
              <a:spLocks noChangeShapeType="1"/>
            </p:cNvSpPr>
            <p:nvPr/>
          </p:nvSpPr>
          <p:spPr bwMode="auto">
            <a:xfrm flipH="1">
              <a:off x="2879" y="2408"/>
              <a:ext cx="860" cy="376"/>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4" name="Line 40"/>
            <p:cNvSpPr>
              <a:spLocks noChangeShapeType="1"/>
            </p:cNvSpPr>
            <p:nvPr/>
          </p:nvSpPr>
          <p:spPr bwMode="auto">
            <a:xfrm>
              <a:off x="2131" y="3040"/>
              <a:ext cx="292" cy="0"/>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5" name="Line 41"/>
            <p:cNvSpPr>
              <a:spLocks noChangeShapeType="1"/>
            </p:cNvSpPr>
            <p:nvPr/>
          </p:nvSpPr>
          <p:spPr bwMode="auto">
            <a:xfrm>
              <a:off x="2767" y="3248"/>
              <a:ext cx="292" cy="292"/>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6" name="Line 42"/>
            <p:cNvSpPr>
              <a:spLocks noChangeShapeType="1"/>
            </p:cNvSpPr>
            <p:nvPr/>
          </p:nvSpPr>
          <p:spPr bwMode="auto">
            <a:xfrm flipH="1">
              <a:off x="3179" y="3248"/>
              <a:ext cx="308" cy="292"/>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7" name="Line 43"/>
            <p:cNvSpPr>
              <a:spLocks noChangeShapeType="1"/>
            </p:cNvSpPr>
            <p:nvPr/>
          </p:nvSpPr>
          <p:spPr bwMode="auto">
            <a:xfrm flipH="1">
              <a:off x="3335" y="3260"/>
              <a:ext cx="908" cy="280"/>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grpSp>
      <p:sp>
        <p:nvSpPr>
          <p:cNvPr id="88108" name="Rectangle 44"/>
          <p:cNvSpPr>
            <a:spLocks noChangeArrowheads="1"/>
          </p:cNvSpPr>
          <p:nvPr/>
        </p:nvSpPr>
        <p:spPr bwMode="auto">
          <a:xfrm>
            <a:off x="228600" y="1752600"/>
            <a:ext cx="2819400" cy="2059538"/>
          </a:xfrm>
          <a:prstGeom prst="rect">
            <a:avLst/>
          </a:prstGeom>
          <a:noFill/>
          <a:ln w="12700">
            <a:noFill/>
            <a:miter lim="800000"/>
            <a:headEnd/>
            <a:tailEnd/>
          </a:ln>
          <a:effectLst/>
        </p:spPr>
        <p:txBody>
          <a:bodyPr wrap="square" lIns="90488" tIns="44450" rIns="90488" bIns="44450">
            <a:spAutoFit/>
          </a:bodyPr>
          <a:lstStyle/>
          <a:p>
            <a:r>
              <a:rPr lang="en-US" sz="1600" dirty="0">
                <a:latin typeface="Book Antiqua" pitchFamily="18" charset="0"/>
              </a:rPr>
              <a:t>UDP:  User Datagram Protocol: </a:t>
            </a:r>
          </a:p>
          <a:p>
            <a:r>
              <a:rPr lang="en-US" sz="1600" dirty="0">
                <a:latin typeface="Book Antiqua" pitchFamily="18" charset="0"/>
              </a:rPr>
              <a:t>ICMP:  Internet Control </a:t>
            </a:r>
          </a:p>
          <a:p>
            <a:r>
              <a:rPr lang="en-US" sz="1600" dirty="0">
                <a:latin typeface="Book Antiqua" pitchFamily="18" charset="0"/>
              </a:rPr>
              <a:t>           Message Protocol</a:t>
            </a:r>
          </a:p>
          <a:p>
            <a:r>
              <a:rPr lang="en-US" sz="1600" dirty="0">
                <a:latin typeface="Book Antiqua" pitchFamily="18" charset="0"/>
              </a:rPr>
              <a:t>IP:  Internet Protocol</a:t>
            </a:r>
          </a:p>
          <a:p>
            <a:r>
              <a:rPr lang="en-US" sz="1600" dirty="0">
                <a:latin typeface="Book Antiqua" pitchFamily="18" charset="0"/>
              </a:rPr>
              <a:t>ARP:  Address Resolution </a:t>
            </a:r>
          </a:p>
          <a:p>
            <a:r>
              <a:rPr lang="en-US" sz="1600" dirty="0">
                <a:latin typeface="Book Antiqua" pitchFamily="18" charset="0"/>
              </a:rPr>
              <a:t>          Protocol</a:t>
            </a:r>
          </a:p>
          <a:p>
            <a:r>
              <a:rPr lang="en-US" sz="1600" dirty="0">
                <a:latin typeface="Book Antiqua" pitchFamily="18" charset="0"/>
              </a:rPr>
              <a:t>RARP:  Reverse ARP</a:t>
            </a:r>
          </a:p>
        </p:txBody>
      </p:sp>
      <p:sp>
        <p:nvSpPr>
          <p:cNvPr id="88109" name="Rectangle 45"/>
          <p:cNvSpPr>
            <a:spLocks noChangeArrowheads="1"/>
          </p:cNvSpPr>
          <p:nvPr/>
        </p:nvSpPr>
        <p:spPr bwMode="auto">
          <a:xfrm>
            <a:off x="228600" y="304800"/>
            <a:ext cx="8458200" cy="705321"/>
          </a:xfrm>
          <a:prstGeom prst="rect">
            <a:avLst/>
          </a:prstGeom>
          <a:noFill/>
          <a:ln w="12700">
            <a:noFill/>
            <a:miter lim="800000"/>
            <a:headEnd/>
            <a:tailEnd/>
          </a:ln>
          <a:effectLst/>
        </p:spPr>
        <p:txBody>
          <a:bodyPr wrap="square" lIns="90488" tIns="44450" rIns="90488" bIns="44450">
            <a:spAutoFit/>
          </a:bodyPr>
          <a:lstStyle/>
          <a:p>
            <a:pPr algn="ctr"/>
            <a:r>
              <a:rPr lang="en-US" sz="4000" b="1" dirty="0">
                <a:latin typeface="+mj-lt"/>
              </a:rPr>
              <a:t>Network Structure</a:t>
            </a:r>
            <a:endParaRPr lang="en-US" sz="3200" b="1" dirty="0">
              <a:latin typeface="+mj-lt"/>
            </a:endParaRPr>
          </a:p>
        </p:txBody>
      </p:sp>
      <p:sp>
        <p:nvSpPr>
          <p:cNvPr id="47" name="Slide Number Placeholder 46"/>
          <p:cNvSpPr>
            <a:spLocks noGrp="1"/>
          </p:cNvSpPr>
          <p:nvPr>
            <p:ph type="sldNum" sz="quarter" idx="12"/>
          </p:nvPr>
        </p:nvSpPr>
        <p:spPr/>
        <p:txBody>
          <a:bodyPr/>
          <a:lstStyle/>
          <a:p>
            <a:fld id="{041D3A54-49C8-4203-BABB-E22CDC34B698}"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33400" y="304800"/>
            <a:ext cx="792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457200" y="274638"/>
            <a:ext cx="8229600" cy="868362"/>
          </a:xfrm>
        </p:spPr>
        <p:txBody>
          <a:bodyPr/>
          <a:lstStyle/>
          <a:p>
            <a:r>
              <a:rPr lang="en-US" dirty="0" smtClean="0"/>
              <a:t>TCP services</a:t>
            </a:r>
            <a:endParaRPr lang="en-US" dirty="0"/>
          </a:p>
        </p:txBody>
      </p:sp>
      <p:sp>
        <p:nvSpPr>
          <p:cNvPr id="9" name="Text Placeholder 8"/>
          <p:cNvSpPr>
            <a:spLocks noGrp="1"/>
          </p:cNvSpPr>
          <p:nvPr>
            <p:ph type="body" idx="1"/>
          </p:nvPr>
        </p:nvSpPr>
        <p:spPr/>
        <p:txBody>
          <a:bodyPr/>
          <a:lstStyle/>
          <a:p>
            <a:r>
              <a:rPr lang="en-US" dirty="0" smtClean="0"/>
              <a:t>Full duplex communication</a:t>
            </a:r>
            <a:endParaRPr lang="en-US" dirty="0"/>
          </a:p>
        </p:txBody>
      </p:sp>
      <p:sp>
        <p:nvSpPr>
          <p:cNvPr id="10" name="Content Placeholder 9"/>
          <p:cNvSpPr>
            <a:spLocks noGrp="1"/>
          </p:cNvSpPr>
          <p:nvPr>
            <p:ph sz="half" idx="2"/>
          </p:nvPr>
        </p:nvSpPr>
        <p:spPr/>
        <p:txBody>
          <a:bodyPr>
            <a:normAutofit lnSpcReduction="10000"/>
          </a:bodyPr>
          <a:lstStyle/>
          <a:p>
            <a:r>
              <a:rPr lang="en-US" dirty="0" smtClean="0"/>
              <a:t>TCP offers full-duplex service, in which data can flow in both directions at the same time</a:t>
            </a:r>
          </a:p>
          <a:p>
            <a:pPr>
              <a:buNone/>
            </a:pPr>
            <a:r>
              <a:rPr lang="en-US" sz="2800" dirty="0" smtClean="0"/>
              <a:t>Reliable services</a:t>
            </a:r>
          </a:p>
          <a:p>
            <a:r>
              <a:rPr lang="en-US" dirty="0" smtClean="0"/>
              <a:t>TCP is a reliable transport protocol. It uses an acknowledgment mechanism to check the safe and sound arrival of data</a:t>
            </a:r>
            <a:endParaRPr lang="en-US" dirty="0"/>
          </a:p>
        </p:txBody>
      </p:sp>
      <p:sp>
        <p:nvSpPr>
          <p:cNvPr id="11" name="Text Placeholder 10"/>
          <p:cNvSpPr>
            <a:spLocks noGrp="1"/>
          </p:cNvSpPr>
          <p:nvPr>
            <p:ph type="body" sz="quarter" idx="3"/>
          </p:nvPr>
        </p:nvSpPr>
        <p:spPr/>
        <p:txBody>
          <a:bodyPr/>
          <a:lstStyle/>
          <a:p>
            <a:r>
              <a:rPr lang="en-US" dirty="0" smtClean="0"/>
              <a:t>Connection oriented services</a:t>
            </a:r>
            <a:endParaRPr lang="en-US" dirty="0"/>
          </a:p>
        </p:txBody>
      </p:sp>
      <p:sp>
        <p:nvSpPr>
          <p:cNvPr id="12" name="Content Placeholder 11"/>
          <p:cNvSpPr>
            <a:spLocks noGrp="1"/>
          </p:cNvSpPr>
          <p:nvPr>
            <p:ph sz="quarter" idx="4"/>
          </p:nvPr>
        </p:nvSpPr>
        <p:spPr/>
        <p:txBody>
          <a:bodyPr>
            <a:normAutofit lnSpcReduction="10000"/>
          </a:bodyPr>
          <a:lstStyle/>
          <a:p>
            <a:r>
              <a:rPr lang="en-US" dirty="0" smtClean="0"/>
              <a:t>TCP, unlike UDP, is a connection-oriented protocol. When a process at site A wants to send and receive data from another process at site B, the following occurs:</a:t>
            </a:r>
          </a:p>
          <a:p>
            <a:pPr lvl="1"/>
            <a:r>
              <a:rPr lang="en-US" dirty="0" smtClean="0"/>
              <a:t>The two TCPs establish a connection between them.</a:t>
            </a:r>
          </a:p>
          <a:p>
            <a:pPr lvl="1"/>
            <a:r>
              <a:rPr lang="en-US" dirty="0" smtClean="0"/>
              <a:t> Data are exchanged in both directions.</a:t>
            </a:r>
          </a:p>
          <a:p>
            <a:pPr lvl="1"/>
            <a:r>
              <a:rPr lang="en-US" dirty="0" smtClean="0"/>
              <a:t>The connection is terminated.</a:t>
            </a:r>
            <a:endParaRPr lang="en-US" dirty="0"/>
          </a:p>
        </p:txBody>
      </p:sp>
      <p:sp>
        <p:nvSpPr>
          <p:cNvPr id="7" name="Slide Number Placeholder 6"/>
          <p:cNvSpPr>
            <a:spLocks noGrp="1"/>
          </p:cNvSpPr>
          <p:nvPr>
            <p:ph type="sldNum" sz="quarter" idx="12"/>
          </p:nvPr>
        </p:nvSpPr>
        <p:spPr/>
        <p:txBody>
          <a:bodyPr/>
          <a:lstStyle/>
          <a:p>
            <a:fld id="{041D3A54-49C8-4203-BABB-E22CDC34B698}"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274638"/>
            <a:ext cx="8229600" cy="715962"/>
          </a:xfrm>
        </p:spPr>
        <p:txBody>
          <a:bodyPr>
            <a:normAutofit fontScale="90000"/>
          </a:bodyPr>
          <a:lstStyle/>
          <a:p>
            <a:r>
              <a:rPr lang="en-US" dirty="0" smtClean="0"/>
              <a:t>TCP VS UDP</a:t>
            </a:r>
            <a:endParaRPr lang="en-US" dirty="0"/>
          </a:p>
        </p:txBody>
      </p:sp>
      <p:sp>
        <p:nvSpPr>
          <p:cNvPr id="6" name="Content Placeholder 5"/>
          <p:cNvSpPr>
            <a:spLocks noGrp="1"/>
          </p:cNvSpPr>
          <p:nvPr>
            <p:ph sz="half" idx="1"/>
          </p:nvPr>
        </p:nvSpPr>
        <p:spPr>
          <a:xfrm>
            <a:off x="457200" y="990600"/>
            <a:ext cx="4419600" cy="5334000"/>
          </a:xfrm>
        </p:spPr>
        <p:txBody>
          <a:bodyPr>
            <a:noAutofit/>
          </a:bodyPr>
          <a:lstStyle/>
          <a:p>
            <a:pPr algn="just">
              <a:buFont typeface="+mj-lt"/>
              <a:buAutoNum type="arabicPeriod"/>
            </a:pPr>
            <a:r>
              <a:rPr lang="en-US" sz="2400" i="1" dirty="0"/>
              <a:t>Reliability</a:t>
            </a:r>
            <a:r>
              <a:rPr lang="en-US" sz="2400" dirty="0"/>
              <a:t>: TCP is connection-oriented protocol. When a file or message send it will get delivered unless connections fails. If connection lost, the server will request the lost part. There is no corruption while transferring a message</a:t>
            </a:r>
            <a:r>
              <a:rPr lang="en-US" sz="2400" dirty="0" smtClean="0"/>
              <a:t>.</a:t>
            </a:r>
          </a:p>
          <a:p>
            <a:pPr algn="just">
              <a:buFont typeface="+mj-lt"/>
              <a:buAutoNum type="arabicPeriod"/>
            </a:pPr>
            <a:r>
              <a:rPr lang="en-US" sz="2400" i="1" dirty="0"/>
              <a:t>Ordered</a:t>
            </a:r>
            <a:r>
              <a:rPr lang="en-US" sz="2400" dirty="0"/>
              <a:t>: If you send two messages along a connection, one after the other, you know the first message will get there first. You don't have to worry about data arriving in the wrong </a:t>
            </a:r>
            <a:r>
              <a:rPr lang="en-US" sz="2400" dirty="0" smtClean="0"/>
              <a:t>order</a:t>
            </a:r>
          </a:p>
        </p:txBody>
      </p:sp>
      <p:sp>
        <p:nvSpPr>
          <p:cNvPr id="7" name="Content Placeholder 6"/>
          <p:cNvSpPr>
            <a:spLocks noGrp="1"/>
          </p:cNvSpPr>
          <p:nvPr>
            <p:ph sz="half" idx="2"/>
          </p:nvPr>
        </p:nvSpPr>
        <p:spPr>
          <a:xfrm>
            <a:off x="4876800" y="1143000"/>
            <a:ext cx="4114800" cy="5334000"/>
          </a:xfrm>
        </p:spPr>
        <p:txBody>
          <a:bodyPr>
            <a:normAutofit fontScale="92500"/>
          </a:bodyPr>
          <a:lstStyle/>
          <a:p>
            <a:pPr marL="514350" indent="-514350">
              <a:buFont typeface="+mj-lt"/>
              <a:buAutoNum type="arabicPeriod"/>
            </a:pPr>
            <a:r>
              <a:rPr lang="en-US" i="1" dirty="0" smtClean="0"/>
              <a:t>Reliability</a:t>
            </a:r>
            <a:r>
              <a:rPr lang="en-US" dirty="0"/>
              <a:t>: UDP is connectionless protocol. When you a send a data or message, you don't know if it'll get there, it could get lost on the way. There may be corruption while </a:t>
            </a:r>
            <a:r>
              <a:rPr lang="en-US" dirty="0" smtClean="0"/>
              <a:t>transferring </a:t>
            </a:r>
            <a:r>
              <a:rPr lang="en-US" dirty="0"/>
              <a:t>a </a:t>
            </a:r>
            <a:r>
              <a:rPr lang="en-US" dirty="0" smtClean="0"/>
              <a:t>message</a:t>
            </a:r>
          </a:p>
          <a:p>
            <a:pPr marL="514350" indent="-514350">
              <a:buFont typeface="+mj-lt"/>
              <a:buAutoNum type="arabicPeriod"/>
            </a:pPr>
            <a:r>
              <a:rPr lang="en-US" i="1" dirty="0"/>
              <a:t>Ordered</a:t>
            </a:r>
            <a:r>
              <a:rPr lang="en-US" dirty="0"/>
              <a:t>: If you send two messages out, you don't know what order they'll arrive in i.e. </a:t>
            </a:r>
            <a:r>
              <a:rPr lang="en-US" b="1" dirty="0"/>
              <a:t>no </a:t>
            </a:r>
            <a:r>
              <a:rPr lang="en-US" b="1" dirty="0" smtClean="0"/>
              <a:t>ordered</a:t>
            </a:r>
          </a:p>
        </p:txBody>
      </p:sp>
      <p:sp>
        <p:nvSpPr>
          <p:cNvPr id="8" name="Slide Number Placeholder 7"/>
          <p:cNvSpPr>
            <a:spLocks noGrp="1"/>
          </p:cNvSpPr>
          <p:nvPr>
            <p:ph type="sldNum" sz="quarter" idx="12"/>
          </p:nvPr>
        </p:nvSpPr>
        <p:spPr/>
        <p:txBody>
          <a:bodyPr/>
          <a:lstStyle/>
          <a:p>
            <a:fld id="{041D3A54-49C8-4203-BABB-E22CDC34B698}" type="slidenum">
              <a:rPr lang="en-US" smtClean="0"/>
              <a:pPr/>
              <a:t>101</a:t>
            </a:fld>
            <a:endParaRPr lang="en-US"/>
          </a:p>
        </p:txBody>
      </p:sp>
    </p:spTree>
    <p:extLst>
      <p:ext uri="{BB962C8B-B14F-4D97-AF65-F5344CB8AC3E}">
        <p14:creationId xmlns:p14="http://schemas.microsoft.com/office/powerpoint/2010/main" val="41230896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305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p:txBody>
          <a:bodyPr>
            <a:normAutofit fontScale="85000" lnSpcReduction="20000"/>
          </a:bodyPr>
          <a:lstStyle/>
          <a:p>
            <a:pPr algn="just">
              <a:buNone/>
            </a:pPr>
            <a:r>
              <a:rPr lang="en-US" i="1" dirty="0" smtClean="0"/>
              <a:t>3.Streaming</a:t>
            </a:r>
            <a:r>
              <a:rPr lang="en-US" dirty="0" smtClean="0"/>
              <a:t>: Data is read as a "stream," with nothing distinguishing where one packet ends and another begins. There may be multiple packets per read call</a:t>
            </a:r>
          </a:p>
          <a:p>
            <a:pPr algn="just">
              <a:buNone/>
            </a:pPr>
            <a:r>
              <a:rPr lang="en-US" i="1" dirty="0" smtClean="0"/>
              <a:t>4.Examples</a:t>
            </a:r>
            <a:r>
              <a:rPr lang="en-US" dirty="0" smtClean="0"/>
              <a:t>: World Wide Web (Apache TCP port 80), e-mail (SMTP TCP port 25 Postfix MTA), File Transfer Protocol (FTP port 21) and Secure Shell (</a:t>
            </a:r>
            <a:r>
              <a:rPr lang="en-US" dirty="0" err="1" smtClean="0"/>
              <a:t>OpenSSH</a:t>
            </a:r>
            <a:r>
              <a:rPr lang="en-US" dirty="0" smtClean="0"/>
              <a:t> port 22) etc</a:t>
            </a:r>
          </a:p>
          <a:p>
            <a:endParaRPr lang="en-US" dirty="0"/>
          </a:p>
        </p:txBody>
      </p:sp>
      <p:sp>
        <p:nvSpPr>
          <p:cNvPr id="4" name="Content Placeholder 3"/>
          <p:cNvSpPr>
            <a:spLocks noGrp="1"/>
          </p:cNvSpPr>
          <p:nvPr>
            <p:ph sz="half" idx="2"/>
          </p:nvPr>
        </p:nvSpPr>
        <p:spPr/>
        <p:txBody>
          <a:bodyPr>
            <a:normAutofit fontScale="85000" lnSpcReduction="20000"/>
          </a:bodyPr>
          <a:lstStyle/>
          <a:p>
            <a:pPr marL="514350" indent="-514350">
              <a:buNone/>
            </a:pPr>
            <a:r>
              <a:rPr lang="en-US" i="1" dirty="0" smtClean="0"/>
              <a:t>3.Datagrams</a:t>
            </a:r>
            <a:r>
              <a:rPr lang="en-US" dirty="0" smtClean="0"/>
              <a:t>: Packets are sent individually and are guaranteed to be whole if they arrive. One packet per one read call</a:t>
            </a:r>
          </a:p>
          <a:p>
            <a:pPr marL="514350" indent="-514350">
              <a:buNone/>
            </a:pPr>
            <a:r>
              <a:rPr lang="en-US" i="1" dirty="0" smtClean="0"/>
              <a:t>4.Examples</a:t>
            </a:r>
            <a:r>
              <a:rPr lang="en-US" dirty="0" smtClean="0"/>
              <a:t>: Domain Name System (DNS UDP port 53), streaming media applications such as IPTV or movies, Voice over IP (VoIP), Trivial File Transfer Protocol (TFTP) and online multiplayer games etc</a:t>
            </a:r>
          </a:p>
          <a:p>
            <a:endParaRPr lang="en-US" dirty="0"/>
          </a:p>
        </p:txBody>
      </p:sp>
      <p:sp>
        <p:nvSpPr>
          <p:cNvPr id="5" name="Title 4"/>
          <p:cNvSpPr>
            <a:spLocks noGrp="1"/>
          </p:cNvSpPr>
          <p:nvPr>
            <p:ph type="title"/>
          </p:nvPr>
        </p:nvSpPr>
        <p:spPr>
          <a:xfrm>
            <a:off x="457200" y="274638"/>
            <a:ext cx="8686800" cy="1020762"/>
          </a:xfrm>
        </p:spPr>
        <p:txBody>
          <a:bodyPr/>
          <a:lstStyle/>
          <a:p>
            <a:r>
              <a:rPr lang="en-US" dirty="0" smtClean="0"/>
              <a:t>TCP VS UDP</a:t>
            </a:r>
            <a:endParaRPr lang="en-US"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102</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a:xfrm>
            <a:off x="381000" y="5334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lide Number Placeholder 5"/>
          <p:cNvSpPr>
            <a:spLocks noGrp="1"/>
          </p:cNvSpPr>
          <p:nvPr>
            <p:ph type="sldNum" sz="quarter" idx="12"/>
          </p:nvPr>
        </p:nvSpPr>
        <p:spPr/>
        <p:txBody>
          <a:bodyPr/>
          <a:lstStyle/>
          <a:p>
            <a:fld id="{1976096F-FB94-4E69-BC65-E8753B0BF138}" type="slidenum">
              <a:rPr lang="en-US">
                <a:solidFill>
                  <a:schemeClr val="tx1"/>
                </a:solidFill>
              </a:rPr>
              <a:pPr/>
              <a:t>11</a:t>
            </a:fld>
            <a:endParaRPr lang="en-US">
              <a:solidFill>
                <a:schemeClr val="tx1"/>
              </a:solidFill>
            </a:endParaRPr>
          </a:p>
        </p:txBody>
      </p:sp>
      <p:sp>
        <p:nvSpPr>
          <p:cNvPr id="97282" name="Rectangle 2"/>
          <p:cNvSpPr>
            <a:spLocks noGrp="1" noChangeArrowheads="1"/>
          </p:cNvSpPr>
          <p:nvPr>
            <p:ph type="title"/>
          </p:nvPr>
        </p:nvSpPr>
        <p:spPr>
          <a:xfrm>
            <a:off x="304800" y="495300"/>
            <a:ext cx="8401050" cy="838200"/>
          </a:xfrm>
          <a:noFill/>
          <a:ln/>
        </p:spPr>
        <p:txBody>
          <a:bodyPr lIns="90488" tIns="44450" rIns="90488" bIns="44450"/>
          <a:lstStyle/>
          <a:p>
            <a:r>
              <a:rPr lang="en-US" b="1" dirty="0"/>
              <a:t>Hierarchical Addressing Scheme</a:t>
            </a:r>
          </a:p>
        </p:txBody>
      </p:sp>
      <p:sp>
        <p:nvSpPr>
          <p:cNvPr id="97283" name="Rectangle 3"/>
          <p:cNvSpPr>
            <a:spLocks noGrp="1" noChangeArrowheads="1"/>
          </p:cNvSpPr>
          <p:nvPr>
            <p:ph type="body" idx="1"/>
          </p:nvPr>
        </p:nvSpPr>
        <p:spPr>
          <a:xfrm>
            <a:off x="2057400" y="1466850"/>
            <a:ext cx="6705600" cy="1219200"/>
          </a:xfrm>
          <a:noFill/>
          <a:ln/>
        </p:spPr>
        <p:txBody>
          <a:bodyPr lIns="90488" tIns="44450" rIns="90488" bIns="44450"/>
          <a:lstStyle/>
          <a:p>
            <a:r>
              <a:rPr lang="en-US" sz="2800"/>
              <a:t>Connection defines the communication link between two processes</a:t>
            </a:r>
          </a:p>
        </p:txBody>
      </p:sp>
      <p:grpSp>
        <p:nvGrpSpPr>
          <p:cNvPr id="2" name="Group 4"/>
          <p:cNvGrpSpPr>
            <a:grpSpLocks/>
          </p:cNvGrpSpPr>
          <p:nvPr/>
        </p:nvGrpSpPr>
        <p:grpSpPr bwMode="auto">
          <a:xfrm>
            <a:off x="290513" y="2514600"/>
            <a:ext cx="8250237" cy="4162425"/>
            <a:chOff x="183" y="1584"/>
            <a:chExt cx="5197" cy="2622"/>
          </a:xfrm>
        </p:grpSpPr>
        <p:grpSp>
          <p:nvGrpSpPr>
            <p:cNvPr id="3" name="Group 5"/>
            <p:cNvGrpSpPr>
              <a:grpSpLocks/>
            </p:cNvGrpSpPr>
            <p:nvPr/>
          </p:nvGrpSpPr>
          <p:grpSpPr bwMode="auto">
            <a:xfrm>
              <a:off x="183" y="1584"/>
              <a:ext cx="5098" cy="2180"/>
              <a:chOff x="183" y="1584"/>
              <a:chExt cx="5098" cy="2180"/>
            </a:xfrm>
          </p:grpSpPr>
          <p:grpSp>
            <p:nvGrpSpPr>
              <p:cNvPr id="4" name="Group 6"/>
              <p:cNvGrpSpPr>
                <a:grpSpLocks/>
              </p:cNvGrpSpPr>
              <p:nvPr/>
            </p:nvGrpSpPr>
            <p:grpSpPr bwMode="auto">
              <a:xfrm>
                <a:off x="3844" y="1591"/>
                <a:ext cx="808" cy="373"/>
                <a:chOff x="3844" y="1591"/>
                <a:chExt cx="808" cy="373"/>
              </a:xfrm>
            </p:grpSpPr>
            <p:sp>
              <p:nvSpPr>
                <p:cNvPr id="97287" name="Rectangle 7"/>
                <p:cNvSpPr>
                  <a:spLocks noChangeArrowheads="1"/>
                </p:cNvSpPr>
                <p:nvPr/>
              </p:nvSpPr>
              <p:spPr bwMode="auto">
                <a:xfrm>
                  <a:off x="3844" y="1591"/>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88" name="Rectangle 8"/>
                <p:cNvSpPr>
                  <a:spLocks noChangeArrowheads="1"/>
                </p:cNvSpPr>
                <p:nvPr/>
              </p:nvSpPr>
              <p:spPr bwMode="auto">
                <a:xfrm>
                  <a:off x="3975" y="1632"/>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5" name="Group 9"/>
              <p:cNvGrpSpPr>
                <a:grpSpLocks/>
              </p:cNvGrpSpPr>
              <p:nvPr/>
            </p:nvGrpSpPr>
            <p:grpSpPr bwMode="auto">
              <a:xfrm>
                <a:off x="3268" y="2068"/>
                <a:ext cx="1384" cy="376"/>
                <a:chOff x="3268" y="2068"/>
                <a:chExt cx="1384" cy="376"/>
              </a:xfrm>
            </p:grpSpPr>
            <p:grpSp>
              <p:nvGrpSpPr>
                <p:cNvPr id="6" name="Group 10"/>
                <p:cNvGrpSpPr>
                  <a:grpSpLocks/>
                </p:cNvGrpSpPr>
                <p:nvPr/>
              </p:nvGrpSpPr>
              <p:grpSpPr bwMode="auto">
                <a:xfrm>
                  <a:off x="3844" y="2071"/>
                  <a:ext cx="808" cy="373"/>
                  <a:chOff x="3844" y="2071"/>
                  <a:chExt cx="808" cy="373"/>
                </a:xfrm>
              </p:grpSpPr>
              <p:sp>
                <p:nvSpPr>
                  <p:cNvPr id="97291" name="Rectangle 11"/>
                  <p:cNvSpPr>
                    <a:spLocks noChangeArrowheads="1"/>
                  </p:cNvSpPr>
                  <p:nvPr/>
                </p:nvSpPr>
                <p:spPr bwMode="auto">
                  <a:xfrm>
                    <a:off x="3844" y="2071"/>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92" name="Rectangle 12"/>
                  <p:cNvSpPr>
                    <a:spLocks noChangeArrowheads="1"/>
                  </p:cNvSpPr>
                  <p:nvPr/>
                </p:nvSpPr>
                <p:spPr bwMode="auto">
                  <a:xfrm>
                    <a:off x="3975" y="2112"/>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7" name="Group 13"/>
                <p:cNvGrpSpPr>
                  <a:grpSpLocks/>
                </p:cNvGrpSpPr>
                <p:nvPr/>
              </p:nvGrpSpPr>
              <p:grpSpPr bwMode="auto">
                <a:xfrm>
                  <a:off x="3268" y="2068"/>
                  <a:ext cx="584" cy="376"/>
                  <a:chOff x="3268" y="2068"/>
                  <a:chExt cx="584" cy="376"/>
                </a:xfrm>
              </p:grpSpPr>
              <p:sp>
                <p:nvSpPr>
                  <p:cNvPr id="97294" name="Rectangle 14"/>
                  <p:cNvSpPr>
                    <a:spLocks noChangeArrowheads="1"/>
                  </p:cNvSpPr>
                  <p:nvPr/>
                </p:nvSpPr>
                <p:spPr bwMode="auto">
                  <a:xfrm>
                    <a:off x="3268" y="2068"/>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295" name="Rectangle 15"/>
                  <p:cNvSpPr>
                    <a:spLocks noChangeArrowheads="1"/>
                  </p:cNvSpPr>
                  <p:nvPr/>
                </p:nvSpPr>
                <p:spPr bwMode="auto">
                  <a:xfrm>
                    <a:off x="3343" y="2072"/>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grpSp>
            <p:nvGrpSpPr>
              <p:cNvPr id="8" name="Group 16"/>
              <p:cNvGrpSpPr>
                <a:grpSpLocks/>
              </p:cNvGrpSpPr>
              <p:nvPr/>
            </p:nvGrpSpPr>
            <p:grpSpPr bwMode="auto">
              <a:xfrm>
                <a:off x="2692" y="2644"/>
                <a:ext cx="1960" cy="376"/>
                <a:chOff x="2692" y="2644"/>
                <a:chExt cx="1960" cy="376"/>
              </a:xfrm>
            </p:grpSpPr>
            <p:grpSp>
              <p:nvGrpSpPr>
                <p:cNvPr id="9" name="Group 17"/>
                <p:cNvGrpSpPr>
                  <a:grpSpLocks/>
                </p:cNvGrpSpPr>
                <p:nvPr/>
              </p:nvGrpSpPr>
              <p:grpSpPr bwMode="auto">
                <a:xfrm>
                  <a:off x="3844" y="2647"/>
                  <a:ext cx="808" cy="373"/>
                  <a:chOff x="3844" y="2647"/>
                  <a:chExt cx="808" cy="373"/>
                </a:xfrm>
              </p:grpSpPr>
              <p:sp>
                <p:nvSpPr>
                  <p:cNvPr id="97298" name="Rectangle 18"/>
                  <p:cNvSpPr>
                    <a:spLocks noChangeArrowheads="1"/>
                  </p:cNvSpPr>
                  <p:nvPr/>
                </p:nvSpPr>
                <p:spPr bwMode="auto">
                  <a:xfrm>
                    <a:off x="3844" y="2647"/>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99" name="Rectangle 19"/>
                  <p:cNvSpPr>
                    <a:spLocks noChangeArrowheads="1"/>
                  </p:cNvSpPr>
                  <p:nvPr/>
                </p:nvSpPr>
                <p:spPr bwMode="auto">
                  <a:xfrm>
                    <a:off x="3975" y="2688"/>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10" name="Group 20"/>
                <p:cNvGrpSpPr>
                  <a:grpSpLocks/>
                </p:cNvGrpSpPr>
                <p:nvPr/>
              </p:nvGrpSpPr>
              <p:grpSpPr bwMode="auto">
                <a:xfrm>
                  <a:off x="3268" y="2644"/>
                  <a:ext cx="584" cy="376"/>
                  <a:chOff x="3268" y="2644"/>
                  <a:chExt cx="584" cy="376"/>
                </a:xfrm>
              </p:grpSpPr>
              <p:sp>
                <p:nvSpPr>
                  <p:cNvPr id="97301" name="Rectangle 21"/>
                  <p:cNvSpPr>
                    <a:spLocks noChangeArrowheads="1"/>
                  </p:cNvSpPr>
                  <p:nvPr/>
                </p:nvSpPr>
                <p:spPr bwMode="auto">
                  <a:xfrm>
                    <a:off x="3268" y="2644"/>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302" name="Rectangle 22"/>
                  <p:cNvSpPr>
                    <a:spLocks noChangeArrowheads="1"/>
                  </p:cNvSpPr>
                  <p:nvPr/>
                </p:nvSpPr>
                <p:spPr bwMode="auto">
                  <a:xfrm>
                    <a:off x="3343" y="2648"/>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nvGrpSpPr>
                <p:cNvPr id="11" name="Group 23"/>
                <p:cNvGrpSpPr>
                  <a:grpSpLocks/>
                </p:cNvGrpSpPr>
                <p:nvPr/>
              </p:nvGrpSpPr>
              <p:grpSpPr bwMode="auto">
                <a:xfrm>
                  <a:off x="2692" y="2644"/>
                  <a:ext cx="584" cy="376"/>
                  <a:chOff x="2692" y="2644"/>
                  <a:chExt cx="584" cy="376"/>
                </a:xfrm>
              </p:grpSpPr>
              <p:sp>
                <p:nvSpPr>
                  <p:cNvPr id="97304" name="Rectangle 24"/>
                  <p:cNvSpPr>
                    <a:spLocks noChangeArrowheads="1"/>
                  </p:cNvSpPr>
                  <p:nvPr/>
                </p:nvSpPr>
                <p:spPr bwMode="auto">
                  <a:xfrm>
                    <a:off x="2692" y="2644"/>
                    <a:ext cx="568" cy="376"/>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97305" name="Rectangle 25"/>
                  <p:cNvSpPr>
                    <a:spLocks noChangeArrowheads="1"/>
                  </p:cNvSpPr>
                  <p:nvPr/>
                </p:nvSpPr>
                <p:spPr bwMode="auto">
                  <a:xfrm>
                    <a:off x="2767" y="2648"/>
                    <a:ext cx="509" cy="367"/>
                  </a:xfrm>
                  <a:prstGeom prst="rect">
                    <a:avLst/>
                  </a:prstGeom>
                  <a:solidFill>
                    <a:srgbClr val="A2C1FE"/>
                  </a:solidFill>
                  <a:ln w="12700">
                    <a:noFill/>
                    <a:miter lim="800000"/>
                    <a:headEnd/>
                    <a:tailEnd/>
                  </a:ln>
                  <a:effectLst/>
                </p:spPr>
                <p:txBody>
                  <a:bodyPr wrap="none" lIns="90488" tIns="44450" rIns="90488" bIns="44450">
                    <a:spAutoFit/>
                  </a:bodyPr>
                  <a:lstStyle/>
                  <a:p>
                    <a:r>
                      <a:rPr lang="en-US" sz="1600">
                        <a:latin typeface="Book Antiqua" pitchFamily="18" charset="0"/>
                      </a:rPr>
                      <a:t>IP</a:t>
                    </a:r>
                  </a:p>
                  <a:p>
                    <a:r>
                      <a:rPr lang="en-US" sz="1600">
                        <a:latin typeface="Book Antiqua" pitchFamily="18" charset="0"/>
                      </a:rPr>
                      <a:t>header</a:t>
                    </a:r>
                  </a:p>
                </p:txBody>
              </p:sp>
            </p:grpSp>
          </p:grpSp>
          <p:grpSp>
            <p:nvGrpSpPr>
              <p:cNvPr id="12" name="Group 26"/>
              <p:cNvGrpSpPr>
                <a:grpSpLocks/>
              </p:cNvGrpSpPr>
              <p:nvPr/>
            </p:nvGrpSpPr>
            <p:grpSpPr bwMode="auto">
              <a:xfrm>
                <a:off x="2068" y="3172"/>
                <a:ext cx="3213" cy="376"/>
                <a:chOff x="2068" y="3172"/>
                <a:chExt cx="3213" cy="376"/>
              </a:xfrm>
            </p:grpSpPr>
            <p:grpSp>
              <p:nvGrpSpPr>
                <p:cNvPr id="13" name="Group 27"/>
                <p:cNvGrpSpPr>
                  <a:grpSpLocks/>
                </p:cNvGrpSpPr>
                <p:nvPr/>
              </p:nvGrpSpPr>
              <p:grpSpPr bwMode="auto">
                <a:xfrm>
                  <a:off x="3268" y="3172"/>
                  <a:ext cx="584" cy="376"/>
                  <a:chOff x="3268" y="3172"/>
                  <a:chExt cx="584" cy="376"/>
                </a:xfrm>
              </p:grpSpPr>
              <p:sp>
                <p:nvSpPr>
                  <p:cNvPr id="97308" name="Rectangle 28"/>
                  <p:cNvSpPr>
                    <a:spLocks noChangeArrowheads="1"/>
                  </p:cNvSpPr>
                  <p:nvPr/>
                </p:nvSpPr>
                <p:spPr bwMode="auto">
                  <a:xfrm>
                    <a:off x="3268" y="3172"/>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309" name="Rectangle 29"/>
                  <p:cNvSpPr>
                    <a:spLocks noChangeArrowheads="1"/>
                  </p:cNvSpPr>
                  <p:nvPr/>
                </p:nvSpPr>
                <p:spPr bwMode="auto">
                  <a:xfrm>
                    <a:off x="3343" y="3176"/>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nvGrpSpPr>
                <p:cNvPr id="14" name="Group 30"/>
                <p:cNvGrpSpPr>
                  <a:grpSpLocks/>
                </p:cNvGrpSpPr>
                <p:nvPr/>
              </p:nvGrpSpPr>
              <p:grpSpPr bwMode="auto">
                <a:xfrm>
                  <a:off x="3844" y="3175"/>
                  <a:ext cx="808" cy="373"/>
                  <a:chOff x="3844" y="3175"/>
                  <a:chExt cx="808" cy="373"/>
                </a:xfrm>
              </p:grpSpPr>
              <p:sp>
                <p:nvSpPr>
                  <p:cNvPr id="97311" name="Rectangle 31"/>
                  <p:cNvSpPr>
                    <a:spLocks noChangeArrowheads="1"/>
                  </p:cNvSpPr>
                  <p:nvPr/>
                </p:nvSpPr>
                <p:spPr bwMode="auto">
                  <a:xfrm>
                    <a:off x="3844" y="3175"/>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312" name="Rectangle 32"/>
                  <p:cNvSpPr>
                    <a:spLocks noChangeArrowheads="1"/>
                  </p:cNvSpPr>
                  <p:nvPr/>
                </p:nvSpPr>
                <p:spPr bwMode="auto">
                  <a:xfrm>
                    <a:off x="3975" y="3216"/>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15" name="Group 33"/>
                <p:cNvGrpSpPr>
                  <a:grpSpLocks/>
                </p:cNvGrpSpPr>
                <p:nvPr/>
              </p:nvGrpSpPr>
              <p:grpSpPr bwMode="auto">
                <a:xfrm>
                  <a:off x="2692" y="3172"/>
                  <a:ext cx="584" cy="376"/>
                  <a:chOff x="2692" y="3172"/>
                  <a:chExt cx="584" cy="376"/>
                </a:xfrm>
              </p:grpSpPr>
              <p:sp>
                <p:nvSpPr>
                  <p:cNvPr id="97314" name="Rectangle 34"/>
                  <p:cNvSpPr>
                    <a:spLocks noChangeArrowheads="1"/>
                  </p:cNvSpPr>
                  <p:nvPr/>
                </p:nvSpPr>
                <p:spPr bwMode="auto">
                  <a:xfrm>
                    <a:off x="2692" y="3172"/>
                    <a:ext cx="568" cy="376"/>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97315" name="Rectangle 35"/>
                  <p:cNvSpPr>
                    <a:spLocks noChangeArrowheads="1"/>
                  </p:cNvSpPr>
                  <p:nvPr/>
                </p:nvSpPr>
                <p:spPr bwMode="auto">
                  <a:xfrm>
                    <a:off x="2767" y="3176"/>
                    <a:ext cx="509" cy="367"/>
                  </a:xfrm>
                  <a:prstGeom prst="rect">
                    <a:avLst/>
                  </a:prstGeom>
                  <a:solidFill>
                    <a:srgbClr val="A2C1FE"/>
                  </a:solidFill>
                  <a:ln w="12700">
                    <a:noFill/>
                    <a:miter lim="800000"/>
                    <a:headEnd/>
                    <a:tailEnd/>
                  </a:ln>
                  <a:effectLst/>
                </p:spPr>
                <p:txBody>
                  <a:bodyPr wrap="none" lIns="90488" tIns="44450" rIns="90488" bIns="44450">
                    <a:spAutoFit/>
                  </a:bodyPr>
                  <a:lstStyle/>
                  <a:p>
                    <a:r>
                      <a:rPr lang="en-US" sz="1600">
                        <a:latin typeface="Book Antiqua" pitchFamily="18" charset="0"/>
                      </a:rPr>
                      <a:t>IP</a:t>
                    </a:r>
                  </a:p>
                  <a:p>
                    <a:r>
                      <a:rPr lang="en-US" sz="1600">
                        <a:latin typeface="Book Antiqua" pitchFamily="18" charset="0"/>
                      </a:rPr>
                      <a:t>header</a:t>
                    </a:r>
                  </a:p>
                </p:txBody>
              </p:sp>
            </p:grpSp>
            <p:grpSp>
              <p:nvGrpSpPr>
                <p:cNvPr id="16" name="Group 36"/>
                <p:cNvGrpSpPr>
                  <a:grpSpLocks/>
                </p:cNvGrpSpPr>
                <p:nvPr/>
              </p:nvGrpSpPr>
              <p:grpSpPr bwMode="auto">
                <a:xfrm>
                  <a:off x="4660" y="3172"/>
                  <a:ext cx="621" cy="376"/>
                  <a:chOff x="4660" y="3172"/>
                  <a:chExt cx="621" cy="376"/>
                </a:xfrm>
              </p:grpSpPr>
              <p:sp>
                <p:nvSpPr>
                  <p:cNvPr id="97317" name="Rectangle 37"/>
                  <p:cNvSpPr>
                    <a:spLocks noChangeArrowheads="1"/>
                  </p:cNvSpPr>
                  <p:nvPr/>
                </p:nvSpPr>
                <p:spPr bwMode="auto">
                  <a:xfrm>
                    <a:off x="4660" y="3172"/>
                    <a:ext cx="616" cy="376"/>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318" name="Rectangle 38"/>
                  <p:cNvSpPr>
                    <a:spLocks noChangeArrowheads="1"/>
                  </p:cNvSpPr>
                  <p:nvPr/>
                </p:nvSpPr>
                <p:spPr bwMode="auto">
                  <a:xfrm>
                    <a:off x="4676" y="3176"/>
                    <a:ext cx="605" cy="367"/>
                  </a:xfrm>
                  <a:prstGeom prst="rect">
                    <a:avLst/>
                  </a:prstGeom>
                  <a:solidFill>
                    <a:srgbClr val="FFFFFF"/>
                  </a:solidFill>
                  <a:ln w="12700">
                    <a:noFill/>
                    <a:miter lim="800000"/>
                    <a:headEnd/>
                    <a:tailEnd/>
                  </a:ln>
                  <a:effectLst/>
                </p:spPr>
                <p:txBody>
                  <a:bodyPr wrap="none" lIns="90488" tIns="44450" rIns="90488" bIns="44450">
                    <a:spAutoFit/>
                  </a:bodyPr>
                  <a:lstStyle/>
                  <a:p>
                    <a:r>
                      <a:rPr lang="en-US" sz="1600">
                        <a:latin typeface="Book Antiqua" pitchFamily="18" charset="0"/>
                      </a:rPr>
                      <a:t>Ethernet</a:t>
                    </a:r>
                  </a:p>
                  <a:p>
                    <a:r>
                      <a:rPr lang="en-US" sz="1600">
                        <a:latin typeface="Book Antiqua" pitchFamily="18" charset="0"/>
                      </a:rPr>
                      <a:t>trailer</a:t>
                    </a:r>
                  </a:p>
                </p:txBody>
              </p:sp>
            </p:grpSp>
            <p:grpSp>
              <p:nvGrpSpPr>
                <p:cNvPr id="17" name="Group 39"/>
                <p:cNvGrpSpPr>
                  <a:grpSpLocks/>
                </p:cNvGrpSpPr>
                <p:nvPr/>
              </p:nvGrpSpPr>
              <p:grpSpPr bwMode="auto">
                <a:xfrm>
                  <a:off x="2068" y="3172"/>
                  <a:ext cx="621" cy="376"/>
                  <a:chOff x="2068" y="3172"/>
                  <a:chExt cx="621" cy="376"/>
                </a:xfrm>
              </p:grpSpPr>
              <p:sp>
                <p:nvSpPr>
                  <p:cNvPr id="97320" name="Rectangle 40"/>
                  <p:cNvSpPr>
                    <a:spLocks noChangeArrowheads="1"/>
                  </p:cNvSpPr>
                  <p:nvPr/>
                </p:nvSpPr>
                <p:spPr bwMode="auto">
                  <a:xfrm>
                    <a:off x="2068" y="3172"/>
                    <a:ext cx="616" cy="376"/>
                  </a:xfrm>
                  <a:prstGeom prst="rect">
                    <a:avLst/>
                  </a:prstGeom>
                  <a:solidFill>
                    <a:srgbClr val="DADADA"/>
                  </a:solidFill>
                  <a:ln w="12700">
                    <a:solidFill>
                      <a:schemeClr val="tx1"/>
                    </a:solidFill>
                    <a:miter lim="800000"/>
                    <a:headEnd/>
                    <a:tailEnd/>
                  </a:ln>
                  <a:effectLst/>
                </p:spPr>
                <p:txBody>
                  <a:bodyPr wrap="none" anchor="ctr"/>
                  <a:lstStyle/>
                  <a:p>
                    <a:endParaRPr lang="en-US"/>
                  </a:p>
                </p:txBody>
              </p:sp>
              <p:sp>
                <p:nvSpPr>
                  <p:cNvPr id="97321" name="Rectangle 41"/>
                  <p:cNvSpPr>
                    <a:spLocks noChangeArrowheads="1"/>
                  </p:cNvSpPr>
                  <p:nvPr/>
                </p:nvSpPr>
                <p:spPr bwMode="auto">
                  <a:xfrm>
                    <a:off x="2084" y="3176"/>
                    <a:ext cx="605" cy="367"/>
                  </a:xfrm>
                  <a:prstGeom prst="rect">
                    <a:avLst/>
                  </a:prstGeom>
                  <a:solidFill>
                    <a:srgbClr val="DADADA"/>
                  </a:solidFill>
                  <a:ln w="12700">
                    <a:noFill/>
                    <a:miter lim="800000"/>
                    <a:headEnd/>
                    <a:tailEnd/>
                  </a:ln>
                  <a:effectLst/>
                </p:spPr>
                <p:txBody>
                  <a:bodyPr wrap="none" lIns="90488" tIns="44450" rIns="90488" bIns="44450">
                    <a:spAutoFit/>
                  </a:bodyPr>
                  <a:lstStyle/>
                  <a:p>
                    <a:r>
                      <a:rPr lang="en-US" sz="1600">
                        <a:latin typeface="Book Antiqua" pitchFamily="18" charset="0"/>
                      </a:rPr>
                      <a:t>Ethernet</a:t>
                    </a:r>
                  </a:p>
                  <a:p>
                    <a:r>
                      <a:rPr lang="en-US" sz="1600">
                        <a:latin typeface="Book Antiqua" pitchFamily="18" charset="0"/>
                      </a:rPr>
                      <a:t>header</a:t>
                    </a:r>
                  </a:p>
                </p:txBody>
              </p:sp>
            </p:grpSp>
          </p:grpSp>
          <p:grpSp>
            <p:nvGrpSpPr>
              <p:cNvPr id="18" name="Group 42"/>
              <p:cNvGrpSpPr>
                <a:grpSpLocks/>
              </p:cNvGrpSpPr>
              <p:nvPr/>
            </p:nvGrpSpPr>
            <p:grpSpPr bwMode="auto">
              <a:xfrm>
                <a:off x="3068" y="1824"/>
                <a:ext cx="536" cy="236"/>
                <a:chOff x="3068" y="1824"/>
                <a:chExt cx="536" cy="236"/>
              </a:xfrm>
            </p:grpSpPr>
            <p:sp>
              <p:nvSpPr>
                <p:cNvPr id="97323" name="Line 43"/>
                <p:cNvSpPr>
                  <a:spLocks noChangeShapeType="1"/>
                </p:cNvSpPr>
                <p:nvPr/>
              </p:nvSpPr>
              <p:spPr bwMode="auto">
                <a:xfrm>
                  <a:off x="3600" y="1828"/>
                  <a:ext cx="0" cy="232"/>
                </a:xfrm>
                <a:prstGeom prst="line">
                  <a:avLst/>
                </a:prstGeom>
                <a:noFill/>
                <a:ln w="12700">
                  <a:solidFill>
                    <a:srgbClr val="FFFFFF"/>
                  </a:solidFill>
                  <a:round/>
                  <a:headEnd/>
                  <a:tailEnd/>
                </a:ln>
                <a:effectLst/>
              </p:spPr>
              <p:txBody>
                <a:bodyPr wrap="none" anchor="ctr"/>
                <a:lstStyle/>
                <a:p>
                  <a:endParaRPr lang="en-US"/>
                </a:p>
              </p:txBody>
            </p:sp>
            <p:sp>
              <p:nvSpPr>
                <p:cNvPr id="97324" name="Line 44"/>
                <p:cNvSpPr>
                  <a:spLocks noChangeShapeType="1"/>
                </p:cNvSpPr>
                <p:nvPr/>
              </p:nvSpPr>
              <p:spPr bwMode="auto">
                <a:xfrm flipH="1">
                  <a:off x="3068" y="1824"/>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grpSp>
            <p:nvGrpSpPr>
              <p:cNvPr id="19" name="Group 45"/>
              <p:cNvGrpSpPr>
                <a:grpSpLocks/>
              </p:cNvGrpSpPr>
              <p:nvPr/>
            </p:nvGrpSpPr>
            <p:grpSpPr bwMode="auto">
              <a:xfrm>
                <a:off x="1820" y="2928"/>
                <a:ext cx="536" cy="236"/>
                <a:chOff x="1820" y="2928"/>
                <a:chExt cx="536" cy="236"/>
              </a:xfrm>
            </p:grpSpPr>
            <p:sp>
              <p:nvSpPr>
                <p:cNvPr id="97326" name="Line 46"/>
                <p:cNvSpPr>
                  <a:spLocks noChangeShapeType="1"/>
                </p:cNvSpPr>
                <p:nvPr/>
              </p:nvSpPr>
              <p:spPr bwMode="auto">
                <a:xfrm>
                  <a:off x="2352" y="2932"/>
                  <a:ext cx="0" cy="232"/>
                </a:xfrm>
                <a:prstGeom prst="line">
                  <a:avLst/>
                </a:prstGeom>
                <a:noFill/>
                <a:ln w="12700">
                  <a:solidFill>
                    <a:srgbClr val="FFFFFF"/>
                  </a:solidFill>
                  <a:round/>
                  <a:headEnd/>
                  <a:tailEnd/>
                </a:ln>
                <a:effectLst/>
              </p:spPr>
              <p:txBody>
                <a:bodyPr wrap="none" anchor="ctr"/>
                <a:lstStyle/>
                <a:p>
                  <a:endParaRPr lang="en-US"/>
                </a:p>
              </p:txBody>
            </p:sp>
            <p:sp>
              <p:nvSpPr>
                <p:cNvPr id="97327" name="Line 47"/>
                <p:cNvSpPr>
                  <a:spLocks noChangeShapeType="1"/>
                </p:cNvSpPr>
                <p:nvPr/>
              </p:nvSpPr>
              <p:spPr bwMode="auto">
                <a:xfrm flipH="1">
                  <a:off x="1820" y="2928"/>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grpSp>
            <p:nvGrpSpPr>
              <p:cNvPr id="20" name="Group 48"/>
              <p:cNvGrpSpPr>
                <a:grpSpLocks/>
              </p:cNvGrpSpPr>
              <p:nvPr/>
            </p:nvGrpSpPr>
            <p:grpSpPr bwMode="auto">
              <a:xfrm>
                <a:off x="2444" y="2400"/>
                <a:ext cx="536" cy="236"/>
                <a:chOff x="2444" y="2400"/>
                <a:chExt cx="536" cy="236"/>
              </a:xfrm>
            </p:grpSpPr>
            <p:sp>
              <p:nvSpPr>
                <p:cNvPr id="97329" name="Line 49"/>
                <p:cNvSpPr>
                  <a:spLocks noChangeShapeType="1"/>
                </p:cNvSpPr>
                <p:nvPr/>
              </p:nvSpPr>
              <p:spPr bwMode="auto">
                <a:xfrm>
                  <a:off x="2976" y="2404"/>
                  <a:ext cx="0" cy="232"/>
                </a:xfrm>
                <a:prstGeom prst="line">
                  <a:avLst/>
                </a:prstGeom>
                <a:noFill/>
                <a:ln w="12700">
                  <a:solidFill>
                    <a:srgbClr val="FFFFFF"/>
                  </a:solidFill>
                  <a:round/>
                  <a:headEnd/>
                  <a:tailEnd/>
                </a:ln>
                <a:effectLst/>
              </p:spPr>
              <p:txBody>
                <a:bodyPr wrap="none" anchor="ctr"/>
                <a:lstStyle/>
                <a:p>
                  <a:endParaRPr lang="en-US"/>
                </a:p>
              </p:txBody>
            </p:sp>
            <p:sp>
              <p:nvSpPr>
                <p:cNvPr id="97330" name="Line 50"/>
                <p:cNvSpPr>
                  <a:spLocks noChangeShapeType="1"/>
                </p:cNvSpPr>
                <p:nvPr/>
              </p:nvSpPr>
              <p:spPr bwMode="auto">
                <a:xfrm flipH="1">
                  <a:off x="2444" y="2400"/>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sp>
            <p:nvSpPr>
              <p:cNvPr id="97331" name="Rectangle 51"/>
              <p:cNvSpPr>
                <a:spLocks noChangeArrowheads="1"/>
              </p:cNvSpPr>
              <p:nvPr/>
            </p:nvSpPr>
            <p:spPr bwMode="auto">
              <a:xfrm>
                <a:off x="1527" y="1584"/>
                <a:ext cx="1542" cy="367"/>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16-bit UDP source port #</a:t>
                </a:r>
              </a:p>
              <a:p>
                <a:r>
                  <a:rPr lang="en-US" sz="1600">
                    <a:latin typeface="Book Antiqua" pitchFamily="18" charset="0"/>
                  </a:rPr>
                  <a:t>16-bit UDP dest. port #</a:t>
                </a:r>
              </a:p>
            </p:txBody>
          </p:sp>
          <p:sp>
            <p:nvSpPr>
              <p:cNvPr id="97332" name="Rectangle 52"/>
              <p:cNvSpPr>
                <a:spLocks noChangeArrowheads="1"/>
              </p:cNvSpPr>
              <p:nvPr/>
            </p:nvSpPr>
            <p:spPr bwMode="auto">
              <a:xfrm>
                <a:off x="855" y="2064"/>
                <a:ext cx="1632" cy="522"/>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protocol = UDP</a:t>
                </a:r>
              </a:p>
              <a:p>
                <a:r>
                  <a:rPr lang="en-US" sz="1600">
                    <a:latin typeface="Book Antiqua" pitchFamily="18" charset="0"/>
                  </a:rPr>
                  <a:t>internet 32-bit source addr</a:t>
                </a:r>
              </a:p>
              <a:p>
                <a:r>
                  <a:rPr lang="en-US" sz="1600">
                    <a:latin typeface="Book Antiqua" pitchFamily="18" charset="0"/>
                  </a:rPr>
                  <a:t>internet 32-bit dest. addr</a:t>
                </a:r>
              </a:p>
            </p:txBody>
          </p:sp>
          <p:sp>
            <p:nvSpPr>
              <p:cNvPr id="97333" name="Rectangle 53"/>
              <p:cNvSpPr>
                <a:spLocks noChangeArrowheads="1"/>
              </p:cNvSpPr>
              <p:nvPr/>
            </p:nvSpPr>
            <p:spPr bwMode="auto">
              <a:xfrm>
                <a:off x="183" y="2736"/>
                <a:ext cx="1673" cy="522"/>
              </a:xfrm>
              <a:prstGeom prst="rect">
                <a:avLst/>
              </a:prstGeom>
              <a:noFill/>
              <a:ln w="12700">
                <a:noFill/>
                <a:miter lim="800000"/>
                <a:headEnd/>
                <a:tailEnd/>
              </a:ln>
              <a:effectLst/>
            </p:spPr>
            <p:txBody>
              <a:bodyPr wrap="none" lIns="90488" tIns="44450" rIns="90488" bIns="44450">
                <a:spAutoFit/>
              </a:bodyPr>
              <a:lstStyle/>
              <a:p>
                <a:r>
                  <a:rPr lang="en-US" sz="1600" dirty="0">
                    <a:latin typeface="Book Antiqua" pitchFamily="18" charset="0"/>
                  </a:rPr>
                  <a:t>frame type = IP</a:t>
                </a:r>
              </a:p>
              <a:p>
                <a:r>
                  <a:rPr lang="en-US" sz="1600" dirty="0">
                    <a:latin typeface="Book Antiqua" pitchFamily="18" charset="0"/>
                  </a:rPr>
                  <a:t>Ethernet 48-bit source </a:t>
                </a:r>
                <a:r>
                  <a:rPr lang="en-US" sz="1600" dirty="0" err="1">
                    <a:latin typeface="Book Antiqua" pitchFamily="18" charset="0"/>
                  </a:rPr>
                  <a:t>addr</a:t>
                </a:r>
                <a:endParaRPr lang="en-US" sz="1600" dirty="0">
                  <a:latin typeface="Book Antiqua" pitchFamily="18" charset="0"/>
                </a:endParaRPr>
              </a:p>
              <a:p>
                <a:r>
                  <a:rPr lang="en-US" sz="1600" dirty="0">
                    <a:latin typeface="Book Antiqua" pitchFamily="18" charset="0"/>
                  </a:rPr>
                  <a:t>Ethernet 48-bit </a:t>
                </a:r>
                <a:r>
                  <a:rPr lang="en-US" sz="1600" dirty="0" err="1">
                    <a:latin typeface="Book Antiqua" pitchFamily="18" charset="0"/>
                  </a:rPr>
                  <a:t>dest</a:t>
                </a:r>
                <a:r>
                  <a:rPr lang="en-US" sz="1600" dirty="0">
                    <a:latin typeface="Book Antiqua" pitchFamily="18" charset="0"/>
                  </a:rPr>
                  <a:t>. </a:t>
                </a:r>
                <a:r>
                  <a:rPr lang="en-US" sz="1600" dirty="0" err="1">
                    <a:latin typeface="Book Antiqua" pitchFamily="18" charset="0"/>
                  </a:rPr>
                  <a:t>addr</a:t>
                </a:r>
                <a:endParaRPr lang="en-US" sz="1600" dirty="0">
                  <a:latin typeface="Book Antiqua" pitchFamily="18" charset="0"/>
                </a:endParaRPr>
              </a:p>
            </p:txBody>
          </p:sp>
          <p:sp>
            <p:nvSpPr>
              <p:cNvPr id="97334" name="Rectangle 54"/>
              <p:cNvSpPr>
                <a:spLocks noChangeArrowheads="1"/>
              </p:cNvSpPr>
              <p:nvPr/>
            </p:nvSpPr>
            <p:spPr bwMode="auto">
              <a:xfrm>
                <a:off x="2247"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5" name="Rectangle 55"/>
              <p:cNvSpPr>
                <a:spLocks noChangeArrowheads="1"/>
              </p:cNvSpPr>
              <p:nvPr/>
            </p:nvSpPr>
            <p:spPr bwMode="auto">
              <a:xfrm>
                <a:off x="2823"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6" name="Rectangle 56"/>
              <p:cNvSpPr>
                <a:spLocks noChangeArrowheads="1"/>
              </p:cNvSpPr>
              <p:nvPr/>
            </p:nvSpPr>
            <p:spPr bwMode="auto">
              <a:xfrm>
                <a:off x="3447"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7" name="Rectangle 57"/>
              <p:cNvSpPr>
                <a:spLocks noChangeArrowheads="1"/>
              </p:cNvSpPr>
              <p:nvPr/>
            </p:nvSpPr>
            <p:spPr bwMode="auto">
              <a:xfrm>
                <a:off x="4839"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grpSp>
        <p:sp>
          <p:nvSpPr>
            <p:cNvPr id="97338" name="Rectangle 58"/>
            <p:cNvSpPr>
              <a:spLocks noChangeArrowheads="1"/>
            </p:cNvSpPr>
            <p:nvPr/>
          </p:nvSpPr>
          <p:spPr bwMode="auto">
            <a:xfrm>
              <a:off x="3255" y="3744"/>
              <a:ext cx="972" cy="212"/>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Ethernet frame</a:t>
              </a:r>
            </a:p>
          </p:txBody>
        </p:sp>
        <p:sp>
          <p:nvSpPr>
            <p:cNvPr id="97339" name="Line 59"/>
            <p:cNvSpPr>
              <a:spLocks noChangeShapeType="1"/>
            </p:cNvSpPr>
            <p:nvPr/>
          </p:nvSpPr>
          <p:spPr bwMode="auto">
            <a:xfrm>
              <a:off x="2068" y="3840"/>
              <a:ext cx="1192" cy="0"/>
            </a:xfrm>
            <a:prstGeom prst="line">
              <a:avLst/>
            </a:prstGeom>
            <a:noFill/>
            <a:ln w="12700">
              <a:solidFill>
                <a:srgbClr val="DADADA"/>
              </a:solidFill>
              <a:round/>
              <a:headEnd type="triangle" w="med" len="med"/>
              <a:tailEnd/>
            </a:ln>
            <a:effectLst/>
          </p:spPr>
          <p:txBody>
            <a:bodyPr wrap="none" anchor="ctr"/>
            <a:lstStyle/>
            <a:p>
              <a:endParaRPr lang="en-US"/>
            </a:p>
          </p:txBody>
        </p:sp>
        <p:sp>
          <p:nvSpPr>
            <p:cNvPr id="97340" name="Line 60"/>
            <p:cNvSpPr>
              <a:spLocks noChangeShapeType="1"/>
            </p:cNvSpPr>
            <p:nvPr/>
          </p:nvSpPr>
          <p:spPr bwMode="auto">
            <a:xfrm flipH="1">
              <a:off x="4172" y="3840"/>
              <a:ext cx="1208" cy="0"/>
            </a:xfrm>
            <a:prstGeom prst="line">
              <a:avLst/>
            </a:prstGeom>
            <a:noFill/>
            <a:ln w="12700">
              <a:solidFill>
                <a:srgbClr val="DADADA"/>
              </a:solidFill>
              <a:round/>
              <a:headEnd type="triangle" w="med" len="med"/>
              <a:tailEnd/>
            </a:ln>
            <a:effectLst/>
          </p:spPr>
          <p:txBody>
            <a:bodyPr wrap="none" anchor="ctr"/>
            <a:lstStyle/>
            <a:p>
              <a:endParaRPr lang="en-US"/>
            </a:p>
          </p:txBody>
        </p:sp>
        <p:sp>
          <p:nvSpPr>
            <p:cNvPr id="97341" name="Rectangle 61"/>
            <p:cNvSpPr>
              <a:spLocks noChangeArrowheads="1"/>
            </p:cNvSpPr>
            <p:nvPr/>
          </p:nvSpPr>
          <p:spPr bwMode="auto">
            <a:xfrm>
              <a:off x="999" y="3956"/>
              <a:ext cx="357" cy="250"/>
            </a:xfrm>
            <a:prstGeom prst="rect">
              <a:avLst/>
            </a:prstGeom>
            <a:noFill/>
            <a:ln w="12700">
              <a:noFill/>
              <a:miter lim="800000"/>
              <a:headEnd/>
              <a:tailEnd/>
            </a:ln>
            <a:effectLst/>
          </p:spPr>
          <p:txBody>
            <a:bodyPr wrap="none" lIns="90488" tIns="44450" rIns="90488" bIns="44450">
              <a:spAutoFit/>
            </a:bodyPr>
            <a:lstStyle/>
            <a:p>
              <a:r>
                <a:rPr lang="en-US" sz="2000">
                  <a:latin typeface="Book Antiqua" pitchFamily="18" charset="0"/>
                </a:rPr>
                <a:t>      </a:t>
              </a:r>
            </a:p>
          </p:txBody>
        </p:sp>
      </p:grpSp>
      <p:sp>
        <p:nvSpPr>
          <p:cNvPr id="97342" name="Text Box 62"/>
          <p:cNvSpPr txBox="1">
            <a:spLocks noChangeArrowheads="1"/>
          </p:cNvSpPr>
          <p:nvPr/>
        </p:nvSpPr>
        <p:spPr bwMode="auto">
          <a:xfrm>
            <a:off x="304800" y="2133600"/>
            <a:ext cx="1447800" cy="461665"/>
          </a:xfrm>
          <a:prstGeom prst="rect">
            <a:avLst/>
          </a:prstGeom>
          <a:noFill/>
          <a:ln w="12700">
            <a:noFill/>
            <a:miter lim="800000"/>
            <a:headEnd type="none" w="sm" len="sm"/>
            <a:tailEnd type="none" w="sm" len="sm"/>
          </a:ln>
          <a:effectLst/>
        </p:spPr>
        <p:txBody>
          <a:bodyPr>
            <a:spAutoFit/>
          </a:bodyPr>
          <a:lstStyle/>
          <a:p>
            <a:pPr>
              <a:spcBef>
                <a:spcPct val="50000"/>
              </a:spcBef>
            </a:pPr>
            <a:r>
              <a:rPr lang="en-US" sz="1200" dirty="0"/>
              <a:t>UDP = User Datagram Protocol</a:t>
            </a:r>
          </a:p>
        </p:txBody>
      </p:sp>
      <p:cxnSp>
        <p:nvCxnSpPr>
          <p:cNvPr id="66" name="Elbow Connector 65"/>
          <p:cNvCxnSpPr/>
          <p:nvPr/>
        </p:nvCxnSpPr>
        <p:spPr>
          <a:xfrm rot="10800000">
            <a:off x="4419600" y="3048000"/>
            <a:ext cx="9906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hape 67"/>
          <p:cNvCxnSpPr>
            <a:stCxn id="97304" idx="0"/>
          </p:cNvCxnSpPr>
          <p:nvPr/>
        </p:nvCxnSpPr>
        <p:spPr>
          <a:xfrm rot="16200000" flipV="1">
            <a:off x="4073525" y="3546475"/>
            <a:ext cx="23495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2819400" y="4800600"/>
            <a:ext cx="11430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609600"/>
            <a:ext cx="8458200" cy="5262979"/>
          </a:xfrm>
          <a:prstGeom prst="rect">
            <a:avLst/>
          </a:prstGeom>
        </p:spPr>
        <p:txBody>
          <a:bodyPr wrap="square">
            <a:spAutoFit/>
          </a:bodyPr>
          <a:lstStyle/>
          <a:p>
            <a:pPr algn="just">
              <a:buFont typeface="Wingdings" pitchFamily="2" charset="2"/>
              <a:buChar char="Ø"/>
            </a:pPr>
            <a:r>
              <a:rPr lang="en-US" sz="2800" baseline="0" dirty="0" smtClean="0">
                <a:latin typeface="+mj-lt"/>
                <a:cs typeface="Times New Roman" pitchFamily="18" charset="0"/>
              </a:rPr>
              <a:t>TCP/IP is a hierarchical protocol made up of interactive modules, each of which provides a specific functionality; however, the modules are not necessarily interdependent.</a:t>
            </a:r>
          </a:p>
          <a:p>
            <a:pPr algn="just">
              <a:buFont typeface="Wingdings" pitchFamily="2" charset="2"/>
              <a:buChar char="Ø"/>
            </a:pPr>
            <a:r>
              <a:rPr lang="en-US" sz="2800" baseline="0" dirty="0" smtClean="0">
                <a:latin typeface="+mj-lt"/>
                <a:cs typeface="Times New Roman" pitchFamily="18" charset="0"/>
              </a:rPr>
              <a:t>Whereas the OSI model specifies which functions belong to each of its layers, the layers of the TCP/IP protocol suite contain relatively independent protocols that can be mixed and matched depending on the needs of the system.</a:t>
            </a:r>
          </a:p>
          <a:p>
            <a:pPr algn="just">
              <a:buFont typeface="Wingdings" pitchFamily="2" charset="2"/>
              <a:buChar char="Ø"/>
            </a:pPr>
            <a:r>
              <a:rPr lang="en-US" sz="2800" baseline="0" dirty="0" smtClean="0">
                <a:latin typeface="+mj-lt"/>
                <a:cs typeface="Times New Roman" pitchFamily="18" charset="0"/>
              </a:rPr>
              <a:t> The term hierarchical means that each upper-level protocol is supported by one or more lower-level protocols.</a:t>
            </a:r>
            <a:endParaRPr lang="en-US" sz="28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fld id="{B29E7D4D-1E8F-44AF-9D56-91DBAF70828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609600"/>
            <a:ext cx="7696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Physical and Data Link Layers</a:t>
            </a:r>
            <a:br>
              <a:rPr lang="en-US" b="1" dirty="0" smtClean="0"/>
            </a:br>
            <a:endParaRPr lang="en-US" b="1" dirty="0"/>
          </a:p>
        </p:txBody>
      </p:sp>
      <p:sp>
        <p:nvSpPr>
          <p:cNvPr id="4" name="Rectangle 3"/>
          <p:cNvSpPr/>
          <p:nvPr/>
        </p:nvSpPr>
        <p:spPr>
          <a:xfrm>
            <a:off x="533400" y="1752600"/>
            <a:ext cx="8153400" cy="3046988"/>
          </a:xfrm>
          <a:prstGeom prst="rect">
            <a:avLst/>
          </a:prstGeom>
        </p:spPr>
        <p:txBody>
          <a:bodyPr wrap="square">
            <a:spAutoFit/>
          </a:bodyPr>
          <a:lstStyle/>
          <a:p>
            <a:pPr algn="just">
              <a:buFont typeface="Wingdings" pitchFamily="2" charset="2"/>
              <a:buChar char="Ø"/>
            </a:pPr>
            <a:r>
              <a:rPr lang="en-US" sz="3200" dirty="0" smtClean="0"/>
              <a:t>At the physical and data link layers, TCP/IP does not define any specific protocol.</a:t>
            </a:r>
          </a:p>
          <a:p>
            <a:pPr algn="just">
              <a:buFont typeface="Wingdings" pitchFamily="2" charset="2"/>
              <a:buChar char="Ø"/>
            </a:pPr>
            <a:r>
              <a:rPr lang="en-US" sz="3200" dirty="0" smtClean="0"/>
              <a:t> It supports all the standard and proprietary protocols. </a:t>
            </a:r>
          </a:p>
          <a:p>
            <a:pPr algn="just">
              <a:buFont typeface="Wingdings" pitchFamily="2" charset="2"/>
              <a:buChar char="Ø"/>
            </a:pPr>
            <a:r>
              <a:rPr lang="en-US" sz="3200" dirty="0" smtClean="0"/>
              <a:t>A network in a TCP/IP internetwork can be a local-area network or a wide-area network.</a:t>
            </a:r>
            <a:endParaRPr lang="en-US" sz="3200" dirty="0"/>
          </a:p>
        </p:txBody>
      </p:sp>
      <p:sp>
        <p:nvSpPr>
          <p:cNvPr id="6" name="Slide Number Placeholder 5"/>
          <p:cNvSpPr>
            <a:spLocks noGrp="1"/>
          </p:cNvSpPr>
          <p:nvPr>
            <p:ph type="sldNum" sz="quarter" idx="12"/>
          </p:nvPr>
        </p:nvSpPr>
        <p:spPr/>
        <p:txBody>
          <a:bodyPr/>
          <a:lstStyle/>
          <a:p>
            <a:fld id="{B29E7D4D-1E8F-44AF-9D56-91DBAF70828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normAutofit fontScale="90000"/>
          </a:bodyPr>
          <a:lstStyle/>
          <a:p>
            <a:r>
              <a:rPr lang="en-US" b="1" dirty="0" smtClean="0"/>
              <a:t/>
            </a:r>
            <a:br>
              <a:rPr lang="en-US" b="1" dirty="0" smtClean="0"/>
            </a:br>
            <a:r>
              <a:rPr lang="en-US" b="1" dirty="0" smtClean="0"/>
              <a:t>Network Layer</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At </a:t>
            </a:r>
            <a:r>
              <a:rPr lang="en-US" dirty="0"/>
              <a:t>the network layer (or, more accurately, the internetwork layer), </a:t>
            </a:r>
            <a:r>
              <a:rPr lang="en-US" i="1" dirty="0"/>
              <a:t>TCP/IP </a:t>
            </a:r>
            <a:r>
              <a:rPr lang="en-US" i="1" dirty="0" smtClean="0"/>
              <a:t>supports </a:t>
            </a:r>
            <a:r>
              <a:rPr lang="en-US" dirty="0" smtClean="0"/>
              <a:t>the </a:t>
            </a:r>
            <a:r>
              <a:rPr lang="en-US" dirty="0"/>
              <a:t>Internetworking Protocol</a:t>
            </a:r>
            <a:r>
              <a:rPr lang="en-US" dirty="0" smtClean="0"/>
              <a:t>.</a:t>
            </a:r>
          </a:p>
          <a:p>
            <a:pPr algn="just">
              <a:buFont typeface="Wingdings" pitchFamily="2" charset="2"/>
              <a:buChar char="Ø"/>
            </a:pPr>
            <a:r>
              <a:rPr lang="en-US" dirty="0" smtClean="0"/>
              <a:t> </a:t>
            </a:r>
            <a:r>
              <a:rPr lang="en-US" dirty="0"/>
              <a:t>IP, in turn, uses four supporting protocols: </a:t>
            </a:r>
            <a:endParaRPr lang="en-US" dirty="0" smtClean="0"/>
          </a:p>
          <a:p>
            <a:pPr algn="just">
              <a:buFont typeface="Wingdings" pitchFamily="2" charset="2"/>
              <a:buChar char="Ø"/>
            </a:pPr>
            <a:r>
              <a:rPr lang="en-US" dirty="0" smtClean="0"/>
              <a:t>ARP,RARP</a:t>
            </a:r>
            <a:r>
              <a:rPr lang="en-US" dirty="0"/>
              <a:t>, ICMP, and IGMP</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382000" cy="868362"/>
          </a:xfrm>
        </p:spPr>
        <p:txBody>
          <a:bodyPr>
            <a:normAutofit fontScale="90000"/>
          </a:bodyPr>
          <a:lstStyle/>
          <a:p>
            <a:r>
              <a:rPr lang="en-US" b="1" dirty="0" smtClean="0"/>
              <a:t/>
            </a:r>
            <a:br>
              <a:rPr lang="en-US" b="1" dirty="0" smtClean="0"/>
            </a:br>
            <a:r>
              <a:rPr lang="en-US" b="1" dirty="0" smtClean="0"/>
              <a:t>Internetworking Protocol (IP)</a:t>
            </a:r>
            <a:br>
              <a:rPr lang="en-US" b="1" dirty="0" smtClean="0"/>
            </a:br>
            <a:endParaRPr lang="en-US" b="1" dirty="0"/>
          </a:p>
        </p:txBody>
      </p:sp>
      <p:sp>
        <p:nvSpPr>
          <p:cNvPr id="3" name="Content Placeholder 2"/>
          <p:cNvSpPr>
            <a:spLocks noGrp="1"/>
          </p:cNvSpPr>
          <p:nvPr>
            <p:ph idx="1"/>
          </p:nvPr>
        </p:nvSpPr>
        <p:spPr>
          <a:xfrm>
            <a:off x="381000" y="1219200"/>
            <a:ext cx="8305800" cy="5334000"/>
          </a:xfrm>
        </p:spPr>
        <p:txBody>
          <a:bodyPr>
            <a:normAutofit fontScale="77500" lnSpcReduction="20000"/>
          </a:bodyPr>
          <a:lstStyle/>
          <a:p>
            <a:pPr algn="just">
              <a:buFont typeface="Wingdings" pitchFamily="2" charset="2"/>
              <a:buChar char="Ø"/>
            </a:pPr>
            <a:r>
              <a:rPr lang="en-US" dirty="0" smtClean="0"/>
              <a:t>The </a:t>
            </a:r>
            <a:r>
              <a:rPr lang="en-US" dirty="0"/>
              <a:t>Internetworking Protocol (IP) is the transmission mechanism used by the </a:t>
            </a:r>
            <a:r>
              <a:rPr lang="en-US" dirty="0" smtClean="0"/>
              <a:t>TCP/IP protocols.</a:t>
            </a:r>
          </a:p>
          <a:p>
            <a:pPr algn="just">
              <a:buFont typeface="Wingdings" pitchFamily="2" charset="2"/>
              <a:buChar char="Ø"/>
            </a:pPr>
            <a:r>
              <a:rPr lang="en-US" dirty="0" smtClean="0"/>
              <a:t> </a:t>
            </a:r>
            <a:r>
              <a:rPr lang="en-US" dirty="0"/>
              <a:t>It is an unreliable and connectionless protocol-a best-effort delivery service.</a:t>
            </a:r>
          </a:p>
          <a:p>
            <a:pPr algn="just">
              <a:buFont typeface="Wingdings" pitchFamily="2" charset="2"/>
              <a:buChar char="Ø"/>
            </a:pPr>
            <a:r>
              <a:rPr lang="en-US" dirty="0"/>
              <a:t>The term best effort means that IP provides no error checking or tracking. </a:t>
            </a:r>
            <a:endParaRPr lang="en-US" dirty="0" smtClean="0"/>
          </a:p>
          <a:p>
            <a:pPr algn="just">
              <a:buFont typeface="Wingdings" pitchFamily="2" charset="2"/>
              <a:buChar char="Ø"/>
            </a:pPr>
            <a:r>
              <a:rPr lang="en-US" dirty="0" smtClean="0"/>
              <a:t>IP assumes the </a:t>
            </a:r>
            <a:r>
              <a:rPr lang="en-US" dirty="0"/>
              <a:t>unreliability of the underlying layers and does its best to get a transmission </a:t>
            </a:r>
            <a:r>
              <a:rPr lang="en-US" dirty="0" smtClean="0"/>
              <a:t>through to </a:t>
            </a:r>
            <a:r>
              <a:rPr lang="en-US" dirty="0"/>
              <a:t>its destination, but with no guarantees.</a:t>
            </a:r>
          </a:p>
          <a:p>
            <a:pPr algn="just">
              <a:buFont typeface="Wingdings" pitchFamily="2" charset="2"/>
              <a:buChar char="Ø"/>
            </a:pPr>
            <a:r>
              <a:rPr lang="en-US" dirty="0"/>
              <a:t>IP transports data in packets </a:t>
            </a:r>
            <a:r>
              <a:rPr lang="en-US" dirty="0" smtClean="0"/>
              <a:t>called </a:t>
            </a:r>
            <a:r>
              <a:rPr lang="en-US" dirty="0" err="1" smtClean="0"/>
              <a:t>datagrams</a:t>
            </a:r>
            <a:r>
              <a:rPr lang="en-US" dirty="0"/>
              <a:t>, each of which is transported separately.</a:t>
            </a:r>
          </a:p>
          <a:p>
            <a:pPr algn="just">
              <a:buFont typeface="Wingdings" pitchFamily="2" charset="2"/>
              <a:buChar char="Ø"/>
            </a:pPr>
            <a:r>
              <a:rPr lang="en-US" dirty="0" err="1"/>
              <a:t>Datagrams</a:t>
            </a:r>
            <a:r>
              <a:rPr lang="en-US" dirty="0"/>
              <a:t> can travel along different routes and can arrive out of sequence or </a:t>
            </a:r>
            <a:r>
              <a:rPr lang="en-US" dirty="0" smtClean="0"/>
              <a:t>be duplicated.</a:t>
            </a:r>
          </a:p>
          <a:p>
            <a:pPr algn="just">
              <a:buFont typeface="Wingdings" pitchFamily="2" charset="2"/>
              <a:buChar char="Ø"/>
            </a:pPr>
            <a:r>
              <a:rPr lang="en-US" dirty="0" smtClean="0"/>
              <a:t> </a:t>
            </a:r>
            <a:r>
              <a:rPr lang="en-US" dirty="0"/>
              <a:t>IP does not keep track of the routes and has no facility for reordering </a:t>
            </a:r>
            <a:r>
              <a:rPr lang="en-US" dirty="0" err="1" smtClean="0"/>
              <a:t>datagrams</a:t>
            </a:r>
            <a:r>
              <a:rPr lang="en-US" dirty="0" smtClean="0"/>
              <a:t> once </a:t>
            </a:r>
            <a:r>
              <a:rPr lang="en-US" dirty="0"/>
              <a:t>they arrive at their destination.</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533400"/>
            <a:ext cx="8077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457200"/>
            <a:ext cx="7867395" cy="609600"/>
          </a:xfrm>
        </p:spPr>
        <p:txBody>
          <a:bodyPr>
            <a:normAutofit fontScale="90000"/>
          </a:bodyPr>
          <a:lstStyle/>
          <a:p>
            <a:r>
              <a:rPr lang="en-US" dirty="0" smtClean="0"/>
              <a:t>IP</a:t>
            </a:r>
            <a:endParaRPr lang="en-US" dirty="0"/>
          </a:p>
        </p:txBody>
      </p:sp>
      <p:sp>
        <p:nvSpPr>
          <p:cNvPr id="3" name="Content Placeholder 2"/>
          <p:cNvSpPr>
            <a:spLocks noGrp="1"/>
          </p:cNvSpPr>
          <p:nvPr>
            <p:ph idx="1"/>
          </p:nvPr>
        </p:nvSpPr>
        <p:spPr>
          <a:xfrm>
            <a:off x="304800" y="1143000"/>
            <a:ext cx="8610600" cy="5715000"/>
          </a:xfrm>
        </p:spPr>
        <p:txBody>
          <a:bodyPr>
            <a:noAutofit/>
          </a:bodyPr>
          <a:lstStyle/>
          <a:p>
            <a:pPr algn="just">
              <a:buFont typeface="Wingdings" pitchFamily="2" charset="2"/>
              <a:buChar char="Ø"/>
            </a:pPr>
            <a:r>
              <a:rPr lang="en-US" sz="2400" dirty="0" smtClean="0"/>
              <a:t>Widely supported network layer protocol for the internet.</a:t>
            </a:r>
          </a:p>
          <a:p>
            <a:pPr algn="just">
              <a:buFont typeface="Wingdings" pitchFamily="2" charset="2"/>
              <a:buChar char="Ø"/>
            </a:pPr>
            <a:r>
              <a:rPr lang="en-US" sz="2400" dirty="0" smtClean="0"/>
              <a:t>IP is one the protocols in the TCP/IP protocol suite.</a:t>
            </a:r>
          </a:p>
          <a:p>
            <a:pPr algn="just">
              <a:buFont typeface="Wingdings" pitchFamily="2" charset="2"/>
              <a:buChar char="Ø"/>
            </a:pPr>
            <a:r>
              <a:rPr lang="en-US" sz="2400" dirty="0" smtClean="0"/>
              <a:t>IP is an unreliable and connectionless protocol.</a:t>
            </a:r>
          </a:p>
          <a:p>
            <a:pPr algn="just">
              <a:buFont typeface="Wingdings" pitchFamily="2" charset="2"/>
              <a:buChar char="Ø"/>
            </a:pPr>
            <a:r>
              <a:rPr lang="en-US" sz="2400" dirty="0" smtClean="0"/>
              <a:t>It defines and routes datagrams across the internet and provides connectionless service. This means that each datagram is handled independently and each datagram can follow different route to the destination. This implies the datagrams sent by the same source to the same destination could arrive out of order. Also some could be lost or corrupted during transmission. Again IP, relies on a higher level protocols to take care of all these problems.</a:t>
            </a:r>
          </a:p>
          <a:p>
            <a:pPr algn="just">
              <a:buFont typeface="Wingdings" pitchFamily="2" charset="2"/>
              <a:buChar char="Ø"/>
            </a:pPr>
            <a:r>
              <a:rPr lang="en-US" sz="2400" dirty="0" smtClean="0"/>
              <a:t>IP protocol uses packet switching and makes best effort to deliver its packets.</a:t>
            </a:r>
          </a:p>
          <a:p>
            <a:pPr algn="just">
              <a:buFont typeface="Wingdings" pitchFamily="2" charset="2"/>
              <a:buChar char="Ø"/>
            </a:pPr>
            <a:r>
              <a:rPr lang="en-US" sz="2400" dirty="0"/>
              <a:t>By best effort we mean that there is no error and </a:t>
            </a:r>
            <a:r>
              <a:rPr lang="en-US" sz="2400" dirty="0" smtClean="0"/>
              <a:t>flow control</a:t>
            </a:r>
          </a:p>
          <a:p>
            <a:pPr marL="0" indent="0" algn="just">
              <a:buNone/>
            </a:pPr>
            <a:endParaRPr lang="en-US" sz="24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16</a:t>
            </a:fld>
            <a:endParaRPr lang="en-US"/>
          </a:p>
        </p:txBody>
      </p:sp>
    </p:spTree>
    <p:extLst>
      <p:ext uri="{BB962C8B-B14F-4D97-AF65-F5344CB8AC3E}">
        <p14:creationId xmlns:p14="http://schemas.microsoft.com/office/powerpoint/2010/main" val="47725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077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lstStyle/>
          <a:p>
            <a:r>
              <a:rPr lang="en-US" dirty="0" smtClean="0"/>
              <a:t>IP</a:t>
            </a:r>
            <a:endParaRPr lang="en-US" dirty="0"/>
          </a:p>
        </p:txBody>
      </p:sp>
      <p:pic>
        <p:nvPicPr>
          <p:cNvPr id="4"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371600" y="1179651"/>
            <a:ext cx="6172199" cy="546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041D3A54-49C8-4203-BABB-E22CDC34B698}" type="slidenum">
              <a:rPr lang="en-US" smtClean="0"/>
              <a:pPr/>
              <a:t>17</a:t>
            </a:fld>
            <a:endParaRPr lang="en-US"/>
          </a:p>
        </p:txBody>
      </p:sp>
    </p:spTree>
    <p:extLst>
      <p:ext uri="{BB962C8B-B14F-4D97-AF65-F5344CB8AC3E}">
        <p14:creationId xmlns:p14="http://schemas.microsoft.com/office/powerpoint/2010/main" val="657587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0" y="609600"/>
            <a:ext cx="6400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457200"/>
            <a:ext cx="7202773" cy="990600"/>
          </a:xfrm>
        </p:spPr>
        <p:txBody>
          <a:bodyPr/>
          <a:lstStyle/>
          <a:p>
            <a:r>
              <a:rPr lang="en-US" dirty="0" smtClean="0"/>
              <a:t>IP</a:t>
            </a:r>
            <a:endParaRPr lang="en-US" dirty="0"/>
          </a:p>
        </p:txBody>
      </p:sp>
      <p:sp>
        <p:nvSpPr>
          <p:cNvPr id="3" name="Content Placeholder 2"/>
          <p:cNvSpPr>
            <a:spLocks noGrp="1"/>
          </p:cNvSpPr>
          <p:nvPr>
            <p:ph idx="1"/>
          </p:nvPr>
        </p:nvSpPr>
        <p:spPr>
          <a:xfrm>
            <a:off x="457200" y="1524000"/>
            <a:ext cx="8153400" cy="4351868"/>
          </a:xfrm>
        </p:spPr>
        <p:txBody>
          <a:bodyPr>
            <a:normAutofit/>
          </a:bodyPr>
          <a:lstStyle/>
          <a:p>
            <a:pPr algn="just">
              <a:buFont typeface="Wingdings" pitchFamily="2" charset="2"/>
              <a:buChar char="Ø"/>
            </a:pPr>
            <a:r>
              <a:rPr lang="en-US" dirty="0"/>
              <a:t>IP performs error detection and discards a </a:t>
            </a:r>
            <a:r>
              <a:rPr lang="en-US" dirty="0" smtClean="0"/>
              <a:t>packet</a:t>
            </a:r>
            <a:r>
              <a:rPr lang="en-US" dirty="0"/>
              <a:t>, if it is corrupted. </a:t>
            </a:r>
            <a:endParaRPr lang="en-US" dirty="0" smtClean="0"/>
          </a:p>
          <a:p>
            <a:pPr algn="just">
              <a:buFont typeface="Wingdings" pitchFamily="2" charset="2"/>
              <a:buChar char="Ø"/>
            </a:pPr>
            <a:r>
              <a:rPr lang="en-US" dirty="0" smtClean="0"/>
              <a:t>To </a:t>
            </a:r>
            <a:r>
              <a:rPr lang="en-US" dirty="0"/>
              <a:t>achieve reliability, </a:t>
            </a:r>
            <a:r>
              <a:rPr lang="en-US" dirty="0" smtClean="0"/>
              <a:t>it </a:t>
            </a:r>
            <a:r>
              <a:rPr lang="en-US" dirty="0"/>
              <a:t>is necessary to combine it with a reliable </a:t>
            </a:r>
            <a:r>
              <a:rPr lang="en-US" dirty="0" smtClean="0"/>
              <a:t>protocol </a:t>
            </a:r>
            <a:r>
              <a:rPr lang="en-US" dirty="0"/>
              <a:t>such as TCP</a:t>
            </a:r>
            <a:r>
              <a:rPr lang="en-US" dirty="0" smtClean="0"/>
              <a:t>.</a:t>
            </a:r>
          </a:p>
          <a:p>
            <a:pPr algn="just">
              <a:buFont typeface="Wingdings" pitchFamily="2" charset="2"/>
              <a:buChar char="Ø"/>
            </a:pPr>
            <a:r>
              <a:rPr lang="en-US" dirty="0" smtClean="0"/>
              <a:t> </a:t>
            </a:r>
            <a:r>
              <a:rPr lang="en-US" dirty="0"/>
              <a:t>Packets in IP layer are </a:t>
            </a:r>
            <a:r>
              <a:rPr lang="en-US" dirty="0" smtClean="0"/>
              <a:t>called  </a:t>
            </a:r>
            <a:r>
              <a:rPr lang="en-US" dirty="0"/>
              <a:t>datagrams.  </a:t>
            </a:r>
            <a:endParaRPr lang="en-US" dirty="0" smtClean="0"/>
          </a:p>
          <a:p>
            <a:pPr algn="just">
              <a:buFont typeface="Wingdings" pitchFamily="2" charset="2"/>
              <a:buChar char="Ø"/>
            </a:pPr>
            <a:r>
              <a:rPr lang="en-US" dirty="0" smtClean="0"/>
              <a:t>The </a:t>
            </a:r>
            <a:r>
              <a:rPr lang="en-US" dirty="0"/>
              <a:t>IP header provides </a:t>
            </a:r>
            <a:r>
              <a:rPr lang="en-US" dirty="0" smtClean="0"/>
              <a:t>information </a:t>
            </a:r>
            <a:r>
              <a:rPr lang="en-US" dirty="0"/>
              <a:t>about various functions the IP </a:t>
            </a:r>
            <a:r>
              <a:rPr lang="en-US" dirty="0" smtClean="0"/>
              <a:t>performs</a:t>
            </a:r>
            <a:r>
              <a:rPr lang="en-US" dirty="0"/>
              <a:t>. </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18</a:t>
            </a:fld>
            <a:endParaRPr lang="en-US"/>
          </a:p>
        </p:txBody>
      </p:sp>
    </p:spTree>
    <p:extLst>
      <p:ext uri="{BB962C8B-B14F-4D97-AF65-F5344CB8AC3E}">
        <p14:creationId xmlns:p14="http://schemas.microsoft.com/office/powerpoint/2010/main" val="1902767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85800" y="304800"/>
            <a:ext cx="784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Slide Number Placeholder 6"/>
          <p:cNvSpPr>
            <a:spLocks noGrp="1"/>
          </p:cNvSpPr>
          <p:nvPr>
            <p:ph type="sldNum" sz="quarter" idx="12"/>
          </p:nvPr>
        </p:nvSpPr>
        <p:spPr>
          <a:noFill/>
        </p:spPr>
        <p:txBody>
          <a:bodyPr/>
          <a:lstStyle/>
          <a:p>
            <a:fld id="{B2C4D479-3CCD-4FC5-9D3D-8800B5DB258B}" type="slidenum">
              <a:rPr lang="en-US"/>
              <a:pPr/>
              <a:t>19</a:t>
            </a:fld>
            <a:endParaRPr lang="en-US"/>
          </a:p>
        </p:txBody>
      </p:sp>
      <p:sp>
        <p:nvSpPr>
          <p:cNvPr id="1674242" name="Rectangle 2"/>
          <p:cNvSpPr>
            <a:spLocks noGrp="1" noChangeArrowheads="1"/>
          </p:cNvSpPr>
          <p:nvPr>
            <p:ph type="title"/>
          </p:nvPr>
        </p:nvSpPr>
        <p:spPr>
          <a:xfrm>
            <a:off x="533400" y="228600"/>
            <a:ext cx="8229600" cy="1143000"/>
          </a:xfrm>
          <a:effectLst>
            <a:outerShdw dist="35921" dir="2700000" algn="ctr" rotWithShape="0">
              <a:schemeClr val="bg2"/>
            </a:outerShdw>
          </a:effectLst>
        </p:spPr>
        <p:txBody>
          <a:bodyPr lIns="82153" tIns="41076" rIns="82153" bIns="41076">
            <a:normAutofit/>
          </a:bodyPr>
          <a:lstStyle/>
          <a:p>
            <a:pPr eaLnBrk="1" hangingPunct="1">
              <a:defRPr/>
            </a:pPr>
            <a:r>
              <a:rPr lang="en-US" sz="4000" b="1" dirty="0" smtClean="0"/>
              <a:t>Internet Layer Overview</a:t>
            </a:r>
          </a:p>
        </p:txBody>
      </p:sp>
      <p:sp>
        <p:nvSpPr>
          <p:cNvPr id="114692" name="Rectangle 3"/>
          <p:cNvSpPr>
            <a:spLocks noGrp="1" noChangeArrowheads="1"/>
          </p:cNvSpPr>
          <p:nvPr>
            <p:ph type="body" sz="half" idx="2"/>
          </p:nvPr>
        </p:nvSpPr>
        <p:spPr>
          <a:xfrm>
            <a:off x="381000" y="5562600"/>
            <a:ext cx="8305800" cy="914400"/>
          </a:xfrm>
          <a:noFill/>
        </p:spPr>
        <p:txBody>
          <a:bodyPr lIns="82153" tIns="41076" rIns="82153" bIns="41076" anchor="ctr" anchorCtr="1"/>
          <a:lstStyle/>
          <a:p>
            <a:pPr marL="228600" indent="-228600" defTabSz="915988" eaLnBrk="1" hangingPunct="1">
              <a:buFont typeface="Wingdings" pitchFamily="2" charset="2"/>
              <a:buChar char="Ø"/>
            </a:pPr>
            <a:r>
              <a:rPr lang="en-US" sz="2600" dirty="0" smtClean="0">
                <a:latin typeface="Tahoma" pitchFamily="34" charset="0"/>
              </a:rPr>
              <a:t>In the OSI reference model, the network layer corresponds to the TCP/IP Internet layer.</a:t>
            </a:r>
          </a:p>
        </p:txBody>
      </p:sp>
      <p:sp>
        <p:nvSpPr>
          <p:cNvPr id="1674244" name="Freeform 4"/>
          <p:cNvSpPr>
            <a:spLocks/>
          </p:cNvSpPr>
          <p:nvPr/>
        </p:nvSpPr>
        <p:spPr bwMode="auto">
          <a:xfrm>
            <a:off x="2952750" y="2362200"/>
            <a:ext cx="1619250" cy="2935288"/>
          </a:xfrm>
          <a:custGeom>
            <a:avLst/>
            <a:gdLst/>
            <a:ahLst/>
            <a:cxnLst>
              <a:cxn ang="0">
                <a:pos x="0" y="900"/>
              </a:cxn>
              <a:cxn ang="0">
                <a:pos x="1016" y="0"/>
              </a:cxn>
              <a:cxn ang="0">
                <a:pos x="1020" y="1849"/>
              </a:cxn>
              <a:cxn ang="0">
                <a:pos x="102" y="1038"/>
              </a:cxn>
            </a:cxnLst>
            <a:rect l="0" t="0" r="r" b="b"/>
            <a:pathLst>
              <a:path w="1020" h="1849">
                <a:moveTo>
                  <a:pt x="0" y="900"/>
                </a:moveTo>
                <a:lnTo>
                  <a:pt x="1016" y="0"/>
                </a:lnTo>
                <a:lnTo>
                  <a:pt x="1020" y="1849"/>
                </a:lnTo>
                <a:lnTo>
                  <a:pt x="102" y="1038"/>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p:spPr>
        <p:txBody>
          <a:bodyPr/>
          <a:lstStyle/>
          <a:p>
            <a:pPr>
              <a:defRPr/>
            </a:pPr>
            <a:endParaRPr lang="en-US"/>
          </a:p>
        </p:txBody>
      </p:sp>
      <p:sp>
        <p:nvSpPr>
          <p:cNvPr id="1674245" name="Rectangle 5"/>
          <p:cNvSpPr>
            <a:spLocks noChangeArrowheads="1"/>
          </p:cNvSpPr>
          <p:nvPr/>
        </p:nvSpPr>
        <p:spPr bwMode="auto">
          <a:xfrm>
            <a:off x="4570413" y="2362200"/>
            <a:ext cx="3430587" cy="2927350"/>
          </a:xfrm>
          <a:prstGeom prst="rect">
            <a:avLst/>
          </a:prstGeom>
          <a:solidFill>
            <a:srgbClr val="00B0F0"/>
          </a:solidFill>
          <a:ln w="12700">
            <a:solidFill>
              <a:schemeClr val="tx1"/>
            </a:solidFill>
            <a:miter lim="800000"/>
            <a:headEnd/>
            <a:tailEnd/>
          </a:ln>
          <a:effectLst>
            <a:outerShdw dist="35921" dir="2700000" algn="ctr" rotWithShape="0">
              <a:schemeClr val="tx1"/>
            </a:outerShdw>
          </a:effectLst>
        </p:spPr>
        <p:txBody>
          <a:bodyPr wrap="none" lIns="186662" tIns="93332" rIns="186662" bIns="93332" anchor="ctr"/>
          <a:lstStyle/>
          <a:p>
            <a:pPr algn="l" defTabSz="1028700" eaLnBrk="0" hangingPunct="0">
              <a:lnSpc>
                <a:spcPts val="2138"/>
              </a:lnSpc>
              <a:defRPr/>
            </a:pPr>
            <a:r>
              <a:rPr lang="en-US" dirty="0">
                <a:solidFill>
                  <a:srgbClr val="000000"/>
                </a:solidFill>
                <a:latin typeface="Helvetica" pitchFamily="34" charset="0"/>
              </a:rPr>
              <a:t>Internet Protocol (IP)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Internet Control Message</a:t>
            </a:r>
          </a:p>
          <a:p>
            <a:pPr algn="l" defTabSz="1028700" eaLnBrk="0" hangingPunct="0">
              <a:lnSpc>
                <a:spcPts val="2138"/>
              </a:lnSpc>
              <a:defRPr/>
            </a:pPr>
            <a:r>
              <a:rPr lang="en-US" dirty="0">
                <a:solidFill>
                  <a:srgbClr val="000000"/>
                </a:solidFill>
                <a:latin typeface="Helvetica" pitchFamily="34" charset="0"/>
              </a:rPr>
              <a:t>Protocol (ICMP)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Address Resolution</a:t>
            </a:r>
          </a:p>
          <a:p>
            <a:pPr algn="l" defTabSz="1028700" eaLnBrk="0" hangingPunct="0">
              <a:lnSpc>
                <a:spcPts val="2138"/>
              </a:lnSpc>
              <a:defRPr/>
            </a:pPr>
            <a:r>
              <a:rPr lang="en-US" dirty="0">
                <a:solidFill>
                  <a:srgbClr val="000000"/>
                </a:solidFill>
                <a:latin typeface="Helvetica" pitchFamily="34" charset="0"/>
              </a:rPr>
              <a:t>Protocol (ARP)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Reverse Address</a:t>
            </a:r>
          </a:p>
          <a:p>
            <a:pPr algn="l" defTabSz="1028700" eaLnBrk="0" hangingPunct="0">
              <a:lnSpc>
                <a:spcPts val="2138"/>
              </a:lnSpc>
              <a:defRPr/>
            </a:pPr>
            <a:r>
              <a:rPr lang="en-US" dirty="0">
                <a:solidFill>
                  <a:srgbClr val="000000"/>
                </a:solidFill>
                <a:latin typeface="Helvetica" pitchFamily="34" charset="0"/>
              </a:rPr>
              <a:t>Resolution Protocol (RARP)</a:t>
            </a:r>
          </a:p>
        </p:txBody>
      </p:sp>
      <p:sp>
        <p:nvSpPr>
          <p:cNvPr id="114695" name="Freeform 6"/>
          <p:cNvSpPr>
            <a:spLocks/>
          </p:cNvSpPr>
          <p:nvPr/>
        </p:nvSpPr>
        <p:spPr bwMode="auto">
          <a:xfrm>
            <a:off x="3060700" y="1978025"/>
            <a:ext cx="160338" cy="3355975"/>
          </a:xfrm>
          <a:custGeom>
            <a:avLst/>
            <a:gdLst>
              <a:gd name="T0" fmla="*/ 96 w 97"/>
              <a:gd name="T1" fmla="*/ 0 h 1585"/>
              <a:gd name="T2" fmla="*/ 96 w 97"/>
              <a:gd name="T3" fmla="*/ 0 h 1585"/>
              <a:gd name="T4" fmla="*/ 0 w 97"/>
              <a:gd name="T5" fmla="*/ 96 h 1585"/>
              <a:gd name="T6" fmla="*/ 0 w 97"/>
              <a:gd name="T7" fmla="*/ 1584 h 1585"/>
              <a:gd name="T8" fmla="*/ 96 w 97"/>
              <a:gd name="T9" fmla="*/ 1488 h 1585"/>
              <a:gd name="T10" fmla="*/ 96 w 97"/>
              <a:gd name="T11" fmla="*/ 0 h 1585"/>
              <a:gd name="T12" fmla="*/ 0 60000 65536"/>
              <a:gd name="T13" fmla="*/ 0 60000 65536"/>
              <a:gd name="T14" fmla="*/ 0 60000 65536"/>
              <a:gd name="T15" fmla="*/ 0 60000 65536"/>
              <a:gd name="T16" fmla="*/ 0 60000 65536"/>
              <a:gd name="T17" fmla="*/ 0 60000 65536"/>
              <a:gd name="T18" fmla="*/ 0 w 97"/>
              <a:gd name="T19" fmla="*/ 0 h 1585"/>
              <a:gd name="T20" fmla="*/ 97 w 97"/>
              <a:gd name="T21" fmla="*/ 1585 h 1585"/>
            </a:gdLst>
            <a:ahLst/>
            <a:cxnLst>
              <a:cxn ang="T12">
                <a:pos x="T0" y="T1"/>
              </a:cxn>
              <a:cxn ang="T13">
                <a:pos x="T2" y="T3"/>
              </a:cxn>
              <a:cxn ang="T14">
                <a:pos x="T4" y="T5"/>
              </a:cxn>
              <a:cxn ang="T15">
                <a:pos x="T6" y="T7"/>
              </a:cxn>
              <a:cxn ang="T16">
                <a:pos x="T8" y="T9"/>
              </a:cxn>
              <a:cxn ang="T17">
                <a:pos x="T10" y="T11"/>
              </a:cxn>
            </a:cxnLst>
            <a:rect l="T18" t="T19" r="T20" b="T21"/>
            <a:pathLst>
              <a:path w="97" h="1585">
                <a:moveTo>
                  <a:pt x="96" y="0"/>
                </a:moveTo>
                <a:lnTo>
                  <a:pt x="96" y="0"/>
                </a:lnTo>
                <a:lnTo>
                  <a:pt x="0" y="96"/>
                </a:lnTo>
                <a:lnTo>
                  <a:pt x="0" y="1584"/>
                </a:lnTo>
                <a:lnTo>
                  <a:pt x="96" y="1488"/>
                </a:lnTo>
                <a:lnTo>
                  <a:pt x="96" y="0"/>
                </a:lnTo>
              </a:path>
            </a:pathLst>
          </a:custGeom>
          <a:solidFill>
            <a:srgbClr val="FFDA74"/>
          </a:solidFill>
          <a:ln w="12700" cap="rnd">
            <a:solidFill>
              <a:schemeClr val="tx1"/>
            </a:solidFill>
            <a:round/>
            <a:headEnd/>
            <a:tailEnd/>
          </a:ln>
        </p:spPr>
        <p:txBody>
          <a:bodyPr wrap="none" lIns="186662" tIns="93332" rIns="186662" bIns="93332" anchor="ctr"/>
          <a:lstStyle/>
          <a:p>
            <a:endParaRPr lang="en-US"/>
          </a:p>
        </p:txBody>
      </p:sp>
      <p:sp>
        <p:nvSpPr>
          <p:cNvPr id="114696" name="Rectangle 7"/>
          <p:cNvSpPr>
            <a:spLocks noChangeArrowheads="1"/>
          </p:cNvSpPr>
          <p:nvPr/>
        </p:nvSpPr>
        <p:spPr bwMode="auto">
          <a:xfrm>
            <a:off x="1065212" y="1981200"/>
            <a:ext cx="2058987" cy="3346450"/>
          </a:xfrm>
          <a:prstGeom prst="rect">
            <a:avLst/>
          </a:prstGeom>
          <a:solidFill>
            <a:srgbClr val="00B0F0"/>
          </a:solidFill>
          <a:ln w="12700">
            <a:solidFill>
              <a:srgbClr val="000000"/>
            </a:solidFill>
            <a:miter lim="800000"/>
            <a:headEnd/>
            <a:tailEnd/>
          </a:ln>
        </p:spPr>
        <p:txBody>
          <a:bodyPr wrap="none" lIns="186662" tIns="93332" rIns="186662" bIns="93332" anchor="ctr"/>
          <a:lstStyle/>
          <a:p>
            <a:endParaRPr lang="en-US" dirty="0">
              <a:solidFill>
                <a:srgbClr val="FF0000"/>
              </a:solidFill>
            </a:endParaRPr>
          </a:p>
        </p:txBody>
      </p:sp>
      <p:sp>
        <p:nvSpPr>
          <p:cNvPr id="114697" name="Rectangle 8"/>
          <p:cNvSpPr>
            <a:spLocks noChangeArrowheads="1"/>
          </p:cNvSpPr>
          <p:nvPr/>
        </p:nvSpPr>
        <p:spPr bwMode="auto">
          <a:xfrm>
            <a:off x="1371600" y="2514600"/>
            <a:ext cx="1524000" cy="588963"/>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Application</a:t>
            </a:r>
          </a:p>
        </p:txBody>
      </p:sp>
      <p:sp>
        <p:nvSpPr>
          <p:cNvPr id="114698" name="Rectangle 9"/>
          <p:cNvSpPr>
            <a:spLocks noChangeArrowheads="1"/>
          </p:cNvSpPr>
          <p:nvPr/>
        </p:nvSpPr>
        <p:spPr bwMode="auto">
          <a:xfrm>
            <a:off x="1416050" y="3289300"/>
            <a:ext cx="1311275" cy="319088"/>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Transport</a:t>
            </a:r>
          </a:p>
        </p:txBody>
      </p:sp>
      <p:sp>
        <p:nvSpPr>
          <p:cNvPr id="114699" name="Rectangle 10"/>
          <p:cNvSpPr>
            <a:spLocks noChangeArrowheads="1"/>
          </p:cNvSpPr>
          <p:nvPr/>
        </p:nvSpPr>
        <p:spPr bwMode="auto">
          <a:xfrm>
            <a:off x="1416050" y="3830638"/>
            <a:ext cx="1311275" cy="319087"/>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Internet</a:t>
            </a:r>
          </a:p>
        </p:txBody>
      </p:sp>
      <p:sp>
        <p:nvSpPr>
          <p:cNvPr id="114700" name="Rectangle 11"/>
          <p:cNvSpPr>
            <a:spLocks noChangeArrowheads="1"/>
          </p:cNvSpPr>
          <p:nvPr/>
        </p:nvSpPr>
        <p:spPr bwMode="auto">
          <a:xfrm>
            <a:off x="1416050" y="4284663"/>
            <a:ext cx="1311275" cy="546100"/>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a:solidFill>
                  <a:schemeClr val="tx2"/>
                </a:solidFill>
                <a:latin typeface="Helvetica" pitchFamily="34" charset="0"/>
              </a:rPr>
              <a:t>Data-Link</a:t>
            </a:r>
          </a:p>
        </p:txBody>
      </p:sp>
      <p:sp>
        <p:nvSpPr>
          <p:cNvPr id="114701" name="Rectangle 12"/>
          <p:cNvSpPr>
            <a:spLocks noChangeArrowheads="1"/>
          </p:cNvSpPr>
          <p:nvPr/>
        </p:nvSpPr>
        <p:spPr bwMode="auto">
          <a:xfrm>
            <a:off x="1416050" y="4910138"/>
            <a:ext cx="1311275" cy="320675"/>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a:solidFill>
                  <a:schemeClr val="tx2"/>
                </a:solidFill>
                <a:latin typeface="Helvetica" pitchFamily="34" charset="0"/>
              </a:rPr>
              <a:t>Physical</a:t>
            </a:r>
          </a:p>
        </p:txBody>
      </p:sp>
      <p:sp>
        <p:nvSpPr>
          <p:cNvPr id="114702" name="Freeform 13"/>
          <p:cNvSpPr>
            <a:spLocks/>
          </p:cNvSpPr>
          <p:nvPr/>
        </p:nvSpPr>
        <p:spPr bwMode="auto">
          <a:xfrm>
            <a:off x="1066800" y="1978025"/>
            <a:ext cx="2162175"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headEnd/>
            <a:tailEnd/>
          </a:ln>
        </p:spPr>
        <p:txBody>
          <a:bodyPr wrap="none" lIns="186662" tIns="93332" rIns="186662" bIns="93332" anchor="ctr"/>
          <a:lstStyle/>
          <a:p>
            <a:endParaRPr lang="en-US"/>
          </a:p>
        </p:txBody>
      </p:sp>
      <p:sp>
        <p:nvSpPr>
          <p:cNvPr id="114703" name="Freeform 14"/>
          <p:cNvSpPr>
            <a:spLocks/>
          </p:cNvSpPr>
          <p:nvPr/>
        </p:nvSpPr>
        <p:spPr bwMode="auto">
          <a:xfrm>
            <a:off x="1058863" y="301942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4" name="Freeform 15"/>
          <p:cNvSpPr>
            <a:spLocks/>
          </p:cNvSpPr>
          <p:nvPr/>
        </p:nvSpPr>
        <p:spPr bwMode="auto">
          <a:xfrm>
            <a:off x="1058863" y="355917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5" name="Freeform 16"/>
          <p:cNvSpPr>
            <a:spLocks/>
          </p:cNvSpPr>
          <p:nvPr/>
        </p:nvSpPr>
        <p:spPr bwMode="auto">
          <a:xfrm>
            <a:off x="1058863" y="4100513"/>
            <a:ext cx="2162175" cy="155575"/>
          </a:xfrm>
          <a:custGeom>
            <a:avLst/>
            <a:gdLst>
              <a:gd name="T0" fmla="*/ 0 w 1211"/>
              <a:gd name="T1" fmla="*/ 86 h 87"/>
              <a:gd name="T2" fmla="*/ 1124 w 1211"/>
              <a:gd name="T3" fmla="*/ 86 h 87"/>
              <a:gd name="T4" fmla="*/ 1210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6" name="Freeform 17"/>
          <p:cNvSpPr>
            <a:spLocks/>
          </p:cNvSpPr>
          <p:nvPr/>
        </p:nvSpPr>
        <p:spPr bwMode="auto">
          <a:xfrm>
            <a:off x="1058863" y="463867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b="1" u="sng" dirty="0" smtClean="0"/>
              <a:t> </a:t>
            </a:r>
            <a:r>
              <a:rPr lang="en-US" b="1" u="sng" dirty="0"/>
              <a:t>Data Communications Model</a:t>
            </a:r>
          </a:p>
        </p:txBody>
      </p:sp>
      <p:pic>
        <p:nvPicPr>
          <p:cNvPr id="8196" name="Picture 4"/>
          <p:cNvPicPr>
            <a:picLocks noChangeAspect="1" noChangeArrowheads="1"/>
          </p:cNvPicPr>
          <p:nvPr/>
        </p:nvPicPr>
        <p:blipFill>
          <a:blip r:embed="rId2" cstate="print"/>
          <a:srcRect b="39047"/>
          <a:stretch>
            <a:fillRect/>
          </a:stretch>
        </p:blipFill>
        <p:spPr bwMode="auto">
          <a:xfrm>
            <a:off x="457200" y="2295525"/>
            <a:ext cx="8153400" cy="28098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762000"/>
            <a:ext cx="6172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1" name="Text Box 4"/>
          <p:cNvSpPr txBox="1">
            <a:spLocks noChangeArrowheads="1"/>
          </p:cNvSpPr>
          <p:nvPr/>
        </p:nvSpPr>
        <p:spPr bwMode="auto">
          <a:xfrm>
            <a:off x="304800" y="762000"/>
            <a:ext cx="6019800" cy="523220"/>
          </a:xfrm>
          <a:prstGeom prst="rect">
            <a:avLst/>
          </a:prstGeom>
          <a:noFill/>
          <a:ln w="9525">
            <a:noFill/>
            <a:miter lim="800000"/>
            <a:headEnd/>
            <a:tailEnd/>
          </a:ln>
        </p:spPr>
        <p:txBody>
          <a:bodyPr wrap="square">
            <a:spAutoFit/>
          </a:bodyPr>
          <a:lstStyle/>
          <a:p>
            <a:r>
              <a:rPr lang="en-US" sz="2800" b="1" dirty="0">
                <a:solidFill>
                  <a:schemeClr val="folHlink"/>
                </a:solidFill>
                <a:latin typeface="Times New Roman" pitchFamily="18" charset="0"/>
              </a:rPr>
              <a:t>Figure </a:t>
            </a:r>
            <a:r>
              <a:rPr lang="en-US" sz="2800" b="1" dirty="0" smtClean="0">
                <a:solidFill>
                  <a:schemeClr val="folHlink"/>
                </a:solidFill>
                <a:latin typeface="Times New Roman" pitchFamily="18" charset="0"/>
              </a:rPr>
              <a:t>  </a:t>
            </a:r>
            <a:r>
              <a:rPr lang="en-US" sz="2400" b="1" i="1" dirty="0">
                <a:latin typeface="Times New Roman" pitchFamily="18" charset="0"/>
              </a:rPr>
              <a:t>IPv4 datagram format</a:t>
            </a:r>
          </a:p>
        </p:txBody>
      </p:sp>
      <p:pic>
        <p:nvPicPr>
          <p:cNvPr id="14343" name="Picture 6"/>
          <p:cNvPicPr>
            <a:picLocks noChangeAspect="1" noChangeArrowheads="1"/>
          </p:cNvPicPr>
          <p:nvPr/>
        </p:nvPicPr>
        <p:blipFill>
          <a:blip r:embed="rId3" cstate="print"/>
          <a:srcRect/>
          <a:stretch>
            <a:fillRect/>
          </a:stretch>
        </p:blipFill>
        <p:spPr bwMode="auto">
          <a:xfrm>
            <a:off x="914401" y="1354126"/>
            <a:ext cx="7543800" cy="518990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533400"/>
            <a:ext cx="7467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a:xfrm>
            <a:off x="609600" y="1447800"/>
            <a:ext cx="8077200" cy="4953000"/>
          </a:xfrm>
        </p:spPr>
        <p:txBody>
          <a:bodyPr>
            <a:normAutofit fontScale="85000" lnSpcReduction="20000"/>
          </a:bodyPr>
          <a:lstStyle/>
          <a:p>
            <a:pPr marL="0" indent="0" algn="just">
              <a:buFont typeface="Wingdings" pitchFamily="2" charset="2"/>
              <a:buChar char="Ø"/>
            </a:pPr>
            <a:r>
              <a:rPr lang="en-US" dirty="0"/>
              <a:t>A datagram is a variable-length packet consisting of two parts: header and data.</a:t>
            </a:r>
          </a:p>
          <a:p>
            <a:pPr marL="0" indent="0" algn="just">
              <a:buFont typeface="Wingdings" pitchFamily="2" charset="2"/>
              <a:buChar char="Ø"/>
            </a:pPr>
            <a:r>
              <a:rPr lang="en-US" dirty="0"/>
              <a:t>The header is 20 to 60 </a:t>
            </a:r>
            <a:r>
              <a:rPr lang="en-US" dirty="0" smtClean="0"/>
              <a:t>bytes in </a:t>
            </a:r>
            <a:r>
              <a:rPr lang="en-US" dirty="0"/>
              <a:t>length and contains information essential to routing and delivery.</a:t>
            </a:r>
          </a:p>
          <a:p>
            <a:pPr algn="just">
              <a:buFont typeface="Wingdings" pitchFamily="2" charset="2"/>
              <a:buChar char="Ø"/>
            </a:pPr>
            <a:r>
              <a:rPr lang="en-US" dirty="0" smtClean="0"/>
              <a:t>VER: 4 bit field defines the version of the IP protocol. Currently the version is 4</a:t>
            </a:r>
          </a:p>
          <a:p>
            <a:pPr algn="just">
              <a:buFont typeface="Wingdings" pitchFamily="2" charset="2"/>
              <a:buChar char="Ø"/>
            </a:pPr>
            <a:r>
              <a:rPr lang="en-US" dirty="0" smtClean="0"/>
              <a:t>HLEN</a:t>
            </a:r>
            <a:r>
              <a:rPr lang="en-US" dirty="0"/>
              <a:t>: This 4-bit field defines the total length of the </a:t>
            </a:r>
            <a:r>
              <a:rPr lang="en-US" dirty="0" smtClean="0"/>
              <a:t>datagram header </a:t>
            </a:r>
            <a:r>
              <a:rPr lang="en-US" dirty="0"/>
              <a:t>in 4-byte words. This field is needed because the length of the </a:t>
            </a:r>
            <a:r>
              <a:rPr lang="en-US" dirty="0" smtClean="0"/>
              <a:t>header is </a:t>
            </a:r>
            <a:r>
              <a:rPr lang="en-US" dirty="0"/>
              <a:t>variable (between 20 and 60 bytes). </a:t>
            </a:r>
            <a:r>
              <a:rPr lang="en-US" dirty="0" smtClean="0"/>
              <a:t>When there </a:t>
            </a:r>
            <a:r>
              <a:rPr lang="en-US" dirty="0"/>
              <a:t>are no options, the header </a:t>
            </a:r>
            <a:r>
              <a:rPr lang="en-US" dirty="0" smtClean="0"/>
              <a:t>length is </a:t>
            </a:r>
            <a:r>
              <a:rPr lang="en-US" dirty="0"/>
              <a:t>20 bytes, and the value of this field is 5 (5 x 4 = 20). </a:t>
            </a:r>
            <a:r>
              <a:rPr lang="en-US" dirty="0" smtClean="0"/>
              <a:t>When the </a:t>
            </a:r>
            <a:r>
              <a:rPr lang="en-US" dirty="0"/>
              <a:t>option field </a:t>
            </a:r>
            <a:r>
              <a:rPr lang="en-US" dirty="0" smtClean="0"/>
              <a:t>is at </a:t>
            </a:r>
            <a:r>
              <a:rPr lang="en-US" dirty="0"/>
              <a:t>its </a:t>
            </a:r>
            <a:r>
              <a:rPr lang="en-US" dirty="0" smtClean="0"/>
              <a:t>maximum size</a:t>
            </a:r>
            <a:r>
              <a:rPr lang="en-US" dirty="0"/>
              <a:t>, the </a:t>
            </a:r>
            <a:r>
              <a:rPr lang="en-US" dirty="0" smtClean="0"/>
              <a:t>value of </a:t>
            </a:r>
            <a:r>
              <a:rPr lang="en-US" dirty="0"/>
              <a:t>this field is 15 (15 x 4 = 60</a:t>
            </a:r>
            <a:r>
              <a:rPr lang="en-US" dirty="0" smtClean="0"/>
              <a:t>).</a:t>
            </a:r>
          </a:p>
          <a:p>
            <a:pPr algn="just">
              <a:buFont typeface="Wingdings" pitchFamily="2" charset="2"/>
              <a:buChar char="Ø"/>
            </a:pP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21</a:t>
            </a:fld>
            <a:endParaRPr lang="en-US"/>
          </a:p>
        </p:txBody>
      </p:sp>
    </p:spTree>
    <p:extLst>
      <p:ext uri="{BB962C8B-B14F-4D97-AF65-F5344CB8AC3E}">
        <p14:creationId xmlns:p14="http://schemas.microsoft.com/office/powerpoint/2010/main" val="12401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381000"/>
            <a:ext cx="7772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Service type:</a:t>
            </a:r>
          </a:p>
          <a:p>
            <a:pPr lvl="1" algn="just">
              <a:buFont typeface="Wingdings" pitchFamily="2" charset="2"/>
              <a:buChar char="Ø"/>
            </a:pPr>
            <a:r>
              <a:rPr lang="en-US" dirty="0" smtClean="0"/>
              <a:t>now called differentiated services.</a:t>
            </a:r>
          </a:p>
          <a:p>
            <a:pPr lvl="1" algn="just">
              <a:buFont typeface="Wingdings" pitchFamily="2" charset="2"/>
              <a:buChar char="Ø"/>
            </a:pPr>
            <a:r>
              <a:rPr lang="en-US" dirty="0" smtClean="0"/>
              <a:t>8 bit field</a:t>
            </a:r>
          </a:p>
          <a:p>
            <a:pPr lvl="1" algn="just">
              <a:buFont typeface="Wingdings" pitchFamily="2" charset="2"/>
              <a:buChar char="Ø"/>
            </a:pPr>
            <a:r>
              <a:rPr lang="en-US" dirty="0" smtClean="0"/>
              <a:t>Allow packets to be assigned a priority</a:t>
            </a:r>
          </a:p>
          <a:p>
            <a:pPr lvl="1" algn="just">
              <a:buFont typeface="Wingdings" pitchFamily="2" charset="2"/>
              <a:buChar char="Ø"/>
            </a:pPr>
            <a:r>
              <a:rPr lang="en-US" dirty="0" smtClean="0"/>
              <a:t>Router can use this field to route packets</a:t>
            </a:r>
          </a:p>
          <a:p>
            <a:pPr lvl="1" algn="just">
              <a:buFont typeface="Wingdings" pitchFamily="2" charset="2"/>
              <a:buChar char="Ø"/>
            </a:pPr>
            <a:r>
              <a:rPr lang="en-US" dirty="0" smtClean="0"/>
              <a:t>Not universally used</a:t>
            </a:r>
          </a:p>
          <a:p>
            <a:pPr lvl="1" algn="just">
              <a:buFont typeface="Wingdings" pitchFamily="2" charset="2"/>
              <a:buChar char="Ø"/>
            </a:pPr>
            <a:endParaRPr lang="en-US" dirty="0" smtClean="0"/>
          </a:p>
        </p:txBody>
      </p:sp>
      <p:sp>
        <p:nvSpPr>
          <p:cNvPr id="5" name="Slide Number Placeholder 4"/>
          <p:cNvSpPr>
            <a:spLocks noGrp="1"/>
          </p:cNvSpPr>
          <p:nvPr>
            <p:ph type="sldNum" sz="quarter" idx="12"/>
          </p:nvPr>
        </p:nvSpPr>
        <p:spPr/>
        <p:txBody>
          <a:bodyPr/>
          <a:lstStyle/>
          <a:p>
            <a:fld id="{041D3A54-49C8-4203-BABB-E22CDC34B698}" type="slidenum">
              <a:rPr lang="en-US" smtClean="0"/>
              <a:pPr/>
              <a:t>22</a:t>
            </a:fld>
            <a:endParaRPr lang="en-US"/>
          </a:p>
        </p:txBody>
      </p:sp>
    </p:spTree>
    <p:extLst>
      <p:ext uri="{BB962C8B-B14F-4D97-AF65-F5344CB8AC3E}">
        <p14:creationId xmlns:p14="http://schemas.microsoft.com/office/powerpoint/2010/main" val="971764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57200"/>
            <a:ext cx="7543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a:xfrm>
            <a:off x="762000" y="1371600"/>
            <a:ext cx="7696200" cy="4953000"/>
          </a:xfrm>
        </p:spPr>
        <p:txBody>
          <a:bodyPr>
            <a:normAutofit fontScale="77500" lnSpcReduction="20000"/>
          </a:bodyPr>
          <a:lstStyle/>
          <a:p>
            <a:pPr algn="just">
              <a:buFont typeface="Wingdings" pitchFamily="2" charset="2"/>
              <a:buChar char="Ø"/>
            </a:pPr>
            <a:r>
              <a:rPr lang="en-US" dirty="0" smtClean="0"/>
              <a:t>Total length (16 bits): length in bytes of the datagram </a:t>
            </a:r>
            <a:r>
              <a:rPr lang="en-US" dirty="0"/>
              <a:t>including headers. Maximum datagram size is (</a:t>
            </a:r>
            <a:r>
              <a:rPr lang="en-US" dirty="0" smtClean="0"/>
              <a:t>2^16) </a:t>
            </a:r>
            <a:r>
              <a:rPr lang="en-US" dirty="0"/>
              <a:t>65536 bytes</a:t>
            </a:r>
            <a:r>
              <a:rPr lang="en-US" dirty="0" smtClean="0"/>
              <a:t>.</a:t>
            </a:r>
          </a:p>
          <a:p>
            <a:pPr algn="just">
              <a:buFont typeface="Wingdings" pitchFamily="2" charset="2"/>
              <a:buChar char="Ø"/>
            </a:pPr>
            <a:r>
              <a:rPr lang="en-US" dirty="0"/>
              <a:t>Time to Live (8 bits): Prevents a packet  from traveling forever in a loop. Senders </a:t>
            </a:r>
            <a:r>
              <a:rPr lang="en-US" dirty="0" smtClean="0"/>
              <a:t>sets </a:t>
            </a:r>
            <a:r>
              <a:rPr lang="en-US" dirty="0"/>
              <a:t>a value, that is decremented at  each hop. If it reaches zero, packet is </a:t>
            </a:r>
            <a:r>
              <a:rPr lang="en-US" dirty="0" smtClean="0"/>
              <a:t>discarded</a:t>
            </a:r>
            <a:r>
              <a:rPr lang="en-US" dirty="0"/>
              <a:t>. </a:t>
            </a:r>
            <a:endParaRPr lang="en-US" dirty="0" smtClean="0"/>
          </a:p>
          <a:p>
            <a:pPr algn="just">
              <a:buFont typeface="Wingdings" pitchFamily="2" charset="2"/>
              <a:buChar char="Ø"/>
            </a:pPr>
            <a:r>
              <a:rPr lang="en-US" dirty="0"/>
              <a:t>Protocol: Defines the higher level protocol that uses the service of the IP layer. </a:t>
            </a:r>
            <a:r>
              <a:rPr lang="en-US" dirty="0" smtClean="0"/>
              <a:t>An IPv4 </a:t>
            </a:r>
            <a:r>
              <a:rPr lang="en-US" dirty="0"/>
              <a:t>datagram can encapsulate data from several </a:t>
            </a:r>
            <a:r>
              <a:rPr lang="en-US" dirty="0" smtClean="0"/>
              <a:t>higher-level protocols </a:t>
            </a:r>
            <a:r>
              <a:rPr lang="en-US" dirty="0"/>
              <a:t>such as TCP, UDP</a:t>
            </a:r>
            <a:r>
              <a:rPr lang="en-US" dirty="0" smtClean="0"/>
              <a:t>, ICMP</a:t>
            </a:r>
            <a:r>
              <a:rPr lang="en-US" dirty="0"/>
              <a:t>, and IGMP. This field specifies the final </a:t>
            </a:r>
            <a:r>
              <a:rPr lang="en-US" dirty="0" smtClean="0"/>
              <a:t>destination </a:t>
            </a:r>
            <a:r>
              <a:rPr lang="en-US" dirty="0"/>
              <a:t>protocol to which the IPv4 datagram is delivered</a:t>
            </a:r>
            <a:r>
              <a:rPr lang="en-US" dirty="0" smtClean="0"/>
              <a:t>.</a:t>
            </a:r>
          </a:p>
          <a:p>
            <a:pPr algn="just">
              <a:buFont typeface="Wingdings" pitchFamily="2" charset="2"/>
              <a:buChar char="Ø"/>
            </a:pPr>
            <a:r>
              <a:rPr lang="en-US" dirty="0"/>
              <a:t>Identification, Flags, Fragment Offs et: Used for handling fragmentation.</a:t>
            </a:r>
            <a:endParaRPr lang="en-US" dirty="0" smtClean="0"/>
          </a:p>
          <a:p>
            <a:pPr algn="just">
              <a:buFont typeface="Wingdings" pitchFamily="2" charset="2"/>
              <a:buChar char="Ø"/>
            </a:pP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23</a:t>
            </a:fld>
            <a:endParaRPr lang="en-US"/>
          </a:p>
        </p:txBody>
      </p:sp>
    </p:spTree>
    <p:extLst>
      <p:ext uri="{BB962C8B-B14F-4D97-AF65-F5344CB8AC3E}">
        <p14:creationId xmlns:p14="http://schemas.microsoft.com/office/powerpoint/2010/main" val="4178244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04800"/>
            <a:ext cx="7924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Protocol</a:t>
            </a:r>
          </a:p>
        </p:txBody>
      </p:sp>
      <p:sp>
        <p:nvSpPr>
          <p:cNvPr id="24579" name="Content Placeholder 2"/>
          <p:cNvSpPr>
            <a:spLocks noGrp="1"/>
          </p:cNvSpPr>
          <p:nvPr>
            <p:ph idx="1"/>
          </p:nvPr>
        </p:nvSpPr>
        <p:spPr bwMode="auto">
          <a:xfrm>
            <a:off x="457200" y="1143000"/>
            <a:ext cx="8229600" cy="498316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Ø"/>
            </a:pPr>
            <a:r>
              <a:rPr lang="en-US" dirty="0" smtClean="0"/>
              <a:t>8-bit length</a:t>
            </a:r>
          </a:p>
          <a:p>
            <a:pPr>
              <a:buFont typeface="Wingdings" pitchFamily="2" charset="2"/>
              <a:buChar char="Ø"/>
            </a:pPr>
            <a:r>
              <a:rPr lang="en-US" dirty="0" smtClean="0"/>
              <a:t>It defines the higher level protocol that uses the services of the IPv4 Layer.</a:t>
            </a:r>
          </a:p>
          <a:p>
            <a:pPr>
              <a:buFont typeface="Wingdings" pitchFamily="2" charset="2"/>
              <a:buChar char="Ø"/>
            </a:pPr>
            <a:r>
              <a:rPr lang="en-US" dirty="0" smtClean="0"/>
              <a:t>It defines the higher level protocol to which the IPv4 datagram is delivered.</a:t>
            </a:r>
          </a:p>
        </p:txBody>
      </p:sp>
      <p:sp>
        <p:nvSpPr>
          <p:cNvPr id="5" name="Slide Number Placeholder 4"/>
          <p:cNvSpPr>
            <a:spLocks noGrp="1"/>
          </p:cNvSpPr>
          <p:nvPr>
            <p:ph type="sldNum" sz="quarter" idx="12"/>
          </p:nvPr>
        </p:nvSpPr>
        <p:spPr/>
        <p:txBody>
          <a:bodyPr/>
          <a:lstStyle/>
          <a:p>
            <a:fld id="{041D3A54-49C8-4203-BABB-E22CDC34B69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762000"/>
            <a:ext cx="518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5" name="Text Box 4"/>
          <p:cNvSpPr txBox="1">
            <a:spLocks noChangeArrowheads="1"/>
          </p:cNvSpPr>
          <p:nvPr/>
        </p:nvSpPr>
        <p:spPr bwMode="auto">
          <a:xfrm>
            <a:off x="304800" y="762000"/>
            <a:ext cx="5181600" cy="461665"/>
          </a:xfrm>
          <a:prstGeom prst="rect">
            <a:avLst/>
          </a:prstGeom>
          <a:noFill/>
          <a:ln w="9525">
            <a:noFill/>
            <a:miter lim="800000"/>
            <a:headEnd/>
            <a:tailEnd/>
          </a:ln>
        </p:spPr>
        <p:txBody>
          <a:bodyPr wrap="square">
            <a:spAutoFit/>
          </a:bodyPr>
          <a:lstStyle/>
          <a:p>
            <a:pPr algn="just"/>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Protocol field and encapsulated data</a:t>
            </a:r>
          </a:p>
        </p:txBody>
      </p:sp>
      <p:pic>
        <p:nvPicPr>
          <p:cNvPr id="25607" name="Picture 6"/>
          <p:cNvPicPr>
            <a:picLocks noChangeAspect="1" noChangeArrowheads="1"/>
          </p:cNvPicPr>
          <p:nvPr/>
        </p:nvPicPr>
        <p:blipFill>
          <a:blip r:embed="rId3" cstate="print"/>
          <a:srcRect/>
          <a:stretch>
            <a:fillRect/>
          </a:stretch>
        </p:blipFill>
        <p:spPr bwMode="auto">
          <a:xfrm>
            <a:off x="514350" y="2541588"/>
            <a:ext cx="7715250" cy="218281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2743200" y="685800"/>
            <a:ext cx="3200400" cy="461665"/>
          </a:xfrm>
          <a:prstGeom prst="rect">
            <a:avLst/>
          </a:prstGeom>
          <a:noFill/>
          <a:ln w="9525">
            <a:noFill/>
            <a:miter lim="800000"/>
            <a:headEnd/>
            <a:tailEnd/>
          </a:ln>
        </p:spPr>
        <p:txBody>
          <a:bodyPr wrap="square">
            <a:spAutoFit/>
          </a:bodyPr>
          <a:lstStyle/>
          <a:p>
            <a:r>
              <a:rPr lang="en-US" sz="2400" dirty="0">
                <a:solidFill>
                  <a:schemeClr val="folHlink"/>
                </a:solidFill>
                <a:latin typeface="Times New Roman" pitchFamily="18" charset="0"/>
              </a:rPr>
              <a:t>Table </a:t>
            </a:r>
            <a:r>
              <a:rPr lang="en-US" sz="2400" dirty="0" smtClean="0">
                <a:solidFill>
                  <a:schemeClr val="folHlink"/>
                </a:solidFill>
                <a:latin typeface="Times New Roman" pitchFamily="18" charset="0"/>
              </a:rPr>
              <a:t>  </a:t>
            </a:r>
            <a:r>
              <a:rPr lang="en-US" sz="2000" i="1" dirty="0">
                <a:solidFill>
                  <a:schemeClr val="folHlink"/>
                </a:solidFill>
                <a:latin typeface="Times New Roman" pitchFamily="18" charset="0"/>
              </a:rPr>
              <a:t>protocol values</a:t>
            </a:r>
            <a:endParaRPr lang="en-US" sz="2000" i="1" dirty="0">
              <a:latin typeface="Times New Roman" pitchFamily="18" charset="0"/>
            </a:endParaRPr>
          </a:p>
        </p:txBody>
      </p:sp>
      <p:pic>
        <p:nvPicPr>
          <p:cNvPr id="26628" name="Picture 4"/>
          <p:cNvPicPr>
            <a:picLocks noChangeAspect="1" noChangeArrowheads="1"/>
          </p:cNvPicPr>
          <p:nvPr/>
        </p:nvPicPr>
        <p:blipFill>
          <a:blip r:embed="rId3" cstate="print"/>
          <a:srcRect/>
          <a:stretch>
            <a:fillRect/>
          </a:stretch>
        </p:blipFill>
        <p:spPr bwMode="auto">
          <a:xfrm>
            <a:off x="2362200" y="1752600"/>
            <a:ext cx="5510917" cy="4038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41D3A54-49C8-4203-BABB-E22CDC34B69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Example 1</a:t>
            </a:r>
            <a:br>
              <a:rPr lang="en-US" b="1" dirty="0" smtClean="0"/>
            </a:br>
            <a:endParaRPr lang="en-US" b="1" dirty="0"/>
          </a:p>
        </p:txBody>
      </p:sp>
      <p:sp>
        <p:nvSpPr>
          <p:cNvPr id="29706" name="Rectangle 9"/>
          <p:cNvSpPr>
            <a:spLocks noChangeArrowheads="1"/>
          </p:cNvSpPr>
          <p:nvPr/>
        </p:nvSpPr>
        <p:spPr bwMode="auto">
          <a:xfrm>
            <a:off x="1219200" y="1143000"/>
            <a:ext cx="7696200" cy="1816100"/>
          </a:xfrm>
          <a:prstGeom prst="rect">
            <a:avLst/>
          </a:prstGeom>
          <a:noFill/>
          <a:ln w="9525">
            <a:noFill/>
            <a:miter lim="800000"/>
            <a:headEnd/>
            <a:tailEnd/>
          </a:ln>
        </p:spPr>
        <p:txBody>
          <a:bodyPr>
            <a:spAutoFit/>
          </a:bodyPr>
          <a:lstStyle/>
          <a:p>
            <a:r>
              <a:rPr lang="en-US" sz="2800" dirty="0">
                <a:latin typeface="+mj-lt"/>
              </a:rPr>
              <a:t>An IPv4 packet has arrived with the first 8 bits as shown:</a:t>
            </a:r>
          </a:p>
          <a:p>
            <a:pPr algn="ctr"/>
            <a:r>
              <a:rPr lang="en-US" sz="2800" dirty="0">
                <a:solidFill>
                  <a:schemeClr val="folHlink"/>
                </a:solidFill>
                <a:latin typeface="+mj-lt"/>
              </a:rPr>
              <a:t>01000010</a:t>
            </a:r>
          </a:p>
          <a:p>
            <a:pPr algn="just"/>
            <a:r>
              <a:rPr lang="en-US" sz="2800" dirty="0">
                <a:latin typeface="+mj-lt"/>
              </a:rPr>
              <a:t>The receiver discards the packet. Why?</a:t>
            </a:r>
          </a:p>
        </p:txBody>
      </p:sp>
      <p:sp>
        <p:nvSpPr>
          <p:cNvPr id="29707" name="Rectangle 10"/>
          <p:cNvSpPr>
            <a:spLocks noChangeArrowheads="1"/>
          </p:cNvSpPr>
          <p:nvPr/>
        </p:nvSpPr>
        <p:spPr bwMode="auto">
          <a:xfrm>
            <a:off x="1219200" y="3106738"/>
            <a:ext cx="7696200" cy="3108325"/>
          </a:xfrm>
          <a:prstGeom prst="rect">
            <a:avLst/>
          </a:prstGeom>
          <a:noFill/>
          <a:ln w="9525">
            <a:noFill/>
            <a:miter lim="800000"/>
            <a:headEnd/>
            <a:tailEnd/>
          </a:ln>
        </p:spPr>
        <p:txBody>
          <a:bodyPr>
            <a:spAutoFit/>
          </a:bodyPr>
          <a:lstStyle/>
          <a:p>
            <a:pPr algn="just"/>
            <a:r>
              <a:rPr lang="en-US" sz="2800" dirty="0">
                <a:solidFill>
                  <a:schemeClr val="hlink"/>
                </a:solidFill>
                <a:latin typeface="+mj-lt"/>
              </a:rPr>
              <a:t>Solution</a:t>
            </a:r>
          </a:p>
          <a:p>
            <a:pPr algn="just"/>
            <a:r>
              <a:rPr lang="en-US" sz="2800" dirty="0">
                <a:latin typeface="+mj-lt"/>
              </a:rPr>
              <a:t>There is an error in this packet. The 4 leftmost bits (0100) show the version, which is correct. The next 4 bits (0010) show an invalid header length (2 × 4 = 8). The minimum number of bytes in the header must be </a:t>
            </a:r>
            <a:r>
              <a:rPr lang="en-US" sz="2800" dirty="0">
                <a:solidFill>
                  <a:schemeClr val="folHlink"/>
                </a:solidFill>
                <a:latin typeface="+mj-lt"/>
              </a:rPr>
              <a:t>20</a:t>
            </a:r>
            <a:r>
              <a:rPr lang="en-US" sz="2800" dirty="0">
                <a:latin typeface="+mj-lt"/>
              </a:rPr>
              <a:t>. The packet has been corrupted in transmission.</a:t>
            </a:r>
          </a:p>
        </p:txBody>
      </p:sp>
      <p:sp>
        <p:nvSpPr>
          <p:cNvPr id="29708" name="Text Box 11"/>
          <p:cNvSpPr txBox="1">
            <a:spLocks noChangeArrowheads="1"/>
          </p:cNvSpPr>
          <p:nvPr/>
        </p:nvSpPr>
        <p:spPr bwMode="auto">
          <a:xfrm>
            <a:off x="1143000" y="-76200"/>
            <a:ext cx="184731" cy="369332"/>
          </a:xfrm>
          <a:prstGeom prst="rect">
            <a:avLst/>
          </a:prstGeom>
          <a:noFill/>
          <a:ln w="9525">
            <a:noFill/>
            <a:miter lim="800000"/>
            <a:headEnd/>
            <a:tailEnd/>
          </a:ln>
        </p:spPr>
        <p:txBody>
          <a:bodyPr wrap="none">
            <a:spAutoFit/>
          </a:bodyPr>
          <a:lstStyle/>
          <a:p>
            <a:endParaRPr lang="en-US" i="1" dirty="0">
              <a:solidFill>
                <a:schemeClr val="hlink"/>
              </a:solidFill>
              <a:latin typeface="Times New Roman" pitchFamily="18" charset="0"/>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43000" y="3124200"/>
            <a:ext cx="7848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1143000"/>
            <a:ext cx="8077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85800" y="304800"/>
            <a:ext cx="7924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Slide Number Placeholder 1"/>
          <p:cNvSpPr>
            <a:spLocks noGrp="1"/>
          </p:cNvSpPr>
          <p:nvPr>
            <p:ph type="sldNum" sz="quarter" idx="12"/>
          </p:nvPr>
        </p:nvSpPr>
        <p:spPr/>
        <p:txBody>
          <a:bodyPr/>
          <a:lstStyle/>
          <a:p>
            <a:fld id="{135BB7CA-2720-49D1-8C9E-2E340DDBA232}" type="slidenum">
              <a:rPr lang="en-US" smtClean="0"/>
              <a:pPr/>
              <a:t>28</a:t>
            </a:fld>
            <a:endParaRPr lang="en-US" dirty="0"/>
          </a:p>
        </p:txBody>
      </p:sp>
      <p:sp>
        <p:nvSpPr>
          <p:cNvPr id="30730" name="Rectangle 9"/>
          <p:cNvSpPr>
            <a:spLocks noChangeArrowheads="1"/>
          </p:cNvSpPr>
          <p:nvPr/>
        </p:nvSpPr>
        <p:spPr bwMode="auto">
          <a:xfrm>
            <a:off x="838200" y="1143000"/>
            <a:ext cx="8077200" cy="1373188"/>
          </a:xfrm>
          <a:prstGeom prst="rect">
            <a:avLst/>
          </a:prstGeom>
          <a:solidFill>
            <a:schemeClr val="bg1">
              <a:lumMod val="95000"/>
            </a:schemeClr>
          </a:solidFill>
          <a:ln w="9525">
            <a:noFill/>
            <a:miter lim="800000"/>
            <a:headEnd/>
            <a:tailEnd/>
          </a:ln>
        </p:spPr>
        <p:txBody>
          <a:bodyPr wrap="square">
            <a:spAutoFit/>
          </a:bodyPr>
          <a:lstStyle/>
          <a:p>
            <a:pPr algn="just"/>
            <a:r>
              <a:rPr lang="en-US" sz="2800" dirty="0">
                <a:latin typeface="+mj-lt"/>
              </a:rPr>
              <a:t>In an IPv4 </a:t>
            </a:r>
            <a:r>
              <a:rPr lang="en-US" sz="2800" dirty="0" smtClean="0">
                <a:latin typeface="+mj-lt"/>
              </a:rPr>
              <a:t>packet</a:t>
            </a:r>
            <a:r>
              <a:rPr lang="en-US" sz="2800" dirty="0">
                <a:latin typeface="+mj-lt"/>
              </a:rPr>
              <a:t>, the value of HLEN is 1000 in binary. How many bytes of options are being carried by this packet?</a:t>
            </a:r>
          </a:p>
        </p:txBody>
      </p:sp>
      <p:sp>
        <p:nvSpPr>
          <p:cNvPr id="30731" name="Rectangle 10"/>
          <p:cNvSpPr>
            <a:spLocks noChangeArrowheads="1"/>
          </p:cNvSpPr>
          <p:nvPr/>
        </p:nvSpPr>
        <p:spPr bwMode="auto">
          <a:xfrm>
            <a:off x="685800" y="3106738"/>
            <a:ext cx="8229600" cy="2246312"/>
          </a:xfrm>
          <a:prstGeom prst="rect">
            <a:avLst/>
          </a:prstGeom>
          <a:solidFill>
            <a:schemeClr val="bg1">
              <a:lumMod val="95000"/>
            </a:schemeClr>
          </a:solidFill>
          <a:ln w="9525">
            <a:noFill/>
            <a:miter lim="800000"/>
            <a:headEnd/>
            <a:tailEnd/>
          </a:ln>
        </p:spPr>
        <p:txBody>
          <a:bodyPr wrap="square">
            <a:spAutoFit/>
          </a:bodyPr>
          <a:lstStyle/>
          <a:p>
            <a:pPr algn="just"/>
            <a:r>
              <a:rPr lang="en-US" sz="2800" dirty="0">
                <a:latin typeface="+mj-lt"/>
              </a:rPr>
              <a:t>Solution</a:t>
            </a:r>
          </a:p>
          <a:p>
            <a:pPr algn="just"/>
            <a:r>
              <a:rPr lang="en-US" sz="2800" dirty="0">
                <a:latin typeface="+mj-lt"/>
              </a:rPr>
              <a:t>The HLEN value is 8, which means the total number of bytes in the header is 8 × 4, or 32 bytes. The first 20 bytes are the base header, the next 12 bytes are the options.</a:t>
            </a:r>
          </a:p>
        </p:txBody>
      </p:sp>
      <p:sp>
        <p:nvSpPr>
          <p:cNvPr id="30732" name="Text Box 11"/>
          <p:cNvSpPr txBox="1">
            <a:spLocks noChangeArrowheads="1"/>
          </p:cNvSpPr>
          <p:nvPr/>
        </p:nvSpPr>
        <p:spPr bwMode="auto">
          <a:xfrm>
            <a:off x="685800" y="304801"/>
            <a:ext cx="7924800" cy="646331"/>
          </a:xfrm>
          <a:prstGeom prst="rect">
            <a:avLst/>
          </a:prstGeom>
          <a:noFill/>
          <a:ln w="9525">
            <a:noFill/>
            <a:miter lim="800000"/>
            <a:headEnd/>
            <a:tailEnd/>
          </a:ln>
        </p:spPr>
        <p:txBody>
          <a:bodyPr wrap="square">
            <a:spAutoFit/>
          </a:bodyPr>
          <a:lstStyle/>
          <a:p>
            <a:pPr algn="ctr"/>
            <a:r>
              <a:rPr lang="en-US" sz="3600" dirty="0" smtClean="0">
                <a:latin typeface="+mj-lt"/>
              </a:rPr>
              <a:t>Example 2</a:t>
            </a:r>
            <a:endParaRPr lang="en-US" sz="3600" dirty="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Continues..</a:t>
            </a:r>
            <a:endParaRPr lang="en-US" dirty="0"/>
          </a:p>
        </p:txBody>
      </p:sp>
      <p:sp>
        <p:nvSpPr>
          <p:cNvPr id="3" name="Content Placeholder 2"/>
          <p:cNvSpPr>
            <a:spLocks noGrp="1"/>
          </p:cNvSpPr>
          <p:nvPr>
            <p:ph idx="1"/>
          </p:nvPr>
        </p:nvSpPr>
        <p:spPr>
          <a:xfrm>
            <a:off x="457200" y="1371600"/>
            <a:ext cx="8305800" cy="5105400"/>
          </a:xfrm>
        </p:spPr>
        <p:txBody>
          <a:bodyPr>
            <a:normAutofit fontScale="85000" lnSpcReduction="20000"/>
          </a:bodyPr>
          <a:lstStyle/>
          <a:p>
            <a:pPr algn="just">
              <a:buFont typeface="Wingdings" pitchFamily="2" charset="2"/>
              <a:buChar char="Ø"/>
            </a:pPr>
            <a:r>
              <a:rPr lang="en-US" dirty="0"/>
              <a:t>Source IP address (32 bits): Internet address of the sender. </a:t>
            </a:r>
          </a:p>
          <a:p>
            <a:pPr algn="just">
              <a:buFont typeface="Wingdings" pitchFamily="2" charset="2"/>
              <a:buChar char="Ø"/>
            </a:pPr>
            <a:r>
              <a:rPr lang="en-US" dirty="0" smtClean="0"/>
              <a:t> </a:t>
            </a:r>
            <a:r>
              <a:rPr lang="en-US" dirty="0"/>
              <a:t>Destination IP address (32 bits): </a:t>
            </a:r>
            <a:r>
              <a:rPr lang="en-US" dirty="0" smtClean="0"/>
              <a:t>Internet </a:t>
            </a:r>
            <a:r>
              <a:rPr lang="en-US" dirty="0"/>
              <a:t>address of the destination. </a:t>
            </a:r>
          </a:p>
          <a:p>
            <a:pPr algn="just">
              <a:buFont typeface="Wingdings" pitchFamily="2" charset="2"/>
              <a:buChar char="Ø"/>
            </a:pPr>
            <a:r>
              <a:rPr lang="en-US" dirty="0" smtClean="0"/>
              <a:t>Checksum: the checksum in the IP packet covers only the header, not the data. All higher level protocols that encapsulate data in the IP datagram have a checksum field that covers the whole packet. So checksum for IP datagram doesn’t have to check the encapsulated data. Second, the header of IP packet changes with each visited router, but the data don’t.</a:t>
            </a:r>
          </a:p>
          <a:p>
            <a:pPr algn="just">
              <a:buFont typeface="Wingdings" pitchFamily="2" charset="2"/>
              <a:buChar char="Ø"/>
            </a:pPr>
            <a:r>
              <a:rPr lang="en-US" dirty="0" smtClean="0"/>
              <a:t>Options, as the name implies, are not required for a datagram. They can be used for network testing and debugging.  </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29</a:t>
            </a:fld>
            <a:endParaRPr lang="en-US"/>
          </a:p>
        </p:txBody>
      </p:sp>
    </p:spTree>
    <p:extLst>
      <p:ext uri="{BB962C8B-B14F-4D97-AF65-F5344CB8AC3E}">
        <p14:creationId xmlns:p14="http://schemas.microsoft.com/office/powerpoint/2010/main" val="2756922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81000"/>
            <a:ext cx="830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Rectangle 5"/>
          <p:cNvSpPr>
            <a:spLocks noChangeArrowheads="1"/>
          </p:cNvSpPr>
          <p:nvPr/>
        </p:nvSpPr>
        <p:spPr bwMode="auto">
          <a:xfrm>
            <a:off x="304800" y="304800"/>
            <a:ext cx="8534400" cy="584775"/>
          </a:xfrm>
          <a:prstGeom prst="rect">
            <a:avLst/>
          </a:prstGeom>
          <a:solidFill>
            <a:schemeClr val="bg1"/>
          </a:solidFill>
          <a:ln w="9525">
            <a:noFill/>
            <a:miter lim="800000"/>
            <a:headEnd/>
            <a:tailEnd/>
          </a:ln>
        </p:spPr>
        <p:txBody>
          <a:bodyPr wrap="square">
            <a:spAutoFit/>
          </a:bodyPr>
          <a:lstStyle/>
          <a:p>
            <a:pPr algn="ctr" eaLnBrk="0" hangingPunct="0"/>
            <a:r>
              <a:rPr lang="en-US" sz="3200" b="1" u="sng" dirty="0"/>
              <a:t>Components of a data communications system  </a:t>
            </a:r>
            <a:endParaRPr lang="en-AU" sz="3200" b="1" u="sng" dirty="0"/>
          </a:p>
        </p:txBody>
      </p:sp>
      <p:sp>
        <p:nvSpPr>
          <p:cNvPr id="20486" name="Rectangle 9"/>
          <p:cNvSpPr>
            <a:spLocks noChangeArrowheads="1"/>
          </p:cNvSpPr>
          <p:nvPr/>
        </p:nvSpPr>
        <p:spPr bwMode="auto">
          <a:xfrm>
            <a:off x="533400" y="1143001"/>
            <a:ext cx="8153400" cy="3477875"/>
          </a:xfrm>
          <a:prstGeom prst="rect">
            <a:avLst/>
          </a:prstGeom>
          <a:solidFill>
            <a:srgbClr val="FFFFFF"/>
          </a:solidFill>
          <a:ln w="9525">
            <a:noFill/>
            <a:miter lim="800000"/>
            <a:headEnd/>
            <a:tailEnd/>
          </a:ln>
        </p:spPr>
        <p:txBody>
          <a:bodyPr wrap="square" anchor="ctr">
            <a:spAutoFit/>
          </a:bodyPr>
          <a:lstStyle/>
          <a:p>
            <a:pPr eaLnBrk="0" hangingPunct="0"/>
            <a:r>
              <a:rPr lang="en-US" sz="1600" dirty="0">
                <a:solidFill>
                  <a:srgbClr val="000000"/>
                </a:solidFill>
                <a:cs typeface="Times New Roman" pitchFamily="18" charset="0"/>
              </a:rPr>
              <a:t>l.  </a:t>
            </a:r>
            <a:r>
              <a:rPr lang="en-US" sz="2000" dirty="0">
                <a:solidFill>
                  <a:srgbClr val="FF0000"/>
                </a:solidFill>
                <a:cs typeface="Times New Roman" pitchFamily="18" charset="0"/>
              </a:rPr>
              <a:t>Message</a:t>
            </a:r>
            <a:r>
              <a:rPr lang="en-US" sz="2000" dirty="0">
                <a:solidFill>
                  <a:schemeClr val="hlink"/>
                </a:solidFill>
                <a:cs typeface="Times New Roman" pitchFamily="18" charset="0"/>
              </a:rPr>
              <a:t> </a:t>
            </a:r>
            <a:r>
              <a:rPr lang="en-US" sz="2000" dirty="0">
                <a:solidFill>
                  <a:srgbClr val="000000"/>
                </a:solidFill>
                <a:cs typeface="Times New Roman" pitchFamily="18" charset="0"/>
              </a:rPr>
              <a:t> The message is the information (data) to be communicated. </a:t>
            </a:r>
          </a:p>
          <a:p>
            <a:pPr eaLnBrk="0" hangingPunct="0"/>
            <a:r>
              <a:rPr lang="en-US" sz="2000" dirty="0">
                <a:solidFill>
                  <a:srgbClr val="000000"/>
                </a:solidFill>
                <a:cs typeface="Times New Roman" pitchFamily="18" charset="0"/>
              </a:rPr>
              <a:t>    Popular forms of information include text, numbers, pictures, audio, </a:t>
            </a:r>
          </a:p>
          <a:p>
            <a:pPr eaLnBrk="0" hangingPunct="0"/>
            <a:r>
              <a:rPr lang="en-US" sz="2000" dirty="0">
                <a:solidFill>
                  <a:srgbClr val="000000"/>
                </a:solidFill>
                <a:cs typeface="Times New Roman" pitchFamily="18" charset="0"/>
              </a:rPr>
              <a:t>    and video.</a:t>
            </a:r>
            <a:endParaRPr lang="en-AU" sz="2000" dirty="0"/>
          </a:p>
          <a:p>
            <a:pPr eaLnBrk="0" hangingPunct="0"/>
            <a:r>
              <a:rPr lang="en-US" sz="2000" dirty="0"/>
              <a:t>2.</a:t>
            </a:r>
            <a:r>
              <a:rPr lang="en-US" sz="2000" dirty="0">
                <a:solidFill>
                  <a:schemeClr val="tx2"/>
                </a:solidFill>
              </a:rPr>
              <a:t> </a:t>
            </a:r>
            <a:r>
              <a:rPr lang="en-US" sz="2000" dirty="0">
                <a:solidFill>
                  <a:srgbClr val="FF0000"/>
                </a:solidFill>
              </a:rPr>
              <a:t>Sender</a:t>
            </a:r>
            <a:r>
              <a:rPr lang="en-US" sz="2000" dirty="0">
                <a:solidFill>
                  <a:schemeClr val="hlink"/>
                </a:solidFill>
              </a:rPr>
              <a:t> </a:t>
            </a:r>
            <a:r>
              <a:rPr lang="en-US" sz="2000" dirty="0"/>
              <a:t>The sender is the device that sends the data message. </a:t>
            </a:r>
          </a:p>
          <a:p>
            <a:pPr eaLnBrk="0" hangingPunct="0"/>
            <a:r>
              <a:rPr lang="en-US" sz="2000" dirty="0"/>
              <a:t>    It can be a computer, workstation, telephone handset, video camera</a:t>
            </a:r>
            <a:r>
              <a:rPr lang="en-US" sz="2000" dirty="0">
                <a:solidFill>
                  <a:srgbClr val="000000"/>
                </a:solidFill>
                <a:cs typeface="Times New Roman" pitchFamily="18" charset="0"/>
              </a:rPr>
              <a:t>. </a:t>
            </a:r>
          </a:p>
          <a:p>
            <a:pPr eaLnBrk="0" hangingPunct="0"/>
            <a:r>
              <a:rPr lang="en-US" sz="2000" dirty="0">
                <a:solidFill>
                  <a:srgbClr val="000000"/>
                </a:solidFill>
                <a:cs typeface="Times New Roman" pitchFamily="18" charset="0"/>
              </a:rPr>
              <a:t>3. </a:t>
            </a:r>
            <a:r>
              <a:rPr lang="en-US" sz="2000" dirty="0">
                <a:solidFill>
                  <a:srgbClr val="FF0000"/>
                </a:solidFill>
              </a:rPr>
              <a:t>Receiver</a:t>
            </a:r>
            <a:r>
              <a:rPr lang="en-US" sz="2000" dirty="0">
                <a:solidFill>
                  <a:schemeClr val="hlink"/>
                </a:solidFill>
              </a:rPr>
              <a:t> </a:t>
            </a:r>
            <a:r>
              <a:rPr lang="en-US" sz="2000" dirty="0"/>
              <a:t>The receiver is the device that receives the message.</a:t>
            </a:r>
          </a:p>
          <a:p>
            <a:pPr eaLnBrk="0" hangingPunct="0"/>
            <a:r>
              <a:rPr lang="en-US" sz="2000" dirty="0"/>
              <a:t>   It can be a computer, workstation, telephone handset, television.</a:t>
            </a:r>
            <a:endParaRPr lang="en-US" sz="2000" dirty="0">
              <a:solidFill>
                <a:srgbClr val="000000"/>
              </a:solidFill>
              <a:cs typeface="Times New Roman" pitchFamily="18" charset="0"/>
            </a:endParaRPr>
          </a:p>
          <a:p>
            <a:pPr eaLnBrk="0" hangingPunct="0"/>
            <a:r>
              <a:rPr lang="en-US" sz="2000" dirty="0"/>
              <a:t>4. </a:t>
            </a:r>
            <a:r>
              <a:rPr lang="en-US" sz="2000" dirty="0">
                <a:solidFill>
                  <a:srgbClr val="FF0000"/>
                </a:solidFill>
              </a:rPr>
              <a:t>Transmission medium</a:t>
            </a:r>
            <a:r>
              <a:rPr lang="en-US" sz="2000" dirty="0"/>
              <a:t> The transmission medium is the physical path</a:t>
            </a:r>
          </a:p>
          <a:p>
            <a:pPr eaLnBrk="0" hangingPunct="0"/>
            <a:r>
              <a:rPr lang="en-US" sz="2000" dirty="0"/>
              <a:t>    by which a message travels from sender to receiver. </a:t>
            </a:r>
          </a:p>
          <a:p>
            <a:pPr eaLnBrk="0" hangingPunct="0"/>
            <a:r>
              <a:rPr lang="en-US" sz="2000" dirty="0"/>
              <a:t>    Some examples of transmission media  include twisted-pair wire, </a:t>
            </a:r>
          </a:p>
          <a:p>
            <a:pPr eaLnBrk="0" hangingPunct="0"/>
            <a:r>
              <a:rPr lang="en-US" sz="2000" dirty="0"/>
              <a:t>    coaxial cable, fiber-optic cable, and radio waves.</a:t>
            </a:r>
            <a:endParaRPr lang="en-AU" dirty="0"/>
          </a:p>
        </p:txBody>
      </p:sp>
      <p:sp>
        <p:nvSpPr>
          <p:cNvPr id="20487" name="Rectangle 11"/>
          <p:cNvSpPr>
            <a:spLocks noChangeArrowheads="1"/>
          </p:cNvSpPr>
          <p:nvPr/>
        </p:nvSpPr>
        <p:spPr bwMode="auto">
          <a:xfrm>
            <a:off x="533400" y="4724400"/>
            <a:ext cx="8229600" cy="1631216"/>
          </a:xfrm>
          <a:prstGeom prst="rect">
            <a:avLst/>
          </a:prstGeom>
          <a:noFill/>
          <a:ln w="9525">
            <a:noFill/>
            <a:miter lim="800000"/>
            <a:headEnd/>
            <a:tailEnd/>
          </a:ln>
        </p:spPr>
        <p:txBody>
          <a:bodyPr wrap="square">
            <a:spAutoFit/>
          </a:bodyPr>
          <a:lstStyle/>
          <a:p>
            <a:pPr eaLnBrk="0" hangingPunct="0"/>
            <a:r>
              <a:rPr lang="en-US" sz="2000" dirty="0"/>
              <a:t>5</a:t>
            </a:r>
            <a:r>
              <a:rPr lang="en-US" dirty="0"/>
              <a:t>. </a:t>
            </a:r>
            <a:r>
              <a:rPr lang="en-US" sz="2000" dirty="0">
                <a:solidFill>
                  <a:srgbClr val="FF0000"/>
                </a:solidFill>
              </a:rPr>
              <a:t>Protocol   </a:t>
            </a:r>
            <a:r>
              <a:rPr lang="en-US" sz="2000" dirty="0"/>
              <a:t>A protocol is a set of rules that govern data communications. </a:t>
            </a:r>
          </a:p>
          <a:p>
            <a:pPr eaLnBrk="0" hangingPunct="0"/>
            <a:r>
              <a:rPr lang="en-US" sz="2000" dirty="0"/>
              <a:t>    It represents an agreement between the communicating devices.  </a:t>
            </a:r>
          </a:p>
          <a:p>
            <a:pPr eaLnBrk="0" hangingPunct="0"/>
            <a:r>
              <a:rPr lang="en-US" sz="2000" dirty="0"/>
              <a:t>    Without a protocol, two devices may be connected  but  not </a:t>
            </a:r>
          </a:p>
          <a:p>
            <a:pPr eaLnBrk="0" hangingPunct="0"/>
            <a:r>
              <a:rPr lang="en-US" sz="2000" dirty="0"/>
              <a:t>   communicating, just as a person speaking French cannot be understood</a:t>
            </a:r>
          </a:p>
          <a:p>
            <a:pPr eaLnBrk="0" hangingPunct="0"/>
            <a:r>
              <a:rPr lang="en-US" sz="2000" dirty="0"/>
              <a:t>    by a person who speaks only Japanese</a:t>
            </a:r>
            <a:endParaRPr lang="en-AU" sz="2000"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698" name="Title 1"/>
          <p:cNvSpPr>
            <a:spLocks noGrp="1"/>
          </p:cNvSpPr>
          <p:nvPr>
            <p:ph type="title"/>
          </p:nvPr>
        </p:nvSpPr>
        <p:spPr bwMode="auto">
          <a:xfrm>
            <a:off x="457200" y="274638"/>
            <a:ext cx="8229600" cy="944562"/>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Fragmentation</a:t>
            </a:r>
          </a:p>
        </p:txBody>
      </p:sp>
      <p:sp>
        <p:nvSpPr>
          <p:cNvPr id="29699" name="Content Placeholder 2"/>
          <p:cNvSpPr>
            <a:spLocks noGrp="1"/>
          </p:cNvSpPr>
          <p:nvPr>
            <p:ph idx="1"/>
          </p:nvPr>
        </p:nvSpPr>
        <p:spPr bwMode="auto">
          <a:xfrm>
            <a:off x="457200" y="990600"/>
            <a:ext cx="8382000" cy="5410200"/>
          </a:xfrm>
          <a:noFill/>
          <a:ln>
            <a:miter lim="800000"/>
            <a:headEnd/>
            <a:tailEnd/>
          </a:ln>
        </p:spPr>
        <p:txBody>
          <a:bodyPr vert="horz" wrap="square" lIns="91440" tIns="45720" rIns="91440" bIns="45720" numCol="1" anchor="t" anchorCtr="0" compatLnSpc="1">
            <a:prstTxWarp prst="textNoShape">
              <a:avLst/>
            </a:prstTxWarp>
          </a:bodyPr>
          <a:lstStyle/>
          <a:p>
            <a:r>
              <a:rPr lang="en-US" u="sng" dirty="0" smtClean="0"/>
              <a:t>Why Fragmentation is Required?</a:t>
            </a:r>
          </a:p>
          <a:p>
            <a:pPr lvl="1"/>
            <a:r>
              <a:rPr lang="en-US" dirty="0" smtClean="0"/>
              <a:t>A datagram can travel through different networks whose Protocols are defined by the data link and Physical Layer.</a:t>
            </a:r>
          </a:p>
          <a:p>
            <a:pPr lvl="1"/>
            <a:r>
              <a:rPr lang="en-US" dirty="0" smtClean="0"/>
              <a:t>We know that at the data link layer we deal with </a:t>
            </a:r>
            <a:r>
              <a:rPr lang="en-US" b="1" i="1" dirty="0" smtClean="0"/>
              <a:t>Frames.</a:t>
            </a:r>
          </a:p>
          <a:p>
            <a:pPr lvl="1"/>
            <a:r>
              <a:rPr lang="en-US" dirty="0" smtClean="0"/>
              <a:t>For different network Protocols at data link layer we have different formats and sizes of frames.</a:t>
            </a:r>
          </a:p>
          <a:p>
            <a:pPr lvl="1"/>
            <a:r>
              <a:rPr lang="en-US" dirty="0" smtClean="0"/>
              <a:t>Now we also know that the Packet from network layer called datagram (Header + data) act completely as data for the data link Frame.</a:t>
            </a:r>
          </a:p>
        </p:txBody>
      </p:sp>
      <p:sp>
        <p:nvSpPr>
          <p:cNvPr id="5" name="Slide Number Placeholder 4"/>
          <p:cNvSpPr>
            <a:spLocks noGrp="1"/>
          </p:cNvSpPr>
          <p:nvPr>
            <p:ph type="sldNum" sz="quarter" idx="12"/>
          </p:nvPr>
        </p:nvSpPr>
        <p:spPr/>
        <p:txBody>
          <a:bodyPr/>
          <a:lstStyle/>
          <a:p>
            <a:fld id="{041D3A54-49C8-4203-BABB-E22CDC34B69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762000"/>
            <a:ext cx="457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725" name="Text Box 4"/>
          <p:cNvSpPr txBox="1">
            <a:spLocks noChangeArrowheads="1"/>
          </p:cNvSpPr>
          <p:nvPr/>
        </p:nvSpPr>
        <p:spPr bwMode="auto">
          <a:xfrm>
            <a:off x="304800" y="762000"/>
            <a:ext cx="4572919"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Maximum transfer unit (MTU)</a:t>
            </a:r>
          </a:p>
        </p:txBody>
      </p:sp>
      <p:pic>
        <p:nvPicPr>
          <p:cNvPr id="30727" name="Picture 6"/>
          <p:cNvPicPr>
            <a:picLocks noChangeAspect="1" noChangeArrowheads="1"/>
          </p:cNvPicPr>
          <p:nvPr/>
        </p:nvPicPr>
        <p:blipFill>
          <a:blip r:embed="rId3" cstate="print"/>
          <a:srcRect/>
          <a:stretch>
            <a:fillRect/>
          </a:stretch>
        </p:blipFill>
        <p:spPr bwMode="auto">
          <a:xfrm>
            <a:off x="944563" y="2613025"/>
            <a:ext cx="7056437" cy="17303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smtClean="0"/>
              <a:t>Continued</a:t>
            </a:r>
          </a:p>
        </p:txBody>
      </p:sp>
      <p:sp>
        <p:nvSpPr>
          <p:cNvPr id="31747" name="Content Placeholder 2"/>
          <p:cNvSpPr>
            <a:spLocks noGrp="1"/>
          </p:cNvSpPr>
          <p:nvPr>
            <p:ph idx="1"/>
          </p:nvPr>
        </p:nvSpPr>
        <p:spPr bwMode="auto">
          <a:xfrm>
            <a:off x="457200" y="1371600"/>
            <a:ext cx="8229600" cy="4754563"/>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Ø"/>
            </a:pPr>
            <a:r>
              <a:rPr lang="en-US" dirty="0" smtClean="0"/>
              <a:t>Different Data link layer Protocols e.g. X.25, Frame Relay, Ethernet etc have different frame formats in which there is a field that limits the size of the Data in the frame called </a:t>
            </a:r>
            <a:r>
              <a:rPr lang="en-US" b="1" i="1" dirty="0" smtClean="0"/>
              <a:t>Maximum Transfer Unit.</a:t>
            </a:r>
          </a:p>
          <a:p>
            <a:pPr algn="just">
              <a:buFont typeface="Wingdings" pitchFamily="2" charset="2"/>
              <a:buChar char="Ø"/>
            </a:pPr>
            <a:r>
              <a:rPr lang="en-US" dirty="0" smtClean="0"/>
              <a:t>Thus in many cases (datagram traveling from LAN to WAN) it is required to fragment the datagram according to the MTU of the underlying network.</a:t>
            </a:r>
          </a:p>
        </p:txBody>
      </p:sp>
      <p:sp>
        <p:nvSpPr>
          <p:cNvPr id="4" name="Slide Number Placeholder 3"/>
          <p:cNvSpPr>
            <a:spLocks noGrp="1"/>
          </p:cNvSpPr>
          <p:nvPr>
            <p:ph type="sldNum" sz="quarter" idx="12"/>
          </p:nvPr>
        </p:nvSpPr>
        <p:spPr/>
        <p:txBody>
          <a:bodyPr/>
          <a:lstStyle/>
          <a:p>
            <a:fld id="{041D3A54-49C8-4203-BABB-E22CDC34B69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1838325" y="762000"/>
            <a:ext cx="3600024"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Table </a:t>
            </a:r>
            <a:r>
              <a:rPr lang="en-US" sz="2400" dirty="0" smtClean="0">
                <a:solidFill>
                  <a:schemeClr val="folHlink"/>
                </a:solidFill>
                <a:latin typeface="Times New Roman" pitchFamily="18" charset="0"/>
              </a:rPr>
              <a:t> </a:t>
            </a:r>
            <a:r>
              <a:rPr lang="en-US" sz="2000" i="1" dirty="0">
                <a:latin typeface="Times New Roman" pitchFamily="18" charset="0"/>
              </a:rPr>
              <a:t>MTUs for some networks</a:t>
            </a:r>
          </a:p>
        </p:txBody>
      </p:sp>
      <p:pic>
        <p:nvPicPr>
          <p:cNvPr id="32772" name="Picture 4"/>
          <p:cNvPicPr>
            <a:picLocks noChangeAspect="1" noChangeArrowheads="1"/>
          </p:cNvPicPr>
          <p:nvPr/>
        </p:nvPicPr>
        <p:blipFill>
          <a:blip r:embed="rId3" cstate="print"/>
          <a:srcRect/>
          <a:stretch>
            <a:fillRect/>
          </a:stretch>
        </p:blipFill>
        <p:spPr bwMode="auto">
          <a:xfrm>
            <a:off x="1477963" y="1217613"/>
            <a:ext cx="6370637" cy="472598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41D3A54-49C8-4203-BABB-E22CDC34B69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Fields Related To Fragmentation</a:t>
            </a:r>
          </a:p>
        </p:txBody>
      </p:sp>
      <p:sp>
        <p:nvSpPr>
          <p:cNvPr id="33795" name="Content Placeholder 2"/>
          <p:cNvSpPr>
            <a:spLocks noGrp="1"/>
          </p:cNvSpPr>
          <p:nvPr>
            <p:ph idx="1"/>
          </p:nvPr>
        </p:nvSpPr>
        <p:spPr bwMode="auto">
          <a:xfrm>
            <a:off x="457200" y="1219200"/>
            <a:ext cx="8229600" cy="4906963"/>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Ø"/>
            </a:pPr>
            <a:r>
              <a:rPr lang="en-US" u="sng" dirty="0" smtClean="0"/>
              <a:t>Identification</a:t>
            </a:r>
          </a:p>
          <a:p>
            <a:pPr lvl="1" algn="just">
              <a:buFont typeface="Wingdings" pitchFamily="2" charset="2"/>
              <a:buChar char="Ø"/>
            </a:pPr>
            <a:r>
              <a:rPr lang="en-US" dirty="0" smtClean="0"/>
              <a:t>16-bit field</a:t>
            </a:r>
          </a:p>
          <a:p>
            <a:pPr lvl="1" algn="just">
              <a:buFont typeface="Wingdings" pitchFamily="2" charset="2"/>
              <a:buChar char="Ø"/>
            </a:pPr>
            <a:r>
              <a:rPr lang="en-US" dirty="0" smtClean="0"/>
              <a:t>Each datagram is assigned a unique number</a:t>
            </a:r>
          </a:p>
          <a:p>
            <a:pPr lvl="1" algn="just">
              <a:buFont typeface="Wingdings" pitchFamily="2" charset="2"/>
              <a:buChar char="Ø"/>
            </a:pPr>
            <a:r>
              <a:rPr lang="en-US" dirty="0" smtClean="0"/>
              <a:t>When the datagram is fragmented the same identification number is copied to all the fragments.</a:t>
            </a:r>
          </a:p>
          <a:p>
            <a:pPr algn="just">
              <a:buFont typeface="Wingdings" pitchFamily="2" charset="2"/>
              <a:buChar char="Ø"/>
            </a:pPr>
            <a:r>
              <a:rPr lang="en-US" u="sng" dirty="0" smtClean="0"/>
              <a:t>Flags</a:t>
            </a:r>
          </a:p>
          <a:p>
            <a:pPr lvl="1" algn="just">
              <a:buFont typeface="Wingdings" pitchFamily="2" charset="2"/>
              <a:buChar char="Ø"/>
            </a:pPr>
            <a:r>
              <a:rPr lang="en-US" dirty="0" smtClean="0"/>
              <a:t>3 bit field</a:t>
            </a:r>
          </a:p>
          <a:p>
            <a:pPr lvl="1" algn="just">
              <a:buFont typeface="Wingdings" pitchFamily="2" charset="2"/>
              <a:buChar char="Ø"/>
            </a:pPr>
            <a:r>
              <a:rPr lang="en-US" dirty="0" smtClean="0"/>
              <a:t>1</a:t>
            </a:r>
            <a:r>
              <a:rPr lang="en-US" baseline="30000" dirty="0" smtClean="0"/>
              <a:t>st</a:t>
            </a:r>
            <a:r>
              <a:rPr lang="en-US" dirty="0" smtClean="0"/>
              <a:t> bit is reserved</a:t>
            </a:r>
          </a:p>
          <a:p>
            <a:pPr lvl="1" algn="just">
              <a:buFont typeface="Wingdings" pitchFamily="2" charset="2"/>
              <a:buChar char="Ø"/>
            </a:pPr>
            <a:endParaRPr lang="en-US" dirty="0" smtClean="0"/>
          </a:p>
          <a:p>
            <a:pPr lvl="1" algn="just">
              <a:buFont typeface="Wingdings" pitchFamily="2" charset="2"/>
              <a:buChar char="Ø"/>
            </a:pPr>
            <a:endParaRPr lang="en-US" dirty="0" smtClean="0"/>
          </a:p>
        </p:txBody>
      </p:sp>
      <p:sp>
        <p:nvSpPr>
          <p:cNvPr id="5" name="Slide Number Placeholder 4"/>
          <p:cNvSpPr>
            <a:spLocks noGrp="1"/>
          </p:cNvSpPr>
          <p:nvPr>
            <p:ph type="sldNum" sz="quarter" idx="12"/>
          </p:nvPr>
        </p:nvSpPr>
        <p:spPr/>
        <p:txBody>
          <a:bodyPr/>
          <a:lstStyle/>
          <a:p>
            <a:fld id="{041D3A54-49C8-4203-BABB-E22CDC34B69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457200" y="152400"/>
            <a:ext cx="8229600" cy="5635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Continued…..</a:t>
            </a:r>
          </a:p>
        </p:txBody>
      </p:sp>
      <p:sp>
        <p:nvSpPr>
          <p:cNvPr id="34819" name="Content Placeholder 2"/>
          <p:cNvSpPr>
            <a:spLocks noGrp="1"/>
          </p:cNvSpPr>
          <p:nvPr>
            <p:ph idx="1"/>
          </p:nvPr>
        </p:nvSpPr>
        <p:spPr bwMode="auto">
          <a:xfrm>
            <a:off x="457200" y="838200"/>
            <a:ext cx="8458200" cy="55626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lvl="1"/>
            <a:r>
              <a:rPr lang="en-US" dirty="0" smtClean="0"/>
              <a:t>2</a:t>
            </a:r>
            <a:r>
              <a:rPr lang="en-US" baseline="30000" dirty="0" smtClean="0"/>
              <a:t>nd</a:t>
            </a:r>
            <a:r>
              <a:rPr lang="en-US" dirty="0" smtClean="0"/>
              <a:t> bit is </a:t>
            </a:r>
            <a:r>
              <a:rPr lang="en-US" b="1" i="1" dirty="0" smtClean="0"/>
              <a:t>Do not Fragment</a:t>
            </a:r>
          </a:p>
          <a:p>
            <a:pPr lvl="2" algn="just">
              <a:buFont typeface="Wingdings" pitchFamily="2" charset="2"/>
              <a:buChar char="Ø"/>
            </a:pPr>
            <a:r>
              <a:rPr lang="en-US" dirty="0" smtClean="0"/>
              <a:t>if the value of this field is 1 the machine must not fragment the datagram. If it cannot pass the datagram though any available physical network, it discards the datagram and sends and ICMP error message to the source host.</a:t>
            </a:r>
          </a:p>
          <a:p>
            <a:pPr lvl="2" algn="just">
              <a:buFont typeface="Wingdings" pitchFamily="2" charset="2"/>
              <a:buChar char="Ø"/>
            </a:pPr>
            <a:r>
              <a:rPr lang="en-US" dirty="0" smtClean="0"/>
              <a:t>If the value is 0, this means that whenever required the datagram can be fragmented according to the requirement of the physical network it is travelling.</a:t>
            </a:r>
          </a:p>
          <a:p>
            <a:pPr lvl="1"/>
            <a:r>
              <a:rPr lang="en-US" dirty="0" smtClean="0"/>
              <a:t>3</a:t>
            </a:r>
            <a:r>
              <a:rPr lang="en-US" baseline="30000" dirty="0" smtClean="0"/>
              <a:t>rd</a:t>
            </a:r>
            <a:r>
              <a:rPr lang="en-US" dirty="0" smtClean="0"/>
              <a:t> bit is </a:t>
            </a:r>
            <a:r>
              <a:rPr lang="en-US" b="1" i="1" dirty="0" smtClean="0"/>
              <a:t>More Fragment</a:t>
            </a:r>
          </a:p>
          <a:p>
            <a:pPr lvl="2" algn="just">
              <a:buFont typeface="Wingdings" pitchFamily="2" charset="2"/>
              <a:buChar char="Ø"/>
            </a:pPr>
            <a:r>
              <a:rPr lang="en-US" dirty="0" smtClean="0"/>
              <a:t>If its value is 1, it means this is not the last fragment more fragments have to come.</a:t>
            </a:r>
          </a:p>
          <a:p>
            <a:pPr lvl="2" algn="just">
              <a:buFont typeface="Wingdings" pitchFamily="2" charset="2"/>
              <a:buChar char="Ø"/>
            </a:pPr>
            <a:r>
              <a:rPr lang="en-US" dirty="0" smtClean="0"/>
              <a:t>If its value is 0, it means this is the last fragment or the only fragment.</a:t>
            </a:r>
          </a:p>
        </p:txBody>
      </p:sp>
      <p:sp>
        <p:nvSpPr>
          <p:cNvPr id="4" name="Slide Number Placeholder 3"/>
          <p:cNvSpPr>
            <a:spLocks noGrp="1"/>
          </p:cNvSpPr>
          <p:nvPr>
            <p:ph type="sldNum" sz="quarter" idx="12"/>
          </p:nvPr>
        </p:nvSpPr>
        <p:spPr/>
        <p:txBody>
          <a:bodyPr/>
          <a:lstStyle/>
          <a:p>
            <a:fld id="{041D3A54-49C8-4203-BABB-E22CDC34B69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838200"/>
            <a:ext cx="4114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5" name="Text Box 4"/>
          <p:cNvSpPr txBox="1">
            <a:spLocks noChangeArrowheads="1"/>
          </p:cNvSpPr>
          <p:nvPr/>
        </p:nvSpPr>
        <p:spPr bwMode="auto">
          <a:xfrm>
            <a:off x="304800" y="762000"/>
            <a:ext cx="4274760"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Flags used in fragmentation</a:t>
            </a:r>
          </a:p>
        </p:txBody>
      </p:sp>
      <p:pic>
        <p:nvPicPr>
          <p:cNvPr id="35847" name="Picture 6"/>
          <p:cNvPicPr>
            <a:picLocks noChangeAspect="1" noChangeArrowheads="1"/>
          </p:cNvPicPr>
          <p:nvPr/>
        </p:nvPicPr>
        <p:blipFill>
          <a:blip r:embed="rId3" cstate="print"/>
          <a:srcRect/>
          <a:stretch>
            <a:fillRect/>
          </a:stretch>
        </p:blipFill>
        <p:spPr bwMode="auto">
          <a:xfrm>
            <a:off x="1809750" y="3060700"/>
            <a:ext cx="5524500" cy="735013"/>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457200" y="274638"/>
            <a:ext cx="8229600" cy="7159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Continued…..</a:t>
            </a:r>
          </a:p>
        </p:txBody>
      </p:sp>
      <p:sp>
        <p:nvSpPr>
          <p:cNvPr id="36867" name="Content Placeholder 2"/>
          <p:cNvSpPr>
            <a:spLocks noGrp="1"/>
          </p:cNvSpPr>
          <p:nvPr>
            <p:ph idx="1"/>
          </p:nvPr>
        </p:nvSpPr>
        <p:spPr bwMode="auto">
          <a:xfrm>
            <a:off x="457200" y="1066800"/>
            <a:ext cx="8229600" cy="5059363"/>
          </a:xfrm>
          <a:noFill/>
          <a:ln>
            <a:miter lim="800000"/>
            <a:headEnd/>
            <a:tailEnd/>
          </a:ln>
        </p:spPr>
        <p:txBody>
          <a:bodyPr vert="horz" wrap="square" lIns="91440" tIns="45720" rIns="91440" bIns="45720" numCol="1" anchor="t" anchorCtr="0" compatLnSpc="1">
            <a:prstTxWarp prst="textNoShape">
              <a:avLst/>
            </a:prstTxWarp>
          </a:bodyPr>
          <a:lstStyle/>
          <a:p>
            <a:r>
              <a:rPr lang="en-US" u="sng" smtClean="0"/>
              <a:t>Fragmentation Offset</a:t>
            </a:r>
          </a:p>
          <a:p>
            <a:pPr lvl="1"/>
            <a:r>
              <a:rPr lang="en-US" smtClean="0"/>
              <a:t>13 bit Field</a:t>
            </a:r>
          </a:p>
          <a:p>
            <a:pPr lvl="1"/>
            <a:r>
              <a:rPr lang="en-US" smtClean="0"/>
              <a:t>Shows the relative position of the fragment in the whole datagram.</a:t>
            </a:r>
          </a:p>
          <a:p>
            <a:pPr lvl="1"/>
            <a:r>
              <a:rPr lang="en-US" smtClean="0"/>
              <a:t>Offset is measured in units of 8 bytes.</a:t>
            </a:r>
          </a:p>
          <a:p>
            <a:pPr lvl="1">
              <a:buFont typeface="Wingdings" pitchFamily="2" charset="2"/>
              <a:buNone/>
            </a:pPr>
            <a:endParaRPr lang="en-US" smtClean="0"/>
          </a:p>
        </p:txBody>
      </p:sp>
      <p:sp>
        <p:nvSpPr>
          <p:cNvPr id="4" name="Slide Number Placeholder 3"/>
          <p:cNvSpPr>
            <a:spLocks noGrp="1"/>
          </p:cNvSpPr>
          <p:nvPr>
            <p:ph type="sldNum" sz="quarter" idx="12"/>
          </p:nvPr>
        </p:nvSpPr>
        <p:spPr/>
        <p:txBody>
          <a:bodyPr/>
          <a:lstStyle/>
          <a:p>
            <a:fld id="{041D3A54-49C8-4203-BABB-E22CDC34B69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762000"/>
            <a:ext cx="3657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93" name="Text Box 4"/>
          <p:cNvSpPr txBox="1">
            <a:spLocks noChangeArrowheads="1"/>
          </p:cNvSpPr>
          <p:nvPr/>
        </p:nvSpPr>
        <p:spPr bwMode="auto">
          <a:xfrm>
            <a:off x="304800" y="762000"/>
            <a:ext cx="3819507"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Fragmentation example</a:t>
            </a:r>
          </a:p>
        </p:txBody>
      </p:sp>
      <p:pic>
        <p:nvPicPr>
          <p:cNvPr id="37895" name="Picture 6"/>
          <p:cNvPicPr>
            <a:picLocks noChangeAspect="1" noChangeArrowheads="1"/>
          </p:cNvPicPr>
          <p:nvPr/>
        </p:nvPicPr>
        <p:blipFill>
          <a:blip r:embed="rId3" cstate="print"/>
          <a:srcRect/>
          <a:stretch>
            <a:fillRect/>
          </a:stretch>
        </p:blipFill>
        <p:spPr bwMode="auto">
          <a:xfrm>
            <a:off x="477838" y="2170113"/>
            <a:ext cx="7751762" cy="301148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304800"/>
            <a:ext cx="822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7" name="Text Box 4"/>
          <p:cNvSpPr txBox="1">
            <a:spLocks noChangeArrowheads="1"/>
          </p:cNvSpPr>
          <p:nvPr/>
        </p:nvSpPr>
        <p:spPr bwMode="auto">
          <a:xfrm>
            <a:off x="304800" y="304800"/>
            <a:ext cx="8229600" cy="461665"/>
          </a:xfrm>
          <a:prstGeom prst="rect">
            <a:avLst/>
          </a:prstGeom>
          <a:noFill/>
          <a:ln w="9525">
            <a:noFill/>
            <a:miter lim="800000"/>
            <a:headEnd/>
            <a:tailEnd/>
          </a:ln>
        </p:spPr>
        <p:txBody>
          <a:bodyPr wrap="squar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Detailed fragmentation example</a:t>
            </a:r>
          </a:p>
        </p:txBody>
      </p:sp>
      <p:pic>
        <p:nvPicPr>
          <p:cNvPr id="38919" name="Picture 6"/>
          <p:cNvPicPr>
            <a:picLocks noChangeAspect="1" noChangeArrowheads="1"/>
          </p:cNvPicPr>
          <p:nvPr/>
        </p:nvPicPr>
        <p:blipFill>
          <a:blip r:embed="rId3" cstate="print"/>
          <a:srcRect/>
          <a:stretch>
            <a:fillRect/>
          </a:stretch>
        </p:blipFill>
        <p:spPr bwMode="auto">
          <a:xfrm>
            <a:off x="739775" y="1219200"/>
            <a:ext cx="6956425" cy="5126038"/>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5125" name="Text Box 4"/>
          <p:cNvSpPr txBox="1">
            <a:spLocks noChangeArrowheads="1"/>
          </p:cNvSpPr>
          <p:nvPr/>
        </p:nvSpPr>
        <p:spPr bwMode="auto">
          <a:xfrm>
            <a:off x="304800" y="381000"/>
            <a:ext cx="8686800" cy="1015663"/>
          </a:xfrm>
          <a:prstGeom prst="rect">
            <a:avLst/>
          </a:prstGeom>
          <a:solidFill>
            <a:schemeClr val="bg1"/>
          </a:solidFill>
          <a:ln w="9525">
            <a:noFill/>
            <a:miter lim="800000"/>
            <a:headEnd/>
            <a:tailEnd/>
          </a:ln>
          <a:effectLst/>
        </p:spPr>
        <p:txBody>
          <a:bodyPr wrap="square">
            <a:spAutoFit/>
          </a:bodyPr>
          <a:lstStyle/>
          <a:p>
            <a:endParaRPr lang="en-US" sz="3000" dirty="0" smtClean="0">
              <a:solidFill>
                <a:schemeClr val="folHlink"/>
              </a:solidFill>
              <a:latin typeface="+mj-lt"/>
            </a:endParaRPr>
          </a:p>
          <a:p>
            <a:r>
              <a:rPr lang="en-US" sz="3000" dirty="0" smtClean="0">
                <a:solidFill>
                  <a:schemeClr val="folHlink"/>
                </a:solidFill>
                <a:latin typeface="+mj-lt"/>
              </a:rPr>
              <a:t>Figure :  </a:t>
            </a:r>
            <a:r>
              <a:rPr lang="en-US" sz="3000" i="1" dirty="0" smtClean="0">
                <a:latin typeface="+mj-lt"/>
              </a:rPr>
              <a:t>Components of a data communication system</a:t>
            </a:r>
            <a:endParaRPr lang="en-US" sz="3000" i="1" dirty="0">
              <a:latin typeface="+mj-lt"/>
            </a:endParaRPr>
          </a:p>
        </p:txBody>
      </p:sp>
      <p:pic>
        <p:nvPicPr>
          <p:cNvPr id="5127" name="Picture 6"/>
          <p:cNvPicPr>
            <a:picLocks noChangeAspect="1" noChangeArrowheads="1"/>
          </p:cNvPicPr>
          <p:nvPr/>
        </p:nvPicPr>
        <p:blipFill>
          <a:blip r:embed="rId3" cstate="print"/>
          <a:srcRect/>
          <a:stretch>
            <a:fillRect/>
          </a:stretch>
        </p:blipFill>
        <p:spPr bwMode="auto">
          <a:xfrm>
            <a:off x="782638" y="2670175"/>
            <a:ext cx="7065962" cy="1825625"/>
          </a:xfrm>
          <a:prstGeom prst="rect">
            <a:avLst/>
          </a:prstGeom>
          <a:noFill/>
          <a:ln w="9525">
            <a:noFill/>
            <a:miter lim="800000"/>
            <a:headEnd/>
            <a:tailEnd/>
          </a:ln>
          <a:effectLst/>
        </p:spPr>
      </p:pic>
      <p:sp>
        <p:nvSpPr>
          <p:cNvPr id="11" name="Slide Number Placeholder 10"/>
          <p:cNvSpPr>
            <a:spLocks noGrp="1"/>
          </p:cNvSpPr>
          <p:nvPr>
            <p:ph type="sldNum" sz="quarter" idx="12"/>
          </p:nvPr>
        </p:nvSpPr>
        <p:spPr/>
        <p:txBody>
          <a:bodyPr/>
          <a:lstStyle/>
          <a:p>
            <a:fld id="{041D3A54-49C8-4203-BABB-E22CDC34B69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19456"/>
            <a:ext cx="8458200" cy="6136894"/>
          </a:xfrm>
        </p:spPr>
        <p:txBody>
          <a:bodyPr>
            <a:normAutofit fontScale="85000" lnSpcReduction="10000"/>
          </a:bodyPr>
          <a:lstStyle/>
          <a:p>
            <a:pPr algn="just">
              <a:buFont typeface="Wingdings" panose="05000000000000000000" pitchFamily="2" charset="2"/>
              <a:buChar char="Ø"/>
            </a:pPr>
            <a:r>
              <a:rPr lang="en-US" dirty="0"/>
              <a:t>It is obvious that even if each fragment follows a different path and arrives out </a:t>
            </a:r>
            <a:r>
              <a:rPr lang="en-US" dirty="0" smtClean="0"/>
              <a:t>of order</a:t>
            </a:r>
            <a:r>
              <a:rPr lang="en-US" dirty="0"/>
              <a:t>, the final destination host can reassemble the original datagram from the </a:t>
            </a:r>
            <a:r>
              <a:rPr lang="en-US" dirty="0" smtClean="0"/>
              <a:t>fragments received </a:t>
            </a:r>
            <a:r>
              <a:rPr lang="en-US" dirty="0"/>
              <a:t>(if none of them is lost) using the following strategy:</a:t>
            </a:r>
          </a:p>
          <a:p>
            <a:pPr marL="0" indent="0" algn="just">
              <a:buNone/>
            </a:pPr>
            <a:r>
              <a:rPr lang="en-US" b="1" dirty="0"/>
              <a:t>a. </a:t>
            </a:r>
            <a:r>
              <a:rPr lang="en-US" dirty="0"/>
              <a:t>The first fragment has an offset field value of zero.</a:t>
            </a:r>
          </a:p>
          <a:p>
            <a:pPr marL="0" indent="0" algn="just">
              <a:buNone/>
            </a:pPr>
            <a:r>
              <a:rPr lang="en-US" b="1" dirty="0"/>
              <a:t>b. </a:t>
            </a:r>
            <a:r>
              <a:rPr lang="en-US" dirty="0"/>
              <a:t>Divide the length of the first fragment by 8. The second fragment has an </a:t>
            </a:r>
            <a:r>
              <a:rPr lang="en-US" dirty="0" smtClean="0"/>
              <a:t>offset value </a:t>
            </a:r>
            <a:r>
              <a:rPr lang="en-US" dirty="0"/>
              <a:t>equal to that result.</a:t>
            </a:r>
          </a:p>
          <a:p>
            <a:pPr marL="0" indent="0" algn="just">
              <a:buNone/>
            </a:pPr>
            <a:r>
              <a:rPr lang="en-US" b="1" dirty="0"/>
              <a:t>c. </a:t>
            </a:r>
            <a:r>
              <a:rPr lang="en-US" dirty="0"/>
              <a:t>Divide the total length of the first and second fragment by 8. The third </a:t>
            </a:r>
            <a:r>
              <a:rPr lang="en-US" dirty="0" smtClean="0"/>
              <a:t>fragment has </a:t>
            </a:r>
            <a:r>
              <a:rPr lang="en-US" dirty="0"/>
              <a:t>an offset value equal to that result.</a:t>
            </a:r>
          </a:p>
          <a:p>
            <a:pPr marL="0" indent="0" algn="just">
              <a:buNone/>
            </a:pPr>
            <a:r>
              <a:rPr lang="en-US" b="1" dirty="0"/>
              <a:t>d. </a:t>
            </a:r>
            <a:r>
              <a:rPr lang="en-US" dirty="0"/>
              <a:t>Continue the process. The last fragment has its M bit set to 0.</a:t>
            </a:r>
          </a:p>
          <a:p>
            <a:pPr marL="0" indent="0" algn="just">
              <a:buNone/>
            </a:pPr>
            <a:r>
              <a:rPr lang="en-US" b="1" dirty="0"/>
              <a:t>e. </a:t>
            </a:r>
            <a:r>
              <a:rPr lang="en-US" dirty="0"/>
              <a:t>Continue the process. The last fragment has a </a:t>
            </a:r>
            <a:r>
              <a:rPr lang="en-US" i="1" dirty="0"/>
              <a:t>more </a:t>
            </a:r>
            <a:r>
              <a:rPr lang="en-US" dirty="0"/>
              <a:t>bit value of 0.</a:t>
            </a:r>
            <a:endParaRPr lang="en-US" dirty="0"/>
          </a:p>
        </p:txBody>
      </p:sp>
      <p:sp>
        <p:nvSpPr>
          <p:cNvPr id="2" name="Slide Number Placeholder 1"/>
          <p:cNvSpPr>
            <a:spLocks noGrp="1"/>
          </p:cNvSpPr>
          <p:nvPr>
            <p:ph type="sldNum" sz="quarter" idx="12"/>
          </p:nvPr>
        </p:nvSpPr>
        <p:spPr/>
        <p:txBody>
          <a:bodyPr/>
          <a:lstStyle/>
          <a:p>
            <a:fld id="{041D3A54-49C8-4203-BABB-E22CDC34B698}" type="slidenum">
              <a:rPr lang="en-US" smtClean="0"/>
              <a:pPr/>
              <a:t>40</a:t>
            </a:fld>
            <a:endParaRPr lang="en-US"/>
          </a:p>
        </p:txBody>
      </p:sp>
    </p:spTree>
    <p:extLst>
      <p:ext uri="{BB962C8B-B14F-4D97-AF65-F5344CB8AC3E}">
        <p14:creationId xmlns:p14="http://schemas.microsoft.com/office/powerpoint/2010/main" val="23448843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457201"/>
            <a:ext cx="7772400" cy="1676399"/>
          </a:xfrm>
        </p:spPr>
        <p:txBody>
          <a:bodyPr>
            <a:noAutofit/>
          </a:bodyPr>
          <a:lstStyle/>
          <a:p>
            <a:pPr algn="l"/>
            <a:r>
              <a:rPr lang="en-US" sz="2000" b="1" dirty="0"/>
              <a:t>Example </a:t>
            </a:r>
            <a:r>
              <a:rPr lang="en-US" sz="2000" b="1" dirty="0" smtClean="0"/>
              <a:t>1.</a:t>
            </a:r>
            <a:r>
              <a:rPr lang="en-US" sz="2000" b="1" dirty="0"/>
              <a:t/>
            </a:r>
            <a:br>
              <a:rPr lang="en-US" sz="2000" b="1" dirty="0"/>
            </a:br>
            <a:r>
              <a:rPr lang="en-US" sz="2000" dirty="0"/>
              <a:t>A packet has arrived with an M bit value of 0. Is this the first fragment, the last fragment, or </a:t>
            </a:r>
            <a:r>
              <a:rPr lang="en-US" sz="2000" dirty="0" smtClean="0"/>
              <a:t>a middle </a:t>
            </a:r>
            <a:r>
              <a:rPr lang="en-US" sz="2000" dirty="0"/>
              <a:t>fragment? Do we know if the packet was fragmented?</a:t>
            </a:r>
          </a:p>
        </p:txBody>
      </p:sp>
      <p:sp>
        <p:nvSpPr>
          <p:cNvPr id="3" name="Content Placeholder 2"/>
          <p:cNvSpPr>
            <a:spLocks noGrp="1"/>
          </p:cNvSpPr>
          <p:nvPr>
            <p:ph type="subTitle" idx="1"/>
          </p:nvPr>
        </p:nvSpPr>
        <p:spPr>
          <a:xfrm>
            <a:off x="685800" y="2112264"/>
            <a:ext cx="7936992" cy="3907536"/>
          </a:xfrm>
        </p:spPr>
        <p:txBody>
          <a:bodyPr>
            <a:normAutofit/>
          </a:bodyPr>
          <a:lstStyle/>
          <a:p>
            <a:pPr algn="just"/>
            <a:r>
              <a:rPr lang="en-US" b="1" dirty="0" smtClean="0">
                <a:solidFill>
                  <a:schemeClr val="tx1"/>
                </a:solidFill>
              </a:rPr>
              <a:t>Solution</a:t>
            </a:r>
            <a:endParaRPr lang="en-US" b="1" dirty="0">
              <a:solidFill>
                <a:schemeClr val="tx1"/>
              </a:solidFill>
            </a:endParaRPr>
          </a:p>
          <a:p>
            <a:pPr algn="just"/>
            <a:r>
              <a:rPr lang="en-US" dirty="0">
                <a:solidFill>
                  <a:schemeClr val="tx1"/>
                </a:solidFill>
              </a:rPr>
              <a:t>If the M bit is 0, it means that there are no more fragments; the fragment is the last one. </a:t>
            </a:r>
            <a:r>
              <a:rPr lang="en-US" dirty="0" smtClean="0">
                <a:solidFill>
                  <a:schemeClr val="tx1"/>
                </a:solidFill>
              </a:rPr>
              <a:t>However, we </a:t>
            </a:r>
            <a:r>
              <a:rPr lang="en-US" dirty="0">
                <a:solidFill>
                  <a:schemeClr val="tx1"/>
                </a:solidFill>
              </a:rPr>
              <a:t>cannot say if the original packet was fragmented or not. A </a:t>
            </a:r>
            <a:r>
              <a:rPr lang="en-US" dirty="0" err="1">
                <a:solidFill>
                  <a:schemeClr val="tx1"/>
                </a:solidFill>
              </a:rPr>
              <a:t>nonfragmented</a:t>
            </a:r>
            <a:r>
              <a:rPr lang="en-US" dirty="0">
                <a:solidFill>
                  <a:schemeClr val="tx1"/>
                </a:solidFill>
              </a:rPr>
              <a:t> packet is </a:t>
            </a:r>
            <a:r>
              <a:rPr lang="en-US" dirty="0" smtClean="0">
                <a:solidFill>
                  <a:schemeClr val="tx1"/>
                </a:solidFill>
              </a:rPr>
              <a:t>considered the </a:t>
            </a:r>
            <a:r>
              <a:rPr lang="en-US" dirty="0">
                <a:solidFill>
                  <a:schemeClr val="tx1"/>
                </a:solidFill>
              </a:rPr>
              <a:t>last fragment.</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041D3A54-49C8-4203-BABB-E22CDC34B698}" type="slidenum">
              <a:rPr lang="en-US" smtClean="0"/>
              <a:pPr/>
              <a:t>41</a:t>
            </a:fld>
            <a:endParaRPr lang="en-US"/>
          </a:p>
        </p:txBody>
      </p:sp>
    </p:spTree>
    <p:extLst>
      <p:ext uri="{BB962C8B-B14F-4D97-AF65-F5344CB8AC3E}">
        <p14:creationId xmlns:p14="http://schemas.microsoft.com/office/powerpoint/2010/main" val="1599977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429767"/>
            <a:ext cx="7799832" cy="1703833"/>
          </a:xfrm>
        </p:spPr>
        <p:txBody>
          <a:bodyPr>
            <a:noAutofit/>
          </a:bodyPr>
          <a:lstStyle/>
          <a:p>
            <a:pPr algn="l"/>
            <a:r>
              <a:rPr lang="en-US" sz="2000" b="1" dirty="0" smtClean="0"/>
              <a:t>Example 2.</a:t>
            </a:r>
            <a:r>
              <a:rPr lang="en-US" sz="2000" b="1" dirty="0"/>
              <a:t/>
            </a:r>
            <a:br>
              <a:rPr lang="en-US" sz="2000" b="1" dirty="0"/>
            </a:br>
            <a:r>
              <a:rPr lang="en-US" sz="2000" dirty="0"/>
              <a:t>A packet has arrived with an M bit value of 1. Is this the first fragment, the last fragment, or </a:t>
            </a:r>
            <a:r>
              <a:rPr lang="en-US" sz="2000" dirty="0" smtClean="0"/>
              <a:t>a middle </a:t>
            </a:r>
            <a:r>
              <a:rPr lang="en-US" sz="2000" dirty="0"/>
              <a:t>fragment? Do we know if the packet was fragmented?</a:t>
            </a:r>
            <a:endParaRPr lang="en-US" sz="2000" dirty="0"/>
          </a:p>
        </p:txBody>
      </p:sp>
      <p:sp>
        <p:nvSpPr>
          <p:cNvPr id="3" name="Content Placeholder 2"/>
          <p:cNvSpPr>
            <a:spLocks noGrp="1"/>
          </p:cNvSpPr>
          <p:nvPr>
            <p:ph type="subTitle" idx="1"/>
          </p:nvPr>
        </p:nvSpPr>
        <p:spPr>
          <a:xfrm>
            <a:off x="685800" y="2112264"/>
            <a:ext cx="7936992" cy="3907536"/>
          </a:xfrm>
        </p:spPr>
        <p:txBody>
          <a:bodyPr>
            <a:normAutofit/>
          </a:bodyPr>
          <a:lstStyle/>
          <a:p>
            <a:pPr algn="just"/>
            <a:r>
              <a:rPr lang="en-US" b="1" dirty="0" smtClean="0">
                <a:solidFill>
                  <a:schemeClr val="tx1"/>
                </a:solidFill>
              </a:rPr>
              <a:t>Solution</a:t>
            </a:r>
          </a:p>
          <a:p>
            <a:pPr algn="just"/>
            <a:r>
              <a:rPr lang="en-US" dirty="0">
                <a:solidFill>
                  <a:schemeClr val="tx1"/>
                </a:solidFill>
              </a:rPr>
              <a:t>If the M bit is 1, it means that there is at least one more fragment. This fragment can be the </a:t>
            </a:r>
            <a:r>
              <a:rPr lang="en-US" dirty="0" smtClean="0">
                <a:solidFill>
                  <a:schemeClr val="tx1"/>
                </a:solidFill>
              </a:rPr>
              <a:t>first one </a:t>
            </a:r>
            <a:r>
              <a:rPr lang="en-US" dirty="0">
                <a:solidFill>
                  <a:schemeClr val="tx1"/>
                </a:solidFill>
              </a:rPr>
              <a:t>or a middle one, but not the last one</a:t>
            </a:r>
            <a:r>
              <a:rPr lang="en-US" dirty="0" smtClean="0">
                <a:solidFill>
                  <a:schemeClr val="tx1"/>
                </a:solidFill>
              </a:rPr>
              <a:t>.</a:t>
            </a:r>
          </a:p>
          <a:p>
            <a:pPr algn="just"/>
            <a:r>
              <a:rPr lang="en-US" dirty="0" smtClean="0">
                <a:solidFill>
                  <a:schemeClr val="tx1"/>
                </a:solidFill>
              </a:rPr>
              <a:t> </a:t>
            </a:r>
            <a:r>
              <a:rPr lang="en-US" dirty="0">
                <a:solidFill>
                  <a:schemeClr val="tx1"/>
                </a:solidFill>
              </a:rPr>
              <a:t>We don’t know if it is the first one or a middle one; </a:t>
            </a:r>
            <a:r>
              <a:rPr lang="en-US" dirty="0" smtClean="0">
                <a:solidFill>
                  <a:schemeClr val="tx1"/>
                </a:solidFill>
              </a:rPr>
              <a:t>we need </a:t>
            </a:r>
            <a:r>
              <a:rPr lang="en-US" dirty="0">
                <a:solidFill>
                  <a:schemeClr val="tx1"/>
                </a:solidFill>
              </a:rPr>
              <a:t>more information (the value of the fragmentation offset).</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041D3A54-49C8-4203-BABB-E22CDC34B698}" type="slidenum">
              <a:rPr lang="en-US" smtClean="0"/>
              <a:pPr/>
              <a:t>42</a:t>
            </a:fld>
            <a:endParaRPr lang="en-US"/>
          </a:p>
        </p:txBody>
      </p:sp>
    </p:spTree>
    <p:extLst>
      <p:ext uri="{BB962C8B-B14F-4D97-AF65-F5344CB8AC3E}">
        <p14:creationId xmlns:p14="http://schemas.microsoft.com/office/powerpoint/2010/main" val="4168804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429767"/>
            <a:ext cx="7799832" cy="1703833"/>
          </a:xfrm>
        </p:spPr>
        <p:txBody>
          <a:bodyPr>
            <a:noAutofit/>
          </a:bodyPr>
          <a:lstStyle/>
          <a:p>
            <a:pPr algn="l"/>
            <a:r>
              <a:rPr lang="en-US" sz="2000" b="1" dirty="0" smtClean="0"/>
              <a:t>Example3.</a:t>
            </a:r>
            <a:r>
              <a:rPr lang="en-US" sz="2000" b="1" dirty="0"/>
              <a:t/>
            </a:r>
            <a:br>
              <a:rPr lang="en-US" sz="2000" b="1" dirty="0"/>
            </a:br>
            <a:r>
              <a:rPr lang="en-US" sz="2000" dirty="0"/>
              <a:t>A packet has arrived with an M bit value of 1 and a fragmentation offset value of 0. Is this </a:t>
            </a:r>
            <a:r>
              <a:rPr lang="en-US" sz="2000" dirty="0" smtClean="0"/>
              <a:t>the first </a:t>
            </a:r>
            <a:r>
              <a:rPr lang="en-US" sz="2000" dirty="0"/>
              <a:t>fragment, the last fragment, or a middle fragment?</a:t>
            </a:r>
            <a:endParaRPr lang="en-US" sz="2000" dirty="0"/>
          </a:p>
        </p:txBody>
      </p:sp>
      <p:sp>
        <p:nvSpPr>
          <p:cNvPr id="3" name="Content Placeholder 2"/>
          <p:cNvSpPr>
            <a:spLocks noGrp="1"/>
          </p:cNvSpPr>
          <p:nvPr>
            <p:ph type="subTitle" idx="1"/>
          </p:nvPr>
        </p:nvSpPr>
        <p:spPr>
          <a:xfrm>
            <a:off x="685800" y="2139696"/>
            <a:ext cx="7936992" cy="3880104"/>
          </a:xfrm>
        </p:spPr>
        <p:txBody>
          <a:bodyPr>
            <a:normAutofit/>
          </a:bodyPr>
          <a:lstStyle/>
          <a:p>
            <a:pPr algn="l"/>
            <a:r>
              <a:rPr lang="en-US" b="1" dirty="0" smtClean="0">
                <a:solidFill>
                  <a:schemeClr val="tx1"/>
                </a:solidFill>
              </a:rPr>
              <a:t>Solution</a:t>
            </a:r>
          </a:p>
          <a:p>
            <a:pPr algn="just"/>
            <a:r>
              <a:rPr lang="en-US" dirty="0">
                <a:solidFill>
                  <a:schemeClr val="tx1"/>
                </a:solidFill>
              </a:rPr>
              <a:t>Because the M bit is 1, it is either the first fragment or a middle one. Because the offset value is </a:t>
            </a:r>
            <a:r>
              <a:rPr lang="en-US" dirty="0" smtClean="0">
                <a:solidFill>
                  <a:schemeClr val="tx1"/>
                </a:solidFill>
              </a:rPr>
              <a:t>0,it </a:t>
            </a:r>
            <a:r>
              <a:rPr lang="en-US" dirty="0">
                <a:solidFill>
                  <a:schemeClr val="tx1"/>
                </a:solidFill>
              </a:rPr>
              <a:t>is the first fragment.</a:t>
            </a:r>
            <a:endParaRPr lang="en-US" b="1" dirty="0" smtClean="0">
              <a:solidFill>
                <a:schemeClr val="tx1"/>
              </a:solidFill>
            </a:endParaRPr>
          </a:p>
        </p:txBody>
      </p:sp>
      <p:sp>
        <p:nvSpPr>
          <p:cNvPr id="4" name="Slide Number Placeholder 3"/>
          <p:cNvSpPr>
            <a:spLocks noGrp="1"/>
          </p:cNvSpPr>
          <p:nvPr>
            <p:ph type="sldNum" sz="quarter" idx="12"/>
          </p:nvPr>
        </p:nvSpPr>
        <p:spPr/>
        <p:txBody>
          <a:bodyPr/>
          <a:lstStyle/>
          <a:p>
            <a:fld id="{041D3A54-49C8-4203-BABB-E22CDC34B698}" type="slidenum">
              <a:rPr lang="en-US" smtClean="0"/>
              <a:pPr/>
              <a:t>43</a:t>
            </a:fld>
            <a:endParaRPr lang="en-US"/>
          </a:p>
        </p:txBody>
      </p:sp>
    </p:spTree>
    <p:extLst>
      <p:ext uri="{BB962C8B-B14F-4D97-AF65-F5344CB8AC3E}">
        <p14:creationId xmlns:p14="http://schemas.microsoft.com/office/powerpoint/2010/main" val="1160819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438912"/>
            <a:ext cx="7808976" cy="1694688"/>
          </a:xfrm>
        </p:spPr>
        <p:txBody>
          <a:bodyPr>
            <a:noAutofit/>
          </a:bodyPr>
          <a:lstStyle/>
          <a:p>
            <a:pPr algn="l"/>
            <a:r>
              <a:rPr lang="en-US" sz="2000" b="1" dirty="0" smtClean="0"/>
              <a:t>Example 4.</a:t>
            </a:r>
            <a:r>
              <a:rPr lang="en-US" sz="2000" b="1" dirty="0"/>
              <a:t/>
            </a:r>
            <a:br>
              <a:rPr lang="en-US" sz="2000" b="1" dirty="0"/>
            </a:br>
            <a:r>
              <a:rPr lang="en-US" sz="2000" dirty="0"/>
              <a:t>A packet has arrived in which the offset value is 100. What is the number of the first byte? Do </a:t>
            </a:r>
            <a:r>
              <a:rPr lang="en-US" sz="2000" dirty="0" smtClean="0"/>
              <a:t>we know </a:t>
            </a:r>
            <a:r>
              <a:rPr lang="en-US" sz="2000" dirty="0"/>
              <a:t>the number of the last byte?</a:t>
            </a:r>
            <a:endParaRPr lang="en-US" sz="2000" dirty="0"/>
          </a:p>
        </p:txBody>
      </p:sp>
      <p:sp>
        <p:nvSpPr>
          <p:cNvPr id="3" name="Content Placeholder 2"/>
          <p:cNvSpPr>
            <a:spLocks noGrp="1"/>
          </p:cNvSpPr>
          <p:nvPr>
            <p:ph type="subTitle" idx="1"/>
          </p:nvPr>
        </p:nvSpPr>
        <p:spPr>
          <a:xfrm>
            <a:off x="685800" y="2130552"/>
            <a:ext cx="7964424" cy="3889248"/>
          </a:xfrm>
        </p:spPr>
        <p:txBody>
          <a:bodyPr>
            <a:normAutofit/>
          </a:bodyPr>
          <a:lstStyle/>
          <a:p>
            <a:pPr algn="just"/>
            <a:r>
              <a:rPr lang="en-US" b="1" dirty="0" smtClean="0">
                <a:solidFill>
                  <a:schemeClr val="tx1"/>
                </a:solidFill>
              </a:rPr>
              <a:t>Solution</a:t>
            </a:r>
          </a:p>
          <a:p>
            <a:pPr algn="just"/>
            <a:r>
              <a:rPr lang="en-US" dirty="0">
                <a:solidFill>
                  <a:schemeClr val="tx1"/>
                </a:solidFill>
              </a:rPr>
              <a:t>To find the number of the first byte, we multiply the offset value by 8. This means that the </a:t>
            </a:r>
            <a:r>
              <a:rPr lang="en-US" dirty="0" smtClean="0">
                <a:solidFill>
                  <a:schemeClr val="tx1"/>
                </a:solidFill>
              </a:rPr>
              <a:t>first byte </a:t>
            </a:r>
            <a:r>
              <a:rPr lang="en-US" dirty="0">
                <a:solidFill>
                  <a:schemeClr val="tx1"/>
                </a:solidFill>
              </a:rPr>
              <a:t>number is 800. We cannot determine the number of the last byte unless we know the </a:t>
            </a:r>
            <a:r>
              <a:rPr lang="en-US" dirty="0" smtClean="0">
                <a:solidFill>
                  <a:schemeClr val="tx1"/>
                </a:solidFill>
              </a:rPr>
              <a:t>length of </a:t>
            </a:r>
            <a:r>
              <a:rPr lang="en-US" dirty="0">
                <a:solidFill>
                  <a:schemeClr val="tx1"/>
                </a:solidFill>
              </a:rPr>
              <a:t>the data.</a:t>
            </a:r>
            <a:endParaRPr lang="en-US" b="1" dirty="0" smtClean="0">
              <a:solidFill>
                <a:schemeClr val="tx1"/>
              </a:solidFill>
            </a:endParaRPr>
          </a:p>
        </p:txBody>
      </p:sp>
      <p:sp>
        <p:nvSpPr>
          <p:cNvPr id="4" name="Slide Number Placeholder 3"/>
          <p:cNvSpPr>
            <a:spLocks noGrp="1"/>
          </p:cNvSpPr>
          <p:nvPr>
            <p:ph type="sldNum" sz="quarter" idx="12"/>
          </p:nvPr>
        </p:nvSpPr>
        <p:spPr/>
        <p:txBody>
          <a:bodyPr/>
          <a:lstStyle/>
          <a:p>
            <a:fld id="{041D3A54-49C8-4203-BABB-E22CDC34B698}" type="slidenum">
              <a:rPr lang="en-US" smtClean="0"/>
              <a:pPr/>
              <a:t>44</a:t>
            </a:fld>
            <a:endParaRPr lang="en-US"/>
          </a:p>
        </p:txBody>
      </p:sp>
    </p:spTree>
    <p:extLst>
      <p:ext uri="{BB962C8B-B14F-4D97-AF65-F5344CB8AC3E}">
        <p14:creationId xmlns:p14="http://schemas.microsoft.com/office/powerpoint/2010/main" val="786247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429767"/>
            <a:ext cx="7799832" cy="1703833"/>
          </a:xfrm>
        </p:spPr>
        <p:txBody>
          <a:bodyPr>
            <a:noAutofit/>
          </a:bodyPr>
          <a:lstStyle/>
          <a:p>
            <a:pPr algn="l"/>
            <a:r>
              <a:rPr lang="en-US" sz="2000" b="1" dirty="0" smtClean="0"/>
              <a:t>Example 5.</a:t>
            </a:r>
            <a:br>
              <a:rPr lang="en-US" sz="2000" b="1" dirty="0" smtClean="0"/>
            </a:br>
            <a:r>
              <a:rPr lang="en-US" sz="2000" dirty="0" smtClean="0"/>
              <a:t> </a:t>
            </a:r>
            <a:r>
              <a:rPr lang="en-US" sz="2000" dirty="0"/>
              <a:t>A packet has arrived in which the offset value is 100, the value of HLEN is 5, and the value of </a:t>
            </a:r>
            <a:r>
              <a:rPr lang="en-US" sz="2000" dirty="0" smtClean="0"/>
              <a:t>the total </a:t>
            </a:r>
            <a:r>
              <a:rPr lang="en-US" sz="2000" dirty="0"/>
              <a:t>length field is 100. What are the numbers of the first byte and the last byte?</a:t>
            </a:r>
            <a:endParaRPr lang="en-US" sz="2000" dirty="0"/>
          </a:p>
        </p:txBody>
      </p:sp>
      <p:sp>
        <p:nvSpPr>
          <p:cNvPr id="3" name="Content Placeholder 2"/>
          <p:cNvSpPr>
            <a:spLocks noGrp="1"/>
          </p:cNvSpPr>
          <p:nvPr>
            <p:ph type="subTitle" idx="1"/>
          </p:nvPr>
        </p:nvSpPr>
        <p:spPr>
          <a:xfrm>
            <a:off x="685800" y="2130552"/>
            <a:ext cx="7927848" cy="3889248"/>
          </a:xfrm>
        </p:spPr>
        <p:txBody>
          <a:bodyPr>
            <a:normAutofit/>
          </a:bodyPr>
          <a:lstStyle/>
          <a:p>
            <a:pPr algn="just"/>
            <a:r>
              <a:rPr lang="en-US" b="1" dirty="0" smtClean="0">
                <a:solidFill>
                  <a:schemeClr val="tx1"/>
                </a:solidFill>
              </a:rPr>
              <a:t>Solution</a:t>
            </a:r>
          </a:p>
          <a:p>
            <a:pPr algn="just"/>
            <a:r>
              <a:rPr lang="en-US" dirty="0">
                <a:solidFill>
                  <a:schemeClr val="tx1"/>
                </a:solidFill>
              </a:rPr>
              <a:t>The first byte number is 100 × 8 = 800. The total length is 100 bytes, and the header length </a:t>
            </a:r>
            <a:r>
              <a:rPr lang="en-US" dirty="0" smtClean="0">
                <a:solidFill>
                  <a:schemeClr val="tx1"/>
                </a:solidFill>
              </a:rPr>
              <a:t>is 20 </a:t>
            </a:r>
            <a:r>
              <a:rPr lang="en-US" dirty="0">
                <a:solidFill>
                  <a:schemeClr val="tx1"/>
                </a:solidFill>
              </a:rPr>
              <a:t>bytes (5 × 4), which means that there are 80 bytes in this datagram. If the first byte </a:t>
            </a:r>
            <a:r>
              <a:rPr lang="en-US" dirty="0" smtClean="0">
                <a:solidFill>
                  <a:schemeClr val="tx1"/>
                </a:solidFill>
              </a:rPr>
              <a:t>number is </a:t>
            </a:r>
            <a:r>
              <a:rPr lang="en-US" dirty="0">
                <a:solidFill>
                  <a:schemeClr val="tx1"/>
                </a:solidFill>
              </a:rPr>
              <a:t>800, the last byte number must be 879.</a:t>
            </a:r>
            <a:endParaRPr lang="en-US" b="1" dirty="0" smtClean="0">
              <a:solidFill>
                <a:schemeClr val="tx1"/>
              </a:solidFill>
            </a:endParaRPr>
          </a:p>
        </p:txBody>
      </p:sp>
      <p:sp>
        <p:nvSpPr>
          <p:cNvPr id="4" name="Slide Number Placeholder 3"/>
          <p:cNvSpPr>
            <a:spLocks noGrp="1"/>
          </p:cNvSpPr>
          <p:nvPr>
            <p:ph type="sldNum" sz="quarter" idx="12"/>
          </p:nvPr>
        </p:nvSpPr>
        <p:spPr/>
        <p:txBody>
          <a:bodyPr/>
          <a:lstStyle/>
          <a:p>
            <a:fld id="{041D3A54-49C8-4203-BABB-E22CDC34B698}" type="slidenum">
              <a:rPr lang="en-US" smtClean="0"/>
              <a:pPr/>
              <a:t>45</a:t>
            </a:fld>
            <a:endParaRPr lang="en-US"/>
          </a:p>
        </p:txBody>
      </p:sp>
    </p:spTree>
    <p:extLst>
      <p:ext uri="{BB962C8B-B14F-4D97-AF65-F5344CB8AC3E}">
        <p14:creationId xmlns:p14="http://schemas.microsoft.com/office/powerpoint/2010/main" val="814888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normAutofit fontScale="90000"/>
          </a:bodyPr>
          <a:lstStyle/>
          <a:p>
            <a:r>
              <a:rPr lang="en-US" i="1" dirty="0" smtClean="0"/>
              <a:t/>
            </a:r>
            <a:br>
              <a:rPr lang="en-US" i="1" dirty="0" smtClean="0"/>
            </a:br>
            <a:r>
              <a:rPr lang="en-US" b="1" dirty="0" smtClean="0"/>
              <a:t>Address Resolution Protocol</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Address Resolution Protocol (ARP) is used to associate a logical address with </a:t>
            </a:r>
            <a:r>
              <a:rPr lang="en-US" dirty="0" smtClean="0"/>
              <a:t>a physical </a:t>
            </a:r>
            <a:r>
              <a:rPr lang="en-US" dirty="0"/>
              <a:t>address. </a:t>
            </a:r>
            <a:endParaRPr lang="en-US" dirty="0" smtClean="0"/>
          </a:p>
          <a:p>
            <a:r>
              <a:rPr lang="en-US" dirty="0" smtClean="0"/>
              <a:t>On </a:t>
            </a:r>
            <a:r>
              <a:rPr lang="en-US" dirty="0"/>
              <a:t>a typical physical network, such as a LAN, each device on a </a:t>
            </a:r>
            <a:r>
              <a:rPr lang="en-US" dirty="0" smtClean="0"/>
              <a:t>link is </a:t>
            </a:r>
            <a:r>
              <a:rPr lang="en-US" dirty="0"/>
              <a:t>identified by a physical or station address, usually imprinted on the network </a:t>
            </a:r>
            <a:r>
              <a:rPr lang="en-US" dirty="0" smtClean="0"/>
              <a:t>interface card </a:t>
            </a:r>
            <a:r>
              <a:rPr lang="en-US" dirty="0"/>
              <a:t>(NIC). </a:t>
            </a:r>
            <a:endParaRPr lang="en-US" dirty="0" smtClean="0"/>
          </a:p>
          <a:p>
            <a:r>
              <a:rPr lang="en-US" dirty="0" smtClean="0"/>
              <a:t>ARP </a:t>
            </a:r>
            <a:r>
              <a:rPr lang="en-US" dirty="0"/>
              <a:t>is used to find the physical address of the node when its </a:t>
            </a:r>
            <a:r>
              <a:rPr lang="en-US" dirty="0" smtClean="0"/>
              <a:t>Internet address </a:t>
            </a:r>
            <a:r>
              <a:rPr lang="en-US" dirty="0"/>
              <a:t>is </a:t>
            </a:r>
            <a:r>
              <a:rPr lang="en-US" dirty="0" smtClean="0"/>
              <a:t>known.</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944562"/>
          </a:xfrm>
        </p:spPr>
        <p:txBody>
          <a:bodyPr/>
          <a:lstStyle/>
          <a:p>
            <a:r>
              <a:rPr lang="en-US" dirty="0" smtClean="0"/>
              <a:t>ARP-Address resolution protocol</a:t>
            </a:r>
            <a:endParaRPr lang="en-US" dirty="0"/>
          </a:p>
        </p:txBody>
      </p:sp>
      <p:sp>
        <p:nvSpPr>
          <p:cNvPr id="3" name="Content Placeholder 2"/>
          <p:cNvSpPr>
            <a:spLocks noGrp="1"/>
          </p:cNvSpPr>
          <p:nvPr>
            <p:ph idx="1"/>
          </p:nvPr>
        </p:nvSpPr>
        <p:spPr>
          <a:xfrm>
            <a:off x="457200" y="1295400"/>
            <a:ext cx="8382000" cy="5334000"/>
          </a:xfrm>
        </p:spPr>
        <p:txBody>
          <a:bodyPr>
            <a:normAutofit fontScale="85000" lnSpcReduction="20000"/>
          </a:bodyPr>
          <a:lstStyle/>
          <a:p>
            <a:pPr algn="just">
              <a:buFont typeface="Wingdings" pitchFamily="2" charset="2"/>
              <a:buChar char="Ø"/>
            </a:pPr>
            <a:r>
              <a:rPr lang="en-US" dirty="0" smtClean="0"/>
              <a:t>Anytime a host or a router, needs to find the MAC address of another host or router on its network, it sends an ARP query packet.</a:t>
            </a:r>
          </a:p>
          <a:p>
            <a:pPr algn="just">
              <a:buFont typeface="Wingdings" pitchFamily="2" charset="2"/>
              <a:buChar char="Ø"/>
            </a:pPr>
            <a:r>
              <a:rPr lang="en-US" dirty="0" smtClean="0"/>
              <a:t>The packet includes the physical and IP address of the sender and IP address of the receiver.</a:t>
            </a:r>
          </a:p>
          <a:p>
            <a:pPr algn="just">
              <a:buFont typeface="Wingdings" pitchFamily="2" charset="2"/>
              <a:buChar char="Ø"/>
            </a:pPr>
            <a:r>
              <a:rPr lang="en-US" dirty="0" smtClean="0"/>
              <a:t>Coz the sender does not know the physical address of the receiver, the query is broadcast over the network.</a:t>
            </a:r>
          </a:p>
          <a:p>
            <a:pPr algn="just">
              <a:buFont typeface="Wingdings" pitchFamily="2" charset="2"/>
              <a:buChar char="Ø"/>
            </a:pPr>
            <a:r>
              <a:rPr lang="en-US" dirty="0" smtClean="0"/>
              <a:t>Every host or router on the network receives and processes the ARP query packet, but only the intended recipient recognizes its IP address and sends back an ARP response packet. The response packet contains the recipient’s IP and physical addresses.</a:t>
            </a:r>
          </a:p>
          <a:p>
            <a:pPr algn="just">
              <a:buFont typeface="Wingdings" pitchFamily="2" charset="2"/>
              <a:buChar char="Ø"/>
            </a:pPr>
            <a:r>
              <a:rPr lang="en-US" dirty="0" smtClean="0"/>
              <a:t>The packet is unicast directly to the inquirer using the physical address received in the query packet.</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47</a:t>
            </a:fld>
            <a:endParaRPr lang="en-US"/>
          </a:p>
        </p:txBody>
      </p:sp>
    </p:spTree>
    <p:extLst>
      <p:ext uri="{BB962C8B-B14F-4D97-AF65-F5344CB8AC3E}">
        <p14:creationId xmlns:p14="http://schemas.microsoft.com/office/powerpoint/2010/main" val="3409483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01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a:spLocks noGrp="1"/>
          </p:cNvSpPr>
          <p:nvPr>
            <p:ph type="sldNum" sz="quarter" idx="10"/>
          </p:nvPr>
        </p:nvSpPr>
        <p:spPr/>
        <p:txBody>
          <a:bodyPr/>
          <a:lstStyle/>
          <a:p>
            <a:fld id="{EA334A3D-4E03-4C40-8F7A-DAD3AC75D892}" type="slidenum">
              <a:rPr lang="en-US"/>
              <a:pPr/>
              <a:t>48</a:t>
            </a:fld>
            <a:endParaRPr lang="en-US"/>
          </a:p>
        </p:txBody>
      </p:sp>
      <p:sp>
        <p:nvSpPr>
          <p:cNvPr id="153602" name="Rectangle 2"/>
          <p:cNvSpPr>
            <a:spLocks noGrp="1" noChangeArrowheads="1"/>
          </p:cNvSpPr>
          <p:nvPr>
            <p:ph type="title"/>
          </p:nvPr>
        </p:nvSpPr>
        <p:spPr>
          <a:xfrm>
            <a:off x="457200" y="274638"/>
            <a:ext cx="8229600" cy="944562"/>
          </a:xfrm>
        </p:spPr>
        <p:txBody>
          <a:bodyPr/>
          <a:lstStyle/>
          <a:p>
            <a:r>
              <a:rPr lang="en-US" dirty="0"/>
              <a:t>Address Translation with ARP</a:t>
            </a:r>
          </a:p>
        </p:txBody>
      </p:sp>
      <p:sp>
        <p:nvSpPr>
          <p:cNvPr id="153604" name="Rectangle 4"/>
          <p:cNvSpPr>
            <a:spLocks noChangeArrowheads="1"/>
          </p:cNvSpPr>
          <p:nvPr/>
        </p:nvSpPr>
        <p:spPr bwMode="auto">
          <a:xfrm>
            <a:off x="1143000" y="-184663"/>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53605" name="Object 5"/>
          <p:cNvGraphicFramePr>
            <a:graphicFrameLocks noChangeAspect="1"/>
          </p:cNvGraphicFramePr>
          <p:nvPr>
            <p:extLst>
              <p:ext uri="{D42A27DB-BD31-4B8C-83A1-F6EECF244321}">
                <p14:modId xmlns:p14="http://schemas.microsoft.com/office/powerpoint/2010/main" val="1473104164"/>
              </p:ext>
            </p:extLst>
          </p:nvPr>
        </p:nvGraphicFramePr>
        <p:xfrm>
          <a:off x="924842" y="1676400"/>
          <a:ext cx="7380957" cy="4454868"/>
        </p:xfrm>
        <a:graphic>
          <a:graphicData uri="http://schemas.openxmlformats.org/presentationml/2006/ole">
            <mc:AlternateContent xmlns:mc="http://schemas.openxmlformats.org/markup-compatibility/2006">
              <mc:Choice xmlns:v="urn:schemas-microsoft-com:vml" Requires="v">
                <p:oleObj spid="_x0000_s1029" name="Visio" r:id="rId3" imgW="7475830" imgH="3192475" progId="Visio.Drawing.11">
                  <p:embed/>
                </p:oleObj>
              </mc:Choice>
              <mc:Fallback>
                <p:oleObj name="Visio" r:id="rId3" imgW="7475830" imgH="319247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842" y="1676400"/>
                        <a:ext cx="7380957" cy="4454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10535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4572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a:spLocks noGrp="1"/>
          </p:cNvSpPr>
          <p:nvPr>
            <p:ph type="sldNum" sz="quarter" idx="10"/>
          </p:nvPr>
        </p:nvSpPr>
        <p:spPr/>
        <p:txBody>
          <a:bodyPr/>
          <a:lstStyle/>
          <a:p>
            <a:fld id="{4DEF2E88-B866-4037-8BEF-C97F4D2D2A03}" type="slidenum">
              <a:rPr lang="en-US"/>
              <a:pPr/>
              <a:t>49</a:t>
            </a:fld>
            <a:endParaRPr lang="en-US"/>
          </a:p>
        </p:txBody>
      </p:sp>
      <p:sp>
        <p:nvSpPr>
          <p:cNvPr id="154626" name="Rectangle 2"/>
          <p:cNvSpPr>
            <a:spLocks noGrp="1" noChangeArrowheads="1"/>
          </p:cNvSpPr>
          <p:nvPr>
            <p:ph type="title"/>
          </p:nvPr>
        </p:nvSpPr>
        <p:spPr>
          <a:xfrm>
            <a:off x="457200" y="381000"/>
            <a:ext cx="8229600" cy="838200"/>
          </a:xfrm>
        </p:spPr>
        <p:txBody>
          <a:bodyPr/>
          <a:lstStyle/>
          <a:p>
            <a:r>
              <a:rPr lang="en-US" dirty="0"/>
              <a:t>Address Translation with ARP</a:t>
            </a:r>
          </a:p>
        </p:txBody>
      </p:sp>
      <p:sp>
        <p:nvSpPr>
          <p:cNvPr id="154628" name="Rectangle 4"/>
          <p:cNvSpPr>
            <a:spLocks noChangeArrowheads="1"/>
          </p:cNvSpPr>
          <p:nvPr/>
        </p:nvSpPr>
        <p:spPr bwMode="auto">
          <a:xfrm>
            <a:off x="1143000" y="-184663"/>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54629" name="Object 5"/>
          <p:cNvGraphicFramePr>
            <a:graphicFrameLocks noChangeAspect="1"/>
          </p:cNvGraphicFramePr>
          <p:nvPr>
            <p:extLst>
              <p:ext uri="{D42A27DB-BD31-4B8C-83A1-F6EECF244321}">
                <p14:modId xmlns:p14="http://schemas.microsoft.com/office/powerpoint/2010/main" val="3213113751"/>
              </p:ext>
            </p:extLst>
          </p:nvPr>
        </p:nvGraphicFramePr>
        <p:xfrm>
          <a:off x="804872" y="1752601"/>
          <a:ext cx="7576175" cy="4573058"/>
        </p:xfrm>
        <a:graphic>
          <a:graphicData uri="http://schemas.openxmlformats.org/presentationml/2006/ole">
            <mc:AlternateContent xmlns:mc="http://schemas.openxmlformats.org/markup-compatibility/2006">
              <mc:Choice xmlns:v="urn:schemas-microsoft-com:vml" Requires="v">
                <p:oleObj spid="_x0000_s2053" name="Visio" r:id="rId3" imgW="7475830" imgH="3192475" progId="Visio.Drawing.11">
                  <p:embed/>
                </p:oleObj>
              </mc:Choice>
              <mc:Fallback>
                <p:oleObj name="Visio" r:id="rId3" imgW="7475830" imgH="319247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72" y="1752601"/>
                        <a:ext cx="7576175" cy="4573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9777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2286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762000"/>
          </a:xfrm>
        </p:spPr>
        <p:txBody>
          <a:bodyPr>
            <a:normAutofit/>
          </a:bodyPr>
          <a:lstStyle/>
          <a:p>
            <a:r>
              <a:rPr lang="en-US" sz="4000" b="1" u="sng" dirty="0" smtClean="0"/>
              <a:t>Four fundamental characteristics  </a:t>
            </a:r>
            <a:endParaRPr lang="en-US" sz="4000" b="1" u="sng" dirty="0"/>
          </a:p>
        </p:txBody>
      </p:sp>
      <p:sp>
        <p:nvSpPr>
          <p:cNvPr id="3" name="Content Placeholder 2"/>
          <p:cNvSpPr>
            <a:spLocks noGrp="1"/>
          </p:cNvSpPr>
          <p:nvPr>
            <p:ph idx="1"/>
          </p:nvPr>
        </p:nvSpPr>
        <p:spPr>
          <a:xfrm>
            <a:off x="457200" y="1143000"/>
            <a:ext cx="8229600" cy="5257800"/>
          </a:xfrm>
        </p:spPr>
        <p:txBody>
          <a:bodyPr>
            <a:noAutofit/>
          </a:bodyPr>
          <a:lstStyle/>
          <a:p>
            <a:pPr>
              <a:buNone/>
            </a:pPr>
            <a:r>
              <a:rPr lang="en-US" sz="2000" dirty="0" smtClean="0"/>
              <a:t>Four fundamental characteristics  of data communication: delivery, accuracy, timeliness, and jitter.</a:t>
            </a:r>
          </a:p>
          <a:p>
            <a:pPr>
              <a:buNone/>
            </a:pPr>
            <a:r>
              <a:rPr lang="en-US" sz="2000" dirty="0" smtClean="0"/>
              <a:t>I. </a:t>
            </a:r>
            <a:r>
              <a:rPr lang="en-US" sz="2000" b="1" u="sng" dirty="0" smtClean="0"/>
              <a:t>Delivery</a:t>
            </a:r>
            <a:r>
              <a:rPr lang="en-US" sz="2000" dirty="0" smtClean="0"/>
              <a:t>. The system must deliver data to the correct destination. Data must be received by the intended device or user and only by that device or user.</a:t>
            </a:r>
          </a:p>
          <a:p>
            <a:pPr>
              <a:buNone/>
            </a:pPr>
            <a:r>
              <a:rPr lang="en-US" sz="2000" dirty="0" smtClean="0"/>
              <a:t>2. </a:t>
            </a:r>
            <a:r>
              <a:rPr lang="en-US" sz="2000" b="1" u="sng" dirty="0" smtClean="0"/>
              <a:t>Accuracy</a:t>
            </a:r>
            <a:r>
              <a:rPr lang="en-US" sz="2000" dirty="0" smtClean="0"/>
              <a:t>. The system must deliver the data accurately. Data that have been</a:t>
            </a:r>
          </a:p>
          <a:p>
            <a:pPr>
              <a:buNone/>
            </a:pPr>
            <a:r>
              <a:rPr lang="en-US" sz="2000" dirty="0" smtClean="0"/>
              <a:t>altered in transmission and left uncorrected are unusable.</a:t>
            </a:r>
          </a:p>
          <a:p>
            <a:pPr>
              <a:buNone/>
            </a:pPr>
            <a:r>
              <a:rPr lang="en-US" sz="2000" dirty="0" smtClean="0"/>
              <a:t>3. </a:t>
            </a:r>
            <a:r>
              <a:rPr lang="en-US" sz="2000" b="1" u="sng" dirty="0" smtClean="0"/>
              <a:t>Timeliness</a:t>
            </a:r>
            <a:r>
              <a:rPr lang="en-US" sz="2000" dirty="0" smtClean="0"/>
              <a:t>. The system must deliver data in a timely manner. Data delivered late are useless. In the case of video and audio, timely delivery means delivering data as they are produced, in the same order that they are produced, and without significant delay. This kind of delivery is called </a:t>
            </a:r>
            <a:r>
              <a:rPr lang="en-US" sz="2000" i="1" dirty="0" smtClean="0"/>
              <a:t>real-time transmission.</a:t>
            </a:r>
          </a:p>
          <a:p>
            <a:pPr>
              <a:buNone/>
            </a:pPr>
            <a:r>
              <a:rPr lang="en-US" sz="2000" dirty="0" smtClean="0"/>
              <a:t>4</a:t>
            </a:r>
            <a:r>
              <a:rPr lang="en-US" sz="2000" b="1" u="sng" dirty="0" smtClean="0"/>
              <a:t>. Jitter</a:t>
            </a:r>
            <a:r>
              <a:rPr lang="en-US" sz="2000" dirty="0" smtClean="0"/>
              <a:t>. Jitter refers to the variation in the packet arrival time. It is the uneven delay in the delivery of audio or video packets. </a:t>
            </a:r>
            <a:endParaRPr lang="en-US" sz="20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90600" y="609600"/>
            <a:ext cx="7543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p:cNvSpPr>
            <a:spLocks noGrp="1"/>
          </p:cNvSpPr>
          <p:nvPr>
            <p:ph type="sldNum" sz="quarter" idx="10"/>
          </p:nvPr>
        </p:nvSpPr>
        <p:spPr/>
        <p:txBody>
          <a:bodyPr/>
          <a:lstStyle/>
          <a:p>
            <a:fld id="{C8EF31A5-4CE1-4E3F-9F24-6FC82ABEE333}" type="slidenum">
              <a:rPr lang="en-US"/>
              <a:pPr/>
              <a:t>50</a:t>
            </a:fld>
            <a:endParaRPr lang="en-US"/>
          </a:p>
        </p:txBody>
      </p:sp>
      <p:sp>
        <p:nvSpPr>
          <p:cNvPr id="136194" name="Rectangle 2"/>
          <p:cNvSpPr>
            <a:spLocks noGrp="1" noChangeArrowheads="1"/>
          </p:cNvSpPr>
          <p:nvPr>
            <p:ph type="title"/>
          </p:nvPr>
        </p:nvSpPr>
        <p:spPr>
          <a:xfrm>
            <a:off x="971805" y="609601"/>
            <a:ext cx="7202773" cy="685800"/>
          </a:xfrm>
        </p:spPr>
        <p:txBody>
          <a:bodyPr>
            <a:normAutofit fontScale="90000"/>
          </a:bodyPr>
          <a:lstStyle/>
          <a:p>
            <a:r>
              <a:rPr lang="en-US" dirty="0"/>
              <a:t>ARP Packet Format</a:t>
            </a:r>
          </a:p>
        </p:txBody>
      </p:sp>
      <p:sp>
        <p:nvSpPr>
          <p:cNvPr id="136198" name="Rectangle 6"/>
          <p:cNvSpPr>
            <a:spLocks noChangeArrowheads="1"/>
          </p:cNvSpPr>
          <p:nvPr/>
        </p:nvSpPr>
        <p:spPr bwMode="auto">
          <a:xfrm>
            <a:off x="1143000" y="2701412"/>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36197" name="Object 5"/>
          <p:cNvGraphicFramePr>
            <a:graphicFrameLocks noChangeAspect="1"/>
          </p:cNvGraphicFramePr>
          <p:nvPr>
            <p:extLst>
              <p:ext uri="{D42A27DB-BD31-4B8C-83A1-F6EECF244321}">
                <p14:modId xmlns:p14="http://schemas.microsoft.com/office/powerpoint/2010/main" val="2536376984"/>
              </p:ext>
            </p:extLst>
          </p:nvPr>
        </p:nvGraphicFramePr>
        <p:xfrm>
          <a:off x="685800" y="1409701"/>
          <a:ext cx="8153400" cy="1514475"/>
        </p:xfrm>
        <a:graphic>
          <a:graphicData uri="http://schemas.openxmlformats.org/presentationml/2006/ole">
            <mc:AlternateContent xmlns:mc="http://schemas.openxmlformats.org/markup-compatibility/2006">
              <mc:Choice xmlns:v="urn:schemas-microsoft-com:vml" Requires="v">
                <p:oleObj spid="_x0000_s3080" name="Visio" r:id="rId4" imgW="10332720" imgH="1807464" progId="Visio.Drawing.11">
                  <p:embed/>
                </p:oleObj>
              </mc:Choice>
              <mc:Fallback>
                <p:oleObj name="Visio" r:id="rId4" imgW="10332720" imgH="1807464"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09701"/>
                        <a:ext cx="8153400"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0" name="Rectangle 8"/>
          <p:cNvSpPr>
            <a:spLocks noChangeArrowheads="1"/>
          </p:cNvSpPr>
          <p:nvPr/>
        </p:nvSpPr>
        <p:spPr bwMode="auto">
          <a:xfrm>
            <a:off x="1143000" y="2220400"/>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36199" name="Object 7"/>
          <p:cNvGraphicFramePr>
            <a:graphicFrameLocks noChangeAspect="1"/>
          </p:cNvGraphicFramePr>
          <p:nvPr/>
        </p:nvGraphicFramePr>
        <p:xfrm>
          <a:off x="304800" y="2645229"/>
          <a:ext cx="8839200" cy="3627438"/>
        </p:xfrm>
        <a:graphic>
          <a:graphicData uri="http://schemas.openxmlformats.org/presentationml/2006/ole">
            <mc:AlternateContent xmlns:mc="http://schemas.openxmlformats.org/markup-compatibility/2006">
              <mc:Choice xmlns:v="urn:schemas-microsoft-com:vml" Requires="v">
                <p:oleObj spid="_x0000_s3081" name="Visio" r:id="rId6" imgW="7333427" imgH="2928510" progId="Visio.Drawing.11">
                  <p:embed/>
                </p:oleObj>
              </mc:Choice>
              <mc:Fallback>
                <p:oleObj name="Visio" r:id="rId6" imgW="7333427" imgH="2928510"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645229"/>
                        <a:ext cx="8839200" cy="362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2" name="Line 10"/>
          <p:cNvSpPr>
            <a:spLocks noChangeShapeType="1"/>
          </p:cNvSpPr>
          <p:nvPr/>
        </p:nvSpPr>
        <p:spPr bwMode="auto">
          <a:xfrm flipV="1">
            <a:off x="1439467" y="2333625"/>
            <a:ext cx="1807369" cy="833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en-US"/>
          </a:p>
        </p:txBody>
      </p:sp>
      <p:sp>
        <p:nvSpPr>
          <p:cNvPr id="136203" name="Line 11"/>
          <p:cNvSpPr>
            <a:spLocks noChangeShapeType="1"/>
          </p:cNvSpPr>
          <p:nvPr/>
        </p:nvSpPr>
        <p:spPr bwMode="auto">
          <a:xfrm>
            <a:off x="6736556" y="2328865"/>
            <a:ext cx="900113" cy="833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en-US"/>
          </a:p>
        </p:txBody>
      </p:sp>
    </p:spTree>
    <p:extLst>
      <p:ext uri="{BB962C8B-B14F-4D97-AF65-F5344CB8AC3E}">
        <p14:creationId xmlns:p14="http://schemas.microsoft.com/office/powerpoint/2010/main" val="1360437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t>ARP packet</a:t>
            </a: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pPr algn="just">
              <a:buFont typeface="Wingdings" pitchFamily="2" charset="2"/>
              <a:buChar char="Ø"/>
            </a:pPr>
            <a:r>
              <a:rPr lang="en-US" dirty="0" smtClean="0"/>
              <a:t>HTYPE: type of network on which ARP is running. Each LAN is assigned an integer based on its type. </a:t>
            </a:r>
            <a:r>
              <a:rPr lang="en-US" dirty="0" err="1" smtClean="0"/>
              <a:t>Eg</a:t>
            </a:r>
            <a:r>
              <a:rPr lang="en-US" dirty="0" smtClean="0"/>
              <a:t> Ethernet is given type 1.</a:t>
            </a:r>
          </a:p>
          <a:p>
            <a:pPr algn="just">
              <a:buFont typeface="Wingdings" pitchFamily="2" charset="2"/>
              <a:buChar char="Ø"/>
            </a:pPr>
            <a:r>
              <a:rPr lang="en-US" dirty="0" smtClean="0"/>
              <a:t>PTYPE: defines protocol using ARP. </a:t>
            </a:r>
            <a:r>
              <a:rPr lang="en-US" dirty="0" err="1" smtClean="0"/>
              <a:t>Eg</a:t>
            </a:r>
            <a:r>
              <a:rPr lang="en-US" dirty="0" smtClean="0"/>
              <a:t> the value of this field for IPV4 is 0800</a:t>
            </a:r>
          </a:p>
          <a:p>
            <a:pPr algn="just">
              <a:buFont typeface="Wingdings" pitchFamily="2" charset="2"/>
              <a:buChar char="Ø"/>
            </a:pPr>
            <a:r>
              <a:rPr lang="en-US" dirty="0" smtClean="0"/>
              <a:t>HLEN: length of physical address in bytes. </a:t>
            </a:r>
            <a:r>
              <a:rPr lang="en-US" dirty="0" err="1" smtClean="0"/>
              <a:t>Eg</a:t>
            </a:r>
            <a:r>
              <a:rPr lang="en-US" dirty="0" smtClean="0"/>
              <a:t> for Ethernet it is 6.</a:t>
            </a:r>
          </a:p>
          <a:p>
            <a:pPr algn="just">
              <a:buFont typeface="Wingdings" pitchFamily="2" charset="2"/>
              <a:buChar char="Ø"/>
            </a:pPr>
            <a:r>
              <a:rPr lang="en-US" dirty="0" smtClean="0"/>
              <a:t>PLEN: length of the IP address in bytes. </a:t>
            </a:r>
            <a:r>
              <a:rPr lang="en-US" dirty="0" err="1" smtClean="0"/>
              <a:t>Eg</a:t>
            </a:r>
            <a:r>
              <a:rPr lang="en-US" dirty="0" smtClean="0"/>
              <a:t> for IPV4, IT IS 4	</a:t>
            </a:r>
          </a:p>
          <a:p>
            <a:pPr algn="just">
              <a:buFont typeface="Wingdings" pitchFamily="2" charset="2"/>
              <a:buChar char="Ø"/>
            </a:pPr>
            <a:r>
              <a:rPr lang="en-US" dirty="0" smtClean="0"/>
              <a:t>OPER: defines the type of packet. Two packets (ARP request (1), ARP reply (2))</a:t>
            </a:r>
          </a:p>
          <a:p>
            <a:pPr algn="just">
              <a:buFont typeface="Wingdings" pitchFamily="2" charset="2"/>
              <a:buChar char="Ø"/>
            </a:pPr>
            <a:r>
              <a:rPr lang="en-US" dirty="0" smtClean="0"/>
              <a:t>SHA: variable length field. Defines the physical address of sender. </a:t>
            </a:r>
            <a:r>
              <a:rPr lang="en-US" dirty="0" err="1" smtClean="0"/>
              <a:t>Eg</a:t>
            </a:r>
            <a:r>
              <a:rPr lang="en-US" dirty="0" smtClean="0"/>
              <a:t> Ethernet it is 6 bytes long</a:t>
            </a:r>
          </a:p>
          <a:p>
            <a:pPr algn="just">
              <a:buFont typeface="Wingdings" pitchFamily="2" charset="2"/>
              <a:buChar char="Ø"/>
            </a:pPr>
            <a:r>
              <a:rPr lang="en-US" dirty="0" smtClean="0"/>
              <a:t>SPA: variable length field. Defines the logical address of sender. </a:t>
            </a:r>
            <a:r>
              <a:rPr lang="en-US" dirty="0" err="1" smtClean="0"/>
              <a:t>Eg</a:t>
            </a:r>
            <a:r>
              <a:rPr lang="en-US" dirty="0" smtClean="0"/>
              <a:t> 4 bytes.</a:t>
            </a:r>
          </a:p>
          <a:p>
            <a:pPr algn="just">
              <a:buFont typeface="Wingdings" pitchFamily="2" charset="2"/>
              <a:buChar char="Ø"/>
            </a:pPr>
            <a:r>
              <a:rPr lang="en-US" dirty="0" smtClean="0"/>
              <a:t>THA: </a:t>
            </a:r>
          </a:p>
          <a:p>
            <a:pPr algn="just">
              <a:buFont typeface="Wingdings" pitchFamily="2" charset="2"/>
              <a:buChar char="Ø"/>
            </a:pPr>
            <a:r>
              <a:rPr lang="en-US" dirty="0" smtClean="0"/>
              <a:t>TPA</a:t>
            </a:r>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51</a:t>
            </a:fld>
            <a:endParaRPr lang="en-US"/>
          </a:p>
        </p:txBody>
      </p:sp>
    </p:spTree>
    <p:extLst>
      <p:ext uri="{BB962C8B-B14F-4D97-AF65-F5344CB8AC3E}">
        <p14:creationId xmlns:p14="http://schemas.microsoft.com/office/powerpoint/2010/main" val="3317226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Internet Control Message Protocol</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The </a:t>
            </a:r>
            <a:r>
              <a:rPr lang="en-US" dirty="0"/>
              <a:t>Internet Control Message Protocol (ICMP) is a mechanism used by hosts </a:t>
            </a:r>
            <a:r>
              <a:rPr lang="en-US" dirty="0" smtClean="0"/>
              <a:t>and gateways </a:t>
            </a:r>
            <a:r>
              <a:rPr lang="en-US" dirty="0"/>
              <a:t>to send notification of datagram problems back to the sender</a:t>
            </a:r>
            <a:r>
              <a:rPr lang="en-US" dirty="0" smtClean="0"/>
              <a:t>. </a:t>
            </a:r>
          </a:p>
          <a:p>
            <a:pPr algn="just">
              <a:buFont typeface="Wingdings" pitchFamily="2" charset="2"/>
              <a:buChar char="Ø"/>
            </a:pPr>
            <a:r>
              <a:rPr lang="en-US" dirty="0" smtClean="0"/>
              <a:t> </a:t>
            </a:r>
            <a:r>
              <a:rPr lang="en-US" dirty="0"/>
              <a:t>ICMP </a:t>
            </a:r>
            <a:r>
              <a:rPr lang="en-US" dirty="0" smtClean="0"/>
              <a:t>sends query </a:t>
            </a:r>
            <a:r>
              <a:rPr lang="en-US" dirty="0"/>
              <a:t>and error reporting </a:t>
            </a:r>
            <a:r>
              <a:rPr lang="en-US" dirty="0" smtClean="0"/>
              <a:t>messages.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533400"/>
            <a:ext cx="8610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535577"/>
            <a:ext cx="8610600" cy="607423"/>
          </a:xfrm>
        </p:spPr>
        <p:txBody>
          <a:bodyPr>
            <a:normAutofit fontScale="90000"/>
          </a:bodyPr>
          <a:lstStyle/>
          <a:p>
            <a:pPr algn="l"/>
            <a:r>
              <a:rPr lang="en-US" dirty="0" smtClean="0"/>
              <a:t>ICMP-Internet Control Message Protocol</a:t>
            </a:r>
            <a:endParaRPr lang="en-US" dirty="0"/>
          </a:p>
        </p:txBody>
      </p:sp>
      <p:sp>
        <p:nvSpPr>
          <p:cNvPr id="3" name="Content Placeholder 2"/>
          <p:cNvSpPr>
            <a:spLocks noGrp="1"/>
          </p:cNvSpPr>
          <p:nvPr>
            <p:ph idx="1"/>
          </p:nvPr>
        </p:nvSpPr>
        <p:spPr>
          <a:xfrm>
            <a:off x="381000" y="1219200"/>
            <a:ext cx="8458200" cy="5257800"/>
          </a:xfrm>
        </p:spPr>
        <p:txBody>
          <a:bodyPr>
            <a:normAutofit fontScale="70000" lnSpcReduction="20000"/>
          </a:bodyPr>
          <a:lstStyle/>
          <a:p>
            <a:pPr algn="just">
              <a:buFont typeface="Wingdings" pitchFamily="2" charset="2"/>
              <a:buChar char="Ø"/>
            </a:pPr>
            <a:r>
              <a:rPr lang="en-US" dirty="0" smtClean="0"/>
              <a:t>IP protocol is a best effort delivery service that delivers a datagram from its original source to its final destination. However it has two deficiencies.</a:t>
            </a:r>
          </a:p>
          <a:p>
            <a:pPr lvl="1" algn="just">
              <a:buFont typeface="Wingdings" pitchFamily="2" charset="2"/>
              <a:buChar char="Ø"/>
            </a:pPr>
            <a:r>
              <a:rPr lang="en-US" dirty="0" smtClean="0"/>
              <a:t>Lack of error control</a:t>
            </a:r>
          </a:p>
          <a:p>
            <a:pPr lvl="1" algn="just">
              <a:buFont typeface="Wingdings" pitchFamily="2" charset="2"/>
              <a:buChar char="Ø"/>
            </a:pPr>
            <a:r>
              <a:rPr lang="en-US" dirty="0" smtClean="0"/>
              <a:t>Lack of assistance mechanism</a:t>
            </a:r>
          </a:p>
          <a:p>
            <a:pPr algn="just">
              <a:buFont typeface="Wingdings" pitchFamily="2" charset="2"/>
              <a:buChar char="Ø"/>
            </a:pPr>
            <a:r>
              <a:rPr lang="en-US" dirty="0" smtClean="0"/>
              <a:t>The IP protocol has no error-reporting or error-correcting mechanism</a:t>
            </a:r>
          </a:p>
          <a:p>
            <a:pPr algn="just">
              <a:buFont typeface="Wingdings" pitchFamily="2" charset="2"/>
              <a:buChar char="Ø"/>
            </a:pPr>
            <a:r>
              <a:rPr lang="en-US" dirty="0" smtClean="0"/>
              <a:t>What happens if a router must discard a datagram because it cannot find a router to the final destination</a:t>
            </a:r>
          </a:p>
          <a:p>
            <a:pPr algn="just">
              <a:buFont typeface="Wingdings" pitchFamily="2" charset="2"/>
              <a:buChar char="Ø"/>
            </a:pPr>
            <a:r>
              <a:rPr lang="en-US" dirty="0" smtClean="0"/>
              <a:t>What happens if the final destination host must discard all fragments of a datagram because it has not received all fragments within a predetermined time limit?</a:t>
            </a:r>
          </a:p>
          <a:p>
            <a:pPr algn="just">
              <a:buFont typeface="Wingdings" pitchFamily="2" charset="2"/>
              <a:buChar char="Ø"/>
            </a:pPr>
            <a:r>
              <a:rPr lang="en-US" dirty="0" smtClean="0"/>
              <a:t>A host sometimes needs to determine if a router or another host is alive. And sometimes a network administrator needs information from another host or router.</a:t>
            </a:r>
          </a:p>
          <a:p>
            <a:pPr algn="just">
              <a:buFont typeface="Wingdings" pitchFamily="2" charset="2"/>
              <a:buChar char="Ø"/>
            </a:pPr>
            <a:r>
              <a:rPr lang="en-US" dirty="0" smtClean="0"/>
              <a:t>The Internet Control Message Protocol (ICMP) has been designed to compensate for the above two deficiencies.</a:t>
            </a:r>
          </a:p>
          <a:p>
            <a:pPr algn="just">
              <a:buFont typeface="Wingdings" pitchFamily="2" charset="2"/>
              <a:buChar char="Ø"/>
            </a:pPr>
            <a:r>
              <a:rPr lang="en-US" dirty="0" smtClean="0"/>
              <a:t>It is a companion to the IP protoco1</a:t>
            </a:r>
          </a:p>
          <a:p>
            <a:pPr algn="just">
              <a:buFont typeface="Wingdings" pitchFamily="2" charset="2"/>
              <a:buChar char="Ø"/>
            </a:pPr>
            <a:endParaRPr lang="en-US" dirty="0" smtClean="0"/>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90600" y="304800"/>
            <a:ext cx="7162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228601"/>
            <a:ext cx="7202773" cy="990599"/>
          </a:xfrm>
        </p:spPr>
        <p:txBody>
          <a:bodyPr/>
          <a:lstStyle/>
          <a:p>
            <a:r>
              <a:rPr lang="en-US" dirty="0" smtClean="0"/>
              <a:t>ICMP</a:t>
            </a:r>
            <a:endParaRPr lang="en-US" dirty="0"/>
          </a:p>
        </p:txBody>
      </p:sp>
      <p:graphicFrame>
        <p:nvGraphicFramePr>
          <p:cNvPr id="4" name="Content Placeholder 3"/>
          <p:cNvGraphicFramePr>
            <a:graphicFrameLocks noGrp="1"/>
          </p:cNvGraphicFramePr>
          <p:nvPr>
            <p:ph idx="1"/>
          </p:nvPr>
        </p:nvGraphicFramePr>
        <p:xfrm>
          <a:off x="1066800" y="1371600"/>
          <a:ext cx="6836773" cy="1296081"/>
        </p:xfrm>
        <a:graphic>
          <a:graphicData uri="http://schemas.openxmlformats.org/drawingml/2006/table">
            <a:tbl>
              <a:tblPr firstRow="1" bandRow="1">
                <a:tableStyleId>{5C22544A-7EE6-4342-B048-85BDC9FD1C3A}</a:tableStyleId>
              </a:tblPr>
              <a:tblGrid>
                <a:gridCol w="6836773"/>
              </a:tblGrid>
              <a:tr h="1296081">
                <a:tc>
                  <a:txBody>
                    <a:bodyPr/>
                    <a:lstStyle/>
                    <a:p>
                      <a:endParaRPr lang="en-US" dirty="0"/>
                    </a:p>
                  </a:txBody>
                  <a:tcPr marL="68580" marR="68580"/>
                </a:tc>
              </a:tr>
            </a:tbl>
          </a:graphicData>
        </a:graphic>
      </p:graphicFrame>
      <p:graphicFrame>
        <p:nvGraphicFramePr>
          <p:cNvPr id="5" name="Table 4"/>
          <p:cNvGraphicFramePr>
            <a:graphicFrameLocks noGrp="1"/>
          </p:cNvGraphicFramePr>
          <p:nvPr/>
        </p:nvGraphicFramePr>
        <p:xfrm>
          <a:off x="1219200" y="1600200"/>
          <a:ext cx="788126" cy="370840"/>
        </p:xfrm>
        <a:graphic>
          <a:graphicData uri="http://schemas.openxmlformats.org/drawingml/2006/table">
            <a:tbl>
              <a:tblPr firstRow="1" bandRow="1">
                <a:tableStyleId>{5C22544A-7EE6-4342-B048-85BDC9FD1C3A}</a:tableStyleId>
              </a:tblPr>
              <a:tblGrid>
                <a:gridCol w="788126"/>
              </a:tblGrid>
              <a:tr h="370840">
                <a:tc>
                  <a:txBody>
                    <a:bodyPr/>
                    <a:lstStyle/>
                    <a:p>
                      <a:r>
                        <a:rPr lang="en-US" dirty="0" smtClean="0"/>
                        <a:t>ICMP</a:t>
                      </a:r>
                      <a:endParaRPr lang="en-US" dirty="0"/>
                    </a:p>
                  </a:txBody>
                  <a:tcPr marL="68580" marR="68580"/>
                </a:tc>
              </a:tr>
            </a:tbl>
          </a:graphicData>
        </a:graphic>
      </p:graphicFrame>
      <p:sp>
        <p:nvSpPr>
          <p:cNvPr id="7" name="TextBox 6"/>
          <p:cNvSpPr txBox="1"/>
          <p:nvPr/>
        </p:nvSpPr>
        <p:spPr>
          <a:xfrm>
            <a:off x="2362200" y="1752600"/>
            <a:ext cx="813163" cy="369332"/>
          </a:xfrm>
          <a:prstGeom prst="rect">
            <a:avLst/>
          </a:prstGeom>
          <a:noFill/>
        </p:spPr>
        <p:txBody>
          <a:bodyPr wrap="square" rtlCol="0">
            <a:spAutoFit/>
          </a:bodyPr>
          <a:lstStyle/>
          <a:p>
            <a:r>
              <a:rPr lang="en-US" dirty="0" smtClean="0"/>
              <a:t>IGMP</a:t>
            </a:r>
            <a:endParaRPr lang="en-US" dirty="0"/>
          </a:p>
        </p:txBody>
      </p:sp>
      <p:sp>
        <p:nvSpPr>
          <p:cNvPr id="8" name="TextBox 7"/>
          <p:cNvSpPr txBox="1"/>
          <p:nvPr/>
        </p:nvSpPr>
        <p:spPr>
          <a:xfrm>
            <a:off x="3352800" y="1676400"/>
            <a:ext cx="1053737" cy="1200329"/>
          </a:xfrm>
          <a:prstGeom prst="rect">
            <a:avLst/>
          </a:prstGeom>
          <a:noFill/>
        </p:spPr>
        <p:txBody>
          <a:bodyPr wrap="square" rtlCol="0">
            <a:spAutoFit/>
          </a:bodyPr>
          <a:lstStyle/>
          <a:p>
            <a:r>
              <a:rPr lang="en-US" dirty="0" smtClean="0"/>
              <a:t>IP</a:t>
            </a:r>
          </a:p>
          <a:p>
            <a:endParaRPr lang="en-US" dirty="0" smtClean="0"/>
          </a:p>
          <a:p>
            <a:endParaRPr lang="en-US" dirty="0" smtClean="0"/>
          </a:p>
          <a:p>
            <a:endParaRPr lang="en-US" dirty="0"/>
          </a:p>
        </p:txBody>
      </p:sp>
      <p:sp>
        <p:nvSpPr>
          <p:cNvPr id="9" name="TextBox 8"/>
          <p:cNvSpPr txBox="1"/>
          <p:nvPr/>
        </p:nvSpPr>
        <p:spPr>
          <a:xfrm>
            <a:off x="4495800" y="1905000"/>
            <a:ext cx="832757" cy="369332"/>
          </a:xfrm>
          <a:prstGeom prst="rect">
            <a:avLst/>
          </a:prstGeom>
          <a:noFill/>
        </p:spPr>
        <p:txBody>
          <a:bodyPr wrap="square" rtlCol="0">
            <a:spAutoFit/>
          </a:bodyPr>
          <a:lstStyle/>
          <a:p>
            <a:r>
              <a:rPr lang="en-US" dirty="0" smtClean="0"/>
              <a:t>ARP</a:t>
            </a:r>
            <a:endParaRPr lang="en-US" dirty="0"/>
          </a:p>
        </p:txBody>
      </p:sp>
      <p:sp>
        <p:nvSpPr>
          <p:cNvPr id="10" name="TextBox 9"/>
          <p:cNvSpPr txBox="1"/>
          <p:nvPr/>
        </p:nvSpPr>
        <p:spPr>
          <a:xfrm>
            <a:off x="6172200" y="2057400"/>
            <a:ext cx="1028700" cy="369332"/>
          </a:xfrm>
          <a:prstGeom prst="rect">
            <a:avLst/>
          </a:prstGeom>
          <a:noFill/>
        </p:spPr>
        <p:txBody>
          <a:bodyPr wrap="square" rtlCol="0">
            <a:spAutoFit/>
          </a:bodyPr>
          <a:lstStyle/>
          <a:p>
            <a:r>
              <a:rPr lang="en-US" dirty="0" smtClean="0"/>
              <a:t>RARP</a:t>
            </a:r>
            <a:endParaRPr lang="en-US" dirty="0"/>
          </a:p>
        </p:txBody>
      </p:sp>
      <p:sp>
        <p:nvSpPr>
          <p:cNvPr id="11" name="TextBox 10"/>
          <p:cNvSpPr txBox="1"/>
          <p:nvPr/>
        </p:nvSpPr>
        <p:spPr>
          <a:xfrm>
            <a:off x="838200" y="2743201"/>
            <a:ext cx="7620000" cy="3416320"/>
          </a:xfrm>
          <a:prstGeom prst="rect">
            <a:avLst/>
          </a:prstGeom>
          <a:noFill/>
        </p:spPr>
        <p:txBody>
          <a:bodyPr wrap="square" rtlCol="0">
            <a:spAutoFit/>
          </a:bodyPr>
          <a:lstStyle/>
          <a:p>
            <a:pPr algn="just"/>
            <a:r>
              <a:rPr lang="en-US" sz="2400" dirty="0" smtClean="0"/>
              <a:t>ICMP itself is network layer protocol. However, its messages are not passed directly to the data link layer instead, the messages are first encapsulated inside IP </a:t>
            </a:r>
            <a:r>
              <a:rPr lang="en-US" sz="2400" dirty="0" err="1" smtClean="0"/>
              <a:t>datagrams</a:t>
            </a:r>
            <a:r>
              <a:rPr lang="en-US" sz="2400" dirty="0" smtClean="0"/>
              <a:t> before going go the lower layer. The value of the protocol field in the IP datagram is 1, to indicate that IP data is an ICMP message.</a:t>
            </a:r>
          </a:p>
          <a:p>
            <a:pPr algn="just"/>
            <a:r>
              <a:rPr lang="en-US" sz="2400" dirty="0" smtClean="0"/>
              <a:t>ICMP message</a:t>
            </a:r>
          </a:p>
          <a:p>
            <a:pPr marL="342900" indent="-342900" algn="just">
              <a:buAutoNum type="arabicPeriod"/>
            </a:pPr>
            <a:r>
              <a:rPr lang="en-US" sz="2400" dirty="0" smtClean="0"/>
              <a:t>Error reporting message</a:t>
            </a:r>
          </a:p>
          <a:p>
            <a:pPr marL="342900" indent="-342900" algn="just">
              <a:buAutoNum type="arabicPeriod"/>
            </a:pPr>
            <a:r>
              <a:rPr lang="en-US" sz="2400" dirty="0" smtClean="0"/>
              <a:t>Query message</a:t>
            </a:r>
            <a:endParaRPr lang="en-US" sz="2400" dirty="0"/>
          </a:p>
        </p:txBody>
      </p:sp>
      <p:sp>
        <p:nvSpPr>
          <p:cNvPr id="12" name="Slide Number Placeholder 11"/>
          <p:cNvSpPr>
            <a:spLocks noGrp="1"/>
          </p:cNvSpPr>
          <p:nvPr>
            <p:ph type="sldNum" sz="quarter" idx="12"/>
          </p:nvPr>
        </p:nvSpPr>
        <p:spPr/>
        <p:txBody>
          <a:bodyPr/>
          <a:lstStyle/>
          <a:p>
            <a:fld id="{041D3A54-49C8-4203-BABB-E22CDC34B698}"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lstStyle/>
          <a:p>
            <a:r>
              <a:rPr lang="en-US" dirty="0" smtClean="0"/>
              <a:t>ICMP</a:t>
            </a:r>
            <a:endParaRPr lang="en-US" dirty="0"/>
          </a:p>
        </p:txBody>
      </p:sp>
      <p:sp>
        <p:nvSpPr>
          <p:cNvPr id="3" name="Content Placeholder 2"/>
          <p:cNvSpPr>
            <a:spLocks noGrp="1"/>
          </p:cNvSpPr>
          <p:nvPr>
            <p:ph idx="1"/>
          </p:nvPr>
        </p:nvSpPr>
        <p:spPr>
          <a:xfrm>
            <a:off x="457200" y="1447800"/>
            <a:ext cx="8382000" cy="4678363"/>
          </a:xfrm>
        </p:spPr>
        <p:txBody>
          <a:bodyPr>
            <a:normAutofit fontScale="85000" lnSpcReduction="10000"/>
          </a:bodyPr>
          <a:lstStyle/>
          <a:p>
            <a:pPr algn="just">
              <a:buFont typeface="Wingdings" pitchFamily="2" charset="2"/>
              <a:buChar char="Ø"/>
            </a:pPr>
            <a:r>
              <a:rPr lang="en-US" b="1" dirty="0" smtClean="0"/>
              <a:t>Error reporting Messages: Destination unreachable, Time exceeded, Source quench, Parameter problems, Redirect</a:t>
            </a:r>
          </a:p>
          <a:p>
            <a:pPr algn="just">
              <a:buFont typeface="Wingdings" pitchFamily="2" charset="2"/>
              <a:buChar char="Ø"/>
            </a:pPr>
            <a:r>
              <a:rPr lang="en-US" b="1" dirty="0" smtClean="0"/>
              <a:t>Query message: Echo request and reply, Timestamp request and reply, Address mask request and reply</a:t>
            </a:r>
          </a:p>
          <a:p>
            <a:pPr algn="just">
              <a:buFont typeface="Wingdings" pitchFamily="2" charset="2"/>
              <a:buChar char="Ø"/>
            </a:pPr>
            <a:r>
              <a:rPr lang="en-US" dirty="0" smtClean="0"/>
              <a:t>The query messages, which occur in pairs, help a host or a network manager get specific information from a router or another host. For example, nodes can discover their neighbors. Also, hosts can discover and learn about routers on their network, and routers can help a node redirect its messages.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810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lstStyle/>
          <a:p>
            <a:r>
              <a:rPr lang="en-US" dirty="0" smtClean="0"/>
              <a:t>ICMP message format</a:t>
            </a:r>
            <a:endParaRPr lang="en-US" dirty="0"/>
          </a:p>
        </p:txBody>
      </p:sp>
      <p:sp>
        <p:nvSpPr>
          <p:cNvPr id="4" name="Content Placeholder 3"/>
          <p:cNvSpPr>
            <a:spLocks noGrp="1"/>
          </p:cNvSpPr>
          <p:nvPr>
            <p:ph idx="1"/>
          </p:nvPr>
        </p:nvSpPr>
        <p:spPr>
          <a:xfrm>
            <a:off x="457200" y="1371600"/>
            <a:ext cx="8229600" cy="4876800"/>
          </a:xfrm>
        </p:spPr>
        <p:txBody>
          <a:bodyPr>
            <a:noAutofit/>
          </a:bodyPr>
          <a:lstStyle/>
          <a:p>
            <a:pPr algn="just">
              <a:buFont typeface="Wingdings" pitchFamily="2" charset="2"/>
              <a:buChar char="Ø"/>
            </a:pPr>
            <a:r>
              <a:rPr lang="en-US" sz="2800" dirty="0" smtClean="0"/>
              <a:t>Type: it defines the type of the message</a:t>
            </a:r>
          </a:p>
          <a:p>
            <a:pPr algn="just">
              <a:buFont typeface="Wingdings" pitchFamily="2" charset="2"/>
              <a:buChar char="Ø"/>
            </a:pPr>
            <a:r>
              <a:rPr lang="en-US" sz="2800" dirty="0" smtClean="0"/>
              <a:t>The code field specifies the reason for the particular message type</a:t>
            </a:r>
          </a:p>
          <a:p>
            <a:pPr algn="just">
              <a:buFont typeface="Wingdings" pitchFamily="2" charset="2"/>
              <a:buChar char="Ø"/>
            </a:pPr>
            <a:r>
              <a:rPr lang="en-US" sz="2800" dirty="0" smtClean="0"/>
              <a:t>The last common field is the checksum field. The rest of the header is specific for each message type.</a:t>
            </a:r>
          </a:p>
          <a:p>
            <a:pPr algn="just">
              <a:buFont typeface="Wingdings" pitchFamily="2" charset="2"/>
              <a:buChar char="Ø"/>
            </a:pPr>
            <a:r>
              <a:rPr lang="en-US" sz="2800" dirty="0" smtClean="0"/>
              <a:t>The data section in error messages carries information for finding the original packet that had the error. In query messages, the data section carries extra information based on the type of the query.</a:t>
            </a:r>
            <a:endParaRPr lang="en-US" sz="28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533400"/>
            <a:ext cx="487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7" name="Text Box 4"/>
          <p:cNvSpPr txBox="1">
            <a:spLocks noChangeArrowheads="1"/>
          </p:cNvSpPr>
          <p:nvPr/>
        </p:nvSpPr>
        <p:spPr bwMode="auto">
          <a:xfrm>
            <a:off x="304800" y="533400"/>
            <a:ext cx="4864024"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General format of ICMP messages</a:t>
            </a:r>
          </a:p>
        </p:txBody>
      </p:sp>
      <p:pic>
        <p:nvPicPr>
          <p:cNvPr id="23559" name="Picture 6"/>
          <p:cNvPicPr>
            <a:picLocks noChangeAspect="1" noChangeArrowheads="1"/>
          </p:cNvPicPr>
          <p:nvPr/>
        </p:nvPicPr>
        <p:blipFill>
          <a:blip r:embed="rId3" cstate="print"/>
          <a:srcRect/>
          <a:stretch>
            <a:fillRect/>
          </a:stretch>
        </p:blipFill>
        <p:spPr bwMode="auto">
          <a:xfrm>
            <a:off x="922338" y="2354263"/>
            <a:ext cx="7231062" cy="237013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048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229600" cy="838200"/>
          </a:xfrm>
        </p:spPr>
        <p:txBody>
          <a:bodyPr>
            <a:noAutofit/>
          </a:bodyPr>
          <a:lstStyle/>
          <a:p>
            <a:r>
              <a:rPr lang="en-US" sz="4000" b="1" dirty="0" smtClean="0"/>
              <a:t/>
            </a:r>
            <a:br>
              <a:rPr lang="en-US" sz="4000" b="1" dirty="0" smtClean="0"/>
            </a:br>
            <a:r>
              <a:rPr lang="en-US" sz="4000" b="1" dirty="0" smtClean="0"/>
              <a:t>Error reporting message</a:t>
            </a:r>
            <a:r>
              <a:rPr lang="en-US" sz="5400" b="1" dirty="0" smtClean="0"/>
              <a:t/>
            </a:r>
            <a:br>
              <a:rPr lang="en-US" sz="5400" b="1" dirty="0" smtClean="0"/>
            </a:br>
            <a:endParaRPr lang="en-US" sz="5400" b="1" dirty="0"/>
          </a:p>
        </p:txBody>
      </p:sp>
      <p:sp>
        <p:nvSpPr>
          <p:cNvPr id="4" name="Text Placeholder 3"/>
          <p:cNvSpPr>
            <a:spLocks noGrp="1"/>
          </p:cNvSpPr>
          <p:nvPr>
            <p:ph idx="1"/>
          </p:nvPr>
        </p:nvSpPr>
        <p:spPr>
          <a:xfrm>
            <a:off x="457200" y="1447800"/>
            <a:ext cx="8458200" cy="4876800"/>
          </a:xfrm>
        </p:spPr>
        <p:txBody>
          <a:bodyPr>
            <a:noAutofit/>
          </a:bodyPr>
          <a:lstStyle/>
          <a:p>
            <a:pPr algn="just">
              <a:buNone/>
            </a:pPr>
            <a:r>
              <a:rPr lang="en-US" sz="2800" dirty="0" smtClean="0"/>
              <a:t>ICMP doesn’t correct errors it simply reports them. Error correction is left to the higher level protocols. </a:t>
            </a:r>
          </a:p>
          <a:p>
            <a:pPr algn="just">
              <a:buFont typeface="Wingdings" pitchFamily="2" charset="2"/>
              <a:buChar char="Ø"/>
            </a:pPr>
            <a:r>
              <a:rPr lang="en-US" sz="2800" dirty="0" smtClean="0"/>
              <a:t>Destination unreachable</a:t>
            </a:r>
          </a:p>
          <a:p>
            <a:pPr algn="just">
              <a:buFont typeface="Wingdings" pitchFamily="2" charset="2"/>
              <a:buChar char="Ø"/>
            </a:pPr>
            <a:r>
              <a:rPr lang="en-US" sz="2800" dirty="0" smtClean="0"/>
              <a:t>Source quench</a:t>
            </a:r>
          </a:p>
          <a:p>
            <a:pPr algn="just">
              <a:buFont typeface="Wingdings" pitchFamily="2" charset="2"/>
              <a:buChar char="Ø"/>
            </a:pPr>
            <a:r>
              <a:rPr lang="en-US" sz="2800" dirty="0" smtClean="0"/>
              <a:t>Time exceeded</a:t>
            </a:r>
          </a:p>
          <a:p>
            <a:pPr algn="just">
              <a:buFont typeface="Wingdings" pitchFamily="2" charset="2"/>
              <a:buChar char="Ø"/>
            </a:pPr>
            <a:r>
              <a:rPr lang="en-US" sz="2800" dirty="0" smtClean="0"/>
              <a:t>Parameter problems</a:t>
            </a:r>
          </a:p>
          <a:p>
            <a:pPr algn="just">
              <a:buFont typeface="Wingdings" pitchFamily="2" charset="2"/>
              <a:buChar char="Ø"/>
            </a:pPr>
            <a:r>
              <a:rPr lang="en-US" sz="2800" dirty="0" smtClean="0"/>
              <a:t>redirection</a:t>
            </a:r>
            <a:endParaRPr lang="en-US" sz="28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762000"/>
            <a:ext cx="3886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5" name="Text Box 4"/>
          <p:cNvSpPr txBox="1">
            <a:spLocks noChangeArrowheads="1"/>
          </p:cNvSpPr>
          <p:nvPr/>
        </p:nvSpPr>
        <p:spPr bwMode="auto">
          <a:xfrm>
            <a:off x="304800" y="762000"/>
            <a:ext cx="3861891"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Error-reporting messages</a:t>
            </a:r>
          </a:p>
        </p:txBody>
      </p:sp>
      <p:pic>
        <p:nvPicPr>
          <p:cNvPr id="25607" name="Picture 6"/>
          <p:cNvPicPr>
            <a:picLocks noChangeAspect="1" noChangeArrowheads="1"/>
          </p:cNvPicPr>
          <p:nvPr/>
        </p:nvPicPr>
        <p:blipFill>
          <a:blip r:embed="rId3" cstate="print"/>
          <a:srcRect/>
          <a:stretch>
            <a:fillRect/>
          </a:stretch>
        </p:blipFill>
        <p:spPr bwMode="auto">
          <a:xfrm>
            <a:off x="381000" y="2422525"/>
            <a:ext cx="7742238" cy="21494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2"/>
          <p:cNvSpPr>
            <a:spLocks noGrp="1" noChangeArrowheads="1"/>
          </p:cNvSpPr>
          <p:nvPr>
            <p:ph type="title"/>
          </p:nvPr>
        </p:nvSpPr>
        <p:spPr>
          <a:xfrm>
            <a:off x="457200" y="274638"/>
            <a:ext cx="8229600" cy="1020762"/>
          </a:xfrm>
        </p:spPr>
        <p:txBody>
          <a:bodyPr/>
          <a:lstStyle/>
          <a:p>
            <a:r>
              <a:rPr lang="en-US" dirty="0"/>
              <a:t>TCP/IP Model</a:t>
            </a:r>
          </a:p>
        </p:txBody>
      </p:sp>
      <p:sp>
        <p:nvSpPr>
          <p:cNvPr id="29699" name="Rectangle 3"/>
          <p:cNvSpPr>
            <a:spLocks noGrp="1" noChangeArrowheads="1"/>
          </p:cNvSpPr>
          <p:nvPr>
            <p:ph type="body" idx="1"/>
          </p:nvPr>
        </p:nvSpPr>
        <p:spPr/>
        <p:txBody>
          <a:bodyPr/>
          <a:lstStyle/>
          <a:p>
            <a:pPr>
              <a:buFont typeface="Wingdings" pitchFamily="2" charset="2"/>
              <a:buChar char="Ø"/>
            </a:pPr>
            <a:r>
              <a:rPr lang="en-US" dirty="0"/>
              <a:t>Much older than OSI model</a:t>
            </a:r>
          </a:p>
          <a:p>
            <a:pPr>
              <a:buFont typeface="Wingdings" pitchFamily="2" charset="2"/>
              <a:buChar char="Ø"/>
            </a:pPr>
            <a:r>
              <a:rPr lang="en-US" dirty="0"/>
              <a:t>Consists of 4 layers instead of 7</a:t>
            </a:r>
          </a:p>
          <a:p>
            <a:pPr>
              <a:buFont typeface="Wingdings" pitchFamily="2" charset="2"/>
              <a:buChar char="Ø"/>
            </a:pPr>
            <a:r>
              <a:rPr lang="en-US" dirty="0"/>
              <a:t>TCP/IP model can be mapped to the OSI model</a:t>
            </a:r>
          </a:p>
        </p:txBody>
      </p:sp>
      <p:sp>
        <p:nvSpPr>
          <p:cNvPr id="5" name="Slide Number Placeholder 4"/>
          <p:cNvSpPr>
            <a:spLocks noGrp="1"/>
          </p:cNvSpPr>
          <p:nvPr>
            <p:ph type="sldNum" sz="quarter" idx="12"/>
          </p:nvPr>
        </p:nvSpPr>
        <p:spPr/>
        <p:txBody>
          <a:bodyPr/>
          <a:lstStyle/>
          <a:p>
            <a:fld id="{041D3A54-49C8-4203-BABB-E22CDC34B69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305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304800"/>
            <a:ext cx="8305800" cy="914400"/>
          </a:xfrm>
        </p:spPr>
        <p:txBody>
          <a:bodyPr>
            <a:normAutofit fontScale="90000"/>
          </a:bodyPr>
          <a:lstStyle/>
          <a:p>
            <a:r>
              <a:rPr lang="en-US" b="1" dirty="0" smtClean="0"/>
              <a:t/>
            </a:r>
            <a:br>
              <a:rPr lang="en-US" b="1" dirty="0" smtClean="0"/>
            </a:br>
            <a:r>
              <a:rPr lang="en-US" b="1" dirty="0" smtClean="0"/>
              <a:t>Error reporting message</a:t>
            </a:r>
            <a:r>
              <a:rPr lang="en-US" sz="6000" b="1" dirty="0" smtClean="0"/>
              <a:t/>
            </a:r>
            <a:br>
              <a:rPr lang="en-US" sz="6000" b="1" dirty="0" smtClean="0"/>
            </a:br>
            <a:endParaRPr lang="en-US" dirty="0"/>
          </a:p>
        </p:txBody>
      </p:sp>
      <p:sp>
        <p:nvSpPr>
          <p:cNvPr id="7" name="Content Placeholder 2"/>
          <p:cNvSpPr>
            <a:spLocks noGrp="1"/>
          </p:cNvSpPr>
          <p:nvPr>
            <p:ph idx="1"/>
          </p:nvPr>
        </p:nvSpPr>
        <p:spPr>
          <a:xfrm>
            <a:off x="457200" y="1371600"/>
            <a:ext cx="8382000" cy="5105400"/>
          </a:xfrm>
        </p:spPr>
        <p:txBody>
          <a:bodyPr>
            <a:normAutofit fontScale="77500" lnSpcReduction="20000"/>
          </a:bodyPr>
          <a:lstStyle/>
          <a:p>
            <a:pPr algn="just">
              <a:buFont typeface="Wingdings" pitchFamily="2" charset="2"/>
              <a:buChar char="Ø"/>
            </a:pPr>
            <a:r>
              <a:rPr lang="en-US" b="1" dirty="0" smtClean="0"/>
              <a:t>Destination unreachable </a:t>
            </a:r>
            <a:r>
              <a:rPr lang="en-US" dirty="0" smtClean="0"/>
              <a:t>:When a router can’t route a datagram or a host can’t deliver a datagram, the datagram is discarded and the router/host sends a destination unreachable message back to the source host that initiated the datagram.</a:t>
            </a:r>
          </a:p>
          <a:p>
            <a:pPr algn="just">
              <a:buFont typeface="Wingdings" pitchFamily="2" charset="2"/>
              <a:buChar char="Ø"/>
            </a:pPr>
            <a:r>
              <a:rPr lang="en-US" b="1" dirty="0" smtClean="0"/>
              <a:t>Source quench </a:t>
            </a:r>
            <a:r>
              <a:rPr lang="en-US" dirty="0" smtClean="0"/>
              <a:t>:No flow control mechanism in IP. May create congestion in routers. Router has limited size queue for incoming datagram. If the datagram are received much faster than they can be processed, overflow. Discard few datagram. Source quench message adds kind of flow control to the IP. When a router discards a datagram due to congestion, it sends a source quench message to the sender of the datagram. This message has two purposes.</a:t>
            </a:r>
          </a:p>
          <a:p>
            <a:pPr lvl="1" algn="just">
              <a:buFont typeface="Wingdings" pitchFamily="2" charset="2"/>
              <a:buChar char="Ø"/>
            </a:pPr>
            <a:r>
              <a:rPr lang="en-US" dirty="0" smtClean="0"/>
              <a:t>It informs the source that datagram has been discarded.</a:t>
            </a:r>
          </a:p>
          <a:p>
            <a:pPr lvl="1" algn="just">
              <a:buFont typeface="Wingdings" pitchFamily="2" charset="2"/>
              <a:buChar char="Ø"/>
            </a:pPr>
            <a:r>
              <a:rPr lang="en-US" dirty="0" smtClean="0"/>
              <a:t>It warns the source that there is a congestion somewhere in the path and source should slow down the sending process.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77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274638"/>
            <a:ext cx="8229600" cy="792162"/>
          </a:xfrm>
        </p:spPr>
        <p:txBody>
          <a:bodyPr/>
          <a:lstStyle/>
          <a:p>
            <a:r>
              <a:rPr lang="en-US" dirty="0" smtClean="0"/>
              <a:t>Error reporting message</a:t>
            </a:r>
            <a:endParaRPr lang="en-US" dirty="0"/>
          </a:p>
        </p:txBody>
      </p:sp>
      <p:sp>
        <p:nvSpPr>
          <p:cNvPr id="6" name="Content Placeholder 5"/>
          <p:cNvSpPr>
            <a:spLocks noGrp="1"/>
          </p:cNvSpPr>
          <p:nvPr>
            <p:ph idx="1"/>
          </p:nvPr>
        </p:nvSpPr>
        <p:spPr>
          <a:xfrm>
            <a:off x="457200" y="1219200"/>
            <a:ext cx="8229600" cy="5181600"/>
          </a:xfrm>
        </p:spPr>
        <p:txBody>
          <a:bodyPr>
            <a:noAutofit/>
          </a:bodyPr>
          <a:lstStyle/>
          <a:p>
            <a:pPr algn="just">
              <a:buFont typeface="Wingdings" pitchFamily="2" charset="2"/>
              <a:buChar char="Ø"/>
            </a:pPr>
            <a:r>
              <a:rPr lang="en-US" sz="2800" b="1" dirty="0" smtClean="0"/>
              <a:t>Time exceeded</a:t>
            </a:r>
            <a:r>
              <a:rPr lang="en-US" sz="2800" dirty="0" smtClean="0"/>
              <a:t>: time exceeded message is generated in two cases.</a:t>
            </a:r>
          </a:p>
          <a:p>
            <a:pPr lvl="1" algn="just">
              <a:buFont typeface="Wingdings" pitchFamily="2" charset="2"/>
              <a:buChar char="Ø"/>
            </a:pPr>
            <a:r>
              <a:rPr lang="en-US" dirty="0" smtClean="0"/>
              <a:t>Whenever a router receives a datagram with a time to live value of zero, it discards the datagram and sends time exceeded message to the sender.</a:t>
            </a:r>
          </a:p>
          <a:p>
            <a:pPr lvl="1" algn="just">
              <a:buFont typeface="Wingdings" pitchFamily="2" charset="2"/>
              <a:buChar char="Ø"/>
            </a:pPr>
            <a:r>
              <a:rPr lang="en-US" dirty="0" smtClean="0"/>
              <a:t>When the final destination doesn’t receive all the fragments in a set time.</a:t>
            </a:r>
          </a:p>
          <a:p>
            <a:pPr algn="just">
              <a:buFont typeface="Wingdings" pitchFamily="2" charset="2"/>
              <a:buChar char="Ø"/>
            </a:pPr>
            <a:r>
              <a:rPr lang="en-US" sz="2800" b="1" dirty="0" smtClean="0"/>
              <a:t>Parameter problem</a:t>
            </a:r>
            <a:r>
              <a:rPr lang="en-US" sz="2800" dirty="0" smtClean="0"/>
              <a:t>: if a router discovers an ambiguous or missing value in any field of the datagram, it discards the datagram and sends a parameter problem message back to the source.</a:t>
            </a:r>
          </a:p>
          <a:p>
            <a:pPr algn="just">
              <a:buNone/>
            </a:pPr>
            <a:endParaRPr lang="en-US" sz="2800" dirty="0" smtClean="0"/>
          </a:p>
        </p:txBody>
      </p:sp>
      <p:sp>
        <p:nvSpPr>
          <p:cNvPr id="4" name="Slide Number Placeholder 3"/>
          <p:cNvSpPr>
            <a:spLocks noGrp="1"/>
          </p:cNvSpPr>
          <p:nvPr>
            <p:ph type="sldNum" sz="quarter" idx="12"/>
          </p:nvPr>
        </p:nvSpPr>
        <p:spPr/>
        <p:txBody>
          <a:bodyPr/>
          <a:lstStyle/>
          <a:p>
            <a:fld id="{041D3A54-49C8-4203-BABB-E22CDC34B698}"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458200" cy="4678363"/>
          </a:xfrm>
        </p:spPr>
        <p:txBody>
          <a:bodyPr>
            <a:normAutofit fontScale="92500" lnSpcReduction="20000"/>
          </a:bodyPr>
          <a:lstStyle/>
          <a:p>
            <a:pPr algn="just">
              <a:buFont typeface="Wingdings" pitchFamily="2" charset="2"/>
              <a:buChar char="Ø"/>
            </a:pPr>
            <a:r>
              <a:rPr lang="en-US" altLang="zh-TW" sz="2800" b="1" dirty="0" smtClean="0"/>
              <a:t>Redirect</a:t>
            </a:r>
            <a:r>
              <a:rPr lang="en-US" altLang="zh-TW" sz="2800" dirty="0" smtClean="0"/>
              <a:t>: This type of message can only be initiated by a gateway.</a:t>
            </a:r>
          </a:p>
          <a:p>
            <a:pPr lvl="1" algn="just"/>
            <a:r>
              <a:rPr lang="en-US" altLang="zh-TW" dirty="0" smtClean="0"/>
              <a:t>However, in some circumstances, a host connects to a segment that has two or more directly connected routers. </a:t>
            </a:r>
          </a:p>
          <a:p>
            <a:pPr lvl="1" algn="just"/>
            <a:r>
              <a:rPr lang="en-US" altLang="zh-TW" dirty="0" smtClean="0"/>
              <a:t>In this case, the default gateway of the host may need to use a redirect/change request to inform the host of the best path to a certain network.</a:t>
            </a:r>
          </a:p>
          <a:p>
            <a:pPr lvl="1" algn="just"/>
            <a:r>
              <a:rPr lang="en-US" dirty="0" smtClean="0"/>
              <a:t>a host that wants to send data to a host on another network needs to know the address of routers connected to its own network.</a:t>
            </a:r>
          </a:p>
          <a:p>
            <a:pPr lvl="1" algn="just"/>
            <a:r>
              <a:rPr lang="en-US" dirty="0" smtClean="0"/>
              <a:t>Also, the host must know if the routers are alive and functioning.</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457200"/>
            <a:ext cx="8077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381000"/>
            <a:ext cx="8229600" cy="838200"/>
          </a:xfrm>
        </p:spPr>
        <p:txBody>
          <a:bodyPr>
            <a:normAutofit/>
          </a:bodyPr>
          <a:lstStyle/>
          <a:p>
            <a:r>
              <a:rPr lang="en-US" sz="4000" b="1" dirty="0" smtClean="0"/>
              <a:t>Query message</a:t>
            </a:r>
            <a:endParaRPr lang="en-US" sz="4000" b="1" dirty="0"/>
          </a:p>
        </p:txBody>
      </p:sp>
      <p:sp>
        <p:nvSpPr>
          <p:cNvPr id="6" name="Text Placeholder 5"/>
          <p:cNvSpPr>
            <a:spLocks noGrp="1"/>
          </p:cNvSpPr>
          <p:nvPr>
            <p:ph idx="1"/>
          </p:nvPr>
        </p:nvSpPr>
        <p:spPr/>
        <p:txBody>
          <a:bodyPr>
            <a:normAutofit/>
          </a:bodyPr>
          <a:lstStyle/>
          <a:p>
            <a:pPr marL="342900" indent="-342900" algn="l">
              <a:buFont typeface="+mj-lt"/>
              <a:buAutoNum type="arabicPeriod"/>
            </a:pPr>
            <a:r>
              <a:rPr lang="en-US" dirty="0" smtClean="0"/>
              <a:t>Echo request and reply</a:t>
            </a:r>
          </a:p>
          <a:p>
            <a:pPr marL="342900" indent="-342900" algn="l">
              <a:buFont typeface="+mj-lt"/>
              <a:buAutoNum type="arabicPeriod"/>
            </a:pPr>
            <a:r>
              <a:rPr lang="en-US" dirty="0" smtClean="0"/>
              <a:t>Time stamp request and reply</a:t>
            </a:r>
          </a:p>
          <a:p>
            <a:pPr marL="342900" indent="-342900" algn="l">
              <a:buFont typeface="+mj-lt"/>
              <a:buAutoNum type="arabicPeriod"/>
            </a:pPr>
            <a:r>
              <a:rPr lang="en-US" dirty="0" smtClean="0"/>
              <a:t>Address mask request and reply</a:t>
            </a:r>
          </a:p>
        </p:txBody>
      </p:sp>
      <p:sp>
        <p:nvSpPr>
          <p:cNvPr id="5" name="Slide Number Placeholder 4"/>
          <p:cNvSpPr>
            <a:spLocks noGrp="1"/>
          </p:cNvSpPr>
          <p:nvPr>
            <p:ph type="sldNum" sz="quarter" idx="12"/>
          </p:nvPr>
        </p:nvSpPr>
        <p:spPr/>
        <p:txBody>
          <a:bodyPr/>
          <a:lstStyle/>
          <a:p>
            <a:fld id="{041D3A54-49C8-4203-BABB-E22CDC34B698}"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762000"/>
            <a:ext cx="2895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7" name="Text Box 4"/>
          <p:cNvSpPr txBox="1">
            <a:spLocks noChangeArrowheads="1"/>
          </p:cNvSpPr>
          <p:nvPr/>
        </p:nvSpPr>
        <p:spPr bwMode="auto">
          <a:xfrm>
            <a:off x="304800" y="762000"/>
            <a:ext cx="2892138"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Query messages</a:t>
            </a:r>
          </a:p>
        </p:txBody>
      </p:sp>
      <p:pic>
        <p:nvPicPr>
          <p:cNvPr id="28679" name="Picture 6"/>
          <p:cNvPicPr>
            <a:picLocks noChangeAspect="1" noChangeArrowheads="1"/>
          </p:cNvPicPr>
          <p:nvPr/>
        </p:nvPicPr>
        <p:blipFill>
          <a:blip r:embed="rId3" cstate="print"/>
          <a:srcRect/>
          <a:stretch>
            <a:fillRect/>
          </a:stretch>
        </p:blipFill>
        <p:spPr bwMode="auto">
          <a:xfrm>
            <a:off x="228600" y="2336800"/>
            <a:ext cx="8355013" cy="2082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457200" y="457200"/>
            <a:ext cx="8229600" cy="6019800"/>
          </a:xfrm>
        </p:spPr>
        <p:txBody>
          <a:bodyPr>
            <a:noAutofit/>
          </a:bodyPr>
          <a:lstStyle/>
          <a:p>
            <a:pPr marL="457200" indent="-457200" algn="just">
              <a:buAutoNum type="arabicPeriod"/>
            </a:pPr>
            <a:r>
              <a:rPr lang="en-US" sz="2400" dirty="0" smtClean="0"/>
              <a:t>Are designed for diagnostic purposes. Used to identify network problems. It determines whether two systems can communicate with each other. PING COMMAND</a:t>
            </a:r>
          </a:p>
          <a:p>
            <a:pPr marL="457200" indent="-457200" algn="just">
              <a:buNone/>
            </a:pPr>
            <a:r>
              <a:rPr lang="en-US" sz="2400" dirty="0" smtClean="0"/>
              <a:t>2. 	Two machines can use the timestamp request and reply message to determine the sound-trip time needed for an IP datagram to travel between them. It is also used to synchronize the clocks in two machines.</a:t>
            </a:r>
          </a:p>
          <a:p>
            <a:pPr marL="457200" indent="-457200" algn="just">
              <a:buNone/>
            </a:pPr>
            <a:r>
              <a:rPr lang="en-US" sz="2400" dirty="0" smtClean="0"/>
              <a:t>3. 	IP address=network address + subnet address and host identifier. A host may know its full IP address, but it may not know which part of the address defines the net, subnet and host identifier. To obtain its mask, a host sends a address mask request message to a router on the LAN. The router receiving the address mask request message responds with an address mask reply message providing the necessary mask for the host. This can be applied to its full IP address to get its subnet address.</a:t>
            </a:r>
            <a:endParaRPr lang="en-US" sz="2400" dirty="0"/>
          </a:p>
        </p:txBody>
      </p:sp>
      <p:sp>
        <p:nvSpPr>
          <p:cNvPr id="3" name="Slide Number Placeholder 2"/>
          <p:cNvSpPr>
            <a:spLocks noGrp="1"/>
          </p:cNvSpPr>
          <p:nvPr>
            <p:ph type="sldNum" sz="quarter" idx="12"/>
          </p:nvPr>
        </p:nvSpPr>
        <p:spPr/>
        <p:txBody>
          <a:bodyPr/>
          <a:lstStyle/>
          <a:p>
            <a:fld id="{041D3A54-49C8-4203-BABB-E22CDC34B698}"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8001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Reverse Address Resolution Protocol</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The </a:t>
            </a:r>
            <a:r>
              <a:rPr lang="en-US" dirty="0"/>
              <a:t>Reverse Address Resolution Protocol (RARP) allows a host to discover its </a:t>
            </a:r>
            <a:r>
              <a:rPr lang="en-US" dirty="0" smtClean="0"/>
              <a:t>Internet  address </a:t>
            </a:r>
            <a:r>
              <a:rPr lang="en-US" dirty="0"/>
              <a:t>when it knows only its physical address. </a:t>
            </a:r>
            <a:endParaRPr lang="en-US" dirty="0" smtClean="0"/>
          </a:p>
          <a:p>
            <a:pPr algn="just">
              <a:buFont typeface="Wingdings" pitchFamily="2" charset="2"/>
              <a:buChar char="Ø"/>
            </a:pPr>
            <a:r>
              <a:rPr lang="en-US" dirty="0" smtClean="0"/>
              <a:t>It </a:t>
            </a:r>
            <a:r>
              <a:rPr lang="en-US" dirty="0"/>
              <a:t>is used when a computer is </a:t>
            </a:r>
            <a:r>
              <a:rPr lang="en-US" dirty="0" smtClean="0"/>
              <a:t>connected to </a:t>
            </a:r>
            <a:r>
              <a:rPr lang="en-US" dirty="0"/>
              <a:t>a network for the first time or when a diskless computer is booted.</a:t>
            </a:r>
          </a:p>
        </p:txBody>
      </p:sp>
      <p:sp>
        <p:nvSpPr>
          <p:cNvPr id="4" name="Slide Number Placeholder 3"/>
          <p:cNvSpPr>
            <a:spLocks noGrp="1"/>
          </p:cNvSpPr>
          <p:nvPr>
            <p:ph type="sldNum" sz="quarter" idx="12"/>
          </p:nvPr>
        </p:nvSpPr>
        <p:spPr/>
        <p:txBody>
          <a:bodyPr/>
          <a:lstStyle/>
          <a:p>
            <a:fld id="{041D3A54-49C8-4203-BABB-E22CDC34B698}"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38200" y="3657600"/>
            <a:ext cx="7620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722313" y="3581401"/>
            <a:ext cx="7772400" cy="1066800"/>
          </a:xfrm>
        </p:spPr>
        <p:txBody>
          <a:bodyPr/>
          <a:lstStyle/>
          <a:p>
            <a:pPr algn="r"/>
            <a:r>
              <a:rPr lang="en-US" dirty="0" smtClean="0"/>
              <a:t>Transport Layer Protocols</a:t>
            </a:r>
            <a:endParaRPr lang="en-US" dirty="0"/>
          </a:p>
        </p:txBody>
      </p:sp>
      <p:sp>
        <p:nvSpPr>
          <p:cNvPr id="5" name="Text Placeholder 4"/>
          <p:cNvSpPr>
            <a:spLocks noGrp="1"/>
          </p:cNvSpPr>
          <p:nvPr>
            <p:ph type="body" idx="1"/>
          </p:nvPr>
        </p:nvSpPr>
        <p:spPr>
          <a:xfrm>
            <a:off x="722313" y="2057401"/>
            <a:ext cx="4002087" cy="990599"/>
          </a:xfrm>
        </p:spPr>
        <p:txBody>
          <a:bodyPr>
            <a:normAutofit/>
          </a:bodyPr>
          <a:lstStyle/>
          <a:p>
            <a:r>
              <a:rPr lang="en-US" sz="3600" dirty="0" smtClean="0">
                <a:solidFill>
                  <a:schemeClr val="tx1"/>
                </a:solidFill>
              </a:rPr>
              <a:t>TCP, UDP</a:t>
            </a:r>
            <a:endParaRPr lang="en-US" sz="3600" dirty="0">
              <a:solidFill>
                <a:schemeClr val="tx1"/>
              </a:solidFill>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67</a:t>
            </a:fld>
            <a:endParaRPr lang="en-US"/>
          </a:p>
        </p:txBody>
      </p:sp>
    </p:spTree>
    <p:extLst>
      <p:ext uri="{BB962C8B-B14F-4D97-AF65-F5344CB8AC3E}">
        <p14:creationId xmlns:p14="http://schemas.microsoft.com/office/powerpoint/2010/main" val="35865895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07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Transport Layer</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Ø"/>
            </a:pPr>
            <a:r>
              <a:rPr lang="en-US" dirty="0" smtClean="0"/>
              <a:t>Traditionally the transport layer was represented in </a:t>
            </a:r>
            <a:r>
              <a:rPr lang="en-US" i="1" dirty="0" smtClean="0"/>
              <a:t>TCP/IP by two protocols: TCP and </a:t>
            </a:r>
            <a:r>
              <a:rPr lang="en-US" dirty="0" smtClean="0"/>
              <a:t>UDP.</a:t>
            </a:r>
          </a:p>
          <a:p>
            <a:pPr algn="just">
              <a:buFont typeface="Wingdings" pitchFamily="2" charset="2"/>
              <a:buChar char="Ø"/>
            </a:pPr>
            <a:r>
              <a:rPr lang="en-US" dirty="0" smtClean="0"/>
              <a:t> IP is a host-to-host protocol, meaning that it can deliver a packet from one physical device to another. </a:t>
            </a:r>
          </a:p>
          <a:p>
            <a:pPr algn="just">
              <a:buFont typeface="Wingdings" pitchFamily="2" charset="2"/>
              <a:buChar char="Ø"/>
            </a:pPr>
            <a:r>
              <a:rPr lang="en-US" dirty="0" smtClean="0"/>
              <a:t>UDP and TCP are transport level protocols responsible for delivery of a message from a process (running program) to another process.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304800"/>
            <a:ext cx="7924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971806" y="304800"/>
            <a:ext cx="7638794" cy="1066801"/>
          </a:xfrm>
        </p:spPr>
        <p:txBody>
          <a:bodyPr>
            <a:normAutofit/>
          </a:bodyPr>
          <a:lstStyle/>
          <a:p>
            <a:r>
              <a:rPr lang="en-US" dirty="0" smtClean="0">
                <a:latin typeface="Calibri" pitchFamily="34" charset="0"/>
                <a:cs typeface="Calibri" pitchFamily="34" charset="0"/>
              </a:rPr>
              <a:t>Transport layer protocols</a:t>
            </a:r>
            <a:endParaRPr lang="en-US" dirty="0">
              <a:latin typeface="Calibri" pitchFamily="34" charset="0"/>
              <a:cs typeface="Calibri" pitchFamily="34" charset="0"/>
            </a:endParaRPr>
          </a:p>
        </p:txBody>
      </p:sp>
      <p:sp>
        <p:nvSpPr>
          <p:cNvPr id="5" name="Content Placeholder 4"/>
          <p:cNvSpPr>
            <a:spLocks noGrp="1"/>
          </p:cNvSpPr>
          <p:nvPr>
            <p:ph idx="1"/>
          </p:nvPr>
        </p:nvSpPr>
        <p:spPr>
          <a:xfrm>
            <a:off x="457200" y="1295401"/>
            <a:ext cx="8305799" cy="5562604"/>
          </a:xfrm>
        </p:spPr>
        <p:txBody>
          <a:bodyPr>
            <a:noAutofit/>
          </a:bodyPr>
          <a:lstStyle/>
          <a:p>
            <a:pPr algn="just">
              <a:buFont typeface="Wingdings" pitchFamily="2" charset="2"/>
              <a:buChar char="Ø"/>
            </a:pPr>
            <a:r>
              <a:rPr lang="en-US" sz="2800" dirty="0" smtClean="0"/>
              <a:t>From user’s point of view, the TCP/IP-based internet can be considered as a set of application programs that use the internet to carry out useful communication tasks. </a:t>
            </a:r>
          </a:p>
          <a:p>
            <a:pPr algn="just">
              <a:buFont typeface="Wingdings" pitchFamily="2" charset="2"/>
              <a:buChar char="Ø"/>
            </a:pPr>
            <a:r>
              <a:rPr lang="en-US" sz="2800" dirty="0" smtClean="0"/>
              <a:t>Most popular internet applications include Electronic mail, File transfer, and Remote login</a:t>
            </a:r>
          </a:p>
          <a:p>
            <a:pPr algn="just">
              <a:buFont typeface="Wingdings" pitchFamily="2" charset="2"/>
              <a:buChar char="Ø"/>
            </a:pPr>
            <a:r>
              <a:rPr lang="en-US" sz="2800" dirty="0" smtClean="0"/>
              <a:t> IP allows transfer of IP datagrams among a number of stations or hosts, where the datagram is routed through the internet based on the IP address of the destination. </a:t>
            </a:r>
          </a:p>
          <a:p>
            <a:pPr algn="just">
              <a:buFont typeface="Wingdings" pitchFamily="2" charset="2"/>
              <a:buChar char="Ø"/>
            </a:pPr>
            <a:endParaRPr lang="en-US" sz="2800" dirty="0" smtClean="0"/>
          </a:p>
          <a:p>
            <a:pPr marL="0" indent="0" algn="just">
              <a:buFont typeface="Wingdings" pitchFamily="2" charset="2"/>
              <a:buChar char="Ø"/>
            </a:pPr>
            <a:endParaRPr lang="en-US" sz="2800"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69</a:t>
            </a:fld>
            <a:endParaRPr lang="en-US"/>
          </a:p>
        </p:txBody>
      </p:sp>
    </p:spTree>
    <p:extLst>
      <p:ext uri="{BB962C8B-B14F-4D97-AF65-F5344CB8AC3E}">
        <p14:creationId xmlns:p14="http://schemas.microsoft.com/office/powerpoint/2010/main" val="3877195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685800"/>
            <a:ext cx="7772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2"/>
          <p:cNvSpPr>
            <a:spLocks noGrp="1" noChangeArrowheads="1"/>
          </p:cNvSpPr>
          <p:nvPr>
            <p:ph type="title"/>
          </p:nvPr>
        </p:nvSpPr>
        <p:spPr>
          <a:xfrm>
            <a:off x="685800" y="609600"/>
            <a:ext cx="7772400" cy="838200"/>
          </a:xfrm>
        </p:spPr>
        <p:txBody>
          <a:bodyPr/>
          <a:lstStyle/>
          <a:p>
            <a:r>
              <a:rPr lang="en-US" dirty="0"/>
              <a:t>TCP/IP </a:t>
            </a:r>
            <a:r>
              <a:rPr lang="en-US" dirty="0" err="1"/>
              <a:t>vs</a:t>
            </a:r>
            <a:r>
              <a:rPr lang="en-US" dirty="0"/>
              <a:t> OSI</a:t>
            </a:r>
          </a:p>
        </p:txBody>
      </p:sp>
      <p:graphicFrame>
        <p:nvGraphicFramePr>
          <p:cNvPr id="30803" name="Group 83"/>
          <p:cNvGraphicFramePr>
            <a:graphicFrameLocks noGrp="1"/>
          </p:cNvGraphicFramePr>
          <p:nvPr>
            <p:ph type="tbl" idx="1"/>
          </p:nvPr>
        </p:nvGraphicFramePr>
        <p:xfrm>
          <a:off x="685800" y="1828800"/>
          <a:ext cx="7772400" cy="4636327"/>
        </p:xfrm>
        <a:graphic>
          <a:graphicData uri="http://schemas.openxmlformats.org/drawingml/2006/table">
            <a:tbl>
              <a:tblPr/>
              <a:tblGrid>
                <a:gridCol w="3886200"/>
                <a:gridCol w="38862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TCP/IP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OSI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52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Application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Presentation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Session (Layers 7-5)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Transport (Layer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41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Internet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Network (Layer 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63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Network Interface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Data Link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Physical (Layers 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B29E7D4D-1E8F-44AF-9D56-91DBAF708287}"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5867400"/>
          </a:xfrm>
        </p:spPr>
        <p:txBody>
          <a:bodyPr>
            <a:noAutofit/>
          </a:bodyPr>
          <a:lstStyle/>
          <a:p>
            <a:pPr algn="just">
              <a:buFont typeface="Wingdings" pitchFamily="2" charset="2"/>
              <a:buChar char="Ø"/>
            </a:pPr>
            <a:r>
              <a:rPr lang="en-US" sz="2800" dirty="0" smtClean="0"/>
              <a:t>But, in this case, several application programs (processes) simultaneously running on a source host has to communicate with the corresponding processes running on a remote destination host through the internet. </a:t>
            </a:r>
          </a:p>
          <a:p>
            <a:pPr algn="just">
              <a:buFont typeface="Wingdings" pitchFamily="2" charset="2"/>
              <a:buChar char="Ø"/>
            </a:pPr>
            <a:r>
              <a:rPr lang="en-US" sz="2800" dirty="0" smtClean="0"/>
              <a:t>This requires an additional mechanism called process-to-process delivery, which is implemented with the help of a transport-level protocol. </a:t>
            </a:r>
          </a:p>
          <a:p>
            <a:pPr algn="just">
              <a:buFont typeface="Wingdings" pitchFamily="2" charset="2"/>
              <a:buChar char="Ø"/>
            </a:pPr>
            <a:r>
              <a:rPr lang="en-US" sz="2800" dirty="0" smtClean="0"/>
              <a:t>The transport level protocol will require an additional address, known as port number, to select a particular process among multiple processes running on the destination host. So, there is a requirement of the following third type of delivery system. </a:t>
            </a:r>
          </a:p>
          <a:p>
            <a:pPr algn="just">
              <a:buFont typeface="Wingdings" pitchFamily="2" charset="2"/>
              <a:buChar char="Ø"/>
            </a:pPr>
            <a:endParaRPr lang="en-US" sz="28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457200"/>
            <a:ext cx="7924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b="1" dirty="0" smtClean="0"/>
              <a:t>Process to process delivery</a:t>
            </a:r>
            <a:endParaRPr lang="en-US" sz="4000" b="1" dirty="0"/>
          </a:p>
        </p:txBody>
      </p:sp>
      <p:sp>
        <p:nvSpPr>
          <p:cNvPr id="4" name="Content Placeholder 3"/>
          <p:cNvSpPr>
            <a:spLocks noGrp="1"/>
          </p:cNvSpPr>
          <p:nvPr>
            <p:ph idx="1"/>
          </p:nvPr>
        </p:nvSpPr>
        <p:spPr>
          <a:xfrm>
            <a:off x="457200" y="1371600"/>
            <a:ext cx="8382000" cy="5105400"/>
          </a:xfrm>
        </p:spPr>
        <p:txBody>
          <a:bodyPr>
            <a:normAutofit fontScale="85000" lnSpcReduction="10000"/>
          </a:bodyPr>
          <a:lstStyle/>
          <a:p>
            <a:pPr algn="just">
              <a:buFont typeface="Wingdings" pitchFamily="2" charset="2"/>
              <a:buChar char="Ø"/>
            </a:pPr>
            <a:r>
              <a:rPr lang="en-US" dirty="0" smtClean="0"/>
              <a:t>Data link layer: host to host delivery</a:t>
            </a:r>
          </a:p>
          <a:p>
            <a:pPr algn="just">
              <a:buFont typeface="Wingdings" pitchFamily="2" charset="2"/>
              <a:buChar char="Ø"/>
            </a:pPr>
            <a:r>
              <a:rPr lang="en-US" dirty="0" smtClean="0"/>
              <a:t>Network layer: source to destination delivery</a:t>
            </a:r>
          </a:p>
          <a:p>
            <a:pPr algn="just">
              <a:buFont typeface="Wingdings" pitchFamily="2" charset="2"/>
              <a:buChar char="Ø"/>
            </a:pPr>
            <a:r>
              <a:rPr lang="en-US" dirty="0" smtClean="0"/>
              <a:t>Communication on the Internet is not defined as the exchange of data between two nodes or between two hosts. Real communication takes place between two processes (application programs).</a:t>
            </a:r>
          </a:p>
          <a:p>
            <a:pPr algn="just">
              <a:buFont typeface="Wingdings" pitchFamily="2" charset="2"/>
              <a:buChar char="Ø"/>
            </a:pPr>
            <a:r>
              <a:rPr lang="en-US" dirty="0" smtClean="0"/>
              <a:t> We need process-to-process delivery</a:t>
            </a:r>
          </a:p>
          <a:p>
            <a:pPr algn="just">
              <a:buFont typeface="Wingdings" pitchFamily="2" charset="2"/>
              <a:buChar char="Ø"/>
            </a:pPr>
            <a:r>
              <a:rPr lang="en-US" dirty="0" smtClean="0"/>
              <a:t>The transport layer is responsible for process-to-process delivery-the delivery of a packet, part of a message, from one process to another. </a:t>
            </a:r>
          </a:p>
          <a:p>
            <a:pPr algn="just">
              <a:buFont typeface="Wingdings" pitchFamily="2" charset="2"/>
              <a:buChar char="Ø"/>
            </a:pPr>
            <a:r>
              <a:rPr lang="en-US" dirty="0" smtClean="0"/>
              <a:t>Two processes communicate in a client/server relationship</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4114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2372" name="Text Box 4"/>
          <p:cNvSpPr txBox="1">
            <a:spLocks noChangeArrowheads="1"/>
          </p:cNvSpPr>
          <p:nvPr/>
        </p:nvSpPr>
        <p:spPr bwMode="auto">
          <a:xfrm>
            <a:off x="304800" y="381000"/>
            <a:ext cx="40386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Types of data deliveries</a:t>
            </a:r>
          </a:p>
        </p:txBody>
      </p:sp>
      <p:pic>
        <p:nvPicPr>
          <p:cNvPr id="1082374" name="Picture 6"/>
          <p:cNvPicPr>
            <a:picLocks noChangeAspect="1" noChangeArrowheads="1"/>
          </p:cNvPicPr>
          <p:nvPr/>
        </p:nvPicPr>
        <p:blipFill>
          <a:blip r:embed="rId3" cstate="print"/>
          <a:srcRect/>
          <a:stretch>
            <a:fillRect/>
          </a:stretch>
        </p:blipFill>
        <p:spPr bwMode="auto">
          <a:xfrm>
            <a:off x="490538" y="1958975"/>
            <a:ext cx="8043862" cy="329882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4400" y="457200"/>
            <a:ext cx="7543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3835" y="420431"/>
            <a:ext cx="7584365" cy="722569"/>
          </a:xfrm>
        </p:spPr>
        <p:txBody>
          <a:bodyPr>
            <a:normAutofit fontScale="90000"/>
          </a:bodyPr>
          <a:lstStyle/>
          <a:p>
            <a:r>
              <a:rPr lang="en-US" dirty="0" smtClean="0"/>
              <a:t>Addressing </a:t>
            </a:r>
            <a:endParaRPr lang="en-US" dirty="0"/>
          </a:p>
        </p:txBody>
      </p:sp>
      <p:sp>
        <p:nvSpPr>
          <p:cNvPr id="3" name="Content Placeholder 2"/>
          <p:cNvSpPr>
            <a:spLocks noGrp="1"/>
          </p:cNvSpPr>
          <p:nvPr>
            <p:ph idx="1"/>
          </p:nvPr>
        </p:nvSpPr>
        <p:spPr>
          <a:xfrm>
            <a:off x="304801" y="1371600"/>
            <a:ext cx="8534400" cy="5257800"/>
          </a:xfrm>
        </p:spPr>
        <p:txBody>
          <a:bodyPr>
            <a:noAutofit/>
          </a:bodyPr>
          <a:lstStyle/>
          <a:p>
            <a:pPr algn="just">
              <a:buFont typeface="Wingdings" pitchFamily="2" charset="2"/>
              <a:buChar char="Ø"/>
            </a:pPr>
            <a:r>
              <a:rPr lang="en-US" sz="2800" dirty="0" smtClean="0"/>
              <a:t>Data link layer (MAC address), network layer (IP address) and at transport layer, we need transport address called PORT ADDRESS to choose among multiple processes running on destination host.</a:t>
            </a:r>
          </a:p>
          <a:p>
            <a:pPr algn="just">
              <a:buFont typeface="Wingdings" pitchFamily="2" charset="2"/>
              <a:buChar char="Ø"/>
            </a:pPr>
            <a:r>
              <a:rPr lang="en-US" sz="2800" dirty="0" smtClean="0"/>
              <a:t>In the Internet model, the port numbers are 16-bit integers between 0 and 65,535.</a:t>
            </a:r>
          </a:p>
          <a:p>
            <a:pPr algn="just">
              <a:buFont typeface="Wingdings" pitchFamily="2" charset="2"/>
              <a:buChar char="Ø"/>
            </a:pPr>
            <a:r>
              <a:rPr lang="en-US" sz="2800" dirty="0" smtClean="0"/>
              <a:t>Used by host to host protocol to identify to which higher level protocol or application program(process) it must deliver incoming messages.</a:t>
            </a:r>
          </a:p>
        </p:txBody>
      </p:sp>
      <p:sp>
        <p:nvSpPr>
          <p:cNvPr id="4" name="Slide Number Placeholder 3"/>
          <p:cNvSpPr>
            <a:spLocks noGrp="1"/>
          </p:cNvSpPr>
          <p:nvPr>
            <p:ph type="sldNum" sz="quarter" idx="12"/>
          </p:nvPr>
        </p:nvSpPr>
        <p:spPr/>
        <p:txBody>
          <a:bodyPr/>
          <a:lstStyle/>
          <a:p>
            <a:fld id="{041D3A54-49C8-4203-BABB-E22CDC34B698}"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048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371600"/>
            <a:ext cx="8382000" cy="5105400"/>
          </a:xfrm>
        </p:spPr>
        <p:txBody>
          <a:bodyPr>
            <a:noAutofit/>
          </a:bodyPr>
          <a:lstStyle/>
          <a:p>
            <a:pPr algn="just"/>
            <a:r>
              <a:rPr lang="en-US" sz="2400" dirty="0" smtClean="0"/>
              <a:t>The </a:t>
            </a:r>
            <a:r>
              <a:rPr lang="en-US" sz="2400" dirty="0" err="1" smtClean="0"/>
              <a:t>lANA</a:t>
            </a:r>
            <a:r>
              <a:rPr lang="en-US" sz="2400" dirty="0" smtClean="0"/>
              <a:t> (Internet Assigned Number Authority) has divided the port numbers into three ranges: well known, registered, and dynamic</a:t>
            </a:r>
          </a:p>
          <a:p>
            <a:pPr lvl="1" algn="just"/>
            <a:r>
              <a:rPr lang="en-US" sz="2400" dirty="0" smtClean="0"/>
              <a:t> Well-known ports. The ports ranging from </a:t>
            </a:r>
            <a:r>
              <a:rPr lang="en-US" sz="2400" dirty="0" smtClean="0">
                <a:solidFill>
                  <a:srgbClr val="FF0000"/>
                </a:solidFill>
              </a:rPr>
              <a:t>0 to 1023 </a:t>
            </a:r>
            <a:r>
              <a:rPr lang="en-US" sz="2400" dirty="0" smtClean="0"/>
              <a:t>are assigned and controlled by </a:t>
            </a:r>
            <a:r>
              <a:rPr lang="en-US" sz="2400" dirty="0" err="1" smtClean="0"/>
              <a:t>lANA</a:t>
            </a:r>
            <a:r>
              <a:rPr lang="en-US" sz="2400" dirty="0" smtClean="0"/>
              <a:t>. These are the well-known ports.</a:t>
            </a:r>
          </a:p>
          <a:p>
            <a:pPr lvl="1" algn="just"/>
            <a:r>
              <a:rPr lang="en-US" sz="2400" dirty="0" smtClean="0"/>
              <a:t> Registered ports. The ports ranging from </a:t>
            </a:r>
            <a:r>
              <a:rPr lang="en-US" sz="2400" dirty="0" smtClean="0">
                <a:solidFill>
                  <a:srgbClr val="FF0000"/>
                </a:solidFill>
              </a:rPr>
              <a:t>1024 to 49,151 </a:t>
            </a:r>
            <a:r>
              <a:rPr lang="en-US" sz="2400" dirty="0" smtClean="0"/>
              <a:t>are not assigned or controlled by </a:t>
            </a:r>
            <a:r>
              <a:rPr lang="en-US" sz="2400" dirty="0" err="1" smtClean="0"/>
              <a:t>lANA</a:t>
            </a:r>
            <a:r>
              <a:rPr lang="en-US" sz="2400" dirty="0" smtClean="0"/>
              <a:t>. They can only be registered with </a:t>
            </a:r>
            <a:r>
              <a:rPr lang="en-US" sz="2400" dirty="0" err="1" smtClean="0"/>
              <a:t>lANA</a:t>
            </a:r>
            <a:r>
              <a:rPr lang="en-US" sz="2400" dirty="0" smtClean="0"/>
              <a:t> to prevent duplication.</a:t>
            </a:r>
          </a:p>
          <a:p>
            <a:pPr lvl="1" algn="just"/>
            <a:r>
              <a:rPr lang="en-US" sz="2400" dirty="0" smtClean="0"/>
              <a:t> Dynamic ports. The ports ranging from </a:t>
            </a:r>
            <a:r>
              <a:rPr lang="en-US" sz="2400" dirty="0" smtClean="0">
                <a:solidFill>
                  <a:srgbClr val="FF0000"/>
                </a:solidFill>
              </a:rPr>
              <a:t>49,152 to 65,535 </a:t>
            </a:r>
            <a:r>
              <a:rPr lang="en-US" sz="2400" dirty="0" smtClean="0"/>
              <a:t>are neither controlled nor registered. They can be used by any process. These are the ephemeral ports.</a:t>
            </a:r>
          </a:p>
          <a:p>
            <a:endParaRPr lang="en-US" sz="3600" dirty="0"/>
          </a:p>
        </p:txBody>
      </p:sp>
      <p:sp>
        <p:nvSpPr>
          <p:cNvPr id="4" name="Title 1"/>
          <p:cNvSpPr>
            <a:spLocks noGrp="1"/>
          </p:cNvSpPr>
          <p:nvPr>
            <p:ph type="title"/>
          </p:nvPr>
        </p:nvSpPr>
        <p:spPr>
          <a:xfrm>
            <a:off x="457200" y="274638"/>
            <a:ext cx="8229600" cy="792162"/>
          </a:xfrm>
        </p:spPr>
        <p:txBody>
          <a:bodyPr>
            <a:normAutofit/>
          </a:bodyPr>
          <a:lstStyle/>
          <a:p>
            <a:r>
              <a:rPr lang="en-US" dirty="0" smtClean="0"/>
              <a:t>Addressing </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62000" y="838200"/>
            <a:ext cx="3124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516" name="Text Box 4"/>
          <p:cNvSpPr txBox="1">
            <a:spLocks noChangeArrowheads="1"/>
          </p:cNvSpPr>
          <p:nvPr/>
        </p:nvSpPr>
        <p:spPr bwMode="auto">
          <a:xfrm>
            <a:off x="762000" y="838200"/>
            <a:ext cx="34290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IANA ranges</a:t>
            </a:r>
          </a:p>
        </p:txBody>
      </p:sp>
      <p:pic>
        <p:nvPicPr>
          <p:cNvPr id="1088518" name="Picture 6"/>
          <p:cNvPicPr>
            <a:picLocks noChangeAspect="1" noChangeArrowheads="1"/>
          </p:cNvPicPr>
          <p:nvPr/>
        </p:nvPicPr>
        <p:blipFill>
          <a:blip r:embed="rId3" cstate="print"/>
          <a:srcRect/>
          <a:stretch>
            <a:fillRect/>
          </a:stretch>
        </p:blipFill>
        <p:spPr bwMode="auto">
          <a:xfrm>
            <a:off x="938213" y="2457450"/>
            <a:ext cx="6910387" cy="15049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3200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420" name="Text Box 4"/>
          <p:cNvSpPr txBox="1">
            <a:spLocks noChangeArrowheads="1"/>
          </p:cNvSpPr>
          <p:nvPr/>
        </p:nvSpPr>
        <p:spPr bwMode="auto">
          <a:xfrm>
            <a:off x="304800" y="381000"/>
            <a:ext cx="32004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Port numbers</a:t>
            </a:r>
          </a:p>
        </p:txBody>
      </p:sp>
      <p:pic>
        <p:nvPicPr>
          <p:cNvPr id="1084422" name="Picture 6"/>
          <p:cNvPicPr>
            <a:picLocks noChangeAspect="1" noChangeArrowheads="1"/>
          </p:cNvPicPr>
          <p:nvPr/>
        </p:nvPicPr>
        <p:blipFill>
          <a:blip r:embed="rId3" cstate="print"/>
          <a:srcRect/>
          <a:stretch>
            <a:fillRect/>
          </a:stretch>
        </p:blipFill>
        <p:spPr bwMode="auto">
          <a:xfrm>
            <a:off x="304800" y="1652588"/>
            <a:ext cx="8364538" cy="330041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487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468" name="Text Box 4"/>
          <p:cNvSpPr txBox="1">
            <a:spLocks noChangeArrowheads="1"/>
          </p:cNvSpPr>
          <p:nvPr/>
        </p:nvSpPr>
        <p:spPr bwMode="auto">
          <a:xfrm>
            <a:off x="304800" y="381000"/>
            <a:ext cx="483049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IP addresses versus port numbers</a:t>
            </a:r>
          </a:p>
        </p:txBody>
      </p:sp>
      <p:pic>
        <p:nvPicPr>
          <p:cNvPr id="1086470" name="Picture 6"/>
          <p:cNvPicPr>
            <a:picLocks noChangeAspect="1" noChangeArrowheads="1"/>
          </p:cNvPicPr>
          <p:nvPr/>
        </p:nvPicPr>
        <p:blipFill>
          <a:blip r:embed="rId3" cstate="print"/>
          <a:srcRect/>
          <a:stretch>
            <a:fillRect/>
          </a:stretch>
        </p:blipFill>
        <p:spPr bwMode="auto">
          <a:xfrm>
            <a:off x="2046288" y="1341438"/>
            <a:ext cx="5878512" cy="47545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1000" y="304800"/>
            <a:ext cx="8458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92162"/>
          </a:xfrm>
        </p:spPr>
        <p:txBody>
          <a:bodyPr/>
          <a:lstStyle/>
          <a:p>
            <a:r>
              <a:rPr lang="en-US" dirty="0" smtClean="0"/>
              <a:t>SOCKET</a:t>
            </a:r>
            <a:endParaRPr lang="en-US" dirty="0"/>
          </a:p>
        </p:txBody>
      </p:sp>
      <p:sp>
        <p:nvSpPr>
          <p:cNvPr id="4" name="Content Placeholder 3"/>
          <p:cNvSpPr>
            <a:spLocks noGrp="1"/>
          </p:cNvSpPr>
          <p:nvPr>
            <p:ph idx="1"/>
          </p:nvPr>
        </p:nvSpPr>
        <p:spPr>
          <a:xfrm>
            <a:off x="304800" y="1066800"/>
            <a:ext cx="8610600" cy="5257800"/>
          </a:xfrm>
        </p:spPr>
        <p:txBody>
          <a:bodyPr>
            <a:noAutofit/>
          </a:bodyPr>
          <a:lstStyle/>
          <a:p>
            <a:pPr algn="just">
              <a:buFont typeface="Wingdings" pitchFamily="2" charset="2"/>
              <a:buChar char="Ø"/>
            </a:pPr>
            <a:r>
              <a:rPr lang="en-US" sz="2600" dirty="0" smtClean="0"/>
              <a:t>Process-to-process delivery needs two identifiers, IP address and the port number, at each end to make a connection</a:t>
            </a:r>
          </a:p>
          <a:p>
            <a:pPr algn="just">
              <a:buFont typeface="Wingdings" pitchFamily="2" charset="2"/>
              <a:buChar char="Ø"/>
            </a:pPr>
            <a:r>
              <a:rPr lang="en-US" sz="2600" dirty="0" smtClean="0"/>
              <a:t>The combination of an IP address and a port number is called a socket address</a:t>
            </a:r>
          </a:p>
          <a:p>
            <a:pPr algn="just">
              <a:buFont typeface="Wingdings" pitchFamily="2" charset="2"/>
              <a:buChar char="Ø"/>
            </a:pPr>
            <a:r>
              <a:rPr lang="en-US" sz="2600" dirty="0" smtClean="0"/>
              <a:t>The client socket address defines the client process uniquely just as the server socket address defines the server process uniquely</a:t>
            </a:r>
          </a:p>
          <a:p>
            <a:pPr algn="just">
              <a:buFont typeface="Wingdings" pitchFamily="2" charset="2"/>
              <a:buChar char="Ø"/>
            </a:pPr>
            <a:r>
              <a:rPr lang="en-US" sz="2600" dirty="0" smtClean="0"/>
              <a:t>A transport layer protocol needs a pair of socket addresses: the client socket address and the server socket address. These four pieces of information are part of the IP header and the transport layer protocol header. </a:t>
            </a:r>
          </a:p>
          <a:p>
            <a:pPr algn="just">
              <a:buFont typeface="Wingdings" pitchFamily="2" charset="2"/>
              <a:buChar char="Ø"/>
            </a:pPr>
            <a:r>
              <a:rPr lang="en-US" sz="2600" dirty="0" smtClean="0"/>
              <a:t>The IP header contains the IP addresses; the UDP or TCP header contains the port numbers.</a:t>
            </a:r>
            <a:endParaRPr lang="en-US" sz="26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564" name="Text Box 4"/>
          <p:cNvSpPr txBox="1">
            <a:spLocks noChangeArrowheads="1"/>
          </p:cNvSpPr>
          <p:nvPr/>
        </p:nvSpPr>
        <p:spPr bwMode="auto">
          <a:xfrm>
            <a:off x="304800" y="381000"/>
            <a:ext cx="266143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Socket address</a:t>
            </a:r>
          </a:p>
        </p:txBody>
      </p:sp>
      <p:pic>
        <p:nvPicPr>
          <p:cNvPr id="1090566" name="Picture 6"/>
          <p:cNvPicPr>
            <a:picLocks noChangeAspect="1" noChangeArrowheads="1"/>
          </p:cNvPicPr>
          <p:nvPr/>
        </p:nvPicPr>
        <p:blipFill>
          <a:blip r:embed="rId3" cstate="print"/>
          <a:srcRect/>
          <a:stretch>
            <a:fillRect/>
          </a:stretch>
        </p:blipFill>
        <p:spPr bwMode="auto">
          <a:xfrm>
            <a:off x="977900" y="2697163"/>
            <a:ext cx="6946900" cy="1417637"/>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type="tbl" idx="1"/>
          </p:nvPr>
        </p:nvPicPr>
        <p:blipFill>
          <a:blip r:embed="rId2" cstate="print"/>
          <a:srcRect/>
          <a:stretch>
            <a:fillRect/>
          </a:stretch>
        </p:blipFill>
        <p:spPr bwMode="auto">
          <a:xfrm>
            <a:off x="219515" y="762000"/>
            <a:ext cx="8794354" cy="56388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29E7D4D-1E8F-44AF-9D56-91DBAF708287}"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639762"/>
          </a:xfrm>
        </p:spPr>
        <p:txBody>
          <a:bodyPr>
            <a:normAutofit fontScale="90000"/>
          </a:bodyPr>
          <a:lstStyle/>
          <a:p>
            <a:r>
              <a:rPr lang="en-US" dirty="0" smtClean="0"/>
              <a:t>MUX and DEMUX</a:t>
            </a:r>
            <a:endParaRPr lang="en-US" dirty="0"/>
          </a:p>
        </p:txBody>
      </p:sp>
      <p:sp>
        <p:nvSpPr>
          <p:cNvPr id="3" name="Content Placeholder 2"/>
          <p:cNvSpPr>
            <a:spLocks noGrp="1"/>
          </p:cNvSpPr>
          <p:nvPr>
            <p:ph idx="1"/>
          </p:nvPr>
        </p:nvSpPr>
        <p:spPr>
          <a:xfrm>
            <a:off x="457200" y="1066800"/>
            <a:ext cx="8382000" cy="5410200"/>
          </a:xfrm>
        </p:spPr>
        <p:txBody>
          <a:bodyPr>
            <a:noAutofit/>
          </a:bodyPr>
          <a:lstStyle/>
          <a:p>
            <a:pPr algn="just">
              <a:buFont typeface="Wingdings" pitchFamily="2" charset="2"/>
              <a:buChar char="Ø"/>
            </a:pPr>
            <a:r>
              <a:rPr lang="en-US" sz="2600" dirty="0" smtClean="0"/>
              <a:t>The addressing mechanism allows multiplexing and </a:t>
            </a:r>
            <a:r>
              <a:rPr lang="en-US" sz="2600" dirty="0" err="1" smtClean="0"/>
              <a:t>demultiplexing</a:t>
            </a:r>
            <a:r>
              <a:rPr lang="en-US" sz="2600" dirty="0" smtClean="0"/>
              <a:t> by the transport layer</a:t>
            </a:r>
          </a:p>
          <a:p>
            <a:pPr algn="just">
              <a:buFont typeface="Wingdings" pitchFamily="2" charset="2"/>
              <a:buChar char="Ø"/>
            </a:pPr>
            <a:r>
              <a:rPr lang="en-US" sz="2600" dirty="0" smtClean="0"/>
              <a:t>At the sender site, there may be several processes that need to send packets. However, there is only one transport layer protocol at any time.</a:t>
            </a:r>
          </a:p>
          <a:p>
            <a:pPr algn="just">
              <a:buFont typeface="Wingdings" pitchFamily="2" charset="2"/>
              <a:buChar char="Ø"/>
            </a:pPr>
            <a:r>
              <a:rPr lang="en-US" sz="2600" dirty="0" smtClean="0"/>
              <a:t> This is a many-to-one relationship and requires multiplexing</a:t>
            </a:r>
          </a:p>
          <a:p>
            <a:pPr algn="just">
              <a:buFont typeface="Wingdings" pitchFamily="2" charset="2"/>
              <a:buChar char="Ø"/>
            </a:pPr>
            <a:r>
              <a:rPr lang="en-US" sz="2600" dirty="0" smtClean="0"/>
              <a:t>At the receiver site, the relationship is one-to-many and requires </a:t>
            </a:r>
            <a:r>
              <a:rPr lang="en-US" sz="2600" dirty="0" err="1" smtClean="0"/>
              <a:t>demultiplexing</a:t>
            </a:r>
            <a:r>
              <a:rPr lang="en-US" sz="2600" dirty="0" smtClean="0"/>
              <a:t>. </a:t>
            </a:r>
          </a:p>
          <a:p>
            <a:pPr algn="just">
              <a:buFont typeface="Wingdings" pitchFamily="2" charset="2"/>
              <a:buChar char="Ø"/>
            </a:pPr>
            <a:r>
              <a:rPr lang="en-US" sz="2600" dirty="0" smtClean="0"/>
              <a:t>The transport layer receives </a:t>
            </a:r>
            <a:r>
              <a:rPr lang="en-US" sz="2600" dirty="0" err="1" smtClean="0"/>
              <a:t>datagrams</a:t>
            </a:r>
            <a:r>
              <a:rPr lang="en-US" sz="2600" dirty="0" smtClean="0"/>
              <a:t> from the network layer. After error checking and dropping of the header, the transport layer delivers each message to the appropriate process based on the port number.</a:t>
            </a:r>
            <a:endParaRPr lang="en-US" sz="26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04800"/>
            <a:ext cx="533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292" name="Text Box 4"/>
          <p:cNvSpPr txBox="1">
            <a:spLocks noChangeArrowheads="1"/>
          </p:cNvSpPr>
          <p:nvPr/>
        </p:nvSpPr>
        <p:spPr bwMode="auto">
          <a:xfrm>
            <a:off x="304800" y="381000"/>
            <a:ext cx="52578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Multiplexing and </a:t>
            </a:r>
            <a:r>
              <a:rPr lang="en-US" sz="2000" i="1" baseline="0" dirty="0" err="1">
                <a:latin typeface="Times New Roman" pitchFamily="18" charset="0"/>
              </a:rPr>
              <a:t>demultiplexing</a:t>
            </a:r>
            <a:endParaRPr lang="en-US" sz="2000" i="1" baseline="0" dirty="0">
              <a:latin typeface="Times New Roman" pitchFamily="18" charset="0"/>
            </a:endParaRPr>
          </a:p>
        </p:txBody>
      </p:sp>
      <p:pic>
        <p:nvPicPr>
          <p:cNvPr id="1164294" name="Picture 6"/>
          <p:cNvPicPr>
            <a:picLocks noChangeAspect="1" noChangeArrowheads="1"/>
          </p:cNvPicPr>
          <p:nvPr/>
        </p:nvPicPr>
        <p:blipFill>
          <a:blip r:embed="rId3" cstate="print"/>
          <a:srcRect/>
          <a:stretch>
            <a:fillRect/>
          </a:stretch>
        </p:blipFill>
        <p:spPr bwMode="auto">
          <a:xfrm>
            <a:off x="1025525" y="1600200"/>
            <a:ext cx="6746875" cy="3725863"/>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smtClean="0"/>
              <a:t>Connectionless </a:t>
            </a:r>
            <a:r>
              <a:rPr lang="en-US" sz="3600" dirty="0" err="1" smtClean="0"/>
              <a:t>vs</a:t>
            </a:r>
            <a:r>
              <a:rPr lang="en-US" sz="3600" dirty="0" smtClean="0"/>
              <a:t> </a:t>
            </a:r>
            <a:r>
              <a:rPr lang="en-US" sz="3600" dirty="0" err="1" smtClean="0"/>
              <a:t>connectionoriented</a:t>
            </a:r>
            <a:r>
              <a:rPr lang="en-US" sz="3600" dirty="0" smtClean="0"/>
              <a:t> services</a:t>
            </a:r>
            <a:endParaRPr lang="en-US" sz="3600" dirty="0"/>
          </a:p>
        </p:txBody>
      </p:sp>
      <p:sp>
        <p:nvSpPr>
          <p:cNvPr id="7" name="Text Placeholder 6"/>
          <p:cNvSpPr>
            <a:spLocks noGrp="1"/>
          </p:cNvSpPr>
          <p:nvPr>
            <p:ph type="body" idx="1"/>
          </p:nvPr>
        </p:nvSpPr>
        <p:spPr>
          <a:xfrm>
            <a:off x="457200" y="1295401"/>
            <a:ext cx="4040188" cy="457199"/>
          </a:xfrm>
        </p:spPr>
        <p:txBody>
          <a:bodyPr>
            <a:normAutofit fontScale="85000" lnSpcReduction="20000"/>
          </a:bodyPr>
          <a:lstStyle/>
          <a:p>
            <a:r>
              <a:rPr lang="en-US" sz="3200" dirty="0" smtClean="0">
                <a:latin typeface="+mj-lt"/>
              </a:rPr>
              <a:t>Connection less service</a:t>
            </a:r>
            <a:endParaRPr lang="en-US" sz="3200" dirty="0">
              <a:latin typeface="+mj-lt"/>
            </a:endParaRPr>
          </a:p>
        </p:txBody>
      </p:sp>
      <p:sp>
        <p:nvSpPr>
          <p:cNvPr id="6" name="Content Placeholder 5"/>
          <p:cNvSpPr>
            <a:spLocks noGrp="1"/>
          </p:cNvSpPr>
          <p:nvPr>
            <p:ph sz="half" idx="2"/>
          </p:nvPr>
        </p:nvSpPr>
        <p:spPr>
          <a:xfrm>
            <a:off x="457200" y="1981200"/>
            <a:ext cx="4040188" cy="4144963"/>
          </a:xfrm>
        </p:spPr>
        <p:txBody>
          <a:bodyPr>
            <a:normAutofit fontScale="92500" lnSpcReduction="10000"/>
          </a:bodyPr>
          <a:lstStyle/>
          <a:p>
            <a:r>
              <a:rPr lang="en-US" dirty="0" smtClean="0">
                <a:latin typeface="+mj-lt"/>
              </a:rPr>
              <a:t>Connectionless</a:t>
            </a:r>
          </a:p>
          <a:p>
            <a:r>
              <a:rPr lang="en-US" dirty="0" smtClean="0">
                <a:latin typeface="+mj-lt"/>
              </a:rPr>
              <a:t>The packets are sent from one party to another with no need for connection establishment or connection release</a:t>
            </a:r>
          </a:p>
          <a:p>
            <a:r>
              <a:rPr lang="en-US" dirty="0" smtClean="0">
                <a:latin typeface="+mj-lt"/>
              </a:rPr>
              <a:t>The packets are not numbered; they may be delayed or lost or may arrive out of sequence.</a:t>
            </a:r>
          </a:p>
          <a:p>
            <a:r>
              <a:rPr lang="en-US" dirty="0" smtClean="0">
                <a:latin typeface="+mj-lt"/>
              </a:rPr>
              <a:t>There is no acknowledgment either</a:t>
            </a:r>
          </a:p>
          <a:p>
            <a:r>
              <a:rPr lang="en-US" dirty="0" smtClean="0">
                <a:latin typeface="+mj-lt"/>
              </a:rPr>
              <a:t>UDP</a:t>
            </a:r>
          </a:p>
          <a:p>
            <a:endParaRPr lang="en-US" dirty="0">
              <a:latin typeface="+mj-lt"/>
            </a:endParaRPr>
          </a:p>
        </p:txBody>
      </p:sp>
      <p:sp>
        <p:nvSpPr>
          <p:cNvPr id="8" name="Text Placeholder 7"/>
          <p:cNvSpPr>
            <a:spLocks noGrp="1"/>
          </p:cNvSpPr>
          <p:nvPr>
            <p:ph type="body" sz="quarter" idx="3"/>
          </p:nvPr>
        </p:nvSpPr>
        <p:spPr>
          <a:xfrm>
            <a:off x="4645025" y="1371601"/>
            <a:ext cx="4041775" cy="457199"/>
          </a:xfrm>
        </p:spPr>
        <p:txBody>
          <a:bodyPr>
            <a:normAutofit fontScale="92500" lnSpcReduction="10000"/>
          </a:bodyPr>
          <a:lstStyle/>
          <a:p>
            <a:r>
              <a:rPr lang="en-US" sz="2800" dirty="0" smtClean="0">
                <a:latin typeface="+mj-lt"/>
              </a:rPr>
              <a:t>Connection oriented service</a:t>
            </a:r>
            <a:endParaRPr lang="en-US" sz="2800" dirty="0">
              <a:latin typeface="+mj-lt"/>
            </a:endParaRPr>
          </a:p>
        </p:txBody>
      </p:sp>
      <p:sp>
        <p:nvSpPr>
          <p:cNvPr id="9" name="Content Placeholder 8"/>
          <p:cNvSpPr>
            <a:spLocks noGrp="1"/>
          </p:cNvSpPr>
          <p:nvPr>
            <p:ph sz="quarter" idx="4"/>
          </p:nvPr>
        </p:nvSpPr>
        <p:spPr/>
        <p:txBody>
          <a:bodyPr>
            <a:normAutofit fontScale="92500"/>
          </a:bodyPr>
          <a:lstStyle/>
          <a:p>
            <a:r>
              <a:rPr lang="en-US" sz="2800" dirty="0" smtClean="0">
                <a:latin typeface="+mj-lt"/>
              </a:rPr>
              <a:t>In a connection-oriented service, a connection is first established between the sender and the receiver. </a:t>
            </a:r>
          </a:p>
          <a:p>
            <a:r>
              <a:rPr lang="en-US" sz="2800" dirty="0" smtClean="0">
                <a:latin typeface="+mj-lt"/>
              </a:rPr>
              <a:t>Data are transferred. </a:t>
            </a:r>
          </a:p>
          <a:p>
            <a:r>
              <a:rPr lang="en-US" sz="2800" dirty="0" smtClean="0">
                <a:latin typeface="+mj-lt"/>
              </a:rPr>
              <a:t>At the end, the connection is released. </a:t>
            </a:r>
          </a:p>
          <a:p>
            <a:r>
              <a:rPr lang="en-US" sz="2800" dirty="0" smtClean="0">
                <a:latin typeface="+mj-lt"/>
              </a:rPr>
              <a:t>TCP and SCTP</a:t>
            </a:r>
          </a:p>
          <a:p>
            <a:endParaRPr lang="en-US" sz="2800" dirty="0">
              <a:latin typeface="+mj-lt"/>
            </a:endParaRPr>
          </a:p>
        </p:txBody>
      </p:sp>
      <p:sp>
        <p:nvSpPr>
          <p:cNvPr id="10" name="Slide Number Placeholder 9"/>
          <p:cNvSpPr>
            <a:spLocks noGrp="1"/>
          </p:cNvSpPr>
          <p:nvPr>
            <p:ph type="sldNum" sz="quarter" idx="12"/>
          </p:nvPr>
        </p:nvSpPr>
        <p:spPr/>
        <p:txBody>
          <a:bodyPr/>
          <a:lstStyle/>
          <a:p>
            <a:fld id="{041D3A54-49C8-4203-BABB-E22CDC34B698}" type="slidenum">
              <a:rPr lang="en-US" sz="1600" smtClean="0">
                <a:solidFill>
                  <a:schemeClr val="tx1"/>
                </a:solidFill>
                <a:latin typeface="+mj-lt"/>
              </a:rPr>
              <a:pPr/>
              <a:t>82</a:t>
            </a:fld>
            <a:endParaRPr lang="en-US" sz="1600">
              <a:solidFill>
                <a:schemeClr val="tx1"/>
              </a:solidFill>
              <a:latin typeface="+mj-l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304800"/>
            <a:ext cx="784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Reliable </a:t>
            </a:r>
            <a:r>
              <a:rPr lang="en-US" dirty="0" err="1" smtClean="0"/>
              <a:t>vs</a:t>
            </a:r>
            <a:r>
              <a:rPr lang="en-US" dirty="0" smtClean="0"/>
              <a:t> unreliable services</a:t>
            </a:r>
            <a:endParaRPr lang="en-US" dirty="0"/>
          </a:p>
        </p:txBody>
      </p:sp>
      <p:sp>
        <p:nvSpPr>
          <p:cNvPr id="3" name="Text Placeholder 2"/>
          <p:cNvSpPr>
            <a:spLocks noGrp="1"/>
          </p:cNvSpPr>
          <p:nvPr>
            <p:ph idx="1"/>
          </p:nvPr>
        </p:nvSpPr>
        <p:spPr/>
        <p:txBody>
          <a:bodyPr>
            <a:normAutofit fontScale="85000" lnSpcReduction="10000"/>
          </a:bodyPr>
          <a:lstStyle/>
          <a:p>
            <a:pPr algn="just">
              <a:buFont typeface="Wingdings" pitchFamily="2" charset="2"/>
              <a:buChar char="Ø"/>
            </a:pPr>
            <a:r>
              <a:rPr lang="en-US" dirty="0" smtClean="0"/>
              <a:t>Transport layer service may be reliable and unreliable</a:t>
            </a:r>
          </a:p>
          <a:p>
            <a:pPr algn="just">
              <a:buFont typeface="Wingdings" pitchFamily="2" charset="2"/>
              <a:buChar char="Ø"/>
            </a:pPr>
            <a:r>
              <a:rPr lang="en-US" dirty="0" smtClean="0"/>
              <a:t>If application needs reliability, we use a reliable transport layer protocol by implementing flow and error control at the transport layer. This means a slower and more complex service.</a:t>
            </a:r>
          </a:p>
          <a:p>
            <a:pPr algn="just">
              <a:buFont typeface="Wingdings" pitchFamily="2" charset="2"/>
              <a:buChar char="Ø"/>
            </a:pPr>
            <a:r>
              <a:rPr lang="en-US" dirty="0" smtClean="0"/>
              <a:t>In opposite case, unreliable protocols are used.</a:t>
            </a:r>
          </a:p>
          <a:p>
            <a:pPr algn="just">
              <a:buFont typeface="Wingdings" pitchFamily="2" charset="2"/>
              <a:buChar char="Ø"/>
            </a:pPr>
            <a:r>
              <a:rPr lang="en-US" dirty="0" smtClean="0"/>
              <a:t>Connection oriented protocols are reliable and connection less protocols are unreliable.</a:t>
            </a:r>
          </a:p>
          <a:p>
            <a:pPr algn="just">
              <a:buFont typeface="Wingdings" pitchFamily="2" charset="2"/>
              <a:buChar char="Ø"/>
            </a:pPr>
            <a:r>
              <a:rPr lang="en-US" dirty="0" smtClean="0"/>
              <a:t>Reliable : TCP and SCTP</a:t>
            </a:r>
          </a:p>
          <a:p>
            <a:pPr algn="just">
              <a:buFont typeface="Wingdings" pitchFamily="2" charset="2"/>
              <a:buChar char="Ø"/>
            </a:pPr>
            <a:r>
              <a:rPr lang="en-US" dirty="0" smtClean="0"/>
              <a:t>Unreliable: UDP</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6096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6" y="609600"/>
            <a:ext cx="7202773" cy="762000"/>
          </a:xfrm>
        </p:spPr>
        <p:txBody>
          <a:bodyPr/>
          <a:lstStyle/>
          <a:p>
            <a:r>
              <a:rPr lang="en-US" dirty="0" smtClean="0"/>
              <a:t>UDP</a:t>
            </a:r>
            <a:endParaRPr lang="en-US" dirty="0"/>
          </a:p>
        </p:txBody>
      </p:sp>
      <p:sp>
        <p:nvSpPr>
          <p:cNvPr id="3" name="Content Placeholder 2"/>
          <p:cNvSpPr>
            <a:spLocks noGrp="1"/>
          </p:cNvSpPr>
          <p:nvPr>
            <p:ph idx="1"/>
          </p:nvPr>
        </p:nvSpPr>
        <p:spPr>
          <a:xfrm>
            <a:off x="685800" y="1371600"/>
            <a:ext cx="8153401" cy="5181601"/>
          </a:xfrm>
        </p:spPr>
        <p:txBody>
          <a:bodyPr>
            <a:normAutofit fontScale="92500" lnSpcReduction="20000"/>
          </a:bodyPr>
          <a:lstStyle/>
          <a:p>
            <a:pPr algn="just">
              <a:buFont typeface="Wingdings" pitchFamily="2" charset="2"/>
              <a:buChar char="Ø"/>
            </a:pPr>
            <a:r>
              <a:rPr lang="en-US" dirty="0" smtClean="0"/>
              <a:t>Simple, unreliable transport layer protocol</a:t>
            </a:r>
          </a:p>
          <a:p>
            <a:pPr algn="just">
              <a:buFont typeface="Wingdings" pitchFamily="2" charset="2"/>
              <a:buChar char="Ø"/>
            </a:pPr>
            <a:r>
              <a:rPr lang="en-US" dirty="0" smtClean="0"/>
              <a:t>Connectionless, unreliable transport protocol</a:t>
            </a:r>
          </a:p>
          <a:p>
            <a:pPr algn="just">
              <a:buFont typeface="Wingdings" pitchFamily="2" charset="2"/>
              <a:buChar char="Ø"/>
            </a:pPr>
            <a:r>
              <a:rPr lang="en-US" dirty="0" smtClean="0"/>
              <a:t>It does not add anything to the services of IP except for providing process to process communication instead of host to host communication.</a:t>
            </a:r>
          </a:p>
          <a:p>
            <a:pPr algn="just">
              <a:buFont typeface="Wingdings" pitchFamily="2" charset="2"/>
              <a:buChar char="Ø"/>
            </a:pPr>
            <a:r>
              <a:rPr lang="en-US" dirty="0" smtClean="0"/>
              <a:t>It performs very limited error checking</a:t>
            </a:r>
          </a:p>
          <a:p>
            <a:pPr algn="just">
              <a:buFont typeface="Wingdings" pitchFamily="2" charset="2"/>
              <a:buChar char="Ø"/>
            </a:pPr>
            <a:r>
              <a:rPr lang="en-US" dirty="0" smtClean="0"/>
              <a:t>If a process wants to send a small message and doesn’t care much about reliability, it can use UDP</a:t>
            </a:r>
          </a:p>
          <a:p>
            <a:pPr algn="just">
              <a:buFont typeface="Wingdings" pitchFamily="2" charset="2"/>
              <a:buChar char="Ø"/>
            </a:pPr>
            <a:r>
              <a:rPr lang="en-US" dirty="0" smtClean="0"/>
              <a:t>UDP is convenient protocol for multimedia and multicasting applications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84</a:t>
            </a:fld>
            <a:endParaRPr lang="en-US"/>
          </a:p>
        </p:txBody>
      </p:sp>
    </p:spTree>
    <p:extLst>
      <p:ext uri="{BB962C8B-B14F-4D97-AF65-F5344CB8AC3E}">
        <p14:creationId xmlns:p14="http://schemas.microsoft.com/office/powerpoint/2010/main" val="1624141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611" y="533401"/>
            <a:ext cx="2789568" cy="457200"/>
          </a:xfrm>
        </p:spPr>
        <p:txBody>
          <a:bodyPr>
            <a:normAutofit fontScale="90000"/>
          </a:bodyPr>
          <a:lstStyle/>
          <a:p>
            <a:r>
              <a:rPr lang="en-US" sz="4400" dirty="0" smtClean="0"/>
              <a:t>UDP</a:t>
            </a:r>
            <a:endParaRPr lang="en-US" dirty="0"/>
          </a:p>
        </p:txBody>
      </p:sp>
      <p:pic>
        <p:nvPicPr>
          <p:cNvPr id="5" name="Content Placeholder 4"/>
          <p:cNvPicPr>
            <a:picLocks noGrp="1" noChangeAspect="1"/>
          </p:cNvPicPr>
          <p:nvPr>
            <p:ph idx="1"/>
          </p:nvPr>
        </p:nvPicPr>
        <p:blipFill>
          <a:blip r:embed="rId2" cstate="print"/>
          <a:stretch>
            <a:fillRect/>
          </a:stretch>
        </p:blipFill>
        <p:spPr>
          <a:xfrm>
            <a:off x="3962400" y="1295400"/>
            <a:ext cx="2145742" cy="3474719"/>
          </a:xfrm>
          <a:prstGeom prst="rect">
            <a:avLst/>
          </a:prstGeom>
        </p:spPr>
      </p:pic>
      <p:sp>
        <p:nvSpPr>
          <p:cNvPr id="4" name="Text Placeholder 3"/>
          <p:cNvSpPr>
            <a:spLocks noGrp="1"/>
          </p:cNvSpPr>
          <p:nvPr>
            <p:ph type="body" sz="half" idx="2"/>
          </p:nvPr>
        </p:nvSpPr>
        <p:spPr>
          <a:xfrm>
            <a:off x="457200" y="1066800"/>
            <a:ext cx="3581400" cy="5181600"/>
          </a:xfrm>
        </p:spPr>
        <p:txBody>
          <a:bodyPr>
            <a:noAutofit/>
          </a:bodyPr>
          <a:lstStyle/>
          <a:p>
            <a:pPr algn="just"/>
            <a:r>
              <a:rPr lang="en-US" sz="2800" dirty="0">
                <a:latin typeface="Calibri" pitchFamily="34" charset="0"/>
                <a:cs typeface="Calibri" pitchFamily="34" charset="0"/>
              </a:rPr>
              <a:t>UDP is responsible for differentiating among multiple source and destination processes within one host. Multiplexing and </a:t>
            </a:r>
            <a:r>
              <a:rPr lang="en-US" sz="2800" dirty="0" err="1">
                <a:latin typeface="Calibri" pitchFamily="34" charset="0"/>
                <a:cs typeface="Calibri" pitchFamily="34" charset="0"/>
              </a:rPr>
              <a:t>demultiplexing</a:t>
            </a:r>
            <a:r>
              <a:rPr lang="en-US" sz="2800" dirty="0">
                <a:latin typeface="Calibri" pitchFamily="34" charset="0"/>
                <a:cs typeface="Calibri" pitchFamily="34" charset="0"/>
              </a:rPr>
              <a:t> operations are performed using the port mechanism as </a:t>
            </a:r>
          </a:p>
          <a:p>
            <a:pPr algn="just"/>
            <a:endParaRPr lang="en-US" sz="2800" dirty="0">
              <a:latin typeface="Calibri" pitchFamily="34" charset="0"/>
              <a:cs typeface="Calibri" pitchFamily="34" charset="0"/>
            </a:endParaRPr>
          </a:p>
          <a:p>
            <a:pPr algn="just"/>
            <a:endParaRPr lang="en-US" sz="2800" dirty="0">
              <a:latin typeface="Calibri" pitchFamily="34" charset="0"/>
              <a:cs typeface="Calibri" pitchFamily="34" charset="0"/>
            </a:endParaRPr>
          </a:p>
        </p:txBody>
      </p:sp>
      <p:pic>
        <p:nvPicPr>
          <p:cNvPr id="6" name="Picture 5"/>
          <p:cNvPicPr>
            <a:picLocks noChangeAspect="1"/>
          </p:cNvPicPr>
          <p:nvPr/>
        </p:nvPicPr>
        <p:blipFill>
          <a:blip r:embed="rId3" cstate="print"/>
          <a:stretch>
            <a:fillRect/>
          </a:stretch>
        </p:blipFill>
        <p:spPr>
          <a:xfrm>
            <a:off x="6324600" y="1371600"/>
            <a:ext cx="2186990" cy="3261361"/>
          </a:xfrm>
          <a:prstGeom prst="rect">
            <a:avLst/>
          </a:prstGeom>
        </p:spPr>
      </p:pic>
      <p:sp>
        <p:nvSpPr>
          <p:cNvPr id="7" name="Slide Number Placeholder 6"/>
          <p:cNvSpPr>
            <a:spLocks noGrp="1"/>
          </p:cNvSpPr>
          <p:nvPr>
            <p:ph type="sldNum" sz="quarter" idx="12"/>
          </p:nvPr>
        </p:nvSpPr>
        <p:spPr/>
        <p:txBody>
          <a:bodyPr/>
          <a:lstStyle/>
          <a:p>
            <a:fld id="{041D3A54-49C8-4203-BABB-E22CDC34B698}" type="slidenum">
              <a:rPr lang="en-US" smtClean="0"/>
              <a:pPr/>
              <a:t>85</a:t>
            </a:fld>
            <a:endParaRPr lang="en-US"/>
          </a:p>
        </p:txBody>
      </p:sp>
    </p:spTree>
    <p:extLst>
      <p:ext uri="{BB962C8B-B14F-4D97-AF65-F5344CB8AC3E}">
        <p14:creationId xmlns:p14="http://schemas.microsoft.com/office/powerpoint/2010/main" val="29734351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33400" y="304800"/>
            <a:ext cx="8077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lstStyle/>
          <a:p>
            <a:r>
              <a:rPr lang="en-US" dirty="0" smtClean="0"/>
              <a:t>UDP-port numbers</a:t>
            </a:r>
            <a:endParaRPr lang="en-US" dirty="0"/>
          </a:p>
        </p:txBody>
      </p:sp>
      <p:sp>
        <p:nvSpPr>
          <p:cNvPr id="4" name="Text Placeholder 3"/>
          <p:cNvSpPr>
            <a:spLocks noGrp="1"/>
          </p:cNvSpPr>
          <p:nvPr>
            <p:ph idx="1"/>
          </p:nvPr>
        </p:nvSpPr>
        <p:spPr/>
        <p:txBody>
          <a:bodyPr>
            <a:normAutofit/>
          </a:bodyPr>
          <a:lstStyle/>
          <a:p>
            <a:pPr algn="just">
              <a:buFont typeface="Wingdings" pitchFamily="2" charset="2"/>
              <a:buChar char="Ø"/>
            </a:pPr>
            <a:r>
              <a:rPr lang="en-US" dirty="0" smtClean="0"/>
              <a:t>UDP uses port numbers as the addressing </a:t>
            </a:r>
            <a:r>
              <a:rPr lang="en-US" dirty="0" err="1" smtClean="0"/>
              <a:t>mechanisam</a:t>
            </a:r>
            <a:r>
              <a:rPr lang="en-US" dirty="0" smtClean="0"/>
              <a:t> in the transport layer.</a:t>
            </a:r>
          </a:p>
          <a:p>
            <a:pPr marL="285750" indent="-285750" algn="just">
              <a:buFont typeface="Wingdings" pitchFamily="2" charset="2"/>
              <a:buChar char="Ø"/>
            </a:pPr>
            <a:r>
              <a:rPr lang="en-US" dirty="0" smtClean="0"/>
              <a:t>Well-known ports (0-1023)</a:t>
            </a:r>
          </a:p>
          <a:p>
            <a:pPr marL="285750" indent="-285750" algn="just">
              <a:buFont typeface="Wingdings" pitchFamily="2" charset="2"/>
              <a:buChar char="Ø"/>
            </a:pPr>
            <a:r>
              <a:rPr lang="en-US" dirty="0" smtClean="0"/>
              <a:t>Registered ports (1024-49151)</a:t>
            </a:r>
          </a:p>
          <a:p>
            <a:pPr marL="285750" indent="-285750" algn="just">
              <a:buFont typeface="Wingdings" pitchFamily="2" charset="2"/>
              <a:buChar char="Ø"/>
            </a:pPr>
            <a:r>
              <a:rPr lang="en-US" dirty="0" smtClean="0"/>
              <a:t>Dynamic ports (49152-65535)</a:t>
            </a:r>
          </a:p>
          <a:p>
            <a:pPr algn="just">
              <a:buFont typeface="Wingdings" pitchFamily="2" charset="2"/>
              <a:buChar char="Ø"/>
            </a:pPr>
            <a:endParaRPr lang="en-US"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86</a:t>
            </a:fld>
            <a:endParaRPr lang="en-US"/>
          </a:p>
        </p:txBody>
      </p:sp>
    </p:spTree>
    <p:extLst>
      <p:ext uri="{BB962C8B-B14F-4D97-AF65-F5344CB8AC3E}">
        <p14:creationId xmlns:p14="http://schemas.microsoft.com/office/powerpoint/2010/main" val="13445174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Text Box 2"/>
          <p:cNvSpPr txBox="1">
            <a:spLocks noChangeArrowheads="1"/>
          </p:cNvSpPr>
          <p:nvPr/>
        </p:nvSpPr>
        <p:spPr bwMode="auto">
          <a:xfrm>
            <a:off x="762000" y="76200"/>
            <a:ext cx="443730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Well-known ports used with UDP</a:t>
            </a:r>
          </a:p>
        </p:txBody>
      </p:sp>
      <p:grpSp>
        <p:nvGrpSpPr>
          <p:cNvPr id="2" name="Group 6"/>
          <p:cNvGrpSpPr>
            <a:grpSpLocks/>
          </p:cNvGrpSpPr>
          <p:nvPr/>
        </p:nvGrpSpPr>
        <p:grpSpPr bwMode="auto">
          <a:xfrm>
            <a:off x="673100" y="533400"/>
            <a:ext cx="7708900" cy="5867400"/>
            <a:chOff x="184" y="978"/>
            <a:chExt cx="5391" cy="4328"/>
          </a:xfrm>
        </p:grpSpPr>
        <p:pic>
          <p:nvPicPr>
            <p:cNvPr id="1231876" name="Picture 4"/>
            <p:cNvPicPr>
              <a:picLocks noChangeAspect="1" noChangeArrowheads="1"/>
            </p:cNvPicPr>
            <p:nvPr/>
          </p:nvPicPr>
          <p:blipFill>
            <a:blip r:embed="rId3" cstate="print"/>
            <a:srcRect/>
            <a:stretch>
              <a:fillRect/>
            </a:stretch>
          </p:blipFill>
          <p:spPr bwMode="auto">
            <a:xfrm>
              <a:off x="184" y="978"/>
              <a:ext cx="5391" cy="1230"/>
            </a:xfrm>
            <a:prstGeom prst="rect">
              <a:avLst/>
            </a:prstGeom>
            <a:noFill/>
            <a:ln w="9525">
              <a:noFill/>
              <a:miter lim="800000"/>
              <a:headEnd/>
              <a:tailEnd/>
            </a:ln>
            <a:effectLst/>
          </p:spPr>
        </p:pic>
        <p:pic>
          <p:nvPicPr>
            <p:cNvPr id="1231877" name="Picture 5"/>
            <p:cNvPicPr>
              <a:picLocks noChangeAspect="1" noChangeArrowheads="1"/>
            </p:cNvPicPr>
            <p:nvPr/>
          </p:nvPicPr>
          <p:blipFill>
            <a:blip r:embed="rId4" cstate="print"/>
            <a:srcRect/>
            <a:stretch>
              <a:fillRect/>
            </a:stretch>
          </p:blipFill>
          <p:spPr bwMode="auto">
            <a:xfrm>
              <a:off x="195" y="2160"/>
              <a:ext cx="5369" cy="3146"/>
            </a:xfrm>
            <a:prstGeom prst="rect">
              <a:avLst/>
            </a:prstGeom>
            <a:noFill/>
            <a:ln w="9525">
              <a:noFill/>
              <a:miter lim="800000"/>
              <a:headEnd/>
              <a:tailEnd/>
            </a:ln>
            <a:effectLst/>
          </p:spPr>
        </p:pic>
      </p:grpSp>
      <p:sp>
        <p:nvSpPr>
          <p:cNvPr id="6" name="Slide Number Placeholder 5"/>
          <p:cNvSpPr>
            <a:spLocks noGrp="1"/>
          </p:cNvSpPr>
          <p:nvPr>
            <p:ph type="sldNum" sz="quarter" idx="12"/>
          </p:nvPr>
        </p:nvSpPr>
        <p:spPr/>
        <p:txBody>
          <a:bodyPr/>
          <a:lstStyle/>
          <a:p>
            <a:fld id="{041D3A54-49C8-4203-BABB-E22CDC34B698}"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541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756" name="Text Box 4"/>
          <p:cNvSpPr txBox="1">
            <a:spLocks noChangeArrowheads="1"/>
          </p:cNvSpPr>
          <p:nvPr/>
        </p:nvSpPr>
        <p:spPr bwMode="auto">
          <a:xfrm>
            <a:off x="304800" y="381000"/>
            <a:ext cx="352532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User datagram format</a:t>
            </a:r>
          </a:p>
        </p:txBody>
      </p:sp>
      <p:pic>
        <p:nvPicPr>
          <p:cNvPr id="1098758" name="Picture 6"/>
          <p:cNvPicPr>
            <a:picLocks noChangeAspect="1" noChangeArrowheads="1"/>
          </p:cNvPicPr>
          <p:nvPr/>
        </p:nvPicPr>
        <p:blipFill>
          <a:blip r:embed="rId3" cstate="print"/>
          <a:srcRect/>
          <a:stretch>
            <a:fillRect/>
          </a:stretch>
        </p:blipFill>
        <p:spPr bwMode="auto">
          <a:xfrm>
            <a:off x="935038" y="1866900"/>
            <a:ext cx="7065962" cy="30861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3048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USER DATAGRAM</a:t>
            </a:r>
            <a:endParaRPr lang="en-US" dirty="0"/>
          </a:p>
        </p:txBody>
      </p:sp>
      <p:sp>
        <p:nvSpPr>
          <p:cNvPr id="3" name="Content Placeholder 2"/>
          <p:cNvSpPr>
            <a:spLocks noGrp="1"/>
          </p:cNvSpPr>
          <p:nvPr>
            <p:ph idx="1"/>
          </p:nvPr>
        </p:nvSpPr>
        <p:spPr>
          <a:xfrm>
            <a:off x="457200" y="1295400"/>
            <a:ext cx="8458200" cy="5105400"/>
          </a:xfrm>
        </p:spPr>
        <p:txBody>
          <a:bodyPr>
            <a:normAutofit fontScale="85000" lnSpcReduction="20000"/>
          </a:bodyPr>
          <a:lstStyle/>
          <a:p>
            <a:pPr lvl="0"/>
            <a:r>
              <a:rPr lang="en-US" dirty="0" smtClean="0"/>
              <a:t>UDP packets, called user datagram, have a fixed size header of 8 bytes. Figure shows the format of user datagram</a:t>
            </a:r>
          </a:p>
          <a:p>
            <a:pPr marL="514350" indent="-514350" algn="just">
              <a:buFont typeface="+mj-lt"/>
              <a:buAutoNum type="arabicPeriod"/>
            </a:pPr>
            <a:r>
              <a:rPr lang="en-US" dirty="0" smtClean="0"/>
              <a:t>Source </a:t>
            </a:r>
            <a:r>
              <a:rPr lang="en-US" dirty="0"/>
              <a:t>port (16 bits): It defines the port </a:t>
            </a:r>
            <a:r>
              <a:rPr lang="en-US" dirty="0" smtClean="0"/>
              <a:t>number used by the process running on the source host. It can range from 0-65535</a:t>
            </a:r>
            <a:endParaRPr lang="en-US" dirty="0"/>
          </a:p>
          <a:p>
            <a:pPr marL="514350" indent="-514350" algn="just">
              <a:buFont typeface="+mj-lt"/>
              <a:buAutoNum type="arabicPeriod"/>
            </a:pPr>
            <a:r>
              <a:rPr lang="en-US" dirty="0" smtClean="0"/>
              <a:t> </a:t>
            </a:r>
            <a:r>
              <a:rPr lang="en-US" dirty="0"/>
              <a:t>Destination port (16 bits): It defines the port </a:t>
            </a:r>
            <a:r>
              <a:rPr lang="en-US" dirty="0" smtClean="0"/>
              <a:t>number used by the process running on the destination .</a:t>
            </a:r>
            <a:endParaRPr lang="en-US" dirty="0"/>
          </a:p>
          <a:p>
            <a:pPr marL="514350" indent="-514350" algn="just">
              <a:buFont typeface="+mj-lt"/>
              <a:buAutoNum type="arabicPeriod"/>
            </a:pPr>
            <a:r>
              <a:rPr lang="en-US" dirty="0" smtClean="0"/>
              <a:t>Length: This is a 16 bit field that defines the total length of the user datagram, header plus data. </a:t>
            </a:r>
            <a:endParaRPr lang="en-US" dirty="0"/>
          </a:p>
          <a:p>
            <a:pPr marL="514350" indent="-514350" algn="just">
              <a:buFont typeface="+mj-lt"/>
              <a:buAutoNum type="arabicPeriod"/>
            </a:pPr>
            <a:r>
              <a:rPr lang="en-US" dirty="0" smtClean="0"/>
              <a:t>Checksum</a:t>
            </a:r>
            <a:r>
              <a:rPr lang="en-US" dirty="0"/>
              <a:t>: </a:t>
            </a:r>
            <a:r>
              <a:rPr lang="en-US" dirty="0" smtClean="0"/>
              <a:t>It is used to detect errors over the entire user datagram. It ensures the integrity of data. It is optional. If not calculated, the field is filled with 0s. </a:t>
            </a:r>
            <a:endParaRPr lang="en-US" dirty="0"/>
          </a:p>
          <a:p>
            <a:endParaRPr lang="en-US" dirty="0"/>
          </a:p>
        </p:txBody>
      </p:sp>
      <p:sp>
        <p:nvSpPr>
          <p:cNvPr id="5" name="Text Placeholder 3"/>
          <p:cNvSpPr txBox="1">
            <a:spLocks/>
          </p:cNvSpPr>
          <p:nvPr/>
        </p:nvSpPr>
        <p:spPr>
          <a:xfrm>
            <a:off x="0" y="2590800"/>
            <a:ext cx="2790825" cy="3609975"/>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89</a:t>
            </a:fld>
            <a:endParaRPr lang="en-US"/>
          </a:p>
        </p:txBody>
      </p:sp>
    </p:spTree>
    <p:extLst>
      <p:ext uri="{BB962C8B-B14F-4D97-AF65-F5344CB8AC3E}">
        <p14:creationId xmlns:p14="http://schemas.microsoft.com/office/powerpoint/2010/main" val="2188372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p:cNvSpPr>
            <a:spLocks noGrp="1" noChangeArrowheads="1"/>
          </p:cNvSpPr>
          <p:nvPr>
            <p:ph type="title"/>
          </p:nvPr>
        </p:nvSpPr>
        <p:spPr/>
        <p:txBody>
          <a:bodyPr/>
          <a:lstStyle/>
          <a:p>
            <a:pPr eaLnBrk="1" hangingPunct="1"/>
            <a:r>
              <a:rPr lang="en-GB" sz="4000" dirty="0" smtClean="0"/>
              <a:t>TCP/IP Vs OSI</a:t>
            </a:r>
            <a:endParaRPr lang="en-US" sz="4000" dirty="0" smtClean="0"/>
          </a:p>
        </p:txBody>
      </p:sp>
      <p:pic>
        <p:nvPicPr>
          <p:cNvPr id="228355" name="Picture 3" descr="TCPIP"/>
          <p:cNvPicPr>
            <a:picLocks noGrp="1" noChangeAspect="1" noChangeArrowheads="1"/>
          </p:cNvPicPr>
          <p:nvPr>
            <p:ph sz="half" idx="1"/>
          </p:nvPr>
        </p:nvPicPr>
        <p:blipFill>
          <a:blip r:embed="rId2" cstate="print"/>
          <a:srcRect/>
          <a:stretch>
            <a:fillRect/>
          </a:stretch>
        </p:blipFill>
        <p:spPr>
          <a:xfrm>
            <a:off x="1881188" y="1997075"/>
            <a:ext cx="2209800" cy="3983038"/>
          </a:xfrm>
          <a:noFill/>
        </p:spPr>
      </p:pic>
      <p:pic>
        <p:nvPicPr>
          <p:cNvPr id="228356" name="Picture 4" descr="osi"/>
          <p:cNvPicPr>
            <a:picLocks noGrp="1" noChangeAspect="1" noChangeArrowheads="1"/>
          </p:cNvPicPr>
          <p:nvPr>
            <p:ph sz="half" idx="2"/>
          </p:nvPr>
        </p:nvPicPr>
        <p:blipFill>
          <a:blip r:embed="rId3" cstate="print"/>
          <a:srcRect/>
          <a:stretch>
            <a:fillRect/>
          </a:stretch>
        </p:blipFill>
        <p:spPr>
          <a:xfrm>
            <a:off x="4678363" y="1930400"/>
            <a:ext cx="2360612" cy="4114800"/>
          </a:xfrm>
          <a:noFill/>
        </p:spPr>
      </p:pic>
      <p:sp>
        <p:nvSpPr>
          <p:cNvPr id="228357" name="Text Box 5"/>
          <p:cNvSpPr txBox="1">
            <a:spLocks noChangeArrowheads="1"/>
          </p:cNvSpPr>
          <p:nvPr/>
        </p:nvSpPr>
        <p:spPr bwMode="auto">
          <a:xfrm>
            <a:off x="2195513" y="1341438"/>
            <a:ext cx="1512887" cy="457200"/>
          </a:xfrm>
          <a:prstGeom prst="rect">
            <a:avLst/>
          </a:prstGeom>
          <a:noFill/>
          <a:ln w="9525">
            <a:noFill/>
            <a:miter lim="800000"/>
            <a:headEnd/>
            <a:tailEnd/>
          </a:ln>
        </p:spPr>
        <p:txBody>
          <a:bodyPr>
            <a:spAutoFit/>
          </a:bodyPr>
          <a:lstStyle/>
          <a:p>
            <a:pPr>
              <a:spcBef>
                <a:spcPct val="50000"/>
              </a:spcBef>
            </a:pPr>
            <a:r>
              <a:rPr lang="en-GB" sz="2400">
                <a:latin typeface="Verdana" pitchFamily="34" charset="0"/>
              </a:rPr>
              <a:t>TCT/IP</a:t>
            </a:r>
            <a:endParaRPr lang="en-US" sz="2400">
              <a:latin typeface="Verdana" pitchFamily="34" charset="0"/>
            </a:endParaRPr>
          </a:p>
        </p:txBody>
      </p:sp>
      <p:sp>
        <p:nvSpPr>
          <p:cNvPr id="228358" name="Text Box 6"/>
          <p:cNvSpPr txBox="1">
            <a:spLocks noChangeArrowheads="1"/>
          </p:cNvSpPr>
          <p:nvPr/>
        </p:nvSpPr>
        <p:spPr bwMode="auto">
          <a:xfrm>
            <a:off x="5435600" y="1341438"/>
            <a:ext cx="1225550" cy="457200"/>
          </a:xfrm>
          <a:prstGeom prst="rect">
            <a:avLst/>
          </a:prstGeom>
          <a:noFill/>
          <a:ln w="9525">
            <a:noFill/>
            <a:miter lim="800000"/>
            <a:headEnd/>
            <a:tailEnd/>
          </a:ln>
        </p:spPr>
        <p:txBody>
          <a:bodyPr>
            <a:spAutoFit/>
          </a:bodyPr>
          <a:lstStyle/>
          <a:p>
            <a:pPr>
              <a:spcBef>
                <a:spcPct val="50000"/>
              </a:spcBef>
            </a:pPr>
            <a:r>
              <a:rPr lang="en-GB" sz="2400">
                <a:latin typeface="Verdana" pitchFamily="34" charset="0"/>
              </a:rPr>
              <a:t>OSI</a:t>
            </a:r>
            <a:endParaRPr lang="en-US" sz="2400">
              <a:latin typeface="Verdana" pitchFamily="34" charset="0"/>
            </a:endParaRPr>
          </a:p>
        </p:txBody>
      </p:sp>
      <p:sp>
        <p:nvSpPr>
          <p:cNvPr id="8" name="Slide Number Placeholder 7"/>
          <p:cNvSpPr>
            <a:spLocks noGrp="1"/>
          </p:cNvSpPr>
          <p:nvPr>
            <p:ph type="sldNum" sz="quarter" idx="12"/>
          </p:nvPr>
        </p:nvSpPr>
        <p:spPr/>
        <p:txBody>
          <a:bodyPr/>
          <a:lstStyle/>
          <a:p>
            <a:fld id="{041D3A54-49C8-4203-BABB-E22CDC34B698}"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dissolve">
                                      <p:cBhvr>
                                        <p:cTn id="7" dur="1000"/>
                                        <p:tgtEl>
                                          <p:spTgt spid="2283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8357"/>
                                        </p:tgtEl>
                                        <p:attrNameLst>
                                          <p:attrName>style.visibility</p:attrName>
                                        </p:attrNameLst>
                                      </p:cBhvr>
                                      <p:to>
                                        <p:strVal val="visible"/>
                                      </p:to>
                                    </p:set>
                                    <p:animEffect transition="in" filter="dissolve">
                                      <p:cBhvr>
                                        <p:cTn id="10" dur="1000"/>
                                        <p:tgtEl>
                                          <p:spTgt spid="22835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8358"/>
                                        </p:tgtEl>
                                        <p:attrNameLst>
                                          <p:attrName>style.visibility</p:attrName>
                                        </p:attrNameLst>
                                      </p:cBhvr>
                                      <p:to>
                                        <p:strVal val="visible"/>
                                      </p:to>
                                    </p:set>
                                    <p:animEffect transition="in" filter="dissolve">
                                      <p:cBhvr>
                                        <p:cTn id="15" dur="1000"/>
                                        <p:tgtEl>
                                          <p:spTgt spid="228358"/>
                                        </p:tgtEl>
                                      </p:cBhvr>
                                    </p:animEffect>
                                  </p:childTnLst>
                                </p:cTn>
                              </p:par>
                              <p:par>
                                <p:cTn id="16" presetID="9" presetClass="entr" presetSubtype="0" fill="hold" nodeType="withEffect">
                                  <p:stCondLst>
                                    <p:cond delay="0"/>
                                  </p:stCondLst>
                                  <p:childTnLst>
                                    <p:set>
                                      <p:cBhvr>
                                        <p:cTn id="17" dur="1" fill="hold">
                                          <p:stCondLst>
                                            <p:cond delay="0"/>
                                          </p:stCondLst>
                                        </p:cTn>
                                        <p:tgtEl>
                                          <p:spTgt spid="228356"/>
                                        </p:tgtEl>
                                        <p:attrNameLst>
                                          <p:attrName>style.visibility</p:attrName>
                                        </p:attrNameLst>
                                      </p:cBhvr>
                                      <p:to>
                                        <p:strVal val="visible"/>
                                      </p:to>
                                    </p:set>
                                    <p:animEffect transition="in" filter="dissolve">
                                      <p:cBhvr>
                                        <p:cTn id="18" dur="10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P spid="22835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077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Applications </a:t>
            </a:r>
            <a:endParaRPr lang="en-US" dirty="0"/>
          </a:p>
        </p:txBody>
      </p:sp>
      <p:sp>
        <p:nvSpPr>
          <p:cNvPr id="5" name="Content Placeholder 4"/>
          <p:cNvSpPr>
            <a:spLocks noGrp="1"/>
          </p:cNvSpPr>
          <p:nvPr>
            <p:ph idx="1"/>
          </p:nvPr>
        </p:nvSpPr>
        <p:spPr>
          <a:xfrm>
            <a:off x="457200" y="1295400"/>
            <a:ext cx="8229600" cy="4830763"/>
          </a:xfrm>
        </p:spPr>
        <p:txBody>
          <a:bodyPr>
            <a:normAutofit fontScale="85000" lnSpcReduction="10000"/>
          </a:bodyPr>
          <a:lstStyle/>
          <a:p>
            <a:pPr algn="just">
              <a:buFont typeface="Wingdings" pitchFamily="2" charset="2"/>
              <a:buChar char="Ø"/>
            </a:pPr>
            <a:r>
              <a:rPr lang="en-US" dirty="0" smtClean="0"/>
              <a:t>UDP is suitable for a process that requires simple request response communication with little concern for flow and error control. It is not used for a process that needs to send bulk data, such as FTP.</a:t>
            </a:r>
          </a:p>
          <a:p>
            <a:pPr algn="just">
              <a:buFont typeface="Wingdings" pitchFamily="2" charset="2"/>
              <a:buChar char="Ø"/>
            </a:pPr>
            <a:r>
              <a:rPr lang="en-US" dirty="0" smtClean="0"/>
              <a:t>Suitable for multicasting. Multicasting capabilities are embedded in the UDP software but not in the TCP software.</a:t>
            </a:r>
          </a:p>
          <a:p>
            <a:pPr algn="just">
              <a:buFont typeface="Wingdings" pitchFamily="2" charset="2"/>
              <a:buChar char="Ø"/>
            </a:pPr>
            <a:r>
              <a:rPr lang="en-US" dirty="0" smtClean="0"/>
              <a:t>UDP is used for some route updating protocols such as routing information protocol (RIP)</a:t>
            </a:r>
          </a:p>
          <a:p>
            <a:pPr algn="just">
              <a:buFont typeface="Wingdings" pitchFamily="2" charset="2"/>
              <a:buChar char="Ø"/>
            </a:pPr>
            <a:r>
              <a:rPr lang="en-US" dirty="0" smtClean="0"/>
              <a:t>UDP is used in conjunction with the real time transport protocol (RTP) to provide a transport layer mechanism for real time data.</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90</a:t>
            </a:fld>
            <a:endParaRPr lang="en-US"/>
          </a:p>
        </p:txBody>
      </p:sp>
    </p:spTree>
    <p:extLst>
      <p:ext uri="{BB962C8B-B14F-4D97-AF65-F5344CB8AC3E}">
        <p14:creationId xmlns:p14="http://schemas.microsoft.com/office/powerpoint/2010/main" val="1746890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810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6" y="381001"/>
            <a:ext cx="7202773" cy="914400"/>
          </a:xfrm>
        </p:spPr>
        <p:txBody>
          <a:bodyPr>
            <a:normAutofit/>
          </a:bodyPr>
          <a:lstStyle/>
          <a:p>
            <a:r>
              <a:rPr lang="en-US" dirty="0" smtClean="0"/>
              <a:t>TCP</a:t>
            </a:r>
            <a:endParaRPr lang="en-US" dirty="0"/>
          </a:p>
        </p:txBody>
      </p:sp>
      <p:sp>
        <p:nvSpPr>
          <p:cNvPr id="3" name="Content Placeholder 2"/>
          <p:cNvSpPr>
            <a:spLocks noGrp="1"/>
          </p:cNvSpPr>
          <p:nvPr>
            <p:ph idx="1"/>
          </p:nvPr>
        </p:nvSpPr>
        <p:spPr>
          <a:xfrm>
            <a:off x="381001" y="1447800"/>
            <a:ext cx="8382000" cy="4953000"/>
          </a:xfrm>
        </p:spPr>
        <p:txBody>
          <a:bodyPr>
            <a:normAutofit fontScale="92500" lnSpcReduction="20000"/>
          </a:bodyPr>
          <a:lstStyle/>
          <a:p>
            <a:pPr algn="just">
              <a:buFont typeface="Wingdings" pitchFamily="2" charset="2"/>
              <a:buChar char="Ø"/>
            </a:pPr>
            <a:r>
              <a:rPr lang="en-US" dirty="0"/>
              <a:t>TCP provides a connection-oriented, full-duplex, reliable, streamed delivery service using IP to transport messages between two processes. </a:t>
            </a:r>
            <a:endParaRPr lang="en-US" dirty="0" smtClean="0"/>
          </a:p>
          <a:p>
            <a:pPr algn="just">
              <a:buFont typeface="Wingdings" pitchFamily="2" charset="2"/>
              <a:buChar char="Ø"/>
            </a:pPr>
            <a:r>
              <a:rPr lang="en-US" dirty="0" smtClean="0"/>
              <a:t>It adds connection-oriented and reliability features to the services of IP</a:t>
            </a:r>
            <a:endParaRPr lang="en-US" dirty="0"/>
          </a:p>
          <a:p>
            <a:pPr algn="just">
              <a:buFont typeface="Wingdings" pitchFamily="2" charset="2"/>
              <a:buChar char="Ø"/>
            </a:pPr>
            <a:r>
              <a:rPr lang="en-US" dirty="0"/>
              <a:t>Reliability is ensured by: </a:t>
            </a:r>
          </a:p>
          <a:p>
            <a:pPr lvl="1" algn="just">
              <a:buFont typeface="Wingdings" pitchFamily="2" charset="2"/>
              <a:buChar char="Ø"/>
            </a:pPr>
            <a:r>
              <a:rPr lang="en-US" dirty="0"/>
              <a:t>Connection-oriented service </a:t>
            </a:r>
          </a:p>
          <a:p>
            <a:pPr lvl="1" algn="just">
              <a:buFont typeface="Wingdings" pitchFamily="2" charset="2"/>
              <a:buChar char="Ø"/>
            </a:pPr>
            <a:r>
              <a:rPr lang="en-US" dirty="0"/>
              <a:t>Flow control using sliding window protocol </a:t>
            </a:r>
          </a:p>
          <a:p>
            <a:pPr lvl="1" algn="just">
              <a:buFont typeface="Wingdings" pitchFamily="2" charset="2"/>
              <a:buChar char="Ø"/>
            </a:pPr>
            <a:r>
              <a:rPr lang="en-US" dirty="0"/>
              <a:t>Error detection using checksum </a:t>
            </a:r>
          </a:p>
          <a:p>
            <a:pPr lvl="1" algn="just">
              <a:buFont typeface="Wingdings" pitchFamily="2" charset="2"/>
              <a:buChar char="Ø"/>
            </a:pPr>
            <a:r>
              <a:rPr lang="en-US" dirty="0"/>
              <a:t>Error control using go-back-N ARQ technique </a:t>
            </a:r>
          </a:p>
          <a:p>
            <a:pPr lvl="1" algn="just">
              <a:buFont typeface="Wingdings" pitchFamily="2" charset="2"/>
              <a:buChar char="Ø"/>
            </a:pPr>
            <a:r>
              <a:rPr lang="en-US" dirty="0"/>
              <a:t>Congestion avoidance algorithms; multiplicative decrease and slow-start </a:t>
            </a:r>
          </a:p>
          <a:p>
            <a:pPr marL="0" indent="0"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91</a:t>
            </a:fld>
            <a:endParaRPr lang="en-US"/>
          </a:p>
        </p:txBody>
      </p:sp>
    </p:spTree>
    <p:extLst>
      <p:ext uri="{BB962C8B-B14F-4D97-AF65-F5344CB8AC3E}">
        <p14:creationId xmlns:p14="http://schemas.microsoft.com/office/powerpoint/2010/main" val="36498319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t>SERVICES offered by TCP</a:t>
            </a:r>
            <a:endParaRPr lang="en-US" dirty="0"/>
          </a:p>
        </p:txBody>
      </p:sp>
      <p:sp>
        <p:nvSpPr>
          <p:cNvPr id="5" name="Text Placeholder 4"/>
          <p:cNvSpPr>
            <a:spLocks noGrp="1"/>
          </p:cNvSpPr>
          <p:nvPr>
            <p:ph idx="1"/>
          </p:nvPr>
        </p:nvSpPr>
        <p:spPr/>
        <p:txBody>
          <a:bodyPr>
            <a:normAutofit/>
          </a:bodyPr>
          <a:lstStyle/>
          <a:p>
            <a:r>
              <a:rPr lang="en-US" sz="3600" dirty="0" smtClean="0"/>
              <a:t>Process to process communication</a:t>
            </a:r>
          </a:p>
          <a:p>
            <a:pPr algn="just">
              <a:buNone/>
            </a:pPr>
            <a:r>
              <a:rPr lang="en-US" sz="2800" dirty="0" smtClean="0"/>
              <a:t>		Like UDP, TCP provides process-to-process communication using port numbers. Table lists some well-known port numbers used by TCP</a:t>
            </a:r>
            <a:endParaRPr lang="en-US" sz="28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92</a:t>
            </a:fld>
            <a:endParaRPr lang="en-US"/>
          </a:p>
        </p:txBody>
      </p:sp>
    </p:spTree>
    <p:extLst>
      <p:ext uri="{BB962C8B-B14F-4D97-AF65-F5344CB8AC3E}">
        <p14:creationId xmlns:p14="http://schemas.microsoft.com/office/powerpoint/2010/main" val="27318019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914400" y="76200"/>
            <a:ext cx="418082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Well-known ports used by TCP</a:t>
            </a:r>
          </a:p>
        </p:txBody>
      </p:sp>
      <p:pic>
        <p:nvPicPr>
          <p:cNvPr id="1233924" name="Picture 4"/>
          <p:cNvPicPr>
            <a:picLocks noChangeAspect="1" noChangeArrowheads="1"/>
          </p:cNvPicPr>
          <p:nvPr/>
        </p:nvPicPr>
        <p:blipFill>
          <a:blip r:embed="rId3" cstate="print"/>
          <a:srcRect/>
          <a:stretch>
            <a:fillRect/>
          </a:stretch>
        </p:blipFill>
        <p:spPr bwMode="auto">
          <a:xfrm>
            <a:off x="914400" y="457200"/>
            <a:ext cx="6535738" cy="588803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81000"/>
            <a:ext cx="8001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6" y="381000"/>
            <a:ext cx="7202773" cy="990600"/>
          </a:xfrm>
        </p:spPr>
        <p:txBody>
          <a:bodyPr/>
          <a:lstStyle/>
          <a:p>
            <a:r>
              <a:rPr lang="en-US" dirty="0" smtClean="0"/>
              <a:t>TCP Datagram</a:t>
            </a:r>
            <a:endParaRPr lang="en-US" dirty="0"/>
          </a:p>
        </p:txBody>
      </p:sp>
      <p:sp>
        <p:nvSpPr>
          <p:cNvPr id="3" name="Content Placeholder 2"/>
          <p:cNvSpPr>
            <a:spLocks noGrp="1"/>
          </p:cNvSpPr>
          <p:nvPr>
            <p:ph idx="1"/>
          </p:nvPr>
        </p:nvSpPr>
        <p:spPr>
          <a:xfrm>
            <a:off x="609600" y="1219200"/>
            <a:ext cx="8229601" cy="5334000"/>
          </a:xfrm>
        </p:spPr>
        <p:txBody>
          <a:bodyPr>
            <a:normAutofit fontScale="85000" lnSpcReduction="20000"/>
          </a:bodyPr>
          <a:lstStyle/>
          <a:p>
            <a:pPr algn="just">
              <a:buFont typeface="Wingdings" pitchFamily="2" charset="2"/>
              <a:buChar char="Ø"/>
            </a:pPr>
            <a:r>
              <a:rPr lang="en-US" dirty="0" smtClean="0"/>
              <a:t>Source </a:t>
            </a:r>
            <a:r>
              <a:rPr lang="en-US" dirty="0"/>
              <a:t>port (16 bits): It defines the port number of the application program in the host of the sender </a:t>
            </a:r>
          </a:p>
          <a:p>
            <a:pPr algn="just">
              <a:buFont typeface="Wingdings" pitchFamily="2" charset="2"/>
              <a:buChar char="Ø"/>
            </a:pPr>
            <a:r>
              <a:rPr lang="en-US" dirty="0"/>
              <a:t>Destination port (16 bits): It defines the port number of the application program in the host of the receiver </a:t>
            </a:r>
          </a:p>
          <a:p>
            <a:pPr algn="just">
              <a:buFont typeface="Wingdings" pitchFamily="2" charset="2"/>
              <a:buChar char="Ø"/>
            </a:pPr>
            <a:r>
              <a:rPr lang="en-US" dirty="0"/>
              <a:t>Sequence number (32 bits): </a:t>
            </a:r>
            <a:endParaRPr lang="en-US" dirty="0" smtClean="0"/>
          </a:p>
          <a:p>
            <a:pPr lvl="1" algn="just">
              <a:buFont typeface="Wingdings" pitchFamily="2" charset="2"/>
              <a:buChar char="Ø"/>
            </a:pPr>
            <a:r>
              <a:rPr lang="en-US" dirty="0" smtClean="0"/>
              <a:t>It </a:t>
            </a:r>
            <a:r>
              <a:rPr lang="en-US" dirty="0"/>
              <a:t>conveys the receiving host which octet in this sequence comprises the first byte in the segment </a:t>
            </a:r>
            <a:endParaRPr lang="en-US" dirty="0" smtClean="0"/>
          </a:p>
          <a:p>
            <a:pPr lvl="1" algn="just">
              <a:buFont typeface="Wingdings" pitchFamily="2" charset="2"/>
              <a:buChar char="Ø"/>
            </a:pPr>
            <a:r>
              <a:rPr lang="en-US" dirty="0" smtClean="0"/>
              <a:t>Specifies position of transmitting data in original data stream</a:t>
            </a:r>
            <a:endParaRPr lang="en-US" dirty="0"/>
          </a:p>
          <a:p>
            <a:pPr algn="just">
              <a:buFont typeface="Wingdings" pitchFamily="2" charset="2"/>
              <a:buChar char="Ø"/>
            </a:pPr>
            <a:r>
              <a:rPr lang="en-US" dirty="0"/>
              <a:t>Acknowledgement number (32 bits): This specifies the sequence number of the next octet that receiver expects to receive </a:t>
            </a:r>
          </a:p>
          <a:p>
            <a:pPr algn="just">
              <a:buFont typeface="Wingdings" pitchFamily="2" charset="2"/>
              <a:buChar char="Ø"/>
            </a:pPr>
            <a:r>
              <a:rPr lang="en-US" dirty="0"/>
              <a:t>HLEN (4 bits): This field specifies the number of 32-bit words present in the TCP header </a:t>
            </a:r>
          </a:p>
          <a:p>
            <a:pPr marL="0" indent="0"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94</a:t>
            </a:fld>
            <a:endParaRPr lang="en-US"/>
          </a:p>
        </p:txBody>
      </p:sp>
    </p:spTree>
    <p:extLst>
      <p:ext uri="{BB962C8B-B14F-4D97-AF65-F5344CB8AC3E}">
        <p14:creationId xmlns:p14="http://schemas.microsoft.com/office/powerpoint/2010/main" val="25725044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510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092" name="Text Box 4"/>
          <p:cNvSpPr txBox="1">
            <a:spLocks noChangeArrowheads="1"/>
          </p:cNvSpPr>
          <p:nvPr/>
        </p:nvSpPr>
        <p:spPr bwMode="auto">
          <a:xfrm>
            <a:off x="304800" y="381000"/>
            <a:ext cx="50292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TCP segment format</a:t>
            </a:r>
          </a:p>
        </p:txBody>
      </p:sp>
      <p:pic>
        <p:nvPicPr>
          <p:cNvPr id="1113094" name="Picture 6"/>
          <p:cNvPicPr>
            <a:picLocks noChangeAspect="1" noChangeArrowheads="1"/>
          </p:cNvPicPr>
          <p:nvPr/>
        </p:nvPicPr>
        <p:blipFill>
          <a:blip r:embed="rId3" cstate="print"/>
          <a:srcRect/>
          <a:stretch>
            <a:fillRect/>
          </a:stretch>
        </p:blipFill>
        <p:spPr bwMode="auto">
          <a:xfrm>
            <a:off x="228600" y="1143000"/>
            <a:ext cx="8775700" cy="495617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1524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6" y="228600"/>
            <a:ext cx="7202773" cy="838200"/>
          </a:xfrm>
        </p:spPr>
        <p:txBody>
          <a:bodyPr/>
          <a:lstStyle/>
          <a:p>
            <a:r>
              <a:rPr lang="en-US" dirty="0" smtClean="0"/>
              <a:t>TCP Datagram: Control field</a:t>
            </a:r>
            <a:endParaRPr lang="en-US" dirty="0"/>
          </a:p>
        </p:txBody>
      </p:sp>
      <p:sp>
        <p:nvSpPr>
          <p:cNvPr id="3" name="Content Placeholder 2"/>
          <p:cNvSpPr>
            <a:spLocks noGrp="1"/>
          </p:cNvSpPr>
          <p:nvPr>
            <p:ph idx="1"/>
          </p:nvPr>
        </p:nvSpPr>
        <p:spPr>
          <a:xfrm>
            <a:off x="762001" y="1219200"/>
            <a:ext cx="7924800" cy="5334000"/>
          </a:xfrm>
        </p:spPr>
        <p:txBody>
          <a:bodyPr>
            <a:normAutofit lnSpcReduction="10000"/>
          </a:bodyPr>
          <a:lstStyle/>
          <a:p>
            <a:pPr algn="just">
              <a:buFont typeface="Wingdings" pitchFamily="2" charset="2"/>
              <a:buChar char="Ø"/>
            </a:pPr>
            <a:r>
              <a:rPr lang="en-US" dirty="0" smtClean="0"/>
              <a:t>Control flag bits (6 bits): </a:t>
            </a:r>
          </a:p>
          <a:p>
            <a:pPr algn="just">
              <a:buFont typeface="Wingdings" pitchFamily="2" charset="2"/>
              <a:buChar char="§"/>
            </a:pPr>
            <a:r>
              <a:rPr lang="en-US" dirty="0" smtClean="0"/>
              <a:t>URG: Indicates whether Urgent pointer field is valid </a:t>
            </a:r>
            <a:endParaRPr lang="en-US" dirty="0"/>
          </a:p>
          <a:p>
            <a:pPr algn="just">
              <a:buFont typeface="Wingdings" pitchFamily="2" charset="2"/>
              <a:buChar char="§"/>
            </a:pPr>
            <a:r>
              <a:rPr lang="en-US" dirty="0"/>
              <a:t>ACK: Indicates whether acknowledge field is valid </a:t>
            </a:r>
          </a:p>
          <a:p>
            <a:pPr algn="just">
              <a:buFont typeface="Wingdings" pitchFamily="2" charset="2"/>
              <a:buChar char="§"/>
            </a:pPr>
            <a:r>
              <a:rPr lang="en-US" dirty="0" smtClean="0"/>
              <a:t> </a:t>
            </a:r>
            <a:r>
              <a:rPr lang="en-US" dirty="0"/>
              <a:t>PSH: Push the data without buffering </a:t>
            </a:r>
          </a:p>
          <a:p>
            <a:pPr algn="just">
              <a:buFont typeface="Wingdings" pitchFamily="2" charset="2"/>
              <a:buChar char="§"/>
            </a:pPr>
            <a:r>
              <a:rPr lang="en-US" dirty="0" smtClean="0"/>
              <a:t> </a:t>
            </a:r>
            <a:r>
              <a:rPr lang="en-US" dirty="0"/>
              <a:t>RST: Resent the connection </a:t>
            </a:r>
          </a:p>
          <a:p>
            <a:pPr algn="just">
              <a:buFont typeface="Wingdings" pitchFamily="2" charset="2"/>
              <a:buChar char="§"/>
            </a:pPr>
            <a:r>
              <a:rPr lang="en-US" dirty="0" smtClean="0"/>
              <a:t> </a:t>
            </a:r>
            <a:r>
              <a:rPr lang="en-US" dirty="0"/>
              <a:t>SYN: Synchronize sequence numbers during connection establishment </a:t>
            </a:r>
          </a:p>
          <a:p>
            <a:pPr algn="just">
              <a:buFont typeface="Wingdings" pitchFamily="2" charset="2"/>
              <a:buChar char="§"/>
            </a:pPr>
            <a:r>
              <a:rPr lang="en-US" dirty="0" smtClean="0"/>
              <a:t> </a:t>
            </a:r>
            <a:r>
              <a:rPr lang="en-US" dirty="0"/>
              <a:t>FIN: Terminate the connection </a:t>
            </a:r>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96</a:t>
            </a:fld>
            <a:endParaRPr lang="en-US"/>
          </a:p>
        </p:txBody>
      </p:sp>
    </p:spTree>
    <p:extLst>
      <p:ext uri="{BB962C8B-B14F-4D97-AF65-F5344CB8AC3E}">
        <p14:creationId xmlns:p14="http://schemas.microsoft.com/office/powerpoint/2010/main" val="17008708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3429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140" name="Text Box 4"/>
          <p:cNvSpPr txBox="1">
            <a:spLocks noChangeArrowheads="1"/>
          </p:cNvSpPr>
          <p:nvPr/>
        </p:nvSpPr>
        <p:spPr bwMode="auto">
          <a:xfrm>
            <a:off x="304800" y="381000"/>
            <a:ext cx="3429000" cy="584775"/>
          </a:xfrm>
          <a:prstGeom prst="rect">
            <a:avLst/>
          </a:prstGeom>
          <a:noFill/>
          <a:ln w="9525">
            <a:noFill/>
            <a:miter lim="800000"/>
            <a:headEnd/>
            <a:tailEnd/>
          </a:ln>
          <a:effectLst/>
        </p:spPr>
        <p:txBody>
          <a:bodyPr wrap="square">
            <a:spAutoFit/>
          </a:bodyPr>
          <a:lstStyle/>
          <a:p>
            <a:r>
              <a:rPr lang="en-US" sz="3200" baseline="0" dirty="0">
                <a:latin typeface="Times New Roman" pitchFamily="18" charset="0"/>
              </a:rPr>
              <a:t>Figure </a:t>
            </a:r>
            <a:r>
              <a:rPr lang="en-US" sz="3200" baseline="0" dirty="0" smtClean="0">
                <a:latin typeface="Times New Roman" pitchFamily="18" charset="0"/>
              </a:rPr>
              <a:t> </a:t>
            </a:r>
            <a:r>
              <a:rPr lang="en-US" sz="2800" i="1" baseline="0" dirty="0">
                <a:latin typeface="Times New Roman" pitchFamily="18" charset="0"/>
              </a:rPr>
              <a:t>Control field</a:t>
            </a:r>
          </a:p>
        </p:txBody>
      </p:sp>
      <p:pic>
        <p:nvPicPr>
          <p:cNvPr id="1115142" name="Picture 6"/>
          <p:cNvPicPr>
            <a:picLocks noChangeAspect="1" noChangeArrowheads="1"/>
          </p:cNvPicPr>
          <p:nvPr/>
        </p:nvPicPr>
        <p:blipFill>
          <a:blip r:embed="rId3" cstate="print"/>
          <a:srcRect/>
          <a:stretch>
            <a:fillRect/>
          </a:stretch>
        </p:blipFill>
        <p:spPr bwMode="auto">
          <a:xfrm>
            <a:off x="279400" y="2471738"/>
            <a:ext cx="8483600" cy="17954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Text Box 2"/>
          <p:cNvSpPr txBox="1">
            <a:spLocks noChangeArrowheads="1"/>
          </p:cNvSpPr>
          <p:nvPr/>
        </p:nvSpPr>
        <p:spPr bwMode="auto">
          <a:xfrm>
            <a:off x="990600" y="914400"/>
            <a:ext cx="5230406"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Description of flags in the control field</a:t>
            </a:r>
          </a:p>
        </p:txBody>
      </p:sp>
      <p:pic>
        <p:nvPicPr>
          <p:cNvPr id="1235972" name="Picture 4"/>
          <p:cNvPicPr>
            <a:picLocks noChangeAspect="1" noChangeArrowheads="1"/>
          </p:cNvPicPr>
          <p:nvPr/>
        </p:nvPicPr>
        <p:blipFill>
          <a:blip r:embed="rId3" cstate="print"/>
          <a:srcRect/>
          <a:stretch>
            <a:fillRect/>
          </a:stretch>
        </p:blipFill>
        <p:spPr bwMode="auto">
          <a:xfrm>
            <a:off x="914400" y="1331913"/>
            <a:ext cx="7010400" cy="3392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6248400"/>
          </a:xfrm>
        </p:spPr>
        <p:txBody>
          <a:bodyPr>
            <a:normAutofit fontScale="92500" lnSpcReduction="20000"/>
          </a:bodyPr>
          <a:lstStyle/>
          <a:p>
            <a:pPr algn="just">
              <a:buFont typeface="Wingdings" pitchFamily="2" charset="2"/>
              <a:buChar char="Ø"/>
            </a:pPr>
            <a:r>
              <a:rPr lang="en-US" dirty="0" smtClean="0"/>
              <a:t>Window size. This field defines the size of the window, in bytes, that the other party must maintain. </a:t>
            </a:r>
          </a:p>
          <a:p>
            <a:pPr lvl="1" algn="just">
              <a:buFont typeface="Wingdings" pitchFamily="2" charset="2"/>
              <a:buChar char="Ø"/>
            </a:pPr>
            <a:r>
              <a:rPr lang="en-US" dirty="0" smtClean="0"/>
              <a:t>Note that the length of this field is 16 bits, which means that the maximum size of the window is 65,535 bytes.</a:t>
            </a:r>
          </a:p>
          <a:p>
            <a:pPr algn="just">
              <a:buFont typeface="Wingdings" pitchFamily="2" charset="2"/>
              <a:buChar char="Ø"/>
            </a:pPr>
            <a:r>
              <a:rPr lang="en-US" dirty="0" smtClean="0"/>
              <a:t> Checksum. This 16-bit field contains the checksum. Checksum used for error detection.</a:t>
            </a:r>
          </a:p>
          <a:p>
            <a:pPr algn="just">
              <a:buFont typeface="Wingdings" pitchFamily="2" charset="2"/>
              <a:buChar char="Ø"/>
            </a:pPr>
            <a:r>
              <a:rPr lang="en-US" dirty="0" smtClean="0"/>
              <a:t>Urgent pointer. This l6-bit field, which is valid only if the urgent flag is set, is used when the segment contains urgent data. It defines the number that must be added to the sequence number to obtain the number of the last urgent byte in the data section of the segment. </a:t>
            </a:r>
          </a:p>
          <a:p>
            <a:pPr algn="just">
              <a:buFont typeface="Wingdings" pitchFamily="2" charset="2"/>
              <a:buChar char="Ø"/>
            </a:pPr>
            <a:r>
              <a:rPr lang="en-US" dirty="0" smtClean="0"/>
              <a:t> Options. There can be up to 40 bytes of optional information in the TCP header </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5094</TotalTime>
  <Words>5899</Words>
  <Application>Microsoft Office PowerPoint</Application>
  <PresentationFormat>On-screen Show (4:3)</PresentationFormat>
  <Paragraphs>628</Paragraphs>
  <Slides>102</Slides>
  <Notes>30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3" baseType="lpstr">
      <vt:lpstr>Arial</vt:lpstr>
      <vt:lpstr>Book Antiqua</vt:lpstr>
      <vt:lpstr>Calibri</vt:lpstr>
      <vt:lpstr>Helvetica</vt:lpstr>
      <vt:lpstr>新細明體</vt:lpstr>
      <vt:lpstr>Tahoma</vt:lpstr>
      <vt:lpstr>Times New Roman</vt:lpstr>
      <vt:lpstr>Verdana</vt:lpstr>
      <vt:lpstr>Wingdings</vt:lpstr>
      <vt:lpstr>Office Theme</vt:lpstr>
      <vt:lpstr>Visio</vt:lpstr>
      <vt:lpstr>Chapter 6</vt:lpstr>
      <vt:lpstr> Data Communications Model</vt:lpstr>
      <vt:lpstr>PowerPoint Presentation</vt:lpstr>
      <vt:lpstr>PowerPoint Presentation</vt:lpstr>
      <vt:lpstr>Four fundamental characteristics  </vt:lpstr>
      <vt:lpstr>TCP/IP Model</vt:lpstr>
      <vt:lpstr>TCP/IP vs OSI</vt:lpstr>
      <vt:lpstr>PowerPoint Presentation</vt:lpstr>
      <vt:lpstr>TCP/IP Vs OSI</vt:lpstr>
      <vt:lpstr>PowerPoint Presentation</vt:lpstr>
      <vt:lpstr>Hierarchical Addressing Scheme</vt:lpstr>
      <vt:lpstr>PowerPoint Presentation</vt:lpstr>
      <vt:lpstr> Physical and Data Link Layers </vt:lpstr>
      <vt:lpstr> Network Layer </vt:lpstr>
      <vt:lpstr> Internetworking Protocol (IP) </vt:lpstr>
      <vt:lpstr>IP</vt:lpstr>
      <vt:lpstr>IP</vt:lpstr>
      <vt:lpstr>IP</vt:lpstr>
      <vt:lpstr>Internet Layer Overview</vt:lpstr>
      <vt:lpstr>PowerPoint Presentation</vt:lpstr>
      <vt:lpstr>IP Packet Format</vt:lpstr>
      <vt:lpstr>IP Packet Format</vt:lpstr>
      <vt:lpstr>IP packet format</vt:lpstr>
      <vt:lpstr>Protocol</vt:lpstr>
      <vt:lpstr>PowerPoint Presentation</vt:lpstr>
      <vt:lpstr>PowerPoint Presentation</vt:lpstr>
      <vt:lpstr> Example 1 </vt:lpstr>
      <vt:lpstr>PowerPoint Presentation</vt:lpstr>
      <vt:lpstr>Continues..</vt:lpstr>
      <vt:lpstr>Fragmentation</vt:lpstr>
      <vt:lpstr>PowerPoint Presentation</vt:lpstr>
      <vt:lpstr>Continued</vt:lpstr>
      <vt:lpstr>PowerPoint Presentation</vt:lpstr>
      <vt:lpstr>Fields Related To Fragmentation</vt:lpstr>
      <vt:lpstr>Continued…..</vt:lpstr>
      <vt:lpstr>PowerPoint Presentation</vt:lpstr>
      <vt:lpstr>Continued…..</vt:lpstr>
      <vt:lpstr>PowerPoint Presentation</vt:lpstr>
      <vt:lpstr>PowerPoint Presentation</vt:lpstr>
      <vt:lpstr>PowerPoint Presentation</vt:lpstr>
      <vt:lpstr>Example 1. A packet has arrived with an M bit value of 0. Is this the first fragment, the last fragment, or a middle fragment? Do we know if the packet was fragmented?</vt:lpstr>
      <vt:lpstr>Example 2. A packet has arrived with an M bit value of 1. Is this the first fragment, the last fragment, or a middle fragment? Do we know if the packet was fragmented?</vt:lpstr>
      <vt:lpstr>Example3. A packet has arrived with an M bit value of 1 and a fragmentation offset value of 0. Is this the first fragment, the last fragment, or a middle fragment?</vt:lpstr>
      <vt:lpstr>Example 4. A packet has arrived in which the offset value is 100. What is the number of the first byte? Do we know the number of the last byte?</vt:lpstr>
      <vt:lpstr>Example 5.  A packet has arrived in which the offset value is 100, the value of HLEN is 5, and the value of the total length field is 100. What are the numbers of the first byte and the last byte?</vt:lpstr>
      <vt:lpstr> Address Resolution Protocol </vt:lpstr>
      <vt:lpstr>ARP-Address resolution protocol</vt:lpstr>
      <vt:lpstr>Address Translation with ARP</vt:lpstr>
      <vt:lpstr>Address Translation with ARP</vt:lpstr>
      <vt:lpstr>ARP Packet Format</vt:lpstr>
      <vt:lpstr>ARP packet</vt:lpstr>
      <vt:lpstr> Internet Control Message Protocol </vt:lpstr>
      <vt:lpstr>ICMP-Internet Control Message Protocol</vt:lpstr>
      <vt:lpstr>ICMP</vt:lpstr>
      <vt:lpstr>ICMP</vt:lpstr>
      <vt:lpstr>ICMP message format</vt:lpstr>
      <vt:lpstr>PowerPoint Presentation</vt:lpstr>
      <vt:lpstr> Error reporting message </vt:lpstr>
      <vt:lpstr>PowerPoint Presentation</vt:lpstr>
      <vt:lpstr> Error reporting message </vt:lpstr>
      <vt:lpstr>Error reporting message</vt:lpstr>
      <vt:lpstr>PowerPoint Presentation</vt:lpstr>
      <vt:lpstr>Query message</vt:lpstr>
      <vt:lpstr>PowerPoint Presentation</vt:lpstr>
      <vt:lpstr>PowerPoint Presentation</vt:lpstr>
      <vt:lpstr> Reverse Address Resolution Protocol </vt:lpstr>
      <vt:lpstr>Transport Layer Protocols</vt:lpstr>
      <vt:lpstr> Transport Layer </vt:lpstr>
      <vt:lpstr>Transport layer protocols</vt:lpstr>
      <vt:lpstr>PowerPoint Presentation</vt:lpstr>
      <vt:lpstr>Process to process delivery</vt:lpstr>
      <vt:lpstr>PowerPoint Presentation</vt:lpstr>
      <vt:lpstr>Addressing </vt:lpstr>
      <vt:lpstr>Addressing </vt:lpstr>
      <vt:lpstr>PowerPoint Presentation</vt:lpstr>
      <vt:lpstr>PowerPoint Presentation</vt:lpstr>
      <vt:lpstr>PowerPoint Presentation</vt:lpstr>
      <vt:lpstr>SOCKET</vt:lpstr>
      <vt:lpstr>PowerPoint Presentation</vt:lpstr>
      <vt:lpstr>MUX and DEMUX</vt:lpstr>
      <vt:lpstr>PowerPoint Presentation</vt:lpstr>
      <vt:lpstr>Connectionless vs connectionoriented services</vt:lpstr>
      <vt:lpstr>Reliable vs unreliable services</vt:lpstr>
      <vt:lpstr>UDP</vt:lpstr>
      <vt:lpstr>UDP</vt:lpstr>
      <vt:lpstr>UDP-port numbers</vt:lpstr>
      <vt:lpstr>PowerPoint Presentation</vt:lpstr>
      <vt:lpstr>PowerPoint Presentation</vt:lpstr>
      <vt:lpstr>USER DATAGRAM</vt:lpstr>
      <vt:lpstr>Applications </vt:lpstr>
      <vt:lpstr>TCP</vt:lpstr>
      <vt:lpstr>SERVICES offered by TCP</vt:lpstr>
      <vt:lpstr>PowerPoint Presentation</vt:lpstr>
      <vt:lpstr>TCP Datagram</vt:lpstr>
      <vt:lpstr>PowerPoint Presentation</vt:lpstr>
      <vt:lpstr>TCP Datagram: Control field</vt:lpstr>
      <vt:lpstr>PowerPoint Presentation</vt:lpstr>
      <vt:lpstr>PowerPoint Presentation</vt:lpstr>
      <vt:lpstr>PowerPoint Presentation</vt:lpstr>
      <vt:lpstr>TCP services</vt:lpstr>
      <vt:lpstr>TCP VS UDP</vt:lpstr>
      <vt:lpstr>TCP VS UDP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Model</dc:title>
  <dc:creator>Rabindra</dc:creator>
  <cp:lastModifiedBy>Dell</cp:lastModifiedBy>
  <cp:revision>57</cp:revision>
  <dcterms:created xsi:type="dcterms:W3CDTF">2017-03-07T00:09:10Z</dcterms:created>
  <dcterms:modified xsi:type="dcterms:W3CDTF">2019-07-28T07:25:34Z</dcterms:modified>
</cp:coreProperties>
</file>