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78" r:id="rId6"/>
    <p:sldId id="300" r:id="rId7"/>
    <p:sldId id="261" r:id="rId8"/>
    <p:sldId id="277" r:id="rId9"/>
    <p:sldId id="298" r:id="rId10"/>
    <p:sldId id="262" r:id="rId11"/>
    <p:sldId id="280" r:id="rId12"/>
    <p:sldId id="281" r:id="rId13"/>
    <p:sldId id="263" r:id="rId14"/>
    <p:sldId id="294" r:id="rId15"/>
    <p:sldId id="295" r:id="rId16"/>
    <p:sldId id="265" r:id="rId17"/>
    <p:sldId id="266" r:id="rId18"/>
    <p:sldId id="267" r:id="rId19"/>
    <p:sldId id="268" r:id="rId20"/>
    <p:sldId id="269" r:id="rId21"/>
    <p:sldId id="270" r:id="rId22"/>
    <p:sldId id="284" r:id="rId23"/>
    <p:sldId id="285" r:id="rId24"/>
    <p:sldId id="282" r:id="rId25"/>
    <p:sldId id="283" r:id="rId26"/>
    <p:sldId id="286" r:id="rId27"/>
    <p:sldId id="272" r:id="rId28"/>
    <p:sldId id="273" r:id="rId29"/>
    <p:sldId id="288" r:id="rId30"/>
    <p:sldId id="292" r:id="rId31"/>
    <p:sldId id="293" r:id="rId32"/>
    <p:sldId id="289" r:id="rId33"/>
    <p:sldId id="297" r:id="rId34"/>
    <p:sldId id="290" r:id="rId35"/>
    <p:sldId id="275" r:id="rId36"/>
    <p:sldId id="276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42172-921C-433C-8962-7BB6C4B97F10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D64D-4E18-47F6-BD62-194DF73F5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04CD83-DACC-4CE5-AD8D-9E96DA331F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457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7805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FE2C28-E0E4-4AE2-AF19-D4448C9E1BC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2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714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585409-0BBB-472A-B4DA-48DC5C91B38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27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0745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4DB92D-B60D-4B83-B3B5-5D600506D6E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3795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0125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FA4CE9-01BD-447A-8974-B3F249B9BD6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481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806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B16114-1FBF-48AA-9A08-50AC98656B2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84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048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FD8BCD-2883-44CD-952C-D4FC46AF925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6867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7731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D4CE9B-3865-47D4-88F3-87C06C408C9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89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71775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5CC02-0C4C-4885-B0E9-E5E8721C15D6}" type="slidenum">
              <a:rPr lang="en-US"/>
              <a:pPr/>
              <a:t>23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2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6514F-0EA4-4466-B437-6B356791060A}" type="slidenum">
              <a:rPr lang="en-US"/>
              <a:pPr/>
              <a:t>26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7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537289-1229-4852-BB9A-BA4BF94AB9D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993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883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3A9718-8116-46E4-877B-FE412E987C7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6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3979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D59DAA-560B-4BF8-92D2-7F97F557F92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096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86188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2389F-66FF-48E8-8DE5-ED44CA998A28}" type="slidenum">
              <a:rPr lang="en-US"/>
              <a:pPr/>
              <a:t>29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B89DB7-E3BD-4E7D-9691-8991081EE8E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627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7323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897BCA-FF08-401A-B170-9AABABDF146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65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79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6CFB3-1D74-4CEE-94AB-EAE2A6524D3D}" type="slidenum">
              <a:rPr lang="en-US"/>
              <a:pPr/>
              <a:t>5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F2E56-47BE-4009-A101-81FCA2D1AEA5}" type="slidenum">
              <a:rPr lang="en-US"/>
              <a:pPr/>
              <a:t>6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13B8B0-F2DE-4E8A-8646-A4000B28A22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675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0780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58933D-AEC3-4766-B907-40937844A94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69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2831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F8F20-80AA-41AC-9A9C-C5E507D94C52}" type="slidenum">
              <a:rPr lang="en-US"/>
              <a:pPr/>
              <a:t>12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6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A1DA-CD3B-46CD-9962-91A99DF6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764E03-568C-4D01-9461-635586879FDE}" type="slidenum">
              <a:rPr lang="en-GB" altLang="zh-CN"/>
              <a:pPr/>
              <a:t>1</a:t>
            </a:fld>
            <a:endParaRPr lang="en-GB" altLang="zh-CN"/>
          </a:p>
        </p:txBody>
      </p:sp>
      <p:sp>
        <p:nvSpPr>
          <p:cNvPr id="3076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133600"/>
            <a:ext cx="7391400" cy="1981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4800" b="1" dirty="0" smtClean="0">
                <a:solidFill>
                  <a:schemeClr val="tx1"/>
                </a:solidFill>
              </a:rPr>
              <a:t>Circuit Switching</a:t>
            </a:r>
            <a:r>
              <a:rPr lang="en-GB" altLang="zh-CN" sz="4800" b="1" dirty="0" smtClean="0">
                <a:solidFill>
                  <a:schemeClr val="tx1"/>
                </a:solidFill>
                <a:ea typeface="SimSun" pitchFamily="2" charset="-122"/>
              </a:rPr>
              <a:t> and Packet Switching</a:t>
            </a:r>
          </a:p>
          <a:p>
            <a:pPr algn="ctr">
              <a:lnSpc>
                <a:spcPct val="90000"/>
              </a:lnSpc>
            </a:pPr>
            <a:endParaRPr lang="en-GB" altLang="zh-CN" sz="2000" dirty="0" smtClean="0">
              <a:ea typeface="SimSun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B87845-91DB-4F3E-9DD4-56F53BB216DE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8195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en-US" b="1" dirty="0" smtClean="0"/>
              <a:t>Circuit Switching</a:t>
            </a:r>
          </a:p>
        </p:txBody>
      </p:sp>
      <p:sp>
        <p:nvSpPr>
          <p:cNvPr id="8196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SimSun" pitchFamily="2" charset="-122"/>
              </a:rPr>
              <a:t>Circuit switching: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SimSun" pitchFamily="2" charset="-122"/>
              </a:rPr>
              <a:t>There is a d</a:t>
            </a:r>
            <a:r>
              <a:rPr lang="en-US" altLang="en-US" dirty="0" smtClean="0"/>
              <a:t>edicated communication path between two stations (end-to-end)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SimSun" pitchFamily="2" charset="-122"/>
              </a:rPr>
              <a:t>The path is a connected sequence of links between network nodes. On each physical link, a logical channel is dedicated to the connection.</a:t>
            </a:r>
            <a:endParaRPr lang="en-US" altLang="en-US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SimSun" pitchFamily="2" charset="-122"/>
              </a:rPr>
              <a:t>Communication via circuit switching has t</a:t>
            </a:r>
            <a:r>
              <a:rPr lang="en-US" altLang="en-US" sz="2800" dirty="0" smtClean="0"/>
              <a:t>hree phases</a:t>
            </a:r>
            <a:r>
              <a:rPr lang="en-US" altLang="zh-CN" sz="2800" dirty="0" smtClean="0">
                <a:ea typeface="SimSun" pitchFamily="2" charset="-122"/>
              </a:rPr>
              <a:t>: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Circuit establishment (link by link)</a:t>
            </a:r>
            <a:endParaRPr lang="en-US" altLang="zh-CN" dirty="0" smtClean="0">
              <a:ea typeface="SimSun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dirty="0" smtClean="0">
                <a:ea typeface="SimSun" pitchFamily="2" charset="-122"/>
              </a:rPr>
              <a:t>Routing &amp; resource allocation (FDM or TDM)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transfer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Circuit disconnect</a:t>
            </a:r>
            <a:endParaRPr lang="en-US" altLang="zh-CN" dirty="0" smtClean="0">
              <a:ea typeface="SimSun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2800" dirty="0" err="1" smtClean="0">
                <a:ea typeface="SimSun" pitchFamily="2" charset="-122"/>
              </a:rPr>
              <a:t>Deallocate</a:t>
            </a:r>
            <a:r>
              <a:rPr lang="en-US" altLang="zh-CN" sz="2800" dirty="0" smtClean="0">
                <a:ea typeface="SimSun" pitchFamily="2" charset="-122"/>
              </a:rPr>
              <a:t> the dedicated resources</a:t>
            </a: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en-US" dirty="0" smtClean="0"/>
              <a:t>The switches must know how to find the route to the destination and how to allocate bandwidth (channel) to establish </a:t>
            </a:r>
            <a:r>
              <a:rPr lang="en-US" altLang="zh-CN" dirty="0" smtClean="0">
                <a:ea typeface="SimSun" pitchFamily="2" charset="-122"/>
              </a:rPr>
              <a:t>a </a:t>
            </a:r>
            <a:r>
              <a:rPr lang="en-US" altLang="en-US" dirty="0" smtClean="0"/>
              <a:t>connection.</a:t>
            </a:r>
            <a:endParaRPr lang="en-US" altLang="zh-CN" dirty="0" smtClean="0">
              <a:ea typeface="SimSun" pitchFamily="2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circuit-switched network is made of a set of switches connected by physical links, in which  each link is divided into </a:t>
            </a:r>
            <a:r>
              <a:rPr lang="en-US" i="1" dirty="0" smtClean="0"/>
              <a:t>n</a:t>
            </a:r>
            <a:r>
              <a:rPr lang="en-US" dirty="0" smtClean="0"/>
              <a:t> channels.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In circuit switching, the resources need to be  reserved during the setup phase;</a:t>
            </a:r>
            <a:br>
              <a:rPr lang="en-US" dirty="0" smtClean="0"/>
            </a:br>
            <a:r>
              <a:rPr lang="en-US" dirty="0" smtClean="0"/>
              <a:t>the resources remain dedicated for the entire duration of data transfer until the teardown phase.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344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Figure </a:t>
            </a:r>
            <a:r>
              <a:rPr lang="en-US" sz="2800" b="1" dirty="0" smtClean="0">
                <a:latin typeface="+mj-lt"/>
              </a:rPr>
              <a:t>:Delay </a:t>
            </a:r>
            <a:r>
              <a:rPr lang="en-US" sz="2800" b="1" dirty="0">
                <a:latin typeface="+mj-lt"/>
              </a:rPr>
              <a:t>in a circuit-switched network</a:t>
            </a:r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8" y="1592263"/>
            <a:ext cx="8729662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1DFD49-5CCC-428F-9F23-124D02177E84}" type="slidenum">
              <a:rPr lang="en-GB" altLang="zh-CN"/>
              <a:pPr/>
              <a:t>13</a:t>
            </a:fld>
            <a:endParaRPr lang="en-GB" altLang="zh-CN"/>
          </a:p>
        </p:txBody>
      </p:sp>
      <p:sp>
        <p:nvSpPr>
          <p:cNvPr id="9219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dirty="0" smtClean="0"/>
              <a:t>Circuit Switching</a:t>
            </a:r>
            <a:r>
              <a:rPr lang="en-US" altLang="zh-CN" b="1" dirty="0" smtClean="0">
                <a:ea typeface="SimSun" pitchFamily="2" charset="-122"/>
              </a:rPr>
              <a:t> Properties</a:t>
            </a:r>
            <a:endParaRPr lang="en-US" altLang="en-US" b="1" dirty="0" smtClean="0"/>
          </a:p>
        </p:txBody>
      </p:sp>
      <p:sp>
        <p:nvSpPr>
          <p:cNvPr id="9220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Inefficien</a:t>
            </a:r>
            <a:r>
              <a:rPr lang="en-US" altLang="zh-CN" sz="2400" dirty="0" smtClean="0">
                <a:ea typeface="SimSun" pitchFamily="2" charset="-122"/>
              </a:rPr>
              <a:t>cy</a:t>
            </a:r>
            <a:endParaRPr lang="en-US" alt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altLang="en-US" sz="2400" dirty="0" smtClean="0"/>
              <a:t>Channel capacity is dedicated for the whole duration of a connection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 smtClean="0"/>
              <a:t>If no data, capacity is wasted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SimSun" pitchFamily="2" charset="-122"/>
              </a:rPr>
              <a:t>Delay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Long initial delay: circuit establishment </a:t>
            </a:r>
            <a:r>
              <a:rPr lang="en-US" altLang="en-US" sz="2400" dirty="0" smtClean="0"/>
              <a:t>takes time</a:t>
            </a:r>
            <a:endParaRPr lang="en-US" altLang="zh-CN" sz="2400" dirty="0" smtClean="0">
              <a:ea typeface="SimSun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Low data delay: after the circuit establishment, information is transmitted at a fixed data rate with no delay other than the propagation delay. The delay at each node is negligible.</a:t>
            </a:r>
            <a:endParaRPr lang="en-US" altLang="en-US" sz="2400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Developed for voice traffic (public telephone network) but can also applied to data traffic.</a:t>
            </a:r>
            <a:endParaRPr lang="en-US" altLang="zh-CN" sz="2400" dirty="0" smtClean="0">
              <a:ea typeface="SimSun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For voice connections, the resulting circuit will enjoy a high percentage of utilization because most of the time one party or the other is talking.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But how about data connections?</a:t>
            </a:r>
            <a:endParaRPr lang="en-US" altLang="en-US" sz="2400" dirty="0" smtClean="0"/>
          </a:p>
          <a:p>
            <a:pPr algn="just"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Circuit Switching: Advantage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Circuit is dedicated to the call</a:t>
            </a:r>
          </a:p>
          <a:p>
            <a:pPr>
              <a:buNone/>
            </a:pPr>
            <a:r>
              <a:rPr lang="en-US" dirty="0" smtClean="0"/>
              <a:t>– no interference, no sharing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Guaranteed the full bandwidth for the duration of the call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Guaranteed quality of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Circuit Switching: disadvantage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Inefficient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	●Channel capacity dedicated for duration of connection</a:t>
            </a:r>
          </a:p>
          <a:p>
            <a:pPr>
              <a:buNone/>
            </a:pPr>
            <a:r>
              <a:rPr lang="en-US" dirty="0" smtClean="0"/>
              <a:t>  	●If no data, capacity wasted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Set up (connection) takes time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was primarily developed for voice traffic rather than data traffic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77438A-D905-4EB2-B7EF-DCD5CD3CFF42}" type="slidenum">
              <a:rPr lang="en-GB" altLang="zh-CN"/>
              <a:pPr/>
              <a:t>16</a:t>
            </a:fld>
            <a:endParaRPr lang="en-GB" altLang="zh-CN"/>
          </a:p>
        </p:txBody>
      </p:sp>
      <p:sp>
        <p:nvSpPr>
          <p:cNvPr id="11267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altLang="zh-CN" b="1" dirty="0" smtClean="0">
                <a:ea typeface="SimSun" pitchFamily="2" charset="-122"/>
              </a:rPr>
              <a:t>Packet Switching </a:t>
            </a:r>
            <a:r>
              <a:rPr lang="en-US" altLang="en-US" b="1" dirty="0" smtClean="0"/>
              <a:t>Principles</a:t>
            </a:r>
          </a:p>
        </p:txBody>
      </p:sp>
      <p:sp>
        <p:nvSpPr>
          <p:cNvPr id="11268" name="矩形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ea typeface="SimSun" pitchFamily="2" charset="-122"/>
              </a:rPr>
              <a:t>Problem of c</a:t>
            </a:r>
            <a:r>
              <a:rPr lang="en-US" altLang="en-US" dirty="0" smtClean="0"/>
              <a:t>ircuit switching</a:t>
            </a:r>
            <a:endParaRPr lang="en-US" altLang="zh-CN" dirty="0" smtClean="0">
              <a:ea typeface="SimSun" pitchFamily="2" charset="-122"/>
            </a:endParaRPr>
          </a:p>
          <a:p>
            <a:pPr lvl="1" algn="just"/>
            <a:r>
              <a:rPr lang="en-US" altLang="en-US" dirty="0" smtClean="0"/>
              <a:t>designed for voice</a:t>
            </a:r>
            <a:r>
              <a:rPr lang="en-US" altLang="zh-CN" dirty="0" smtClean="0">
                <a:ea typeface="SimSun" pitchFamily="2" charset="-122"/>
              </a:rPr>
              <a:t> service</a:t>
            </a:r>
            <a:endParaRPr lang="en-US" altLang="en-US" dirty="0" smtClean="0"/>
          </a:p>
          <a:p>
            <a:pPr lvl="1" algn="just"/>
            <a:r>
              <a:rPr lang="en-US" altLang="en-US" dirty="0" smtClean="0"/>
              <a:t>Resources dedicated to a particular call</a:t>
            </a:r>
          </a:p>
          <a:p>
            <a:pPr lvl="1" algn="just"/>
            <a:r>
              <a:rPr lang="en-US" altLang="zh-CN" dirty="0" smtClean="0">
                <a:ea typeface="SimSun" pitchFamily="2" charset="-122"/>
              </a:rPr>
              <a:t>For data transmission, m</a:t>
            </a:r>
            <a:r>
              <a:rPr lang="en-US" altLang="en-US" dirty="0" smtClean="0"/>
              <a:t>uch of the time </a:t>
            </a:r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en-US" dirty="0" smtClean="0"/>
              <a:t>connection is idle</a:t>
            </a:r>
            <a:r>
              <a:rPr lang="en-US" altLang="zh-CN" dirty="0" smtClean="0">
                <a:ea typeface="SimSun" pitchFamily="2" charset="-122"/>
              </a:rPr>
              <a:t> (say, web browsing)</a:t>
            </a:r>
            <a:endParaRPr lang="en-US" altLang="en-US" dirty="0" smtClean="0"/>
          </a:p>
          <a:p>
            <a:pPr lvl="1" algn="just"/>
            <a:r>
              <a:rPr lang="en-US" altLang="en-US" dirty="0" smtClean="0"/>
              <a:t>Data rate is fixed</a:t>
            </a:r>
          </a:p>
          <a:p>
            <a:pPr lvl="2" algn="just"/>
            <a:r>
              <a:rPr lang="en-US" altLang="en-US" dirty="0" smtClean="0"/>
              <a:t>Both ends must operate at the same rate during the entire period of connection</a:t>
            </a:r>
            <a:endParaRPr lang="en-US" altLang="zh-CN" dirty="0" smtClean="0">
              <a:ea typeface="SimSun" pitchFamily="2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ea typeface="SimSun" pitchFamily="2" charset="-122"/>
              </a:rPr>
              <a:t>Packet switching is designed to address these problems.</a:t>
            </a:r>
            <a:endParaRPr lang="en-US" altLang="en-US" dirty="0" smtClean="0"/>
          </a:p>
          <a:p>
            <a:pPr lvl="1" algn="just"/>
            <a:endParaRPr lang="en-US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0169F6-631E-4BE6-8F77-51A64554E711}" type="slidenum">
              <a:rPr lang="en-GB" altLang="zh-CN"/>
              <a:pPr/>
              <a:t>17</a:t>
            </a:fld>
            <a:endParaRPr lang="en-GB" altLang="zh-CN"/>
          </a:p>
        </p:txBody>
      </p:sp>
      <p:sp>
        <p:nvSpPr>
          <p:cNvPr id="12291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dirty="0" smtClean="0"/>
              <a:t>Basic Operation</a:t>
            </a:r>
          </a:p>
        </p:txBody>
      </p:sp>
      <p:sp>
        <p:nvSpPr>
          <p:cNvPr id="12292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en-US" sz="2400" dirty="0" smtClean="0"/>
              <a:t>Data </a:t>
            </a:r>
            <a:r>
              <a:rPr lang="en-US" altLang="zh-CN" sz="2400" dirty="0" smtClean="0">
                <a:ea typeface="SimSun" pitchFamily="2" charset="-122"/>
              </a:rPr>
              <a:t>are </a:t>
            </a:r>
            <a:r>
              <a:rPr lang="en-US" altLang="en-US" sz="2400" dirty="0" smtClean="0"/>
              <a:t>transmitted in </a:t>
            </a:r>
            <a:r>
              <a:rPr lang="en-US" altLang="zh-CN" sz="2400" dirty="0" smtClean="0">
                <a:ea typeface="SimSun" pitchFamily="2" charset="-122"/>
              </a:rPr>
              <a:t>short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packets</a:t>
            </a:r>
          </a:p>
          <a:p>
            <a:pPr lvl="1" algn="just"/>
            <a:r>
              <a:rPr lang="en-US" altLang="en-US" sz="2400" dirty="0" smtClean="0"/>
              <a:t>Typically </a:t>
            </a:r>
            <a:r>
              <a:rPr lang="en-US" altLang="zh-CN" sz="2400" dirty="0" smtClean="0">
                <a:ea typeface="SimSun" pitchFamily="2" charset="-122"/>
              </a:rPr>
              <a:t>at the order of </a:t>
            </a:r>
            <a:r>
              <a:rPr lang="en-US" altLang="en-US" sz="2400" dirty="0" smtClean="0"/>
              <a:t>1000 </a:t>
            </a:r>
            <a:r>
              <a:rPr lang="en-US" altLang="zh-CN" sz="2400" dirty="0" smtClean="0">
                <a:ea typeface="SimSun" pitchFamily="2" charset="-122"/>
              </a:rPr>
              <a:t>bytes</a:t>
            </a:r>
            <a:endParaRPr lang="en-US" altLang="en-US" sz="2400" dirty="0" smtClean="0"/>
          </a:p>
          <a:p>
            <a:pPr lvl="1" algn="just"/>
            <a:r>
              <a:rPr lang="en-US" altLang="en-US" sz="2400" dirty="0" smtClean="0"/>
              <a:t>Longer messages </a:t>
            </a:r>
            <a:r>
              <a:rPr lang="en-US" altLang="zh-CN" sz="2400" dirty="0" smtClean="0">
                <a:ea typeface="SimSun" pitchFamily="2" charset="-122"/>
              </a:rPr>
              <a:t>are </a:t>
            </a:r>
            <a:r>
              <a:rPr lang="en-US" altLang="en-US" sz="2400" dirty="0" smtClean="0"/>
              <a:t>split into series of packets</a:t>
            </a:r>
          </a:p>
          <a:p>
            <a:pPr lvl="1" algn="just"/>
            <a:r>
              <a:rPr lang="en-US" altLang="en-US" sz="2400" dirty="0" smtClean="0"/>
              <a:t>Each packet contains a portion of user data plus some control info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400" dirty="0" smtClean="0"/>
              <a:t>Control info</a:t>
            </a:r>
            <a:r>
              <a:rPr lang="en-US" altLang="zh-CN" sz="2400" dirty="0" smtClean="0">
                <a:ea typeface="SimSun" pitchFamily="2" charset="-122"/>
              </a:rPr>
              <a:t> contains at least</a:t>
            </a:r>
            <a:endParaRPr lang="en-US" altLang="en-US" sz="2400" dirty="0" smtClean="0"/>
          </a:p>
          <a:p>
            <a:pPr lvl="1" algn="just"/>
            <a:r>
              <a:rPr lang="en-US" altLang="en-US" sz="2400" dirty="0" smtClean="0"/>
              <a:t>Routing (addressing) info</a:t>
            </a:r>
            <a:r>
              <a:rPr lang="en-US" altLang="zh-CN" sz="2400" dirty="0" smtClean="0">
                <a:ea typeface="SimSun" pitchFamily="2" charset="-122"/>
              </a:rPr>
              <a:t>, so as to be routed to the intended destination</a:t>
            </a:r>
          </a:p>
          <a:p>
            <a:pPr lvl="1" algn="just"/>
            <a:r>
              <a:rPr lang="en-US" altLang="zh-CN" sz="2400" dirty="0" smtClean="0">
                <a:ea typeface="SimSun" pitchFamily="2" charset="-122"/>
              </a:rPr>
              <a:t>Recall the content of an IP header!</a:t>
            </a:r>
            <a:endParaRPr lang="en-US" alt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altLang="en-US" sz="2400" b="1" dirty="0" smtClean="0">
                <a:solidFill>
                  <a:srgbClr val="FF0000"/>
                </a:solidFill>
              </a:rPr>
              <a:t>store and forward</a:t>
            </a:r>
            <a:r>
              <a:rPr lang="en-US" altLang="en-US" sz="2400" dirty="0" smtClean="0"/>
              <a:t> </a:t>
            </a:r>
            <a:endParaRPr lang="en-US" altLang="zh-CN" sz="2400" dirty="0" smtClean="0">
              <a:ea typeface="SimSun" pitchFamily="2" charset="-122"/>
            </a:endParaRPr>
          </a:p>
          <a:p>
            <a:pPr lvl="1" algn="just"/>
            <a:r>
              <a:rPr lang="en-US" altLang="en-US" sz="2400" dirty="0" smtClean="0"/>
              <a:t>On each switching node, packets are received, stored briefly (buffered) and </a:t>
            </a:r>
            <a:r>
              <a:rPr lang="en-US" altLang="zh-CN" sz="2400" dirty="0" smtClean="0">
                <a:ea typeface="SimSun" pitchFamily="2" charset="-122"/>
              </a:rPr>
              <a:t>passed</a:t>
            </a:r>
            <a:r>
              <a:rPr lang="en-US" altLang="en-US" sz="2400" dirty="0" smtClean="0"/>
              <a:t> on to the next node.</a:t>
            </a:r>
          </a:p>
          <a:p>
            <a:pPr lvl="1" algn="just"/>
            <a:endParaRPr lang="en-US" alt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D4D7FE-B7AB-4CE5-B773-81A44FDB5F0B}" type="slidenum">
              <a:rPr lang="en-GB" altLang="zh-CN"/>
              <a:pPr/>
              <a:t>18</a:t>
            </a:fld>
            <a:endParaRPr lang="en-GB" altLang="zh-CN"/>
          </a:p>
        </p:txBody>
      </p:sp>
      <p:sp>
        <p:nvSpPr>
          <p:cNvPr id="13315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en-US" b="1" dirty="0" smtClean="0"/>
              <a:t>Use of Packets</a:t>
            </a:r>
          </a:p>
        </p:txBody>
      </p:sp>
      <p:pic>
        <p:nvPicPr>
          <p:cNvPr id="13316" name="图片 4"/>
          <p:cNvPicPr>
            <a:picLocks noChangeAspect="1" noChangeArrowheads="1"/>
          </p:cNvPicPr>
          <p:nvPr/>
        </p:nvPicPr>
        <p:blipFill>
          <a:blip r:embed="rId3" cstate="print"/>
          <a:srcRect b="34804"/>
          <a:stretch>
            <a:fillRect/>
          </a:stretch>
        </p:blipFill>
        <p:spPr bwMode="auto">
          <a:xfrm>
            <a:off x="228600" y="2133600"/>
            <a:ext cx="88122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685648-BB55-4FB0-B6A2-8AC32EB536BB}" type="slidenum">
              <a:rPr lang="en-GB" altLang="zh-CN"/>
              <a:pPr/>
              <a:t>19</a:t>
            </a:fld>
            <a:endParaRPr lang="en-GB" altLang="zh-CN"/>
          </a:p>
        </p:txBody>
      </p:sp>
      <p:sp>
        <p:nvSpPr>
          <p:cNvPr id="14339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en-US" sz="4000" b="1" dirty="0" smtClean="0"/>
              <a:t>Advantages</a:t>
            </a:r>
            <a:r>
              <a:rPr lang="en-US" altLang="zh-CN" sz="4000" b="1" dirty="0" smtClean="0">
                <a:ea typeface="SimSun" pitchFamily="2" charset="-122"/>
              </a:rPr>
              <a:t> of Packet Switching</a:t>
            </a:r>
            <a:endParaRPr lang="en-US" altLang="en-US" sz="4000" b="1" dirty="0" smtClean="0"/>
          </a:p>
        </p:txBody>
      </p:sp>
      <p:sp>
        <p:nvSpPr>
          <p:cNvPr id="14340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Line efficiency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/>
              <a:t>Single node-to-node link can be </a:t>
            </a:r>
            <a:r>
              <a:rPr lang="en-US" altLang="zh-CN" sz="2400" dirty="0" smtClean="0">
                <a:ea typeface="SimSun" pitchFamily="2" charset="-122"/>
              </a:rPr>
              <a:t>dynamically </a:t>
            </a:r>
            <a:r>
              <a:rPr lang="en-US" altLang="en-US" sz="2400" dirty="0" smtClean="0"/>
              <a:t>shared by many packets over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/>
              <a:t>Packets </a:t>
            </a:r>
            <a:r>
              <a:rPr lang="en-US" altLang="zh-CN" sz="2400" dirty="0" smtClean="0">
                <a:ea typeface="SimSun" pitchFamily="2" charset="-122"/>
              </a:rPr>
              <a:t>are </a:t>
            </a:r>
            <a:r>
              <a:rPr lang="en-US" altLang="en-US" sz="2400" dirty="0" smtClean="0"/>
              <a:t>queued </a:t>
            </a:r>
            <a:r>
              <a:rPr lang="en-US" altLang="zh-CN" sz="2400" dirty="0" smtClean="0">
                <a:ea typeface="SimSun" pitchFamily="2" charset="-122"/>
              </a:rPr>
              <a:t>up </a:t>
            </a:r>
            <a:r>
              <a:rPr lang="en-US" altLang="en-US" sz="2400" dirty="0" smtClean="0"/>
              <a:t>and transmitted as fast as possible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Data rate conversion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/>
              <a:t>Each station connects to the local node at its own speed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SimSun" pitchFamily="2" charset="-122"/>
              </a:rPr>
              <a:t>In circuit-switching, a connection could be blocked if there lacks free resources. On a packet-switching network, even with heavy traffic, packets are still accepted, by delivery delay increases.</a:t>
            </a:r>
            <a:endParaRPr lang="en-US" altLang="en-US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Priorities can be used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/>
              <a:t>On each node, packets with higher priority </a:t>
            </a:r>
            <a:r>
              <a:rPr lang="en-US" altLang="zh-CN" sz="2400" dirty="0" smtClean="0">
                <a:ea typeface="SimSun" pitchFamily="2" charset="-122"/>
              </a:rPr>
              <a:t>can be</a:t>
            </a:r>
            <a:r>
              <a:rPr lang="en-US" altLang="en-US" sz="2400" dirty="0" smtClean="0"/>
              <a:t> forwarded first.</a:t>
            </a:r>
            <a:r>
              <a:rPr lang="en-US" altLang="zh-CN" sz="2400" dirty="0" smtClean="0">
                <a:ea typeface="SimSun" pitchFamily="2" charset="-122"/>
              </a:rPr>
              <a:t> They will experience less delay than lower-priority packets</a:t>
            </a:r>
            <a:r>
              <a:rPr lang="en-US" altLang="zh-CN" sz="2000" dirty="0" smtClean="0">
                <a:ea typeface="SimSun" pitchFamily="2" charset="-122"/>
              </a:rPr>
              <a:t>.</a:t>
            </a:r>
            <a:endParaRPr lang="en-US" alt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644E6F-7628-4FCC-970A-84B2D8D68313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4099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b="1" dirty="0" smtClean="0">
                <a:ea typeface="新細明體" pitchFamily="18" charset="-120"/>
              </a:rPr>
              <a:t>Overview</a:t>
            </a:r>
            <a:endParaRPr lang="en-US" altLang="zh-TW" b="1" dirty="0" smtClean="0">
              <a:ea typeface="新細明體" pitchFamily="18" charset="-120"/>
            </a:endParaRPr>
          </a:p>
        </p:txBody>
      </p:sp>
      <p:sp>
        <p:nvSpPr>
          <p:cNvPr id="4100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>
                <a:ea typeface="新細明體" pitchFamily="18" charset="-120"/>
              </a:rPr>
              <a:t>Networks are used to interconnect many devices.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>
                <a:ea typeface="新細明體" pitchFamily="18" charset="-120"/>
              </a:rPr>
              <a:t>We have checked with Local Area Networks.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>
                <a:ea typeface="新細明體" pitchFamily="18" charset="-120"/>
              </a:rPr>
              <a:t>Now, wide area networks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sz="2400" dirty="0" smtClean="0">
                <a:ea typeface="新細明體" pitchFamily="18" charset="-120"/>
              </a:rPr>
              <a:t>Since the invention of the telephone, </a:t>
            </a:r>
            <a:r>
              <a:rPr lang="en-US" altLang="zh-CN" sz="2400" b="1" dirty="0" smtClean="0">
                <a:solidFill>
                  <a:srgbClr val="FF0000"/>
                </a:solidFill>
                <a:ea typeface="新細明體" pitchFamily="18" charset="-120"/>
              </a:rPr>
              <a:t>circuit switching</a:t>
            </a:r>
            <a:r>
              <a:rPr lang="en-US" altLang="zh-CN" sz="2400" dirty="0" smtClean="0">
                <a:ea typeface="新細明體" pitchFamily="18" charset="-120"/>
              </a:rPr>
              <a:t> has been the dominant technology for voice communications.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sz="2400" dirty="0" smtClean="0">
                <a:ea typeface="新細明體" pitchFamily="18" charset="-120"/>
              </a:rPr>
              <a:t>Since 1970, </a:t>
            </a:r>
            <a:r>
              <a:rPr lang="en-US" altLang="zh-CN" sz="2400" b="1" dirty="0" smtClean="0">
                <a:solidFill>
                  <a:srgbClr val="FF0000"/>
                </a:solidFill>
                <a:ea typeface="新細明體" pitchFamily="18" charset="-120"/>
              </a:rPr>
              <a:t>packet switching</a:t>
            </a:r>
            <a:r>
              <a:rPr lang="en-US" altLang="zh-CN" sz="2400" dirty="0" smtClean="0">
                <a:ea typeface="新細明體" pitchFamily="18" charset="-120"/>
              </a:rPr>
              <a:t> has evolved substantially for digital data communications. It was designed to provide a more efficient facility than circuit switching for </a:t>
            </a:r>
            <a:r>
              <a:rPr lang="en-US" altLang="zh-CN" sz="2400" dirty="0" err="1" smtClean="0">
                <a:ea typeface="新細明體" pitchFamily="18" charset="-120"/>
              </a:rPr>
              <a:t>bursty</a:t>
            </a:r>
            <a:r>
              <a:rPr lang="en-US" altLang="zh-CN" sz="2400" dirty="0" smtClean="0">
                <a:ea typeface="新細明體" pitchFamily="18" charset="-120"/>
              </a:rPr>
              <a:t> data traffic.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altLang="zh-CN" dirty="0" smtClean="0">
                <a:ea typeface="新細明體" pitchFamily="18" charset="-120"/>
              </a:rPr>
              <a:t>Two types of packet switching: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altLang="zh-CN" sz="2400" dirty="0" smtClean="0">
                <a:ea typeface="新細明體" pitchFamily="18" charset="-120"/>
              </a:rPr>
              <a:t>Datagram (such as today’s Internet)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altLang="zh-CN" sz="2400" dirty="0" smtClean="0">
                <a:ea typeface="新細明體" pitchFamily="18" charset="-120"/>
              </a:rPr>
              <a:t>Virtual circuit (such as Frame Relay, ATM</a:t>
            </a:r>
            <a:r>
              <a:rPr lang="en-US" altLang="zh-CN" sz="1600" dirty="0" smtClean="0">
                <a:ea typeface="新細明體" pitchFamily="18" charset="-12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endParaRPr lang="en-US" altLang="zh-TW" sz="2400" dirty="0" smtClean="0">
              <a:ea typeface="新細明體" pitchFamily="18" charset="-12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7C5AA6-AB2D-47B4-9B1E-618BCB82339D}" type="slidenum">
              <a:rPr lang="en-GB" altLang="zh-CN"/>
              <a:pPr/>
              <a:t>20</a:t>
            </a:fld>
            <a:endParaRPr lang="en-GB" altLang="zh-CN"/>
          </a:p>
        </p:txBody>
      </p:sp>
      <p:sp>
        <p:nvSpPr>
          <p:cNvPr id="15363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b="1" dirty="0" smtClean="0">
                <a:ea typeface="SimSun" pitchFamily="2" charset="-122"/>
              </a:rPr>
              <a:t>Packet </a:t>
            </a:r>
            <a:r>
              <a:rPr lang="en-US" altLang="en-US" b="1" dirty="0" smtClean="0"/>
              <a:t>Switching Technique</a:t>
            </a:r>
          </a:p>
        </p:txBody>
      </p:sp>
      <p:sp>
        <p:nvSpPr>
          <p:cNvPr id="15364" name="矩形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ea typeface="SimSun" pitchFamily="2" charset="-122"/>
              </a:rPr>
              <a:t>A s</a:t>
            </a:r>
            <a:r>
              <a:rPr lang="en-US" altLang="en-US" dirty="0" smtClean="0"/>
              <a:t>tation breaks long message into packets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dirty="0" smtClean="0"/>
              <a:t>Packets </a:t>
            </a:r>
            <a:r>
              <a:rPr lang="en-US" altLang="zh-CN" dirty="0" smtClean="0">
                <a:ea typeface="SimSun" pitchFamily="2" charset="-122"/>
              </a:rPr>
              <a:t>are </a:t>
            </a:r>
            <a:r>
              <a:rPr lang="en-US" altLang="en-US" dirty="0" smtClean="0"/>
              <a:t>sent</a:t>
            </a:r>
            <a:r>
              <a:rPr lang="en-US" altLang="zh-CN" dirty="0" smtClean="0">
                <a:ea typeface="SimSun" pitchFamily="2" charset="-122"/>
              </a:rPr>
              <a:t> out </a:t>
            </a:r>
            <a:r>
              <a:rPr lang="en-US" altLang="en-US" dirty="0" smtClean="0"/>
              <a:t>to the network</a:t>
            </a:r>
            <a:r>
              <a:rPr lang="en-US" altLang="zh-CN" dirty="0" smtClean="0">
                <a:ea typeface="SimSun" pitchFamily="2" charset="-122"/>
              </a:rPr>
              <a:t> sequentially,</a:t>
            </a:r>
            <a:r>
              <a:rPr lang="en-US" altLang="en-US" dirty="0" smtClean="0"/>
              <a:t> one at a time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ea typeface="SimSun" pitchFamily="2" charset="-122"/>
              </a:rPr>
              <a:t>How will the network handle this stream of packets as it attempts to route them through the network and deliver them to the intended destination?</a:t>
            </a:r>
          </a:p>
          <a:p>
            <a:pPr lvl="1" algn="just"/>
            <a:r>
              <a:rPr lang="en-US" altLang="zh-CN" dirty="0" smtClean="0">
                <a:ea typeface="SimSun" pitchFamily="2" charset="-122"/>
              </a:rPr>
              <a:t>Two approaches</a:t>
            </a:r>
          </a:p>
          <a:p>
            <a:pPr lvl="2" algn="just"/>
            <a:r>
              <a:rPr lang="en-US" altLang="en-US" b="1" dirty="0" smtClean="0">
                <a:solidFill>
                  <a:srgbClr val="FF0000"/>
                </a:solidFill>
              </a:rPr>
              <a:t>Datagram</a:t>
            </a:r>
            <a:r>
              <a:rPr lang="en-US" altLang="zh-CN" dirty="0" smtClean="0">
                <a:ea typeface="SimSun" pitchFamily="2" charset="-122"/>
              </a:rPr>
              <a:t> approach</a:t>
            </a:r>
            <a:endParaRPr lang="en-US" altLang="en-US" dirty="0" smtClean="0"/>
          </a:p>
          <a:p>
            <a:pPr lvl="2" algn="just"/>
            <a:r>
              <a:rPr lang="en-US" altLang="en-US" b="1" dirty="0" smtClean="0">
                <a:solidFill>
                  <a:srgbClr val="FF0000"/>
                </a:solidFill>
              </a:rPr>
              <a:t>Virtual circuit</a:t>
            </a:r>
            <a:r>
              <a:rPr lang="en-US" altLang="zh-CN" dirty="0" smtClean="0">
                <a:ea typeface="SimSun" pitchFamily="2" charset="-122"/>
              </a:rPr>
              <a:t> approach</a:t>
            </a:r>
            <a:endParaRPr lang="en-US" altLang="en-US" dirty="0" smtClean="0"/>
          </a:p>
          <a:p>
            <a:pPr lvl="1" algn="just"/>
            <a:endParaRPr lang="en-US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A5E11F-DC40-4B9B-AEBC-CD7A95C03377}" type="slidenum">
              <a:rPr lang="en-GB" altLang="zh-CN"/>
              <a:pPr/>
              <a:t>21</a:t>
            </a:fld>
            <a:endParaRPr lang="en-GB" altLang="zh-CN"/>
          </a:p>
        </p:txBody>
      </p:sp>
      <p:sp>
        <p:nvSpPr>
          <p:cNvPr id="16387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dirty="0" smtClean="0"/>
              <a:t>Datagram</a:t>
            </a:r>
          </a:p>
        </p:txBody>
      </p:sp>
      <p:sp>
        <p:nvSpPr>
          <p:cNvPr id="16388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en-US" dirty="0" smtClean="0"/>
              <a:t>Each packet </a:t>
            </a:r>
            <a:r>
              <a:rPr lang="en-US" altLang="zh-CN" dirty="0" smtClean="0">
                <a:ea typeface="SimSun" pitchFamily="2" charset="-122"/>
              </a:rPr>
              <a:t>is </a:t>
            </a:r>
            <a:r>
              <a:rPr lang="en-US" altLang="en-US" dirty="0" smtClean="0"/>
              <a:t>treated independently</a:t>
            </a:r>
            <a:r>
              <a:rPr lang="en-US" altLang="zh-CN" dirty="0" smtClean="0">
                <a:ea typeface="SimSun" pitchFamily="2" charset="-122"/>
              </a:rPr>
              <a:t>, with no reference to packets that have gone before.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 smtClean="0">
                <a:ea typeface="SimSun" pitchFamily="2" charset="-122"/>
              </a:rPr>
              <a:t>Each node chooses the next node on a packet’s path.</a:t>
            </a:r>
            <a:endParaRPr lang="en-US" alt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altLang="en-US" dirty="0" smtClean="0"/>
              <a:t>Packets can take any possible route.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dirty="0" smtClean="0"/>
              <a:t>Packets may arrive at the receiver out of order.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dirty="0" smtClean="0"/>
              <a:t>Packets may go missing.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ea typeface="SimSun" pitchFamily="2" charset="-122"/>
              </a:rPr>
              <a:t>It is u</a:t>
            </a:r>
            <a:r>
              <a:rPr lang="en-US" altLang="en-US" dirty="0" smtClean="0"/>
              <a:t>p to </a:t>
            </a:r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en-US" dirty="0" smtClean="0"/>
              <a:t>receiver to re-order packets and recover from missing packets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ea typeface="SimSun" pitchFamily="2" charset="-122"/>
              </a:rPr>
              <a:t>Example: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Internet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dirty="0" smtClean="0"/>
              <a:t>Datagram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In a packet-switched network, there </a:t>
            </a:r>
            <a:br>
              <a:rPr lang="en-US" dirty="0" smtClean="0"/>
            </a:br>
            <a:r>
              <a:rPr lang="en-US" dirty="0" smtClean="0"/>
              <a:t>is no resource reservation ; resources are allocated on demand.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switch in a datagram network uses a routing table that is based on the destination address.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destination address in the header of a packet in a datagram network remains the same during the entire journey of the packet.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Switching in the Internet is done by using the datagram approach to packet switching at </a:t>
            </a:r>
            <a:br>
              <a:rPr lang="en-US" dirty="0" smtClean="0"/>
            </a:br>
            <a:r>
              <a:rPr lang="en-US" dirty="0" smtClean="0"/>
              <a:t>the network layer.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2296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folHlink"/>
                </a:solidFill>
                <a:latin typeface="+mj-lt"/>
              </a:rPr>
              <a:t>Figure </a:t>
            </a:r>
            <a:r>
              <a:rPr lang="en-US" sz="2800" b="1" dirty="0" smtClean="0">
                <a:solidFill>
                  <a:schemeClr val="folHlink"/>
                </a:solidFill>
                <a:latin typeface="+mj-lt"/>
              </a:rPr>
              <a:t>  </a:t>
            </a:r>
            <a:r>
              <a:rPr lang="en-US" sz="2800" b="1" dirty="0">
                <a:latin typeface="+mj-lt"/>
              </a:rPr>
              <a:t>Routing table in a datagram network</a:t>
            </a:r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497013"/>
            <a:ext cx="2733675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Datagram Approach</a:t>
            </a:r>
          </a:p>
        </p:txBody>
      </p:sp>
      <p:pic>
        <p:nvPicPr>
          <p:cNvPr id="51814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752600"/>
            <a:ext cx="714375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Datagram Approach</a:t>
            </a:r>
          </a:p>
        </p:txBody>
      </p:sp>
      <p:pic>
        <p:nvPicPr>
          <p:cNvPr id="51917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7724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4582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Figure </a:t>
            </a:r>
            <a:r>
              <a:rPr lang="en-US" sz="3200" b="1" dirty="0" smtClean="0">
                <a:latin typeface="+mj-lt"/>
              </a:rPr>
              <a:t>: </a:t>
            </a:r>
            <a:r>
              <a:rPr lang="en-US" sz="3200" b="1" dirty="0">
                <a:latin typeface="+mj-lt"/>
              </a:rPr>
              <a:t>Delay in a datagram network</a:t>
            </a:r>
          </a:p>
        </p:txBody>
      </p:sp>
      <p:pic>
        <p:nvPicPr>
          <p:cNvPr id="8683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2043113"/>
            <a:ext cx="817245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152F8F-4B71-4578-AD1C-4ECC49DA072F}" type="slidenum">
              <a:rPr lang="en-GB" altLang="zh-CN"/>
              <a:pPr/>
              <a:t>27</a:t>
            </a:fld>
            <a:endParaRPr lang="en-GB" altLang="zh-CN"/>
          </a:p>
        </p:txBody>
      </p:sp>
      <p:sp>
        <p:nvSpPr>
          <p:cNvPr id="18435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en-US" sz="4000" b="1" dirty="0" smtClean="0"/>
              <a:t>Virtual Circuit</a:t>
            </a:r>
          </a:p>
        </p:txBody>
      </p:sp>
      <p:sp>
        <p:nvSpPr>
          <p:cNvPr id="18436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A virtual-circuit network is a cross between a circuit-switched network and a datagram network. It has some characteristics of both.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latin typeface="+mj-lt"/>
                <a:ea typeface="SimSun" pitchFamily="2" charset="-122"/>
              </a:rPr>
              <a:t>In virtual circuit, a p</a:t>
            </a:r>
            <a:r>
              <a:rPr lang="en-US" altLang="en-US" dirty="0" smtClean="0">
                <a:latin typeface="+mj-lt"/>
              </a:rPr>
              <a:t>replanned route </a:t>
            </a:r>
            <a:r>
              <a:rPr lang="en-US" altLang="zh-CN" dirty="0" smtClean="0">
                <a:latin typeface="+mj-lt"/>
                <a:ea typeface="SimSun" pitchFamily="2" charset="-122"/>
              </a:rPr>
              <a:t>is </a:t>
            </a:r>
            <a:r>
              <a:rPr lang="en-US" altLang="en-US" dirty="0" smtClean="0">
                <a:latin typeface="+mj-lt"/>
              </a:rPr>
              <a:t>established before any packets </a:t>
            </a:r>
            <a:r>
              <a:rPr lang="en-US" altLang="zh-CN" dirty="0" smtClean="0">
                <a:latin typeface="+mj-lt"/>
                <a:ea typeface="SimSun" pitchFamily="2" charset="-122"/>
              </a:rPr>
              <a:t>are </a:t>
            </a:r>
            <a:r>
              <a:rPr lang="en-US" altLang="en-US" dirty="0" smtClean="0">
                <a:latin typeface="+mj-lt"/>
              </a:rPr>
              <a:t>sent, then all packets follow the same route.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dirty="0" smtClean="0">
                <a:latin typeface="+mj-lt"/>
              </a:rPr>
              <a:t>Each packet contains a virtual circuit identifier instead of destination address, and each node on the </a:t>
            </a:r>
            <a:r>
              <a:rPr lang="en-US" altLang="zh-CN" dirty="0" smtClean="0">
                <a:latin typeface="+mj-lt"/>
                <a:ea typeface="SimSun" pitchFamily="2" charset="-122"/>
              </a:rPr>
              <a:t>pre-established </a:t>
            </a:r>
            <a:r>
              <a:rPr lang="en-US" altLang="en-US" dirty="0" smtClean="0">
                <a:latin typeface="+mj-lt"/>
              </a:rPr>
              <a:t>route knows where to forward such packets.</a:t>
            </a:r>
            <a:endParaRPr lang="en-US" altLang="zh-CN" dirty="0" smtClean="0">
              <a:latin typeface="+mj-lt"/>
              <a:ea typeface="SimSun" pitchFamily="2" charset="-122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 smtClean="0">
                <a:latin typeface="+mj-lt"/>
                <a:ea typeface="SimSun" pitchFamily="2" charset="-122"/>
              </a:rPr>
              <a:t>The node need not make a routing decision for each packet.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latin typeface="+mj-lt"/>
                <a:ea typeface="SimSun" pitchFamily="2" charset="-122"/>
              </a:rPr>
              <a:t>Example: X.25, Frame Relay, ATM</a:t>
            </a:r>
            <a:endParaRPr lang="en-US" altLang="en-US" dirty="0" smtClean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US" altLang="en-US" dirty="0" smtClean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D32DB4-2E57-4DD0-84DD-A2685A4ADB3D}" type="slidenum">
              <a:rPr lang="en-GB" altLang="zh-CN"/>
              <a:pPr/>
              <a:t>28</a:t>
            </a:fld>
            <a:endParaRPr lang="en-GB" altLang="zh-CN"/>
          </a:p>
        </p:txBody>
      </p:sp>
      <p:sp>
        <p:nvSpPr>
          <p:cNvPr id="19459" name="矩形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924800" cy="609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altLang="zh-CN" b="1" dirty="0" smtClean="0">
                <a:ea typeface="SimSun" pitchFamily="2" charset="-122"/>
              </a:rPr>
              <a:t>Virtual Circuit</a:t>
            </a:r>
            <a:endParaRPr lang="en-US" altLang="en-US" b="1" dirty="0" smtClean="0"/>
          </a:p>
        </p:txBody>
      </p:sp>
      <p:pic>
        <p:nvPicPr>
          <p:cNvPr id="19460" name="图片 4"/>
          <p:cNvPicPr>
            <a:picLocks noChangeAspect="1" noChangeArrowheads="1"/>
          </p:cNvPicPr>
          <p:nvPr/>
        </p:nvPicPr>
        <p:blipFill>
          <a:blip r:embed="rId3" cstate="print"/>
          <a:srcRect b="3847"/>
          <a:stretch>
            <a:fillRect/>
          </a:stretch>
        </p:blipFill>
        <p:spPr bwMode="auto">
          <a:xfrm>
            <a:off x="3810000" y="838200"/>
            <a:ext cx="5105400" cy="577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1" name="文本框 6"/>
          <p:cNvSpPr txBox="1">
            <a:spLocks noChangeArrowheads="1"/>
          </p:cNvSpPr>
          <p:nvPr/>
        </p:nvSpPr>
        <p:spPr bwMode="auto">
          <a:xfrm>
            <a:off x="152400" y="914400"/>
            <a:ext cx="3657600" cy="449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A route between stations is set up prior to data transfer.</a:t>
            </a:r>
          </a:p>
          <a:p>
            <a:pPr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All the data packets then follow the same route.</a:t>
            </a:r>
          </a:p>
          <a:p>
            <a:pPr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But there is no dedicated resources reserved for the virtual circuit! Packets need to be stored-and-forwarded.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344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Figure:  </a:t>
            </a:r>
            <a:r>
              <a:rPr lang="en-US" sz="3200" b="1" dirty="0">
                <a:latin typeface="+mj-lt"/>
              </a:rPr>
              <a:t>Delay in a virtual-circuit network</a:t>
            </a:r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473200"/>
            <a:ext cx="87296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AFBB60-685B-4EEA-9D6B-CCA8F72C0C4D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5123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en-US" sz="3600" b="1" dirty="0" smtClean="0"/>
              <a:t>Switch</a:t>
            </a:r>
            <a:r>
              <a:rPr lang="en-US" altLang="zh-CN" sz="3600" b="1" dirty="0" smtClean="0">
                <a:ea typeface="SimSun" pitchFamily="2" charset="-122"/>
              </a:rPr>
              <a:t>ed Communications </a:t>
            </a:r>
            <a:r>
              <a:rPr lang="en-US" altLang="en-US" sz="3600" b="1" dirty="0" smtClean="0"/>
              <a:t>Networks</a:t>
            </a:r>
          </a:p>
        </p:txBody>
      </p:sp>
      <p:sp>
        <p:nvSpPr>
          <p:cNvPr id="5124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7545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800" dirty="0" smtClean="0"/>
              <a:t>Long distance transmission between stations (called “end devices”) is typically done over a network of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switch</a:t>
            </a:r>
            <a:r>
              <a:rPr lang="en-US" altLang="zh-CN" sz="2800" b="1" dirty="0" smtClean="0">
                <a:solidFill>
                  <a:srgbClr val="FF0000"/>
                </a:solidFill>
                <a:ea typeface="SimSun" pitchFamily="2" charset="-122"/>
              </a:rPr>
              <a:t>ing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nodes</a:t>
            </a:r>
            <a:r>
              <a:rPr lang="en-US" altLang="en-US" sz="2800" dirty="0" smtClean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SimSun" pitchFamily="2" charset="-122"/>
              </a:rPr>
              <a:t>Switching n</a:t>
            </a:r>
            <a:r>
              <a:rPr lang="en-US" altLang="en-US" sz="2800" dirty="0" smtClean="0"/>
              <a:t>odes do not concern with content of data</a:t>
            </a:r>
            <a:r>
              <a:rPr lang="en-US" altLang="zh-CN" sz="2800" dirty="0" smtClean="0">
                <a:ea typeface="SimSun" pitchFamily="2" charset="-122"/>
              </a:rPr>
              <a:t>. Their purpose is to provide a switching facility that will move the data from node to node until they reach their destination (the end device).</a:t>
            </a:r>
            <a:endParaRPr lang="en-US" altLang="en-US" sz="2800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800" dirty="0" smtClean="0"/>
              <a:t>A collection of nodes and connections </a:t>
            </a:r>
            <a:r>
              <a:rPr lang="en-US" altLang="zh-CN" sz="2800" dirty="0" smtClean="0">
                <a:ea typeface="SimSun" pitchFamily="2" charset="-122"/>
              </a:rPr>
              <a:t>forms</a:t>
            </a:r>
            <a:r>
              <a:rPr lang="en-US" altLang="en-US" sz="2800" dirty="0" smtClean="0"/>
              <a:t> a communications network.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SimSun" pitchFamily="2" charset="-122"/>
              </a:rPr>
              <a:t>In a switched communications network, d</a:t>
            </a:r>
            <a:r>
              <a:rPr lang="en-US" altLang="en-US" sz="2800" dirty="0" smtClean="0"/>
              <a:t>ata </a:t>
            </a:r>
            <a:r>
              <a:rPr lang="en-US" altLang="zh-CN" sz="2800" dirty="0" smtClean="0">
                <a:ea typeface="SimSun" pitchFamily="2" charset="-122"/>
              </a:rPr>
              <a:t>entering the network from a station are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routed</a:t>
            </a:r>
            <a:r>
              <a:rPr lang="en-US" altLang="zh-CN" sz="2800" dirty="0" smtClean="0">
                <a:ea typeface="SimSun" pitchFamily="2" charset="-122"/>
              </a:rPr>
              <a:t> to the destination</a:t>
            </a:r>
            <a:r>
              <a:rPr lang="en-US" altLang="en-US" sz="2800" dirty="0" smtClean="0"/>
              <a:t> by being switched from node to node</a:t>
            </a:r>
            <a:r>
              <a:rPr lang="en-US" altLang="zh-CN" sz="2800" dirty="0" smtClean="0">
                <a:ea typeface="SimSun" pitchFamily="2" charset="-122"/>
              </a:rPr>
              <a:t>.</a:t>
            </a:r>
            <a:endParaRPr lang="en-US" alt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Advantages of Virtual Circuit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packets follow the same route, so they arrive in the original order.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Routes </a:t>
            </a:r>
            <a:r>
              <a:rPr lang="en-US" dirty="0"/>
              <a:t>may be changed on the fly, achieving the best efficiency possible.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data arrives with error, node request the sender for the retransmission of the packet. Hence the approach is reliable.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Small </a:t>
            </a:r>
            <a:r>
              <a:rPr lang="en-US" dirty="0"/>
              <a:t>header size, since packet don't contain destination address.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Less switching delays.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Disadvantages of Virtual Circuit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Requires more Memory and Processing power.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one of the node doesn't work well, the complete connection is interrupted.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Unequal distribution of load among routers in the network.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143000"/>
            <a:ext cx="83058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Virtual Circuits vs. Datagram</a:t>
            </a:r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685800" y="11430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Virtual Circuits Approach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Network can provide sequencing and error control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Packets are forwarded more quickly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No routing decisions to make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Less reliable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Loss of a node looses all circuits through that node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+mj-lt"/>
              </a:rPr>
              <a:t>Datagram Approach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i="1" dirty="0">
                <a:latin typeface="+mj-lt"/>
              </a:rPr>
              <a:t>No call setup phase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i="1" dirty="0">
                <a:latin typeface="+mj-lt"/>
              </a:rPr>
              <a:t>Better if few packets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i="1" dirty="0">
                <a:latin typeface="+mj-lt"/>
              </a:rPr>
              <a:t>More flexible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i="1" dirty="0">
                <a:latin typeface="+mj-lt"/>
              </a:rPr>
              <a:t>Routing can be used to avoid congested parts of the network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i="1" dirty="0">
                <a:latin typeface="+mj-lt"/>
              </a:rPr>
              <a:t>More reliable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i="1" dirty="0">
                <a:latin typeface="+mj-lt"/>
              </a:rPr>
              <a:t>If a node fails, subsequent packets may find an alternate route that bypass that node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 b="1" dirty="0"/>
              <a:t>Comparison</a:t>
            </a:r>
          </a:p>
        </p:txBody>
      </p:sp>
      <p:pic>
        <p:nvPicPr>
          <p:cNvPr id="109572" name="Picture 4" descr="5-0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06" y="990600"/>
            <a:ext cx="8810556" cy="54864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8155"/>
            <a:ext cx="8229600" cy="78244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/>
              <a:t>Circuit </a:t>
            </a:r>
            <a:r>
              <a:rPr lang="en-US" sz="3600" b="1" dirty="0" smtClean="0"/>
              <a:t>Switching  </a:t>
            </a:r>
            <a:r>
              <a:rPr lang="en-US" sz="3600" b="1" dirty="0"/>
              <a:t>vs. </a:t>
            </a:r>
            <a:r>
              <a:rPr lang="en-US" sz="3600" b="1" dirty="0" smtClean="0"/>
              <a:t>Virtual </a:t>
            </a:r>
            <a:r>
              <a:rPr lang="en-US" sz="3600" b="1" dirty="0"/>
              <a:t>Circuits</a:t>
            </a:r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533400" y="1219200"/>
            <a:ext cx="4191000" cy="528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</a:rPr>
              <a:t>Path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A dedicated path is established between two devices for the duration of session.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</a:rPr>
              <a:t>Reserved Resources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The link (multiplexed / not multiplexed) that makes the path are dedicated, and cannot be used by other connections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The entire information is to be transmitted at a constant data rate.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4724400" y="1143000"/>
            <a:ext cx="3962400" cy="536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b="1" dirty="0">
                <a:latin typeface="+mj-lt"/>
              </a:rPr>
              <a:t>Route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</a:rPr>
              <a:t>No dedicated path is established. Only a route is defined. Each switch creates an entry in its routing table for the duration of virtual circuit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b="1" dirty="0">
                <a:latin typeface="+mj-lt"/>
              </a:rPr>
              <a:t>Shared Links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</a:rPr>
              <a:t>The link that makes a route can be shard by other connections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</a:rPr>
              <a:t>Each packet follows the same route to reach the destination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1613"/>
            <a:ext cx="8305800" cy="642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"/>
            <a:ext cx="7158038" cy="673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文本框 5"/>
          <p:cNvSpPr txBox="1">
            <a:spLocks noChangeArrowheads="1"/>
          </p:cNvSpPr>
          <p:nvPr/>
        </p:nvSpPr>
        <p:spPr bwMode="auto">
          <a:xfrm>
            <a:off x="0" y="609600"/>
            <a:ext cx="2057400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ea typeface="SimSun" pitchFamily="2" charset="-122"/>
              </a:rPr>
              <a:t>Comparison of </a:t>
            </a:r>
            <a:r>
              <a:rPr lang="en-US" altLang="zh-CN" sz="2800" dirty="0" smtClean="0">
                <a:ea typeface="SimSun" pitchFamily="2" charset="-122"/>
              </a:rPr>
              <a:t>communication </a:t>
            </a:r>
            <a:r>
              <a:rPr lang="en-US" altLang="zh-CN" sz="2800" dirty="0">
                <a:ea typeface="SimSun" pitchFamily="2" charset="-122"/>
              </a:rPr>
              <a:t>switching techniques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96982"/>
            <a:ext cx="8001000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88699"/>
            <a:ext cx="8501977" cy="627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C8B3BB-120A-41A6-870C-ECAD728D364A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6147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dirty="0" smtClean="0"/>
              <a:t>Simple Switch</a:t>
            </a:r>
            <a:r>
              <a:rPr lang="en-US" altLang="zh-CN" b="1" dirty="0" smtClean="0">
                <a:ea typeface="SimSun" pitchFamily="2" charset="-122"/>
              </a:rPr>
              <a:t>ing</a:t>
            </a:r>
            <a:r>
              <a:rPr lang="en-US" altLang="en-US" b="1" dirty="0" smtClean="0"/>
              <a:t> Network</a:t>
            </a:r>
          </a:p>
        </p:txBody>
      </p:sp>
      <p:pic>
        <p:nvPicPr>
          <p:cNvPr id="6148" name="图片 5"/>
          <p:cNvPicPr>
            <a:picLocks noChangeAspect="1" noChangeArrowheads="1"/>
          </p:cNvPicPr>
          <p:nvPr/>
        </p:nvPicPr>
        <p:blipFill>
          <a:blip r:embed="rId3" cstate="print"/>
          <a:srcRect b="8330"/>
          <a:stretch>
            <a:fillRect/>
          </a:stretch>
        </p:blipFill>
        <p:spPr bwMode="auto">
          <a:xfrm>
            <a:off x="1219200" y="1266929"/>
            <a:ext cx="6858000" cy="535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45820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Figure: </a:t>
            </a:r>
            <a:r>
              <a:rPr lang="en-US" sz="3600" b="1" dirty="0">
                <a:latin typeface="+mj-lt"/>
              </a:rPr>
              <a:t>Switched network</a:t>
            </a:r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1088" y="1905000"/>
            <a:ext cx="6691312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2296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folHlink"/>
                </a:solidFill>
                <a:latin typeface="+mj-lt"/>
              </a:rPr>
              <a:t> </a:t>
            </a:r>
            <a:r>
              <a:rPr lang="en-US" sz="4000" b="1" dirty="0">
                <a:latin typeface="+mj-lt"/>
              </a:rPr>
              <a:t>Taxonomy of switched networks</a:t>
            </a:r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1765300"/>
            <a:ext cx="83280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7DE1B6-F92F-4BF9-95D5-604C9E24091F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7171" name="矩形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b="1" dirty="0" smtClean="0">
                <a:ea typeface="SimSun" pitchFamily="2" charset="-122"/>
              </a:rPr>
              <a:t>Switching </a:t>
            </a:r>
            <a:r>
              <a:rPr lang="en-US" altLang="en-US" b="1" dirty="0" smtClean="0"/>
              <a:t>Nodes</a:t>
            </a:r>
          </a:p>
        </p:txBody>
      </p:sp>
      <p:sp>
        <p:nvSpPr>
          <p:cNvPr id="7172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dirty="0" smtClean="0"/>
              <a:t>Nodes may connect to other nodes, or to</a:t>
            </a:r>
            <a:r>
              <a:rPr lang="en-US" altLang="zh-CN" dirty="0" smtClean="0">
                <a:ea typeface="SimSun" pitchFamily="2" charset="-122"/>
              </a:rPr>
              <a:t> some </a:t>
            </a:r>
            <a:r>
              <a:rPr lang="en-US" altLang="en-US" dirty="0" smtClean="0"/>
              <a:t> stations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altLang="en-US" dirty="0" smtClean="0"/>
              <a:t>Network is usually partially connected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 smtClean="0">
                <a:ea typeface="SimSun" pitchFamily="2" charset="-122"/>
              </a:rPr>
              <a:t>However, s</a:t>
            </a:r>
            <a:r>
              <a:rPr lang="en-US" altLang="en-US" dirty="0" smtClean="0"/>
              <a:t>ome redundant connections are desirable for reliability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400" dirty="0" smtClean="0"/>
              <a:t>Two different switching technologies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dirty="0" smtClean="0"/>
              <a:t>Circuit switching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dirty="0" smtClean="0"/>
              <a:t>Packet switching</a:t>
            </a:r>
          </a:p>
          <a:p>
            <a:pPr lvl="1" algn="just">
              <a:buFont typeface="Wingdings" pitchFamily="2" charset="2"/>
              <a:buChar char="Ø"/>
            </a:pPr>
            <a:endParaRPr lang="en-US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2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Circuit switching</a:t>
            </a:r>
            <a:endParaRPr lang="en-US" b="1" dirty="0"/>
          </a:p>
        </p:txBody>
      </p:sp>
      <p:sp>
        <p:nvSpPr>
          <p:cNvPr id="258" name="Content Placeholder 25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Circuit switching is a technique that directly connects the sender and the receiver in an unbroken path.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Telephone switching equipment, for example, establishes a path that connects the caller's telephone to the receiver's telephone by making a physical connection.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With this type of switching technique, once a connection is established, a dedicated path exists between both ends until the connection is terminated.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Routing decisions must be made when the circuit is first established, but there are no decisions made after that time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59" name="Date Placeholder 2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260" name="Slide Number Placeholder 2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Circuit Switching</a:t>
            </a:r>
            <a:endParaRPr lang="en-US" b="1" dirty="0"/>
          </a:p>
        </p:txBody>
      </p:sp>
      <p:pic>
        <p:nvPicPr>
          <p:cNvPr id="27650" name="Picture 2" descr="C:\Users\Rabindra\Desktop\circuitswitch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0231"/>
            <a:ext cx="8229600" cy="34859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DA-CD3B-46CD-9962-91A99DF65A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1563</Words>
  <Application>Microsoft Office PowerPoint</Application>
  <PresentationFormat>On-screen Show (4:3)</PresentationFormat>
  <Paragraphs>262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SimSun</vt:lpstr>
      <vt:lpstr>SimSun</vt:lpstr>
      <vt:lpstr>Arial</vt:lpstr>
      <vt:lpstr>Calibri</vt:lpstr>
      <vt:lpstr>新細明體</vt:lpstr>
      <vt:lpstr>Wingdings</vt:lpstr>
      <vt:lpstr>Office Theme</vt:lpstr>
      <vt:lpstr>PowerPoint Presentation</vt:lpstr>
      <vt:lpstr>Overview</vt:lpstr>
      <vt:lpstr>Switched Communications Networks</vt:lpstr>
      <vt:lpstr>Simple Switching Network</vt:lpstr>
      <vt:lpstr>PowerPoint Presentation</vt:lpstr>
      <vt:lpstr>PowerPoint Presentation</vt:lpstr>
      <vt:lpstr>Switching Nodes</vt:lpstr>
      <vt:lpstr>Circuit switching</vt:lpstr>
      <vt:lpstr>Circuit Switching</vt:lpstr>
      <vt:lpstr>Circuit Switching</vt:lpstr>
      <vt:lpstr>PowerPoint Presentation</vt:lpstr>
      <vt:lpstr>PowerPoint Presentation</vt:lpstr>
      <vt:lpstr>Circuit Switching Properties</vt:lpstr>
      <vt:lpstr> Circuit Switching: Advantage </vt:lpstr>
      <vt:lpstr> Circuit Switching: disadvantage </vt:lpstr>
      <vt:lpstr>Packet Switching Principles</vt:lpstr>
      <vt:lpstr>Basic Operation</vt:lpstr>
      <vt:lpstr>Use of Packets</vt:lpstr>
      <vt:lpstr>Advantages of Packet Switching</vt:lpstr>
      <vt:lpstr>Packet Switching Technique</vt:lpstr>
      <vt:lpstr>Datagram</vt:lpstr>
      <vt:lpstr>Datagram</vt:lpstr>
      <vt:lpstr>PowerPoint Presentation</vt:lpstr>
      <vt:lpstr>Datagram Approach</vt:lpstr>
      <vt:lpstr>Datagram Approach</vt:lpstr>
      <vt:lpstr>PowerPoint Presentation</vt:lpstr>
      <vt:lpstr>Virtual Circuit</vt:lpstr>
      <vt:lpstr>Virtual Circuit</vt:lpstr>
      <vt:lpstr>PowerPoint Presentation</vt:lpstr>
      <vt:lpstr> Advantages of Virtual Circuit </vt:lpstr>
      <vt:lpstr> Disadvantages of Virtual Circuit </vt:lpstr>
      <vt:lpstr>Virtual Circuits vs. Datagram</vt:lpstr>
      <vt:lpstr>Comparison</vt:lpstr>
      <vt:lpstr>Circuit Switching  vs. Virtual Circuits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raBn</dc:creator>
  <cp:lastModifiedBy>Dell</cp:lastModifiedBy>
  <cp:revision>16</cp:revision>
  <dcterms:created xsi:type="dcterms:W3CDTF">2015-01-11T00:12:35Z</dcterms:created>
  <dcterms:modified xsi:type="dcterms:W3CDTF">2019-06-16T08:14:34Z</dcterms:modified>
</cp:coreProperties>
</file>