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432" r:id="rId3"/>
    <p:sldId id="433" r:id="rId4"/>
    <p:sldId id="434" r:id="rId5"/>
    <p:sldId id="435" r:id="rId6"/>
    <p:sldId id="258" r:id="rId7"/>
    <p:sldId id="424" r:id="rId8"/>
    <p:sldId id="259" r:id="rId9"/>
    <p:sldId id="260" r:id="rId10"/>
    <p:sldId id="425" r:id="rId11"/>
    <p:sldId id="426" r:id="rId12"/>
    <p:sldId id="427" r:id="rId13"/>
    <p:sldId id="480" r:id="rId14"/>
    <p:sldId id="263" r:id="rId15"/>
    <p:sldId id="264" r:id="rId16"/>
    <p:sldId id="265" r:id="rId17"/>
    <p:sldId id="266" r:id="rId18"/>
    <p:sldId id="268" r:id="rId19"/>
    <p:sldId id="270" r:id="rId20"/>
    <p:sldId id="271" r:id="rId21"/>
    <p:sldId id="272" r:id="rId22"/>
    <p:sldId id="273" r:id="rId23"/>
    <p:sldId id="274" r:id="rId24"/>
    <p:sldId id="422" r:id="rId25"/>
    <p:sldId id="437" r:id="rId26"/>
    <p:sldId id="275" r:id="rId27"/>
    <p:sldId id="423" r:id="rId28"/>
    <p:sldId id="276" r:id="rId29"/>
    <p:sldId id="279" r:id="rId30"/>
    <p:sldId id="280" r:id="rId31"/>
    <p:sldId id="281" r:id="rId32"/>
    <p:sldId id="438" r:id="rId33"/>
    <p:sldId id="282" r:id="rId34"/>
    <p:sldId id="283" r:id="rId35"/>
    <p:sldId id="284" r:id="rId36"/>
    <p:sldId id="285" r:id="rId37"/>
    <p:sldId id="286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430" r:id="rId46"/>
    <p:sldId id="440" r:id="rId47"/>
    <p:sldId id="442" r:id="rId48"/>
    <p:sldId id="462" r:id="rId49"/>
    <p:sldId id="460" r:id="rId50"/>
    <p:sldId id="463" r:id="rId51"/>
    <p:sldId id="461" r:id="rId52"/>
    <p:sldId id="464" r:id="rId53"/>
    <p:sldId id="431" r:id="rId54"/>
    <p:sldId id="303" r:id="rId55"/>
    <p:sldId id="328" r:id="rId56"/>
    <p:sldId id="329" r:id="rId57"/>
    <p:sldId id="330" r:id="rId58"/>
    <p:sldId id="456" r:id="rId59"/>
    <p:sldId id="457" r:id="rId60"/>
    <p:sldId id="458" r:id="rId61"/>
    <p:sldId id="459" r:id="rId62"/>
    <p:sldId id="331" r:id="rId63"/>
    <p:sldId id="332" r:id="rId64"/>
    <p:sldId id="333" r:id="rId65"/>
    <p:sldId id="465" r:id="rId66"/>
    <p:sldId id="466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469" r:id="rId85"/>
    <p:sldId id="470" r:id="rId86"/>
    <p:sldId id="363" r:id="rId87"/>
    <p:sldId id="367" r:id="rId88"/>
    <p:sldId id="369" r:id="rId89"/>
    <p:sldId id="471" r:id="rId90"/>
    <p:sldId id="472" r:id="rId91"/>
    <p:sldId id="477" r:id="rId92"/>
    <p:sldId id="473" r:id="rId93"/>
    <p:sldId id="474" r:id="rId94"/>
    <p:sldId id="478" r:id="rId95"/>
    <p:sldId id="479" r:id="rId96"/>
    <p:sldId id="475" r:id="rId97"/>
    <p:sldId id="476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4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6C253-B119-42BB-81BE-6015C65C0BA2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FCE7B-362B-4E42-AD83-A14867EA3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891D70-120A-42BF-8673-0791C71F8AB5}" type="slidenum">
              <a:rPr lang="en-US" altLang="ko-KR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altLang="ko-KR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30588" y="2424113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615" y="6329114"/>
            <a:ext cx="1561930" cy="17082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32646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DE6C5-88B8-4368-A643-1EC680B7D1A1}" type="slidenum">
              <a:rPr lang="en-US"/>
              <a:pPr/>
              <a:t>44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5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CB61D0-3BEB-48B9-9A0D-6C722441816B}" type="slidenum">
              <a:rPr lang="en-AU"/>
              <a:pPr/>
              <a:t>46</a:t>
            </a:fld>
            <a:endParaRPr lang="en-AU"/>
          </a:p>
        </p:txBody>
      </p:sp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F6D5D81-3122-4146-9096-94A47105D0BA}" type="slidenum">
              <a:rPr lang="en-US" sz="1200">
                <a:solidFill>
                  <a:srgbClr val="FFFFFF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46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09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Stallings Figure 5.1 shows the overall encryption process in AES.</a:t>
            </a:r>
          </a:p>
        </p:txBody>
      </p:sp>
    </p:spTree>
    <p:extLst>
      <p:ext uri="{BB962C8B-B14F-4D97-AF65-F5344CB8AC3E}">
        <p14:creationId xmlns:p14="http://schemas.microsoft.com/office/powerpoint/2010/main" val="2091383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8A0205-65BC-4EDC-9DBA-D545082D3E66}" type="slidenum">
              <a:rPr lang="en-AU"/>
              <a:pPr/>
              <a:t>47</a:t>
            </a:fld>
            <a:endParaRPr lang="en-AU"/>
          </a:p>
        </p:txBody>
      </p:sp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166537D-5DD7-4EA7-AFAC-47804FD7D55B}" type="slidenum">
              <a:rPr lang="en-US" sz="1200">
                <a:solidFill>
                  <a:srgbClr val="FFFFFF"/>
                </a:solidFill>
              </a:rPr>
              <a:pPr algn="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47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30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Stallings Figure 5.3 shows the structure of AES in more detail. The cipher consists of N rounds, where the number of rounds depends on the key length: 10 rounds for a 16-byte key; 12 rounds for a 24-byte key; and 14 rounds for a 32-byte key. The first N – 1 rounds consist of four distinct transformation functions: SubBytes, ShiftRows, MixColumns, and AddRoundKey, which are described subsequently. The final round contains only 3 transformation, and there is a initial single transformation (AddRoundKey) before the first round, which can be considered Round 0. Each transformation takes one or more 4 x 4 matrices as input and produces a 4 x 4 matrix as output. Figure 5.1 shows that the output of each round is a 4 x 4 matrix, with the output of the final round being the ciphertext. Also, the key expansion function generates N + 1 round keys, each of which is a distinct 4 x 4 matrix. Each round key serve as one of the inputs to the AddRoundKey transformation in each round. </a:t>
            </a:r>
          </a:p>
        </p:txBody>
      </p:sp>
    </p:spTree>
    <p:extLst>
      <p:ext uri="{BB962C8B-B14F-4D97-AF65-F5344CB8AC3E}">
        <p14:creationId xmlns:p14="http://schemas.microsoft.com/office/powerpoint/2010/main" val="3761596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E4A1F-8074-4E1A-92AC-8811DFECD895}" type="slidenum">
              <a:rPr lang="en-US"/>
              <a:pPr/>
              <a:t>48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43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94270-62B4-4C2C-A556-BC652273912C}" type="slidenum">
              <a:rPr lang="en-US"/>
              <a:pPr/>
              <a:t>49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0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648F5-2DE3-42A8-B482-507CD87B4276}" type="slidenum">
              <a:rPr lang="en-US"/>
              <a:pPr/>
              <a:t>51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64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7DBFC3-3F3C-4F8A-BF29-7872E8ECD26C}" type="slidenum">
              <a:rPr lang="en-US"/>
              <a:pPr/>
              <a:t>54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009F55-9E6D-45E5-B840-9F94E022DE2D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8061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1686B-4D8F-41CC-AC66-63EB0B6E4D6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7492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097B6-30E1-4C74-9D6C-69A3FEDA5D45}" type="slidenum">
              <a:rPr lang="en-US" altLang="zh-CN"/>
              <a:pPr/>
              <a:t>62</a:t>
            </a:fld>
            <a:endParaRPr lang="en-US" altLang="zh-CN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20579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F9686-05EC-4EA7-A97B-A291A5D1F07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27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6D276-2396-41DB-BA63-756843F1860E}" type="slidenum">
              <a:rPr lang="en-US" altLang="zh-CN"/>
              <a:pPr/>
              <a:t>63</a:t>
            </a:fld>
            <a:endParaRPr lang="en-US" altLang="zh-CN" dirty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7769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5FF59-6C84-434C-8274-B3DE5CCEDF8A}" type="slidenum">
              <a:rPr lang="en-US" altLang="zh-CN"/>
              <a:pPr/>
              <a:t>64</a:t>
            </a:fld>
            <a:endParaRPr lang="en-US" altLang="zh-CN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32907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B3F4FD-014A-4410-B832-F2D0C1BAE73A}" type="slidenum">
              <a:rPr lang="en-US"/>
              <a:pPr/>
              <a:t>65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2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301B8-9173-4401-A7A3-CE8AE6821E8F}" type="slidenum">
              <a:rPr lang="en-US"/>
              <a:pPr/>
              <a:t>66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67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CE276-7FE4-42A1-9730-4CA8126743EF}" type="slidenum">
              <a:rPr lang="en-US"/>
              <a:pPr/>
              <a:t>84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0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8DCD2-D935-4905-AF37-E9D790A8CF7E}" type="slidenum">
              <a:rPr lang="en-US"/>
              <a:pPr/>
              <a:t>85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8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0EC21-D772-4331-BA7C-96E230BC2F65}" type="slidenum">
              <a:rPr lang="en-US"/>
              <a:pPr/>
              <a:t>89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316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DC18D-566B-4DC6-B36C-2B9EB3D2C497}" type="slidenum">
              <a:rPr lang="en-US"/>
              <a:pPr/>
              <a:t>90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91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CC8CF-0934-427D-8ABC-6323E061016C}" type="slidenum">
              <a:rPr lang="en-US"/>
              <a:pPr/>
              <a:t>92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02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2ACD7-3CDE-40C2-9A18-823FE77CB088}" type="slidenum">
              <a:rPr lang="en-US"/>
              <a:pPr/>
              <a:t>93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D62DC-C75E-4915-B73D-C9BCC99E139C}" type="slidenum">
              <a:rPr lang="en-US"/>
              <a:pPr/>
              <a:t>24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567" tIns="45283" rIns="90567" bIns="45283"/>
          <a:lstStyle/>
          <a:p>
            <a:r>
              <a:rPr lang="en-US" dirty="0"/>
              <a:t>Detail the five ingredients of the symmetric cipher model, shown in Stallings Figure 2.1:</a:t>
            </a:r>
          </a:p>
          <a:p>
            <a:pPr>
              <a:buFontTx/>
              <a:buChar char="-"/>
            </a:pPr>
            <a:r>
              <a:rPr lang="en-US" dirty="0"/>
              <a:t>plaintext - original message</a:t>
            </a:r>
          </a:p>
          <a:p>
            <a:pPr>
              <a:buFontTx/>
              <a:buChar char="-"/>
            </a:pPr>
            <a:r>
              <a:rPr lang="en-US" dirty="0"/>
              <a:t>encryption algorithm – performs substitutions/transformations on plaintext</a:t>
            </a:r>
          </a:p>
          <a:p>
            <a:pPr>
              <a:buFontTx/>
              <a:buChar char="-"/>
            </a:pPr>
            <a:r>
              <a:rPr lang="en-US" dirty="0"/>
              <a:t>secret key – control exact substitutions/transformations used in encryption algorithm</a:t>
            </a:r>
          </a:p>
          <a:p>
            <a:pPr>
              <a:buFontTx/>
              <a:buChar char="-"/>
            </a:pPr>
            <a:r>
              <a:rPr lang="en-US" dirty="0" err="1"/>
              <a:t>ciphertext</a:t>
            </a:r>
            <a:r>
              <a:rPr lang="en-US" dirty="0"/>
              <a:t> - scrambled message</a:t>
            </a:r>
          </a:p>
          <a:p>
            <a:pPr>
              <a:buFontTx/>
              <a:buChar char="-"/>
            </a:pPr>
            <a:r>
              <a:rPr lang="en-US" dirty="0"/>
              <a:t>decryption algorithm – inverse of encryption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3684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99615-4FA7-4AA2-8A2A-64A3A4F0F647}" type="slidenum">
              <a:rPr lang="en-US"/>
              <a:pPr/>
              <a:t>96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0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26770-6A73-40DC-9613-26AEA43C1B2C}" type="slidenum">
              <a:rPr lang="en-US"/>
              <a:pPr/>
              <a:t>97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28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49040-E8CC-4193-8B97-A279450406C7}" type="slidenum">
              <a:rPr lang="en-US"/>
              <a:pPr/>
              <a:t>38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9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783C6-0094-4920-86BF-BD334190584B}" type="slidenum">
              <a:rPr lang="en-US"/>
              <a:pPr/>
              <a:t>40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0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F03B9-05DA-4A18-BD08-9E9F75931C15}" type="slidenum">
              <a:rPr lang="en-US"/>
              <a:pPr/>
              <a:t>41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F3BC3-35AC-4337-8038-CFFABFF6A23D}" type="slidenum">
              <a:rPr lang="en-US"/>
              <a:pPr/>
              <a:t>42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19C3E-E293-4306-91D2-A65B7C545F12}" type="slidenum">
              <a:rPr lang="en-US"/>
              <a:pPr/>
              <a:t>43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221-86B2-4BD0-9324-E1411F30C4DA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7D9-262F-4403-BC92-C1305E71AB4B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AF98-BD76-4628-9968-E2A6D4D055F1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6096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9BDBAC-825B-4595-9F51-16C6FB7331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9624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39624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33400" y="6324600"/>
            <a:ext cx="6096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2057400" cy="3810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26DA6D-CC45-4648-A08C-70A1A6EFCF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9B5136-D45D-4F9A-A28F-81279EDCB3D1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B51066-938D-4426-9025-B2E56D46FA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EE26A-7DE1-4C7F-BAB9-4DB20A3220F7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F9F3-B802-4554-998E-4BC365BAF10F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06E-8E21-4A9A-A617-998C5F432D46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F002-11DA-4BAB-B6E0-95BCCAAB96E2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DD4B-9549-4829-A868-DD0C8A225C09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E28B0-4806-42D8-937C-BF7E4EB80892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296B-FC3A-474D-9161-825C994CC675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BD9C-DD45-4652-9641-DC76FA7EF3EB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5358-31DD-42CB-B2BC-6A5AFEC524D1}" type="datetime1">
              <a:rPr lang="en-US" smtClean="0"/>
              <a:pPr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4E449-1AD4-41E2-8CAC-E253F95E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m.edu/~hallyn/des/compresstable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382000" cy="14700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Chapter-8</a:t>
            </a:r>
            <a:br>
              <a:rPr lang="en-US" b="1" dirty="0" smtClean="0"/>
            </a:br>
            <a:r>
              <a:rPr lang="en-US" b="1" dirty="0" smtClean="0"/>
              <a:t>Properties of Secure communication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CRYPTOGRAPY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228600"/>
            <a:ext cx="8458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521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8415" cmpd="sng">
                  <a:noFill/>
                  <a:prstDash val="solid"/>
                </a:ln>
              </a:rPr>
              <a:t>What is Encryption / Decryption</a:t>
            </a:r>
            <a:endParaRPr lang="en-IN" b="1" dirty="0">
              <a:ln w="18415" cmpd="sng">
                <a:noFill/>
                <a:prstDash val="solid"/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4800600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Encryption –</a:t>
            </a:r>
          </a:p>
          <a:p>
            <a:pPr lvl="1"/>
            <a:r>
              <a:rPr lang="en-US" dirty="0" smtClean="0"/>
              <a:t>The process of converting plain text into an unintelligible format (cipher text) is called Encryption.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Decryption – </a:t>
            </a:r>
          </a:p>
          <a:p>
            <a:pPr lvl="1"/>
            <a:r>
              <a:rPr lang="en-US" dirty="0" smtClean="0"/>
              <a:t>The process of converting cipher text into a plain text is called Decryption.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" y="304800"/>
            <a:ext cx="8763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123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n w="18415" cmpd="sng">
                  <a:noFill/>
                  <a:prstDash val="solid"/>
                </a:ln>
              </a:rPr>
              <a:t>What are the Types of Cryptography</a:t>
            </a:r>
            <a:endParaRPr lang="en-IN" b="1" dirty="0">
              <a:ln w="18415" cmpd="sng">
                <a:noFill/>
                <a:prstDash val="solid"/>
              </a:ln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071418"/>
            <a:ext cx="8486080" cy="5572292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Symmetric Key Cryptography (Secret Key Cryptography)</a:t>
            </a:r>
          </a:p>
          <a:p>
            <a:pPr lvl="1"/>
            <a:r>
              <a:rPr lang="en-US" sz="2400" dirty="0" smtClean="0"/>
              <a:t>Same Key is used by both parties</a:t>
            </a:r>
          </a:p>
          <a:p>
            <a:pPr lvl="1">
              <a:buNone/>
            </a:pPr>
            <a:r>
              <a:rPr lang="en-US" sz="2400" dirty="0" smtClean="0"/>
              <a:t>Advantages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Simpler and Faster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None/>
            </a:pPr>
            <a:r>
              <a:rPr lang="en-US" sz="2400" dirty="0" smtClean="0"/>
              <a:t>Disadvantages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Less Secured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Image taken from :-</a:t>
            </a:r>
          </a:p>
          <a:p>
            <a:pPr>
              <a:buNone/>
            </a:pPr>
            <a:r>
              <a:rPr lang="en-US" sz="2400" dirty="0" smtClean="0"/>
              <a:t>www.google.com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996952"/>
            <a:ext cx="4754768" cy="34094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21672"/>
            <a:ext cx="8698809" cy="642203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Asymmetric Key Cryptography (Public Key Cryptography)</a:t>
            </a:r>
          </a:p>
          <a:p>
            <a:pPr lvl="1"/>
            <a:r>
              <a:rPr lang="en-US" dirty="0" smtClean="0"/>
              <a:t>2 different keys are used</a:t>
            </a:r>
          </a:p>
          <a:p>
            <a:pPr lvl="1"/>
            <a:r>
              <a:rPr lang="en-US" dirty="0" smtClean="0"/>
              <a:t>Users get the Key from an Certificate Authority</a:t>
            </a:r>
          </a:p>
          <a:p>
            <a:pPr lvl="1">
              <a:buNone/>
            </a:pPr>
            <a:r>
              <a:rPr lang="en-US" dirty="0" smtClean="0"/>
              <a:t>Advantages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More Secured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Authentication</a:t>
            </a:r>
          </a:p>
          <a:p>
            <a:pPr marL="914400" lvl="1" indent="-457200">
              <a:buNone/>
            </a:pPr>
            <a:r>
              <a:rPr lang="en-US" dirty="0" smtClean="0"/>
              <a:t>Disadvantages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Relatively Complex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Image taken from :-</a:t>
            </a:r>
          </a:p>
          <a:p>
            <a:pPr>
              <a:buNone/>
            </a:pPr>
            <a:r>
              <a:rPr lang="en-US" sz="2800" dirty="0" smtClean="0"/>
              <a:t>www.google.com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6964" y="2711921"/>
            <a:ext cx="4381500" cy="338137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What is a </a:t>
            </a:r>
            <a:r>
              <a:rPr lang="en-US" b="1" dirty="0" smtClean="0"/>
              <a:t>Key?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97273" cy="4906963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dirty="0"/>
              <a:t>In cryptography, a key is a variable value that is applied using an algorithm to a string or block of unencrypted text to produce encrypted text, or to decrypt encrypted text. </a:t>
            </a:r>
            <a:endParaRPr lang="en-US" sz="3200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The </a:t>
            </a:r>
            <a:r>
              <a:rPr lang="en-US" sz="3200" dirty="0"/>
              <a:t>length of the key is a factor in considering how difficult it will be to decrypt the text in a given message.</a:t>
            </a:r>
          </a:p>
          <a:p>
            <a:pPr marL="457200" lvl="1" indent="0" algn="just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4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362075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tx1"/>
                </a:solidFill>
              </a:rPr>
              <a:t>Encryption Methodologies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Substitution Cipher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Plaintext characters are substituted to form </a:t>
            </a:r>
            <a:r>
              <a:rPr lang="en-US" sz="2800" dirty="0" err="1"/>
              <a:t>ciphertext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“A” becomes “R”, “B” becomes “G”,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Character rotation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Caesar rotated three to the right </a:t>
            </a:r>
            <a:br>
              <a:rPr lang="en-US" sz="2000" dirty="0"/>
            </a:br>
            <a:r>
              <a:rPr lang="en-US" sz="2000" dirty="0"/>
              <a:t>(A &gt; D, B &gt; E, C &gt; F, etc.)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table or formula is used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ROT13 is a Caesar cipher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Subject </a:t>
            </a:r>
            <a:r>
              <a:rPr lang="en-US" sz="2400" dirty="0"/>
              <a:t>to </a:t>
            </a:r>
            <a:r>
              <a:rPr lang="en-US" sz="2400" i="1" dirty="0"/>
              <a:t>frequency analysis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attack</a:t>
            </a:r>
          </a:p>
        </p:txBody>
      </p:sp>
      <p:pic>
        <p:nvPicPr>
          <p:cNvPr id="517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6736" y="2590800"/>
            <a:ext cx="389106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8458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Transposition Cipher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9537"/>
            <a:ext cx="8686800" cy="4487863"/>
          </a:xfrm>
        </p:spPr>
        <p:txBody>
          <a:bodyPr/>
          <a:lstStyle/>
          <a:p>
            <a:r>
              <a:rPr lang="en-US" sz="2800" dirty="0"/>
              <a:t>Plaintext messages are transposed into </a:t>
            </a:r>
            <a:r>
              <a:rPr lang="en-US" sz="2800" dirty="0" err="1"/>
              <a:t>ciphertext</a:t>
            </a:r>
            <a:endParaRPr lang="en-US" sz="2800" dirty="0"/>
          </a:p>
          <a:p>
            <a:r>
              <a:rPr lang="en-US" sz="2400" dirty="0" smtClean="0"/>
              <a:t>Plaintext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ATTACK AT ONCE VIA 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NORTH BRIDGE</a:t>
            </a:r>
          </a:p>
          <a:p>
            <a:pPr lvl="1"/>
            <a:r>
              <a:rPr lang="en-US" sz="2000" dirty="0"/>
              <a:t>Write into columns going down</a:t>
            </a:r>
          </a:p>
          <a:p>
            <a:pPr lvl="1"/>
            <a:r>
              <a:rPr lang="en-US" sz="2000" dirty="0"/>
              <a:t>Read from columns to the </a:t>
            </a:r>
            <a:r>
              <a:rPr lang="en-US" sz="2000" dirty="0" smtClean="0"/>
              <a:t>right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Ciphertext</a:t>
            </a:r>
            <a:r>
              <a:rPr lang="en-US" sz="2400" dirty="0" smtClean="0"/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AKCNBTAEORTTVRIAOITDCNAHG</a:t>
            </a:r>
          </a:p>
          <a:p>
            <a:pPr lvl="1"/>
            <a:r>
              <a:rPr lang="en-US" sz="2000" dirty="0" smtClean="0"/>
              <a:t>Subject to </a:t>
            </a:r>
            <a:r>
              <a:rPr lang="en-US" sz="2000" i="1" dirty="0" smtClean="0"/>
              <a:t>frequency analysis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attack</a:t>
            </a:r>
          </a:p>
          <a:p>
            <a:pPr lvl="1"/>
            <a:endParaRPr lang="en-US" sz="2000" dirty="0"/>
          </a:p>
        </p:txBody>
      </p:sp>
      <p:graphicFrame>
        <p:nvGraphicFramePr>
          <p:cNvPr id="518148" name="Group 4"/>
          <p:cNvGraphicFramePr>
            <a:graphicFrameLocks noGrp="1"/>
          </p:cNvGraphicFramePr>
          <p:nvPr>
            <p:ph sz="half" idx="2"/>
          </p:nvPr>
        </p:nvGraphicFramePr>
        <p:xfrm>
          <a:off x="6096001" y="2057400"/>
          <a:ext cx="2895599" cy="2438400"/>
        </p:xfrm>
        <a:graphic>
          <a:graphicData uri="http://schemas.openxmlformats.org/drawingml/2006/table">
            <a:tbl>
              <a:tblPr/>
              <a:tblGrid>
                <a:gridCol w="580048"/>
                <a:gridCol w="577728"/>
                <a:gridCol w="580048"/>
                <a:gridCol w="577727"/>
                <a:gridCol w="580048"/>
              </a:tblGrid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K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O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V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R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O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I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D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H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9BDBAC-825B-4595-9F51-16C6FB7331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381000"/>
            <a:ext cx="8153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Mono-alphabetic </a:t>
            </a:r>
            <a:r>
              <a:rPr lang="en-US" dirty="0"/>
              <a:t>Cipher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686800" cy="4114800"/>
          </a:xfrm>
          <a:noFill/>
        </p:spPr>
        <p:txBody>
          <a:bodyPr>
            <a:normAutofit/>
          </a:bodyPr>
          <a:lstStyle/>
          <a:p>
            <a:r>
              <a:rPr lang="en-US" sz="2800" dirty="0"/>
              <a:t>One alphabetic character is </a:t>
            </a:r>
            <a:r>
              <a:rPr lang="en-US" sz="2800" dirty="0" smtClean="0"/>
              <a:t>substituted or </a:t>
            </a:r>
            <a:r>
              <a:rPr lang="en-US" sz="2800" dirty="0"/>
              <a:t>another</a:t>
            </a:r>
          </a:p>
          <a:p>
            <a:pPr lvl="1"/>
            <a:r>
              <a:rPr lang="en-US" sz="2400" dirty="0"/>
              <a:t>Caesar </a:t>
            </a:r>
            <a:r>
              <a:rPr lang="en-US" sz="2400" dirty="0" smtClean="0"/>
              <a:t>right-three shift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smtClean="0"/>
              <a:t>Or </a:t>
            </a:r>
            <a:r>
              <a:rPr lang="en-US" sz="2400" dirty="0"/>
              <a:t>a more random </a:t>
            </a:r>
            <a:r>
              <a:rPr lang="en-US" sz="2400" dirty="0" smtClean="0"/>
              <a:t> scheme: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Subject </a:t>
            </a:r>
            <a:r>
              <a:rPr lang="en-US" sz="2800" dirty="0"/>
              <a:t>to </a:t>
            </a:r>
            <a:r>
              <a:rPr lang="en-US" sz="2800" i="1" dirty="0"/>
              <a:t>frequency analysis</a:t>
            </a:r>
            <a:r>
              <a:rPr lang="en-US" sz="2800" dirty="0"/>
              <a:t> attack</a:t>
            </a:r>
          </a:p>
        </p:txBody>
      </p:sp>
      <p:graphicFrame>
        <p:nvGraphicFramePr>
          <p:cNvPr id="520196" name="Group 4"/>
          <p:cNvGraphicFramePr>
            <a:graphicFrameLocks noGrp="1"/>
          </p:cNvGraphicFramePr>
          <p:nvPr>
            <p:ph sz="quarter" idx="2"/>
          </p:nvPr>
        </p:nvGraphicFramePr>
        <p:xfrm>
          <a:off x="762000" y="3429000"/>
          <a:ext cx="3879850" cy="792480"/>
        </p:xfrm>
        <a:graphic>
          <a:graphicData uri="http://schemas.openxmlformats.org/drawingml/2006/table">
            <a:tbl>
              <a:tblPr/>
              <a:tblGrid>
                <a:gridCol w="323850"/>
                <a:gridCol w="322263"/>
                <a:gridCol w="323850"/>
                <a:gridCol w="323850"/>
                <a:gridCol w="322262"/>
                <a:gridCol w="323850"/>
                <a:gridCol w="323850"/>
                <a:gridCol w="322263"/>
                <a:gridCol w="323850"/>
                <a:gridCol w="323850"/>
                <a:gridCol w="322262"/>
                <a:gridCol w="323850"/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H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Z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0237" name="Group 45"/>
          <p:cNvGraphicFramePr>
            <a:graphicFrameLocks noGrp="1"/>
          </p:cNvGraphicFramePr>
          <p:nvPr>
            <p:ph sz="quarter" idx="3"/>
          </p:nvPr>
        </p:nvGraphicFramePr>
        <p:xfrm>
          <a:off x="4800600" y="3352800"/>
          <a:ext cx="3959225" cy="847726"/>
        </p:xfrm>
        <a:graphic>
          <a:graphicData uri="http://schemas.openxmlformats.org/drawingml/2006/table">
            <a:tbl>
              <a:tblPr/>
              <a:tblGrid>
                <a:gridCol w="330200"/>
                <a:gridCol w="330200"/>
                <a:gridCol w="330200"/>
                <a:gridCol w="328613"/>
                <a:gridCol w="330200"/>
                <a:gridCol w="330200"/>
                <a:gridCol w="330200"/>
                <a:gridCol w="330200"/>
                <a:gridCol w="330200"/>
                <a:gridCol w="328612"/>
                <a:gridCol w="330200"/>
                <a:gridCol w="330200"/>
              </a:tblGrid>
              <a:tr h="4238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J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Z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W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P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Q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U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…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26DA6D-CC45-4648-A08C-70A1A6EFCFB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810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Running-key Cipher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1"/>
            <a:ext cx="8229600" cy="1828800"/>
          </a:xfrm>
        </p:spPr>
        <p:txBody>
          <a:bodyPr/>
          <a:lstStyle/>
          <a:p>
            <a:r>
              <a:rPr lang="en-US" sz="2400" dirty="0"/>
              <a:t>Plaintext letters converted to numeric (A=0, B=1, etc.)</a:t>
            </a:r>
          </a:p>
          <a:p>
            <a:r>
              <a:rPr lang="en-US" sz="2400" dirty="0"/>
              <a:t>Plaintext values “added” to key values giving </a:t>
            </a:r>
            <a:r>
              <a:rPr lang="en-US" sz="2400" dirty="0" err="1" smtClean="0"/>
              <a:t>ciphertext</a:t>
            </a:r>
            <a:endParaRPr lang="en-US" sz="2400" dirty="0" smtClean="0"/>
          </a:p>
          <a:p>
            <a:r>
              <a:rPr lang="en-US" sz="2400" dirty="0" smtClean="0"/>
              <a:t>Modulo arithmetic is used to keep results in range 0-26</a:t>
            </a:r>
          </a:p>
          <a:p>
            <a:pPr lvl="1"/>
            <a:r>
              <a:rPr lang="en-US" sz="2000" dirty="0" smtClean="0"/>
              <a:t>Add 26 if results &lt; 0; subtract 26 if results &gt; 26</a:t>
            </a:r>
          </a:p>
          <a:p>
            <a:endParaRPr lang="en-US" sz="28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sz="half" idx="2"/>
          </p:nvPr>
        </p:nvGraphicFramePr>
        <p:xfrm>
          <a:off x="457200" y="3703320"/>
          <a:ext cx="8053388" cy="2011680"/>
        </p:xfrm>
        <a:graphic>
          <a:graphicData uri="http://schemas.openxmlformats.org/drawingml/2006/table">
            <a:tbl>
              <a:tblPr/>
              <a:tblGrid>
                <a:gridCol w="1368425"/>
                <a:gridCol w="420688"/>
                <a:gridCol w="414337"/>
                <a:gridCol w="420688"/>
                <a:gridCol w="417512"/>
                <a:gridCol w="419100"/>
                <a:gridCol w="415925"/>
                <a:gridCol w="415925"/>
                <a:gridCol w="420688"/>
                <a:gridCol w="414337"/>
                <a:gridCol w="419100"/>
                <a:gridCol w="419100"/>
                <a:gridCol w="419100"/>
                <a:gridCol w="417513"/>
                <a:gridCol w="419100"/>
                <a:gridCol w="415925"/>
                <a:gridCol w="415925"/>
              </a:tblGrid>
              <a:tr h="268288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Plaintext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K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V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I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A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Key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Plaintext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19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19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19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Key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17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19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17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19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17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Sum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17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6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18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16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7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23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Ciphertext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V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R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G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D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Q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H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L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M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E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9BDBAC-825B-4595-9F51-16C6FB7331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457200"/>
            <a:ext cx="8001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Encryption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Block cipher</a:t>
            </a:r>
          </a:p>
          <a:p>
            <a:pPr lvl="1"/>
            <a:r>
              <a:rPr lang="en-US"/>
              <a:t>Encrypts blocks of data, often 128 bits</a:t>
            </a:r>
          </a:p>
          <a:p>
            <a:r>
              <a:rPr lang="en-US"/>
              <a:t>Stream cipher</a:t>
            </a:r>
          </a:p>
          <a:p>
            <a:pPr lvl="1"/>
            <a:r>
              <a:rPr lang="en-US"/>
              <a:t>Operates on a continuous stream of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04800"/>
            <a:ext cx="8229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Types of Security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• </a:t>
            </a:r>
            <a:r>
              <a:rPr lang="en-US" dirty="0"/>
              <a:t>Computer Security</a:t>
            </a:r>
          </a:p>
          <a:p>
            <a:pPr algn="just">
              <a:buNone/>
            </a:pPr>
            <a:r>
              <a:rPr lang="en-US" dirty="0"/>
              <a:t>– generic name for the collection of tools designed to protect data </a:t>
            </a:r>
            <a:r>
              <a:rPr lang="en-US" dirty="0" smtClean="0"/>
              <a:t>and to </a:t>
            </a:r>
            <a:r>
              <a:rPr lang="en-US" dirty="0"/>
              <a:t>thwart hackers</a:t>
            </a:r>
          </a:p>
          <a:p>
            <a:pPr algn="just">
              <a:buNone/>
            </a:pPr>
            <a:r>
              <a:rPr lang="en-US" dirty="0"/>
              <a:t>• Network Security</a:t>
            </a:r>
          </a:p>
          <a:p>
            <a:pPr algn="just">
              <a:buNone/>
            </a:pPr>
            <a:r>
              <a:rPr lang="en-US" dirty="0"/>
              <a:t>– measures to protect data during </a:t>
            </a:r>
            <a:r>
              <a:rPr lang="en-US" dirty="0" smtClean="0"/>
              <a:t>their transmission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•  </a:t>
            </a:r>
            <a:r>
              <a:rPr lang="en-US" dirty="0"/>
              <a:t>Internet Security</a:t>
            </a:r>
          </a:p>
          <a:p>
            <a:pPr algn="just">
              <a:buNone/>
            </a:pPr>
            <a:r>
              <a:rPr lang="en-US" dirty="0"/>
              <a:t>– measures to protect data during </a:t>
            </a:r>
            <a:r>
              <a:rPr lang="en-US" dirty="0" smtClean="0"/>
              <a:t>their transmission </a:t>
            </a:r>
            <a:r>
              <a:rPr lang="en-US" dirty="0"/>
              <a:t>over a </a:t>
            </a:r>
            <a:r>
              <a:rPr lang="en-US" dirty="0" smtClean="0"/>
              <a:t>collection of </a:t>
            </a:r>
            <a:r>
              <a:rPr lang="en-US" dirty="0"/>
              <a:t>interconnected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457200"/>
            <a:ext cx="8229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/>
              <a:t>Block Ciphers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sz="2800" dirty="0"/>
              <a:t>Encrypt and decrypt a block of data </a:t>
            </a:r>
            <a:r>
              <a:rPr lang="en-US" sz="2800" dirty="0" smtClean="0"/>
              <a:t>at </a:t>
            </a:r>
            <a:r>
              <a:rPr lang="en-US" sz="2800" dirty="0"/>
              <a:t>a time</a:t>
            </a:r>
          </a:p>
          <a:p>
            <a:pPr lvl="1"/>
            <a:r>
              <a:rPr lang="en-US" sz="2400" dirty="0"/>
              <a:t>Typically 128 bits</a:t>
            </a:r>
          </a:p>
          <a:p>
            <a:r>
              <a:rPr lang="en-US" sz="2800" dirty="0"/>
              <a:t>Typical uses for block ciphers</a:t>
            </a:r>
          </a:p>
          <a:p>
            <a:pPr lvl="1"/>
            <a:r>
              <a:rPr lang="en-US" sz="2400" dirty="0"/>
              <a:t>Files, e-mail messages, text communications, web</a:t>
            </a:r>
          </a:p>
          <a:p>
            <a:r>
              <a:rPr lang="en-US" sz="2800" dirty="0"/>
              <a:t>Well known encryption algorithms</a:t>
            </a:r>
          </a:p>
          <a:p>
            <a:pPr lvl="1"/>
            <a:r>
              <a:rPr lang="en-US" sz="2400" dirty="0"/>
              <a:t>DES, 3DES, AES, CAST,  </a:t>
            </a:r>
            <a:r>
              <a:rPr lang="en-US" sz="2400" dirty="0" err="1"/>
              <a:t>Twofish</a:t>
            </a:r>
            <a:r>
              <a:rPr lang="en-US" sz="2400" dirty="0"/>
              <a:t>, Blowfish, Serpent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33400" y="304800"/>
            <a:ext cx="807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Used to encrypt a continuous stream </a:t>
            </a:r>
            <a:br>
              <a:rPr lang="en-US" sz="2400" dirty="0"/>
            </a:br>
            <a:r>
              <a:rPr lang="en-US" sz="2400" dirty="0"/>
              <a:t>of data, such as an audio or video transmission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stream cipher is a substitution cipher that typically uses an exclusive-or (XOR) operation that can be performed very quickly by a computer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05000" y="6019800"/>
            <a:ext cx="541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tabLst/>
              <a:defRPr/>
            </a:pPr>
            <a:r>
              <a:rPr lang="en-US" kern="0" dirty="0" smtClean="0"/>
              <a:t>Decryption: simple XOR with the same key</a:t>
            </a:r>
            <a:endParaRPr lang="en-US" kern="0" dirty="0"/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002280"/>
          <a:ext cx="8166100" cy="1188720"/>
        </p:xfrm>
        <a:graphic>
          <a:graphicData uri="http://schemas.openxmlformats.org/drawingml/2006/table">
            <a:tbl>
              <a:tblPr/>
              <a:tblGrid>
                <a:gridCol w="1646238"/>
                <a:gridCol w="407987"/>
                <a:gridCol w="407988"/>
                <a:gridCol w="406400"/>
                <a:gridCol w="407987"/>
                <a:gridCol w="407988"/>
                <a:gridCol w="406400"/>
                <a:gridCol w="407987"/>
                <a:gridCol w="407988"/>
                <a:gridCol w="406400"/>
                <a:gridCol w="407987"/>
                <a:gridCol w="407988"/>
                <a:gridCol w="406400"/>
                <a:gridCol w="407987"/>
                <a:gridCol w="407988"/>
                <a:gridCol w="406400"/>
                <a:gridCol w="407987"/>
              </a:tblGrid>
              <a:tr h="37465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Plaintext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Key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Ciphertext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78"/>
          <p:cNvGraphicFramePr>
            <a:graphicFrameLocks/>
          </p:cNvGraphicFramePr>
          <p:nvPr/>
        </p:nvGraphicFramePr>
        <p:xfrm>
          <a:off x="228600" y="4648200"/>
          <a:ext cx="8421688" cy="1214755"/>
        </p:xfrm>
        <a:graphic>
          <a:graphicData uri="http://schemas.openxmlformats.org/drawingml/2006/table">
            <a:tbl>
              <a:tblPr/>
              <a:tblGrid>
                <a:gridCol w="1646238"/>
                <a:gridCol w="423862"/>
                <a:gridCol w="423863"/>
                <a:gridCol w="422275"/>
                <a:gridCol w="423862"/>
                <a:gridCol w="423863"/>
                <a:gridCol w="422275"/>
                <a:gridCol w="423862"/>
                <a:gridCol w="423863"/>
                <a:gridCol w="423862"/>
                <a:gridCol w="423863"/>
                <a:gridCol w="423862"/>
                <a:gridCol w="422275"/>
                <a:gridCol w="423863"/>
                <a:gridCol w="423862"/>
                <a:gridCol w="422275"/>
                <a:gridCol w="423863"/>
              </a:tblGrid>
              <a:tr h="42227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Ciphertext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Key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Plaintext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4278868"/>
            <a:ext cx="496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kern="0" dirty="0" smtClean="0"/>
              <a:t>Encryption: simple XOR with key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" y="457200"/>
            <a:ext cx="8001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 (cont.)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7602538" cy="4572000"/>
          </a:xfrm>
        </p:spPr>
        <p:txBody>
          <a:bodyPr/>
          <a:lstStyle/>
          <a:p>
            <a:r>
              <a:rPr lang="en-US" sz="2800" dirty="0"/>
              <a:t>Encryption: simple XOR with key: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Decryption: simple XOR with the same key:</a:t>
            </a:r>
          </a:p>
        </p:txBody>
      </p:sp>
      <p:graphicFrame>
        <p:nvGraphicFramePr>
          <p:cNvPr id="535556" name="Group 4"/>
          <p:cNvGraphicFramePr>
            <a:graphicFrameLocks noGrp="1"/>
          </p:cNvGraphicFramePr>
          <p:nvPr>
            <p:ph idx="4294967295"/>
          </p:nvPr>
        </p:nvGraphicFramePr>
        <p:xfrm>
          <a:off x="304800" y="2438400"/>
          <a:ext cx="8166100" cy="1188720"/>
        </p:xfrm>
        <a:graphic>
          <a:graphicData uri="http://schemas.openxmlformats.org/drawingml/2006/table">
            <a:tbl>
              <a:tblPr/>
              <a:tblGrid>
                <a:gridCol w="1646238"/>
                <a:gridCol w="407987"/>
                <a:gridCol w="407988"/>
                <a:gridCol w="406400"/>
                <a:gridCol w="407987"/>
                <a:gridCol w="407988"/>
                <a:gridCol w="406400"/>
                <a:gridCol w="407987"/>
                <a:gridCol w="407988"/>
                <a:gridCol w="406400"/>
                <a:gridCol w="407987"/>
                <a:gridCol w="407988"/>
                <a:gridCol w="406400"/>
                <a:gridCol w="407987"/>
                <a:gridCol w="407988"/>
                <a:gridCol w="406400"/>
                <a:gridCol w="407987"/>
              </a:tblGrid>
              <a:tr h="37465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Plaintext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Key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Ciphertext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5630" name="Group 78"/>
          <p:cNvGraphicFramePr>
            <a:graphicFrameLocks noGrp="1"/>
          </p:cNvGraphicFramePr>
          <p:nvPr>
            <p:ph sz="half" idx="2"/>
          </p:nvPr>
        </p:nvGraphicFramePr>
        <p:xfrm>
          <a:off x="228600" y="4648200"/>
          <a:ext cx="8421688" cy="1214755"/>
        </p:xfrm>
        <a:graphic>
          <a:graphicData uri="http://schemas.openxmlformats.org/drawingml/2006/table">
            <a:tbl>
              <a:tblPr/>
              <a:tblGrid>
                <a:gridCol w="1646238"/>
                <a:gridCol w="423862"/>
                <a:gridCol w="423863"/>
                <a:gridCol w="422275"/>
                <a:gridCol w="423862"/>
                <a:gridCol w="423863"/>
                <a:gridCol w="422275"/>
                <a:gridCol w="423862"/>
                <a:gridCol w="423863"/>
                <a:gridCol w="423862"/>
                <a:gridCol w="423863"/>
                <a:gridCol w="423862"/>
                <a:gridCol w="422275"/>
                <a:gridCol w="423863"/>
                <a:gridCol w="423862"/>
                <a:gridCol w="422275"/>
                <a:gridCol w="423863"/>
              </a:tblGrid>
              <a:tr h="422275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Ciphertext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Key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Plaintext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latin typeface="New York" pitchFamily="84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222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9BDBAC-825B-4595-9F51-16C6FB7331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" y="381000"/>
            <a:ext cx="800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Symmetric key</a:t>
            </a:r>
            <a:endParaRPr lang="en-US" dirty="0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305800" cy="18288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 smtClean="0"/>
              <a:t>A </a:t>
            </a:r>
            <a:r>
              <a:rPr lang="en-US" dirty="0"/>
              <a:t>common secret that all parties must know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Difficult to distribute key securely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Used by DES, 3DES, AES, </a:t>
            </a:r>
            <a:r>
              <a:rPr lang="en-US" dirty="0" err="1"/>
              <a:t>Twofish</a:t>
            </a:r>
            <a:r>
              <a:rPr lang="en-US" dirty="0"/>
              <a:t>, Blowfish, IDEA, </a:t>
            </a:r>
            <a:r>
              <a:rPr lang="en-US" dirty="0" smtClean="0"/>
              <a:t>RC5</a:t>
            </a:r>
            <a:endParaRPr lang="en-US" dirty="0"/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530225" y="3200400"/>
          <a:ext cx="777875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3" imgW="4471649" imgH="1413223" progId="Word.Document.8">
                  <p:embed/>
                </p:oleObj>
              </mc:Choice>
              <mc:Fallback>
                <p:oleObj name="Document" r:id="rId3" imgW="4471649" imgH="14132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3200400"/>
                        <a:ext cx="7778750" cy="245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0" y="579120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Symmetric cryptography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381000"/>
            <a:ext cx="8153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6"/>
          <p:cNvSpPr txBox="1">
            <a:spLocks noGrp="1" noChangeArrowheads="1"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795A33-1452-4E7B-95E9-4A177C47C27E}" type="slidenum">
              <a:rPr lang="en-US" sz="1400">
                <a:latin typeface="Times New Roman" pitchFamily="18" charset="0"/>
              </a:rPr>
              <a:pPr algn="r" eaLnBrk="0" hangingPunct="0"/>
              <a:t>24</a:t>
            </a:fld>
            <a:endParaRPr lang="en-US" sz="1400">
              <a:latin typeface="Times New Roman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Symmetric Cipher Model</a:t>
            </a:r>
            <a:endParaRPr lang="en-AU" dirty="0"/>
          </a:p>
        </p:txBody>
      </p:sp>
      <p:pic>
        <p:nvPicPr>
          <p:cNvPr id="18436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/>
          <a:srcRect/>
          <a:stretch>
            <a:fillRect/>
          </a:stretch>
        </p:blipFill>
        <p:spPr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28030"/>
            <a:ext cx="7981950" cy="523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62000" y="304800"/>
            <a:ext cx="7924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6670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Public / private key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Keys mathematically tied together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Openly distribute public key to all parties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Keep private key secret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Anyone can use your public key to send you a message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Used by RSA. El </a:t>
            </a:r>
            <a:r>
              <a:rPr lang="en-US" sz="2400" dirty="0" err="1" smtClean="0"/>
              <a:t>Gamal</a:t>
            </a:r>
            <a:r>
              <a:rPr lang="en-US" sz="2400" dirty="0" smtClean="0"/>
              <a:t>, Elliptic Curve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143000" y="4191000"/>
          <a:ext cx="6905791" cy="194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3" imgW="4405680" imgH="1244880" progId="Visio.Drawing.11">
                  <p:embed/>
                </p:oleObj>
              </mc:Choice>
              <mc:Fallback>
                <p:oleObj name="VISIO" r:id="rId3" imgW="4405680" imgH="124488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6905791" cy="1949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6336268"/>
            <a:ext cx="32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Asymmetric cryptography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792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Asymmetric key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381000"/>
            <a:ext cx="8077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AU" altLang="zh-CN" dirty="0">
                <a:ea typeface="SimSun" pitchFamily="2" charset="-122"/>
              </a:rPr>
              <a:t>Public-Key Cryptography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199" y="1597892"/>
            <a:ext cx="8243455" cy="4528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AU" altLang="zh-CN" sz="2800" b="1" dirty="0">
                <a:ea typeface="SimSun" pitchFamily="2" charset="-122"/>
              </a:rPr>
              <a:t>public-key/two-key/asymmetric</a:t>
            </a:r>
            <a:r>
              <a:rPr lang="en-AU" altLang="zh-CN" sz="2800" dirty="0">
                <a:ea typeface="SimSun" pitchFamily="2" charset="-122"/>
              </a:rPr>
              <a:t> cryptography involves the use of </a:t>
            </a:r>
            <a:r>
              <a:rPr lang="en-AU" altLang="zh-CN" sz="2800" b="1" dirty="0">
                <a:ea typeface="SimSun" pitchFamily="2" charset="-122"/>
              </a:rPr>
              <a:t>two</a:t>
            </a:r>
            <a:r>
              <a:rPr lang="en-AU" altLang="zh-CN" sz="2800" dirty="0">
                <a:ea typeface="SimSun" pitchFamily="2" charset="-122"/>
              </a:rPr>
              <a:t> keys: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altLang="zh-CN" sz="2400" dirty="0">
                <a:ea typeface="SimSun" pitchFamily="2" charset="-122"/>
              </a:rPr>
              <a:t>a </a:t>
            </a:r>
            <a:r>
              <a:rPr lang="en-AU" altLang="zh-CN" sz="2400" b="1" dirty="0">
                <a:ea typeface="SimSun" pitchFamily="2" charset="-122"/>
              </a:rPr>
              <a:t>public-key</a:t>
            </a:r>
            <a:r>
              <a:rPr lang="en-AU" altLang="zh-CN" sz="2400" dirty="0">
                <a:ea typeface="SimSun" pitchFamily="2" charset="-122"/>
              </a:rPr>
              <a:t>, which may be known by anybody, and can be used to </a:t>
            </a:r>
            <a:r>
              <a:rPr lang="en-AU" altLang="zh-CN" sz="2400" b="1" dirty="0">
                <a:ea typeface="SimSun" pitchFamily="2" charset="-122"/>
              </a:rPr>
              <a:t>encrypt messages</a:t>
            </a:r>
            <a:r>
              <a:rPr lang="en-AU" altLang="zh-CN" sz="2400" dirty="0">
                <a:ea typeface="SimSun" pitchFamily="2" charset="-122"/>
              </a:rPr>
              <a:t>, and </a:t>
            </a:r>
            <a:r>
              <a:rPr lang="en-AU" altLang="zh-CN" sz="2400" b="1" dirty="0">
                <a:ea typeface="SimSun" pitchFamily="2" charset="-122"/>
              </a:rPr>
              <a:t>verify signatures</a:t>
            </a:r>
            <a:r>
              <a:rPr lang="en-AU" altLang="zh-CN" sz="2400" dirty="0">
                <a:ea typeface="SimSun" pitchFamily="2" charset="-122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altLang="zh-CN" sz="2400" dirty="0">
                <a:ea typeface="SimSun" pitchFamily="2" charset="-122"/>
              </a:rPr>
              <a:t>a </a:t>
            </a:r>
            <a:r>
              <a:rPr lang="en-AU" altLang="zh-CN" sz="2400" b="1" dirty="0">
                <a:ea typeface="SimSun" pitchFamily="2" charset="-122"/>
              </a:rPr>
              <a:t>private-key</a:t>
            </a:r>
            <a:r>
              <a:rPr lang="en-AU" altLang="zh-CN" sz="2400" dirty="0">
                <a:ea typeface="SimSun" pitchFamily="2" charset="-122"/>
              </a:rPr>
              <a:t>, known only to the recipient, used to </a:t>
            </a:r>
            <a:r>
              <a:rPr lang="en-AU" altLang="zh-CN" sz="2400" b="1" dirty="0">
                <a:ea typeface="SimSun" pitchFamily="2" charset="-122"/>
              </a:rPr>
              <a:t>decrypt messages</a:t>
            </a:r>
            <a:r>
              <a:rPr lang="en-AU" altLang="zh-CN" sz="2400" dirty="0">
                <a:ea typeface="SimSun" pitchFamily="2" charset="-122"/>
              </a:rPr>
              <a:t>, and </a:t>
            </a:r>
            <a:r>
              <a:rPr lang="en-AU" altLang="zh-CN" sz="2400" b="1" dirty="0">
                <a:ea typeface="SimSun" pitchFamily="2" charset="-122"/>
              </a:rPr>
              <a:t>sign</a:t>
            </a:r>
            <a:r>
              <a:rPr lang="en-AU" altLang="zh-CN" sz="2400" dirty="0">
                <a:ea typeface="SimSun" pitchFamily="2" charset="-122"/>
              </a:rPr>
              <a:t> (create)</a:t>
            </a:r>
            <a:r>
              <a:rPr lang="en-AU" altLang="zh-CN" sz="2400" b="1" dirty="0">
                <a:ea typeface="SimSun" pitchFamily="2" charset="-122"/>
              </a:rPr>
              <a:t> signatures</a:t>
            </a:r>
            <a:endParaRPr lang="en-AU" altLang="zh-CN" sz="2400" dirty="0">
              <a:ea typeface="SimSun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AU" altLang="zh-CN" sz="2800" dirty="0">
                <a:ea typeface="SimSun" pitchFamily="2" charset="-122"/>
              </a:rPr>
              <a:t>is </a:t>
            </a:r>
            <a:r>
              <a:rPr lang="en-AU" altLang="zh-CN" sz="2800" b="1" dirty="0">
                <a:ea typeface="SimSun" pitchFamily="2" charset="-122"/>
              </a:rPr>
              <a:t>asymmetric</a:t>
            </a:r>
            <a:r>
              <a:rPr lang="en-AU" altLang="zh-CN" sz="2800" dirty="0">
                <a:ea typeface="SimSun" pitchFamily="2" charset="-122"/>
              </a:rPr>
              <a:t> because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altLang="zh-CN" sz="2400" dirty="0">
                <a:ea typeface="SimSun" pitchFamily="2" charset="-122"/>
              </a:rPr>
              <a:t>those who encrypt messages or verify signatures </a:t>
            </a:r>
            <a:r>
              <a:rPr lang="en-AU" altLang="zh-CN" sz="2400" b="1" dirty="0">
                <a:ea typeface="SimSun" pitchFamily="2" charset="-122"/>
              </a:rPr>
              <a:t>cannot</a:t>
            </a:r>
            <a:r>
              <a:rPr lang="en-AU" altLang="zh-CN" sz="2400" dirty="0">
                <a:ea typeface="SimSun" pitchFamily="2" charset="-122"/>
              </a:rPr>
              <a:t> decrypt messages or create signatures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altLang="zh-CN" sz="2800" dirty="0">
              <a:ea typeface="SimSun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381000"/>
            <a:ext cx="7924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1020762"/>
          </a:xfrm>
        </p:spPr>
        <p:txBody>
          <a:bodyPr/>
          <a:lstStyle/>
          <a:p>
            <a:r>
              <a:rPr lang="en-US" dirty="0"/>
              <a:t>Asymmetric Encryption Uses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0873"/>
            <a:ext cx="8111836" cy="51885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/>
              <a:t>Encrypt </a:t>
            </a:r>
            <a:r>
              <a:rPr lang="en-US" sz="2600" dirty="0"/>
              <a:t>message with recipient's public key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/>
              <a:t>Only recipient can read it, using his or her </a:t>
            </a:r>
            <a:r>
              <a:rPr lang="en-US" sz="2600" b="1" dirty="0"/>
              <a:t>private key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/>
              <a:t>Provides </a:t>
            </a:r>
            <a:r>
              <a:rPr lang="en-US" sz="2600" b="1" dirty="0"/>
              <a:t>confidentiality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Sign message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/>
              <a:t>Hash message, encrypt hash with your private key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/>
              <a:t>Anyone can verify the signature using your </a:t>
            </a:r>
            <a:r>
              <a:rPr lang="en-US" sz="2600" b="1" dirty="0"/>
              <a:t>public key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/>
              <a:t>Provides </a:t>
            </a:r>
            <a:r>
              <a:rPr lang="en-US" sz="2600" b="1" dirty="0"/>
              <a:t>integrity</a:t>
            </a:r>
            <a:r>
              <a:rPr lang="en-US" sz="2600" dirty="0"/>
              <a:t> and </a:t>
            </a:r>
            <a:r>
              <a:rPr lang="en-US" sz="2600" b="1" dirty="0"/>
              <a:t>non-repudiation </a:t>
            </a:r>
            <a:r>
              <a:rPr lang="en-US" sz="2600" dirty="0"/>
              <a:t>(sender cannot deny authorship)</a:t>
            </a:r>
            <a:endParaRPr lang="en-US" sz="26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/>
              <a:t>Sign and encrypt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/>
              <a:t>Both of the above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09800"/>
            <a:ext cx="7772400" cy="1362075"/>
          </a:xfrm>
        </p:spPr>
        <p:txBody>
          <a:bodyPr/>
          <a:lstStyle/>
          <a:p>
            <a:pPr algn="ctr"/>
            <a:r>
              <a:rPr lang="en-US" cap="none" dirty="0" smtClean="0">
                <a:solidFill>
                  <a:schemeClr val="tx1"/>
                </a:solidFill>
              </a:rPr>
              <a:t>Symmetric Cryptography</a:t>
            </a:r>
            <a:br>
              <a:rPr lang="en-US" cap="none" dirty="0" smtClean="0">
                <a:solidFill>
                  <a:schemeClr val="tx1"/>
                </a:solidFill>
              </a:rPr>
            </a:b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106" y="457200"/>
            <a:ext cx="8174294" cy="596503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304800"/>
            <a:ext cx="8077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Encryption Standard (DES)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579418"/>
            <a:ext cx="8252691" cy="454674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The Data Encryption Standard (DES) is a symmetric-key block cipher published by the National Institute of Standards and Technology (NIST).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In 1973, NIST published a request for proposals for a national symmetric-key cryptosystem. A proposal from IBM, a modification of a project called Lucifer, was accepted as DES. DES was published in the Federal Register in March 1975 as a draft of the Federal Information Processing Standard (FIPS).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There has been considerable controversy over the design, particularly in the choice of a 56-bit key.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04800"/>
            <a:ext cx="7924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043" name="Text Box 11"/>
          <p:cNvSpPr txBox="1">
            <a:spLocks noChangeArrowheads="1"/>
          </p:cNvSpPr>
          <p:nvPr/>
        </p:nvSpPr>
        <p:spPr bwMode="auto">
          <a:xfrm>
            <a:off x="1828800" y="4953000"/>
            <a:ext cx="52148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+mn-lt"/>
              </a:rPr>
              <a:t>Figure  </a:t>
            </a:r>
            <a:r>
              <a:rPr lang="en-US" sz="2000" dirty="0">
                <a:latin typeface="+mn-lt"/>
              </a:rPr>
              <a:t>Encryption and decryption with DES</a:t>
            </a:r>
          </a:p>
        </p:txBody>
      </p:sp>
      <p:pic>
        <p:nvPicPr>
          <p:cNvPr id="940044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275" y="1905000"/>
            <a:ext cx="8391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Overview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317" y="914400"/>
            <a:ext cx="7811583" cy="486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04800"/>
            <a:ext cx="800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r>
              <a:rPr lang="en-US" sz="2400" dirty="0" smtClean="0"/>
              <a:t>The encryption process is made of two permutations (P-boxes), which we call initial and final permutations, and sixteen rounds of complex key dependent calculation.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6617" y="2590800"/>
            <a:ext cx="50245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09600" y="381000"/>
            <a:ext cx="8077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- Basics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3000" dirty="0"/>
              <a:t>Fundamentally DES performs only two operations on its input, bit shifting (permutation), and bit substitution. </a:t>
            </a:r>
          </a:p>
          <a:p>
            <a:pPr algn="just">
              <a:lnSpc>
                <a:spcPct val="90000"/>
              </a:lnSpc>
            </a:pPr>
            <a:r>
              <a:rPr lang="en-US" sz="3000" dirty="0"/>
              <a:t>The key controls exactly how this process works.</a:t>
            </a:r>
          </a:p>
          <a:p>
            <a:pPr algn="just">
              <a:lnSpc>
                <a:spcPct val="90000"/>
              </a:lnSpc>
            </a:pPr>
            <a:r>
              <a:rPr lang="en-US" sz="3000" dirty="0"/>
              <a:t>By doing these operations repeatedly and in a non-linear manner you end up with a result which can not be used to retrieve the original without the key. </a:t>
            </a:r>
          </a:p>
          <a:p>
            <a:pPr algn="just">
              <a:lnSpc>
                <a:spcPct val="90000"/>
              </a:lnSpc>
            </a:pPr>
            <a:r>
              <a:rPr lang="en-US" sz="3000" dirty="0" smtClean="0"/>
              <a:t>By </a:t>
            </a:r>
            <a:r>
              <a:rPr lang="en-US" sz="3000" dirty="0"/>
              <a:t>applying relatively simple operations repeatedly a system can achieve a state of near total randomness.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609600"/>
            <a:ext cx="8001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Each Iteration Use of  </a:t>
            </a:r>
            <a:r>
              <a:rPr lang="en-US" sz="3600" b="1" dirty="0"/>
              <a:t>a Different Sub-key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 works on 64 bits of data at a time. Each 64 bits of data is iterated on from 1 to 16 times (16 is the DES standard). </a:t>
            </a:r>
          </a:p>
          <a:p>
            <a:r>
              <a:rPr lang="en-US" sz="2800" dirty="0"/>
              <a:t>For each iteration a 48 bit subset of the 56 bit key is fed into the encryption block </a:t>
            </a:r>
          </a:p>
          <a:p>
            <a:r>
              <a:rPr lang="en-US" sz="2800" dirty="0"/>
              <a:t>Decryption is the inverse of the encryption process.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81000"/>
            <a:ext cx="8229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/>
              <a:t>DES Key Processing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054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The key is usually stored as a 64-bit number, where every eighth bit is a parity bit.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/>
              <a:t>The parity bits are pitched during the algorithm, and the 56-bit key is used to create 16 different 48-bit </a:t>
            </a:r>
            <a:r>
              <a:rPr lang="en-US" sz="2400" dirty="0" err="1"/>
              <a:t>subkeys</a:t>
            </a:r>
            <a:r>
              <a:rPr lang="en-US" sz="2400" dirty="0"/>
              <a:t> - one for each round</a:t>
            </a:r>
            <a:r>
              <a:rPr lang="en-US" sz="240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2400" dirty="0" err="1" smtClean="0"/>
              <a:t>Subkeys</a:t>
            </a:r>
            <a:r>
              <a:rPr lang="en-US" sz="2400" dirty="0" smtClean="0"/>
              <a:t> Generation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First, the key is loaded according to the PC-1 and then halved.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Then each half is rotated by 2 bits in every round except the first, second, 9th and last rounds.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The reason for this is that it makes it secure against related-key cryptanalysis.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Then 48 of the 56 bits are chosen according to a compression</a:t>
            </a:r>
            <a:r>
              <a:rPr lang="en-US" sz="2000" u="sng" dirty="0" smtClean="0">
                <a:solidFill>
                  <a:srgbClr val="0000FF"/>
                </a:solidFill>
                <a:hlinkClick r:id="rId2"/>
              </a:rPr>
              <a:t> </a:t>
            </a:r>
            <a:r>
              <a:rPr lang="en-US" sz="2000" dirty="0" smtClean="0"/>
              <a:t>permutation.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sz="2400" dirty="0" smtClean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endParaRPr lang="en-US" sz="24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8229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The Key Schedule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The </a:t>
            </a:r>
            <a:r>
              <a:rPr lang="en-US" sz="2800" dirty="0" err="1"/>
              <a:t>subkeys</a:t>
            </a:r>
            <a:r>
              <a:rPr lang="en-US" sz="2800" dirty="0"/>
              <a:t> used by the 16 rounds are formed by the key schedule which consists of:</a:t>
            </a:r>
            <a:r>
              <a:rPr lang="en-US" dirty="0"/>
              <a:t>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400" dirty="0"/>
              <a:t>An initial permutation of the key (PC1) which selects 56-bits in two 28-bit halves 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en-US" sz="2400" dirty="0"/>
              <a:t>16 stages consisting of</a:t>
            </a:r>
            <a:r>
              <a:rPr lang="en-US" sz="3200" dirty="0"/>
              <a:t> 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Symbol" pitchFamily="18" charset="2"/>
              <a:buChar char="-"/>
            </a:pPr>
            <a:r>
              <a:rPr lang="en-US" sz="2400" dirty="0"/>
              <a:t>selecting 24-bits from each half and permuting them by PC2 for use in function f, </a:t>
            </a:r>
          </a:p>
          <a:p>
            <a:pPr lvl="3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chemeClr val="tx1"/>
              </a:buClr>
              <a:buFont typeface="Symbol" pitchFamily="18" charset="2"/>
              <a:buChar char="-"/>
            </a:pPr>
            <a:r>
              <a:rPr lang="en-US" sz="2400" dirty="0"/>
              <a:t>rotating each half either 1 or 2 places depending on the </a:t>
            </a:r>
            <a:r>
              <a:rPr lang="en-US" sz="2400" b="1" dirty="0"/>
              <a:t>key rotation schedule</a:t>
            </a:r>
            <a:r>
              <a:rPr lang="en-US" sz="2400" dirty="0"/>
              <a:t> </a:t>
            </a:r>
            <a:r>
              <a:rPr lang="en-US" sz="2400" dirty="0" smtClean="0"/>
              <a:t>KS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8305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3DES or Triple-DES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Triple-DES is a block cipher, which applies the Data Encryption Standard (DES) cipher algorithm three times to each data block.</a:t>
            </a:r>
          </a:p>
          <a:p>
            <a:pPr lvl="1"/>
            <a:r>
              <a:rPr lang="en-US" dirty="0" smtClean="0"/>
              <a:t> DES </a:t>
            </a:r>
            <a:r>
              <a:rPr lang="en-US" dirty="0"/>
              <a:t>used a single 56-bit key.</a:t>
            </a:r>
          </a:p>
          <a:p>
            <a:pPr lvl="1"/>
            <a:r>
              <a:rPr lang="en-US" dirty="0"/>
              <a:t>3DES uses three 56-bit keys (often just referred to as a 3DES key), and performs three rounds of DES operations on the data.</a:t>
            </a:r>
          </a:p>
          <a:p>
            <a:pPr lvl="1"/>
            <a:r>
              <a:rPr lang="en-US" dirty="0"/>
              <a:t>The result is that DES technology could be used </a:t>
            </a:r>
            <a:r>
              <a:rPr lang="en-US" dirty="0" smtClean="0"/>
              <a:t>until long term solution (the </a:t>
            </a:r>
            <a:r>
              <a:rPr lang="en-US" dirty="0"/>
              <a:t>Advanced Encryption Standard) </a:t>
            </a:r>
            <a:r>
              <a:rPr lang="en-US" dirty="0" smtClean="0"/>
              <a:t>is found.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609600"/>
            <a:ext cx="7772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Triple DES - More Secure</a:t>
            </a:r>
          </a:p>
        </p:txBody>
      </p:sp>
      <p:pic>
        <p:nvPicPr>
          <p:cNvPr id="69635" name="Picture 3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752600"/>
            <a:ext cx="7391400" cy="3503613"/>
          </a:xfrm>
          <a:solidFill>
            <a:schemeClr val="bg1"/>
          </a:solidFill>
          <a:ln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1066-938D-4426-9025-B2E56D46FA5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AIC </a:t>
            </a:r>
            <a:r>
              <a:rPr lang="en-US" dirty="0" err="1" smtClean="0"/>
              <a:t>Traid</a:t>
            </a:r>
            <a:endParaRPr lang="en-US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105400" cy="5105400"/>
          </a:xfrm>
        </p:spPr>
        <p:txBody>
          <a:bodyPr/>
          <a:lstStyle/>
          <a:p>
            <a:r>
              <a:rPr lang="en-US" sz="2400" b="1" dirty="0" smtClean="0"/>
              <a:t>Confidentiality - </a:t>
            </a:r>
            <a:r>
              <a:rPr lang="en-US" sz="2400" dirty="0" smtClean="0"/>
              <a:t>Is the concept of protecting the secrecy and privacy of information</a:t>
            </a:r>
          </a:p>
          <a:p>
            <a:r>
              <a:rPr lang="en-US" sz="2400" b="1" dirty="0" smtClean="0"/>
              <a:t>Integrity - </a:t>
            </a:r>
            <a:r>
              <a:rPr lang="en-US" sz="2400" dirty="0" smtClean="0"/>
              <a:t>Is the concept of protecting the “accuracy” of information processing and data from improper modification.</a:t>
            </a:r>
          </a:p>
          <a:p>
            <a:r>
              <a:rPr lang="en-US" sz="2400" b="1" dirty="0" smtClean="0"/>
              <a:t>Availability - </a:t>
            </a:r>
            <a:r>
              <a:rPr lang="en-US" sz="2400" dirty="0" smtClean="0"/>
              <a:t>Is the concept of ensuring that the systems and data can be accessed when required.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57800" y="1447800"/>
            <a:ext cx="3733800" cy="3429000"/>
            <a:chOff x="1805" y="-5784"/>
            <a:chExt cx="7193" cy="5400"/>
          </a:xfrm>
        </p:grpSpPr>
        <p:pic>
          <p:nvPicPr>
            <p:cNvPr id="2048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5" y="-5774"/>
              <a:ext cx="7173" cy="5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15" y="-5774"/>
              <a:ext cx="7173" cy="5380"/>
              <a:chOff x="1815" y="-5774"/>
              <a:chExt cx="7173" cy="5380"/>
            </a:xfrm>
          </p:grpSpPr>
          <p:sp>
            <p:nvSpPr>
              <p:cNvPr id="20487" name="Freeform 5"/>
              <p:cNvSpPr>
                <a:spLocks/>
              </p:cNvSpPr>
              <p:nvPr/>
            </p:nvSpPr>
            <p:spPr bwMode="auto">
              <a:xfrm>
                <a:off x="1815" y="-5774"/>
                <a:ext cx="7173" cy="5380"/>
              </a:xfrm>
              <a:custGeom>
                <a:avLst/>
                <a:gdLst>
                  <a:gd name="T0" fmla="*/ 0 w 7173"/>
                  <a:gd name="T1" fmla="*/ 5380 h 5380"/>
                  <a:gd name="T2" fmla="*/ 7173 w 7173"/>
                  <a:gd name="T3" fmla="*/ 5380 h 5380"/>
                  <a:gd name="T4" fmla="*/ 7173 w 7173"/>
                  <a:gd name="T5" fmla="*/ 0 h 5380"/>
                  <a:gd name="T6" fmla="*/ 0 w 7173"/>
                  <a:gd name="T7" fmla="*/ 0 h 5380"/>
                  <a:gd name="T8" fmla="*/ 0 w 7173"/>
                  <a:gd name="T9" fmla="*/ 5380 h 53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73"/>
                  <a:gd name="T16" fmla="*/ 0 h 5380"/>
                  <a:gd name="T17" fmla="*/ 7173 w 7173"/>
                  <a:gd name="T18" fmla="*/ 5380 h 53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73" h="5380">
                    <a:moveTo>
                      <a:pt x="0" y="5380"/>
                    </a:moveTo>
                    <a:lnTo>
                      <a:pt x="7173" y="5380"/>
                    </a:lnTo>
                    <a:lnTo>
                      <a:pt x="7173" y="0"/>
                    </a:lnTo>
                    <a:lnTo>
                      <a:pt x="0" y="0"/>
                    </a:lnTo>
                    <a:lnTo>
                      <a:pt x="0" y="538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609600"/>
            <a:ext cx="8001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3DES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55713"/>
            <a:ext cx="7808912" cy="3087687"/>
          </a:xfrm>
        </p:spPr>
        <p:txBody>
          <a:bodyPr/>
          <a:lstStyle/>
          <a:p>
            <a:r>
              <a:rPr lang="en-US" sz="2800" dirty="0"/>
              <a:t>A typical application of 3DES is known as </a:t>
            </a:r>
            <a:r>
              <a:rPr lang="en-US" sz="2800" dirty="0" smtClean="0"/>
              <a:t>EDE (Encrypt-Decrypt-Encrypt).</a:t>
            </a:r>
            <a:endParaRPr lang="en-US" sz="2800" dirty="0"/>
          </a:p>
          <a:p>
            <a:pPr lvl="1"/>
            <a:r>
              <a:rPr lang="en-US" sz="2400" dirty="0"/>
              <a:t>In this case, the first and third keys are equal, so the effective key length is 112-bits.</a:t>
            </a:r>
          </a:p>
          <a:p>
            <a:pPr lvl="1"/>
            <a:r>
              <a:rPr lang="en-US" sz="2400" dirty="0"/>
              <a:t>In the first operation, the plaintext is </a:t>
            </a:r>
            <a:r>
              <a:rPr lang="en-US" sz="2400" dirty="0">
                <a:solidFill>
                  <a:srgbClr val="C00000"/>
                </a:solidFill>
              </a:rPr>
              <a:t>encrypted </a:t>
            </a:r>
            <a:r>
              <a:rPr lang="en-US" sz="2400" dirty="0"/>
              <a:t>with the first DES key, K</a:t>
            </a:r>
            <a:r>
              <a:rPr lang="en-US" sz="2400" baseline="-25000" dirty="0"/>
              <a:t>1</a:t>
            </a:r>
            <a:r>
              <a:rPr lang="en-US" dirty="0"/>
              <a:t>.</a:t>
            </a:r>
          </a:p>
        </p:txBody>
      </p:sp>
      <p:pic>
        <p:nvPicPr>
          <p:cNvPr id="12295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09800" y="4114800"/>
            <a:ext cx="3922194" cy="1600200"/>
          </a:xfr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9BDBAC-825B-4595-9F51-16C6FB7331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0" y="533400"/>
            <a:ext cx="79248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848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3DES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08912" cy="3087687"/>
          </a:xfrm>
        </p:spPr>
        <p:txBody>
          <a:bodyPr/>
          <a:lstStyle/>
          <a:p>
            <a:r>
              <a:rPr lang="en-US" sz="2800" dirty="0"/>
              <a:t>In the second step, the results of the first step, C</a:t>
            </a:r>
            <a:r>
              <a:rPr lang="en-US" sz="2800" baseline="-25000" dirty="0"/>
              <a:t>1</a:t>
            </a:r>
            <a:r>
              <a:rPr lang="en-US" sz="2800" dirty="0"/>
              <a:t>, is </a:t>
            </a:r>
            <a:r>
              <a:rPr lang="en-US" sz="2800" dirty="0">
                <a:solidFill>
                  <a:srgbClr val="C00000"/>
                </a:solidFill>
              </a:rPr>
              <a:t>decrypted</a:t>
            </a:r>
            <a:r>
              <a:rPr lang="en-US" sz="2800" dirty="0"/>
              <a:t> using the second key, K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Since K</a:t>
            </a:r>
            <a:r>
              <a:rPr lang="en-US" sz="2800" baseline="-25000" dirty="0"/>
              <a:t>2</a:t>
            </a:r>
            <a:r>
              <a:rPr lang="en-US" sz="2800" dirty="0"/>
              <a:t> ≠ K</a:t>
            </a:r>
            <a:r>
              <a:rPr lang="en-US" sz="2800" baseline="-25000" dirty="0"/>
              <a:t>1</a:t>
            </a:r>
            <a:r>
              <a:rPr lang="en-US" sz="2800" dirty="0"/>
              <a:t>, this </a:t>
            </a:r>
            <a:r>
              <a:rPr lang="en-US" sz="2800" dirty="0">
                <a:solidFill>
                  <a:srgbClr val="C00000"/>
                </a:solidFill>
              </a:rPr>
              <a:t>does not </a:t>
            </a:r>
            <a:r>
              <a:rPr lang="en-US" sz="2800" dirty="0"/>
              <a:t>result in the original plaintext message.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76399" y="3810000"/>
            <a:ext cx="6225705" cy="1524000"/>
          </a:xfr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9BDBAC-825B-4595-9F51-16C6FB7331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533400"/>
            <a:ext cx="8001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3DES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95400"/>
            <a:ext cx="7808912" cy="308768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the final step, the results of the second step, C</a:t>
            </a:r>
            <a:r>
              <a:rPr lang="en-US" sz="2800" baseline="-25000" dirty="0"/>
              <a:t>2</a:t>
            </a:r>
            <a:r>
              <a:rPr lang="en-US" sz="2800" dirty="0"/>
              <a:t>, is </a:t>
            </a:r>
            <a:r>
              <a:rPr lang="en-US" sz="2800" dirty="0">
                <a:solidFill>
                  <a:srgbClr val="C00000"/>
                </a:solidFill>
              </a:rPr>
              <a:t>encrypted</a:t>
            </a:r>
            <a:r>
              <a:rPr lang="en-US" sz="2800" dirty="0"/>
              <a:t> using the third key, K</a:t>
            </a:r>
            <a:r>
              <a:rPr lang="en-US" sz="2800" baseline="-25000" dirty="0"/>
              <a:t>3</a:t>
            </a:r>
          </a:p>
          <a:p>
            <a:r>
              <a:rPr lang="en-US" sz="2800" dirty="0"/>
              <a:t>The output </a:t>
            </a:r>
            <a:r>
              <a:rPr lang="en-US" sz="2800" dirty="0" err="1"/>
              <a:t>ciphertext</a:t>
            </a:r>
            <a:r>
              <a:rPr lang="en-US" sz="2800" dirty="0"/>
              <a:t> C</a:t>
            </a:r>
            <a:r>
              <a:rPr lang="en-US" sz="2800" baseline="-25000" dirty="0"/>
              <a:t>3</a:t>
            </a:r>
            <a:r>
              <a:rPr lang="en-US" sz="2800" dirty="0"/>
              <a:t> is the final encrypted message.</a:t>
            </a:r>
          </a:p>
          <a:p>
            <a:r>
              <a:rPr lang="en-US" sz="2800" dirty="0"/>
              <a:t>Recall that K</a:t>
            </a:r>
            <a:r>
              <a:rPr lang="en-US" sz="2800" baseline="-25000" dirty="0"/>
              <a:t>3</a:t>
            </a:r>
            <a:r>
              <a:rPr lang="en-US" sz="2800" dirty="0"/>
              <a:t> = K</a:t>
            </a:r>
            <a:r>
              <a:rPr lang="en-US" sz="2800" baseline="-25000" dirty="0"/>
              <a:t>1</a:t>
            </a:r>
            <a:r>
              <a:rPr lang="en-US" sz="2800" dirty="0"/>
              <a:t> in this case, so even though there are three 56-bit keys, the effective key length is only 112-bits.</a:t>
            </a:r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5029200"/>
            <a:ext cx="7708198" cy="1347787"/>
          </a:xfr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9BDBAC-825B-4595-9F51-16C6FB7331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33400" y="457200"/>
            <a:ext cx="8001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3DES or Triple-DES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808912" cy="3087687"/>
          </a:xfrm>
        </p:spPr>
        <p:txBody>
          <a:bodyPr/>
          <a:lstStyle/>
          <a:p>
            <a:r>
              <a:rPr lang="en-US"/>
              <a:t>Decryption in this case follows the reverse of the encryption process, as shown below.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43000" y="3429000"/>
            <a:ext cx="6400800" cy="1828800"/>
          </a:xfrm>
          <a:noFill/>
          <a:ln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9BDBAC-825B-4595-9F51-16C6FB7331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8229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3DES or Triple-DES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8768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Although the length of the key has doubled, there are 2</a:t>
            </a:r>
            <a:r>
              <a:rPr lang="en-US" baseline="30000" dirty="0"/>
              <a:t>56</a:t>
            </a:r>
            <a:r>
              <a:rPr lang="en-US" dirty="0"/>
              <a:t> (= 72,057,594,037,927,936) times as many keys.</a:t>
            </a:r>
          </a:p>
          <a:p>
            <a:pPr lvl="1" algn="just"/>
            <a:r>
              <a:rPr lang="en-US" dirty="0"/>
              <a:t>Therefore a brute force search for a 3DES-EDE key would take 2</a:t>
            </a:r>
            <a:r>
              <a:rPr lang="en-US" baseline="30000" dirty="0"/>
              <a:t>56</a:t>
            </a:r>
            <a:r>
              <a:rPr lang="en-US" dirty="0"/>
              <a:t> times longer on the same hardware than a brute force search for a DES key.</a:t>
            </a:r>
          </a:p>
          <a:p>
            <a:pPr algn="just"/>
            <a:r>
              <a:rPr lang="en-US" dirty="0"/>
              <a:t>There are some approaches that can recover 3DES keys more quickly than brute force </a:t>
            </a:r>
            <a:r>
              <a:rPr lang="en-US" dirty="0" smtClean="0"/>
              <a:t>searches, </a:t>
            </a:r>
            <a:r>
              <a:rPr lang="en-US" dirty="0"/>
              <a:t>but for many kinds of data 3DES is still an acceptable encryption method.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 smtClean="0"/>
              <a:t>is AES?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4" y="979055"/>
            <a:ext cx="8645237" cy="5372677"/>
          </a:xfr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The Advanced Encryption Standard (AES) is a specification for the Encryption of electronic data. </a:t>
            </a:r>
            <a:endParaRPr lang="en-US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algorithm described by AES is a Symmetric-Key Algorithm, meaning the same key is used for encrypting and decrypting the data. AES standard is a variant of </a:t>
            </a:r>
            <a:r>
              <a:rPr lang="en-US" dirty="0" err="1" smtClean="0"/>
              <a:t>Rijndael</a:t>
            </a:r>
            <a:r>
              <a:rPr lang="en-US" dirty="0" smtClean="0"/>
              <a:t> where the block size is restricted to 128bits and the key size of 128, 192, 256 bits can be used.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AES is based on a design principle known as a substitution-permutation network, and is fast in both software and hardware.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28600" y="990600"/>
            <a:ext cx="2819400" cy="4648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/>
              <a:t>AES Encryption Process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228600"/>
            <a:ext cx="5272088" cy="6356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 anchorCtr="1"/>
          <a:lstStyle/>
          <a:p>
            <a: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1" dirty="0"/>
              <a:t>AES Structure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95400"/>
            <a:ext cx="5562600" cy="52657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Text Box 2"/>
          <p:cNvSpPr txBox="1">
            <a:spLocks noChangeArrowheads="1"/>
          </p:cNvSpPr>
          <p:nvPr/>
        </p:nvSpPr>
        <p:spPr bwMode="auto">
          <a:xfrm>
            <a:off x="457200" y="1981200"/>
            <a:ext cx="7391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+mj-lt"/>
              </a:rPr>
              <a:t>Table: </a:t>
            </a:r>
            <a:r>
              <a:rPr lang="en-US" sz="3200" b="1" dirty="0">
                <a:latin typeface="+mj-lt"/>
              </a:rPr>
              <a:t>AES configuration</a:t>
            </a:r>
          </a:p>
        </p:txBody>
      </p:sp>
      <p:pic>
        <p:nvPicPr>
          <p:cNvPr id="908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8" y="2441574"/>
            <a:ext cx="8520112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Figure </a:t>
            </a:r>
            <a:r>
              <a:rPr lang="en-US" sz="3200" b="1" dirty="0" smtClean="0">
                <a:latin typeface="+mj-lt"/>
              </a:rPr>
              <a:t>:  Advance Encryption Standard</a:t>
            </a:r>
            <a:endParaRPr lang="en-US" sz="3200" b="1" dirty="0">
              <a:latin typeface="+mj-lt"/>
            </a:endParaRPr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752600"/>
            <a:ext cx="460692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2514600" y="619125"/>
            <a:ext cx="6477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ea typeface="굴림" pitchFamily="34" charset="-127"/>
              </a:rPr>
              <a:t>Security Needs for Communications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838200"/>
            <a:ext cx="8305800" cy="5410200"/>
            <a:chOff x="576" y="962"/>
            <a:chExt cx="4584" cy="2650"/>
          </a:xfrm>
        </p:grpSpPr>
        <p:sp>
          <p:nvSpPr>
            <p:cNvPr id="2054" name="Rectangle 4"/>
            <p:cNvSpPr>
              <a:spLocks noChangeArrowheads="1"/>
            </p:cNvSpPr>
            <p:nvPr/>
          </p:nvSpPr>
          <p:spPr bwMode="auto">
            <a:xfrm>
              <a:off x="576" y="1128"/>
              <a:ext cx="1272" cy="83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57" y="1197"/>
              <a:ext cx="1089" cy="305"/>
              <a:chOff x="657" y="1197"/>
              <a:chExt cx="1089" cy="305"/>
            </a:xfrm>
          </p:grpSpPr>
          <p:pic>
            <p:nvPicPr>
              <p:cNvPr id="2140" name="Picture 6" descr="Click To Preview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7" y="1198"/>
                <a:ext cx="28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41" name="Picture 7" descr="Click To Preview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41" y="1197"/>
                <a:ext cx="305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42" name="Line 8"/>
              <p:cNvSpPr>
                <a:spLocks noChangeShapeType="1"/>
              </p:cNvSpPr>
              <p:nvPr/>
            </p:nvSpPr>
            <p:spPr bwMode="auto">
              <a:xfrm>
                <a:off x="978" y="1320"/>
                <a:ext cx="426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912" y="1314"/>
              <a:ext cx="570" cy="582"/>
              <a:chOff x="912" y="1314"/>
              <a:chExt cx="570" cy="582"/>
            </a:xfrm>
          </p:grpSpPr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098" y="1514"/>
                <a:ext cx="229" cy="265"/>
                <a:chOff x="2526" y="1562"/>
                <a:chExt cx="277" cy="301"/>
              </a:xfrm>
            </p:grpSpPr>
            <p:sp>
              <p:nvSpPr>
                <p:cNvPr id="2134" name="Freeform 11"/>
                <p:cNvSpPr>
                  <a:spLocks/>
                </p:cNvSpPr>
                <p:nvPr/>
              </p:nvSpPr>
              <p:spPr bwMode="auto">
                <a:xfrm>
                  <a:off x="2586" y="1562"/>
                  <a:ext cx="63" cy="72"/>
                </a:xfrm>
                <a:custGeom>
                  <a:avLst/>
                  <a:gdLst>
                    <a:gd name="T0" fmla="*/ 89 w 127"/>
                    <a:gd name="T1" fmla="*/ 23 h 77"/>
                    <a:gd name="T2" fmla="*/ 80 w 127"/>
                    <a:gd name="T3" fmla="*/ 14 h 77"/>
                    <a:gd name="T4" fmla="*/ 70 w 127"/>
                    <a:gd name="T5" fmla="*/ 7 h 77"/>
                    <a:gd name="T6" fmla="*/ 53 w 127"/>
                    <a:gd name="T7" fmla="*/ 3 h 77"/>
                    <a:gd name="T8" fmla="*/ 36 w 127"/>
                    <a:gd name="T9" fmla="*/ 0 h 77"/>
                    <a:gd name="T10" fmla="*/ 11 w 127"/>
                    <a:gd name="T11" fmla="*/ 3 h 77"/>
                    <a:gd name="T12" fmla="*/ 0 w 127"/>
                    <a:gd name="T13" fmla="*/ 10 h 77"/>
                    <a:gd name="T14" fmla="*/ 0 w 127"/>
                    <a:gd name="T15" fmla="*/ 22 h 77"/>
                    <a:gd name="T16" fmla="*/ 5 w 127"/>
                    <a:gd name="T17" fmla="*/ 36 h 77"/>
                    <a:gd name="T18" fmla="*/ 15 w 127"/>
                    <a:gd name="T19" fmla="*/ 45 h 77"/>
                    <a:gd name="T20" fmla="*/ 11 w 127"/>
                    <a:gd name="T21" fmla="*/ 47 h 77"/>
                    <a:gd name="T22" fmla="*/ 11 w 127"/>
                    <a:gd name="T23" fmla="*/ 50 h 77"/>
                    <a:gd name="T24" fmla="*/ 17 w 127"/>
                    <a:gd name="T25" fmla="*/ 54 h 77"/>
                    <a:gd name="T26" fmla="*/ 24 w 127"/>
                    <a:gd name="T27" fmla="*/ 55 h 77"/>
                    <a:gd name="T28" fmla="*/ 30 w 127"/>
                    <a:gd name="T29" fmla="*/ 57 h 77"/>
                    <a:gd name="T30" fmla="*/ 38 w 127"/>
                    <a:gd name="T31" fmla="*/ 63 h 77"/>
                    <a:gd name="T32" fmla="*/ 49 w 127"/>
                    <a:gd name="T33" fmla="*/ 69 h 77"/>
                    <a:gd name="T34" fmla="*/ 63 w 127"/>
                    <a:gd name="T35" fmla="*/ 75 h 77"/>
                    <a:gd name="T36" fmla="*/ 82 w 127"/>
                    <a:gd name="T37" fmla="*/ 77 h 77"/>
                    <a:gd name="T38" fmla="*/ 104 w 127"/>
                    <a:gd name="T39" fmla="*/ 70 h 77"/>
                    <a:gd name="T40" fmla="*/ 110 w 127"/>
                    <a:gd name="T41" fmla="*/ 64 h 77"/>
                    <a:gd name="T42" fmla="*/ 110 w 127"/>
                    <a:gd name="T43" fmla="*/ 52 h 77"/>
                    <a:gd name="T44" fmla="*/ 106 w 127"/>
                    <a:gd name="T45" fmla="*/ 40 h 77"/>
                    <a:gd name="T46" fmla="*/ 97 w 127"/>
                    <a:gd name="T47" fmla="*/ 30 h 77"/>
                    <a:gd name="T48" fmla="*/ 127 w 127"/>
                    <a:gd name="T49" fmla="*/ 30 h 77"/>
                    <a:gd name="T50" fmla="*/ 127 w 127"/>
                    <a:gd name="T51" fmla="*/ 26 h 77"/>
                    <a:gd name="T52" fmla="*/ 89 w 127"/>
                    <a:gd name="T53" fmla="*/ 23 h 7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27"/>
                    <a:gd name="T82" fmla="*/ 0 h 77"/>
                    <a:gd name="T83" fmla="*/ 127 w 127"/>
                    <a:gd name="T84" fmla="*/ 77 h 7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27" h="77">
                      <a:moveTo>
                        <a:pt x="89" y="23"/>
                      </a:moveTo>
                      <a:lnTo>
                        <a:pt x="80" y="14"/>
                      </a:lnTo>
                      <a:lnTo>
                        <a:pt x="70" y="7"/>
                      </a:lnTo>
                      <a:lnTo>
                        <a:pt x="53" y="3"/>
                      </a:lnTo>
                      <a:lnTo>
                        <a:pt x="36" y="0"/>
                      </a:lnTo>
                      <a:lnTo>
                        <a:pt x="11" y="3"/>
                      </a:lnTo>
                      <a:lnTo>
                        <a:pt x="0" y="10"/>
                      </a:lnTo>
                      <a:lnTo>
                        <a:pt x="0" y="22"/>
                      </a:lnTo>
                      <a:lnTo>
                        <a:pt x="5" y="36"/>
                      </a:lnTo>
                      <a:lnTo>
                        <a:pt x="15" y="45"/>
                      </a:lnTo>
                      <a:lnTo>
                        <a:pt x="11" y="47"/>
                      </a:lnTo>
                      <a:lnTo>
                        <a:pt x="11" y="50"/>
                      </a:lnTo>
                      <a:lnTo>
                        <a:pt x="17" y="54"/>
                      </a:lnTo>
                      <a:lnTo>
                        <a:pt x="24" y="55"/>
                      </a:lnTo>
                      <a:lnTo>
                        <a:pt x="30" y="57"/>
                      </a:lnTo>
                      <a:lnTo>
                        <a:pt x="38" y="63"/>
                      </a:lnTo>
                      <a:lnTo>
                        <a:pt x="49" y="69"/>
                      </a:lnTo>
                      <a:lnTo>
                        <a:pt x="63" y="75"/>
                      </a:lnTo>
                      <a:lnTo>
                        <a:pt x="82" y="77"/>
                      </a:lnTo>
                      <a:lnTo>
                        <a:pt x="104" y="70"/>
                      </a:lnTo>
                      <a:lnTo>
                        <a:pt x="110" y="64"/>
                      </a:lnTo>
                      <a:lnTo>
                        <a:pt x="110" y="52"/>
                      </a:lnTo>
                      <a:lnTo>
                        <a:pt x="106" y="40"/>
                      </a:lnTo>
                      <a:lnTo>
                        <a:pt x="97" y="30"/>
                      </a:lnTo>
                      <a:lnTo>
                        <a:pt x="127" y="30"/>
                      </a:lnTo>
                      <a:lnTo>
                        <a:pt x="127" y="26"/>
                      </a:lnTo>
                      <a:lnTo>
                        <a:pt x="89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5" name="Freeform 12"/>
                <p:cNvSpPr>
                  <a:spLocks/>
                </p:cNvSpPr>
                <p:nvPr/>
              </p:nvSpPr>
              <p:spPr bwMode="auto">
                <a:xfrm>
                  <a:off x="2526" y="1589"/>
                  <a:ext cx="79" cy="96"/>
                </a:xfrm>
                <a:custGeom>
                  <a:avLst/>
                  <a:gdLst>
                    <a:gd name="T0" fmla="*/ 160 w 162"/>
                    <a:gd name="T1" fmla="*/ 70 h 102"/>
                    <a:gd name="T2" fmla="*/ 154 w 162"/>
                    <a:gd name="T3" fmla="*/ 65 h 102"/>
                    <a:gd name="T4" fmla="*/ 139 w 162"/>
                    <a:gd name="T5" fmla="*/ 65 h 102"/>
                    <a:gd name="T6" fmla="*/ 114 w 162"/>
                    <a:gd name="T7" fmla="*/ 71 h 102"/>
                    <a:gd name="T8" fmla="*/ 88 w 162"/>
                    <a:gd name="T9" fmla="*/ 82 h 102"/>
                    <a:gd name="T10" fmla="*/ 55 w 162"/>
                    <a:gd name="T11" fmla="*/ 87 h 102"/>
                    <a:gd name="T12" fmla="*/ 32 w 162"/>
                    <a:gd name="T13" fmla="*/ 87 h 102"/>
                    <a:gd name="T14" fmla="*/ 23 w 162"/>
                    <a:gd name="T15" fmla="*/ 83 h 102"/>
                    <a:gd name="T16" fmla="*/ 25 w 162"/>
                    <a:gd name="T17" fmla="*/ 78 h 102"/>
                    <a:gd name="T18" fmla="*/ 38 w 162"/>
                    <a:gd name="T19" fmla="*/ 68 h 102"/>
                    <a:gd name="T20" fmla="*/ 63 w 162"/>
                    <a:gd name="T21" fmla="*/ 57 h 102"/>
                    <a:gd name="T22" fmla="*/ 95 w 162"/>
                    <a:gd name="T23" fmla="*/ 48 h 102"/>
                    <a:gd name="T24" fmla="*/ 127 w 162"/>
                    <a:gd name="T25" fmla="*/ 41 h 102"/>
                    <a:gd name="T26" fmla="*/ 146 w 162"/>
                    <a:gd name="T27" fmla="*/ 43 h 102"/>
                    <a:gd name="T28" fmla="*/ 162 w 162"/>
                    <a:gd name="T29" fmla="*/ 45 h 102"/>
                    <a:gd name="T30" fmla="*/ 162 w 162"/>
                    <a:gd name="T31" fmla="*/ 40 h 102"/>
                    <a:gd name="T32" fmla="*/ 143 w 162"/>
                    <a:gd name="T33" fmla="*/ 35 h 102"/>
                    <a:gd name="T34" fmla="*/ 135 w 162"/>
                    <a:gd name="T35" fmla="*/ 31 h 102"/>
                    <a:gd name="T36" fmla="*/ 127 w 162"/>
                    <a:gd name="T37" fmla="*/ 24 h 102"/>
                    <a:gd name="T38" fmla="*/ 126 w 162"/>
                    <a:gd name="T39" fmla="*/ 16 h 102"/>
                    <a:gd name="T40" fmla="*/ 122 w 162"/>
                    <a:gd name="T41" fmla="*/ 3 h 102"/>
                    <a:gd name="T42" fmla="*/ 108 w 162"/>
                    <a:gd name="T43" fmla="*/ 0 h 102"/>
                    <a:gd name="T44" fmla="*/ 103 w 162"/>
                    <a:gd name="T45" fmla="*/ 2 h 102"/>
                    <a:gd name="T46" fmla="*/ 95 w 162"/>
                    <a:gd name="T47" fmla="*/ 10 h 102"/>
                    <a:gd name="T48" fmla="*/ 101 w 162"/>
                    <a:gd name="T49" fmla="*/ 20 h 102"/>
                    <a:gd name="T50" fmla="*/ 112 w 162"/>
                    <a:gd name="T51" fmla="*/ 27 h 102"/>
                    <a:gd name="T52" fmla="*/ 126 w 162"/>
                    <a:gd name="T53" fmla="*/ 34 h 102"/>
                    <a:gd name="T54" fmla="*/ 107 w 162"/>
                    <a:gd name="T55" fmla="*/ 38 h 102"/>
                    <a:gd name="T56" fmla="*/ 86 w 162"/>
                    <a:gd name="T57" fmla="*/ 42 h 102"/>
                    <a:gd name="T58" fmla="*/ 57 w 162"/>
                    <a:gd name="T59" fmla="*/ 48 h 102"/>
                    <a:gd name="T60" fmla="*/ 34 w 162"/>
                    <a:gd name="T61" fmla="*/ 56 h 102"/>
                    <a:gd name="T62" fmla="*/ 15 w 162"/>
                    <a:gd name="T63" fmla="*/ 68 h 102"/>
                    <a:gd name="T64" fmla="*/ 2 w 162"/>
                    <a:gd name="T65" fmla="*/ 78 h 102"/>
                    <a:gd name="T66" fmla="*/ 0 w 162"/>
                    <a:gd name="T67" fmla="*/ 84 h 102"/>
                    <a:gd name="T68" fmla="*/ 4 w 162"/>
                    <a:gd name="T69" fmla="*/ 92 h 102"/>
                    <a:gd name="T70" fmla="*/ 12 w 162"/>
                    <a:gd name="T71" fmla="*/ 99 h 102"/>
                    <a:gd name="T72" fmla="*/ 29 w 162"/>
                    <a:gd name="T73" fmla="*/ 102 h 102"/>
                    <a:gd name="T74" fmla="*/ 65 w 162"/>
                    <a:gd name="T75" fmla="*/ 98 h 102"/>
                    <a:gd name="T76" fmla="*/ 107 w 162"/>
                    <a:gd name="T77" fmla="*/ 89 h 102"/>
                    <a:gd name="T78" fmla="*/ 133 w 162"/>
                    <a:gd name="T79" fmla="*/ 83 h 102"/>
                    <a:gd name="T80" fmla="*/ 146 w 162"/>
                    <a:gd name="T81" fmla="*/ 78 h 102"/>
                    <a:gd name="T82" fmla="*/ 160 w 162"/>
                    <a:gd name="T83" fmla="*/ 70 h 10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62"/>
                    <a:gd name="T127" fmla="*/ 0 h 102"/>
                    <a:gd name="T128" fmla="*/ 162 w 162"/>
                    <a:gd name="T129" fmla="*/ 102 h 10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62" h="102">
                      <a:moveTo>
                        <a:pt x="160" y="70"/>
                      </a:moveTo>
                      <a:lnTo>
                        <a:pt x="154" y="65"/>
                      </a:lnTo>
                      <a:lnTo>
                        <a:pt x="139" y="65"/>
                      </a:lnTo>
                      <a:lnTo>
                        <a:pt x="114" y="71"/>
                      </a:lnTo>
                      <a:lnTo>
                        <a:pt x="88" y="82"/>
                      </a:lnTo>
                      <a:lnTo>
                        <a:pt x="55" y="87"/>
                      </a:lnTo>
                      <a:lnTo>
                        <a:pt x="32" y="87"/>
                      </a:lnTo>
                      <a:lnTo>
                        <a:pt x="23" y="83"/>
                      </a:lnTo>
                      <a:lnTo>
                        <a:pt x="25" y="78"/>
                      </a:lnTo>
                      <a:lnTo>
                        <a:pt x="38" y="68"/>
                      </a:lnTo>
                      <a:lnTo>
                        <a:pt x="63" y="57"/>
                      </a:lnTo>
                      <a:lnTo>
                        <a:pt x="95" y="48"/>
                      </a:lnTo>
                      <a:lnTo>
                        <a:pt x="127" y="41"/>
                      </a:lnTo>
                      <a:lnTo>
                        <a:pt x="146" y="43"/>
                      </a:lnTo>
                      <a:lnTo>
                        <a:pt x="162" y="45"/>
                      </a:lnTo>
                      <a:lnTo>
                        <a:pt x="162" y="40"/>
                      </a:lnTo>
                      <a:lnTo>
                        <a:pt x="143" y="35"/>
                      </a:lnTo>
                      <a:lnTo>
                        <a:pt x="135" y="31"/>
                      </a:lnTo>
                      <a:lnTo>
                        <a:pt x="127" y="24"/>
                      </a:lnTo>
                      <a:lnTo>
                        <a:pt x="126" y="16"/>
                      </a:lnTo>
                      <a:lnTo>
                        <a:pt x="122" y="3"/>
                      </a:lnTo>
                      <a:lnTo>
                        <a:pt x="108" y="0"/>
                      </a:lnTo>
                      <a:lnTo>
                        <a:pt x="103" y="2"/>
                      </a:lnTo>
                      <a:lnTo>
                        <a:pt x="95" y="10"/>
                      </a:lnTo>
                      <a:lnTo>
                        <a:pt x="101" y="20"/>
                      </a:lnTo>
                      <a:lnTo>
                        <a:pt x="112" y="27"/>
                      </a:lnTo>
                      <a:lnTo>
                        <a:pt x="126" y="34"/>
                      </a:lnTo>
                      <a:lnTo>
                        <a:pt x="107" y="38"/>
                      </a:lnTo>
                      <a:lnTo>
                        <a:pt x="86" y="42"/>
                      </a:lnTo>
                      <a:lnTo>
                        <a:pt x="57" y="48"/>
                      </a:lnTo>
                      <a:lnTo>
                        <a:pt x="34" y="56"/>
                      </a:lnTo>
                      <a:lnTo>
                        <a:pt x="15" y="68"/>
                      </a:lnTo>
                      <a:lnTo>
                        <a:pt x="2" y="78"/>
                      </a:lnTo>
                      <a:lnTo>
                        <a:pt x="0" y="84"/>
                      </a:lnTo>
                      <a:lnTo>
                        <a:pt x="4" y="92"/>
                      </a:lnTo>
                      <a:lnTo>
                        <a:pt x="12" y="99"/>
                      </a:lnTo>
                      <a:lnTo>
                        <a:pt x="29" y="102"/>
                      </a:lnTo>
                      <a:lnTo>
                        <a:pt x="65" y="98"/>
                      </a:lnTo>
                      <a:lnTo>
                        <a:pt x="107" y="89"/>
                      </a:lnTo>
                      <a:lnTo>
                        <a:pt x="133" y="83"/>
                      </a:lnTo>
                      <a:lnTo>
                        <a:pt x="146" y="78"/>
                      </a:lnTo>
                      <a:lnTo>
                        <a:pt x="160" y="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6" name="Freeform 13"/>
                <p:cNvSpPr>
                  <a:spLocks/>
                </p:cNvSpPr>
                <p:nvPr/>
              </p:nvSpPr>
              <p:spPr bwMode="auto">
                <a:xfrm>
                  <a:off x="2631" y="1636"/>
                  <a:ext cx="109" cy="58"/>
                </a:xfrm>
                <a:custGeom>
                  <a:avLst/>
                  <a:gdLst>
                    <a:gd name="T0" fmla="*/ 0 w 220"/>
                    <a:gd name="T1" fmla="*/ 3 h 61"/>
                    <a:gd name="T2" fmla="*/ 15 w 220"/>
                    <a:gd name="T3" fmla="*/ 0 h 61"/>
                    <a:gd name="T4" fmla="*/ 34 w 220"/>
                    <a:gd name="T5" fmla="*/ 0 h 61"/>
                    <a:gd name="T6" fmla="*/ 76 w 220"/>
                    <a:gd name="T7" fmla="*/ 4 h 61"/>
                    <a:gd name="T8" fmla="*/ 139 w 220"/>
                    <a:gd name="T9" fmla="*/ 9 h 61"/>
                    <a:gd name="T10" fmla="*/ 179 w 220"/>
                    <a:gd name="T11" fmla="*/ 11 h 61"/>
                    <a:gd name="T12" fmla="*/ 188 w 220"/>
                    <a:gd name="T13" fmla="*/ 15 h 61"/>
                    <a:gd name="T14" fmla="*/ 186 w 220"/>
                    <a:gd name="T15" fmla="*/ 19 h 61"/>
                    <a:gd name="T16" fmla="*/ 171 w 220"/>
                    <a:gd name="T17" fmla="*/ 23 h 61"/>
                    <a:gd name="T18" fmla="*/ 148 w 220"/>
                    <a:gd name="T19" fmla="*/ 29 h 61"/>
                    <a:gd name="T20" fmla="*/ 135 w 220"/>
                    <a:gd name="T21" fmla="*/ 36 h 61"/>
                    <a:gd name="T22" fmla="*/ 125 w 220"/>
                    <a:gd name="T23" fmla="*/ 47 h 61"/>
                    <a:gd name="T24" fmla="*/ 143 w 220"/>
                    <a:gd name="T25" fmla="*/ 48 h 61"/>
                    <a:gd name="T26" fmla="*/ 169 w 220"/>
                    <a:gd name="T27" fmla="*/ 47 h 61"/>
                    <a:gd name="T28" fmla="*/ 194 w 220"/>
                    <a:gd name="T29" fmla="*/ 49 h 61"/>
                    <a:gd name="T30" fmla="*/ 220 w 220"/>
                    <a:gd name="T31" fmla="*/ 56 h 61"/>
                    <a:gd name="T32" fmla="*/ 220 w 220"/>
                    <a:gd name="T33" fmla="*/ 59 h 61"/>
                    <a:gd name="T34" fmla="*/ 215 w 220"/>
                    <a:gd name="T35" fmla="*/ 60 h 61"/>
                    <a:gd name="T36" fmla="*/ 207 w 220"/>
                    <a:gd name="T37" fmla="*/ 61 h 61"/>
                    <a:gd name="T38" fmla="*/ 200 w 220"/>
                    <a:gd name="T39" fmla="*/ 57 h 61"/>
                    <a:gd name="T40" fmla="*/ 188 w 220"/>
                    <a:gd name="T41" fmla="*/ 54 h 61"/>
                    <a:gd name="T42" fmla="*/ 160 w 220"/>
                    <a:gd name="T43" fmla="*/ 51 h 61"/>
                    <a:gd name="T44" fmla="*/ 135 w 220"/>
                    <a:gd name="T45" fmla="*/ 51 h 61"/>
                    <a:gd name="T46" fmla="*/ 122 w 220"/>
                    <a:gd name="T47" fmla="*/ 53 h 61"/>
                    <a:gd name="T48" fmla="*/ 114 w 220"/>
                    <a:gd name="T49" fmla="*/ 50 h 61"/>
                    <a:gd name="T50" fmla="*/ 114 w 220"/>
                    <a:gd name="T51" fmla="*/ 45 h 61"/>
                    <a:gd name="T52" fmla="*/ 127 w 220"/>
                    <a:gd name="T53" fmla="*/ 36 h 61"/>
                    <a:gd name="T54" fmla="*/ 141 w 220"/>
                    <a:gd name="T55" fmla="*/ 28 h 61"/>
                    <a:gd name="T56" fmla="*/ 158 w 220"/>
                    <a:gd name="T57" fmla="*/ 23 h 61"/>
                    <a:gd name="T58" fmla="*/ 169 w 220"/>
                    <a:gd name="T59" fmla="*/ 17 h 61"/>
                    <a:gd name="T60" fmla="*/ 148 w 220"/>
                    <a:gd name="T61" fmla="*/ 18 h 61"/>
                    <a:gd name="T62" fmla="*/ 108 w 220"/>
                    <a:gd name="T63" fmla="*/ 16 h 61"/>
                    <a:gd name="T64" fmla="*/ 70 w 220"/>
                    <a:gd name="T65" fmla="*/ 15 h 61"/>
                    <a:gd name="T66" fmla="*/ 36 w 220"/>
                    <a:gd name="T67" fmla="*/ 13 h 61"/>
                    <a:gd name="T68" fmla="*/ 11 w 220"/>
                    <a:gd name="T69" fmla="*/ 11 h 61"/>
                    <a:gd name="T70" fmla="*/ 4 w 220"/>
                    <a:gd name="T71" fmla="*/ 8 h 61"/>
                    <a:gd name="T72" fmla="*/ 0 w 220"/>
                    <a:gd name="T73" fmla="*/ 3 h 6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220"/>
                    <a:gd name="T112" fmla="*/ 0 h 61"/>
                    <a:gd name="T113" fmla="*/ 220 w 220"/>
                    <a:gd name="T114" fmla="*/ 61 h 61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220" h="61">
                      <a:moveTo>
                        <a:pt x="0" y="3"/>
                      </a:moveTo>
                      <a:lnTo>
                        <a:pt x="15" y="0"/>
                      </a:lnTo>
                      <a:lnTo>
                        <a:pt x="34" y="0"/>
                      </a:lnTo>
                      <a:lnTo>
                        <a:pt x="76" y="4"/>
                      </a:lnTo>
                      <a:lnTo>
                        <a:pt x="139" y="9"/>
                      </a:lnTo>
                      <a:lnTo>
                        <a:pt x="179" y="11"/>
                      </a:lnTo>
                      <a:lnTo>
                        <a:pt x="188" y="15"/>
                      </a:lnTo>
                      <a:lnTo>
                        <a:pt x="186" y="19"/>
                      </a:lnTo>
                      <a:lnTo>
                        <a:pt x="171" y="23"/>
                      </a:lnTo>
                      <a:lnTo>
                        <a:pt x="148" y="29"/>
                      </a:lnTo>
                      <a:lnTo>
                        <a:pt x="135" y="36"/>
                      </a:lnTo>
                      <a:lnTo>
                        <a:pt x="125" y="47"/>
                      </a:lnTo>
                      <a:lnTo>
                        <a:pt x="143" y="48"/>
                      </a:lnTo>
                      <a:lnTo>
                        <a:pt x="169" y="47"/>
                      </a:lnTo>
                      <a:lnTo>
                        <a:pt x="194" y="49"/>
                      </a:lnTo>
                      <a:lnTo>
                        <a:pt x="220" y="56"/>
                      </a:lnTo>
                      <a:lnTo>
                        <a:pt x="220" y="59"/>
                      </a:lnTo>
                      <a:lnTo>
                        <a:pt x="215" y="60"/>
                      </a:lnTo>
                      <a:lnTo>
                        <a:pt x="207" y="61"/>
                      </a:lnTo>
                      <a:lnTo>
                        <a:pt x="200" y="57"/>
                      </a:lnTo>
                      <a:lnTo>
                        <a:pt x="188" y="54"/>
                      </a:lnTo>
                      <a:lnTo>
                        <a:pt x="160" y="51"/>
                      </a:lnTo>
                      <a:lnTo>
                        <a:pt x="135" y="51"/>
                      </a:lnTo>
                      <a:lnTo>
                        <a:pt x="122" y="53"/>
                      </a:lnTo>
                      <a:lnTo>
                        <a:pt x="114" y="50"/>
                      </a:lnTo>
                      <a:lnTo>
                        <a:pt x="114" y="45"/>
                      </a:lnTo>
                      <a:lnTo>
                        <a:pt x="127" y="36"/>
                      </a:lnTo>
                      <a:lnTo>
                        <a:pt x="141" y="28"/>
                      </a:lnTo>
                      <a:lnTo>
                        <a:pt x="158" y="23"/>
                      </a:lnTo>
                      <a:lnTo>
                        <a:pt x="169" y="17"/>
                      </a:lnTo>
                      <a:lnTo>
                        <a:pt x="148" y="18"/>
                      </a:lnTo>
                      <a:lnTo>
                        <a:pt x="108" y="16"/>
                      </a:lnTo>
                      <a:lnTo>
                        <a:pt x="70" y="15"/>
                      </a:lnTo>
                      <a:lnTo>
                        <a:pt x="36" y="13"/>
                      </a:lnTo>
                      <a:lnTo>
                        <a:pt x="11" y="11"/>
                      </a:lnTo>
                      <a:lnTo>
                        <a:pt x="4" y="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7" name="Freeform 14"/>
                <p:cNvSpPr>
                  <a:spLocks/>
                </p:cNvSpPr>
                <p:nvPr/>
              </p:nvSpPr>
              <p:spPr bwMode="auto">
                <a:xfrm>
                  <a:off x="2599" y="1634"/>
                  <a:ext cx="130" cy="108"/>
                </a:xfrm>
                <a:custGeom>
                  <a:avLst/>
                  <a:gdLst>
                    <a:gd name="T0" fmla="*/ 74 w 265"/>
                    <a:gd name="T1" fmla="*/ 4 h 115"/>
                    <a:gd name="T2" fmla="*/ 52 w 265"/>
                    <a:gd name="T3" fmla="*/ 0 h 115"/>
                    <a:gd name="T4" fmla="*/ 23 w 265"/>
                    <a:gd name="T5" fmla="*/ 1 h 115"/>
                    <a:gd name="T6" fmla="*/ 4 w 265"/>
                    <a:gd name="T7" fmla="*/ 6 h 115"/>
                    <a:gd name="T8" fmla="*/ 0 w 265"/>
                    <a:gd name="T9" fmla="*/ 17 h 115"/>
                    <a:gd name="T10" fmla="*/ 10 w 265"/>
                    <a:gd name="T11" fmla="*/ 37 h 115"/>
                    <a:gd name="T12" fmla="*/ 35 w 265"/>
                    <a:gd name="T13" fmla="*/ 53 h 115"/>
                    <a:gd name="T14" fmla="*/ 63 w 265"/>
                    <a:gd name="T15" fmla="*/ 65 h 115"/>
                    <a:gd name="T16" fmla="*/ 122 w 265"/>
                    <a:gd name="T17" fmla="*/ 73 h 115"/>
                    <a:gd name="T18" fmla="*/ 162 w 265"/>
                    <a:gd name="T19" fmla="*/ 85 h 115"/>
                    <a:gd name="T20" fmla="*/ 175 w 265"/>
                    <a:gd name="T21" fmla="*/ 93 h 115"/>
                    <a:gd name="T22" fmla="*/ 179 w 265"/>
                    <a:gd name="T23" fmla="*/ 95 h 115"/>
                    <a:gd name="T24" fmla="*/ 200 w 265"/>
                    <a:gd name="T25" fmla="*/ 108 h 115"/>
                    <a:gd name="T26" fmla="*/ 206 w 265"/>
                    <a:gd name="T27" fmla="*/ 108 h 115"/>
                    <a:gd name="T28" fmla="*/ 238 w 265"/>
                    <a:gd name="T29" fmla="*/ 115 h 115"/>
                    <a:gd name="T30" fmla="*/ 253 w 265"/>
                    <a:gd name="T31" fmla="*/ 115 h 115"/>
                    <a:gd name="T32" fmla="*/ 261 w 265"/>
                    <a:gd name="T33" fmla="*/ 109 h 115"/>
                    <a:gd name="T34" fmla="*/ 265 w 265"/>
                    <a:gd name="T35" fmla="*/ 101 h 115"/>
                    <a:gd name="T36" fmla="*/ 265 w 265"/>
                    <a:gd name="T37" fmla="*/ 88 h 115"/>
                    <a:gd name="T38" fmla="*/ 253 w 265"/>
                    <a:gd name="T39" fmla="*/ 77 h 115"/>
                    <a:gd name="T40" fmla="*/ 234 w 265"/>
                    <a:gd name="T41" fmla="*/ 66 h 115"/>
                    <a:gd name="T42" fmla="*/ 200 w 265"/>
                    <a:gd name="T43" fmla="*/ 58 h 115"/>
                    <a:gd name="T44" fmla="*/ 169 w 265"/>
                    <a:gd name="T45" fmla="*/ 52 h 115"/>
                    <a:gd name="T46" fmla="*/ 139 w 265"/>
                    <a:gd name="T47" fmla="*/ 43 h 115"/>
                    <a:gd name="T48" fmla="*/ 114 w 265"/>
                    <a:gd name="T49" fmla="*/ 31 h 115"/>
                    <a:gd name="T50" fmla="*/ 109 w 265"/>
                    <a:gd name="T51" fmla="*/ 22 h 115"/>
                    <a:gd name="T52" fmla="*/ 92 w 265"/>
                    <a:gd name="T53" fmla="*/ 15 h 115"/>
                    <a:gd name="T54" fmla="*/ 80 w 265"/>
                    <a:gd name="T55" fmla="*/ 8 h 115"/>
                    <a:gd name="T56" fmla="*/ 74 w 265"/>
                    <a:gd name="T57" fmla="*/ 4 h 11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65"/>
                    <a:gd name="T88" fmla="*/ 0 h 115"/>
                    <a:gd name="T89" fmla="*/ 265 w 265"/>
                    <a:gd name="T90" fmla="*/ 115 h 11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65" h="115">
                      <a:moveTo>
                        <a:pt x="74" y="4"/>
                      </a:moveTo>
                      <a:lnTo>
                        <a:pt x="52" y="0"/>
                      </a:lnTo>
                      <a:lnTo>
                        <a:pt x="23" y="1"/>
                      </a:lnTo>
                      <a:lnTo>
                        <a:pt x="4" y="6"/>
                      </a:lnTo>
                      <a:lnTo>
                        <a:pt x="0" y="17"/>
                      </a:lnTo>
                      <a:lnTo>
                        <a:pt x="10" y="37"/>
                      </a:lnTo>
                      <a:lnTo>
                        <a:pt x="35" y="53"/>
                      </a:lnTo>
                      <a:lnTo>
                        <a:pt x="63" y="65"/>
                      </a:lnTo>
                      <a:lnTo>
                        <a:pt x="122" y="73"/>
                      </a:lnTo>
                      <a:lnTo>
                        <a:pt x="162" y="85"/>
                      </a:lnTo>
                      <a:lnTo>
                        <a:pt x="175" y="93"/>
                      </a:lnTo>
                      <a:lnTo>
                        <a:pt x="179" y="95"/>
                      </a:lnTo>
                      <a:lnTo>
                        <a:pt x="200" y="108"/>
                      </a:lnTo>
                      <a:lnTo>
                        <a:pt x="206" y="108"/>
                      </a:lnTo>
                      <a:lnTo>
                        <a:pt x="238" y="115"/>
                      </a:lnTo>
                      <a:lnTo>
                        <a:pt x="253" y="115"/>
                      </a:lnTo>
                      <a:lnTo>
                        <a:pt x="261" y="109"/>
                      </a:lnTo>
                      <a:lnTo>
                        <a:pt x="265" y="101"/>
                      </a:lnTo>
                      <a:lnTo>
                        <a:pt x="265" y="88"/>
                      </a:lnTo>
                      <a:lnTo>
                        <a:pt x="253" y="77"/>
                      </a:lnTo>
                      <a:lnTo>
                        <a:pt x="234" y="66"/>
                      </a:lnTo>
                      <a:lnTo>
                        <a:pt x="200" y="58"/>
                      </a:lnTo>
                      <a:lnTo>
                        <a:pt x="169" y="52"/>
                      </a:lnTo>
                      <a:lnTo>
                        <a:pt x="139" y="43"/>
                      </a:lnTo>
                      <a:lnTo>
                        <a:pt x="114" y="31"/>
                      </a:lnTo>
                      <a:lnTo>
                        <a:pt x="109" y="22"/>
                      </a:lnTo>
                      <a:lnTo>
                        <a:pt x="92" y="15"/>
                      </a:lnTo>
                      <a:lnTo>
                        <a:pt x="80" y="8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8" name="Freeform 15"/>
                <p:cNvSpPr>
                  <a:spLocks/>
                </p:cNvSpPr>
                <p:nvPr/>
              </p:nvSpPr>
              <p:spPr bwMode="auto">
                <a:xfrm>
                  <a:off x="2713" y="1724"/>
                  <a:ext cx="90" cy="139"/>
                </a:xfrm>
                <a:custGeom>
                  <a:avLst/>
                  <a:gdLst>
                    <a:gd name="T0" fmla="*/ 59 w 185"/>
                    <a:gd name="T1" fmla="*/ 19 h 148"/>
                    <a:gd name="T2" fmla="*/ 38 w 185"/>
                    <a:gd name="T3" fmla="*/ 7 h 148"/>
                    <a:gd name="T4" fmla="*/ 21 w 185"/>
                    <a:gd name="T5" fmla="*/ 0 h 148"/>
                    <a:gd name="T6" fmla="*/ 0 w 185"/>
                    <a:gd name="T7" fmla="*/ 4 h 148"/>
                    <a:gd name="T8" fmla="*/ 2 w 185"/>
                    <a:gd name="T9" fmla="*/ 14 h 148"/>
                    <a:gd name="T10" fmla="*/ 14 w 185"/>
                    <a:gd name="T11" fmla="*/ 23 h 148"/>
                    <a:gd name="T12" fmla="*/ 50 w 185"/>
                    <a:gd name="T13" fmla="*/ 38 h 148"/>
                    <a:gd name="T14" fmla="*/ 71 w 185"/>
                    <a:gd name="T15" fmla="*/ 47 h 148"/>
                    <a:gd name="T16" fmla="*/ 86 w 185"/>
                    <a:gd name="T17" fmla="*/ 57 h 148"/>
                    <a:gd name="T18" fmla="*/ 92 w 185"/>
                    <a:gd name="T19" fmla="*/ 64 h 148"/>
                    <a:gd name="T20" fmla="*/ 95 w 185"/>
                    <a:gd name="T21" fmla="*/ 73 h 148"/>
                    <a:gd name="T22" fmla="*/ 88 w 185"/>
                    <a:gd name="T23" fmla="*/ 85 h 148"/>
                    <a:gd name="T24" fmla="*/ 76 w 185"/>
                    <a:gd name="T25" fmla="*/ 97 h 148"/>
                    <a:gd name="T26" fmla="*/ 71 w 185"/>
                    <a:gd name="T27" fmla="*/ 106 h 148"/>
                    <a:gd name="T28" fmla="*/ 65 w 185"/>
                    <a:gd name="T29" fmla="*/ 115 h 148"/>
                    <a:gd name="T30" fmla="*/ 65 w 185"/>
                    <a:gd name="T31" fmla="*/ 123 h 148"/>
                    <a:gd name="T32" fmla="*/ 65 w 185"/>
                    <a:gd name="T33" fmla="*/ 131 h 148"/>
                    <a:gd name="T34" fmla="*/ 71 w 185"/>
                    <a:gd name="T35" fmla="*/ 135 h 148"/>
                    <a:gd name="T36" fmla="*/ 82 w 185"/>
                    <a:gd name="T37" fmla="*/ 135 h 148"/>
                    <a:gd name="T38" fmla="*/ 105 w 185"/>
                    <a:gd name="T39" fmla="*/ 138 h 148"/>
                    <a:gd name="T40" fmla="*/ 130 w 185"/>
                    <a:gd name="T41" fmla="*/ 138 h 148"/>
                    <a:gd name="T42" fmla="*/ 156 w 185"/>
                    <a:gd name="T43" fmla="*/ 143 h 148"/>
                    <a:gd name="T44" fmla="*/ 170 w 185"/>
                    <a:gd name="T45" fmla="*/ 148 h 148"/>
                    <a:gd name="T46" fmla="*/ 179 w 185"/>
                    <a:gd name="T47" fmla="*/ 142 h 148"/>
                    <a:gd name="T48" fmla="*/ 185 w 185"/>
                    <a:gd name="T49" fmla="*/ 137 h 148"/>
                    <a:gd name="T50" fmla="*/ 179 w 185"/>
                    <a:gd name="T51" fmla="*/ 134 h 148"/>
                    <a:gd name="T52" fmla="*/ 164 w 185"/>
                    <a:gd name="T53" fmla="*/ 132 h 148"/>
                    <a:gd name="T54" fmla="*/ 130 w 185"/>
                    <a:gd name="T55" fmla="*/ 130 h 148"/>
                    <a:gd name="T56" fmla="*/ 84 w 185"/>
                    <a:gd name="T57" fmla="*/ 130 h 148"/>
                    <a:gd name="T58" fmla="*/ 78 w 185"/>
                    <a:gd name="T59" fmla="*/ 128 h 148"/>
                    <a:gd name="T60" fmla="*/ 76 w 185"/>
                    <a:gd name="T61" fmla="*/ 119 h 148"/>
                    <a:gd name="T62" fmla="*/ 90 w 185"/>
                    <a:gd name="T63" fmla="*/ 103 h 148"/>
                    <a:gd name="T64" fmla="*/ 99 w 185"/>
                    <a:gd name="T65" fmla="*/ 94 h 148"/>
                    <a:gd name="T66" fmla="*/ 109 w 185"/>
                    <a:gd name="T67" fmla="*/ 78 h 148"/>
                    <a:gd name="T68" fmla="*/ 112 w 185"/>
                    <a:gd name="T69" fmla="*/ 68 h 148"/>
                    <a:gd name="T70" fmla="*/ 114 w 185"/>
                    <a:gd name="T71" fmla="*/ 58 h 148"/>
                    <a:gd name="T72" fmla="*/ 107 w 185"/>
                    <a:gd name="T73" fmla="*/ 48 h 148"/>
                    <a:gd name="T74" fmla="*/ 92 w 185"/>
                    <a:gd name="T75" fmla="*/ 37 h 148"/>
                    <a:gd name="T76" fmla="*/ 71 w 185"/>
                    <a:gd name="T77" fmla="*/ 25 h 148"/>
                    <a:gd name="T78" fmla="*/ 59 w 185"/>
                    <a:gd name="T79" fmla="*/ 19 h 148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85"/>
                    <a:gd name="T121" fmla="*/ 0 h 148"/>
                    <a:gd name="T122" fmla="*/ 185 w 185"/>
                    <a:gd name="T123" fmla="*/ 148 h 148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85" h="148">
                      <a:moveTo>
                        <a:pt x="59" y="19"/>
                      </a:moveTo>
                      <a:lnTo>
                        <a:pt x="38" y="7"/>
                      </a:lnTo>
                      <a:lnTo>
                        <a:pt x="21" y="0"/>
                      </a:lnTo>
                      <a:lnTo>
                        <a:pt x="0" y="4"/>
                      </a:lnTo>
                      <a:lnTo>
                        <a:pt x="2" y="14"/>
                      </a:lnTo>
                      <a:lnTo>
                        <a:pt x="14" y="23"/>
                      </a:lnTo>
                      <a:lnTo>
                        <a:pt x="50" y="38"/>
                      </a:lnTo>
                      <a:lnTo>
                        <a:pt x="71" y="47"/>
                      </a:lnTo>
                      <a:lnTo>
                        <a:pt x="86" y="57"/>
                      </a:lnTo>
                      <a:lnTo>
                        <a:pt x="92" y="64"/>
                      </a:lnTo>
                      <a:lnTo>
                        <a:pt x="95" y="73"/>
                      </a:lnTo>
                      <a:lnTo>
                        <a:pt x="88" y="85"/>
                      </a:lnTo>
                      <a:lnTo>
                        <a:pt x="76" y="97"/>
                      </a:lnTo>
                      <a:lnTo>
                        <a:pt x="71" y="106"/>
                      </a:lnTo>
                      <a:lnTo>
                        <a:pt x="65" y="115"/>
                      </a:lnTo>
                      <a:lnTo>
                        <a:pt x="65" y="123"/>
                      </a:lnTo>
                      <a:lnTo>
                        <a:pt x="65" y="131"/>
                      </a:lnTo>
                      <a:lnTo>
                        <a:pt x="71" y="135"/>
                      </a:lnTo>
                      <a:lnTo>
                        <a:pt x="82" y="135"/>
                      </a:lnTo>
                      <a:lnTo>
                        <a:pt x="105" y="138"/>
                      </a:lnTo>
                      <a:lnTo>
                        <a:pt x="130" y="138"/>
                      </a:lnTo>
                      <a:lnTo>
                        <a:pt x="156" y="143"/>
                      </a:lnTo>
                      <a:lnTo>
                        <a:pt x="170" y="148"/>
                      </a:lnTo>
                      <a:lnTo>
                        <a:pt x="179" y="142"/>
                      </a:lnTo>
                      <a:lnTo>
                        <a:pt x="185" y="137"/>
                      </a:lnTo>
                      <a:lnTo>
                        <a:pt x="179" y="134"/>
                      </a:lnTo>
                      <a:lnTo>
                        <a:pt x="164" y="132"/>
                      </a:lnTo>
                      <a:lnTo>
                        <a:pt x="130" y="130"/>
                      </a:lnTo>
                      <a:lnTo>
                        <a:pt x="84" y="130"/>
                      </a:lnTo>
                      <a:lnTo>
                        <a:pt x="78" y="128"/>
                      </a:lnTo>
                      <a:lnTo>
                        <a:pt x="76" y="119"/>
                      </a:lnTo>
                      <a:lnTo>
                        <a:pt x="90" y="103"/>
                      </a:lnTo>
                      <a:lnTo>
                        <a:pt x="99" y="94"/>
                      </a:lnTo>
                      <a:lnTo>
                        <a:pt x="109" y="78"/>
                      </a:lnTo>
                      <a:lnTo>
                        <a:pt x="112" y="68"/>
                      </a:lnTo>
                      <a:lnTo>
                        <a:pt x="114" y="58"/>
                      </a:lnTo>
                      <a:lnTo>
                        <a:pt x="107" y="48"/>
                      </a:lnTo>
                      <a:lnTo>
                        <a:pt x="92" y="37"/>
                      </a:lnTo>
                      <a:lnTo>
                        <a:pt x="71" y="25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9" name="Freeform 16"/>
                <p:cNvSpPr>
                  <a:spLocks/>
                </p:cNvSpPr>
                <p:nvPr/>
              </p:nvSpPr>
              <p:spPr bwMode="auto">
                <a:xfrm>
                  <a:off x="2673" y="1727"/>
                  <a:ext cx="47" cy="127"/>
                </a:xfrm>
                <a:custGeom>
                  <a:avLst/>
                  <a:gdLst>
                    <a:gd name="T0" fmla="*/ 21 w 96"/>
                    <a:gd name="T1" fmla="*/ 23 h 135"/>
                    <a:gd name="T2" fmla="*/ 31 w 96"/>
                    <a:gd name="T3" fmla="*/ 12 h 135"/>
                    <a:gd name="T4" fmla="*/ 48 w 96"/>
                    <a:gd name="T5" fmla="*/ 3 h 135"/>
                    <a:gd name="T6" fmla="*/ 63 w 96"/>
                    <a:gd name="T7" fmla="*/ 0 h 135"/>
                    <a:gd name="T8" fmla="*/ 80 w 96"/>
                    <a:gd name="T9" fmla="*/ 0 h 135"/>
                    <a:gd name="T10" fmla="*/ 88 w 96"/>
                    <a:gd name="T11" fmla="*/ 4 h 135"/>
                    <a:gd name="T12" fmla="*/ 86 w 96"/>
                    <a:gd name="T13" fmla="*/ 12 h 135"/>
                    <a:gd name="T14" fmla="*/ 78 w 96"/>
                    <a:gd name="T15" fmla="*/ 16 h 135"/>
                    <a:gd name="T16" fmla="*/ 56 w 96"/>
                    <a:gd name="T17" fmla="*/ 22 h 135"/>
                    <a:gd name="T18" fmla="*/ 42 w 96"/>
                    <a:gd name="T19" fmla="*/ 33 h 135"/>
                    <a:gd name="T20" fmla="*/ 42 w 96"/>
                    <a:gd name="T21" fmla="*/ 41 h 135"/>
                    <a:gd name="T22" fmla="*/ 46 w 96"/>
                    <a:gd name="T23" fmla="*/ 53 h 135"/>
                    <a:gd name="T24" fmla="*/ 61 w 96"/>
                    <a:gd name="T25" fmla="*/ 70 h 135"/>
                    <a:gd name="T26" fmla="*/ 75 w 96"/>
                    <a:gd name="T27" fmla="*/ 85 h 135"/>
                    <a:gd name="T28" fmla="*/ 84 w 96"/>
                    <a:gd name="T29" fmla="*/ 98 h 135"/>
                    <a:gd name="T30" fmla="*/ 92 w 96"/>
                    <a:gd name="T31" fmla="*/ 108 h 135"/>
                    <a:gd name="T32" fmla="*/ 96 w 96"/>
                    <a:gd name="T33" fmla="*/ 117 h 135"/>
                    <a:gd name="T34" fmla="*/ 96 w 96"/>
                    <a:gd name="T35" fmla="*/ 126 h 135"/>
                    <a:gd name="T36" fmla="*/ 82 w 96"/>
                    <a:gd name="T37" fmla="*/ 128 h 135"/>
                    <a:gd name="T38" fmla="*/ 63 w 96"/>
                    <a:gd name="T39" fmla="*/ 129 h 135"/>
                    <a:gd name="T40" fmla="*/ 42 w 96"/>
                    <a:gd name="T41" fmla="*/ 131 h 135"/>
                    <a:gd name="T42" fmla="*/ 25 w 96"/>
                    <a:gd name="T43" fmla="*/ 134 h 135"/>
                    <a:gd name="T44" fmla="*/ 18 w 96"/>
                    <a:gd name="T45" fmla="*/ 135 h 135"/>
                    <a:gd name="T46" fmla="*/ 4 w 96"/>
                    <a:gd name="T47" fmla="*/ 132 h 135"/>
                    <a:gd name="T48" fmla="*/ 0 w 96"/>
                    <a:gd name="T49" fmla="*/ 126 h 135"/>
                    <a:gd name="T50" fmla="*/ 8 w 96"/>
                    <a:gd name="T51" fmla="*/ 124 h 135"/>
                    <a:gd name="T52" fmla="*/ 31 w 96"/>
                    <a:gd name="T53" fmla="*/ 123 h 135"/>
                    <a:gd name="T54" fmla="*/ 50 w 96"/>
                    <a:gd name="T55" fmla="*/ 121 h 135"/>
                    <a:gd name="T56" fmla="*/ 80 w 96"/>
                    <a:gd name="T57" fmla="*/ 121 h 135"/>
                    <a:gd name="T58" fmla="*/ 80 w 96"/>
                    <a:gd name="T59" fmla="*/ 117 h 135"/>
                    <a:gd name="T60" fmla="*/ 78 w 96"/>
                    <a:gd name="T61" fmla="*/ 113 h 135"/>
                    <a:gd name="T62" fmla="*/ 69 w 96"/>
                    <a:gd name="T63" fmla="*/ 98 h 135"/>
                    <a:gd name="T64" fmla="*/ 56 w 96"/>
                    <a:gd name="T65" fmla="*/ 85 h 135"/>
                    <a:gd name="T66" fmla="*/ 46 w 96"/>
                    <a:gd name="T67" fmla="*/ 75 h 135"/>
                    <a:gd name="T68" fmla="*/ 37 w 96"/>
                    <a:gd name="T69" fmla="*/ 63 h 135"/>
                    <a:gd name="T70" fmla="*/ 25 w 96"/>
                    <a:gd name="T71" fmla="*/ 55 h 135"/>
                    <a:gd name="T72" fmla="*/ 21 w 96"/>
                    <a:gd name="T73" fmla="*/ 44 h 135"/>
                    <a:gd name="T74" fmla="*/ 18 w 96"/>
                    <a:gd name="T75" fmla="*/ 34 h 135"/>
                    <a:gd name="T76" fmla="*/ 21 w 96"/>
                    <a:gd name="T77" fmla="*/ 23 h 13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135"/>
                    <a:gd name="T119" fmla="*/ 96 w 96"/>
                    <a:gd name="T120" fmla="*/ 135 h 13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135">
                      <a:moveTo>
                        <a:pt x="21" y="23"/>
                      </a:moveTo>
                      <a:lnTo>
                        <a:pt x="31" y="12"/>
                      </a:lnTo>
                      <a:lnTo>
                        <a:pt x="48" y="3"/>
                      </a:lnTo>
                      <a:lnTo>
                        <a:pt x="63" y="0"/>
                      </a:lnTo>
                      <a:lnTo>
                        <a:pt x="80" y="0"/>
                      </a:lnTo>
                      <a:lnTo>
                        <a:pt x="88" y="4"/>
                      </a:lnTo>
                      <a:lnTo>
                        <a:pt x="86" y="12"/>
                      </a:lnTo>
                      <a:lnTo>
                        <a:pt x="78" y="16"/>
                      </a:lnTo>
                      <a:lnTo>
                        <a:pt x="56" y="22"/>
                      </a:lnTo>
                      <a:lnTo>
                        <a:pt x="42" y="33"/>
                      </a:lnTo>
                      <a:lnTo>
                        <a:pt x="42" y="41"/>
                      </a:lnTo>
                      <a:lnTo>
                        <a:pt x="46" y="53"/>
                      </a:lnTo>
                      <a:lnTo>
                        <a:pt x="61" y="70"/>
                      </a:lnTo>
                      <a:lnTo>
                        <a:pt x="75" y="85"/>
                      </a:lnTo>
                      <a:lnTo>
                        <a:pt x="84" y="98"/>
                      </a:lnTo>
                      <a:lnTo>
                        <a:pt x="92" y="108"/>
                      </a:lnTo>
                      <a:lnTo>
                        <a:pt x="96" y="117"/>
                      </a:lnTo>
                      <a:lnTo>
                        <a:pt x="96" y="126"/>
                      </a:lnTo>
                      <a:lnTo>
                        <a:pt x="82" y="128"/>
                      </a:lnTo>
                      <a:lnTo>
                        <a:pt x="63" y="129"/>
                      </a:lnTo>
                      <a:lnTo>
                        <a:pt x="42" y="131"/>
                      </a:lnTo>
                      <a:lnTo>
                        <a:pt x="25" y="134"/>
                      </a:lnTo>
                      <a:lnTo>
                        <a:pt x="18" y="135"/>
                      </a:lnTo>
                      <a:lnTo>
                        <a:pt x="4" y="132"/>
                      </a:lnTo>
                      <a:lnTo>
                        <a:pt x="0" y="126"/>
                      </a:lnTo>
                      <a:lnTo>
                        <a:pt x="8" y="124"/>
                      </a:lnTo>
                      <a:lnTo>
                        <a:pt x="31" y="123"/>
                      </a:lnTo>
                      <a:lnTo>
                        <a:pt x="50" y="121"/>
                      </a:lnTo>
                      <a:lnTo>
                        <a:pt x="80" y="121"/>
                      </a:lnTo>
                      <a:lnTo>
                        <a:pt x="80" y="117"/>
                      </a:lnTo>
                      <a:lnTo>
                        <a:pt x="78" y="113"/>
                      </a:lnTo>
                      <a:lnTo>
                        <a:pt x="69" y="98"/>
                      </a:lnTo>
                      <a:lnTo>
                        <a:pt x="56" y="85"/>
                      </a:lnTo>
                      <a:lnTo>
                        <a:pt x="46" y="75"/>
                      </a:lnTo>
                      <a:lnTo>
                        <a:pt x="37" y="63"/>
                      </a:lnTo>
                      <a:lnTo>
                        <a:pt x="25" y="55"/>
                      </a:lnTo>
                      <a:lnTo>
                        <a:pt x="21" y="44"/>
                      </a:lnTo>
                      <a:lnTo>
                        <a:pt x="18" y="34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32" name="Line 17"/>
              <p:cNvSpPr>
                <a:spLocks noChangeShapeType="1"/>
              </p:cNvSpPr>
              <p:nvPr/>
            </p:nvSpPr>
            <p:spPr bwMode="auto">
              <a:xfrm>
                <a:off x="1092" y="1314"/>
                <a:ext cx="90" cy="186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33" name="Text Box 18"/>
              <p:cNvSpPr txBox="1">
                <a:spLocks noChangeArrowheads="1"/>
              </p:cNvSpPr>
              <p:nvPr/>
            </p:nvSpPr>
            <p:spPr bwMode="auto">
              <a:xfrm>
                <a:off x="912" y="1790"/>
                <a:ext cx="570" cy="10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Interception</a:t>
                </a: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642" y="974"/>
              <a:ext cx="1146" cy="1120"/>
              <a:chOff x="642" y="974"/>
              <a:chExt cx="1146" cy="1120"/>
            </a:xfrm>
          </p:grpSpPr>
          <p:sp>
            <p:nvSpPr>
              <p:cNvPr id="2129" name="Text Box 20"/>
              <p:cNvSpPr txBox="1">
                <a:spLocks noChangeArrowheads="1"/>
              </p:cNvSpPr>
              <p:nvPr/>
            </p:nvSpPr>
            <p:spPr bwMode="auto">
              <a:xfrm>
                <a:off x="799" y="974"/>
                <a:ext cx="735" cy="1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sz="1400">
                    <a:solidFill>
                      <a:srgbClr val="3333FF"/>
                    </a:solidFill>
                    <a:latin typeface="Comic Sans MS" pitchFamily="66" charset="0"/>
                    <a:ea typeface="Gungsuh" pitchFamily="18" charset="-127"/>
                  </a:rPr>
                  <a:t>Confidentiality</a:t>
                </a:r>
              </a:p>
            </p:txBody>
          </p:sp>
          <p:sp>
            <p:nvSpPr>
              <p:cNvPr id="2130" name="Text Box 21"/>
              <p:cNvSpPr txBox="1">
                <a:spLocks noChangeArrowheads="1"/>
              </p:cNvSpPr>
              <p:nvPr/>
            </p:nvSpPr>
            <p:spPr bwMode="auto">
              <a:xfrm>
                <a:off x="642" y="1988"/>
                <a:ext cx="1146" cy="10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Is Private?</a:t>
                </a:r>
              </a:p>
            </p:txBody>
          </p:sp>
        </p:grpSp>
        <p:sp>
          <p:nvSpPr>
            <p:cNvPr id="2058" name="Rectangle 22"/>
            <p:cNvSpPr>
              <a:spLocks noChangeArrowheads="1"/>
            </p:cNvSpPr>
            <p:nvPr/>
          </p:nvSpPr>
          <p:spPr bwMode="auto">
            <a:xfrm>
              <a:off x="576" y="2646"/>
              <a:ext cx="1272" cy="83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657" y="2715"/>
              <a:ext cx="1089" cy="305"/>
              <a:chOff x="657" y="2715"/>
              <a:chExt cx="1089" cy="305"/>
            </a:xfrm>
          </p:grpSpPr>
          <p:pic>
            <p:nvPicPr>
              <p:cNvPr id="2127" name="Picture 24" descr="Click To Preview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57" y="2716"/>
                <a:ext cx="28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28" name="Picture 25" descr="Click To Preview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41" y="2715"/>
                <a:ext cx="305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098" y="3032"/>
              <a:ext cx="229" cy="265"/>
              <a:chOff x="2526" y="1562"/>
              <a:chExt cx="277" cy="301"/>
            </a:xfrm>
          </p:grpSpPr>
          <p:sp>
            <p:nvSpPr>
              <p:cNvPr id="2121" name="Freeform 27"/>
              <p:cNvSpPr>
                <a:spLocks/>
              </p:cNvSpPr>
              <p:nvPr/>
            </p:nvSpPr>
            <p:spPr bwMode="auto">
              <a:xfrm>
                <a:off x="2586" y="1562"/>
                <a:ext cx="63" cy="72"/>
              </a:xfrm>
              <a:custGeom>
                <a:avLst/>
                <a:gdLst>
                  <a:gd name="T0" fmla="*/ 89 w 127"/>
                  <a:gd name="T1" fmla="*/ 23 h 77"/>
                  <a:gd name="T2" fmla="*/ 80 w 127"/>
                  <a:gd name="T3" fmla="*/ 14 h 77"/>
                  <a:gd name="T4" fmla="*/ 70 w 127"/>
                  <a:gd name="T5" fmla="*/ 7 h 77"/>
                  <a:gd name="T6" fmla="*/ 53 w 127"/>
                  <a:gd name="T7" fmla="*/ 3 h 77"/>
                  <a:gd name="T8" fmla="*/ 36 w 127"/>
                  <a:gd name="T9" fmla="*/ 0 h 77"/>
                  <a:gd name="T10" fmla="*/ 11 w 127"/>
                  <a:gd name="T11" fmla="*/ 3 h 77"/>
                  <a:gd name="T12" fmla="*/ 0 w 127"/>
                  <a:gd name="T13" fmla="*/ 10 h 77"/>
                  <a:gd name="T14" fmla="*/ 0 w 127"/>
                  <a:gd name="T15" fmla="*/ 22 h 77"/>
                  <a:gd name="T16" fmla="*/ 5 w 127"/>
                  <a:gd name="T17" fmla="*/ 36 h 77"/>
                  <a:gd name="T18" fmla="*/ 15 w 127"/>
                  <a:gd name="T19" fmla="*/ 45 h 77"/>
                  <a:gd name="T20" fmla="*/ 11 w 127"/>
                  <a:gd name="T21" fmla="*/ 47 h 77"/>
                  <a:gd name="T22" fmla="*/ 11 w 127"/>
                  <a:gd name="T23" fmla="*/ 50 h 77"/>
                  <a:gd name="T24" fmla="*/ 17 w 127"/>
                  <a:gd name="T25" fmla="*/ 54 h 77"/>
                  <a:gd name="T26" fmla="*/ 24 w 127"/>
                  <a:gd name="T27" fmla="*/ 55 h 77"/>
                  <a:gd name="T28" fmla="*/ 30 w 127"/>
                  <a:gd name="T29" fmla="*/ 57 h 77"/>
                  <a:gd name="T30" fmla="*/ 38 w 127"/>
                  <a:gd name="T31" fmla="*/ 63 h 77"/>
                  <a:gd name="T32" fmla="*/ 49 w 127"/>
                  <a:gd name="T33" fmla="*/ 69 h 77"/>
                  <a:gd name="T34" fmla="*/ 63 w 127"/>
                  <a:gd name="T35" fmla="*/ 75 h 77"/>
                  <a:gd name="T36" fmla="*/ 82 w 127"/>
                  <a:gd name="T37" fmla="*/ 77 h 77"/>
                  <a:gd name="T38" fmla="*/ 104 w 127"/>
                  <a:gd name="T39" fmla="*/ 70 h 77"/>
                  <a:gd name="T40" fmla="*/ 110 w 127"/>
                  <a:gd name="T41" fmla="*/ 64 h 77"/>
                  <a:gd name="T42" fmla="*/ 110 w 127"/>
                  <a:gd name="T43" fmla="*/ 52 h 77"/>
                  <a:gd name="T44" fmla="*/ 106 w 127"/>
                  <a:gd name="T45" fmla="*/ 40 h 77"/>
                  <a:gd name="T46" fmla="*/ 97 w 127"/>
                  <a:gd name="T47" fmla="*/ 30 h 77"/>
                  <a:gd name="T48" fmla="*/ 127 w 127"/>
                  <a:gd name="T49" fmla="*/ 30 h 77"/>
                  <a:gd name="T50" fmla="*/ 127 w 127"/>
                  <a:gd name="T51" fmla="*/ 26 h 77"/>
                  <a:gd name="T52" fmla="*/ 89 w 127"/>
                  <a:gd name="T53" fmla="*/ 23 h 7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7"/>
                  <a:gd name="T82" fmla="*/ 0 h 77"/>
                  <a:gd name="T83" fmla="*/ 127 w 127"/>
                  <a:gd name="T84" fmla="*/ 77 h 7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7" h="77">
                    <a:moveTo>
                      <a:pt x="89" y="23"/>
                    </a:moveTo>
                    <a:lnTo>
                      <a:pt x="80" y="14"/>
                    </a:lnTo>
                    <a:lnTo>
                      <a:pt x="70" y="7"/>
                    </a:lnTo>
                    <a:lnTo>
                      <a:pt x="53" y="3"/>
                    </a:lnTo>
                    <a:lnTo>
                      <a:pt x="36" y="0"/>
                    </a:lnTo>
                    <a:lnTo>
                      <a:pt x="11" y="3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5" y="36"/>
                    </a:lnTo>
                    <a:lnTo>
                      <a:pt x="15" y="45"/>
                    </a:lnTo>
                    <a:lnTo>
                      <a:pt x="11" y="47"/>
                    </a:lnTo>
                    <a:lnTo>
                      <a:pt x="11" y="50"/>
                    </a:lnTo>
                    <a:lnTo>
                      <a:pt x="17" y="54"/>
                    </a:lnTo>
                    <a:lnTo>
                      <a:pt x="24" y="55"/>
                    </a:lnTo>
                    <a:lnTo>
                      <a:pt x="30" y="57"/>
                    </a:lnTo>
                    <a:lnTo>
                      <a:pt x="38" y="63"/>
                    </a:lnTo>
                    <a:lnTo>
                      <a:pt x="49" y="69"/>
                    </a:lnTo>
                    <a:lnTo>
                      <a:pt x="63" y="75"/>
                    </a:lnTo>
                    <a:lnTo>
                      <a:pt x="82" y="77"/>
                    </a:lnTo>
                    <a:lnTo>
                      <a:pt x="104" y="70"/>
                    </a:lnTo>
                    <a:lnTo>
                      <a:pt x="110" y="64"/>
                    </a:lnTo>
                    <a:lnTo>
                      <a:pt x="110" y="52"/>
                    </a:lnTo>
                    <a:lnTo>
                      <a:pt x="106" y="40"/>
                    </a:lnTo>
                    <a:lnTo>
                      <a:pt x="97" y="30"/>
                    </a:lnTo>
                    <a:lnTo>
                      <a:pt x="127" y="30"/>
                    </a:lnTo>
                    <a:lnTo>
                      <a:pt x="127" y="26"/>
                    </a:lnTo>
                    <a:lnTo>
                      <a:pt x="89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2" name="Freeform 28"/>
              <p:cNvSpPr>
                <a:spLocks/>
              </p:cNvSpPr>
              <p:nvPr/>
            </p:nvSpPr>
            <p:spPr bwMode="auto">
              <a:xfrm>
                <a:off x="2526" y="1589"/>
                <a:ext cx="79" cy="96"/>
              </a:xfrm>
              <a:custGeom>
                <a:avLst/>
                <a:gdLst>
                  <a:gd name="T0" fmla="*/ 160 w 162"/>
                  <a:gd name="T1" fmla="*/ 70 h 102"/>
                  <a:gd name="T2" fmla="*/ 154 w 162"/>
                  <a:gd name="T3" fmla="*/ 65 h 102"/>
                  <a:gd name="T4" fmla="*/ 139 w 162"/>
                  <a:gd name="T5" fmla="*/ 65 h 102"/>
                  <a:gd name="T6" fmla="*/ 114 w 162"/>
                  <a:gd name="T7" fmla="*/ 71 h 102"/>
                  <a:gd name="T8" fmla="*/ 88 w 162"/>
                  <a:gd name="T9" fmla="*/ 82 h 102"/>
                  <a:gd name="T10" fmla="*/ 55 w 162"/>
                  <a:gd name="T11" fmla="*/ 87 h 102"/>
                  <a:gd name="T12" fmla="*/ 32 w 162"/>
                  <a:gd name="T13" fmla="*/ 87 h 102"/>
                  <a:gd name="T14" fmla="*/ 23 w 162"/>
                  <a:gd name="T15" fmla="*/ 83 h 102"/>
                  <a:gd name="T16" fmla="*/ 25 w 162"/>
                  <a:gd name="T17" fmla="*/ 78 h 102"/>
                  <a:gd name="T18" fmla="*/ 38 w 162"/>
                  <a:gd name="T19" fmla="*/ 68 h 102"/>
                  <a:gd name="T20" fmla="*/ 63 w 162"/>
                  <a:gd name="T21" fmla="*/ 57 h 102"/>
                  <a:gd name="T22" fmla="*/ 95 w 162"/>
                  <a:gd name="T23" fmla="*/ 48 h 102"/>
                  <a:gd name="T24" fmla="*/ 127 w 162"/>
                  <a:gd name="T25" fmla="*/ 41 h 102"/>
                  <a:gd name="T26" fmla="*/ 146 w 162"/>
                  <a:gd name="T27" fmla="*/ 43 h 102"/>
                  <a:gd name="T28" fmla="*/ 162 w 162"/>
                  <a:gd name="T29" fmla="*/ 45 h 102"/>
                  <a:gd name="T30" fmla="*/ 162 w 162"/>
                  <a:gd name="T31" fmla="*/ 40 h 102"/>
                  <a:gd name="T32" fmla="*/ 143 w 162"/>
                  <a:gd name="T33" fmla="*/ 35 h 102"/>
                  <a:gd name="T34" fmla="*/ 135 w 162"/>
                  <a:gd name="T35" fmla="*/ 31 h 102"/>
                  <a:gd name="T36" fmla="*/ 127 w 162"/>
                  <a:gd name="T37" fmla="*/ 24 h 102"/>
                  <a:gd name="T38" fmla="*/ 126 w 162"/>
                  <a:gd name="T39" fmla="*/ 16 h 102"/>
                  <a:gd name="T40" fmla="*/ 122 w 162"/>
                  <a:gd name="T41" fmla="*/ 3 h 102"/>
                  <a:gd name="T42" fmla="*/ 108 w 162"/>
                  <a:gd name="T43" fmla="*/ 0 h 102"/>
                  <a:gd name="T44" fmla="*/ 103 w 162"/>
                  <a:gd name="T45" fmla="*/ 2 h 102"/>
                  <a:gd name="T46" fmla="*/ 95 w 162"/>
                  <a:gd name="T47" fmla="*/ 10 h 102"/>
                  <a:gd name="T48" fmla="*/ 101 w 162"/>
                  <a:gd name="T49" fmla="*/ 20 h 102"/>
                  <a:gd name="T50" fmla="*/ 112 w 162"/>
                  <a:gd name="T51" fmla="*/ 27 h 102"/>
                  <a:gd name="T52" fmla="*/ 126 w 162"/>
                  <a:gd name="T53" fmla="*/ 34 h 102"/>
                  <a:gd name="T54" fmla="*/ 107 w 162"/>
                  <a:gd name="T55" fmla="*/ 38 h 102"/>
                  <a:gd name="T56" fmla="*/ 86 w 162"/>
                  <a:gd name="T57" fmla="*/ 42 h 102"/>
                  <a:gd name="T58" fmla="*/ 57 w 162"/>
                  <a:gd name="T59" fmla="*/ 48 h 102"/>
                  <a:gd name="T60" fmla="*/ 34 w 162"/>
                  <a:gd name="T61" fmla="*/ 56 h 102"/>
                  <a:gd name="T62" fmla="*/ 15 w 162"/>
                  <a:gd name="T63" fmla="*/ 68 h 102"/>
                  <a:gd name="T64" fmla="*/ 2 w 162"/>
                  <a:gd name="T65" fmla="*/ 78 h 102"/>
                  <a:gd name="T66" fmla="*/ 0 w 162"/>
                  <a:gd name="T67" fmla="*/ 84 h 102"/>
                  <a:gd name="T68" fmla="*/ 4 w 162"/>
                  <a:gd name="T69" fmla="*/ 92 h 102"/>
                  <a:gd name="T70" fmla="*/ 12 w 162"/>
                  <a:gd name="T71" fmla="*/ 99 h 102"/>
                  <a:gd name="T72" fmla="*/ 29 w 162"/>
                  <a:gd name="T73" fmla="*/ 102 h 102"/>
                  <a:gd name="T74" fmla="*/ 65 w 162"/>
                  <a:gd name="T75" fmla="*/ 98 h 102"/>
                  <a:gd name="T76" fmla="*/ 107 w 162"/>
                  <a:gd name="T77" fmla="*/ 89 h 102"/>
                  <a:gd name="T78" fmla="*/ 133 w 162"/>
                  <a:gd name="T79" fmla="*/ 83 h 102"/>
                  <a:gd name="T80" fmla="*/ 146 w 162"/>
                  <a:gd name="T81" fmla="*/ 78 h 102"/>
                  <a:gd name="T82" fmla="*/ 160 w 162"/>
                  <a:gd name="T83" fmla="*/ 70 h 10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62"/>
                  <a:gd name="T127" fmla="*/ 0 h 102"/>
                  <a:gd name="T128" fmla="*/ 162 w 162"/>
                  <a:gd name="T129" fmla="*/ 102 h 10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62" h="102">
                    <a:moveTo>
                      <a:pt x="160" y="70"/>
                    </a:moveTo>
                    <a:lnTo>
                      <a:pt x="154" y="65"/>
                    </a:lnTo>
                    <a:lnTo>
                      <a:pt x="139" y="65"/>
                    </a:lnTo>
                    <a:lnTo>
                      <a:pt x="114" y="71"/>
                    </a:lnTo>
                    <a:lnTo>
                      <a:pt x="88" y="82"/>
                    </a:lnTo>
                    <a:lnTo>
                      <a:pt x="55" y="87"/>
                    </a:lnTo>
                    <a:lnTo>
                      <a:pt x="32" y="87"/>
                    </a:lnTo>
                    <a:lnTo>
                      <a:pt x="23" y="83"/>
                    </a:lnTo>
                    <a:lnTo>
                      <a:pt x="25" y="78"/>
                    </a:lnTo>
                    <a:lnTo>
                      <a:pt x="38" y="68"/>
                    </a:lnTo>
                    <a:lnTo>
                      <a:pt x="63" y="57"/>
                    </a:lnTo>
                    <a:lnTo>
                      <a:pt x="95" y="48"/>
                    </a:lnTo>
                    <a:lnTo>
                      <a:pt x="127" y="41"/>
                    </a:lnTo>
                    <a:lnTo>
                      <a:pt x="146" y="43"/>
                    </a:lnTo>
                    <a:lnTo>
                      <a:pt x="162" y="45"/>
                    </a:lnTo>
                    <a:lnTo>
                      <a:pt x="162" y="40"/>
                    </a:lnTo>
                    <a:lnTo>
                      <a:pt x="143" y="35"/>
                    </a:lnTo>
                    <a:lnTo>
                      <a:pt x="135" y="31"/>
                    </a:lnTo>
                    <a:lnTo>
                      <a:pt x="127" y="24"/>
                    </a:lnTo>
                    <a:lnTo>
                      <a:pt x="126" y="16"/>
                    </a:lnTo>
                    <a:lnTo>
                      <a:pt x="122" y="3"/>
                    </a:lnTo>
                    <a:lnTo>
                      <a:pt x="108" y="0"/>
                    </a:lnTo>
                    <a:lnTo>
                      <a:pt x="103" y="2"/>
                    </a:lnTo>
                    <a:lnTo>
                      <a:pt x="95" y="10"/>
                    </a:lnTo>
                    <a:lnTo>
                      <a:pt x="101" y="20"/>
                    </a:lnTo>
                    <a:lnTo>
                      <a:pt x="112" y="27"/>
                    </a:lnTo>
                    <a:lnTo>
                      <a:pt x="126" y="34"/>
                    </a:lnTo>
                    <a:lnTo>
                      <a:pt x="107" y="38"/>
                    </a:lnTo>
                    <a:lnTo>
                      <a:pt x="86" y="42"/>
                    </a:lnTo>
                    <a:lnTo>
                      <a:pt x="57" y="48"/>
                    </a:lnTo>
                    <a:lnTo>
                      <a:pt x="34" y="56"/>
                    </a:lnTo>
                    <a:lnTo>
                      <a:pt x="15" y="68"/>
                    </a:lnTo>
                    <a:lnTo>
                      <a:pt x="2" y="78"/>
                    </a:lnTo>
                    <a:lnTo>
                      <a:pt x="0" y="84"/>
                    </a:lnTo>
                    <a:lnTo>
                      <a:pt x="4" y="92"/>
                    </a:lnTo>
                    <a:lnTo>
                      <a:pt x="12" y="99"/>
                    </a:lnTo>
                    <a:lnTo>
                      <a:pt x="29" y="102"/>
                    </a:lnTo>
                    <a:lnTo>
                      <a:pt x="65" y="98"/>
                    </a:lnTo>
                    <a:lnTo>
                      <a:pt x="107" y="89"/>
                    </a:lnTo>
                    <a:lnTo>
                      <a:pt x="133" y="83"/>
                    </a:lnTo>
                    <a:lnTo>
                      <a:pt x="146" y="78"/>
                    </a:lnTo>
                    <a:lnTo>
                      <a:pt x="160" y="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3" name="Freeform 29"/>
              <p:cNvSpPr>
                <a:spLocks/>
              </p:cNvSpPr>
              <p:nvPr/>
            </p:nvSpPr>
            <p:spPr bwMode="auto">
              <a:xfrm>
                <a:off x="2631" y="1636"/>
                <a:ext cx="109" cy="58"/>
              </a:xfrm>
              <a:custGeom>
                <a:avLst/>
                <a:gdLst>
                  <a:gd name="T0" fmla="*/ 0 w 220"/>
                  <a:gd name="T1" fmla="*/ 3 h 61"/>
                  <a:gd name="T2" fmla="*/ 15 w 220"/>
                  <a:gd name="T3" fmla="*/ 0 h 61"/>
                  <a:gd name="T4" fmla="*/ 34 w 220"/>
                  <a:gd name="T5" fmla="*/ 0 h 61"/>
                  <a:gd name="T6" fmla="*/ 76 w 220"/>
                  <a:gd name="T7" fmla="*/ 4 h 61"/>
                  <a:gd name="T8" fmla="*/ 139 w 220"/>
                  <a:gd name="T9" fmla="*/ 9 h 61"/>
                  <a:gd name="T10" fmla="*/ 179 w 220"/>
                  <a:gd name="T11" fmla="*/ 11 h 61"/>
                  <a:gd name="T12" fmla="*/ 188 w 220"/>
                  <a:gd name="T13" fmla="*/ 15 h 61"/>
                  <a:gd name="T14" fmla="*/ 186 w 220"/>
                  <a:gd name="T15" fmla="*/ 19 h 61"/>
                  <a:gd name="T16" fmla="*/ 171 w 220"/>
                  <a:gd name="T17" fmla="*/ 23 h 61"/>
                  <a:gd name="T18" fmla="*/ 148 w 220"/>
                  <a:gd name="T19" fmla="*/ 29 h 61"/>
                  <a:gd name="T20" fmla="*/ 135 w 220"/>
                  <a:gd name="T21" fmla="*/ 36 h 61"/>
                  <a:gd name="T22" fmla="*/ 125 w 220"/>
                  <a:gd name="T23" fmla="*/ 47 h 61"/>
                  <a:gd name="T24" fmla="*/ 143 w 220"/>
                  <a:gd name="T25" fmla="*/ 48 h 61"/>
                  <a:gd name="T26" fmla="*/ 169 w 220"/>
                  <a:gd name="T27" fmla="*/ 47 h 61"/>
                  <a:gd name="T28" fmla="*/ 194 w 220"/>
                  <a:gd name="T29" fmla="*/ 49 h 61"/>
                  <a:gd name="T30" fmla="*/ 220 w 220"/>
                  <a:gd name="T31" fmla="*/ 56 h 61"/>
                  <a:gd name="T32" fmla="*/ 220 w 220"/>
                  <a:gd name="T33" fmla="*/ 59 h 61"/>
                  <a:gd name="T34" fmla="*/ 215 w 220"/>
                  <a:gd name="T35" fmla="*/ 60 h 61"/>
                  <a:gd name="T36" fmla="*/ 207 w 220"/>
                  <a:gd name="T37" fmla="*/ 61 h 61"/>
                  <a:gd name="T38" fmla="*/ 200 w 220"/>
                  <a:gd name="T39" fmla="*/ 57 h 61"/>
                  <a:gd name="T40" fmla="*/ 188 w 220"/>
                  <a:gd name="T41" fmla="*/ 54 h 61"/>
                  <a:gd name="T42" fmla="*/ 160 w 220"/>
                  <a:gd name="T43" fmla="*/ 51 h 61"/>
                  <a:gd name="T44" fmla="*/ 135 w 220"/>
                  <a:gd name="T45" fmla="*/ 51 h 61"/>
                  <a:gd name="T46" fmla="*/ 122 w 220"/>
                  <a:gd name="T47" fmla="*/ 53 h 61"/>
                  <a:gd name="T48" fmla="*/ 114 w 220"/>
                  <a:gd name="T49" fmla="*/ 50 h 61"/>
                  <a:gd name="T50" fmla="*/ 114 w 220"/>
                  <a:gd name="T51" fmla="*/ 45 h 61"/>
                  <a:gd name="T52" fmla="*/ 127 w 220"/>
                  <a:gd name="T53" fmla="*/ 36 h 61"/>
                  <a:gd name="T54" fmla="*/ 141 w 220"/>
                  <a:gd name="T55" fmla="*/ 28 h 61"/>
                  <a:gd name="T56" fmla="*/ 158 w 220"/>
                  <a:gd name="T57" fmla="*/ 23 h 61"/>
                  <a:gd name="T58" fmla="*/ 169 w 220"/>
                  <a:gd name="T59" fmla="*/ 17 h 61"/>
                  <a:gd name="T60" fmla="*/ 148 w 220"/>
                  <a:gd name="T61" fmla="*/ 18 h 61"/>
                  <a:gd name="T62" fmla="*/ 108 w 220"/>
                  <a:gd name="T63" fmla="*/ 16 h 61"/>
                  <a:gd name="T64" fmla="*/ 70 w 220"/>
                  <a:gd name="T65" fmla="*/ 15 h 61"/>
                  <a:gd name="T66" fmla="*/ 36 w 220"/>
                  <a:gd name="T67" fmla="*/ 13 h 61"/>
                  <a:gd name="T68" fmla="*/ 11 w 220"/>
                  <a:gd name="T69" fmla="*/ 11 h 61"/>
                  <a:gd name="T70" fmla="*/ 4 w 220"/>
                  <a:gd name="T71" fmla="*/ 8 h 61"/>
                  <a:gd name="T72" fmla="*/ 0 w 220"/>
                  <a:gd name="T73" fmla="*/ 3 h 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20"/>
                  <a:gd name="T112" fmla="*/ 0 h 61"/>
                  <a:gd name="T113" fmla="*/ 220 w 220"/>
                  <a:gd name="T114" fmla="*/ 61 h 6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20" h="61">
                    <a:moveTo>
                      <a:pt x="0" y="3"/>
                    </a:moveTo>
                    <a:lnTo>
                      <a:pt x="15" y="0"/>
                    </a:lnTo>
                    <a:lnTo>
                      <a:pt x="34" y="0"/>
                    </a:lnTo>
                    <a:lnTo>
                      <a:pt x="76" y="4"/>
                    </a:lnTo>
                    <a:lnTo>
                      <a:pt x="139" y="9"/>
                    </a:lnTo>
                    <a:lnTo>
                      <a:pt x="179" y="11"/>
                    </a:lnTo>
                    <a:lnTo>
                      <a:pt x="188" y="15"/>
                    </a:lnTo>
                    <a:lnTo>
                      <a:pt x="186" y="19"/>
                    </a:lnTo>
                    <a:lnTo>
                      <a:pt x="171" y="23"/>
                    </a:lnTo>
                    <a:lnTo>
                      <a:pt x="148" y="29"/>
                    </a:lnTo>
                    <a:lnTo>
                      <a:pt x="135" y="36"/>
                    </a:lnTo>
                    <a:lnTo>
                      <a:pt x="125" y="47"/>
                    </a:lnTo>
                    <a:lnTo>
                      <a:pt x="143" y="48"/>
                    </a:lnTo>
                    <a:lnTo>
                      <a:pt x="169" y="47"/>
                    </a:lnTo>
                    <a:lnTo>
                      <a:pt x="194" y="49"/>
                    </a:lnTo>
                    <a:lnTo>
                      <a:pt x="220" y="56"/>
                    </a:lnTo>
                    <a:lnTo>
                      <a:pt x="220" y="59"/>
                    </a:lnTo>
                    <a:lnTo>
                      <a:pt x="215" y="60"/>
                    </a:lnTo>
                    <a:lnTo>
                      <a:pt x="207" y="61"/>
                    </a:lnTo>
                    <a:lnTo>
                      <a:pt x="200" y="57"/>
                    </a:lnTo>
                    <a:lnTo>
                      <a:pt x="188" y="54"/>
                    </a:lnTo>
                    <a:lnTo>
                      <a:pt x="160" y="51"/>
                    </a:lnTo>
                    <a:lnTo>
                      <a:pt x="135" y="51"/>
                    </a:lnTo>
                    <a:lnTo>
                      <a:pt x="122" y="53"/>
                    </a:lnTo>
                    <a:lnTo>
                      <a:pt x="114" y="50"/>
                    </a:lnTo>
                    <a:lnTo>
                      <a:pt x="114" y="45"/>
                    </a:lnTo>
                    <a:lnTo>
                      <a:pt x="127" y="36"/>
                    </a:lnTo>
                    <a:lnTo>
                      <a:pt x="141" y="28"/>
                    </a:lnTo>
                    <a:lnTo>
                      <a:pt x="158" y="23"/>
                    </a:lnTo>
                    <a:lnTo>
                      <a:pt x="169" y="17"/>
                    </a:lnTo>
                    <a:lnTo>
                      <a:pt x="148" y="18"/>
                    </a:lnTo>
                    <a:lnTo>
                      <a:pt x="108" y="16"/>
                    </a:lnTo>
                    <a:lnTo>
                      <a:pt x="70" y="15"/>
                    </a:lnTo>
                    <a:lnTo>
                      <a:pt x="36" y="13"/>
                    </a:lnTo>
                    <a:lnTo>
                      <a:pt x="11" y="11"/>
                    </a:lnTo>
                    <a:lnTo>
                      <a:pt x="4" y="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4" name="Freeform 30"/>
              <p:cNvSpPr>
                <a:spLocks/>
              </p:cNvSpPr>
              <p:nvPr/>
            </p:nvSpPr>
            <p:spPr bwMode="auto">
              <a:xfrm>
                <a:off x="2599" y="1634"/>
                <a:ext cx="130" cy="108"/>
              </a:xfrm>
              <a:custGeom>
                <a:avLst/>
                <a:gdLst>
                  <a:gd name="T0" fmla="*/ 74 w 265"/>
                  <a:gd name="T1" fmla="*/ 4 h 115"/>
                  <a:gd name="T2" fmla="*/ 52 w 265"/>
                  <a:gd name="T3" fmla="*/ 0 h 115"/>
                  <a:gd name="T4" fmla="*/ 23 w 265"/>
                  <a:gd name="T5" fmla="*/ 1 h 115"/>
                  <a:gd name="T6" fmla="*/ 4 w 265"/>
                  <a:gd name="T7" fmla="*/ 6 h 115"/>
                  <a:gd name="T8" fmla="*/ 0 w 265"/>
                  <a:gd name="T9" fmla="*/ 17 h 115"/>
                  <a:gd name="T10" fmla="*/ 10 w 265"/>
                  <a:gd name="T11" fmla="*/ 37 h 115"/>
                  <a:gd name="T12" fmla="*/ 35 w 265"/>
                  <a:gd name="T13" fmla="*/ 53 h 115"/>
                  <a:gd name="T14" fmla="*/ 63 w 265"/>
                  <a:gd name="T15" fmla="*/ 65 h 115"/>
                  <a:gd name="T16" fmla="*/ 122 w 265"/>
                  <a:gd name="T17" fmla="*/ 73 h 115"/>
                  <a:gd name="T18" fmla="*/ 162 w 265"/>
                  <a:gd name="T19" fmla="*/ 85 h 115"/>
                  <a:gd name="T20" fmla="*/ 175 w 265"/>
                  <a:gd name="T21" fmla="*/ 93 h 115"/>
                  <a:gd name="T22" fmla="*/ 179 w 265"/>
                  <a:gd name="T23" fmla="*/ 95 h 115"/>
                  <a:gd name="T24" fmla="*/ 200 w 265"/>
                  <a:gd name="T25" fmla="*/ 108 h 115"/>
                  <a:gd name="T26" fmla="*/ 206 w 265"/>
                  <a:gd name="T27" fmla="*/ 108 h 115"/>
                  <a:gd name="T28" fmla="*/ 238 w 265"/>
                  <a:gd name="T29" fmla="*/ 115 h 115"/>
                  <a:gd name="T30" fmla="*/ 253 w 265"/>
                  <a:gd name="T31" fmla="*/ 115 h 115"/>
                  <a:gd name="T32" fmla="*/ 261 w 265"/>
                  <a:gd name="T33" fmla="*/ 109 h 115"/>
                  <a:gd name="T34" fmla="*/ 265 w 265"/>
                  <a:gd name="T35" fmla="*/ 101 h 115"/>
                  <a:gd name="T36" fmla="*/ 265 w 265"/>
                  <a:gd name="T37" fmla="*/ 88 h 115"/>
                  <a:gd name="T38" fmla="*/ 253 w 265"/>
                  <a:gd name="T39" fmla="*/ 77 h 115"/>
                  <a:gd name="T40" fmla="*/ 234 w 265"/>
                  <a:gd name="T41" fmla="*/ 66 h 115"/>
                  <a:gd name="T42" fmla="*/ 200 w 265"/>
                  <a:gd name="T43" fmla="*/ 58 h 115"/>
                  <a:gd name="T44" fmla="*/ 169 w 265"/>
                  <a:gd name="T45" fmla="*/ 52 h 115"/>
                  <a:gd name="T46" fmla="*/ 139 w 265"/>
                  <a:gd name="T47" fmla="*/ 43 h 115"/>
                  <a:gd name="T48" fmla="*/ 114 w 265"/>
                  <a:gd name="T49" fmla="*/ 31 h 115"/>
                  <a:gd name="T50" fmla="*/ 109 w 265"/>
                  <a:gd name="T51" fmla="*/ 22 h 115"/>
                  <a:gd name="T52" fmla="*/ 92 w 265"/>
                  <a:gd name="T53" fmla="*/ 15 h 115"/>
                  <a:gd name="T54" fmla="*/ 80 w 265"/>
                  <a:gd name="T55" fmla="*/ 8 h 115"/>
                  <a:gd name="T56" fmla="*/ 74 w 265"/>
                  <a:gd name="T57" fmla="*/ 4 h 11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65"/>
                  <a:gd name="T88" fmla="*/ 0 h 115"/>
                  <a:gd name="T89" fmla="*/ 265 w 265"/>
                  <a:gd name="T90" fmla="*/ 115 h 115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65" h="115">
                    <a:moveTo>
                      <a:pt x="74" y="4"/>
                    </a:moveTo>
                    <a:lnTo>
                      <a:pt x="52" y="0"/>
                    </a:lnTo>
                    <a:lnTo>
                      <a:pt x="23" y="1"/>
                    </a:lnTo>
                    <a:lnTo>
                      <a:pt x="4" y="6"/>
                    </a:lnTo>
                    <a:lnTo>
                      <a:pt x="0" y="17"/>
                    </a:lnTo>
                    <a:lnTo>
                      <a:pt x="10" y="37"/>
                    </a:lnTo>
                    <a:lnTo>
                      <a:pt x="35" y="53"/>
                    </a:lnTo>
                    <a:lnTo>
                      <a:pt x="63" y="65"/>
                    </a:lnTo>
                    <a:lnTo>
                      <a:pt x="122" y="73"/>
                    </a:lnTo>
                    <a:lnTo>
                      <a:pt x="162" y="85"/>
                    </a:lnTo>
                    <a:lnTo>
                      <a:pt x="175" y="93"/>
                    </a:lnTo>
                    <a:lnTo>
                      <a:pt x="179" y="95"/>
                    </a:lnTo>
                    <a:lnTo>
                      <a:pt x="200" y="108"/>
                    </a:lnTo>
                    <a:lnTo>
                      <a:pt x="206" y="108"/>
                    </a:lnTo>
                    <a:lnTo>
                      <a:pt x="238" y="115"/>
                    </a:lnTo>
                    <a:lnTo>
                      <a:pt x="253" y="115"/>
                    </a:lnTo>
                    <a:lnTo>
                      <a:pt x="261" y="109"/>
                    </a:lnTo>
                    <a:lnTo>
                      <a:pt x="265" y="101"/>
                    </a:lnTo>
                    <a:lnTo>
                      <a:pt x="265" y="88"/>
                    </a:lnTo>
                    <a:lnTo>
                      <a:pt x="253" y="77"/>
                    </a:lnTo>
                    <a:lnTo>
                      <a:pt x="234" y="66"/>
                    </a:lnTo>
                    <a:lnTo>
                      <a:pt x="200" y="58"/>
                    </a:lnTo>
                    <a:lnTo>
                      <a:pt x="169" y="52"/>
                    </a:lnTo>
                    <a:lnTo>
                      <a:pt x="139" y="43"/>
                    </a:lnTo>
                    <a:lnTo>
                      <a:pt x="114" y="31"/>
                    </a:lnTo>
                    <a:lnTo>
                      <a:pt x="109" y="22"/>
                    </a:lnTo>
                    <a:lnTo>
                      <a:pt x="92" y="15"/>
                    </a:lnTo>
                    <a:lnTo>
                      <a:pt x="80" y="8"/>
                    </a:lnTo>
                    <a:lnTo>
                      <a:pt x="7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5" name="Freeform 31"/>
              <p:cNvSpPr>
                <a:spLocks/>
              </p:cNvSpPr>
              <p:nvPr/>
            </p:nvSpPr>
            <p:spPr bwMode="auto">
              <a:xfrm>
                <a:off x="2713" y="1724"/>
                <a:ext cx="90" cy="139"/>
              </a:xfrm>
              <a:custGeom>
                <a:avLst/>
                <a:gdLst>
                  <a:gd name="T0" fmla="*/ 59 w 185"/>
                  <a:gd name="T1" fmla="*/ 19 h 148"/>
                  <a:gd name="T2" fmla="*/ 38 w 185"/>
                  <a:gd name="T3" fmla="*/ 7 h 148"/>
                  <a:gd name="T4" fmla="*/ 21 w 185"/>
                  <a:gd name="T5" fmla="*/ 0 h 148"/>
                  <a:gd name="T6" fmla="*/ 0 w 185"/>
                  <a:gd name="T7" fmla="*/ 4 h 148"/>
                  <a:gd name="T8" fmla="*/ 2 w 185"/>
                  <a:gd name="T9" fmla="*/ 14 h 148"/>
                  <a:gd name="T10" fmla="*/ 14 w 185"/>
                  <a:gd name="T11" fmla="*/ 23 h 148"/>
                  <a:gd name="T12" fmla="*/ 50 w 185"/>
                  <a:gd name="T13" fmla="*/ 38 h 148"/>
                  <a:gd name="T14" fmla="*/ 71 w 185"/>
                  <a:gd name="T15" fmla="*/ 47 h 148"/>
                  <a:gd name="T16" fmla="*/ 86 w 185"/>
                  <a:gd name="T17" fmla="*/ 57 h 148"/>
                  <a:gd name="T18" fmla="*/ 92 w 185"/>
                  <a:gd name="T19" fmla="*/ 64 h 148"/>
                  <a:gd name="T20" fmla="*/ 95 w 185"/>
                  <a:gd name="T21" fmla="*/ 73 h 148"/>
                  <a:gd name="T22" fmla="*/ 88 w 185"/>
                  <a:gd name="T23" fmla="*/ 85 h 148"/>
                  <a:gd name="T24" fmla="*/ 76 w 185"/>
                  <a:gd name="T25" fmla="*/ 97 h 148"/>
                  <a:gd name="T26" fmla="*/ 71 w 185"/>
                  <a:gd name="T27" fmla="*/ 106 h 148"/>
                  <a:gd name="T28" fmla="*/ 65 w 185"/>
                  <a:gd name="T29" fmla="*/ 115 h 148"/>
                  <a:gd name="T30" fmla="*/ 65 w 185"/>
                  <a:gd name="T31" fmla="*/ 123 h 148"/>
                  <a:gd name="T32" fmla="*/ 65 w 185"/>
                  <a:gd name="T33" fmla="*/ 131 h 148"/>
                  <a:gd name="T34" fmla="*/ 71 w 185"/>
                  <a:gd name="T35" fmla="*/ 135 h 148"/>
                  <a:gd name="T36" fmla="*/ 82 w 185"/>
                  <a:gd name="T37" fmla="*/ 135 h 148"/>
                  <a:gd name="T38" fmla="*/ 105 w 185"/>
                  <a:gd name="T39" fmla="*/ 138 h 148"/>
                  <a:gd name="T40" fmla="*/ 130 w 185"/>
                  <a:gd name="T41" fmla="*/ 138 h 148"/>
                  <a:gd name="T42" fmla="*/ 156 w 185"/>
                  <a:gd name="T43" fmla="*/ 143 h 148"/>
                  <a:gd name="T44" fmla="*/ 170 w 185"/>
                  <a:gd name="T45" fmla="*/ 148 h 148"/>
                  <a:gd name="T46" fmla="*/ 179 w 185"/>
                  <a:gd name="T47" fmla="*/ 142 h 148"/>
                  <a:gd name="T48" fmla="*/ 185 w 185"/>
                  <a:gd name="T49" fmla="*/ 137 h 148"/>
                  <a:gd name="T50" fmla="*/ 179 w 185"/>
                  <a:gd name="T51" fmla="*/ 134 h 148"/>
                  <a:gd name="T52" fmla="*/ 164 w 185"/>
                  <a:gd name="T53" fmla="*/ 132 h 148"/>
                  <a:gd name="T54" fmla="*/ 130 w 185"/>
                  <a:gd name="T55" fmla="*/ 130 h 148"/>
                  <a:gd name="T56" fmla="*/ 84 w 185"/>
                  <a:gd name="T57" fmla="*/ 130 h 148"/>
                  <a:gd name="T58" fmla="*/ 78 w 185"/>
                  <a:gd name="T59" fmla="*/ 128 h 148"/>
                  <a:gd name="T60" fmla="*/ 76 w 185"/>
                  <a:gd name="T61" fmla="*/ 119 h 148"/>
                  <a:gd name="T62" fmla="*/ 90 w 185"/>
                  <a:gd name="T63" fmla="*/ 103 h 148"/>
                  <a:gd name="T64" fmla="*/ 99 w 185"/>
                  <a:gd name="T65" fmla="*/ 94 h 148"/>
                  <a:gd name="T66" fmla="*/ 109 w 185"/>
                  <a:gd name="T67" fmla="*/ 78 h 148"/>
                  <a:gd name="T68" fmla="*/ 112 w 185"/>
                  <a:gd name="T69" fmla="*/ 68 h 148"/>
                  <a:gd name="T70" fmla="*/ 114 w 185"/>
                  <a:gd name="T71" fmla="*/ 58 h 148"/>
                  <a:gd name="T72" fmla="*/ 107 w 185"/>
                  <a:gd name="T73" fmla="*/ 48 h 148"/>
                  <a:gd name="T74" fmla="*/ 92 w 185"/>
                  <a:gd name="T75" fmla="*/ 37 h 148"/>
                  <a:gd name="T76" fmla="*/ 71 w 185"/>
                  <a:gd name="T77" fmla="*/ 25 h 148"/>
                  <a:gd name="T78" fmla="*/ 59 w 185"/>
                  <a:gd name="T79" fmla="*/ 19 h 14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85"/>
                  <a:gd name="T121" fmla="*/ 0 h 148"/>
                  <a:gd name="T122" fmla="*/ 185 w 185"/>
                  <a:gd name="T123" fmla="*/ 148 h 14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85" h="148">
                    <a:moveTo>
                      <a:pt x="59" y="19"/>
                    </a:moveTo>
                    <a:lnTo>
                      <a:pt x="38" y="7"/>
                    </a:lnTo>
                    <a:lnTo>
                      <a:pt x="21" y="0"/>
                    </a:lnTo>
                    <a:lnTo>
                      <a:pt x="0" y="4"/>
                    </a:lnTo>
                    <a:lnTo>
                      <a:pt x="2" y="14"/>
                    </a:lnTo>
                    <a:lnTo>
                      <a:pt x="14" y="23"/>
                    </a:lnTo>
                    <a:lnTo>
                      <a:pt x="50" y="38"/>
                    </a:lnTo>
                    <a:lnTo>
                      <a:pt x="71" y="47"/>
                    </a:lnTo>
                    <a:lnTo>
                      <a:pt x="86" y="57"/>
                    </a:lnTo>
                    <a:lnTo>
                      <a:pt x="92" y="64"/>
                    </a:lnTo>
                    <a:lnTo>
                      <a:pt x="95" y="73"/>
                    </a:lnTo>
                    <a:lnTo>
                      <a:pt x="88" y="85"/>
                    </a:lnTo>
                    <a:lnTo>
                      <a:pt x="76" y="97"/>
                    </a:lnTo>
                    <a:lnTo>
                      <a:pt x="71" y="106"/>
                    </a:lnTo>
                    <a:lnTo>
                      <a:pt x="65" y="115"/>
                    </a:lnTo>
                    <a:lnTo>
                      <a:pt x="65" y="123"/>
                    </a:lnTo>
                    <a:lnTo>
                      <a:pt x="65" y="131"/>
                    </a:lnTo>
                    <a:lnTo>
                      <a:pt x="71" y="135"/>
                    </a:lnTo>
                    <a:lnTo>
                      <a:pt x="82" y="135"/>
                    </a:lnTo>
                    <a:lnTo>
                      <a:pt x="105" y="138"/>
                    </a:lnTo>
                    <a:lnTo>
                      <a:pt x="130" y="138"/>
                    </a:lnTo>
                    <a:lnTo>
                      <a:pt x="156" y="143"/>
                    </a:lnTo>
                    <a:lnTo>
                      <a:pt x="170" y="148"/>
                    </a:lnTo>
                    <a:lnTo>
                      <a:pt x="179" y="142"/>
                    </a:lnTo>
                    <a:lnTo>
                      <a:pt x="185" y="137"/>
                    </a:lnTo>
                    <a:lnTo>
                      <a:pt x="179" y="134"/>
                    </a:lnTo>
                    <a:lnTo>
                      <a:pt x="164" y="132"/>
                    </a:lnTo>
                    <a:lnTo>
                      <a:pt x="130" y="130"/>
                    </a:lnTo>
                    <a:lnTo>
                      <a:pt x="84" y="130"/>
                    </a:lnTo>
                    <a:lnTo>
                      <a:pt x="78" y="128"/>
                    </a:lnTo>
                    <a:lnTo>
                      <a:pt x="76" y="119"/>
                    </a:lnTo>
                    <a:lnTo>
                      <a:pt x="90" y="103"/>
                    </a:lnTo>
                    <a:lnTo>
                      <a:pt x="99" y="94"/>
                    </a:lnTo>
                    <a:lnTo>
                      <a:pt x="109" y="78"/>
                    </a:lnTo>
                    <a:lnTo>
                      <a:pt x="112" y="68"/>
                    </a:lnTo>
                    <a:lnTo>
                      <a:pt x="114" y="58"/>
                    </a:lnTo>
                    <a:lnTo>
                      <a:pt x="107" y="48"/>
                    </a:lnTo>
                    <a:lnTo>
                      <a:pt x="92" y="37"/>
                    </a:lnTo>
                    <a:lnTo>
                      <a:pt x="71" y="25"/>
                    </a:lnTo>
                    <a:lnTo>
                      <a:pt x="59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6" name="Freeform 32"/>
              <p:cNvSpPr>
                <a:spLocks/>
              </p:cNvSpPr>
              <p:nvPr/>
            </p:nvSpPr>
            <p:spPr bwMode="auto">
              <a:xfrm>
                <a:off x="2673" y="1727"/>
                <a:ext cx="47" cy="127"/>
              </a:xfrm>
              <a:custGeom>
                <a:avLst/>
                <a:gdLst>
                  <a:gd name="T0" fmla="*/ 21 w 96"/>
                  <a:gd name="T1" fmla="*/ 23 h 135"/>
                  <a:gd name="T2" fmla="*/ 31 w 96"/>
                  <a:gd name="T3" fmla="*/ 12 h 135"/>
                  <a:gd name="T4" fmla="*/ 48 w 96"/>
                  <a:gd name="T5" fmla="*/ 3 h 135"/>
                  <a:gd name="T6" fmla="*/ 63 w 96"/>
                  <a:gd name="T7" fmla="*/ 0 h 135"/>
                  <a:gd name="T8" fmla="*/ 80 w 96"/>
                  <a:gd name="T9" fmla="*/ 0 h 135"/>
                  <a:gd name="T10" fmla="*/ 88 w 96"/>
                  <a:gd name="T11" fmla="*/ 4 h 135"/>
                  <a:gd name="T12" fmla="*/ 86 w 96"/>
                  <a:gd name="T13" fmla="*/ 12 h 135"/>
                  <a:gd name="T14" fmla="*/ 78 w 96"/>
                  <a:gd name="T15" fmla="*/ 16 h 135"/>
                  <a:gd name="T16" fmla="*/ 56 w 96"/>
                  <a:gd name="T17" fmla="*/ 22 h 135"/>
                  <a:gd name="T18" fmla="*/ 42 w 96"/>
                  <a:gd name="T19" fmla="*/ 33 h 135"/>
                  <a:gd name="T20" fmla="*/ 42 w 96"/>
                  <a:gd name="T21" fmla="*/ 41 h 135"/>
                  <a:gd name="T22" fmla="*/ 46 w 96"/>
                  <a:gd name="T23" fmla="*/ 53 h 135"/>
                  <a:gd name="T24" fmla="*/ 61 w 96"/>
                  <a:gd name="T25" fmla="*/ 70 h 135"/>
                  <a:gd name="T26" fmla="*/ 75 w 96"/>
                  <a:gd name="T27" fmla="*/ 85 h 135"/>
                  <a:gd name="T28" fmla="*/ 84 w 96"/>
                  <a:gd name="T29" fmla="*/ 98 h 135"/>
                  <a:gd name="T30" fmla="*/ 92 w 96"/>
                  <a:gd name="T31" fmla="*/ 108 h 135"/>
                  <a:gd name="T32" fmla="*/ 96 w 96"/>
                  <a:gd name="T33" fmla="*/ 117 h 135"/>
                  <a:gd name="T34" fmla="*/ 96 w 96"/>
                  <a:gd name="T35" fmla="*/ 126 h 135"/>
                  <a:gd name="T36" fmla="*/ 82 w 96"/>
                  <a:gd name="T37" fmla="*/ 128 h 135"/>
                  <a:gd name="T38" fmla="*/ 63 w 96"/>
                  <a:gd name="T39" fmla="*/ 129 h 135"/>
                  <a:gd name="T40" fmla="*/ 42 w 96"/>
                  <a:gd name="T41" fmla="*/ 131 h 135"/>
                  <a:gd name="T42" fmla="*/ 25 w 96"/>
                  <a:gd name="T43" fmla="*/ 134 h 135"/>
                  <a:gd name="T44" fmla="*/ 18 w 96"/>
                  <a:gd name="T45" fmla="*/ 135 h 135"/>
                  <a:gd name="T46" fmla="*/ 4 w 96"/>
                  <a:gd name="T47" fmla="*/ 132 h 135"/>
                  <a:gd name="T48" fmla="*/ 0 w 96"/>
                  <a:gd name="T49" fmla="*/ 126 h 135"/>
                  <a:gd name="T50" fmla="*/ 8 w 96"/>
                  <a:gd name="T51" fmla="*/ 124 h 135"/>
                  <a:gd name="T52" fmla="*/ 31 w 96"/>
                  <a:gd name="T53" fmla="*/ 123 h 135"/>
                  <a:gd name="T54" fmla="*/ 50 w 96"/>
                  <a:gd name="T55" fmla="*/ 121 h 135"/>
                  <a:gd name="T56" fmla="*/ 80 w 96"/>
                  <a:gd name="T57" fmla="*/ 121 h 135"/>
                  <a:gd name="T58" fmla="*/ 80 w 96"/>
                  <a:gd name="T59" fmla="*/ 117 h 135"/>
                  <a:gd name="T60" fmla="*/ 78 w 96"/>
                  <a:gd name="T61" fmla="*/ 113 h 135"/>
                  <a:gd name="T62" fmla="*/ 69 w 96"/>
                  <a:gd name="T63" fmla="*/ 98 h 135"/>
                  <a:gd name="T64" fmla="*/ 56 w 96"/>
                  <a:gd name="T65" fmla="*/ 85 h 135"/>
                  <a:gd name="T66" fmla="*/ 46 w 96"/>
                  <a:gd name="T67" fmla="*/ 75 h 135"/>
                  <a:gd name="T68" fmla="*/ 37 w 96"/>
                  <a:gd name="T69" fmla="*/ 63 h 135"/>
                  <a:gd name="T70" fmla="*/ 25 w 96"/>
                  <a:gd name="T71" fmla="*/ 55 h 135"/>
                  <a:gd name="T72" fmla="*/ 21 w 96"/>
                  <a:gd name="T73" fmla="*/ 44 h 135"/>
                  <a:gd name="T74" fmla="*/ 18 w 96"/>
                  <a:gd name="T75" fmla="*/ 34 h 135"/>
                  <a:gd name="T76" fmla="*/ 21 w 96"/>
                  <a:gd name="T77" fmla="*/ 23 h 13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96"/>
                  <a:gd name="T118" fmla="*/ 0 h 135"/>
                  <a:gd name="T119" fmla="*/ 96 w 96"/>
                  <a:gd name="T120" fmla="*/ 135 h 13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96" h="135">
                    <a:moveTo>
                      <a:pt x="21" y="23"/>
                    </a:moveTo>
                    <a:lnTo>
                      <a:pt x="31" y="12"/>
                    </a:lnTo>
                    <a:lnTo>
                      <a:pt x="48" y="3"/>
                    </a:lnTo>
                    <a:lnTo>
                      <a:pt x="63" y="0"/>
                    </a:lnTo>
                    <a:lnTo>
                      <a:pt x="80" y="0"/>
                    </a:lnTo>
                    <a:lnTo>
                      <a:pt x="88" y="4"/>
                    </a:lnTo>
                    <a:lnTo>
                      <a:pt x="86" y="12"/>
                    </a:lnTo>
                    <a:lnTo>
                      <a:pt x="78" y="16"/>
                    </a:lnTo>
                    <a:lnTo>
                      <a:pt x="56" y="22"/>
                    </a:lnTo>
                    <a:lnTo>
                      <a:pt x="42" y="33"/>
                    </a:lnTo>
                    <a:lnTo>
                      <a:pt x="42" y="41"/>
                    </a:lnTo>
                    <a:lnTo>
                      <a:pt x="46" y="53"/>
                    </a:lnTo>
                    <a:lnTo>
                      <a:pt x="61" y="70"/>
                    </a:lnTo>
                    <a:lnTo>
                      <a:pt x="75" y="85"/>
                    </a:lnTo>
                    <a:lnTo>
                      <a:pt x="84" y="98"/>
                    </a:lnTo>
                    <a:lnTo>
                      <a:pt x="92" y="108"/>
                    </a:lnTo>
                    <a:lnTo>
                      <a:pt x="96" y="117"/>
                    </a:lnTo>
                    <a:lnTo>
                      <a:pt x="96" y="126"/>
                    </a:lnTo>
                    <a:lnTo>
                      <a:pt x="82" y="128"/>
                    </a:lnTo>
                    <a:lnTo>
                      <a:pt x="63" y="129"/>
                    </a:lnTo>
                    <a:lnTo>
                      <a:pt x="42" y="131"/>
                    </a:lnTo>
                    <a:lnTo>
                      <a:pt x="25" y="134"/>
                    </a:lnTo>
                    <a:lnTo>
                      <a:pt x="18" y="135"/>
                    </a:lnTo>
                    <a:lnTo>
                      <a:pt x="4" y="132"/>
                    </a:lnTo>
                    <a:lnTo>
                      <a:pt x="0" y="126"/>
                    </a:lnTo>
                    <a:lnTo>
                      <a:pt x="8" y="124"/>
                    </a:lnTo>
                    <a:lnTo>
                      <a:pt x="31" y="123"/>
                    </a:lnTo>
                    <a:lnTo>
                      <a:pt x="50" y="121"/>
                    </a:lnTo>
                    <a:lnTo>
                      <a:pt x="80" y="121"/>
                    </a:lnTo>
                    <a:lnTo>
                      <a:pt x="80" y="117"/>
                    </a:lnTo>
                    <a:lnTo>
                      <a:pt x="78" y="113"/>
                    </a:lnTo>
                    <a:lnTo>
                      <a:pt x="69" y="98"/>
                    </a:lnTo>
                    <a:lnTo>
                      <a:pt x="56" y="85"/>
                    </a:lnTo>
                    <a:lnTo>
                      <a:pt x="46" y="75"/>
                    </a:lnTo>
                    <a:lnTo>
                      <a:pt x="37" y="63"/>
                    </a:lnTo>
                    <a:lnTo>
                      <a:pt x="25" y="55"/>
                    </a:lnTo>
                    <a:lnTo>
                      <a:pt x="21" y="44"/>
                    </a:lnTo>
                    <a:lnTo>
                      <a:pt x="18" y="34"/>
                    </a:lnTo>
                    <a:lnTo>
                      <a:pt x="21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1" name="Line 33"/>
            <p:cNvSpPr>
              <a:spLocks noChangeShapeType="1"/>
            </p:cNvSpPr>
            <p:nvPr/>
          </p:nvSpPr>
          <p:spPr bwMode="auto">
            <a:xfrm>
              <a:off x="978" y="2838"/>
              <a:ext cx="168" cy="198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stealth" w="med" len="med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912" y="2838"/>
              <a:ext cx="570" cy="576"/>
              <a:chOff x="912" y="2838"/>
              <a:chExt cx="570" cy="576"/>
            </a:xfrm>
          </p:grpSpPr>
          <p:sp>
            <p:nvSpPr>
              <p:cNvPr id="2119" name="Line 35"/>
              <p:cNvSpPr>
                <a:spLocks noChangeShapeType="1"/>
              </p:cNvSpPr>
              <p:nvPr/>
            </p:nvSpPr>
            <p:spPr bwMode="auto">
              <a:xfrm flipV="1">
                <a:off x="1242" y="2838"/>
                <a:ext cx="174" cy="192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0" name="Text Box 36"/>
              <p:cNvSpPr txBox="1">
                <a:spLocks noChangeArrowheads="1"/>
              </p:cNvSpPr>
              <p:nvPr/>
            </p:nvSpPr>
            <p:spPr bwMode="auto">
              <a:xfrm>
                <a:off x="912" y="3308"/>
                <a:ext cx="570" cy="10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Modification</a:t>
                </a: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588" y="2492"/>
              <a:ext cx="1254" cy="1120"/>
              <a:chOff x="588" y="2492"/>
              <a:chExt cx="1254" cy="1120"/>
            </a:xfrm>
          </p:grpSpPr>
          <p:sp>
            <p:nvSpPr>
              <p:cNvPr id="2117" name="Text Box 38"/>
              <p:cNvSpPr txBox="1">
                <a:spLocks noChangeArrowheads="1"/>
              </p:cNvSpPr>
              <p:nvPr/>
            </p:nvSpPr>
            <p:spPr bwMode="auto">
              <a:xfrm>
                <a:off x="594" y="2492"/>
                <a:ext cx="1233" cy="1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400">
                    <a:solidFill>
                      <a:srgbClr val="3333FF"/>
                    </a:solidFill>
                    <a:latin typeface="Comic Sans MS" pitchFamily="66" charset="0"/>
                    <a:ea typeface="Gungsuh" pitchFamily="18" charset="-127"/>
                  </a:rPr>
                  <a:t>Integrity</a:t>
                </a:r>
              </a:p>
            </p:txBody>
          </p:sp>
          <p:sp>
            <p:nvSpPr>
              <p:cNvPr id="2118" name="Text Box 39"/>
              <p:cNvSpPr txBox="1">
                <a:spLocks noChangeArrowheads="1"/>
              </p:cNvSpPr>
              <p:nvPr/>
            </p:nvSpPr>
            <p:spPr bwMode="auto">
              <a:xfrm>
                <a:off x="588" y="3506"/>
                <a:ext cx="1254" cy="10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Has been altered?</a:t>
                </a:r>
              </a:p>
            </p:txBody>
          </p:sp>
        </p:grpSp>
        <p:sp>
          <p:nvSpPr>
            <p:cNvPr id="2064" name="Rectangle 40"/>
            <p:cNvSpPr>
              <a:spLocks noChangeArrowheads="1"/>
            </p:cNvSpPr>
            <p:nvPr/>
          </p:nvSpPr>
          <p:spPr bwMode="auto">
            <a:xfrm>
              <a:off x="2238" y="1128"/>
              <a:ext cx="1272" cy="83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1" name="Group 41"/>
            <p:cNvGrpSpPr>
              <a:grpSpLocks/>
            </p:cNvGrpSpPr>
            <p:nvPr/>
          </p:nvGrpSpPr>
          <p:grpSpPr bwMode="auto">
            <a:xfrm>
              <a:off x="2319" y="1197"/>
              <a:ext cx="1089" cy="305"/>
              <a:chOff x="2319" y="1197"/>
              <a:chExt cx="1089" cy="305"/>
            </a:xfrm>
          </p:grpSpPr>
          <p:pic>
            <p:nvPicPr>
              <p:cNvPr id="2115" name="Picture 42" descr="Click To Preview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19" y="1198"/>
                <a:ext cx="28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16" name="Picture 43" descr="Click To Preview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03" y="1197"/>
                <a:ext cx="305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2574" y="1320"/>
              <a:ext cx="570" cy="576"/>
              <a:chOff x="2574" y="1320"/>
              <a:chExt cx="570" cy="576"/>
            </a:xfrm>
          </p:grpSpPr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>
                <a:off x="2754" y="1520"/>
                <a:ext cx="229" cy="265"/>
                <a:chOff x="2526" y="1562"/>
                <a:chExt cx="277" cy="301"/>
              </a:xfrm>
            </p:grpSpPr>
            <p:sp>
              <p:nvSpPr>
                <p:cNvPr id="2109" name="Freeform 46"/>
                <p:cNvSpPr>
                  <a:spLocks/>
                </p:cNvSpPr>
                <p:nvPr/>
              </p:nvSpPr>
              <p:spPr bwMode="auto">
                <a:xfrm>
                  <a:off x="2586" y="1562"/>
                  <a:ext cx="63" cy="72"/>
                </a:xfrm>
                <a:custGeom>
                  <a:avLst/>
                  <a:gdLst>
                    <a:gd name="T0" fmla="*/ 89 w 127"/>
                    <a:gd name="T1" fmla="*/ 23 h 77"/>
                    <a:gd name="T2" fmla="*/ 80 w 127"/>
                    <a:gd name="T3" fmla="*/ 14 h 77"/>
                    <a:gd name="T4" fmla="*/ 70 w 127"/>
                    <a:gd name="T5" fmla="*/ 7 h 77"/>
                    <a:gd name="T6" fmla="*/ 53 w 127"/>
                    <a:gd name="T7" fmla="*/ 3 h 77"/>
                    <a:gd name="T8" fmla="*/ 36 w 127"/>
                    <a:gd name="T9" fmla="*/ 0 h 77"/>
                    <a:gd name="T10" fmla="*/ 11 w 127"/>
                    <a:gd name="T11" fmla="*/ 3 h 77"/>
                    <a:gd name="T12" fmla="*/ 0 w 127"/>
                    <a:gd name="T13" fmla="*/ 10 h 77"/>
                    <a:gd name="T14" fmla="*/ 0 w 127"/>
                    <a:gd name="T15" fmla="*/ 22 h 77"/>
                    <a:gd name="T16" fmla="*/ 5 w 127"/>
                    <a:gd name="T17" fmla="*/ 36 h 77"/>
                    <a:gd name="T18" fmla="*/ 15 w 127"/>
                    <a:gd name="T19" fmla="*/ 45 h 77"/>
                    <a:gd name="T20" fmla="*/ 11 w 127"/>
                    <a:gd name="T21" fmla="*/ 47 h 77"/>
                    <a:gd name="T22" fmla="*/ 11 w 127"/>
                    <a:gd name="T23" fmla="*/ 50 h 77"/>
                    <a:gd name="T24" fmla="*/ 17 w 127"/>
                    <a:gd name="T25" fmla="*/ 54 h 77"/>
                    <a:gd name="T26" fmla="*/ 24 w 127"/>
                    <a:gd name="T27" fmla="*/ 55 h 77"/>
                    <a:gd name="T28" fmla="*/ 30 w 127"/>
                    <a:gd name="T29" fmla="*/ 57 h 77"/>
                    <a:gd name="T30" fmla="*/ 38 w 127"/>
                    <a:gd name="T31" fmla="*/ 63 h 77"/>
                    <a:gd name="T32" fmla="*/ 49 w 127"/>
                    <a:gd name="T33" fmla="*/ 69 h 77"/>
                    <a:gd name="T34" fmla="*/ 63 w 127"/>
                    <a:gd name="T35" fmla="*/ 75 h 77"/>
                    <a:gd name="T36" fmla="*/ 82 w 127"/>
                    <a:gd name="T37" fmla="*/ 77 h 77"/>
                    <a:gd name="T38" fmla="*/ 104 w 127"/>
                    <a:gd name="T39" fmla="*/ 70 h 77"/>
                    <a:gd name="T40" fmla="*/ 110 w 127"/>
                    <a:gd name="T41" fmla="*/ 64 h 77"/>
                    <a:gd name="T42" fmla="*/ 110 w 127"/>
                    <a:gd name="T43" fmla="*/ 52 h 77"/>
                    <a:gd name="T44" fmla="*/ 106 w 127"/>
                    <a:gd name="T45" fmla="*/ 40 h 77"/>
                    <a:gd name="T46" fmla="*/ 97 w 127"/>
                    <a:gd name="T47" fmla="*/ 30 h 77"/>
                    <a:gd name="T48" fmla="*/ 127 w 127"/>
                    <a:gd name="T49" fmla="*/ 30 h 77"/>
                    <a:gd name="T50" fmla="*/ 127 w 127"/>
                    <a:gd name="T51" fmla="*/ 26 h 77"/>
                    <a:gd name="T52" fmla="*/ 89 w 127"/>
                    <a:gd name="T53" fmla="*/ 23 h 7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27"/>
                    <a:gd name="T82" fmla="*/ 0 h 77"/>
                    <a:gd name="T83" fmla="*/ 127 w 127"/>
                    <a:gd name="T84" fmla="*/ 77 h 7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27" h="77">
                      <a:moveTo>
                        <a:pt x="89" y="23"/>
                      </a:moveTo>
                      <a:lnTo>
                        <a:pt x="80" y="14"/>
                      </a:lnTo>
                      <a:lnTo>
                        <a:pt x="70" y="7"/>
                      </a:lnTo>
                      <a:lnTo>
                        <a:pt x="53" y="3"/>
                      </a:lnTo>
                      <a:lnTo>
                        <a:pt x="36" y="0"/>
                      </a:lnTo>
                      <a:lnTo>
                        <a:pt x="11" y="3"/>
                      </a:lnTo>
                      <a:lnTo>
                        <a:pt x="0" y="10"/>
                      </a:lnTo>
                      <a:lnTo>
                        <a:pt x="0" y="22"/>
                      </a:lnTo>
                      <a:lnTo>
                        <a:pt x="5" y="36"/>
                      </a:lnTo>
                      <a:lnTo>
                        <a:pt x="15" y="45"/>
                      </a:lnTo>
                      <a:lnTo>
                        <a:pt x="11" y="47"/>
                      </a:lnTo>
                      <a:lnTo>
                        <a:pt x="11" y="50"/>
                      </a:lnTo>
                      <a:lnTo>
                        <a:pt x="17" y="54"/>
                      </a:lnTo>
                      <a:lnTo>
                        <a:pt x="24" y="55"/>
                      </a:lnTo>
                      <a:lnTo>
                        <a:pt x="30" y="57"/>
                      </a:lnTo>
                      <a:lnTo>
                        <a:pt x="38" y="63"/>
                      </a:lnTo>
                      <a:lnTo>
                        <a:pt x="49" y="69"/>
                      </a:lnTo>
                      <a:lnTo>
                        <a:pt x="63" y="75"/>
                      </a:lnTo>
                      <a:lnTo>
                        <a:pt x="82" y="77"/>
                      </a:lnTo>
                      <a:lnTo>
                        <a:pt x="104" y="70"/>
                      </a:lnTo>
                      <a:lnTo>
                        <a:pt x="110" y="64"/>
                      </a:lnTo>
                      <a:lnTo>
                        <a:pt x="110" y="52"/>
                      </a:lnTo>
                      <a:lnTo>
                        <a:pt x="106" y="40"/>
                      </a:lnTo>
                      <a:lnTo>
                        <a:pt x="97" y="30"/>
                      </a:lnTo>
                      <a:lnTo>
                        <a:pt x="127" y="30"/>
                      </a:lnTo>
                      <a:lnTo>
                        <a:pt x="127" y="26"/>
                      </a:lnTo>
                      <a:lnTo>
                        <a:pt x="89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0" name="Freeform 47"/>
                <p:cNvSpPr>
                  <a:spLocks/>
                </p:cNvSpPr>
                <p:nvPr/>
              </p:nvSpPr>
              <p:spPr bwMode="auto">
                <a:xfrm>
                  <a:off x="2526" y="1589"/>
                  <a:ext cx="79" cy="96"/>
                </a:xfrm>
                <a:custGeom>
                  <a:avLst/>
                  <a:gdLst>
                    <a:gd name="T0" fmla="*/ 160 w 162"/>
                    <a:gd name="T1" fmla="*/ 70 h 102"/>
                    <a:gd name="T2" fmla="*/ 154 w 162"/>
                    <a:gd name="T3" fmla="*/ 65 h 102"/>
                    <a:gd name="T4" fmla="*/ 139 w 162"/>
                    <a:gd name="T5" fmla="*/ 65 h 102"/>
                    <a:gd name="T6" fmla="*/ 114 w 162"/>
                    <a:gd name="T7" fmla="*/ 71 h 102"/>
                    <a:gd name="T8" fmla="*/ 88 w 162"/>
                    <a:gd name="T9" fmla="*/ 82 h 102"/>
                    <a:gd name="T10" fmla="*/ 55 w 162"/>
                    <a:gd name="T11" fmla="*/ 87 h 102"/>
                    <a:gd name="T12" fmla="*/ 32 w 162"/>
                    <a:gd name="T13" fmla="*/ 87 h 102"/>
                    <a:gd name="T14" fmla="*/ 23 w 162"/>
                    <a:gd name="T15" fmla="*/ 83 h 102"/>
                    <a:gd name="T16" fmla="*/ 25 w 162"/>
                    <a:gd name="T17" fmla="*/ 78 h 102"/>
                    <a:gd name="T18" fmla="*/ 38 w 162"/>
                    <a:gd name="T19" fmla="*/ 68 h 102"/>
                    <a:gd name="T20" fmla="*/ 63 w 162"/>
                    <a:gd name="T21" fmla="*/ 57 h 102"/>
                    <a:gd name="T22" fmla="*/ 95 w 162"/>
                    <a:gd name="T23" fmla="*/ 48 h 102"/>
                    <a:gd name="T24" fmla="*/ 127 w 162"/>
                    <a:gd name="T25" fmla="*/ 41 h 102"/>
                    <a:gd name="T26" fmla="*/ 146 w 162"/>
                    <a:gd name="T27" fmla="*/ 43 h 102"/>
                    <a:gd name="T28" fmla="*/ 162 w 162"/>
                    <a:gd name="T29" fmla="*/ 45 h 102"/>
                    <a:gd name="T30" fmla="*/ 162 w 162"/>
                    <a:gd name="T31" fmla="*/ 40 h 102"/>
                    <a:gd name="T32" fmla="*/ 143 w 162"/>
                    <a:gd name="T33" fmla="*/ 35 h 102"/>
                    <a:gd name="T34" fmla="*/ 135 w 162"/>
                    <a:gd name="T35" fmla="*/ 31 h 102"/>
                    <a:gd name="T36" fmla="*/ 127 w 162"/>
                    <a:gd name="T37" fmla="*/ 24 h 102"/>
                    <a:gd name="T38" fmla="*/ 126 w 162"/>
                    <a:gd name="T39" fmla="*/ 16 h 102"/>
                    <a:gd name="T40" fmla="*/ 122 w 162"/>
                    <a:gd name="T41" fmla="*/ 3 h 102"/>
                    <a:gd name="T42" fmla="*/ 108 w 162"/>
                    <a:gd name="T43" fmla="*/ 0 h 102"/>
                    <a:gd name="T44" fmla="*/ 103 w 162"/>
                    <a:gd name="T45" fmla="*/ 2 h 102"/>
                    <a:gd name="T46" fmla="*/ 95 w 162"/>
                    <a:gd name="T47" fmla="*/ 10 h 102"/>
                    <a:gd name="T48" fmla="*/ 101 w 162"/>
                    <a:gd name="T49" fmla="*/ 20 h 102"/>
                    <a:gd name="T50" fmla="*/ 112 w 162"/>
                    <a:gd name="T51" fmla="*/ 27 h 102"/>
                    <a:gd name="T52" fmla="*/ 126 w 162"/>
                    <a:gd name="T53" fmla="*/ 34 h 102"/>
                    <a:gd name="T54" fmla="*/ 107 w 162"/>
                    <a:gd name="T55" fmla="*/ 38 h 102"/>
                    <a:gd name="T56" fmla="*/ 86 w 162"/>
                    <a:gd name="T57" fmla="*/ 42 h 102"/>
                    <a:gd name="T58" fmla="*/ 57 w 162"/>
                    <a:gd name="T59" fmla="*/ 48 h 102"/>
                    <a:gd name="T60" fmla="*/ 34 w 162"/>
                    <a:gd name="T61" fmla="*/ 56 h 102"/>
                    <a:gd name="T62" fmla="*/ 15 w 162"/>
                    <a:gd name="T63" fmla="*/ 68 h 102"/>
                    <a:gd name="T64" fmla="*/ 2 w 162"/>
                    <a:gd name="T65" fmla="*/ 78 h 102"/>
                    <a:gd name="T66" fmla="*/ 0 w 162"/>
                    <a:gd name="T67" fmla="*/ 84 h 102"/>
                    <a:gd name="T68" fmla="*/ 4 w 162"/>
                    <a:gd name="T69" fmla="*/ 92 h 102"/>
                    <a:gd name="T70" fmla="*/ 12 w 162"/>
                    <a:gd name="T71" fmla="*/ 99 h 102"/>
                    <a:gd name="T72" fmla="*/ 29 w 162"/>
                    <a:gd name="T73" fmla="*/ 102 h 102"/>
                    <a:gd name="T74" fmla="*/ 65 w 162"/>
                    <a:gd name="T75" fmla="*/ 98 h 102"/>
                    <a:gd name="T76" fmla="*/ 107 w 162"/>
                    <a:gd name="T77" fmla="*/ 89 h 102"/>
                    <a:gd name="T78" fmla="*/ 133 w 162"/>
                    <a:gd name="T79" fmla="*/ 83 h 102"/>
                    <a:gd name="T80" fmla="*/ 146 w 162"/>
                    <a:gd name="T81" fmla="*/ 78 h 102"/>
                    <a:gd name="T82" fmla="*/ 160 w 162"/>
                    <a:gd name="T83" fmla="*/ 70 h 10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62"/>
                    <a:gd name="T127" fmla="*/ 0 h 102"/>
                    <a:gd name="T128" fmla="*/ 162 w 162"/>
                    <a:gd name="T129" fmla="*/ 102 h 10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62" h="102">
                      <a:moveTo>
                        <a:pt x="160" y="70"/>
                      </a:moveTo>
                      <a:lnTo>
                        <a:pt x="154" y="65"/>
                      </a:lnTo>
                      <a:lnTo>
                        <a:pt x="139" y="65"/>
                      </a:lnTo>
                      <a:lnTo>
                        <a:pt x="114" y="71"/>
                      </a:lnTo>
                      <a:lnTo>
                        <a:pt x="88" y="82"/>
                      </a:lnTo>
                      <a:lnTo>
                        <a:pt x="55" y="87"/>
                      </a:lnTo>
                      <a:lnTo>
                        <a:pt x="32" y="87"/>
                      </a:lnTo>
                      <a:lnTo>
                        <a:pt x="23" y="83"/>
                      </a:lnTo>
                      <a:lnTo>
                        <a:pt x="25" y="78"/>
                      </a:lnTo>
                      <a:lnTo>
                        <a:pt x="38" y="68"/>
                      </a:lnTo>
                      <a:lnTo>
                        <a:pt x="63" y="57"/>
                      </a:lnTo>
                      <a:lnTo>
                        <a:pt x="95" y="48"/>
                      </a:lnTo>
                      <a:lnTo>
                        <a:pt x="127" y="41"/>
                      </a:lnTo>
                      <a:lnTo>
                        <a:pt x="146" y="43"/>
                      </a:lnTo>
                      <a:lnTo>
                        <a:pt x="162" y="45"/>
                      </a:lnTo>
                      <a:lnTo>
                        <a:pt x="162" y="40"/>
                      </a:lnTo>
                      <a:lnTo>
                        <a:pt x="143" y="35"/>
                      </a:lnTo>
                      <a:lnTo>
                        <a:pt x="135" y="31"/>
                      </a:lnTo>
                      <a:lnTo>
                        <a:pt x="127" y="24"/>
                      </a:lnTo>
                      <a:lnTo>
                        <a:pt x="126" y="16"/>
                      </a:lnTo>
                      <a:lnTo>
                        <a:pt x="122" y="3"/>
                      </a:lnTo>
                      <a:lnTo>
                        <a:pt x="108" y="0"/>
                      </a:lnTo>
                      <a:lnTo>
                        <a:pt x="103" y="2"/>
                      </a:lnTo>
                      <a:lnTo>
                        <a:pt x="95" y="10"/>
                      </a:lnTo>
                      <a:lnTo>
                        <a:pt x="101" y="20"/>
                      </a:lnTo>
                      <a:lnTo>
                        <a:pt x="112" y="27"/>
                      </a:lnTo>
                      <a:lnTo>
                        <a:pt x="126" y="34"/>
                      </a:lnTo>
                      <a:lnTo>
                        <a:pt x="107" y="38"/>
                      </a:lnTo>
                      <a:lnTo>
                        <a:pt x="86" y="42"/>
                      </a:lnTo>
                      <a:lnTo>
                        <a:pt x="57" y="48"/>
                      </a:lnTo>
                      <a:lnTo>
                        <a:pt x="34" y="56"/>
                      </a:lnTo>
                      <a:lnTo>
                        <a:pt x="15" y="68"/>
                      </a:lnTo>
                      <a:lnTo>
                        <a:pt x="2" y="78"/>
                      </a:lnTo>
                      <a:lnTo>
                        <a:pt x="0" y="84"/>
                      </a:lnTo>
                      <a:lnTo>
                        <a:pt x="4" y="92"/>
                      </a:lnTo>
                      <a:lnTo>
                        <a:pt x="12" y="99"/>
                      </a:lnTo>
                      <a:lnTo>
                        <a:pt x="29" y="102"/>
                      </a:lnTo>
                      <a:lnTo>
                        <a:pt x="65" y="98"/>
                      </a:lnTo>
                      <a:lnTo>
                        <a:pt x="107" y="89"/>
                      </a:lnTo>
                      <a:lnTo>
                        <a:pt x="133" y="83"/>
                      </a:lnTo>
                      <a:lnTo>
                        <a:pt x="146" y="78"/>
                      </a:lnTo>
                      <a:lnTo>
                        <a:pt x="160" y="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1" name="Freeform 48"/>
                <p:cNvSpPr>
                  <a:spLocks/>
                </p:cNvSpPr>
                <p:nvPr/>
              </p:nvSpPr>
              <p:spPr bwMode="auto">
                <a:xfrm>
                  <a:off x="2631" y="1636"/>
                  <a:ext cx="109" cy="58"/>
                </a:xfrm>
                <a:custGeom>
                  <a:avLst/>
                  <a:gdLst>
                    <a:gd name="T0" fmla="*/ 0 w 220"/>
                    <a:gd name="T1" fmla="*/ 3 h 61"/>
                    <a:gd name="T2" fmla="*/ 15 w 220"/>
                    <a:gd name="T3" fmla="*/ 0 h 61"/>
                    <a:gd name="T4" fmla="*/ 34 w 220"/>
                    <a:gd name="T5" fmla="*/ 0 h 61"/>
                    <a:gd name="T6" fmla="*/ 76 w 220"/>
                    <a:gd name="T7" fmla="*/ 4 h 61"/>
                    <a:gd name="T8" fmla="*/ 139 w 220"/>
                    <a:gd name="T9" fmla="*/ 9 h 61"/>
                    <a:gd name="T10" fmla="*/ 179 w 220"/>
                    <a:gd name="T11" fmla="*/ 11 h 61"/>
                    <a:gd name="T12" fmla="*/ 188 w 220"/>
                    <a:gd name="T13" fmla="*/ 15 h 61"/>
                    <a:gd name="T14" fmla="*/ 186 w 220"/>
                    <a:gd name="T15" fmla="*/ 19 h 61"/>
                    <a:gd name="T16" fmla="*/ 171 w 220"/>
                    <a:gd name="T17" fmla="*/ 23 h 61"/>
                    <a:gd name="T18" fmla="*/ 148 w 220"/>
                    <a:gd name="T19" fmla="*/ 29 h 61"/>
                    <a:gd name="T20" fmla="*/ 135 w 220"/>
                    <a:gd name="T21" fmla="*/ 36 h 61"/>
                    <a:gd name="T22" fmla="*/ 125 w 220"/>
                    <a:gd name="T23" fmla="*/ 47 h 61"/>
                    <a:gd name="T24" fmla="*/ 143 w 220"/>
                    <a:gd name="T25" fmla="*/ 48 h 61"/>
                    <a:gd name="T26" fmla="*/ 169 w 220"/>
                    <a:gd name="T27" fmla="*/ 47 h 61"/>
                    <a:gd name="T28" fmla="*/ 194 w 220"/>
                    <a:gd name="T29" fmla="*/ 49 h 61"/>
                    <a:gd name="T30" fmla="*/ 220 w 220"/>
                    <a:gd name="T31" fmla="*/ 56 h 61"/>
                    <a:gd name="T32" fmla="*/ 220 w 220"/>
                    <a:gd name="T33" fmla="*/ 59 h 61"/>
                    <a:gd name="T34" fmla="*/ 215 w 220"/>
                    <a:gd name="T35" fmla="*/ 60 h 61"/>
                    <a:gd name="T36" fmla="*/ 207 w 220"/>
                    <a:gd name="T37" fmla="*/ 61 h 61"/>
                    <a:gd name="T38" fmla="*/ 200 w 220"/>
                    <a:gd name="T39" fmla="*/ 57 h 61"/>
                    <a:gd name="T40" fmla="*/ 188 w 220"/>
                    <a:gd name="T41" fmla="*/ 54 h 61"/>
                    <a:gd name="T42" fmla="*/ 160 w 220"/>
                    <a:gd name="T43" fmla="*/ 51 h 61"/>
                    <a:gd name="T44" fmla="*/ 135 w 220"/>
                    <a:gd name="T45" fmla="*/ 51 h 61"/>
                    <a:gd name="T46" fmla="*/ 122 w 220"/>
                    <a:gd name="T47" fmla="*/ 53 h 61"/>
                    <a:gd name="T48" fmla="*/ 114 w 220"/>
                    <a:gd name="T49" fmla="*/ 50 h 61"/>
                    <a:gd name="T50" fmla="*/ 114 w 220"/>
                    <a:gd name="T51" fmla="*/ 45 h 61"/>
                    <a:gd name="T52" fmla="*/ 127 w 220"/>
                    <a:gd name="T53" fmla="*/ 36 h 61"/>
                    <a:gd name="T54" fmla="*/ 141 w 220"/>
                    <a:gd name="T55" fmla="*/ 28 h 61"/>
                    <a:gd name="T56" fmla="*/ 158 w 220"/>
                    <a:gd name="T57" fmla="*/ 23 h 61"/>
                    <a:gd name="T58" fmla="*/ 169 w 220"/>
                    <a:gd name="T59" fmla="*/ 17 h 61"/>
                    <a:gd name="T60" fmla="*/ 148 w 220"/>
                    <a:gd name="T61" fmla="*/ 18 h 61"/>
                    <a:gd name="T62" fmla="*/ 108 w 220"/>
                    <a:gd name="T63" fmla="*/ 16 h 61"/>
                    <a:gd name="T64" fmla="*/ 70 w 220"/>
                    <a:gd name="T65" fmla="*/ 15 h 61"/>
                    <a:gd name="T66" fmla="*/ 36 w 220"/>
                    <a:gd name="T67" fmla="*/ 13 h 61"/>
                    <a:gd name="T68" fmla="*/ 11 w 220"/>
                    <a:gd name="T69" fmla="*/ 11 h 61"/>
                    <a:gd name="T70" fmla="*/ 4 w 220"/>
                    <a:gd name="T71" fmla="*/ 8 h 61"/>
                    <a:gd name="T72" fmla="*/ 0 w 220"/>
                    <a:gd name="T73" fmla="*/ 3 h 61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220"/>
                    <a:gd name="T112" fmla="*/ 0 h 61"/>
                    <a:gd name="T113" fmla="*/ 220 w 220"/>
                    <a:gd name="T114" fmla="*/ 61 h 61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220" h="61">
                      <a:moveTo>
                        <a:pt x="0" y="3"/>
                      </a:moveTo>
                      <a:lnTo>
                        <a:pt x="15" y="0"/>
                      </a:lnTo>
                      <a:lnTo>
                        <a:pt x="34" y="0"/>
                      </a:lnTo>
                      <a:lnTo>
                        <a:pt x="76" y="4"/>
                      </a:lnTo>
                      <a:lnTo>
                        <a:pt x="139" y="9"/>
                      </a:lnTo>
                      <a:lnTo>
                        <a:pt x="179" y="11"/>
                      </a:lnTo>
                      <a:lnTo>
                        <a:pt x="188" y="15"/>
                      </a:lnTo>
                      <a:lnTo>
                        <a:pt x="186" y="19"/>
                      </a:lnTo>
                      <a:lnTo>
                        <a:pt x="171" y="23"/>
                      </a:lnTo>
                      <a:lnTo>
                        <a:pt x="148" y="29"/>
                      </a:lnTo>
                      <a:lnTo>
                        <a:pt x="135" y="36"/>
                      </a:lnTo>
                      <a:lnTo>
                        <a:pt x="125" y="47"/>
                      </a:lnTo>
                      <a:lnTo>
                        <a:pt x="143" y="48"/>
                      </a:lnTo>
                      <a:lnTo>
                        <a:pt x="169" y="47"/>
                      </a:lnTo>
                      <a:lnTo>
                        <a:pt x="194" y="49"/>
                      </a:lnTo>
                      <a:lnTo>
                        <a:pt x="220" y="56"/>
                      </a:lnTo>
                      <a:lnTo>
                        <a:pt x="220" y="59"/>
                      </a:lnTo>
                      <a:lnTo>
                        <a:pt x="215" y="60"/>
                      </a:lnTo>
                      <a:lnTo>
                        <a:pt x="207" y="61"/>
                      </a:lnTo>
                      <a:lnTo>
                        <a:pt x="200" y="57"/>
                      </a:lnTo>
                      <a:lnTo>
                        <a:pt x="188" y="54"/>
                      </a:lnTo>
                      <a:lnTo>
                        <a:pt x="160" y="51"/>
                      </a:lnTo>
                      <a:lnTo>
                        <a:pt x="135" y="51"/>
                      </a:lnTo>
                      <a:lnTo>
                        <a:pt x="122" y="53"/>
                      </a:lnTo>
                      <a:lnTo>
                        <a:pt x="114" y="50"/>
                      </a:lnTo>
                      <a:lnTo>
                        <a:pt x="114" y="45"/>
                      </a:lnTo>
                      <a:lnTo>
                        <a:pt x="127" y="36"/>
                      </a:lnTo>
                      <a:lnTo>
                        <a:pt x="141" y="28"/>
                      </a:lnTo>
                      <a:lnTo>
                        <a:pt x="158" y="23"/>
                      </a:lnTo>
                      <a:lnTo>
                        <a:pt x="169" y="17"/>
                      </a:lnTo>
                      <a:lnTo>
                        <a:pt x="148" y="18"/>
                      </a:lnTo>
                      <a:lnTo>
                        <a:pt x="108" y="16"/>
                      </a:lnTo>
                      <a:lnTo>
                        <a:pt x="70" y="15"/>
                      </a:lnTo>
                      <a:lnTo>
                        <a:pt x="36" y="13"/>
                      </a:lnTo>
                      <a:lnTo>
                        <a:pt x="11" y="11"/>
                      </a:lnTo>
                      <a:lnTo>
                        <a:pt x="4" y="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2" name="Freeform 49"/>
                <p:cNvSpPr>
                  <a:spLocks/>
                </p:cNvSpPr>
                <p:nvPr/>
              </p:nvSpPr>
              <p:spPr bwMode="auto">
                <a:xfrm>
                  <a:off x="2599" y="1634"/>
                  <a:ext cx="130" cy="108"/>
                </a:xfrm>
                <a:custGeom>
                  <a:avLst/>
                  <a:gdLst>
                    <a:gd name="T0" fmla="*/ 74 w 265"/>
                    <a:gd name="T1" fmla="*/ 4 h 115"/>
                    <a:gd name="T2" fmla="*/ 52 w 265"/>
                    <a:gd name="T3" fmla="*/ 0 h 115"/>
                    <a:gd name="T4" fmla="*/ 23 w 265"/>
                    <a:gd name="T5" fmla="*/ 1 h 115"/>
                    <a:gd name="T6" fmla="*/ 4 w 265"/>
                    <a:gd name="T7" fmla="*/ 6 h 115"/>
                    <a:gd name="T8" fmla="*/ 0 w 265"/>
                    <a:gd name="T9" fmla="*/ 17 h 115"/>
                    <a:gd name="T10" fmla="*/ 10 w 265"/>
                    <a:gd name="T11" fmla="*/ 37 h 115"/>
                    <a:gd name="T12" fmla="*/ 35 w 265"/>
                    <a:gd name="T13" fmla="*/ 53 h 115"/>
                    <a:gd name="T14" fmla="*/ 63 w 265"/>
                    <a:gd name="T15" fmla="*/ 65 h 115"/>
                    <a:gd name="T16" fmla="*/ 122 w 265"/>
                    <a:gd name="T17" fmla="*/ 73 h 115"/>
                    <a:gd name="T18" fmla="*/ 162 w 265"/>
                    <a:gd name="T19" fmla="*/ 85 h 115"/>
                    <a:gd name="T20" fmla="*/ 175 w 265"/>
                    <a:gd name="T21" fmla="*/ 93 h 115"/>
                    <a:gd name="T22" fmla="*/ 179 w 265"/>
                    <a:gd name="T23" fmla="*/ 95 h 115"/>
                    <a:gd name="T24" fmla="*/ 200 w 265"/>
                    <a:gd name="T25" fmla="*/ 108 h 115"/>
                    <a:gd name="T26" fmla="*/ 206 w 265"/>
                    <a:gd name="T27" fmla="*/ 108 h 115"/>
                    <a:gd name="T28" fmla="*/ 238 w 265"/>
                    <a:gd name="T29" fmla="*/ 115 h 115"/>
                    <a:gd name="T30" fmla="*/ 253 w 265"/>
                    <a:gd name="T31" fmla="*/ 115 h 115"/>
                    <a:gd name="T32" fmla="*/ 261 w 265"/>
                    <a:gd name="T33" fmla="*/ 109 h 115"/>
                    <a:gd name="T34" fmla="*/ 265 w 265"/>
                    <a:gd name="T35" fmla="*/ 101 h 115"/>
                    <a:gd name="T36" fmla="*/ 265 w 265"/>
                    <a:gd name="T37" fmla="*/ 88 h 115"/>
                    <a:gd name="T38" fmla="*/ 253 w 265"/>
                    <a:gd name="T39" fmla="*/ 77 h 115"/>
                    <a:gd name="T40" fmla="*/ 234 w 265"/>
                    <a:gd name="T41" fmla="*/ 66 h 115"/>
                    <a:gd name="T42" fmla="*/ 200 w 265"/>
                    <a:gd name="T43" fmla="*/ 58 h 115"/>
                    <a:gd name="T44" fmla="*/ 169 w 265"/>
                    <a:gd name="T45" fmla="*/ 52 h 115"/>
                    <a:gd name="T46" fmla="*/ 139 w 265"/>
                    <a:gd name="T47" fmla="*/ 43 h 115"/>
                    <a:gd name="T48" fmla="*/ 114 w 265"/>
                    <a:gd name="T49" fmla="*/ 31 h 115"/>
                    <a:gd name="T50" fmla="*/ 109 w 265"/>
                    <a:gd name="T51" fmla="*/ 22 h 115"/>
                    <a:gd name="T52" fmla="*/ 92 w 265"/>
                    <a:gd name="T53" fmla="*/ 15 h 115"/>
                    <a:gd name="T54" fmla="*/ 80 w 265"/>
                    <a:gd name="T55" fmla="*/ 8 h 115"/>
                    <a:gd name="T56" fmla="*/ 74 w 265"/>
                    <a:gd name="T57" fmla="*/ 4 h 11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65"/>
                    <a:gd name="T88" fmla="*/ 0 h 115"/>
                    <a:gd name="T89" fmla="*/ 265 w 265"/>
                    <a:gd name="T90" fmla="*/ 115 h 11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65" h="115">
                      <a:moveTo>
                        <a:pt x="74" y="4"/>
                      </a:moveTo>
                      <a:lnTo>
                        <a:pt x="52" y="0"/>
                      </a:lnTo>
                      <a:lnTo>
                        <a:pt x="23" y="1"/>
                      </a:lnTo>
                      <a:lnTo>
                        <a:pt x="4" y="6"/>
                      </a:lnTo>
                      <a:lnTo>
                        <a:pt x="0" y="17"/>
                      </a:lnTo>
                      <a:lnTo>
                        <a:pt x="10" y="37"/>
                      </a:lnTo>
                      <a:lnTo>
                        <a:pt x="35" y="53"/>
                      </a:lnTo>
                      <a:lnTo>
                        <a:pt x="63" y="65"/>
                      </a:lnTo>
                      <a:lnTo>
                        <a:pt x="122" y="73"/>
                      </a:lnTo>
                      <a:lnTo>
                        <a:pt x="162" y="85"/>
                      </a:lnTo>
                      <a:lnTo>
                        <a:pt x="175" y="93"/>
                      </a:lnTo>
                      <a:lnTo>
                        <a:pt x="179" y="95"/>
                      </a:lnTo>
                      <a:lnTo>
                        <a:pt x="200" y="108"/>
                      </a:lnTo>
                      <a:lnTo>
                        <a:pt x="206" y="108"/>
                      </a:lnTo>
                      <a:lnTo>
                        <a:pt x="238" y="115"/>
                      </a:lnTo>
                      <a:lnTo>
                        <a:pt x="253" y="115"/>
                      </a:lnTo>
                      <a:lnTo>
                        <a:pt x="261" y="109"/>
                      </a:lnTo>
                      <a:lnTo>
                        <a:pt x="265" y="101"/>
                      </a:lnTo>
                      <a:lnTo>
                        <a:pt x="265" y="88"/>
                      </a:lnTo>
                      <a:lnTo>
                        <a:pt x="253" y="77"/>
                      </a:lnTo>
                      <a:lnTo>
                        <a:pt x="234" y="66"/>
                      </a:lnTo>
                      <a:lnTo>
                        <a:pt x="200" y="58"/>
                      </a:lnTo>
                      <a:lnTo>
                        <a:pt x="169" y="52"/>
                      </a:lnTo>
                      <a:lnTo>
                        <a:pt x="139" y="43"/>
                      </a:lnTo>
                      <a:lnTo>
                        <a:pt x="114" y="31"/>
                      </a:lnTo>
                      <a:lnTo>
                        <a:pt x="109" y="22"/>
                      </a:lnTo>
                      <a:lnTo>
                        <a:pt x="92" y="15"/>
                      </a:lnTo>
                      <a:lnTo>
                        <a:pt x="80" y="8"/>
                      </a:lnTo>
                      <a:lnTo>
                        <a:pt x="74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3" name="Freeform 50"/>
                <p:cNvSpPr>
                  <a:spLocks/>
                </p:cNvSpPr>
                <p:nvPr/>
              </p:nvSpPr>
              <p:spPr bwMode="auto">
                <a:xfrm>
                  <a:off x="2713" y="1724"/>
                  <a:ext cx="90" cy="139"/>
                </a:xfrm>
                <a:custGeom>
                  <a:avLst/>
                  <a:gdLst>
                    <a:gd name="T0" fmla="*/ 59 w 185"/>
                    <a:gd name="T1" fmla="*/ 19 h 148"/>
                    <a:gd name="T2" fmla="*/ 38 w 185"/>
                    <a:gd name="T3" fmla="*/ 7 h 148"/>
                    <a:gd name="T4" fmla="*/ 21 w 185"/>
                    <a:gd name="T5" fmla="*/ 0 h 148"/>
                    <a:gd name="T6" fmla="*/ 0 w 185"/>
                    <a:gd name="T7" fmla="*/ 4 h 148"/>
                    <a:gd name="T8" fmla="*/ 2 w 185"/>
                    <a:gd name="T9" fmla="*/ 14 h 148"/>
                    <a:gd name="T10" fmla="*/ 14 w 185"/>
                    <a:gd name="T11" fmla="*/ 23 h 148"/>
                    <a:gd name="T12" fmla="*/ 50 w 185"/>
                    <a:gd name="T13" fmla="*/ 38 h 148"/>
                    <a:gd name="T14" fmla="*/ 71 w 185"/>
                    <a:gd name="T15" fmla="*/ 47 h 148"/>
                    <a:gd name="T16" fmla="*/ 86 w 185"/>
                    <a:gd name="T17" fmla="*/ 57 h 148"/>
                    <a:gd name="T18" fmla="*/ 92 w 185"/>
                    <a:gd name="T19" fmla="*/ 64 h 148"/>
                    <a:gd name="T20" fmla="*/ 95 w 185"/>
                    <a:gd name="T21" fmla="*/ 73 h 148"/>
                    <a:gd name="T22" fmla="*/ 88 w 185"/>
                    <a:gd name="T23" fmla="*/ 85 h 148"/>
                    <a:gd name="T24" fmla="*/ 76 w 185"/>
                    <a:gd name="T25" fmla="*/ 97 h 148"/>
                    <a:gd name="T26" fmla="*/ 71 w 185"/>
                    <a:gd name="T27" fmla="*/ 106 h 148"/>
                    <a:gd name="T28" fmla="*/ 65 w 185"/>
                    <a:gd name="T29" fmla="*/ 115 h 148"/>
                    <a:gd name="T30" fmla="*/ 65 w 185"/>
                    <a:gd name="T31" fmla="*/ 123 h 148"/>
                    <a:gd name="T32" fmla="*/ 65 w 185"/>
                    <a:gd name="T33" fmla="*/ 131 h 148"/>
                    <a:gd name="T34" fmla="*/ 71 w 185"/>
                    <a:gd name="T35" fmla="*/ 135 h 148"/>
                    <a:gd name="T36" fmla="*/ 82 w 185"/>
                    <a:gd name="T37" fmla="*/ 135 h 148"/>
                    <a:gd name="T38" fmla="*/ 105 w 185"/>
                    <a:gd name="T39" fmla="*/ 138 h 148"/>
                    <a:gd name="T40" fmla="*/ 130 w 185"/>
                    <a:gd name="T41" fmla="*/ 138 h 148"/>
                    <a:gd name="T42" fmla="*/ 156 w 185"/>
                    <a:gd name="T43" fmla="*/ 143 h 148"/>
                    <a:gd name="T44" fmla="*/ 170 w 185"/>
                    <a:gd name="T45" fmla="*/ 148 h 148"/>
                    <a:gd name="T46" fmla="*/ 179 w 185"/>
                    <a:gd name="T47" fmla="*/ 142 h 148"/>
                    <a:gd name="T48" fmla="*/ 185 w 185"/>
                    <a:gd name="T49" fmla="*/ 137 h 148"/>
                    <a:gd name="T50" fmla="*/ 179 w 185"/>
                    <a:gd name="T51" fmla="*/ 134 h 148"/>
                    <a:gd name="T52" fmla="*/ 164 w 185"/>
                    <a:gd name="T53" fmla="*/ 132 h 148"/>
                    <a:gd name="T54" fmla="*/ 130 w 185"/>
                    <a:gd name="T55" fmla="*/ 130 h 148"/>
                    <a:gd name="T56" fmla="*/ 84 w 185"/>
                    <a:gd name="T57" fmla="*/ 130 h 148"/>
                    <a:gd name="T58" fmla="*/ 78 w 185"/>
                    <a:gd name="T59" fmla="*/ 128 h 148"/>
                    <a:gd name="T60" fmla="*/ 76 w 185"/>
                    <a:gd name="T61" fmla="*/ 119 h 148"/>
                    <a:gd name="T62" fmla="*/ 90 w 185"/>
                    <a:gd name="T63" fmla="*/ 103 h 148"/>
                    <a:gd name="T64" fmla="*/ 99 w 185"/>
                    <a:gd name="T65" fmla="*/ 94 h 148"/>
                    <a:gd name="T66" fmla="*/ 109 w 185"/>
                    <a:gd name="T67" fmla="*/ 78 h 148"/>
                    <a:gd name="T68" fmla="*/ 112 w 185"/>
                    <a:gd name="T69" fmla="*/ 68 h 148"/>
                    <a:gd name="T70" fmla="*/ 114 w 185"/>
                    <a:gd name="T71" fmla="*/ 58 h 148"/>
                    <a:gd name="T72" fmla="*/ 107 w 185"/>
                    <a:gd name="T73" fmla="*/ 48 h 148"/>
                    <a:gd name="T74" fmla="*/ 92 w 185"/>
                    <a:gd name="T75" fmla="*/ 37 h 148"/>
                    <a:gd name="T76" fmla="*/ 71 w 185"/>
                    <a:gd name="T77" fmla="*/ 25 h 148"/>
                    <a:gd name="T78" fmla="*/ 59 w 185"/>
                    <a:gd name="T79" fmla="*/ 19 h 148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185"/>
                    <a:gd name="T121" fmla="*/ 0 h 148"/>
                    <a:gd name="T122" fmla="*/ 185 w 185"/>
                    <a:gd name="T123" fmla="*/ 148 h 148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185" h="148">
                      <a:moveTo>
                        <a:pt x="59" y="19"/>
                      </a:moveTo>
                      <a:lnTo>
                        <a:pt x="38" y="7"/>
                      </a:lnTo>
                      <a:lnTo>
                        <a:pt x="21" y="0"/>
                      </a:lnTo>
                      <a:lnTo>
                        <a:pt x="0" y="4"/>
                      </a:lnTo>
                      <a:lnTo>
                        <a:pt x="2" y="14"/>
                      </a:lnTo>
                      <a:lnTo>
                        <a:pt x="14" y="23"/>
                      </a:lnTo>
                      <a:lnTo>
                        <a:pt x="50" y="38"/>
                      </a:lnTo>
                      <a:lnTo>
                        <a:pt x="71" y="47"/>
                      </a:lnTo>
                      <a:lnTo>
                        <a:pt x="86" y="57"/>
                      </a:lnTo>
                      <a:lnTo>
                        <a:pt x="92" y="64"/>
                      </a:lnTo>
                      <a:lnTo>
                        <a:pt x="95" y="73"/>
                      </a:lnTo>
                      <a:lnTo>
                        <a:pt x="88" y="85"/>
                      </a:lnTo>
                      <a:lnTo>
                        <a:pt x="76" y="97"/>
                      </a:lnTo>
                      <a:lnTo>
                        <a:pt x="71" y="106"/>
                      </a:lnTo>
                      <a:lnTo>
                        <a:pt x="65" y="115"/>
                      </a:lnTo>
                      <a:lnTo>
                        <a:pt x="65" y="123"/>
                      </a:lnTo>
                      <a:lnTo>
                        <a:pt x="65" y="131"/>
                      </a:lnTo>
                      <a:lnTo>
                        <a:pt x="71" y="135"/>
                      </a:lnTo>
                      <a:lnTo>
                        <a:pt x="82" y="135"/>
                      </a:lnTo>
                      <a:lnTo>
                        <a:pt x="105" y="138"/>
                      </a:lnTo>
                      <a:lnTo>
                        <a:pt x="130" y="138"/>
                      </a:lnTo>
                      <a:lnTo>
                        <a:pt x="156" y="143"/>
                      </a:lnTo>
                      <a:lnTo>
                        <a:pt x="170" y="148"/>
                      </a:lnTo>
                      <a:lnTo>
                        <a:pt x="179" y="142"/>
                      </a:lnTo>
                      <a:lnTo>
                        <a:pt x="185" y="137"/>
                      </a:lnTo>
                      <a:lnTo>
                        <a:pt x="179" y="134"/>
                      </a:lnTo>
                      <a:lnTo>
                        <a:pt x="164" y="132"/>
                      </a:lnTo>
                      <a:lnTo>
                        <a:pt x="130" y="130"/>
                      </a:lnTo>
                      <a:lnTo>
                        <a:pt x="84" y="130"/>
                      </a:lnTo>
                      <a:lnTo>
                        <a:pt x="78" y="128"/>
                      </a:lnTo>
                      <a:lnTo>
                        <a:pt x="76" y="119"/>
                      </a:lnTo>
                      <a:lnTo>
                        <a:pt x="90" y="103"/>
                      </a:lnTo>
                      <a:lnTo>
                        <a:pt x="99" y="94"/>
                      </a:lnTo>
                      <a:lnTo>
                        <a:pt x="109" y="78"/>
                      </a:lnTo>
                      <a:lnTo>
                        <a:pt x="112" y="68"/>
                      </a:lnTo>
                      <a:lnTo>
                        <a:pt x="114" y="58"/>
                      </a:lnTo>
                      <a:lnTo>
                        <a:pt x="107" y="48"/>
                      </a:lnTo>
                      <a:lnTo>
                        <a:pt x="92" y="37"/>
                      </a:lnTo>
                      <a:lnTo>
                        <a:pt x="71" y="25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4" name="Freeform 51"/>
                <p:cNvSpPr>
                  <a:spLocks/>
                </p:cNvSpPr>
                <p:nvPr/>
              </p:nvSpPr>
              <p:spPr bwMode="auto">
                <a:xfrm>
                  <a:off x="2673" y="1727"/>
                  <a:ext cx="47" cy="127"/>
                </a:xfrm>
                <a:custGeom>
                  <a:avLst/>
                  <a:gdLst>
                    <a:gd name="T0" fmla="*/ 21 w 96"/>
                    <a:gd name="T1" fmla="*/ 23 h 135"/>
                    <a:gd name="T2" fmla="*/ 31 w 96"/>
                    <a:gd name="T3" fmla="*/ 12 h 135"/>
                    <a:gd name="T4" fmla="*/ 48 w 96"/>
                    <a:gd name="T5" fmla="*/ 3 h 135"/>
                    <a:gd name="T6" fmla="*/ 63 w 96"/>
                    <a:gd name="T7" fmla="*/ 0 h 135"/>
                    <a:gd name="T8" fmla="*/ 80 w 96"/>
                    <a:gd name="T9" fmla="*/ 0 h 135"/>
                    <a:gd name="T10" fmla="*/ 88 w 96"/>
                    <a:gd name="T11" fmla="*/ 4 h 135"/>
                    <a:gd name="T12" fmla="*/ 86 w 96"/>
                    <a:gd name="T13" fmla="*/ 12 h 135"/>
                    <a:gd name="T14" fmla="*/ 78 w 96"/>
                    <a:gd name="T15" fmla="*/ 16 h 135"/>
                    <a:gd name="T16" fmla="*/ 56 w 96"/>
                    <a:gd name="T17" fmla="*/ 22 h 135"/>
                    <a:gd name="T18" fmla="*/ 42 w 96"/>
                    <a:gd name="T19" fmla="*/ 33 h 135"/>
                    <a:gd name="T20" fmla="*/ 42 w 96"/>
                    <a:gd name="T21" fmla="*/ 41 h 135"/>
                    <a:gd name="T22" fmla="*/ 46 w 96"/>
                    <a:gd name="T23" fmla="*/ 53 h 135"/>
                    <a:gd name="T24" fmla="*/ 61 w 96"/>
                    <a:gd name="T25" fmla="*/ 70 h 135"/>
                    <a:gd name="T26" fmla="*/ 75 w 96"/>
                    <a:gd name="T27" fmla="*/ 85 h 135"/>
                    <a:gd name="T28" fmla="*/ 84 w 96"/>
                    <a:gd name="T29" fmla="*/ 98 h 135"/>
                    <a:gd name="T30" fmla="*/ 92 w 96"/>
                    <a:gd name="T31" fmla="*/ 108 h 135"/>
                    <a:gd name="T32" fmla="*/ 96 w 96"/>
                    <a:gd name="T33" fmla="*/ 117 h 135"/>
                    <a:gd name="T34" fmla="*/ 96 w 96"/>
                    <a:gd name="T35" fmla="*/ 126 h 135"/>
                    <a:gd name="T36" fmla="*/ 82 w 96"/>
                    <a:gd name="T37" fmla="*/ 128 h 135"/>
                    <a:gd name="T38" fmla="*/ 63 w 96"/>
                    <a:gd name="T39" fmla="*/ 129 h 135"/>
                    <a:gd name="T40" fmla="*/ 42 w 96"/>
                    <a:gd name="T41" fmla="*/ 131 h 135"/>
                    <a:gd name="T42" fmla="*/ 25 w 96"/>
                    <a:gd name="T43" fmla="*/ 134 h 135"/>
                    <a:gd name="T44" fmla="*/ 18 w 96"/>
                    <a:gd name="T45" fmla="*/ 135 h 135"/>
                    <a:gd name="T46" fmla="*/ 4 w 96"/>
                    <a:gd name="T47" fmla="*/ 132 h 135"/>
                    <a:gd name="T48" fmla="*/ 0 w 96"/>
                    <a:gd name="T49" fmla="*/ 126 h 135"/>
                    <a:gd name="T50" fmla="*/ 8 w 96"/>
                    <a:gd name="T51" fmla="*/ 124 h 135"/>
                    <a:gd name="T52" fmla="*/ 31 w 96"/>
                    <a:gd name="T53" fmla="*/ 123 h 135"/>
                    <a:gd name="T54" fmla="*/ 50 w 96"/>
                    <a:gd name="T55" fmla="*/ 121 h 135"/>
                    <a:gd name="T56" fmla="*/ 80 w 96"/>
                    <a:gd name="T57" fmla="*/ 121 h 135"/>
                    <a:gd name="T58" fmla="*/ 80 w 96"/>
                    <a:gd name="T59" fmla="*/ 117 h 135"/>
                    <a:gd name="T60" fmla="*/ 78 w 96"/>
                    <a:gd name="T61" fmla="*/ 113 h 135"/>
                    <a:gd name="T62" fmla="*/ 69 w 96"/>
                    <a:gd name="T63" fmla="*/ 98 h 135"/>
                    <a:gd name="T64" fmla="*/ 56 w 96"/>
                    <a:gd name="T65" fmla="*/ 85 h 135"/>
                    <a:gd name="T66" fmla="*/ 46 w 96"/>
                    <a:gd name="T67" fmla="*/ 75 h 135"/>
                    <a:gd name="T68" fmla="*/ 37 w 96"/>
                    <a:gd name="T69" fmla="*/ 63 h 135"/>
                    <a:gd name="T70" fmla="*/ 25 w 96"/>
                    <a:gd name="T71" fmla="*/ 55 h 135"/>
                    <a:gd name="T72" fmla="*/ 21 w 96"/>
                    <a:gd name="T73" fmla="*/ 44 h 135"/>
                    <a:gd name="T74" fmla="*/ 18 w 96"/>
                    <a:gd name="T75" fmla="*/ 34 h 135"/>
                    <a:gd name="T76" fmla="*/ 21 w 96"/>
                    <a:gd name="T77" fmla="*/ 23 h 13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96"/>
                    <a:gd name="T118" fmla="*/ 0 h 135"/>
                    <a:gd name="T119" fmla="*/ 96 w 96"/>
                    <a:gd name="T120" fmla="*/ 135 h 13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96" h="135">
                      <a:moveTo>
                        <a:pt x="21" y="23"/>
                      </a:moveTo>
                      <a:lnTo>
                        <a:pt x="31" y="12"/>
                      </a:lnTo>
                      <a:lnTo>
                        <a:pt x="48" y="3"/>
                      </a:lnTo>
                      <a:lnTo>
                        <a:pt x="63" y="0"/>
                      </a:lnTo>
                      <a:lnTo>
                        <a:pt x="80" y="0"/>
                      </a:lnTo>
                      <a:lnTo>
                        <a:pt x="88" y="4"/>
                      </a:lnTo>
                      <a:lnTo>
                        <a:pt x="86" y="12"/>
                      </a:lnTo>
                      <a:lnTo>
                        <a:pt x="78" y="16"/>
                      </a:lnTo>
                      <a:lnTo>
                        <a:pt x="56" y="22"/>
                      </a:lnTo>
                      <a:lnTo>
                        <a:pt x="42" y="33"/>
                      </a:lnTo>
                      <a:lnTo>
                        <a:pt x="42" y="41"/>
                      </a:lnTo>
                      <a:lnTo>
                        <a:pt x="46" y="53"/>
                      </a:lnTo>
                      <a:lnTo>
                        <a:pt x="61" y="70"/>
                      </a:lnTo>
                      <a:lnTo>
                        <a:pt x="75" y="85"/>
                      </a:lnTo>
                      <a:lnTo>
                        <a:pt x="84" y="98"/>
                      </a:lnTo>
                      <a:lnTo>
                        <a:pt x="92" y="108"/>
                      </a:lnTo>
                      <a:lnTo>
                        <a:pt x="96" y="117"/>
                      </a:lnTo>
                      <a:lnTo>
                        <a:pt x="96" y="126"/>
                      </a:lnTo>
                      <a:lnTo>
                        <a:pt x="82" y="128"/>
                      </a:lnTo>
                      <a:lnTo>
                        <a:pt x="63" y="129"/>
                      </a:lnTo>
                      <a:lnTo>
                        <a:pt x="42" y="131"/>
                      </a:lnTo>
                      <a:lnTo>
                        <a:pt x="25" y="134"/>
                      </a:lnTo>
                      <a:lnTo>
                        <a:pt x="18" y="135"/>
                      </a:lnTo>
                      <a:lnTo>
                        <a:pt x="4" y="132"/>
                      </a:lnTo>
                      <a:lnTo>
                        <a:pt x="0" y="126"/>
                      </a:lnTo>
                      <a:lnTo>
                        <a:pt x="8" y="124"/>
                      </a:lnTo>
                      <a:lnTo>
                        <a:pt x="31" y="123"/>
                      </a:lnTo>
                      <a:lnTo>
                        <a:pt x="50" y="121"/>
                      </a:lnTo>
                      <a:lnTo>
                        <a:pt x="80" y="121"/>
                      </a:lnTo>
                      <a:lnTo>
                        <a:pt x="80" y="117"/>
                      </a:lnTo>
                      <a:lnTo>
                        <a:pt x="78" y="113"/>
                      </a:lnTo>
                      <a:lnTo>
                        <a:pt x="69" y="98"/>
                      </a:lnTo>
                      <a:lnTo>
                        <a:pt x="56" y="85"/>
                      </a:lnTo>
                      <a:lnTo>
                        <a:pt x="46" y="75"/>
                      </a:lnTo>
                      <a:lnTo>
                        <a:pt x="37" y="63"/>
                      </a:lnTo>
                      <a:lnTo>
                        <a:pt x="25" y="55"/>
                      </a:lnTo>
                      <a:lnTo>
                        <a:pt x="21" y="44"/>
                      </a:lnTo>
                      <a:lnTo>
                        <a:pt x="18" y="34"/>
                      </a:lnTo>
                      <a:lnTo>
                        <a:pt x="21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7" name="Line 52"/>
              <p:cNvSpPr>
                <a:spLocks noChangeShapeType="1"/>
              </p:cNvSpPr>
              <p:nvPr/>
            </p:nvSpPr>
            <p:spPr bwMode="auto">
              <a:xfrm flipV="1">
                <a:off x="2868" y="1320"/>
                <a:ext cx="210" cy="198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8" name="Text Box 53"/>
              <p:cNvSpPr txBox="1">
                <a:spLocks noChangeArrowheads="1"/>
              </p:cNvSpPr>
              <p:nvPr/>
            </p:nvSpPr>
            <p:spPr bwMode="auto">
              <a:xfrm>
                <a:off x="2574" y="1790"/>
                <a:ext cx="570" cy="10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Forgery</a:t>
                </a:r>
              </a:p>
            </p:txBody>
          </p:sp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2250" y="974"/>
              <a:ext cx="1254" cy="1120"/>
              <a:chOff x="2250" y="974"/>
              <a:chExt cx="1254" cy="1120"/>
            </a:xfrm>
          </p:grpSpPr>
          <p:sp>
            <p:nvSpPr>
              <p:cNvPr id="2104" name="Text Box 55"/>
              <p:cNvSpPr txBox="1">
                <a:spLocks noChangeArrowheads="1"/>
              </p:cNvSpPr>
              <p:nvPr/>
            </p:nvSpPr>
            <p:spPr bwMode="auto">
              <a:xfrm>
                <a:off x="2256" y="974"/>
                <a:ext cx="1233" cy="1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400">
                    <a:solidFill>
                      <a:srgbClr val="3333FF"/>
                    </a:solidFill>
                    <a:latin typeface="Comic Sans MS" pitchFamily="66" charset="0"/>
                    <a:ea typeface="Gungsuh" pitchFamily="18" charset="-127"/>
                  </a:rPr>
                  <a:t>Authentication</a:t>
                </a:r>
              </a:p>
            </p:txBody>
          </p:sp>
          <p:sp>
            <p:nvSpPr>
              <p:cNvPr id="2105" name="Text Box 56"/>
              <p:cNvSpPr txBox="1">
                <a:spLocks noChangeArrowheads="1"/>
              </p:cNvSpPr>
              <p:nvPr/>
            </p:nvSpPr>
            <p:spPr bwMode="auto">
              <a:xfrm>
                <a:off x="2250" y="1988"/>
                <a:ext cx="1254" cy="10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Who am I dealing with?</a:t>
                </a:r>
              </a:p>
            </p:txBody>
          </p:sp>
        </p:grpSp>
        <p:sp>
          <p:nvSpPr>
            <p:cNvPr id="2068" name="Rectangle 57"/>
            <p:cNvSpPr>
              <a:spLocks noChangeArrowheads="1"/>
            </p:cNvSpPr>
            <p:nvPr/>
          </p:nvSpPr>
          <p:spPr bwMode="auto">
            <a:xfrm>
              <a:off x="2256" y="2640"/>
              <a:ext cx="1272" cy="83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5" name="Group 58"/>
            <p:cNvGrpSpPr>
              <a:grpSpLocks/>
            </p:cNvGrpSpPr>
            <p:nvPr/>
          </p:nvGrpSpPr>
          <p:grpSpPr bwMode="auto">
            <a:xfrm>
              <a:off x="2337" y="2709"/>
              <a:ext cx="1089" cy="305"/>
              <a:chOff x="2337" y="2709"/>
              <a:chExt cx="1089" cy="305"/>
            </a:xfrm>
          </p:grpSpPr>
          <p:pic>
            <p:nvPicPr>
              <p:cNvPr id="2101" name="Picture 59" descr="Click To Preview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337" y="2710"/>
                <a:ext cx="28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02" name="Picture 60" descr="Click To Preview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121" y="2709"/>
                <a:ext cx="305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03" name="Line 61"/>
              <p:cNvSpPr>
                <a:spLocks noChangeShapeType="1"/>
              </p:cNvSpPr>
              <p:nvPr/>
            </p:nvSpPr>
            <p:spPr bwMode="auto">
              <a:xfrm>
                <a:off x="2658" y="2832"/>
                <a:ext cx="408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70" name="Text Box 62"/>
            <p:cNvSpPr txBox="1">
              <a:spLocks noChangeArrowheads="1"/>
            </p:cNvSpPr>
            <p:nvPr/>
          </p:nvSpPr>
          <p:spPr bwMode="auto">
            <a:xfrm>
              <a:off x="2592" y="3302"/>
              <a:ext cx="570" cy="10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>
                  <a:ea typeface="굴림" pitchFamily="34" charset="-127"/>
                </a:rPr>
                <a:t>Claim</a:t>
              </a:r>
            </a:p>
          </p:txBody>
        </p: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2268" y="2486"/>
              <a:ext cx="1254" cy="1119"/>
              <a:chOff x="2268" y="2486"/>
              <a:chExt cx="1254" cy="1119"/>
            </a:xfrm>
          </p:grpSpPr>
          <p:sp>
            <p:nvSpPr>
              <p:cNvPr id="2099" name="Text Box 64"/>
              <p:cNvSpPr txBox="1">
                <a:spLocks noChangeArrowheads="1"/>
              </p:cNvSpPr>
              <p:nvPr/>
            </p:nvSpPr>
            <p:spPr bwMode="auto">
              <a:xfrm>
                <a:off x="2274" y="2486"/>
                <a:ext cx="1233" cy="1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400">
                    <a:solidFill>
                      <a:srgbClr val="3333FF"/>
                    </a:solidFill>
                    <a:latin typeface="Comic Sans MS" pitchFamily="66" charset="0"/>
                    <a:ea typeface="Gungsuh" pitchFamily="18" charset="-127"/>
                  </a:rPr>
                  <a:t>Non-Repudiation</a:t>
                </a:r>
              </a:p>
            </p:txBody>
          </p:sp>
          <p:sp>
            <p:nvSpPr>
              <p:cNvPr id="2100" name="Text Box 65"/>
              <p:cNvSpPr txBox="1">
                <a:spLocks noChangeArrowheads="1"/>
              </p:cNvSpPr>
              <p:nvPr/>
            </p:nvSpPr>
            <p:spPr bwMode="auto">
              <a:xfrm>
                <a:off x="2268" y="3500"/>
                <a:ext cx="1254" cy="10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Who sent/received it?</a:t>
                </a:r>
              </a:p>
            </p:txBody>
          </p:sp>
        </p:grpSp>
        <p:sp>
          <p:nvSpPr>
            <p:cNvPr id="2072" name="Text Box 66"/>
            <p:cNvSpPr txBox="1">
              <a:spLocks noChangeArrowheads="1"/>
            </p:cNvSpPr>
            <p:nvPr/>
          </p:nvSpPr>
          <p:spPr bwMode="auto">
            <a:xfrm>
              <a:off x="2292" y="2984"/>
              <a:ext cx="366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  <a:ea typeface="굴림" pitchFamily="34" charset="-127"/>
                </a:rPr>
                <a:t>Not </a:t>
              </a:r>
            </a:p>
            <a:p>
              <a:r>
                <a:rPr lang="en-US" altLang="ko-KR" sz="1000">
                  <a:solidFill>
                    <a:srgbClr val="FF0000"/>
                  </a:solidFill>
                  <a:ea typeface="굴림" pitchFamily="34" charset="-127"/>
                </a:rPr>
                <a:t>SENT !</a:t>
              </a:r>
            </a:p>
          </p:txBody>
        </p:sp>
        <p:sp>
          <p:nvSpPr>
            <p:cNvPr id="2073" name="Rectangle 67"/>
            <p:cNvSpPr>
              <a:spLocks noChangeArrowheads="1"/>
            </p:cNvSpPr>
            <p:nvPr/>
          </p:nvSpPr>
          <p:spPr bwMode="auto">
            <a:xfrm>
              <a:off x="3852" y="1116"/>
              <a:ext cx="1272" cy="83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ko-KR" altLang="en-US">
                <a:ea typeface="굴림" pitchFamily="34" charset="-127"/>
              </a:endParaRPr>
            </a:p>
          </p:txBody>
        </p:sp>
        <p:sp>
          <p:nvSpPr>
            <p:cNvPr id="2074" name="Text Box 68"/>
            <p:cNvSpPr txBox="1">
              <a:spLocks noChangeArrowheads="1"/>
            </p:cNvSpPr>
            <p:nvPr/>
          </p:nvSpPr>
          <p:spPr bwMode="auto">
            <a:xfrm>
              <a:off x="4032" y="1778"/>
              <a:ext cx="906" cy="1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>
                  <a:ea typeface="굴림" pitchFamily="34" charset="-127"/>
                </a:rPr>
                <a:t>Denial of Service</a:t>
              </a:r>
            </a:p>
          </p:txBody>
        </p: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>
              <a:off x="3864" y="962"/>
              <a:ext cx="1254" cy="1120"/>
              <a:chOff x="3864" y="962"/>
              <a:chExt cx="1254" cy="1120"/>
            </a:xfrm>
          </p:grpSpPr>
          <p:sp>
            <p:nvSpPr>
              <p:cNvPr id="2097" name="Text Box 70"/>
              <p:cNvSpPr txBox="1">
                <a:spLocks noChangeArrowheads="1"/>
              </p:cNvSpPr>
              <p:nvPr/>
            </p:nvSpPr>
            <p:spPr bwMode="auto">
              <a:xfrm>
                <a:off x="3869" y="962"/>
                <a:ext cx="1234" cy="1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400">
                    <a:solidFill>
                      <a:srgbClr val="3333FF"/>
                    </a:solidFill>
                    <a:latin typeface="Comic Sans MS" pitchFamily="66" charset="0"/>
                    <a:ea typeface="Gungsuh" pitchFamily="18" charset="-127"/>
                  </a:rPr>
                  <a:t>Availability</a:t>
                </a:r>
              </a:p>
            </p:txBody>
          </p:sp>
          <p:sp>
            <p:nvSpPr>
              <p:cNvPr id="2098" name="Text Box 71"/>
              <p:cNvSpPr txBox="1">
                <a:spLocks noChangeArrowheads="1"/>
              </p:cNvSpPr>
              <p:nvPr/>
            </p:nvSpPr>
            <p:spPr bwMode="auto">
              <a:xfrm>
                <a:off x="3864" y="1976"/>
                <a:ext cx="1254" cy="10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Wish to access!!</a:t>
                </a:r>
              </a:p>
            </p:txBody>
          </p:sp>
        </p:grpSp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4348" y="1369"/>
            <a:ext cx="22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비트맵 이미지" r:id="rId6" imgW="504724" imgH="533575" progId="PBrush">
                    <p:embed/>
                  </p:oleObj>
                </mc:Choice>
                <mc:Fallback>
                  <p:oleObj name="비트맵 이미지" r:id="rId6" imgW="504724" imgH="533575" progId="PBrush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1369"/>
                          <a:ext cx="22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73"/>
            <p:cNvGrpSpPr>
              <a:grpSpLocks/>
            </p:cNvGrpSpPr>
            <p:nvPr/>
          </p:nvGrpSpPr>
          <p:grpSpPr bwMode="auto">
            <a:xfrm>
              <a:off x="3978" y="1224"/>
              <a:ext cx="888" cy="456"/>
              <a:chOff x="3978" y="1224"/>
              <a:chExt cx="888" cy="456"/>
            </a:xfrm>
          </p:grpSpPr>
          <p:sp>
            <p:nvSpPr>
              <p:cNvPr id="2091" name="Line 74"/>
              <p:cNvSpPr>
                <a:spLocks noChangeShapeType="1"/>
              </p:cNvSpPr>
              <p:nvPr/>
            </p:nvSpPr>
            <p:spPr bwMode="auto">
              <a:xfrm>
                <a:off x="4032" y="1224"/>
                <a:ext cx="246" cy="144"/>
              </a:xfrm>
              <a:prstGeom prst="line">
                <a:avLst/>
              </a:prstGeom>
              <a:noFill/>
              <a:ln w="22225" cap="rnd">
                <a:solidFill>
                  <a:srgbClr val="3333FF"/>
                </a:solidFill>
                <a:prstDash val="sysDot"/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2" name="Line 75"/>
              <p:cNvSpPr>
                <a:spLocks noChangeShapeType="1"/>
              </p:cNvSpPr>
              <p:nvPr/>
            </p:nvSpPr>
            <p:spPr bwMode="auto">
              <a:xfrm>
                <a:off x="3978" y="1434"/>
                <a:ext cx="306" cy="30"/>
              </a:xfrm>
              <a:prstGeom prst="line">
                <a:avLst/>
              </a:prstGeom>
              <a:noFill/>
              <a:ln w="22225" cap="rnd">
                <a:solidFill>
                  <a:srgbClr val="3333FF"/>
                </a:solidFill>
                <a:prstDash val="sysDot"/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3" name="Line 76"/>
              <p:cNvSpPr>
                <a:spLocks noChangeShapeType="1"/>
              </p:cNvSpPr>
              <p:nvPr/>
            </p:nvSpPr>
            <p:spPr bwMode="auto">
              <a:xfrm flipV="1">
                <a:off x="4068" y="1578"/>
                <a:ext cx="264" cy="66"/>
              </a:xfrm>
              <a:prstGeom prst="line">
                <a:avLst/>
              </a:prstGeom>
              <a:noFill/>
              <a:ln w="22225" cap="rnd">
                <a:solidFill>
                  <a:srgbClr val="3333FF"/>
                </a:solidFill>
                <a:prstDash val="sysDot"/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4" name="Line 77"/>
              <p:cNvSpPr>
                <a:spLocks noChangeShapeType="1"/>
              </p:cNvSpPr>
              <p:nvPr/>
            </p:nvSpPr>
            <p:spPr bwMode="auto">
              <a:xfrm flipH="1" flipV="1">
                <a:off x="4626" y="1482"/>
                <a:ext cx="240" cy="18"/>
              </a:xfrm>
              <a:prstGeom prst="line">
                <a:avLst/>
              </a:prstGeom>
              <a:noFill/>
              <a:ln w="22225" cap="rnd">
                <a:solidFill>
                  <a:srgbClr val="3333FF"/>
                </a:solidFill>
                <a:prstDash val="sysDot"/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5" name="Line 78"/>
              <p:cNvSpPr>
                <a:spLocks noChangeShapeType="1"/>
              </p:cNvSpPr>
              <p:nvPr/>
            </p:nvSpPr>
            <p:spPr bwMode="auto">
              <a:xfrm flipH="1">
                <a:off x="4602" y="1224"/>
                <a:ext cx="210" cy="120"/>
              </a:xfrm>
              <a:prstGeom prst="line">
                <a:avLst/>
              </a:prstGeom>
              <a:noFill/>
              <a:ln w="22225" cap="rnd">
                <a:solidFill>
                  <a:srgbClr val="3333FF"/>
                </a:solidFill>
                <a:prstDash val="sysDot"/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6" name="Line 79"/>
              <p:cNvSpPr>
                <a:spLocks noChangeShapeType="1"/>
              </p:cNvSpPr>
              <p:nvPr/>
            </p:nvSpPr>
            <p:spPr bwMode="auto">
              <a:xfrm flipH="1" flipV="1">
                <a:off x="4602" y="1572"/>
                <a:ext cx="240" cy="108"/>
              </a:xfrm>
              <a:prstGeom prst="line">
                <a:avLst/>
              </a:prstGeom>
              <a:noFill/>
              <a:ln w="22225" cap="rnd">
                <a:solidFill>
                  <a:srgbClr val="3333FF"/>
                </a:solidFill>
                <a:prstDash val="sysDot"/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77" name="Rectangle 80"/>
            <p:cNvSpPr>
              <a:spLocks noChangeArrowheads="1"/>
            </p:cNvSpPr>
            <p:nvPr/>
          </p:nvSpPr>
          <p:spPr bwMode="auto">
            <a:xfrm>
              <a:off x="3888" y="2628"/>
              <a:ext cx="1272" cy="83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ko-KR" altLang="en-US">
                <a:ea typeface="굴림" pitchFamily="34" charset="-127"/>
              </a:endParaRPr>
            </a:p>
          </p:txBody>
        </p:sp>
        <p:grpSp>
          <p:nvGrpSpPr>
            <p:cNvPr id="19" name="Group 81"/>
            <p:cNvGrpSpPr>
              <a:grpSpLocks/>
            </p:cNvGrpSpPr>
            <p:nvPr/>
          </p:nvGrpSpPr>
          <p:grpSpPr bwMode="auto">
            <a:xfrm>
              <a:off x="3900" y="2474"/>
              <a:ext cx="1254" cy="1119"/>
              <a:chOff x="3900" y="2474"/>
              <a:chExt cx="1254" cy="1119"/>
            </a:xfrm>
          </p:grpSpPr>
          <p:sp>
            <p:nvSpPr>
              <p:cNvPr id="2089" name="Text Box 82"/>
              <p:cNvSpPr txBox="1">
                <a:spLocks noChangeArrowheads="1"/>
              </p:cNvSpPr>
              <p:nvPr/>
            </p:nvSpPr>
            <p:spPr bwMode="auto">
              <a:xfrm>
                <a:off x="3906" y="2474"/>
                <a:ext cx="1233" cy="12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400">
                    <a:solidFill>
                      <a:srgbClr val="3333FF"/>
                    </a:solidFill>
                    <a:latin typeface="Comic Sans MS" pitchFamily="66" charset="0"/>
                    <a:ea typeface="Gungsuh" pitchFamily="18" charset="-127"/>
                  </a:rPr>
                  <a:t>Access Control</a:t>
                </a:r>
              </a:p>
            </p:txBody>
          </p:sp>
          <p:sp>
            <p:nvSpPr>
              <p:cNvPr id="2090" name="Text Box 83"/>
              <p:cNvSpPr txBox="1">
                <a:spLocks noChangeArrowheads="1"/>
              </p:cNvSpPr>
              <p:nvPr/>
            </p:nvSpPr>
            <p:spPr bwMode="auto">
              <a:xfrm>
                <a:off x="3900" y="3488"/>
                <a:ext cx="1254" cy="10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Have you privilege?</a:t>
                </a:r>
              </a:p>
            </p:txBody>
          </p:sp>
        </p:grpSp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4384" y="2881"/>
            <a:ext cx="22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비트맵 이미지" r:id="rId8" imgW="504724" imgH="533575" progId="PBrush">
                    <p:embed/>
                  </p:oleObj>
                </mc:Choice>
                <mc:Fallback>
                  <p:oleObj name="비트맵 이미지" r:id="rId8" imgW="504724" imgH="533575" progId="PBrush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4" y="2881"/>
                          <a:ext cx="22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85"/>
            <p:cNvGrpSpPr>
              <a:grpSpLocks/>
            </p:cNvGrpSpPr>
            <p:nvPr/>
          </p:nvGrpSpPr>
          <p:grpSpPr bwMode="auto">
            <a:xfrm>
              <a:off x="4014" y="2736"/>
              <a:ext cx="888" cy="456"/>
              <a:chOff x="4014" y="2736"/>
              <a:chExt cx="888" cy="456"/>
            </a:xfrm>
          </p:grpSpPr>
          <p:sp>
            <p:nvSpPr>
              <p:cNvPr id="2083" name="Line 86"/>
              <p:cNvSpPr>
                <a:spLocks noChangeShapeType="1"/>
              </p:cNvSpPr>
              <p:nvPr/>
            </p:nvSpPr>
            <p:spPr bwMode="auto">
              <a:xfrm>
                <a:off x="4068" y="2736"/>
                <a:ext cx="246" cy="144"/>
              </a:xfrm>
              <a:prstGeom prst="line">
                <a:avLst/>
              </a:prstGeom>
              <a:noFill/>
              <a:ln w="22225">
                <a:solidFill>
                  <a:srgbClr val="3333FF"/>
                </a:solidFill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4" name="Line 87"/>
              <p:cNvSpPr>
                <a:spLocks noChangeShapeType="1"/>
              </p:cNvSpPr>
              <p:nvPr/>
            </p:nvSpPr>
            <p:spPr bwMode="auto">
              <a:xfrm>
                <a:off x="4014" y="2946"/>
                <a:ext cx="306" cy="30"/>
              </a:xfrm>
              <a:prstGeom prst="line">
                <a:avLst/>
              </a:prstGeom>
              <a:noFill/>
              <a:ln w="22225">
                <a:solidFill>
                  <a:srgbClr val="3333FF"/>
                </a:solidFill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5" name="Line 88"/>
              <p:cNvSpPr>
                <a:spLocks noChangeShapeType="1"/>
              </p:cNvSpPr>
              <p:nvPr/>
            </p:nvSpPr>
            <p:spPr bwMode="auto">
              <a:xfrm flipV="1">
                <a:off x="4104" y="3090"/>
                <a:ext cx="264" cy="66"/>
              </a:xfrm>
              <a:prstGeom prst="line">
                <a:avLst/>
              </a:prstGeom>
              <a:noFill/>
              <a:ln w="22225">
                <a:solidFill>
                  <a:srgbClr val="3333FF"/>
                </a:solidFill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6" name="Line 89"/>
              <p:cNvSpPr>
                <a:spLocks noChangeShapeType="1"/>
              </p:cNvSpPr>
              <p:nvPr/>
            </p:nvSpPr>
            <p:spPr bwMode="auto">
              <a:xfrm flipH="1" flipV="1">
                <a:off x="4662" y="2994"/>
                <a:ext cx="240" cy="18"/>
              </a:xfrm>
              <a:prstGeom prst="line">
                <a:avLst/>
              </a:prstGeom>
              <a:noFill/>
              <a:ln w="22225">
                <a:solidFill>
                  <a:srgbClr val="3333FF"/>
                </a:solidFill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7" name="Line 90"/>
              <p:cNvSpPr>
                <a:spLocks noChangeShapeType="1"/>
              </p:cNvSpPr>
              <p:nvPr/>
            </p:nvSpPr>
            <p:spPr bwMode="auto">
              <a:xfrm flipH="1">
                <a:off x="4638" y="2736"/>
                <a:ext cx="210" cy="120"/>
              </a:xfrm>
              <a:prstGeom prst="line">
                <a:avLst/>
              </a:prstGeom>
              <a:noFill/>
              <a:ln w="22225">
                <a:solidFill>
                  <a:srgbClr val="3333FF"/>
                </a:solidFill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8" name="Line 91"/>
              <p:cNvSpPr>
                <a:spLocks noChangeShapeType="1"/>
              </p:cNvSpPr>
              <p:nvPr/>
            </p:nvSpPr>
            <p:spPr bwMode="auto">
              <a:xfrm flipH="1" flipV="1">
                <a:off x="4638" y="3084"/>
                <a:ext cx="240" cy="108"/>
              </a:xfrm>
              <a:prstGeom prst="line">
                <a:avLst/>
              </a:prstGeom>
              <a:noFill/>
              <a:ln w="22225">
                <a:solidFill>
                  <a:srgbClr val="3333FF"/>
                </a:solidFill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92"/>
            <p:cNvGrpSpPr>
              <a:grpSpLocks/>
            </p:cNvGrpSpPr>
            <p:nvPr/>
          </p:nvGrpSpPr>
          <p:grpSpPr bwMode="auto">
            <a:xfrm>
              <a:off x="3984" y="2676"/>
              <a:ext cx="1074" cy="720"/>
              <a:chOff x="3984" y="2676"/>
              <a:chExt cx="1074" cy="720"/>
            </a:xfrm>
          </p:grpSpPr>
          <p:sp>
            <p:nvSpPr>
              <p:cNvPr id="2081" name="Text Box 93"/>
              <p:cNvSpPr txBox="1">
                <a:spLocks noChangeArrowheads="1"/>
              </p:cNvSpPr>
              <p:nvPr/>
            </p:nvSpPr>
            <p:spPr bwMode="auto">
              <a:xfrm>
                <a:off x="3984" y="3291"/>
                <a:ext cx="1074" cy="10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sz="1200">
                    <a:ea typeface="굴림" pitchFamily="34" charset="-127"/>
                  </a:rPr>
                  <a:t>Unauthorized  access</a:t>
                </a:r>
              </a:p>
            </p:txBody>
          </p:sp>
          <p:sp>
            <p:nvSpPr>
              <p:cNvPr id="2082" name="Line 94"/>
              <p:cNvSpPr>
                <a:spLocks noChangeShapeType="1"/>
              </p:cNvSpPr>
              <p:nvPr/>
            </p:nvSpPr>
            <p:spPr bwMode="auto">
              <a:xfrm flipH="1">
                <a:off x="4500" y="2676"/>
                <a:ext cx="6" cy="18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round/>
                <a:headEnd type="oval" w="sm" len="sm"/>
                <a:tailEnd type="stealth" w="med" len="med"/>
              </a:ln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95" name="Slide Number Placeholder 9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10-round, 128-bit key configuration. The structure and operation of the other configurations are similar. </a:t>
            </a:r>
          </a:p>
          <a:p>
            <a:pPr algn="just">
              <a:buNone/>
            </a:pPr>
            <a:r>
              <a:rPr lang="en-US" sz="2800" dirty="0" smtClean="0"/>
              <a:t>The difference lies in the key generation.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 general structure is shown in Figure 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There is an initial XOR operation followed by 10 round ciphers. The last round is slightly different from the preceding rounds; it is missing one operation.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Although the 10 iteration blocks are almost identical, each uses a different key derived from the original key.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Figure </a:t>
            </a:r>
            <a:r>
              <a:rPr lang="en-US" sz="3200" b="1" dirty="0" smtClean="0">
                <a:latin typeface="+mj-lt"/>
              </a:rPr>
              <a:t>:  </a:t>
            </a:r>
            <a:r>
              <a:rPr lang="en-US" sz="3200" b="1" dirty="0">
                <a:latin typeface="+mj-lt"/>
              </a:rPr>
              <a:t>Structure of each round</a:t>
            </a:r>
          </a:p>
        </p:txBody>
      </p:sp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325" y="1836738"/>
            <a:ext cx="3775075" cy="410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of Each Round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46783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Each round of AES, except for the last, is a cipher with four operations that are invertible.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last round has only three operations. Figure  is a flowchart that shows the  operations in each round.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Each of the four operations used in each round uses a complex cipher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326810"/>
              </p:ext>
            </p:extLst>
          </p:nvPr>
        </p:nvGraphicFramePr>
        <p:xfrm>
          <a:off x="142875" y="214313"/>
          <a:ext cx="8858250" cy="58816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29125"/>
                <a:gridCol w="4429125"/>
              </a:tblGrid>
              <a:tr h="43287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DES Encryption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AES Encryption</a:t>
                      </a:r>
                      <a:endParaRPr lang="en-US" sz="1600" dirty="0"/>
                    </a:p>
                  </a:txBody>
                  <a:tcPr/>
                </a:tc>
              </a:tr>
              <a:tr h="962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DES uses only 56 bits key which provides a combination of 2^56 = 256 combinations for encryption.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/>
                        <a:t>AES can use 128, 192, 256 bits keys which provides 2^128, 2^192, 2^256 combinations for encryption.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5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DES is restricted to use a Block Size of only 64 bits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AES is restricted to use a Block Size of 128 bits (double of what is used in DES)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00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With 64 bits block size, the amount of data that can be transferred with a single encryption key is just 32GB.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With AES, it is possible to transfer around 256 billion GB of data. It is probably safe to say that you can use a single AES encryption key for any application.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2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DES uses a </a:t>
                      </a:r>
                      <a:r>
                        <a:rPr lang="en-US" sz="1600" kern="1200" dirty="0" err="1" smtClean="0"/>
                        <a:t>Feistel</a:t>
                      </a:r>
                      <a:r>
                        <a:rPr lang="en-US" sz="1600" kern="1200" dirty="0" smtClean="0"/>
                        <a:t> network, which divides the block into 2 halves before going through the Encryption steps. 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AES uses Permutation-Substitution method, which involves a series of substitution and permutation steps to create the encrypted block.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6268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DES encryption is breakable through Brute Force attack.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AES encryption on the other hand is still not breakable, though there are some theoretical discussions about breaking the AES.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53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DES is an old technique used for encryption/decryption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/>
                        <a:t>AES is relatively new.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304800"/>
            <a:ext cx="7924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924800" cy="792163"/>
          </a:xfrm>
        </p:spPr>
        <p:txBody>
          <a:bodyPr>
            <a:normAutofit fontScale="90000"/>
          </a:bodyPr>
          <a:lstStyle/>
          <a:p>
            <a:r>
              <a:rPr lang="en-US" dirty="0"/>
              <a:t>Symmetric Key </a:t>
            </a:r>
            <a:r>
              <a:rPr lang="en-US" dirty="0" smtClean="0"/>
              <a:t>Encryption- Strength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strengths of modern symmetric key encryption algorithms include:</a:t>
            </a:r>
          </a:p>
          <a:p>
            <a:pPr lvl="1" algn="just"/>
            <a:r>
              <a:rPr lang="en-US" dirty="0"/>
              <a:t>Fairly fast encryption/decryption process (in comparison to public key techniques, for example)</a:t>
            </a:r>
          </a:p>
          <a:p>
            <a:pPr lvl="1" algn="just"/>
            <a:r>
              <a:rPr lang="en-US" dirty="0"/>
              <a:t>Several well known, well tested algorithms are available, including 3DES and AES.</a:t>
            </a:r>
          </a:p>
          <a:p>
            <a:pPr lvl="1" algn="just"/>
            <a:r>
              <a:rPr lang="en-US" dirty="0"/>
              <a:t>Library implementations of symmetric key algorithms are commonly available for many programming languages.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1000" y="609600"/>
            <a:ext cx="8534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7620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</a:rPr>
              <a:t>Rivest</a:t>
            </a:r>
            <a:r>
              <a:rPr lang="en-US" dirty="0">
                <a:solidFill>
                  <a:schemeClr val="bg1"/>
                </a:solidFill>
              </a:rPr>
              <a:t>, Shamir, Adelman algorithm (RSA)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838036"/>
            <a:ext cx="8081819" cy="402936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err="1"/>
              <a:t>Rivest</a:t>
            </a:r>
            <a:r>
              <a:rPr lang="en-US" dirty="0"/>
              <a:t>, Shamir, Adelman algorithm (RSA)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One of the most well-known public key cryptosystems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Developed in the late 1970’s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Relies on the fact that it is extremely difficult to factor large prime numbers</a:t>
            </a:r>
          </a:p>
          <a:p>
            <a:pPr algn="just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667000" y="533400"/>
            <a:ext cx="6172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RSA Cryptosystem</a:t>
            </a:r>
            <a:endParaRPr lang="en-US" sz="3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1800"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858117" name="Rectangle 5"/>
          <p:cNvSpPr>
            <a:spLocks noChangeArrowheads="1"/>
          </p:cNvSpPr>
          <p:nvPr/>
        </p:nvSpPr>
        <p:spPr bwMode="auto">
          <a:xfrm>
            <a:off x="304800" y="685800"/>
            <a:ext cx="8229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 eaLnBrk="1" hangingPunct="1">
              <a:defRPr/>
            </a:pPr>
            <a:r>
              <a:rPr lang="en-US" sz="2800" dirty="0">
                <a:latin typeface="+mn-lt"/>
              </a:rPr>
              <a:t>The most common public-key algorithm is the RSA cryptosystem, named for its inventors (</a:t>
            </a:r>
            <a:r>
              <a:rPr lang="en-US" sz="2800" dirty="0" err="1">
                <a:latin typeface="+mn-lt"/>
              </a:rPr>
              <a:t>Rivest</a:t>
            </a:r>
            <a:r>
              <a:rPr lang="en-US" sz="2800" dirty="0">
                <a:latin typeface="+mn-lt"/>
              </a:rPr>
              <a:t>, Shamir, and </a:t>
            </a:r>
            <a:r>
              <a:rPr lang="en-US" sz="2800" dirty="0" err="1">
                <a:latin typeface="+mn-lt"/>
              </a:rPr>
              <a:t>Adleman</a:t>
            </a:r>
            <a:r>
              <a:rPr lang="en-US" sz="2800" dirty="0">
                <a:latin typeface="+mn-lt"/>
              </a:rPr>
              <a:t>).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667000"/>
            <a:ext cx="7724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5670550"/>
            <a:ext cx="8991600" cy="8826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096962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altLang="zh-CN" sz="3600" dirty="0" smtClean="0">
                <a:ea typeface="SimSun" pitchFamily="2" charset="-122"/>
              </a:rPr>
              <a:t/>
            </a:r>
            <a:br>
              <a:rPr lang="en-US" altLang="zh-CN" sz="3600" dirty="0" smtClean="0">
                <a:ea typeface="SimSun" pitchFamily="2" charset="-122"/>
              </a:rPr>
            </a:br>
            <a:r>
              <a:rPr lang="en-US" altLang="zh-CN" sz="3600" dirty="0" smtClean="0">
                <a:ea typeface="SimSun" pitchFamily="2" charset="-122"/>
              </a:rPr>
              <a:t>Encryption, decryption, and key generation in RSA</a:t>
            </a:r>
            <a:br>
              <a:rPr lang="en-US" altLang="zh-CN" sz="3600" dirty="0" smtClean="0">
                <a:ea typeface="SimSun" pitchFamily="2" charset="-122"/>
              </a:rPr>
            </a:br>
            <a:endParaRPr lang="en-US" sz="3600" dirty="0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zh-CN" altLang="zh-CN" sz="2400" b="0">
              <a:latin typeface="Tahoma" pitchFamily="34" charset="0"/>
              <a:ea typeface="SimSun" pitchFamily="2" charset="-122"/>
            </a:endParaRPr>
          </a:p>
        </p:txBody>
      </p:sp>
      <p:pic>
        <p:nvPicPr>
          <p:cNvPr id="21517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808689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1524000"/>
            <a:ext cx="23622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639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Selecting </a:t>
            </a:r>
            <a:r>
              <a:rPr lang="en-US" b="1" dirty="0" smtClean="0"/>
              <a:t>Keys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10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two keys, e and d, have a special relationship to each other, </a:t>
            </a:r>
          </a:p>
          <a:p>
            <a:pPr algn="just">
              <a:buNone/>
            </a:pPr>
            <a:r>
              <a:rPr lang="en-US" b="1" dirty="0" smtClean="0"/>
              <a:t>Selecting Keys</a:t>
            </a:r>
          </a:p>
          <a:p>
            <a:pPr algn="just">
              <a:buNone/>
            </a:pPr>
            <a:r>
              <a:rPr lang="en-US" dirty="0" smtClean="0"/>
              <a:t>Bob use the following steps to select the private and public keys:</a:t>
            </a:r>
          </a:p>
          <a:p>
            <a:pPr algn="just">
              <a:buNone/>
            </a:pPr>
            <a:r>
              <a:rPr lang="en-US" dirty="0" smtClean="0"/>
              <a:t>1. Bob chooses two very large prime numbers p and q. Remember that a prime number is one that can be divided evenly only by 1 and itself.</a:t>
            </a:r>
          </a:p>
          <a:p>
            <a:pPr algn="just">
              <a:buNone/>
            </a:pPr>
            <a:r>
              <a:rPr lang="en-US" dirty="0" smtClean="0"/>
              <a:t>2. Bob multiplies the above two primes to find n, the modulus for encryption and decryption. In other words, n = p X q.</a:t>
            </a:r>
          </a:p>
          <a:p>
            <a:pPr algn="just">
              <a:buNone/>
            </a:pPr>
            <a:r>
              <a:rPr lang="en-US" dirty="0" smtClean="0"/>
              <a:t>3. Bob calculates another number ø = (p -1) X (q - 1).</a:t>
            </a:r>
          </a:p>
          <a:p>
            <a:pPr algn="just">
              <a:buNone/>
            </a:pPr>
            <a:r>
              <a:rPr lang="en-US" dirty="0" smtClean="0"/>
              <a:t>4. Bob chooses a random integer e. He then calculates d so that d x e= 1 mod ø</a:t>
            </a:r>
          </a:p>
          <a:p>
            <a:pPr algn="just">
              <a:buNone/>
            </a:pPr>
            <a:r>
              <a:rPr lang="en-US" dirty="0" smtClean="0"/>
              <a:t>5. Bob announces e and n to the public; he keeps ø and d secret.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2000" y="4495800"/>
            <a:ext cx="2667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Encryption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Anyone who needs to send a message to Bob can use n and </a:t>
            </a:r>
            <a:r>
              <a:rPr lang="en-US" i="1" dirty="0" smtClean="0"/>
              <a:t>e. For example, if Alice </a:t>
            </a:r>
            <a:r>
              <a:rPr lang="en-US" dirty="0" smtClean="0"/>
              <a:t>needs to send a message to Bob, she can change the message, usually a short one, to an integer.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This is the plaintext. She then calculates the </a:t>
            </a:r>
            <a:r>
              <a:rPr lang="en-US" dirty="0" err="1" smtClean="0"/>
              <a:t>ciphertext</a:t>
            </a:r>
            <a:r>
              <a:rPr lang="en-US" dirty="0" smtClean="0"/>
              <a:t>, using </a:t>
            </a:r>
            <a:r>
              <a:rPr lang="en-US" i="1" dirty="0" smtClean="0"/>
              <a:t>e and n.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C=</a:t>
            </a:r>
            <a:r>
              <a:rPr lang="en-US" dirty="0" err="1" smtClean="0"/>
              <a:t>P^e</a:t>
            </a:r>
            <a:r>
              <a:rPr lang="en-US" dirty="0" smtClean="0"/>
              <a:t>(mod n)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Alice sends C, the </a:t>
            </a:r>
            <a:r>
              <a:rPr lang="en-US" dirty="0" err="1" smtClean="0"/>
              <a:t>ciphertext</a:t>
            </a:r>
            <a:r>
              <a:rPr lang="en-US" dirty="0" smtClean="0"/>
              <a:t>, to Bob.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091"/>
            <a:ext cx="8234218" cy="71351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/>
              <a:t>What Is Cryptography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00728"/>
            <a:ext cx="8243455" cy="49254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Cryptography is the science of hiding information in plain sight, in order to conceal it from unauthorized parties.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Substitution cipher first used by Caesar </a:t>
            </a:r>
            <a:br>
              <a:rPr lang="en-US" sz="2400" dirty="0"/>
            </a:br>
            <a:r>
              <a:rPr lang="en-US" sz="2400" dirty="0"/>
              <a:t>for battlefield communications</a:t>
            </a:r>
          </a:p>
        </p:txBody>
      </p:sp>
      <p:pic>
        <p:nvPicPr>
          <p:cNvPr id="399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733800"/>
            <a:ext cx="530443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3200400"/>
            <a:ext cx="2743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chemeClr val="tx1"/>
                </a:solidFill>
              </a:rPr>
              <a:t>Decryption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Bob keeps ø  and </a:t>
            </a:r>
            <a:r>
              <a:rPr lang="en-US" i="1" dirty="0" smtClean="0"/>
              <a:t>d private. 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 smtClean="0"/>
              <a:t>When he receives the </a:t>
            </a:r>
            <a:r>
              <a:rPr lang="en-US" i="1" dirty="0" err="1" smtClean="0"/>
              <a:t>ciphertext</a:t>
            </a:r>
            <a:r>
              <a:rPr lang="en-US" i="1" dirty="0" smtClean="0"/>
              <a:t>, he uses his private key d to </a:t>
            </a:r>
            <a:r>
              <a:rPr lang="en-US" dirty="0" smtClean="0"/>
              <a:t>decrypt the message: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 smtClean="0"/>
              <a:t>P= </a:t>
            </a:r>
            <a:r>
              <a:rPr lang="en-US" i="1" dirty="0" err="1" smtClean="0"/>
              <a:t>C^d</a:t>
            </a:r>
            <a:r>
              <a:rPr lang="en-US" i="1" dirty="0" smtClean="0"/>
              <a:t>(mod 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Restriction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For RSA to work, the value of </a:t>
            </a:r>
            <a:r>
              <a:rPr lang="en-US" i="1" dirty="0" smtClean="0"/>
              <a:t>P must be less than the value of n.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 smtClean="0"/>
              <a:t> If P is a large number, </a:t>
            </a:r>
            <a:r>
              <a:rPr lang="en-US" dirty="0" smtClean="0"/>
              <a:t>the plaintext needs to be divided into blocks to make </a:t>
            </a:r>
            <a:r>
              <a:rPr lang="en-US" i="1" dirty="0" smtClean="0"/>
              <a:t>P less than 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3" y="1470025"/>
            <a:ext cx="8961437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" y="609600"/>
            <a:ext cx="868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228600" y="609600"/>
            <a:ext cx="86868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+mj-lt"/>
                <a:ea typeface="SimSun" pitchFamily="2" charset="-122"/>
              </a:rPr>
              <a:t>Encryption</a:t>
            </a:r>
            <a:endParaRPr lang="en-US" altLang="zh-CN" sz="3600" b="1" dirty="0">
              <a:latin typeface="+mj-lt"/>
              <a:ea typeface="SimSun" pitchFamily="2" charset="-122"/>
            </a:endParaRPr>
          </a:p>
        </p:txBody>
      </p:sp>
      <p:pic>
        <p:nvPicPr>
          <p:cNvPr id="2458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3" y="2209800"/>
            <a:ext cx="9094787" cy="217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7970838" cy="395288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838200"/>
            <a:ext cx="8686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10" name="Rectangle 9"/>
          <p:cNvSpPr>
            <a:spLocks noChangeArrowheads="1"/>
          </p:cNvSpPr>
          <p:nvPr/>
        </p:nvSpPr>
        <p:spPr bwMode="auto">
          <a:xfrm>
            <a:off x="228600" y="762000"/>
            <a:ext cx="868680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+mj-lt"/>
                <a:ea typeface="SimSun" pitchFamily="2" charset="-122"/>
              </a:rPr>
              <a:t>Decryption</a:t>
            </a:r>
            <a:endParaRPr lang="en-US" altLang="zh-CN" sz="3200" b="1" dirty="0">
              <a:latin typeface="+mj-lt"/>
              <a:ea typeface="SimSun" pitchFamily="2" charset="-122"/>
            </a:endParaRPr>
          </a:p>
        </p:txBody>
      </p:sp>
      <p:pic>
        <p:nvPicPr>
          <p:cNvPr id="256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3" y="2209800"/>
            <a:ext cx="9113837" cy="219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7" name="Rectangle 9"/>
          <p:cNvSpPr>
            <a:spLocks noChangeArrowheads="1"/>
          </p:cNvSpPr>
          <p:nvPr/>
        </p:nvSpPr>
        <p:spPr bwMode="auto">
          <a:xfrm>
            <a:off x="228599" y="1173018"/>
            <a:ext cx="8786091" cy="223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Bob chooses 7 and 11 as p and q and calculates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n = 7 · 11 = 77. The value of F = (7 − 1) (11 − 1) or 60. Now he chooses two keys, e and d. If he chooses e to be 13, then d is 37. Now imagine Alice sends the plaintext 5 to Bob. She uses the public key 13 to encrypt 5.</a:t>
            </a: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381000" y="304800"/>
            <a:ext cx="8305800" cy="64633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Example </a:t>
            </a:r>
            <a:endParaRPr lang="en-US" sz="3600" b="1" dirty="0">
              <a:latin typeface="+mj-lt"/>
            </a:endParaRPr>
          </a:p>
        </p:txBody>
      </p:sp>
      <p:pic>
        <p:nvPicPr>
          <p:cNvPr id="90318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62400"/>
            <a:ext cx="3135313" cy="1196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0" name="Text Box 10"/>
          <p:cNvSpPr txBox="1">
            <a:spLocks noChangeArrowheads="1"/>
          </p:cNvSpPr>
          <p:nvPr/>
        </p:nvSpPr>
        <p:spPr bwMode="auto">
          <a:xfrm>
            <a:off x="381000" y="3048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Example 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(continued)</a:t>
            </a:r>
          </a:p>
        </p:txBody>
      </p:sp>
      <p:sp>
        <p:nvSpPr>
          <p:cNvPr id="972811" name="Rectangle 11"/>
          <p:cNvSpPr>
            <a:spLocks noChangeArrowheads="1"/>
          </p:cNvSpPr>
          <p:nvPr/>
        </p:nvSpPr>
        <p:spPr bwMode="auto">
          <a:xfrm>
            <a:off x="228600" y="1339273"/>
            <a:ext cx="8684491" cy="97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Bob receives the </a:t>
            </a:r>
            <a:r>
              <a:rPr lang="en-US" sz="2800" dirty="0" err="1">
                <a:latin typeface="+mj-lt"/>
              </a:rPr>
              <a:t>ciphertext</a:t>
            </a:r>
            <a:r>
              <a:rPr lang="en-US" sz="2800" dirty="0">
                <a:latin typeface="+mj-lt"/>
              </a:rPr>
              <a:t> 26 and uses the private key 37 to decipher the </a:t>
            </a:r>
            <a:r>
              <a:rPr lang="en-US" sz="2800" dirty="0" err="1">
                <a:latin typeface="+mj-lt"/>
              </a:rPr>
              <a:t>ciphertext</a:t>
            </a:r>
            <a:r>
              <a:rPr lang="en-US" sz="2800" dirty="0">
                <a:latin typeface="+mj-lt"/>
              </a:rPr>
              <a:t>:</a:t>
            </a:r>
          </a:p>
        </p:txBody>
      </p:sp>
      <p:pic>
        <p:nvPicPr>
          <p:cNvPr id="97281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95575"/>
            <a:ext cx="3914775" cy="146685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</p:spPr>
      </p:pic>
      <p:sp>
        <p:nvSpPr>
          <p:cNvPr id="972815" name="Rectangle 15"/>
          <p:cNvSpPr>
            <a:spLocks noChangeArrowheads="1"/>
          </p:cNvSpPr>
          <p:nvPr/>
        </p:nvSpPr>
        <p:spPr bwMode="auto">
          <a:xfrm>
            <a:off x="152400" y="4507344"/>
            <a:ext cx="86960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The plaintext </a:t>
            </a:r>
            <a:r>
              <a:rPr lang="en-US" sz="2800" dirty="0">
                <a:solidFill>
                  <a:schemeClr val="hlink"/>
                </a:solidFill>
                <a:latin typeface="+mj-lt"/>
              </a:rPr>
              <a:t>5</a:t>
            </a:r>
            <a:r>
              <a:rPr lang="en-US" sz="2800" dirty="0">
                <a:latin typeface="+mj-lt"/>
              </a:rPr>
              <a:t> sent by Alice is received as plaintext </a:t>
            </a:r>
            <a:r>
              <a:rPr lang="en-US" sz="2800" dirty="0">
                <a:solidFill>
                  <a:schemeClr val="hlink"/>
                </a:solidFill>
                <a:latin typeface="+mj-lt"/>
              </a:rPr>
              <a:t>5</a:t>
            </a:r>
            <a:r>
              <a:rPr lang="en-US" sz="2800" dirty="0">
                <a:latin typeface="+mj-lt"/>
              </a:rPr>
              <a:t> by Bob.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Digital Signature: Outline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What is a Digital Signature</a:t>
            </a:r>
          </a:p>
          <a:p>
            <a:r>
              <a:rPr lang="en-US" sz="2800" dirty="0"/>
              <a:t>Digital Signature Features</a:t>
            </a:r>
          </a:p>
          <a:p>
            <a:r>
              <a:rPr lang="en-US" sz="2800" dirty="0"/>
              <a:t>Digital Signature Concepts</a:t>
            </a:r>
          </a:p>
          <a:p>
            <a:r>
              <a:rPr lang="en-US" sz="2800" dirty="0"/>
              <a:t>How Digital Signature </a:t>
            </a:r>
            <a:r>
              <a:rPr lang="en-US" sz="2800" dirty="0" smtClean="0"/>
              <a:t>Works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304800"/>
            <a:ext cx="8077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Digital Signature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/>
            <a:r>
              <a:rPr lang="en-US" sz="2800" dirty="0"/>
              <a:t>Digital signature means</a:t>
            </a:r>
            <a:r>
              <a:rPr lang="en-US" sz="3600" dirty="0"/>
              <a:t> </a:t>
            </a:r>
            <a:r>
              <a:rPr lang="en-US" sz="2800" dirty="0"/>
              <a:t>a type of electronic signature that transforms a message using an asymmetric cryptosystem   ( public and private key capability )</a:t>
            </a:r>
          </a:p>
          <a:p>
            <a:pPr algn="just"/>
            <a:endParaRPr lang="en-US" sz="1800" dirty="0"/>
          </a:p>
          <a:p>
            <a:pPr algn="just"/>
            <a:r>
              <a:rPr lang="en-US" sz="2800" dirty="0"/>
              <a:t>A person having the initial message and the </a:t>
            </a:r>
            <a:r>
              <a:rPr lang="en-US" sz="2800" dirty="0" smtClean="0"/>
              <a:t>signer’s </a:t>
            </a:r>
            <a:r>
              <a:rPr lang="en-US" sz="2800" dirty="0"/>
              <a:t>public key can accurately determine 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Whether </a:t>
            </a:r>
            <a:r>
              <a:rPr lang="en-US" sz="2400" dirty="0"/>
              <a:t>the transformation was created using the private key that corresponds to the signer’s public </a:t>
            </a:r>
            <a:r>
              <a:rPr lang="en-US" sz="2400" dirty="0" smtClean="0"/>
              <a:t>key</a:t>
            </a:r>
          </a:p>
          <a:p>
            <a:pPr lvl="1" algn="just"/>
            <a:r>
              <a:rPr lang="en-US" sz="2400" dirty="0" smtClean="0"/>
              <a:t>Whether </a:t>
            </a:r>
            <a:r>
              <a:rPr lang="en-US" sz="2400" dirty="0"/>
              <a:t>the initial message has been altered since the transformation was made           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81000"/>
            <a:ext cx="8001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Digital Signature is: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0800"/>
            <a:ext cx="8345055" cy="48053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Intended by the party using it to have the same force and effect as the use of  a manual signature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Unique to the party using it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Capable of verification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Under the sole control of the party using it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Linked to data in such a manner that it is invalidated if the data is changed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In conformity with rules adopted by </a:t>
            </a:r>
            <a:r>
              <a:rPr lang="en-US" sz="2800" dirty="0" smtClean="0"/>
              <a:t>Office of Controller of Certification </a:t>
            </a:r>
            <a:r>
              <a:rPr lang="en-US" sz="2800" dirty="0"/>
              <a:t>(a Certificate Authority) pursuant to this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304800"/>
            <a:ext cx="8229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10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</a:rPr>
              <a:t>What is Cryptography?</a:t>
            </a:r>
            <a:endParaRPr lang="en-IN" sz="4000" b="1" dirty="0">
              <a:ln w="18415" cmpd="sng">
                <a:noFill/>
                <a:prstDash val="solid"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999" y="1295400"/>
            <a:ext cx="8305801" cy="550920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n w="18415" cmpd="sng">
                  <a:noFill/>
                  <a:prstDash val="solid"/>
                </a:ln>
                <a:effectLst/>
              </a:rPr>
              <a:t>Cryptography derived its name from a Greek word called “</a:t>
            </a:r>
            <a:r>
              <a:rPr lang="en-US" sz="3200" dirty="0" err="1" smtClean="0">
                <a:ln w="18415" cmpd="sng">
                  <a:noFill/>
                  <a:prstDash val="solid"/>
                </a:ln>
                <a:effectLst/>
              </a:rPr>
              <a:t>Kryptos</a:t>
            </a:r>
            <a:r>
              <a:rPr lang="en-US" sz="3200" dirty="0" smtClean="0">
                <a:ln w="18415" cmpd="sng">
                  <a:noFill/>
                  <a:prstDash val="solid"/>
                </a:ln>
                <a:effectLst/>
              </a:rPr>
              <a:t>” which means “Hidden Secrets”.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ln w="18415" cmpd="sng">
                  <a:noFill/>
                  <a:prstDash val="solid"/>
                </a:ln>
                <a:effectLst/>
              </a:rPr>
              <a:t>Cryptography is the practice and study of hiding information. 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dirty="0" smtClean="0">
                <a:ln w="18415" cmpd="sng">
                  <a:noFill/>
                  <a:prstDash val="solid"/>
                </a:ln>
                <a:effectLst/>
              </a:rPr>
              <a:t>It is the Art or Science of converting a plain intelligible data into an unintelligible data and again retransforming that message into its original form.</a:t>
            </a:r>
            <a:endParaRPr lang="en-US" sz="3200" dirty="0">
              <a:ln w="18415" cmpd="sng">
                <a:noFill/>
                <a:prstDash val="solid"/>
              </a:ln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n w="18415" cmpd="sng">
                  <a:noFill/>
                  <a:prstDash val="solid"/>
                </a:ln>
                <a:effectLst/>
              </a:rPr>
              <a:t>It provides Confidentiality, Integrity, Accuracy.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3200" dirty="0">
              <a:ln w="18415" cmpd="sng">
                <a:noFill/>
                <a:prstDash val="solid"/>
              </a:ln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381000"/>
            <a:ext cx="7848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Digital Signature</a:t>
            </a:r>
          </a:p>
        </p:txBody>
      </p:sp>
      <p:pic>
        <p:nvPicPr>
          <p:cNvPr id="12296" name="Picture 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1524000"/>
            <a:ext cx="7086600" cy="3998912"/>
          </a:xfrm>
          <a:noFill/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04800"/>
            <a:ext cx="8001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Features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Signer authentication</a:t>
            </a:r>
          </a:p>
          <a:p>
            <a:r>
              <a:rPr lang="en-US" sz="2800" dirty="0"/>
              <a:t>Message authentication</a:t>
            </a:r>
          </a:p>
          <a:p>
            <a:r>
              <a:rPr lang="en-US" sz="2800" dirty="0"/>
              <a:t>Non-repudiation</a:t>
            </a:r>
          </a:p>
          <a:p>
            <a:r>
              <a:rPr lang="en-US" sz="2800" dirty="0"/>
              <a:t>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09600" y="381000"/>
            <a:ext cx="8001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Concepts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00727"/>
            <a:ext cx="8261927" cy="23806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first is that each user has a pair of matching virtual keys ( the private key and public key ), which have a unique mathematical relationship</a:t>
            </a:r>
            <a:r>
              <a:rPr lang="en-US" sz="2000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second concept is that of a digital certificate</a:t>
            </a:r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595181"/>
            <a:ext cx="5486400" cy="311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457200"/>
            <a:ext cx="8229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7892"/>
            <a:ext cx="8234218" cy="45282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Each person’s public key is published while the private key is kept secret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Communications involve only the public keys, and no private key is ever transmitted or shared.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public keys are associated with their users in a trusted manner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457200"/>
            <a:ext cx="7543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60946"/>
            <a:ext cx="8252691" cy="45652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Anyone can send a confidential message by just using public information, but the message  can only be decrypted with a private 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Public-key cryptography can be  used not only for privacy (encryption), but also for authentication (digital signatures)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04800"/>
            <a:ext cx="8001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9418"/>
            <a:ext cx="8197273" cy="454674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The Certificate Authority is an individual organization that acts as a notary to authenticate the identity of users of a public-key encryption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A Certificate Authority is used to:                                                 1) Associate a pair of keys with a person                           2) Publishing the public keys in a directory                       3) Maintain functions associated with the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04800"/>
            <a:ext cx="8077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6292"/>
            <a:ext cx="8529782" cy="462987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digital certificate acts like an electronic envelope in which the public key </a:t>
            </a:r>
            <a:r>
              <a:rPr lang="en-US" dirty="0" smtClean="0"/>
              <a:t>travels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electronic ID file verifies the connection between the public key and the </a:t>
            </a:r>
            <a:r>
              <a:rPr lang="en-US" dirty="0" smtClean="0"/>
              <a:t>owner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digital certificate is issued by a Certificate Authority and signed with that Certificate Authority’s private key, authenticating the public key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304800"/>
            <a:ext cx="8153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/>
              <a:t>Typically includes:</a:t>
            </a:r>
          </a:p>
          <a:p>
            <a:pPr algn="just"/>
            <a:endParaRPr lang="en-US" sz="1200" b="1" dirty="0"/>
          </a:p>
          <a:p>
            <a:pPr lvl="1" algn="just"/>
            <a:r>
              <a:rPr lang="en-US" sz="2400" dirty="0"/>
              <a:t>Public key and owner’s name</a:t>
            </a:r>
          </a:p>
          <a:p>
            <a:pPr lvl="1" algn="just"/>
            <a:r>
              <a:rPr lang="en-US" sz="2400" dirty="0"/>
              <a:t>Certificate Authority issuing the key</a:t>
            </a:r>
          </a:p>
          <a:p>
            <a:pPr lvl="1" algn="just"/>
            <a:r>
              <a:rPr lang="en-US" sz="2400" dirty="0"/>
              <a:t>Serial number</a:t>
            </a:r>
          </a:p>
          <a:p>
            <a:pPr lvl="1" algn="just"/>
            <a:r>
              <a:rPr lang="en-US" sz="2400" dirty="0"/>
              <a:t>Digital signature of Certificate Authority, signed using the Certificate Authority’s private key</a:t>
            </a:r>
          </a:p>
          <a:p>
            <a:pPr lvl="1" algn="just"/>
            <a:r>
              <a:rPr lang="en-US" sz="2400" dirty="0"/>
              <a:t>Other optional identifying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85800" y="533400"/>
            <a:ext cx="8229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Signature Creation</a:t>
            </a:r>
            <a:endParaRPr lang="en-US" b="1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2286000"/>
            <a:ext cx="7467600" cy="3124200"/>
            <a:chOff x="480" y="1728"/>
            <a:chExt cx="5040" cy="2016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480" y="2544"/>
              <a:ext cx="720" cy="3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Message</a:t>
              </a:r>
              <a:endParaRPr lang="en-US" sz="20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1584" y="2544"/>
              <a:ext cx="768" cy="384"/>
            </a:xfrm>
            <a:prstGeom prst="ellipse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Hash</a:t>
              </a:r>
            </a:p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Function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736" y="2544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Message</a:t>
              </a:r>
            </a:p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Digest</a:t>
              </a:r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3744" y="2544"/>
              <a:ext cx="720" cy="384"/>
            </a:xfrm>
            <a:prstGeom prst="ellipse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Signature</a:t>
              </a:r>
            </a:p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Function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4896" y="2544"/>
              <a:ext cx="624" cy="3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Digital </a:t>
              </a:r>
            </a:p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Signature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4896" y="1728"/>
              <a:ext cx="576" cy="3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 sz="1600">
                  <a:latin typeface="Arial" pitchFamily="34" charset="0"/>
                </a:rPr>
                <a:t> </a:t>
              </a:r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Message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488" y="3408"/>
              <a:ext cx="2256" cy="336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en-US" sz="1600">
                  <a:solidFill>
                    <a:schemeClr val="bg1"/>
                  </a:solidFill>
                  <a:latin typeface="Arial" pitchFamily="34" charset="0"/>
                </a:rPr>
                <a:t>Signature Private Key</a:t>
              </a:r>
              <a:endParaRPr lang="en-US" sz="180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912" y="192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912" y="19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1248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240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345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4512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3792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V="1">
              <a:off x="4128" y="292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381000"/>
            <a:ext cx="8077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Creation</a:t>
            </a:r>
            <a:endParaRPr lang="en-US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783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Sign</a:t>
            </a:r>
          </a:p>
          <a:p>
            <a:pPr lvl="1" algn="just"/>
            <a:r>
              <a:rPr lang="en-US" dirty="0"/>
              <a:t>A process known as hash function must occur                                                            1) A hash function is a mathematical algorithm which creates a digital representation or fingerprint in the form of a hash result or message digest   </a:t>
            </a:r>
            <a:endParaRPr lang="en-US" dirty="0" smtClean="0"/>
          </a:p>
          <a:p>
            <a:pPr lvl="1" algn="just">
              <a:buNone/>
            </a:pPr>
            <a:r>
              <a:rPr lang="en-US" dirty="0" smtClean="0"/>
              <a:t>	2</a:t>
            </a:r>
            <a:r>
              <a:rPr lang="en-US" dirty="0"/>
              <a:t>) The hash function generally consists of a standard length that is usually much smaller than the message but nevertheless substantially unique to it                     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200" y="381000"/>
            <a:ext cx="8458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58200" cy="7159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Encryption Terms and Operations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746"/>
            <a:ext cx="8391236" cy="476841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Plaintext – an original message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/>
              <a:t>Ciphertext</a:t>
            </a:r>
            <a:r>
              <a:rPr lang="en-US" dirty="0"/>
              <a:t> – an encrypted message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Encryption – the process of transforming plaintext into </a:t>
            </a:r>
            <a:r>
              <a:rPr lang="en-US" dirty="0" err="1"/>
              <a:t>ciphertext</a:t>
            </a:r>
            <a:r>
              <a:rPr lang="en-US" dirty="0"/>
              <a:t> (also </a:t>
            </a:r>
            <a:r>
              <a:rPr lang="en-US" i="1" dirty="0"/>
              <a:t>encipher</a:t>
            </a:r>
            <a:r>
              <a:rPr lang="en-US" dirty="0"/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Decryption – the process of transforming </a:t>
            </a:r>
            <a:r>
              <a:rPr lang="en-US" dirty="0" err="1"/>
              <a:t>ciphertext</a:t>
            </a:r>
            <a:r>
              <a:rPr lang="en-US" dirty="0"/>
              <a:t> into plaintext (also </a:t>
            </a:r>
            <a:r>
              <a:rPr lang="en-US" i="1" dirty="0"/>
              <a:t>decipher</a:t>
            </a:r>
            <a:r>
              <a:rPr lang="en-US" dirty="0"/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Encryption key – the text value required to encrypt and decrypt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381000"/>
            <a:ext cx="8001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Creation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Sign</a:t>
            </a:r>
          </a:p>
          <a:p>
            <a:pPr lvl="1" algn="just"/>
            <a:r>
              <a:rPr lang="en-US" sz="3200" dirty="0"/>
              <a:t>The sender’s digital signature software transforms the hash result into a digital signature using the sender’s private key</a:t>
            </a:r>
          </a:p>
          <a:p>
            <a:pPr algn="just"/>
            <a:r>
              <a:rPr lang="en-US" dirty="0"/>
              <a:t>Seal</a:t>
            </a:r>
          </a:p>
          <a:p>
            <a:pPr lvl="1" algn="just"/>
            <a:r>
              <a:rPr lang="en-US" sz="3200" dirty="0"/>
              <a:t>The message is encrypted with a fast symmetric key</a:t>
            </a:r>
          </a:p>
          <a:p>
            <a:pPr lvl="1" algn="just"/>
            <a:r>
              <a:rPr lang="en-US" sz="3200" dirty="0"/>
              <a:t>Then the symmetric key is encrypted with the receiver’s public key</a:t>
            </a:r>
          </a:p>
          <a:p>
            <a:pPr algn="just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7200" y="304800"/>
            <a:ext cx="8305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Verification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95400" y="2590800"/>
            <a:ext cx="11430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Message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971800" y="25146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Hash Function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800600" y="2514600"/>
            <a:ext cx="13716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Message</a:t>
            </a:r>
          </a:p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Digest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295400" y="3733800"/>
            <a:ext cx="1219200" cy="6096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Digest </a:t>
            </a:r>
          </a:p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Signature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048000" y="3733800"/>
            <a:ext cx="1371600" cy="609600"/>
          </a:xfrm>
          <a:prstGeom prst="ellipse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Signature</a:t>
            </a:r>
          </a:p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Function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876800" y="3733800"/>
            <a:ext cx="1295400" cy="6858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Message</a:t>
            </a:r>
          </a:p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Digest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705600" y="22860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If the message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digest are identical,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the signature is valid.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If they are different,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the signature is not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valid.</a:t>
            </a:r>
          </a:p>
          <a:p>
            <a:pPr eaLnBrk="1" hangingPunct="1">
              <a:lnSpc>
                <a:spcPct val="120000"/>
              </a:lnSpc>
            </a:pPr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514600" y="4953000"/>
            <a:ext cx="3124200" cy="533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Signer’s Public Key</a:t>
            </a:r>
            <a:endParaRPr lang="en-US" sz="18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5146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4196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2484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25908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4495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2484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3810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657600" y="2590800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endParaRPr lang="en-US" sz="16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3400" y="304800"/>
            <a:ext cx="8153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Verification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Accept</a:t>
            </a:r>
          </a:p>
          <a:p>
            <a:pPr algn="just"/>
            <a:r>
              <a:rPr lang="en-US" dirty="0"/>
              <a:t>Open</a:t>
            </a:r>
          </a:p>
          <a:p>
            <a:pPr lvl="1" algn="just"/>
            <a:r>
              <a:rPr lang="en-US" sz="3200" dirty="0"/>
              <a:t>The receiver decrypts the symmetric key by using  the receiver’s private key</a:t>
            </a:r>
          </a:p>
          <a:p>
            <a:pPr lvl="1" algn="just"/>
            <a:r>
              <a:rPr lang="en-US" sz="3200" dirty="0"/>
              <a:t>The message is decrypted using the symmetric key</a:t>
            </a:r>
          </a:p>
          <a:p>
            <a:pPr algn="just"/>
            <a:r>
              <a:rPr lang="en-US" dirty="0"/>
              <a:t>Verify</a:t>
            </a:r>
          </a:p>
          <a:p>
            <a:pPr lvl="1" algn="just"/>
            <a:r>
              <a:rPr lang="en-US" sz="3200" dirty="0"/>
              <a:t>Accomplished by computing a new hash result of the original message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09600" y="304800"/>
            <a:ext cx="8077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2487"/>
          </a:xfrm>
        </p:spPr>
        <p:txBody>
          <a:bodyPr/>
          <a:lstStyle/>
          <a:p>
            <a:r>
              <a:rPr lang="en-US" dirty="0"/>
              <a:t>Digital Signature Verification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dirty="0"/>
              <a:t>Verify</a:t>
            </a:r>
          </a:p>
          <a:p>
            <a:pPr algn="just">
              <a:buNone/>
            </a:pPr>
            <a:r>
              <a:rPr lang="en-US" sz="2800" dirty="0"/>
              <a:t>Then, using the sender’s public key and the new hash result, the verifier checks whether</a:t>
            </a:r>
            <a:r>
              <a:rPr lang="en-US" sz="2800" dirty="0" smtClean="0"/>
              <a:t>: </a:t>
            </a:r>
          </a:p>
          <a:p>
            <a:pPr algn="just">
              <a:buNone/>
            </a:pPr>
            <a:r>
              <a:rPr lang="en-US" sz="2800" dirty="0" smtClean="0"/>
              <a:t>1</a:t>
            </a:r>
            <a:r>
              <a:rPr lang="en-US" sz="2800" dirty="0"/>
              <a:t>) the digital signature was created using the corresponding private key                                             </a:t>
            </a: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 </a:t>
            </a:r>
            <a:r>
              <a:rPr lang="en-US" sz="2800" dirty="0"/>
              <a:t>2) the newly computed hash result matches the original hash result</a:t>
            </a:r>
          </a:p>
          <a:p>
            <a:pPr algn="just"/>
            <a:r>
              <a:rPr lang="en-US" sz="2800" dirty="0"/>
              <a:t>The software will confirm the digital signature as</a:t>
            </a:r>
            <a:r>
              <a:rPr lang="en-US" sz="2800" dirty="0" smtClean="0"/>
              <a:t>: </a:t>
            </a:r>
          </a:p>
          <a:p>
            <a:pPr algn="just">
              <a:buNone/>
            </a:pPr>
            <a:r>
              <a:rPr lang="en-US" sz="2800" dirty="0" smtClean="0"/>
              <a:t>1)verified                                                                    </a:t>
            </a:r>
          </a:p>
          <a:p>
            <a:pPr algn="just">
              <a:buNone/>
            </a:pPr>
            <a:r>
              <a:rPr lang="en-US" sz="2800" dirty="0" smtClean="0"/>
              <a:t>2</a:t>
            </a:r>
            <a:r>
              <a:rPr lang="en-US" sz="2800" dirty="0"/>
              <a:t>) failed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533400"/>
            <a:ext cx="7620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609600" y="642938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Figure :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dirty="0">
                <a:latin typeface="+mj-lt"/>
              </a:rPr>
              <a:t>Signing the message itself in digital signature</a:t>
            </a:r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2547938"/>
            <a:ext cx="6307137" cy="179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2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762000"/>
            <a:ext cx="8229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Figure :</a:t>
            </a:r>
            <a:r>
              <a:rPr lang="en-US" sz="2400" b="1" dirty="0" smtClean="0">
                <a:latin typeface="+mj-lt"/>
              </a:rPr>
              <a:t>  </a:t>
            </a:r>
            <a:r>
              <a:rPr lang="en-US" sz="2400" b="1" dirty="0">
                <a:latin typeface="+mj-lt"/>
              </a:rPr>
              <a:t>Signing the digest in a digital signature</a:t>
            </a:r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676400"/>
            <a:ext cx="7843837" cy="381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4906963"/>
          </a:xfrm>
        </p:spPr>
        <p:txBody>
          <a:bodyPr/>
          <a:lstStyle/>
          <a:p>
            <a:r>
              <a:rPr lang="en-US" sz="2400" dirty="0"/>
              <a:t>Digital signature is based on asymmetric cryptography</a:t>
            </a:r>
          </a:p>
          <a:p>
            <a:r>
              <a:rPr lang="en-US" sz="2400" dirty="0"/>
              <a:t>Every user has a unique pair of private and public key certified by a trusted Certification Authority</a:t>
            </a:r>
          </a:p>
          <a:p>
            <a:r>
              <a:rPr lang="en-US" sz="2400" dirty="0"/>
              <a:t>When the sender signs a transaction, a unique mathematical code is created with their private key and the actual content of the transaction</a:t>
            </a:r>
          </a:p>
          <a:p>
            <a:r>
              <a:rPr lang="en-US" sz="2400" dirty="0"/>
              <a:t>Digital signature can identify the signer’s identity by its relationship to the digital certificate</a:t>
            </a:r>
          </a:p>
          <a:p>
            <a:r>
              <a:rPr lang="en-US" sz="2400" dirty="0"/>
              <a:t>Digital signature provides more value than any other electronic signature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2462"/>
            <a:ext cx="8243180" cy="47983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Digital signatures are used to add integrity and </a:t>
            </a:r>
            <a:r>
              <a:rPr lang="en-US" sz="2400" dirty="0" smtClean="0"/>
              <a:t>non-repudiation </a:t>
            </a:r>
            <a:r>
              <a:rPr lang="en-US" sz="2400" dirty="0"/>
              <a:t>functionality to cryptosystems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Digital signatures are created using hash functions applied to the message to create a message digest that is then encrypted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Digital certificates allow a third party Certificate Authority to verify the identity of a sender who may not be well known to the recipient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A digital certificate is a copy of a user’s public key that has been digitally signed by a Certificate Authority.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228600"/>
            <a:ext cx="8153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C37148-2A8B-4D87-B05B-B411B172125E}" type="slidenum">
              <a:rPr lang="en-US"/>
              <a:pPr/>
              <a:t>88</a:t>
            </a:fld>
            <a:endParaRPr lang="en-US"/>
          </a:p>
        </p:txBody>
      </p:sp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4737100" y="3048000"/>
            <a:ext cx="762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327900" y="4572000"/>
            <a:ext cx="11303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Internet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4991100" y="3048000"/>
            <a:ext cx="0" cy="1447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866900" y="4724400"/>
            <a:ext cx="510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705100" y="4191000"/>
            <a:ext cx="1219200" cy="1066800"/>
          </a:xfrm>
          <a:prstGeom prst="rect">
            <a:avLst/>
          </a:prstGeom>
          <a:solidFill>
            <a:srgbClr val="00CC00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Firewall</a:t>
            </a:r>
          </a:p>
        </p:txBody>
      </p:sp>
      <p:sp>
        <p:nvSpPr>
          <p:cNvPr id="37895" name="Freeform 7"/>
          <p:cNvSpPr>
            <a:spLocks/>
          </p:cNvSpPr>
          <p:nvPr/>
        </p:nvSpPr>
        <p:spPr bwMode="auto">
          <a:xfrm>
            <a:off x="5684838" y="4191000"/>
            <a:ext cx="2506662" cy="1212850"/>
          </a:xfrm>
          <a:custGeom>
            <a:avLst/>
            <a:gdLst/>
            <a:ahLst/>
            <a:cxnLst>
              <a:cxn ang="0">
                <a:pos x="464" y="33"/>
              </a:cxn>
              <a:cxn ang="0">
                <a:pos x="349" y="33"/>
              </a:cxn>
              <a:cxn ang="0">
                <a:pos x="242" y="33"/>
              </a:cxn>
              <a:cxn ang="0">
                <a:pos x="201" y="74"/>
              </a:cxn>
              <a:cxn ang="0">
                <a:pos x="185" y="98"/>
              </a:cxn>
              <a:cxn ang="0">
                <a:pos x="86" y="140"/>
              </a:cxn>
              <a:cxn ang="0">
                <a:pos x="45" y="197"/>
              </a:cxn>
              <a:cxn ang="0">
                <a:pos x="78" y="361"/>
              </a:cxn>
              <a:cxn ang="0">
                <a:pos x="86" y="444"/>
              </a:cxn>
              <a:cxn ang="0">
                <a:pos x="12" y="616"/>
              </a:cxn>
              <a:cxn ang="0">
                <a:pos x="20" y="723"/>
              </a:cxn>
              <a:cxn ang="0">
                <a:pos x="86" y="756"/>
              </a:cxn>
              <a:cxn ang="0">
                <a:pos x="612" y="764"/>
              </a:cxn>
              <a:cxn ang="0">
                <a:pos x="809" y="739"/>
              </a:cxn>
              <a:cxn ang="0">
                <a:pos x="949" y="633"/>
              </a:cxn>
              <a:cxn ang="0">
                <a:pos x="1138" y="518"/>
              </a:cxn>
              <a:cxn ang="0">
                <a:pos x="1179" y="411"/>
              </a:cxn>
              <a:cxn ang="0">
                <a:pos x="1163" y="345"/>
              </a:cxn>
              <a:cxn ang="0">
                <a:pos x="1097" y="263"/>
              </a:cxn>
              <a:cxn ang="0">
                <a:pos x="1031" y="156"/>
              </a:cxn>
              <a:cxn ang="0">
                <a:pos x="851" y="57"/>
              </a:cxn>
              <a:cxn ang="0">
                <a:pos x="801" y="24"/>
              </a:cxn>
              <a:cxn ang="0">
                <a:pos x="752" y="0"/>
              </a:cxn>
              <a:cxn ang="0">
                <a:pos x="596" y="8"/>
              </a:cxn>
              <a:cxn ang="0">
                <a:pos x="530" y="24"/>
              </a:cxn>
              <a:cxn ang="0">
                <a:pos x="464" y="33"/>
              </a:cxn>
            </a:cxnLst>
            <a:rect l="0" t="0" r="r" b="b"/>
            <a:pathLst>
              <a:path w="1179" h="764">
                <a:moveTo>
                  <a:pt x="464" y="33"/>
                </a:moveTo>
                <a:cubicBezTo>
                  <a:pt x="426" y="58"/>
                  <a:pt x="391" y="46"/>
                  <a:pt x="349" y="33"/>
                </a:cubicBezTo>
                <a:cubicBezTo>
                  <a:pt x="312" y="7"/>
                  <a:pt x="282" y="19"/>
                  <a:pt x="242" y="33"/>
                </a:cubicBezTo>
                <a:cubicBezTo>
                  <a:pt x="228" y="47"/>
                  <a:pt x="215" y="60"/>
                  <a:pt x="201" y="74"/>
                </a:cubicBezTo>
                <a:cubicBezTo>
                  <a:pt x="194" y="81"/>
                  <a:pt x="192" y="92"/>
                  <a:pt x="185" y="98"/>
                </a:cubicBezTo>
                <a:cubicBezTo>
                  <a:pt x="166" y="114"/>
                  <a:pt x="111" y="131"/>
                  <a:pt x="86" y="140"/>
                </a:cubicBezTo>
                <a:cubicBezTo>
                  <a:pt x="72" y="159"/>
                  <a:pt x="47" y="174"/>
                  <a:pt x="45" y="197"/>
                </a:cubicBezTo>
                <a:cubicBezTo>
                  <a:pt x="40" y="244"/>
                  <a:pt x="67" y="316"/>
                  <a:pt x="78" y="361"/>
                </a:cubicBezTo>
                <a:cubicBezTo>
                  <a:pt x="81" y="389"/>
                  <a:pt x="86" y="416"/>
                  <a:pt x="86" y="444"/>
                </a:cubicBezTo>
                <a:cubicBezTo>
                  <a:pt x="86" y="522"/>
                  <a:pt x="53" y="559"/>
                  <a:pt x="12" y="616"/>
                </a:cubicBezTo>
                <a:cubicBezTo>
                  <a:pt x="4" y="650"/>
                  <a:pt x="0" y="691"/>
                  <a:pt x="20" y="723"/>
                </a:cubicBezTo>
                <a:cubicBezTo>
                  <a:pt x="33" y="744"/>
                  <a:pt x="86" y="756"/>
                  <a:pt x="86" y="756"/>
                </a:cubicBezTo>
                <a:cubicBezTo>
                  <a:pt x="253" y="716"/>
                  <a:pt x="443" y="755"/>
                  <a:pt x="612" y="764"/>
                </a:cubicBezTo>
                <a:cubicBezTo>
                  <a:pt x="675" y="759"/>
                  <a:pt x="749" y="762"/>
                  <a:pt x="809" y="739"/>
                </a:cubicBezTo>
                <a:cubicBezTo>
                  <a:pt x="850" y="700"/>
                  <a:pt x="896" y="656"/>
                  <a:pt x="949" y="633"/>
                </a:cubicBezTo>
                <a:cubicBezTo>
                  <a:pt x="1022" y="601"/>
                  <a:pt x="1092" y="588"/>
                  <a:pt x="1138" y="518"/>
                </a:cubicBezTo>
                <a:cubicBezTo>
                  <a:pt x="1150" y="477"/>
                  <a:pt x="1166" y="449"/>
                  <a:pt x="1179" y="411"/>
                </a:cubicBezTo>
                <a:cubicBezTo>
                  <a:pt x="1172" y="389"/>
                  <a:pt x="1172" y="366"/>
                  <a:pt x="1163" y="345"/>
                </a:cubicBezTo>
                <a:cubicBezTo>
                  <a:pt x="1144" y="302"/>
                  <a:pt x="1122" y="296"/>
                  <a:pt x="1097" y="263"/>
                </a:cubicBezTo>
                <a:cubicBezTo>
                  <a:pt x="1070" y="228"/>
                  <a:pt x="1055" y="192"/>
                  <a:pt x="1031" y="156"/>
                </a:cubicBezTo>
                <a:cubicBezTo>
                  <a:pt x="1009" y="64"/>
                  <a:pt x="936" y="65"/>
                  <a:pt x="851" y="57"/>
                </a:cubicBezTo>
                <a:cubicBezTo>
                  <a:pt x="793" y="39"/>
                  <a:pt x="861" y="64"/>
                  <a:pt x="801" y="24"/>
                </a:cubicBezTo>
                <a:cubicBezTo>
                  <a:pt x="786" y="14"/>
                  <a:pt x="767" y="10"/>
                  <a:pt x="752" y="0"/>
                </a:cubicBezTo>
                <a:cubicBezTo>
                  <a:pt x="700" y="3"/>
                  <a:pt x="648" y="2"/>
                  <a:pt x="596" y="8"/>
                </a:cubicBezTo>
                <a:cubicBezTo>
                  <a:pt x="573" y="10"/>
                  <a:pt x="530" y="24"/>
                  <a:pt x="530" y="24"/>
                </a:cubicBezTo>
                <a:cubicBezTo>
                  <a:pt x="473" y="15"/>
                  <a:pt x="493" y="4"/>
                  <a:pt x="464" y="33"/>
                </a:cubicBezTo>
                <a:close/>
              </a:path>
            </a:pathLst>
          </a:custGeom>
          <a:solidFill>
            <a:srgbClr val="99CCFF"/>
          </a:solidFill>
          <a:ln w="12700" cap="flat" cmpd="sng">
            <a:prstDash val="solid"/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896" name="Freeform 8"/>
          <p:cNvSpPr>
            <a:spLocks/>
          </p:cNvSpPr>
          <p:nvPr/>
        </p:nvSpPr>
        <p:spPr bwMode="auto">
          <a:xfrm>
            <a:off x="393700" y="4208463"/>
            <a:ext cx="1649413" cy="1354137"/>
          </a:xfrm>
          <a:custGeom>
            <a:avLst/>
            <a:gdLst/>
            <a:ahLst/>
            <a:cxnLst>
              <a:cxn ang="0">
                <a:pos x="467" y="82"/>
              </a:cxn>
              <a:cxn ang="0">
                <a:pos x="352" y="74"/>
              </a:cxn>
              <a:cxn ang="0">
                <a:pos x="221" y="107"/>
              </a:cxn>
              <a:cxn ang="0">
                <a:pos x="130" y="222"/>
              </a:cxn>
              <a:cxn ang="0">
                <a:pos x="40" y="321"/>
              </a:cxn>
              <a:cxn ang="0">
                <a:pos x="24" y="427"/>
              </a:cxn>
              <a:cxn ang="0">
                <a:pos x="65" y="469"/>
              </a:cxn>
              <a:cxn ang="0">
                <a:pos x="147" y="551"/>
              </a:cxn>
              <a:cxn ang="0">
                <a:pos x="254" y="518"/>
              </a:cxn>
              <a:cxn ang="0">
                <a:pos x="303" y="501"/>
              </a:cxn>
              <a:cxn ang="0">
                <a:pos x="369" y="518"/>
              </a:cxn>
              <a:cxn ang="0">
                <a:pos x="393" y="543"/>
              </a:cxn>
              <a:cxn ang="0">
                <a:pos x="459" y="567"/>
              </a:cxn>
              <a:cxn ang="0">
                <a:pos x="492" y="584"/>
              </a:cxn>
              <a:cxn ang="0">
                <a:pos x="673" y="575"/>
              </a:cxn>
              <a:cxn ang="0">
                <a:pos x="829" y="452"/>
              </a:cxn>
              <a:cxn ang="0">
                <a:pos x="969" y="411"/>
              </a:cxn>
              <a:cxn ang="0">
                <a:pos x="1002" y="395"/>
              </a:cxn>
              <a:cxn ang="0">
                <a:pos x="1034" y="345"/>
              </a:cxn>
              <a:cxn ang="0">
                <a:pos x="977" y="99"/>
              </a:cxn>
              <a:cxn ang="0">
                <a:pos x="895" y="82"/>
              </a:cxn>
              <a:cxn ang="0">
                <a:pos x="788" y="74"/>
              </a:cxn>
              <a:cxn ang="0">
                <a:pos x="714" y="58"/>
              </a:cxn>
              <a:cxn ang="0">
                <a:pos x="697" y="41"/>
              </a:cxn>
              <a:cxn ang="0">
                <a:pos x="673" y="33"/>
              </a:cxn>
              <a:cxn ang="0">
                <a:pos x="599" y="0"/>
              </a:cxn>
              <a:cxn ang="0">
                <a:pos x="541" y="17"/>
              </a:cxn>
              <a:cxn ang="0">
                <a:pos x="492" y="49"/>
              </a:cxn>
              <a:cxn ang="0">
                <a:pos x="467" y="58"/>
              </a:cxn>
              <a:cxn ang="0">
                <a:pos x="467" y="82"/>
              </a:cxn>
            </a:cxnLst>
            <a:rect l="0" t="0" r="r" b="b"/>
            <a:pathLst>
              <a:path w="1039" h="586">
                <a:moveTo>
                  <a:pt x="467" y="82"/>
                </a:moveTo>
                <a:cubicBezTo>
                  <a:pt x="428" y="97"/>
                  <a:pt x="391" y="87"/>
                  <a:pt x="352" y="74"/>
                </a:cubicBezTo>
                <a:cubicBezTo>
                  <a:pt x="289" y="80"/>
                  <a:pt x="267" y="76"/>
                  <a:pt x="221" y="107"/>
                </a:cubicBezTo>
                <a:cubicBezTo>
                  <a:pt x="205" y="157"/>
                  <a:pt x="166" y="186"/>
                  <a:pt x="130" y="222"/>
                </a:cubicBezTo>
                <a:cubicBezTo>
                  <a:pt x="97" y="255"/>
                  <a:pt x="71" y="288"/>
                  <a:pt x="40" y="321"/>
                </a:cubicBezTo>
                <a:cubicBezTo>
                  <a:pt x="27" y="359"/>
                  <a:pt x="0" y="383"/>
                  <a:pt x="24" y="427"/>
                </a:cubicBezTo>
                <a:cubicBezTo>
                  <a:pt x="33" y="444"/>
                  <a:pt x="65" y="469"/>
                  <a:pt x="65" y="469"/>
                </a:cubicBezTo>
                <a:cubicBezTo>
                  <a:pt x="76" y="535"/>
                  <a:pt x="81" y="540"/>
                  <a:pt x="147" y="551"/>
                </a:cubicBezTo>
                <a:cubicBezTo>
                  <a:pt x="201" y="543"/>
                  <a:pt x="210" y="538"/>
                  <a:pt x="254" y="518"/>
                </a:cubicBezTo>
                <a:cubicBezTo>
                  <a:pt x="270" y="511"/>
                  <a:pt x="303" y="501"/>
                  <a:pt x="303" y="501"/>
                </a:cubicBezTo>
                <a:cubicBezTo>
                  <a:pt x="325" y="507"/>
                  <a:pt x="348" y="508"/>
                  <a:pt x="369" y="518"/>
                </a:cubicBezTo>
                <a:cubicBezTo>
                  <a:pt x="379" y="523"/>
                  <a:pt x="384" y="536"/>
                  <a:pt x="393" y="543"/>
                </a:cubicBezTo>
                <a:cubicBezTo>
                  <a:pt x="415" y="559"/>
                  <a:pt x="434" y="561"/>
                  <a:pt x="459" y="567"/>
                </a:cubicBezTo>
                <a:cubicBezTo>
                  <a:pt x="470" y="573"/>
                  <a:pt x="480" y="584"/>
                  <a:pt x="492" y="584"/>
                </a:cubicBezTo>
                <a:cubicBezTo>
                  <a:pt x="552" y="586"/>
                  <a:pt x="614" y="586"/>
                  <a:pt x="673" y="575"/>
                </a:cubicBezTo>
                <a:cubicBezTo>
                  <a:pt x="724" y="566"/>
                  <a:pt x="776" y="478"/>
                  <a:pt x="829" y="452"/>
                </a:cubicBezTo>
                <a:cubicBezTo>
                  <a:pt x="876" y="429"/>
                  <a:pt x="917" y="418"/>
                  <a:pt x="969" y="411"/>
                </a:cubicBezTo>
                <a:cubicBezTo>
                  <a:pt x="980" y="406"/>
                  <a:pt x="993" y="404"/>
                  <a:pt x="1002" y="395"/>
                </a:cubicBezTo>
                <a:cubicBezTo>
                  <a:pt x="1016" y="381"/>
                  <a:pt x="1034" y="345"/>
                  <a:pt x="1034" y="345"/>
                </a:cubicBezTo>
                <a:cubicBezTo>
                  <a:pt x="1027" y="280"/>
                  <a:pt x="1039" y="148"/>
                  <a:pt x="977" y="99"/>
                </a:cubicBezTo>
                <a:cubicBezTo>
                  <a:pt x="955" y="82"/>
                  <a:pt x="923" y="85"/>
                  <a:pt x="895" y="82"/>
                </a:cubicBezTo>
                <a:cubicBezTo>
                  <a:pt x="859" y="78"/>
                  <a:pt x="824" y="77"/>
                  <a:pt x="788" y="74"/>
                </a:cubicBezTo>
                <a:cubicBezTo>
                  <a:pt x="764" y="66"/>
                  <a:pt x="738" y="67"/>
                  <a:pt x="714" y="58"/>
                </a:cubicBezTo>
                <a:cubicBezTo>
                  <a:pt x="707" y="55"/>
                  <a:pt x="704" y="45"/>
                  <a:pt x="697" y="41"/>
                </a:cubicBezTo>
                <a:cubicBezTo>
                  <a:pt x="690" y="37"/>
                  <a:pt x="681" y="36"/>
                  <a:pt x="673" y="33"/>
                </a:cubicBezTo>
                <a:cubicBezTo>
                  <a:pt x="651" y="12"/>
                  <a:pt x="628" y="9"/>
                  <a:pt x="599" y="0"/>
                </a:cubicBezTo>
                <a:cubicBezTo>
                  <a:pt x="586" y="3"/>
                  <a:pt x="554" y="10"/>
                  <a:pt x="541" y="17"/>
                </a:cubicBezTo>
                <a:cubicBezTo>
                  <a:pt x="524" y="26"/>
                  <a:pt x="510" y="42"/>
                  <a:pt x="492" y="49"/>
                </a:cubicBezTo>
                <a:cubicBezTo>
                  <a:pt x="484" y="52"/>
                  <a:pt x="472" y="51"/>
                  <a:pt x="467" y="58"/>
                </a:cubicBezTo>
                <a:cubicBezTo>
                  <a:pt x="462" y="64"/>
                  <a:pt x="467" y="74"/>
                  <a:pt x="467" y="82"/>
                </a:cubicBezTo>
                <a:close/>
              </a:path>
            </a:pathLst>
          </a:custGeom>
          <a:solidFill>
            <a:srgbClr val="99CCFF"/>
          </a:solidFill>
          <a:ln w="12700" cap="flat" cmpd="sng">
            <a:prstDash val="solid"/>
            <a:round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4305300" y="4419600"/>
            <a:ext cx="1219200" cy="533400"/>
          </a:xfrm>
          <a:prstGeom prst="can">
            <a:avLst>
              <a:gd name="adj" fmla="val 25000"/>
            </a:avLst>
          </a:prstGeom>
          <a:solidFill>
            <a:srgbClr val="FF00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Router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771900" y="2590800"/>
            <a:ext cx="838200" cy="762000"/>
          </a:xfrm>
          <a:prstGeom prst="rect">
            <a:avLst/>
          </a:prstGeom>
          <a:solidFill>
            <a:srgbClr val="66CCFF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CC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e-mail,</a:t>
            </a:r>
          </a:p>
          <a:p>
            <a:pPr algn="ctr"/>
            <a:r>
              <a:rPr lang="en-US" sz="2400">
                <a:latin typeface="Times New Roman" pitchFamily="18" charset="0"/>
              </a:rPr>
              <a:t>DNS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143500" y="2590800"/>
            <a:ext cx="838200" cy="762000"/>
          </a:xfrm>
          <a:prstGeom prst="rect">
            <a:avLst/>
          </a:prstGeom>
          <a:solidFill>
            <a:srgbClr val="FF6699"/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6699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www</a:t>
            </a:r>
          </a:p>
        </p:txBody>
      </p:sp>
      <p:sp>
        <p:nvSpPr>
          <p:cNvPr id="37900" name="Rectangle 1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Typical Network Architecture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98500" y="4419600"/>
            <a:ext cx="12509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Internal</a:t>
            </a:r>
          </a:p>
          <a:p>
            <a:pPr algn="ctr"/>
            <a:r>
              <a:rPr lang="en-US" sz="2400">
                <a:latin typeface="Times New Roman" pitchFamily="18" charset="0"/>
              </a:rPr>
              <a:t>Network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337300" y="4419600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3400" y="609600"/>
            <a:ext cx="8077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415704" y="533400"/>
            <a:ext cx="827109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 </a:t>
            </a:r>
            <a:r>
              <a:rPr lang="en-US" sz="4400" dirty="0">
                <a:latin typeface="+mj-lt"/>
              </a:rPr>
              <a:t>FIREWALLS</a:t>
            </a:r>
          </a:p>
        </p:txBody>
      </p:sp>
      <p:sp>
        <p:nvSpPr>
          <p:cNvPr id="861188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533401" y="1670601"/>
            <a:ext cx="82213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A </a:t>
            </a:r>
            <a:r>
              <a:rPr lang="en-US" sz="2600" dirty="0">
                <a:latin typeface="+mj-lt"/>
              </a:rPr>
              <a:t>firewall is a device installed between the internal network of an organization and the rest of the Internet</a:t>
            </a:r>
            <a:r>
              <a:rPr lang="en-US" sz="2600" dirty="0" smtClean="0">
                <a:latin typeface="+mj-lt"/>
              </a:rPr>
              <a:t>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It is designed to forward some packets and filter (not forward) others</a:t>
            </a:r>
            <a:r>
              <a:rPr lang="en-US" sz="2600" dirty="0" smtClean="0">
                <a:latin typeface="+mj-lt"/>
              </a:rPr>
              <a:t>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Firewall can be used to deny access to specific host or specific service in the organization.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A firewall is usually classified as packet filter or proxy based 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600" dirty="0"/>
              <a:t>A firewall is a network security system that monitors and controls over all your incoming and outgoing network traffic based on advanced and a defined set of security rules.</a:t>
            </a: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288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438400" y="609601"/>
            <a:ext cx="5105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Secure </a:t>
            </a:r>
            <a:r>
              <a:rPr lang="en-US" sz="3600" dirty="0" smtClean="0">
                <a:solidFill>
                  <a:schemeClr val="bg1"/>
                </a:solidFill>
              </a:rPr>
              <a:t>Communications</a:t>
            </a:r>
            <a:endParaRPr lang="en-US" sz="2000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98776" y="2625725"/>
            <a:ext cx="1138238" cy="650875"/>
            <a:chOff x="1440" y="1654"/>
            <a:chExt cx="717" cy="410"/>
          </a:xfrm>
        </p:grpSpPr>
        <p:sp>
          <p:nvSpPr>
            <p:cNvPr id="6173" name="Rectangle 5"/>
            <p:cNvSpPr>
              <a:spLocks noChangeArrowheads="1"/>
            </p:cNvSpPr>
            <p:nvPr/>
          </p:nvSpPr>
          <p:spPr bwMode="auto">
            <a:xfrm>
              <a:off x="1440" y="1654"/>
              <a:ext cx="67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74" name="Text Box 6"/>
            <p:cNvSpPr txBox="1">
              <a:spLocks noChangeArrowheads="1"/>
            </p:cNvSpPr>
            <p:nvPr/>
          </p:nvSpPr>
          <p:spPr bwMode="auto">
            <a:xfrm>
              <a:off x="1440" y="1737"/>
              <a:ext cx="7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Encrypt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11787" y="2655888"/>
            <a:ext cx="1238249" cy="650875"/>
            <a:chOff x="1440" y="1654"/>
            <a:chExt cx="780" cy="410"/>
          </a:xfrm>
        </p:grpSpPr>
        <p:sp>
          <p:nvSpPr>
            <p:cNvPr id="6171" name="Rectangle 10"/>
            <p:cNvSpPr>
              <a:spLocks noChangeArrowheads="1"/>
            </p:cNvSpPr>
            <p:nvPr/>
          </p:nvSpPr>
          <p:spPr bwMode="auto">
            <a:xfrm>
              <a:off x="1440" y="1654"/>
              <a:ext cx="67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72" name="Text Box 11"/>
            <p:cNvSpPr txBox="1">
              <a:spLocks noChangeArrowheads="1"/>
            </p:cNvSpPr>
            <p:nvPr/>
          </p:nvSpPr>
          <p:spPr bwMode="auto">
            <a:xfrm>
              <a:off x="1440" y="1737"/>
              <a:ext cx="7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 Decrypt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914400" y="2625725"/>
            <a:ext cx="1063625" cy="650875"/>
            <a:chOff x="1440" y="1654"/>
            <a:chExt cx="670" cy="410"/>
          </a:xfrm>
        </p:grpSpPr>
        <p:sp>
          <p:nvSpPr>
            <p:cNvPr id="6169" name="Rectangle 13"/>
            <p:cNvSpPr>
              <a:spLocks noChangeArrowheads="1"/>
            </p:cNvSpPr>
            <p:nvPr/>
          </p:nvSpPr>
          <p:spPr bwMode="auto">
            <a:xfrm>
              <a:off x="1440" y="1654"/>
              <a:ext cx="67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70" name="Text Box 14"/>
            <p:cNvSpPr txBox="1">
              <a:spLocks noChangeArrowheads="1"/>
            </p:cNvSpPr>
            <p:nvPr/>
          </p:nvSpPr>
          <p:spPr bwMode="auto">
            <a:xfrm>
              <a:off x="1440" y="1737"/>
              <a:ext cx="5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  Alice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470775" y="2655888"/>
            <a:ext cx="1063625" cy="650875"/>
            <a:chOff x="1440" y="1654"/>
            <a:chExt cx="670" cy="410"/>
          </a:xfrm>
        </p:grpSpPr>
        <p:sp>
          <p:nvSpPr>
            <p:cNvPr id="6167" name="Rectangle 16"/>
            <p:cNvSpPr>
              <a:spLocks noChangeArrowheads="1"/>
            </p:cNvSpPr>
            <p:nvPr/>
          </p:nvSpPr>
          <p:spPr bwMode="auto">
            <a:xfrm>
              <a:off x="1440" y="1654"/>
              <a:ext cx="67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68" name="Text Box 17"/>
            <p:cNvSpPr txBox="1">
              <a:spLocks noChangeArrowheads="1"/>
            </p:cNvSpPr>
            <p:nvPr/>
          </p:nvSpPr>
          <p:spPr bwMode="auto">
            <a:xfrm>
              <a:off x="1440" y="1737"/>
              <a:ext cx="5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    Bob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114800" y="4225925"/>
            <a:ext cx="1063625" cy="650875"/>
            <a:chOff x="1440" y="1654"/>
            <a:chExt cx="670" cy="410"/>
          </a:xfrm>
        </p:grpSpPr>
        <p:sp>
          <p:nvSpPr>
            <p:cNvPr id="6165" name="Rectangle 19"/>
            <p:cNvSpPr>
              <a:spLocks noChangeArrowheads="1"/>
            </p:cNvSpPr>
            <p:nvPr/>
          </p:nvSpPr>
          <p:spPr bwMode="auto">
            <a:xfrm>
              <a:off x="1440" y="1654"/>
              <a:ext cx="670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1440" y="1737"/>
              <a:ext cx="5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    Eve</a:t>
              </a:r>
            </a:p>
          </p:txBody>
        </p:sp>
      </p:grpSp>
      <p:sp>
        <p:nvSpPr>
          <p:cNvPr id="6152" name="Line 21"/>
          <p:cNvSpPr>
            <a:spLocks noChangeShapeType="1"/>
          </p:cNvSpPr>
          <p:nvPr/>
        </p:nvSpPr>
        <p:spPr bwMode="auto">
          <a:xfrm>
            <a:off x="1978025" y="2971800"/>
            <a:ext cx="920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3" name="Line 22"/>
          <p:cNvSpPr>
            <a:spLocks noChangeShapeType="1"/>
          </p:cNvSpPr>
          <p:nvPr/>
        </p:nvSpPr>
        <p:spPr bwMode="auto">
          <a:xfrm>
            <a:off x="3962400" y="2971800"/>
            <a:ext cx="1449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4" name="Line 23"/>
          <p:cNvSpPr>
            <a:spLocks noChangeShapeType="1"/>
          </p:cNvSpPr>
          <p:nvPr/>
        </p:nvSpPr>
        <p:spPr bwMode="auto">
          <a:xfrm>
            <a:off x="6477000" y="2971800"/>
            <a:ext cx="99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5" name="Line 24"/>
          <p:cNvSpPr>
            <a:spLocks noChangeShapeType="1"/>
          </p:cNvSpPr>
          <p:nvPr/>
        </p:nvSpPr>
        <p:spPr bwMode="auto">
          <a:xfrm>
            <a:off x="4648200" y="2971800"/>
            <a:ext cx="0" cy="1254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6" name="Line 25"/>
          <p:cNvSpPr>
            <a:spLocks noChangeShapeType="1"/>
          </p:cNvSpPr>
          <p:nvPr/>
        </p:nvSpPr>
        <p:spPr bwMode="auto">
          <a:xfrm>
            <a:off x="3352800" y="2286000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7" name="Line 26"/>
          <p:cNvSpPr>
            <a:spLocks noChangeShapeType="1"/>
          </p:cNvSpPr>
          <p:nvPr/>
        </p:nvSpPr>
        <p:spPr bwMode="auto">
          <a:xfrm>
            <a:off x="5867400" y="2286000"/>
            <a:ext cx="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8" name="Text Box 27"/>
          <p:cNvSpPr txBox="1">
            <a:spLocks noChangeArrowheads="1"/>
          </p:cNvSpPr>
          <p:nvPr/>
        </p:nvSpPr>
        <p:spPr bwMode="auto">
          <a:xfrm>
            <a:off x="2667000" y="1981200"/>
            <a:ext cx="15833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Encryption Key</a:t>
            </a:r>
          </a:p>
        </p:txBody>
      </p:sp>
      <p:sp>
        <p:nvSpPr>
          <p:cNvPr id="6159" name="Text Box 28"/>
          <p:cNvSpPr txBox="1">
            <a:spLocks noChangeArrowheads="1"/>
          </p:cNvSpPr>
          <p:nvPr/>
        </p:nvSpPr>
        <p:spPr bwMode="auto">
          <a:xfrm>
            <a:off x="5216525" y="1981200"/>
            <a:ext cx="1607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Decryption Key</a:t>
            </a:r>
          </a:p>
        </p:txBody>
      </p:sp>
      <p:sp>
        <p:nvSpPr>
          <p:cNvPr id="6160" name="Text Box 29"/>
          <p:cNvSpPr txBox="1">
            <a:spLocks noChangeArrowheads="1"/>
          </p:cNvSpPr>
          <p:nvPr/>
        </p:nvSpPr>
        <p:spPr bwMode="auto">
          <a:xfrm>
            <a:off x="2057400" y="2667000"/>
            <a:ext cx="9122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plaintext</a:t>
            </a:r>
          </a:p>
        </p:txBody>
      </p:sp>
      <p:sp>
        <p:nvSpPr>
          <p:cNvPr id="6161" name="Text Box 30"/>
          <p:cNvSpPr txBox="1">
            <a:spLocks noChangeArrowheads="1"/>
          </p:cNvSpPr>
          <p:nvPr/>
        </p:nvSpPr>
        <p:spPr bwMode="auto">
          <a:xfrm>
            <a:off x="4298950" y="2667000"/>
            <a:ext cx="1031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ciphertext</a:t>
            </a:r>
          </a:p>
        </p:txBody>
      </p:sp>
      <p:sp>
        <p:nvSpPr>
          <p:cNvPr id="6162" name="Rectangle 31"/>
          <p:cNvSpPr>
            <a:spLocks noChangeArrowheads="1"/>
          </p:cNvSpPr>
          <p:nvPr/>
        </p:nvSpPr>
        <p:spPr bwMode="auto">
          <a:xfrm>
            <a:off x="2819400" y="5486400"/>
            <a:ext cx="38725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/>
              <a:t>Fig. Basic </a:t>
            </a:r>
            <a:r>
              <a:rPr lang="en-US" sz="2000" b="1" dirty="0"/>
              <a:t>Communication Scenario</a:t>
            </a:r>
          </a:p>
        </p:txBody>
      </p:sp>
      <p:sp>
        <p:nvSpPr>
          <p:cNvPr id="6163" name="Text Box 32"/>
          <p:cNvSpPr txBox="1">
            <a:spLocks noChangeArrowheads="1"/>
          </p:cNvSpPr>
          <p:nvPr/>
        </p:nvSpPr>
        <p:spPr bwMode="auto">
          <a:xfrm>
            <a:off x="5622925" y="4252913"/>
            <a:ext cx="11718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Enemy or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Adversary </a:t>
            </a:r>
          </a:p>
        </p:txBody>
      </p:sp>
      <p:sp>
        <p:nvSpPr>
          <p:cNvPr id="6164" name="Text Box 33"/>
          <p:cNvSpPr txBox="1">
            <a:spLocks noChangeArrowheads="1"/>
          </p:cNvSpPr>
          <p:nvPr/>
        </p:nvSpPr>
        <p:spPr bwMode="auto">
          <a:xfrm>
            <a:off x="2841625" y="4267200"/>
            <a:ext cx="10482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Mallory/ </a:t>
            </a:r>
            <a:br>
              <a:rPr lang="en-US"/>
            </a:br>
            <a:r>
              <a:rPr lang="en-US"/>
              <a:t>Oscar 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762000"/>
            <a:ext cx="8382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69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38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Figure .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i="1" dirty="0">
                <a:latin typeface="+mj-lt"/>
              </a:rPr>
              <a:t>Firewall</a:t>
            </a:r>
          </a:p>
        </p:txBody>
      </p:sp>
      <p:pic>
        <p:nvPicPr>
          <p:cNvPr id="8826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2827338"/>
            <a:ext cx="6873875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37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1000" y="381000"/>
            <a:ext cx="8305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dirty="0" smtClean="0"/>
              <a:t>Packet-filter firewall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can forward or block packets based on the information in the network and transport layer headers: source and destination IP addresses, source and destination port addresses, any type of protocol (TCP or UDP)</a:t>
            </a:r>
          </a:p>
          <a:p>
            <a:pPr algn="just"/>
            <a:r>
              <a:rPr lang="en-US" dirty="0" smtClean="0"/>
              <a:t>Is a router that uses a filtering table to decide which packets must be discarded.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762000"/>
            <a:ext cx="7620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71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Figure :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i="1" dirty="0">
                <a:latin typeface="+mj-lt"/>
              </a:rPr>
              <a:t>Packet-filter firewall</a:t>
            </a:r>
          </a:p>
        </p:txBody>
      </p:sp>
      <p:pic>
        <p:nvPicPr>
          <p:cNvPr id="8837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828800"/>
            <a:ext cx="5703887" cy="348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8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61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2" name="Line 10"/>
          <p:cNvSpPr>
            <a:spLocks noChangeShapeType="1"/>
          </p:cNvSpPr>
          <p:nvPr/>
        </p:nvSpPr>
        <p:spPr bwMode="auto">
          <a:xfrm>
            <a:off x="419100" y="3429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3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4616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A packet-filter firewall filters at the network or transport layer.</a:t>
            </a:r>
          </a:p>
        </p:txBody>
      </p:sp>
    </p:spTree>
    <p:extLst>
      <p:ext uri="{BB962C8B-B14F-4D97-AF65-F5344CB8AC3E}">
        <p14:creationId xmlns:p14="http://schemas.microsoft.com/office/powerpoint/2010/main" val="194600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Proxy Firewall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Sometimes we need to filter a message based on the information available in the message itself.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this case packet filter is not feasible because it cannot distinguish between different packets arriving at TCP port (HTTP).Testing must be done at the application level( Using URLs)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One solution is to install a proxy computer, which stands between the customer and the corporation computer.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381000"/>
            <a:ext cx="7772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When the user client process sends a message, the proxy firewall runs a server process to receive the request.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The server opens the packet at the application level and finds out if the request is legitimate.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If it is , the server acts as a client process and sends the message to the real server in the cooperation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If it is not , the message is dropped and an error message is sent to external user. In this way , the requests of the external users are filtered based on the contents at the application layer.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E449-1AD4-41E2-8CAC-E253F95E61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762000"/>
            <a:ext cx="7924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Figure :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i="1" dirty="0">
                <a:latin typeface="+mj-lt"/>
              </a:rPr>
              <a:t>Proxy firewall</a:t>
            </a:r>
          </a:p>
        </p:txBody>
      </p:sp>
      <p:pic>
        <p:nvPicPr>
          <p:cNvPr id="8847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47850"/>
            <a:ext cx="7304088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4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85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6" name="Line 10"/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7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proxy firewall filters at the </a:t>
            </a:r>
            <a:br>
              <a:rPr lang="en-US"/>
            </a:br>
            <a:r>
              <a:rPr lang="en-US"/>
              <a:t>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11324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4533</Words>
  <Application>Microsoft Office PowerPoint</Application>
  <PresentationFormat>On-screen Show (4:3)</PresentationFormat>
  <Paragraphs>975</Paragraphs>
  <Slides>97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97</vt:i4>
      </vt:variant>
    </vt:vector>
  </HeadingPairs>
  <TitlesOfParts>
    <vt:vector size="114" baseType="lpstr">
      <vt:lpstr>맑은 고딕</vt:lpstr>
      <vt:lpstr>宋体</vt:lpstr>
      <vt:lpstr>宋体</vt:lpstr>
      <vt:lpstr>Arial</vt:lpstr>
      <vt:lpstr>Calibri</vt:lpstr>
      <vt:lpstr>Comic Sans MS</vt:lpstr>
      <vt:lpstr>굴림</vt:lpstr>
      <vt:lpstr>Gungsuh</vt:lpstr>
      <vt:lpstr>New York</vt:lpstr>
      <vt:lpstr>Symbol</vt:lpstr>
      <vt:lpstr>Tahoma</vt:lpstr>
      <vt:lpstr>Times New Roman</vt:lpstr>
      <vt:lpstr>Wingdings</vt:lpstr>
      <vt:lpstr>Office Theme</vt:lpstr>
      <vt:lpstr>비트맵 이미지</vt:lpstr>
      <vt:lpstr>Document</vt:lpstr>
      <vt:lpstr>VISIO</vt:lpstr>
      <vt:lpstr>Chapter-8 Properties of Secure communication</vt:lpstr>
      <vt:lpstr> Types of Security </vt:lpstr>
      <vt:lpstr>PowerPoint Presentation</vt:lpstr>
      <vt:lpstr>AIC Traid</vt:lpstr>
      <vt:lpstr>PowerPoint Presentation</vt:lpstr>
      <vt:lpstr>What Is Cryptography</vt:lpstr>
      <vt:lpstr>What is Cryptography?</vt:lpstr>
      <vt:lpstr>Encryption Terms and Operations</vt:lpstr>
      <vt:lpstr>PowerPoint Presentation</vt:lpstr>
      <vt:lpstr>What is Encryption / Decryption</vt:lpstr>
      <vt:lpstr>What are the Types of Cryptography</vt:lpstr>
      <vt:lpstr>PowerPoint Presentation</vt:lpstr>
      <vt:lpstr>What is a Key?</vt:lpstr>
      <vt:lpstr>Encryption Methodologies</vt:lpstr>
      <vt:lpstr>Substitution Cipher</vt:lpstr>
      <vt:lpstr>Transposition Cipher</vt:lpstr>
      <vt:lpstr>Mono-alphabetic Cipher</vt:lpstr>
      <vt:lpstr>Running-key Cipher</vt:lpstr>
      <vt:lpstr>Types of Encryption</vt:lpstr>
      <vt:lpstr>Block Ciphers</vt:lpstr>
      <vt:lpstr>Stream Ciphers</vt:lpstr>
      <vt:lpstr>Stream Ciphers (cont.)</vt:lpstr>
      <vt:lpstr>Symmetric key</vt:lpstr>
      <vt:lpstr>Symmetric Cipher Model</vt:lpstr>
      <vt:lpstr>PowerPoint Presentation</vt:lpstr>
      <vt:lpstr>Asymmetric key</vt:lpstr>
      <vt:lpstr>Public-Key Cryptography</vt:lpstr>
      <vt:lpstr>Asymmetric Encryption Uses</vt:lpstr>
      <vt:lpstr>Symmetric Cryptography </vt:lpstr>
      <vt:lpstr>Data Encryption Standard (DES)</vt:lpstr>
      <vt:lpstr>DES Overview</vt:lpstr>
      <vt:lpstr>PowerPoint Presentation</vt:lpstr>
      <vt:lpstr>DES Structure</vt:lpstr>
      <vt:lpstr>DES - Basics</vt:lpstr>
      <vt:lpstr>Each Iteration Use of  a Different Sub-key</vt:lpstr>
      <vt:lpstr>DES Key Processing</vt:lpstr>
      <vt:lpstr>The Key Schedule </vt:lpstr>
      <vt:lpstr>3DES or Triple-DES</vt:lpstr>
      <vt:lpstr>Triple DES - More Secure</vt:lpstr>
      <vt:lpstr>3DES</vt:lpstr>
      <vt:lpstr>3DES</vt:lpstr>
      <vt:lpstr>3DES</vt:lpstr>
      <vt:lpstr>3DES or Triple-DES</vt:lpstr>
      <vt:lpstr>3DES or Triple-DES</vt:lpstr>
      <vt:lpstr> What is AES? </vt:lpstr>
      <vt:lpstr>PowerPoint Presentation</vt:lpstr>
      <vt:lpstr>PowerPoint Presentation</vt:lpstr>
      <vt:lpstr>PowerPoint Presentation</vt:lpstr>
      <vt:lpstr>PowerPoint Presentation</vt:lpstr>
      <vt:lpstr>AES </vt:lpstr>
      <vt:lpstr>PowerPoint Presentation</vt:lpstr>
      <vt:lpstr>Structure of Each Round</vt:lpstr>
      <vt:lpstr>PowerPoint Presentation</vt:lpstr>
      <vt:lpstr>Symmetric Key Encryption- Strength</vt:lpstr>
      <vt:lpstr>Rivest, Shamir, Adelman algorithm (RSA) </vt:lpstr>
      <vt:lpstr>PowerPoint Presentation</vt:lpstr>
      <vt:lpstr> Encryption, decryption, and key generation in RSA </vt:lpstr>
      <vt:lpstr> Selecting Keys </vt:lpstr>
      <vt:lpstr> Encryption </vt:lpstr>
      <vt:lpstr> Decryption </vt:lpstr>
      <vt:lpstr> Restriction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Signature: Outline</vt:lpstr>
      <vt:lpstr> Digital Signature</vt:lpstr>
      <vt:lpstr>A Digital Signature is:</vt:lpstr>
      <vt:lpstr> Digital Signature</vt:lpstr>
      <vt:lpstr>Digital Signature Features</vt:lpstr>
      <vt:lpstr>Digital Signature Concepts</vt:lpstr>
      <vt:lpstr>Public-key Cryptography</vt:lpstr>
      <vt:lpstr>Public-key Cryptography</vt:lpstr>
      <vt:lpstr>Certificate Authority</vt:lpstr>
      <vt:lpstr>Digital Certificate</vt:lpstr>
      <vt:lpstr>Digital Certificate</vt:lpstr>
      <vt:lpstr>Digital Signature Creation</vt:lpstr>
      <vt:lpstr>Digital Signature Creation</vt:lpstr>
      <vt:lpstr>Digital Signature Creation </vt:lpstr>
      <vt:lpstr>Digital Signature Verification</vt:lpstr>
      <vt:lpstr>Digital Signature Verification</vt:lpstr>
      <vt:lpstr>Digital Signature Verification</vt:lpstr>
      <vt:lpstr>PowerPoint Presentation</vt:lpstr>
      <vt:lpstr>PowerPoint Presentation</vt:lpstr>
      <vt:lpstr>Summary</vt:lpstr>
      <vt:lpstr>Summary</vt:lpstr>
      <vt:lpstr>Typical Network Architecture</vt:lpstr>
      <vt:lpstr>PowerPoint Presentation</vt:lpstr>
      <vt:lpstr>PowerPoint Presentation</vt:lpstr>
      <vt:lpstr>Packet-filter firewall</vt:lpstr>
      <vt:lpstr>PowerPoint Presentation</vt:lpstr>
      <vt:lpstr>PowerPoint Presentation</vt:lpstr>
      <vt:lpstr>Proxy Firewall</vt:lpstr>
      <vt:lpstr>Proxy Firewall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raBn</dc:creator>
  <cp:lastModifiedBy>Dell</cp:lastModifiedBy>
  <cp:revision>35</cp:revision>
  <dcterms:created xsi:type="dcterms:W3CDTF">2016-02-01T09:45:21Z</dcterms:created>
  <dcterms:modified xsi:type="dcterms:W3CDTF">2019-08-06T07:56:24Z</dcterms:modified>
</cp:coreProperties>
</file>