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316" r:id="rId21"/>
    <p:sldId id="317" r:id="rId22"/>
    <p:sldId id="318" r:id="rId23"/>
    <p:sldId id="319" r:id="rId24"/>
    <p:sldId id="276" r:id="rId25"/>
    <p:sldId id="277" r:id="rId26"/>
    <p:sldId id="278" r:id="rId27"/>
    <p:sldId id="279" r:id="rId28"/>
    <p:sldId id="337" r:id="rId29"/>
    <p:sldId id="338" r:id="rId30"/>
    <p:sldId id="339" r:id="rId31"/>
    <p:sldId id="340" r:id="rId32"/>
    <p:sldId id="341" r:id="rId33"/>
    <p:sldId id="342" r:id="rId34"/>
    <p:sldId id="343" r:id="rId35"/>
    <p:sldId id="280" r:id="rId36"/>
    <p:sldId id="320" r:id="rId37"/>
    <p:sldId id="321" r:id="rId38"/>
    <p:sldId id="322" r:id="rId39"/>
    <p:sldId id="323" r:id="rId40"/>
    <p:sldId id="281" r:id="rId41"/>
    <p:sldId id="282" r:id="rId42"/>
    <p:sldId id="283" r:id="rId43"/>
    <p:sldId id="324" r:id="rId44"/>
    <p:sldId id="344" r:id="rId45"/>
    <p:sldId id="345" r:id="rId46"/>
    <p:sldId id="346" r:id="rId47"/>
    <p:sldId id="347" r:id="rId48"/>
    <p:sldId id="348" r:id="rId49"/>
    <p:sldId id="349" r:id="rId50"/>
    <p:sldId id="350" r:id="rId51"/>
    <p:sldId id="351" r:id="rId52"/>
    <p:sldId id="352" r:id="rId53"/>
    <p:sldId id="353" r:id="rId54"/>
    <p:sldId id="354" r:id="rId55"/>
    <p:sldId id="355" r:id="rId56"/>
    <p:sldId id="356" r:id="rId57"/>
    <p:sldId id="357" r:id="rId58"/>
    <p:sldId id="358" r:id="rId59"/>
    <p:sldId id="359" r:id="rId60"/>
    <p:sldId id="360" r:id="rId61"/>
    <p:sldId id="361" r:id="rId62"/>
    <p:sldId id="362" r:id="rId63"/>
    <p:sldId id="363" r:id="rId64"/>
    <p:sldId id="364" r:id="rId65"/>
    <p:sldId id="332" r:id="rId66"/>
    <p:sldId id="333" r:id="rId67"/>
    <p:sldId id="334" r:id="rId68"/>
    <p:sldId id="287" r:id="rId69"/>
    <p:sldId id="365" r:id="rId70"/>
    <p:sldId id="366" r:id="rId71"/>
    <p:sldId id="367" r:id="rId72"/>
    <p:sldId id="368" r:id="rId73"/>
    <p:sldId id="369" r:id="rId74"/>
    <p:sldId id="370" r:id="rId75"/>
    <p:sldId id="371" r:id="rId76"/>
    <p:sldId id="372" r:id="rId77"/>
    <p:sldId id="373" r:id="rId78"/>
    <p:sldId id="374" r:id="rId79"/>
    <p:sldId id="375" r:id="rId80"/>
    <p:sldId id="376" r:id="rId81"/>
    <p:sldId id="377" r:id="rId82"/>
    <p:sldId id="378" r:id="rId83"/>
    <p:sldId id="379" r:id="rId84"/>
    <p:sldId id="380" r:id="rId85"/>
    <p:sldId id="381" r:id="rId86"/>
    <p:sldId id="382" r:id="rId87"/>
    <p:sldId id="383" r:id="rId88"/>
    <p:sldId id="384" r:id="rId89"/>
    <p:sldId id="385" r:id="rId90"/>
    <p:sldId id="395" r:id="rId91"/>
    <p:sldId id="396" r:id="rId92"/>
    <p:sldId id="386" r:id="rId93"/>
    <p:sldId id="387" r:id="rId94"/>
    <p:sldId id="388" r:id="rId95"/>
    <p:sldId id="389" r:id="rId96"/>
    <p:sldId id="390" r:id="rId97"/>
    <p:sldId id="391" r:id="rId98"/>
    <p:sldId id="392" r:id="rId99"/>
    <p:sldId id="393" r:id="rId100"/>
    <p:sldId id="394" r:id="rId10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45"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927A8F-98DB-40DA-9808-2EF1A99E6C32}" type="datetimeFigureOut">
              <a:rPr lang="en-US" smtClean="0"/>
              <a:pPr/>
              <a:t>7/31/2019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816547-E434-4658-A469-ADDAF9B8EB05}" type="slidenum">
              <a:rPr lang="en-US" smtClean="0"/>
              <a:pPr/>
              <a:t>‹#›</a:t>
            </a:fld>
            <a:endParaRPr lang="en-US"/>
          </a:p>
        </p:txBody>
      </p:sp>
    </p:spTree>
    <p:extLst>
      <p:ext uri="{BB962C8B-B14F-4D97-AF65-F5344CB8AC3E}">
        <p14:creationId xmlns:p14="http://schemas.microsoft.com/office/powerpoint/2010/main" val="704385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2FD31D-BABF-4116-B62C-A7FEF3A44646}" type="slidenum">
              <a:rPr lang="en-US"/>
              <a:pPr/>
              <a:t>18</a:t>
            </a:fld>
            <a:endParaRPr lang="en-US"/>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287248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9C66492-DECD-47B6-8E01-5CDBEB3E107E}" type="slidenum">
              <a:rPr lang="en-US"/>
              <a:pPr/>
              <a:t>44</a:t>
            </a:fld>
            <a:endParaRPr 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103162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3F0C727-C5D6-4C60-A464-CDA70B6B568F}" type="slidenum">
              <a:rPr lang="en-US"/>
              <a:pPr/>
              <a:t>45</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682604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F494963-ECB7-43CD-A188-90773F4E46E8}" type="slidenum">
              <a:rPr lang="en-US"/>
              <a:pPr/>
              <a:t>46</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60357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CA95D41-DFCE-4ACC-A8F6-7CC396F67C49}" type="slidenum">
              <a:rPr lang="en-US"/>
              <a:pPr/>
              <a:t>47</a:t>
            </a:fld>
            <a:endParaRPr lang="en-US"/>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744469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04C6CA4-C8D0-49F0-982A-23F714FECADD}" type="slidenum">
              <a:rPr lang="en-US"/>
              <a:pPr/>
              <a:t>48</a:t>
            </a:fld>
            <a:endParaRPr lang="en-US"/>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088759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7714311-3A9C-43B5-8A05-FE6833190D9C}" type="slidenum">
              <a:rPr lang="en-US"/>
              <a:pPr/>
              <a:t>49</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945627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51E2546-024F-4CE4-BDDF-35D90675990A}" type="slidenum">
              <a:rPr lang="en-US"/>
              <a:pPr/>
              <a:t>50</a:t>
            </a:fld>
            <a:endParaRPr lang="en-US"/>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1698315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449BD09-4755-4B15-ABAF-9EA3CE581E7B}" type="slidenum">
              <a:rPr lang="en-US"/>
              <a:pPr/>
              <a:t>51</a:t>
            </a:fld>
            <a:endParaRPr lang="en-US"/>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957492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E3965C7-5F26-4810-97E8-1DBDAF9B69AC}" type="slidenum">
              <a:rPr lang="en-US"/>
              <a:pPr/>
              <a:t>52</a:t>
            </a:fld>
            <a:endParaRPr lang="en-US"/>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42619221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C776A20-01A0-460E-A30A-DF2339F64738}" type="slidenum">
              <a:rPr lang="en-US"/>
              <a:pPr/>
              <a:t>53</a:t>
            </a:fld>
            <a:endParaRPr lang="en-U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929798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8ED8F5A-961F-4B0E-ABBE-F596D06D859F}" type="slidenum">
              <a:rPr lang="en-US"/>
              <a:pPr/>
              <a:t>28</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xfrm>
            <a:off x="914400" y="4343400"/>
            <a:ext cx="5029200" cy="4114800"/>
          </a:xfrm>
          <a:noFill/>
        </p:spPr>
        <p:txBody>
          <a:bodyPr/>
          <a:lstStyle/>
          <a:p>
            <a:pPr eaLnBrk="1" hangingPunct="1"/>
            <a:endParaRPr lang="en-US" smtClean="0"/>
          </a:p>
        </p:txBody>
      </p:sp>
    </p:spTree>
    <p:extLst>
      <p:ext uri="{BB962C8B-B14F-4D97-AF65-F5344CB8AC3E}">
        <p14:creationId xmlns:p14="http://schemas.microsoft.com/office/powerpoint/2010/main" val="807352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7DD4334-CF3C-44DE-BAFA-AEAB7F0EE716}" type="slidenum">
              <a:rPr lang="en-US"/>
              <a:pPr/>
              <a:t>54</a:t>
            </a:fld>
            <a:endParaRPr lang="en-U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1082917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3F7BD2E-756C-441D-91FA-7D57F3F83589}" type="slidenum">
              <a:rPr lang="en-US"/>
              <a:pPr/>
              <a:t>55</a:t>
            </a:fld>
            <a:endParaRPr lang="en-US"/>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99903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ADA10BD-11F0-4B8C-8C5F-06E6E53D32B1}" type="slidenum">
              <a:rPr lang="en-US"/>
              <a:pPr/>
              <a:t>56</a:t>
            </a:fld>
            <a:endParaRPr lang="en-US"/>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0031335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1D4B94D-1432-4DFC-9C33-34E595BF9760}" type="slidenum">
              <a:rPr lang="en-US"/>
              <a:pPr/>
              <a:t>57</a:t>
            </a:fld>
            <a:endParaRPr 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8863520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B324374-AD1F-4962-88CB-14B9F1F58D10}" type="slidenum">
              <a:rPr lang="en-US"/>
              <a:pPr/>
              <a:t>58</a:t>
            </a:fld>
            <a:endParaRPr lang="en-US"/>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6457084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74D306D-F2A1-4B35-AB5A-57CA7525BDAA}" type="slidenum">
              <a:rPr lang="en-US"/>
              <a:pPr/>
              <a:t>59</a:t>
            </a:fld>
            <a:endParaRPr lang="en-US"/>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1609872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6EEE42D-0619-413B-8D65-F2BF3AE6967B}" type="slidenum">
              <a:rPr lang="en-US"/>
              <a:pPr/>
              <a:t>60</a:t>
            </a:fld>
            <a:endParaRPr lang="en-US"/>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3918918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4A3B3EE-9179-465E-BAFA-E240F0FD80B5}" type="slidenum">
              <a:rPr lang="en-US"/>
              <a:pPr/>
              <a:t>61</a:t>
            </a:fld>
            <a:endParaRPr lang="en-US"/>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8702384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8BF346F-39BA-4653-9556-AFFCC71E73B8}" type="slidenum">
              <a:rPr lang="en-US"/>
              <a:pPr/>
              <a:t>62</a:t>
            </a:fld>
            <a:endParaRPr lang="en-US"/>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4647222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1"/>
          <p:cNvSpPr>
            <a:spLocks noGrp="1" noChangeArrowheads="1"/>
          </p:cNvSpPr>
          <p:nvPr>
            <p:ph type="sldNum" sz="quarter" idx="5"/>
          </p:nvPr>
        </p:nvSpPr>
        <p:spPr/>
        <p:txBody>
          <a:bodyPr/>
          <a:lstStyle/>
          <a:p>
            <a:pPr>
              <a:defRPr/>
            </a:pPr>
            <a:fld id="{11AB104B-7ED2-4DE3-B647-4A6C10F7902C}" type="slidenum">
              <a:rPr lang="en-US" smtClean="0"/>
              <a:pPr>
                <a:defRPr/>
              </a:pPr>
              <a:t>65</a:t>
            </a:fld>
            <a:endParaRPr 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a:lnSpc>
                <a:spcPct val="80000"/>
              </a:lnSpc>
              <a:buFontTx/>
              <a:buNone/>
            </a:pPr>
            <a:r>
              <a:rPr lang="en-US" smtClean="0"/>
              <a:t>9.1.4 Determining the Subnet Mask</a:t>
            </a:r>
          </a:p>
          <a:p>
            <a:pPr>
              <a:lnSpc>
                <a:spcPct val="80000"/>
              </a:lnSpc>
              <a:buFontTx/>
              <a:buNone/>
            </a:pPr>
            <a:r>
              <a:rPr lang="en-US" smtClean="0"/>
              <a:t>9.1.4.1 Subnetting based on Host Requirements</a:t>
            </a:r>
          </a:p>
        </p:txBody>
      </p:sp>
    </p:spTree>
    <p:extLst>
      <p:ext uri="{BB962C8B-B14F-4D97-AF65-F5344CB8AC3E}">
        <p14:creationId xmlns:p14="http://schemas.microsoft.com/office/powerpoint/2010/main" val="2904857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1E640E0-351D-43E3-90BF-D7D0DD519136}" type="slidenum">
              <a:rPr lang="en-US"/>
              <a:pPr/>
              <a:t>29</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xfrm>
            <a:off x="914400" y="4343400"/>
            <a:ext cx="5029200" cy="4114800"/>
          </a:xfrm>
          <a:noFill/>
        </p:spPr>
        <p:txBody>
          <a:bodyPr/>
          <a:lstStyle/>
          <a:p>
            <a:pPr eaLnBrk="1" hangingPunct="1"/>
            <a:endParaRPr lang="en-US" smtClean="0"/>
          </a:p>
        </p:txBody>
      </p:sp>
    </p:spTree>
    <p:extLst>
      <p:ext uri="{BB962C8B-B14F-4D97-AF65-F5344CB8AC3E}">
        <p14:creationId xmlns:p14="http://schemas.microsoft.com/office/powerpoint/2010/main" val="20081470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1"/>
          <p:cNvSpPr>
            <a:spLocks noGrp="1" noChangeArrowheads="1"/>
          </p:cNvSpPr>
          <p:nvPr>
            <p:ph type="sldNum" sz="quarter" idx="5"/>
          </p:nvPr>
        </p:nvSpPr>
        <p:spPr/>
        <p:txBody>
          <a:bodyPr/>
          <a:lstStyle/>
          <a:p>
            <a:pPr>
              <a:defRPr/>
            </a:pPr>
            <a:fld id="{7C101E54-A5B6-4C5A-81C0-C3ADD45FD087}" type="slidenum">
              <a:rPr lang="en-US" smtClean="0"/>
              <a:pPr>
                <a:defRPr/>
              </a:pPr>
              <a:t>66</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a:lnSpc>
                <a:spcPct val="80000"/>
              </a:lnSpc>
              <a:buFontTx/>
              <a:buNone/>
            </a:pPr>
            <a:r>
              <a:rPr lang="en-US" smtClean="0"/>
              <a:t>9.1.4.2 Subnetting Network-Based Requirements</a:t>
            </a:r>
          </a:p>
        </p:txBody>
      </p:sp>
    </p:spTree>
    <p:extLst>
      <p:ext uri="{BB962C8B-B14F-4D97-AF65-F5344CB8AC3E}">
        <p14:creationId xmlns:p14="http://schemas.microsoft.com/office/powerpoint/2010/main" val="22841459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1"/>
          <p:cNvSpPr>
            <a:spLocks noGrp="1" noChangeArrowheads="1"/>
          </p:cNvSpPr>
          <p:nvPr>
            <p:ph type="sldNum" sz="quarter" idx="5"/>
          </p:nvPr>
        </p:nvSpPr>
        <p:spPr/>
        <p:txBody>
          <a:bodyPr/>
          <a:lstStyle/>
          <a:p>
            <a:pPr>
              <a:defRPr/>
            </a:pPr>
            <a:fld id="{8F8660B1-BF4A-4E9E-8905-6E88C5DEDA61}" type="slidenum">
              <a:rPr lang="en-US" smtClean="0"/>
              <a:pPr>
                <a:defRPr/>
              </a:pPr>
              <a:t>67</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a:lnSpc>
                <a:spcPct val="80000"/>
              </a:lnSpc>
              <a:buFontTx/>
              <a:buNone/>
            </a:pPr>
            <a:r>
              <a:rPr lang="en-US" smtClean="0"/>
              <a:t>9.1.4.3 Subnetting to Meet Network Requirements</a:t>
            </a:r>
          </a:p>
        </p:txBody>
      </p:sp>
    </p:spTree>
    <p:extLst>
      <p:ext uri="{BB962C8B-B14F-4D97-AF65-F5344CB8AC3E}">
        <p14:creationId xmlns:p14="http://schemas.microsoft.com/office/powerpoint/2010/main" val="30883060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2649BF7-007E-4001-95A5-C4EA1852690A}" type="slidenum">
              <a:rPr lang="en-US"/>
              <a:pPr/>
              <a:t>69</a:t>
            </a:fld>
            <a:endParaRPr lang="en-US"/>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2634538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FD6293A-1E98-4992-AE9D-4DB8948B95BB}" type="slidenum">
              <a:rPr lang="en-US"/>
              <a:pPr/>
              <a:t>70</a:t>
            </a:fld>
            <a:endParaRPr lang="en-US"/>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3890656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44D8BE8-F3AC-43B2-944B-7288F6C0F709}" type="slidenum">
              <a:rPr lang="en-US"/>
              <a:pPr/>
              <a:t>71</a:t>
            </a:fld>
            <a:endParaRPr lang="en-US"/>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7187552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230789A-ED5F-42C3-92B6-A7596B88A0F4}" type="slidenum">
              <a:rPr lang="en-US"/>
              <a:pPr/>
              <a:t>72</a:t>
            </a:fld>
            <a:endParaRPr lang="en-US"/>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5541847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724FA90-A3ED-4F0B-83B0-A0E080AF0B1B}" type="slidenum">
              <a:rPr lang="en-US"/>
              <a:pPr/>
              <a:t>73</a:t>
            </a:fld>
            <a:endParaRPr lang="en-US"/>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6406814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99734CA-8EBF-4115-907F-873DC7B55F3A}" type="slidenum">
              <a:rPr lang="en-US"/>
              <a:pPr/>
              <a:t>74</a:t>
            </a:fld>
            <a:endParaRPr lang="en-US"/>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4550121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500597B-9C27-4D0A-891C-5CA567948F26}" type="slidenum">
              <a:rPr lang="en-US"/>
              <a:pPr/>
              <a:t>75</a:t>
            </a:fld>
            <a:endParaRPr lang="en-US"/>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7648687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1C7C594-3098-4B71-B311-48F44CDC2819}" type="slidenum">
              <a:rPr lang="en-US"/>
              <a:pPr/>
              <a:t>76</a:t>
            </a:fld>
            <a:endParaRPr lang="en-US"/>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110441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7E805F9-88C3-439B-AE84-60E700102AA8}" type="slidenum">
              <a:rPr lang="en-US"/>
              <a:pPr/>
              <a:t>30</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xfrm>
            <a:off x="914400" y="4343400"/>
            <a:ext cx="5029200" cy="4114800"/>
          </a:xfrm>
          <a:noFill/>
        </p:spPr>
        <p:txBody>
          <a:bodyPr/>
          <a:lstStyle/>
          <a:p>
            <a:pPr eaLnBrk="1" hangingPunct="1"/>
            <a:endParaRPr lang="en-US" smtClean="0"/>
          </a:p>
        </p:txBody>
      </p:sp>
    </p:spTree>
    <p:extLst>
      <p:ext uri="{BB962C8B-B14F-4D97-AF65-F5344CB8AC3E}">
        <p14:creationId xmlns:p14="http://schemas.microsoft.com/office/powerpoint/2010/main" val="42495081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4E7AD9B-1B6F-4246-9B78-A215BF27B6AD}" type="slidenum">
              <a:rPr lang="en-US"/>
              <a:pPr/>
              <a:t>77</a:t>
            </a:fld>
            <a:endParaRPr lang="en-US"/>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5353467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25446E7-914C-4D0D-86DF-80FDB5EBFEE8}" type="slidenum">
              <a:rPr lang="en-US"/>
              <a:pPr/>
              <a:t>78</a:t>
            </a:fld>
            <a:endParaRPr lang="en-US"/>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54266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E5DFCF53-205F-4E24-A3AE-A02B96BA0E94}" type="slidenum">
              <a:rPr lang="en-US" smtClean="0"/>
              <a:pPr/>
              <a:t>84</a:t>
            </a:fld>
            <a:endParaRPr 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867470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BB9565EE-3ED7-480F-8091-A46CA3082FD2}" type="slidenum">
              <a:rPr lang="en-US" smtClean="0"/>
              <a:pPr/>
              <a:t>87</a:t>
            </a:fld>
            <a:endParaRPr lang="en-US"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948560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72B74186-22F4-451A-AD90-A6C7490A85A1}" type="slidenum">
              <a:rPr lang="en-US" smtClean="0"/>
              <a:pPr/>
              <a:t>88</a:t>
            </a:fld>
            <a:endParaRPr 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6173780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F24DCD1C-8F70-4ADE-A410-E1B8F8C5D20F}" type="slidenum">
              <a:rPr lang="en-US" smtClean="0"/>
              <a:pPr/>
              <a:t>89</a:t>
            </a:fld>
            <a:endParaRPr 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991672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2B4F676A-09A4-469F-A022-3D2AF9C0D4F4}" type="slidenum">
              <a:rPr lang="en-US"/>
              <a:pPr/>
              <a:t>90</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197468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C0F28A0E-98DC-461D-B535-A17C53B53C41}" type="slidenum">
              <a:rPr lang="en-US"/>
              <a:pPr/>
              <a:t>91</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6945475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0C1FE1B1-7EC3-4947-8E3A-7A44586B47E1}" type="slidenum">
              <a:rPr lang="en-US" smtClean="0"/>
              <a:pPr/>
              <a:t>92</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8515199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C9893A23-66F4-4856-8D2D-B2FD9066BEFC}" type="slidenum">
              <a:rPr lang="en-US" smtClean="0"/>
              <a:pPr/>
              <a:t>93</a:t>
            </a:fld>
            <a:endParaRPr 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357842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70C9BCF-663D-4106-BF65-DD3CA505F6B2}" type="slidenum">
              <a:rPr lang="en-US"/>
              <a:pPr/>
              <a:t>31</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xfrm>
            <a:off x="914400" y="4343400"/>
            <a:ext cx="5029200" cy="4114800"/>
          </a:xfrm>
          <a:noFill/>
        </p:spPr>
        <p:txBody>
          <a:bodyPr/>
          <a:lstStyle/>
          <a:p>
            <a:pPr eaLnBrk="1" hangingPunct="1"/>
            <a:endParaRPr lang="en-US" smtClean="0"/>
          </a:p>
        </p:txBody>
      </p:sp>
    </p:spTree>
    <p:extLst>
      <p:ext uri="{BB962C8B-B14F-4D97-AF65-F5344CB8AC3E}">
        <p14:creationId xmlns:p14="http://schemas.microsoft.com/office/powerpoint/2010/main" val="5110055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185B8B9D-8E0F-43C2-96F2-1A0ABFBEF983}" type="slidenum">
              <a:rPr lang="en-US" smtClean="0"/>
              <a:pPr/>
              <a:t>95</a:t>
            </a:fld>
            <a:endParaRPr lang="en-US"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7226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A52DFA4E-FD99-4E4A-AA18-DE7E8C9D3AEE}" type="slidenum">
              <a:rPr lang="en-US" smtClean="0"/>
              <a:pPr/>
              <a:t>97</a:t>
            </a:fld>
            <a:endParaRPr lang="en-U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8953550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56652C24-428E-409E-91DA-2242C1C7F3D4}" type="slidenum">
              <a:rPr lang="en-US" smtClean="0"/>
              <a:pPr/>
              <a:t>99</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6922141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1A8B6633-D6A7-40E0-8F13-CC13BF7ECAD4}" type="slidenum">
              <a:rPr lang="en-US" smtClean="0"/>
              <a:pPr/>
              <a:t>100</a:t>
            </a:fld>
            <a:endParaRPr lang="en-US"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262919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E74C90D-E6EF-4828-B0D4-500D0C4BE1D4}" type="slidenum">
              <a:rPr lang="en-US"/>
              <a:pPr/>
              <a:t>32</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xfrm>
            <a:off x="914400" y="4343400"/>
            <a:ext cx="5029200" cy="4114800"/>
          </a:xfrm>
          <a:noFill/>
        </p:spPr>
        <p:txBody>
          <a:bodyPr/>
          <a:lstStyle/>
          <a:p>
            <a:pPr eaLnBrk="1" hangingPunct="1"/>
            <a:endParaRPr lang="en-US" smtClean="0"/>
          </a:p>
        </p:txBody>
      </p:sp>
    </p:spTree>
    <p:extLst>
      <p:ext uri="{BB962C8B-B14F-4D97-AF65-F5344CB8AC3E}">
        <p14:creationId xmlns:p14="http://schemas.microsoft.com/office/powerpoint/2010/main" val="1247646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9DBDBF9-1444-46B4-8E93-7309A7EE20EF}" type="slidenum">
              <a:rPr lang="en-US"/>
              <a:pPr/>
              <a:t>33</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xfrm>
            <a:off x="914400" y="4343400"/>
            <a:ext cx="5029200" cy="4114800"/>
          </a:xfrm>
          <a:noFill/>
        </p:spPr>
        <p:txBody>
          <a:bodyPr/>
          <a:lstStyle/>
          <a:p>
            <a:pPr eaLnBrk="1" hangingPunct="1"/>
            <a:endParaRPr lang="en-US" smtClean="0"/>
          </a:p>
        </p:txBody>
      </p:sp>
    </p:spTree>
    <p:extLst>
      <p:ext uri="{BB962C8B-B14F-4D97-AF65-F5344CB8AC3E}">
        <p14:creationId xmlns:p14="http://schemas.microsoft.com/office/powerpoint/2010/main" val="1501331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4B6840A-F8A3-4ABC-AE7E-449AD2369B63}" type="slidenum">
              <a:rPr lang="en-US"/>
              <a:pPr/>
              <a:t>34</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930031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1"/>
          <p:cNvSpPr>
            <a:spLocks noGrp="1" noChangeArrowheads="1"/>
          </p:cNvSpPr>
          <p:nvPr>
            <p:ph type="sldNum" sz="quarter" idx="5"/>
          </p:nvPr>
        </p:nvSpPr>
        <p:spPr/>
        <p:txBody>
          <a:bodyPr/>
          <a:lstStyle/>
          <a:p>
            <a:pPr>
              <a:defRPr/>
            </a:pPr>
            <a:fld id="{9AC08AF0-C72C-4E50-BAF8-8DA8E2C82944}" type="slidenum">
              <a:rPr lang="en-US" smtClean="0"/>
              <a:pPr>
                <a:defRPr/>
              </a:pPr>
              <a:t>43</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a:lnSpc>
                <a:spcPct val="80000"/>
              </a:lnSpc>
              <a:buFontTx/>
              <a:buNone/>
            </a:pPr>
            <a:endParaRPr lang="en-US" dirty="0" smtClean="0"/>
          </a:p>
        </p:txBody>
      </p:sp>
    </p:spTree>
    <p:extLst>
      <p:ext uri="{BB962C8B-B14F-4D97-AF65-F5344CB8AC3E}">
        <p14:creationId xmlns:p14="http://schemas.microsoft.com/office/powerpoint/2010/main" val="3650462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25C190-4FEE-413F-8612-A9BEE62852EF}" type="datetime1">
              <a:rPr lang="en-US" smtClean="0"/>
              <a:pPr/>
              <a:t>7/31/2019</a:t>
            </a:fld>
            <a:endParaRPr lang="en-US"/>
          </a:p>
        </p:txBody>
      </p:sp>
      <p:sp>
        <p:nvSpPr>
          <p:cNvPr id="5" name="Footer Placeholder 4"/>
          <p:cNvSpPr>
            <a:spLocks noGrp="1"/>
          </p:cNvSpPr>
          <p:nvPr>
            <p:ph type="ftr" sz="quarter" idx="11"/>
          </p:nvPr>
        </p:nvSpPr>
        <p:spPr/>
        <p:txBody>
          <a:bodyPr/>
          <a:lstStyle/>
          <a:p>
            <a:r>
              <a:rPr lang="en-US" smtClean="0"/>
              <a:t>B.Jha/IPADDRESSING</a:t>
            </a:r>
            <a:endParaRPr lang="en-US"/>
          </a:p>
        </p:txBody>
      </p:sp>
      <p:sp>
        <p:nvSpPr>
          <p:cNvPr id="6" name="Slide Number Placeholder 5"/>
          <p:cNvSpPr>
            <a:spLocks noGrp="1"/>
          </p:cNvSpPr>
          <p:nvPr>
            <p:ph type="sldNum" sz="quarter" idx="12"/>
          </p:nvPr>
        </p:nvSpPr>
        <p:spPr/>
        <p:txBody>
          <a:bodyPr/>
          <a:lstStyle/>
          <a:p>
            <a:fld id="{C3F673EB-A8EE-4A27-98EC-0DE2D0E4E66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6C2FC3-0FC6-4E05-9C32-0A3AE0CE6032}" type="datetime1">
              <a:rPr lang="en-US" smtClean="0"/>
              <a:pPr/>
              <a:t>7/31/2019</a:t>
            </a:fld>
            <a:endParaRPr lang="en-US"/>
          </a:p>
        </p:txBody>
      </p:sp>
      <p:sp>
        <p:nvSpPr>
          <p:cNvPr id="5" name="Footer Placeholder 4"/>
          <p:cNvSpPr>
            <a:spLocks noGrp="1"/>
          </p:cNvSpPr>
          <p:nvPr>
            <p:ph type="ftr" sz="quarter" idx="11"/>
          </p:nvPr>
        </p:nvSpPr>
        <p:spPr/>
        <p:txBody>
          <a:bodyPr/>
          <a:lstStyle/>
          <a:p>
            <a:r>
              <a:rPr lang="en-US" smtClean="0"/>
              <a:t>B.Jha/IPADDRESSING</a:t>
            </a:r>
            <a:endParaRPr lang="en-US"/>
          </a:p>
        </p:txBody>
      </p:sp>
      <p:sp>
        <p:nvSpPr>
          <p:cNvPr id="6" name="Slide Number Placeholder 5"/>
          <p:cNvSpPr>
            <a:spLocks noGrp="1"/>
          </p:cNvSpPr>
          <p:nvPr>
            <p:ph type="sldNum" sz="quarter" idx="12"/>
          </p:nvPr>
        </p:nvSpPr>
        <p:spPr/>
        <p:txBody>
          <a:bodyPr/>
          <a:lstStyle/>
          <a:p>
            <a:fld id="{C3F673EB-A8EE-4A27-98EC-0DE2D0E4E66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103BC7-75A9-49A7-82B0-79F32C6D9C6D}" type="datetime1">
              <a:rPr lang="en-US" smtClean="0"/>
              <a:pPr/>
              <a:t>7/31/2019</a:t>
            </a:fld>
            <a:endParaRPr lang="en-US"/>
          </a:p>
        </p:txBody>
      </p:sp>
      <p:sp>
        <p:nvSpPr>
          <p:cNvPr id="5" name="Footer Placeholder 4"/>
          <p:cNvSpPr>
            <a:spLocks noGrp="1"/>
          </p:cNvSpPr>
          <p:nvPr>
            <p:ph type="ftr" sz="quarter" idx="11"/>
          </p:nvPr>
        </p:nvSpPr>
        <p:spPr/>
        <p:txBody>
          <a:bodyPr/>
          <a:lstStyle/>
          <a:p>
            <a:r>
              <a:rPr lang="en-US" smtClean="0"/>
              <a:t>B.Jha/IPADDRESSING</a:t>
            </a:r>
            <a:endParaRPr lang="en-US"/>
          </a:p>
        </p:txBody>
      </p:sp>
      <p:sp>
        <p:nvSpPr>
          <p:cNvPr id="6" name="Slide Number Placeholder 5"/>
          <p:cNvSpPr>
            <a:spLocks noGrp="1"/>
          </p:cNvSpPr>
          <p:nvPr>
            <p:ph type="sldNum" sz="quarter" idx="12"/>
          </p:nvPr>
        </p:nvSpPr>
        <p:spPr/>
        <p:txBody>
          <a:bodyPr/>
          <a:lstStyle/>
          <a:p>
            <a:fld id="{C3F673EB-A8EE-4A27-98EC-0DE2D0E4E66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8274F6-23E0-4C80-A2A2-857289CF5AFC}" type="datetime1">
              <a:rPr lang="en-US" smtClean="0"/>
              <a:pPr/>
              <a:t>7/31/2019</a:t>
            </a:fld>
            <a:endParaRPr lang="en-US"/>
          </a:p>
        </p:txBody>
      </p:sp>
      <p:sp>
        <p:nvSpPr>
          <p:cNvPr id="5" name="Footer Placeholder 4"/>
          <p:cNvSpPr>
            <a:spLocks noGrp="1"/>
          </p:cNvSpPr>
          <p:nvPr>
            <p:ph type="ftr" sz="quarter" idx="11"/>
          </p:nvPr>
        </p:nvSpPr>
        <p:spPr/>
        <p:txBody>
          <a:bodyPr/>
          <a:lstStyle/>
          <a:p>
            <a:r>
              <a:rPr lang="en-US" smtClean="0"/>
              <a:t>B.Jha/IPADDRESSING</a:t>
            </a:r>
            <a:endParaRPr lang="en-US"/>
          </a:p>
        </p:txBody>
      </p:sp>
      <p:sp>
        <p:nvSpPr>
          <p:cNvPr id="6" name="Slide Number Placeholder 5"/>
          <p:cNvSpPr>
            <a:spLocks noGrp="1"/>
          </p:cNvSpPr>
          <p:nvPr>
            <p:ph type="sldNum" sz="quarter" idx="12"/>
          </p:nvPr>
        </p:nvSpPr>
        <p:spPr/>
        <p:txBody>
          <a:bodyPr/>
          <a:lstStyle/>
          <a:p>
            <a:fld id="{C3F673EB-A8EE-4A27-98EC-0DE2D0E4E66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D45555-7D8D-432F-ADC6-D91C7430F642}" type="datetime1">
              <a:rPr lang="en-US" smtClean="0"/>
              <a:pPr/>
              <a:t>7/31/2019</a:t>
            </a:fld>
            <a:endParaRPr lang="en-US"/>
          </a:p>
        </p:txBody>
      </p:sp>
      <p:sp>
        <p:nvSpPr>
          <p:cNvPr id="5" name="Footer Placeholder 4"/>
          <p:cNvSpPr>
            <a:spLocks noGrp="1"/>
          </p:cNvSpPr>
          <p:nvPr>
            <p:ph type="ftr" sz="quarter" idx="11"/>
          </p:nvPr>
        </p:nvSpPr>
        <p:spPr/>
        <p:txBody>
          <a:bodyPr/>
          <a:lstStyle/>
          <a:p>
            <a:r>
              <a:rPr lang="en-US" smtClean="0"/>
              <a:t>B.Jha/IPADDRESSING</a:t>
            </a:r>
            <a:endParaRPr lang="en-US"/>
          </a:p>
        </p:txBody>
      </p:sp>
      <p:sp>
        <p:nvSpPr>
          <p:cNvPr id="6" name="Slide Number Placeholder 5"/>
          <p:cNvSpPr>
            <a:spLocks noGrp="1"/>
          </p:cNvSpPr>
          <p:nvPr>
            <p:ph type="sldNum" sz="quarter" idx="12"/>
          </p:nvPr>
        </p:nvSpPr>
        <p:spPr/>
        <p:txBody>
          <a:bodyPr/>
          <a:lstStyle/>
          <a:p>
            <a:fld id="{C3F673EB-A8EE-4A27-98EC-0DE2D0E4E66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934D81-C87F-4035-AEAE-473848940A97}" type="datetime1">
              <a:rPr lang="en-US" smtClean="0"/>
              <a:pPr/>
              <a:t>7/31/2019</a:t>
            </a:fld>
            <a:endParaRPr lang="en-US"/>
          </a:p>
        </p:txBody>
      </p:sp>
      <p:sp>
        <p:nvSpPr>
          <p:cNvPr id="6" name="Footer Placeholder 5"/>
          <p:cNvSpPr>
            <a:spLocks noGrp="1"/>
          </p:cNvSpPr>
          <p:nvPr>
            <p:ph type="ftr" sz="quarter" idx="11"/>
          </p:nvPr>
        </p:nvSpPr>
        <p:spPr/>
        <p:txBody>
          <a:bodyPr/>
          <a:lstStyle/>
          <a:p>
            <a:r>
              <a:rPr lang="en-US" smtClean="0"/>
              <a:t>B.Jha/IPADDRESSING</a:t>
            </a:r>
            <a:endParaRPr lang="en-US"/>
          </a:p>
        </p:txBody>
      </p:sp>
      <p:sp>
        <p:nvSpPr>
          <p:cNvPr id="7" name="Slide Number Placeholder 6"/>
          <p:cNvSpPr>
            <a:spLocks noGrp="1"/>
          </p:cNvSpPr>
          <p:nvPr>
            <p:ph type="sldNum" sz="quarter" idx="12"/>
          </p:nvPr>
        </p:nvSpPr>
        <p:spPr/>
        <p:txBody>
          <a:bodyPr/>
          <a:lstStyle/>
          <a:p>
            <a:fld id="{C3F673EB-A8EE-4A27-98EC-0DE2D0E4E66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621166-431C-4991-8206-BF4B50AD16E7}" type="datetime1">
              <a:rPr lang="en-US" smtClean="0"/>
              <a:pPr/>
              <a:t>7/31/2019</a:t>
            </a:fld>
            <a:endParaRPr lang="en-US"/>
          </a:p>
        </p:txBody>
      </p:sp>
      <p:sp>
        <p:nvSpPr>
          <p:cNvPr id="8" name="Footer Placeholder 7"/>
          <p:cNvSpPr>
            <a:spLocks noGrp="1"/>
          </p:cNvSpPr>
          <p:nvPr>
            <p:ph type="ftr" sz="quarter" idx="11"/>
          </p:nvPr>
        </p:nvSpPr>
        <p:spPr/>
        <p:txBody>
          <a:bodyPr/>
          <a:lstStyle/>
          <a:p>
            <a:r>
              <a:rPr lang="en-US" smtClean="0"/>
              <a:t>B.Jha/IPADDRESSING</a:t>
            </a:r>
            <a:endParaRPr lang="en-US"/>
          </a:p>
        </p:txBody>
      </p:sp>
      <p:sp>
        <p:nvSpPr>
          <p:cNvPr id="9" name="Slide Number Placeholder 8"/>
          <p:cNvSpPr>
            <a:spLocks noGrp="1"/>
          </p:cNvSpPr>
          <p:nvPr>
            <p:ph type="sldNum" sz="quarter" idx="12"/>
          </p:nvPr>
        </p:nvSpPr>
        <p:spPr/>
        <p:txBody>
          <a:bodyPr/>
          <a:lstStyle/>
          <a:p>
            <a:fld id="{C3F673EB-A8EE-4A27-98EC-0DE2D0E4E66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F4DD67-CFBA-40D3-A983-6A5D1663912A}" type="datetime1">
              <a:rPr lang="en-US" smtClean="0"/>
              <a:pPr/>
              <a:t>7/31/2019</a:t>
            </a:fld>
            <a:endParaRPr lang="en-US"/>
          </a:p>
        </p:txBody>
      </p:sp>
      <p:sp>
        <p:nvSpPr>
          <p:cNvPr id="4" name="Footer Placeholder 3"/>
          <p:cNvSpPr>
            <a:spLocks noGrp="1"/>
          </p:cNvSpPr>
          <p:nvPr>
            <p:ph type="ftr" sz="quarter" idx="11"/>
          </p:nvPr>
        </p:nvSpPr>
        <p:spPr/>
        <p:txBody>
          <a:bodyPr/>
          <a:lstStyle/>
          <a:p>
            <a:r>
              <a:rPr lang="en-US" smtClean="0"/>
              <a:t>B.Jha/IPADDRESSING</a:t>
            </a:r>
            <a:endParaRPr lang="en-US"/>
          </a:p>
        </p:txBody>
      </p:sp>
      <p:sp>
        <p:nvSpPr>
          <p:cNvPr id="5" name="Slide Number Placeholder 4"/>
          <p:cNvSpPr>
            <a:spLocks noGrp="1"/>
          </p:cNvSpPr>
          <p:nvPr>
            <p:ph type="sldNum" sz="quarter" idx="12"/>
          </p:nvPr>
        </p:nvSpPr>
        <p:spPr/>
        <p:txBody>
          <a:bodyPr/>
          <a:lstStyle/>
          <a:p>
            <a:fld id="{C3F673EB-A8EE-4A27-98EC-0DE2D0E4E66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2F4D1E-85E8-4E02-8CE4-11D728C4EAC8}" type="datetime1">
              <a:rPr lang="en-US" smtClean="0"/>
              <a:pPr/>
              <a:t>7/31/2019</a:t>
            </a:fld>
            <a:endParaRPr lang="en-US"/>
          </a:p>
        </p:txBody>
      </p:sp>
      <p:sp>
        <p:nvSpPr>
          <p:cNvPr id="3" name="Footer Placeholder 2"/>
          <p:cNvSpPr>
            <a:spLocks noGrp="1"/>
          </p:cNvSpPr>
          <p:nvPr>
            <p:ph type="ftr" sz="quarter" idx="11"/>
          </p:nvPr>
        </p:nvSpPr>
        <p:spPr/>
        <p:txBody>
          <a:bodyPr/>
          <a:lstStyle/>
          <a:p>
            <a:r>
              <a:rPr lang="en-US" smtClean="0"/>
              <a:t>B.Jha/IPADDRESSING</a:t>
            </a:r>
            <a:endParaRPr lang="en-US"/>
          </a:p>
        </p:txBody>
      </p:sp>
      <p:sp>
        <p:nvSpPr>
          <p:cNvPr id="4" name="Slide Number Placeholder 3"/>
          <p:cNvSpPr>
            <a:spLocks noGrp="1"/>
          </p:cNvSpPr>
          <p:nvPr>
            <p:ph type="sldNum" sz="quarter" idx="12"/>
          </p:nvPr>
        </p:nvSpPr>
        <p:spPr/>
        <p:txBody>
          <a:bodyPr/>
          <a:lstStyle/>
          <a:p>
            <a:fld id="{C3F673EB-A8EE-4A27-98EC-0DE2D0E4E66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37BBD3-293D-41E3-9E2F-1CFFFC6745B3}" type="datetime1">
              <a:rPr lang="en-US" smtClean="0"/>
              <a:pPr/>
              <a:t>7/31/2019</a:t>
            </a:fld>
            <a:endParaRPr lang="en-US"/>
          </a:p>
        </p:txBody>
      </p:sp>
      <p:sp>
        <p:nvSpPr>
          <p:cNvPr id="6" name="Footer Placeholder 5"/>
          <p:cNvSpPr>
            <a:spLocks noGrp="1"/>
          </p:cNvSpPr>
          <p:nvPr>
            <p:ph type="ftr" sz="quarter" idx="11"/>
          </p:nvPr>
        </p:nvSpPr>
        <p:spPr/>
        <p:txBody>
          <a:bodyPr/>
          <a:lstStyle/>
          <a:p>
            <a:r>
              <a:rPr lang="en-US" smtClean="0"/>
              <a:t>B.Jha/IPADDRESSING</a:t>
            </a:r>
            <a:endParaRPr lang="en-US"/>
          </a:p>
        </p:txBody>
      </p:sp>
      <p:sp>
        <p:nvSpPr>
          <p:cNvPr id="7" name="Slide Number Placeholder 6"/>
          <p:cNvSpPr>
            <a:spLocks noGrp="1"/>
          </p:cNvSpPr>
          <p:nvPr>
            <p:ph type="sldNum" sz="quarter" idx="12"/>
          </p:nvPr>
        </p:nvSpPr>
        <p:spPr/>
        <p:txBody>
          <a:bodyPr/>
          <a:lstStyle/>
          <a:p>
            <a:fld id="{C3F673EB-A8EE-4A27-98EC-0DE2D0E4E66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B91AFE-B1D1-4233-B3A8-93C732779F25}" type="datetime1">
              <a:rPr lang="en-US" smtClean="0"/>
              <a:pPr/>
              <a:t>7/31/2019</a:t>
            </a:fld>
            <a:endParaRPr lang="en-US"/>
          </a:p>
        </p:txBody>
      </p:sp>
      <p:sp>
        <p:nvSpPr>
          <p:cNvPr id="6" name="Footer Placeholder 5"/>
          <p:cNvSpPr>
            <a:spLocks noGrp="1"/>
          </p:cNvSpPr>
          <p:nvPr>
            <p:ph type="ftr" sz="quarter" idx="11"/>
          </p:nvPr>
        </p:nvSpPr>
        <p:spPr/>
        <p:txBody>
          <a:bodyPr/>
          <a:lstStyle/>
          <a:p>
            <a:r>
              <a:rPr lang="en-US" smtClean="0"/>
              <a:t>B.Jha/IPADDRESSING</a:t>
            </a:r>
            <a:endParaRPr lang="en-US"/>
          </a:p>
        </p:txBody>
      </p:sp>
      <p:sp>
        <p:nvSpPr>
          <p:cNvPr id="7" name="Slide Number Placeholder 6"/>
          <p:cNvSpPr>
            <a:spLocks noGrp="1"/>
          </p:cNvSpPr>
          <p:nvPr>
            <p:ph type="sldNum" sz="quarter" idx="12"/>
          </p:nvPr>
        </p:nvSpPr>
        <p:spPr/>
        <p:txBody>
          <a:bodyPr/>
          <a:lstStyle/>
          <a:p>
            <a:fld id="{C3F673EB-A8EE-4A27-98EC-0DE2D0E4E66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DB8CFC-F510-4CC5-9E2B-5F8528350D36}" type="datetime1">
              <a:rPr lang="en-US" smtClean="0"/>
              <a:pPr/>
              <a:t>7/31/2019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B.Jha/IPADDRESSING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F673EB-A8EE-4A27-98EC-0DE2D0E4E66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9"/>
          <p:cNvSpPr>
            <a:spLocks noGrp="1" noChangeArrowheads="1"/>
          </p:cNvSpPr>
          <p:nvPr>
            <p:ph type="sldNum" sz="quarter" idx="4294967295"/>
          </p:nvPr>
        </p:nvSpPr>
        <p:spPr>
          <a:xfrm>
            <a:off x="6858000" y="6324600"/>
            <a:ext cx="1905000" cy="457200"/>
          </a:xfrm>
          <a:prstGeom prst="rect">
            <a:avLst/>
          </a:prstGeom>
        </p:spPr>
        <p:txBody>
          <a:bodyPr/>
          <a:lstStyle/>
          <a:p>
            <a:fld id="{07565C9D-0555-458C-8FA5-F82DCDD5BE90}" type="slidenum">
              <a:rPr lang="en-US"/>
              <a:pPr/>
              <a:t>1</a:t>
            </a:fld>
            <a:endParaRPr lang="en-US"/>
          </a:p>
        </p:txBody>
      </p:sp>
      <p:sp>
        <p:nvSpPr>
          <p:cNvPr id="193538" name="Rectangle 2"/>
          <p:cNvSpPr>
            <a:spLocks noGrp="1" noChangeArrowheads="1"/>
          </p:cNvSpPr>
          <p:nvPr>
            <p:ph type="ctrTitle"/>
          </p:nvPr>
        </p:nvSpPr>
        <p:spPr/>
        <p:txBody>
          <a:bodyPr/>
          <a:lstStyle/>
          <a:p>
            <a:pPr algn="ctr"/>
            <a:r>
              <a:rPr lang="en-US" b="1"/>
              <a:t>IP Addressing</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F63505F-671C-43EF-969A-3B5090B9B97A}" type="slidenum">
              <a:rPr lang="en-US"/>
              <a:pPr/>
              <a:t>10</a:t>
            </a:fld>
            <a:endParaRPr lang="en-US"/>
          </a:p>
        </p:txBody>
      </p:sp>
      <p:sp>
        <p:nvSpPr>
          <p:cNvPr id="54274" name="Rectangle 2"/>
          <p:cNvSpPr>
            <a:spLocks noGrp="1" noChangeArrowheads="1"/>
          </p:cNvSpPr>
          <p:nvPr>
            <p:ph type="title"/>
          </p:nvPr>
        </p:nvSpPr>
        <p:spPr>
          <a:xfrm>
            <a:off x="685800" y="304800"/>
            <a:ext cx="7772400" cy="1066800"/>
          </a:xfrm>
        </p:spPr>
        <p:txBody>
          <a:bodyPr/>
          <a:lstStyle/>
          <a:p>
            <a:r>
              <a:rPr lang="en-US" sz="4000"/>
              <a:t>IPv4 Address Scheme</a:t>
            </a:r>
            <a:endParaRPr lang="en-US"/>
          </a:p>
        </p:txBody>
      </p:sp>
      <p:sp>
        <p:nvSpPr>
          <p:cNvPr id="54275" name="Rectangle 3"/>
          <p:cNvSpPr>
            <a:spLocks noGrp="1" noChangeArrowheads="1"/>
          </p:cNvSpPr>
          <p:nvPr>
            <p:ph type="body" idx="1"/>
          </p:nvPr>
        </p:nvSpPr>
        <p:spPr>
          <a:xfrm>
            <a:off x="838200" y="1828800"/>
            <a:ext cx="7848600" cy="4191000"/>
          </a:xfrm>
        </p:spPr>
        <p:txBody>
          <a:bodyPr/>
          <a:lstStyle/>
          <a:p>
            <a:pPr algn="just"/>
            <a:r>
              <a:rPr lang="en-US" sz="2400" b="1" dirty="0">
                <a:latin typeface="Arial" pitchFamily="34" charset="0"/>
              </a:rPr>
              <a:t>There are five classes of addresses A, B, C, D &amp; E. </a:t>
            </a:r>
          </a:p>
          <a:p>
            <a:pPr algn="just"/>
            <a:r>
              <a:rPr lang="en-US" sz="2400" b="1" dirty="0">
                <a:latin typeface="Arial" pitchFamily="34" charset="0"/>
              </a:rPr>
              <a:t>A, B &amp; C classes are used to represent host and network address.</a:t>
            </a:r>
          </a:p>
          <a:p>
            <a:pPr algn="just"/>
            <a:r>
              <a:rPr lang="en-US" sz="2400" b="1" dirty="0">
                <a:latin typeface="Arial" pitchFamily="34" charset="0"/>
              </a:rPr>
              <a:t>Class D is a special type of address used for multicasting.</a:t>
            </a:r>
          </a:p>
          <a:p>
            <a:pPr algn="just"/>
            <a:r>
              <a:rPr lang="en-US" sz="2400" b="1" dirty="0">
                <a:latin typeface="Arial" pitchFamily="34" charset="0"/>
              </a:rPr>
              <a:t>Class E is reserved for experimental use.</a:t>
            </a:r>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Text Box 2"/>
          <p:cNvSpPr txBox="1">
            <a:spLocks noChangeArrowheads="1"/>
          </p:cNvSpPr>
          <p:nvPr/>
        </p:nvSpPr>
        <p:spPr bwMode="auto">
          <a:xfrm>
            <a:off x="304800" y="533400"/>
            <a:ext cx="3048591" cy="461665"/>
          </a:xfrm>
          <a:prstGeom prst="rect">
            <a:avLst/>
          </a:prstGeom>
          <a:noFill/>
          <a:ln w="9525">
            <a:noFill/>
            <a:miter lim="800000"/>
            <a:headEnd/>
            <a:tailEnd/>
          </a:ln>
        </p:spPr>
        <p:txBody>
          <a:bodyPr wrap="none">
            <a:spAutoFit/>
          </a:bodyPr>
          <a:lstStyle/>
          <a:p>
            <a:r>
              <a:rPr lang="en-US" sz="2400" dirty="0" smtClean="0">
                <a:solidFill>
                  <a:schemeClr val="folHlink"/>
                </a:solidFill>
                <a:latin typeface="Times New Roman" pitchFamily="18" charset="0"/>
              </a:rPr>
              <a:t>Table  </a:t>
            </a:r>
            <a:r>
              <a:rPr lang="en-US" sz="2000" i="1" dirty="0">
                <a:latin typeface="Times New Roman" pitchFamily="18" charset="0"/>
              </a:rPr>
              <a:t>Header translation</a:t>
            </a:r>
          </a:p>
        </p:txBody>
      </p:sp>
      <p:pic>
        <p:nvPicPr>
          <p:cNvPr id="64516" name="Picture 4"/>
          <p:cNvPicPr>
            <a:picLocks noChangeAspect="1" noChangeArrowheads="1"/>
          </p:cNvPicPr>
          <p:nvPr/>
        </p:nvPicPr>
        <p:blipFill>
          <a:blip r:embed="rId3" cstate="print"/>
          <a:srcRect/>
          <a:stretch>
            <a:fillRect/>
          </a:stretch>
        </p:blipFill>
        <p:spPr bwMode="auto">
          <a:xfrm>
            <a:off x="228600" y="990600"/>
            <a:ext cx="8839200" cy="3865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 name="Slide Number Placeholder 4"/>
          <p:cNvSpPr>
            <a:spLocks noGrp="1"/>
          </p:cNvSpPr>
          <p:nvPr>
            <p:ph type="sldNum" sz="quarter" idx="12"/>
          </p:nvPr>
        </p:nvSpPr>
        <p:spPr/>
        <p:txBody>
          <a:bodyPr/>
          <a:lstStyle/>
          <a:p>
            <a:fld id="{4DFB6E45-6D74-4F2B-900C-6D12038F6041}" type="slidenum">
              <a:rPr lang="en-US"/>
              <a:pPr/>
              <a:t>11</a:t>
            </a:fld>
            <a:endParaRPr lang="en-US"/>
          </a:p>
        </p:txBody>
      </p:sp>
      <p:sp>
        <p:nvSpPr>
          <p:cNvPr id="77826" name="Rectangle 2"/>
          <p:cNvSpPr>
            <a:spLocks noGrp="1" noChangeArrowheads="1"/>
          </p:cNvSpPr>
          <p:nvPr>
            <p:ph type="title"/>
          </p:nvPr>
        </p:nvSpPr>
        <p:spPr/>
        <p:txBody>
          <a:bodyPr/>
          <a:lstStyle/>
          <a:p>
            <a:r>
              <a:rPr lang="en-US"/>
              <a:t>IPv4 Address classes</a:t>
            </a:r>
          </a:p>
        </p:txBody>
      </p:sp>
      <p:grpSp>
        <p:nvGrpSpPr>
          <p:cNvPr id="2" name="Group 23"/>
          <p:cNvGrpSpPr>
            <a:grpSpLocks/>
          </p:cNvGrpSpPr>
          <p:nvPr/>
        </p:nvGrpSpPr>
        <p:grpSpPr bwMode="auto">
          <a:xfrm>
            <a:off x="4424363" y="1828800"/>
            <a:ext cx="3195637" cy="466725"/>
            <a:chOff x="2787" y="1152"/>
            <a:chExt cx="2013" cy="294"/>
          </a:xfrm>
        </p:grpSpPr>
        <p:sp>
          <p:nvSpPr>
            <p:cNvPr id="77828" name="Text Box 4"/>
            <p:cNvSpPr txBox="1">
              <a:spLocks noChangeArrowheads="1"/>
            </p:cNvSpPr>
            <p:nvPr/>
          </p:nvSpPr>
          <p:spPr bwMode="auto">
            <a:xfrm>
              <a:off x="2787" y="1152"/>
              <a:ext cx="672" cy="294"/>
            </a:xfrm>
            <a:prstGeom prst="rect">
              <a:avLst/>
            </a:prstGeom>
            <a:solidFill>
              <a:srgbClr val="FFFFCC"/>
            </a:solidFill>
            <a:ln w="9525">
              <a:solidFill>
                <a:srgbClr val="000000"/>
              </a:solidFill>
              <a:miter lim="800000"/>
              <a:headEnd/>
              <a:tailEnd/>
            </a:ln>
            <a:effectLst/>
          </p:spPr>
          <p:txBody>
            <a:bodyPr>
              <a:spAutoFit/>
            </a:bodyPr>
            <a:lstStyle/>
            <a:p>
              <a:pPr algn="ctr">
                <a:spcBef>
                  <a:spcPct val="50000"/>
                </a:spcBef>
              </a:pPr>
              <a:r>
                <a:rPr lang="en-US" b="1">
                  <a:solidFill>
                    <a:srgbClr val="663300"/>
                  </a:solidFill>
                </a:rPr>
                <a:t>H</a:t>
              </a:r>
            </a:p>
          </p:txBody>
        </p:sp>
        <p:sp>
          <p:nvSpPr>
            <p:cNvPr id="77829" name="Text Box 5"/>
            <p:cNvSpPr txBox="1">
              <a:spLocks noChangeArrowheads="1"/>
            </p:cNvSpPr>
            <p:nvPr/>
          </p:nvSpPr>
          <p:spPr bwMode="auto">
            <a:xfrm>
              <a:off x="3456" y="1152"/>
              <a:ext cx="672" cy="294"/>
            </a:xfrm>
            <a:prstGeom prst="rect">
              <a:avLst/>
            </a:prstGeom>
            <a:solidFill>
              <a:srgbClr val="FFFFCC"/>
            </a:solidFill>
            <a:ln w="9525">
              <a:solidFill>
                <a:srgbClr val="000000"/>
              </a:solidFill>
              <a:miter lim="800000"/>
              <a:headEnd/>
              <a:tailEnd/>
            </a:ln>
            <a:effectLst/>
          </p:spPr>
          <p:txBody>
            <a:bodyPr>
              <a:spAutoFit/>
            </a:bodyPr>
            <a:lstStyle/>
            <a:p>
              <a:pPr algn="ctr">
                <a:spcBef>
                  <a:spcPct val="50000"/>
                </a:spcBef>
              </a:pPr>
              <a:r>
                <a:rPr lang="en-US" b="1">
                  <a:solidFill>
                    <a:srgbClr val="663300"/>
                  </a:solidFill>
                </a:rPr>
                <a:t>H</a:t>
              </a:r>
            </a:p>
          </p:txBody>
        </p:sp>
        <p:sp>
          <p:nvSpPr>
            <p:cNvPr id="77830" name="Text Box 6"/>
            <p:cNvSpPr txBox="1">
              <a:spLocks noChangeArrowheads="1"/>
            </p:cNvSpPr>
            <p:nvPr/>
          </p:nvSpPr>
          <p:spPr bwMode="auto">
            <a:xfrm>
              <a:off x="4128" y="1152"/>
              <a:ext cx="672" cy="294"/>
            </a:xfrm>
            <a:prstGeom prst="rect">
              <a:avLst/>
            </a:prstGeom>
            <a:solidFill>
              <a:srgbClr val="FFFFCC"/>
            </a:solidFill>
            <a:ln w="9525">
              <a:solidFill>
                <a:srgbClr val="000000"/>
              </a:solidFill>
              <a:miter lim="800000"/>
              <a:headEnd/>
              <a:tailEnd/>
            </a:ln>
            <a:effectLst/>
          </p:spPr>
          <p:txBody>
            <a:bodyPr>
              <a:spAutoFit/>
            </a:bodyPr>
            <a:lstStyle/>
            <a:p>
              <a:pPr algn="ctr">
                <a:spcBef>
                  <a:spcPct val="50000"/>
                </a:spcBef>
              </a:pPr>
              <a:r>
                <a:rPr lang="en-US" b="1">
                  <a:solidFill>
                    <a:srgbClr val="663300"/>
                  </a:solidFill>
                </a:rPr>
                <a:t>H</a:t>
              </a:r>
            </a:p>
          </p:txBody>
        </p:sp>
      </p:grpSp>
      <p:grpSp>
        <p:nvGrpSpPr>
          <p:cNvPr id="3" name="Group 32"/>
          <p:cNvGrpSpPr>
            <a:grpSpLocks/>
          </p:cNvGrpSpPr>
          <p:nvPr/>
        </p:nvGrpSpPr>
        <p:grpSpPr bwMode="auto">
          <a:xfrm>
            <a:off x="1295400" y="1828800"/>
            <a:ext cx="3124200" cy="466725"/>
            <a:chOff x="816" y="1152"/>
            <a:chExt cx="1968" cy="294"/>
          </a:xfrm>
        </p:grpSpPr>
        <p:sp>
          <p:nvSpPr>
            <p:cNvPr id="77827" name="Text Box 3"/>
            <p:cNvSpPr txBox="1">
              <a:spLocks noChangeArrowheads="1"/>
            </p:cNvSpPr>
            <p:nvPr/>
          </p:nvSpPr>
          <p:spPr bwMode="auto">
            <a:xfrm>
              <a:off x="2112" y="1152"/>
              <a:ext cx="672" cy="294"/>
            </a:xfrm>
            <a:prstGeom prst="rect">
              <a:avLst/>
            </a:prstGeom>
            <a:solidFill>
              <a:srgbClr val="FFCCCC"/>
            </a:solidFill>
            <a:ln w="9525">
              <a:solidFill>
                <a:srgbClr val="000000"/>
              </a:solidFill>
              <a:miter lim="800000"/>
              <a:headEnd/>
              <a:tailEnd/>
            </a:ln>
            <a:effectLst/>
          </p:spPr>
          <p:txBody>
            <a:bodyPr>
              <a:spAutoFit/>
            </a:bodyPr>
            <a:lstStyle/>
            <a:p>
              <a:pPr algn="ctr">
                <a:spcBef>
                  <a:spcPct val="50000"/>
                </a:spcBef>
              </a:pPr>
              <a:r>
                <a:rPr lang="en-US" b="1">
                  <a:solidFill>
                    <a:srgbClr val="663300"/>
                  </a:solidFill>
                </a:rPr>
                <a:t>N</a:t>
              </a:r>
            </a:p>
          </p:txBody>
        </p:sp>
        <p:sp>
          <p:nvSpPr>
            <p:cNvPr id="77831" name="Text Box 7"/>
            <p:cNvSpPr txBox="1">
              <a:spLocks noChangeArrowheads="1"/>
            </p:cNvSpPr>
            <p:nvPr/>
          </p:nvSpPr>
          <p:spPr bwMode="auto">
            <a:xfrm>
              <a:off x="816" y="1152"/>
              <a:ext cx="1056" cy="288"/>
            </a:xfrm>
            <a:prstGeom prst="rect">
              <a:avLst/>
            </a:prstGeom>
            <a:noFill/>
            <a:ln w="9525">
              <a:noFill/>
              <a:miter lim="800000"/>
              <a:headEnd/>
              <a:tailEnd/>
            </a:ln>
            <a:effectLst/>
          </p:spPr>
          <p:txBody>
            <a:bodyPr>
              <a:spAutoFit/>
            </a:bodyPr>
            <a:lstStyle/>
            <a:p>
              <a:pPr>
                <a:spcBef>
                  <a:spcPct val="50000"/>
                </a:spcBef>
              </a:pPr>
              <a:r>
                <a:rPr lang="en-US" b="1"/>
                <a:t>Class-A:</a:t>
              </a:r>
            </a:p>
          </p:txBody>
        </p:sp>
      </p:grpSp>
      <p:grpSp>
        <p:nvGrpSpPr>
          <p:cNvPr id="4" name="Group 25"/>
          <p:cNvGrpSpPr>
            <a:grpSpLocks/>
          </p:cNvGrpSpPr>
          <p:nvPr/>
        </p:nvGrpSpPr>
        <p:grpSpPr bwMode="auto">
          <a:xfrm>
            <a:off x="5486400" y="2505075"/>
            <a:ext cx="2133600" cy="466725"/>
            <a:chOff x="3456" y="1578"/>
            <a:chExt cx="1344" cy="294"/>
          </a:xfrm>
        </p:grpSpPr>
        <p:sp>
          <p:nvSpPr>
            <p:cNvPr id="77834" name="Text Box 10"/>
            <p:cNvSpPr txBox="1">
              <a:spLocks noChangeArrowheads="1"/>
            </p:cNvSpPr>
            <p:nvPr/>
          </p:nvSpPr>
          <p:spPr bwMode="auto">
            <a:xfrm>
              <a:off x="3456" y="1578"/>
              <a:ext cx="672" cy="294"/>
            </a:xfrm>
            <a:prstGeom prst="rect">
              <a:avLst/>
            </a:prstGeom>
            <a:solidFill>
              <a:srgbClr val="FFFFCC"/>
            </a:solidFill>
            <a:ln w="9525">
              <a:solidFill>
                <a:srgbClr val="000000"/>
              </a:solidFill>
              <a:miter lim="800000"/>
              <a:headEnd/>
              <a:tailEnd/>
            </a:ln>
            <a:effectLst/>
          </p:spPr>
          <p:txBody>
            <a:bodyPr>
              <a:spAutoFit/>
            </a:bodyPr>
            <a:lstStyle/>
            <a:p>
              <a:pPr algn="ctr">
                <a:spcBef>
                  <a:spcPct val="50000"/>
                </a:spcBef>
              </a:pPr>
              <a:r>
                <a:rPr lang="en-US" b="1">
                  <a:solidFill>
                    <a:srgbClr val="663300"/>
                  </a:solidFill>
                </a:rPr>
                <a:t>H</a:t>
              </a:r>
            </a:p>
          </p:txBody>
        </p:sp>
        <p:sp>
          <p:nvSpPr>
            <p:cNvPr id="77835" name="Text Box 11"/>
            <p:cNvSpPr txBox="1">
              <a:spLocks noChangeArrowheads="1"/>
            </p:cNvSpPr>
            <p:nvPr/>
          </p:nvSpPr>
          <p:spPr bwMode="auto">
            <a:xfrm>
              <a:off x="4128" y="1578"/>
              <a:ext cx="672" cy="294"/>
            </a:xfrm>
            <a:prstGeom prst="rect">
              <a:avLst/>
            </a:prstGeom>
            <a:solidFill>
              <a:srgbClr val="FFFFCC"/>
            </a:solidFill>
            <a:ln w="9525">
              <a:solidFill>
                <a:srgbClr val="000000"/>
              </a:solidFill>
              <a:miter lim="800000"/>
              <a:headEnd/>
              <a:tailEnd/>
            </a:ln>
            <a:effectLst/>
          </p:spPr>
          <p:txBody>
            <a:bodyPr>
              <a:spAutoFit/>
            </a:bodyPr>
            <a:lstStyle/>
            <a:p>
              <a:pPr algn="ctr">
                <a:spcBef>
                  <a:spcPct val="50000"/>
                </a:spcBef>
              </a:pPr>
              <a:r>
                <a:rPr lang="en-US" b="1">
                  <a:solidFill>
                    <a:srgbClr val="663300"/>
                  </a:solidFill>
                </a:rPr>
                <a:t>H</a:t>
              </a:r>
            </a:p>
          </p:txBody>
        </p:sp>
      </p:grpSp>
      <p:grpSp>
        <p:nvGrpSpPr>
          <p:cNvPr id="5" name="Group 33"/>
          <p:cNvGrpSpPr>
            <a:grpSpLocks/>
          </p:cNvGrpSpPr>
          <p:nvPr/>
        </p:nvGrpSpPr>
        <p:grpSpPr bwMode="auto">
          <a:xfrm>
            <a:off x="1295400" y="2505075"/>
            <a:ext cx="4195763" cy="466725"/>
            <a:chOff x="816" y="1578"/>
            <a:chExt cx="2643" cy="294"/>
          </a:xfrm>
        </p:grpSpPr>
        <p:grpSp>
          <p:nvGrpSpPr>
            <p:cNvPr id="6" name="Group 24"/>
            <p:cNvGrpSpPr>
              <a:grpSpLocks/>
            </p:cNvGrpSpPr>
            <p:nvPr/>
          </p:nvGrpSpPr>
          <p:grpSpPr bwMode="auto">
            <a:xfrm>
              <a:off x="2112" y="1578"/>
              <a:ext cx="1347" cy="294"/>
              <a:chOff x="2112" y="1578"/>
              <a:chExt cx="1347" cy="294"/>
            </a:xfrm>
          </p:grpSpPr>
          <p:sp>
            <p:nvSpPr>
              <p:cNvPr id="77832" name="Text Box 8"/>
              <p:cNvSpPr txBox="1">
                <a:spLocks noChangeArrowheads="1"/>
              </p:cNvSpPr>
              <p:nvPr/>
            </p:nvSpPr>
            <p:spPr bwMode="auto">
              <a:xfrm>
                <a:off x="2112" y="1578"/>
                <a:ext cx="672" cy="294"/>
              </a:xfrm>
              <a:prstGeom prst="rect">
                <a:avLst/>
              </a:prstGeom>
              <a:solidFill>
                <a:srgbClr val="FFCCCC"/>
              </a:solidFill>
              <a:ln w="9525">
                <a:solidFill>
                  <a:srgbClr val="000000"/>
                </a:solidFill>
                <a:miter lim="800000"/>
                <a:headEnd/>
                <a:tailEnd/>
              </a:ln>
              <a:effectLst/>
            </p:spPr>
            <p:txBody>
              <a:bodyPr>
                <a:spAutoFit/>
              </a:bodyPr>
              <a:lstStyle/>
              <a:p>
                <a:pPr algn="ctr">
                  <a:spcBef>
                    <a:spcPct val="50000"/>
                  </a:spcBef>
                </a:pPr>
                <a:r>
                  <a:rPr lang="en-US" b="1">
                    <a:solidFill>
                      <a:srgbClr val="663300"/>
                    </a:solidFill>
                  </a:rPr>
                  <a:t>N</a:t>
                </a:r>
              </a:p>
            </p:txBody>
          </p:sp>
          <p:sp>
            <p:nvSpPr>
              <p:cNvPr id="77833" name="Text Box 9"/>
              <p:cNvSpPr txBox="1">
                <a:spLocks noChangeArrowheads="1"/>
              </p:cNvSpPr>
              <p:nvPr/>
            </p:nvSpPr>
            <p:spPr bwMode="auto">
              <a:xfrm>
                <a:off x="2787" y="1578"/>
                <a:ext cx="672" cy="294"/>
              </a:xfrm>
              <a:prstGeom prst="rect">
                <a:avLst/>
              </a:prstGeom>
              <a:solidFill>
                <a:srgbClr val="FFCCCC"/>
              </a:solidFill>
              <a:ln w="9525">
                <a:solidFill>
                  <a:srgbClr val="000000"/>
                </a:solidFill>
                <a:miter lim="800000"/>
                <a:headEnd/>
                <a:tailEnd/>
              </a:ln>
              <a:effectLst/>
            </p:spPr>
            <p:txBody>
              <a:bodyPr>
                <a:spAutoFit/>
              </a:bodyPr>
              <a:lstStyle/>
              <a:p>
                <a:pPr algn="ctr">
                  <a:spcBef>
                    <a:spcPct val="50000"/>
                  </a:spcBef>
                </a:pPr>
                <a:r>
                  <a:rPr lang="en-US" b="1">
                    <a:solidFill>
                      <a:srgbClr val="663300"/>
                    </a:solidFill>
                  </a:rPr>
                  <a:t>N</a:t>
                </a:r>
              </a:p>
            </p:txBody>
          </p:sp>
        </p:grpSp>
        <p:sp>
          <p:nvSpPr>
            <p:cNvPr id="77836" name="Text Box 12"/>
            <p:cNvSpPr txBox="1">
              <a:spLocks noChangeArrowheads="1"/>
            </p:cNvSpPr>
            <p:nvPr/>
          </p:nvSpPr>
          <p:spPr bwMode="auto">
            <a:xfrm>
              <a:off x="816" y="1578"/>
              <a:ext cx="1056" cy="288"/>
            </a:xfrm>
            <a:prstGeom prst="rect">
              <a:avLst/>
            </a:prstGeom>
            <a:noFill/>
            <a:ln w="9525">
              <a:noFill/>
              <a:miter lim="800000"/>
              <a:headEnd/>
              <a:tailEnd/>
            </a:ln>
            <a:effectLst/>
          </p:spPr>
          <p:txBody>
            <a:bodyPr>
              <a:spAutoFit/>
            </a:bodyPr>
            <a:lstStyle/>
            <a:p>
              <a:pPr>
                <a:spcBef>
                  <a:spcPct val="50000"/>
                </a:spcBef>
              </a:pPr>
              <a:r>
                <a:rPr lang="en-US" b="1"/>
                <a:t>Class-B:</a:t>
              </a:r>
            </a:p>
          </p:txBody>
        </p:sp>
      </p:grpSp>
      <p:sp>
        <p:nvSpPr>
          <p:cNvPr id="77840" name="Text Box 16"/>
          <p:cNvSpPr txBox="1">
            <a:spLocks noChangeArrowheads="1"/>
          </p:cNvSpPr>
          <p:nvPr/>
        </p:nvSpPr>
        <p:spPr bwMode="auto">
          <a:xfrm>
            <a:off x="6553200" y="3190875"/>
            <a:ext cx="1066800" cy="466725"/>
          </a:xfrm>
          <a:prstGeom prst="rect">
            <a:avLst/>
          </a:prstGeom>
          <a:solidFill>
            <a:srgbClr val="FFFFCC"/>
          </a:solidFill>
          <a:ln w="9525">
            <a:solidFill>
              <a:srgbClr val="000000"/>
            </a:solidFill>
            <a:miter lim="800000"/>
            <a:headEnd/>
            <a:tailEnd/>
          </a:ln>
          <a:effectLst/>
        </p:spPr>
        <p:txBody>
          <a:bodyPr>
            <a:spAutoFit/>
          </a:bodyPr>
          <a:lstStyle/>
          <a:p>
            <a:pPr algn="ctr">
              <a:spcBef>
                <a:spcPct val="50000"/>
              </a:spcBef>
            </a:pPr>
            <a:r>
              <a:rPr lang="en-US" b="1">
                <a:solidFill>
                  <a:srgbClr val="663300"/>
                </a:solidFill>
              </a:rPr>
              <a:t>H</a:t>
            </a:r>
          </a:p>
        </p:txBody>
      </p:sp>
      <p:grpSp>
        <p:nvGrpSpPr>
          <p:cNvPr id="7" name="Group 34"/>
          <p:cNvGrpSpPr>
            <a:grpSpLocks/>
          </p:cNvGrpSpPr>
          <p:nvPr/>
        </p:nvGrpSpPr>
        <p:grpSpPr bwMode="auto">
          <a:xfrm>
            <a:off x="1295400" y="3190875"/>
            <a:ext cx="5257800" cy="466725"/>
            <a:chOff x="816" y="2010"/>
            <a:chExt cx="3312" cy="294"/>
          </a:xfrm>
        </p:grpSpPr>
        <p:grpSp>
          <p:nvGrpSpPr>
            <p:cNvPr id="8" name="Group 26"/>
            <p:cNvGrpSpPr>
              <a:grpSpLocks/>
            </p:cNvGrpSpPr>
            <p:nvPr/>
          </p:nvGrpSpPr>
          <p:grpSpPr bwMode="auto">
            <a:xfrm>
              <a:off x="2112" y="2010"/>
              <a:ext cx="2016" cy="294"/>
              <a:chOff x="2112" y="2010"/>
              <a:chExt cx="2016" cy="294"/>
            </a:xfrm>
          </p:grpSpPr>
          <p:sp>
            <p:nvSpPr>
              <p:cNvPr id="77837" name="Text Box 13"/>
              <p:cNvSpPr txBox="1">
                <a:spLocks noChangeArrowheads="1"/>
              </p:cNvSpPr>
              <p:nvPr/>
            </p:nvSpPr>
            <p:spPr bwMode="auto">
              <a:xfrm>
                <a:off x="2112" y="2010"/>
                <a:ext cx="672" cy="294"/>
              </a:xfrm>
              <a:prstGeom prst="rect">
                <a:avLst/>
              </a:prstGeom>
              <a:solidFill>
                <a:srgbClr val="FFCCCC"/>
              </a:solidFill>
              <a:ln w="9525">
                <a:solidFill>
                  <a:srgbClr val="000000"/>
                </a:solidFill>
                <a:miter lim="800000"/>
                <a:headEnd/>
                <a:tailEnd/>
              </a:ln>
              <a:effectLst/>
            </p:spPr>
            <p:txBody>
              <a:bodyPr>
                <a:spAutoFit/>
              </a:bodyPr>
              <a:lstStyle/>
              <a:p>
                <a:pPr algn="ctr">
                  <a:spcBef>
                    <a:spcPct val="50000"/>
                  </a:spcBef>
                </a:pPr>
                <a:r>
                  <a:rPr lang="en-US" b="1">
                    <a:solidFill>
                      <a:srgbClr val="663300"/>
                    </a:solidFill>
                  </a:rPr>
                  <a:t>N</a:t>
                </a:r>
              </a:p>
            </p:txBody>
          </p:sp>
          <p:sp>
            <p:nvSpPr>
              <p:cNvPr id="77838" name="Text Box 14"/>
              <p:cNvSpPr txBox="1">
                <a:spLocks noChangeArrowheads="1"/>
              </p:cNvSpPr>
              <p:nvPr/>
            </p:nvSpPr>
            <p:spPr bwMode="auto">
              <a:xfrm>
                <a:off x="2787" y="2010"/>
                <a:ext cx="672" cy="294"/>
              </a:xfrm>
              <a:prstGeom prst="rect">
                <a:avLst/>
              </a:prstGeom>
              <a:solidFill>
                <a:srgbClr val="FFCCCC"/>
              </a:solidFill>
              <a:ln w="9525">
                <a:solidFill>
                  <a:srgbClr val="000000"/>
                </a:solidFill>
                <a:miter lim="800000"/>
                <a:headEnd/>
                <a:tailEnd/>
              </a:ln>
              <a:effectLst/>
            </p:spPr>
            <p:txBody>
              <a:bodyPr>
                <a:spAutoFit/>
              </a:bodyPr>
              <a:lstStyle/>
              <a:p>
                <a:pPr algn="ctr">
                  <a:spcBef>
                    <a:spcPct val="50000"/>
                  </a:spcBef>
                </a:pPr>
                <a:r>
                  <a:rPr lang="en-US" b="1">
                    <a:solidFill>
                      <a:srgbClr val="663300"/>
                    </a:solidFill>
                  </a:rPr>
                  <a:t>N</a:t>
                </a:r>
              </a:p>
            </p:txBody>
          </p:sp>
          <p:sp>
            <p:nvSpPr>
              <p:cNvPr id="77839" name="Text Box 15"/>
              <p:cNvSpPr txBox="1">
                <a:spLocks noChangeArrowheads="1"/>
              </p:cNvSpPr>
              <p:nvPr/>
            </p:nvSpPr>
            <p:spPr bwMode="auto">
              <a:xfrm>
                <a:off x="3456" y="2010"/>
                <a:ext cx="672" cy="294"/>
              </a:xfrm>
              <a:prstGeom prst="rect">
                <a:avLst/>
              </a:prstGeom>
              <a:solidFill>
                <a:srgbClr val="FFCCCC"/>
              </a:solidFill>
              <a:ln w="9525">
                <a:solidFill>
                  <a:srgbClr val="000000"/>
                </a:solidFill>
                <a:miter lim="800000"/>
                <a:headEnd/>
                <a:tailEnd/>
              </a:ln>
              <a:effectLst/>
            </p:spPr>
            <p:txBody>
              <a:bodyPr>
                <a:spAutoFit/>
              </a:bodyPr>
              <a:lstStyle/>
              <a:p>
                <a:pPr algn="ctr">
                  <a:spcBef>
                    <a:spcPct val="50000"/>
                  </a:spcBef>
                </a:pPr>
                <a:r>
                  <a:rPr lang="en-US" b="1">
                    <a:solidFill>
                      <a:srgbClr val="663300"/>
                    </a:solidFill>
                  </a:rPr>
                  <a:t>N</a:t>
                </a:r>
              </a:p>
            </p:txBody>
          </p:sp>
        </p:grpSp>
        <p:sp>
          <p:nvSpPr>
            <p:cNvPr id="77841" name="Text Box 17"/>
            <p:cNvSpPr txBox="1">
              <a:spLocks noChangeArrowheads="1"/>
            </p:cNvSpPr>
            <p:nvPr/>
          </p:nvSpPr>
          <p:spPr bwMode="auto">
            <a:xfrm>
              <a:off x="816" y="2010"/>
              <a:ext cx="1056" cy="288"/>
            </a:xfrm>
            <a:prstGeom prst="rect">
              <a:avLst/>
            </a:prstGeom>
            <a:noFill/>
            <a:ln w="9525">
              <a:noFill/>
              <a:miter lim="800000"/>
              <a:headEnd/>
              <a:tailEnd/>
            </a:ln>
            <a:effectLst/>
          </p:spPr>
          <p:txBody>
            <a:bodyPr>
              <a:spAutoFit/>
            </a:bodyPr>
            <a:lstStyle/>
            <a:p>
              <a:pPr>
                <a:spcBef>
                  <a:spcPct val="50000"/>
                </a:spcBef>
              </a:pPr>
              <a:r>
                <a:rPr lang="en-US" b="1"/>
                <a:t>Class-C:</a:t>
              </a:r>
            </a:p>
          </p:txBody>
        </p:sp>
      </p:grpSp>
      <p:grpSp>
        <p:nvGrpSpPr>
          <p:cNvPr id="9" name="Group 30"/>
          <p:cNvGrpSpPr>
            <a:grpSpLocks/>
          </p:cNvGrpSpPr>
          <p:nvPr/>
        </p:nvGrpSpPr>
        <p:grpSpPr bwMode="auto">
          <a:xfrm>
            <a:off x="1295400" y="3810000"/>
            <a:ext cx="4724400" cy="457200"/>
            <a:chOff x="816" y="2400"/>
            <a:chExt cx="2976" cy="288"/>
          </a:xfrm>
        </p:grpSpPr>
        <p:sp>
          <p:nvSpPr>
            <p:cNvPr id="77842" name="Text Box 18"/>
            <p:cNvSpPr txBox="1">
              <a:spLocks noChangeArrowheads="1"/>
            </p:cNvSpPr>
            <p:nvPr/>
          </p:nvSpPr>
          <p:spPr bwMode="auto">
            <a:xfrm>
              <a:off x="816" y="2400"/>
              <a:ext cx="1056" cy="288"/>
            </a:xfrm>
            <a:prstGeom prst="rect">
              <a:avLst/>
            </a:prstGeom>
            <a:noFill/>
            <a:ln w="9525">
              <a:noFill/>
              <a:miter lim="800000"/>
              <a:headEnd/>
              <a:tailEnd/>
            </a:ln>
            <a:effectLst/>
          </p:spPr>
          <p:txBody>
            <a:bodyPr>
              <a:spAutoFit/>
            </a:bodyPr>
            <a:lstStyle/>
            <a:p>
              <a:pPr>
                <a:spcBef>
                  <a:spcPct val="50000"/>
                </a:spcBef>
              </a:pPr>
              <a:r>
                <a:rPr lang="en-US" b="1"/>
                <a:t>Class-D:</a:t>
              </a:r>
            </a:p>
          </p:txBody>
        </p:sp>
        <p:sp>
          <p:nvSpPr>
            <p:cNvPr id="77844" name="Text Box 20"/>
            <p:cNvSpPr txBox="1">
              <a:spLocks noChangeArrowheads="1"/>
            </p:cNvSpPr>
            <p:nvPr/>
          </p:nvSpPr>
          <p:spPr bwMode="auto">
            <a:xfrm>
              <a:off x="2064" y="2400"/>
              <a:ext cx="1728" cy="288"/>
            </a:xfrm>
            <a:prstGeom prst="rect">
              <a:avLst/>
            </a:prstGeom>
            <a:noFill/>
            <a:ln w="9525">
              <a:noFill/>
              <a:miter lim="800000"/>
              <a:headEnd/>
              <a:tailEnd/>
            </a:ln>
            <a:effectLst/>
          </p:spPr>
          <p:txBody>
            <a:bodyPr>
              <a:spAutoFit/>
            </a:bodyPr>
            <a:lstStyle/>
            <a:p>
              <a:pPr>
                <a:spcBef>
                  <a:spcPct val="50000"/>
                </a:spcBef>
              </a:pPr>
              <a:r>
                <a:rPr lang="en-US" b="1"/>
                <a:t>For Multicast</a:t>
              </a:r>
            </a:p>
          </p:txBody>
        </p:sp>
      </p:grpSp>
      <p:grpSp>
        <p:nvGrpSpPr>
          <p:cNvPr id="10" name="Group 31"/>
          <p:cNvGrpSpPr>
            <a:grpSpLocks/>
          </p:cNvGrpSpPr>
          <p:nvPr/>
        </p:nvGrpSpPr>
        <p:grpSpPr bwMode="auto">
          <a:xfrm>
            <a:off x="1295400" y="4495800"/>
            <a:ext cx="4724400" cy="457200"/>
            <a:chOff x="816" y="2832"/>
            <a:chExt cx="2976" cy="288"/>
          </a:xfrm>
        </p:grpSpPr>
        <p:sp>
          <p:nvSpPr>
            <p:cNvPr id="77843" name="Text Box 19"/>
            <p:cNvSpPr txBox="1">
              <a:spLocks noChangeArrowheads="1"/>
            </p:cNvSpPr>
            <p:nvPr/>
          </p:nvSpPr>
          <p:spPr bwMode="auto">
            <a:xfrm>
              <a:off x="816" y="2832"/>
              <a:ext cx="1056" cy="288"/>
            </a:xfrm>
            <a:prstGeom prst="rect">
              <a:avLst/>
            </a:prstGeom>
            <a:noFill/>
            <a:ln w="9525">
              <a:noFill/>
              <a:miter lim="800000"/>
              <a:headEnd/>
              <a:tailEnd/>
            </a:ln>
            <a:effectLst/>
          </p:spPr>
          <p:txBody>
            <a:bodyPr>
              <a:spAutoFit/>
            </a:bodyPr>
            <a:lstStyle/>
            <a:p>
              <a:pPr>
                <a:spcBef>
                  <a:spcPct val="50000"/>
                </a:spcBef>
              </a:pPr>
              <a:r>
                <a:rPr lang="en-US" b="1"/>
                <a:t>Class-E:</a:t>
              </a:r>
            </a:p>
          </p:txBody>
        </p:sp>
        <p:sp>
          <p:nvSpPr>
            <p:cNvPr id="77845" name="Text Box 21"/>
            <p:cNvSpPr txBox="1">
              <a:spLocks noChangeArrowheads="1"/>
            </p:cNvSpPr>
            <p:nvPr/>
          </p:nvSpPr>
          <p:spPr bwMode="auto">
            <a:xfrm>
              <a:off x="2064" y="2832"/>
              <a:ext cx="1728" cy="288"/>
            </a:xfrm>
            <a:prstGeom prst="rect">
              <a:avLst/>
            </a:prstGeom>
            <a:noFill/>
            <a:ln w="9525">
              <a:noFill/>
              <a:miter lim="800000"/>
              <a:headEnd/>
              <a:tailEnd/>
            </a:ln>
            <a:effectLst/>
          </p:spPr>
          <p:txBody>
            <a:bodyPr>
              <a:spAutoFit/>
            </a:bodyPr>
            <a:lstStyle/>
            <a:p>
              <a:pPr>
                <a:spcBef>
                  <a:spcPct val="50000"/>
                </a:spcBef>
              </a:pPr>
              <a:r>
                <a:rPr lang="en-US" b="1"/>
                <a:t>For Research</a:t>
              </a:r>
            </a:p>
          </p:txBody>
        </p:sp>
      </p:grpSp>
      <p:sp>
        <p:nvSpPr>
          <p:cNvPr id="77846" name="Text Box 22"/>
          <p:cNvSpPr txBox="1">
            <a:spLocks noChangeArrowheads="1"/>
          </p:cNvSpPr>
          <p:nvPr/>
        </p:nvSpPr>
        <p:spPr bwMode="auto">
          <a:xfrm>
            <a:off x="838200" y="5181600"/>
            <a:ext cx="7924800" cy="822325"/>
          </a:xfrm>
          <a:prstGeom prst="rect">
            <a:avLst/>
          </a:prstGeom>
          <a:noFill/>
          <a:ln w="9525">
            <a:noFill/>
            <a:miter lim="800000"/>
            <a:headEnd/>
            <a:tailEnd/>
          </a:ln>
          <a:effectLst/>
        </p:spPr>
        <p:txBody>
          <a:bodyPr>
            <a:spAutoFit/>
          </a:bodyPr>
          <a:lstStyle/>
          <a:p>
            <a:pPr>
              <a:buFontTx/>
              <a:buChar char="•"/>
            </a:pPr>
            <a:r>
              <a:rPr lang="en-US" b="1">
                <a:solidFill>
                  <a:srgbClr val="663300"/>
                </a:solidFill>
              </a:rPr>
              <a:t>N=Network number assigned by IR.</a:t>
            </a:r>
          </a:p>
          <a:p>
            <a:pPr>
              <a:buFontTx/>
              <a:buChar char="•"/>
            </a:pPr>
            <a:r>
              <a:rPr lang="en-US" b="1">
                <a:solidFill>
                  <a:srgbClr val="663300"/>
                </a:solidFill>
              </a:rPr>
              <a:t>H=Host number assigned by network administrator.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7826"/>
                                        </p:tgtEl>
                                        <p:attrNameLst>
                                          <p:attrName>style.visibility</p:attrName>
                                        </p:attrNameLst>
                                      </p:cBhvr>
                                      <p:to>
                                        <p:strVal val="visible"/>
                                      </p:to>
                                    </p:set>
                                  </p:childTnLst>
                                </p:cTn>
                              </p:par>
                            </p:childTnLst>
                          </p:cTn>
                        </p:par>
                        <p:par>
                          <p:cTn id="7" fill="hold">
                            <p:stCondLst>
                              <p:cond delay="500"/>
                            </p:stCondLst>
                            <p:childTnLst>
                              <p:par>
                                <p:cTn id="8" presetID="2" presetClass="entr" presetSubtype="8"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500" fill="hold"/>
                                        <p:tgtEl>
                                          <p:spTgt spid="3"/>
                                        </p:tgtEl>
                                        <p:attrNameLst>
                                          <p:attrName>ppt_x</p:attrName>
                                        </p:attrNameLst>
                                      </p:cBhvr>
                                      <p:tavLst>
                                        <p:tav tm="0">
                                          <p:val>
                                            <p:strVal val="0-#ppt_w/2"/>
                                          </p:val>
                                        </p:tav>
                                        <p:tav tm="100000">
                                          <p:val>
                                            <p:strVal val="#ppt_x"/>
                                          </p:val>
                                        </p:tav>
                                      </p:tavLst>
                                    </p:anim>
                                    <p:anim calcmode="lin" valueType="num">
                                      <p:cBhvr additive="base">
                                        <p:cTn id="11" dur="500" fill="hold"/>
                                        <p:tgtEl>
                                          <p:spTgt spid="3"/>
                                        </p:tgtEl>
                                        <p:attrNameLst>
                                          <p:attrName>ppt_y</p:attrName>
                                        </p:attrNameLst>
                                      </p:cBhvr>
                                      <p:tavLst>
                                        <p:tav tm="0">
                                          <p:val>
                                            <p:strVal val="#ppt_y"/>
                                          </p:val>
                                        </p:tav>
                                        <p:tav tm="100000">
                                          <p:val>
                                            <p:strVal val="#ppt_y"/>
                                          </p:val>
                                        </p:tav>
                                      </p:tavLst>
                                    </p:anim>
                                  </p:childTnLst>
                                </p:cTn>
                              </p:par>
                            </p:childTnLst>
                          </p:cTn>
                        </p:par>
                        <p:par>
                          <p:cTn id="12" fill="hold">
                            <p:stCondLst>
                              <p:cond delay="1000"/>
                            </p:stCondLst>
                            <p:childTnLst>
                              <p:par>
                                <p:cTn id="13" presetID="2" presetClass="entr" presetSubtype="2"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1+#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par>
                          <p:cTn id="23" fill="hold">
                            <p:stCondLst>
                              <p:cond delay="500"/>
                            </p:stCondLst>
                            <p:childTnLst>
                              <p:par>
                                <p:cTn id="24" presetID="2" presetClass="entr" presetSubtype="2"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1+#ppt_w/2"/>
                                          </p:val>
                                        </p:tav>
                                        <p:tav tm="100000">
                                          <p:val>
                                            <p:strVal val="#ppt_x"/>
                                          </p:val>
                                        </p:tav>
                                      </p:tavLst>
                                    </p:anim>
                                    <p:anim calcmode="lin" valueType="num">
                                      <p:cBhvr additive="base">
                                        <p:cTn id="27"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0-#ppt_w/2"/>
                                          </p:val>
                                        </p:tav>
                                        <p:tav tm="100000">
                                          <p:val>
                                            <p:strVal val="#ppt_x"/>
                                          </p:val>
                                        </p:tav>
                                      </p:tavLst>
                                    </p:anim>
                                    <p:anim calcmode="lin" valueType="num">
                                      <p:cBhvr additive="base">
                                        <p:cTn id="33" dur="500" fill="hold"/>
                                        <p:tgtEl>
                                          <p:spTgt spid="7"/>
                                        </p:tgtEl>
                                        <p:attrNameLst>
                                          <p:attrName>ppt_y</p:attrName>
                                        </p:attrNameLst>
                                      </p:cBhvr>
                                      <p:tavLst>
                                        <p:tav tm="0">
                                          <p:val>
                                            <p:strVal val="#ppt_y"/>
                                          </p:val>
                                        </p:tav>
                                        <p:tav tm="100000">
                                          <p:val>
                                            <p:strVal val="#ppt_y"/>
                                          </p:val>
                                        </p:tav>
                                      </p:tavLst>
                                    </p:anim>
                                  </p:childTnLst>
                                </p:cTn>
                              </p:par>
                            </p:childTnLst>
                          </p:cTn>
                        </p:par>
                        <p:par>
                          <p:cTn id="34" fill="hold">
                            <p:stCondLst>
                              <p:cond delay="500"/>
                            </p:stCondLst>
                            <p:childTnLst>
                              <p:par>
                                <p:cTn id="35" presetID="2" presetClass="entr" presetSubtype="2" fill="hold" grpId="0" nodeType="afterEffect">
                                  <p:stCondLst>
                                    <p:cond delay="0"/>
                                  </p:stCondLst>
                                  <p:childTnLst>
                                    <p:set>
                                      <p:cBhvr>
                                        <p:cTn id="36" dur="1" fill="hold">
                                          <p:stCondLst>
                                            <p:cond delay="0"/>
                                          </p:stCondLst>
                                        </p:cTn>
                                        <p:tgtEl>
                                          <p:spTgt spid="77840"/>
                                        </p:tgtEl>
                                        <p:attrNameLst>
                                          <p:attrName>style.visibility</p:attrName>
                                        </p:attrNameLst>
                                      </p:cBhvr>
                                      <p:to>
                                        <p:strVal val="visible"/>
                                      </p:to>
                                    </p:set>
                                    <p:anim calcmode="lin" valueType="num">
                                      <p:cBhvr additive="base">
                                        <p:cTn id="37" dur="500" fill="hold"/>
                                        <p:tgtEl>
                                          <p:spTgt spid="77840"/>
                                        </p:tgtEl>
                                        <p:attrNameLst>
                                          <p:attrName>ppt_x</p:attrName>
                                        </p:attrNameLst>
                                      </p:cBhvr>
                                      <p:tavLst>
                                        <p:tav tm="0">
                                          <p:val>
                                            <p:strVal val="1+#ppt_w/2"/>
                                          </p:val>
                                        </p:tav>
                                        <p:tav tm="100000">
                                          <p:val>
                                            <p:strVal val="#ppt_x"/>
                                          </p:val>
                                        </p:tav>
                                      </p:tavLst>
                                    </p:anim>
                                    <p:anim calcmode="lin" valueType="num">
                                      <p:cBhvr additive="base">
                                        <p:cTn id="38" dur="500" fill="hold"/>
                                        <p:tgtEl>
                                          <p:spTgt spid="77840"/>
                                        </p:tgtEl>
                                        <p:attrNameLst>
                                          <p:attrName>ppt_y</p:attrName>
                                        </p:attrNameLst>
                                      </p:cBhvr>
                                      <p:tavLst>
                                        <p:tav tm="0">
                                          <p:val>
                                            <p:strVal val="#ppt_y"/>
                                          </p:val>
                                        </p:tav>
                                        <p:tav tm="100000">
                                          <p:val>
                                            <p:strVal val="#ppt_y"/>
                                          </p:val>
                                        </p:tav>
                                      </p:tavLst>
                                    </p:anim>
                                  </p:childTnLst>
                                </p:cTn>
                              </p:par>
                            </p:childTnLst>
                          </p:cTn>
                        </p:par>
                        <p:par>
                          <p:cTn id="39" fill="hold">
                            <p:stCondLst>
                              <p:cond delay="1000"/>
                            </p:stCondLst>
                            <p:childTnLst>
                              <p:par>
                                <p:cTn id="40" presetID="2" presetClass="entr" presetSubtype="8" fill="hold" nodeType="afterEffect">
                                  <p:stCondLst>
                                    <p:cond delay="200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500" fill="hold"/>
                                        <p:tgtEl>
                                          <p:spTgt spid="9"/>
                                        </p:tgtEl>
                                        <p:attrNameLst>
                                          <p:attrName>ppt_x</p:attrName>
                                        </p:attrNameLst>
                                      </p:cBhvr>
                                      <p:tavLst>
                                        <p:tav tm="0">
                                          <p:val>
                                            <p:strVal val="0-#ppt_w/2"/>
                                          </p:val>
                                        </p:tav>
                                        <p:tav tm="100000">
                                          <p:val>
                                            <p:strVal val="#ppt_x"/>
                                          </p:val>
                                        </p:tav>
                                      </p:tavLst>
                                    </p:anim>
                                    <p:anim calcmode="lin" valueType="num">
                                      <p:cBhvr additive="base">
                                        <p:cTn id="43" dur="500" fill="hold"/>
                                        <p:tgtEl>
                                          <p:spTgt spid="9"/>
                                        </p:tgtEl>
                                        <p:attrNameLst>
                                          <p:attrName>ppt_y</p:attrName>
                                        </p:attrNameLst>
                                      </p:cBhvr>
                                      <p:tavLst>
                                        <p:tav tm="0">
                                          <p:val>
                                            <p:strVal val="#ppt_y"/>
                                          </p:val>
                                        </p:tav>
                                        <p:tav tm="100000">
                                          <p:val>
                                            <p:strVal val="#ppt_y"/>
                                          </p:val>
                                        </p:tav>
                                      </p:tavLst>
                                    </p:anim>
                                  </p:childTnLst>
                                </p:cTn>
                              </p:par>
                            </p:childTnLst>
                          </p:cTn>
                        </p:par>
                        <p:par>
                          <p:cTn id="44" fill="hold">
                            <p:stCondLst>
                              <p:cond delay="3500"/>
                            </p:stCondLst>
                            <p:childTnLst>
                              <p:par>
                                <p:cTn id="45" presetID="2" presetClass="entr" presetSubtype="8" fill="hold" nodeType="afterEffect">
                                  <p:stCondLst>
                                    <p:cond delay="200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0-#ppt_w/2"/>
                                          </p:val>
                                        </p:tav>
                                        <p:tav tm="100000">
                                          <p:val>
                                            <p:strVal val="#ppt_x"/>
                                          </p:val>
                                        </p:tav>
                                      </p:tavLst>
                                    </p:anim>
                                    <p:anim calcmode="lin" valueType="num">
                                      <p:cBhvr additive="base">
                                        <p:cTn id="4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7" presetClass="entr" presetSubtype="10" fill="hold" grpId="0" nodeType="clickEffect">
                                  <p:stCondLst>
                                    <p:cond delay="0"/>
                                  </p:stCondLst>
                                  <p:childTnLst>
                                    <p:set>
                                      <p:cBhvr>
                                        <p:cTn id="52" dur="1" fill="hold">
                                          <p:stCondLst>
                                            <p:cond delay="0"/>
                                          </p:stCondLst>
                                        </p:cTn>
                                        <p:tgtEl>
                                          <p:spTgt spid="77846"/>
                                        </p:tgtEl>
                                        <p:attrNameLst>
                                          <p:attrName>style.visibility</p:attrName>
                                        </p:attrNameLst>
                                      </p:cBhvr>
                                      <p:to>
                                        <p:strVal val="visible"/>
                                      </p:to>
                                    </p:set>
                                    <p:anim calcmode="lin" valueType="num">
                                      <p:cBhvr>
                                        <p:cTn id="53" dur="500" fill="hold"/>
                                        <p:tgtEl>
                                          <p:spTgt spid="77846"/>
                                        </p:tgtEl>
                                        <p:attrNameLst>
                                          <p:attrName>ppt_w</p:attrName>
                                        </p:attrNameLst>
                                      </p:cBhvr>
                                      <p:tavLst>
                                        <p:tav tm="0">
                                          <p:val>
                                            <p:fltVal val="0"/>
                                          </p:val>
                                        </p:tav>
                                        <p:tav tm="100000">
                                          <p:val>
                                            <p:strVal val="#ppt_w"/>
                                          </p:val>
                                        </p:tav>
                                      </p:tavLst>
                                    </p:anim>
                                    <p:anim calcmode="lin" valueType="num">
                                      <p:cBhvr>
                                        <p:cTn id="54" dur="500" fill="hold"/>
                                        <p:tgtEl>
                                          <p:spTgt spid="7784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autoUpdateAnimBg="0"/>
      <p:bldP spid="77840" grpId="0" animBg="1" autoUpdateAnimBg="0"/>
      <p:bldP spid="77846"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 name="Slide Number Placeholder 4"/>
          <p:cNvSpPr>
            <a:spLocks noGrp="1"/>
          </p:cNvSpPr>
          <p:nvPr>
            <p:ph type="sldNum" sz="quarter" idx="12"/>
          </p:nvPr>
        </p:nvSpPr>
        <p:spPr/>
        <p:txBody>
          <a:bodyPr/>
          <a:lstStyle/>
          <a:p>
            <a:fld id="{5C708403-66B8-406A-A4A7-6D8DE56F26DC}" type="slidenum">
              <a:rPr lang="en-US"/>
              <a:pPr/>
              <a:t>12</a:t>
            </a:fld>
            <a:endParaRPr lang="en-US"/>
          </a:p>
        </p:txBody>
      </p:sp>
      <p:sp>
        <p:nvSpPr>
          <p:cNvPr id="98306" name="Rectangle 2"/>
          <p:cNvSpPr>
            <a:spLocks noGrp="1" noChangeArrowheads="1"/>
          </p:cNvSpPr>
          <p:nvPr>
            <p:ph type="title"/>
          </p:nvPr>
        </p:nvSpPr>
        <p:spPr/>
        <p:txBody>
          <a:bodyPr/>
          <a:lstStyle/>
          <a:p>
            <a:r>
              <a:rPr lang="en-US"/>
              <a:t>Identifying a class of address</a:t>
            </a:r>
          </a:p>
        </p:txBody>
      </p:sp>
      <p:sp>
        <p:nvSpPr>
          <p:cNvPr id="98307" name="Text Box 3"/>
          <p:cNvSpPr txBox="1">
            <a:spLocks noChangeArrowheads="1"/>
          </p:cNvSpPr>
          <p:nvPr/>
        </p:nvSpPr>
        <p:spPr bwMode="auto">
          <a:xfrm>
            <a:off x="1447800" y="1955800"/>
            <a:ext cx="2362200" cy="406400"/>
          </a:xfrm>
          <a:prstGeom prst="rect">
            <a:avLst/>
          </a:prstGeom>
          <a:solidFill>
            <a:srgbClr val="CCFFFF"/>
          </a:solidFill>
          <a:ln w="9525">
            <a:solidFill>
              <a:schemeClr val="tx1"/>
            </a:solidFill>
            <a:miter lim="800000"/>
            <a:headEnd/>
            <a:tailEnd/>
          </a:ln>
          <a:effectLst/>
        </p:spPr>
        <p:txBody>
          <a:bodyPr>
            <a:spAutoFit/>
          </a:bodyPr>
          <a:lstStyle/>
          <a:p>
            <a:pPr algn="ctr">
              <a:spcBef>
                <a:spcPct val="50000"/>
              </a:spcBef>
            </a:pPr>
            <a:r>
              <a:rPr lang="en-US" sz="2000" b="1"/>
              <a:t>Address Identifier</a:t>
            </a:r>
          </a:p>
        </p:txBody>
      </p:sp>
      <p:sp>
        <p:nvSpPr>
          <p:cNvPr id="98308" name="Text Box 4"/>
          <p:cNvSpPr txBox="1">
            <a:spLocks noChangeArrowheads="1"/>
          </p:cNvSpPr>
          <p:nvPr/>
        </p:nvSpPr>
        <p:spPr bwMode="auto">
          <a:xfrm>
            <a:off x="3810000" y="1955800"/>
            <a:ext cx="2362200" cy="406400"/>
          </a:xfrm>
          <a:prstGeom prst="rect">
            <a:avLst/>
          </a:prstGeom>
          <a:solidFill>
            <a:srgbClr val="FFCCCC"/>
          </a:solidFill>
          <a:ln w="9525">
            <a:solidFill>
              <a:schemeClr val="tx1"/>
            </a:solidFill>
            <a:miter lim="800000"/>
            <a:headEnd/>
            <a:tailEnd/>
          </a:ln>
          <a:effectLst/>
        </p:spPr>
        <p:txBody>
          <a:bodyPr>
            <a:spAutoFit/>
          </a:bodyPr>
          <a:lstStyle/>
          <a:p>
            <a:pPr algn="ctr">
              <a:spcBef>
                <a:spcPct val="50000"/>
              </a:spcBef>
            </a:pPr>
            <a:r>
              <a:rPr lang="en-US" sz="2000" b="1"/>
              <a:t>Network Address</a:t>
            </a:r>
          </a:p>
        </p:txBody>
      </p:sp>
      <p:sp>
        <p:nvSpPr>
          <p:cNvPr id="98310" name="Text Box 6"/>
          <p:cNvSpPr txBox="1">
            <a:spLocks noChangeArrowheads="1"/>
          </p:cNvSpPr>
          <p:nvPr/>
        </p:nvSpPr>
        <p:spPr bwMode="auto">
          <a:xfrm>
            <a:off x="6172200" y="1955800"/>
            <a:ext cx="2362200" cy="406400"/>
          </a:xfrm>
          <a:prstGeom prst="rect">
            <a:avLst/>
          </a:prstGeom>
          <a:solidFill>
            <a:srgbClr val="FFFFCC"/>
          </a:solidFill>
          <a:ln w="9525">
            <a:solidFill>
              <a:schemeClr val="tx1"/>
            </a:solidFill>
            <a:miter lim="800000"/>
            <a:headEnd/>
            <a:tailEnd/>
          </a:ln>
          <a:effectLst/>
        </p:spPr>
        <p:txBody>
          <a:bodyPr>
            <a:spAutoFit/>
          </a:bodyPr>
          <a:lstStyle/>
          <a:p>
            <a:pPr algn="ctr">
              <a:spcBef>
                <a:spcPct val="50000"/>
              </a:spcBef>
            </a:pPr>
            <a:r>
              <a:rPr lang="en-US" sz="2000" b="1"/>
              <a:t>Host Address</a:t>
            </a:r>
          </a:p>
        </p:txBody>
      </p:sp>
      <p:grpSp>
        <p:nvGrpSpPr>
          <p:cNvPr id="2" name="Group 40"/>
          <p:cNvGrpSpPr>
            <a:grpSpLocks/>
          </p:cNvGrpSpPr>
          <p:nvPr/>
        </p:nvGrpSpPr>
        <p:grpSpPr bwMode="auto">
          <a:xfrm>
            <a:off x="838200" y="2590800"/>
            <a:ext cx="7696200" cy="457200"/>
            <a:chOff x="528" y="1632"/>
            <a:chExt cx="4848" cy="288"/>
          </a:xfrm>
        </p:grpSpPr>
        <p:sp>
          <p:nvSpPr>
            <p:cNvPr id="98313" name="Text Box 9"/>
            <p:cNvSpPr txBox="1">
              <a:spLocks noChangeArrowheads="1"/>
            </p:cNvSpPr>
            <p:nvPr/>
          </p:nvSpPr>
          <p:spPr bwMode="auto">
            <a:xfrm>
              <a:off x="912" y="1664"/>
              <a:ext cx="192" cy="256"/>
            </a:xfrm>
            <a:prstGeom prst="rect">
              <a:avLst/>
            </a:prstGeom>
            <a:solidFill>
              <a:srgbClr val="CCFFFF"/>
            </a:solidFill>
            <a:ln w="9525">
              <a:solidFill>
                <a:schemeClr val="tx1"/>
              </a:solidFill>
              <a:miter lim="800000"/>
              <a:headEnd/>
              <a:tailEnd/>
            </a:ln>
            <a:effectLst/>
          </p:spPr>
          <p:txBody>
            <a:bodyPr>
              <a:spAutoFit/>
            </a:bodyPr>
            <a:lstStyle/>
            <a:p>
              <a:pPr>
                <a:spcBef>
                  <a:spcPct val="50000"/>
                </a:spcBef>
              </a:pPr>
              <a:r>
                <a:rPr lang="en-US" sz="2000" b="1"/>
                <a:t>0</a:t>
              </a:r>
            </a:p>
          </p:txBody>
        </p:sp>
        <p:sp>
          <p:nvSpPr>
            <p:cNvPr id="98314" name="Text Box 10"/>
            <p:cNvSpPr txBox="1">
              <a:spLocks noChangeArrowheads="1"/>
            </p:cNvSpPr>
            <p:nvPr/>
          </p:nvSpPr>
          <p:spPr bwMode="auto">
            <a:xfrm>
              <a:off x="1104" y="1664"/>
              <a:ext cx="1920" cy="256"/>
            </a:xfrm>
            <a:prstGeom prst="rect">
              <a:avLst/>
            </a:prstGeom>
            <a:solidFill>
              <a:srgbClr val="FFCCCC"/>
            </a:solidFill>
            <a:ln w="9525">
              <a:solidFill>
                <a:schemeClr val="tx1"/>
              </a:solidFill>
              <a:miter lim="800000"/>
              <a:headEnd/>
              <a:tailEnd/>
            </a:ln>
            <a:effectLst/>
          </p:spPr>
          <p:txBody>
            <a:bodyPr>
              <a:spAutoFit/>
            </a:bodyPr>
            <a:lstStyle/>
            <a:p>
              <a:pPr algn="ctr">
                <a:spcBef>
                  <a:spcPct val="50000"/>
                </a:spcBef>
              </a:pPr>
              <a:r>
                <a:rPr lang="en-US" sz="2000" b="1"/>
                <a:t>7 bits Network Address</a:t>
              </a:r>
            </a:p>
          </p:txBody>
        </p:sp>
        <p:sp>
          <p:nvSpPr>
            <p:cNvPr id="98315" name="Text Box 11"/>
            <p:cNvSpPr txBox="1">
              <a:spLocks noChangeArrowheads="1"/>
            </p:cNvSpPr>
            <p:nvPr/>
          </p:nvSpPr>
          <p:spPr bwMode="auto">
            <a:xfrm>
              <a:off x="3024" y="1664"/>
              <a:ext cx="2352" cy="256"/>
            </a:xfrm>
            <a:prstGeom prst="rect">
              <a:avLst/>
            </a:prstGeom>
            <a:solidFill>
              <a:srgbClr val="FFFFCC"/>
            </a:solidFill>
            <a:ln w="9525">
              <a:solidFill>
                <a:schemeClr val="tx1"/>
              </a:solidFill>
              <a:miter lim="800000"/>
              <a:headEnd/>
              <a:tailEnd/>
            </a:ln>
            <a:effectLst/>
          </p:spPr>
          <p:txBody>
            <a:bodyPr>
              <a:spAutoFit/>
            </a:bodyPr>
            <a:lstStyle/>
            <a:p>
              <a:pPr algn="ctr">
                <a:spcBef>
                  <a:spcPct val="50000"/>
                </a:spcBef>
              </a:pPr>
              <a:r>
                <a:rPr lang="en-US" sz="2000" b="1"/>
                <a:t>24 bits Host Address</a:t>
              </a:r>
            </a:p>
          </p:txBody>
        </p:sp>
        <p:sp>
          <p:nvSpPr>
            <p:cNvPr id="98316" name="Text Box 12"/>
            <p:cNvSpPr txBox="1">
              <a:spLocks noChangeArrowheads="1"/>
            </p:cNvSpPr>
            <p:nvPr/>
          </p:nvSpPr>
          <p:spPr bwMode="auto">
            <a:xfrm>
              <a:off x="528" y="1632"/>
              <a:ext cx="288" cy="288"/>
            </a:xfrm>
            <a:prstGeom prst="rect">
              <a:avLst/>
            </a:prstGeom>
            <a:noFill/>
            <a:ln w="9525">
              <a:noFill/>
              <a:miter lim="800000"/>
              <a:headEnd/>
              <a:tailEnd/>
            </a:ln>
            <a:effectLst/>
          </p:spPr>
          <p:txBody>
            <a:bodyPr>
              <a:spAutoFit/>
            </a:bodyPr>
            <a:lstStyle/>
            <a:p>
              <a:pPr>
                <a:spcBef>
                  <a:spcPct val="50000"/>
                </a:spcBef>
              </a:pPr>
              <a:r>
                <a:rPr lang="en-US" b="1"/>
                <a:t>A</a:t>
              </a:r>
            </a:p>
          </p:txBody>
        </p:sp>
      </p:grpSp>
      <p:grpSp>
        <p:nvGrpSpPr>
          <p:cNvPr id="3" name="Group 41"/>
          <p:cNvGrpSpPr>
            <a:grpSpLocks/>
          </p:cNvGrpSpPr>
          <p:nvPr/>
        </p:nvGrpSpPr>
        <p:grpSpPr bwMode="auto">
          <a:xfrm>
            <a:off x="838200" y="3276600"/>
            <a:ext cx="7696200" cy="457200"/>
            <a:chOff x="528" y="2064"/>
            <a:chExt cx="4848" cy="288"/>
          </a:xfrm>
        </p:grpSpPr>
        <p:sp>
          <p:nvSpPr>
            <p:cNvPr id="98319" name="Text Box 15"/>
            <p:cNvSpPr txBox="1">
              <a:spLocks noChangeArrowheads="1"/>
            </p:cNvSpPr>
            <p:nvPr/>
          </p:nvSpPr>
          <p:spPr bwMode="auto">
            <a:xfrm>
              <a:off x="912" y="2096"/>
              <a:ext cx="336" cy="256"/>
            </a:xfrm>
            <a:prstGeom prst="rect">
              <a:avLst/>
            </a:prstGeom>
            <a:solidFill>
              <a:srgbClr val="CCFFFF"/>
            </a:solidFill>
            <a:ln w="9525">
              <a:solidFill>
                <a:schemeClr val="tx1"/>
              </a:solidFill>
              <a:miter lim="800000"/>
              <a:headEnd/>
              <a:tailEnd/>
            </a:ln>
            <a:effectLst/>
          </p:spPr>
          <p:txBody>
            <a:bodyPr>
              <a:spAutoFit/>
            </a:bodyPr>
            <a:lstStyle/>
            <a:p>
              <a:pPr algn="ctr">
                <a:spcBef>
                  <a:spcPct val="50000"/>
                </a:spcBef>
              </a:pPr>
              <a:r>
                <a:rPr lang="en-US" sz="2000" b="1"/>
                <a:t>10</a:t>
              </a:r>
            </a:p>
          </p:txBody>
        </p:sp>
        <p:sp>
          <p:nvSpPr>
            <p:cNvPr id="98320" name="Text Box 16"/>
            <p:cNvSpPr txBox="1">
              <a:spLocks noChangeArrowheads="1"/>
            </p:cNvSpPr>
            <p:nvPr/>
          </p:nvSpPr>
          <p:spPr bwMode="auto">
            <a:xfrm>
              <a:off x="1248" y="2096"/>
              <a:ext cx="2304" cy="256"/>
            </a:xfrm>
            <a:prstGeom prst="rect">
              <a:avLst/>
            </a:prstGeom>
            <a:solidFill>
              <a:srgbClr val="FFCCCC"/>
            </a:solidFill>
            <a:ln w="9525">
              <a:solidFill>
                <a:schemeClr val="tx1"/>
              </a:solidFill>
              <a:miter lim="800000"/>
              <a:headEnd/>
              <a:tailEnd/>
            </a:ln>
            <a:effectLst/>
          </p:spPr>
          <p:txBody>
            <a:bodyPr>
              <a:spAutoFit/>
            </a:bodyPr>
            <a:lstStyle/>
            <a:p>
              <a:pPr algn="ctr">
                <a:spcBef>
                  <a:spcPct val="50000"/>
                </a:spcBef>
              </a:pPr>
              <a:r>
                <a:rPr lang="en-US" sz="2000" b="1"/>
                <a:t>14 bits Network Address</a:t>
              </a:r>
            </a:p>
          </p:txBody>
        </p:sp>
        <p:sp>
          <p:nvSpPr>
            <p:cNvPr id="98321" name="Text Box 17"/>
            <p:cNvSpPr txBox="1">
              <a:spLocks noChangeArrowheads="1"/>
            </p:cNvSpPr>
            <p:nvPr/>
          </p:nvSpPr>
          <p:spPr bwMode="auto">
            <a:xfrm>
              <a:off x="3552" y="2096"/>
              <a:ext cx="1824" cy="256"/>
            </a:xfrm>
            <a:prstGeom prst="rect">
              <a:avLst/>
            </a:prstGeom>
            <a:solidFill>
              <a:srgbClr val="FFFFCC"/>
            </a:solidFill>
            <a:ln w="9525">
              <a:solidFill>
                <a:schemeClr val="tx1"/>
              </a:solidFill>
              <a:miter lim="800000"/>
              <a:headEnd/>
              <a:tailEnd/>
            </a:ln>
            <a:effectLst/>
          </p:spPr>
          <p:txBody>
            <a:bodyPr>
              <a:spAutoFit/>
            </a:bodyPr>
            <a:lstStyle/>
            <a:p>
              <a:pPr algn="ctr">
                <a:spcBef>
                  <a:spcPct val="50000"/>
                </a:spcBef>
              </a:pPr>
              <a:r>
                <a:rPr lang="en-US" sz="2000" b="1"/>
                <a:t>16 bits Host Address</a:t>
              </a:r>
            </a:p>
          </p:txBody>
        </p:sp>
        <p:sp>
          <p:nvSpPr>
            <p:cNvPr id="98322" name="Text Box 18"/>
            <p:cNvSpPr txBox="1">
              <a:spLocks noChangeArrowheads="1"/>
            </p:cNvSpPr>
            <p:nvPr/>
          </p:nvSpPr>
          <p:spPr bwMode="auto">
            <a:xfrm>
              <a:off x="528" y="2064"/>
              <a:ext cx="288" cy="288"/>
            </a:xfrm>
            <a:prstGeom prst="rect">
              <a:avLst/>
            </a:prstGeom>
            <a:noFill/>
            <a:ln w="9525">
              <a:noFill/>
              <a:miter lim="800000"/>
              <a:headEnd/>
              <a:tailEnd/>
            </a:ln>
            <a:effectLst/>
          </p:spPr>
          <p:txBody>
            <a:bodyPr>
              <a:spAutoFit/>
            </a:bodyPr>
            <a:lstStyle/>
            <a:p>
              <a:pPr>
                <a:spcBef>
                  <a:spcPct val="50000"/>
                </a:spcBef>
              </a:pPr>
              <a:r>
                <a:rPr lang="en-US" b="1"/>
                <a:t>B</a:t>
              </a:r>
            </a:p>
          </p:txBody>
        </p:sp>
      </p:grpSp>
      <p:grpSp>
        <p:nvGrpSpPr>
          <p:cNvPr id="4" name="Group 42"/>
          <p:cNvGrpSpPr>
            <a:grpSpLocks/>
          </p:cNvGrpSpPr>
          <p:nvPr/>
        </p:nvGrpSpPr>
        <p:grpSpPr bwMode="auto">
          <a:xfrm>
            <a:off x="838200" y="3962400"/>
            <a:ext cx="7696200" cy="457200"/>
            <a:chOff x="528" y="2496"/>
            <a:chExt cx="4848" cy="288"/>
          </a:xfrm>
        </p:grpSpPr>
        <p:sp>
          <p:nvSpPr>
            <p:cNvPr id="98325" name="Text Box 21"/>
            <p:cNvSpPr txBox="1">
              <a:spLocks noChangeArrowheads="1"/>
            </p:cNvSpPr>
            <p:nvPr/>
          </p:nvSpPr>
          <p:spPr bwMode="auto">
            <a:xfrm>
              <a:off x="912" y="2528"/>
              <a:ext cx="432" cy="256"/>
            </a:xfrm>
            <a:prstGeom prst="rect">
              <a:avLst/>
            </a:prstGeom>
            <a:solidFill>
              <a:srgbClr val="CCFFFF"/>
            </a:solidFill>
            <a:ln w="9525">
              <a:solidFill>
                <a:schemeClr val="tx1"/>
              </a:solidFill>
              <a:miter lim="800000"/>
              <a:headEnd/>
              <a:tailEnd/>
            </a:ln>
            <a:effectLst/>
          </p:spPr>
          <p:txBody>
            <a:bodyPr>
              <a:spAutoFit/>
            </a:bodyPr>
            <a:lstStyle/>
            <a:p>
              <a:pPr algn="ctr">
                <a:spcBef>
                  <a:spcPct val="50000"/>
                </a:spcBef>
              </a:pPr>
              <a:r>
                <a:rPr lang="en-US" sz="2000" b="1"/>
                <a:t>110</a:t>
              </a:r>
            </a:p>
          </p:txBody>
        </p:sp>
        <p:sp>
          <p:nvSpPr>
            <p:cNvPr id="98326" name="Text Box 22"/>
            <p:cNvSpPr txBox="1">
              <a:spLocks noChangeArrowheads="1"/>
            </p:cNvSpPr>
            <p:nvPr/>
          </p:nvSpPr>
          <p:spPr bwMode="auto">
            <a:xfrm>
              <a:off x="1344" y="2528"/>
              <a:ext cx="2400" cy="256"/>
            </a:xfrm>
            <a:prstGeom prst="rect">
              <a:avLst/>
            </a:prstGeom>
            <a:solidFill>
              <a:srgbClr val="FFCCCC"/>
            </a:solidFill>
            <a:ln w="9525">
              <a:solidFill>
                <a:schemeClr val="tx1"/>
              </a:solidFill>
              <a:miter lim="800000"/>
              <a:headEnd/>
              <a:tailEnd/>
            </a:ln>
            <a:effectLst/>
          </p:spPr>
          <p:txBody>
            <a:bodyPr>
              <a:spAutoFit/>
            </a:bodyPr>
            <a:lstStyle/>
            <a:p>
              <a:pPr algn="ctr">
                <a:spcBef>
                  <a:spcPct val="50000"/>
                </a:spcBef>
              </a:pPr>
              <a:r>
                <a:rPr lang="en-US" sz="2000" b="1"/>
                <a:t>21 bits Network Address</a:t>
              </a:r>
            </a:p>
          </p:txBody>
        </p:sp>
        <p:sp>
          <p:nvSpPr>
            <p:cNvPr id="98327" name="Text Box 23"/>
            <p:cNvSpPr txBox="1">
              <a:spLocks noChangeArrowheads="1"/>
            </p:cNvSpPr>
            <p:nvPr/>
          </p:nvSpPr>
          <p:spPr bwMode="auto">
            <a:xfrm>
              <a:off x="3744" y="2528"/>
              <a:ext cx="1632" cy="256"/>
            </a:xfrm>
            <a:prstGeom prst="rect">
              <a:avLst/>
            </a:prstGeom>
            <a:solidFill>
              <a:srgbClr val="FFFFCC"/>
            </a:solidFill>
            <a:ln w="9525">
              <a:solidFill>
                <a:schemeClr val="tx1"/>
              </a:solidFill>
              <a:miter lim="800000"/>
              <a:headEnd/>
              <a:tailEnd/>
            </a:ln>
            <a:effectLst/>
          </p:spPr>
          <p:txBody>
            <a:bodyPr>
              <a:spAutoFit/>
            </a:bodyPr>
            <a:lstStyle/>
            <a:p>
              <a:pPr algn="ctr">
                <a:spcBef>
                  <a:spcPct val="50000"/>
                </a:spcBef>
              </a:pPr>
              <a:r>
                <a:rPr lang="en-US" sz="2000" b="1"/>
                <a:t>8 bits Host Address</a:t>
              </a:r>
            </a:p>
          </p:txBody>
        </p:sp>
        <p:sp>
          <p:nvSpPr>
            <p:cNvPr id="98328" name="Text Box 24"/>
            <p:cNvSpPr txBox="1">
              <a:spLocks noChangeArrowheads="1"/>
            </p:cNvSpPr>
            <p:nvPr/>
          </p:nvSpPr>
          <p:spPr bwMode="auto">
            <a:xfrm>
              <a:off x="528" y="2496"/>
              <a:ext cx="288" cy="288"/>
            </a:xfrm>
            <a:prstGeom prst="rect">
              <a:avLst/>
            </a:prstGeom>
            <a:noFill/>
            <a:ln w="9525">
              <a:noFill/>
              <a:miter lim="800000"/>
              <a:headEnd/>
              <a:tailEnd/>
            </a:ln>
            <a:effectLst/>
          </p:spPr>
          <p:txBody>
            <a:bodyPr>
              <a:spAutoFit/>
            </a:bodyPr>
            <a:lstStyle/>
            <a:p>
              <a:pPr>
                <a:spcBef>
                  <a:spcPct val="50000"/>
                </a:spcBef>
              </a:pPr>
              <a:r>
                <a:rPr lang="en-US" b="1"/>
                <a:t>C</a:t>
              </a:r>
            </a:p>
          </p:txBody>
        </p:sp>
      </p:grpSp>
      <p:grpSp>
        <p:nvGrpSpPr>
          <p:cNvPr id="5" name="Group 43"/>
          <p:cNvGrpSpPr>
            <a:grpSpLocks/>
          </p:cNvGrpSpPr>
          <p:nvPr/>
        </p:nvGrpSpPr>
        <p:grpSpPr bwMode="auto">
          <a:xfrm>
            <a:off x="838200" y="4648200"/>
            <a:ext cx="7696200" cy="457200"/>
            <a:chOff x="528" y="2928"/>
            <a:chExt cx="4848" cy="288"/>
          </a:xfrm>
        </p:grpSpPr>
        <p:sp>
          <p:nvSpPr>
            <p:cNvPr id="98331" name="Text Box 27"/>
            <p:cNvSpPr txBox="1">
              <a:spLocks noChangeArrowheads="1"/>
            </p:cNvSpPr>
            <p:nvPr/>
          </p:nvSpPr>
          <p:spPr bwMode="auto">
            <a:xfrm>
              <a:off x="912" y="2960"/>
              <a:ext cx="480" cy="256"/>
            </a:xfrm>
            <a:prstGeom prst="rect">
              <a:avLst/>
            </a:prstGeom>
            <a:solidFill>
              <a:srgbClr val="CCFFFF"/>
            </a:solidFill>
            <a:ln w="9525">
              <a:solidFill>
                <a:schemeClr val="tx1"/>
              </a:solidFill>
              <a:miter lim="800000"/>
              <a:headEnd/>
              <a:tailEnd/>
            </a:ln>
            <a:effectLst/>
          </p:spPr>
          <p:txBody>
            <a:bodyPr>
              <a:spAutoFit/>
            </a:bodyPr>
            <a:lstStyle/>
            <a:p>
              <a:pPr algn="ctr">
                <a:spcBef>
                  <a:spcPct val="50000"/>
                </a:spcBef>
              </a:pPr>
              <a:r>
                <a:rPr lang="en-US" sz="2000" b="1"/>
                <a:t>1110</a:t>
              </a:r>
            </a:p>
          </p:txBody>
        </p:sp>
        <p:sp>
          <p:nvSpPr>
            <p:cNvPr id="98332" name="Text Box 28"/>
            <p:cNvSpPr txBox="1">
              <a:spLocks noChangeArrowheads="1"/>
            </p:cNvSpPr>
            <p:nvPr/>
          </p:nvSpPr>
          <p:spPr bwMode="auto">
            <a:xfrm>
              <a:off x="1392" y="2960"/>
              <a:ext cx="3984" cy="256"/>
            </a:xfrm>
            <a:prstGeom prst="rect">
              <a:avLst/>
            </a:prstGeom>
            <a:solidFill>
              <a:srgbClr val="DDDDDD"/>
            </a:solidFill>
            <a:ln w="9525">
              <a:solidFill>
                <a:schemeClr val="tx1"/>
              </a:solidFill>
              <a:miter lim="800000"/>
              <a:headEnd/>
              <a:tailEnd/>
            </a:ln>
            <a:effectLst/>
          </p:spPr>
          <p:txBody>
            <a:bodyPr>
              <a:spAutoFit/>
            </a:bodyPr>
            <a:lstStyle/>
            <a:p>
              <a:pPr algn="ctr">
                <a:spcBef>
                  <a:spcPct val="50000"/>
                </a:spcBef>
              </a:pPr>
              <a:r>
                <a:rPr lang="en-US" sz="2000" b="1"/>
                <a:t>Multicast address (224.0.0.0-239.255.255.255)</a:t>
              </a:r>
            </a:p>
          </p:txBody>
        </p:sp>
        <p:sp>
          <p:nvSpPr>
            <p:cNvPr id="98334" name="Text Box 30"/>
            <p:cNvSpPr txBox="1">
              <a:spLocks noChangeArrowheads="1"/>
            </p:cNvSpPr>
            <p:nvPr/>
          </p:nvSpPr>
          <p:spPr bwMode="auto">
            <a:xfrm>
              <a:off x="528" y="2928"/>
              <a:ext cx="288" cy="288"/>
            </a:xfrm>
            <a:prstGeom prst="rect">
              <a:avLst/>
            </a:prstGeom>
            <a:noFill/>
            <a:ln w="9525">
              <a:noFill/>
              <a:miter lim="800000"/>
              <a:headEnd/>
              <a:tailEnd/>
            </a:ln>
            <a:effectLst/>
          </p:spPr>
          <p:txBody>
            <a:bodyPr>
              <a:spAutoFit/>
            </a:bodyPr>
            <a:lstStyle/>
            <a:p>
              <a:pPr>
                <a:spcBef>
                  <a:spcPct val="50000"/>
                </a:spcBef>
              </a:pPr>
              <a:r>
                <a:rPr lang="en-US" b="1"/>
                <a:t>D</a:t>
              </a:r>
            </a:p>
          </p:txBody>
        </p:sp>
      </p:grpSp>
      <p:grpSp>
        <p:nvGrpSpPr>
          <p:cNvPr id="6" name="Group 44"/>
          <p:cNvGrpSpPr>
            <a:grpSpLocks/>
          </p:cNvGrpSpPr>
          <p:nvPr/>
        </p:nvGrpSpPr>
        <p:grpSpPr bwMode="auto">
          <a:xfrm>
            <a:off x="838200" y="5334000"/>
            <a:ext cx="7696200" cy="457200"/>
            <a:chOff x="528" y="3360"/>
            <a:chExt cx="4848" cy="288"/>
          </a:xfrm>
        </p:grpSpPr>
        <p:sp>
          <p:nvSpPr>
            <p:cNvPr id="98337" name="Text Box 33"/>
            <p:cNvSpPr txBox="1">
              <a:spLocks noChangeArrowheads="1"/>
            </p:cNvSpPr>
            <p:nvPr/>
          </p:nvSpPr>
          <p:spPr bwMode="auto">
            <a:xfrm>
              <a:off x="912" y="3392"/>
              <a:ext cx="576" cy="256"/>
            </a:xfrm>
            <a:prstGeom prst="rect">
              <a:avLst/>
            </a:prstGeom>
            <a:solidFill>
              <a:srgbClr val="CCFFFF"/>
            </a:solidFill>
            <a:ln w="9525">
              <a:solidFill>
                <a:schemeClr val="tx1"/>
              </a:solidFill>
              <a:miter lim="800000"/>
              <a:headEnd/>
              <a:tailEnd/>
            </a:ln>
            <a:effectLst/>
          </p:spPr>
          <p:txBody>
            <a:bodyPr>
              <a:spAutoFit/>
            </a:bodyPr>
            <a:lstStyle/>
            <a:p>
              <a:pPr algn="ctr">
                <a:spcBef>
                  <a:spcPct val="50000"/>
                </a:spcBef>
              </a:pPr>
              <a:r>
                <a:rPr lang="en-US" sz="2000" b="1"/>
                <a:t>1111</a:t>
              </a:r>
            </a:p>
          </p:txBody>
        </p:sp>
        <p:sp>
          <p:nvSpPr>
            <p:cNvPr id="98338" name="Text Box 34"/>
            <p:cNvSpPr txBox="1">
              <a:spLocks noChangeArrowheads="1"/>
            </p:cNvSpPr>
            <p:nvPr/>
          </p:nvSpPr>
          <p:spPr bwMode="auto">
            <a:xfrm>
              <a:off x="1488" y="3392"/>
              <a:ext cx="3888" cy="256"/>
            </a:xfrm>
            <a:prstGeom prst="rect">
              <a:avLst/>
            </a:prstGeom>
            <a:solidFill>
              <a:srgbClr val="DDDDDD"/>
            </a:solidFill>
            <a:ln w="9525">
              <a:solidFill>
                <a:schemeClr val="tx1"/>
              </a:solidFill>
              <a:miter lim="800000"/>
              <a:headEnd/>
              <a:tailEnd/>
            </a:ln>
            <a:effectLst/>
          </p:spPr>
          <p:txBody>
            <a:bodyPr>
              <a:spAutoFit/>
            </a:bodyPr>
            <a:lstStyle/>
            <a:p>
              <a:pPr algn="ctr">
                <a:spcBef>
                  <a:spcPct val="50000"/>
                </a:spcBef>
              </a:pPr>
              <a:r>
                <a:rPr lang="en-US" sz="2000" b="1"/>
                <a:t>Reserved for future use</a:t>
              </a:r>
            </a:p>
          </p:txBody>
        </p:sp>
        <p:sp>
          <p:nvSpPr>
            <p:cNvPr id="98339" name="Text Box 35"/>
            <p:cNvSpPr txBox="1">
              <a:spLocks noChangeArrowheads="1"/>
            </p:cNvSpPr>
            <p:nvPr/>
          </p:nvSpPr>
          <p:spPr bwMode="auto">
            <a:xfrm>
              <a:off x="528" y="3360"/>
              <a:ext cx="288" cy="288"/>
            </a:xfrm>
            <a:prstGeom prst="rect">
              <a:avLst/>
            </a:prstGeom>
            <a:noFill/>
            <a:ln w="9525">
              <a:noFill/>
              <a:miter lim="800000"/>
              <a:headEnd/>
              <a:tailEnd/>
            </a:ln>
            <a:effectLst/>
          </p:spPr>
          <p:txBody>
            <a:bodyPr>
              <a:spAutoFit/>
            </a:bodyPr>
            <a:lstStyle/>
            <a:p>
              <a:pPr>
                <a:spcBef>
                  <a:spcPct val="50000"/>
                </a:spcBef>
              </a:pPr>
              <a:r>
                <a:rPr lang="en-US" b="1"/>
                <a:t>E</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98306"/>
                                        </p:tgtEl>
                                        <p:attrNameLst>
                                          <p:attrName>style.visibility</p:attrName>
                                        </p:attrNameLst>
                                      </p:cBhvr>
                                      <p:to>
                                        <p:strVal val="visible"/>
                                      </p:to>
                                    </p:set>
                                  </p:childTnLst>
                                </p:cTn>
                              </p:par>
                            </p:childTnLst>
                          </p:cTn>
                        </p:par>
                        <p:par>
                          <p:cTn id="7" fill="hold">
                            <p:stCondLst>
                              <p:cond delay="500"/>
                            </p:stCondLst>
                            <p:childTnLst>
                              <p:par>
                                <p:cTn id="8" presetID="17" presetClass="entr" presetSubtype="10" fill="hold" grpId="0" nodeType="afterEffect">
                                  <p:stCondLst>
                                    <p:cond delay="0"/>
                                  </p:stCondLst>
                                  <p:childTnLst>
                                    <p:set>
                                      <p:cBhvr>
                                        <p:cTn id="9" dur="1" fill="hold">
                                          <p:stCondLst>
                                            <p:cond delay="0"/>
                                          </p:stCondLst>
                                        </p:cTn>
                                        <p:tgtEl>
                                          <p:spTgt spid="98307"/>
                                        </p:tgtEl>
                                        <p:attrNameLst>
                                          <p:attrName>style.visibility</p:attrName>
                                        </p:attrNameLst>
                                      </p:cBhvr>
                                      <p:to>
                                        <p:strVal val="visible"/>
                                      </p:to>
                                    </p:set>
                                    <p:anim calcmode="lin" valueType="num">
                                      <p:cBhvr>
                                        <p:cTn id="10" dur="500" fill="hold"/>
                                        <p:tgtEl>
                                          <p:spTgt spid="98307"/>
                                        </p:tgtEl>
                                        <p:attrNameLst>
                                          <p:attrName>ppt_w</p:attrName>
                                        </p:attrNameLst>
                                      </p:cBhvr>
                                      <p:tavLst>
                                        <p:tav tm="0">
                                          <p:val>
                                            <p:fltVal val="0"/>
                                          </p:val>
                                        </p:tav>
                                        <p:tav tm="100000">
                                          <p:val>
                                            <p:strVal val="#ppt_w"/>
                                          </p:val>
                                        </p:tav>
                                      </p:tavLst>
                                    </p:anim>
                                    <p:anim calcmode="lin" valueType="num">
                                      <p:cBhvr>
                                        <p:cTn id="11" dur="500" fill="hold"/>
                                        <p:tgtEl>
                                          <p:spTgt spid="98307"/>
                                        </p:tgtEl>
                                        <p:attrNameLst>
                                          <p:attrName>ppt_h</p:attrName>
                                        </p:attrNameLst>
                                      </p:cBhvr>
                                      <p:tavLst>
                                        <p:tav tm="0">
                                          <p:val>
                                            <p:strVal val="#ppt_h"/>
                                          </p:val>
                                        </p:tav>
                                        <p:tav tm="100000">
                                          <p:val>
                                            <p:strVal val="#ppt_h"/>
                                          </p:val>
                                        </p:tav>
                                      </p:tavLst>
                                    </p:anim>
                                  </p:childTnLst>
                                </p:cTn>
                              </p:par>
                            </p:childTnLst>
                          </p:cTn>
                        </p:par>
                        <p:par>
                          <p:cTn id="12" fill="hold">
                            <p:stCondLst>
                              <p:cond delay="1000"/>
                            </p:stCondLst>
                            <p:childTnLst>
                              <p:par>
                                <p:cTn id="13" presetID="17" presetClass="entr" presetSubtype="10" fill="hold" grpId="0" nodeType="afterEffect">
                                  <p:stCondLst>
                                    <p:cond delay="0"/>
                                  </p:stCondLst>
                                  <p:childTnLst>
                                    <p:set>
                                      <p:cBhvr>
                                        <p:cTn id="14" dur="1" fill="hold">
                                          <p:stCondLst>
                                            <p:cond delay="0"/>
                                          </p:stCondLst>
                                        </p:cTn>
                                        <p:tgtEl>
                                          <p:spTgt spid="98308"/>
                                        </p:tgtEl>
                                        <p:attrNameLst>
                                          <p:attrName>style.visibility</p:attrName>
                                        </p:attrNameLst>
                                      </p:cBhvr>
                                      <p:to>
                                        <p:strVal val="visible"/>
                                      </p:to>
                                    </p:set>
                                    <p:anim calcmode="lin" valueType="num">
                                      <p:cBhvr>
                                        <p:cTn id="15" dur="500" fill="hold"/>
                                        <p:tgtEl>
                                          <p:spTgt spid="98308"/>
                                        </p:tgtEl>
                                        <p:attrNameLst>
                                          <p:attrName>ppt_w</p:attrName>
                                        </p:attrNameLst>
                                      </p:cBhvr>
                                      <p:tavLst>
                                        <p:tav tm="0">
                                          <p:val>
                                            <p:fltVal val="0"/>
                                          </p:val>
                                        </p:tav>
                                        <p:tav tm="100000">
                                          <p:val>
                                            <p:strVal val="#ppt_w"/>
                                          </p:val>
                                        </p:tav>
                                      </p:tavLst>
                                    </p:anim>
                                    <p:anim calcmode="lin" valueType="num">
                                      <p:cBhvr>
                                        <p:cTn id="16" dur="500" fill="hold"/>
                                        <p:tgtEl>
                                          <p:spTgt spid="98308"/>
                                        </p:tgtEl>
                                        <p:attrNameLst>
                                          <p:attrName>ppt_h</p:attrName>
                                        </p:attrNameLst>
                                      </p:cBhvr>
                                      <p:tavLst>
                                        <p:tav tm="0">
                                          <p:val>
                                            <p:strVal val="#ppt_h"/>
                                          </p:val>
                                        </p:tav>
                                        <p:tav tm="100000">
                                          <p:val>
                                            <p:strVal val="#ppt_h"/>
                                          </p:val>
                                        </p:tav>
                                      </p:tavLst>
                                    </p:anim>
                                  </p:childTnLst>
                                </p:cTn>
                              </p:par>
                            </p:childTnLst>
                          </p:cTn>
                        </p:par>
                        <p:par>
                          <p:cTn id="17" fill="hold">
                            <p:stCondLst>
                              <p:cond delay="1500"/>
                            </p:stCondLst>
                            <p:childTnLst>
                              <p:par>
                                <p:cTn id="18" presetID="17" presetClass="entr" presetSubtype="10" fill="hold" grpId="0" nodeType="afterEffect">
                                  <p:stCondLst>
                                    <p:cond delay="0"/>
                                  </p:stCondLst>
                                  <p:childTnLst>
                                    <p:set>
                                      <p:cBhvr>
                                        <p:cTn id="19" dur="1" fill="hold">
                                          <p:stCondLst>
                                            <p:cond delay="0"/>
                                          </p:stCondLst>
                                        </p:cTn>
                                        <p:tgtEl>
                                          <p:spTgt spid="98310"/>
                                        </p:tgtEl>
                                        <p:attrNameLst>
                                          <p:attrName>style.visibility</p:attrName>
                                        </p:attrNameLst>
                                      </p:cBhvr>
                                      <p:to>
                                        <p:strVal val="visible"/>
                                      </p:to>
                                    </p:set>
                                    <p:anim calcmode="lin" valueType="num">
                                      <p:cBhvr>
                                        <p:cTn id="20" dur="500" fill="hold"/>
                                        <p:tgtEl>
                                          <p:spTgt spid="98310"/>
                                        </p:tgtEl>
                                        <p:attrNameLst>
                                          <p:attrName>ppt_w</p:attrName>
                                        </p:attrNameLst>
                                      </p:cBhvr>
                                      <p:tavLst>
                                        <p:tav tm="0">
                                          <p:val>
                                            <p:fltVal val="0"/>
                                          </p:val>
                                        </p:tav>
                                        <p:tav tm="100000">
                                          <p:val>
                                            <p:strVal val="#ppt_w"/>
                                          </p:val>
                                        </p:tav>
                                      </p:tavLst>
                                    </p:anim>
                                    <p:anim calcmode="lin" valueType="num">
                                      <p:cBhvr>
                                        <p:cTn id="21" dur="500" fill="hold"/>
                                        <p:tgtEl>
                                          <p:spTgt spid="98310"/>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17" presetClass="entr" presetSubtype="8"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p:cTn id="26" dur="500" fill="hold"/>
                                        <p:tgtEl>
                                          <p:spTgt spid="2"/>
                                        </p:tgtEl>
                                        <p:attrNameLst>
                                          <p:attrName>ppt_x</p:attrName>
                                        </p:attrNameLst>
                                      </p:cBhvr>
                                      <p:tavLst>
                                        <p:tav tm="0">
                                          <p:val>
                                            <p:strVal val="#ppt_x-#ppt_w/2"/>
                                          </p:val>
                                        </p:tav>
                                        <p:tav tm="100000">
                                          <p:val>
                                            <p:strVal val="#ppt_x"/>
                                          </p:val>
                                        </p:tav>
                                      </p:tavLst>
                                    </p:anim>
                                    <p:anim calcmode="lin" valueType="num">
                                      <p:cBhvr>
                                        <p:cTn id="27" dur="500" fill="hold"/>
                                        <p:tgtEl>
                                          <p:spTgt spid="2"/>
                                        </p:tgtEl>
                                        <p:attrNameLst>
                                          <p:attrName>ppt_y</p:attrName>
                                        </p:attrNameLst>
                                      </p:cBhvr>
                                      <p:tavLst>
                                        <p:tav tm="0">
                                          <p:val>
                                            <p:strVal val="#ppt_y"/>
                                          </p:val>
                                        </p:tav>
                                        <p:tav tm="100000">
                                          <p:val>
                                            <p:strVal val="#ppt_y"/>
                                          </p:val>
                                        </p:tav>
                                      </p:tavLst>
                                    </p:anim>
                                    <p:anim calcmode="lin" valueType="num">
                                      <p:cBhvr>
                                        <p:cTn id="28" dur="500" fill="hold"/>
                                        <p:tgtEl>
                                          <p:spTgt spid="2"/>
                                        </p:tgtEl>
                                        <p:attrNameLst>
                                          <p:attrName>ppt_w</p:attrName>
                                        </p:attrNameLst>
                                      </p:cBhvr>
                                      <p:tavLst>
                                        <p:tav tm="0">
                                          <p:val>
                                            <p:fltVal val="0"/>
                                          </p:val>
                                        </p:tav>
                                        <p:tav tm="100000">
                                          <p:val>
                                            <p:strVal val="#ppt_w"/>
                                          </p:val>
                                        </p:tav>
                                      </p:tavLst>
                                    </p:anim>
                                    <p:anim calcmode="lin" valueType="num">
                                      <p:cBhvr>
                                        <p:cTn id="29"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17" presetClass="entr" presetSubtype="8"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p:cTn id="34" dur="500" fill="hold"/>
                                        <p:tgtEl>
                                          <p:spTgt spid="3"/>
                                        </p:tgtEl>
                                        <p:attrNameLst>
                                          <p:attrName>ppt_x</p:attrName>
                                        </p:attrNameLst>
                                      </p:cBhvr>
                                      <p:tavLst>
                                        <p:tav tm="0">
                                          <p:val>
                                            <p:strVal val="#ppt_x-#ppt_w/2"/>
                                          </p:val>
                                        </p:tav>
                                        <p:tav tm="100000">
                                          <p:val>
                                            <p:strVal val="#ppt_x"/>
                                          </p:val>
                                        </p:tav>
                                      </p:tavLst>
                                    </p:anim>
                                    <p:anim calcmode="lin" valueType="num">
                                      <p:cBhvr>
                                        <p:cTn id="35" dur="500" fill="hold"/>
                                        <p:tgtEl>
                                          <p:spTgt spid="3"/>
                                        </p:tgtEl>
                                        <p:attrNameLst>
                                          <p:attrName>ppt_y</p:attrName>
                                        </p:attrNameLst>
                                      </p:cBhvr>
                                      <p:tavLst>
                                        <p:tav tm="0">
                                          <p:val>
                                            <p:strVal val="#ppt_y"/>
                                          </p:val>
                                        </p:tav>
                                        <p:tav tm="100000">
                                          <p:val>
                                            <p:strVal val="#ppt_y"/>
                                          </p:val>
                                        </p:tav>
                                      </p:tavLst>
                                    </p:anim>
                                    <p:anim calcmode="lin" valueType="num">
                                      <p:cBhvr>
                                        <p:cTn id="36" dur="500" fill="hold"/>
                                        <p:tgtEl>
                                          <p:spTgt spid="3"/>
                                        </p:tgtEl>
                                        <p:attrNameLst>
                                          <p:attrName>ppt_w</p:attrName>
                                        </p:attrNameLst>
                                      </p:cBhvr>
                                      <p:tavLst>
                                        <p:tav tm="0">
                                          <p:val>
                                            <p:fltVal val="0"/>
                                          </p:val>
                                        </p:tav>
                                        <p:tav tm="100000">
                                          <p:val>
                                            <p:strVal val="#ppt_w"/>
                                          </p:val>
                                        </p:tav>
                                      </p:tavLst>
                                    </p:anim>
                                    <p:anim calcmode="lin" valueType="num">
                                      <p:cBhvr>
                                        <p:cTn id="37"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17" presetClass="entr" presetSubtype="8"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p:cTn id="42" dur="500" fill="hold"/>
                                        <p:tgtEl>
                                          <p:spTgt spid="4"/>
                                        </p:tgtEl>
                                        <p:attrNameLst>
                                          <p:attrName>ppt_x</p:attrName>
                                        </p:attrNameLst>
                                      </p:cBhvr>
                                      <p:tavLst>
                                        <p:tav tm="0">
                                          <p:val>
                                            <p:strVal val="#ppt_x-#ppt_w/2"/>
                                          </p:val>
                                        </p:tav>
                                        <p:tav tm="100000">
                                          <p:val>
                                            <p:strVal val="#ppt_x"/>
                                          </p:val>
                                        </p:tav>
                                      </p:tavLst>
                                    </p:anim>
                                    <p:anim calcmode="lin" valueType="num">
                                      <p:cBhvr>
                                        <p:cTn id="43" dur="500" fill="hold"/>
                                        <p:tgtEl>
                                          <p:spTgt spid="4"/>
                                        </p:tgtEl>
                                        <p:attrNameLst>
                                          <p:attrName>ppt_y</p:attrName>
                                        </p:attrNameLst>
                                      </p:cBhvr>
                                      <p:tavLst>
                                        <p:tav tm="0">
                                          <p:val>
                                            <p:strVal val="#ppt_y"/>
                                          </p:val>
                                        </p:tav>
                                        <p:tav tm="100000">
                                          <p:val>
                                            <p:strVal val="#ppt_y"/>
                                          </p:val>
                                        </p:tav>
                                      </p:tavLst>
                                    </p:anim>
                                    <p:anim calcmode="lin" valueType="num">
                                      <p:cBhvr>
                                        <p:cTn id="44" dur="500" fill="hold"/>
                                        <p:tgtEl>
                                          <p:spTgt spid="4"/>
                                        </p:tgtEl>
                                        <p:attrNameLst>
                                          <p:attrName>ppt_w</p:attrName>
                                        </p:attrNameLst>
                                      </p:cBhvr>
                                      <p:tavLst>
                                        <p:tav tm="0">
                                          <p:val>
                                            <p:fltVal val="0"/>
                                          </p:val>
                                        </p:tav>
                                        <p:tav tm="100000">
                                          <p:val>
                                            <p:strVal val="#ppt_w"/>
                                          </p:val>
                                        </p:tav>
                                      </p:tavLst>
                                    </p:anim>
                                    <p:anim calcmode="lin" valueType="num">
                                      <p:cBhvr>
                                        <p:cTn id="45"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17" presetClass="entr" presetSubtype="8" fill="hold" nodeType="clickEffect">
                                  <p:stCondLst>
                                    <p:cond delay="0"/>
                                  </p:stCondLst>
                                  <p:childTnLst>
                                    <p:set>
                                      <p:cBhvr>
                                        <p:cTn id="49" dur="1" fill="hold">
                                          <p:stCondLst>
                                            <p:cond delay="0"/>
                                          </p:stCondLst>
                                        </p:cTn>
                                        <p:tgtEl>
                                          <p:spTgt spid="5"/>
                                        </p:tgtEl>
                                        <p:attrNameLst>
                                          <p:attrName>style.visibility</p:attrName>
                                        </p:attrNameLst>
                                      </p:cBhvr>
                                      <p:to>
                                        <p:strVal val="visible"/>
                                      </p:to>
                                    </p:set>
                                    <p:anim calcmode="lin" valueType="num">
                                      <p:cBhvr>
                                        <p:cTn id="50" dur="500" fill="hold"/>
                                        <p:tgtEl>
                                          <p:spTgt spid="5"/>
                                        </p:tgtEl>
                                        <p:attrNameLst>
                                          <p:attrName>ppt_x</p:attrName>
                                        </p:attrNameLst>
                                      </p:cBhvr>
                                      <p:tavLst>
                                        <p:tav tm="0">
                                          <p:val>
                                            <p:strVal val="#ppt_x-#ppt_w/2"/>
                                          </p:val>
                                        </p:tav>
                                        <p:tav tm="100000">
                                          <p:val>
                                            <p:strVal val="#ppt_x"/>
                                          </p:val>
                                        </p:tav>
                                      </p:tavLst>
                                    </p:anim>
                                    <p:anim calcmode="lin" valueType="num">
                                      <p:cBhvr>
                                        <p:cTn id="51" dur="500" fill="hold"/>
                                        <p:tgtEl>
                                          <p:spTgt spid="5"/>
                                        </p:tgtEl>
                                        <p:attrNameLst>
                                          <p:attrName>ppt_y</p:attrName>
                                        </p:attrNameLst>
                                      </p:cBhvr>
                                      <p:tavLst>
                                        <p:tav tm="0">
                                          <p:val>
                                            <p:strVal val="#ppt_y"/>
                                          </p:val>
                                        </p:tav>
                                        <p:tav tm="100000">
                                          <p:val>
                                            <p:strVal val="#ppt_y"/>
                                          </p:val>
                                        </p:tav>
                                      </p:tavLst>
                                    </p:anim>
                                    <p:anim calcmode="lin" valueType="num">
                                      <p:cBhvr>
                                        <p:cTn id="52" dur="500" fill="hold"/>
                                        <p:tgtEl>
                                          <p:spTgt spid="5"/>
                                        </p:tgtEl>
                                        <p:attrNameLst>
                                          <p:attrName>ppt_w</p:attrName>
                                        </p:attrNameLst>
                                      </p:cBhvr>
                                      <p:tavLst>
                                        <p:tav tm="0">
                                          <p:val>
                                            <p:fltVal val="0"/>
                                          </p:val>
                                        </p:tav>
                                        <p:tav tm="100000">
                                          <p:val>
                                            <p:strVal val="#ppt_w"/>
                                          </p:val>
                                        </p:tav>
                                      </p:tavLst>
                                    </p:anim>
                                    <p:anim calcmode="lin" valueType="num">
                                      <p:cBhvr>
                                        <p:cTn id="53"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17" presetClass="entr" presetSubtype="8" fill="hold" nodeType="clickEffect">
                                  <p:stCondLst>
                                    <p:cond delay="0"/>
                                  </p:stCondLst>
                                  <p:childTnLst>
                                    <p:set>
                                      <p:cBhvr>
                                        <p:cTn id="57" dur="1" fill="hold">
                                          <p:stCondLst>
                                            <p:cond delay="0"/>
                                          </p:stCondLst>
                                        </p:cTn>
                                        <p:tgtEl>
                                          <p:spTgt spid="6"/>
                                        </p:tgtEl>
                                        <p:attrNameLst>
                                          <p:attrName>style.visibility</p:attrName>
                                        </p:attrNameLst>
                                      </p:cBhvr>
                                      <p:to>
                                        <p:strVal val="visible"/>
                                      </p:to>
                                    </p:set>
                                    <p:anim calcmode="lin" valueType="num">
                                      <p:cBhvr>
                                        <p:cTn id="58" dur="500" fill="hold"/>
                                        <p:tgtEl>
                                          <p:spTgt spid="6"/>
                                        </p:tgtEl>
                                        <p:attrNameLst>
                                          <p:attrName>ppt_x</p:attrName>
                                        </p:attrNameLst>
                                      </p:cBhvr>
                                      <p:tavLst>
                                        <p:tav tm="0">
                                          <p:val>
                                            <p:strVal val="#ppt_x-#ppt_w/2"/>
                                          </p:val>
                                        </p:tav>
                                        <p:tav tm="100000">
                                          <p:val>
                                            <p:strVal val="#ppt_x"/>
                                          </p:val>
                                        </p:tav>
                                      </p:tavLst>
                                    </p:anim>
                                    <p:anim calcmode="lin" valueType="num">
                                      <p:cBhvr>
                                        <p:cTn id="59" dur="500" fill="hold"/>
                                        <p:tgtEl>
                                          <p:spTgt spid="6"/>
                                        </p:tgtEl>
                                        <p:attrNameLst>
                                          <p:attrName>ppt_y</p:attrName>
                                        </p:attrNameLst>
                                      </p:cBhvr>
                                      <p:tavLst>
                                        <p:tav tm="0">
                                          <p:val>
                                            <p:strVal val="#ppt_y"/>
                                          </p:val>
                                        </p:tav>
                                        <p:tav tm="100000">
                                          <p:val>
                                            <p:strVal val="#ppt_y"/>
                                          </p:val>
                                        </p:tav>
                                      </p:tavLst>
                                    </p:anim>
                                    <p:anim calcmode="lin" valueType="num">
                                      <p:cBhvr>
                                        <p:cTn id="60" dur="500" fill="hold"/>
                                        <p:tgtEl>
                                          <p:spTgt spid="6"/>
                                        </p:tgtEl>
                                        <p:attrNameLst>
                                          <p:attrName>ppt_w</p:attrName>
                                        </p:attrNameLst>
                                      </p:cBhvr>
                                      <p:tavLst>
                                        <p:tav tm="0">
                                          <p:val>
                                            <p:fltVal val="0"/>
                                          </p:val>
                                        </p:tav>
                                        <p:tav tm="100000">
                                          <p:val>
                                            <p:strVal val="#ppt_w"/>
                                          </p:val>
                                        </p:tav>
                                      </p:tavLst>
                                    </p:anim>
                                    <p:anim calcmode="lin" valueType="num">
                                      <p:cBhvr>
                                        <p:cTn id="61"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autoUpdateAnimBg="0"/>
      <p:bldP spid="98307" grpId="0" animBg="1" autoUpdateAnimBg="0"/>
      <p:bldP spid="98308" grpId="0" animBg="1" autoUpdateAnimBg="0"/>
      <p:bldP spid="98310"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 name="Slide Number Placeholder 5"/>
          <p:cNvSpPr>
            <a:spLocks noGrp="1"/>
          </p:cNvSpPr>
          <p:nvPr>
            <p:ph type="sldNum" sz="quarter" idx="12"/>
          </p:nvPr>
        </p:nvSpPr>
        <p:spPr/>
        <p:txBody>
          <a:bodyPr/>
          <a:lstStyle/>
          <a:p>
            <a:fld id="{7442384A-064E-4BF0-9B59-FD5794352D3E}" type="slidenum">
              <a:rPr lang="en-US"/>
              <a:pPr/>
              <a:t>13</a:t>
            </a:fld>
            <a:endParaRPr lang="en-US"/>
          </a:p>
        </p:txBody>
      </p:sp>
      <p:sp>
        <p:nvSpPr>
          <p:cNvPr id="16386" name="Rectangle 2"/>
          <p:cNvSpPr>
            <a:spLocks noGrp="1" noChangeArrowheads="1"/>
          </p:cNvSpPr>
          <p:nvPr>
            <p:ph type="title"/>
          </p:nvPr>
        </p:nvSpPr>
        <p:spPr>
          <a:xfrm>
            <a:off x="685800" y="381000"/>
            <a:ext cx="7772400" cy="1066800"/>
          </a:xfrm>
        </p:spPr>
        <p:txBody>
          <a:bodyPr/>
          <a:lstStyle/>
          <a:p>
            <a:r>
              <a:rPr lang="en-US" sz="4000"/>
              <a:t>Class-A address (Networks)</a:t>
            </a:r>
            <a:endParaRPr lang="en-US" b="1"/>
          </a:p>
        </p:txBody>
      </p:sp>
      <p:sp>
        <p:nvSpPr>
          <p:cNvPr id="16387" name="Rectangle 3"/>
          <p:cNvSpPr>
            <a:spLocks noGrp="1" noChangeArrowheads="1"/>
          </p:cNvSpPr>
          <p:nvPr>
            <p:ph type="body" idx="1"/>
          </p:nvPr>
        </p:nvSpPr>
        <p:spPr>
          <a:xfrm>
            <a:off x="685800" y="3581400"/>
            <a:ext cx="8153400" cy="2362200"/>
          </a:xfrm>
        </p:spPr>
        <p:txBody>
          <a:bodyPr/>
          <a:lstStyle/>
          <a:p>
            <a:pPr algn="just">
              <a:spcBef>
                <a:spcPct val="0"/>
              </a:spcBef>
            </a:pPr>
            <a:r>
              <a:rPr lang="en-US" sz="2400" b="1" dirty="0">
                <a:latin typeface="Arial" pitchFamily="34" charset="0"/>
              </a:rPr>
              <a:t>Number of Networks = 2</a:t>
            </a:r>
            <a:r>
              <a:rPr lang="en-US" sz="2400" b="1" baseline="30000" dirty="0">
                <a:latin typeface="Arial" pitchFamily="34" charset="0"/>
              </a:rPr>
              <a:t>7 </a:t>
            </a:r>
            <a:r>
              <a:rPr lang="en-US" sz="2400" b="1" dirty="0">
                <a:latin typeface="Arial" pitchFamily="34" charset="0"/>
              </a:rPr>
              <a:t>i.e.128 (0-127)</a:t>
            </a:r>
          </a:p>
          <a:p>
            <a:pPr algn="just">
              <a:spcBef>
                <a:spcPct val="0"/>
              </a:spcBef>
            </a:pPr>
            <a:r>
              <a:rPr lang="en-US" sz="2400" b="1" dirty="0">
                <a:latin typeface="Arial" pitchFamily="34" charset="0"/>
              </a:rPr>
              <a:t>Network ID ‘0’ is not used.</a:t>
            </a:r>
          </a:p>
          <a:p>
            <a:pPr algn="just">
              <a:spcBef>
                <a:spcPct val="0"/>
              </a:spcBef>
            </a:pPr>
            <a:r>
              <a:rPr lang="en-US" sz="2400" b="1" dirty="0">
                <a:latin typeface="Arial" pitchFamily="34" charset="0"/>
              </a:rPr>
              <a:t>Network ID ‘127’ is reserved for loop back and is used for internal testing.</a:t>
            </a:r>
          </a:p>
          <a:p>
            <a:pPr algn="just">
              <a:spcBef>
                <a:spcPct val="0"/>
              </a:spcBef>
            </a:pPr>
            <a:r>
              <a:rPr lang="en-US" sz="2400" b="1" dirty="0">
                <a:latin typeface="Arial" pitchFamily="34" charset="0"/>
              </a:rPr>
              <a:t>Number of Networks = 126</a:t>
            </a:r>
          </a:p>
          <a:p>
            <a:pPr algn="just">
              <a:spcBef>
                <a:spcPct val="0"/>
              </a:spcBef>
            </a:pPr>
            <a:r>
              <a:rPr lang="en-US" sz="2400" b="1" dirty="0">
                <a:latin typeface="Arial" pitchFamily="34" charset="0"/>
              </a:rPr>
              <a:t>Network IDs = 1-126</a:t>
            </a:r>
          </a:p>
        </p:txBody>
      </p:sp>
      <p:grpSp>
        <p:nvGrpSpPr>
          <p:cNvPr id="2" name="Group 43"/>
          <p:cNvGrpSpPr>
            <a:grpSpLocks/>
          </p:cNvGrpSpPr>
          <p:nvPr/>
        </p:nvGrpSpPr>
        <p:grpSpPr bwMode="auto">
          <a:xfrm>
            <a:off x="1143000" y="1873250"/>
            <a:ext cx="7086600" cy="1327150"/>
            <a:chOff x="720" y="1180"/>
            <a:chExt cx="4464" cy="836"/>
          </a:xfrm>
        </p:grpSpPr>
        <p:grpSp>
          <p:nvGrpSpPr>
            <p:cNvPr id="3" name="Group 20"/>
            <p:cNvGrpSpPr>
              <a:grpSpLocks/>
            </p:cNvGrpSpPr>
            <p:nvPr/>
          </p:nvGrpSpPr>
          <p:grpSpPr bwMode="auto">
            <a:xfrm>
              <a:off x="1008" y="1180"/>
              <a:ext cx="4041" cy="452"/>
              <a:chOff x="1008" y="1104"/>
              <a:chExt cx="4041" cy="452"/>
            </a:xfrm>
          </p:grpSpPr>
          <p:grpSp>
            <p:nvGrpSpPr>
              <p:cNvPr id="4" name="Group 13"/>
              <p:cNvGrpSpPr>
                <a:grpSpLocks/>
              </p:cNvGrpSpPr>
              <p:nvPr/>
            </p:nvGrpSpPr>
            <p:grpSpPr bwMode="auto">
              <a:xfrm>
                <a:off x="2025" y="1104"/>
                <a:ext cx="3024" cy="256"/>
                <a:chOff x="2112" y="1104"/>
                <a:chExt cx="3024" cy="256"/>
              </a:xfrm>
            </p:grpSpPr>
            <p:sp>
              <p:nvSpPr>
                <p:cNvPr id="16391" name="Text Box 7"/>
                <p:cNvSpPr txBox="1">
                  <a:spLocks noChangeArrowheads="1"/>
                </p:cNvSpPr>
                <p:nvPr/>
              </p:nvSpPr>
              <p:spPr bwMode="auto">
                <a:xfrm>
                  <a:off x="2112" y="1104"/>
                  <a:ext cx="1008" cy="256"/>
                </a:xfrm>
                <a:prstGeom prst="rect">
                  <a:avLst/>
                </a:prstGeom>
                <a:solidFill>
                  <a:srgbClr val="FFFFCC"/>
                </a:solidFill>
                <a:ln w="9525">
                  <a:solidFill>
                    <a:srgbClr val="663300"/>
                  </a:solidFill>
                  <a:miter lim="800000"/>
                  <a:headEnd/>
                  <a:tailEnd/>
                </a:ln>
                <a:effectLst/>
              </p:spPr>
              <p:txBody>
                <a:bodyPr>
                  <a:spAutoFit/>
                </a:bodyPr>
                <a:lstStyle/>
                <a:p>
                  <a:pPr>
                    <a:spcBef>
                      <a:spcPct val="50000"/>
                    </a:spcBef>
                  </a:pPr>
                  <a:r>
                    <a:rPr lang="en-US" sz="2000" b="1"/>
                    <a:t>XXXXXXXX</a:t>
                  </a:r>
                </a:p>
              </p:txBody>
            </p:sp>
            <p:sp>
              <p:nvSpPr>
                <p:cNvPr id="16394" name="Text Box 10"/>
                <p:cNvSpPr txBox="1">
                  <a:spLocks noChangeArrowheads="1"/>
                </p:cNvSpPr>
                <p:nvPr/>
              </p:nvSpPr>
              <p:spPr bwMode="auto">
                <a:xfrm>
                  <a:off x="3120" y="1104"/>
                  <a:ext cx="1008" cy="256"/>
                </a:xfrm>
                <a:prstGeom prst="rect">
                  <a:avLst/>
                </a:prstGeom>
                <a:solidFill>
                  <a:srgbClr val="FFFFCC"/>
                </a:solidFill>
                <a:ln w="9525">
                  <a:solidFill>
                    <a:srgbClr val="663300"/>
                  </a:solidFill>
                  <a:miter lim="800000"/>
                  <a:headEnd/>
                  <a:tailEnd/>
                </a:ln>
                <a:effectLst/>
              </p:spPr>
              <p:txBody>
                <a:bodyPr>
                  <a:spAutoFit/>
                </a:bodyPr>
                <a:lstStyle/>
                <a:p>
                  <a:pPr>
                    <a:spcBef>
                      <a:spcPct val="50000"/>
                    </a:spcBef>
                  </a:pPr>
                  <a:r>
                    <a:rPr lang="en-US" sz="2000" b="1"/>
                    <a:t>XXXXXXXX</a:t>
                  </a:r>
                </a:p>
              </p:txBody>
            </p:sp>
            <p:sp>
              <p:nvSpPr>
                <p:cNvPr id="16395" name="Text Box 11"/>
                <p:cNvSpPr txBox="1">
                  <a:spLocks noChangeArrowheads="1"/>
                </p:cNvSpPr>
                <p:nvPr/>
              </p:nvSpPr>
              <p:spPr bwMode="auto">
                <a:xfrm>
                  <a:off x="4128" y="1104"/>
                  <a:ext cx="1008" cy="256"/>
                </a:xfrm>
                <a:prstGeom prst="rect">
                  <a:avLst/>
                </a:prstGeom>
                <a:solidFill>
                  <a:srgbClr val="FFFFCC"/>
                </a:solidFill>
                <a:ln w="9525">
                  <a:solidFill>
                    <a:srgbClr val="663300"/>
                  </a:solidFill>
                  <a:miter lim="800000"/>
                  <a:headEnd/>
                  <a:tailEnd/>
                </a:ln>
                <a:effectLst/>
              </p:spPr>
              <p:txBody>
                <a:bodyPr>
                  <a:spAutoFit/>
                </a:bodyPr>
                <a:lstStyle/>
                <a:p>
                  <a:pPr>
                    <a:spcBef>
                      <a:spcPct val="50000"/>
                    </a:spcBef>
                  </a:pPr>
                  <a:r>
                    <a:rPr lang="en-US" sz="2000" b="1"/>
                    <a:t>XXXXXXXX</a:t>
                  </a:r>
                </a:p>
              </p:txBody>
            </p:sp>
          </p:grpSp>
          <p:sp>
            <p:nvSpPr>
              <p:cNvPr id="16396" name="Text Box 12"/>
              <p:cNvSpPr txBox="1">
                <a:spLocks noChangeArrowheads="1"/>
              </p:cNvSpPr>
              <p:nvPr/>
            </p:nvSpPr>
            <p:spPr bwMode="auto">
              <a:xfrm>
                <a:off x="1017" y="1104"/>
                <a:ext cx="1008" cy="256"/>
              </a:xfrm>
              <a:prstGeom prst="rect">
                <a:avLst/>
              </a:prstGeom>
              <a:solidFill>
                <a:srgbClr val="FFCCCC"/>
              </a:solidFill>
              <a:ln w="9525">
                <a:solidFill>
                  <a:srgbClr val="663300"/>
                </a:solidFill>
                <a:miter lim="800000"/>
                <a:headEnd/>
                <a:tailEnd/>
              </a:ln>
              <a:effectLst/>
            </p:spPr>
            <p:txBody>
              <a:bodyPr>
                <a:spAutoFit/>
              </a:bodyPr>
              <a:lstStyle/>
              <a:p>
                <a:pPr>
                  <a:spcBef>
                    <a:spcPct val="50000"/>
                  </a:spcBef>
                </a:pPr>
                <a:r>
                  <a:rPr lang="en-US" sz="2000" b="1"/>
                  <a:t>0XXXXXXX</a:t>
                </a:r>
              </a:p>
            </p:txBody>
          </p:sp>
          <p:sp>
            <p:nvSpPr>
              <p:cNvPr id="16398" name="Text Box 14"/>
              <p:cNvSpPr txBox="1">
                <a:spLocks noChangeArrowheads="1"/>
              </p:cNvSpPr>
              <p:nvPr/>
            </p:nvSpPr>
            <p:spPr bwMode="auto">
              <a:xfrm>
                <a:off x="1209" y="1344"/>
                <a:ext cx="624" cy="212"/>
              </a:xfrm>
              <a:prstGeom prst="rect">
                <a:avLst/>
              </a:prstGeom>
              <a:noFill/>
              <a:ln w="9525">
                <a:noFill/>
                <a:miter lim="800000"/>
                <a:headEnd/>
                <a:tailEnd/>
              </a:ln>
              <a:effectLst/>
            </p:spPr>
            <p:txBody>
              <a:bodyPr>
                <a:spAutoFit/>
              </a:bodyPr>
              <a:lstStyle/>
              <a:p>
                <a:pPr>
                  <a:spcBef>
                    <a:spcPct val="50000"/>
                  </a:spcBef>
                </a:pPr>
                <a:r>
                  <a:rPr lang="en-US" sz="1600" b="1"/>
                  <a:t>Network</a:t>
                </a:r>
              </a:p>
            </p:txBody>
          </p:sp>
          <p:sp>
            <p:nvSpPr>
              <p:cNvPr id="16399" name="Line 15"/>
              <p:cNvSpPr>
                <a:spLocks noChangeShapeType="1"/>
              </p:cNvSpPr>
              <p:nvPr/>
            </p:nvSpPr>
            <p:spPr bwMode="auto">
              <a:xfrm>
                <a:off x="1008" y="1440"/>
                <a:ext cx="192" cy="0"/>
              </a:xfrm>
              <a:prstGeom prst="line">
                <a:avLst/>
              </a:prstGeom>
              <a:noFill/>
              <a:ln w="19050">
                <a:solidFill>
                  <a:schemeClr val="tx1"/>
                </a:solidFill>
                <a:round/>
                <a:headEnd type="triangle" w="med" len="med"/>
                <a:tailEnd/>
              </a:ln>
              <a:effectLst/>
            </p:spPr>
            <p:txBody>
              <a:bodyPr/>
              <a:lstStyle/>
              <a:p>
                <a:endParaRPr lang="en-US"/>
              </a:p>
            </p:txBody>
          </p:sp>
          <p:sp>
            <p:nvSpPr>
              <p:cNvPr id="16400" name="Line 16"/>
              <p:cNvSpPr>
                <a:spLocks noChangeShapeType="1"/>
              </p:cNvSpPr>
              <p:nvPr/>
            </p:nvSpPr>
            <p:spPr bwMode="auto">
              <a:xfrm>
                <a:off x="1833" y="1440"/>
                <a:ext cx="192" cy="0"/>
              </a:xfrm>
              <a:prstGeom prst="line">
                <a:avLst/>
              </a:prstGeom>
              <a:noFill/>
              <a:ln w="19050">
                <a:solidFill>
                  <a:schemeClr val="tx1"/>
                </a:solidFill>
                <a:round/>
                <a:headEnd/>
                <a:tailEnd type="triangle" w="med" len="med"/>
              </a:ln>
              <a:effectLst/>
            </p:spPr>
            <p:txBody>
              <a:bodyPr/>
              <a:lstStyle/>
              <a:p>
                <a:endParaRPr lang="en-US"/>
              </a:p>
            </p:txBody>
          </p:sp>
          <p:sp>
            <p:nvSpPr>
              <p:cNvPr id="16401" name="Text Box 17"/>
              <p:cNvSpPr txBox="1">
                <a:spLocks noChangeArrowheads="1"/>
              </p:cNvSpPr>
              <p:nvPr/>
            </p:nvSpPr>
            <p:spPr bwMode="auto">
              <a:xfrm>
                <a:off x="3177" y="1344"/>
                <a:ext cx="624" cy="212"/>
              </a:xfrm>
              <a:prstGeom prst="rect">
                <a:avLst/>
              </a:prstGeom>
              <a:noFill/>
              <a:ln w="9525">
                <a:noFill/>
                <a:miter lim="800000"/>
                <a:headEnd/>
                <a:tailEnd/>
              </a:ln>
              <a:effectLst/>
            </p:spPr>
            <p:txBody>
              <a:bodyPr>
                <a:spAutoFit/>
              </a:bodyPr>
              <a:lstStyle/>
              <a:p>
                <a:pPr algn="ctr">
                  <a:spcBef>
                    <a:spcPct val="50000"/>
                  </a:spcBef>
                </a:pPr>
                <a:r>
                  <a:rPr lang="en-US" sz="1600" b="1"/>
                  <a:t>Host</a:t>
                </a:r>
              </a:p>
            </p:txBody>
          </p:sp>
          <p:sp>
            <p:nvSpPr>
              <p:cNvPr id="16402" name="Line 18"/>
              <p:cNvSpPr>
                <a:spLocks noChangeShapeType="1"/>
              </p:cNvSpPr>
              <p:nvPr/>
            </p:nvSpPr>
            <p:spPr bwMode="auto">
              <a:xfrm>
                <a:off x="3849" y="1440"/>
                <a:ext cx="1200" cy="0"/>
              </a:xfrm>
              <a:prstGeom prst="line">
                <a:avLst/>
              </a:prstGeom>
              <a:noFill/>
              <a:ln w="19050">
                <a:solidFill>
                  <a:schemeClr val="tx1"/>
                </a:solidFill>
                <a:round/>
                <a:headEnd/>
                <a:tailEnd type="triangle" w="med" len="med"/>
              </a:ln>
              <a:effectLst/>
            </p:spPr>
            <p:txBody>
              <a:bodyPr/>
              <a:lstStyle/>
              <a:p>
                <a:endParaRPr lang="en-US"/>
              </a:p>
            </p:txBody>
          </p:sp>
          <p:sp>
            <p:nvSpPr>
              <p:cNvPr id="16403" name="Line 19"/>
              <p:cNvSpPr>
                <a:spLocks noChangeShapeType="1"/>
              </p:cNvSpPr>
              <p:nvPr/>
            </p:nvSpPr>
            <p:spPr bwMode="auto">
              <a:xfrm>
                <a:off x="2025" y="1440"/>
                <a:ext cx="1200" cy="0"/>
              </a:xfrm>
              <a:prstGeom prst="line">
                <a:avLst/>
              </a:prstGeom>
              <a:noFill/>
              <a:ln w="19050">
                <a:solidFill>
                  <a:schemeClr val="tx1"/>
                </a:solidFill>
                <a:round/>
                <a:headEnd type="triangle" w="med" len="med"/>
                <a:tailEnd/>
              </a:ln>
              <a:effectLst/>
            </p:spPr>
            <p:txBody>
              <a:bodyPr/>
              <a:lstStyle/>
              <a:p>
                <a:endParaRPr lang="en-US"/>
              </a:p>
            </p:txBody>
          </p:sp>
        </p:grpSp>
        <p:sp>
          <p:nvSpPr>
            <p:cNvPr id="16424" name="Text Box 40"/>
            <p:cNvSpPr txBox="1">
              <a:spLocks noChangeArrowheads="1"/>
            </p:cNvSpPr>
            <p:nvPr/>
          </p:nvSpPr>
          <p:spPr bwMode="auto">
            <a:xfrm>
              <a:off x="720" y="1760"/>
              <a:ext cx="192" cy="256"/>
            </a:xfrm>
            <a:prstGeom prst="rect">
              <a:avLst/>
            </a:prstGeom>
            <a:solidFill>
              <a:srgbClr val="CCFFFF"/>
            </a:solidFill>
            <a:ln w="9525">
              <a:solidFill>
                <a:schemeClr val="tx1"/>
              </a:solidFill>
              <a:miter lim="800000"/>
              <a:headEnd/>
              <a:tailEnd/>
            </a:ln>
            <a:effectLst/>
          </p:spPr>
          <p:txBody>
            <a:bodyPr>
              <a:spAutoFit/>
            </a:bodyPr>
            <a:lstStyle/>
            <a:p>
              <a:pPr>
                <a:spcBef>
                  <a:spcPct val="50000"/>
                </a:spcBef>
              </a:pPr>
              <a:r>
                <a:rPr lang="en-US" sz="2000" b="1"/>
                <a:t>0</a:t>
              </a:r>
            </a:p>
          </p:txBody>
        </p:sp>
        <p:sp>
          <p:nvSpPr>
            <p:cNvPr id="16425" name="Text Box 41"/>
            <p:cNvSpPr txBox="1">
              <a:spLocks noChangeArrowheads="1"/>
            </p:cNvSpPr>
            <p:nvPr/>
          </p:nvSpPr>
          <p:spPr bwMode="auto">
            <a:xfrm>
              <a:off x="912" y="1760"/>
              <a:ext cx="1920" cy="256"/>
            </a:xfrm>
            <a:prstGeom prst="rect">
              <a:avLst/>
            </a:prstGeom>
            <a:solidFill>
              <a:srgbClr val="FFCCCC"/>
            </a:solidFill>
            <a:ln w="9525">
              <a:solidFill>
                <a:schemeClr val="tx1"/>
              </a:solidFill>
              <a:miter lim="800000"/>
              <a:headEnd/>
              <a:tailEnd/>
            </a:ln>
            <a:effectLst/>
          </p:spPr>
          <p:txBody>
            <a:bodyPr>
              <a:spAutoFit/>
            </a:bodyPr>
            <a:lstStyle/>
            <a:p>
              <a:pPr algn="ctr">
                <a:spcBef>
                  <a:spcPct val="50000"/>
                </a:spcBef>
              </a:pPr>
              <a:r>
                <a:rPr lang="en-US" sz="2000" b="1"/>
                <a:t>7 bits Network Address</a:t>
              </a:r>
            </a:p>
          </p:txBody>
        </p:sp>
        <p:sp>
          <p:nvSpPr>
            <p:cNvPr id="16426" name="Text Box 42"/>
            <p:cNvSpPr txBox="1">
              <a:spLocks noChangeArrowheads="1"/>
            </p:cNvSpPr>
            <p:nvPr/>
          </p:nvSpPr>
          <p:spPr bwMode="auto">
            <a:xfrm>
              <a:off x="2832" y="1760"/>
              <a:ext cx="2352" cy="256"/>
            </a:xfrm>
            <a:prstGeom prst="rect">
              <a:avLst/>
            </a:prstGeom>
            <a:solidFill>
              <a:srgbClr val="FFFFCC"/>
            </a:solidFill>
            <a:ln w="9525">
              <a:solidFill>
                <a:schemeClr val="tx1"/>
              </a:solidFill>
              <a:miter lim="800000"/>
              <a:headEnd/>
              <a:tailEnd/>
            </a:ln>
            <a:effectLst/>
          </p:spPr>
          <p:txBody>
            <a:bodyPr>
              <a:spAutoFit/>
            </a:bodyPr>
            <a:lstStyle/>
            <a:p>
              <a:pPr algn="ctr">
                <a:spcBef>
                  <a:spcPct val="50000"/>
                </a:spcBef>
              </a:pPr>
              <a:r>
                <a:rPr lang="en-US" sz="2000" b="1"/>
                <a:t>24 bits Host Address</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6386"/>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6387"/>
                                        </p:tgtEl>
                                        <p:attrNameLst>
                                          <p:attrName>style.visibility</p:attrName>
                                        </p:attrNameLst>
                                      </p:cBhvr>
                                      <p:to>
                                        <p:strVal val="visible"/>
                                      </p:to>
                                    </p:set>
                                    <p:animEffect transition="in" filter="wipe(left)">
                                      <p:cBhvr>
                                        <p:cTn id="15" dur="500"/>
                                        <p:tgtEl>
                                          <p:spTgt spid="16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P spid="1638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 name="Slide Number Placeholder 5"/>
          <p:cNvSpPr>
            <a:spLocks noGrp="1"/>
          </p:cNvSpPr>
          <p:nvPr>
            <p:ph type="sldNum" sz="quarter" idx="12"/>
          </p:nvPr>
        </p:nvSpPr>
        <p:spPr/>
        <p:txBody>
          <a:bodyPr/>
          <a:lstStyle/>
          <a:p>
            <a:fld id="{6992ED65-7659-435E-8910-6414476119B8}" type="slidenum">
              <a:rPr lang="en-US"/>
              <a:pPr/>
              <a:t>14</a:t>
            </a:fld>
            <a:endParaRPr lang="en-US"/>
          </a:p>
        </p:txBody>
      </p:sp>
      <p:sp>
        <p:nvSpPr>
          <p:cNvPr id="99330" name="Rectangle 2"/>
          <p:cNvSpPr>
            <a:spLocks noGrp="1" noChangeArrowheads="1"/>
          </p:cNvSpPr>
          <p:nvPr>
            <p:ph type="title"/>
          </p:nvPr>
        </p:nvSpPr>
        <p:spPr>
          <a:xfrm>
            <a:off x="685800" y="381000"/>
            <a:ext cx="7772400" cy="1066800"/>
          </a:xfrm>
        </p:spPr>
        <p:txBody>
          <a:bodyPr/>
          <a:lstStyle/>
          <a:p>
            <a:r>
              <a:rPr lang="en-US" sz="4000"/>
              <a:t>Class-A address (Hosts)</a:t>
            </a:r>
            <a:endParaRPr lang="en-US" b="1"/>
          </a:p>
        </p:txBody>
      </p:sp>
      <p:sp>
        <p:nvSpPr>
          <p:cNvPr id="99331" name="Rectangle 3"/>
          <p:cNvSpPr>
            <a:spLocks noGrp="1" noChangeArrowheads="1"/>
          </p:cNvSpPr>
          <p:nvPr>
            <p:ph type="body" idx="1"/>
          </p:nvPr>
        </p:nvSpPr>
        <p:spPr>
          <a:xfrm>
            <a:off x="762000" y="3505200"/>
            <a:ext cx="7924800" cy="2438400"/>
          </a:xfrm>
        </p:spPr>
        <p:txBody>
          <a:bodyPr/>
          <a:lstStyle/>
          <a:p>
            <a:pPr algn="just">
              <a:lnSpc>
                <a:spcPct val="90000"/>
              </a:lnSpc>
              <a:spcBef>
                <a:spcPct val="0"/>
              </a:spcBef>
            </a:pPr>
            <a:r>
              <a:rPr lang="en-US" sz="2400" b="1" dirty="0">
                <a:latin typeface="Arial" pitchFamily="34" charset="0"/>
              </a:rPr>
              <a:t>Number of Hosts=2</a:t>
            </a:r>
            <a:r>
              <a:rPr lang="en-US" sz="2400" b="1" baseline="30000" dirty="0">
                <a:latin typeface="Arial" pitchFamily="34" charset="0"/>
              </a:rPr>
              <a:t>24</a:t>
            </a:r>
            <a:r>
              <a:rPr lang="en-US" sz="2400" b="1" dirty="0">
                <a:latin typeface="Arial" pitchFamily="34" charset="0"/>
              </a:rPr>
              <a:t>=16777216</a:t>
            </a:r>
          </a:p>
          <a:p>
            <a:pPr>
              <a:lnSpc>
                <a:spcPct val="90000"/>
              </a:lnSpc>
              <a:spcBef>
                <a:spcPct val="0"/>
              </a:spcBef>
            </a:pPr>
            <a:r>
              <a:rPr lang="en-US" sz="2400" b="1" dirty="0">
                <a:latin typeface="Arial" pitchFamily="34" charset="0"/>
              </a:rPr>
              <a:t>No Host ID can have all zeros</a:t>
            </a:r>
            <a:br>
              <a:rPr lang="en-US" sz="2400" b="1" dirty="0">
                <a:latin typeface="Arial" pitchFamily="34" charset="0"/>
              </a:rPr>
            </a:br>
            <a:r>
              <a:rPr lang="en-US" sz="2400" b="1" dirty="0">
                <a:latin typeface="Arial" pitchFamily="34" charset="0"/>
              </a:rPr>
              <a:t> i.e. 0.0.0 and specifies network address.</a:t>
            </a:r>
          </a:p>
          <a:p>
            <a:pPr>
              <a:lnSpc>
                <a:spcPct val="90000"/>
              </a:lnSpc>
              <a:spcBef>
                <a:spcPct val="0"/>
              </a:spcBef>
            </a:pPr>
            <a:r>
              <a:rPr lang="en-US" sz="2400" b="1" dirty="0">
                <a:latin typeface="Arial" pitchFamily="34" charset="0"/>
              </a:rPr>
              <a:t>No Host ID can have all ones</a:t>
            </a:r>
            <a:br>
              <a:rPr lang="en-US" sz="2400" b="1" dirty="0">
                <a:latin typeface="Arial" pitchFamily="34" charset="0"/>
              </a:rPr>
            </a:br>
            <a:r>
              <a:rPr lang="en-US" sz="2400" b="1" dirty="0">
                <a:latin typeface="Arial" pitchFamily="34" charset="0"/>
              </a:rPr>
              <a:t>i.e. 255.255.255 and specifies the broadcast address.</a:t>
            </a:r>
          </a:p>
          <a:p>
            <a:pPr>
              <a:lnSpc>
                <a:spcPct val="90000"/>
              </a:lnSpc>
              <a:spcBef>
                <a:spcPct val="0"/>
              </a:spcBef>
            </a:pPr>
            <a:r>
              <a:rPr lang="en-US" sz="2400" b="1" dirty="0">
                <a:latin typeface="Arial" pitchFamily="34" charset="0"/>
              </a:rPr>
              <a:t>Number of Hosts per network= 2</a:t>
            </a:r>
            <a:r>
              <a:rPr lang="en-US" sz="2400" b="1" baseline="30000" dirty="0">
                <a:latin typeface="Arial" pitchFamily="34" charset="0"/>
              </a:rPr>
              <a:t>24 </a:t>
            </a:r>
            <a:r>
              <a:rPr lang="en-US" sz="2400" b="1" dirty="0">
                <a:latin typeface="Arial" pitchFamily="34" charset="0"/>
              </a:rPr>
              <a:t>-2=16777214</a:t>
            </a:r>
          </a:p>
        </p:txBody>
      </p:sp>
      <p:grpSp>
        <p:nvGrpSpPr>
          <p:cNvPr id="2" name="Group 19"/>
          <p:cNvGrpSpPr>
            <a:grpSpLocks/>
          </p:cNvGrpSpPr>
          <p:nvPr/>
        </p:nvGrpSpPr>
        <p:grpSpPr bwMode="auto">
          <a:xfrm>
            <a:off x="1143000" y="1873250"/>
            <a:ext cx="7086600" cy="1200150"/>
            <a:chOff x="720" y="1180"/>
            <a:chExt cx="4464" cy="756"/>
          </a:xfrm>
        </p:grpSpPr>
        <p:grpSp>
          <p:nvGrpSpPr>
            <p:cNvPr id="3" name="Group 4"/>
            <p:cNvGrpSpPr>
              <a:grpSpLocks/>
            </p:cNvGrpSpPr>
            <p:nvPr/>
          </p:nvGrpSpPr>
          <p:grpSpPr bwMode="auto">
            <a:xfrm>
              <a:off x="1008" y="1180"/>
              <a:ext cx="4041" cy="452"/>
              <a:chOff x="1008" y="1104"/>
              <a:chExt cx="4041" cy="452"/>
            </a:xfrm>
          </p:grpSpPr>
          <p:grpSp>
            <p:nvGrpSpPr>
              <p:cNvPr id="4" name="Group 5"/>
              <p:cNvGrpSpPr>
                <a:grpSpLocks/>
              </p:cNvGrpSpPr>
              <p:nvPr/>
            </p:nvGrpSpPr>
            <p:grpSpPr bwMode="auto">
              <a:xfrm>
                <a:off x="2025" y="1104"/>
                <a:ext cx="3024" cy="256"/>
                <a:chOff x="2112" y="1104"/>
                <a:chExt cx="3024" cy="256"/>
              </a:xfrm>
            </p:grpSpPr>
            <p:sp>
              <p:nvSpPr>
                <p:cNvPr id="99334" name="Text Box 6"/>
                <p:cNvSpPr txBox="1">
                  <a:spLocks noChangeArrowheads="1"/>
                </p:cNvSpPr>
                <p:nvPr/>
              </p:nvSpPr>
              <p:spPr bwMode="auto">
                <a:xfrm>
                  <a:off x="2112" y="1104"/>
                  <a:ext cx="1008" cy="256"/>
                </a:xfrm>
                <a:prstGeom prst="rect">
                  <a:avLst/>
                </a:prstGeom>
                <a:solidFill>
                  <a:srgbClr val="FFFFCC"/>
                </a:solidFill>
                <a:ln w="9525">
                  <a:solidFill>
                    <a:srgbClr val="663300"/>
                  </a:solidFill>
                  <a:miter lim="800000"/>
                  <a:headEnd/>
                  <a:tailEnd/>
                </a:ln>
                <a:effectLst/>
              </p:spPr>
              <p:txBody>
                <a:bodyPr>
                  <a:spAutoFit/>
                </a:bodyPr>
                <a:lstStyle/>
                <a:p>
                  <a:pPr>
                    <a:spcBef>
                      <a:spcPct val="50000"/>
                    </a:spcBef>
                  </a:pPr>
                  <a:r>
                    <a:rPr lang="en-US" sz="2000" b="1"/>
                    <a:t>XXXXXXXX</a:t>
                  </a:r>
                </a:p>
              </p:txBody>
            </p:sp>
            <p:sp>
              <p:nvSpPr>
                <p:cNvPr id="99335" name="Text Box 7"/>
                <p:cNvSpPr txBox="1">
                  <a:spLocks noChangeArrowheads="1"/>
                </p:cNvSpPr>
                <p:nvPr/>
              </p:nvSpPr>
              <p:spPr bwMode="auto">
                <a:xfrm>
                  <a:off x="3120" y="1104"/>
                  <a:ext cx="1008" cy="256"/>
                </a:xfrm>
                <a:prstGeom prst="rect">
                  <a:avLst/>
                </a:prstGeom>
                <a:solidFill>
                  <a:srgbClr val="FFFFCC"/>
                </a:solidFill>
                <a:ln w="9525">
                  <a:solidFill>
                    <a:srgbClr val="663300"/>
                  </a:solidFill>
                  <a:miter lim="800000"/>
                  <a:headEnd/>
                  <a:tailEnd/>
                </a:ln>
                <a:effectLst/>
              </p:spPr>
              <p:txBody>
                <a:bodyPr>
                  <a:spAutoFit/>
                </a:bodyPr>
                <a:lstStyle/>
                <a:p>
                  <a:pPr>
                    <a:spcBef>
                      <a:spcPct val="50000"/>
                    </a:spcBef>
                  </a:pPr>
                  <a:r>
                    <a:rPr lang="en-US" sz="2000" b="1"/>
                    <a:t>XXXXXXXX</a:t>
                  </a:r>
                </a:p>
              </p:txBody>
            </p:sp>
            <p:sp>
              <p:nvSpPr>
                <p:cNvPr id="99336" name="Text Box 8"/>
                <p:cNvSpPr txBox="1">
                  <a:spLocks noChangeArrowheads="1"/>
                </p:cNvSpPr>
                <p:nvPr/>
              </p:nvSpPr>
              <p:spPr bwMode="auto">
                <a:xfrm>
                  <a:off x="4128" y="1104"/>
                  <a:ext cx="1008" cy="256"/>
                </a:xfrm>
                <a:prstGeom prst="rect">
                  <a:avLst/>
                </a:prstGeom>
                <a:solidFill>
                  <a:srgbClr val="FFFFCC"/>
                </a:solidFill>
                <a:ln w="9525">
                  <a:solidFill>
                    <a:srgbClr val="663300"/>
                  </a:solidFill>
                  <a:miter lim="800000"/>
                  <a:headEnd/>
                  <a:tailEnd/>
                </a:ln>
                <a:effectLst/>
              </p:spPr>
              <p:txBody>
                <a:bodyPr>
                  <a:spAutoFit/>
                </a:bodyPr>
                <a:lstStyle/>
                <a:p>
                  <a:pPr>
                    <a:spcBef>
                      <a:spcPct val="50000"/>
                    </a:spcBef>
                  </a:pPr>
                  <a:r>
                    <a:rPr lang="en-US" sz="2000" b="1"/>
                    <a:t>XXXXXXXX</a:t>
                  </a:r>
                </a:p>
              </p:txBody>
            </p:sp>
          </p:grpSp>
          <p:sp>
            <p:nvSpPr>
              <p:cNvPr id="99337" name="Text Box 9"/>
              <p:cNvSpPr txBox="1">
                <a:spLocks noChangeArrowheads="1"/>
              </p:cNvSpPr>
              <p:nvPr/>
            </p:nvSpPr>
            <p:spPr bwMode="auto">
              <a:xfrm>
                <a:off x="1017" y="1104"/>
                <a:ext cx="1008" cy="256"/>
              </a:xfrm>
              <a:prstGeom prst="rect">
                <a:avLst/>
              </a:prstGeom>
              <a:solidFill>
                <a:srgbClr val="FFCCCC"/>
              </a:solidFill>
              <a:ln w="9525">
                <a:solidFill>
                  <a:srgbClr val="663300"/>
                </a:solidFill>
                <a:miter lim="800000"/>
                <a:headEnd/>
                <a:tailEnd/>
              </a:ln>
              <a:effectLst/>
            </p:spPr>
            <p:txBody>
              <a:bodyPr>
                <a:spAutoFit/>
              </a:bodyPr>
              <a:lstStyle/>
              <a:p>
                <a:pPr>
                  <a:spcBef>
                    <a:spcPct val="50000"/>
                  </a:spcBef>
                </a:pPr>
                <a:r>
                  <a:rPr lang="en-US" sz="2000" b="1"/>
                  <a:t>0XXXXXXX</a:t>
                </a:r>
              </a:p>
            </p:txBody>
          </p:sp>
          <p:sp>
            <p:nvSpPr>
              <p:cNvPr id="99338" name="Text Box 10"/>
              <p:cNvSpPr txBox="1">
                <a:spLocks noChangeArrowheads="1"/>
              </p:cNvSpPr>
              <p:nvPr/>
            </p:nvSpPr>
            <p:spPr bwMode="auto">
              <a:xfrm>
                <a:off x="1209" y="1344"/>
                <a:ext cx="624" cy="212"/>
              </a:xfrm>
              <a:prstGeom prst="rect">
                <a:avLst/>
              </a:prstGeom>
              <a:noFill/>
              <a:ln w="9525">
                <a:noFill/>
                <a:miter lim="800000"/>
                <a:headEnd/>
                <a:tailEnd/>
              </a:ln>
              <a:effectLst/>
            </p:spPr>
            <p:txBody>
              <a:bodyPr>
                <a:spAutoFit/>
              </a:bodyPr>
              <a:lstStyle/>
              <a:p>
                <a:pPr>
                  <a:spcBef>
                    <a:spcPct val="50000"/>
                  </a:spcBef>
                </a:pPr>
                <a:r>
                  <a:rPr lang="en-US" sz="1600" b="1"/>
                  <a:t>Network</a:t>
                </a:r>
              </a:p>
            </p:txBody>
          </p:sp>
          <p:sp>
            <p:nvSpPr>
              <p:cNvPr id="99339" name="Line 11"/>
              <p:cNvSpPr>
                <a:spLocks noChangeShapeType="1"/>
              </p:cNvSpPr>
              <p:nvPr/>
            </p:nvSpPr>
            <p:spPr bwMode="auto">
              <a:xfrm>
                <a:off x="1008" y="1440"/>
                <a:ext cx="192" cy="0"/>
              </a:xfrm>
              <a:prstGeom prst="line">
                <a:avLst/>
              </a:prstGeom>
              <a:noFill/>
              <a:ln w="19050">
                <a:solidFill>
                  <a:schemeClr val="tx1"/>
                </a:solidFill>
                <a:round/>
                <a:headEnd type="triangle" w="med" len="med"/>
                <a:tailEnd/>
              </a:ln>
              <a:effectLst/>
            </p:spPr>
            <p:txBody>
              <a:bodyPr/>
              <a:lstStyle/>
              <a:p>
                <a:endParaRPr lang="en-US"/>
              </a:p>
            </p:txBody>
          </p:sp>
          <p:sp>
            <p:nvSpPr>
              <p:cNvPr id="99340" name="Line 12"/>
              <p:cNvSpPr>
                <a:spLocks noChangeShapeType="1"/>
              </p:cNvSpPr>
              <p:nvPr/>
            </p:nvSpPr>
            <p:spPr bwMode="auto">
              <a:xfrm>
                <a:off x="1833" y="1440"/>
                <a:ext cx="192" cy="0"/>
              </a:xfrm>
              <a:prstGeom prst="line">
                <a:avLst/>
              </a:prstGeom>
              <a:noFill/>
              <a:ln w="19050">
                <a:solidFill>
                  <a:schemeClr val="tx1"/>
                </a:solidFill>
                <a:round/>
                <a:headEnd/>
                <a:tailEnd type="triangle" w="med" len="med"/>
              </a:ln>
              <a:effectLst/>
            </p:spPr>
            <p:txBody>
              <a:bodyPr/>
              <a:lstStyle/>
              <a:p>
                <a:endParaRPr lang="en-US"/>
              </a:p>
            </p:txBody>
          </p:sp>
          <p:sp>
            <p:nvSpPr>
              <p:cNvPr id="99341" name="Text Box 13"/>
              <p:cNvSpPr txBox="1">
                <a:spLocks noChangeArrowheads="1"/>
              </p:cNvSpPr>
              <p:nvPr/>
            </p:nvSpPr>
            <p:spPr bwMode="auto">
              <a:xfrm>
                <a:off x="3177" y="1344"/>
                <a:ext cx="624" cy="212"/>
              </a:xfrm>
              <a:prstGeom prst="rect">
                <a:avLst/>
              </a:prstGeom>
              <a:noFill/>
              <a:ln w="9525">
                <a:noFill/>
                <a:miter lim="800000"/>
                <a:headEnd/>
                <a:tailEnd/>
              </a:ln>
              <a:effectLst/>
            </p:spPr>
            <p:txBody>
              <a:bodyPr>
                <a:spAutoFit/>
              </a:bodyPr>
              <a:lstStyle/>
              <a:p>
                <a:pPr algn="ctr">
                  <a:spcBef>
                    <a:spcPct val="50000"/>
                  </a:spcBef>
                </a:pPr>
                <a:r>
                  <a:rPr lang="en-US" sz="1600" b="1"/>
                  <a:t>Host</a:t>
                </a:r>
              </a:p>
            </p:txBody>
          </p:sp>
          <p:sp>
            <p:nvSpPr>
              <p:cNvPr id="99342" name="Line 14"/>
              <p:cNvSpPr>
                <a:spLocks noChangeShapeType="1"/>
              </p:cNvSpPr>
              <p:nvPr/>
            </p:nvSpPr>
            <p:spPr bwMode="auto">
              <a:xfrm>
                <a:off x="3849" y="1440"/>
                <a:ext cx="1200" cy="0"/>
              </a:xfrm>
              <a:prstGeom prst="line">
                <a:avLst/>
              </a:prstGeom>
              <a:noFill/>
              <a:ln w="19050">
                <a:solidFill>
                  <a:schemeClr val="tx1"/>
                </a:solidFill>
                <a:round/>
                <a:headEnd/>
                <a:tailEnd type="triangle" w="med" len="med"/>
              </a:ln>
              <a:effectLst/>
            </p:spPr>
            <p:txBody>
              <a:bodyPr/>
              <a:lstStyle/>
              <a:p>
                <a:endParaRPr lang="en-US"/>
              </a:p>
            </p:txBody>
          </p:sp>
          <p:sp>
            <p:nvSpPr>
              <p:cNvPr id="99343" name="Line 15"/>
              <p:cNvSpPr>
                <a:spLocks noChangeShapeType="1"/>
              </p:cNvSpPr>
              <p:nvPr/>
            </p:nvSpPr>
            <p:spPr bwMode="auto">
              <a:xfrm>
                <a:off x="2025" y="1440"/>
                <a:ext cx="1200" cy="0"/>
              </a:xfrm>
              <a:prstGeom prst="line">
                <a:avLst/>
              </a:prstGeom>
              <a:noFill/>
              <a:ln w="19050">
                <a:solidFill>
                  <a:schemeClr val="tx1"/>
                </a:solidFill>
                <a:round/>
                <a:headEnd type="triangle" w="med" len="med"/>
                <a:tailEnd/>
              </a:ln>
              <a:effectLst/>
            </p:spPr>
            <p:txBody>
              <a:bodyPr/>
              <a:lstStyle/>
              <a:p>
                <a:endParaRPr lang="en-US"/>
              </a:p>
            </p:txBody>
          </p:sp>
        </p:grpSp>
        <p:sp>
          <p:nvSpPr>
            <p:cNvPr id="99344" name="Text Box 16"/>
            <p:cNvSpPr txBox="1">
              <a:spLocks noChangeArrowheads="1"/>
            </p:cNvSpPr>
            <p:nvPr/>
          </p:nvSpPr>
          <p:spPr bwMode="auto">
            <a:xfrm>
              <a:off x="720" y="1680"/>
              <a:ext cx="192" cy="256"/>
            </a:xfrm>
            <a:prstGeom prst="rect">
              <a:avLst/>
            </a:prstGeom>
            <a:solidFill>
              <a:srgbClr val="CCFFFF"/>
            </a:solidFill>
            <a:ln w="9525">
              <a:solidFill>
                <a:schemeClr val="tx1"/>
              </a:solidFill>
              <a:miter lim="800000"/>
              <a:headEnd/>
              <a:tailEnd/>
            </a:ln>
            <a:effectLst/>
          </p:spPr>
          <p:txBody>
            <a:bodyPr>
              <a:spAutoFit/>
            </a:bodyPr>
            <a:lstStyle/>
            <a:p>
              <a:pPr>
                <a:spcBef>
                  <a:spcPct val="50000"/>
                </a:spcBef>
              </a:pPr>
              <a:r>
                <a:rPr lang="en-US" sz="2000" b="1"/>
                <a:t>0</a:t>
              </a:r>
            </a:p>
          </p:txBody>
        </p:sp>
        <p:sp>
          <p:nvSpPr>
            <p:cNvPr id="99345" name="Text Box 17"/>
            <p:cNvSpPr txBox="1">
              <a:spLocks noChangeArrowheads="1"/>
            </p:cNvSpPr>
            <p:nvPr/>
          </p:nvSpPr>
          <p:spPr bwMode="auto">
            <a:xfrm>
              <a:off x="912" y="1680"/>
              <a:ext cx="1920" cy="256"/>
            </a:xfrm>
            <a:prstGeom prst="rect">
              <a:avLst/>
            </a:prstGeom>
            <a:solidFill>
              <a:srgbClr val="FFCCCC"/>
            </a:solidFill>
            <a:ln w="9525">
              <a:solidFill>
                <a:schemeClr val="tx1"/>
              </a:solidFill>
              <a:miter lim="800000"/>
              <a:headEnd/>
              <a:tailEnd/>
            </a:ln>
            <a:effectLst/>
          </p:spPr>
          <p:txBody>
            <a:bodyPr>
              <a:spAutoFit/>
            </a:bodyPr>
            <a:lstStyle/>
            <a:p>
              <a:pPr algn="ctr">
                <a:spcBef>
                  <a:spcPct val="50000"/>
                </a:spcBef>
              </a:pPr>
              <a:r>
                <a:rPr lang="en-US" sz="2000" b="1"/>
                <a:t>7 bits Network Address</a:t>
              </a:r>
            </a:p>
          </p:txBody>
        </p:sp>
        <p:sp>
          <p:nvSpPr>
            <p:cNvPr id="99346" name="Text Box 18"/>
            <p:cNvSpPr txBox="1">
              <a:spLocks noChangeArrowheads="1"/>
            </p:cNvSpPr>
            <p:nvPr/>
          </p:nvSpPr>
          <p:spPr bwMode="auto">
            <a:xfrm>
              <a:off x="2832" y="1680"/>
              <a:ext cx="2352" cy="256"/>
            </a:xfrm>
            <a:prstGeom prst="rect">
              <a:avLst/>
            </a:prstGeom>
            <a:solidFill>
              <a:srgbClr val="FFFFCC"/>
            </a:solidFill>
            <a:ln w="9525">
              <a:solidFill>
                <a:schemeClr val="tx1"/>
              </a:solidFill>
              <a:miter lim="800000"/>
              <a:headEnd/>
              <a:tailEnd/>
            </a:ln>
            <a:effectLst/>
          </p:spPr>
          <p:txBody>
            <a:bodyPr>
              <a:spAutoFit/>
            </a:bodyPr>
            <a:lstStyle/>
            <a:p>
              <a:pPr algn="ctr">
                <a:spcBef>
                  <a:spcPct val="50000"/>
                </a:spcBef>
              </a:pPr>
              <a:r>
                <a:rPr lang="en-US" sz="2000" b="1"/>
                <a:t>24 bits Host Address</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99330"/>
                                        </p:tgtEl>
                                        <p:attrNameLst>
                                          <p:attrName>style.visibility</p:attrName>
                                        </p:attrNameLst>
                                      </p:cBhvr>
                                      <p:to>
                                        <p:strVal val="visible"/>
                                      </p:to>
                                    </p:set>
                                  </p:childTnLst>
                                </p:cTn>
                              </p:par>
                            </p:childTnLst>
                          </p:cTn>
                        </p:par>
                        <p:par>
                          <p:cTn id="7" fill="hold">
                            <p:stCondLst>
                              <p:cond delay="500"/>
                            </p:stCondLst>
                            <p:childTnLst>
                              <p:par>
                                <p:cTn id="8" presetID="17" presetClass="entr" presetSubtype="1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p:cTn id="10" dur="500" fill="hold"/>
                                        <p:tgtEl>
                                          <p:spTgt spid="2"/>
                                        </p:tgtEl>
                                        <p:attrNameLst>
                                          <p:attrName>ppt_w</p:attrName>
                                        </p:attrNameLst>
                                      </p:cBhvr>
                                      <p:tavLst>
                                        <p:tav tm="0">
                                          <p:val>
                                            <p:fltVal val="0"/>
                                          </p:val>
                                        </p:tav>
                                        <p:tav tm="100000">
                                          <p:val>
                                            <p:strVal val="#ppt_w"/>
                                          </p:val>
                                        </p:tav>
                                      </p:tavLst>
                                    </p:anim>
                                    <p:anim calcmode="lin" valueType="num">
                                      <p:cBhvr>
                                        <p:cTn id="11"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9331"/>
                                        </p:tgtEl>
                                        <p:attrNameLst>
                                          <p:attrName>style.visibility</p:attrName>
                                        </p:attrNameLst>
                                      </p:cBhvr>
                                      <p:to>
                                        <p:strVal val="visible"/>
                                      </p:to>
                                    </p:set>
                                    <p:animEffect transition="in" filter="wipe(left)">
                                      <p:cBhvr>
                                        <p:cTn id="16" dur="500"/>
                                        <p:tgtEl>
                                          <p:spTgt spid="99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autoUpdateAnimBg="0"/>
      <p:bldP spid="99331"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 name="Slide Number Placeholder 4"/>
          <p:cNvSpPr>
            <a:spLocks noGrp="1"/>
          </p:cNvSpPr>
          <p:nvPr>
            <p:ph type="sldNum" sz="quarter" idx="12"/>
          </p:nvPr>
        </p:nvSpPr>
        <p:spPr/>
        <p:txBody>
          <a:bodyPr/>
          <a:lstStyle/>
          <a:p>
            <a:fld id="{F1FEA262-E21D-4E93-AEAA-730278ED26F8}" type="slidenum">
              <a:rPr lang="en-US"/>
              <a:pPr/>
              <a:t>15</a:t>
            </a:fld>
            <a:endParaRPr lang="en-US"/>
          </a:p>
        </p:txBody>
      </p:sp>
      <p:sp>
        <p:nvSpPr>
          <p:cNvPr id="44034" name="Rectangle 2"/>
          <p:cNvSpPr>
            <a:spLocks noGrp="1" noChangeArrowheads="1"/>
          </p:cNvSpPr>
          <p:nvPr>
            <p:ph type="title"/>
          </p:nvPr>
        </p:nvSpPr>
        <p:spPr>
          <a:xfrm>
            <a:off x="685800" y="533400"/>
            <a:ext cx="7772400" cy="838200"/>
          </a:xfrm>
        </p:spPr>
        <p:txBody>
          <a:bodyPr/>
          <a:lstStyle/>
          <a:p>
            <a:r>
              <a:rPr lang="en-US" sz="4000"/>
              <a:t>IPv4 address</a:t>
            </a:r>
            <a:endParaRPr lang="en-US"/>
          </a:p>
        </p:txBody>
      </p:sp>
      <p:sp>
        <p:nvSpPr>
          <p:cNvPr id="44035" name="Text Box 3"/>
          <p:cNvSpPr txBox="1">
            <a:spLocks noChangeArrowheads="1"/>
          </p:cNvSpPr>
          <p:nvPr/>
        </p:nvSpPr>
        <p:spPr bwMode="auto">
          <a:xfrm>
            <a:off x="914400" y="1812925"/>
            <a:ext cx="7772400" cy="930275"/>
          </a:xfrm>
          <a:prstGeom prst="rect">
            <a:avLst/>
          </a:prstGeom>
          <a:noFill/>
          <a:ln w="9525">
            <a:noFill/>
            <a:miter lim="800000"/>
            <a:headEnd/>
            <a:tailEnd/>
          </a:ln>
          <a:effectLst/>
        </p:spPr>
        <p:txBody>
          <a:bodyPr>
            <a:spAutoFit/>
          </a:bodyPr>
          <a:lstStyle/>
          <a:p>
            <a:pPr>
              <a:spcBef>
                <a:spcPct val="50000"/>
              </a:spcBef>
              <a:buFontTx/>
              <a:buChar char="•"/>
            </a:pPr>
            <a:r>
              <a:rPr lang="en-US" sz="2200" b="1" dirty="0"/>
              <a:t>All 0s in the host ID indicates the </a:t>
            </a:r>
            <a:r>
              <a:rPr lang="en-US" sz="2000" b="1" dirty="0"/>
              <a:t>NETWORK</a:t>
            </a:r>
            <a:r>
              <a:rPr lang="en-US" sz="2200" b="1" dirty="0"/>
              <a:t> itself.</a:t>
            </a:r>
          </a:p>
          <a:p>
            <a:pPr>
              <a:spcBef>
                <a:spcPct val="50000"/>
              </a:spcBef>
              <a:buFontTx/>
              <a:buChar char="•"/>
            </a:pPr>
            <a:r>
              <a:rPr lang="en-US" sz="2200" b="1" dirty="0"/>
              <a:t>All 1s in the host ID indicates the BROADCAST address.</a:t>
            </a:r>
          </a:p>
        </p:txBody>
      </p:sp>
      <p:grpSp>
        <p:nvGrpSpPr>
          <p:cNvPr id="2" name="Group 26"/>
          <p:cNvGrpSpPr>
            <a:grpSpLocks/>
          </p:cNvGrpSpPr>
          <p:nvPr/>
        </p:nvGrpSpPr>
        <p:grpSpPr bwMode="auto">
          <a:xfrm>
            <a:off x="1143000" y="3076575"/>
            <a:ext cx="7391400" cy="2867025"/>
            <a:chOff x="528" y="1632"/>
            <a:chExt cx="4656" cy="1806"/>
          </a:xfrm>
        </p:grpSpPr>
        <p:sp>
          <p:nvSpPr>
            <p:cNvPr id="44036" name="Oval 4"/>
            <p:cNvSpPr>
              <a:spLocks noChangeArrowheads="1"/>
            </p:cNvSpPr>
            <p:nvPr/>
          </p:nvSpPr>
          <p:spPr bwMode="auto">
            <a:xfrm>
              <a:off x="960" y="1988"/>
              <a:ext cx="1728" cy="864"/>
            </a:xfrm>
            <a:prstGeom prst="ellipse">
              <a:avLst/>
            </a:prstGeom>
            <a:noFill/>
            <a:ln w="38100">
              <a:solidFill>
                <a:schemeClr val="tx1"/>
              </a:solidFill>
              <a:round/>
              <a:headEnd/>
              <a:tailEnd/>
            </a:ln>
            <a:effectLst/>
          </p:spPr>
          <p:txBody>
            <a:bodyPr wrap="none" anchor="ctr"/>
            <a:lstStyle/>
            <a:p>
              <a:endParaRPr lang="en-US"/>
            </a:p>
          </p:txBody>
        </p:sp>
        <p:sp>
          <p:nvSpPr>
            <p:cNvPr id="44037" name="Text Box 5"/>
            <p:cNvSpPr txBox="1">
              <a:spLocks noChangeArrowheads="1"/>
            </p:cNvSpPr>
            <p:nvPr/>
          </p:nvSpPr>
          <p:spPr bwMode="auto">
            <a:xfrm>
              <a:off x="1296" y="1642"/>
              <a:ext cx="1056" cy="250"/>
            </a:xfrm>
            <a:prstGeom prst="rect">
              <a:avLst/>
            </a:prstGeom>
            <a:noFill/>
            <a:ln w="9525">
              <a:noFill/>
              <a:miter lim="800000"/>
              <a:headEnd/>
              <a:tailEnd/>
            </a:ln>
            <a:effectLst/>
          </p:spPr>
          <p:txBody>
            <a:bodyPr>
              <a:spAutoFit/>
            </a:bodyPr>
            <a:lstStyle/>
            <a:p>
              <a:pPr algn="ctr">
                <a:spcBef>
                  <a:spcPct val="50000"/>
                </a:spcBef>
              </a:pPr>
              <a:r>
                <a:rPr lang="en-US" sz="2000" b="1">
                  <a:solidFill>
                    <a:schemeClr val="accent2"/>
                  </a:solidFill>
                </a:rPr>
                <a:t>203.251.7</a:t>
              </a:r>
              <a:r>
                <a:rPr lang="en-US" sz="2000" b="1">
                  <a:solidFill>
                    <a:srgbClr val="800000"/>
                  </a:solidFill>
                </a:rPr>
                <a:t>.0</a:t>
              </a:r>
            </a:p>
          </p:txBody>
        </p:sp>
        <p:sp>
          <p:nvSpPr>
            <p:cNvPr id="44038" name="Text Box 6"/>
            <p:cNvSpPr txBox="1">
              <a:spLocks noChangeArrowheads="1"/>
            </p:cNvSpPr>
            <p:nvPr/>
          </p:nvSpPr>
          <p:spPr bwMode="auto">
            <a:xfrm>
              <a:off x="1248" y="2294"/>
              <a:ext cx="1200" cy="250"/>
            </a:xfrm>
            <a:prstGeom prst="rect">
              <a:avLst/>
            </a:prstGeom>
            <a:noFill/>
            <a:ln w="9525">
              <a:noFill/>
              <a:miter lim="800000"/>
              <a:headEnd/>
              <a:tailEnd/>
            </a:ln>
            <a:effectLst/>
          </p:spPr>
          <p:txBody>
            <a:bodyPr>
              <a:spAutoFit/>
            </a:bodyPr>
            <a:lstStyle/>
            <a:p>
              <a:pPr algn="ctr">
                <a:spcBef>
                  <a:spcPct val="50000"/>
                </a:spcBef>
              </a:pPr>
              <a:r>
                <a:rPr lang="en-US" sz="2000" b="1">
                  <a:solidFill>
                    <a:schemeClr val="accent2"/>
                  </a:solidFill>
                </a:rPr>
                <a:t>203.251.7</a:t>
              </a:r>
              <a:r>
                <a:rPr lang="en-US" sz="2000" b="1">
                  <a:solidFill>
                    <a:srgbClr val="FF0000"/>
                  </a:solidFill>
                </a:rPr>
                <a:t>.255</a:t>
              </a:r>
            </a:p>
          </p:txBody>
        </p:sp>
        <p:sp>
          <p:nvSpPr>
            <p:cNvPr id="44039" name="Text Box 7"/>
            <p:cNvSpPr txBox="1">
              <a:spLocks noChangeArrowheads="1"/>
            </p:cNvSpPr>
            <p:nvPr/>
          </p:nvSpPr>
          <p:spPr bwMode="auto">
            <a:xfrm>
              <a:off x="528" y="2948"/>
              <a:ext cx="2160" cy="250"/>
            </a:xfrm>
            <a:prstGeom prst="rect">
              <a:avLst/>
            </a:prstGeom>
            <a:noFill/>
            <a:ln w="9525">
              <a:noFill/>
              <a:miter lim="800000"/>
              <a:headEnd/>
              <a:tailEnd/>
            </a:ln>
            <a:effectLst/>
          </p:spPr>
          <p:txBody>
            <a:bodyPr>
              <a:spAutoFit/>
            </a:bodyPr>
            <a:lstStyle/>
            <a:p>
              <a:pPr algn="ctr">
                <a:spcBef>
                  <a:spcPct val="50000"/>
                </a:spcBef>
              </a:pPr>
              <a:r>
                <a:rPr lang="en-US" sz="2000" b="1">
                  <a:solidFill>
                    <a:schemeClr val="accent2"/>
                  </a:solidFill>
                </a:rPr>
                <a:t>203.251.7</a:t>
              </a:r>
              <a:r>
                <a:rPr lang="en-US" sz="2000" b="1">
                  <a:solidFill>
                    <a:srgbClr val="800000"/>
                  </a:solidFill>
                </a:rPr>
                <a:t>.0000 0000</a:t>
              </a:r>
            </a:p>
          </p:txBody>
        </p:sp>
        <p:sp>
          <p:nvSpPr>
            <p:cNvPr id="44040" name="Line 8"/>
            <p:cNvSpPr>
              <a:spLocks noChangeShapeType="1"/>
            </p:cNvSpPr>
            <p:nvPr/>
          </p:nvSpPr>
          <p:spPr bwMode="auto">
            <a:xfrm>
              <a:off x="1824" y="1968"/>
              <a:ext cx="0" cy="240"/>
            </a:xfrm>
            <a:prstGeom prst="line">
              <a:avLst/>
            </a:prstGeom>
            <a:noFill/>
            <a:ln w="9525">
              <a:solidFill>
                <a:schemeClr val="tx1"/>
              </a:solidFill>
              <a:round/>
              <a:headEnd type="triangle" w="med" len="med"/>
              <a:tailEnd/>
            </a:ln>
            <a:effectLst/>
          </p:spPr>
          <p:txBody>
            <a:bodyPr wrap="none" anchor="ctr"/>
            <a:lstStyle/>
            <a:p>
              <a:endParaRPr lang="en-US"/>
            </a:p>
          </p:txBody>
        </p:sp>
        <p:sp>
          <p:nvSpPr>
            <p:cNvPr id="44041" name="Line 9"/>
            <p:cNvSpPr>
              <a:spLocks noChangeShapeType="1"/>
            </p:cNvSpPr>
            <p:nvPr/>
          </p:nvSpPr>
          <p:spPr bwMode="auto">
            <a:xfrm>
              <a:off x="1824" y="2592"/>
              <a:ext cx="0" cy="240"/>
            </a:xfrm>
            <a:prstGeom prst="line">
              <a:avLst/>
            </a:prstGeom>
            <a:noFill/>
            <a:ln w="9525">
              <a:solidFill>
                <a:schemeClr val="tx1"/>
              </a:solidFill>
              <a:round/>
              <a:headEnd/>
              <a:tailEnd type="triangle" w="med" len="med"/>
            </a:ln>
            <a:effectLst/>
          </p:spPr>
          <p:txBody>
            <a:bodyPr wrap="none" anchor="ctr"/>
            <a:lstStyle/>
            <a:p>
              <a:endParaRPr lang="en-US"/>
            </a:p>
          </p:txBody>
        </p:sp>
        <p:sp>
          <p:nvSpPr>
            <p:cNvPr id="44042" name="Line 10"/>
            <p:cNvSpPr>
              <a:spLocks noChangeShapeType="1"/>
            </p:cNvSpPr>
            <p:nvPr/>
          </p:nvSpPr>
          <p:spPr bwMode="auto">
            <a:xfrm rot="5400000">
              <a:off x="2568" y="2300"/>
              <a:ext cx="0" cy="240"/>
            </a:xfrm>
            <a:prstGeom prst="line">
              <a:avLst/>
            </a:prstGeom>
            <a:noFill/>
            <a:ln w="9525">
              <a:solidFill>
                <a:schemeClr val="tx1"/>
              </a:solidFill>
              <a:round/>
              <a:headEnd type="triangle" w="med" len="med"/>
              <a:tailEnd/>
            </a:ln>
            <a:effectLst/>
          </p:spPr>
          <p:txBody>
            <a:bodyPr wrap="none" anchor="ctr"/>
            <a:lstStyle/>
            <a:p>
              <a:endParaRPr lang="en-US"/>
            </a:p>
          </p:txBody>
        </p:sp>
        <p:sp>
          <p:nvSpPr>
            <p:cNvPr id="44043" name="Line 11"/>
            <p:cNvSpPr>
              <a:spLocks noChangeShapeType="1"/>
            </p:cNvSpPr>
            <p:nvPr/>
          </p:nvSpPr>
          <p:spPr bwMode="auto">
            <a:xfrm rot="5400000">
              <a:off x="1080" y="2300"/>
              <a:ext cx="0" cy="240"/>
            </a:xfrm>
            <a:prstGeom prst="line">
              <a:avLst/>
            </a:prstGeom>
            <a:noFill/>
            <a:ln w="9525">
              <a:solidFill>
                <a:schemeClr val="tx1"/>
              </a:solidFill>
              <a:round/>
              <a:headEnd/>
              <a:tailEnd type="triangle" w="med" len="med"/>
            </a:ln>
            <a:effectLst/>
          </p:spPr>
          <p:txBody>
            <a:bodyPr wrap="none" anchor="ctr"/>
            <a:lstStyle/>
            <a:p>
              <a:endParaRPr lang="en-US"/>
            </a:p>
          </p:txBody>
        </p:sp>
        <p:sp>
          <p:nvSpPr>
            <p:cNvPr id="44046" name="Oval 14"/>
            <p:cNvSpPr>
              <a:spLocks noChangeArrowheads="1"/>
            </p:cNvSpPr>
            <p:nvPr/>
          </p:nvSpPr>
          <p:spPr bwMode="auto">
            <a:xfrm>
              <a:off x="2880" y="1978"/>
              <a:ext cx="1728" cy="864"/>
            </a:xfrm>
            <a:prstGeom prst="ellipse">
              <a:avLst/>
            </a:prstGeom>
            <a:noFill/>
            <a:ln w="38100">
              <a:solidFill>
                <a:schemeClr val="tx1"/>
              </a:solidFill>
              <a:round/>
              <a:headEnd/>
              <a:tailEnd/>
            </a:ln>
            <a:effectLst/>
          </p:spPr>
          <p:txBody>
            <a:bodyPr wrap="none" anchor="ctr"/>
            <a:lstStyle/>
            <a:p>
              <a:endParaRPr lang="en-US"/>
            </a:p>
          </p:txBody>
        </p:sp>
        <p:sp>
          <p:nvSpPr>
            <p:cNvPr id="44047" name="Text Box 15"/>
            <p:cNvSpPr txBox="1">
              <a:spLocks noChangeArrowheads="1"/>
            </p:cNvSpPr>
            <p:nvPr/>
          </p:nvSpPr>
          <p:spPr bwMode="auto">
            <a:xfrm>
              <a:off x="3216" y="1632"/>
              <a:ext cx="1056" cy="250"/>
            </a:xfrm>
            <a:prstGeom prst="rect">
              <a:avLst/>
            </a:prstGeom>
            <a:noFill/>
            <a:ln w="9525">
              <a:noFill/>
              <a:miter lim="800000"/>
              <a:headEnd/>
              <a:tailEnd/>
            </a:ln>
            <a:effectLst/>
          </p:spPr>
          <p:txBody>
            <a:bodyPr>
              <a:spAutoFit/>
            </a:bodyPr>
            <a:lstStyle/>
            <a:p>
              <a:pPr algn="ctr">
                <a:spcBef>
                  <a:spcPct val="50000"/>
                </a:spcBef>
              </a:pPr>
              <a:r>
                <a:rPr lang="en-US" sz="2000" b="1">
                  <a:solidFill>
                    <a:schemeClr val="accent2"/>
                  </a:solidFill>
                </a:rPr>
                <a:t>168.126</a:t>
              </a:r>
              <a:r>
                <a:rPr lang="en-US" sz="2000" b="1">
                  <a:solidFill>
                    <a:srgbClr val="800000"/>
                  </a:solidFill>
                </a:rPr>
                <a:t>.0.0</a:t>
              </a:r>
            </a:p>
          </p:txBody>
        </p:sp>
        <p:sp>
          <p:nvSpPr>
            <p:cNvPr id="44048" name="Text Box 16"/>
            <p:cNvSpPr txBox="1">
              <a:spLocks noChangeArrowheads="1"/>
            </p:cNvSpPr>
            <p:nvPr/>
          </p:nvSpPr>
          <p:spPr bwMode="auto">
            <a:xfrm>
              <a:off x="3072" y="2266"/>
              <a:ext cx="1404" cy="250"/>
            </a:xfrm>
            <a:prstGeom prst="rect">
              <a:avLst/>
            </a:prstGeom>
            <a:noFill/>
            <a:ln w="9525">
              <a:noFill/>
              <a:miter lim="800000"/>
              <a:headEnd/>
              <a:tailEnd/>
            </a:ln>
            <a:effectLst/>
          </p:spPr>
          <p:txBody>
            <a:bodyPr>
              <a:spAutoFit/>
            </a:bodyPr>
            <a:lstStyle/>
            <a:p>
              <a:pPr algn="ctr">
                <a:spcBef>
                  <a:spcPct val="50000"/>
                </a:spcBef>
              </a:pPr>
              <a:r>
                <a:rPr lang="en-US" sz="2000" b="1">
                  <a:solidFill>
                    <a:schemeClr val="accent2"/>
                  </a:solidFill>
                </a:rPr>
                <a:t>168.126</a:t>
              </a:r>
              <a:r>
                <a:rPr lang="en-US" sz="2000" b="1">
                  <a:solidFill>
                    <a:srgbClr val="FF0000"/>
                  </a:solidFill>
                </a:rPr>
                <a:t>.255.255</a:t>
              </a:r>
            </a:p>
          </p:txBody>
        </p:sp>
        <p:sp>
          <p:nvSpPr>
            <p:cNvPr id="44049" name="Text Box 17"/>
            <p:cNvSpPr txBox="1">
              <a:spLocks noChangeArrowheads="1"/>
            </p:cNvSpPr>
            <p:nvPr/>
          </p:nvSpPr>
          <p:spPr bwMode="auto">
            <a:xfrm>
              <a:off x="2640" y="2938"/>
              <a:ext cx="2496" cy="250"/>
            </a:xfrm>
            <a:prstGeom prst="rect">
              <a:avLst/>
            </a:prstGeom>
            <a:noFill/>
            <a:ln w="9525">
              <a:noFill/>
              <a:miter lim="800000"/>
              <a:headEnd/>
              <a:tailEnd/>
            </a:ln>
            <a:effectLst/>
          </p:spPr>
          <p:txBody>
            <a:bodyPr>
              <a:spAutoFit/>
            </a:bodyPr>
            <a:lstStyle/>
            <a:p>
              <a:pPr algn="ctr">
                <a:spcBef>
                  <a:spcPct val="50000"/>
                </a:spcBef>
              </a:pPr>
              <a:r>
                <a:rPr lang="en-US" sz="2000" b="1">
                  <a:solidFill>
                    <a:schemeClr val="accent2"/>
                  </a:solidFill>
                </a:rPr>
                <a:t>168.126</a:t>
              </a:r>
              <a:r>
                <a:rPr lang="en-US" sz="2000" b="1">
                  <a:solidFill>
                    <a:srgbClr val="800000"/>
                  </a:solidFill>
                </a:rPr>
                <a:t>.0000 0000.0000 0000</a:t>
              </a:r>
            </a:p>
          </p:txBody>
        </p:sp>
        <p:sp>
          <p:nvSpPr>
            <p:cNvPr id="44050" name="Line 18"/>
            <p:cNvSpPr>
              <a:spLocks noChangeShapeType="1"/>
            </p:cNvSpPr>
            <p:nvPr/>
          </p:nvSpPr>
          <p:spPr bwMode="auto">
            <a:xfrm>
              <a:off x="3744" y="1968"/>
              <a:ext cx="0" cy="240"/>
            </a:xfrm>
            <a:prstGeom prst="line">
              <a:avLst/>
            </a:prstGeom>
            <a:noFill/>
            <a:ln w="9525">
              <a:solidFill>
                <a:schemeClr val="tx1"/>
              </a:solidFill>
              <a:round/>
              <a:headEnd type="triangle" w="med" len="med"/>
              <a:tailEnd/>
            </a:ln>
            <a:effectLst/>
          </p:spPr>
          <p:txBody>
            <a:bodyPr wrap="none" anchor="ctr"/>
            <a:lstStyle/>
            <a:p>
              <a:endParaRPr lang="en-US"/>
            </a:p>
          </p:txBody>
        </p:sp>
        <p:sp>
          <p:nvSpPr>
            <p:cNvPr id="44051" name="Line 19"/>
            <p:cNvSpPr>
              <a:spLocks noChangeShapeType="1"/>
            </p:cNvSpPr>
            <p:nvPr/>
          </p:nvSpPr>
          <p:spPr bwMode="auto">
            <a:xfrm>
              <a:off x="3744" y="2592"/>
              <a:ext cx="0" cy="240"/>
            </a:xfrm>
            <a:prstGeom prst="line">
              <a:avLst/>
            </a:prstGeom>
            <a:noFill/>
            <a:ln w="9525">
              <a:solidFill>
                <a:schemeClr val="tx1"/>
              </a:solidFill>
              <a:round/>
              <a:headEnd/>
              <a:tailEnd type="triangle" w="med" len="med"/>
            </a:ln>
            <a:effectLst/>
          </p:spPr>
          <p:txBody>
            <a:bodyPr wrap="none" anchor="ctr"/>
            <a:lstStyle/>
            <a:p>
              <a:endParaRPr lang="en-US"/>
            </a:p>
          </p:txBody>
        </p:sp>
        <p:sp>
          <p:nvSpPr>
            <p:cNvPr id="44052" name="Line 20"/>
            <p:cNvSpPr>
              <a:spLocks noChangeShapeType="1"/>
            </p:cNvSpPr>
            <p:nvPr/>
          </p:nvSpPr>
          <p:spPr bwMode="auto">
            <a:xfrm rot="5400000">
              <a:off x="4488" y="2290"/>
              <a:ext cx="0" cy="240"/>
            </a:xfrm>
            <a:prstGeom prst="line">
              <a:avLst/>
            </a:prstGeom>
            <a:noFill/>
            <a:ln w="9525">
              <a:solidFill>
                <a:schemeClr val="tx1"/>
              </a:solidFill>
              <a:round/>
              <a:headEnd type="triangle" w="med" len="med"/>
              <a:tailEnd/>
            </a:ln>
            <a:effectLst/>
          </p:spPr>
          <p:txBody>
            <a:bodyPr wrap="none" anchor="ctr"/>
            <a:lstStyle/>
            <a:p>
              <a:endParaRPr lang="en-US"/>
            </a:p>
          </p:txBody>
        </p:sp>
        <p:sp>
          <p:nvSpPr>
            <p:cNvPr id="44053" name="Line 21"/>
            <p:cNvSpPr>
              <a:spLocks noChangeShapeType="1"/>
            </p:cNvSpPr>
            <p:nvPr/>
          </p:nvSpPr>
          <p:spPr bwMode="auto">
            <a:xfrm rot="5400000">
              <a:off x="3000" y="2290"/>
              <a:ext cx="0" cy="240"/>
            </a:xfrm>
            <a:prstGeom prst="line">
              <a:avLst/>
            </a:prstGeom>
            <a:noFill/>
            <a:ln w="9525">
              <a:solidFill>
                <a:schemeClr val="tx1"/>
              </a:solidFill>
              <a:round/>
              <a:headEnd/>
              <a:tailEnd type="triangle" w="med" len="med"/>
            </a:ln>
            <a:effectLst/>
          </p:spPr>
          <p:txBody>
            <a:bodyPr wrap="none" anchor="ctr"/>
            <a:lstStyle/>
            <a:p>
              <a:endParaRPr lang="en-US"/>
            </a:p>
          </p:txBody>
        </p:sp>
        <p:sp>
          <p:nvSpPr>
            <p:cNvPr id="44054" name="Text Box 22"/>
            <p:cNvSpPr txBox="1">
              <a:spLocks noChangeArrowheads="1"/>
            </p:cNvSpPr>
            <p:nvPr/>
          </p:nvSpPr>
          <p:spPr bwMode="auto">
            <a:xfrm>
              <a:off x="672" y="3188"/>
              <a:ext cx="1872" cy="250"/>
            </a:xfrm>
            <a:prstGeom prst="rect">
              <a:avLst/>
            </a:prstGeom>
            <a:noFill/>
            <a:ln w="9525">
              <a:noFill/>
              <a:miter lim="800000"/>
              <a:headEnd/>
              <a:tailEnd/>
            </a:ln>
            <a:effectLst/>
          </p:spPr>
          <p:txBody>
            <a:bodyPr>
              <a:spAutoFit/>
            </a:bodyPr>
            <a:lstStyle/>
            <a:p>
              <a:pPr algn="ctr">
                <a:spcBef>
                  <a:spcPct val="50000"/>
                </a:spcBef>
              </a:pPr>
              <a:r>
                <a:rPr lang="en-US" sz="2000" b="1">
                  <a:solidFill>
                    <a:schemeClr val="accent2"/>
                  </a:solidFill>
                </a:rPr>
                <a:t>203.251.7</a:t>
              </a:r>
              <a:r>
                <a:rPr lang="en-US" sz="2000" b="1">
                  <a:solidFill>
                    <a:srgbClr val="FF0000"/>
                  </a:solidFill>
                </a:rPr>
                <a:t>.1111 1111</a:t>
              </a:r>
            </a:p>
          </p:txBody>
        </p:sp>
        <p:sp>
          <p:nvSpPr>
            <p:cNvPr id="44055" name="Text Box 23"/>
            <p:cNvSpPr txBox="1">
              <a:spLocks noChangeArrowheads="1"/>
            </p:cNvSpPr>
            <p:nvPr/>
          </p:nvSpPr>
          <p:spPr bwMode="auto">
            <a:xfrm>
              <a:off x="2640" y="3188"/>
              <a:ext cx="2544" cy="250"/>
            </a:xfrm>
            <a:prstGeom prst="rect">
              <a:avLst/>
            </a:prstGeom>
            <a:noFill/>
            <a:ln w="9525">
              <a:noFill/>
              <a:miter lim="800000"/>
              <a:headEnd/>
              <a:tailEnd/>
            </a:ln>
            <a:effectLst/>
          </p:spPr>
          <p:txBody>
            <a:bodyPr>
              <a:spAutoFit/>
            </a:bodyPr>
            <a:lstStyle/>
            <a:p>
              <a:pPr algn="ctr">
                <a:spcBef>
                  <a:spcPct val="50000"/>
                </a:spcBef>
              </a:pPr>
              <a:r>
                <a:rPr lang="en-US" sz="2000" b="1">
                  <a:solidFill>
                    <a:schemeClr val="accent2"/>
                  </a:solidFill>
                </a:rPr>
                <a:t>168.126</a:t>
              </a:r>
              <a:r>
                <a:rPr lang="en-US" sz="2000" b="1">
                  <a:solidFill>
                    <a:srgbClr val="FF0000"/>
                  </a:solidFill>
                </a:rPr>
                <a:t>.1111 1111.1111 1111</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4034"/>
                                        </p:tgtEl>
                                        <p:attrNameLst>
                                          <p:attrName>style.visibility</p:attrName>
                                        </p:attrNameLst>
                                      </p:cBhvr>
                                      <p:to>
                                        <p:strVal val="visible"/>
                                      </p:to>
                                    </p:set>
                                  </p:childTnLst>
                                </p:cTn>
                              </p:par>
                            </p:childTnLst>
                          </p:cTn>
                        </p:par>
                        <p:par>
                          <p:cTn id="7" fill="hold">
                            <p:stCondLst>
                              <p:cond delay="500"/>
                            </p:stCondLst>
                            <p:childTnLst>
                              <p:par>
                                <p:cTn id="8" presetID="17" presetClass="entr" presetSubtype="10" fill="hold" grpId="0" nodeType="afterEffect">
                                  <p:stCondLst>
                                    <p:cond delay="0"/>
                                  </p:stCondLst>
                                  <p:childTnLst>
                                    <p:set>
                                      <p:cBhvr>
                                        <p:cTn id="9" dur="1" fill="hold">
                                          <p:stCondLst>
                                            <p:cond delay="0"/>
                                          </p:stCondLst>
                                        </p:cTn>
                                        <p:tgtEl>
                                          <p:spTgt spid="44035"/>
                                        </p:tgtEl>
                                        <p:attrNameLst>
                                          <p:attrName>style.visibility</p:attrName>
                                        </p:attrNameLst>
                                      </p:cBhvr>
                                      <p:to>
                                        <p:strVal val="visible"/>
                                      </p:to>
                                    </p:set>
                                    <p:anim calcmode="lin" valueType="num">
                                      <p:cBhvr>
                                        <p:cTn id="10" dur="500" fill="hold"/>
                                        <p:tgtEl>
                                          <p:spTgt spid="44035"/>
                                        </p:tgtEl>
                                        <p:attrNameLst>
                                          <p:attrName>ppt_w</p:attrName>
                                        </p:attrNameLst>
                                      </p:cBhvr>
                                      <p:tavLst>
                                        <p:tav tm="0">
                                          <p:val>
                                            <p:fltVal val="0"/>
                                          </p:val>
                                        </p:tav>
                                        <p:tav tm="100000">
                                          <p:val>
                                            <p:strVal val="#ppt_w"/>
                                          </p:val>
                                        </p:tav>
                                      </p:tavLst>
                                    </p:anim>
                                    <p:anim calcmode="lin" valueType="num">
                                      <p:cBhvr>
                                        <p:cTn id="11" dur="500" fill="hold"/>
                                        <p:tgtEl>
                                          <p:spTgt spid="44035"/>
                                        </p:tgtEl>
                                        <p:attrNameLst>
                                          <p:attrName>ppt_h</p:attrName>
                                        </p:attrNameLst>
                                      </p:cBhvr>
                                      <p:tavLst>
                                        <p:tav tm="0">
                                          <p:val>
                                            <p:strVal val="#ppt_h"/>
                                          </p:val>
                                        </p:tav>
                                        <p:tav tm="100000">
                                          <p:val>
                                            <p:strVal val="#ppt_h"/>
                                          </p:val>
                                        </p:tav>
                                      </p:tavLst>
                                    </p:anim>
                                  </p:childTnLst>
                                </p:cTn>
                              </p:par>
                            </p:childTnLst>
                          </p:cTn>
                        </p:par>
                      </p:childTnLst>
                    </p:cTn>
                  </p:par>
                  <p:par>
                    <p:cTn id="12" fill="hold">
                      <p:stCondLst>
                        <p:cond delay="indefinite"/>
                      </p:stCondLst>
                      <p:childTnLst>
                        <p:par>
                          <p:cTn id="13" fill="hold">
                            <p:stCondLst>
                              <p:cond delay="0"/>
                            </p:stCondLst>
                            <p:childTnLst>
                              <p:par>
                                <p:cTn id="14" presetID="17" presetClass="entr" presetSubtype="1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fltVal val="0"/>
                                          </p:val>
                                        </p:tav>
                                        <p:tav tm="100000">
                                          <p:val>
                                            <p:strVal val="#ppt_w"/>
                                          </p:val>
                                        </p:tav>
                                      </p:tavLst>
                                    </p:anim>
                                    <p:anim calcmode="lin" valueType="num">
                                      <p:cBhvr>
                                        <p:cTn id="17"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autoUpdateAnimBg="0"/>
      <p:bldP spid="44035"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 name="Slide Number Placeholder 5"/>
          <p:cNvSpPr>
            <a:spLocks noGrp="1"/>
          </p:cNvSpPr>
          <p:nvPr>
            <p:ph type="sldNum" sz="quarter" idx="12"/>
          </p:nvPr>
        </p:nvSpPr>
        <p:spPr/>
        <p:txBody>
          <a:bodyPr/>
          <a:lstStyle/>
          <a:p>
            <a:fld id="{FA9A1054-211F-49B3-A53D-A5465BC0CEB7}" type="slidenum">
              <a:rPr lang="en-US"/>
              <a:pPr/>
              <a:t>16</a:t>
            </a:fld>
            <a:endParaRPr lang="en-US"/>
          </a:p>
        </p:txBody>
      </p:sp>
      <p:sp>
        <p:nvSpPr>
          <p:cNvPr id="95234" name="Rectangle 2"/>
          <p:cNvSpPr>
            <a:spLocks noGrp="1" noChangeArrowheads="1"/>
          </p:cNvSpPr>
          <p:nvPr>
            <p:ph type="title"/>
          </p:nvPr>
        </p:nvSpPr>
        <p:spPr>
          <a:xfrm>
            <a:off x="685800" y="381000"/>
            <a:ext cx="7772400" cy="457200"/>
          </a:xfrm>
        </p:spPr>
        <p:txBody>
          <a:bodyPr>
            <a:normAutofit fontScale="90000"/>
          </a:bodyPr>
          <a:lstStyle/>
          <a:p>
            <a:r>
              <a:rPr lang="en-US" sz="4000"/>
              <a:t>Class-B address</a:t>
            </a:r>
            <a:endParaRPr lang="en-US" b="1"/>
          </a:p>
        </p:txBody>
      </p:sp>
      <p:sp>
        <p:nvSpPr>
          <p:cNvPr id="95235" name="Rectangle 3"/>
          <p:cNvSpPr>
            <a:spLocks noGrp="1" noChangeArrowheads="1"/>
          </p:cNvSpPr>
          <p:nvPr>
            <p:ph type="body" idx="1"/>
          </p:nvPr>
        </p:nvSpPr>
        <p:spPr>
          <a:xfrm>
            <a:off x="762000" y="3429000"/>
            <a:ext cx="7924800" cy="2743200"/>
          </a:xfrm>
        </p:spPr>
        <p:txBody>
          <a:bodyPr/>
          <a:lstStyle/>
          <a:p>
            <a:pPr algn="just">
              <a:spcBef>
                <a:spcPct val="0"/>
              </a:spcBef>
            </a:pPr>
            <a:r>
              <a:rPr lang="en-US" sz="2400" b="1" dirty="0">
                <a:latin typeface="Arial" pitchFamily="34" charset="0"/>
              </a:rPr>
              <a:t>Number of Networks = 2</a:t>
            </a:r>
            <a:r>
              <a:rPr lang="en-US" sz="2400" b="1" baseline="30000" dirty="0">
                <a:latin typeface="Arial" pitchFamily="34" charset="0"/>
              </a:rPr>
              <a:t>14 </a:t>
            </a:r>
            <a:r>
              <a:rPr lang="en-US" sz="2400" b="1" dirty="0">
                <a:latin typeface="Arial" pitchFamily="34" charset="0"/>
              </a:rPr>
              <a:t>i.e.16384</a:t>
            </a:r>
            <a:endParaRPr lang="en-US" sz="2400" b="1" u="sng" dirty="0">
              <a:latin typeface="Arial" pitchFamily="34" charset="0"/>
            </a:endParaRPr>
          </a:p>
          <a:p>
            <a:pPr>
              <a:spcBef>
                <a:spcPct val="0"/>
              </a:spcBef>
            </a:pPr>
            <a:r>
              <a:rPr lang="en-US" sz="2400" b="1" dirty="0">
                <a:latin typeface="Arial" pitchFamily="34" charset="0"/>
              </a:rPr>
              <a:t>Number of Hosts = 2</a:t>
            </a:r>
            <a:r>
              <a:rPr lang="en-US" sz="2400" b="1" baseline="30000" dirty="0">
                <a:latin typeface="Arial" pitchFamily="34" charset="0"/>
              </a:rPr>
              <a:t>16 </a:t>
            </a:r>
            <a:r>
              <a:rPr lang="en-US" sz="2400" b="1" dirty="0">
                <a:latin typeface="Arial" pitchFamily="34" charset="0"/>
              </a:rPr>
              <a:t>i.e. 65,536 (0-65,535)</a:t>
            </a:r>
          </a:p>
          <a:p>
            <a:pPr>
              <a:spcBef>
                <a:spcPct val="0"/>
              </a:spcBef>
            </a:pPr>
            <a:r>
              <a:rPr lang="en-US" sz="2400" b="1" dirty="0">
                <a:latin typeface="Arial" pitchFamily="34" charset="0"/>
              </a:rPr>
              <a:t>No Host ID can have all zeros</a:t>
            </a:r>
            <a:br>
              <a:rPr lang="en-US" sz="2400" b="1" dirty="0">
                <a:latin typeface="Arial" pitchFamily="34" charset="0"/>
              </a:rPr>
            </a:br>
            <a:r>
              <a:rPr lang="en-US" sz="2400" b="1" dirty="0">
                <a:latin typeface="Arial" pitchFamily="34" charset="0"/>
              </a:rPr>
              <a:t>i.e. 0.0 and specifies network address.</a:t>
            </a:r>
          </a:p>
          <a:p>
            <a:pPr>
              <a:spcBef>
                <a:spcPct val="0"/>
              </a:spcBef>
            </a:pPr>
            <a:r>
              <a:rPr lang="en-US" sz="2400" b="1" dirty="0">
                <a:latin typeface="Arial" pitchFamily="34" charset="0"/>
              </a:rPr>
              <a:t>No Host ID can have all ones</a:t>
            </a:r>
            <a:br>
              <a:rPr lang="en-US" sz="2400" b="1" dirty="0">
                <a:latin typeface="Arial" pitchFamily="34" charset="0"/>
              </a:rPr>
            </a:br>
            <a:r>
              <a:rPr lang="en-US" sz="2400" b="1" dirty="0">
                <a:latin typeface="Arial" pitchFamily="34" charset="0"/>
              </a:rPr>
              <a:t>i.e. 255.255 and specifies the broadcast address.</a:t>
            </a:r>
          </a:p>
          <a:p>
            <a:pPr>
              <a:spcBef>
                <a:spcPct val="0"/>
              </a:spcBef>
            </a:pPr>
            <a:r>
              <a:rPr lang="en-US" sz="2400" b="1" dirty="0">
                <a:latin typeface="Arial" pitchFamily="34" charset="0"/>
              </a:rPr>
              <a:t>Number of Hosts per network= 2</a:t>
            </a:r>
            <a:r>
              <a:rPr lang="en-US" sz="2400" b="1" baseline="30000" dirty="0">
                <a:latin typeface="Arial" pitchFamily="34" charset="0"/>
              </a:rPr>
              <a:t>16 </a:t>
            </a:r>
            <a:r>
              <a:rPr lang="en-US" sz="2400" b="1" dirty="0">
                <a:latin typeface="Arial" pitchFamily="34" charset="0"/>
              </a:rPr>
              <a:t>-2=65354</a:t>
            </a:r>
          </a:p>
        </p:txBody>
      </p:sp>
      <p:grpSp>
        <p:nvGrpSpPr>
          <p:cNvPr id="2" name="Group 23"/>
          <p:cNvGrpSpPr>
            <a:grpSpLocks/>
          </p:cNvGrpSpPr>
          <p:nvPr/>
        </p:nvGrpSpPr>
        <p:grpSpPr bwMode="auto">
          <a:xfrm>
            <a:off x="1219200" y="1873250"/>
            <a:ext cx="7086600" cy="1276350"/>
            <a:chOff x="768" y="1180"/>
            <a:chExt cx="4464" cy="804"/>
          </a:xfrm>
        </p:grpSpPr>
        <p:sp>
          <p:nvSpPr>
            <p:cNvPr id="95238" name="Text Box 6"/>
            <p:cNvSpPr txBox="1">
              <a:spLocks noChangeArrowheads="1"/>
            </p:cNvSpPr>
            <p:nvPr/>
          </p:nvSpPr>
          <p:spPr bwMode="auto">
            <a:xfrm>
              <a:off x="2025" y="1180"/>
              <a:ext cx="1008" cy="256"/>
            </a:xfrm>
            <a:prstGeom prst="rect">
              <a:avLst/>
            </a:prstGeom>
            <a:solidFill>
              <a:srgbClr val="FFCCCC"/>
            </a:solidFill>
            <a:ln w="9525">
              <a:solidFill>
                <a:srgbClr val="663300"/>
              </a:solidFill>
              <a:miter lim="800000"/>
              <a:headEnd/>
              <a:tailEnd/>
            </a:ln>
            <a:effectLst/>
          </p:spPr>
          <p:txBody>
            <a:bodyPr>
              <a:spAutoFit/>
            </a:bodyPr>
            <a:lstStyle/>
            <a:p>
              <a:pPr>
                <a:spcBef>
                  <a:spcPct val="50000"/>
                </a:spcBef>
              </a:pPr>
              <a:r>
                <a:rPr lang="en-US" sz="2000" b="1"/>
                <a:t>XXXXXXXX</a:t>
              </a:r>
            </a:p>
          </p:txBody>
        </p:sp>
        <p:sp>
          <p:nvSpPr>
            <p:cNvPr id="95239" name="Text Box 7"/>
            <p:cNvSpPr txBox="1">
              <a:spLocks noChangeArrowheads="1"/>
            </p:cNvSpPr>
            <p:nvPr/>
          </p:nvSpPr>
          <p:spPr bwMode="auto">
            <a:xfrm>
              <a:off x="3033" y="1180"/>
              <a:ext cx="1008" cy="256"/>
            </a:xfrm>
            <a:prstGeom prst="rect">
              <a:avLst/>
            </a:prstGeom>
            <a:solidFill>
              <a:srgbClr val="FFFFCC"/>
            </a:solidFill>
            <a:ln w="9525">
              <a:solidFill>
                <a:srgbClr val="663300"/>
              </a:solidFill>
              <a:miter lim="800000"/>
              <a:headEnd/>
              <a:tailEnd/>
            </a:ln>
            <a:effectLst/>
          </p:spPr>
          <p:txBody>
            <a:bodyPr>
              <a:spAutoFit/>
            </a:bodyPr>
            <a:lstStyle/>
            <a:p>
              <a:pPr>
                <a:spcBef>
                  <a:spcPct val="50000"/>
                </a:spcBef>
              </a:pPr>
              <a:r>
                <a:rPr lang="en-US" sz="2000" b="1"/>
                <a:t>XXXXXXXX</a:t>
              </a:r>
            </a:p>
          </p:txBody>
        </p:sp>
        <p:sp>
          <p:nvSpPr>
            <p:cNvPr id="95240" name="Text Box 8"/>
            <p:cNvSpPr txBox="1">
              <a:spLocks noChangeArrowheads="1"/>
            </p:cNvSpPr>
            <p:nvPr/>
          </p:nvSpPr>
          <p:spPr bwMode="auto">
            <a:xfrm>
              <a:off x="4041" y="1180"/>
              <a:ext cx="1008" cy="256"/>
            </a:xfrm>
            <a:prstGeom prst="rect">
              <a:avLst/>
            </a:prstGeom>
            <a:solidFill>
              <a:srgbClr val="FFFFCC"/>
            </a:solidFill>
            <a:ln w="9525">
              <a:solidFill>
                <a:srgbClr val="663300"/>
              </a:solidFill>
              <a:miter lim="800000"/>
              <a:headEnd/>
              <a:tailEnd/>
            </a:ln>
            <a:effectLst/>
          </p:spPr>
          <p:txBody>
            <a:bodyPr>
              <a:spAutoFit/>
            </a:bodyPr>
            <a:lstStyle/>
            <a:p>
              <a:pPr>
                <a:spcBef>
                  <a:spcPct val="50000"/>
                </a:spcBef>
              </a:pPr>
              <a:r>
                <a:rPr lang="en-US" sz="2000" b="1"/>
                <a:t>XXXXXXXX</a:t>
              </a:r>
            </a:p>
          </p:txBody>
        </p:sp>
        <p:sp>
          <p:nvSpPr>
            <p:cNvPr id="95241" name="Text Box 9"/>
            <p:cNvSpPr txBox="1">
              <a:spLocks noChangeArrowheads="1"/>
            </p:cNvSpPr>
            <p:nvPr/>
          </p:nvSpPr>
          <p:spPr bwMode="auto">
            <a:xfrm>
              <a:off x="1017" y="1180"/>
              <a:ext cx="1008" cy="256"/>
            </a:xfrm>
            <a:prstGeom prst="rect">
              <a:avLst/>
            </a:prstGeom>
            <a:solidFill>
              <a:srgbClr val="FFCCCC"/>
            </a:solidFill>
            <a:ln w="9525">
              <a:solidFill>
                <a:srgbClr val="663300"/>
              </a:solidFill>
              <a:miter lim="800000"/>
              <a:headEnd/>
              <a:tailEnd/>
            </a:ln>
            <a:effectLst/>
          </p:spPr>
          <p:txBody>
            <a:bodyPr>
              <a:spAutoFit/>
            </a:bodyPr>
            <a:lstStyle/>
            <a:p>
              <a:pPr>
                <a:spcBef>
                  <a:spcPct val="50000"/>
                </a:spcBef>
              </a:pPr>
              <a:r>
                <a:rPr lang="en-US" sz="2000" b="1"/>
                <a:t>0XXXXXXX</a:t>
              </a:r>
            </a:p>
          </p:txBody>
        </p:sp>
        <p:sp>
          <p:nvSpPr>
            <p:cNvPr id="95242" name="Text Box 10"/>
            <p:cNvSpPr txBox="1">
              <a:spLocks noChangeArrowheads="1"/>
            </p:cNvSpPr>
            <p:nvPr/>
          </p:nvSpPr>
          <p:spPr bwMode="auto">
            <a:xfrm>
              <a:off x="1728" y="1420"/>
              <a:ext cx="624" cy="212"/>
            </a:xfrm>
            <a:prstGeom prst="rect">
              <a:avLst/>
            </a:prstGeom>
            <a:noFill/>
            <a:ln w="9525">
              <a:noFill/>
              <a:miter lim="800000"/>
              <a:headEnd/>
              <a:tailEnd/>
            </a:ln>
            <a:effectLst/>
          </p:spPr>
          <p:txBody>
            <a:bodyPr>
              <a:spAutoFit/>
            </a:bodyPr>
            <a:lstStyle/>
            <a:p>
              <a:pPr>
                <a:spcBef>
                  <a:spcPct val="50000"/>
                </a:spcBef>
              </a:pPr>
              <a:r>
                <a:rPr lang="en-US" sz="1600" b="1"/>
                <a:t>Network</a:t>
              </a:r>
            </a:p>
          </p:txBody>
        </p:sp>
        <p:sp>
          <p:nvSpPr>
            <p:cNvPr id="95245" name="Text Box 13"/>
            <p:cNvSpPr txBox="1">
              <a:spLocks noChangeArrowheads="1"/>
            </p:cNvSpPr>
            <p:nvPr/>
          </p:nvSpPr>
          <p:spPr bwMode="auto">
            <a:xfrm>
              <a:off x="3744" y="1420"/>
              <a:ext cx="624" cy="212"/>
            </a:xfrm>
            <a:prstGeom prst="rect">
              <a:avLst/>
            </a:prstGeom>
            <a:noFill/>
            <a:ln w="9525">
              <a:noFill/>
              <a:miter lim="800000"/>
              <a:headEnd/>
              <a:tailEnd/>
            </a:ln>
            <a:effectLst/>
          </p:spPr>
          <p:txBody>
            <a:bodyPr>
              <a:spAutoFit/>
            </a:bodyPr>
            <a:lstStyle/>
            <a:p>
              <a:pPr algn="ctr">
                <a:spcBef>
                  <a:spcPct val="50000"/>
                </a:spcBef>
              </a:pPr>
              <a:r>
                <a:rPr lang="en-US" sz="1600" b="1"/>
                <a:t>Host</a:t>
              </a:r>
            </a:p>
          </p:txBody>
        </p:sp>
        <p:sp>
          <p:nvSpPr>
            <p:cNvPr id="95248" name="Line 16"/>
            <p:cNvSpPr>
              <a:spLocks noChangeShapeType="1"/>
            </p:cNvSpPr>
            <p:nvPr/>
          </p:nvSpPr>
          <p:spPr bwMode="auto">
            <a:xfrm>
              <a:off x="1008" y="1518"/>
              <a:ext cx="768" cy="0"/>
            </a:xfrm>
            <a:prstGeom prst="line">
              <a:avLst/>
            </a:prstGeom>
            <a:noFill/>
            <a:ln w="19050">
              <a:solidFill>
                <a:schemeClr val="tx1"/>
              </a:solidFill>
              <a:round/>
              <a:headEnd type="triangle" w="med" len="med"/>
              <a:tailEnd/>
            </a:ln>
            <a:effectLst/>
          </p:spPr>
          <p:txBody>
            <a:bodyPr/>
            <a:lstStyle/>
            <a:p>
              <a:endParaRPr lang="en-US"/>
            </a:p>
          </p:txBody>
        </p:sp>
        <p:sp>
          <p:nvSpPr>
            <p:cNvPr id="95249" name="Line 17"/>
            <p:cNvSpPr>
              <a:spLocks noChangeShapeType="1"/>
            </p:cNvSpPr>
            <p:nvPr/>
          </p:nvSpPr>
          <p:spPr bwMode="auto">
            <a:xfrm>
              <a:off x="3024" y="1518"/>
              <a:ext cx="768" cy="0"/>
            </a:xfrm>
            <a:prstGeom prst="line">
              <a:avLst/>
            </a:prstGeom>
            <a:noFill/>
            <a:ln w="19050">
              <a:solidFill>
                <a:schemeClr val="tx1"/>
              </a:solidFill>
              <a:round/>
              <a:headEnd type="triangle" w="med" len="med"/>
              <a:tailEnd/>
            </a:ln>
            <a:effectLst/>
          </p:spPr>
          <p:txBody>
            <a:bodyPr/>
            <a:lstStyle/>
            <a:p>
              <a:endParaRPr lang="en-US"/>
            </a:p>
          </p:txBody>
        </p:sp>
        <p:sp>
          <p:nvSpPr>
            <p:cNvPr id="95250" name="Line 18"/>
            <p:cNvSpPr>
              <a:spLocks noChangeShapeType="1"/>
            </p:cNvSpPr>
            <p:nvPr/>
          </p:nvSpPr>
          <p:spPr bwMode="auto">
            <a:xfrm>
              <a:off x="2304" y="1518"/>
              <a:ext cx="768" cy="0"/>
            </a:xfrm>
            <a:prstGeom prst="line">
              <a:avLst/>
            </a:prstGeom>
            <a:noFill/>
            <a:ln w="19050">
              <a:solidFill>
                <a:schemeClr val="tx1"/>
              </a:solidFill>
              <a:round/>
              <a:headEnd/>
              <a:tailEnd type="triangle" w="med" len="med"/>
            </a:ln>
            <a:effectLst/>
          </p:spPr>
          <p:txBody>
            <a:bodyPr/>
            <a:lstStyle/>
            <a:p>
              <a:endParaRPr lang="en-US"/>
            </a:p>
          </p:txBody>
        </p:sp>
        <p:sp>
          <p:nvSpPr>
            <p:cNvPr id="95251" name="Line 19"/>
            <p:cNvSpPr>
              <a:spLocks noChangeShapeType="1"/>
            </p:cNvSpPr>
            <p:nvPr/>
          </p:nvSpPr>
          <p:spPr bwMode="auto">
            <a:xfrm>
              <a:off x="4320" y="1518"/>
              <a:ext cx="768" cy="0"/>
            </a:xfrm>
            <a:prstGeom prst="line">
              <a:avLst/>
            </a:prstGeom>
            <a:noFill/>
            <a:ln w="19050">
              <a:solidFill>
                <a:schemeClr val="tx1"/>
              </a:solidFill>
              <a:round/>
              <a:headEnd/>
              <a:tailEnd type="triangle" w="med" len="med"/>
            </a:ln>
            <a:effectLst/>
          </p:spPr>
          <p:txBody>
            <a:bodyPr/>
            <a:lstStyle/>
            <a:p>
              <a:endParaRPr lang="en-US"/>
            </a:p>
          </p:txBody>
        </p:sp>
        <p:sp>
          <p:nvSpPr>
            <p:cNvPr id="95252" name="Text Box 20"/>
            <p:cNvSpPr txBox="1">
              <a:spLocks noChangeArrowheads="1"/>
            </p:cNvSpPr>
            <p:nvPr/>
          </p:nvSpPr>
          <p:spPr bwMode="auto">
            <a:xfrm>
              <a:off x="768" y="1728"/>
              <a:ext cx="336" cy="256"/>
            </a:xfrm>
            <a:prstGeom prst="rect">
              <a:avLst/>
            </a:prstGeom>
            <a:solidFill>
              <a:srgbClr val="CCFFFF"/>
            </a:solidFill>
            <a:ln w="9525">
              <a:solidFill>
                <a:schemeClr val="tx1"/>
              </a:solidFill>
              <a:miter lim="800000"/>
              <a:headEnd/>
              <a:tailEnd/>
            </a:ln>
            <a:effectLst/>
          </p:spPr>
          <p:txBody>
            <a:bodyPr>
              <a:spAutoFit/>
            </a:bodyPr>
            <a:lstStyle/>
            <a:p>
              <a:pPr algn="ctr">
                <a:spcBef>
                  <a:spcPct val="50000"/>
                </a:spcBef>
              </a:pPr>
              <a:r>
                <a:rPr lang="en-US" sz="2000" b="1"/>
                <a:t>10</a:t>
              </a:r>
            </a:p>
          </p:txBody>
        </p:sp>
        <p:sp>
          <p:nvSpPr>
            <p:cNvPr id="95253" name="Text Box 21"/>
            <p:cNvSpPr txBox="1">
              <a:spLocks noChangeArrowheads="1"/>
            </p:cNvSpPr>
            <p:nvPr/>
          </p:nvSpPr>
          <p:spPr bwMode="auto">
            <a:xfrm>
              <a:off x="1104" y="1728"/>
              <a:ext cx="2304" cy="256"/>
            </a:xfrm>
            <a:prstGeom prst="rect">
              <a:avLst/>
            </a:prstGeom>
            <a:solidFill>
              <a:srgbClr val="FFCCCC"/>
            </a:solidFill>
            <a:ln w="9525">
              <a:solidFill>
                <a:schemeClr val="tx1"/>
              </a:solidFill>
              <a:miter lim="800000"/>
              <a:headEnd/>
              <a:tailEnd/>
            </a:ln>
            <a:effectLst/>
          </p:spPr>
          <p:txBody>
            <a:bodyPr>
              <a:spAutoFit/>
            </a:bodyPr>
            <a:lstStyle/>
            <a:p>
              <a:pPr algn="ctr">
                <a:spcBef>
                  <a:spcPct val="50000"/>
                </a:spcBef>
              </a:pPr>
              <a:r>
                <a:rPr lang="en-US" sz="2000" b="1"/>
                <a:t>14 bits Network Address</a:t>
              </a:r>
            </a:p>
          </p:txBody>
        </p:sp>
        <p:sp>
          <p:nvSpPr>
            <p:cNvPr id="95254" name="Text Box 22"/>
            <p:cNvSpPr txBox="1">
              <a:spLocks noChangeArrowheads="1"/>
            </p:cNvSpPr>
            <p:nvPr/>
          </p:nvSpPr>
          <p:spPr bwMode="auto">
            <a:xfrm>
              <a:off x="3408" y="1728"/>
              <a:ext cx="1824" cy="256"/>
            </a:xfrm>
            <a:prstGeom prst="rect">
              <a:avLst/>
            </a:prstGeom>
            <a:solidFill>
              <a:srgbClr val="FFFFCC"/>
            </a:solidFill>
            <a:ln w="9525">
              <a:solidFill>
                <a:schemeClr val="tx1"/>
              </a:solidFill>
              <a:miter lim="800000"/>
              <a:headEnd/>
              <a:tailEnd/>
            </a:ln>
            <a:effectLst/>
          </p:spPr>
          <p:txBody>
            <a:bodyPr>
              <a:spAutoFit/>
            </a:bodyPr>
            <a:lstStyle/>
            <a:p>
              <a:pPr algn="ctr">
                <a:spcBef>
                  <a:spcPct val="50000"/>
                </a:spcBef>
              </a:pPr>
              <a:r>
                <a:rPr lang="en-US" sz="2000" b="1"/>
                <a:t>16 bits Host Address</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95234"/>
                                        </p:tgtEl>
                                        <p:attrNameLst>
                                          <p:attrName>style.visibility</p:attrName>
                                        </p:attrNameLst>
                                      </p:cBhvr>
                                      <p:to>
                                        <p:strVal val="visible"/>
                                      </p:to>
                                    </p:set>
                                  </p:childTnLst>
                                </p:cTn>
                              </p:par>
                            </p:childTnLst>
                          </p:cTn>
                        </p:par>
                        <p:par>
                          <p:cTn id="7" fill="hold">
                            <p:stCondLst>
                              <p:cond delay="500"/>
                            </p:stCondLst>
                            <p:childTnLst>
                              <p:par>
                                <p:cTn id="8" presetID="18" presetClass="entr" presetSubtype="3"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upRight)">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3" fill="hold" grpId="0" nodeType="clickEffect">
                                  <p:stCondLst>
                                    <p:cond delay="0"/>
                                  </p:stCondLst>
                                  <p:childTnLst>
                                    <p:set>
                                      <p:cBhvr>
                                        <p:cTn id="14" dur="1" fill="hold">
                                          <p:stCondLst>
                                            <p:cond delay="0"/>
                                          </p:stCondLst>
                                        </p:cTn>
                                        <p:tgtEl>
                                          <p:spTgt spid="95235"/>
                                        </p:tgtEl>
                                        <p:attrNameLst>
                                          <p:attrName>style.visibility</p:attrName>
                                        </p:attrNameLst>
                                      </p:cBhvr>
                                      <p:to>
                                        <p:strVal val="visible"/>
                                      </p:to>
                                    </p:set>
                                    <p:animEffect transition="in" filter="strips(upRight)">
                                      <p:cBhvr>
                                        <p:cTn id="15" dur="500"/>
                                        <p:tgtEl>
                                          <p:spTgt spid="95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4" grpId="0" autoUpdateAnimBg="0"/>
      <p:bldP spid="9523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 name="Slide Number Placeholder 5"/>
          <p:cNvSpPr>
            <a:spLocks noGrp="1"/>
          </p:cNvSpPr>
          <p:nvPr>
            <p:ph type="sldNum" sz="quarter" idx="12"/>
          </p:nvPr>
        </p:nvSpPr>
        <p:spPr/>
        <p:txBody>
          <a:bodyPr/>
          <a:lstStyle/>
          <a:p>
            <a:fld id="{8D5326BE-C983-4D7F-A643-FF4FD72544F6}" type="slidenum">
              <a:rPr lang="en-US"/>
              <a:pPr/>
              <a:t>17</a:t>
            </a:fld>
            <a:endParaRPr lang="en-US"/>
          </a:p>
        </p:txBody>
      </p:sp>
      <p:sp>
        <p:nvSpPr>
          <p:cNvPr id="96258" name="Rectangle 2"/>
          <p:cNvSpPr>
            <a:spLocks noGrp="1" noChangeArrowheads="1"/>
          </p:cNvSpPr>
          <p:nvPr>
            <p:ph type="title"/>
          </p:nvPr>
        </p:nvSpPr>
        <p:spPr>
          <a:xfrm>
            <a:off x="685800" y="381000"/>
            <a:ext cx="7772400" cy="1066800"/>
          </a:xfrm>
        </p:spPr>
        <p:txBody>
          <a:bodyPr/>
          <a:lstStyle/>
          <a:p>
            <a:r>
              <a:rPr lang="en-US" sz="4000"/>
              <a:t>Class-C address</a:t>
            </a:r>
            <a:endParaRPr lang="en-US" b="1"/>
          </a:p>
        </p:txBody>
      </p:sp>
      <p:sp>
        <p:nvSpPr>
          <p:cNvPr id="96259" name="Rectangle 3"/>
          <p:cNvSpPr>
            <a:spLocks noGrp="1" noChangeArrowheads="1"/>
          </p:cNvSpPr>
          <p:nvPr>
            <p:ph type="body" idx="1"/>
          </p:nvPr>
        </p:nvSpPr>
        <p:spPr>
          <a:xfrm>
            <a:off x="838200" y="3429000"/>
            <a:ext cx="7772400" cy="2743200"/>
          </a:xfrm>
        </p:spPr>
        <p:txBody>
          <a:bodyPr/>
          <a:lstStyle/>
          <a:p>
            <a:pPr algn="just">
              <a:lnSpc>
                <a:spcPct val="90000"/>
              </a:lnSpc>
              <a:spcBef>
                <a:spcPct val="0"/>
              </a:spcBef>
            </a:pPr>
            <a:r>
              <a:rPr lang="en-US" sz="2400" b="1" dirty="0">
                <a:latin typeface="Arial" pitchFamily="34" charset="0"/>
              </a:rPr>
              <a:t>Number of Networks = 2</a:t>
            </a:r>
            <a:r>
              <a:rPr lang="en-US" sz="2400" b="1" baseline="30000" dirty="0">
                <a:latin typeface="Arial" pitchFamily="34" charset="0"/>
              </a:rPr>
              <a:t>21 </a:t>
            </a:r>
            <a:r>
              <a:rPr lang="en-US" sz="2400" b="1" dirty="0">
                <a:latin typeface="Arial" pitchFamily="34" charset="0"/>
              </a:rPr>
              <a:t>i.e. 2097152</a:t>
            </a:r>
            <a:endParaRPr lang="en-US" sz="2400" b="1" u="sng" dirty="0">
              <a:latin typeface="Arial" pitchFamily="34" charset="0"/>
            </a:endParaRPr>
          </a:p>
          <a:p>
            <a:pPr algn="just">
              <a:lnSpc>
                <a:spcPct val="90000"/>
              </a:lnSpc>
              <a:spcBef>
                <a:spcPct val="0"/>
              </a:spcBef>
            </a:pPr>
            <a:r>
              <a:rPr lang="en-US" sz="2400" b="1" dirty="0">
                <a:latin typeface="Arial" pitchFamily="34" charset="0"/>
              </a:rPr>
              <a:t>Number of Hosts = 2</a:t>
            </a:r>
            <a:r>
              <a:rPr lang="en-US" sz="2400" b="1" baseline="30000" dirty="0">
                <a:latin typeface="Arial" pitchFamily="34" charset="0"/>
              </a:rPr>
              <a:t>8 </a:t>
            </a:r>
            <a:r>
              <a:rPr lang="en-US" sz="2400" b="1" dirty="0">
                <a:latin typeface="Arial" pitchFamily="34" charset="0"/>
              </a:rPr>
              <a:t>i.e. 256 (0-255)</a:t>
            </a:r>
          </a:p>
          <a:p>
            <a:pPr algn="just">
              <a:lnSpc>
                <a:spcPct val="90000"/>
              </a:lnSpc>
              <a:spcBef>
                <a:spcPct val="0"/>
              </a:spcBef>
            </a:pPr>
            <a:r>
              <a:rPr lang="en-US" sz="2400" b="1" dirty="0">
                <a:latin typeface="Arial" pitchFamily="34" charset="0"/>
              </a:rPr>
              <a:t>No Host ID can have all zeros</a:t>
            </a:r>
            <a:br>
              <a:rPr lang="en-US" sz="2400" b="1" dirty="0">
                <a:latin typeface="Arial" pitchFamily="34" charset="0"/>
              </a:rPr>
            </a:br>
            <a:r>
              <a:rPr lang="en-US" sz="2400" b="1" dirty="0">
                <a:latin typeface="Arial" pitchFamily="34" charset="0"/>
              </a:rPr>
              <a:t>i.e. 00000000 and specifies network address.</a:t>
            </a:r>
          </a:p>
          <a:p>
            <a:pPr algn="just">
              <a:lnSpc>
                <a:spcPct val="90000"/>
              </a:lnSpc>
              <a:spcBef>
                <a:spcPct val="0"/>
              </a:spcBef>
            </a:pPr>
            <a:r>
              <a:rPr lang="en-US" sz="2400" b="1" dirty="0">
                <a:latin typeface="Arial" pitchFamily="34" charset="0"/>
              </a:rPr>
              <a:t>No Host ID can have all ones</a:t>
            </a:r>
            <a:br>
              <a:rPr lang="en-US" sz="2400" b="1" dirty="0">
                <a:latin typeface="Arial" pitchFamily="34" charset="0"/>
              </a:rPr>
            </a:br>
            <a:r>
              <a:rPr lang="en-US" sz="2400" b="1" dirty="0">
                <a:latin typeface="Arial" pitchFamily="34" charset="0"/>
              </a:rPr>
              <a:t>i.e. 11111111 and specifies the broadcast address.</a:t>
            </a:r>
          </a:p>
          <a:p>
            <a:pPr algn="just">
              <a:lnSpc>
                <a:spcPct val="90000"/>
              </a:lnSpc>
              <a:spcBef>
                <a:spcPct val="0"/>
              </a:spcBef>
            </a:pPr>
            <a:r>
              <a:rPr lang="en-US" sz="2400" b="1" dirty="0">
                <a:latin typeface="Arial" pitchFamily="34" charset="0"/>
              </a:rPr>
              <a:t>Number of Hosts = 2</a:t>
            </a:r>
            <a:r>
              <a:rPr lang="en-US" sz="2400" b="1" baseline="30000" dirty="0">
                <a:latin typeface="Arial" pitchFamily="34" charset="0"/>
              </a:rPr>
              <a:t>8</a:t>
            </a:r>
            <a:r>
              <a:rPr lang="en-US" sz="2400" b="1" dirty="0">
                <a:latin typeface="Arial" pitchFamily="34" charset="0"/>
              </a:rPr>
              <a:t>-2 = 254</a:t>
            </a:r>
          </a:p>
        </p:txBody>
      </p:sp>
      <p:grpSp>
        <p:nvGrpSpPr>
          <p:cNvPr id="2" name="Group 20"/>
          <p:cNvGrpSpPr>
            <a:grpSpLocks/>
          </p:cNvGrpSpPr>
          <p:nvPr/>
        </p:nvGrpSpPr>
        <p:grpSpPr bwMode="auto">
          <a:xfrm>
            <a:off x="1143000" y="1873250"/>
            <a:ext cx="7086600" cy="1250950"/>
            <a:chOff x="720" y="1180"/>
            <a:chExt cx="4464" cy="788"/>
          </a:xfrm>
        </p:grpSpPr>
        <p:sp>
          <p:nvSpPr>
            <p:cNvPr id="96260" name="Text Box 4"/>
            <p:cNvSpPr txBox="1">
              <a:spLocks noChangeArrowheads="1"/>
            </p:cNvSpPr>
            <p:nvPr/>
          </p:nvSpPr>
          <p:spPr bwMode="auto">
            <a:xfrm>
              <a:off x="2025" y="1180"/>
              <a:ext cx="1008" cy="256"/>
            </a:xfrm>
            <a:prstGeom prst="rect">
              <a:avLst/>
            </a:prstGeom>
            <a:solidFill>
              <a:srgbClr val="FFCCCC"/>
            </a:solidFill>
            <a:ln w="9525">
              <a:solidFill>
                <a:srgbClr val="663300"/>
              </a:solidFill>
              <a:miter lim="800000"/>
              <a:headEnd/>
              <a:tailEnd/>
            </a:ln>
            <a:effectLst/>
          </p:spPr>
          <p:txBody>
            <a:bodyPr>
              <a:spAutoFit/>
            </a:bodyPr>
            <a:lstStyle/>
            <a:p>
              <a:pPr>
                <a:spcBef>
                  <a:spcPct val="50000"/>
                </a:spcBef>
              </a:pPr>
              <a:r>
                <a:rPr lang="en-US" sz="2000" b="1"/>
                <a:t>XXXXXXXX</a:t>
              </a:r>
            </a:p>
          </p:txBody>
        </p:sp>
        <p:sp>
          <p:nvSpPr>
            <p:cNvPr id="96261" name="Text Box 5"/>
            <p:cNvSpPr txBox="1">
              <a:spLocks noChangeArrowheads="1"/>
            </p:cNvSpPr>
            <p:nvPr/>
          </p:nvSpPr>
          <p:spPr bwMode="auto">
            <a:xfrm>
              <a:off x="3033" y="1180"/>
              <a:ext cx="1008" cy="256"/>
            </a:xfrm>
            <a:prstGeom prst="rect">
              <a:avLst/>
            </a:prstGeom>
            <a:solidFill>
              <a:srgbClr val="FFCCCC"/>
            </a:solidFill>
            <a:ln w="9525">
              <a:solidFill>
                <a:srgbClr val="663300"/>
              </a:solidFill>
              <a:miter lim="800000"/>
              <a:headEnd/>
              <a:tailEnd/>
            </a:ln>
            <a:effectLst/>
          </p:spPr>
          <p:txBody>
            <a:bodyPr>
              <a:spAutoFit/>
            </a:bodyPr>
            <a:lstStyle/>
            <a:p>
              <a:pPr>
                <a:spcBef>
                  <a:spcPct val="50000"/>
                </a:spcBef>
              </a:pPr>
              <a:r>
                <a:rPr lang="en-US" sz="2000" b="1"/>
                <a:t>XXXXXXXX</a:t>
              </a:r>
            </a:p>
          </p:txBody>
        </p:sp>
        <p:sp>
          <p:nvSpPr>
            <p:cNvPr id="96262" name="Text Box 6"/>
            <p:cNvSpPr txBox="1">
              <a:spLocks noChangeArrowheads="1"/>
            </p:cNvSpPr>
            <p:nvPr/>
          </p:nvSpPr>
          <p:spPr bwMode="auto">
            <a:xfrm>
              <a:off x="4041" y="1180"/>
              <a:ext cx="1008" cy="256"/>
            </a:xfrm>
            <a:prstGeom prst="rect">
              <a:avLst/>
            </a:prstGeom>
            <a:solidFill>
              <a:srgbClr val="FFFFCC"/>
            </a:solidFill>
            <a:ln w="9525">
              <a:solidFill>
                <a:srgbClr val="663300"/>
              </a:solidFill>
              <a:miter lim="800000"/>
              <a:headEnd/>
              <a:tailEnd/>
            </a:ln>
            <a:effectLst/>
          </p:spPr>
          <p:txBody>
            <a:bodyPr>
              <a:spAutoFit/>
            </a:bodyPr>
            <a:lstStyle/>
            <a:p>
              <a:pPr>
                <a:spcBef>
                  <a:spcPct val="50000"/>
                </a:spcBef>
              </a:pPr>
              <a:r>
                <a:rPr lang="en-US" sz="2000" b="1"/>
                <a:t>XXXXXXXX</a:t>
              </a:r>
            </a:p>
          </p:txBody>
        </p:sp>
        <p:sp>
          <p:nvSpPr>
            <p:cNvPr id="96263" name="Text Box 7"/>
            <p:cNvSpPr txBox="1">
              <a:spLocks noChangeArrowheads="1"/>
            </p:cNvSpPr>
            <p:nvPr/>
          </p:nvSpPr>
          <p:spPr bwMode="auto">
            <a:xfrm>
              <a:off x="1017" y="1180"/>
              <a:ext cx="1008" cy="256"/>
            </a:xfrm>
            <a:prstGeom prst="rect">
              <a:avLst/>
            </a:prstGeom>
            <a:solidFill>
              <a:srgbClr val="FFCCCC"/>
            </a:solidFill>
            <a:ln w="9525">
              <a:solidFill>
                <a:srgbClr val="663300"/>
              </a:solidFill>
              <a:miter lim="800000"/>
              <a:headEnd/>
              <a:tailEnd/>
            </a:ln>
            <a:effectLst/>
          </p:spPr>
          <p:txBody>
            <a:bodyPr>
              <a:spAutoFit/>
            </a:bodyPr>
            <a:lstStyle/>
            <a:p>
              <a:pPr>
                <a:spcBef>
                  <a:spcPct val="50000"/>
                </a:spcBef>
              </a:pPr>
              <a:r>
                <a:rPr lang="en-US" sz="2000" b="1"/>
                <a:t>0XXXXXXX</a:t>
              </a:r>
            </a:p>
          </p:txBody>
        </p:sp>
        <p:sp>
          <p:nvSpPr>
            <p:cNvPr id="96264" name="Text Box 8"/>
            <p:cNvSpPr txBox="1">
              <a:spLocks noChangeArrowheads="1"/>
            </p:cNvSpPr>
            <p:nvPr/>
          </p:nvSpPr>
          <p:spPr bwMode="auto">
            <a:xfrm>
              <a:off x="2256" y="1420"/>
              <a:ext cx="624" cy="212"/>
            </a:xfrm>
            <a:prstGeom prst="rect">
              <a:avLst/>
            </a:prstGeom>
            <a:noFill/>
            <a:ln w="9525">
              <a:noFill/>
              <a:miter lim="800000"/>
              <a:headEnd/>
              <a:tailEnd/>
            </a:ln>
            <a:effectLst/>
          </p:spPr>
          <p:txBody>
            <a:bodyPr>
              <a:spAutoFit/>
            </a:bodyPr>
            <a:lstStyle/>
            <a:p>
              <a:pPr>
                <a:spcBef>
                  <a:spcPct val="50000"/>
                </a:spcBef>
              </a:pPr>
              <a:r>
                <a:rPr lang="en-US" sz="1600" b="1"/>
                <a:t>Network</a:t>
              </a:r>
            </a:p>
          </p:txBody>
        </p:sp>
        <p:sp>
          <p:nvSpPr>
            <p:cNvPr id="96265" name="Text Box 9"/>
            <p:cNvSpPr txBox="1">
              <a:spLocks noChangeArrowheads="1"/>
            </p:cNvSpPr>
            <p:nvPr/>
          </p:nvSpPr>
          <p:spPr bwMode="auto">
            <a:xfrm>
              <a:off x="4272" y="1420"/>
              <a:ext cx="624" cy="212"/>
            </a:xfrm>
            <a:prstGeom prst="rect">
              <a:avLst/>
            </a:prstGeom>
            <a:noFill/>
            <a:ln w="9525">
              <a:noFill/>
              <a:miter lim="800000"/>
              <a:headEnd/>
              <a:tailEnd/>
            </a:ln>
            <a:effectLst/>
          </p:spPr>
          <p:txBody>
            <a:bodyPr>
              <a:spAutoFit/>
            </a:bodyPr>
            <a:lstStyle/>
            <a:p>
              <a:pPr algn="ctr">
                <a:spcBef>
                  <a:spcPct val="50000"/>
                </a:spcBef>
              </a:pPr>
              <a:r>
                <a:rPr lang="en-US" sz="1600" b="1"/>
                <a:t>Host</a:t>
              </a:r>
            </a:p>
          </p:txBody>
        </p:sp>
        <p:sp>
          <p:nvSpPr>
            <p:cNvPr id="96266" name="Line 10"/>
            <p:cNvSpPr>
              <a:spLocks noChangeShapeType="1"/>
            </p:cNvSpPr>
            <p:nvPr/>
          </p:nvSpPr>
          <p:spPr bwMode="auto">
            <a:xfrm>
              <a:off x="1008" y="1518"/>
              <a:ext cx="768" cy="0"/>
            </a:xfrm>
            <a:prstGeom prst="line">
              <a:avLst/>
            </a:prstGeom>
            <a:noFill/>
            <a:ln w="19050">
              <a:solidFill>
                <a:schemeClr val="tx1"/>
              </a:solidFill>
              <a:round/>
              <a:headEnd type="triangle" w="med" len="med"/>
              <a:tailEnd/>
            </a:ln>
            <a:effectLst/>
          </p:spPr>
          <p:txBody>
            <a:bodyPr/>
            <a:lstStyle/>
            <a:p>
              <a:endParaRPr lang="en-US"/>
            </a:p>
          </p:txBody>
        </p:sp>
        <p:sp>
          <p:nvSpPr>
            <p:cNvPr id="96270" name="Line 14"/>
            <p:cNvSpPr>
              <a:spLocks noChangeShapeType="1"/>
            </p:cNvSpPr>
            <p:nvPr/>
          </p:nvSpPr>
          <p:spPr bwMode="auto">
            <a:xfrm>
              <a:off x="3264" y="1518"/>
              <a:ext cx="768" cy="0"/>
            </a:xfrm>
            <a:prstGeom prst="line">
              <a:avLst/>
            </a:prstGeom>
            <a:noFill/>
            <a:ln w="19050">
              <a:solidFill>
                <a:schemeClr val="tx1"/>
              </a:solidFill>
              <a:round/>
              <a:headEnd/>
              <a:tailEnd type="triangle" w="med" len="med"/>
            </a:ln>
            <a:effectLst/>
          </p:spPr>
          <p:txBody>
            <a:bodyPr/>
            <a:lstStyle/>
            <a:p>
              <a:endParaRPr lang="en-US"/>
            </a:p>
          </p:txBody>
        </p:sp>
        <p:sp>
          <p:nvSpPr>
            <p:cNvPr id="96271" name="Line 15"/>
            <p:cNvSpPr>
              <a:spLocks noChangeShapeType="1"/>
            </p:cNvSpPr>
            <p:nvPr/>
          </p:nvSpPr>
          <p:spPr bwMode="auto">
            <a:xfrm>
              <a:off x="4752" y="1518"/>
              <a:ext cx="336" cy="0"/>
            </a:xfrm>
            <a:prstGeom prst="line">
              <a:avLst/>
            </a:prstGeom>
            <a:noFill/>
            <a:ln w="19050">
              <a:solidFill>
                <a:schemeClr val="tx1"/>
              </a:solidFill>
              <a:round/>
              <a:headEnd/>
              <a:tailEnd type="triangle" w="med" len="med"/>
            </a:ln>
            <a:effectLst/>
          </p:spPr>
          <p:txBody>
            <a:bodyPr/>
            <a:lstStyle/>
            <a:p>
              <a:endParaRPr lang="en-US"/>
            </a:p>
          </p:txBody>
        </p:sp>
        <p:sp>
          <p:nvSpPr>
            <p:cNvPr id="96272" name="Line 16"/>
            <p:cNvSpPr>
              <a:spLocks noChangeShapeType="1"/>
            </p:cNvSpPr>
            <p:nvPr/>
          </p:nvSpPr>
          <p:spPr bwMode="auto">
            <a:xfrm>
              <a:off x="4032" y="1518"/>
              <a:ext cx="336" cy="0"/>
            </a:xfrm>
            <a:prstGeom prst="line">
              <a:avLst/>
            </a:prstGeom>
            <a:noFill/>
            <a:ln w="19050">
              <a:solidFill>
                <a:schemeClr val="tx1"/>
              </a:solidFill>
              <a:round/>
              <a:headEnd type="triangle" w="med" len="med"/>
              <a:tailEnd/>
            </a:ln>
            <a:effectLst/>
          </p:spPr>
          <p:txBody>
            <a:bodyPr/>
            <a:lstStyle/>
            <a:p>
              <a:endParaRPr lang="en-US"/>
            </a:p>
          </p:txBody>
        </p:sp>
        <p:sp>
          <p:nvSpPr>
            <p:cNvPr id="96273" name="Text Box 17"/>
            <p:cNvSpPr txBox="1">
              <a:spLocks noChangeArrowheads="1"/>
            </p:cNvSpPr>
            <p:nvPr/>
          </p:nvSpPr>
          <p:spPr bwMode="auto">
            <a:xfrm>
              <a:off x="720" y="1712"/>
              <a:ext cx="432" cy="256"/>
            </a:xfrm>
            <a:prstGeom prst="rect">
              <a:avLst/>
            </a:prstGeom>
            <a:solidFill>
              <a:srgbClr val="CCFFFF"/>
            </a:solidFill>
            <a:ln w="9525">
              <a:solidFill>
                <a:schemeClr val="tx1"/>
              </a:solidFill>
              <a:miter lim="800000"/>
              <a:headEnd/>
              <a:tailEnd/>
            </a:ln>
            <a:effectLst/>
          </p:spPr>
          <p:txBody>
            <a:bodyPr>
              <a:spAutoFit/>
            </a:bodyPr>
            <a:lstStyle/>
            <a:p>
              <a:pPr algn="ctr">
                <a:spcBef>
                  <a:spcPct val="50000"/>
                </a:spcBef>
              </a:pPr>
              <a:r>
                <a:rPr lang="en-US" sz="2000" b="1"/>
                <a:t>110</a:t>
              </a:r>
            </a:p>
          </p:txBody>
        </p:sp>
        <p:sp>
          <p:nvSpPr>
            <p:cNvPr id="96274" name="Text Box 18"/>
            <p:cNvSpPr txBox="1">
              <a:spLocks noChangeArrowheads="1"/>
            </p:cNvSpPr>
            <p:nvPr/>
          </p:nvSpPr>
          <p:spPr bwMode="auto">
            <a:xfrm>
              <a:off x="1152" y="1712"/>
              <a:ext cx="2400" cy="256"/>
            </a:xfrm>
            <a:prstGeom prst="rect">
              <a:avLst/>
            </a:prstGeom>
            <a:solidFill>
              <a:srgbClr val="FFCCCC"/>
            </a:solidFill>
            <a:ln w="9525">
              <a:solidFill>
                <a:schemeClr val="tx1"/>
              </a:solidFill>
              <a:miter lim="800000"/>
              <a:headEnd/>
              <a:tailEnd/>
            </a:ln>
            <a:effectLst/>
          </p:spPr>
          <p:txBody>
            <a:bodyPr>
              <a:spAutoFit/>
            </a:bodyPr>
            <a:lstStyle/>
            <a:p>
              <a:pPr algn="ctr">
                <a:spcBef>
                  <a:spcPct val="50000"/>
                </a:spcBef>
              </a:pPr>
              <a:r>
                <a:rPr lang="en-US" sz="2000" b="1"/>
                <a:t>21 bits Network Address</a:t>
              </a:r>
            </a:p>
          </p:txBody>
        </p:sp>
        <p:sp>
          <p:nvSpPr>
            <p:cNvPr id="96275" name="Text Box 19"/>
            <p:cNvSpPr txBox="1">
              <a:spLocks noChangeArrowheads="1"/>
            </p:cNvSpPr>
            <p:nvPr/>
          </p:nvSpPr>
          <p:spPr bwMode="auto">
            <a:xfrm>
              <a:off x="3552" y="1712"/>
              <a:ext cx="1632" cy="256"/>
            </a:xfrm>
            <a:prstGeom prst="rect">
              <a:avLst/>
            </a:prstGeom>
            <a:solidFill>
              <a:srgbClr val="FFFFCC"/>
            </a:solidFill>
            <a:ln w="9525">
              <a:solidFill>
                <a:schemeClr val="tx1"/>
              </a:solidFill>
              <a:miter lim="800000"/>
              <a:headEnd/>
              <a:tailEnd/>
            </a:ln>
            <a:effectLst/>
          </p:spPr>
          <p:txBody>
            <a:bodyPr>
              <a:spAutoFit/>
            </a:bodyPr>
            <a:lstStyle/>
            <a:p>
              <a:pPr algn="ctr">
                <a:spcBef>
                  <a:spcPct val="50000"/>
                </a:spcBef>
              </a:pPr>
              <a:r>
                <a:rPr lang="en-US" sz="2000" b="1"/>
                <a:t>8 bits Host Address</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96258"/>
                                        </p:tgtEl>
                                        <p:attrNameLst>
                                          <p:attrName>style.visibility</p:attrName>
                                        </p:attrNameLst>
                                      </p:cBhvr>
                                      <p:to>
                                        <p:strVal val="visible"/>
                                      </p:to>
                                    </p:set>
                                  </p:childTnLst>
                                </p:cTn>
                              </p:par>
                            </p:childTnLst>
                          </p:cTn>
                        </p:par>
                        <p:par>
                          <p:cTn id="7" fill="hold">
                            <p:stCondLst>
                              <p:cond delay="500"/>
                            </p:stCondLst>
                            <p:childTnLst>
                              <p:par>
                                <p:cTn id="8" presetID="18" presetClass="entr" presetSubtype="12"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96259"/>
                                        </p:tgtEl>
                                        <p:attrNameLst>
                                          <p:attrName>style.visibility</p:attrName>
                                        </p:attrNameLst>
                                      </p:cBhvr>
                                      <p:to>
                                        <p:strVal val="visible"/>
                                      </p:to>
                                    </p:set>
                                    <p:animEffect transition="in" filter="strips(downLeft)">
                                      <p:cBhvr>
                                        <p:cTn id="15" dur="500"/>
                                        <p:tgtEl>
                                          <p:spTgt spid="96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autoUpdateAnimBg="0"/>
      <p:bldP spid="9625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A3F9C1B0-6FF0-4AD8-A22A-4F53AC83517A}" type="slidenum">
              <a:rPr lang="en-US"/>
              <a:pPr/>
              <a:t>18</a:t>
            </a:fld>
            <a:endParaRPr lang="en-US"/>
          </a:p>
        </p:txBody>
      </p:sp>
      <p:sp>
        <p:nvSpPr>
          <p:cNvPr id="28674" name="Rectangle 2"/>
          <p:cNvSpPr>
            <a:spLocks noGrp="1" noChangeArrowheads="1"/>
          </p:cNvSpPr>
          <p:nvPr>
            <p:ph type="title"/>
          </p:nvPr>
        </p:nvSpPr>
        <p:spPr>
          <a:xfrm>
            <a:off x="685800" y="457200"/>
            <a:ext cx="7772400" cy="990600"/>
          </a:xfrm>
        </p:spPr>
        <p:txBody>
          <a:bodyPr/>
          <a:lstStyle/>
          <a:p>
            <a:r>
              <a:rPr lang="en-US" sz="4000"/>
              <a:t>Class-D &amp; E addresses</a:t>
            </a:r>
            <a:endParaRPr lang="en-US" b="1"/>
          </a:p>
        </p:txBody>
      </p:sp>
      <p:sp>
        <p:nvSpPr>
          <p:cNvPr id="28675" name="Rectangle 3"/>
          <p:cNvSpPr>
            <a:spLocks noGrp="1" noChangeArrowheads="1"/>
          </p:cNvSpPr>
          <p:nvPr>
            <p:ph type="body" idx="1"/>
          </p:nvPr>
        </p:nvSpPr>
        <p:spPr>
          <a:xfrm>
            <a:off x="685800" y="2438400"/>
            <a:ext cx="8001000" cy="3048000"/>
          </a:xfrm>
        </p:spPr>
        <p:txBody>
          <a:bodyPr/>
          <a:lstStyle/>
          <a:p>
            <a:pPr algn="just">
              <a:spcBef>
                <a:spcPct val="0"/>
              </a:spcBef>
            </a:pPr>
            <a:r>
              <a:rPr lang="en-US" sz="2400" b="1" dirty="0">
                <a:latin typeface="Arial" pitchFamily="34" charset="0"/>
              </a:rPr>
              <a:t>Class D are special addresses are known as multicast addresses.</a:t>
            </a:r>
          </a:p>
          <a:p>
            <a:pPr algn="just">
              <a:spcBef>
                <a:spcPct val="0"/>
              </a:spcBef>
            </a:pPr>
            <a:r>
              <a:rPr lang="en-US" sz="2400" b="1" dirty="0">
                <a:latin typeface="Arial" pitchFamily="34" charset="0"/>
              </a:rPr>
              <a:t>This address is assigned to a group of networks and not to represent a unique address.</a:t>
            </a:r>
          </a:p>
          <a:p>
            <a:pPr algn="just">
              <a:spcBef>
                <a:spcPct val="0"/>
              </a:spcBef>
            </a:pPr>
            <a:r>
              <a:rPr lang="en-US" sz="2400" b="1" dirty="0">
                <a:latin typeface="Arial" pitchFamily="34" charset="0"/>
              </a:rPr>
              <a:t>This address is used to send IP </a:t>
            </a:r>
            <a:r>
              <a:rPr lang="en-US" sz="2400" b="1" dirty="0" err="1">
                <a:latin typeface="Arial" pitchFamily="34" charset="0"/>
              </a:rPr>
              <a:t>datagrams</a:t>
            </a:r>
            <a:r>
              <a:rPr lang="en-US" sz="2400" b="1" dirty="0">
                <a:latin typeface="Arial" pitchFamily="34" charset="0"/>
              </a:rPr>
              <a:t> to a group but not to all the hosts on the network.</a:t>
            </a:r>
          </a:p>
          <a:p>
            <a:pPr algn="just">
              <a:spcBef>
                <a:spcPct val="0"/>
              </a:spcBef>
            </a:pPr>
            <a:r>
              <a:rPr lang="en-US" sz="2400" b="1" dirty="0">
                <a:latin typeface="Arial" pitchFamily="34" charset="0"/>
              </a:rPr>
              <a:t>This address is also used to address router update messages.</a:t>
            </a:r>
          </a:p>
        </p:txBody>
      </p:sp>
      <p:grpSp>
        <p:nvGrpSpPr>
          <p:cNvPr id="2" name="Group 12"/>
          <p:cNvGrpSpPr>
            <a:grpSpLocks/>
          </p:cNvGrpSpPr>
          <p:nvPr/>
        </p:nvGrpSpPr>
        <p:grpSpPr bwMode="auto">
          <a:xfrm>
            <a:off x="1143000" y="1828800"/>
            <a:ext cx="7086600" cy="406400"/>
            <a:chOff x="720" y="1152"/>
            <a:chExt cx="4464" cy="256"/>
          </a:xfrm>
        </p:grpSpPr>
        <p:sp>
          <p:nvSpPr>
            <p:cNvPr id="28676" name="Text Box 4"/>
            <p:cNvSpPr txBox="1">
              <a:spLocks noChangeArrowheads="1"/>
            </p:cNvSpPr>
            <p:nvPr/>
          </p:nvSpPr>
          <p:spPr bwMode="auto">
            <a:xfrm>
              <a:off x="720" y="1152"/>
              <a:ext cx="480" cy="256"/>
            </a:xfrm>
            <a:prstGeom prst="rect">
              <a:avLst/>
            </a:prstGeom>
            <a:solidFill>
              <a:srgbClr val="CCFFFF"/>
            </a:solidFill>
            <a:ln w="9525">
              <a:solidFill>
                <a:schemeClr val="tx1"/>
              </a:solidFill>
              <a:miter lim="800000"/>
              <a:headEnd/>
              <a:tailEnd/>
            </a:ln>
            <a:effectLst/>
          </p:spPr>
          <p:txBody>
            <a:bodyPr>
              <a:spAutoFit/>
            </a:bodyPr>
            <a:lstStyle/>
            <a:p>
              <a:pPr algn="ctr">
                <a:spcBef>
                  <a:spcPct val="50000"/>
                </a:spcBef>
              </a:pPr>
              <a:r>
                <a:rPr lang="en-US" sz="2000" b="1"/>
                <a:t>1110</a:t>
              </a:r>
            </a:p>
          </p:txBody>
        </p:sp>
        <p:sp>
          <p:nvSpPr>
            <p:cNvPr id="28677" name="Text Box 5"/>
            <p:cNvSpPr txBox="1">
              <a:spLocks noChangeArrowheads="1"/>
            </p:cNvSpPr>
            <p:nvPr/>
          </p:nvSpPr>
          <p:spPr bwMode="auto">
            <a:xfrm>
              <a:off x="1200" y="1152"/>
              <a:ext cx="3984" cy="256"/>
            </a:xfrm>
            <a:prstGeom prst="rect">
              <a:avLst/>
            </a:prstGeom>
            <a:solidFill>
              <a:srgbClr val="DDDDDD"/>
            </a:solidFill>
            <a:ln w="9525">
              <a:solidFill>
                <a:schemeClr val="tx1"/>
              </a:solidFill>
              <a:miter lim="800000"/>
              <a:headEnd/>
              <a:tailEnd/>
            </a:ln>
            <a:effectLst/>
          </p:spPr>
          <p:txBody>
            <a:bodyPr>
              <a:spAutoFit/>
            </a:bodyPr>
            <a:lstStyle/>
            <a:p>
              <a:pPr algn="ctr">
                <a:spcBef>
                  <a:spcPct val="50000"/>
                </a:spcBef>
              </a:pPr>
              <a:r>
                <a:rPr lang="en-US" sz="2000" b="1"/>
                <a:t>Multicast address (224.0.0.0-239.255.255.255)</a:t>
              </a:r>
            </a:p>
          </p:txBody>
        </p:sp>
      </p:grpSp>
      <p:grpSp>
        <p:nvGrpSpPr>
          <p:cNvPr id="3" name="Group 9"/>
          <p:cNvGrpSpPr>
            <a:grpSpLocks/>
          </p:cNvGrpSpPr>
          <p:nvPr/>
        </p:nvGrpSpPr>
        <p:grpSpPr bwMode="auto">
          <a:xfrm>
            <a:off x="1143000" y="5689600"/>
            <a:ext cx="7086600" cy="406400"/>
            <a:chOff x="720" y="3584"/>
            <a:chExt cx="4464" cy="256"/>
          </a:xfrm>
        </p:grpSpPr>
        <p:sp>
          <p:nvSpPr>
            <p:cNvPr id="28678" name="Text Box 6"/>
            <p:cNvSpPr txBox="1">
              <a:spLocks noChangeArrowheads="1"/>
            </p:cNvSpPr>
            <p:nvPr/>
          </p:nvSpPr>
          <p:spPr bwMode="auto">
            <a:xfrm>
              <a:off x="720" y="3584"/>
              <a:ext cx="576" cy="256"/>
            </a:xfrm>
            <a:prstGeom prst="rect">
              <a:avLst/>
            </a:prstGeom>
            <a:solidFill>
              <a:srgbClr val="CCFFFF"/>
            </a:solidFill>
            <a:ln w="9525">
              <a:solidFill>
                <a:schemeClr val="tx1"/>
              </a:solidFill>
              <a:miter lim="800000"/>
              <a:headEnd/>
              <a:tailEnd/>
            </a:ln>
            <a:effectLst/>
          </p:spPr>
          <p:txBody>
            <a:bodyPr>
              <a:spAutoFit/>
            </a:bodyPr>
            <a:lstStyle/>
            <a:p>
              <a:pPr algn="ctr">
                <a:spcBef>
                  <a:spcPct val="50000"/>
                </a:spcBef>
              </a:pPr>
              <a:r>
                <a:rPr lang="en-US" sz="2000" b="1"/>
                <a:t>1111</a:t>
              </a:r>
            </a:p>
          </p:txBody>
        </p:sp>
        <p:sp>
          <p:nvSpPr>
            <p:cNvPr id="28679" name="Text Box 7"/>
            <p:cNvSpPr txBox="1">
              <a:spLocks noChangeArrowheads="1"/>
            </p:cNvSpPr>
            <p:nvPr/>
          </p:nvSpPr>
          <p:spPr bwMode="auto">
            <a:xfrm>
              <a:off x="1296" y="3584"/>
              <a:ext cx="3888" cy="256"/>
            </a:xfrm>
            <a:prstGeom prst="rect">
              <a:avLst/>
            </a:prstGeom>
            <a:solidFill>
              <a:srgbClr val="DDDDDD"/>
            </a:solidFill>
            <a:ln w="9525">
              <a:solidFill>
                <a:schemeClr val="tx1"/>
              </a:solidFill>
              <a:miter lim="800000"/>
              <a:headEnd/>
              <a:tailEnd/>
            </a:ln>
            <a:effectLst/>
          </p:spPr>
          <p:txBody>
            <a:bodyPr>
              <a:spAutoFit/>
            </a:bodyPr>
            <a:lstStyle/>
            <a:p>
              <a:pPr algn="ctr">
                <a:spcBef>
                  <a:spcPct val="50000"/>
                </a:spcBef>
              </a:pPr>
              <a:r>
                <a:rPr lang="en-US" sz="2000" b="1"/>
                <a:t>Reserved for future use</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8674"/>
                                        </p:tgtEl>
                                        <p:attrNameLst>
                                          <p:attrName>style.visibility</p:attrName>
                                        </p:attrNameLst>
                                      </p:cBhvr>
                                      <p:to>
                                        <p:strVal val="visible"/>
                                      </p:to>
                                    </p:set>
                                  </p:childTnLst>
                                </p:cTn>
                              </p:par>
                            </p:childTnLst>
                          </p:cTn>
                        </p:par>
                        <p:par>
                          <p:cTn id="7" fill="hold">
                            <p:stCondLst>
                              <p:cond delay="500"/>
                            </p:stCondLst>
                            <p:childTnLst>
                              <p:par>
                                <p:cTn id="8" presetID="12" presetClass="entr" presetSubtype="8"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lide(fromLeft)">
                                      <p:cBhvr>
                                        <p:cTn id="10" dur="500"/>
                                        <p:tgtEl>
                                          <p:spTgt spid="2"/>
                                        </p:tgtEl>
                                      </p:cBhvr>
                                    </p:animEffect>
                                  </p:childTnLst>
                                </p:cTn>
                              </p:par>
                            </p:childTnLst>
                          </p:cTn>
                        </p:par>
                        <p:par>
                          <p:cTn id="11" fill="hold">
                            <p:stCondLst>
                              <p:cond delay="1000"/>
                            </p:stCondLst>
                            <p:childTnLst>
                              <p:par>
                                <p:cTn id="12" presetID="12" presetClass="entr" presetSubtype="8" fill="hold" grpId="0" nodeType="afterEffect">
                                  <p:stCondLst>
                                    <p:cond delay="0"/>
                                  </p:stCondLst>
                                  <p:childTnLst>
                                    <p:set>
                                      <p:cBhvr>
                                        <p:cTn id="13" dur="1" fill="hold">
                                          <p:stCondLst>
                                            <p:cond delay="0"/>
                                          </p:stCondLst>
                                        </p:cTn>
                                        <p:tgtEl>
                                          <p:spTgt spid="28675"/>
                                        </p:tgtEl>
                                        <p:attrNameLst>
                                          <p:attrName>style.visibility</p:attrName>
                                        </p:attrNameLst>
                                      </p:cBhvr>
                                      <p:to>
                                        <p:strVal val="visible"/>
                                      </p:to>
                                    </p:set>
                                    <p:animEffect transition="in" filter="slide(fromLeft)">
                                      <p:cBhvr>
                                        <p:cTn id="14" dur="500"/>
                                        <p:tgtEl>
                                          <p:spTgt spid="28675"/>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slide(fromLeft)">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utoUpdateAnimBg="0"/>
      <p:bldP spid="2867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 name="Slide Number Placeholder 4"/>
          <p:cNvSpPr>
            <a:spLocks noGrp="1"/>
          </p:cNvSpPr>
          <p:nvPr>
            <p:ph type="sldNum" sz="quarter" idx="12"/>
          </p:nvPr>
        </p:nvSpPr>
        <p:spPr/>
        <p:txBody>
          <a:bodyPr/>
          <a:lstStyle/>
          <a:p>
            <a:fld id="{F33B1BB1-BE27-40B0-A95D-98EAEDE3AE54}" type="slidenum">
              <a:rPr lang="en-US"/>
              <a:pPr/>
              <a:t>19</a:t>
            </a:fld>
            <a:endParaRPr lang="en-US"/>
          </a:p>
        </p:txBody>
      </p:sp>
      <p:sp>
        <p:nvSpPr>
          <p:cNvPr id="79874" name="Rectangle 2"/>
          <p:cNvSpPr>
            <a:spLocks noGrp="1" noChangeArrowheads="1"/>
          </p:cNvSpPr>
          <p:nvPr>
            <p:ph type="title"/>
          </p:nvPr>
        </p:nvSpPr>
        <p:spPr/>
        <p:txBody>
          <a:bodyPr/>
          <a:lstStyle/>
          <a:p>
            <a:r>
              <a:rPr lang="en-US"/>
              <a:t>IP Address Bit Patterns</a:t>
            </a:r>
          </a:p>
        </p:txBody>
      </p:sp>
      <p:grpSp>
        <p:nvGrpSpPr>
          <p:cNvPr id="2" name="Group 51"/>
          <p:cNvGrpSpPr>
            <a:grpSpLocks/>
          </p:cNvGrpSpPr>
          <p:nvPr/>
        </p:nvGrpSpPr>
        <p:grpSpPr bwMode="auto">
          <a:xfrm>
            <a:off x="4205288" y="1971675"/>
            <a:ext cx="4252912" cy="466725"/>
            <a:chOff x="2649" y="1242"/>
            <a:chExt cx="2679" cy="294"/>
          </a:xfrm>
        </p:grpSpPr>
        <p:sp>
          <p:nvSpPr>
            <p:cNvPr id="79876" name="Text Box 4"/>
            <p:cNvSpPr txBox="1">
              <a:spLocks noChangeArrowheads="1"/>
            </p:cNvSpPr>
            <p:nvPr/>
          </p:nvSpPr>
          <p:spPr bwMode="auto">
            <a:xfrm>
              <a:off x="4656" y="1242"/>
              <a:ext cx="672" cy="294"/>
            </a:xfrm>
            <a:prstGeom prst="rect">
              <a:avLst/>
            </a:prstGeom>
            <a:solidFill>
              <a:srgbClr val="FFFFCC"/>
            </a:solidFill>
            <a:ln w="9525">
              <a:solidFill>
                <a:srgbClr val="000000"/>
              </a:solidFill>
              <a:miter lim="800000"/>
              <a:headEnd/>
              <a:tailEnd/>
            </a:ln>
            <a:effectLst/>
          </p:spPr>
          <p:txBody>
            <a:bodyPr>
              <a:spAutoFit/>
            </a:bodyPr>
            <a:lstStyle/>
            <a:p>
              <a:pPr algn="ctr">
                <a:spcBef>
                  <a:spcPct val="50000"/>
                </a:spcBef>
              </a:pPr>
              <a:r>
                <a:rPr lang="en-US" b="1">
                  <a:solidFill>
                    <a:srgbClr val="663300"/>
                  </a:solidFill>
                </a:rPr>
                <a:t>8 Bits</a:t>
              </a:r>
            </a:p>
          </p:txBody>
        </p:sp>
        <p:sp>
          <p:nvSpPr>
            <p:cNvPr id="79877" name="Text Box 5"/>
            <p:cNvSpPr txBox="1">
              <a:spLocks noChangeArrowheads="1"/>
            </p:cNvSpPr>
            <p:nvPr/>
          </p:nvSpPr>
          <p:spPr bwMode="auto">
            <a:xfrm>
              <a:off x="2649" y="1242"/>
              <a:ext cx="672" cy="294"/>
            </a:xfrm>
            <a:prstGeom prst="rect">
              <a:avLst/>
            </a:prstGeom>
            <a:solidFill>
              <a:srgbClr val="FFFFCC"/>
            </a:solidFill>
            <a:ln w="9525">
              <a:solidFill>
                <a:srgbClr val="000000"/>
              </a:solidFill>
              <a:miter lim="800000"/>
              <a:headEnd/>
              <a:tailEnd/>
            </a:ln>
            <a:effectLst/>
          </p:spPr>
          <p:txBody>
            <a:bodyPr>
              <a:spAutoFit/>
            </a:bodyPr>
            <a:lstStyle/>
            <a:p>
              <a:pPr algn="ctr">
                <a:spcBef>
                  <a:spcPct val="50000"/>
                </a:spcBef>
              </a:pPr>
              <a:r>
                <a:rPr lang="en-US" b="1">
                  <a:solidFill>
                    <a:srgbClr val="663300"/>
                  </a:solidFill>
                </a:rPr>
                <a:t>8 Bits</a:t>
              </a:r>
            </a:p>
          </p:txBody>
        </p:sp>
        <p:sp>
          <p:nvSpPr>
            <p:cNvPr id="79878" name="Text Box 6"/>
            <p:cNvSpPr txBox="1">
              <a:spLocks noChangeArrowheads="1"/>
            </p:cNvSpPr>
            <p:nvPr/>
          </p:nvSpPr>
          <p:spPr bwMode="auto">
            <a:xfrm>
              <a:off x="3315" y="1242"/>
              <a:ext cx="672" cy="294"/>
            </a:xfrm>
            <a:prstGeom prst="rect">
              <a:avLst/>
            </a:prstGeom>
            <a:solidFill>
              <a:srgbClr val="FFFFCC"/>
            </a:solidFill>
            <a:ln w="9525">
              <a:solidFill>
                <a:srgbClr val="000000"/>
              </a:solidFill>
              <a:miter lim="800000"/>
              <a:headEnd/>
              <a:tailEnd/>
            </a:ln>
            <a:effectLst/>
          </p:spPr>
          <p:txBody>
            <a:bodyPr>
              <a:spAutoFit/>
            </a:bodyPr>
            <a:lstStyle/>
            <a:p>
              <a:pPr algn="ctr">
                <a:spcBef>
                  <a:spcPct val="50000"/>
                </a:spcBef>
              </a:pPr>
              <a:r>
                <a:rPr lang="en-US" b="1">
                  <a:solidFill>
                    <a:srgbClr val="663300"/>
                  </a:solidFill>
                </a:rPr>
                <a:t>8 Bits</a:t>
              </a:r>
            </a:p>
          </p:txBody>
        </p:sp>
        <p:sp>
          <p:nvSpPr>
            <p:cNvPr id="79879" name="Text Box 7"/>
            <p:cNvSpPr txBox="1">
              <a:spLocks noChangeArrowheads="1"/>
            </p:cNvSpPr>
            <p:nvPr/>
          </p:nvSpPr>
          <p:spPr bwMode="auto">
            <a:xfrm>
              <a:off x="3984" y="1242"/>
              <a:ext cx="672" cy="294"/>
            </a:xfrm>
            <a:prstGeom prst="rect">
              <a:avLst/>
            </a:prstGeom>
            <a:solidFill>
              <a:srgbClr val="FFFFCC"/>
            </a:solidFill>
            <a:ln w="9525">
              <a:solidFill>
                <a:srgbClr val="000000"/>
              </a:solidFill>
              <a:miter lim="800000"/>
              <a:headEnd/>
              <a:tailEnd/>
            </a:ln>
            <a:effectLst/>
          </p:spPr>
          <p:txBody>
            <a:bodyPr>
              <a:spAutoFit/>
            </a:bodyPr>
            <a:lstStyle/>
            <a:p>
              <a:pPr algn="ctr">
                <a:spcBef>
                  <a:spcPct val="50000"/>
                </a:spcBef>
              </a:pPr>
              <a:r>
                <a:rPr lang="en-US" b="1">
                  <a:solidFill>
                    <a:srgbClr val="663300"/>
                  </a:solidFill>
                </a:rPr>
                <a:t>8 Bits</a:t>
              </a:r>
            </a:p>
          </p:txBody>
        </p:sp>
      </p:grpSp>
      <p:grpSp>
        <p:nvGrpSpPr>
          <p:cNvPr id="3" name="Group 53"/>
          <p:cNvGrpSpPr>
            <a:grpSpLocks/>
          </p:cNvGrpSpPr>
          <p:nvPr/>
        </p:nvGrpSpPr>
        <p:grpSpPr bwMode="auto">
          <a:xfrm>
            <a:off x="762000" y="2743200"/>
            <a:ext cx="1295400" cy="3140075"/>
            <a:chOff x="816" y="1728"/>
            <a:chExt cx="1056" cy="1978"/>
          </a:xfrm>
        </p:grpSpPr>
        <p:sp>
          <p:nvSpPr>
            <p:cNvPr id="79900" name="Text Box 28"/>
            <p:cNvSpPr txBox="1">
              <a:spLocks noChangeArrowheads="1"/>
            </p:cNvSpPr>
            <p:nvPr/>
          </p:nvSpPr>
          <p:spPr bwMode="auto">
            <a:xfrm>
              <a:off x="816" y="1728"/>
              <a:ext cx="1056" cy="250"/>
            </a:xfrm>
            <a:prstGeom prst="rect">
              <a:avLst/>
            </a:prstGeom>
            <a:noFill/>
            <a:ln w="9525">
              <a:noFill/>
              <a:miter lim="800000"/>
              <a:headEnd/>
              <a:tailEnd/>
            </a:ln>
            <a:effectLst/>
          </p:spPr>
          <p:txBody>
            <a:bodyPr>
              <a:spAutoFit/>
            </a:bodyPr>
            <a:lstStyle/>
            <a:p>
              <a:pPr>
                <a:spcBef>
                  <a:spcPct val="50000"/>
                </a:spcBef>
              </a:pPr>
              <a:r>
                <a:rPr lang="en-US" sz="2000" b="1"/>
                <a:t>Class-A:</a:t>
              </a:r>
            </a:p>
          </p:txBody>
        </p:sp>
        <p:sp>
          <p:nvSpPr>
            <p:cNvPr id="79905" name="Text Box 33"/>
            <p:cNvSpPr txBox="1">
              <a:spLocks noChangeArrowheads="1"/>
            </p:cNvSpPr>
            <p:nvPr/>
          </p:nvSpPr>
          <p:spPr bwMode="auto">
            <a:xfrm>
              <a:off x="816" y="2154"/>
              <a:ext cx="1056" cy="250"/>
            </a:xfrm>
            <a:prstGeom prst="rect">
              <a:avLst/>
            </a:prstGeom>
            <a:noFill/>
            <a:ln w="9525">
              <a:noFill/>
              <a:miter lim="800000"/>
              <a:headEnd/>
              <a:tailEnd/>
            </a:ln>
            <a:effectLst/>
          </p:spPr>
          <p:txBody>
            <a:bodyPr>
              <a:spAutoFit/>
            </a:bodyPr>
            <a:lstStyle/>
            <a:p>
              <a:pPr>
                <a:spcBef>
                  <a:spcPct val="50000"/>
                </a:spcBef>
              </a:pPr>
              <a:r>
                <a:rPr lang="en-US" sz="2000" b="1"/>
                <a:t>Class-B:</a:t>
              </a:r>
            </a:p>
          </p:txBody>
        </p:sp>
        <p:sp>
          <p:nvSpPr>
            <p:cNvPr id="79911" name="Text Box 39"/>
            <p:cNvSpPr txBox="1">
              <a:spLocks noChangeArrowheads="1"/>
            </p:cNvSpPr>
            <p:nvPr/>
          </p:nvSpPr>
          <p:spPr bwMode="auto">
            <a:xfrm>
              <a:off x="816" y="2592"/>
              <a:ext cx="1056" cy="250"/>
            </a:xfrm>
            <a:prstGeom prst="rect">
              <a:avLst/>
            </a:prstGeom>
            <a:noFill/>
            <a:ln w="9525">
              <a:noFill/>
              <a:miter lim="800000"/>
              <a:headEnd/>
              <a:tailEnd/>
            </a:ln>
            <a:effectLst/>
          </p:spPr>
          <p:txBody>
            <a:bodyPr>
              <a:spAutoFit/>
            </a:bodyPr>
            <a:lstStyle/>
            <a:p>
              <a:pPr>
                <a:spcBef>
                  <a:spcPct val="50000"/>
                </a:spcBef>
              </a:pPr>
              <a:r>
                <a:rPr lang="en-US" sz="2000" b="1"/>
                <a:t>Class-C:</a:t>
              </a:r>
            </a:p>
          </p:txBody>
        </p:sp>
        <p:sp>
          <p:nvSpPr>
            <p:cNvPr id="79913" name="Text Box 41"/>
            <p:cNvSpPr txBox="1">
              <a:spLocks noChangeArrowheads="1"/>
            </p:cNvSpPr>
            <p:nvPr/>
          </p:nvSpPr>
          <p:spPr bwMode="auto">
            <a:xfrm>
              <a:off x="816" y="3024"/>
              <a:ext cx="1056" cy="250"/>
            </a:xfrm>
            <a:prstGeom prst="rect">
              <a:avLst/>
            </a:prstGeom>
            <a:noFill/>
            <a:ln w="9525">
              <a:noFill/>
              <a:miter lim="800000"/>
              <a:headEnd/>
              <a:tailEnd/>
            </a:ln>
            <a:effectLst/>
          </p:spPr>
          <p:txBody>
            <a:bodyPr>
              <a:spAutoFit/>
            </a:bodyPr>
            <a:lstStyle/>
            <a:p>
              <a:pPr>
                <a:spcBef>
                  <a:spcPct val="50000"/>
                </a:spcBef>
              </a:pPr>
              <a:r>
                <a:rPr lang="en-US" sz="2000" b="1"/>
                <a:t>Class-D:</a:t>
              </a:r>
            </a:p>
          </p:txBody>
        </p:sp>
        <p:sp>
          <p:nvSpPr>
            <p:cNvPr id="79916" name="Text Box 44"/>
            <p:cNvSpPr txBox="1">
              <a:spLocks noChangeArrowheads="1"/>
            </p:cNvSpPr>
            <p:nvPr/>
          </p:nvSpPr>
          <p:spPr bwMode="auto">
            <a:xfrm>
              <a:off x="816" y="3456"/>
              <a:ext cx="1056" cy="250"/>
            </a:xfrm>
            <a:prstGeom prst="rect">
              <a:avLst/>
            </a:prstGeom>
            <a:noFill/>
            <a:ln w="9525">
              <a:noFill/>
              <a:miter lim="800000"/>
              <a:headEnd/>
              <a:tailEnd/>
            </a:ln>
            <a:effectLst/>
          </p:spPr>
          <p:txBody>
            <a:bodyPr>
              <a:spAutoFit/>
            </a:bodyPr>
            <a:lstStyle/>
            <a:p>
              <a:pPr>
                <a:spcBef>
                  <a:spcPct val="50000"/>
                </a:spcBef>
              </a:pPr>
              <a:r>
                <a:rPr lang="en-US" sz="2000" b="1"/>
                <a:t>Class-E:</a:t>
              </a:r>
            </a:p>
          </p:txBody>
        </p:sp>
      </p:grpSp>
      <p:grpSp>
        <p:nvGrpSpPr>
          <p:cNvPr id="4" name="Group 54"/>
          <p:cNvGrpSpPr>
            <a:grpSpLocks/>
          </p:cNvGrpSpPr>
          <p:nvPr/>
        </p:nvGrpSpPr>
        <p:grpSpPr bwMode="auto">
          <a:xfrm>
            <a:off x="7086600" y="2743200"/>
            <a:ext cx="1219200" cy="3140075"/>
            <a:chOff x="3792" y="1728"/>
            <a:chExt cx="1056" cy="1978"/>
          </a:xfrm>
        </p:grpSpPr>
        <p:sp>
          <p:nvSpPr>
            <p:cNvPr id="79918" name="Text Box 46"/>
            <p:cNvSpPr txBox="1">
              <a:spLocks noChangeArrowheads="1"/>
            </p:cNvSpPr>
            <p:nvPr/>
          </p:nvSpPr>
          <p:spPr bwMode="auto">
            <a:xfrm>
              <a:off x="3792" y="1728"/>
              <a:ext cx="1056" cy="250"/>
            </a:xfrm>
            <a:prstGeom prst="rect">
              <a:avLst/>
            </a:prstGeom>
            <a:noFill/>
            <a:ln w="9525">
              <a:noFill/>
              <a:miter lim="800000"/>
              <a:headEnd/>
              <a:tailEnd/>
            </a:ln>
            <a:effectLst/>
          </p:spPr>
          <p:txBody>
            <a:bodyPr>
              <a:spAutoFit/>
            </a:bodyPr>
            <a:lstStyle/>
            <a:p>
              <a:pPr>
                <a:spcBef>
                  <a:spcPct val="50000"/>
                </a:spcBef>
              </a:pPr>
              <a:r>
                <a:rPr lang="en-US" sz="2000" b="1">
                  <a:solidFill>
                    <a:srgbClr val="008000"/>
                  </a:solidFill>
                </a:rPr>
                <a:t>0</a:t>
              </a:r>
              <a:r>
                <a:rPr lang="en-US" sz="2000" b="1"/>
                <a:t>-</a:t>
              </a:r>
              <a:r>
                <a:rPr lang="en-US" sz="2000" b="1">
                  <a:solidFill>
                    <a:srgbClr val="CC3300"/>
                  </a:solidFill>
                </a:rPr>
                <a:t>127</a:t>
              </a:r>
            </a:p>
          </p:txBody>
        </p:sp>
        <p:sp>
          <p:nvSpPr>
            <p:cNvPr id="79919" name="Text Box 47"/>
            <p:cNvSpPr txBox="1">
              <a:spLocks noChangeArrowheads="1"/>
            </p:cNvSpPr>
            <p:nvPr/>
          </p:nvSpPr>
          <p:spPr bwMode="auto">
            <a:xfrm>
              <a:off x="3792" y="2154"/>
              <a:ext cx="1056" cy="250"/>
            </a:xfrm>
            <a:prstGeom prst="rect">
              <a:avLst/>
            </a:prstGeom>
            <a:noFill/>
            <a:ln w="9525">
              <a:noFill/>
              <a:miter lim="800000"/>
              <a:headEnd/>
              <a:tailEnd/>
            </a:ln>
            <a:effectLst/>
          </p:spPr>
          <p:txBody>
            <a:bodyPr>
              <a:spAutoFit/>
            </a:bodyPr>
            <a:lstStyle/>
            <a:p>
              <a:pPr>
                <a:spcBef>
                  <a:spcPct val="50000"/>
                </a:spcBef>
              </a:pPr>
              <a:r>
                <a:rPr lang="en-US" sz="2000" b="1">
                  <a:solidFill>
                    <a:srgbClr val="008000"/>
                  </a:solidFill>
                </a:rPr>
                <a:t>128</a:t>
              </a:r>
              <a:r>
                <a:rPr lang="en-US" sz="2000" b="1"/>
                <a:t>-</a:t>
              </a:r>
              <a:r>
                <a:rPr lang="en-US" sz="2000" b="1">
                  <a:solidFill>
                    <a:srgbClr val="CC3300"/>
                  </a:solidFill>
                </a:rPr>
                <a:t>191</a:t>
              </a:r>
            </a:p>
          </p:txBody>
        </p:sp>
        <p:sp>
          <p:nvSpPr>
            <p:cNvPr id="79920" name="Text Box 48"/>
            <p:cNvSpPr txBox="1">
              <a:spLocks noChangeArrowheads="1"/>
            </p:cNvSpPr>
            <p:nvPr/>
          </p:nvSpPr>
          <p:spPr bwMode="auto">
            <a:xfrm>
              <a:off x="3792" y="2592"/>
              <a:ext cx="1056" cy="250"/>
            </a:xfrm>
            <a:prstGeom prst="rect">
              <a:avLst/>
            </a:prstGeom>
            <a:noFill/>
            <a:ln w="9525">
              <a:noFill/>
              <a:miter lim="800000"/>
              <a:headEnd/>
              <a:tailEnd/>
            </a:ln>
            <a:effectLst/>
          </p:spPr>
          <p:txBody>
            <a:bodyPr>
              <a:spAutoFit/>
            </a:bodyPr>
            <a:lstStyle/>
            <a:p>
              <a:pPr>
                <a:spcBef>
                  <a:spcPct val="50000"/>
                </a:spcBef>
              </a:pPr>
              <a:r>
                <a:rPr lang="en-US" sz="2000" b="1">
                  <a:solidFill>
                    <a:srgbClr val="008000"/>
                  </a:solidFill>
                </a:rPr>
                <a:t>192</a:t>
              </a:r>
              <a:r>
                <a:rPr lang="en-US" sz="2000" b="1"/>
                <a:t>-</a:t>
              </a:r>
              <a:r>
                <a:rPr lang="en-US" sz="2000" b="1">
                  <a:solidFill>
                    <a:srgbClr val="CC3300"/>
                  </a:solidFill>
                </a:rPr>
                <a:t>223</a:t>
              </a:r>
            </a:p>
          </p:txBody>
        </p:sp>
        <p:sp>
          <p:nvSpPr>
            <p:cNvPr id="79921" name="Text Box 49"/>
            <p:cNvSpPr txBox="1">
              <a:spLocks noChangeArrowheads="1"/>
            </p:cNvSpPr>
            <p:nvPr/>
          </p:nvSpPr>
          <p:spPr bwMode="auto">
            <a:xfrm>
              <a:off x="3792" y="3024"/>
              <a:ext cx="1056" cy="250"/>
            </a:xfrm>
            <a:prstGeom prst="rect">
              <a:avLst/>
            </a:prstGeom>
            <a:noFill/>
            <a:ln w="9525">
              <a:noFill/>
              <a:miter lim="800000"/>
              <a:headEnd/>
              <a:tailEnd/>
            </a:ln>
            <a:effectLst/>
          </p:spPr>
          <p:txBody>
            <a:bodyPr>
              <a:spAutoFit/>
            </a:bodyPr>
            <a:lstStyle/>
            <a:p>
              <a:pPr>
                <a:spcBef>
                  <a:spcPct val="50000"/>
                </a:spcBef>
              </a:pPr>
              <a:r>
                <a:rPr lang="en-US" sz="2000" b="1">
                  <a:solidFill>
                    <a:srgbClr val="008000"/>
                  </a:solidFill>
                </a:rPr>
                <a:t>224</a:t>
              </a:r>
              <a:r>
                <a:rPr lang="en-US" sz="2000" b="1"/>
                <a:t>-</a:t>
              </a:r>
              <a:r>
                <a:rPr lang="en-US" sz="2000" b="1">
                  <a:solidFill>
                    <a:srgbClr val="CC3300"/>
                  </a:solidFill>
                </a:rPr>
                <a:t>239</a:t>
              </a:r>
            </a:p>
          </p:txBody>
        </p:sp>
        <p:sp>
          <p:nvSpPr>
            <p:cNvPr id="79922" name="Text Box 50"/>
            <p:cNvSpPr txBox="1">
              <a:spLocks noChangeArrowheads="1"/>
            </p:cNvSpPr>
            <p:nvPr/>
          </p:nvSpPr>
          <p:spPr bwMode="auto">
            <a:xfrm>
              <a:off x="3792" y="3456"/>
              <a:ext cx="1056" cy="250"/>
            </a:xfrm>
            <a:prstGeom prst="rect">
              <a:avLst/>
            </a:prstGeom>
            <a:noFill/>
            <a:ln w="9525">
              <a:noFill/>
              <a:miter lim="800000"/>
              <a:headEnd/>
              <a:tailEnd/>
            </a:ln>
            <a:effectLst/>
          </p:spPr>
          <p:txBody>
            <a:bodyPr>
              <a:spAutoFit/>
            </a:bodyPr>
            <a:lstStyle/>
            <a:p>
              <a:pPr>
                <a:spcBef>
                  <a:spcPct val="50000"/>
                </a:spcBef>
              </a:pPr>
              <a:r>
                <a:rPr lang="en-US" sz="2000" b="1">
                  <a:solidFill>
                    <a:srgbClr val="008000"/>
                  </a:solidFill>
                </a:rPr>
                <a:t>240</a:t>
              </a:r>
              <a:r>
                <a:rPr lang="en-US" sz="2000" b="1"/>
                <a:t>-</a:t>
              </a:r>
              <a:r>
                <a:rPr lang="en-US" sz="2000" b="1">
                  <a:solidFill>
                    <a:srgbClr val="CC3300"/>
                  </a:solidFill>
                </a:rPr>
                <a:t>255</a:t>
              </a:r>
            </a:p>
          </p:txBody>
        </p:sp>
      </p:grpSp>
      <p:grpSp>
        <p:nvGrpSpPr>
          <p:cNvPr id="5" name="Group 69"/>
          <p:cNvGrpSpPr>
            <a:grpSpLocks/>
          </p:cNvGrpSpPr>
          <p:nvPr/>
        </p:nvGrpSpPr>
        <p:grpSpPr bwMode="auto">
          <a:xfrm>
            <a:off x="2209800" y="2438400"/>
            <a:ext cx="3048000" cy="3454400"/>
            <a:chOff x="1392" y="1536"/>
            <a:chExt cx="1920" cy="2176"/>
          </a:xfrm>
        </p:grpSpPr>
        <p:grpSp>
          <p:nvGrpSpPr>
            <p:cNvPr id="6" name="Group 55"/>
            <p:cNvGrpSpPr>
              <a:grpSpLocks/>
            </p:cNvGrpSpPr>
            <p:nvPr/>
          </p:nvGrpSpPr>
          <p:grpSpPr bwMode="auto">
            <a:xfrm>
              <a:off x="1392" y="1728"/>
              <a:ext cx="1344" cy="1984"/>
              <a:chOff x="1392" y="1728"/>
              <a:chExt cx="1344" cy="1984"/>
            </a:xfrm>
          </p:grpSpPr>
          <p:sp>
            <p:nvSpPr>
              <p:cNvPr id="79887" name="Text Box 15"/>
              <p:cNvSpPr txBox="1">
                <a:spLocks noChangeArrowheads="1"/>
              </p:cNvSpPr>
              <p:nvPr/>
            </p:nvSpPr>
            <p:spPr bwMode="auto">
              <a:xfrm>
                <a:off x="1392" y="1728"/>
                <a:ext cx="1344" cy="256"/>
              </a:xfrm>
              <a:prstGeom prst="rect">
                <a:avLst/>
              </a:prstGeom>
              <a:solidFill>
                <a:srgbClr val="FFFFCC"/>
              </a:solidFill>
              <a:ln w="9525">
                <a:solidFill>
                  <a:srgbClr val="663300"/>
                </a:solidFill>
                <a:miter lim="800000"/>
                <a:headEnd/>
                <a:tailEnd/>
              </a:ln>
              <a:effectLst/>
            </p:spPr>
            <p:txBody>
              <a:bodyPr>
                <a:spAutoFit/>
              </a:bodyPr>
              <a:lstStyle/>
              <a:p>
                <a:pPr algn="ctr">
                  <a:spcBef>
                    <a:spcPct val="50000"/>
                  </a:spcBef>
                </a:pPr>
                <a:r>
                  <a:rPr lang="en-US" sz="2000" b="1" u="sng">
                    <a:solidFill>
                      <a:schemeClr val="accent2"/>
                    </a:solidFill>
                  </a:rPr>
                  <a:t>0</a:t>
                </a:r>
                <a:r>
                  <a:rPr lang="en-US" sz="2000" b="1">
                    <a:solidFill>
                      <a:srgbClr val="008000"/>
                    </a:solidFill>
                  </a:rPr>
                  <a:t> 0 0 0 0 0 0 0</a:t>
                </a:r>
              </a:p>
            </p:txBody>
          </p:sp>
          <p:sp>
            <p:nvSpPr>
              <p:cNvPr id="79889" name="Text Box 17"/>
              <p:cNvSpPr txBox="1">
                <a:spLocks noChangeArrowheads="1"/>
              </p:cNvSpPr>
              <p:nvPr/>
            </p:nvSpPr>
            <p:spPr bwMode="auto">
              <a:xfrm>
                <a:off x="1392" y="2166"/>
                <a:ext cx="1344" cy="256"/>
              </a:xfrm>
              <a:prstGeom prst="rect">
                <a:avLst/>
              </a:prstGeom>
              <a:solidFill>
                <a:srgbClr val="FFFFCC"/>
              </a:solidFill>
              <a:ln w="9525">
                <a:solidFill>
                  <a:srgbClr val="663300"/>
                </a:solidFill>
                <a:miter lim="800000"/>
                <a:headEnd/>
                <a:tailEnd/>
              </a:ln>
              <a:effectLst/>
            </p:spPr>
            <p:txBody>
              <a:bodyPr>
                <a:spAutoFit/>
              </a:bodyPr>
              <a:lstStyle/>
              <a:p>
                <a:pPr algn="ctr">
                  <a:spcBef>
                    <a:spcPct val="50000"/>
                  </a:spcBef>
                </a:pPr>
                <a:r>
                  <a:rPr lang="en-US" sz="2000" b="1" u="sng">
                    <a:solidFill>
                      <a:schemeClr val="accent2"/>
                    </a:solidFill>
                  </a:rPr>
                  <a:t>1</a:t>
                </a:r>
                <a:r>
                  <a:rPr lang="en-US" sz="2000" b="1">
                    <a:solidFill>
                      <a:schemeClr val="accent2"/>
                    </a:solidFill>
                  </a:rPr>
                  <a:t> </a:t>
                </a:r>
                <a:r>
                  <a:rPr lang="en-US" sz="2000" b="1" u="sng">
                    <a:solidFill>
                      <a:schemeClr val="accent2"/>
                    </a:solidFill>
                  </a:rPr>
                  <a:t>0</a:t>
                </a:r>
                <a:r>
                  <a:rPr lang="en-US" sz="2000" b="1">
                    <a:solidFill>
                      <a:srgbClr val="008000"/>
                    </a:solidFill>
                  </a:rPr>
                  <a:t> 0 0 0 0 0 0</a:t>
                </a:r>
              </a:p>
            </p:txBody>
          </p:sp>
          <p:sp>
            <p:nvSpPr>
              <p:cNvPr id="79890" name="Text Box 18"/>
              <p:cNvSpPr txBox="1">
                <a:spLocks noChangeArrowheads="1"/>
              </p:cNvSpPr>
              <p:nvPr/>
            </p:nvSpPr>
            <p:spPr bwMode="auto">
              <a:xfrm>
                <a:off x="1392" y="2592"/>
                <a:ext cx="1344" cy="256"/>
              </a:xfrm>
              <a:prstGeom prst="rect">
                <a:avLst/>
              </a:prstGeom>
              <a:solidFill>
                <a:srgbClr val="FFFFCC"/>
              </a:solidFill>
              <a:ln w="9525">
                <a:solidFill>
                  <a:srgbClr val="663300"/>
                </a:solidFill>
                <a:miter lim="800000"/>
                <a:headEnd/>
                <a:tailEnd/>
              </a:ln>
              <a:effectLst/>
            </p:spPr>
            <p:txBody>
              <a:bodyPr>
                <a:spAutoFit/>
              </a:bodyPr>
              <a:lstStyle/>
              <a:p>
                <a:pPr algn="ctr">
                  <a:spcBef>
                    <a:spcPct val="50000"/>
                  </a:spcBef>
                </a:pPr>
                <a:r>
                  <a:rPr lang="en-US" sz="2000" b="1" u="sng">
                    <a:solidFill>
                      <a:schemeClr val="accent2"/>
                    </a:solidFill>
                  </a:rPr>
                  <a:t>1</a:t>
                </a:r>
                <a:r>
                  <a:rPr lang="en-US" sz="2000" b="1">
                    <a:solidFill>
                      <a:schemeClr val="accent2"/>
                    </a:solidFill>
                  </a:rPr>
                  <a:t> </a:t>
                </a:r>
                <a:r>
                  <a:rPr lang="en-US" sz="2000" b="1" u="sng">
                    <a:solidFill>
                      <a:schemeClr val="accent2"/>
                    </a:solidFill>
                  </a:rPr>
                  <a:t>1</a:t>
                </a:r>
                <a:r>
                  <a:rPr lang="en-US" sz="2000" b="1">
                    <a:solidFill>
                      <a:schemeClr val="accent2"/>
                    </a:solidFill>
                  </a:rPr>
                  <a:t> </a:t>
                </a:r>
                <a:r>
                  <a:rPr lang="en-US" sz="2000" b="1" u="sng">
                    <a:solidFill>
                      <a:schemeClr val="accent2"/>
                    </a:solidFill>
                  </a:rPr>
                  <a:t>0</a:t>
                </a:r>
                <a:r>
                  <a:rPr lang="en-US" sz="2000" b="1">
                    <a:solidFill>
                      <a:srgbClr val="008000"/>
                    </a:solidFill>
                  </a:rPr>
                  <a:t> 0 0 0 0 0</a:t>
                </a:r>
              </a:p>
            </p:txBody>
          </p:sp>
          <p:sp>
            <p:nvSpPr>
              <p:cNvPr id="79891" name="Text Box 19"/>
              <p:cNvSpPr txBox="1">
                <a:spLocks noChangeArrowheads="1"/>
              </p:cNvSpPr>
              <p:nvPr/>
            </p:nvSpPr>
            <p:spPr bwMode="auto">
              <a:xfrm>
                <a:off x="1392" y="3024"/>
                <a:ext cx="1344" cy="256"/>
              </a:xfrm>
              <a:prstGeom prst="rect">
                <a:avLst/>
              </a:prstGeom>
              <a:solidFill>
                <a:srgbClr val="FFFFCC"/>
              </a:solidFill>
              <a:ln w="9525">
                <a:solidFill>
                  <a:srgbClr val="663300"/>
                </a:solidFill>
                <a:miter lim="800000"/>
                <a:headEnd/>
                <a:tailEnd/>
              </a:ln>
              <a:effectLst/>
            </p:spPr>
            <p:txBody>
              <a:bodyPr>
                <a:spAutoFit/>
              </a:bodyPr>
              <a:lstStyle/>
              <a:p>
                <a:pPr algn="ctr">
                  <a:spcBef>
                    <a:spcPct val="50000"/>
                  </a:spcBef>
                </a:pPr>
                <a:r>
                  <a:rPr lang="en-US" sz="2000" b="1" u="sng">
                    <a:solidFill>
                      <a:schemeClr val="accent2"/>
                    </a:solidFill>
                  </a:rPr>
                  <a:t>1</a:t>
                </a:r>
                <a:r>
                  <a:rPr lang="en-US" sz="2000" b="1">
                    <a:solidFill>
                      <a:schemeClr val="accent2"/>
                    </a:solidFill>
                  </a:rPr>
                  <a:t> </a:t>
                </a:r>
                <a:r>
                  <a:rPr lang="en-US" sz="2000" b="1" u="sng">
                    <a:solidFill>
                      <a:schemeClr val="accent2"/>
                    </a:solidFill>
                  </a:rPr>
                  <a:t>1</a:t>
                </a:r>
                <a:r>
                  <a:rPr lang="en-US" sz="2000" b="1">
                    <a:solidFill>
                      <a:schemeClr val="accent2"/>
                    </a:solidFill>
                  </a:rPr>
                  <a:t> </a:t>
                </a:r>
                <a:r>
                  <a:rPr lang="en-US" sz="2000" b="1" u="sng">
                    <a:solidFill>
                      <a:schemeClr val="accent2"/>
                    </a:solidFill>
                  </a:rPr>
                  <a:t>1</a:t>
                </a:r>
                <a:r>
                  <a:rPr lang="en-US" sz="2000" b="1">
                    <a:solidFill>
                      <a:schemeClr val="accent2"/>
                    </a:solidFill>
                  </a:rPr>
                  <a:t> </a:t>
                </a:r>
                <a:r>
                  <a:rPr lang="en-US" sz="2000" b="1" u="sng">
                    <a:solidFill>
                      <a:schemeClr val="accent2"/>
                    </a:solidFill>
                  </a:rPr>
                  <a:t>0</a:t>
                </a:r>
                <a:r>
                  <a:rPr lang="en-US" sz="2000" b="1">
                    <a:solidFill>
                      <a:srgbClr val="008000"/>
                    </a:solidFill>
                  </a:rPr>
                  <a:t> 0 0 0 0</a:t>
                </a:r>
              </a:p>
            </p:txBody>
          </p:sp>
          <p:sp>
            <p:nvSpPr>
              <p:cNvPr id="79892" name="Text Box 20"/>
              <p:cNvSpPr txBox="1">
                <a:spLocks noChangeArrowheads="1"/>
              </p:cNvSpPr>
              <p:nvPr/>
            </p:nvSpPr>
            <p:spPr bwMode="auto">
              <a:xfrm>
                <a:off x="1392" y="3456"/>
                <a:ext cx="1344" cy="256"/>
              </a:xfrm>
              <a:prstGeom prst="rect">
                <a:avLst/>
              </a:prstGeom>
              <a:solidFill>
                <a:srgbClr val="FFFFCC"/>
              </a:solidFill>
              <a:ln w="9525">
                <a:solidFill>
                  <a:srgbClr val="663300"/>
                </a:solidFill>
                <a:miter lim="800000"/>
                <a:headEnd/>
                <a:tailEnd/>
              </a:ln>
              <a:effectLst/>
            </p:spPr>
            <p:txBody>
              <a:bodyPr>
                <a:spAutoFit/>
              </a:bodyPr>
              <a:lstStyle/>
              <a:p>
                <a:pPr algn="ctr">
                  <a:spcBef>
                    <a:spcPct val="50000"/>
                  </a:spcBef>
                </a:pPr>
                <a:r>
                  <a:rPr lang="en-US" sz="2000" b="1" u="sng">
                    <a:solidFill>
                      <a:schemeClr val="accent2"/>
                    </a:solidFill>
                  </a:rPr>
                  <a:t>1</a:t>
                </a:r>
                <a:r>
                  <a:rPr lang="en-US" sz="2000" b="1">
                    <a:solidFill>
                      <a:schemeClr val="accent2"/>
                    </a:solidFill>
                  </a:rPr>
                  <a:t> </a:t>
                </a:r>
                <a:r>
                  <a:rPr lang="en-US" sz="2000" b="1" u="sng">
                    <a:solidFill>
                      <a:schemeClr val="accent2"/>
                    </a:solidFill>
                  </a:rPr>
                  <a:t>1</a:t>
                </a:r>
                <a:r>
                  <a:rPr lang="en-US" sz="2000" b="1">
                    <a:solidFill>
                      <a:schemeClr val="accent2"/>
                    </a:solidFill>
                  </a:rPr>
                  <a:t> </a:t>
                </a:r>
                <a:r>
                  <a:rPr lang="en-US" sz="2000" b="1" u="sng">
                    <a:solidFill>
                      <a:schemeClr val="accent2"/>
                    </a:solidFill>
                  </a:rPr>
                  <a:t>1</a:t>
                </a:r>
                <a:r>
                  <a:rPr lang="en-US" sz="2000" b="1">
                    <a:solidFill>
                      <a:schemeClr val="accent2"/>
                    </a:solidFill>
                  </a:rPr>
                  <a:t> </a:t>
                </a:r>
                <a:r>
                  <a:rPr lang="en-US" sz="2000" b="1" u="sng">
                    <a:solidFill>
                      <a:schemeClr val="accent2"/>
                    </a:solidFill>
                  </a:rPr>
                  <a:t>1</a:t>
                </a:r>
                <a:r>
                  <a:rPr lang="en-US" sz="2000" b="1">
                    <a:solidFill>
                      <a:schemeClr val="accent2"/>
                    </a:solidFill>
                  </a:rPr>
                  <a:t> </a:t>
                </a:r>
                <a:r>
                  <a:rPr lang="en-US" sz="2000" b="1">
                    <a:solidFill>
                      <a:srgbClr val="008000"/>
                    </a:solidFill>
                  </a:rPr>
                  <a:t>0 0 0 0</a:t>
                </a:r>
              </a:p>
            </p:txBody>
          </p:sp>
        </p:grpSp>
        <p:grpSp>
          <p:nvGrpSpPr>
            <p:cNvPr id="7" name="Group 68"/>
            <p:cNvGrpSpPr>
              <a:grpSpLocks/>
            </p:cNvGrpSpPr>
            <p:nvPr/>
          </p:nvGrpSpPr>
          <p:grpSpPr bwMode="auto">
            <a:xfrm>
              <a:off x="1392" y="1536"/>
              <a:ext cx="1920" cy="2064"/>
              <a:chOff x="1392" y="1536"/>
              <a:chExt cx="1920" cy="2064"/>
            </a:xfrm>
          </p:grpSpPr>
          <p:sp>
            <p:nvSpPr>
              <p:cNvPr id="79936" name="Line 64"/>
              <p:cNvSpPr>
                <a:spLocks noChangeShapeType="1"/>
              </p:cNvSpPr>
              <p:nvPr/>
            </p:nvSpPr>
            <p:spPr bwMode="auto">
              <a:xfrm flipH="1">
                <a:off x="1392" y="1536"/>
                <a:ext cx="1248" cy="192"/>
              </a:xfrm>
              <a:prstGeom prst="line">
                <a:avLst/>
              </a:prstGeom>
              <a:noFill/>
              <a:ln w="9525">
                <a:solidFill>
                  <a:schemeClr val="tx1"/>
                </a:solidFill>
                <a:prstDash val="dash"/>
                <a:round/>
                <a:headEnd/>
                <a:tailEnd/>
              </a:ln>
              <a:effectLst/>
            </p:spPr>
            <p:txBody>
              <a:bodyPr/>
              <a:lstStyle/>
              <a:p>
                <a:endParaRPr lang="en-US"/>
              </a:p>
            </p:txBody>
          </p:sp>
          <p:sp>
            <p:nvSpPr>
              <p:cNvPr id="79937" name="Line 65"/>
              <p:cNvSpPr>
                <a:spLocks noChangeShapeType="1"/>
              </p:cNvSpPr>
              <p:nvPr/>
            </p:nvSpPr>
            <p:spPr bwMode="auto">
              <a:xfrm flipH="1">
                <a:off x="2736" y="1536"/>
                <a:ext cx="576" cy="192"/>
              </a:xfrm>
              <a:prstGeom prst="line">
                <a:avLst/>
              </a:prstGeom>
              <a:noFill/>
              <a:ln w="9525">
                <a:solidFill>
                  <a:schemeClr val="tx1"/>
                </a:solidFill>
                <a:prstDash val="dash"/>
                <a:round/>
                <a:headEnd/>
                <a:tailEnd/>
              </a:ln>
              <a:effectLst/>
            </p:spPr>
            <p:txBody>
              <a:bodyPr/>
              <a:lstStyle/>
              <a:p>
                <a:endParaRPr lang="en-US"/>
              </a:p>
            </p:txBody>
          </p:sp>
          <p:sp>
            <p:nvSpPr>
              <p:cNvPr id="79938" name="Line 66"/>
              <p:cNvSpPr>
                <a:spLocks noChangeShapeType="1"/>
              </p:cNvSpPr>
              <p:nvPr/>
            </p:nvSpPr>
            <p:spPr bwMode="auto">
              <a:xfrm>
                <a:off x="1392" y="1920"/>
                <a:ext cx="0" cy="1680"/>
              </a:xfrm>
              <a:prstGeom prst="line">
                <a:avLst/>
              </a:prstGeom>
              <a:noFill/>
              <a:ln w="9525">
                <a:solidFill>
                  <a:schemeClr val="tx1"/>
                </a:solidFill>
                <a:prstDash val="dash"/>
                <a:round/>
                <a:headEnd/>
                <a:tailEnd/>
              </a:ln>
              <a:effectLst/>
            </p:spPr>
            <p:txBody>
              <a:bodyPr/>
              <a:lstStyle/>
              <a:p>
                <a:endParaRPr lang="en-US"/>
              </a:p>
            </p:txBody>
          </p:sp>
          <p:sp>
            <p:nvSpPr>
              <p:cNvPr id="79939" name="Line 67"/>
              <p:cNvSpPr>
                <a:spLocks noChangeShapeType="1"/>
              </p:cNvSpPr>
              <p:nvPr/>
            </p:nvSpPr>
            <p:spPr bwMode="auto">
              <a:xfrm>
                <a:off x="2736" y="1872"/>
                <a:ext cx="0" cy="1680"/>
              </a:xfrm>
              <a:prstGeom prst="line">
                <a:avLst/>
              </a:prstGeom>
              <a:noFill/>
              <a:ln w="9525">
                <a:solidFill>
                  <a:schemeClr val="tx1"/>
                </a:solidFill>
                <a:prstDash val="dash"/>
                <a:round/>
                <a:headEnd/>
                <a:tailEnd/>
              </a:ln>
              <a:effectLst/>
            </p:spPr>
            <p:txBody>
              <a:bodyPr/>
              <a:lstStyle/>
              <a:p>
                <a:endParaRPr lang="en-US"/>
              </a:p>
            </p:txBody>
          </p:sp>
        </p:grpSp>
      </p:grpSp>
      <p:grpSp>
        <p:nvGrpSpPr>
          <p:cNvPr id="8" name="Group 76"/>
          <p:cNvGrpSpPr>
            <a:grpSpLocks/>
          </p:cNvGrpSpPr>
          <p:nvPr/>
        </p:nvGrpSpPr>
        <p:grpSpPr bwMode="auto">
          <a:xfrm>
            <a:off x="4191000" y="2438400"/>
            <a:ext cx="2667000" cy="3454400"/>
            <a:chOff x="2640" y="1536"/>
            <a:chExt cx="1680" cy="2176"/>
          </a:xfrm>
        </p:grpSpPr>
        <p:grpSp>
          <p:nvGrpSpPr>
            <p:cNvPr id="9" name="Group 56"/>
            <p:cNvGrpSpPr>
              <a:grpSpLocks/>
            </p:cNvGrpSpPr>
            <p:nvPr/>
          </p:nvGrpSpPr>
          <p:grpSpPr bwMode="auto">
            <a:xfrm>
              <a:off x="2976" y="1728"/>
              <a:ext cx="1344" cy="1984"/>
              <a:chOff x="1392" y="1728"/>
              <a:chExt cx="1344" cy="1984"/>
            </a:xfrm>
          </p:grpSpPr>
          <p:sp>
            <p:nvSpPr>
              <p:cNvPr id="79929" name="Text Box 57"/>
              <p:cNvSpPr txBox="1">
                <a:spLocks noChangeArrowheads="1"/>
              </p:cNvSpPr>
              <p:nvPr/>
            </p:nvSpPr>
            <p:spPr bwMode="auto">
              <a:xfrm>
                <a:off x="1392" y="1728"/>
                <a:ext cx="1344" cy="256"/>
              </a:xfrm>
              <a:prstGeom prst="rect">
                <a:avLst/>
              </a:prstGeom>
              <a:solidFill>
                <a:srgbClr val="FFFFCC"/>
              </a:solidFill>
              <a:ln w="9525">
                <a:solidFill>
                  <a:srgbClr val="663300"/>
                </a:solidFill>
                <a:miter lim="800000"/>
                <a:headEnd/>
                <a:tailEnd/>
              </a:ln>
              <a:effectLst/>
            </p:spPr>
            <p:txBody>
              <a:bodyPr>
                <a:spAutoFit/>
              </a:bodyPr>
              <a:lstStyle/>
              <a:p>
                <a:pPr algn="ctr">
                  <a:spcBef>
                    <a:spcPct val="50000"/>
                  </a:spcBef>
                </a:pPr>
                <a:r>
                  <a:rPr lang="en-US" sz="2000" b="1" u="sng">
                    <a:solidFill>
                      <a:schemeClr val="accent2"/>
                    </a:solidFill>
                  </a:rPr>
                  <a:t>0</a:t>
                </a:r>
                <a:r>
                  <a:rPr lang="en-US" sz="2000" b="1">
                    <a:solidFill>
                      <a:schemeClr val="accent2"/>
                    </a:solidFill>
                  </a:rPr>
                  <a:t> </a:t>
                </a:r>
                <a:r>
                  <a:rPr lang="en-US" sz="2000" b="1">
                    <a:solidFill>
                      <a:srgbClr val="CC3300"/>
                    </a:solidFill>
                  </a:rPr>
                  <a:t>1 1 1 1 1 1 1</a:t>
                </a:r>
              </a:p>
            </p:txBody>
          </p:sp>
          <p:sp>
            <p:nvSpPr>
              <p:cNvPr id="79930" name="Text Box 58"/>
              <p:cNvSpPr txBox="1">
                <a:spLocks noChangeArrowheads="1"/>
              </p:cNvSpPr>
              <p:nvPr/>
            </p:nvSpPr>
            <p:spPr bwMode="auto">
              <a:xfrm>
                <a:off x="1392" y="2166"/>
                <a:ext cx="1344" cy="256"/>
              </a:xfrm>
              <a:prstGeom prst="rect">
                <a:avLst/>
              </a:prstGeom>
              <a:solidFill>
                <a:srgbClr val="FFFFCC"/>
              </a:solidFill>
              <a:ln w="9525">
                <a:solidFill>
                  <a:srgbClr val="663300"/>
                </a:solidFill>
                <a:miter lim="800000"/>
                <a:headEnd/>
                <a:tailEnd/>
              </a:ln>
              <a:effectLst/>
            </p:spPr>
            <p:txBody>
              <a:bodyPr>
                <a:spAutoFit/>
              </a:bodyPr>
              <a:lstStyle/>
              <a:p>
                <a:pPr algn="ctr">
                  <a:spcBef>
                    <a:spcPct val="50000"/>
                  </a:spcBef>
                </a:pPr>
                <a:r>
                  <a:rPr lang="en-US" sz="2000" b="1" u="sng">
                    <a:solidFill>
                      <a:schemeClr val="accent2"/>
                    </a:solidFill>
                  </a:rPr>
                  <a:t>1</a:t>
                </a:r>
                <a:r>
                  <a:rPr lang="en-US" sz="2000" b="1">
                    <a:solidFill>
                      <a:schemeClr val="accent2"/>
                    </a:solidFill>
                  </a:rPr>
                  <a:t> </a:t>
                </a:r>
                <a:r>
                  <a:rPr lang="en-US" sz="2000" b="1" u="sng">
                    <a:solidFill>
                      <a:schemeClr val="accent2"/>
                    </a:solidFill>
                  </a:rPr>
                  <a:t>0</a:t>
                </a:r>
                <a:r>
                  <a:rPr lang="en-US" sz="2000" b="1">
                    <a:solidFill>
                      <a:srgbClr val="CC3300"/>
                    </a:solidFill>
                  </a:rPr>
                  <a:t> 1 1 1 1 1 1</a:t>
                </a:r>
              </a:p>
            </p:txBody>
          </p:sp>
          <p:sp>
            <p:nvSpPr>
              <p:cNvPr id="79931" name="Text Box 59"/>
              <p:cNvSpPr txBox="1">
                <a:spLocks noChangeArrowheads="1"/>
              </p:cNvSpPr>
              <p:nvPr/>
            </p:nvSpPr>
            <p:spPr bwMode="auto">
              <a:xfrm>
                <a:off x="1392" y="2592"/>
                <a:ext cx="1344" cy="256"/>
              </a:xfrm>
              <a:prstGeom prst="rect">
                <a:avLst/>
              </a:prstGeom>
              <a:solidFill>
                <a:srgbClr val="FFFFCC"/>
              </a:solidFill>
              <a:ln w="9525">
                <a:solidFill>
                  <a:srgbClr val="663300"/>
                </a:solidFill>
                <a:miter lim="800000"/>
                <a:headEnd/>
                <a:tailEnd/>
              </a:ln>
              <a:effectLst/>
            </p:spPr>
            <p:txBody>
              <a:bodyPr>
                <a:spAutoFit/>
              </a:bodyPr>
              <a:lstStyle/>
              <a:p>
                <a:pPr algn="ctr">
                  <a:spcBef>
                    <a:spcPct val="50000"/>
                  </a:spcBef>
                </a:pPr>
                <a:r>
                  <a:rPr lang="en-US" sz="2000" b="1" u="sng">
                    <a:solidFill>
                      <a:schemeClr val="accent2"/>
                    </a:solidFill>
                  </a:rPr>
                  <a:t>1</a:t>
                </a:r>
                <a:r>
                  <a:rPr lang="en-US" sz="2000" b="1">
                    <a:solidFill>
                      <a:schemeClr val="accent2"/>
                    </a:solidFill>
                  </a:rPr>
                  <a:t> </a:t>
                </a:r>
                <a:r>
                  <a:rPr lang="en-US" sz="2000" b="1" u="sng">
                    <a:solidFill>
                      <a:schemeClr val="accent2"/>
                    </a:solidFill>
                  </a:rPr>
                  <a:t>1</a:t>
                </a:r>
                <a:r>
                  <a:rPr lang="en-US" sz="2000" b="1">
                    <a:solidFill>
                      <a:schemeClr val="accent2"/>
                    </a:solidFill>
                  </a:rPr>
                  <a:t> </a:t>
                </a:r>
                <a:r>
                  <a:rPr lang="en-US" sz="2000" b="1" u="sng">
                    <a:solidFill>
                      <a:schemeClr val="accent2"/>
                    </a:solidFill>
                  </a:rPr>
                  <a:t>0</a:t>
                </a:r>
                <a:r>
                  <a:rPr lang="en-US" sz="2000" b="1">
                    <a:solidFill>
                      <a:srgbClr val="CC3300"/>
                    </a:solidFill>
                  </a:rPr>
                  <a:t> 1 1 1 1 1 </a:t>
                </a:r>
              </a:p>
            </p:txBody>
          </p:sp>
          <p:sp>
            <p:nvSpPr>
              <p:cNvPr id="79932" name="Text Box 60"/>
              <p:cNvSpPr txBox="1">
                <a:spLocks noChangeArrowheads="1"/>
              </p:cNvSpPr>
              <p:nvPr/>
            </p:nvSpPr>
            <p:spPr bwMode="auto">
              <a:xfrm>
                <a:off x="1392" y="3024"/>
                <a:ext cx="1344" cy="256"/>
              </a:xfrm>
              <a:prstGeom prst="rect">
                <a:avLst/>
              </a:prstGeom>
              <a:solidFill>
                <a:srgbClr val="FFFFCC"/>
              </a:solidFill>
              <a:ln w="9525">
                <a:solidFill>
                  <a:srgbClr val="663300"/>
                </a:solidFill>
                <a:miter lim="800000"/>
                <a:headEnd/>
                <a:tailEnd/>
              </a:ln>
              <a:effectLst/>
            </p:spPr>
            <p:txBody>
              <a:bodyPr>
                <a:spAutoFit/>
              </a:bodyPr>
              <a:lstStyle/>
              <a:p>
                <a:pPr algn="ctr">
                  <a:spcBef>
                    <a:spcPct val="50000"/>
                  </a:spcBef>
                </a:pPr>
                <a:r>
                  <a:rPr lang="en-US" sz="2000" b="1" u="sng">
                    <a:solidFill>
                      <a:schemeClr val="accent2"/>
                    </a:solidFill>
                  </a:rPr>
                  <a:t>1</a:t>
                </a:r>
                <a:r>
                  <a:rPr lang="en-US" sz="2000" b="1">
                    <a:solidFill>
                      <a:schemeClr val="accent2"/>
                    </a:solidFill>
                  </a:rPr>
                  <a:t> </a:t>
                </a:r>
                <a:r>
                  <a:rPr lang="en-US" sz="2000" b="1" u="sng">
                    <a:solidFill>
                      <a:schemeClr val="accent2"/>
                    </a:solidFill>
                  </a:rPr>
                  <a:t>1</a:t>
                </a:r>
                <a:r>
                  <a:rPr lang="en-US" sz="2000" b="1">
                    <a:solidFill>
                      <a:schemeClr val="accent2"/>
                    </a:solidFill>
                  </a:rPr>
                  <a:t> </a:t>
                </a:r>
                <a:r>
                  <a:rPr lang="en-US" sz="2000" b="1" u="sng">
                    <a:solidFill>
                      <a:schemeClr val="accent2"/>
                    </a:solidFill>
                  </a:rPr>
                  <a:t>1</a:t>
                </a:r>
                <a:r>
                  <a:rPr lang="en-US" sz="2000" b="1">
                    <a:solidFill>
                      <a:schemeClr val="accent2"/>
                    </a:solidFill>
                  </a:rPr>
                  <a:t> </a:t>
                </a:r>
                <a:r>
                  <a:rPr lang="en-US" sz="2000" b="1" u="sng">
                    <a:solidFill>
                      <a:schemeClr val="accent2"/>
                    </a:solidFill>
                  </a:rPr>
                  <a:t>0</a:t>
                </a:r>
                <a:r>
                  <a:rPr lang="en-US" sz="2000" b="1">
                    <a:solidFill>
                      <a:srgbClr val="CC3300"/>
                    </a:solidFill>
                  </a:rPr>
                  <a:t> 1 1 1 1 </a:t>
                </a:r>
              </a:p>
            </p:txBody>
          </p:sp>
          <p:sp>
            <p:nvSpPr>
              <p:cNvPr id="79933" name="Text Box 61"/>
              <p:cNvSpPr txBox="1">
                <a:spLocks noChangeArrowheads="1"/>
              </p:cNvSpPr>
              <p:nvPr/>
            </p:nvSpPr>
            <p:spPr bwMode="auto">
              <a:xfrm>
                <a:off x="1392" y="3456"/>
                <a:ext cx="1344" cy="256"/>
              </a:xfrm>
              <a:prstGeom prst="rect">
                <a:avLst/>
              </a:prstGeom>
              <a:solidFill>
                <a:srgbClr val="FFFFCC"/>
              </a:solidFill>
              <a:ln w="9525">
                <a:solidFill>
                  <a:srgbClr val="663300"/>
                </a:solidFill>
                <a:miter lim="800000"/>
                <a:headEnd/>
                <a:tailEnd/>
              </a:ln>
              <a:effectLst/>
            </p:spPr>
            <p:txBody>
              <a:bodyPr>
                <a:spAutoFit/>
              </a:bodyPr>
              <a:lstStyle/>
              <a:p>
                <a:pPr algn="ctr">
                  <a:spcBef>
                    <a:spcPct val="50000"/>
                  </a:spcBef>
                </a:pPr>
                <a:r>
                  <a:rPr lang="en-US" sz="2000" b="1" u="sng">
                    <a:solidFill>
                      <a:schemeClr val="accent2"/>
                    </a:solidFill>
                  </a:rPr>
                  <a:t>1</a:t>
                </a:r>
                <a:r>
                  <a:rPr lang="en-US" sz="2000" b="1">
                    <a:solidFill>
                      <a:schemeClr val="accent2"/>
                    </a:solidFill>
                  </a:rPr>
                  <a:t> </a:t>
                </a:r>
                <a:r>
                  <a:rPr lang="en-US" sz="2000" b="1" u="sng">
                    <a:solidFill>
                      <a:schemeClr val="accent2"/>
                    </a:solidFill>
                  </a:rPr>
                  <a:t>1</a:t>
                </a:r>
                <a:r>
                  <a:rPr lang="en-US" sz="2000" b="1">
                    <a:solidFill>
                      <a:schemeClr val="accent2"/>
                    </a:solidFill>
                  </a:rPr>
                  <a:t> </a:t>
                </a:r>
                <a:r>
                  <a:rPr lang="en-US" sz="2000" b="1" u="sng">
                    <a:solidFill>
                      <a:schemeClr val="accent2"/>
                    </a:solidFill>
                  </a:rPr>
                  <a:t>1</a:t>
                </a:r>
                <a:r>
                  <a:rPr lang="en-US" sz="2000" b="1">
                    <a:solidFill>
                      <a:schemeClr val="accent2"/>
                    </a:solidFill>
                  </a:rPr>
                  <a:t> </a:t>
                </a:r>
                <a:r>
                  <a:rPr lang="en-US" sz="2000" b="1" u="sng">
                    <a:solidFill>
                      <a:schemeClr val="accent2"/>
                    </a:solidFill>
                  </a:rPr>
                  <a:t>1</a:t>
                </a:r>
                <a:r>
                  <a:rPr lang="en-US" sz="2000" b="1">
                    <a:solidFill>
                      <a:schemeClr val="accent2"/>
                    </a:solidFill>
                  </a:rPr>
                  <a:t> </a:t>
                </a:r>
                <a:r>
                  <a:rPr lang="en-US" sz="2000" b="1">
                    <a:solidFill>
                      <a:srgbClr val="CC3300"/>
                    </a:solidFill>
                  </a:rPr>
                  <a:t>1 1 1 1 </a:t>
                </a:r>
              </a:p>
            </p:txBody>
          </p:sp>
        </p:grpSp>
        <p:grpSp>
          <p:nvGrpSpPr>
            <p:cNvPr id="10" name="Group 75"/>
            <p:cNvGrpSpPr>
              <a:grpSpLocks/>
            </p:cNvGrpSpPr>
            <p:nvPr/>
          </p:nvGrpSpPr>
          <p:grpSpPr bwMode="auto">
            <a:xfrm>
              <a:off x="2640" y="1536"/>
              <a:ext cx="1680" cy="2064"/>
              <a:chOff x="2640" y="1536"/>
              <a:chExt cx="1680" cy="2064"/>
            </a:xfrm>
          </p:grpSpPr>
          <p:sp>
            <p:nvSpPr>
              <p:cNvPr id="79943" name="Line 71"/>
              <p:cNvSpPr>
                <a:spLocks noChangeShapeType="1"/>
              </p:cNvSpPr>
              <p:nvPr/>
            </p:nvSpPr>
            <p:spPr bwMode="auto">
              <a:xfrm>
                <a:off x="2640" y="1536"/>
                <a:ext cx="336" cy="192"/>
              </a:xfrm>
              <a:prstGeom prst="line">
                <a:avLst/>
              </a:prstGeom>
              <a:noFill/>
              <a:ln w="12700">
                <a:solidFill>
                  <a:schemeClr val="tx1"/>
                </a:solidFill>
                <a:prstDash val="dash"/>
                <a:round/>
                <a:headEnd/>
                <a:tailEnd/>
              </a:ln>
              <a:effectLst/>
            </p:spPr>
            <p:txBody>
              <a:bodyPr/>
              <a:lstStyle/>
              <a:p>
                <a:endParaRPr lang="en-US"/>
              </a:p>
            </p:txBody>
          </p:sp>
          <p:sp>
            <p:nvSpPr>
              <p:cNvPr id="79944" name="Line 72"/>
              <p:cNvSpPr>
                <a:spLocks noChangeShapeType="1"/>
              </p:cNvSpPr>
              <p:nvPr/>
            </p:nvSpPr>
            <p:spPr bwMode="auto">
              <a:xfrm>
                <a:off x="3312" y="1536"/>
                <a:ext cx="1008" cy="192"/>
              </a:xfrm>
              <a:prstGeom prst="line">
                <a:avLst/>
              </a:prstGeom>
              <a:noFill/>
              <a:ln w="12700">
                <a:solidFill>
                  <a:schemeClr val="tx1"/>
                </a:solidFill>
                <a:prstDash val="dash"/>
                <a:round/>
                <a:headEnd/>
                <a:tailEnd/>
              </a:ln>
              <a:effectLst/>
            </p:spPr>
            <p:txBody>
              <a:bodyPr/>
              <a:lstStyle/>
              <a:p>
                <a:endParaRPr lang="en-US"/>
              </a:p>
            </p:txBody>
          </p:sp>
          <p:sp>
            <p:nvSpPr>
              <p:cNvPr id="79945" name="Line 73"/>
              <p:cNvSpPr>
                <a:spLocks noChangeShapeType="1"/>
              </p:cNvSpPr>
              <p:nvPr/>
            </p:nvSpPr>
            <p:spPr bwMode="auto">
              <a:xfrm>
                <a:off x="2976" y="1872"/>
                <a:ext cx="0" cy="1728"/>
              </a:xfrm>
              <a:prstGeom prst="line">
                <a:avLst/>
              </a:prstGeom>
              <a:noFill/>
              <a:ln w="12700">
                <a:solidFill>
                  <a:schemeClr val="tx1"/>
                </a:solidFill>
                <a:prstDash val="dash"/>
                <a:round/>
                <a:headEnd/>
                <a:tailEnd/>
              </a:ln>
              <a:effectLst/>
            </p:spPr>
            <p:txBody>
              <a:bodyPr/>
              <a:lstStyle/>
              <a:p>
                <a:endParaRPr lang="en-US"/>
              </a:p>
            </p:txBody>
          </p:sp>
          <p:sp>
            <p:nvSpPr>
              <p:cNvPr id="79946" name="Line 74"/>
              <p:cNvSpPr>
                <a:spLocks noChangeShapeType="1"/>
              </p:cNvSpPr>
              <p:nvPr/>
            </p:nvSpPr>
            <p:spPr bwMode="auto">
              <a:xfrm>
                <a:off x="4320" y="1872"/>
                <a:ext cx="0" cy="1728"/>
              </a:xfrm>
              <a:prstGeom prst="line">
                <a:avLst/>
              </a:prstGeom>
              <a:noFill/>
              <a:ln w="12700">
                <a:solidFill>
                  <a:schemeClr val="tx1"/>
                </a:solidFill>
                <a:prstDash val="dash"/>
                <a:round/>
                <a:headEnd/>
                <a:tailEnd/>
              </a:ln>
              <a:effectLst/>
            </p:spPr>
            <p:txBody>
              <a:bodyPr/>
              <a:lstStyle/>
              <a:p>
                <a:endParaRPr 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9874"/>
                                        </p:tgtEl>
                                        <p:attrNameLst>
                                          <p:attrName>style.visibility</p:attrName>
                                        </p:attrNameLst>
                                      </p:cBhvr>
                                      <p:to>
                                        <p:strVal val="visible"/>
                                      </p:to>
                                    </p:set>
                                  </p:childTnLst>
                                </p:cTn>
                              </p:par>
                            </p:childTnLst>
                          </p:cTn>
                        </p:par>
                        <p:par>
                          <p:cTn id="7" fill="hold">
                            <p:stCondLst>
                              <p:cond delay="500"/>
                            </p:stCondLst>
                            <p:childTnLst>
                              <p:par>
                                <p:cTn id="8" presetID="17" presetClass="entr" presetSubtype="1"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p:cTn id="10" dur="500" fill="hold"/>
                                        <p:tgtEl>
                                          <p:spTgt spid="2"/>
                                        </p:tgtEl>
                                        <p:attrNameLst>
                                          <p:attrName>ppt_x</p:attrName>
                                        </p:attrNameLst>
                                      </p:cBhvr>
                                      <p:tavLst>
                                        <p:tav tm="0">
                                          <p:val>
                                            <p:strVal val="#ppt_x"/>
                                          </p:val>
                                        </p:tav>
                                        <p:tav tm="100000">
                                          <p:val>
                                            <p:strVal val="#ppt_x"/>
                                          </p:val>
                                        </p:tav>
                                      </p:tavLst>
                                    </p:anim>
                                    <p:anim calcmode="lin" valueType="num">
                                      <p:cBhvr>
                                        <p:cTn id="11" dur="500" fill="hold"/>
                                        <p:tgtEl>
                                          <p:spTgt spid="2"/>
                                        </p:tgtEl>
                                        <p:attrNameLst>
                                          <p:attrName>ppt_y</p:attrName>
                                        </p:attrNameLst>
                                      </p:cBhvr>
                                      <p:tavLst>
                                        <p:tav tm="0">
                                          <p:val>
                                            <p:strVal val="#ppt_y-#ppt_h/2"/>
                                          </p:val>
                                        </p:tav>
                                        <p:tav tm="100000">
                                          <p:val>
                                            <p:strVal val="#ppt_y"/>
                                          </p:val>
                                        </p:tav>
                                      </p:tavLst>
                                    </p:anim>
                                    <p:anim calcmode="lin" valueType="num">
                                      <p:cBhvr>
                                        <p:cTn id="12" dur="500" fill="hold"/>
                                        <p:tgtEl>
                                          <p:spTgt spid="2"/>
                                        </p:tgtEl>
                                        <p:attrNameLst>
                                          <p:attrName>ppt_w</p:attrName>
                                        </p:attrNameLst>
                                      </p:cBhvr>
                                      <p:tavLst>
                                        <p:tav tm="0">
                                          <p:val>
                                            <p:strVal val="#ppt_w"/>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17" presetClass="entr" presetSubtype="1"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ppt_x</p:attrName>
                                        </p:attrNameLst>
                                      </p:cBhvr>
                                      <p:tavLst>
                                        <p:tav tm="0">
                                          <p:val>
                                            <p:strVal val="#ppt_x"/>
                                          </p:val>
                                        </p:tav>
                                        <p:tav tm="100000">
                                          <p:val>
                                            <p:strVal val="#ppt_x"/>
                                          </p:val>
                                        </p:tav>
                                      </p:tavLst>
                                    </p:anim>
                                    <p:anim calcmode="lin" valueType="num">
                                      <p:cBhvr>
                                        <p:cTn id="18" dur="500" fill="hold"/>
                                        <p:tgtEl>
                                          <p:spTgt spid="3"/>
                                        </p:tgtEl>
                                        <p:attrNameLst>
                                          <p:attrName>ppt_y</p:attrName>
                                        </p:attrNameLst>
                                      </p:cBhvr>
                                      <p:tavLst>
                                        <p:tav tm="0">
                                          <p:val>
                                            <p:strVal val="#ppt_y-#ppt_h/2"/>
                                          </p:val>
                                        </p:tav>
                                        <p:tav tm="100000">
                                          <p:val>
                                            <p:strVal val="#ppt_y"/>
                                          </p:val>
                                        </p:tav>
                                      </p:tavLst>
                                    </p:anim>
                                    <p:anim calcmode="lin" valueType="num">
                                      <p:cBhvr>
                                        <p:cTn id="19" dur="500" fill="hold"/>
                                        <p:tgtEl>
                                          <p:spTgt spid="3"/>
                                        </p:tgtEl>
                                        <p:attrNameLst>
                                          <p:attrName>ppt_w</p:attrName>
                                        </p:attrNameLst>
                                      </p:cBhvr>
                                      <p:tavLst>
                                        <p:tav tm="0">
                                          <p:val>
                                            <p:strVal val="#ppt_w"/>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2"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ppt_x</p:attrName>
                                        </p:attrNameLst>
                                      </p:cBhvr>
                                      <p:tavLst>
                                        <p:tav tm="0">
                                          <p:val>
                                            <p:strVal val="#ppt_x+#ppt_w/2"/>
                                          </p:val>
                                        </p:tav>
                                        <p:tav tm="100000">
                                          <p:val>
                                            <p:strVal val="#ppt_x"/>
                                          </p:val>
                                        </p:tav>
                                      </p:tavLst>
                                    </p:anim>
                                    <p:anim calcmode="lin" valueType="num">
                                      <p:cBhvr>
                                        <p:cTn id="26" dur="500" fill="hold"/>
                                        <p:tgtEl>
                                          <p:spTgt spid="5"/>
                                        </p:tgtEl>
                                        <p:attrNameLst>
                                          <p:attrName>ppt_y</p:attrName>
                                        </p:attrNameLst>
                                      </p:cBhvr>
                                      <p:tavLst>
                                        <p:tav tm="0">
                                          <p:val>
                                            <p:strVal val="#ppt_y"/>
                                          </p:val>
                                        </p:tav>
                                        <p:tav tm="100000">
                                          <p:val>
                                            <p:strVal val="#ppt_y"/>
                                          </p:val>
                                        </p:tav>
                                      </p:tavLst>
                                    </p:anim>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7" presetClass="entr" presetSubtype="2"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ppt_x</p:attrName>
                                        </p:attrNameLst>
                                      </p:cBhvr>
                                      <p:tavLst>
                                        <p:tav tm="0">
                                          <p:val>
                                            <p:strVal val="#ppt_x+#ppt_w/2"/>
                                          </p:val>
                                        </p:tav>
                                        <p:tav tm="100000">
                                          <p:val>
                                            <p:strVal val="#ppt_x"/>
                                          </p:val>
                                        </p:tav>
                                      </p:tavLst>
                                    </p:anim>
                                    <p:anim calcmode="lin" valueType="num">
                                      <p:cBhvr>
                                        <p:cTn id="34" dur="500" fill="hold"/>
                                        <p:tgtEl>
                                          <p:spTgt spid="8"/>
                                        </p:tgtEl>
                                        <p:attrNameLst>
                                          <p:attrName>ppt_y</p:attrName>
                                        </p:attrNameLst>
                                      </p:cBhvr>
                                      <p:tavLst>
                                        <p:tav tm="0">
                                          <p:val>
                                            <p:strVal val="#ppt_y"/>
                                          </p:val>
                                        </p:tav>
                                        <p:tav tm="100000">
                                          <p:val>
                                            <p:strVal val="#ppt_y"/>
                                          </p:val>
                                        </p:tav>
                                      </p:tavLst>
                                    </p:anim>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7" presetClass="entr" presetSubtype="1"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p:cTn id="41" dur="500" fill="hold"/>
                                        <p:tgtEl>
                                          <p:spTgt spid="4"/>
                                        </p:tgtEl>
                                        <p:attrNameLst>
                                          <p:attrName>ppt_x</p:attrName>
                                        </p:attrNameLst>
                                      </p:cBhvr>
                                      <p:tavLst>
                                        <p:tav tm="0">
                                          <p:val>
                                            <p:strVal val="#ppt_x"/>
                                          </p:val>
                                        </p:tav>
                                        <p:tav tm="100000">
                                          <p:val>
                                            <p:strVal val="#ppt_x"/>
                                          </p:val>
                                        </p:tav>
                                      </p:tavLst>
                                    </p:anim>
                                    <p:anim calcmode="lin" valueType="num">
                                      <p:cBhvr>
                                        <p:cTn id="42" dur="500" fill="hold"/>
                                        <p:tgtEl>
                                          <p:spTgt spid="4"/>
                                        </p:tgtEl>
                                        <p:attrNameLst>
                                          <p:attrName>ppt_y</p:attrName>
                                        </p:attrNameLst>
                                      </p:cBhvr>
                                      <p:tavLst>
                                        <p:tav tm="0">
                                          <p:val>
                                            <p:strVal val="#ppt_y-#ppt_h/2"/>
                                          </p:val>
                                        </p:tav>
                                        <p:tav tm="100000">
                                          <p:val>
                                            <p:strVal val="#ppt_y"/>
                                          </p:val>
                                        </p:tav>
                                      </p:tavLst>
                                    </p:anim>
                                    <p:anim calcmode="lin" valueType="num">
                                      <p:cBhvr>
                                        <p:cTn id="43" dur="500" fill="hold"/>
                                        <p:tgtEl>
                                          <p:spTgt spid="4"/>
                                        </p:tgtEl>
                                        <p:attrNameLst>
                                          <p:attrName>ppt_w</p:attrName>
                                        </p:attrNameLst>
                                      </p:cBhvr>
                                      <p:tavLst>
                                        <p:tav tm="0">
                                          <p:val>
                                            <p:strVal val="#ppt_w"/>
                                          </p:val>
                                        </p:tav>
                                        <p:tav tm="100000">
                                          <p:val>
                                            <p:strVal val="#ppt_w"/>
                                          </p:val>
                                        </p:tav>
                                      </p:tavLst>
                                    </p:anim>
                                    <p:anim calcmode="lin" valueType="num">
                                      <p:cBhvr>
                                        <p:cTn id="44"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4C806F2-C7CF-4200-905A-AA61204F724C}" type="slidenum">
              <a:rPr lang="en-US"/>
              <a:pPr/>
              <a:t>2</a:t>
            </a:fld>
            <a:endParaRPr lang="en-US"/>
          </a:p>
        </p:txBody>
      </p:sp>
      <p:sp>
        <p:nvSpPr>
          <p:cNvPr id="94210" name="Rectangle 2"/>
          <p:cNvSpPr>
            <a:spLocks noGrp="1" noChangeArrowheads="1"/>
          </p:cNvSpPr>
          <p:nvPr>
            <p:ph type="title"/>
          </p:nvPr>
        </p:nvSpPr>
        <p:spPr/>
        <p:txBody>
          <a:bodyPr/>
          <a:lstStyle/>
          <a:p>
            <a:r>
              <a:rPr lang="en-US"/>
              <a:t>What is an IP address?</a:t>
            </a:r>
          </a:p>
        </p:txBody>
      </p:sp>
      <p:sp>
        <p:nvSpPr>
          <p:cNvPr id="94211" name="Rectangle 3"/>
          <p:cNvSpPr>
            <a:spLocks noGrp="1" noChangeArrowheads="1"/>
          </p:cNvSpPr>
          <p:nvPr>
            <p:ph type="body" idx="1"/>
          </p:nvPr>
        </p:nvSpPr>
        <p:spPr>
          <a:xfrm>
            <a:off x="838200" y="1905000"/>
            <a:ext cx="7543800" cy="4343400"/>
          </a:xfrm>
        </p:spPr>
        <p:txBody>
          <a:bodyPr/>
          <a:lstStyle/>
          <a:p>
            <a:pPr algn="just"/>
            <a:r>
              <a:rPr lang="en-US" sz="2400" b="1" dirty="0">
                <a:latin typeface="Arial" pitchFamily="34" charset="0"/>
              </a:rPr>
              <a:t>Each host on a TCP/IP network is uniquely identified at the IP layer with an address.</a:t>
            </a:r>
          </a:p>
          <a:p>
            <a:pPr algn="just"/>
            <a:r>
              <a:rPr lang="en-US" sz="2400" b="1" dirty="0">
                <a:latin typeface="Arial" pitchFamily="34" charset="0"/>
              </a:rPr>
              <a:t>An Internet Protocol (IP) address specifies the location of a host or client on the Internet.</a:t>
            </a:r>
          </a:p>
          <a:p>
            <a:pPr algn="just"/>
            <a:r>
              <a:rPr lang="en-US" sz="2400" b="1" dirty="0">
                <a:latin typeface="Arial" pitchFamily="34" charset="0"/>
              </a:rPr>
              <a:t>How we remember it?</a:t>
            </a:r>
          </a:p>
          <a:p>
            <a:pPr lvl="1" algn="just"/>
            <a:r>
              <a:rPr lang="en-US" sz="2400" b="1" dirty="0">
                <a:latin typeface="Arial" pitchFamily="34" charset="0"/>
              </a:rPr>
              <a:t>By Domain Name</a:t>
            </a:r>
          </a:p>
          <a:p>
            <a:pPr lvl="1" algn="just"/>
            <a:r>
              <a:rPr lang="en-US" sz="2400" b="1" dirty="0">
                <a:latin typeface="Arial" pitchFamily="34" charset="0"/>
              </a:rPr>
              <a:t>www.yahoo.com</a:t>
            </a:r>
          </a:p>
          <a:p>
            <a:pPr lvl="1" algn="just"/>
            <a:r>
              <a:rPr lang="en-US" sz="2400" b="1" dirty="0">
                <a:latin typeface="Arial" pitchFamily="34" charset="0"/>
              </a:rPr>
              <a:t>www.skylove.co.kr</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defRPr/>
            </a:pPr>
            <a:r>
              <a:rPr lang="en-US" dirty="0" smtClean="0"/>
              <a:t>Class A, Class B, and Class C</a:t>
            </a:r>
          </a:p>
        </p:txBody>
      </p:sp>
      <p:sp>
        <p:nvSpPr>
          <p:cNvPr id="52227" name="Rectangle 3"/>
          <p:cNvSpPr>
            <a:spLocks noGrp="1" noChangeArrowheads="1"/>
          </p:cNvSpPr>
          <p:nvPr>
            <p:ph type="body" idx="1"/>
          </p:nvPr>
        </p:nvSpPr>
        <p:spPr/>
        <p:txBody>
          <a:bodyPr/>
          <a:lstStyle/>
          <a:p>
            <a:pPr eaLnBrk="1" hangingPunct="1"/>
            <a:r>
              <a:rPr lang="en-US" smtClean="0"/>
              <a:t>Class A, Class B, and Class C are the three classes of addresses used on IP networks in common practice, with three exceptions as follows.</a:t>
            </a:r>
          </a:p>
          <a:p>
            <a:pPr lvl="1" eaLnBrk="1" hangingPunct="1"/>
            <a:r>
              <a:rPr lang="en-US" smtClean="0"/>
              <a:t>IP Loopback Address</a:t>
            </a:r>
          </a:p>
          <a:p>
            <a:pPr lvl="1" eaLnBrk="1" hangingPunct="1"/>
            <a:r>
              <a:rPr lang="en-US" smtClean="0"/>
              <a:t>Zero Addresses</a:t>
            </a:r>
          </a:p>
          <a:p>
            <a:pPr lvl="1" eaLnBrk="1" hangingPunct="1"/>
            <a:r>
              <a:rPr lang="en-US" smtClean="0"/>
              <a:t>Private Addresses   </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dirty="0" smtClean="0"/>
              <a:t>IP Loopback Address</a:t>
            </a:r>
          </a:p>
        </p:txBody>
      </p:sp>
      <p:sp>
        <p:nvSpPr>
          <p:cNvPr id="53251" name="Rectangle 3"/>
          <p:cNvSpPr>
            <a:spLocks noGrp="1" noChangeArrowheads="1"/>
          </p:cNvSpPr>
          <p:nvPr>
            <p:ph type="body" idx="1"/>
          </p:nvPr>
        </p:nvSpPr>
        <p:spPr/>
        <p:txBody>
          <a:bodyPr/>
          <a:lstStyle/>
          <a:p>
            <a:pPr eaLnBrk="1" hangingPunct="1">
              <a:lnSpc>
                <a:spcPct val="90000"/>
              </a:lnSpc>
            </a:pPr>
            <a:r>
              <a:rPr lang="en-US" smtClean="0">
                <a:solidFill>
                  <a:srgbClr val="C00000"/>
                </a:solidFill>
              </a:rPr>
              <a:t>127.0.0.1</a:t>
            </a:r>
            <a:r>
              <a:rPr lang="en-US" smtClean="0"/>
              <a:t> is the loopback address in IP. </a:t>
            </a:r>
          </a:p>
          <a:p>
            <a:pPr eaLnBrk="1" hangingPunct="1">
              <a:lnSpc>
                <a:spcPct val="90000"/>
              </a:lnSpc>
            </a:pPr>
            <a:r>
              <a:rPr lang="en-US" smtClean="0">
                <a:solidFill>
                  <a:srgbClr val="C00000"/>
                </a:solidFill>
              </a:rPr>
              <a:t>Loopback is a test mechanism of network adapters. </a:t>
            </a:r>
            <a:r>
              <a:rPr lang="en-US" smtClean="0"/>
              <a:t>Messages sent to 127.0.0.1 do not get delivered to the network. Instead, the adapter intercepts all loopback messages and returns them to the sending application. </a:t>
            </a:r>
          </a:p>
          <a:p>
            <a:pPr eaLnBrk="1" hangingPunct="1">
              <a:lnSpc>
                <a:spcPct val="90000"/>
              </a:lnSpc>
            </a:pPr>
            <a:r>
              <a:rPr lang="en-US" smtClean="0">
                <a:solidFill>
                  <a:srgbClr val="C00000"/>
                </a:solidFill>
              </a:rPr>
              <a:t>IP applications often use this feature to test the behavior of their network interface. </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defRPr/>
            </a:pPr>
            <a:r>
              <a:rPr lang="en-US" dirty="0" smtClean="0"/>
              <a:t>IP Loopback Address</a:t>
            </a:r>
          </a:p>
        </p:txBody>
      </p:sp>
      <p:sp>
        <p:nvSpPr>
          <p:cNvPr id="54275" name="Rectangle 3"/>
          <p:cNvSpPr>
            <a:spLocks noGrp="1" noChangeArrowheads="1"/>
          </p:cNvSpPr>
          <p:nvPr>
            <p:ph type="body" idx="1"/>
          </p:nvPr>
        </p:nvSpPr>
        <p:spPr/>
        <p:txBody>
          <a:bodyPr/>
          <a:lstStyle/>
          <a:p>
            <a:pPr eaLnBrk="1" hangingPunct="1"/>
            <a:r>
              <a:rPr lang="en-US" smtClean="0"/>
              <a:t>As with broadcast, IP officially reserves the entire range from </a:t>
            </a:r>
            <a:r>
              <a:rPr lang="en-US" smtClean="0">
                <a:solidFill>
                  <a:srgbClr val="C00000"/>
                </a:solidFill>
              </a:rPr>
              <a:t>127.0.0.0 through 127.255.255.255</a:t>
            </a:r>
            <a:r>
              <a:rPr lang="en-US" smtClean="0"/>
              <a:t> for loopback purposes. Nodes should not use this range on the Internet, and it should not be considered part of the normal Class A range. </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defRPr/>
            </a:pPr>
            <a:r>
              <a:rPr lang="en-US" dirty="0" smtClean="0"/>
              <a:t>Zero Addresses</a:t>
            </a:r>
          </a:p>
        </p:txBody>
      </p:sp>
      <p:sp>
        <p:nvSpPr>
          <p:cNvPr id="55299" name="Rectangle 3"/>
          <p:cNvSpPr>
            <a:spLocks noGrp="1" noChangeArrowheads="1"/>
          </p:cNvSpPr>
          <p:nvPr>
            <p:ph type="body" idx="1"/>
          </p:nvPr>
        </p:nvSpPr>
        <p:spPr/>
        <p:txBody>
          <a:bodyPr/>
          <a:lstStyle/>
          <a:p>
            <a:pPr eaLnBrk="1" hangingPunct="1"/>
            <a:r>
              <a:rPr lang="en-US" smtClean="0"/>
              <a:t>As with the loopback range, the address range from 0.0.0.0 through 0.255.255.255 should not be considered part of the normal Class A range. </a:t>
            </a:r>
            <a:r>
              <a:rPr lang="en-US" smtClean="0">
                <a:solidFill>
                  <a:srgbClr val="C00000"/>
                </a:solidFill>
              </a:rPr>
              <a:t>0.x.x.x addresses serve no particular function in IP</a:t>
            </a:r>
            <a:r>
              <a:rPr lang="en-US" smtClean="0"/>
              <a:t>, but nodes attempting to use them will be unable to communicate properly on the Internet. </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 name="Slide Number Placeholder 4"/>
          <p:cNvSpPr>
            <a:spLocks noGrp="1"/>
          </p:cNvSpPr>
          <p:nvPr>
            <p:ph type="sldNum" sz="quarter" idx="12"/>
          </p:nvPr>
        </p:nvSpPr>
        <p:spPr/>
        <p:txBody>
          <a:bodyPr/>
          <a:lstStyle/>
          <a:p>
            <a:fld id="{181A0B7C-4C46-4E50-AC9D-3832E794BE65}" type="slidenum">
              <a:rPr lang="en-US"/>
              <a:pPr/>
              <a:t>24</a:t>
            </a:fld>
            <a:endParaRPr lang="en-US"/>
          </a:p>
        </p:txBody>
      </p:sp>
      <p:sp>
        <p:nvSpPr>
          <p:cNvPr id="73730" name="Rectangle 2"/>
          <p:cNvSpPr>
            <a:spLocks noGrp="1" noChangeArrowheads="1"/>
          </p:cNvSpPr>
          <p:nvPr>
            <p:ph type="title"/>
          </p:nvPr>
        </p:nvSpPr>
        <p:spPr/>
        <p:txBody>
          <a:bodyPr/>
          <a:lstStyle/>
          <a:p>
            <a:r>
              <a:rPr lang="en-US"/>
              <a:t>Address space utilisation</a:t>
            </a:r>
          </a:p>
        </p:txBody>
      </p:sp>
      <p:grpSp>
        <p:nvGrpSpPr>
          <p:cNvPr id="2" name="Group 98"/>
          <p:cNvGrpSpPr>
            <a:grpSpLocks/>
          </p:cNvGrpSpPr>
          <p:nvPr/>
        </p:nvGrpSpPr>
        <p:grpSpPr bwMode="auto">
          <a:xfrm>
            <a:off x="4279900" y="1676400"/>
            <a:ext cx="2044700" cy="4572000"/>
            <a:chOff x="2696" y="1056"/>
            <a:chExt cx="1288" cy="2880"/>
          </a:xfrm>
        </p:grpSpPr>
        <p:grpSp>
          <p:nvGrpSpPr>
            <p:cNvPr id="3" name="Group 83"/>
            <p:cNvGrpSpPr>
              <a:grpSpLocks/>
            </p:cNvGrpSpPr>
            <p:nvPr/>
          </p:nvGrpSpPr>
          <p:grpSpPr bwMode="auto">
            <a:xfrm>
              <a:off x="2696" y="1056"/>
              <a:ext cx="480" cy="2880"/>
              <a:chOff x="2696" y="1056"/>
              <a:chExt cx="480" cy="2880"/>
            </a:xfrm>
          </p:grpSpPr>
          <p:sp>
            <p:nvSpPr>
              <p:cNvPr id="73734" name="Line 6"/>
              <p:cNvSpPr>
                <a:spLocks noChangeShapeType="1"/>
              </p:cNvSpPr>
              <p:nvPr/>
            </p:nvSpPr>
            <p:spPr bwMode="auto">
              <a:xfrm>
                <a:off x="2928" y="1056"/>
                <a:ext cx="0" cy="2880"/>
              </a:xfrm>
              <a:prstGeom prst="line">
                <a:avLst/>
              </a:prstGeom>
              <a:noFill/>
              <a:ln w="38100">
                <a:solidFill>
                  <a:srgbClr val="990033"/>
                </a:solidFill>
                <a:round/>
                <a:headEnd/>
                <a:tailEnd/>
              </a:ln>
              <a:effectLst/>
            </p:spPr>
            <p:txBody>
              <a:bodyPr wrap="none" anchor="ctr"/>
              <a:lstStyle/>
              <a:p>
                <a:endParaRPr lang="en-US"/>
              </a:p>
            </p:txBody>
          </p:sp>
          <p:grpSp>
            <p:nvGrpSpPr>
              <p:cNvPr id="4" name="Group 82"/>
              <p:cNvGrpSpPr>
                <a:grpSpLocks/>
              </p:cNvGrpSpPr>
              <p:nvPr/>
            </p:nvGrpSpPr>
            <p:grpSpPr bwMode="auto">
              <a:xfrm>
                <a:off x="2696" y="2256"/>
                <a:ext cx="480" cy="480"/>
                <a:chOff x="2696" y="2256"/>
                <a:chExt cx="480" cy="480"/>
              </a:xfrm>
            </p:grpSpPr>
            <p:sp>
              <p:nvSpPr>
                <p:cNvPr id="73735" name="Text Box 7"/>
                <p:cNvSpPr txBox="1">
                  <a:spLocks noChangeArrowheads="1"/>
                </p:cNvSpPr>
                <p:nvPr/>
              </p:nvSpPr>
              <p:spPr bwMode="auto">
                <a:xfrm>
                  <a:off x="2966" y="2342"/>
                  <a:ext cx="154" cy="202"/>
                </a:xfrm>
                <a:prstGeom prst="rect">
                  <a:avLst/>
                </a:prstGeom>
                <a:noFill/>
                <a:ln w="9525">
                  <a:noFill/>
                  <a:miter lim="800000"/>
                  <a:headEnd/>
                  <a:tailEnd/>
                </a:ln>
                <a:effectLst/>
              </p:spPr>
              <p:txBody>
                <a:bodyPr>
                  <a:spAutoFit/>
                </a:bodyPr>
                <a:lstStyle/>
                <a:p>
                  <a:pPr>
                    <a:spcBef>
                      <a:spcPct val="50000"/>
                    </a:spcBef>
                  </a:pPr>
                  <a:r>
                    <a:rPr lang="en-US" sz="1500" b="1">
                      <a:latin typeface="Shusha" pitchFamily="2" charset="0"/>
                    </a:rPr>
                    <a:t>0</a:t>
                  </a:r>
                  <a:endParaRPr lang="en-US" sz="1500" b="1">
                    <a:solidFill>
                      <a:srgbClr val="990033"/>
                    </a:solidFill>
                    <a:latin typeface="Shusha" pitchFamily="2" charset="0"/>
                  </a:endParaRPr>
                </a:p>
              </p:txBody>
            </p:sp>
            <p:sp>
              <p:nvSpPr>
                <p:cNvPr id="73736" name="Text Box 8"/>
                <p:cNvSpPr txBox="1">
                  <a:spLocks noChangeArrowheads="1"/>
                </p:cNvSpPr>
                <p:nvPr/>
              </p:nvSpPr>
              <p:spPr bwMode="auto">
                <a:xfrm>
                  <a:off x="2736" y="2350"/>
                  <a:ext cx="240" cy="202"/>
                </a:xfrm>
                <a:prstGeom prst="rect">
                  <a:avLst/>
                </a:prstGeom>
                <a:noFill/>
                <a:ln w="9525">
                  <a:noFill/>
                  <a:miter lim="800000"/>
                  <a:headEnd/>
                  <a:tailEnd/>
                </a:ln>
                <a:effectLst/>
              </p:spPr>
              <p:txBody>
                <a:bodyPr>
                  <a:spAutoFit/>
                </a:bodyPr>
                <a:lstStyle/>
                <a:p>
                  <a:pPr>
                    <a:spcBef>
                      <a:spcPct val="50000"/>
                    </a:spcBef>
                  </a:pPr>
                  <a:r>
                    <a:rPr lang="en-US" sz="1500" b="1">
                      <a:latin typeface="Shusha" pitchFamily="2" charset="0"/>
                    </a:rPr>
                    <a:t>1</a:t>
                  </a:r>
                </a:p>
              </p:txBody>
            </p:sp>
            <p:sp>
              <p:nvSpPr>
                <p:cNvPr id="73787" name="Oval 59"/>
                <p:cNvSpPr>
                  <a:spLocks noChangeArrowheads="1"/>
                </p:cNvSpPr>
                <p:nvPr/>
              </p:nvSpPr>
              <p:spPr bwMode="auto">
                <a:xfrm>
                  <a:off x="2696" y="2256"/>
                  <a:ext cx="480" cy="480"/>
                </a:xfrm>
                <a:prstGeom prst="ellipse">
                  <a:avLst/>
                </a:prstGeom>
                <a:noFill/>
                <a:ln w="38100">
                  <a:solidFill>
                    <a:schemeClr val="tx1"/>
                  </a:solidFill>
                  <a:round/>
                  <a:headEnd/>
                  <a:tailEnd/>
                </a:ln>
                <a:effectLst/>
              </p:spPr>
              <p:txBody>
                <a:bodyPr wrap="none" anchor="ctr"/>
                <a:lstStyle/>
                <a:p>
                  <a:endParaRPr lang="en-US"/>
                </a:p>
              </p:txBody>
            </p:sp>
          </p:grpSp>
        </p:grpSp>
        <p:grpSp>
          <p:nvGrpSpPr>
            <p:cNvPr id="5" name="Group 84"/>
            <p:cNvGrpSpPr>
              <a:grpSpLocks/>
            </p:cNvGrpSpPr>
            <p:nvPr/>
          </p:nvGrpSpPr>
          <p:grpSpPr bwMode="auto">
            <a:xfrm>
              <a:off x="2832" y="1056"/>
              <a:ext cx="1152" cy="2832"/>
              <a:chOff x="2832" y="1056"/>
              <a:chExt cx="1152" cy="2832"/>
            </a:xfrm>
          </p:grpSpPr>
          <p:sp>
            <p:nvSpPr>
              <p:cNvPr id="73737" name="Text Box 9"/>
              <p:cNvSpPr txBox="1">
                <a:spLocks noChangeArrowheads="1"/>
              </p:cNvSpPr>
              <p:nvPr/>
            </p:nvSpPr>
            <p:spPr bwMode="auto">
              <a:xfrm>
                <a:off x="2976" y="3686"/>
                <a:ext cx="154" cy="202"/>
              </a:xfrm>
              <a:prstGeom prst="rect">
                <a:avLst/>
              </a:prstGeom>
              <a:noFill/>
              <a:ln w="9525">
                <a:noFill/>
                <a:miter lim="800000"/>
                <a:headEnd/>
                <a:tailEnd/>
              </a:ln>
              <a:effectLst/>
            </p:spPr>
            <p:txBody>
              <a:bodyPr>
                <a:spAutoFit/>
              </a:bodyPr>
              <a:lstStyle/>
              <a:p>
                <a:pPr>
                  <a:spcBef>
                    <a:spcPct val="50000"/>
                  </a:spcBef>
                </a:pPr>
                <a:r>
                  <a:rPr lang="en-US" sz="1500" b="1">
                    <a:solidFill>
                      <a:srgbClr val="990033"/>
                    </a:solidFill>
                    <a:latin typeface="Shusha" pitchFamily="2" charset="0"/>
                  </a:rPr>
                  <a:t>0</a:t>
                </a:r>
              </a:p>
            </p:txBody>
          </p:sp>
          <p:sp>
            <p:nvSpPr>
              <p:cNvPr id="73738" name="Text Box 10"/>
              <p:cNvSpPr txBox="1">
                <a:spLocks noChangeArrowheads="1"/>
              </p:cNvSpPr>
              <p:nvPr/>
            </p:nvSpPr>
            <p:spPr bwMode="auto">
              <a:xfrm>
                <a:off x="2880" y="1056"/>
                <a:ext cx="336" cy="202"/>
              </a:xfrm>
              <a:prstGeom prst="rect">
                <a:avLst/>
              </a:prstGeom>
              <a:noFill/>
              <a:ln w="9525">
                <a:noFill/>
                <a:miter lim="800000"/>
                <a:headEnd/>
                <a:tailEnd/>
              </a:ln>
              <a:effectLst/>
            </p:spPr>
            <p:txBody>
              <a:bodyPr>
                <a:spAutoFit/>
              </a:bodyPr>
              <a:lstStyle/>
              <a:p>
                <a:pPr algn="ctr">
                  <a:spcBef>
                    <a:spcPct val="50000"/>
                  </a:spcBef>
                </a:pPr>
                <a:r>
                  <a:rPr lang="en-US" sz="1500" b="1">
                    <a:solidFill>
                      <a:srgbClr val="990033"/>
                    </a:solidFill>
                    <a:latin typeface="Shusha" pitchFamily="2" charset="0"/>
                  </a:rPr>
                  <a:t>127</a:t>
                </a:r>
              </a:p>
            </p:txBody>
          </p:sp>
          <p:sp>
            <p:nvSpPr>
              <p:cNvPr id="73743" name="Text Box 15"/>
              <p:cNvSpPr txBox="1">
                <a:spLocks noChangeArrowheads="1"/>
              </p:cNvSpPr>
              <p:nvPr/>
            </p:nvSpPr>
            <p:spPr bwMode="auto">
              <a:xfrm>
                <a:off x="2960" y="3552"/>
                <a:ext cx="720" cy="159"/>
              </a:xfrm>
              <a:prstGeom prst="rect">
                <a:avLst/>
              </a:prstGeom>
              <a:noFill/>
              <a:ln w="9525">
                <a:noFill/>
                <a:miter lim="800000"/>
                <a:headEnd/>
                <a:tailEnd/>
              </a:ln>
              <a:effectLst/>
            </p:spPr>
            <p:txBody>
              <a:bodyPr>
                <a:spAutoFit/>
              </a:bodyPr>
              <a:lstStyle/>
              <a:p>
                <a:pPr algn="ctr">
                  <a:lnSpc>
                    <a:spcPct val="70000"/>
                  </a:lnSpc>
                  <a:spcBef>
                    <a:spcPct val="50000"/>
                  </a:spcBef>
                </a:pPr>
                <a:r>
                  <a:rPr lang="en-US" sz="1500" b="1" u="sng">
                    <a:solidFill>
                      <a:srgbClr val="990033"/>
                    </a:solidFill>
                    <a:latin typeface="Shusha" pitchFamily="2" charset="0"/>
                  </a:rPr>
                  <a:t>0</a:t>
                </a:r>
                <a:r>
                  <a:rPr lang="en-US" sz="1500" b="1">
                    <a:solidFill>
                      <a:srgbClr val="990033"/>
                    </a:solidFill>
                    <a:latin typeface="Shusha" pitchFamily="2" charset="0"/>
                  </a:rPr>
                  <a:t>0000000</a:t>
                </a:r>
                <a:endParaRPr lang="en-US" sz="1500" b="1">
                  <a:latin typeface="Shusha" pitchFamily="2" charset="0"/>
                </a:endParaRPr>
              </a:p>
            </p:txBody>
          </p:sp>
          <p:sp>
            <p:nvSpPr>
              <p:cNvPr id="73744" name="Text Box 16"/>
              <p:cNvSpPr txBox="1">
                <a:spLocks noChangeArrowheads="1"/>
              </p:cNvSpPr>
              <p:nvPr/>
            </p:nvSpPr>
            <p:spPr bwMode="auto">
              <a:xfrm>
                <a:off x="2832" y="1248"/>
                <a:ext cx="720" cy="159"/>
              </a:xfrm>
              <a:prstGeom prst="rect">
                <a:avLst/>
              </a:prstGeom>
              <a:noFill/>
              <a:ln w="9525">
                <a:noFill/>
                <a:miter lim="800000"/>
                <a:headEnd/>
                <a:tailEnd/>
              </a:ln>
              <a:effectLst/>
            </p:spPr>
            <p:txBody>
              <a:bodyPr>
                <a:spAutoFit/>
              </a:bodyPr>
              <a:lstStyle/>
              <a:p>
                <a:pPr algn="ctr">
                  <a:lnSpc>
                    <a:spcPct val="70000"/>
                  </a:lnSpc>
                  <a:spcBef>
                    <a:spcPct val="50000"/>
                  </a:spcBef>
                </a:pPr>
                <a:r>
                  <a:rPr lang="en-US" sz="1500" b="1" u="sng">
                    <a:solidFill>
                      <a:srgbClr val="990033"/>
                    </a:solidFill>
                    <a:latin typeface="Shusha" pitchFamily="2" charset="0"/>
                  </a:rPr>
                  <a:t>0</a:t>
                </a:r>
                <a:r>
                  <a:rPr lang="en-US" sz="1500" b="1">
                    <a:solidFill>
                      <a:srgbClr val="990033"/>
                    </a:solidFill>
                    <a:latin typeface="Shusha" pitchFamily="2" charset="0"/>
                  </a:rPr>
                  <a:t>1111111</a:t>
                </a:r>
                <a:endParaRPr lang="en-US" sz="1500" b="1">
                  <a:latin typeface="Shusha" pitchFamily="2" charset="0"/>
                </a:endParaRPr>
              </a:p>
            </p:txBody>
          </p:sp>
          <p:sp>
            <p:nvSpPr>
              <p:cNvPr id="73805" name="Text Box 77"/>
              <p:cNvSpPr txBox="1">
                <a:spLocks noChangeArrowheads="1"/>
              </p:cNvSpPr>
              <p:nvPr/>
            </p:nvSpPr>
            <p:spPr bwMode="auto">
              <a:xfrm>
                <a:off x="3456" y="2352"/>
                <a:ext cx="528" cy="208"/>
              </a:xfrm>
              <a:prstGeom prst="rect">
                <a:avLst/>
              </a:prstGeom>
              <a:noFill/>
              <a:ln w="9525">
                <a:solidFill>
                  <a:schemeClr val="tx1"/>
                </a:solidFill>
                <a:miter lim="800000"/>
                <a:headEnd/>
                <a:tailEnd/>
              </a:ln>
              <a:effectLst/>
            </p:spPr>
            <p:txBody>
              <a:bodyPr>
                <a:spAutoFit/>
              </a:bodyPr>
              <a:lstStyle/>
              <a:p>
                <a:pPr algn="ctr">
                  <a:spcBef>
                    <a:spcPct val="50000"/>
                  </a:spcBef>
                </a:pPr>
                <a:r>
                  <a:rPr lang="en-US" sz="1500" b="1">
                    <a:solidFill>
                      <a:srgbClr val="990033"/>
                    </a:solidFill>
                  </a:rPr>
                  <a:t>A-50%</a:t>
                </a:r>
                <a:endParaRPr lang="en-US" sz="1500" b="1">
                  <a:solidFill>
                    <a:srgbClr val="CC3300"/>
                  </a:solidFill>
                </a:endParaRPr>
              </a:p>
            </p:txBody>
          </p:sp>
        </p:grpSp>
      </p:grpSp>
      <p:grpSp>
        <p:nvGrpSpPr>
          <p:cNvPr id="6" name="Group 100"/>
          <p:cNvGrpSpPr>
            <a:grpSpLocks/>
          </p:cNvGrpSpPr>
          <p:nvPr/>
        </p:nvGrpSpPr>
        <p:grpSpPr bwMode="auto">
          <a:xfrm>
            <a:off x="2286000" y="1676400"/>
            <a:ext cx="2387600" cy="3048000"/>
            <a:chOff x="1440" y="1056"/>
            <a:chExt cx="1504" cy="1920"/>
          </a:xfrm>
        </p:grpSpPr>
        <p:grpSp>
          <p:nvGrpSpPr>
            <p:cNvPr id="7" name="Group 85"/>
            <p:cNvGrpSpPr>
              <a:grpSpLocks/>
            </p:cNvGrpSpPr>
            <p:nvPr/>
          </p:nvGrpSpPr>
          <p:grpSpPr bwMode="auto">
            <a:xfrm>
              <a:off x="1488" y="2016"/>
              <a:ext cx="1440" cy="960"/>
              <a:chOff x="1488" y="2016"/>
              <a:chExt cx="1440" cy="960"/>
            </a:xfrm>
          </p:grpSpPr>
          <p:sp>
            <p:nvSpPr>
              <p:cNvPr id="73772" name="Text Box 44"/>
              <p:cNvSpPr txBox="1">
                <a:spLocks noChangeArrowheads="1"/>
              </p:cNvSpPr>
              <p:nvPr/>
            </p:nvSpPr>
            <p:spPr bwMode="auto">
              <a:xfrm>
                <a:off x="2582" y="2592"/>
                <a:ext cx="154" cy="202"/>
              </a:xfrm>
              <a:prstGeom prst="rect">
                <a:avLst/>
              </a:prstGeom>
              <a:noFill/>
              <a:ln w="9525">
                <a:noFill/>
                <a:miter lim="800000"/>
                <a:headEnd/>
                <a:tailEnd/>
              </a:ln>
              <a:effectLst/>
            </p:spPr>
            <p:txBody>
              <a:bodyPr>
                <a:spAutoFit/>
              </a:bodyPr>
              <a:lstStyle/>
              <a:p>
                <a:pPr algn="ctr">
                  <a:spcBef>
                    <a:spcPct val="50000"/>
                  </a:spcBef>
                </a:pPr>
                <a:r>
                  <a:rPr lang="en-US" sz="1500" b="1">
                    <a:latin typeface="Shusha" pitchFamily="2" charset="0"/>
                  </a:rPr>
                  <a:t>1</a:t>
                </a:r>
              </a:p>
            </p:txBody>
          </p:sp>
          <p:sp>
            <p:nvSpPr>
              <p:cNvPr id="73788" name="Line 60"/>
              <p:cNvSpPr>
                <a:spLocks noChangeShapeType="1"/>
              </p:cNvSpPr>
              <p:nvPr/>
            </p:nvSpPr>
            <p:spPr bwMode="auto">
              <a:xfrm>
                <a:off x="1488" y="2496"/>
                <a:ext cx="1200" cy="0"/>
              </a:xfrm>
              <a:prstGeom prst="line">
                <a:avLst/>
              </a:prstGeom>
              <a:noFill/>
              <a:ln w="38100">
                <a:solidFill>
                  <a:schemeClr val="accent1"/>
                </a:solidFill>
                <a:round/>
                <a:headEnd/>
                <a:tailEnd/>
              </a:ln>
              <a:effectLst/>
            </p:spPr>
            <p:txBody>
              <a:bodyPr wrap="none" anchor="ctr"/>
              <a:lstStyle/>
              <a:p>
                <a:endParaRPr lang="en-US"/>
              </a:p>
            </p:txBody>
          </p:sp>
          <p:sp>
            <p:nvSpPr>
              <p:cNvPr id="73789" name="Text Box 61"/>
              <p:cNvSpPr txBox="1">
                <a:spLocks noChangeArrowheads="1"/>
              </p:cNvSpPr>
              <p:nvPr/>
            </p:nvSpPr>
            <p:spPr bwMode="auto">
              <a:xfrm>
                <a:off x="2592" y="2112"/>
                <a:ext cx="154" cy="202"/>
              </a:xfrm>
              <a:prstGeom prst="rect">
                <a:avLst/>
              </a:prstGeom>
              <a:noFill/>
              <a:ln w="9525">
                <a:noFill/>
                <a:miter lim="800000"/>
                <a:headEnd/>
                <a:tailEnd/>
              </a:ln>
              <a:effectLst/>
            </p:spPr>
            <p:txBody>
              <a:bodyPr>
                <a:spAutoFit/>
              </a:bodyPr>
              <a:lstStyle/>
              <a:p>
                <a:pPr algn="ctr">
                  <a:spcBef>
                    <a:spcPct val="50000"/>
                  </a:spcBef>
                </a:pPr>
                <a:r>
                  <a:rPr lang="en-US" sz="1500" b="1">
                    <a:latin typeface="Shusha" pitchFamily="2" charset="0"/>
                  </a:rPr>
                  <a:t>0</a:t>
                </a:r>
                <a:endParaRPr lang="en-US" sz="1500" b="1">
                  <a:solidFill>
                    <a:srgbClr val="990033"/>
                  </a:solidFill>
                  <a:latin typeface="Shusha" pitchFamily="2" charset="0"/>
                </a:endParaRPr>
              </a:p>
            </p:txBody>
          </p:sp>
          <p:sp>
            <p:nvSpPr>
              <p:cNvPr id="73790" name="Arc 62"/>
              <p:cNvSpPr>
                <a:spLocks/>
              </p:cNvSpPr>
              <p:nvPr/>
            </p:nvSpPr>
            <p:spPr bwMode="auto">
              <a:xfrm flipH="1">
                <a:off x="2448" y="2016"/>
                <a:ext cx="480" cy="4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a:tailEnd/>
              </a:ln>
              <a:effectLst/>
            </p:spPr>
            <p:txBody>
              <a:bodyPr wrap="none" anchor="ctr"/>
              <a:lstStyle/>
              <a:p>
                <a:endParaRPr lang="en-US"/>
              </a:p>
            </p:txBody>
          </p:sp>
          <p:sp>
            <p:nvSpPr>
              <p:cNvPr id="73791" name="Arc 63"/>
              <p:cNvSpPr>
                <a:spLocks/>
              </p:cNvSpPr>
              <p:nvPr/>
            </p:nvSpPr>
            <p:spPr bwMode="auto">
              <a:xfrm flipH="1" flipV="1">
                <a:off x="2448" y="2496"/>
                <a:ext cx="480" cy="4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a:tailEnd/>
              </a:ln>
              <a:effectLst/>
            </p:spPr>
            <p:txBody>
              <a:bodyPr wrap="none" anchor="ctr"/>
              <a:lstStyle/>
              <a:p>
                <a:endParaRPr lang="en-US"/>
              </a:p>
            </p:txBody>
          </p:sp>
        </p:grpSp>
        <p:sp>
          <p:nvSpPr>
            <p:cNvPr id="73741" name="Text Box 13"/>
            <p:cNvSpPr txBox="1">
              <a:spLocks noChangeArrowheads="1"/>
            </p:cNvSpPr>
            <p:nvPr/>
          </p:nvSpPr>
          <p:spPr bwMode="auto">
            <a:xfrm>
              <a:off x="2608" y="1056"/>
              <a:ext cx="336" cy="202"/>
            </a:xfrm>
            <a:prstGeom prst="rect">
              <a:avLst/>
            </a:prstGeom>
            <a:noFill/>
            <a:ln w="9525">
              <a:noFill/>
              <a:miter lim="800000"/>
              <a:headEnd/>
              <a:tailEnd/>
            </a:ln>
            <a:effectLst/>
          </p:spPr>
          <p:txBody>
            <a:bodyPr>
              <a:spAutoFit/>
            </a:bodyPr>
            <a:lstStyle/>
            <a:p>
              <a:pPr algn="ctr">
                <a:spcBef>
                  <a:spcPct val="50000"/>
                </a:spcBef>
              </a:pPr>
              <a:r>
                <a:rPr lang="en-US" sz="1500" b="1">
                  <a:solidFill>
                    <a:schemeClr val="accent1"/>
                  </a:solidFill>
                  <a:latin typeface="Shusha" pitchFamily="2" charset="0"/>
                </a:rPr>
                <a:t>128</a:t>
              </a:r>
            </a:p>
          </p:txBody>
        </p:sp>
        <p:sp>
          <p:nvSpPr>
            <p:cNvPr id="73742" name="Text Box 14"/>
            <p:cNvSpPr txBox="1">
              <a:spLocks noChangeArrowheads="1"/>
            </p:cNvSpPr>
            <p:nvPr/>
          </p:nvSpPr>
          <p:spPr bwMode="auto">
            <a:xfrm>
              <a:off x="1440" y="2256"/>
              <a:ext cx="336" cy="202"/>
            </a:xfrm>
            <a:prstGeom prst="rect">
              <a:avLst/>
            </a:prstGeom>
            <a:noFill/>
            <a:ln w="9525">
              <a:noFill/>
              <a:miter lim="800000"/>
              <a:headEnd/>
              <a:tailEnd/>
            </a:ln>
            <a:effectLst/>
          </p:spPr>
          <p:txBody>
            <a:bodyPr>
              <a:spAutoFit/>
            </a:bodyPr>
            <a:lstStyle/>
            <a:p>
              <a:pPr algn="ctr">
                <a:spcBef>
                  <a:spcPct val="50000"/>
                </a:spcBef>
              </a:pPr>
              <a:r>
                <a:rPr lang="en-US" sz="1500" b="1">
                  <a:solidFill>
                    <a:schemeClr val="accent1"/>
                  </a:solidFill>
                  <a:latin typeface="Shusha" pitchFamily="2" charset="0"/>
                </a:rPr>
                <a:t>191</a:t>
              </a:r>
            </a:p>
          </p:txBody>
        </p:sp>
        <p:sp>
          <p:nvSpPr>
            <p:cNvPr id="73747" name="Text Box 19"/>
            <p:cNvSpPr txBox="1">
              <a:spLocks noChangeArrowheads="1"/>
            </p:cNvSpPr>
            <p:nvPr/>
          </p:nvSpPr>
          <p:spPr bwMode="auto">
            <a:xfrm>
              <a:off x="2256" y="1200"/>
              <a:ext cx="672" cy="202"/>
            </a:xfrm>
            <a:prstGeom prst="rect">
              <a:avLst/>
            </a:prstGeom>
            <a:noFill/>
            <a:ln w="9525">
              <a:noFill/>
              <a:miter lim="800000"/>
              <a:headEnd/>
              <a:tailEnd/>
            </a:ln>
            <a:effectLst/>
          </p:spPr>
          <p:txBody>
            <a:bodyPr>
              <a:spAutoFit/>
            </a:bodyPr>
            <a:lstStyle/>
            <a:p>
              <a:pPr algn="ctr">
                <a:spcBef>
                  <a:spcPct val="50000"/>
                </a:spcBef>
              </a:pPr>
              <a:r>
                <a:rPr lang="en-US" sz="1500" b="1" u="sng">
                  <a:solidFill>
                    <a:schemeClr val="accent1"/>
                  </a:solidFill>
                  <a:latin typeface="Shusha" pitchFamily="2" charset="0"/>
                </a:rPr>
                <a:t>10</a:t>
              </a:r>
              <a:r>
                <a:rPr lang="en-US" sz="1500" b="1">
                  <a:solidFill>
                    <a:schemeClr val="accent1"/>
                  </a:solidFill>
                  <a:latin typeface="Shusha" pitchFamily="2" charset="0"/>
                </a:rPr>
                <a:t>000000</a:t>
              </a:r>
            </a:p>
          </p:txBody>
        </p:sp>
        <p:sp>
          <p:nvSpPr>
            <p:cNvPr id="73748" name="Text Box 20"/>
            <p:cNvSpPr txBox="1">
              <a:spLocks noChangeArrowheads="1"/>
            </p:cNvSpPr>
            <p:nvPr/>
          </p:nvSpPr>
          <p:spPr bwMode="auto">
            <a:xfrm>
              <a:off x="1488" y="2112"/>
              <a:ext cx="768" cy="202"/>
            </a:xfrm>
            <a:prstGeom prst="rect">
              <a:avLst/>
            </a:prstGeom>
            <a:noFill/>
            <a:ln w="9525">
              <a:noFill/>
              <a:miter lim="800000"/>
              <a:headEnd/>
              <a:tailEnd/>
            </a:ln>
            <a:effectLst/>
          </p:spPr>
          <p:txBody>
            <a:bodyPr>
              <a:spAutoFit/>
            </a:bodyPr>
            <a:lstStyle/>
            <a:p>
              <a:pPr algn="ctr">
                <a:spcBef>
                  <a:spcPct val="50000"/>
                </a:spcBef>
              </a:pPr>
              <a:r>
                <a:rPr lang="en-US" sz="1500" b="1" u="sng">
                  <a:solidFill>
                    <a:schemeClr val="accent1"/>
                  </a:solidFill>
                  <a:latin typeface="Shusha" pitchFamily="2" charset="0"/>
                </a:rPr>
                <a:t>10</a:t>
              </a:r>
              <a:r>
                <a:rPr lang="en-US" sz="1500" b="1">
                  <a:solidFill>
                    <a:schemeClr val="accent1"/>
                  </a:solidFill>
                  <a:latin typeface="Shusha" pitchFamily="2" charset="0"/>
                </a:rPr>
                <a:t>111111</a:t>
              </a:r>
            </a:p>
          </p:txBody>
        </p:sp>
        <p:sp>
          <p:nvSpPr>
            <p:cNvPr id="73806" name="Text Box 78"/>
            <p:cNvSpPr txBox="1">
              <a:spLocks noChangeArrowheads="1"/>
            </p:cNvSpPr>
            <p:nvPr/>
          </p:nvSpPr>
          <p:spPr bwMode="auto">
            <a:xfrm>
              <a:off x="2016" y="1680"/>
              <a:ext cx="528" cy="208"/>
            </a:xfrm>
            <a:prstGeom prst="rect">
              <a:avLst/>
            </a:prstGeom>
            <a:noFill/>
            <a:ln w="9525">
              <a:solidFill>
                <a:schemeClr val="tx1"/>
              </a:solidFill>
              <a:miter lim="800000"/>
              <a:headEnd/>
              <a:tailEnd/>
            </a:ln>
            <a:effectLst/>
          </p:spPr>
          <p:txBody>
            <a:bodyPr>
              <a:spAutoFit/>
            </a:bodyPr>
            <a:lstStyle/>
            <a:p>
              <a:pPr algn="ctr">
                <a:spcBef>
                  <a:spcPct val="50000"/>
                </a:spcBef>
              </a:pPr>
              <a:r>
                <a:rPr lang="en-US" sz="1500" b="1">
                  <a:solidFill>
                    <a:schemeClr val="accent1"/>
                  </a:solidFill>
                </a:rPr>
                <a:t>B-25%</a:t>
              </a:r>
            </a:p>
          </p:txBody>
        </p:sp>
      </p:grpSp>
      <p:grpSp>
        <p:nvGrpSpPr>
          <p:cNvPr id="8" name="Group 105"/>
          <p:cNvGrpSpPr>
            <a:grpSpLocks/>
          </p:cNvGrpSpPr>
          <p:nvPr/>
        </p:nvGrpSpPr>
        <p:grpSpPr bwMode="auto">
          <a:xfrm>
            <a:off x="1219200" y="3886200"/>
            <a:ext cx="3429000" cy="1600200"/>
            <a:chOff x="768" y="2448"/>
            <a:chExt cx="2160" cy="1008"/>
          </a:xfrm>
        </p:grpSpPr>
        <p:sp>
          <p:nvSpPr>
            <p:cNvPr id="73795" name="Arc 67"/>
            <p:cNvSpPr>
              <a:spLocks/>
            </p:cNvSpPr>
            <p:nvPr/>
          </p:nvSpPr>
          <p:spPr bwMode="auto">
            <a:xfrm flipH="1" flipV="1">
              <a:off x="2160" y="2496"/>
              <a:ext cx="768" cy="7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a:tailEnd/>
            </a:ln>
            <a:effectLst/>
          </p:spPr>
          <p:txBody>
            <a:bodyPr wrap="none" anchor="ctr"/>
            <a:lstStyle/>
            <a:p>
              <a:endParaRPr lang="en-US"/>
            </a:p>
          </p:txBody>
        </p:sp>
        <p:grpSp>
          <p:nvGrpSpPr>
            <p:cNvPr id="9" name="Group 104"/>
            <p:cNvGrpSpPr>
              <a:grpSpLocks/>
            </p:cNvGrpSpPr>
            <p:nvPr/>
          </p:nvGrpSpPr>
          <p:grpSpPr bwMode="auto">
            <a:xfrm>
              <a:off x="768" y="2448"/>
              <a:ext cx="2026" cy="1008"/>
              <a:chOff x="768" y="2448"/>
              <a:chExt cx="2026" cy="1008"/>
            </a:xfrm>
          </p:grpSpPr>
          <p:sp>
            <p:nvSpPr>
              <p:cNvPr id="73776" name="Text Box 48"/>
              <p:cNvSpPr txBox="1">
                <a:spLocks noChangeArrowheads="1"/>
              </p:cNvSpPr>
              <p:nvPr/>
            </p:nvSpPr>
            <p:spPr bwMode="auto">
              <a:xfrm>
                <a:off x="2294" y="2592"/>
                <a:ext cx="154" cy="202"/>
              </a:xfrm>
              <a:prstGeom prst="rect">
                <a:avLst/>
              </a:prstGeom>
              <a:noFill/>
              <a:ln w="9525">
                <a:noFill/>
                <a:miter lim="800000"/>
                <a:headEnd/>
                <a:tailEnd/>
              </a:ln>
              <a:effectLst/>
            </p:spPr>
            <p:txBody>
              <a:bodyPr>
                <a:spAutoFit/>
              </a:bodyPr>
              <a:lstStyle/>
              <a:p>
                <a:pPr>
                  <a:spcBef>
                    <a:spcPct val="50000"/>
                  </a:spcBef>
                </a:pPr>
                <a:r>
                  <a:rPr lang="en-US" sz="1500" b="1">
                    <a:latin typeface="Shusha" pitchFamily="2" charset="0"/>
                  </a:rPr>
                  <a:t>0</a:t>
                </a:r>
              </a:p>
            </p:txBody>
          </p:sp>
          <p:sp>
            <p:nvSpPr>
              <p:cNvPr id="73777" name="Text Box 49"/>
              <p:cNvSpPr txBox="1">
                <a:spLocks noChangeArrowheads="1"/>
              </p:cNvSpPr>
              <p:nvPr/>
            </p:nvSpPr>
            <p:spPr bwMode="auto">
              <a:xfrm>
                <a:off x="2640" y="2918"/>
                <a:ext cx="154" cy="202"/>
              </a:xfrm>
              <a:prstGeom prst="rect">
                <a:avLst/>
              </a:prstGeom>
              <a:noFill/>
              <a:ln w="9525">
                <a:noFill/>
                <a:miter lim="800000"/>
                <a:headEnd/>
                <a:tailEnd/>
              </a:ln>
              <a:effectLst/>
            </p:spPr>
            <p:txBody>
              <a:bodyPr>
                <a:spAutoFit/>
              </a:bodyPr>
              <a:lstStyle/>
              <a:p>
                <a:pPr>
                  <a:spcBef>
                    <a:spcPct val="50000"/>
                  </a:spcBef>
                </a:pPr>
                <a:r>
                  <a:rPr lang="en-US" sz="1500" b="1">
                    <a:latin typeface="Shusha" pitchFamily="2" charset="0"/>
                  </a:rPr>
                  <a:t>1</a:t>
                </a:r>
              </a:p>
            </p:txBody>
          </p:sp>
          <p:grpSp>
            <p:nvGrpSpPr>
              <p:cNvPr id="10" name="Group 101"/>
              <p:cNvGrpSpPr>
                <a:grpSpLocks/>
              </p:cNvGrpSpPr>
              <p:nvPr/>
            </p:nvGrpSpPr>
            <p:grpSpPr bwMode="auto">
              <a:xfrm>
                <a:off x="768" y="2448"/>
                <a:ext cx="1824" cy="1008"/>
                <a:chOff x="768" y="2448"/>
                <a:chExt cx="1824" cy="1008"/>
              </a:xfrm>
            </p:grpSpPr>
            <p:sp>
              <p:nvSpPr>
                <p:cNvPr id="73796" name="Line 68"/>
                <p:cNvSpPr>
                  <a:spLocks noChangeShapeType="1"/>
                </p:cNvSpPr>
                <p:nvPr/>
              </p:nvSpPr>
              <p:spPr bwMode="auto">
                <a:xfrm flipH="1">
                  <a:off x="1824" y="2832"/>
                  <a:ext cx="768" cy="624"/>
                </a:xfrm>
                <a:prstGeom prst="line">
                  <a:avLst/>
                </a:prstGeom>
                <a:noFill/>
                <a:ln w="38100">
                  <a:solidFill>
                    <a:srgbClr val="CC3300"/>
                  </a:solidFill>
                  <a:round/>
                  <a:headEnd/>
                  <a:tailEnd/>
                </a:ln>
                <a:effectLst/>
              </p:spPr>
              <p:txBody>
                <a:bodyPr wrap="none" anchor="ctr"/>
                <a:lstStyle/>
                <a:p>
                  <a:endParaRPr lang="en-US"/>
                </a:p>
              </p:txBody>
            </p:sp>
            <p:sp>
              <p:nvSpPr>
                <p:cNvPr id="73754" name="Text Box 26"/>
                <p:cNvSpPr txBox="1">
                  <a:spLocks noChangeArrowheads="1"/>
                </p:cNvSpPr>
                <p:nvPr/>
              </p:nvSpPr>
              <p:spPr bwMode="auto">
                <a:xfrm>
                  <a:off x="1440" y="2448"/>
                  <a:ext cx="336" cy="202"/>
                </a:xfrm>
                <a:prstGeom prst="rect">
                  <a:avLst/>
                </a:prstGeom>
                <a:noFill/>
                <a:ln w="9525">
                  <a:noFill/>
                  <a:miter lim="800000"/>
                  <a:headEnd/>
                  <a:tailEnd/>
                </a:ln>
                <a:effectLst/>
              </p:spPr>
              <p:txBody>
                <a:bodyPr>
                  <a:spAutoFit/>
                </a:bodyPr>
                <a:lstStyle/>
                <a:p>
                  <a:pPr algn="ctr">
                    <a:spcBef>
                      <a:spcPct val="50000"/>
                    </a:spcBef>
                  </a:pPr>
                  <a:r>
                    <a:rPr lang="en-US" sz="1500" b="1">
                      <a:solidFill>
                        <a:srgbClr val="CC3300"/>
                      </a:solidFill>
                      <a:latin typeface="Shusha" pitchFamily="2" charset="0"/>
                    </a:rPr>
                    <a:t>192</a:t>
                  </a:r>
                </a:p>
              </p:txBody>
            </p:sp>
            <p:sp>
              <p:nvSpPr>
                <p:cNvPr id="73759" name="Text Box 31"/>
                <p:cNvSpPr txBox="1">
                  <a:spLocks noChangeArrowheads="1"/>
                </p:cNvSpPr>
                <p:nvPr/>
              </p:nvSpPr>
              <p:spPr bwMode="auto">
                <a:xfrm>
                  <a:off x="1728" y="3120"/>
                  <a:ext cx="336" cy="202"/>
                </a:xfrm>
                <a:prstGeom prst="rect">
                  <a:avLst/>
                </a:prstGeom>
                <a:noFill/>
                <a:ln w="9525">
                  <a:noFill/>
                  <a:miter lim="800000"/>
                  <a:headEnd/>
                  <a:tailEnd/>
                </a:ln>
                <a:effectLst/>
              </p:spPr>
              <p:txBody>
                <a:bodyPr>
                  <a:spAutoFit/>
                </a:bodyPr>
                <a:lstStyle/>
                <a:p>
                  <a:pPr algn="ctr">
                    <a:spcBef>
                      <a:spcPct val="50000"/>
                    </a:spcBef>
                  </a:pPr>
                  <a:r>
                    <a:rPr lang="en-US" sz="1500" b="1">
                      <a:solidFill>
                        <a:srgbClr val="CC3300"/>
                      </a:solidFill>
                      <a:latin typeface="Shusha" pitchFamily="2" charset="0"/>
                    </a:rPr>
                    <a:t>223</a:t>
                  </a:r>
                </a:p>
              </p:txBody>
            </p:sp>
            <p:sp>
              <p:nvSpPr>
                <p:cNvPr id="73760" name="Text Box 32"/>
                <p:cNvSpPr txBox="1">
                  <a:spLocks noChangeArrowheads="1"/>
                </p:cNvSpPr>
                <p:nvPr/>
              </p:nvSpPr>
              <p:spPr bwMode="auto">
                <a:xfrm>
                  <a:off x="1488" y="2630"/>
                  <a:ext cx="672" cy="202"/>
                </a:xfrm>
                <a:prstGeom prst="rect">
                  <a:avLst/>
                </a:prstGeom>
                <a:noFill/>
                <a:ln w="9525">
                  <a:noFill/>
                  <a:miter lim="800000"/>
                  <a:headEnd/>
                  <a:tailEnd/>
                </a:ln>
                <a:effectLst/>
              </p:spPr>
              <p:txBody>
                <a:bodyPr>
                  <a:spAutoFit/>
                </a:bodyPr>
                <a:lstStyle/>
                <a:p>
                  <a:pPr>
                    <a:spcBef>
                      <a:spcPct val="50000"/>
                    </a:spcBef>
                  </a:pPr>
                  <a:r>
                    <a:rPr lang="en-US" sz="1500" b="1" u="sng">
                      <a:solidFill>
                        <a:srgbClr val="CC3300"/>
                      </a:solidFill>
                      <a:latin typeface="Shusha" pitchFamily="2" charset="0"/>
                    </a:rPr>
                    <a:t>110</a:t>
                  </a:r>
                  <a:r>
                    <a:rPr lang="en-US" sz="1500" b="1">
                      <a:solidFill>
                        <a:srgbClr val="CC3300"/>
                      </a:solidFill>
                      <a:latin typeface="Shusha" pitchFamily="2" charset="0"/>
                    </a:rPr>
                    <a:t>00000</a:t>
                  </a:r>
                </a:p>
              </p:txBody>
            </p:sp>
            <p:sp>
              <p:nvSpPr>
                <p:cNvPr id="73761" name="Text Box 33"/>
                <p:cNvSpPr txBox="1">
                  <a:spLocks noChangeArrowheads="1"/>
                </p:cNvSpPr>
                <p:nvPr/>
              </p:nvSpPr>
              <p:spPr bwMode="auto">
                <a:xfrm>
                  <a:off x="1584" y="2880"/>
                  <a:ext cx="720" cy="202"/>
                </a:xfrm>
                <a:prstGeom prst="rect">
                  <a:avLst/>
                </a:prstGeom>
                <a:noFill/>
                <a:ln w="9525">
                  <a:noFill/>
                  <a:miter lim="800000"/>
                  <a:headEnd/>
                  <a:tailEnd/>
                </a:ln>
                <a:effectLst/>
              </p:spPr>
              <p:txBody>
                <a:bodyPr>
                  <a:spAutoFit/>
                </a:bodyPr>
                <a:lstStyle/>
                <a:p>
                  <a:pPr>
                    <a:spcBef>
                      <a:spcPct val="50000"/>
                    </a:spcBef>
                  </a:pPr>
                  <a:r>
                    <a:rPr lang="en-US" sz="1500" b="1" u="sng">
                      <a:solidFill>
                        <a:srgbClr val="CC3300"/>
                      </a:solidFill>
                      <a:latin typeface="Shusha" pitchFamily="2" charset="0"/>
                    </a:rPr>
                    <a:t>110</a:t>
                  </a:r>
                  <a:r>
                    <a:rPr lang="en-US" sz="1500" b="1">
                      <a:solidFill>
                        <a:srgbClr val="CC3300"/>
                      </a:solidFill>
                      <a:latin typeface="Shusha" pitchFamily="2" charset="0"/>
                    </a:rPr>
                    <a:t>11111</a:t>
                  </a:r>
                </a:p>
              </p:txBody>
            </p:sp>
            <p:sp>
              <p:nvSpPr>
                <p:cNvPr id="73807" name="Text Box 79"/>
                <p:cNvSpPr txBox="1">
                  <a:spLocks noChangeArrowheads="1"/>
                </p:cNvSpPr>
                <p:nvPr/>
              </p:nvSpPr>
              <p:spPr bwMode="auto">
                <a:xfrm>
                  <a:off x="768" y="2832"/>
                  <a:ext cx="672" cy="208"/>
                </a:xfrm>
                <a:prstGeom prst="rect">
                  <a:avLst/>
                </a:prstGeom>
                <a:noFill/>
                <a:ln w="9525">
                  <a:solidFill>
                    <a:schemeClr val="tx1"/>
                  </a:solidFill>
                  <a:miter lim="800000"/>
                  <a:headEnd/>
                  <a:tailEnd/>
                </a:ln>
                <a:effectLst/>
              </p:spPr>
              <p:txBody>
                <a:bodyPr>
                  <a:spAutoFit/>
                </a:bodyPr>
                <a:lstStyle/>
                <a:p>
                  <a:pPr>
                    <a:spcBef>
                      <a:spcPct val="50000"/>
                    </a:spcBef>
                  </a:pPr>
                  <a:r>
                    <a:rPr lang="en-US" sz="1500" b="1">
                      <a:solidFill>
                        <a:srgbClr val="CC3300"/>
                      </a:solidFill>
                    </a:rPr>
                    <a:t>C-12.5%</a:t>
                  </a:r>
                </a:p>
              </p:txBody>
            </p:sp>
          </p:grpSp>
        </p:grpSp>
      </p:grpSp>
      <p:grpSp>
        <p:nvGrpSpPr>
          <p:cNvPr id="11" name="Group 106"/>
          <p:cNvGrpSpPr>
            <a:grpSpLocks/>
          </p:cNvGrpSpPr>
          <p:nvPr/>
        </p:nvGrpSpPr>
        <p:grpSpPr bwMode="auto">
          <a:xfrm>
            <a:off x="762000" y="5486400"/>
            <a:ext cx="3962400" cy="812800"/>
            <a:chOff x="480" y="3456"/>
            <a:chExt cx="2496" cy="512"/>
          </a:xfrm>
        </p:grpSpPr>
        <p:grpSp>
          <p:nvGrpSpPr>
            <p:cNvPr id="12" name="Group 103"/>
            <p:cNvGrpSpPr>
              <a:grpSpLocks/>
            </p:cNvGrpSpPr>
            <p:nvPr/>
          </p:nvGrpSpPr>
          <p:grpSpPr bwMode="auto">
            <a:xfrm>
              <a:off x="480" y="3600"/>
              <a:ext cx="2496" cy="368"/>
              <a:chOff x="480" y="3600"/>
              <a:chExt cx="2496" cy="368"/>
            </a:xfrm>
          </p:grpSpPr>
          <p:sp>
            <p:nvSpPr>
              <p:cNvPr id="73769" name="Text Box 41"/>
              <p:cNvSpPr txBox="1">
                <a:spLocks noChangeArrowheads="1"/>
              </p:cNvSpPr>
              <p:nvPr/>
            </p:nvSpPr>
            <p:spPr bwMode="auto">
              <a:xfrm>
                <a:off x="2352" y="3600"/>
                <a:ext cx="336" cy="202"/>
              </a:xfrm>
              <a:prstGeom prst="rect">
                <a:avLst/>
              </a:prstGeom>
              <a:noFill/>
              <a:ln w="9525">
                <a:noFill/>
                <a:miter lim="800000"/>
                <a:headEnd/>
                <a:tailEnd/>
              </a:ln>
              <a:effectLst/>
            </p:spPr>
            <p:txBody>
              <a:bodyPr>
                <a:spAutoFit/>
              </a:bodyPr>
              <a:lstStyle/>
              <a:p>
                <a:pPr algn="ctr">
                  <a:spcBef>
                    <a:spcPct val="50000"/>
                  </a:spcBef>
                </a:pPr>
                <a:r>
                  <a:rPr lang="en-US" sz="1500" b="1">
                    <a:solidFill>
                      <a:srgbClr val="996633"/>
                    </a:solidFill>
                    <a:latin typeface="Shusha" pitchFamily="2" charset="0"/>
                  </a:rPr>
                  <a:t>240</a:t>
                </a:r>
              </a:p>
            </p:txBody>
          </p:sp>
          <p:sp>
            <p:nvSpPr>
              <p:cNvPr id="73770" name="Text Box 42"/>
              <p:cNvSpPr txBox="1">
                <a:spLocks noChangeArrowheads="1"/>
              </p:cNvSpPr>
              <p:nvPr/>
            </p:nvSpPr>
            <p:spPr bwMode="auto">
              <a:xfrm>
                <a:off x="2640" y="3696"/>
                <a:ext cx="336" cy="202"/>
              </a:xfrm>
              <a:prstGeom prst="rect">
                <a:avLst/>
              </a:prstGeom>
              <a:noFill/>
              <a:ln w="9525">
                <a:noFill/>
                <a:miter lim="800000"/>
                <a:headEnd/>
                <a:tailEnd/>
              </a:ln>
              <a:effectLst/>
            </p:spPr>
            <p:txBody>
              <a:bodyPr>
                <a:spAutoFit/>
              </a:bodyPr>
              <a:lstStyle/>
              <a:p>
                <a:pPr algn="ctr">
                  <a:spcBef>
                    <a:spcPct val="50000"/>
                  </a:spcBef>
                </a:pPr>
                <a:r>
                  <a:rPr lang="en-US" sz="1500" b="1">
                    <a:solidFill>
                      <a:srgbClr val="996633"/>
                    </a:solidFill>
                    <a:latin typeface="Shusha" pitchFamily="2" charset="0"/>
                  </a:rPr>
                  <a:t>255</a:t>
                </a:r>
              </a:p>
            </p:txBody>
          </p:sp>
          <p:sp>
            <p:nvSpPr>
              <p:cNvPr id="73803" name="Text Box 75"/>
              <p:cNvSpPr txBox="1">
                <a:spLocks noChangeArrowheads="1"/>
              </p:cNvSpPr>
              <p:nvPr/>
            </p:nvSpPr>
            <p:spPr bwMode="auto">
              <a:xfrm>
                <a:off x="1136" y="3760"/>
                <a:ext cx="784" cy="202"/>
              </a:xfrm>
              <a:prstGeom prst="rect">
                <a:avLst/>
              </a:prstGeom>
              <a:noFill/>
              <a:ln w="9525">
                <a:noFill/>
                <a:miter lim="800000"/>
                <a:headEnd/>
                <a:tailEnd/>
              </a:ln>
              <a:effectLst/>
            </p:spPr>
            <p:txBody>
              <a:bodyPr>
                <a:spAutoFit/>
              </a:bodyPr>
              <a:lstStyle/>
              <a:p>
                <a:pPr>
                  <a:spcBef>
                    <a:spcPct val="50000"/>
                  </a:spcBef>
                </a:pPr>
                <a:r>
                  <a:rPr lang="en-US" sz="1500" b="1" u="sng">
                    <a:solidFill>
                      <a:srgbClr val="996633"/>
                    </a:solidFill>
                    <a:latin typeface="Shusha" pitchFamily="2" charset="0"/>
                  </a:rPr>
                  <a:t>1111</a:t>
                </a:r>
                <a:r>
                  <a:rPr lang="en-US" sz="1500" b="1">
                    <a:solidFill>
                      <a:srgbClr val="996633"/>
                    </a:solidFill>
                    <a:latin typeface="Shusha" pitchFamily="2" charset="0"/>
                  </a:rPr>
                  <a:t>0000</a:t>
                </a:r>
              </a:p>
            </p:txBody>
          </p:sp>
          <p:sp>
            <p:nvSpPr>
              <p:cNvPr id="73804" name="Text Box 76"/>
              <p:cNvSpPr txBox="1">
                <a:spLocks noChangeArrowheads="1"/>
              </p:cNvSpPr>
              <p:nvPr/>
            </p:nvSpPr>
            <p:spPr bwMode="auto">
              <a:xfrm>
                <a:off x="1728" y="3766"/>
                <a:ext cx="768" cy="202"/>
              </a:xfrm>
              <a:prstGeom prst="rect">
                <a:avLst/>
              </a:prstGeom>
              <a:noFill/>
              <a:ln w="9525">
                <a:noFill/>
                <a:miter lim="800000"/>
                <a:headEnd/>
                <a:tailEnd/>
              </a:ln>
              <a:effectLst/>
            </p:spPr>
            <p:txBody>
              <a:bodyPr>
                <a:spAutoFit/>
              </a:bodyPr>
              <a:lstStyle/>
              <a:p>
                <a:pPr>
                  <a:spcBef>
                    <a:spcPct val="50000"/>
                  </a:spcBef>
                </a:pPr>
                <a:r>
                  <a:rPr lang="en-US" sz="1500" b="1" u="sng">
                    <a:solidFill>
                      <a:srgbClr val="996633"/>
                    </a:solidFill>
                    <a:latin typeface="Shusha" pitchFamily="2" charset="0"/>
                  </a:rPr>
                  <a:t>1111</a:t>
                </a:r>
                <a:r>
                  <a:rPr lang="en-US" sz="1500" b="1">
                    <a:solidFill>
                      <a:srgbClr val="996633"/>
                    </a:solidFill>
                    <a:latin typeface="Shusha" pitchFamily="2" charset="0"/>
                  </a:rPr>
                  <a:t>1111</a:t>
                </a:r>
              </a:p>
            </p:txBody>
          </p:sp>
          <p:sp>
            <p:nvSpPr>
              <p:cNvPr id="73809" name="Text Box 81"/>
              <p:cNvSpPr txBox="1">
                <a:spLocks noChangeArrowheads="1"/>
              </p:cNvSpPr>
              <p:nvPr/>
            </p:nvSpPr>
            <p:spPr bwMode="auto">
              <a:xfrm>
                <a:off x="480" y="3648"/>
                <a:ext cx="672" cy="208"/>
              </a:xfrm>
              <a:prstGeom prst="rect">
                <a:avLst/>
              </a:prstGeom>
              <a:noFill/>
              <a:ln w="9525">
                <a:solidFill>
                  <a:schemeClr val="tx1"/>
                </a:solidFill>
                <a:miter lim="800000"/>
                <a:headEnd/>
                <a:tailEnd/>
              </a:ln>
              <a:effectLst/>
            </p:spPr>
            <p:txBody>
              <a:bodyPr>
                <a:spAutoFit/>
              </a:bodyPr>
              <a:lstStyle/>
              <a:p>
                <a:pPr algn="ctr">
                  <a:spcBef>
                    <a:spcPct val="50000"/>
                  </a:spcBef>
                </a:pPr>
                <a:r>
                  <a:rPr lang="en-US" sz="1500" b="1">
                    <a:solidFill>
                      <a:srgbClr val="996633"/>
                    </a:solidFill>
                  </a:rPr>
                  <a:t>E-6.25%</a:t>
                </a:r>
              </a:p>
            </p:txBody>
          </p:sp>
        </p:grpSp>
        <p:sp>
          <p:nvSpPr>
            <p:cNvPr id="73802" name="Text Box 74"/>
            <p:cNvSpPr txBox="1">
              <a:spLocks noChangeArrowheads="1"/>
            </p:cNvSpPr>
            <p:nvPr/>
          </p:nvSpPr>
          <p:spPr bwMode="auto">
            <a:xfrm>
              <a:off x="2640" y="3456"/>
              <a:ext cx="154" cy="202"/>
            </a:xfrm>
            <a:prstGeom prst="rect">
              <a:avLst/>
            </a:prstGeom>
            <a:noFill/>
            <a:ln w="9525">
              <a:noFill/>
              <a:miter lim="800000"/>
              <a:headEnd/>
              <a:tailEnd/>
            </a:ln>
            <a:effectLst/>
          </p:spPr>
          <p:txBody>
            <a:bodyPr>
              <a:spAutoFit/>
            </a:bodyPr>
            <a:lstStyle/>
            <a:p>
              <a:pPr>
                <a:spcBef>
                  <a:spcPct val="50000"/>
                </a:spcBef>
              </a:pPr>
              <a:r>
                <a:rPr lang="en-US" sz="1500" b="1">
                  <a:latin typeface="Shusha" pitchFamily="2" charset="0"/>
                </a:rPr>
                <a:t>0</a:t>
              </a:r>
            </a:p>
          </p:txBody>
        </p:sp>
      </p:grpSp>
      <p:grpSp>
        <p:nvGrpSpPr>
          <p:cNvPr id="13" name="Group 102"/>
          <p:cNvGrpSpPr>
            <a:grpSpLocks/>
          </p:cNvGrpSpPr>
          <p:nvPr/>
        </p:nvGrpSpPr>
        <p:grpSpPr bwMode="auto">
          <a:xfrm>
            <a:off x="1447800" y="4876800"/>
            <a:ext cx="3200400" cy="1158875"/>
            <a:chOff x="912" y="3072"/>
            <a:chExt cx="2016" cy="730"/>
          </a:xfrm>
        </p:grpSpPr>
        <p:sp>
          <p:nvSpPr>
            <p:cNvPr id="73765" name="Text Box 37"/>
            <p:cNvSpPr txBox="1">
              <a:spLocks noChangeArrowheads="1"/>
            </p:cNvSpPr>
            <p:nvPr/>
          </p:nvSpPr>
          <p:spPr bwMode="auto">
            <a:xfrm>
              <a:off x="1920" y="3312"/>
              <a:ext cx="336" cy="202"/>
            </a:xfrm>
            <a:prstGeom prst="rect">
              <a:avLst/>
            </a:prstGeom>
            <a:noFill/>
            <a:ln w="9525">
              <a:noFill/>
              <a:miter lim="800000"/>
              <a:headEnd/>
              <a:tailEnd/>
            </a:ln>
            <a:effectLst/>
          </p:spPr>
          <p:txBody>
            <a:bodyPr>
              <a:spAutoFit/>
            </a:bodyPr>
            <a:lstStyle/>
            <a:p>
              <a:pPr algn="ctr">
                <a:spcBef>
                  <a:spcPct val="50000"/>
                </a:spcBef>
              </a:pPr>
              <a:r>
                <a:rPr lang="en-US" sz="1500" b="1">
                  <a:solidFill>
                    <a:srgbClr val="008000"/>
                  </a:solidFill>
                  <a:latin typeface="Shusha" pitchFamily="2" charset="0"/>
                </a:rPr>
                <a:t>224</a:t>
              </a:r>
            </a:p>
          </p:txBody>
        </p:sp>
        <p:sp>
          <p:nvSpPr>
            <p:cNvPr id="73766" name="Text Box 38"/>
            <p:cNvSpPr txBox="1">
              <a:spLocks noChangeArrowheads="1"/>
            </p:cNvSpPr>
            <p:nvPr/>
          </p:nvSpPr>
          <p:spPr bwMode="auto">
            <a:xfrm>
              <a:off x="2064" y="3494"/>
              <a:ext cx="336" cy="202"/>
            </a:xfrm>
            <a:prstGeom prst="rect">
              <a:avLst/>
            </a:prstGeom>
            <a:noFill/>
            <a:ln w="9525">
              <a:noFill/>
              <a:miter lim="800000"/>
              <a:headEnd/>
              <a:tailEnd/>
            </a:ln>
            <a:effectLst/>
          </p:spPr>
          <p:txBody>
            <a:bodyPr>
              <a:spAutoFit/>
            </a:bodyPr>
            <a:lstStyle/>
            <a:p>
              <a:pPr algn="ctr">
                <a:spcBef>
                  <a:spcPct val="50000"/>
                </a:spcBef>
              </a:pPr>
              <a:r>
                <a:rPr lang="en-US" sz="1500" b="1">
                  <a:solidFill>
                    <a:srgbClr val="008000"/>
                  </a:solidFill>
                  <a:latin typeface="Shusha" pitchFamily="2" charset="0"/>
                </a:rPr>
                <a:t>239</a:t>
              </a:r>
            </a:p>
          </p:txBody>
        </p:sp>
        <p:sp>
          <p:nvSpPr>
            <p:cNvPr id="73767" name="Text Box 39"/>
            <p:cNvSpPr txBox="1">
              <a:spLocks noChangeArrowheads="1"/>
            </p:cNvSpPr>
            <p:nvPr/>
          </p:nvSpPr>
          <p:spPr bwMode="auto">
            <a:xfrm>
              <a:off x="1152" y="3451"/>
              <a:ext cx="720" cy="202"/>
            </a:xfrm>
            <a:prstGeom prst="rect">
              <a:avLst/>
            </a:prstGeom>
            <a:noFill/>
            <a:ln w="9525">
              <a:noFill/>
              <a:miter lim="800000"/>
              <a:headEnd/>
              <a:tailEnd/>
            </a:ln>
            <a:effectLst/>
          </p:spPr>
          <p:txBody>
            <a:bodyPr>
              <a:spAutoFit/>
            </a:bodyPr>
            <a:lstStyle/>
            <a:p>
              <a:pPr>
                <a:spcBef>
                  <a:spcPct val="50000"/>
                </a:spcBef>
              </a:pPr>
              <a:r>
                <a:rPr lang="en-US" sz="1500" b="1" u="sng">
                  <a:solidFill>
                    <a:srgbClr val="008000"/>
                  </a:solidFill>
                  <a:latin typeface="Shusha" pitchFamily="2" charset="0"/>
                </a:rPr>
                <a:t>1110</a:t>
              </a:r>
              <a:r>
                <a:rPr lang="en-US" sz="1500" b="1">
                  <a:solidFill>
                    <a:srgbClr val="008000"/>
                  </a:solidFill>
                  <a:latin typeface="Shusha" pitchFamily="2" charset="0"/>
                </a:rPr>
                <a:t>0000</a:t>
              </a:r>
            </a:p>
          </p:txBody>
        </p:sp>
        <p:sp>
          <p:nvSpPr>
            <p:cNvPr id="73768" name="Text Box 40"/>
            <p:cNvSpPr txBox="1">
              <a:spLocks noChangeArrowheads="1"/>
            </p:cNvSpPr>
            <p:nvPr/>
          </p:nvSpPr>
          <p:spPr bwMode="auto">
            <a:xfrm>
              <a:off x="1344" y="3600"/>
              <a:ext cx="768" cy="202"/>
            </a:xfrm>
            <a:prstGeom prst="rect">
              <a:avLst/>
            </a:prstGeom>
            <a:noFill/>
            <a:ln w="9525">
              <a:noFill/>
              <a:miter lim="800000"/>
              <a:headEnd/>
              <a:tailEnd/>
            </a:ln>
            <a:effectLst/>
          </p:spPr>
          <p:txBody>
            <a:bodyPr>
              <a:spAutoFit/>
            </a:bodyPr>
            <a:lstStyle/>
            <a:p>
              <a:pPr algn="r">
                <a:spcBef>
                  <a:spcPct val="50000"/>
                </a:spcBef>
              </a:pPr>
              <a:r>
                <a:rPr lang="en-US" sz="1500" b="1" u="sng">
                  <a:solidFill>
                    <a:srgbClr val="008000"/>
                  </a:solidFill>
                  <a:latin typeface="Shusha" pitchFamily="2" charset="0"/>
                </a:rPr>
                <a:t>1110</a:t>
              </a:r>
              <a:r>
                <a:rPr lang="en-US" sz="1500" b="1">
                  <a:solidFill>
                    <a:srgbClr val="008000"/>
                  </a:solidFill>
                  <a:latin typeface="Shusha" pitchFamily="2" charset="0"/>
                </a:rPr>
                <a:t>1111</a:t>
              </a:r>
            </a:p>
          </p:txBody>
        </p:sp>
        <p:sp>
          <p:nvSpPr>
            <p:cNvPr id="73808" name="Text Box 80"/>
            <p:cNvSpPr txBox="1">
              <a:spLocks noChangeArrowheads="1"/>
            </p:cNvSpPr>
            <p:nvPr/>
          </p:nvSpPr>
          <p:spPr bwMode="auto">
            <a:xfrm>
              <a:off x="912" y="3216"/>
              <a:ext cx="672" cy="208"/>
            </a:xfrm>
            <a:prstGeom prst="rect">
              <a:avLst/>
            </a:prstGeom>
            <a:noFill/>
            <a:ln w="9525">
              <a:solidFill>
                <a:schemeClr val="tx1"/>
              </a:solidFill>
              <a:miter lim="800000"/>
              <a:headEnd/>
              <a:tailEnd/>
            </a:ln>
            <a:effectLst/>
          </p:spPr>
          <p:txBody>
            <a:bodyPr>
              <a:spAutoFit/>
            </a:bodyPr>
            <a:lstStyle/>
            <a:p>
              <a:pPr algn="ctr">
                <a:spcBef>
                  <a:spcPct val="50000"/>
                </a:spcBef>
              </a:pPr>
              <a:r>
                <a:rPr lang="en-US" sz="1500" b="1">
                  <a:solidFill>
                    <a:srgbClr val="008000"/>
                  </a:solidFill>
                </a:rPr>
                <a:t>D-6.25%</a:t>
              </a:r>
            </a:p>
          </p:txBody>
        </p:sp>
        <p:grpSp>
          <p:nvGrpSpPr>
            <p:cNvPr id="14" name="Group 92"/>
            <p:cNvGrpSpPr>
              <a:grpSpLocks/>
            </p:cNvGrpSpPr>
            <p:nvPr/>
          </p:nvGrpSpPr>
          <p:grpSpPr bwMode="auto">
            <a:xfrm>
              <a:off x="2199" y="3072"/>
              <a:ext cx="729" cy="720"/>
              <a:chOff x="2199" y="3072"/>
              <a:chExt cx="729" cy="720"/>
            </a:xfrm>
          </p:grpSpPr>
          <p:sp>
            <p:nvSpPr>
              <p:cNvPr id="73801" name="Arc 73"/>
              <p:cNvSpPr>
                <a:spLocks/>
              </p:cNvSpPr>
              <p:nvPr/>
            </p:nvSpPr>
            <p:spPr bwMode="auto">
              <a:xfrm flipH="1" flipV="1">
                <a:off x="2544" y="3360"/>
                <a:ext cx="384" cy="9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a:tailEnd/>
              </a:ln>
              <a:effectLst/>
            </p:spPr>
            <p:txBody>
              <a:bodyPr wrap="none" anchor="ctr"/>
              <a:lstStyle/>
              <a:p>
                <a:endParaRPr lang="en-US"/>
              </a:p>
            </p:txBody>
          </p:sp>
          <p:sp>
            <p:nvSpPr>
              <p:cNvPr id="73798" name="Line 70"/>
              <p:cNvSpPr>
                <a:spLocks noChangeShapeType="1"/>
              </p:cNvSpPr>
              <p:nvPr/>
            </p:nvSpPr>
            <p:spPr bwMode="auto">
              <a:xfrm flipV="1">
                <a:off x="2304" y="3168"/>
                <a:ext cx="336" cy="624"/>
              </a:xfrm>
              <a:prstGeom prst="line">
                <a:avLst/>
              </a:prstGeom>
              <a:noFill/>
              <a:ln w="38100">
                <a:solidFill>
                  <a:srgbClr val="008000"/>
                </a:solidFill>
                <a:round/>
                <a:headEnd/>
                <a:tailEnd/>
              </a:ln>
              <a:effectLst/>
            </p:spPr>
            <p:txBody>
              <a:bodyPr wrap="none" anchor="ctr"/>
              <a:lstStyle/>
              <a:p>
                <a:endParaRPr lang="en-US"/>
              </a:p>
            </p:txBody>
          </p:sp>
          <p:sp>
            <p:nvSpPr>
              <p:cNvPr id="73799" name="Text Box 71"/>
              <p:cNvSpPr txBox="1">
                <a:spLocks noChangeArrowheads="1"/>
              </p:cNvSpPr>
              <p:nvPr/>
            </p:nvSpPr>
            <p:spPr bwMode="auto">
              <a:xfrm>
                <a:off x="2352" y="3072"/>
                <a:ext cx="154" cy="202"/>
              </a:xfrm>
              <a:prstGeom prst="rect">
                <a:avLst/>
              </a:prstGeom>
              <a:noFill/>
              <a:ln w="9525">
                <a:noFill/>
                <a:miter lim="800000"/>
                <a:headEnd/>
                <a:tailEnd/>
              </a:ln>
              <a:effectLst/>
            </p:spPr>
            <p:txBody>
              <a:bodyPr>
                <a:spAutoFit/>
              </a:bodyPr>
              <a:lstStyle/>
              <a:p>
                <a:pPr>
                  <a:spcBef>
                    <a:spcPct val="50000"/>
                  </a:spcBef>
                </a:pPr>
                <a:r>
                  <a:rPr lang="en-US" sz="1500" b="1">
                    <a:latin typeface="Shusha" pitchFamily="2" charset="0"/>
                  </a:rPr>
                  <a:t>0</a:t>
                </a:r>
              </a:p>
            </p:txBody>
          </p:sp>
          <p:sp>
            <p:nvSpPr>
              <p:cNvPr id="73800" name="Text Box 72"/>
              <p:cNvSpPr txBox="1">
                <a:spLocks noChangeArrowheads="1"/>
              </p:cNvSpPr>
              <p:nvPr/>
            </p:nvSpPr>
            <p:spPr bwMode="auto">
              <a:xfrm>
                <a:off x="2688" y="3216"/>
                <a:ext cx="154" cy="202"/>
              </a:xfrm>
              <a:prstGeom prst="rect">
                <a:avLst/>
              </a:prstGeom>
              <a:noFill/>
              <a:ln w="9525">
                <a:noFill/>
                <a:miter lim="800000"/>
                <a:headEnd/>
                <a:tailEnd/>
              </a:ln>
              <a:effectLst/>
            </p:spPr>
            <p:txBody>
              <a:bodyPr>
                <a:spAutoFit/>
              </a:bodyPr>
              <a:lstStyle/>
              <a:p>
                <a:pPr>
                  <a:spcBef>
                    <a:spcPct val="50000"/>
                  </a:spcBef>
                </a:pPr>
                <a:r>
                  <a:rPr lang="en-US" sz="1500" b="1">
                    <a:latin typeface="Shusha" pitchFamily="2" charset="0"/>
                  </a:rPr>
                  <a:t>1</a:t>
                </a:r>
              </a:p>
            </p:txBody>
          </p:sp>
          <p:sp>
            <p:nvSpPr>
              <p:cNvPr id="73817" name="Arc 89"/>
              <p:cNvSpPr>
                <a:spLocks/>
              </p:cNvSpPr>
              <p:nvPr/>
            </p:nvSpPr>
            <p:spPr bwMode="auto">
              <a:xfrm rot="1939319" flipH="1" flipV="1">
                <a:off x="2199" y="3189"/>
                <a:ext cx="384" cy="9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a:tailEnd/>
              </a:ln>
              <a:effectLst/>
            </p:spPr>
            <p:txBody>
              <a:bodyPr wrap="none" anchor="ctr"/>
              <a:lstStyle/>
              <a:p>
                <a:endParaRPr lang="en-US"/>
              </a:p>
            </p:txBody>
          </p:sp>
        </p:grpSp>
      </p:grpSp>
      <p:grpSp>
        <p:nvGrpSpPr>
          <p:cNvPr id="15" name="Group 95"/>
          <p:cNvGrpSpPr>
            <a:grpSpLocks/>
          </p:cNvGrpSpPr>
          <p:nvPr/>
        </p:nvGrpSpPr>
        <p:grpSpPr bwMode="auto">
          <a:xfrm>
            <a:off x="2362200" y="1676400"/>
            <a:ext cx="5486400" cy="4572000"/>
            <a:chOff x="1488" y="1056"/>
            <a:chExt cx="3456" cy="2880"/>
          </a:xfrm>
        </p:grpSpPr>
        <p:sp>
          <p:nvSpPr>
            <p:cNvPr id="73731" name="Oval 3"/>
            <p:cNvSpPr>
              <a:spLocks noChangeArrowheads="1"/>
            </p:cNvSpPr>
            <p:nvPr/>
          </p:nvSpPr>
          <p:spPr bwMode="auto">
            <a:xfrm>
              <a:off x="1488" y="1056"/>
              <a:ext cx="2880" cy="2880"/>
            </a:xfrm>
            <a:prstGeom prst="ellipse">
              <a:avLst/>
            </a:prstGeom>
            <a:noFill/>
            <a:ln w="38100">
              <a:solidFill>
                <a:schemeClr val="tx1"/>
              </a:solidFill>
              <a:round/>
              <a:headEnd/>
              <a:tailEnd/>
            </a:ln>
            <a:effectLst/>
          </p:spPr>
          <p:txBody>
            <a:bodyPr wrap="none" anchor="ctr"/>
            <a:lstStyle/>
            <a:p>
              <a:endParaRPr lang="en-US"/>
            </a:p>
          </p:txBody>
        </p:sp>
        <p:sp>
          <p:nvSpPr>
            <p:cNvPr id="73822" name="Text Box 94"/>
            <p:cNvSpPr txBox="1">
              <a:spLocks noChangeArrowheads="1"/>
            </p:cNvSpPr>
            <p:nvPr/>
          </p:nvSpPr>
          <p:spPr bwMode="auto">
            <a:xfrm>
              <a:off x="4128" y="1152"/>
              <a:ext cx="816" cy="202"/>
            </a:xfrm>
            <a:prstGeom prst="rect">
              <a:avLst/>
            </a:prstGeom>
            <a:noFill/>
            <a:ln w="9525">
              <a:noFill/>
              <a:miter lim="800000"/>
              <a:headEnd/>
              <a:tailEnd/>
            </a:ln>
            <a:effectLst/>
          </p:spPr>
          <p:txBody>
            <a:bodyPr>
              <a:spAutoFit/>
            </a:bodyPr>
            <a:lstStyle/>
            <a:p>
              <a:pPr algn="ctr">
                <a:spcBef>
                  <a:spcPct val="50000"/>
                </a:spcBef>
              </a:pPr>
              <a:r>
                <a:rPr lang="en-US" sz="1500" b="1"/>
                <a:t>100%</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3730"/>
                                        </p:tgtEl>
                                        <p:attrNameLst>
                                          <p:attrName>style.visibility</p:attrName>
                                        </p:attrNameLst>
                                      </p:cBhvr>
                                      <p:to>
                                        <p:strVal val="visible"/>
                                      </p:to>
                                    </p:set>
                                  </p:childTnLst>
                                </p:cTn>
                              </p:par>
                            </p:childTnLst>
                          </p:cTn>
                        </p:par>
                        <p:par>
                          <p:cTn id="7" fill="hold">
                            <p:stCondLst>
                              <p:cond delay="500"/>
                            </p:stCondLst>
                            <p:childTnLst>
                              <p:par>
                                <p:cTn id="8" presetID="16" presetClass="entr" presetSubtype="26" fill="hold" nodeType="after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arn(inHorizontal)">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6"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in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dissolv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dissolve">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2EB07C0-A62E-4C22-81A0-1455D4FEBB51}" type="slidenum">
              <a:rPr lang="en-US"/>
              <a:pPr/>
              <a:t>25</a:t>
            </a:fld>
            <a:endParaRPr lang="en-US"/>
          </a:p>
        </p:txBody>
      </p:sp>
      <p:sp>
        <p:nvSpPr>
          <p:cNvPr id="101378" name="Rectangle 2"/>
          <p:cNvSpPr>
            <a:spLocks noGrp="1" noChangeArrowheads="1"/>
          </p:cNvSpPr>
          <p:nvPr>
            <p:ph type="title"/>
          </p:nvPr>
        </p:nvSpPr>
        <p:spPr/>
        <p:txBody>
          <a:bodyPr/>
          <a:lstStyle/>
          <a:p>
            <a:r>
              <a:rPr lang="en-US"/>
              <a:t>Networks Vs Hosts </a:t>
            </a:r>
          </a:p>
        </p:txBody>
      </p:sp>
      <p:sp>
        <p:nvSpPr>
          <p:cNvPr id="101379" name="Rectangle 3"/>
          <p:cNvSpPr>
            <a:spLocks noGrp="1" noChangeArrowheads="1"/>
          </p:cNvSpPr>
          <p:nvPr>
            <p:ph type="body" idx="1"/>
          </p:nvPr>
        </p:nvSpPr>
        <p:spPr>
          <a:xfrm>
            <a:off x="1371600" y="2438400"/>
            <a:ext cx="6934200" cy="3200400"/>
          </a:xfrm>
        </p:spPr>
        <p:txBody>
          <a:bodyPr/>
          <a:lstStyle/>
          <a:p>
            <a:r>
              <a:rPr lang="en-US" sz="2400" b="1">
                <a:solidFill>
                  <a:srgbClr val="CC3300"/>
                </a:solidFill>
                <a:latin typeface="Arial" pitchFamily="34" charset="0"/>
              </a:rPr>
              <a:t>In Classless environment we can have</a:t>
            </a:r>
            <a:br>
              <a:rPr lang="en-US" sz="2400" b="1">
                <a:solidFill>
                  <a:srgbClr val="CC3300"/>
                </a:solidFill>
                <a:latin typeface="Arial" pitchFamily="34" charset="0"/>
              </a:rPr>
            </a:br>
            <a:r>
              <a:rPr lang="en-US" sz="2400" b="1">
                <a:solidFill>
                  <a:srgbClr val="CC3300"/>
                </a:solidFill>
                <a:latin typeface="Arial" pitchFamily="34" charset="0"/>
              </a:rPr>
              <a:t>2</a:t>
            </a:r>
            <a:r>
              <a:rPr lang="en-US" sz="2400" b="1" baseline="30000">
                <a:solidFill>
                  <a:srgbClr val="CC3300"/>
                </a:solidFill>
                <a:latin typeface="Arial" pitchFamily="34" charset="0"/>
              </a:rPr>
              <a:t>32</a:t>
            </a:r>
            <a:r>
              <a:rPr lang="en-US" sz="2400" b="1">
                <a:solidFill>
                  <a:srgbClr val="CC3300"/>
                </a:solidFill>
                <a:latin typeface="Arial" pitchFamily="34" charset="0"/>
              </a:rPr>
              <a:t>=4294967296 Hosts</a:t>
            </a:r>
          </a:p>
          <a:p>
            <a:r>
              <a:rPr lang="en-US" sz="2400" b="1" u="sng">
                <a:latin typeface="Arial" pitchFamily="34" charset="0"/>
              </a:rPr>
              <a:t>Class</a:t>
            </a:r>
            <a:r>
              <a:rPr lang="en-US" sz="2400" b="1">
                <a:latin typeface="Arial" pitchFamily="34" charset="0"/>
              </a:rPr>
              <a:t>	</a:t>
            </a:r>
            <a:r>
              <a:rPr lang="en-US" sz="2400" b="1" u="sng">
                <a:latin typeface="Arial" pitchFamily="34" charset="0"/>
              </a:rPr>
              <a:t>Networks</a:t>
            </a:r>
            <a:r>
              <a:rPr lang="en-US" sz="2400" b="1">
                <a:latin typeface="Arial" pitchFamily="34" charset="0"/>
              </a:rPr>
              <a:t>		</a:t>
            </a:r>
            <a:r>
              <a:rPr lang="en-US" sz="2400" b="1" u="sng">
                <a:latin typeface="Arial" pitchFamily="34" charset="0"/>
              </a:rPr>
              <a:t>Hosts/Network</a:t>
            </a:r>
          </a:p>
          <a:p>
            <a:r>
              <a:rPr lang="en-US" sz="2400" b="1">
                <a:solidFill>
                  <a:schemeClr val="accent1"/>
                </a:solidFill>
                <a:latin typeface="Arial" pitchFamily="34" charset="0"/>
              </a:rPr>
              <a:t>A		126			16777214</a:t>
            </a:r>
          </a:p>
          <a:p>
            <a:r>
              <a:rPr lang="en-US" sz="2400" b="1">
                <a:solidFill>
                  <a:srgbClr val="008000"/>
                </a:solidFill>
                <a:latin typeface="Arial" pitchFamily="34" charset="0"/>
              </a:rPr>
              <a:t>B		16384			65354</a:t>
            </a:r>
          </a:p>
          <a:p>
            <a:r>
              <a:rPr lang="en-US" sz="2400" b="1">
                <a:solidFill>
                  <a:srgbClr val="CC3300"/>
                </a:solidFill>
                <a:latin typeface="Arial" pitchFamily="34" charset="0"/>
              </a:rPr>
              <a:t>C		2097152		254</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01378"/>
                                        </p:tgtEl>
                                        <p:attrNameLst>
                                          <p:attrName>style.visibility</p:attrName>
                                        </p:attrNameLst>
                                      </p:cBhvr>
                                      <p:to>
                                        <p:strVal val="visible"/>
                                      </p:to>
                                    </p:set>
                                  </p:childTnLst>
                                </p:cTn>
                              </p:par>
                            </p:childTnLst>
                          </p:cTn>
                        </p:par>
                        <p:par>
                          <p:cTn id="7" fill="hold">
                            <p:stCondLst>
                              <p:cond delay="500"/>
                            </p:stCondLst>
                            <p:childTnLst>
                              <p:par>
                                <p:cTn id="8" presetID="5" presetClass="entr" presetSubtype="10" fill="hold" grpId="0" nodeType="afterEffect">
                                  <p:stCondLst>
                                    <p:cond delay="0"/>
                                  </p:stCondLst>
                                  <p:childTnLst>
                                    <p:set>
                                      <p:cBhvr>
                                        <p:cTn id="9" dur="1" fill="hold">
                                          <p:stCondLst>
                                            <p:cond delay="0"/>
                                          </p:stCondLst>
                                        </p:cTn>
                                        <p:tgtEl>
                                          <p:spTgt spid="101379"/>
                                        </p:tgtEl>
                                        <p:attrNameLst>
                                          <p:attrName>style.visibility</p:attrName>
                                        </p:attrNameLst>
                                      </p:cBhvr>
                                      <p:to>
                                        <p:strVal val="visible"/>
                                      </p:to>
                                    </p:set>
                                    <p:animEffect transition="in" filter="checkerboard(across)">
                                      <p:cBhvr>
                                        <p:cTn id="10" dur="500"/>
                                        <p:tgtEl>
                                          <p:spTgt spid="101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autoUpdateAnimBg="0"/>
      <p:bldP spid="101379"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5C584C46-D97C-432B-A61B-08177FE87A5B}" type="slidenum">
              <a:rPr lang="en-US"/>
              <a:pPr/>
              <a:t>26</a:t>
            </a:fld>
            <a:endParaRPr lang="en-US"/>
          </a:p>
        </p:txBody>
      </p:sp>
      <p:sp>
        <p:nvSpPr>
          <p:cNvPr id="155650" name="Rectangle 2"/>
          <p:cNvSpPr>
            <a:spLocks noChangeArrowheads="1"/>
          </p:cNvSpPr>
          <p:nvPr/>
        </p:nvSpPr>
        <p:spPr bwMode="auto">
          <a:xfrm>
            <a:off x="533400" y="1600200"/>
            <a:ext cx="8229600" cy="4648200"/>
          </a:xfrm>
          <a:prstGeom prst="rect">
            <a:avLst/>
          </a:prstGeom>
          <a:noFill/>
          <a:ln w="9525">
            <a:noFill/>
            <a:miter lim="800000"/>
            <a:headEnd/>
            <a:tailEnd/>
          </a:ln>
          <a:effectLst/>
        </p:spPr>
        <p:txBody>
          <a:bodyPr lIns="92076" tIns="46038" rIns="92076" bIns="46038"/>
          <a:lstStyle/>
          <a:p>
            <a:pPr marL="342900" indent="-342900" algn="just">
              <a:buClr>
                <a:srgbClr val="996633"/>
              </a:buClr>
              <a:buSzPct val="75000"/>
              <a:buFont typeface="Monotype Sorts" pitchFamily="2" charset="2"/>
              <a:buChar char="n"/>
            </a:pPr>
            <a:r>
              <a:rPr lang="en-US" sz="2400" b="1" dirty="0"/>
              <a:t>In </a:t>
            </a:r>
            <a:r>
              <a:rPr lang="en-US" sz="2400" b="1" dirty="0" err="1"/>
              <a:t>classful</a:t>
            </a:r>
            <a:r>
              <a:rPr lang="en-US" sz="2400" b="1" dirty="0"/>
              <a:t> addressing a range of bits is applied to an address, most of which are wasted</a:t>
            </a:r>
          </a:p>
          <a:p>
            <a:pPr marL="342900" indent="-342900" algn="just">
              <a:buClr>
                <a:srgbClr val="996633"/>
              </a:buClr>
              <a:buSzPct val="75000"/>
              <a:buFont typeface="Monotype Sorts" pitchFamily="2" charset="2"/>
              <a:buChar char="n"/>
            </a:pPr>
            <a:r>
              <a:rPr lang="en-US" sz="2400" b="1" dirty="0"/>
              <a:t>Having 16777214 hosts for Class-A and 254 hosts for Class-C were not working well.</a:t>
            </a:r>
          </a:p>
          <a:p>
            <a:pPr marL="342900" indent="-342900" algn="just">
              <a:buClr>
                <a:srgbClr val="996633"/>
              </a:buClr>
              <a:buSzPct val="75000"/>
              <a:buFont typeface="Monotype Sorts" pitchFamily="2" charset="2"/>
              <a:buChar char="n"/>
            </a:pPr>
            <a:r>
              <a:rPr lang="en-US" sz="2400" b="1" dirty="0"/>
              <a:t>Every IP address requires one entry in the routing table.</a:t>
            </a:r>
          </a:p>
          <a:p>
            <a:pPr marL="342900" indent="-342900" algn="just">
              <a:buClr>
                <a:srgbClr val="996633"/>
              </a:buClr>
              <a:buSzPct val="75000"/>
              <a:buFont typeface="Monotype Sorts" pitchFamily="2" charset="2"/>
              <a:buChar char="n"/>
            </a:pPr>
            <a:r>
              <a:rPr lang="en-US" sz="2400" b="1" dirty="0"/>
              <a:t>Addresses were arbitrarily handed out without regard to geographic location.</a:t>
            </a:r>
          </a:p>
          <a:p>
            <a:pPr marL="342900" indent="-342900" algn="just">
              <a:buClr>
                <a:srgbClr val="996633"/>
              </a:buClr>
              <a:buSzPct val="75000"/>
              <a:buFont typeface="Monotype Sorts" pitchFamily="2" charset="2"/>
              <a:buChar char="n"/>
            </a:pPr>
            <a:r>
              <a:rPr lang="en-US" sz="2400" b="1" dirty="0"/>
              <a:t>Class C addresses were overtaxing the Internet routing tables.</a:t>
            </a:r>
          </a:p>
          <a:p>
            <a:pPr marL="342900" indent="-342900" algn="just">
              <a:buClr>
                <a:srgbClr val="996633"/>
              </a:buClr>
              <a:buSzPct val="75000"/>
              <a:buFont typeface="Monotype Sorts" pitchFamily="2" charset="2"/>
              <a:buChar char="n"/>
            </a:pPr>
            <a:r>
              <a:rPr lang="en-US" sz="2400" b="1" dirty="0"/>
              <a:t>Class A stopped being handed out and Class-B was exhausted.</a:t>
            </a:r>
          </a:p>
        </p:txBody>
      </p:sp>
      <p:sp>
        <p:nvSpPr>
          <p:cNvPr id="155651" name="Text Box 3"/>
          <p:cNvSpPr txBox="1">
            <a:spLocks noChangeArrowheads="1"/>
          </p:cNvSpPr>
          <p:nvPr/>
        </p:nvSpPr>
        <p:spPr bwMode="auto">
          <a:xfrm>
            <a:off x="914400" y="609600"/>
            <a:ext cx="7620000" cy="762000"/>
          </a:xfrm>
          <a:prstGeom prst="rect">
            <a:avLst/>
          </a:prstGeom>
          <a:noFill/>
          <a:ln w="9525">
            <a:noFill/>
            <a:miter lim="800000"/>
            <a:headEnd/>
            <a:tailEnd/>
          </a:ln>
          <a:effectLst/>
        </p:spPr>
        <p:txBody>
          <a:bodyPr>
            <a:spAutoFit/>
          </a:bodyPr>
          <a:lstStyle/>
          <a:p>
            <a:pPr>
              <a:spcBef>
                <a:spcPct val="50000"/>
              </a:spcBef>
            </a:pPr>
            <a:r>
              <a:rPr lang="en-US" sz="4400">
                <a:solidFill>
                  <a:schemeClr val="tx2"/>
                </a:solidFill>
                <a:latin typeface="Times New Roman" pitchFamily="18" charset="0"/>
              </a:rPr>
              <a:t>What’s wrong with the address?</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81CDD89-C41D-466E-BFD5-5C99B279F862}" type="slidenum">
              <a:rPr lang="en-US"/>
              <a:pPr/>
              <a:t>27</a:t>
            </a:fld>
            <a:endParaRPr lang="en-US"/>
          </a:p>
        </p:txBody>
      </p:sp>
      <p:sp>
        <p:nvSpPr>
          <p:cNvPr id="108546" name="Rectangle 2"/>
          <p:cNvSpPr>
            <a:spLocks noGrp="1" noChangeArrowheads="1"/>
          </p:cNvSpPr>
          <p:nvPr>
            <p:ph type="title"/>
          </p:nvPr>
        </p:nvSpPr>
        <p:spPr/>
        <p:txBody>
          <a:bodyPr/>
          <a:lstStyle/>
          <a:p>
            <a:r>
              <a:rPr lang="en-US"/>
              <a:t>IP Address Restrictions</a:t>
            </a:r>
          </a:p>
        </p:txBody>
      </p:sp>
      <p:sp>
        <p:nvSpPr>
          <p:cNvPr id="108547" name="Rectangle 3"/>
          <p:cNvSpPr>
            <a:spLocks noGrp="1" noChangeArrowheads="1"/>
          </p:cNvSpPr>
          <p:nvPr>
            <p:ph type="body" idx="1"/>
          </p:nvPr>
        </p:nvSpPr>
        <p:spPr>
          <a:xfrm>
            <a:off x="838200" y="1752600"/>
            <a:ext cx="7772400" cy="3886200"/>
          </a:xfrm>
        </p:spPr>
        <p:txBody>
          <a:bodyPr/>
          <a:lstStyle/>
          <a:p>
            <a:pPr algn="just">
              <a:spcBef>
                <a:spcPct val="0"/>
              </a:spcBef>
            </a:pPr>
            <a:r>
              <a:rPr lang="en-US" sz="2400" b="1" dirty="0">
                <a:latin typeface="Arial" pitchFamily="34" charset="0"/>
              </a:rPr>
              <a:t>The host portion of address can not be set to all 0s or all 1s.</a:t>
            </a:r>
          </a:p>
          <a:p>
            <a:pPr algn="just">
              <a:spcBef>
                <a:spcPct val="0"/>
              </a:spcBef>
            </a:pPr>
            <a:r>
              <a:rPr lang="en-US" sz="2400" b="1" dirty="0">
                <a:latin typeface="Arial" pitchFamily="34" charset="0"/>
              </a:rPr>
              <a:t>Any address with all 0s in the network portion of the address space is meant to be “this” network.</a:t>
            </a:r>
          </a:p>
          <a:p>
            <a:pPr algn="just">
              <a:spcBef>
                <a:spcPct val="0"/>
              </a:spcBef>
            </a:pPr>
            <a:r>
              <a:rPr lang="en-US" sz="2400" b="1" dirty="0">
                <a:latin typeface="Arial" pitchFamily="34" charset="0"/>
              </a:rPr>
              <a:t>Addresses can not be out of the 255 range for each byte.</a:t>
            </a:r>
          </a:p>
          <a:p>
            <a:pPr algn="just">
              <a:buFont typeface="Wingdings" pitchFamily="2" charset="2"/>
              <a:buChar char="n"/>
            </a:pPr>
            <a:r>
              <a:rPr lang="ko-KR" altLang="en-US" sz="2400" b="1" dirty="0">
                <a:latin typeface="Arial" pitchFamily="34" charset="0"/>
                <a:ea typeface="Gulim" pitchFamily="34" charset="-127"/>
              </a:rPr>
              <a:t>0.0.0.0</a:t>
            </a:r>
          </a:p>
          <a:p>
            <a:pPr lvl="1" algn="just" eaLnBrk="1" latinLnBrk="1" hangingPunct="1">
              <a:buFont typeface="Wingdings" pitchFamily="2" charset="2"/>
              <a:buChar char="n"/>
            </a:pPr>
            <a:r>
              <a:rPr lang="en-US" altLang="ko-KR" sz="2000" b="1" dirty="0">
                <a:latin typeface="Arial" pitchFamily="34" charset="0"/>
                <a:ea typeface="Gulim" pitchFamily="34" charset="-127"/>
              </a:rPr>
              <a:t>Used as source address in a boot (BOOTP/DHCP) configuration request.</a:t>
            </a:r>
          </a:p>
          <a:p>
            <a:pPr lvl="1" algn="just" eaLnBrk="1" latinLnBrk="1" hangingPunct="1">
              <a:buFont typeface="Wingdings" pitchFamily="2" charset="2"/>
              <a:buChar char="n"/>
            </a:pPr>
            <a:r>
              <a:rPr lang="en-US" altLang="ko-KR" sz="2000" b="1" dirty="0">
                <a:latin typeface="Arial" pitchFamily="34" charset="0"/>
                <a:ea typeface="Gulim" pitchFamily="34" charset="-127"/>
              </a:rPr>
              <a:t>Also denotes the default route in a routing table.</a:t>
            </a:r>
            <a:endParaRPr lang="en-US" sz="2000" b="1" dirty="0">
              <a:latin typeface="Arial" pitchFamily="34"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838200" y="914400"/>
            <a:ext cx="7287039"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spcBef>
                <a:spcPct val="50000"/>
              </a:spcBef>
              <a:defRPr/>
            </a:pPr>
            <a:r>
              <a:rPr lang="en-US" sz="4400" b="1" dirty="0">
                <a:effectLst>
                  <a:outerShdw blurRad="38100" dist="38100" dir="2700000" algn="tl">
                    <a:srgbClr val="C0C0C0"/>
                  </a:outerShdw>
                </a:effectLst>
                <a:latin typeface="Times" panose="02020603050405020304" pitchFamily="18" charset="0"/>
              </a:rPr>
              <a:t>Network Addresses</a:t>
            </a:r>
          </a:p>
        </p:txBody>
      </p:sp>
      <p:sp>
        <p:nvSpPr>
          <p:cNvPr id="73731" name="Rectangle 3"/>
          <p:cNvSpPr>
            <a:spLocks noChangeArrowheads="1"/>
          </p:cNvSpPr>
          <p:nvPr/>
        </p:nvSpPr>
        <p:spPr bwMode="auto">
          <a:xfrm>
            <a:off x="838200" y="1967924"/>
            <a:ext cx="7543800" cy="1077218"/>
          </a:xfrm>
          <a:prstGeom prst="rect">
            <a:avLst/>
          </a:prstGeom>
          <a:noFill/>
          <a:ln w="571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3200" dirty="0">
                <a:latin typeface="Times" panose="02020603050405020304" pitchFamily="18" charset="0"/>
              </a:rPr>
              <a:t>The network address is the first </a:t>
            </a:r>
            <a:r>
              <a:rPr lang="en-US" sz="3200" dirty="0" smtClean="0">
                <a:latin typeface="Times" panose="02020603050405020304" pitchFamily="18" charset="0"/>
              </a:rPr>
              <a:t>address in the block.</a:t>
            </a:r>
            <a:endParaRPr lang="en-US" sz="3200" dirty="0">
              <a:latin typeface="Times" panose="02020603050405020304" pitchFamily="18" charset="0"/>
            </a:endParaRPr>
          </a:p>
        </p:txBody>
      </p:sp>
      <p:sp>
        <p:nvSpPr>
          <p:cNvPr id="73732" name="Rectangle 4"/>
          <p:cNvSpPr>
            <a:spLocks noChangeArrowheads="1"/>
          </p:cNvSpPr>
          <p:nvPr/>
        </p:nvSpPr>
        <p:spPr bwMode="auto">
          <a:xfrm>
            <a:off x="838200" y="2948726"/>
            <a:ext cx="7543800" cy="1077218"/>
          </a:xfrm>
          <a:prstGeom prst="rect">
            <a:avLst/>
          </a:prstGeom>
          <a:noFill/>
          <a:ln w="571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3200" dirty="0">
                <a:latin typeface="Times" panose="02020603050405020304" pitchFamily="18" charset="0"/>
              </a:rPr>
              <a:t>The network address defines the network to the rest of the Internet. </a:t>
            </a:r>
          </a:p>
        </p:txBody>
      </p:sp>
      <p:sp>
        <p:nvSpPr>
          <p:cNvPr id="73733" name="Rectangle 5"/>
          <p:cNvSpPr>
            <a:spLocks noChangeArrowheads="1"/>
          </p:cNvSpPr>
          <p:nvPr/>
        </p:nvSpPr>
        <p:spPr bwMode="auto">
          <a:xfrm>
            <a:off x="838200" y="4212966"/>
            <a:ext cx="7543800" cy="1569660"/>
          </a:xfrm>
          <a:prstGeom prst="rect">
            <a:avLst/>
          </a:prstGeom>
          <a:noFill/>
          <a:ln w="571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3200" dirty="0">
                <a:latin typeface="Times" panose="02020603050405020304" pitchFamily="18" charset="0"/>
              </a:rPr>
              <a:t>Given the network address, we can find the class of the address, the block, and the range of the addresses in the block</a:t>
            </a:r>
          </a:p>
        </p:txBody>
      </p:sp>
    </p:spTree>
    <p:extLst>
      <p:ext uri="{BB962C8B-B14F-4D97-AF65-F5344CB8AC3E}">
        <p14:creationId xmlns:p14="http://schemas.microsoft.com/office/powerpoint/2010/main" val="18458997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ChangeArrowheads="1"/>
          </p:cNvSpPr>
          <p:nvPr/>
        </p:nvSpPr>
        <p:spPr bwMode="auto">
          <a:xfrm>
            <a:off x="609600" y="2057400"/>
            <a:ext cx="7848600" cy="2895600"/>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ts val="1100"/>
              </a:spcBef>
              <a:spcAft>
                <a:spcPts val="1100"/>
              </a:spcAft>
              <a:defRPr/>
            </a:pPr>
            <a:r>
              <a:rPr lang="en-US" sz="3600" b="1" i="1" dirty="0">
                <a:effectLst>
                  <a:outerShdw blurRad="38100" dist="38100" dir="2700000" algn="tl">
                    <a:srgbClr val="000000"/>
                  </a:outerShdw>
                </a:effectLst>
                <a:latin typeface="Times" panose="02020603050405020304" pitchFamily="18" charset="0"/>
              </a:rPr>
              <a:t>In </a:t>
            </a:r>
            <a:r>
              <a:rPr lang="en-US" sz="3600" b="1" i="1" dirty="0" err="1">
                <a:effectLst>
                  <a:outerShdw blurRad="38100" dist="38100" dir="2700000" algn="tl">
                    <a:srgbClr val="000000"/>
                  </a:outerShdw>
                </a:effectLst>
                <a:latin typeface="Times" panose="02020603050405020304" pitchFamily="18" charset="0"/>
              </a:rPr>
              <a:t>classful</a:t>
            </a:r>
            <a:r>
              <a:rPr lang="en-US" sz="3600" b="1" i="1" dirty="0">
                <a:effectLst>
                  <a:outerShdw blurRad="38100" dist="38100" dir="2700000" algn="tl">
                    <a:srgbClr val="000000"/>
                  </a:outerShdw>
                </a:effectLst>
                <a:latin typeface="Times" panose="02020603050405020304" pitchFamily="18" charset="0"/>
              </a:rPr>
              <a:t> addressing, </a:t>
            </a:r>
            <a:br>
              <a:rPr lang="en-US" sz="3600" b="1" i="1" dirty="0">
                <a:effectLst>
                  <a:outerShdw blurRad="38100" dist="38100" dir="2700000" algn="tl">
                    <a:srgbClr val="000000"/>
                  </a:outerShdw>
                </a:effectLst>
                <a:latin typeface="Times" panose="02020603050405020304" pitchFamily="18" charset="0"/>
              </a:rPr>
            </a:br>
            <a:r>
              <a:rPr lang="en-US" sz="3600" b="1" i="1" dirty="0">
                <a:effectLst>
                  <a:outerShdw blurRad="38100" dist="38100" dir="2700000" algn="tl">
                    <a:srgbClr val="000000"/>
                  </a:outerShdw>
                </a:effectLst>
                <a:latin typeface="Times" panose="02020603050405020304" pitchFamily="18" charset="0"/>
              </a:rPr>
              <a:t>the network address </a:t>
            </a:r>
            <a:br>
              <a:rPr lang="en-US" sz="3600" b="1" i="1" dirty="0">
                <a:effectLst>
                  <a:outerShdw blurRad="38100" dist="38100" dir="2700000" algn="tl">
                    <a:srgbClr val="000000"/>
                  </a:outerShdw>
                </a:effectLst>
                <a:latin typeface="Times" panose="02020603050405020304" pitchFamily="18" charset="0"/>
              </a:rPr>
            </a:br>
            <a:r>
              <a:rPr lang="en-US" sz="3600" b="1" i="1" dirty="0">
                <a:effectLst>
                  <a:outerShdw blurRad="38100" dist="38100" dir="2700000" algn="tl">
                    <a:srgbClr val="000000"/>
                  </a:outerShdw>
                </a:effectLst>
                <a:latin typeface="Times" panose="02020603050405020304" pitchFamily="18" charset="0"/>
              </a:rPr>
              <a:t>(the first address in the block) </a:t>
            </a:r>
            <a:br>
              <a:rPr lang="en-US" sz="3600" b="1" i="1" dirty="0">
                <a:effectLst>
                  <a:outerShdw blurRad="38100" dist="38100" dir="2700000" algn="tl">
                    <a:srgbClr val="000000"/>
                  </a:outerShdw>
                </a:effectLst>
                <a:latin typeface="Times" panose="02020603050405020304" pitchFamily="18" charset="0"/>
              </a:rPr>
            </a:br>
            <a:r>
              <a:rPr lang="en-US" sz="3600" b="1" i="1" dirty="0">
                <a:effectLst>
                  <a:outerShdw blurRad="38100" dist="38100" dir="2700000" algn="tl">
                    <a:srgbClr val="000000"/>
                  </a:outerShdw>
                </a:effectLst>
                <a:latin typeface="Times" panose="02020603050405020304" pitchFamily="18" charset="0"/>
              </a:rPr>
              <a:t>is the one that is assigned </a:t>
            </a:r>
            <a:br>
              <a:rPr lang="en-US" sz="3600" b="1" i="1" dirty="0">
                <a:effectLst>
                  <a:outerShdw blurRad="38100" dist="38100" dir="2700000" algn="tl">
                    <a:srgbClr val="000000"/>
                  </a:outerShdw>
                </a:effectLst>
                <a:latin typeface="Times" panose="02020603050405020304" pitchFamily="18" charset="0"/>
              </a:rPr>
            </a:br>
            <a:r>
              <a:rPr lang="en-US" sz="3600" b="1" i="1" dirty="0">
                <a:effectLst>
                  <a:outerShdw blurRad="38100" dist="38100" dir="2700000" algn="tl">
                    <a:srgbClr val="000000"/>
                  </a:outerShdw>
                </a:effectLst>
                <a:latin typeface="Times" panose="02020603050405020304" pitchFamily="18" charset="0"/>
              </a:rPr>
              <a:t>to the organization. </a:t>
            </a:r>
          </a:p>
        </p:txBody>
      </p:sp>
      <p:pic>
        <p:nvPicPr>
          <p:cNvPr id="7577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5900" y="1295400"/>
            <a:ext cx="1543050"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43402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8571805-288B-48FE-B9F1-7FF77FCB7FA2}" type="slidenum">
              <a:rPr lang="en-US"/>
              <a:pPr/>
              <a:t>3</a:t>
            </a:fld>
            <a:endParaRPr lang="en-US"/>
          </a:p>
        </p:txBody>
      </p:sp>
      <p:sp>
        <p:nvSpPr>
          <p:cNvPr id="38914" name="Rectangle 2"/>
          <p:cNvSpPr>
            <a:spLocks noGrp="1" noChangeArrowheads="1"/>
          </p:cNvSpPr>
          <p:nvPr>
            <p:ph type="title"/>
          </p:nvPr>
        </p:nvSpPr>
        <p:spPr>
          <a:xfrm>
            <a:off x="685800" y="304800"/>
            <a:ext cx="7772400" cy="1066800"/>
          </a:xfrm>
        </p:spPr>
        <p:txBody>
          <a:bodyPr/>
          <a:lstStyle/>
          <a:p>
            <a:r>
              <a:rPr lang="en-US" sz="4000"/>
              <a:t>Domain Name</a:t>
            </a:r>
            <a:endParaRPr lang="en-US"/>
          </a:p>
        </p:txBody>
      </p:sp>
      <p:sp>
        <p:nvSpPr>
          <p:cNvPr id="38915" name="Rectangle 3"/>
          <p:cNvSpPr>
            <a:spLocks noGrp="1" noChangeArrowheads="1"/>
          </p:cNvSpPr>
          <p:nvPr>
            <p:ph type="body" idx="1"/>
          </p:nvPr>
        </p:nvSpPr>
        <p:spPr>
          <a:xfrm>
            <a:off x="685800" y="1905000"/>
            <a:ext cx="8001000" cy="4267200"/>
          </a:xfrm>
        </p:spPr>
        <p:txBody>
          <a:bodyPr/>
          <a:lstStyle/>
          <a:p>
            <a:pPr algn="just">
              <a:lnSpc>
                <a:spcPct val="90000"/>
              </a:lnSpc>
            </a:pPr>
            <a:r>
              <a:rPr lang="en-US" sz="2400" b="1" dirty="0">
                <a:latin typeface="Arial" pitchFamily="34" charset="0"/>
              </a:rPr>
              <a:t>Domain name is a standard Internet address i.e. User name, followed character @, followed by the name of the computer.</a:t>
            </a:r>
          </a:p>
          <a:p>
            <a:pPr algn="just">
              <a:lnSpc>
                <a:spcPct val="90000"/>
              </a:lnSpc>
            </a:pPr>
            <a:r>
              <a:rPr lang="en-US" sz="2400" b="1" dirty="0">
                <a:latin typeface="Arial" pitchFamily="34" charset="0"/>
              </a:rPr>
              <a:t>User name or </a:t>
            </a:r>
            <a:r>
              <a:rPr lang="en-US" sz="2400" b="1" dirty="0" err="1">
                <a:latin typeface="Arial" pitchFamily="34" charset="0"/>
              </a:rPr>
              <a:t>UserID</a:t>
            </a:r>
            <a:r>
              <a:rPr lang="en-US" sz="2400" b="1" dirty="0">
                <a:latin typeface="Arial" pitchFamily="34" charset="0"/>
              </a:rPr>
              <a:t> forms the first part of the address.</a:t>
            </a:r>
          </a:p>
          <a:p>
            <a:pPr algn="just">
              <a:lnSpc>
                <a:spcPct val="90000"/>
              </a:lnSpc>
            </a:pPr>
            <a:r>
              <a:rPr lang="en-US" sz="2400" b="1" dirty="0">
                <a:latin typeface="Arial" pitchFamily="34" charset="0"/>
              </a:rPr>
              <a:t>The part of address after @ is called the DOMAIN</a:t>
            </a:r>
          </a:p>
          <a:p>
            <a:pPr algn="just">
              <a:lnSpc>
                <a:spcPct val="90000"/>
              </a:lnSpc>
            </a:pPr>
            <a:r>
              <a:rPr lang="en-US" sz="2400" b="1" dirty="0">
                <a:latin typeface="Arial" pitchFamily="34" charset="0"/>
              </a:rPr>
              <a:t>Internet address=&gt;</a:t>
            </a:r>
            <a:r>
              <a:rPr lang="en-US" sz="2400" b="1" dirty="0" err="1">
                <a:latin typeface="Arial" pitchFamily="34" charset="0"/>
              </a:rPr>
              <a:t>userID@Domain</a:t>
            </a:r>
            <a:endParaRPr lang="en-US" sz="2400" b="1" dirty="0">
              <a:latin typeface="Arial" pitchFamily="34" charset="0"/>
            </a:endParaRPr>
          </a:p>
          <a:p>
            <a:pPr algn="just">
              <a:lnSpc>
                <a:spcPct val="90000"/>
              </a:lnSpc>
            </a:pPr>
            <a:r>
              <a:rPr lang="en-US" sz="2400" b="1" dirty="0">
                <a:latin typeface="Arial" pitchFamily="34" charset="0"/>
              </a:rPr>
              <a:t>Each part of DOMAIN is called sub-domain separated by a dot.</a:t>
            </a:r>
          </a:p>
          <a:p>
            <a:pPr algn="just">
              <a:lnSpc>
                <a:spcPct val="90000"/>
              </a:lnSpc>
            </a:pPr>
            <a:r>
              <a:rPr lang="en-US" sz="2400" b="1" dirty="0">
                <a:latin typeface="Arial" pitchFamily="34" charset="0"/>
              </a:rPr>
              <a:t>Right most sub-domain is called Top-Level Domain. </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Text Box 2"/>
          <p:cNvSpPr txBox="1">
            <a:spLocks noChangeArrowheads="1"/>
          </p:cNvSpPr>
          <p:nvPr/>
        </p:nvSpPr>
        <p:spPr bwMode="auto">
          <a:xfrm>
            <a:off x="4463653" y="765176"/>
            <a:ext cx="1542410" cy="46166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2400" b="1" i="1">
                <a:effectLst>
                  <a:outerShdw blurRad="38100" dist="38100" dir="2700000" algn="tl">
                    <a:srgbClr val="C0C0C0"/>
                  </a:outerShdw>
                </a:effectLst>
                <a:latin typeface="Times New Roman" panose="02020603050405020304" pitchFamily="18" charset="0"/>
              </a:rPr>
              <a:t>Example 8</a:t>
            </a:r>
          </a:p>
        </p:txBody>
      </p:sp>
      <p:sp>
        <p:nvSpPr>
          <p:cNvPr id="318467" name="Text Box 3"/>
          <p:cNvSpPr txBox="1">
            <a:spLocks noChangeArrowheads="1"/>
          </p:cNvSpPr>
          <p:nvPr/>
        </p:nvSpPr>
        <p:spPr bwMode="auto">
          <a:xfrm>
            <a:off x="4405945" y="3546618"/>
            <a:ext cx="1619354"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200" b="1" i="1">
                <a:effectLst>
                  <a:outerShdw blurRad="38100" dist="38100" dir="2700000" algn="tl">
                    <a:srgbClr val="C0C0C0"/>
                  </a:outerShdw>
                </a:effectLst>
                <a:latin typeface="Times New Roman" panose="02020603050405020304" pitchFamily="18" charset="0"/>
              </a:rPr>
              <a:t>Solution</a:t>
            </a:r>
          </a:p>
        </p:txBody>
      </p:sp>
      <p:sp>
        <p:nvSpPr>
          <p:cNvPr id="77828" name="AutoShape 4"/>
          <p:cNvSpPr>
            <a:spLocks noChangeArrowheads="1"/>
          </p:cNvSpPr>
          <p:nvPr/>
        </p:nvSpPr>
        <p:spPr bwMode="auto">
          <a:xfrm>
            <a:off x="2408990" y="1362792"/>
            <a:ext cx="5266135" cy="2060575"/>
          </a:xfrm>
          <a:prstGeom prst="verticalScroll">
            <a:avLst>
              <a:gd name="adj" fmla="val 12500"/>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2400"/>
              <a:t>Given the network address 132.21.0.0, find the </a:t>
            </a:r>
          </a:p>
          <a:p>
            <a:pPr algn="ctr"/>
            <a:r>
              <a:rPr lang="en-US" sz="2400"/>
              <a:t>class, the block, and the range of the addresses</a:t>
            </a:r>
            <a:endParaRPr lang="en-GB" sz="2400"/>
          </a:p>
          <a:p>
            <a:pPr algn="ctr"/>
            <a:r>
              <a:rPr lang="en-US" sz="2400" b="1"/>
              <a:t>  </a:t>
            </a:r>
          </a:p>
        </p:txBody>
      </p:sp>
      <p:sp>
        <p:nvSpPr>
          <p:cNvPr id="318469" name="AutoShape 5"/>
          <p:cNvSpPr>
            <a:spLocks noChangeArrowheads="1"/>
          </p:cNvSpPr>
          <p:nvPr/>
        </p:nvSpPr>
        <p:spPr bwMode="auto">
          <a:xfrm>
            <a:off x="2365958" y="4131393"/>
            <a:ext cx="5266134" cy="2492375"/>
          </a:xfrm>
          <a:prstGeom prst="verticalScroll">
            <a:avLst>
              <a:gd name="adj" fmla="val 12500"/>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sz="2400" dirty="0"/>
          </a:p>
          <a:p>
            <a:pPr algn="ctr">
              <a:defRPr/>
            </a:pPr>
            <a:r>
              <a:rPr lang="en-US" sz="2400" dirty="0"/>
              <a:t>The 1</a:t>
            </a:r>
            <a:r>
              <a:rPr lang="en-US" sz="2400" baseline="30000" dirty="0"/>
              <a:t>st</a:t>
            </a:r>
            <a:r>
              <a:rPr lang="en-US" sz="2400" dirty="0"/>
              <a:t> byte is between 128 and 191. </a:t>
            </a:r>
          </a:p>
          <a:p>
            <a:pPr algn="ctr">
              <a:defRPr/>
            </a:pPr>
            <a:r>
              <a:rPr lang="en-US" sz="2400" dirty="0"/>
              <a:t>Hence, Class B</a:t>
            </a:r>
          </a:p>
          <a:p>
            <a:pPr algn="ctr">
              <a:defRPr/>
            </a:pPr>
            <a:r>
              <a:rPr lang="en-US" sz="2400" dirty="0"/>
              <a:t>The block has a </a:t>
            </a:r>
            <a:r>
              <a:rPr lang="en-US" sz="2400" dirty="0" err="1"/>
              <a:t>netid</a:t>
            </a:r>
            <a:r>
              <a:rPr lang="en-US" sz="2400" dirty="0"/>
              <a:t> of 132.21. </a:t>
            </a:r>
          </a:p>
          <a:p>
            <a:pPr algn="ctr">
              <a:defRPr/>
            </a:pPr>
            <a:r>
              <a:rPr lang="en-US" sz="2400" dirty="0"/>
              <a:t>The addresses range from</a:t>
            </a:r>
          </a:p>
          <a:p>
            <a:pPr algn="ctr">
              <a:defRPr/>
            </a:pPr>
            <a:r>
              <a:rPr lang="en-US" sz="2400" dirty="0"/>
              <a:t>132.21.0.0 to 132.21.255.255.</a:t>
            </a:r>
          </a:p>
          <a:p>
            <a:pPr algn="ctr">
              <a:defRPr/>
            </a:pPr>
            <a:endParaRPr lang="en-US" sz="2400" b="1" i="1" dirty="0">
              <a:effectLst>
                <a:outerShdw blurRad="38100" dist="38100" dir="2700000" algn="tl">
                  <a:srgbClr val="000000"/>
                </a:outerShdw>
              </a:effectLst>
            </a:endParaRPr>
          </a:p>
          <a:p>
            <a:pPr algn="ctr">
              <a:defRPr/>
            </a:pPr>
            <a:endParaRPr lang="en-GB" sz="2400" dirty="0"/>
          </a:p>
        </p:txBody>
      </p:sp>
    </p:spTree>
    <p:extLst>
      <p:ext uri="{BB962C8B-B14F-4D97-AF65-F5344CB8AC3E}">
        <p14:creationId xmlns:p14="http://schemas.microsoft.com/office/powerpoint/2010/main" val="27696644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ChangeArrowheads="1"/>
          </p:cNvSpPr>
          <p:nvPr/>
        </p:nvSpPr>
        <p:spPr bwMode="auto">
          <a:xfrm>
            <a:off x="2087166" y="981075"/>
            <a:ext cx="37719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sz="4400" b="1" dirty="0">
                <a:effectLst>
                  <a:outerShdw blurRad="38100" dist="38100" dir="2700000" algn="tl">
                    <a:srgbClr val="C0C0C0"/>
                  </a:outerShdw>
                </a:effectLst>
                <a:latin typeface="Times" panose="02020603050405020304" pitchFamily="18" charset="0"/>
              </a:rPr>
              <a:t>Mask</a:t>
            </a:r>
            <a:r>
              <a:rPr lang="en-US" sz="4400" b="1" dirty="0">
                <a:solidFill>
                  <a:srgbClr val="FF3300"/>
                </a:solidFill>
                <a:effectLst>
                  <a:outerShdw blurRad="38100" dist="38100" dir="2700000" algn="tl">
                    <a:srgbClr val="C0C0C0"/>
                  </a:outerShdw>
                </a:effectLst>
                <a:latin typeface="Times" panose="02020603050405020304" pitchFamily="18" charset="0"/>
              </a:rPr>
              <a:t> </a:t>
            </a:r>
          </a:p>
        </p:txBody>
      </p:sp>
      <p:sp>
        <p:nvSpPr>
          <p:cNvPr id="79875" name="Rectangle 4"/>
          <p:cNvSpPr>
            <a:spLocks noGrp="1" noChangeArrowheads="1"/>
          </p:cNvSpPr>
          <p:nvPr>
            <p:ph type="title"/>
          </p:nvPr>
        </p:nvSpPr>
        <p:spPr/>
        <p:txBody>
          <a:bodyPr/>
          <a:lstStyle/>
          <a:p>
            <a:pPr eaLnBrk="1" hangingPunct="1"/>
            <a:r>
              <a:rPr lang="en-US" smtClean="0"/>
              <a:t>.</a:t>
            </a:r>
          </a:p>
        </p:txBody>
      </p:sp>
      <p:sp>
        <p:nvSpPr>
          <p:cNvPr id="79876" name="Rectangle 6"/>
          <p:cNvSpPr>
            <a:spLocks noGrp="1" noChangeArrowheads="1"/>
          </p:cNvSpPr>
          <p:nvPr>
            <p:ph idx="1"/>
          </p:nvPr>
        </p:nvSpPr>
        <p:spPr>
          <a:xfrm>
            <a:off x="533400" y="2133601"/>
            <a:ext cx="8305800" cy="4083052"/>
          </a:xfrm>
          <a:noFill/>
          <a:ln w="57150">
            <a:solidFill>
              <a:schemeClr val="accent2"/>
            </a:solidFill>
            <a:miter lim="800000"/>
            <a:headEnd/>
            <a:tailEnd/>
          </a:ln>
        </p:spPr>
        <p:txBody>
          <a:bodyPr>
            <a:normAutofit/>
          </a:bodyPr>
          <a:lstStyle/>
          <a:p>
            <a:pPr algn="just" eaLnBrk="1" hangingPunct="1">
              <a:spcBef>
                <a:spcPct val="50000"/>
              </a:spcBef>
              <a:buClrTx/>
              <a:buSzTx/>
              <a:buFontTx/>
              <a:buChar char="•"/>
            </a:pPr>
            <a:r>
              <a:rPr lang="en-US" dirty="0" smtClean="0"/>
              <a:t>A mask is a 32-bit binary number.</a:t>
            </a:r>
          </a:p>
          <a:p>
            <a:pPr algn="just" eaLnBrk="1" hangingPunct="1">
              <a:spcBef>
                <a:spcPct val="50000"/>
              </a:spcBef>
              <a:buClrTx/>
              <a:buSzTx/>
              <a:buFontTx/>
              <a:buChar char="•"/>
            </a:pPr>
            <a:r>
              <a:rPr lang="en-US" dirty="0" smtClean="0"/>
              <a:t>The mask  is </a:t>
            </a:r>
            <a:r>
              <a:rPr lang="en-US" dirty="0" err="1" smtClean="0">
                <a:solidFill>
                  <a:srgbClr val="FF3300"/>
                </a:solidFill>
              </a:rPr>
              <a:t>ANDeD</a:t>
            </a:r>
            <a:r>
              <a:rPr lang="en-US" dirty="0" smtClean="0"/>
              <a:t>  with  IP address to get</a:t>
            </a:r>
          </a:p>
          <a:p>
            <a:pPr lvl="1" algn="just" eaLnBrk="1" hangingPunct="1">
              <a:spcBef>
                <a:spcPct val="50000"/>
              </a:spcBef>
              <a:buClrTx/>
              <a:buSzTx/>
              <a:buFontTx/>
              <a:buChar char="•"/>
            </a:pPr>
            <a:r>
              <a:rPr lang="en-US" dirty="0" smtClean="0"/>
              <a:t>The block address (Network address) </a:t>
            </a:r>
          </a:p>
          <a:p>
            <a:pPr lvl="1" algn="just" eaLnBrk="1" hangingPunct="1">
              <a:spcBef>
                <a:spcPct val="50000"/>
              </a:spcBef>
              <a:buClrTx/>
              <a:buSzTx/>
              <a:buFontTx/>
              <a:buChar char="•"/>
            </a:pPr>
            <a:r>
              <a:rPr lang="en-GB" dirty="0" smtClean="0"/>
              <a:t> </a:t>
            </a:r>
            <a:r>
              <a:rPr lang="en-GB" dirty="0" smtClean="0">
                <a:solidFill>
                  <a:srgbClr val="FF3300"/>
                </a:solidFill>
              </a:rPr>
              <a:t>Mask And IP address = Block Address</a:t>
            </a:r>
            <a:endParaRPr lang="en-US" dirty="0" smtClean="0">
              <a:solidFill>
                <a:srgbClr val="FF3300"/>
              </a:solidFill>
            </a:endParaRPr>
          </a:p>
          <a:p>
            <a:pPr algn="just" eaLnBrk="1" hangingPunct="1">
              <a:spcBef>
                <a:spcPct val="50000"/>
              </a:spcBef>
              <a:buClrTx/>
              <a:buSzTx/>
              <a:buFontTx/>
              <a:buNone/>
            </a:pPr>
            <a:endParaRPr lang="en-US" dirty="0" smtClean="0">
              <a:solidFill>
                <a:srgbClr val="FF3300"/>
              </a:solidFill>
            </a:endParaRPr>
          </a:p>
        </p:txBody>
      </p:sp>
    </p:spTree>
    <p:extLst>
      <p:ext uri="{BB962C8B-B14F-4D97-AF65-F5344CB8AC3E}">
        <p14:creationId xmlns:p14="http://schemas.microsoft.com/office/powerpoint/2010/main" val="37259225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7611" y="1752600"/>
            <a:ext cx="5258990" cy="262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24" name="Text Box 4"/>
          <p:cNvSpPr txBox="1">
            <a:spLocks noChangeArrowheads="1"/>
          </p:cNvSpPr>
          <p:nvPr/>
        </p:nvSpPr>
        <p:spPr bwMode="auto">
          <a:xfrm>
            <a:off x="3545681" y="908050"/>
            <a:ext cx="315983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chemeClr val="accent2"/>
                </a:solidFill>
                <a:latin typeface="Times New Roman" panose="02020603050405020304" pitchFamily="18" charset="0"/>
              </a:rPr>
              <a:t>Masking concept</a:t>
            </a:r>
          </a:p>
        </p:txBody>
      </p:sp>
    </p:spTree>
    <p:extLst>
      <p:ext uri="{BB962C8B-B14F-4D97-AF65-F5344CB8AC3E}">
        <p14:creationId xmlns:p14="http://schemas.microsoft.com/office/powerpoint/2010/main" val="21616948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762000" y="1700215"/>
            <a:ext cx="7924800" cy="4524315"/>
          </a:xfrm>
          <a:prstGeom prst="rect">
            <a:avLst/>
          </a:prstGeom>
          <a:solidFill>
            <a:srgbClr val="99CCFF"/>
          </a:solidFill>
          <a:ln w="5715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ts val="1100"/>
              </a:spcBef>
              <a:spcAft>
                <a:spcPts val="1100"/>
              </a:spcAft>
              <a:defRPr/>
            </a:pPr>
            <a:r>
              <a:rPr lang="en-US" sz="3600" b="1" i="1" dirty="0">
                <a:effectLst>
                  <a:outerShdw blurRad="38100" dist="38100" dir="2700000" algn="tl">
                    <a:srgbClr val="000000"/>
                  </a:outerShdw>
                </a:effectLst>
                <a:latin typeface="Times" panose="02020603050405020304" pitchFamily="18" charset="0"/>
              </a:rPr>
              <a:t>The network address is the </a:t>
            </a:r>
            <a:br>
              <a:rPr lang="en-US" sz="3600" b="1" i="1" dirty="0">
                <a:effectLst>
                  <a:outerShdw blurRad="38100" dist="38100" dir="2700000" algn="tl">
                    <a:srgbClr val="000000"/>
                  </a:outerShdw>
                </a:effectLst>
                <a:latin typeface="Times" panose="02020603050405020304" pitchFamily="18" charset="0"/>
              </a:rPr>
            </a:br>
            <a:r>
              <a:rPr lang="en-US" sz="3600" b="1" i="1" dirty="0">
                <a:effectLst>
                  <a:outerShdw blurRad="38100" dist="38100" dir="2700000" algn="tl">
                    <a:srgbClr val="000000"/>
                  </a:outerShdw>
                </a:effectLst>
                <a:latin typeface="Times" panose="02020603050405020304" pitchFamily="18" charset="0"/>
              </a:rPr>
              <a:t>beginning address of each block.</a:t>
            </a:r>
            <a:br>
              <a:rPr lang="en-US" sz="3600" b="1" i="1" dirty="0">
                <a:effectLst>
                  <a:outerShdw blurRad="38100" dist="38100" dir="2700000" algn="tl">
                    <a:srgbClr val="000000"/>
                  </a:outerShdw>
                </a:effectLst>
                <a:latin typeface="Times" panose="02020603050405020304" pitchFamily="18" charset="0"/>
              </a:rPr>
            </a:br>
            <a:r>
              <a:rPr lang="en-US" sz="3600" b="1" i="1" dirty="0">
                <a:effectLst>
                  <a:outerShdw blurRad="38100" dist="38100" dir="2700000" algn="tl">
                    <a:srgbClr val="000000"/>
                  </a:outerShdw>
                </a:effectLst>
                <a:latin typeface="Times" panose="02020603050405020304" pitchFamily="18" charset="0"/>
              </a:rPr>
              <a:t> It can be found by applying </a:t>
            </a:r>
            <a:br>
              <a:rPr lang="en-US" sz="3600" b="1" i="1" dirty="0">
                <a:effectLst>
                  <a:outerShdw blurRad="38100" dist="38100" dir="2700000" algn="tl">
                    <a:srgbClr val="000000"/>
                  </a:outerShdw>
                </a:effectLst>
                <a:latin typeface="Times" panose="02020603050405020304" pitchFamily="18" charset="0"/>
              </a:rPr>
            </a:br>
            <a:r>
              <a:rPr lang="en-US" sz="3600" b="1" i="1" dirty="0">
                <a:effectLst>
                  <a:outerShdw blurRad="38100" dist="38100" dir="2700000" algn="tl">
                    <a:srgbClr val="000000"/>
                  </a:outerShdw>
                </a:effectLst>
                <a:latin typeface="Times" panose="02020603050405020304" pitchFamily="18" charset="0"/>
              </a:rPr>
              <a:t>the default mask to</a:t>
            </a:r>
            <a:br>
              <a:rPr lang="en-US" sz="3600" b="1" i="1" dirty="0">
                <a:effectLst>
                  <a:outerShdw blurRad="38100" dist="38100" dir="2700000" algn="tl">
                    <a:srgbClr val="000000"/>
                  </a:outerShdw>
                </a:effectLst>
                <a:latin typeface="Times" panose="02020603050405020304" pitchFamily="18" charset="0"/>
              </a:rPr>
            </a:br>
            <a:r>
              <a:rPr lang="en-US" sz="3600" b="1" i="1" dirty="0">
                <a:effectLst>
                  <a:outerShdw blurRad="38100" dist="38100" dir="2700000" algn="tl">
                    <a:srgbClr val="000000"/>
                  </a:outerShdw>
                </a:effectLst>
                <a:latin typeface="Times" panose="02020603050405020304" pitchFamily="18" charset="0"/>
              </a:rPr>
              <a:t>any of the addresses in the block </a:t>
            </a:r>
            <a:br>
              <a:rPr lang="en-US" sz="3600" b="1" i="1" dirty="0">
                <a:effectLst>
                  <a:outerShdw blurRad="38100" dist="38100" dir="2700000" algn="tl">
                    <a:srgbClr val="000000"/>
                  </a:outerShdw>
                </a:effectLst>
                <a:latin typeface="Times" panose="02020603050405020304" pitchFamily="18" charset="0"/>
              </a:rPr>
            </a:br>
            <a:r>
              <a:rPr lang="en-US" sz="3600" b="1" i="1" dirty="0">
                <a:effectLst>
                  <a:outerShdw blurRad="38100" dist="38100" dir="2700000" algn="tl">
                    <a:srgbClr val="000000"/>
                  </a:outerShdw>
                </a:effectLst>
                <a:latin typeface="Times" panose="02020603050405020304" pitchFamily="18" charset="0"/>
              </a:rPr>
              <a:t>(including itself).</a:t>
            </a:r>
            <a:br>
              <a:rPr lang="en-US" sz="3600" b="1" i="1" dirty="0">
                <a:effectLst>
                  <a:outerShdw blurRad="38100" dist="38100" dir="2700000" algn="tl">
                    <a:srgbClr val="000000"/>
                  </a:outerShdw>
                </a:effectLst>
                <a:latin typeface="Times" panose="02020603050405020304" pitchFamily="18" charset="0"/>
              </a:rPr>
            </a:br>
            <a:r>
              <a:rPr lang="en-US" sz="3600" b="1" i="1" dirty="0">
                <a:effectLst>
                  <a:outerShdw blurRad="38100" dist="38100" dir="2700000" algn="tl">
                    <a:srgbClr val="000000"/>
                  </a:outerShdw>
                </a:effectLst>
                <a:latin typeface="Times" panose="02020603050405020304" pitchFamily="18" charset="0"/>
              </a:rPr>
              <a:t> It retains the </a:t>
            </a:r>
            <a:r>
              <a:rPr lang="en-US" sz="3600" b="1" i="1" dirty="0" err="1">
                <a:solidFill>
                  <a:srgbClr val="FF3300"/>
                </a:solidFill>
                <a:effectLst>
                  <a:outerShdw blurRad="38100" dist="38100" dir="2700000" algn="tl">
                    <a:srgbClr val="000000"/>
                  </a:outerShdw>
                </a:effectLst>
                <a:latin typeface="Times" panose="02020603050405020304" pitchFamily="18" charset="0"/>
              </a:rPr>
              <a:t>netid</a:t>
            </a:r>
            <a:r>
              <a:rPr lang="en-US" sz="3600" b="1" i="1" dirty="0">
                <a:effectLst>
                  <a:outerShdw blurRad="38100" dist="38100" dir="2700000" algn="tl">
                    <a:srgbClr val="000000"/>
                  </a:outerShdw>
                </a:effectLst>
                <a:latin typeface="Times" panose="02020603050405020304" pitchFamily="18" charset="0"/>
              </a:rPr>
              <a:t> of the block </a:t>
            </a:r>
            <a:br>
              <a:rPr lang="en-US" sz="3600" b="1" i="1" dirty="0">
                <a:effectLst>
                  <a:outerShdw blurRad="38100" dist="38100" dir="2700000" algn="tl">
                    <a:srgbClr val="000000"/>
                  </a:outerShdw>
                </a:effectLst>
                <a:latin typeface="Times" panose="02020603050405020304" pitchFamily="18" charset="0"/>
              </a:rPr>
            </a:br>
            <a:r>
              <a:rPr lang="en-US" sz="3600" b="1" i="1" dirty="0">
                <a:effectLst>
                  <a:outerShdw blurRad="38100" dist="38100" dir="2700000" algn="tl">
                    <a:srgbClr val="000000"/>
                  </a:outerShdw>
                </a:effectLst>
                <a:latin typeface="Times" panose="02020603050405020304" pitchFamily="18" charset="0"/>
              </a:rPr>
              <a:t>and sets the </a:t>
            </a:r>
            <a:r>
              <a:rPr lang="en-US" sz="3600" b="1" i="1" dirty="0" err="1">
                <a:solidFill>
                  <a:srgbClr val="FF3300"/>
                </a:solidFill>
                <a:effectLst>
                  <a:outerShdw blurRad="38100" dist="38100" dir="2700000" algn="tl">
                    <a:srgbClr val="000000"/>
                  </a:outerShdw>
                </a:effectLst>
                <a:latin typeface="Times" panose="02020603050405020304" pitchFamily="18" charset="0"/>
              </a:rPr>
              <a:t>hostid</a:t>
            </a:r>
            <a:r>
              <a:rPr lang="en-US" sz="3600" b="1" i="1" dirty="0">
                <a:effectLst>
                  <a:outerShdw blurRad="38100" dist="38100" dir="2700000" algn="tl">
                    <a:srgbClr val="000000"/>
                  </a:outerShdw>
                </a:effectLst>
                <a:latin typeface="Times" panose="02020603050405020304" pitchFamily="18" charset="0"/>
              </a:rPr>
              <a:t> to zero. </a:t>
            </a:r>
          </a:p>
        </p:txBody>
      </p:sp>
      <p:pic>
        <p:nvPicPr>
          <p:cNvPr id="8601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3050" y="457200"/>
            <a:ext cx="1543050"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90611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AutoShape 2"/>
          <p:cNvSpPr>
            <a:spLocks noGrp="1" noChangeArrowheads="1"/>
          </p:cNvSpPr>
          <p:nvPr>
            <p:ph type="title"/>
          </p:nvPr>
        </p:nvSpPr>
        <p:spPr/>
        <p:txBody>
          <a:bodyPr/>
          <a:lstStyle/>
          <a:p>
            <a:pPr eaLnBrk="1" hangingPunct="1"/>
            <a:r>
              <a:rPr lang="en-GB" dirty="0" smtClean="0"/>
              <a:t>Default Mask</a:t>
            </a:r>
            <a:endParaRPr lang="en-US" dirty="0" smtClean="0"/>
          </a:p>
        </p:txBody>
      </p:sp>
      <p:sp>
        <p:nvSpPr>
          <p:cNvPr id="88067" name="Rectangle 3"/>
          <p:cNvSpPr>
            <a:spLocks noGrp="1" noChangeArrowheads="1"/>
          </p:cNvSpPr>
          <p:nvPr>
            <p:ph idx="1"/>
          </p:nvPr>
        </p:nvSpPr>
        <p:spPr/>
        <p:txBody>
          <a:bodyPr/>
          <a:lstStyle/>
          <a:p>
            <a:pPr eaLnBrk="1" hangingPunct="1"/>
            <a:r>
              <a:rPr lang="en-GB" dirty="0" smtClean="0"/>
              <a:t>Class A default mask is 255.0.0.0</a:t>
            </a:r>
          </a:p>
          <a:p>
            <a:pPr eaLnBrk="1" hangingPunct="1"/>
            <a:r>
              <a:rPr lang="en-GB" dirty="0" smtClean="0"/>
              <a:t>Class B default mask is 255.255.0.0</a:t>
            </a:r>
          </a:p>
          <a:p>
            <a:pPr eaLnBrk="1" hangingPunct="1"/>
            <a:r>
              <a:rPr lang="en-GB" dirty="0" smtClean="0"/>
              <a:t>Class C Default mask 255.255.255.0</a:t>
            </a:r>
          </a:p>
          <a:p>
            <a:pPr eaLnBrk="1" hangingPunct="1"/>
            <a:endParaRPr lang="en-US" dirty="0" smtClean="0"/>
          </a:p>
        </p:txBody>
      </p:sp>
    </p:spTree>
    <p:extLst>
      <p:ext uri="{BB962C8B-B14F-4D97-AF65-F5344CB8AC3E}">
        <p14:creationId xmlns:p14="http://schemas.microsoft.com/office/powerpoint/2010/main" val="4991886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3870A9F-B88C-4B4C-8666-0F128017E3D8}" type="slidenum">
              <a:rPr lang="en-US"/>
              <a:pPr/>
              <a:t>35</a:t>
            </a:fld>
            <a:endParaRPr lang="en-US"/>
          </a:p>
        </p:txBody>
      </p:sp>
      <p:sp>
        <p:nvSpPr>
          <p:cNvPr id="142338" name="Rectangle 2"/>
          <p:cNvSpPr>
            <a:spLocks noGrp="1" noChangeArrowheads="1"/>
          </p:cNvSpPr>
          <p:nvPr>
            <p:ph type="title"/>
          </p:nvPr>
        </p:nvSpPr>
        <p:spPr>
          <a:xfrm>
            <a:off x="838200" y="247650"/>
            <a:ext cx="7696200" cy="742950"/>
          </a:xfrm>
          <a:ln/>
        </p:spPr>
        <p:style>
          <a:lnRef idx="1">
            <a:schemeClr val="accent1"/>
          </a:lnRef>
          <a:fillRef idx="2">
            <a:schemeClr val="accent1"/>
          </a:fillRef>
          <a:effectRef idx="1">
            <a:schemeClr val="accent1"/>
          </a:effectRef>
          <a:fontRef idx="minor">
            <a:schemeClr val="dk1"/>
          </a:fontRef>
        </p:style>
        <p:txBody>
          <a:bodyPr lIns="46038" rIns="46038" anchor="b">
            <a:normAutofit fontScale="90000"/>
          </a:bodyPr>
          <a:lstStyle/>
          <a:p>
            <a:r>
              <a:rPr lang="en-US" dirty="0" err="1"/>
              <a:t>Subnetting</a:t>
            </a:r>
            <a:endParaRPr lang="en-US" dirty="0"/>
          </a:p>
        </p:txBody>
      </p:sp>
      <p:sp>
        <p:nvSpPr>
          <p:cNvPr id="142339" name="Rectangle 3"/>
          <p:cNvSpPr>
            <a:spLocks noGrp="1" noChangeArrowheads="1"/>
          </p:cNvSpPr>
          <p:nvPr>
            <p:ph type="body" idx="1"/>
          </p:nvPr>
        </p:nvSpPr>
        <p:spPr>
          <a:xfrm>
            <a:off x="771525" y="1237672"/>
            <a:ext cx="8021493" cy="5118677"/>
          </a:xfrm>
          <a:noFill/>
          <a:ln/>
        </p:spPr>
        <p:txBody>
          <a:bodyPr lIns="92076" rIns="92076">
            <a:normAutofit/>
          </a:bodyPr>
          <a:lstStyle/>
          <a:p>
            <a:pPr algn="just">
              <a:lnSpc>
                <a:spcPct val="90000"/>
              </a:lnSpc>
              <a:buFont typeface="Wingdings" panose="05000000000000000000" pitchFamily="2" charset="2"/>
              <a:buChar char="Ø"/>
            </a:pPr>
            <a:r>
              <a:rPr lang="en-US" sz="2800" dirty="0">
                <a:latin typeface="+mj-lt"/>
              </a:rPr>
              <a:t>Chopping up of a network into a number of smaller networks is called </a:t>
            </a:r>
            <a:r>
              <a:rPr lang="en-US" sz="2800" dirty="0" err="1">
                <a:latin typeface="+mj-lt"/>
              </a:rPr>
              <a:t>subnetting</a:t>
            </a:r>
            <a:r>
              <a:rPr lang="en-US" sz="2800" dirty="0">
                <a:latin typeface="+mj-lt"/>
              </a:rPr>
              <a:t>.</a:t>
            </a:r>
          </a:p>
          <a:p>
            <a:pPr algn="just">
              <a:lnSpc>
                <a:spcPct val="90000"/>
              </a:lnSpc>
              <a:buFont typeface="Wingdings" panose="05000000000000000000" pitchFamily="2" charset="2"/>
              <a:buChar char="Ø"/>
            </a:pPr>
            <a:r>
              <a:rPr lang="en-US" sz="2800" dirty="0">
                <a:latin typeface="+mj-lt"/>
              </a:rPr>
              <a:t>Allows to assign some of the bits, normally used by the host portion of the address, to the network portion of the address.</a:t>
            </a:r>
          </a:p>
          <a:p>
            <a:pPr algn="just">
              <a:lnSpc>
                <a:spcPct val="90000"/>
              </a:lnSpc>
              <a:buFont typeface="Wingdings" panose="05000000000000000000" pitchFamily="2" charset="2"/>
              <a:buChar char="Ø"/>
            </a:pPr>
            <a:r>
              <a:rPr lang="en-US" sz="2800" dirty="0">
                <a:latin typeface="+mj-lt"/>
              </a:rPr>
              <a:t>The format of </a:t>
            </a:r>
            <a:r>
              <a:rPr lang="en-US" sz="2800" dirty="0" err="1">
                <a:latin typeface="+mj-lt"/>
              </a:rPr>
              <a:t>subnetted</a:t>
            </a:r>
            <a:r>
              <a:rPr lang="en-US" sz="2800" dirty="0">
                <a:latin typeface="+mj-lt"/>
              </a:rPr>
              <a:t> IP address would be &lt;network number, subnet number, host number&gt;</a:t>
            </a:r>
          </a:p>
          <a:p>
            <a:pPr algn="just">
              <a:lnSpc>
                <a:spcPct val="90000"/>
              </a:lnSpc>
              <a:buFont typeface="Wingdings" panose="05000000000000000000" pitchFamily="2" charset="2"/>
              <a:buChar char="Ø"/>
            </a:pPr>
            <a:r>
              <a:rPr lang="en-US" sz="2800" dirty="0">
                <a:latin typeface="+mj-lt"/>
              </a:rPr>
              <a:t>Efficiently uses the full network address.</a:t>
            </a:r>
          </a:p>
          <a:p>
            <a:pPr algn="just">
              <a:lnSpc>
                <a:spcPct val="90000"/>
              </a:lnSpc>
              <a:buFont typeface="Wingdings" panose="05000000000000000000" pitchFamily="2" charset="2"/>
              <a:buChar char="Ø"/>
            </a:pPr>
            <a:r>
              <a:rPr lang="en-US" sz="2800" dirty="0">
                <a:latin typeface="+mj-lt"/>
              </a:rPr>
              <a:t>Provides for another hierarchy of routing.</a:t>
            </a:r>
          </a:p>
          <a:p>
            <a:pPr algn="just">
              <a:lnSpc>
                <a:spcPct val="90000"/>
              </a:lnSpc>
              <a:buFont typeface="Wingdings" panose="05000000000000000000" pitchFamily="2" charset="2"/>
              <a:buChar char="Ø"/>
            </a:pPr>
            <a:r>
              <a:rPr lang="en-US" sz="2800" dirty="0">
                <a:latin typeface="+mj-lt"/>
              </a:rPr>
              <a:t>Subnet is a real network under a network.</a:t>
            </a:r>
          </a:p>
          <a:p>
            <a:pPr algn="just">
              <a:lnSpc>
                <a:spcPct val="90000"/>
              </a:lnSpc>
              <a:buFont typeface="Wingdings" panose="05000000000000000000" pitchFamily="2" charset="2"/>
              <a:buChar char="Ø"/>
            </a:pPr>
            <a:r>
              <a:rPr lang="en-US" sz="2800" dirty="0">
                <a:latin typeface="+mj-lt"/>
              </a:rPr>
              <a:t>Any of the classes can be </a:t>
            </a:r>
            <a:r>
              <a:rPr lang="en-US" sz="2800" dirty="0" err="1">
                <a:latin typeface="+mj-lt"/>
              </a:rPr>
              <a:t>subnetted</a:t>
            </a:r>
            <a:r>
              <a:rPr lang="en-US" sz="2800" dirty="0">
                <a:latin typeface="+mj-lt"/>
              </a:rPr>
              <a:t>.</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Slide Number Placeholder 4"/>
          <p:cNvSpPr>
            <a:spLocks noGrp="1"/>
          </p:cNvSpPr>
          <p:nvPr>
            <p:ph type="sldNum" sz="quarter" idx="11"/>
          </p:nvPr>
        </p:nvSpPr>
        <p:spPr/>
        <p:txBody>
          <a:bodyPr/>
          <a:lstStyle/>
          <a:p>
            <a:fld id="{FAB2EC17-B9A2-4E1A-BEAE-2555BB3B9CE1}" type="slidenum">
              <a:rPr lang="en-AU"/>
              <a:pPr/>
              <a:t>36</a:t>
            </a:fld>
            <a:endParaRPr lang="en-AU"/>
          </a:p>
        </p:txBody>
      </p:sp>
      <p:sp>
        <p:nvSpPr>
          <p:cNvPr id="139266" name="Rectangle 2"/>
          <p:cNvSpPr>
            <a:spLocks noGrp="1" noChangeArrowheads="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lstStyle/>
          <a:p>
            <a:pPr eaLnBrk="1" hangingPunct="1">
              <a:defRPr/>
            </a:pPr>
            <a:r>
              <a:rPr lang="en-US" dirty="0" err="1" smtClean="0"/>
              <a:t>Subnetting</a:t>
            </a:r>
            <a:r>
              <a:rPr lang="en-US" dirty="0" smtClean="0"/>
              <a:t> </a:t>
            </a:r>
            <a:r>
              <a:rPr lang="en-US" sz="2800" i="1" dirty="0" smtClean="0"/>
              <a:t>(Cont.)</a:t>
            </a:r>
            <a:endParaRPr lang="en-AU" sz="2800" i="1" dirty="0" smtClean="0"/>
          </a:p>
        </p:txBody>
      </p:sp>
      <p:sp>
        <p:nvSpPr>
          <p:cNvPr id="70661" name="Rectangle 3"/>
          <p:cNvSpPr>
            <a:spLocks noGrp="1" noChangeArrowheads="1"/>
          </p:cNvSpPr>
          <p:nvPr>
            <p:ph type="body" idx="1"/>
          </p:nvPr>
        </p:nvSpPr>
        <p:spPr>
          <a:xfrm>
            <a:off x="457200" y="1634835"/>
            <a:ext cx="8234218" cy="4491327"/>
          </a:xfrm>
        </p:spPr>
        <p:txBody>
          <a:bodyPr/>
          <a:lstStyle/>
          <a:p>
            <a:pPr algn="just" eaLnBrk="1" hangingPunct="1">
              <a:buFont typeface="Wingdings" panose="05000000000000000000" pitchFamily="2" charset="2"/>
              <a:buChar char="Ø"/>
            </a:pPr>
            <a:r>
              <a:rPr lang="en-US" dirty="0" smtClean="0"/>
              <a:t>The 2 primary benefits of </a:t>
            </a:r>
            <a:r>
              <a:rPr lang="en-US" dirty="0" err="1" smtClean="0"/>
              <a:t>subnetting</a:t>
            </a:r>
            <a:r>
              <a:rPr lang="en-US" dirty="0" smtClean="0"/>
              <a:t> are: </a:t>
            </a:r>
          </a:p>
          <a:p>
            <a:pPr marL="990600" lvl="1" indent="-533400" algn="just" eaLnBrk="1" hangingPunct="1">
              <a:buClr>
                <a:schemeClr val="accent2"/>
              </a:buClr>
              <a:buFont typeface="Wingdings" pitchFamily="2" charset="2"/>
              <a:buAutoNum type="arabicPeriod"/>
            </a:pPr>
            <a:r>
              <a:rPr lang="en-US" dirty="0" smtClean="0"/>
              <a:t>Fewer IP addresses, often as few as one, are needed to provide addressing to a network &amp; </a:t>
            </a:r>
            <a:r>
              <a:rPr lang="en-US" dirty="0" err="1" smtClean="0"/>
              <a:t>subnetting</a:t>
            </a:r>
            <a:r>
              <a:rPr lang="en-US" dirty="0" smtClean="0"/>
              <a:t>.</a:t>
            </a:r>
          </a:p>
          <a:p>
            <a:pPr marL="990600" lvl="1" indent="-533400" algn="just" eaLnBrk="1" hangingPunct="1">
              <a:buClr>
                <a:schemeClr val="accent2"/>
              </a:buClr>
              <a:buFont typeface="Wingdings" pitchFamily="2" charset="2"/>
              <a:buAutoNum type="arabicPeriod"/>
            </a:pPr>
            <a:r>
              <a:rPr lang="en-US" dirty="0" err="1" smtClean="0"/>
              <a:t>Subnetting</a:t>
            </a:r>
            <a:r>
              <a:rPr lang="en-US" dirty="0" smtClean="0"/>
              <a:t> usually results in smaller routing tables in routers beyond the local internetwork.</a:t>
            </a:r>
            <a:endParaRPr lang="en-AU"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Slide Number Placeholder 4"/>
          <p:cNvSpPr>
            <a:spLocks noGrp="1"/>
          </p:cNvSpPr>
          <p:nvPr>
            <p:ph type="sldNum" sz="quarter" idx="11"/>
          </p:nvPr>
        </p:nvSpPr>
        <p:spPr/>
        <p:txBody>
          <a:bodyPr/>
          <a:lstStyle/>
          <a:p>
            <a:fld id="{4B6C4969-EDD8-44F0-A88F-9C3145C74DBA}" type="slidenum">
              <a:rPr lang="en-AU"/>
              <a:pPr/>
              <a:t>37</a:t>
            </a:fld>
            <a:endParaRPr lang="en-AU"/>
          </a:p>
        </p:txBody>
      </p:sp>
      <p:sp>
        <p:nvSpPr>
          <p:cNvPr id="142338" name="Rectangle 2"/>
          <p:cNvSpPr>
            <a:spLocks noGrp="1" noChangeArrowheads="1"/>
          </p:cNvSpPr>
          <p:nvPr>
            <p:ph type="title"/>
          </p:nvPr>
        </p:nvSpPr>
        <p:spPr>
          <a:xfrm>
            <a:off x="457199" y="267855"/>
            <a:ext cx="8243455" cy="722745"/>
          </a:xfrm>
        </p:spPr>
        <p:style>
          <a:lnRef idx="1">
            <a:schemeClr val="accent1"/>
          </a:lnRef>
          <a:fillRef idx="2">
            <a:schemeClr val="accent1"/>
          </a:fillRef>
          <a:effectRef idx="1">
            <a:schemeClr val="accent1"/>
          </a:effectRef>
          <a:fontRef idx="minor">
            <a:schemeClr val="dk1"/>
          </a:fontRef>
        </p:style>
        <p:txBody>
          <a:bodyPr>
            <a:normAutofit fontScale="90000"/>
          </a:bodyPr>
          <a:lstStyle/>
          <a:p>
            <a:pPr eaLnBrk="1" hangingPunct="1">
              <a:defRPr/>
            </a:pPr>
            <a:r>
              <a:rPr lang="en-US" dirty="0" smtClean="0"/>
              <a:t>Borrowing Bits to Grow a Subnet</a:t>
            </a:r>
            <a:endParaRPr lang="en-AU" dirty="0" smtClean="0"/>
          </a:p>
        </p:txBody>
      </p:sp>
      <p:sp>
        <p:nvSpPr>
          <p:cNvPr id="73733" name="Rectangle 3"/>
          <p:cNvSpPr>
            <a:spLocks noGrp="1" noChangeArrowheads="1"/>
          </p:cNvSpPr>
          <p:nvPr>
            <p:ph type="body" idx="1"/>
          </p:nvPr>
        </p:nvSpPr>
        <p:spPr>
          <a:xfrm>
            <a:off x="457200" y="1219200"/>
            <a:ext cx="8234218" cy="4906963"/>
          </a:xfrm>
        </p:spPr>
        <p:txBody>
          <a:bodyPr>
            <a:normAutofit/>
          </a:bodyPr>
          <a:lstStyle/>
          <a:p>
            <a:pPr algn="just" eaLnBrk="1" hangingPunct="1">
              <a:lnSpc>
                <a:spcPct val="90000"/>
              </a:lnSpc>
              <a:buFont typeface="Wingdings" panose="05000000000000000000" pitchFamily="2" charset="2"/>
              <a:buChar char="Ø"/>
            </a:pPr>
            <a:r>
              <a:rPr lang="en-US" dirty="0" smtClean="0"/>
              <a:t>The key concept in </a:t>
            </a:r>
            <a:r>
              <a:rPr lang="en-US" dirty="0" err="1" smtClean="0"/>
              <a:t>subnetting</a:t>
            </a:r>
            <a:r>
              <a:rPr lang="en-US" dirty="0" smtClean="0"/>
              <a:t> is borrowing bits from the host portion of the network to create a subnetwork.</a:t>
            </a:r>
          </a:p>
          <a:p>
            <a:pPr algn="just" eaLnBrk="1" hangingPunct="1">
              <a:lnSpc>
                <a:spcPct val="90000"/>
              </a:lnSpc>
              <a:buFont typeface="Wingdings" panose="05000000000000000000" pitchFamily="2" charset="2"/>
              <a:buChar char="Ø"/>
            </a:pPr>
            <a:r>
              <a:rPr lang="en-US" dirty="0" smtClean="0"/>
              <a:t>Rules govern this borrowing, ensuring that some bits are left for a Host ID.</a:t>
            </a:r>
          </a:p>
          <a:p>
            <a:pPr algn="just" eaLnBrk="1" hangingPunct="1">
              <a:lnSpc>
                <a:spcPct val="90000"/>
              </a:lnSpc>
              <a:buFont typeface="Wingdings" panose="05000000000000000000" pitchFamily="2" charset="2"/>
              <a:buChar char="Ø"/>
            </a:pPr>
            <a:r>
              <a:rPr lang="en-US" dirty="0" smtClean="0"/>
              <a:t>The rules require that two bits remain available to use for the Host ID&amp; that all of the subnet bits cannot be all 1s or 0s at the same time.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Slide Number Placeholder 4"/>
          <p:cNvSpPr>
            <a:spLocks noGrp="1"/>
          </p:cNvSpPr>
          <p:nvPr>
            <p:ph type="sldNum" sz="quarter" idx="11"/>
          </p:nvPr>
        </p:nvSpPr>
        <p:spPr/>
        <p:txBody>
          <a:bodyPr/>
          <a:lstStyle/>
          <a:p>
            <a:fld id="{0F2B3349-2341-47CA-8E68-3A78A8D10D0B}" type="slidenum">
              <a:rPr lang="en-AU"/>
              <a:pPr/>
              <a:t>38</a:t>
            </a:fld>
            <a:endParaRPr lang="en-AU"/>
          </a:p>
        </p:txBody>
      </p:sp>
      <p:sp>
        <p:nvSpPr>
          <p:cNvPr id="143362" name="Rectangle 2"/>
          <p:cNvSpPr>
            <a:spLocks noGrp="1" noChangeArrowheads="1"/>
          </p:cNvSpPr>
          <p:nvPr>
            <p:ph type="title"/>
          </p:nvPr>
        </p:nvSpPr>
        <p:spPr>
          <a:xfrm>
            <a:off x="457199" y="267855"/>
            <a:ext cx="8252691" cy="798945"/>
          </a:xfrm>
        </p:spPr>
        <p:style>
          <a:lnRef idx="1">
            <a:schemeClr val="accent1"/>
          </a:lnRef>
          <a:fillRef idx="2">
            <a:schemeClr val="accent1"/>
          </a:fillRef>
          <a:effectRef idx="1">
            <a:schemeClr val="accent1"/>
          </a:effectRef>
          <a:fontRef idx="minor">
            <a:schemeClr val="dk1"/>
          </a:fontRef>
        </p:style>
        <p:txBody>
          <a:bodyPr>
            <a:normAutofit fontScale="90000"/>
          </a:bodyPr>
          <a:lstStyle/>
          <a:p>
            <a:pPr eaLnBrk="1" hangingPunct="1">
              <a:defRPr/>
            </a:pPr>
            <a:r>
              <a:rPr lang="en-US" b="1" dirty="0" smtClean="0"/>
              <a:t>Borrowing Bits to Grow a Subnet </a:t>
            </a:r>
            <a:r>
              <a:rPr lang="en-US" sz="2800" b="1" i="1" dirty="0" smtClean="0"/>
              <a:t>(Cont.)</a:t>
            </a:r>
            <a:endParaRPr lang="en-AU" sz="2800" b="1" i="1" dirty="0" smtClean="0"/>
          </a:p>
        </p:txBody>
      </p:sp>
      <p:sp>
        <p:nvSpPr>
          <p:cNvPr id="74757" name="Rectangle 3"/>
          <p:cNvSpPr>
            <a:spLocks noGrp="1" noChangeArrowheads="1"/>
          </p:cNvSpPr>
          <p:nvPr>
            <p:ph type="body" idx="1"/>
          </p:nvPr>
        </p:nvSpPr>
        <p:spPr>
          <a:xfrm>
            <a:off x="457200" y="1597892"/>
            <a:ext cx="8234218" cy="4528272"/>
          </a:xfrm>
        </p:spPr>
        <p:txBody>
          <a:bodyPr/>
          <a:lstStyle/>
          <a:p>
            <a:pPr algn="just" eaLnBrk="1" hangingPunct="1">
              <a:buFont typeface="Wingdings" panose="05000000000000000000" pitchFamily="2" charset="2"/>
              <a:buChar char="Ø"/>
            </a:pPr>
            <a:r>
              <a:rPr lang="en-US" dirty="0" smtClean="0"/>
              <a:t>For each IP address class, only a certain number of bits can be borrowed from the host portion for use in the subnet mask.  </a:t>
            </a:r>
            <a:endParaRPr lang="en-AU" dirty="0" smtClean="0"/>
          </a:p>
          <a:p>
            <a:pPr algn="just" eaLnBrk="1" hangingPunct="1">
              <a:buFont typeface="Wingdings" panose="05000000000000000000" pitchFamily="2" charset="2"/>
              <a:buChar char="Ø"/>
            </a:pPr>
            <a:endParaRPr lang="en-AU"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Slide Number Placeholder 4"/>
          <p:cNvSpPr>
            <a:spLocks noGrp="1"/>
          </p:cNvSpPr>
          <p:nvPr>
            <p:ph type="sldNum" sz="quarter" idx="11"/>
          </p:nvPr>
        </p:nvSpPr>
        <p:spPr/>
        <p:txBody>
          <a:bodyPr/>
          <a:lstStyle/>
          <a:p>
            <a:fld id="{C8F31D22-3325-48C9-869E-848B251ACA33}" type="slidenum">
              <a:rPr lang="en-AU"/>
              <a:pPr/>
              <a:t>39</a:t>
            </a:fld>
            <a:endParaRPr lang="en-AU"/>
          </a:p>
        </p:txBody>
      </p:sp>
      <p:sp>
        <p:nvSpPr>
          <p:cNvPr id="144386" name="Rectangle 2"/>
          <p:cNvSpPr>
            <a:spLocks noGrp="1" noChangeArrowheads="1"/>
          </p:cNvSpPr>
          <p:nvPr>
            <p:ph type="title"/>
          </p:nvPr>
        </p:nvSpPr>
        <p:spPr>
          <a:xfrm>
            <a:off x="457199" y="267855"/>
            <a:ext cx="8252691" cy="798945"/>
          </a:xfrm>
        </p:spPr>
        <p:style>
          <a:lnRef idx="1">
            <a:schemeClr val="accent1"/>
          </a:lnRef>
          <a:fillRef idx="2">
            <a:schemeClr val="accent1"/>
          </a:fillRef>
          <a:effectRef idx="1">
            <a:schemeClr val="accent1"/>
          </a:effectRef>
          <a:fontRef idx="minor">
            <a:schemeClr val="dk1"/>
          </a:fontRef>
        </p:style>
        <p:txBody>
          <a:bodyPr>
            <a:normAutofit fontScale="90000"/>
          </a:bodyPr>
          <a:lstStyle/>
          <a:p>
            <a:pPr eaLnBrk="1" hangingPunct="1">
              <a:defRPr/>
            </a:pPr>
            <a:r>
              <a:rPr lang="en-US" b="1" dirty="0" smtClean="0"/>
              <a:t>Borrowing Bits to Grow a Subnet </a:t>
            </a:r>
            <a:r>
              <a:rPr lang="en-US" sz="2800" b="1" i="1" dirty="0" smtClean="0"/>
              <a:t>(Cont.)</a:t>
            </a:r>
            <a:endParaRPr lang="en-AU" sz="2800" b="1" i="1" dirty="0" smtClean="0"/>
          </a:p>
        </p:txBody>
      </p:sp>
      <p:grpSp>
        <p:nvGrpSpPr>
          <p:cNvPr id="2" name="Group 51"/>
          <p:cNvGrpSpPr>
            <a:grpSpLocks/>
          </p:cNvGrpSpPr>
          <p:nvPr/>
        </p:nvGrpSpPr>
        <p:grpSpPr bwMode="auto">
          <a:xfrm>
            <a:off x="762000" y="1447800"/>
            <a:ext cx="7467600" cy="4800600"/>
            <a:chOff x="-3" y="-3"/>
            <a:chExt cx="3890" cy="2302"/>
          </a:xfrm>
        </p:grpSpPr>
        <p:grpSp>
          <p:nvGrpSpPr>
            <p:cNvPr id="3" name="Group 49"/>
            <p:cNvGrpSpPr>
              <a:grpSpLocks/>
            </p:cNvGrpSpPr>
            <p:nvPr/>
          </p:nvGrpSpPr>
          <p:grpSpPr bwMode="auto">
            <a:xfrm>
              <a:off x="0" y="0"/>
              <a:ext cx="3884" cy="2296"/>
              <a:chOff x="0" y="0"/>
              <a:chExt cx="3884" cy="2296"/>
            </a:xfrm>
          </p:grpSpPr>
          <p:grpSp>
            <p:nvGrpSpPr>
              <p:cNvPr id="4" name="Group 18"/>
              <p:cNvGrpSpPr>
                <a:grpSpLocks/>
              </p:cNvGrpSpPr>
              <p:nvPr/>
            </p:nvGrpSpPr>
            <p:grpSpPr bwMode="auto">
              <a:xfrm>
                <a:off x="0" y="0"/>
                <a:ext cx="3884" cy="461"/>
                <a:chOff x="0" y="0"/>
                <a:chExt cx="3884" cy="461"/>
              </a:xfrm>
            </p:grpSpPr>
            <p:sp>
              <p:nvSpPr>
                <p:cNvPr id="75827" name="Rectangle 4"/>
                <p:cNvSpPr>
                  <a:spLocks noChangeArrowheads="1"/>
                </p:cNvSpPr>
                <p:nvPr/>
              </p:nvSpPr>
              <p:spPr bwMode="auto">
                <a:xfrm>
                  <a:off x="43" y="0"/>
                  <a:ext cx="3798" cy="461"/>
                </a:xfrm>
                <a:prstGeom prst="rect">
                  <a:avLst/>
                </a:prstGeom>
                <a:noFill/>
                <a:ln w="9525">
                  <a:noFill/>
                  <a:miter lim="800000"/>
                  <a:headEnd/>
                  <a:tailEnd/>
                </a:ln>
                <a:effectLst/>
              </p:spPr>
              <p:txBody>
                <a:bodyPr/>
                <a:lstStyle/>
                <a:p>
                  <a:pPr algn="ctr" eaLnBrk="0" hangingPunct="0"/>
                  <a:r>
                    <a:rPr lang="en-AU" sz="1800" b="1" dirty="0">
                      <a:solidFill>
                        <a:srgbClr val="993366"/>
                      </a:solidFill>
                      <a:cs typeface="Times New Roman" pitchFamily="18" charset="0"/>
                    </a:rPr>
                    <a:t>Bits Available for Creating Subnets</a:t>
                  </a:r>
                  <a:endParaRPr lang="en-AU" sz="1300" dirty="0">
                    <a:cs typeface="Times New Roman" pitchFamily="18" charset="0"/>
                  </a:endParaRPr>
                </a:p>
                <a:p>
                  <a:pPr algn="ctr" eaLnBrk="0" hangingPunct="0"/>
                  <a:endParaRPr lang="en-AU" dirty="0"/>
                </a:p>
              </p:txBody>
            </p:sp>
            <p:sp>
              <p:nvSpPr>
                <p:cNvPr id="75828" name="Rectangle 17"/>
                <p:cNvSpPr>
                  <a:spLocks noChangeArrowheads="1"/>
                </p:cNvSpPr>
                <p:nvPr/>
              </p:nvSpPr>
              <p:spPr bwMode="auto">
                <a:xfrm>
                  <a:off x="0" y="0"/>
                  <a:ext cx="3884" cy="461"/>
                </a:xfrm>
                <a:prstGeom prst="rect">
                  <a:avLst/>
                </a:prstGeom>
                <a:noFill/>
                <a:ln w="7">
                  <a:solidFill>
                    <a:srgbClr val="A0A0A0"/>
                  </a:solidFill>
                  <a:miter lim="800000"/>
                  <a:headEnd/>
                  <a:tailEnd/>
                </a:ln>
                <a:effectLst/>
              </p:spPr>
              <p:txBody>
                <a:bodyPr/>
                <a:lstStyle/>
                <a:p>
                  <a:endParaRPr lang="en-US"/>
                </a:p>
              </p:txBody>
            </p:sp>
          </p:grpSp>
          <p:grpSp>
            <p:nvGrpSpPr>
              <p:cNvPr id="5" name="Group 22"/>
              <p:cNvGrpSpPr>
                <a:grpSpLocks/>
              </p:cNvGrpSpPr>
              <p:nvPr/>
            </p:nvGrpSpPr>
            <p:grpSpPr bwMode="auto">
              <a:xfrm>
                <a:off x="0" y="461"/>
                <a:ext cx="1093" cy="596"/>
                <a:chOff x="0" y="461"/>
                <a:chExt cx="1093" cy="596"/>
              </a:xfrm>
            </p:grpSpPr>
            <p:sp>
              <p:nvSpPr>
                <p:cNvPr id="75823" name="Rectangle 21"/>
                <p:cNvSpPr>
                  <a:spLocks noChangeArrowheads="1"/>
                </p:cNvSpPr>
                <p:nvPr/>
              </p:nvSpPr>
              <p:spPr bwMode="auto">
                <a:xfrm>
                  <a:off x="0" y="461"/>
                  <a:ext cx="1093" cy="596"/>
                </a:xfrm>
                <a:prstGeom prst="rect">
                  <a:avLst/>
                </a:prstGeom>
                <a:solidFill>
                  <a:srgbClr val="993366"/>
                </a:solidFill>
                <a:ln w="9525">
                  <a:noFill/>
                  <a:miter lim="800000"/>
                  <a:headEnd/>
                  <a:tailEnd/>
                </a:ln>
                <a:effectLst/>
              </p:spPr>
              <p:txBody>
                <a:bodyPr/>
                <a:lstStyle/>
                <a:p>
                  <a:endParaRPr lang="en-US"/>
                </a:p>
              </p:txBody>
            </p:sp>
            <p:grpSp>
              <p:nvGrpSpPr>
                <p:cNvPr id="6" name="Group 20"/>
                <p:cNvGrpSpPr>
                  <a:grpSpLocks/>
                </p:cNvGrpSpPr>
                <p:nvPr/>
              </p:nvGrpSpPr>
              <p:grpSpPr bwMode="auto">
                <a:xfrm>
                  <a:off x="0" y="461"/>
                  <a:ext cx="1093" cy="596"/>
                  <a:chOff x="0" y="461"/>
                  <a:chExt cx="1093" cy="596"/>
                </a:xfrm>
              </p:grpSpPr>
              <p:sp>
                <p:nvSpPr>
                  <p:cNvPr id="75825" name="Rectangle 5"/>
                  <p:cNvSpPr>
                    <a:spLocks noChangeArrowheads="1"/>
                  </p:cNvSpPr>
                  <p:nvPr/>
                </p:nvSpPr>
                <p:spPr bwMode="auto">
                  <a:xfrm>
                    <a:off x="43" y="461"/>
                    <a:ext cx="1007" cy="596"/>
                  </a:xfrm>
                  <a:prstGeom prst="rect">
                    <a:avLst/>
                  </a:prstGeom>
                  <a:solidFill>
                    <a:srgbClr val="993366"/>
                  </a:solidFill>
                  <a:ln w="9525">
                    <a:noFill/>
                    <a:miter lim="800000"/>
                    <a:headEnd/>
                    <a:tailEnd/>
                  </a:ln>
                  <a:effectLst/>
                </p:spPr>
                <p:txBody>
                  <a:bodyPr/>
                  <a:lstStyle/>
                  <a:p>
                    <a:pPr algn="ctr" eaLnBrk="0" hangingPunct="0"/>
                    <a:r>
                      <a:rPr lang="en-AU" sz="1600" b="1" i="1">
                        <a:solidFill>
                          <a:srgbClr val="FFFFFF"/>
                        </a:solidFill>
                        <a:cs typeface="Times New Roman" pitchFamily="18" charset="0"/>
                      </a:rPr>
                      <a:t>Address Class</a:t>
                    </a:r>
                    <a:endParaRPr lang="en-AU" sz="1300">
                      <a:cs typeface="Times New Roman" pitchFamily="18" charset="0"/>
                    </a:endParaRPr>
                  </a:p>
                  <a:p>
                    <a:pPr algn="ctr" eaLnBrk="0" hangingPunct="0"/>
                    <a:endParaRPr lang="en-AU"/>
                  </a:p>
                </p:txBody>
              </p:sp>
              <p:sp>
                <p:nvSpPr>
                  <p:cNvPr id="75826" name="Rectangle 19"/>
                  <p:cNvSpPr>
                    <a:spLocks noChangeArrowheads="1"/>
                  </p:cNvSpPr>
                  <p:nvPr/>
                </p:nvSpPr>
                <p:spPr bwMode="auto">
                  <a:xfrm>
                    <a:off x="0" y="461"/>
                    <a:ext cx="1093" cy="596"/>
                  </a:xfrm>
                  <a:prstGeom prst="rect">
                    <a:avLst/>
                  </a:prstGeom>
                  <a:noFill/>
                  <a:ln w="7">
                    <a:solidFill>
                      <a:srgbClr val="A0A0A0"/>
                    </a:solidFill>
                    <a:miter lim="800000"/>
                    <a:headEnd/>
                    <a:tailEnd/>
                  </a:ln>
                  <a:effectLst/>
                </p:spPr>
                <p:txBody>
                  <a:bodyPr/>
                  <a:lstStyle/>
                  <a:p>
                    <a:endParaRPr lang="en-US"/>
                  </a:p>
                </p:txBody>
              </p:sp>
            </p:grpSp>
          </p:grpSp>
          <p:grpSp>
            <p:nvGrpSpPr>
              <p:cNvPr id="7" name="Group 26"/>
              <p:cNvGrpSpPr>
                <a:grpSpLocks/>
              </p:cNvGrpSpPr>
              <p:nvPr/>
            </p:nvGrpSpPr>
            <p:grpSpPr bwMode="auto">
              <a:xfrm>
                <a:off x="1093" y="461"/>
                <a:ext cx="1149" cy="596"/>
                <a:chOff x="1093" y="461"/>
                <a:chExt cx="1149" cy="596"/>
              </a:xfrm>
            </p:grpSpPr>
            <p:sp>
              <p:nvSpPr>
                <p:cNvPr id="75819" name="Rectangle 25"/>
                <p:cNvSpPr>
                  <a:spLocks noChangeArrowheads="1"/>
                </p:cNvSpPr>
                <p:nvPr/>
              </p:nvSpPr>
              <p:spPr bwMode="auto">
                <a:xfrm>
                  <a:off x="1093" y="461"/>
                  <a:ext cx="1149" cy="596"/>
                </a:xfrm>
                <a:prstGeom prst="rect">
                  <a:avLst/>
                </a:prstGeom>
                <a:solidFill>
                  <a:srgbClr val="993366"/>
                </a:solidFill>
                <a:ln w="9525">
                  <a:noFill/>
                  <a:miter lim="800000"/>
                  <a:headEnd/>
                  <a:tailEnd/>
                </a:ln>
                <a:effectLst/>
              </p:spPr>
              <p:txBody>
                <a:bodyPr/>
                <a:lstStyle/>
                <a:p>
                  <a:endParaRPr lang="en-US"/>
                </a:p>
              </p:txBody>
            </p:sp>
            <p:grpSp>
              <p:nvGrpSpPr>
                <p:cNvPr id="8" name="Group 24"/>
                <p:cNvGrpSpPr>
                  <a:grpSpLocks/>
                </p:cNvGrpSpPr>
                <p:nvPr/>
              </p:nvGrpSpPr>
              <p:grpSpPr bwMode="auto">
                <a:xfrm>
                  <a:off x="1093" y="461"/>
                  <a:ext cx="1149" cy="596"/>
                  <a:chOff x="1093" y="461"/>
                  <a:chExt cx="1149" cy="596"/>
                </a:xfrm>
              </p:grpSpPr>
              <p:sp>
                <p:nvSpPr>
                  <p:cNvPr id="75821" name="Rectangle 6"/>
                  <p:cNvSpPr>
                    <a:spLocks noChangeArrowheads="1"/>
                  </p:cNvSpPr>
                  <p:nvPr/>
                </p:nvSpPr>
                <p:spPr bwMode="auto">
                  <a:xfrm>
                    <a:off x="1136" y="461"/>
                    <a:ext cx="1063" cy="596"/>
                  </a:xfrm>
                  <a:prstGeom prst="rect">
                    <a:avLst/>
                  </a:prstGeom>
                  <a:solidFill>
                    <a:srgbClr val="993366"/>
                  </a:solidFill>
                  <a:ln w="9525">
                    <a:noFill/>
                    <a:miter lim="800000"/>
                    <a:headEnd/>
                    <a:tailEnd/>
                  </a:ln>
                  <a:effectLst/>
                </p:spPr>
                <p:txBody>
                  <a:bodyPr/>
                  <a:lstStyle/>
                  <a:p>
                    <a:pPr algn="ctr" eaLnBrk="0" hangingPunct="0"/>
                    <a:r>
                      <a:rPr lang="en-AU" sz="1600" b="1" i="1">
                        <a:solidFill>
                          <a:srgbClr val="FFFFFF"/>
                        </a:solidFill>
                        <a:cs typeface="Times New Roman" pitchFamily="18" charset="0"/>
                      </a:rPr>
                      <a:t>Host Bits</a:t>
                    </a:r>
                    <a:endParaRPr lang="en-AU" sz="1300">
                      <a:cs typeface="Times New Roman" pitchFamily="18" charset="0"/>
                    </a:endParaRPr>
                  </a:p>
                  <a:p>
                    <a:pPr algn="ctr" eaLnBrk="0" hangingPunct="0"/>
                    <a:endParaRPr lang="en-AU"/>
                  </a:p>
                </p:txBody>
              </p:sp>
              <p:sp>
                <p:nvSpPr>
                  <p:cNvPr id="75822" name="Rectangle 23"/>
                  <p:cNvSpPr>
                    <a:spLocks noChangeArrowheads="1"/>
                  </p:cNvSpPr>
                  <p:nvPr/>
                </p:nvSpPr>
                <p:spPr bwMode="auto">
                  <a:xfrm>
                    <a:off x="1093" y="461"/>
                    <a:ext cx="1149" cy="596"/>
                  </a:xfrm>
                  <a:prstGeom prst="rect">
                    <a:avLst/>
                  </a:prstGeom>
                  <a:noFill/>
                  <a:ln w="7">
                    <a:solidFill>
                      <a:srgbClr val="A0A0A0"/>
                    </a:solidFill>
                    <a:miter lim="800000"/>
                    <a:headEnd/>
                    <a:tailEnd/>
                  </a:ln>
                  <a:effectLst/>
                </p:spPr>
                <p:txBody>
                  <a:bodyPr/>
                  <a:lstStyle/>
                  <a:p>
                    <a:endParaRPr lang="en-US"/>
                  </a:p>
                </p:txBody>
              </p:sp>
            </p:grpSp>
          </p:grpSp>
          <p:grpSp>
            <p:nvGrpSpPr>
              <p:cNvPr id="9" name="Group 30"/>
              <p:cNvGrpSpPr>
                <a:grpSpLocks/>
              </p:cNvGrpSpPr>
              <p:nvPr/>
            </p:nvGrpSpPr>
            <p:grpSpPr bwMode="auto">
              <a:xfrm>
                <a:off x="2242" y="461"/>
                <a:ext cx="1642" cy="596"/>
                <a:chOff x="2242" y="461"/>
                <a:chExt cx="1642" cy="596"/>
              </a:xfrm>
            </p:grpSpPr>
            <p:sp>
              <p:nvSpPr>
                <p:cNvPr id="75815" name="Rectangle 29"/>
                <p:cNvSpPr>
                  <a:spLocks noChangeArrowheads="1"/>
                </p:cNvSpPr>
                <p:nvPr/>
              </p:nvSpPr>
              <p:spPr bwMode="auto">
                <a:xfrm>
                  <a:off x="2242" y="461"/>
                  <a:ext cx="1642" cy="596"/>
                </a:xfrm>
                <a:prstGeom prst="rect">
                  <a:avLst/>
                </a:prstGeom>
                <a:solidFill>
                  <a:srgbClr val="993366"/>
                </a:solidFill>
                <a:ln w="9525">
                  <a:noFill/>
                  <a:miter lim="800000"/>
                  <a:headEnd/>
                  <a:tailEnd/>
                </a:ln>
                <a:effectLst/>
              </p:spPr>
              <p:txBody>
                <a:bodyPr/>
                <a:lstStyle/>
                <a:p>
                  <a:endParaRPr lang="en-US"/>
                </a:p>
              </p:txBody>
            </p:sp>
            <p:grpSp>
              <p:nvGrpSpPr>
                <p:cNvPr id="10" name="Group 28"/>
                <p:cNvGrpSpPr>
                  <a:grpSpLocks/>
                </p:cNvGrpSpPr>
                <p:nvPr/>
              </p:nvGrpSpPr>
              <p:grpSpPr bwMode="auto">
                <a:xfrm>
                  <a:off x="2242" y="461"/>
                  <a:ext cx="1642" cy="596"/>
                  <a:chOff x="2242" y="461"/>
                  <a:chExt cx="1642" cy="596"/>
                </a:xfrm>
              </p:grpSpPr>
              <p:sp>
                <p:nvSpPr>
                  <p:cNvPr id="75817" name="Rectangle 7"/>
                  <p:cNvSpPr>
                    <a:spLocks noChangeArrowheads="1"/>
                  </p:cNvSpPr>
                  <p:nvPr/>
                </p:nvSpPr>
                <p:spPr bwMode="auto">
                  <a:xfrm>
                    <a:off x="2285" y="461"/>
                    <a:ext cx="1556" cy="596"/>
                  </a:xfrm>
                  <a:prstGeom prst="rect">
                    <a:avLst/>
                  </a:prstGeom>
                  <a:solidFill>
                    <a:srgbClr val="993366"/>
                  </a:solidFill>
                  <a:ln w="9525">
                    <a:noFill/>
                    <a:miter lim="800000"/>
                    <a:headEnd/>
                    <a:tailEnd/>
                  </a:ln>
                  <a:effectLst/>
                </p:spPr>
                <p:txBody>
                  <a:bodyPr/>
                  <a:lstStyle/>
                  <a:p>
                    <a:pPr algn="ctr" eaLnBrk="0" hangingPunct="0"/>
                    <a:r>
                      <a:rPr lang="en-AU" sz="1600" b="1" i="1">
                        <a:solidFill>
                          <a:srgbClr val="FFFFFF"/>
                        </a:solidFill>
                        <a:cs typeface="Times New Roman" pitchFamily="18" charset="0"/>
                      </a:rPr>
                      <a:t>Bits Available for Subnet</a:t>
                    </a:r>
                    <a:endParaRPr lang="en-AU" sz="1300">
                      <a:cs typeface="Times New Roman" pitchFamily="18" charset="0"/>
                    </a:endParaRPr>
                  </a:p>
                  <a:p>
                    <a:pPr algn="ctr" eaLnBrk="0" hangingPunct="0"/>
                    <a:endParaRPr lang="en-AU"/>
                  </a:p>
                </p:txBody>
              </p:sp>
              <p:sp>
                <p:nvSpPr>
                  <p:cNvPr id="75818" name="Rectangle 27"/>
                  <p:cNvSpPr>
                    <a:spLocks noChangeArrowheads="1"/>
                  </p:cNvSpPr>
                  <p:nvPr/>
                </p:nvSpPr>
                <p:spPr bwMode="auto">
                  <a:xfrm>
                    <a:off x="2242" y="461"/>
                    <a:ext cx="1642" cy="596"/>
                  </a:xfrm>
                  <a:prstGeom prst="rect">
                    <a:avLst/>
                  </a:prstGeom>
                  <a:noFill/>
                  <a:ln w="7">
                    <a:solidFill>
                      <a:srgbClr val="A0A0A0"/>
                    </a:solidFill>
                    <a:miter lim="800000"/>
                    <a:headEnd/>
                    <a:tailEnd/>
                  </a:ln>
                  <a:effectLst/>
                </p:spPr>
                <p:txBody>
                  <a:bodyPr/>
                  <a:lstStyle/>
                  <a:p>
                    <a:endParaRPr lang="en-US"/>
                  </a:p>
                </p:txBody>
              </p:sp>
            </p:grpSp>
          </p:grpSp>
          <p:grpSp>
            <p:nvGrpSpPr>
              <p:cNvPr id="11" name="Group 32"/>
              <p:cNvGrpSpPr>
                <a:grpSpLocks/>
              </p:cNvGrpSpPr>
              <p:nvPr/>
            </p:nvGrpSpPr>
            <p:grpSpPr bwMode="auto">
              <a:xfrm>
                <a:off x="0" y="1057"/>
                <a:ext cx="1093" cy="413"/>
                <a:chOff x="0" y="1057"/>
                <a:chExt cx="1093" cy="413"/>
              </a:xfrm>
            </p:grpSpPr>
            <p:sp>
              <p:nvSpPr>
                <p:cNvPr id="75813" name="Rectangle 8"/>
                <p:cNvSpPr>
                  <a:spLocks noChangeArrowheads="1"/>
                </p:cNvSpPr>
                <p:nvPr/>
              </p:nvSpPr>
              <p:spPr bwMode="auto">
                <a:xfrm>
                  <a:off x="43" y="1057"/>
                  <a:ext cx="1007" cy="413"/>
                </a:xfrm>
                <a:prstGeom prst="rect">
                  <a:avLst/>
                </a:prstGeom>
                <a:noFill/>
                <a:ln w="9525">
                  <a:noFill/>
                  <a:miter lim="800000"/>
                  <a:headEnd/>
                  <a:tailEnd/>
                </a:ln>
                <a:effectLst/>
              </p:spPr>
              <p:txBody>
                <a:bodyPr/>
                <a:lstStyle/>
                <a:p>
                  <a:pPr algn="ctr" eaLnBrk="0" hangingPunct="0"/>
                  <a:r>
                    <a:rPr lang="en-AU" sz="1300" b="1">
                      <a:solidFill>
                        <a:srgbClr val="993366"/>
                      </a:solidFill>
                      <a:cs typeface="Times New Roman" pitchFamily="18" charset="0"/>
                    </a:rPr>
                    <a:t>A</a:t>
                  </a:r>
                  <a:endParaRPr lang="en-AU" sz="1300" b="1">
                    <a:cs typeface="Times New Roman" pitchFamily="18" charset="0"/>
                  </a:endParaRPr>
                </a:p>
                <a:p>
                  <a:pPr algn="ctr" eaLnBrk="0" hangingPunct="0"/>
                  <a:endParaRPr lang="en-AU" b="1"/>
                </a:p>
              </p:txBody>
            </p:sp>
            <p:sp>
              <p:nvSpPr>
                <p:cNvPr id="75814" name="Rectangle 31"/>
                <p:cNvSpPr>
                  <a:spLocks noChangeArrowheads="1"/>
                </p:cNvSpPr>
                <p:nvPr/>
              </p:nvSpPr>
              <p:spPr bwMode="auto">
                <a:xfrm>
                  <a:off x="0" y="1057"/>
                  <a:ext cx="1093" cy="413"/>
                </a:xfrm>
                <a:prstGeom prst="rect">
                  <a:avLst/>
                </a:prstGeom>
                <a:noFill/>
                <a:ln w="7">
                  <a:solidFill>
                    <a:srgbClr val="A0A0A0"/>
                  </a:solidFill>
                  <a:miter lim="800000"/>
                  <a:headEnd/>
                  <a:tailEnd/>
                </a:ln>
                <a:effectLst/>
              </p:spPr>
              <p:txBody>
                <a:bodyPr/>
                <a:lstStyle/>
                <a:p>
                  <a:endParaRPr lang="en-US"/>
                </a:p>
              </p:txBody>
            </p:sp>
          </p:grpSp>
          <p:grpSp>
            <p:nvGrpSpPr>
              <p:cNvPr id="12" name="Group 34"/>
              <p:cNvGrpSpPr>
                <a:grpSpLocks/>
              </p:cNvGrpSpPr>
              <p:nvPr/>
            </p:nvGrpSpPr>
            <p:grpSpPr bwMode="auto">
              <a:xfrm>
                <a:off x="1093" y="1057"/>
                <a:ext cx="1149" cy="413"/>
                <a:chOff x="1093" y="1057"/>
                <a:chExt cx="1149" cy="413"/>
              </a:xfrm>
            </p:grpSpPr>
            <p:sp>
              <p:nvSpPr>
                <p:cNvPr id="75811" name="Rectangle 9"/>
                <p:cNvSpPr>
                  <a:spLocks noChangeArrowheads="1"/>
                </p:cNvSpPr>
                <p:nvPr/>
              </p:nvSpPr>
              <p:spPr bwMode="auto">
                <a:xfrm>
                  <a:off x="1136" y="1057"/>
                  <a:ext cx="1063" cy="413"/>
                </a:xfrm>
                <a:prstGeom prst="rect">
                  <a:avLst/>
                </a:prstGeom>
                <a:noFill/>
                <a:ln w="9525">
                  <a:noFill/>
                  <a:miter lim="800000"/>
                  <a:headEnd/>
                  <a:tailEnd/>
                </a:ln>
                <a:effectLst/>
              </p:spPr>
              <p:txBody>
                <a:bodyPr/>
                <a:lstStyle/>
                <a:p>
                  <a:pPr algn="ctr" eaLnBrk="0" hangingPunct="0"/>
                  <a:r>
                    <a:rPr lang="en-AU" sz="1300" b="1">
                      <a:solidFill>
                        <a:srgbClr val="993366"/>
                      </a:solidFill>
                      <a:cs typeface="Times New Roman" pitchFamily="18" charset="0"/>
                    </a:rPr>
                    <a:t>24</a:t>
                  </a:r>
                  <a:endParaRPr lang="en-AU" sz="1300" b="1">
                    <a:cs typeface="Times New Roman" pitchFamily="18" charset="0"/>
                  </a:endParaRPr>
                </a:p>
                <a:p>
                  <a:pPr algn="ctr" eaLnBrk="0" hangingPunct="0"/>
                  <a:endParaRPr lang="en-AU"/>
                </a:p>
              </p:txBody>
            </p:sp>
            <p:sp>
              <p:nvSpPr>
                <p:cNvPr id="75812" name="Rectangle 33"/>
                <p:cNvSpPr>
                  <a:spLocks noChangeArrowheads="1"/>
                </p:cNvSpPr>
                <p:nvPr/>
              </p:nvSpPr>
              <p:spPr bwMode="auto">
                <a:xfrm>
                  <a:off x="1093" y="1057"/>
                  <a:ext cx="1149" cy="413"/>
                </a:xfrm>
                <a:prstGeom prst="rect">
                  <a:avLst/>
                </a:prstGeom>
                <a:noFill/>
                <a:ln w="7">
                  <a:solidFill>
                    <a:srgbClr val="A0A0A0"/>
                  </a:solidFill>
                  <a:miter lim="800000"/>
                  <a:headEnd/>
                  <a:tailEnd/>
                </a:ln>
                <a:effectLst/>
              </p:spPr>
              <p:txBody>
                <a:bodyPr/>
                <a:lstStyle/>
                <a:p>
                  <a:endParaRPr lang="en-US"/>
                </a:p>
              </p:txBody>
            </p:sp>
          </p:grpSp>
          <p:grpSp>
            <p:nvGrpSpPr>
              <p:cNvPr id="13" name="Group 36"/>
              <p:cNvGrpSpPr>
                <a:grpSpLocks/>
              </p:cNvGrpSpPr>
              <p:nvPr/>
            </p:nvGrpSpPr>
            <p:grpSpPr bwMode="auto">
              <a:xfrm>
                <a:off x="2242" y="1057"/>
                <a:ext cx="1642" cy="413"/>
                <a:chOff x="2242" y="1057"/>
                <a:chExt cx="1642" cy="413"/>
              </a:xfrm>
            </p:grpSpPr>
            <p:sp>
              <p:nvSpPr>
                <p:cNvPr id="75809" name="Rectangle 10"/>
                <p:cNvSpPr>
                  <a:spLocks noChangeArrowheads="1"/>
                </p:cNvSpPr>
                <p:nvPr/>
              </p:nvSpPr>
              <p:spPr bwMode="auto">
                <a:xfrm>
                  <a:off x="2285" y="1057"/>
                  <a:ext cx="1556" cy="413"/>
                </a:xfrm>
                <a:prstGeom prst="rect">
                  <a:avLst/>
                </a:prstGeom>
                <a:noFill/>
                <a:ln w="9525">
                  <a:noFill/>
                  <a:miter lim="800000"/>
                  <a:headEnd/>
                  <a:tailEnd/>
                </a:ln>
                <a:effectLst/>
              </p:spPr>
              <p:txBody>
                <a:bodyPr/>
                <a:lstStyle/>
                <a:p>
                  <a:pPr algn="ctr" eaLnBrk="0" hangingPunct="0"/>
                  <a:r>
                    <a:rPr lang="en-AU" sz="1300" b="1">
                      <a:solidFill>
                        <a:srgbClr val="993366"/>
                      </a:solidFill>
                      <a:cs typeface="Times New Roman" pitchFamily="18" charset="0"/>
                    </a:rPr>
                    <a:t>22</a:t>
                  </a:r>
                  <a:endParaRPr lang="en-AU" sz="1300" b="1">
                    <a:cs typeface="Times New Roman" pitchFamily="18" charset="0"/>
                  </a:endParaRPr>
                </a:p>
                <a:p>
                  <a:pPr algn="ctr" eaLnBrk="0" hangingPunct="0"/>
                  <a:endParaRPr lang="en-AU" b="1"/>
                </a:p>
              </p:txBody>
            </p:sp>
            <p:sp>
              <p:nvSpPr>
                <p:cNvPr id="75810" name="Rectangle 35"/>
                <p:cNvSpPr>
                  <a:spLocks noChangeArrowheads="1"/>
                </p:cNvSpPr>
                <p:nvPr/>
              </p:nvSpPr>
              <p:spPr bwMode="auto">
                <a:xfrm>
                  <a:off x="2242" y="1057"/>
                  <a:ext cx="1642" cy="413"/>
                </a:xfrm>
                <a:prstGeom prst="rect">
                  <a:avLst/>
                </a:prstGeom>
                <a:noFill/>
                <a:ln w="7">
                  <a:solidFill>
                    <a:srgbClr val="A0A0A0"/>
                  </a:solidFill>
                  <a:miter lim="800000"/>
                  <a:headEnd/>
                  <a:tailEnd/>
                </a:ln>
                <a:effectLst/>
              </p:spPr>
              <p:txBody>
                <a:bodyPr/>
                <a:lstStyle/>
                <a:p>
                  <a:endParaRPr lang="en-US"/>
                </a:p>
              </p:txBody>
            </p:sp>
          </p:grpSp>
          <p:grpSp>
            <p:nvGrpSpPr>
              <p:cNvPr id="14" name="Group 38"/>
              <p:cNvGrpSpPr>
                <a:grpSpLocks/>
              </p:cNvGrpSpPr>
              <p:nvPr/>
            </p:nvGrpSpPr>
            <p:grpSpPr bwMode="auto">
              <a:xfrm>
                <a:off x="0" y="1470"/>
                <a:ext cx="1093" cy="413"/>
                <a:chOff x="0" y="1470"/>
                <a:chExt cx="1093" cy="413"/>
              </a:xfrm>
            </p:grpSpPr>
            <p:sp>
              <p:nvSpPr>
                <p:cNvPr id="75807" name="Rectangle 11"/>
                <p:cNvSpPr>
                  <a:spLocks noChangeArrowheads="1"/>
                </p:cNvSpPr>
                <p:nvPr/>
              </p:nvSpPr>
              <p:spPr bwMode="auto">
                <a:xfrm>
                  <a:off x="43" y="1470"/>
                  <a:ext cx="1007" cy="413"/>
                </a:xfrm>
                <a:prstGeom prst="rect">
                  <a:avLst/>
                </a:prstGeom>
                <a:noFill/>
                <a:ln w="9525">
                  <a:noFill/>
                  <a:miter lim="800000"/>
                  <a:headEnd/>
                  <a:tailEnd/>
                </a:ln>
                <a:effectLst/>
              </p:spPr>
              <p:txBody>
                <a:bodyPr/>
                <a:lstStyle/>
                <a:p>
                  <a:pPr algn="ctr" eaLnBrk="0" hangingPunct="0"/>
                  <a:r>
                    <a:rPr lang="en-AU" sz="1300" b="1">
                      <a:solidFill>
                        <a:srgbClr val="993366"/>
                      </a:solidFill>
                      <a:cs typeface="Times New Roman" pitchFamily="18" charset="0"/>
                    </a:rPr>
                    <a:t>B</a:t>
                  </a:r>
                  <a:endParaRPr lang="en-AU" sz="1300" b="1">
                    <a:cs typeface="Times New Roman" pitchFamily="18" charset="0"/>
                  </a:endParaRPr>
                </a:p>
                <a:p>
                  <a:pPr algn="ctr" eaLnBrk="0" hangingPunct="0"/>
                  <a:endParaRPr lang="en-AU"/>
                </a:p>
              </p:txBody>
            </p:sp>
            <p:sp>
              <p:nvSpPr>
                <p:cNvPr id="75808" name="Rectangle 37"/>
                <p:cNvSpPr>
                  <a:spLocks noChangeArrowheads="1"/>
                </p:cNvSpPr>
                <p:nvPr/>
              </p:nvSpPr>
              <p:spPr bwMode="auto">
                <a:xfrm>
                  <a:off x="0" y="1470"/>
                  <a:ext cx="1093" cy="413"/>
                </a:xfrm>
                <a:prstGeom prst="rect">
                  <a:avLst/>
                </a:prstGeom>
                <a:noFill/>
                <a:ln w="7">
                  <a:solidFill>
                    <a:srgbClr val="A0A0A0"/>
                  </a:solidFill>
                  <a:miter lim="800000"/>
                  <a:headEnd/>
                  <a:tailEnd/>
                </a:ln>
                <a:effectLst/>
              </p:spPr>
              <p:txBody>
                <a:bodyPr/>
                <a:lstStyle/>
                <a:p>
                  <a:endParaRPr lang="en-US"/>
                </a:p>
              </p:txBody>
            </p:sp>
          </p:grpSp>
          <p:grpSp>
            <p:nvGrpSpPr>
              <p:cNvPr id="15" name="Group 40"/>
              <p:cNvGrpSpPr>
                <a:grpSpLocks/>
              </p:cNvGrpSpPr>
              <p:nvPr/>
            </p:nvGrpSpPr>
            <p:grpSpPr bwMode="auto">
              <a:xfrm>
                <a:off x="1093" y="1470"/>
                <a:ext cx="1149" cy="413"/>
                <a:chOff x="1093" y="1470"/>
                <a:chExt cx="1149" cy="413"/>
              </a:xfrm>
            </p:grpSpPr>
            <p:sp>
              <p:nvSpPr>
                <p:cNvPr id="75805" name="Rectangle 12"/>
                <p:cNvSpPr>
                  <a:spLocks noChangeArrowheads="1"/>
                </p:cNvSpPr>
                <p:nvPr/>
              </p:nvSpPr>
              <p:spPr bwMode="auto">
                <a:xfrm>
                  <a:off x="1136" y="1470"/>
                  <a:ext cx="1063" cy="413"/>
                </a:xfrm>
                <a:prstGeom prst="rect">
                  <a:avLst/>
                </a:prstGeom>
                <a:noFill/>
                <a:ln w="9525">
                  <a:noFill/>
                  <a:miter lim="800000"/>
                  <a:headEnd/>
                  <a:tailEnd/>
                </a:ln>
                <a:effectLst/>
              </p:spPr>
              <p:txBody>
                <a:bodyPr/>
                <a:lstStyle/>
                <a:p>
                  <a:pPr algn="ctr" eaLnBrk="0" hangingPunct="0"/>
                  <a:r>
                    <a:rPr lang="en-AU" sz="1300" b="1">
                      <a:solidFill>
                        <a:srgbClr val="993366"/>
                      </a:solidFill>
                      <a:cs typeface="Times New Roman" pitchFamily="18" charset="0"/>
                    </a:rPr>
                    <a:t>16</a:t>
                  </a:r>
                  <a:endParaRPr lang="en-AU" sz="1300" b="1">
                    <a:cs typeface="Times New Roman" pitchFamily="18" charset="0"/>
                  </a:endParaRPr>
                </a:p>
                <a:p>
                  <a:pPr algn="ctr" eaLnBrk="0" hangingPunct="0"/>
                  <a:endParaRPr lang="en-AU" b="1"/>
                </a:p>
              </p:txBody>
            </p:sp>
            <p:sp>
              <p:nvSpPr>
                <p:cNvPr id="75806" name="Rectangle 39"/>
                <p:cNvSpPr>
                  <a:spLocks noChangeArrowheads="1"/>
                </p:cNvSpPr>
                <p:nvPr/>
              </p:nvSpPr>
              <p:spPr bwMode="auto">
                <a:xfrm>
                  <a:off x="1093" y="1470"/>
                  <a:ext cx="1149" cy="413"/>
                </a:xfrm>
                <a:prstGeom prst="rect">
                  <a:avLst/>
                </a:prstGeom>
                <a:noFill/>
                <a:ln w="7">
                  <a:solidFill>
                    <a:srgbClr val="A0A0A0"/>
                  </a:solidFill>
                  <a:miter lim="800000"/>
                  <a:headEnd/>
                  <a:tailEnd/>
                </a:ln>
                <a:effectLst/>
              </p:spPr>
              <p:txBody>
                <a:bodyPr/>
                <a:lstStyle/>
                <a:p>
                  <a:endParaRPr lang="en-US"/>
                </a:p>
              </p:txBody>
            </p:sp>
          </p:grpSp>
          <p:grpSp>
            <p:nvGrpSpPr>
              <p:cNvPr id="16" name="Group 42"/>
              <p:cNvGrpSpPr>
                <a:grpSpLocks/>
              </p:cNvGrpSpPr>
              <p:nvPr/>
            </p:nvGrpSpPr>
            <p:grpSpPr bwMode="auto">
              <a:xfrm>
                <a:off x="2242" y="1470"/>
                <a:ext cx="1642" cy="413"/>
                <a:chOff x="2242" y="1470"/>
                <a:chExt cx="1642" cy="413"/>
              </a:xfrm>
            </p:grpSpPr>
            <p:sp>
              <p:nvSpPr>
                <p:cNvPr id="75803" name="Rectangle 13"/>
                <p:cNvSpPr>
                  <a:spLocks noChangeArrowheads="1"/>
                </p:cNvSpPr>
                <p:nvPr/>
              </p:nvSpPr>
              <p:spPr bwMode="auto">
                <a:xfrm>
                  <a:off x="2285" y="1470"/>
                  <a:ext cx="1556" cy="413"/>
                </a:xfrm>
                <a:prstGeom prst="rect">
                  <a:avLst/>
                </a:prstGeom>
                <a:noFill/>
                <a:ln w="9525">
                  <a:noFill/>
                  <a:miter lim="800000"/>
                  <a:headEnd/>
                  <a:tailEnd/>
                </a:ln>
                <a:effectLst/>
              </p:spPr>
              <p:txBody>
                <a:bodyPr/>
                <a:lstStyle/>
                <a:p>
                  <a:pPr algn="ctr" eaLnBrk="0" hangingPunct="0"/>
                  <a:r>
                    <a:rPr lang="en-AU" sz="1300" b="1">
                      <a:solidFill>
                        <a:srgbClr val="993366"/>
                      </a:solidFill>
                      <a:cs typeface="Times New Roman" pitchFamily="18" charset="0"/>
                    </a:rPr>
                    <a:t>14</a:t>
                  </a:r>
                  <a:endParaRPr lang="en-AU" sz="1300" b="1">
                    <a:cs typeface="Times New Roman" pitchFamily="18" charset="0"/>
                  </a:endParaRPr>
                </a:p>
                <a:p>
                  <a:pPr algn="ctr" eaLnBrk="0" hangingPunct="0"/>
                  <a:endParaRPr lang="en-AU"/>
                </a:p>
              </p:txBody>
            </p:sp>
            <p:sp>
              <p:nvSpPr>
                <p:cNvPr id="75804" name="Rectangle 41"/>
                <p:cNvSpPr>
                  <a:spLocks noChangeArrowheads="1"/>
                </p:cNvSpPr>
                <p:nvPr/>
              </p:nvSpPr>
              <p:spPr bwMode="auto">
                <a:xfrm>
                  <a:off x="2242" y="1470"/>
                  <a:ext cx="1642" cy="413"/>
                </a:xfrm>
                <a:prstGeom prst="rect">
                  <a:avLst/>
                </a:prstGeom>
                <a:noFill/>
                <a:ln w="7">
                  <a:solidFill>
                    <a:srgbClr val="A0A0A0"/>
                  </a:solidFill>
                  <a:miter lim="800000"/>
                  <a:headEnd/>
                  <a:tailEnd/>
                </a:ln>
                <a:effectLst/>
              </p:spPr>
              <p:txBody>
                <a:bodyPr/>
                <a:lstStyle/>
                <a:p>
                  <a:endParaRPr lang="en-US"/>
                </a:p>
              </p:txBody>
            </p:sp>
          </p:grpSp>
          <p:grpSp>
            <p:nvGrpSpPr>
              <p:cNvPr id="17" name="Group 44"/>
              <p:cNvGrpSpPr>
                <a:grpSpLocks/>
              </p:cNvGrpSpPr>
              <p:nvPr/>
            </p:nvGrpSpPr>
            <p:grpSpPr bwMode="auto">
              <a:xfrm>
                <a:off x="0" y="1883"/>
                <a:ext cx="1093" cy="413"/>
                <a:chOff x="0" y="1883"/>
                <a:chExt cx="1093" cy="413"/>
              </a:xfrm>
            </p:grpSpPr>
            <p:sp>
              <p:nvSpPr>
                <p:cNvPr id="75801" name="Rectangle 14"/>
                <p:cNvSpPr>
                  <a:spLocks noChangeArrowheads="1"/>
                </p:cNvSpPr>
                <p:nvPr/>
              </p:nvSpPr>
              <p:spPr bwMode="auto">
                <a:xfrm>
                  <a:off x="43" y="1883"/>
                  <a:ext cx="1007" cy="413"/>
                </a:xfrm>
                <a:prstGeom prst="rect">
                  <a:avLst/>
                </a:prstGeom>
                <a:noFill/>
                <a:ln w="9525">
                  <a:noFill/>
                  <a:miter lim="800000"/>
                  <a:headEnd/>
                  <a:tailEnd/>
                </a:ln>
                <a:effectLst/>
              </p:spPr>
              <p:txBody>
                <a:bodyPr/>
                <a:lstStyle/>
                <a:p>
                  <a:pPr algn="ctr" eaLnBrk="0" hangingPunct="0"/>
                  <a:r>
                    <a:rPr lang="en-AU" sz="1300" b="1">
                      <a:solidFill>
                        <a:srgbClr val="993366"/>
                      </a:solidFill>
                      <a:cs typeface="Times New Roman" pitchFamily="18" charset="0"/>
                    </a:rPr>
                    <a:t>C</a:t>
                  </a:r>
                  <a:endParaRPr lang="en-AU" sz="1300" b="1">
                    <a:cs typeface="Times New Roman" pitchFamily="18" charset="0"/>
                  </a:endParaRPr>
                </a:p>
                <a:p>
                  <a:pPr algn="ctr" eaLnBrk="0" hangingPunct="0"/>
                  <a:endParaRPr lang="en-AU"/>
                </a:p>
              </p:txBody>
            </p:sp>
            <p:sp>
              <p:nvSpPr>
                <p:cNvPr id="75802" name="Rectangle 43"/>
                <p:cNvSpPr>
                  <a:spLocks noChangeArrowheads="1"/>
                </p:cNvSpPr>
                <p:nvPr/>
              </p:nvSpPr>
              <p:spPr bwMode="auto">
                <a:xfrm>
                  <a:off x="0" y="1883"/>
                  <a:ext cx="1093" cy="413"/>
                </a:xfrm>
                <a:prstGeom prst="rect">
                  <a:avLst/>
                </a:prstGeom>
                <a:noFill/>
                <a:ln w="7">
                  <a:solidFill>
                    <a:srgbClr val="A0A0A0"/>
                  </a:solidFill>
                  <a:miter lim="800000"/>
                  <a:headEnd/>
                  <a:tailEnd/>
                </a:ln>
                <a:effectLst/>
              </p:spPr>
              <p:txBody>
                <a:bodyPr/>
                <a:lstStyle/>
                <a:p>
                  <a:endParaRPr lang="en-US"/>
                </a:p>
              </p:txBody>
            </p:sp>
          </p:grpSp>
          <p:grpSp>
            <p:nvGrpSpPr>
              <p:cNvPr id="18" name="Group 46"/>
              <p:cNvGrpSpPr>
                <a:grpSpLocks/>
              </p:cNvGrpSpPr>
              <p:nvPr/>
            </p:nvGrpSpPr>
            <p:grpSpPr bwMode="auto">
              <a:xfrm>
                <a:off x="1093" y="1883"/>
                <a:ext cx="1149" cy="413"/>
                <a:chOff x="1093" y="1883"/>
                <a:chExt cx="1149" cy="413"/>
              </a:xfrm>
            </p:grpSpPr>
            <p:sp>
              <p:nvSpPr>
                <p:cNvPr id="75799" name="Rectangle 15"/>
                <p:cNvSpPr>
                  <a:spLocks noChangeArrowheads="1"/>
                </p:cNvSpPr>
                <p:nvPr/>
              </p:nvSpPr>
              <p:spPr bwMode="auto">
                <a:xfrm>
                  <a:off x="1136" y="1883"/>
                  <a:ext cx="1063" cy="413"/>
                </a:xfrm>
                <a:prstGeom prst="rect">
                  <a:avLst/>
                </a:prstGeom>
                <a:noFill/>
                <a:ln w="9525">
                  <a:noFill/>
                  <a:miter lim="800000"/>
                  <a:headEnd/>
                  <a:tailEnd/>
                </a:ln>
                <a:effectLst/>
              </p:spPr>
              <p:txBody>
                <a:bodyPr/>
                <a:lstStyle/>
                <a:p>
                  <a:pPr algn="ctr" eaLnBrk="0" hangingPunct="0"/>
                  <a:r>
                    <a:rPr lang="en-AU" sz="1300" b="1">
                      <a:solidFill>
                        <a:srgbClr val="993366"/>
                      </a:solidFill>
                      <a:cs typeface="Times New Roman" pitchFamily="18" charset="0"/>
                    </a:rPr>
                    <a:t>8</a:t>
                  </a:r>
                  <a:endParaRPr lang="en-AU" sz="1300" b="1">
                    <a:cs typeface="Times New Roman" pitchFamily="18" charset="0"/>
                  </a:endParaRPr>
                </a:p>
                <a:p>
                  <a:pPr algn="ctr" eaLnBrk="0" hangingPunct="0"/>
                  <a:endParaRPr lang="en-AU"/>
                </a:p>
              </p:txBody>
            </p:sp>
            <p:sp>
              <p:nvSpPr>
                <p:cNvPr id="75800" name="Rectangle 45"/>
                <p:cNvSpPr>
                  <a:spLocks noChangeArrowheads="1"/>
                </p:cNvSpPr>
                <p:nvPr/>
              </p:nvSpPr>
              <p:spPr bwMode="auto">
                <a:xfrm>
                  <a:off x="1093" y="1883"/>
                  <a:ext cx="1149" cy="413"/>
                </a:xfrm>
                <a:prstGeom prst="rect">
                  <a:avLst/>
                </a:prstGeom>
                <a:noFill/>
                <a:ln w="7">
                  <a:solidFill>
                    <a:srgbClr val="A0A0A0"/>
                  </a:solidFill>
                  <a:miter lim="800000"/>
                  <a:headEnd/>
                  <a:tailEnd/>
                </a:ln>
                <a:effectLst/>
              </p:spPr>
              <p:txBody>
                <a:bodyPr/>
                <a:lstStyle/>
                <a:p>
                  <a:endParaRPr lang="en-US"/>
                </a:p>
              </p:txBody>
            </p:sp>
          </p:grpSp>
          <p:grpSp>
            <p:nvGrpSpPr>
              <p:cNvPr id="19" name="Group 48"/>
              <p:cNvGrpSpPr>
                <a:grpSpLocks/>
              </p:cNvGrpSpPr>
              <p:nvPr/>
            </p:nvGrpSpPr>
            <p:grpSpPr bwMode="auto">
              <a:xfrm>
                <a:off x="2242" y="1883"/>
                <a:ext cx="1642" cy="413"/>
                <a:chOff x="2242" y="1883"/>
                <a:chExt cx="1642" cy="413"/>
              </a:xfrm>
            </p:grpSpPr>
            <p:sp>
              <p:nvSpPr>
                <p:cNvPr id="75797" name="Rectangle 16"/>
                <p:cNvSpPr>
                  <a:spLocks noChangeArrowheads="1"/>
                </p:cNvSpPr>
                <p:nvPr/>
              </p:nvSpPr>
              <p:spPr bwMode="auto">
                <a:xfrm>
                  <a:off x="2285" y="1883"/>
                  <a:ext cx="1556" cy="413"/>
                </a:xfrm>
                <a:prstGeom prst="rect">
                  <a:avLst/>
                </a:prstGeom>
                <a:noFill/>
                <a:ln w="9525">
                  <a:noFill/>
                  <a:miter lim="800000"/>
                  <a:headEnd/>
                  <a:tailEnd/>
                </a:ln>
                <a:effectLst/>
              </p:spPr>
              <p:txBody>
                <a:bodyPr/>
                <a:lstStyle/>
                <a:p>
                  <a:pPr algn="ctr" eaLnBrk="0" hangingPunct="0"/>
                  <a:r>
                    <a:rPr lang="en-AU" sz="1300" b="1">
                      <a:solidFill>
                        <a:srgbClr val="993366"/>
                      </a:solidFill>
                      <a:cs typeface="Times New Roman" pitchFamily="18" charset="0"/>
                    </a:rPr>
                    <a:t>6</a:t>
                  </a:r>
                  <a:endParaRPr lang="en-AU" sz="1300" b="1">
                    <a:cs typeface="Times New Roman" pitchFamily="18" charset="0"/>
                  </a:endParaRPr>
                </a:p>
                <a:p>
                  <a:pPr algn="ctr" eaLnBrk="0" hangingPunct="0"/>
                  <a:endParaRPr lang="en-AU" b="1"/>
                </a:p>
              </p:txBody>
            </p:sp>
            <p:sp>
              <p:nvSpPr>
                <p:cNvPr id="75798" name="Rectangle 47"/>
                <p:cNvSpPr>
                  <a:spLocks noChangeArrowheads="1"/>
                </p:cNvSpPr>
                <p:nvPr/>
              </p:nvSpPr>
              <p:spPr bwMode="auto">
                <a:xfrm>
                  <a:off x="2242" y="1883"/>
                  <a:ext cx="1642" cy="413"/>
                </a:xfrm>
                <a:prstGeom prst="rect">
                  <a:avLst/>
                </a:prstGeom>
                <a:noFill/>
                <a:ln w="7">
                  <a:solidFill>
                    <a:srgbClr val="A0A0A0"/>
                  </a:solidFill>
                  <a:miter lim="800000"/>
                  <a:headEnd/>
                  <a:tailEnd/>
                </a:ln>
                <a:effectLst/>
              </p:spPr>
              <p:txBody>
                <a:bodyPr/>
                <a:lstStyle/>
                <a:p>
                  <a:endParaRPr lang="en-US"/>
                </a:p>
              </p:txBody>
            </p:sp>
          </p:grpSp>
        </p:grpSp>
        <p:sp>
          <p:nvSpPr>
            <p:cNvPr id="75783" name="Rectangle 50"/>
            <p:cNvSpPr>
              <a:spLocks noChangeArrowheads="1"/>
            </p:cNvSpPr>
            <p:nvPr/>
          </p:nvSpPr>
          <p:spPr bwMode="auto">
            <a:xfrm>
              <a:off x="-3" y="-3"/>
              <a:ext cx="3890" cy="2302"/>
            </a:xfrm>
            <a:prstGeom prst="rect">
              <a:avLst/>
            </a:prstGeom>
            <a:noFill/>
            <a:ln w="9525">
              <a:solidFill>
                <a:srgbClr val="A0A0A0"/>
              </a:solidFill>
              <a:miter lim="800000"/>
              <a:headEnd/>
              <a:tailEnd/>
            </a:ln>
            <a:effectLst/>
          </p:spPr>
          <p:txBody>
            <a:bodyPr/>
            <a:lstStyle/>
            <a:p>
              <a:endParaRPr lang="en-US"/>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08C1001-6168-48DB-8455-7C62F1F59855}" type="slidenum">
              <a:rPr lang="en-US"/>
              <a:pPr/>
              <a:t>4</a:t>
            </a:fld>
            <a:endParaRPr lang="en-US"/>
          </a:p>
        </p:txBody>
      </p:sp>
      <p:sp>
        <p:nvSpPr>
          <p:cNvPr id="39938" name="Rectangle 2"/>
          <p:cNvSpPr>
            <a:spLocks noGrp="1" noChangeArrowheads="1"/>
          </p:cNvSpPr>
          <p:nvPr>
            <p:ph type="title"/>
          </p:nvPr>
        </p:nvSpPr>
        <p:spPr>
          <a:xfrm>
            <a:off x="685800" y="304800"/>
            <a:ext cx="7772400" cy="1066800"/>
          </a:xfrm>
        </p:spPr>
        <p:txBody>
          <a:bodyPr/>
          <a:lstStyle/>
          <a:p>
            <a:r>
              <a:rPr lang="en-US" sz="4000"/>
              <a:t>Internet addressing</a:t>
            </a:r>
            <a:endParaRPr lang="en-US"/>
          </a:p>
        </p:txBody>
      </p:sp>
      <p:sp>
        <p:nvSpPr>
          <p:cNvPr id="39939" name="Rectangle 3"/>
          <p:cNvSpPr>
            <a:spLocks noGrp="1" noChangeArrowheads="1"/>
          </p:cNvSpPr>
          <p:nvPr>
            <p:ph type="body" idx="1"/>
          </p:nvPr>
        </p:nvSpPr>
        <p:spPr>
          <a:xfrm>
            <a:off x="990600" y="1752600"/>
            <a:ext cx="7620000" cy="4343400"/>
          </a:xfrm>
        </p:spPr>
        <p:txBody>
          <a:bodyPr>
            <a:normAutofit lnSpcReduction="10000"/>
          </a:bodyPr>
          <a:lstStyle/>
          <a:p>
            <a:pPr algn="just">
              <a:lnSpc>
                <a:spcPct val="90000"/>
              </a:lnSpc>
              <a:buFont typeface="Monotype Sorts" pitchFamily="2" charset="2"/>
              <a:buNone/>
            </a:pPr>
            <a:r>
              <a:rPr lang="en-US" sz="2400" b="1" dirty="0">
                <a:latin typeface="Arial" pitchFamily="34" charset="0"/>
              </a:rPr>
              <a:t>Two types of Top Level Domains are Used:</a:t>
            </a:r>
          </a:p>
          <a:p>
            <a:pPr algn="just">
              <a:lnSpc>
                <a:spcPct val="90000"/>
              </a:lnSpc>
            </a:pPr>
            <a:r>
              <a:rPr lang="en-US" sz="2400" b="1" dirty="0" err="1">
                <a:latin typeface="Arial" pitchFamily="34" charset="0"/>
              </a:rPr>
              <a:t>Organisational</a:t>
            </a:r>
            <a:r>
              <a:rPr lang="en-US" sz="2400" b="1" dirty="0">
                <a:latin typeface="Arial" pitchFamily="34" charset="0"/>
              </a:rPr>
              <a:t> Top Level Domain </a:t>
            </a:r>
          </a:p>
          <a:p>
            <a:pPr algn="just">
              <a:lnSpc>
                <a:spcPct val="90000"/>
              </a:lnSpc>
            </a:pPr>
            <a:r>
              <a:rPr lang="en-US" sz="2400" b="1" dirty="0">
                <a:latin typeface="Arial" pitchFamily="34" charset="0"/>
              </a:rPr>
              <a:t>Geographical Top Level Domain</a:t>
            </a:r>
          </a:p>
          <a:p>
            <a:pPr algn="just">
              <a:lnSpc>
                <a:spcPct val="90000"/>
              </a:lnSpc>
              <a:buFont typeface="Monotype Sorts" pitchFamily="2" charset="2"/>
              <a:buNone/>
            </a:pPr>
            <a:r>
              <a:rPr lang="en-US" sz="2400" b="1" u="sng" dirty="0" err="1">
                <a:latin typeface="Arial" pitchFamily="34" charset="0"/>
              </a:rPr>
              <a:t>Organisational</a:t>
            </a:r>
            <a:r>
              <a:rPr lang="en-US" sz="2400" b="1" dirty="0">
                <a:latin typeface="Arial" pitchFamily="34" charset="0"/>
              </a:rPr>
              <a:t>			 </a:t>
            </a:r>
            <a:r>
              <a:rPr lang="en-US" sz="2400" b="1" u="sng" dirty="0">
                <a:latin typeface="Arial" pitchFamily="34" charset="0"/>
              </a:rPr>
              <a:t>Geographical</a:t>
            </a:r>
            <a:endParaRPr lang="en-US" sz="2400" b="1" dirty="0">
              <a:latin typeface="Arial" pitchFamily="34" charset="0"/>
            </a:endParaRPr>
          </a:p>
          <a:p>
            <a:pPr algn="just">
              <a:lnSpc>
                <a:spcPct val="90000"/>
              </a:lnSpc>
              <a:buFont typeface="Monotype Sorts" pitchFamily="2" charset="2"/>
              <a:buNone/>
            </a:pPr>
            <a:r>
              <a:rPr lang="en-US" sz="2400" b="1" dirty="0">
                <a:latin typeface="Arial" pitchFamily="34" charset="0"/>
              </a:rPr>
              <a:t>.com-Commercial </a:t>
            </a:r>
            <a:r>
              <a:rPr lang="en-US" sz="2400" b="1" dirty="0" err="1">
                <a:latin typeface="Arial" pitchFamily="34" charset="0"/>
              </a:rPr>
              <a:t>Organisation</a:t>
            </a:r>
            <a:r>
              <a:rPr lang="en-US" sz="2400" b="1" dirty="0">
                <a:latin typeface="Arial" pitchFamily="34" charset="0"/>
              </a:rPr>
              <a:t>    .</a:t>
            </a:r>
            <a:r>
              <a:rPr lang="en-US" sz="2400" b="1" dirty="0" err="1">
                <a:latin typeface="Arial" pitchFamily="34" charset="0"/>
              </a:rPr>
              <a:t>np</a:t>
            </a:r>
            <a:r>
              <a:rPr lang="en-US" sz="2400" b="1" dirty="0">
                <a:latin typeface="Arial" pitchFamily="34" charset="0"/>
              </a:rPr>
              <a:t>- </a:t>
            </a:r>
            <a:r>
              <a:rPr lang="en-US" sz="2400" b="1" dirty="0" err="1">
                <a:latin typeface="Arial" pitchFamily="34" charset="0"/>
              </a:rPr>
              <a:t>nepal</a:t>
            </a:r>
            <a:endParaRPr lang="en-US" sz="2400" b="1" dirty="0">
              <a:latin typeface="Arial" pitchFamily="34" charset="0"/>
            </a:endParaRPr>
          </a:p>
          <a:p>
            <a:pPr algn="just">
              <a:lnSpc>
                <a:spcPct val="90000"/>
              </a:lnSpc>
              <a:buFont typeface="Monotype Sorts" pitchFamily="2" charset="2"/>
              <a:buNone/>
            </a:pPr>
            <a:r>
              <a:rPr lang="en-US" sz="2400" b="1" dirty="0">
                <a:latin typeface="Arial" pitchFamily="34" charset="0"/>
              </a:rPr>
              <a:t>.</a:t>
            </a:r>
            <a:r>
              <a:rPr lang="en-US" sz="2400" b="1" dirty="0" err="1">
                <a:latin typeface="Arial" pitchFamily="34" charset="0"/>
              </a:rPr>
              <a:t>edu</a:t>
            </a:r>
            <a:r>
              <a:rPr lang="en-US" sz="2400" b="1" dirty="0">
                <a:latin typeface="Arial" pitchFamily="34" charset="0"/>
              </a:rPr>
              <a:t>- Educational Institution	   .in- India</a:t>
            </a:r>
          </a:p>
          <a:p>
            <a:pPr algn="just">
              <a:lnSpc>
                <a:spcPct val="90000"/>
              </a:lnSpc>
              <a:buFont typeface="Monotype Sorts" pitchFamily="2" charset="2"/>
              <a:buNone/>
            </a:pPr>
            <a:r>
              <a:rPr lang="en-US" sz="2400" b="1" dirty="0">
                <a:latin typeface="Arial" pitchFamily="34" charset="0"/>
              </a:rPr>
              <a:t>.</a:t>
            </a:r>
            <a:r>
              <a:rPr lang="en-US" sz="2400" b="1" dirty="0" err="1">
                <a:latin typeface="Arial" pitchFamily="34" charset="0"/>
              </a:rPr>
              <a:t>gov</a:t>
            </a:r>
            <a:r>
              <a:rPr lang="en-US" sz="2400" b="1" dirty="0">
                <a:latin typeface="Arial" pitchFamily="34" charset="0"/>
              </a:rPr>
              <a:t>- Government			   .ca- Canada</a:t>
            </a:r>
          </a:p>
          <a:p>
            <a:pPr algn="just">
              <a:lnSpc>
                <a:spcPct val="90000"/>
              </a:lnSpc>
              <a:buFont typeface="Monotype Sorts" pitchFamily="2" charset="2"/>
              <a:buNone/>
            </a:pPr>
            <a:r>
              <a:rPr lang="en-US" sz="2400" b="1" dirty="0">
                <a:latin typeface="Arial" pitchFamily="34" charset="0"/>
              </a:rPr>
              <a:t>.</a:t>
            </a:r>
            <a:r>
              <a:rPr lang="en-US" sz="2400" b="1" dirty="0" err="1">
                <a:latin typeface="Arial" pitchFamily="34" charset="0"/>
              </a:rPr>
              <a:t>int</a:t>
            </a:r>
            <a:r>
              <a:rPr lang="en-US" sz="2400" b="1" dirty="0">
                <a:latin typeface="Arial" pitchFamily="34" charset="0"/>
              </a:rPr>
              <a:t>  - International </a:t>
            </a:r>
            <a:r>
              <a:rPr lang="en-US" sz="2400" b="1" dirty="0" err="1">
                <a:latin typeface="Arial" pitchFamily="34" charset="0"/>
              </a:rPr>
              <a:t>Organisation</a:t>
            </a:r>
            <a:r>
              <a:rPr lang="en-US" sz="2400" b="1" dirty="0">
                <a:latin typeface="Arial" pitchFamily="34" charset="0"/>
              </a:rPr>
              <a:t>   .</a:t>
            </a:r>
            <a:r>
              <a:rPr lang="en-US" sz="2400" b="1" dirty="0" err="1">
                <a:latin typeface="Arial" pitchFamily="34" charset="0"/>
              </a:rPr>
              <a:t>np</a:t>
            </a:r>
            <a:r>
              <a:rPr lang="en-US" sz="2400" b="1" dirty="0">
                <a:latin typeface="Arial" pitchFamily="34" charset="0"/>
              </a:rPr>
              <a:t>- Nepal</a:t>
            </a:r>
          </a:p>
          <a:p>
            <a:pPr algn="just">
              <a:lnSpc>
                <a:spcPct val="90000"/>
              </a:lnSpc>
              <a:buFont typeface="Monotype Sorts" pitchFamily="2" charset="2"/>
              <a:buNone/>
            </a:pPr>
            <a:r>
              <a:rPr lang="en-US" sz="2400" b="1" dirty="0" err="1">
                <a:latin typeface="Arial" pitchFamily="34" charset="0"/>
              </a:rPr>
              <a:t>.net</a:t>
            </a:r>
            <a:r>
              <a:rPr lang="en-US" sz="2400" b="1" dirty="0">
                <a:latin typeface="Arial" pitchFamily="34" charset="0"/>
              </a:rPr>
              <a:t> - Networking </a:t>
            </a:r>
            <a:r>
              <a:rPr lang="en-US" sz="2400" b="1" dirty="0" err="1">
                <a:latin typeface="Arial" pitchFamily="34" charset="0"/>
              </a:rPr>
              <a:t>Organisation</a:t>
            </a:r>
            <a:r>
              <a:rPr lang="en-US" sz="2400" b="1" dirty="0">
                <a:latin typeface="Arial" pitchFamily="34" charset="0"/>
              </a:rPr>
              <a:t>	   .</a:t>
            </a:r>
            <a:r>
              <a:rPr lang="en-US" sz="2400" b="1" dirty="0" err="1">
                <a:latin typeface="Arial" pitchFamily="34" charset="0"/>
              </a:rPr>
              <a:t>jp</a:t>
            </a:r>
            <a:r>
              <a:rPr lang="en-US" sz="2400" b="1" dirty="0">
                <a:latin typeface="Arial" pitchFamily="34" charset="0"/>
              </a:rPr>
              <a:t>- Japan</a:t>
            </a:r>
          </a:p>
          <a:p>
            <a:pPr algn="just">
              <a:lnSpc>
                <a:spcPct val="90000"/>
              </a:lnSpc>
              <a:buFont typeface="Monotype Sorts" pitchFamily="2" charset="2"/>
              <a:buNone/>
            </a:pPr>
            <a:r>
              <a:rPr lang="en-US" sz="2400" b="1" dirty="0">
                <a:latin typeface="Arial" pitchFamily="34" charset="0"/>
              </a:rPr>
              <a:t>.org - Non Profit </a:t>
            </a:r>
            <a:r>
              <a:rPr lang="en-US" sz="2400" b="1" dirty="0" err="1">
                <a:latin typeface="Arial" pitchFamily="34" charset="0"/>
              </a:rPr>
              <a:t>Organisation</a:t>
            </a:r>
            <a:r>
              <a:rPr lang="en-US" sz="2400" b="1" dirty="0">
                <a:latin typeface="Arial" pitchFamily="34" charset="0"/>
              </a:rPr>
              <a:t>	   .</a:t>
            </a:r>
            <a:r>
              <a:rPr lang="en-US" sz="2400" b="1" dirty="0" err="1">
                <a:latin typeface="Arial" pitchFamily="34" charset="0"/>
              </a:rPr>
              <a:t>kr</a:t>
            </a:r>
            <a:r>
              <a:rPr lang="en-US" sz="2400" b="1" dirty="0">
                <a:latin typeface="Arial" pitchFamily="34" charset="0"/>
              </a:rPr>
              <a:t>- Korea</a:t>
            </a:r>
          </a:p>
          <a:p>
            <a:pPr algn="just">
              <a:lnSpc>
                <a:spcPct val="90000"/>
              </a:lnSpc>
              <a:buFont typeface="Monotype Sorts" pitchFamily="2" charset="2"/>
              <a:buNone/>
            </a:pPr>
            <a:r>
              <a:rPr lang="en-US" sz="2400" b="1" dirty="0">
                <a:latin typeface="Arial" pitchFamily="34" charset="0"/>
              </a:rPr>
              <a:t>.mil - Military </a:t>
            </a:r>
            <a:r>
              <a:rPr lang="en-US" sz="2400" b="1" dirty="0" err="1">
                <a:latin typeface="Arial" pitchFamily="34" charset="0"/>
              </a:rPr>
              <a:t>Organisation</a:t>
            </a:r>
            <a:r>
              <a:rPr lang="en-US" sz="2400" b="1" dirty="0">
                <a:latin typeface="Arial" pitchFamily="34" charset="0"/>
              </a:rPr>
              <a:t>	   .</a:t>
            </a:r>
            <a:r>
              <a:rPr lang="en-US" sz="2400" b="1" dirty="0" err="1">
                <a:latin typeface="Arial" pitchFamily="34" charset="0"/>
              </a:rPr>
              <a:t>uk</a:t>
            </a:r>
            <a:r>
              <a:rPr lang="en-US" sz="2400" b="1" dirty="0">
                <a:latin typeface="Arial" pitchFamily="34" charset="0"/>
              </a:rPr>
              <a:t>- UK</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 name="Slide Number Placeholder 4"/>
          <p:cNvSpPr>
            <a:spLocks noGrp="1"/>
          </p:cNvSpPr>
          <p:nvPr>
            <p:ph type="sldNum" sz="quarter" idx="12"/>
          </p:nvPr>
        </p:nvSpPr>
        <p:spPr/>
        <p:txBody>
          <a:bodyPr/>
          <a:lstStyle/>
          <a:p>
            <a:fld id="{4A40AB82-7261-458D-BFAC-E551A908DA09}" type="slidenum">
              <a:rPr lang="en-US"/>
              <a:pPr/>
              <a:t>40</a:t>
            </a:fld>
            <a:endParaRPr lang="en-US"/>
          </a:p>
        </p:txBody>
      </p:sp>
      <p:sp>
        <p:nvSpPr>
          <p:cNvPr id="87042" name="Rectangle 2"/>
          <p:cNvSpPr>
            <a:spLocks noGrp="1" noChangeArrowheads="1"/>
          </p:cNvSpPr>
          <p:nvPr>
            <p:ph type="title"/>
          </p:nvPr>
        </p:nvSpPr>
        <p:spPr>
          <a:xfrm>
            <a:off x="457199" y="286327"/>
            <a:ext cx="8261927" cy="774124"/>
          </a:xfrm>
        </p:spPr>
        <p:style>
          <a:lnRef idx="1">
            <a:schemeClr val="accent1"/>
          </a:lnRef>
          <a:fillRef idx="2">
            <a:schemeClr val="accent1"/>
          </a:fillRef>
          <a:effectRef idx="1">
            <a:schemeClr val="accent1"/>
          </a:effectRef>
          <a:fontRef idx="minor">
            <a:schemeClr val="dk1"/>
          </a:fontRef>
        </p:style>
        <p:txBody>
          <a:bodyPr/>
          <a:lstStyle/>
          <a:p>
            <a:r>
              <a:rPr lang="en-US" dirty="0"/>
              <a:t>Subnet Mask</a:t>
            </a:r>
          </a:p>
        </p:txBody>
      </p:sp>
      <p:grpSp>
        <p:nvGrpSpPr>
          <p:cNvPr id="2" name="Group 104"/>
          <p:cNvGrpSpPr>
            <a:grpSpLocks/>
          </p:cNvGrpSpPr>
          <p:nvPr/>
        </p:nvGrpSpPr>
        <p:grpSpPr bwMode="auto">
          <a:xfrm>
            <a:off x="1143000" y="1752600"/>
            <a:ext cx="7086600" cy="990600"/>
            <a:chOff x="720" y="1104"/>
            <a:chExt cx="4464" cy="624"/>
          </a:xfrm>
        </p:grpSpPr>
        <p:sp>
          <p:nvSpPr>
            <p:cNvPr id="87049" name="Text Box 9"/>
            <p:cNvSpPr txBox="1">
              <a:spLocks noChangeArrowheads="1"/>
            </p:cNvSpPr>
            <p:nvPr/>
          </p:nvSpPr>
          <p:spPr bwMode="auto">
            <a:xfrm>
              <a:off x="720" y="1257"/>
              <a:ext cx="1152" cy="231"/>
            </a:xfrm>
            <a:prstGeom prst="rect">
              <a:avLst/>
            </a:prstGeom>
            <a:noFill/>
            <a:ln w="9525">
              <a:noFill/>
              <a:miter lim="800000"/>
              <a:headEnd/>
              <a:tailEnd/>
            </a:ln>
            <a:effectLst/>
          </p:spPr>
          <p:txBody>
            <a:bodyPr>
              <a:spAutoFit/>
            </a:bodyPr>
            <a:lstStyle/>
            <a:p>
              <a:pPr>
                <a:spcBef>
                  <a:spcPct val="50000"/>
                </a:spcBef>
              </a:pPr>
              <a:r>
                <a:rPr lang="en-US" sz="1800" b="1"/>
                <a:t>IP Address</a:t>
              </a:r>
            </a:p>
          </p:txBody>
        </p:sp>
        <p:grpSp>
          <p:nvGrpSpPr>
            <p:cNvPr id="3" name="Group 98"/>
            <p:cNvGrpSpPr>
              <a:grpSpLocks/>
            </p:cNvGrpSpPr>
            <p:nvPr/>
          </p:nvGrpSpPr>
          <p:grpSpPr bwMode="auto">
            <a:xfrm>
              <a:off x="2496" y="1104"/>
              <a:ext cx="2688" cy="294"/>
              <a:chOff x="2496" y="1200"/>
              <a:chExt cx="2688" cy="294"/>
            </a:xfrm>
          </p:grpSpPr>
          <p:grpSp>
            <p:nvGrpSpPr>
              <p:cNvPr id="4" name="Group 37"/>
              <p:cNvGrpSpPr>
                <a:grpSpLocks/>
              </p:cNvGrpSpPr>
              <p:nvPr/>
            </p:nvGrpSpPr>
            <p:grpSpPr bwMode="auto">
              <a:xfrm>
                <a:off x="3840" y="1200"/>
                <a:ext cx="1344" cy="294"/>
                <a:chOff x="3840" y="1152"/>
                <a:chExt cx="1344" cy="294"/>
              </a:xfrm>
            </p:grpSpPr>
            <p:sp>
              <p:nvSpPr>
                <p:cNvPr id="87072" name="Text Box 32"/>
                <p:cNvSpPr txBox="1">
                  <a:spLocks noChangeArrowheads="1"/>
                </p:cNvSpPr>
                <p:nvPr/>
              </p:nvSpPr>
              <p:spPr bwMode="auto">
                <a:xfrm>
                  <a:off x="3840" y="1152"/>
                  <a:ext cx="672" cy="294"/>
                </a:xfrm>
                <a:prstGeom prst="rect">
                  <a:avLst/>
                </a:prstGeom>
                <a:solidFill>
                  <a:srgbClr val="FFFFCC"/>
                </a:solidFill>
                <a:ln w="9525">
                  <a:solidFill>
                    <a:srgbClr val="000000"/>
                  </a:solidFill>
                  <a:miter lim="800000"/>
                  <a:headEnd/>
                  <a:tailEnd/>
                </a:ln>
                <a:effectLst/>
              </p:spPr>
              <p:txBody>
                <a:bodyPr>
                  <a:spAutoFit/>
                </a:bodyPr>
                <a:lstStyle/>
                <a:p>
                  <a:pPr algn="ctr">
                    <a:spcBef>
                      <a:spcPct val="50000"/>
                    </a:spcBef>
                  </a:pPr>
                  <a:r>
                    <a:rPr lang="en-US" b="1">
                      <a:solidFill>
                        <a:srgbClr val="663300"/>
                      </a:solidFill>
                    </a:rPr>
                    <a:t>13</a:t>
                  </a:r>
                </a:p>
              </p:txBody>
            </p:sp>
            <p:sp>
              <p:nvSpPr>
                <p:cNvPr id="87073" name="Text Box 33"/>
                <p:cNvSpPr txBox="1">
                  <a:spLocks noChangeArrowheads="1"/>
                </p:cNvSpPr>
                <p:nvPr/>
              </p:nvSpPr>
              <p:spPr bwMode="auto">
                <a:xfrm>
                  <a:off x="4512" y="1152"/>
                  <a:ext cx="672" cy="294"/>
                </a:xfrm>
                <a:prstGeom prst="rect">
                  <a:avLst/>
                </a:prstGeom>
                <a:solidFill>
                  <a:srgbClr val="FFFFCC"/>
                </a:solidFill>
                <a:ln w="9525">
                  <a:solidFill>
                    <a:srgbClr val="000000"/>
                  </a:solidFill>
                  <a:miter lim="800000"/>
                  <a:headEnd/>
                  <a:tailEnd/>
                </a:ln>
                <a:effectLst/>
              </p:spPr>
              <p:txBody>
                <a:bodyPr>
                  <a:spAutoFit/>
                </a:bodyPr>
                <a:lstStyle/>
                <a:p>
                  <a:pPr algn="ctr">
                    <a:spcBef>
                      <a:spcPct val="50000"/>
                    </a:spcBef>
                  </a:pPr>
                  <a:r>
                    <a:rPr lang="en-US" b="1">
                      <a:solidFill>
                        <a:srgbClr val="663300"/>
                      </a:solidFill>
                    </a:rPr>
                    <a:t>12</a:t>
                  </a:r>
                </a:p>
              </p:txBody>
            </p:sp>
          </p:grpSp>
          <p:grpSp>
            <p:nvGrpSpPr>
              <p:cNvPr id="5" name="Group 34"/>
              <p:cNvGrpSpPr>
                <a:grpSpLocks/>
              </p:cNvGrpSpPr>
              <p:nvPr/>
            </p:nvGrpSpPr>
            <p:grpSpPr bwMode="auto">
              <a:xfrm>
                <a:off x="2496" y="1200"/>
                <a:ext cx="1347" cy="294"/>
                <a:chOff x="2112" y="1578"/>
                <a:chExt cx="1347" cy="294"/>
              </a:xfrm>
            </p:grpSpPr>
            <p:sp>
              <p:nvSpPr>
                <p:cNvPr id="87075" name="Text Box 35"/>
                <p:cNvSpPr txBox="1">
                  <a:spLocks noChangeArrowheads="1"/>
                </p:cNvSpPr>
                <p:nvPr/>
              </p:nvSpPr>
              <p:spPr bwMode="auto">
                <a:xfrm>
                  <a:off x="2112" y="1578"/>
                  <a:ext cx="672" cy="294"/>
                </a:xfrm>
                <a:prstGeom prst="rect">
                  <a:avLst/>
                </a:prstGeom>
                <a:solidFill>
                  <a:srgbClr val="FFCCCC"/>
                </a:solidFill>
                <a:ln w="9525">
                  <a:solidFill>
                    <a:srgbClr val="000000"/>
                  </a:solidFill>
                  <a:miter lim="800000"/>
                  <a:headEnd/>
                  <a:tailEnd/>
                </a:ln>
                <a:effectLst/>
              </p:spPr>
              <p:txBody>
                <a:bodyPr>
                  <a:spAutoFit/>
                </a:bodyPr>
                <a:lstStyle/>
                <a:p>
                  <a:pPr algn="ctr">
                    <a:spcBef>
                      <a:spcPct val="50000"/>
                    </a:spcBef>
                  </a:pPr>
                  <a:r>
                    <a:rPr lang="en-US" b="1">
                      <a:solidFill>
                        <a:srgbClr val="663300"/>
                      </a:solidFill>
                    </a:rPr>
                    <a:t>172</a:t>
                  </a:r>
                </a:p>
              </p:txBody>
            </p:sp>
            <p:sp>
              <p:nvSpPr>
                <p:cNvPr id="87076" name="Text Box 36"/>
                <p:cNvSpPr txBox="1">
                  <a:spLocks noChangeArrowheads="1"/>
                </p:cNvSpPr>
                <p:nvPr/>
              </p:nvSpPr>
              <p:spPr bwMode="auto">
                <a:xfrm>
                  <a:off x="2787" y="1578"/>
                  <a:ext cx="672" cy="294"/>
                </a:xfrm>
                <a:prstGeom prst="rect">
                  <a:avLst/>
                </a:prstGeom>
                <a:solidFill>
                  <a:srgbClr val="FFCCCC"/>
                </a:solidFill>
                <a:ln w="9525">
                  <a:solidFill>
                    <a:srgbClr val="000000"/>
                  </a:solidFill>
                  <a:miter lim="800000"/>
                  <a:headEnd/>
                  <a:tailEnd/>
                </a:ln>
                <a:effectLst/>
              </p:spPr>
              <p:txBody>
                <a:bodyPr>
                  <a:spAutoFit/>
                </a:bodyPr>
                <a:lstStyle/>
                <a:p>
                  <a:pPr algn="ctr">
                    <a:spcBef>
                      <a:spcPct val="50000"/>
                    </a:spcBef>
                  </a:pPr>
                  <a:r>
                    <a:rPr lang="en-US" b="1">
                      <a:solidFill>
                        <a:srgbClr val="663300"/>
                      </a:solidFill>
                    </a:rPr>
                    <a:t>16</a:t>
                  </a:r>
                </a:p>
              </p:txBody>
            </p:sp>
          </p:grpSp>
        </p:grpSp>
        <p:grpSp>
          <p:nvGrpSpPr>
            <p:cNvPr id="6" name="Group 99"/>
            <p:cNvGrpSpPr>
              <a:grpSpLocks/>
            </p:cNvGrpSpPr>
            <p:nvPr/>
          </p:nvGrpSpPr>
          <p:grpSpPr bwMode="auto">
            <a:xfrm>
              <a:off x="2496" y="1516"/>
              <a:ext cx="2688" cy="212"/>
              <a:chOff x="2496" y="1516"/>
              <a:chExt cx="2688" cy="212"/>
            </a:xfrm>
          </p:grpSpPr>
          <p:grpSp>
            <p:nvGrpSpPr>
              <p:cNvPr id="7" name="Group 49"/>
              <p:cNvGrpSpPr>
                <a:grpSpLocks/>
              </p:cNvGrpSpPr>
              <p:nvPr/>
            </p:nvGrpSpPr>
            <p:grpSpPr bwMode="auto">
              <a:xfrm>
                <a:off x="2496" y="1516"/>
                <a:ext cx="1344" cy="212"/>
                <a:chOff x="2496" y="1470"/>
                <a:chExt cx="1344" cy="212"/>
              </a:xfrm>
            </p:grpSpPr>
            <p:sp>
              <p:nvSpPr>
                <p:cNvPr id="87086" name="Text Box 46"/>
                <p:cNvSpPr txBox="1">
                  <a:spLocks noChangeArrowheads="1"/>
                </p:cNvSpPr>
                <p:nvPr/>
              </p:nvSpPr>
              <p:spPr bwMode="auto">
                <a:xfrm>
                  <a:off x="2880" y="1470"/>
                  <a:ext cx="624" cy="212"/>
                </a:xfrm>
                <a:prstGeom prst="rect">
                  <a:avLst/>
                </a:prstGeom>
                <a:noFill/>
                <a:ln w="9525">
                  <a:noFill/>
                  <a:miter lim="800000"/>
                  <a:headEnd/>
                  <a:tailEnd/>
                </a:ln>
                <a:effectLst/>
              </p:spPr>
              <p:txBody>
                <a:bodyPr>
                  <a:spAutoFit/>
                </a:bodyPr>
                <a:lstStyle/>
                <a:p>
                  <a:pPr algn="ctr">
                    <a:spcBef>
                      <a:spcPct val="50000"/>
                    </a:spcBef>
                  </a:pPr>
                  <a:r>
                    <a:rPr lang="en-US" sz="1600" b="1"/>
                    <a:t>Network</a:t>
                  </a:r>
                </a:p>
              </p:txBody>
            </p:sp>
            <p:sp>
              <p:nvSpPr>
                <p:cNvPr id="87087" name="Line 47"/>
                <p:cNvSpPr>
                  <a:spLocks noChangeShapeType="1"/>
                </p:cNvSpPr>
                <p:nvPr/>
              </p:nvSpPr>
              <p:spPr bwMode="auto">
                <a:xfrm>
                  <a:off x="2496" y="1584"/>
                  <a:ext cx="384" cy="0"/>
                </a:xfrm>
                <a:prstGeom prst="line">
                  <a:avLst/>
                </a:prstGeom>
                <a:noFill/>
                <a:ln w="19050">
                  <a:solidFill>
                    <a:schemeClr val="tx1"/>
                  </a:solidFill>
                  <a:round/>
                  <a:headEnd type="triangle" w="med" len="med"/>
                  <a:tailEnd/>
                </a:ln>
                <a:effectLst/>
              </p:spPr>
              <p:txBody>
                <a:bodyPr/>
                <a:lstStyle/>
                <a:p>
                  <a:endParaRPr lang="en-US"/>
                </a:p>
              </p:txBody>
            </p:sp>
            <p:sp>
              <p:nvSpPr>
                <p:cNvPr id="87088" name="Line 48"/>
                <p:cNvSpPr>
                  <a:spLocks noChangeShapeType="1"/>
                </p:cNvSpPr>
                <p:nvPr/>
              </p:nvSpPr>
              <p:spPr bwMode="auto">
                <a:xfrm>
                  <a:off x="3456" y="1584"/>
                  <a:ext cx="384" cy="0"/>
                </a:xfrm>
                <a:prstGeom prst="line">
                  <a:avLst/>
                </a:prstGeom>
                <a:noFill/>
                <a:ln w="19050">
                  <a:solidFill>
                    <a:schemeClr val="tx1"/>
                  </a:solidFill>
                  <a:round/>
                  <a:headEnd/>
                  <a:tailEnd type="triangle" w="med" len="med"/>
                </a:ln>
                <a:effectLst/>
              </p:spPr>
              <p:txBody>
                <a:bodyPr/>
                <a:lstStyle/>
                <a:p>
                  <a:endParaRPr lang="en-US"/>
                </a:p>
              </p:txBody>
            </p:sp>
          </p:grpSp>
          <p:grpSp>
            <p:nvGrpSpPr>
              <p:cNvPr id="8" name="Group 50"/>
              <p:cNvGrpSpPr>
                <a:grpSpLocks/>
              </p:cNvGrpSpPr>
              <p:nvPr/>
            </p:nvGrpSpPr>
            <p:grpSpPr bwMode="auto">
              <a:xfrm>
                <a:off x="3840" y="1516"/>
                <a:ext cx="1344" cy="212"/>
                <a:chOff x="2496" y="1470"/>
                <a:chExt cx="1344" cy="212"/>
              </a:xfrm>
            </p:grpSpPr>
            <p:sp>
              <p:nvSpPr>
                <p:cNvPr id="87091" name="Text Box 51"/>
                <p:cNvSpPr txBox="1">
                  <a:spLocks noChangeArrowheads="1"/>
                </p:cNvSpPr>
                <p:nvPr/>
              </p:nvSpPr>
              <p:spPr bwMode="auto">
                <a:xfrm>
                  <a:off x="2880" y="1470"/>
                  <a:ext cx="624" cy="212"/>
                </a:xfrm>
                <a:prstGeom prst="rect">
                  <a:avLst/>
                </a:prstGeom>
                <a:noFill/>
                <a:ln w="9525">
                  <a:noFill/>
                  <a:miter lim="800000"/>
                  <a:headEnd/>
                  <a:tailEnd/>
                </a:ln>
                <a:effectLst/>
              </p:spPr>
              <p:txBody>
                <a:bodyPr>
                  <a:spAutoFit/>
                </a:bodyPr>
                <a:lstStyle/>
                <a:p>
                  <a:pPr algn="ctr">
                    <a:spcBef>
                      <a:spcPct val="50000"/>
                    </a:spcBef>
                  </a:pPr>
                  <a:r>
                    <a:rPr lang="en-US" sz="1600" b="1"/>
                    <a:t>Host</a:t>
                  </a:r>
                </a:p>
              </p:txBody>
            </p:sp>
            <p:sp>
              <p:nvSpPr>
                <p:cNvPr id="87092" name="Line 52"/>
                <p:cNvSpPr>
                  <a:spLocks noChangeShapeType="1"/>
                </p:cNvSpPr>
                <p:nvPr/>
              </p:nvSpPr>
              <p:spPr bwMode="auto">
                <a:xfrm>
                  <a:off x="2496" y="1584"/>
                  <a:ext cx="384" cy="0"/>
                </a:xfrm>
                <a:prstGeom prst="line">
                  <a:avLst/>
                </a:prstGeom>
                <a:noFill/>
                <a:ln w="19050">
                  <a:solidFill>
                    <a:schemeClr val="tx1"/>
                  </a:solidFill>
                  <a:round/>
                  <a:headEnd type="triangle" w="med" len="med"/>
                  <a:tailEnd/>
                </a:ln>
                <a:effectLst/>
              </p:spPr>
              <p:txBody>
                <a:bodyPr/>
                <a:lstStyle/>
                <a:p>
                  <a:endParaRPr lang="en-US"/>
                </a:p>
              </p:txBody>
            </p:sp>
            <p:sp>
              <p:nvSpPr>
                <p:cNvPr id="87093" name="Line 53"/>
                <p:cNvSpPr>
                  <a:spLocks noChangeShapeType="1"/>
                </p:cNvSpPr>
                <p:nvPr/>
              </p:nvSpPr>
              <p:spPr bwMode="auto">
                <a:xfrm>
                  <a:off x="3456" y="1584"/>
                  <a:ext cx="384" cy="0"/>
                </a:xfrm>
                <a:prstGeom prst="line">
                  <a:avLst/>
                </a:prstGeom>
                <a:noFill/>
                <a:ln w="19050">
                  <a:solidFill>
                    <a:schemeClr val="tx1"/>
                  </a:solidFill>
                  <a:round/>
                  <a:headEnd/>
                  <a:tailEnd type="triangle" w="med" len="med"/>
                </a:ln>
                <a:effectLst/>
              </p:spPr>
              <p:txBody>
                <a:bodyPr/>
                <a:lstStyle/>
                <a:p>
                  <a:endParaRPr lang="en-US"/>
                </a:p>
              </p:txBody>
            </p:sp>
          </p:grpSp>
        </p:grpSp>
      </p:grpSp>
      <p:grpSp>
        <p:nvGrpSpPr>
          <p:cNvPr id="9" name="Group 123"/>
          <p:cNvGrpSpPr>
            <a:grpSpLocks/>
          </p:cNvGrpSpPr>
          <p:nvPr/>
        </p:nvGrpSpPr>
        <p:grpSpPr bwMode="auto">
          <a:xfrm>
            <a:off x="1143000" y="3038475"/>
            <a:ext cx="7086600" cy="1000125"/>
            <a:chOff x="720" y="1914"/>
            <a:chExt cx="4464" cy="630"/>
          </a:xfrm>
        </p:grpSpPr>
        <p:grpSp>
          <p:nvGrpSpPr>
            <p:cNvPr id="10" name="Group 100"/>
            <p:cNvGrpSpPr>
              <a:grpSpLocks/>
            </p:cNvGrpSpPr>
            <p:nvPr/>
          </p:nvGrpSpPr>
          <p:grpSpPr bwMode="auto">
            <a:xfrm>
              <a:off x="2496" y="1914"/>
              <a:ext cx="2688" cy="294"/>
              <a:chOff x="2496" y="1914"/>
              <a:chExt cx="2688" cy="294"/>
            </a:xfrm>
          </p:grpSpPr>
          <p:grpSp>
            <p:nvGrpSpPr>
              <p:cNvPr id="11" name="Group 38"/>
              <p:cNvGrpSpPr>
                <a:grpSpLocks/>
              </p:cNvGrpSpPr>
              <p:nvPr/>
            </p:nvGrpSpPr>
            <p:grpSpPr bwMode="auto">
              <a:xfrm>
                <a:off x="3840" y="1914"/>
                <a:ext cx="1344" cy="294"/>
                <a:chOff x="3840" y="1578"/>
                <a:chExt cx="1344" cy="294"/>
              </a:xfrm>
            </p:grpSpPr>
            <p:sp>
              <p:nvSpPr>
                <p:cNvPr id="87051" name="Text Box 11"/>
                <p:cNvSpPr txBox="1">
                  <a:spLocks noChangeArrowheads="1"/>
                </p:cNvSpPr>
                <p:nvPr/>
              </p:nvSpPr>
              <p:spPr bwMode="auto">
                <a:xfrm>
                  <a:off x="3840" y="1578"/>
                  <a:ext cx="672" cy="294"/>
                </a:xfrm>
                <a:prstGeom prst="rect">
                  <a:avLst/>
                </a:prstGeom>
                <a:solidFill>
                  <a:srgbClr val="FFFFCC"/>
                </a:solidFill>
                <a:ln w="9525">
                  <a:solidFill>
                    <a:srgbClr val="000000"/>
                  </a:solidFill>
                  <a:miter lim="800000"/>
                  <a:headEnd/>
                  <a:tailEnd/>
                </a:ln>
                <a:effectLst/>
              </p:spPr>
              <p:txBody>
                <a:bodyPr>
                  <a:spAutoFit/>
                </a:bodyPr>
                <a:lstStyle/>
                <a:p>
                  <a:pPr algn="ctr">
                    <a:spcBef>
                      <a:spcPct val="50000"/>
                    </a:spcBef>
                  </a:pPr>
                  <a:r>
                    <a:rPr lang="en-US" b="1">
                      <a:solidFill>
                        <a:srgbClr val="663300"/>
                      </a:solidFill>
                    </a:rPr>
                    <a:t>0</a:t>
                  </a:r>
                </a:p>
              </p:txBody>
            </p:sp>
            <p:sp>
              <p:nvSpPr>
                <p:cNvPr id="87052" name="Text Box 12"/>
                <p:cNvSpPr txBox="1">
                  <a:spLocks noChangeArrowheads="1"/>
                </p:cNvSpPr>
                <p:nvPr/>
              </p:nvSpPr>
              <p:spPr bwMode="auto">
                <a:xfrm>
                  <a:off x="4512" y="1578"/>
                  <a:ext cx="672" cy="294"/>
                </a:xfrm>
                <a:prstGeom prst="rect">
                  <a:avLst/>
                </a:prstGeom>
                <a:solidFill>
                  <a:srgbClr val="FFFFCC"/>
                </a:solidFill>
                <a:ln w="9525">
                  <a:solidFill>
                    <a:srgbClr val="000000"/>
                  </a:solidFill>
                  <a:miter lim="800000"/>
                  <a:headEnd/>
                  <a:tailEnd/>
                </a:ln>
                <a:effectLst/>
              </p:spPr>
              <p:txBody>
                <a:bodyPr>
                  <a:spAutoFit/>
                </a:bodyPr>
                <a:lstStyle/>
                <a:p>
                  <a:pPr algn="ctr">
                    <a:spcBef>
                      <a:spcPct val="50000"/>
                    </a:spcBef>
                  </a:pPr>
                  <a:r>
                    <a:rPr lang="en-US" b="1">
                      <a:solidFill>
                        <a:srgbClr val="663300"/>
                      </a:solidFill>
                    </a:rPr>
                    <a:t>0</a:t>
                  </a:r>
                </a:p>
              </p:txBody>
            </p:sp>
          </p:grpSp>
          <p:grpSp>
            <p:nvGrpSpPr>
              <p:cNvPr id="12" name="Group 14"/>
              <p:cNvGrpSpPr>
                <a:grpSpLocks/>
              </p:cNvGrpSpPr>
              <p:nvPr/>
            </p:nvGrpSpPr>
            <p:grpSpPr bwMode="auto">
              <a:xfrm>
                <a:off x="2496" y="1914"/>
                <a:ext cx="1347" cy="294"/>
                <a:chOff x="2112" y="1578"/>
                <a:chExt cx="1347" cy="294"/>
              </a:xfrm>
            </p:grpSpPr>
            <p:sp>
              <p:nvSpPr>
                <p:cNvPr id="87055" name="Text Box 15"/>
                <p:cNvSpPr txBox="1">
                  <a:spLocks noChangeArrowheads="1"/>
                </p:cNvSpPr>
                <p:nvPr/>
              </p:nvSpPr>
              <p:spPr bwMode="auto">
                <a:xfrm>
                  <a:off x="2112" y="1578"/>
                  <a:ext cx="672" cy="294"/>
                </a:xfrm>
                <a:prstGeom prst="rect">
                  <a:avLst/>
                </a:prstGeom>
                <a:solidFill>
                  <a:srgbClr val="FFCCCC"/>
                </a:solidFill>
                <a:ln w="9525">
                  <a:solidFill>
                    <a:srgbClr val="000000"/>
                  </a:solidFill>
                  <a:miter lim="800000"/>
                  <a:headEnd/>
                  <a:tailEnd/>
                </a:ln>
                <a:effectLst/>
              </p:spPr>
              <p:txBody>
                <a:bodyPr>
                  <a:spAutoFit/>
                </a:bodyPr>
                <a:lstStyle/>
                <a:p>
                  <a:pPr algn="ctr">
                    <a:spcBef>
                      <a:spcPct val="50000"/>
                    </a:spcBef>
                  </a:pPr>
                  <a:r>
                    <a:rPr lang="en-US" b="1">
                      <a:solidFill>
                        <a:srgbClr val="663300"/>
                      </a:solidFill>
                    </a:rPr>
                    <a:t>255</a:t>
                  </a:r>
                </a:p>
              </p:txBody>
            </p:sp>
            <p:sp>
              <p:nvSpPr>
                <p:cNvPr id="87056" name="Text Box 16"/>
                <p:cNvSpPr txBox="1">
                  <a:spLocks noChangeArrowheads="1"/>
                </p:cNvSpPr>
                <p:nvPr/>
              </p:nvSpPr>
              <p:spPr bwMode="auto">
                <a:xfrm>
                  <a:off x="2787" y="1578"/>
                  <a:ext cx="672" cy="294"/>
                </a:xfrm>
                <a:prstGeom prst="rect">
                  <a:avLst/>
                </a:prstGeom>
                <a:solidFill>
                  <a:srgbClr val="FFCCCC"/>
                </a:solidFill>
                <a:ln w="9525">
                  <a:solidFill>
                    <a:srgbClr val="000000"/>
                  </a:solidFill>
                  <a:miter lim="800000"/>
                  <a:headEnd/>
                  <a:tailEnd/>
                </a:ln>
                <a:effectLst/>
              </p:spPr>
              <p:txBody>
                <a:bodyPr>
                  <a:spAutoFit/>
                </a:bodyPr>
                <a:lstStyle/>
                <a:p>
                  <a:pPr algn="ctr">
                    <a:spcBef>
                      <a:spcPct val="50000"/>
                    </a:spcBef>
                  </a:pPr>
                  <a:r>
                    <a:rPr lang="en-US" b="1">
                      <a:solidFill>
                        <a:srgbClr val="663300"/>
                      </a:solidFill>
                    </a:rPr>
                    <a:t>255</a:t>
                  </a:r>
                </a:p>
              </p:txBody>
            </p:sp>
          </p:grpSp>
        </p:grpSp>
        <p:sp>
          <p:nvSpPr>
            <p:cNvPr id="87057" name="Text Box 17"/>
            <p:cNvSpPr txBox="1">
              <a:spLocks noChangeArrowheads="1"/>
            </p:cNvSpPr>
            <p:nvPr/>
          </p:nvSpPr>
          <p:spPr bwMode="auto">
            <a:xfrm>
              <a:off x="720" y="1977"/>
              <a:ext cx="1728" cy="231"/>
            </a:xfrm>
            <a:prstGeom prst="rect">
              <a:avLst/>
            </a:prstGeom>
            <a:noFill/>
            <a:ln w="9525">
              <a:noFill/>
              <a:miter lim="800000"/>
              <a:headEnd/>
              <a:tailEnd/>
            </a:ln>
            <a:effectLst/>
          </p:spPr>
          <p:txBody>
            <a:bodyPr>
              <a:spAutoFit/>
            </a:bodyPr>
            <a:lstStyle/>
            <a:p>
              <a:pPr>
                <a:spcBef>
                  <a:spcPct val="50000"/>
                </a:spcBef>
              </a:pPr>
              <a:r>
                <a:rPr lang="en-US" sz="1800" b="1">
                  <a:solidFill>
                    <a:srgbClr val="993300"/>
                  </a:solidFill>
                </a:rPr>
                <a:t>Default / Natural</a:t>
              </a:r>
              <a:r>
                <a:rPr lang="en-US" sz="1800" b="1"/>
                <a:t> Mask</a:t>
              </a:r>
            </a:p>
          </p:txBody>
        </p:sp>
        <p:grpSp>
          <p:nvGrpSpPr>
            <p:cNvPr id="13" name="Group 101"/>
            <p:cNvGrpSpPr>
              <a:grpSpLocks/>
            </p:cNvGrpSpPr>
            <p:nvPr/>
          </p:nvGrpSpPr>
          <p:grpSpPr bwMode="auto">
            <a:xfrm>
              <a:off x="2496" y="2332"/>
              <a:ext cx="2688" cy="212"/>
              <a:chOff x="2496" y="2332"/>
              <a:chExt cx="2688" cy="212"/>
            </a:xfrm>
          </p:grpSpPr>
          <p:grpSp>
            <p:nvGrpSpPr>
              <p:cNvPr id="14" name="Group 54"/>
              <p:cNvGrpSpPr>
                <a:grpSpLocks/>
              </p:cNvGrpSpPr>
              <p:nvPr/>
            </p:nvGrpSpPr>
            <p:grpSpPr bwMode="auto">
              <a:xfrm>
                <a:off x="2496" y="2332"/>
                <a:ext cx="1344" cy="212"/>
                <a:chOff x="2496" y="1470"/>
                <a:chExt cx="1344" cy="212"/>
              </a:xfrm>
            </p:grpSpPr>
            <p:sp>
              <p:nvSpPr>
                <p:cNvPr id="87095" name="Text Box 55"/>
                <p:cNvSpPr txBox="1">
                  <a:spLocks noChangeArrowheads="1"/>
                </p:cNvSpPr>
                <p:nvPr/>
              </p:nvSpPr>
              <p:spPr bwMode="auto">
                <a:xfrm>
                  <a:off x="2880" y="1470"/>
                  <a:ext cx="624" cy="212"/>
                </a:xfrm>
                <a:prstGeom prst="rect">
                  <a:avLst/>
                </a:prstGeom>
                <a:noFill/>
                <a:ln w="9525">
                  <a:noFill/>
                  <a:miter lim="800000"/>
                  <a:headEnd/>
                  <a:tailEnd/>
                </a:ln>
                <a:effectLst/>
              </p:spPr>
              <p:txBody>
                <a:bodyPr>
                  <a:spAutoFit/>
                </a:bodyPr>
                <a:lstStyle/>
                <a:p>
                  <a:pPr algn="ctr">
                    <a:spcBef>
                      <a:spcPct val="50000"/>
                    </a:spcBef>
                  </a:pPr>
                  <a:r>
                    <a:rPr lang="en-US" sz="1600" b="1"/>
                    <a:t>Network</a:t>
                  </a:r>
                </a:p>
              </p:txBody>
            </p:sp>
            <p:sp>
              <p:nvSpPr>
                <p:cNvPr id="87096" name="Line 56"/>
                <p:cNvSpPr>
                  <a:spLocks noChangeShapeType="1"/>
                </p:cNvSpPr>
                <p:nvPr/>
              </p:nvSpPr>
              <p:spPr bwMode="auto">
                <a:xfrm>
                  <a:off x="2496" y="1584"/>
                  <a:ext cx="384" cy="0"/>
                </a:xfrm>
                <a:prstGeom prst="line">
                  <a:avLst/>
                </a:prstGeom>
                <a:noFill/>
                <a:ln w="19050">
                  <a:solidFill>
                    <a:schemeClr val="tx1"/>
                  </a:solidFill>
                  <a:round/>
                  <a:headEnd type="triangle" w="med" len="med"/>
                  <a:tailEnd/>
                </a:ln>
                <a:effectLst/>
              </p:spPr>
              <p:txBody>
                <a:bodyPr/>
                <a:lstStyle/>
                <a:p>
                  <a:endParaRPr lang="en-US"/>
                </a:p>
              </p:txBody>
            </p:sp>
            <p:sp>
              <p:nvSpPr>
                <p:cNvPr id="87097" name="Line 57"/>
                <p:cNvSpPr>
                  <a:spLocks noChangeShapeType="1"/>
                </p:cNvSpPr>
                <p:nvPr/>
              </p:nvSpPr>
              <p:spPr bwMode="auto">
                <a:xfrm>
                  <a:off x="3456" y="1584"/>
                  <a:ext cx="384" cy="0"/>
                </a:xfrm>
                <a:prstGeom prst="line">
                  <a:avLst/>
                </a:prstGeom>
                <a:noFill/>
                <a:ln w="19050">
                  <a:solidFill>
                    <a:schemeClr val="tx1"/>
                  </a:solidFill>
                  <a:round/>
                  <a:headEnd/>
                  <a:tailEnd type="triangle" w="med" len="med"/>
                </a:ln>
                <a:effectLst/>
              </p:spPr>
              <p:txBody>
                <a:bodyPr/>
                <a:lstStyle/>
                <a:p>
                  <a:endParaRPr lang="en-US"/>
                </a:p>
              </p:txBody>
            </p:sp>
          </p:grpSp>
          <p:grpSp>
            <p:nvGrpSpPr>
              <p:cNvPr id="15" name="Group 58"/>
              <p:cNvGrpSpPr>
                <a:grpSpLocks/>
              </p:cNvGrpSpPr>
              <p:nvPr/>
            </p:nvGrpSpPr>
            <p:grpSpPr bwMode="auto">
              <a:xfrm>
                <a:off x="3840" y="2332"/>
                <a:ext cx="1344" cy="212"/>
                <a:chOff x="2496" y="1470"/>
                <a:chExt cx="1344" cy="212"/>
              </a:xfrm>
            </p:grpSpPr>
            <p:sp>
              <p:nvSpPr>
                <p:cNvPr id="87099" name="Text Box 59"/>
                <p:cNvSpPr txBox="1">
                  <a:spLocks noChangeArrowheads="1"/>
                </p:cNvSpPr>
                <p:nvPr/>
              </p:nvSpPr>
              <p:spPr bwMode="auto">
                <a:xfrm>
                  <a:off x="2880" y="1470"/>
                  <a:ext cx="624" cy="212"/>
                </a:xfrm>
                <a:prstGeom prst="rect">
                  <a:avLst/>
                </a:prstGeom>
                <a:noFill/>
                <a:ln w="9525">
                  <a:noFill/>
                  <a:miter lim="800000"/>
                  <a:headEnd/>
                  <a:tailEnd/>
                </a:ln>
                <a:effectLst/>
              </p:spPr>
              <p:txBody>
                <a:bodyPr>
                  <a:spAutoFit/>
                </a:bodyPr>
                <a:lstStyle/>
                <a:p>
                  <a:pPr algn="ctr">
                    <a:spcBef>
                      <a:spcPct val="50000"/>
                    </a:spcBef>
                  </a:pPr>
                  <a:r>
                    <a:rPr lang="en-US" sz="1600" b="1"/>
                    <a:t>Host</a:t>
                  </a:r>
                </a:p>
              </p:txBody>
            </p:sp>
            <p:sp>
              <p:nvSpPr>
                <p:cNvPr id="87100" name="Line 60"/>
                <p:cNvSpPr>
                  <a:spLocks noChangeShapeType="1"/>
                </p:cNvSpPr>
                <p:nvPr/>
              </p:nvSpPr>
              <p:spPr bwMode="auto">
                <a:xfrm>
                  <a:off x="2496" y="1584"/>
                  <a:ext cx="384" cy="0"/>
                </a:xfrm>
                <a:prstGeom prst="line">
                  <a:avLst/>
                </a:prstGeom>
                <a:noFill/>
                <a:ln w="19050">
                  <a:solidFill>
                    <a:schemeClr val="tx1"/>
                  </a:solidFill>
                  <a:round/>
                  <a:headEnd type="triangle" w="med" len="med"/>
                  <a:tailEnd/>
                </a:ln>
                <a:effectLst/>
              </p:spPr>
              <p:txBody>
                <a:bodyPr/>
                <a:lstStyle/>
                <a:p>
                  <a:endParaRPr lang="en-US"/>
                </a:p>
              </p:txBody>
            </p:sp>
            <p:sp>
              <p:nvSpPr>
                <p:cNvPr id="87101" name="Line 61"/>
                <p:cNvSpPr>
                  <a:spLocks noChangeShapeType="1"/>
                </p:cNvSpPr>
                <p:nvPr/>
              </p:nvSpPr>
              <p:spPr bwMode="auto">
                <a:xfrm>
                  <a:off x="3456" y="1584"/>
                  <a:ext cx="384" cy="0"/>
                </a:xfrm>
                <a:prstGeom prst="line">
                  <a:avLst/>
                </a:prstGeom>
                <a:noFill/>
                <a:ln w="19050">
                  <a:solidFill>
                    <a:schemeClr val="tx1"/>
                  </a:solidFill>
                  <a:round/>
                  <a:headEnd/>
                  <a:tailEnd type="triangle" w="med" len="med"/>
                </a:ln>
                <a:effectLst/>
              </p:spPr>
              <p:txBody>
                <a:bodyPr/>
                <a:lstStyle/>
                <a:p>
                  <a:endParaRPr lang="en-US"/>
                </a:p>
              </p:txBody>
            </p:sp>
          </p:grpSp>
        </p:grpSp>
      </p:grpSp>
      <p:sp>
        <p:nvSpPr>
          <p:cNvPr id="87130" name="Text Box 90"/>
          <p:cNvSpPr txBox="1">
            <a:spLocks noChangeArrowheads="1"/>
          </p:cNvSpPr>
          <p:nvPr/>
        </p:nvSpPr>
        <p:spPr bwMode="auto">
          <a:xfrm>
            <a:off x="1143000" y="5349875"/>
            <a:ext cx="7315200" cy="822325"/>
          </a:xfrm>
          <a:prstGeom prst="rect">
            <a:avLst/>
          </a:prstGeom>
          <a:noFill/>
          <a:ln w="9525">
            <a:noFill/>
            <a:miter lim="800000"/>
            <a:headEnd/>
            <a:tailEnd/>
          </a:ln>
          <a:effectLst/>
        </p:spPr>
        <p:txBody>
          <a:bodyPr>
            <a:spAutoFit/>
          </a:bodyPr>
          <a:lstStyle/>
          <a:p>
            <a:pPr>
              <a:buFontTx/>
              <a:buChar char="•"/>
            </a:pPr>
            <a:r>
              <a:rPr lang="en-AU" b="1">
                <a:solidFill>
                  <a:srgbClr val="993300"/>
                </a:solidFill>
              </a:rPr>
              <a:t>Default / Natural</a:t>
            </a:r>
            <a:r>
              <a:rPr lang="en-AU" b="1"/>
              <a:t> </a:t>
            </a:r>
            <a:r>
              <a:rPr lang="en-AU" b="1">
                <a:solidFill>
                  <a:schemeClr val="accent2"/>
                </a:solidFill>
              </a:rPr>
              <a:t>Mask	:	</a:t>
            </a:r>
            <a:r>
              <a:rPr lang="en-AU" b="1">
                <a:solidFill>
                  <a:srgbClr val="663300"/>
                </a:solidFill>
              </a:rPr>
              <a:t>172.16.</a:t>
            </a:r>
            <a:r>
              <a:rPr lang="en-AU" b="1">
                <a:solidFill>
                  <a:schemeClr val="accent2"/>
                </a:solidFill>
              </a:rPr>
              <a:t>13.12 /16</a:t>
            </a:r>
          </a:p>
          <a:p>
            <a:pPr>
              <a:buFontTx/>
              <a:buChar char="•"/>
            </a:pPr>
            <a:r>
              <a:rPr lang="en-AU" b="1">
                <a:solidFill>
                  <a:srgbClr val="FF0000"/>
                </a:solidFill>
              </a:rPr>
              <a:t>8 bit Subnet</a:t>
            </a:r>
            <a:r>
              <a:rPr lang="en-AU" b="1"/>
              <a:t> </a:t>
            </a:r>
            <a:r>
              <a:rPr lang="en-AU" b="1">
                <a:solidFill>
                  <a:schemeClr val="accent2"/>
                </a:solidFill>
              </a:rPr>
              <a:t>Mask		:	</a:t>
            </a:r>
            <a:r>
              <a:rPr lang="en-AU" b="1">
                <a:solidFill>
                  <a:srgbClr val="663300"/>
                </a:solidFill>
              </a:rPr>
              <a:t>172.16.</a:t>
            </a:r>
            <a:r>
              <a:rPr lang="en-AU" b="1">
                <a:solidFill>
                  <a:srgbClr val="FF0000"/>
                </a:solidFill>
              </a:rPr>
              <a:t>13.</a:t>
            </a:r>
            <a:r>
              <a:rPr lang="en-AU" b="1">
                <a:solidFill>
                  <a:schemeClr val="accent2"/>
                </a:solidFill>
              </a:rPr>
              <a:t>12/24</a:t>
            </a:r>
          </a:p>
        </p:txBody>
      </p:sp>
      <p:grpSp>
        <p:nvGrpSpPr>
          <p:cNvPr id="16" name="Group 122"/>
          <p:cNvGrpSpPr>
            <a:grpSpLocks/>
          </p:cNvGrpSpPr>
          <p:nvPr/>
        </p:nvGrpSpPr>
        <p:grpSpPr bwMode="auto">
          <a:xfrm>
            <a:off x="1143000" y="4267200"/>
            <a:ext cx="7086600" cy="968375"/>
            <a:chOff x="720" y="2688"/>
            <a:chExt cx="4464" cy="610"/>
          </a:xfrm>
        </p:grpSpPr>
        <p:sp>
          <p:nvSpPr>
            <p:cNvPr id="87085" name="Text Box 45"/>
            <p:cNvSpPr txBox="1">
              <a:spLocks noChangeArrowheads="1"/>
            </p:cNvSpPr>
            <p:nvPr/>
          </p:nvSpPr>
          <p:spPr bwMode="auto">
            <a:xfrm>
              <a:off x="720" y="2703"/>
              <a:ext cx="1728" cy="231"/>
            </a:xfrm>
            <a:prstGeom prst="rect">
              <a:avLst/>
            </a:prstGeom>
            <a:noFill/>
            <a:ln w="9525">
              <a:noFill/>
              <a:miter lim="800000"/>
              <a:headEnd/>
              <a:tailEnd/>
            </a:ln>
            <a:effectLst/>
          </p:spPr>
          <p:txBody>
            <a:bodyPr>
              <a:spAutoFit/>
            </a:bodyPr>
            <a:lstStyle/>
            <a:p>
              <a:pPr>
                <a:spcBef>
                  <a:spcPct val="50000"/>
                </a:spcBef>
              </a:pPr>
              <a:r>
                <a:rPr lang="en-US" sz="1800" b="1">
                  <a:solidFill>
                    <a:srgbClr val="FF0000"/>
                  </a:solidFill>
                </a:rPr>
                <a:t>8 bit Subnet</a:t>
              </a:r>
              <a:r>
                <a:rPr lang="en-US" sz="1800" b="1"/>
                <a:t> Mask</a:t>
              </a:r>
            </a:p>
          </p:txBody>
        </p:sp>
        <p:grpSp>
          <p:nvGrpSpPr>
            <p:cNvPr id="17" name="Group 108"/>
            <p:cNvGrpSpPr>
              <a:grpSpLocks/>
            </p:cNvGrpSpPr>
            <p:nvPr/>
          </p:nvGrpSpPr>
          <p:grpSpPr bwMode="auto">
            <a:xfrm>
              <a:off x="2496" y="3072"/>
              <a:ext cx="2688" cy="226"/>
              <a:chOff x="2496" y="3074"/>
              <a:chExt cx="2688" cy="226"/>
            </a:xfrm>
          </p:grpSpPr>
          <p:grpSp>
            <p:nvGrpSpPr>
              <p:cNvPr id="18" name="Group 62"/>
              <p:cNvGrpSpPr>
                <a:grpSpLocks/>
              </p:cNvGrpSpPr>
              <p:nvPr/>
            </p:nvGrpSpPr>
            <p:grpSpPr bwMode="auto">
              <a:xfrm>
                <a:off x="2496" y="3080"/>
                <a:ext cx="1344" cy="212"/>
                <a:chOff x="2496" y="1470"/>
                <a:chExt cx="1344" cy="212"/>
              </a:xfrm>
            </p:grpSpPr>
            <p:sp>
              <p:nvSpPr>
                <p:cNvPr id="87103" name="Text Box 63"/>
                <p:cNvSpPr txBox="1">
                  <a:spLocks noChangeArrowheads="1"/>
                </p:cNvSpPr>
                <p:nvPr/>
              </p:nvSpPr>
              <p:spPr bwMode="auto">
                <a:xfrm>
                  <a:off x="2880" y="1470"/>
                  <a:ext cx="624" cy="212"/>
                </a:xfrm>
                <a:prstGeom prst="rect">
                  <a:avLst/>
                </a:prstGeom>
                <a:noFill/>
                <a:ln w="9525">
                  <a:noFill/>
                  <a:miter lim="800000"/>
                  <a:headEnd/>
                  <a:tailEnd/>
                </a:ln>
                <a:effectLst/>
              </p:spPr>
              <p:txBody>
                <a:bodyPr>
                  <a:spAutoFit/>
                </a:bodyPr>
                <a:lstStyle/>
                <a:p>
                  <a:pPr algn="ctr">
                    <a:spcBef>
                      <a:spcPct val="50000"/>
                    </a:spcBef>
                  </a:pPr>
                  <a:r>
                    <a:rPr lang="en-US" sz="1600" b="1"/>
                    <a:t>Network</a:t>
                  </a:r>
                </a:p>
              </p:txBody>
            </p:sp>
            <p:sp>
              <p:nvSpPr>
                <p:cNvPr id="87104" name="Line 64"/>
                <p:cNvSpPr>
                  <a:spLocks noChangeShapeType="1"/>
                </p:cNvSpPr>
                <p:nvPr/>
              </p:nvSpPr>
              <p:spPr bwMode="auto">
                <a:xfrm>
                  <a:off x="2496" y="1584"/>
                  <a:ext cx="384" cy="0"/>
                </a:xfrm>
                <a:prstGeom prst="line">
                  <a:avLst/>
                </a:prstGeom>
                <a:noFill/>
                <a:ln w="19050">
                  <a:solidFill>
                    <a:schemeClr val="tx1"/>
                  </a:solidFill>
                  <a:round/>
                  <a:headEnd type="triangle" w="med" len="med"/>
                  <a:tailEnd/>
                </a:ln>
                <a:effectLst/>
              </p:spPr>
              <p:txBody>
                <a:bodyPr/>
                <a:lstStyle/>
                <a:p>
                  <a:endParaRPr lang="en-US"/>
                </a:p>
              </p:txBody>
            </p:sp>
            <p:sp>
              <p:nvSpPr>
                <p:cNvPr id="87105" name="Line 65"/>
                <p:cNvSpPr>
                  <a:spLocks noChangeShapeType="1"/>
                </p:cNvSpPr>
                <p:nvPr/>
              </p:nvSpPr>
              <p:spPr bwMode="auto">
                <a:xfrm>
                  <a:off x="3456" y="1584"/>
                  <a:ext cx="384" cy="0"/>
                </a:xfrm>
                <a:prstGeom prst="line">
                  <a:avLst/>
                </a:prstGeom>
                <a:noFill/>
                <a:ln w="19050">
                  <a:solidFill>
                    <a:schemeClr val="tx1"/>
                  </a:solidFill>
                  <a:round/>
                  <a:headEnd/>
                  <a:tailEnd type="triangle" w="med" len="med"/>
                </a:ln>
                <a:effectLst/>
              </p:spPr>
              <p:txBody>
                <a:bodyPr/>
                <a:lstStyle/>
                <a:p>
                  <a:endParaRPr lang="en-US"/>
                </a:p>
              </p:txBody>
            </p:sp>
          </p:grpSp>
          <p:grpSp>
            <p:nvGrpSpPr>
              <p:cNvPr id="19" name="Group 85"/>
              <p:cNvGrpSpPr>
                <a:grpSpLocks/>
              </p:cNvGrpSpPr>
              <p:nvPr/>
            </p:nvGrpSpPr>
            <p:grpSpPr bwMode="auto">
              <a:xfrm>
                <a:off x="3840" y="3088"/>
                <a:ext cx="672" cy="212"/>
                <a:chOff x="3840" y="2928"/>
                <a:chExt cx="672" cy="212"/>
              </a:xfrm>
            </p:grpSpPr>
            <p:sp>
              <p:nvSpPr>
                <p:cNvPr id="87110" name="Text Box 70"/>
                <p:cNvSpPr txBox="1">
                  <a:spLocks noChangeArrowheads="1"/>
                </p:cNvSpPr>
                <p:nvPr/>
              </p:nvSpPr>
              <p:spPr bwMode="auto">
                <a:xfrm>
                  <a:off x="3867" y="2928"/>
                  <a:ext cx="624" cy="212"/>
                </a:xfrm>
                <a:prstGeom prst="rect">
                  <a:avLst/>
                </a:prstGeom>
                <a:noFill/>
                <a:ln w="9525">
                  <a:noFill/>
                  <a:miter lim="800000"/>
                  <a:headEnd/>
                  <a:tailEnd/>
                </a:ln>
                <a:effectLst/>
              </p:spPr>
              <p:txBody>
                <a:bodyPr>
                  <a:spAutoFit/>
                </a:bodyPr>
                <a:lstStyle/>
                <a:p>
                  <a:pPr algn="ctr">
                    <a:spcBef>
                      <a:spcPct val="50000"/>
                    </a:spcBef>
                  </a:pPr>
                  <a:r>
                    <a:rPr lang="en-US" sz="1600" b="1"/>
                    <a:t>Subnet</a:t>
                  </a:r>
                </a:p>
              </p:txBody>
            </p:sp>
            <p:sp>
              <p:nvSpPr>
                <p:cNvPr id="87113" name="Line 73"/>
                <p:cNvSpPr>
                  <a:spLocks noChangeShapeType="1"/>
                </p:cNvSpPr>
                <p:nvPr/>
              </p:nvSpPr>
              <p:spPr bwMode="auto">
                <a:xfrm>
                  <a:off x="3840" y="3024"/>
                  <a:ext cx="96" cy="0"/>
                </a:xfrm>
                <a:prstGeom prst="line">
                  <a:avLst/>
                </a:prstGeom>
                <a:noFill/>
                <a:ln w="19050">
                  <a:solidFill>
                    <a:schemeClr val="tx1"/>
                  </a:solidFill>
                  <a:round/>
                  <a:headEnd type="triangle" w="med" len="med"/>
                  <a:tailEnd/>
                </a:ln>
                <a:effectLst/>
              </p:spPr>
              <p:txBody>
                <a:bodyPr/>
                <a:lstStyle/>
                <a:p>
                  <a:endParaRPr lang="en-US"/>
                </a:p>
              </p:txBody>
            </p:sp>
            <p:sp>
              <p:nvSpPr>
                <p:cNvPr id="87122" name="Line 82"/>
                <p:cNvSpPr>
                  <a:spLocks noChangeShapeType="1"/>
                </p:cNvSpPr>
                <p:nvPr/>
              </p:nvSpPr>
              <p:spPr bwMode="auto">
                <a:xfrm>
                  <a:off x="4416" y="3024"/>
                  <a:ext cx="96" cy="0"/>
                </a:xfrm>
                <a:prstGeom prst="line">
                  <a:avLst/>
                </a:prstGeom>
                <a:noFill/>
                <a:ln w="19050">
                  <a:solidFill>
                    <a:schemeClr val="tx1"/>
                  </a:solidFill>
                  <a:round/>
                  <a:headEnd/>
                  <a:tailEnd type="triangle" w="med" len="med"/>
                </a:ln>
                <a:effectLst/>
              </p:spPr>
              <p:txBody>
                <a:bodyPr/>
                <a:lstStyle/>
                <a:p>
                  <a:endParaRPr lang="en-US"/>
                </a:p>
              </p:txBody>
            </p:sp>
          </p:grpSp>
          <p:grpSp>
            <p:nvGrpSpPr>
              <p:cNvPr id="20" name="Group 86"/>
              <p:cNvGrpSpPr>
                <a:grpSpLocks/>
              </p:cNvGrpSpPr>
              <p:nvPr/>
            </p:nvGrpSpPr>
            <p:grpSpPr bwMode="auto">
              <a:xfrm>
                <a:off x="4512" y="3074"/>
                <a:ext cx="672" cy="212"/>
                <a:chOff x="4512" y="2908"/>
                <a:chExt cx="672" cy="212"/>
              </a:xfrm>
            </p:grpSpPr>
            <p:sp>
              <p:nvSpPr>
                <p:cNvPr id="87107" name="Text Box 67"/>
                <p:cNvSpPr txBox="1">
                  <a:spLocks noChangeArrowheads="1"/>
                </p:cNvSpPr>
                <p:nvPr/>
              </p:nvSpPr>
              <p:spPr bwMode="auto">
                <a:xfrm>
                  <a:off x="4560" y="2908"/>
                  <a:ext cx="624" cy="212"/>
                </a:xfrm>
                <a:prstGeom prst="rect">
                  <a:avLst/>
                </a:prstGeom>
                <a:noFill/>
                <a:ln w="9525">
                  <a:noFill/>
                  <a:miter lim="800000"/>
                  <a:headEnd/>
                  <a:tailEnd/>
                </a:ln>
                <a:effectLst/>
              </p:spPr>
              <p:txBody>
                <a:bodyPr>
                  <a:spAutoFit/>
                </a:bodyPr>
                <a:lstStyle/>
                <a:p>
                  <a:pPr algn="ctr">
                    <a:spcBef>
                      <a:spcPct val="50000"/>
                    </a:spcBef>
                  </a:pPr>
                  <a:r>
                    <a:rPr lang="en-US" sz="1600" b="1"/>
                    <a:t>Host</a:t>
                  </a:r>
                </a:p>
              </p:txBody>
            </p:sp>
            <p:sp>
              <p:nvSpPr>
                <p:cNvPr id="87123" name="Line 83"/>
                <p:cNvSpPr>
                  <a:spLocks noChangeShapeType="1"/>
                </p:cNvSpPr>
                <p:nvPr/>
              </p:nvSpPr>
              <p:spPr bwMode="auto">
                <a:xfrm>
                  <a:off x="4512" y="3024"/>
                  <a:ext cx="96" cy="0"/>
                </a:xfrm>
                <a:prstGeom prst="line">
                  <a:avLst/>
                </a:prstGeom>
                <a:noFill/>
                <a:ln w="19050">
                  <a:solidFill>
                    <a:schemeClr val="tx1"/>
                  </a:solidFill>
                  <a:round/>
                  <a:headEnd type="triangle" w="med" len="med"/>
                  <a:tailEnd/>
                </a:ln>
                <a:effectLst/>
              </p:spPr>
              <p:txBody>
                <a:bodyPr/>
                <a:lstStyle/>
                <a:p>
                  <a:endParaRPr lang="en-US"/>
                </a:p>
              </p:txBody>
            </p:sp>
            <p:sp>
              <p:nvSpPr>
                <p:cNvPr id="87124" name="Line 84"/>
                <p:cNvSpPr>
                  <a:spLocks noChangeShapeType="1"/>
                </p:cNvSpPr>
                <p:nvPr/>
              </p:nvSpPr>
              <p:spPr bwMode="auto">
                <a:xfrm>
                  <a:off x="5088" y="3024"/>
                  <a:ext cx="96" cy="0"/>
                </a:xfrm>
                <a:prstGeom prst="line">
                  <a:avLst/>
                </a:prstGeom>
                <a:noFill/>
                <a:ln w="19050">
                  <a:solidFill>
                    <a:schemeClr val="tx1"/>
                  </a:solidFill>
                  <a:round/>
                  <a:headEnd/>
                  <a:tailEnd type="triangle" w="med" len="med"/>
                </a:ln>
                <a:effectLst/>
              </p:spPr>
              <p:txBody>
                <a:bodyPr/>
                <a:lstStyle/>
                <a:p>
                  <a:endParaRPr lang="en-US"/>
                </a:p>
              </p:txBody>
            </p:sp>
          </p:grpSp>
        </p:grpSp>
        <p:grpSp>
          <p:nvGrpSpPr>
            <p:cNvPr id="21" name="Group 121"/>
            <p:cNvGrpSpPr>
              <a:grpSpLocks/>
            </p:cNvGrpSpPr>
            <p:nvPr/>
          </p:nvGrpSpPr>
          <p:grpSpPr bwMode="auto">
            <a:xfrm>
              <a:off x="2496" y="2688"/>
              <a:ext cx="2688" cy="294"/>
              <a:chOff x="2496" y="2688"/>
              <a:chExt cx="2688" cy="294"/>
            </a:xfrm>
          </p:grpSpPr>
          <p:sp>
            <p:nvSpPr>
              <p:cNvPr id="87156" name="Text Box 116"/>
              <p:cNvSpPr txBox="1">
                <a:spLocks noChangeArrowheads="1"/>
              </p:cNvSpPr>
              <p:nvPr/>
            </p:nvSpPr>
            <p:spPr bwMode="auto">
              <a:xfrm>
                <a:off x="3840" y="2688"/>
                <a:ext cx="672" cy="294"/>
              </a:xfrm>
              <a:prstGeom prst="rect">
                <a:avLst/>
              </a:prstGeom>
              <a:solidFill>
                <a:schemeClr val="bg2"/>
              </a:solidFill>
              <a:ln w="9525">
                <a:solidFill>
                  <a:srgbClr val="000000"/>
                </a:solidFill>
                <a:miter lim="800000"/>
                <a:headEnd/>
                <a:tailEnd/>
              </a:ln>
              <a:effectLst/>
            </p:spPr>
            <p:txBody>
              <a:bodyPr>
                <a:spAutoFit/>
              </a:bodyPr>
              <a:lstStyle/>
              <a:p>
                <a:pPr algn="ctr">
                  <a:spcBef>
                    <a:spcPct val="50000"/>
                  </a:spcBef>
                </a:pPr>
                <a:r>
                  <a:rPr lang="en-US" b="1">
                    <a:solidFill>
                      <a:srgbClr val="FF0000"/>
                    </a:solidFill>
                  </a:rPr>
                  <a:t>255</a:t>
                </a:r>
              </a:p>
            </p:txBody>
          </p:sp>
          <p:sp>
            <p:nvSpPr>
              <p:cNvPr id="87157" name="Text Box 117"/>
              <p:cNvSpPr txBox="1">
                <a:spLocks noChangeArrowheads="1"/>
              </p:cNvSpPr>
              <p:nvPr/>
            </p:nvSpPr>
            <p:spPr bwMode="auto">
              <a:xfrm>
                <a:off x="4512" y="2688"/>
                <a:ext cx="672" cy="294"/>
              </a:xfrm>
              <a:prstGeom prst="rect">
                <a:avLst/>
              </a:prstGeom>
              <a:solidFill>
                <a:srgbClr val="FFFFCC"/>
              </a:solidFill>
              <a:ln w="9525">
                <a:solidFill>
                  <a:srgbClr val="000000"/>
                </a:solidFill>
                <a:miter lim="800000"/>
                <a:headEnd/>
                <a:tailEnd/>
              </a:ln>
              <a:effectLst/>
            </p:spPr>
            <p:txBody>
              <a:bodyPr>
                <a:spAutoFit/>
              </a:bodyPr>
              <a:lstStyle/>
              <a:p>
                <a:pPr algn="ctr">
                  <a:spcBef>
                    <a:spcPct val="50000"/>
                  </a:spcBef>
                </a:pPr>
                <a:r>
                  <a:rPr lang="en-US" b="1">
                    <a:solidFill>
                      <a:srgbClr val="663300"/>
                    </a:solidFill>
                  </a:rPr>
                  <a:t>0</a:t>
                </a:r>
              </a:p>
            </p:txBody>
          </p:sp>
          <p:sp>
            <p:nvSpPr>
              <p:cNvPr id="87159" name="Text Box 119"/>
              <p:cNvSpPr txBox="1">
                <a:spLocks noChangeArrowheads="1"/>
              </p:cNvSpPr>
              <p:nvPr/>
            </p:nvSpPr>
            <p:spPr bwMode="auto">
              <a:xfrm>
                <a:off x="2496" y="2688"/>
                <a:ext cx="672" cy="294"/>
              </a:xfrm>
              <a:prstGeom prst="rect">
                <a:avLst/>
              </a:prstGeom>
              <a:solidFill>
                <a:srgbClr val="FFCCCC"/>
              </a:solidFill>
              <a:ln w="9525">
                <a:solidFill>
                  <a:srgbClr val="000000"/>
                </a:solidFill>
                <a:miter lim="800000"/>
                <a:headEnd/>
                <a:tailEnd/>
              </a:ln>
              <a:effectLst/>
            </p:spPr>
            <p:txBody>
              <a:bodyPr>
                <a:spAutoFit/>
              </a:bodyPr>
              <a:lstStyle/>
              <a:p>
                <a:pPr algn="ctr">
                  <a:spcBef>
                    <a:spcPct val="50000"/>
                  </a:spcBef>
                </a:pPr>
                <a:r>
                  <a:rPr lang="en-US" b="1">
                    <a:solidFill>
                      <a:srgbClr val="663300"/>
                    </a:solidFill>
                  </a:rPr>
                  <a:t>255</a:t>
                </a:r>
              </a:p>
            </p:txBody>
          </p:sp>
          <p:sp>
            <p:nvSpPr>
              <p:cNvPr id="87160" name="Text Box 120"/>
              <p:cNvSpPr txBox="1">
                <a:spLocks noChangeArrowheads="1"/>
              </p:cNvSpPr>
              <p:nvPr/>
            </p:nvSpPr>
            <p:spPr bwMode="auto">
              <a:xfrm>
                <a:off x="3171" y="2688"/>
                <a:ext cx="672" cy="294"/>
              </a:xfrm>
              <a:prstGeom prst="rect">
                <a:avLst/>
              </a:prstGeom>
              <a:solidFill>
                <a:srgbClr val="FFCCCC"/>
              </a:solidFill>
              <a:ln w="9525">
                <a:solidFill>
                  <a:srgbClr val="000000"/>
                </a:solidFill>
                <a:miter lim="800000"/>
                <a:headEnd/>
                <a:tailEnd/>
              </a:ln>
              <a:effectLst/>
            </p:spPr>
            <p:txBody>
              <a:bodyPr>
                <a:spAutoFit/>
              </a:bodyPr>
              <a:lstStyle/>
              <a:p>
                <a:pPr algn="ctr">
                  <a:spcBef>
                    <a:spcPct val="50000"/>
                  </a:spcBef>
                </a:pPr>
                <a:r>
                  <a:rPr lang="en-US" b="1">
                    <a:solidFill>
                      <a:srgbClr val="663300"/>
                    </a:solidFill>
                  </a:rPr>
                  <a:t>255</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87042"/>
                                        </p:tgtEl>
                                        <p:attrNameLst>
                                          <p:attrName>style.visibility</p:attrName>
                                        </p:attrNameLst>
                                      </p:cBhvr>
                                      <p:to>
                                        <p:strVal val="visible"/>
                                      </p:to>
                                    </p:set>
                                  </p:childTnLst>
                                </p:cTn>
                              </p:par>
                            </p:childTnLst>
                          </p:cTn>
                        </p:par>
                        <p:par>
                          <p:cTn id="7" fill="hold">
                            <p:stCondLst>
                              <p:cond delay="500"/>
                            </p:stCondLst>
                            <p:childTnLst>
                              <p:par>
                                <p:cTn id="8" presetID="17" presetClass="entr" presetSubtype="1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p:cTn id="10" dur="500" fill="hold"/>
                                        <p:tgtEl>
                                          <p:spTgt spid="2"/>
                                        </p:tgtEl>
                                        <p:attrNameLst>
                                          <p:attrName>ppt_w</p:attrName>
                                        </p:attrNameLst>
                                      </p:cBhvr>
                                      <p:tavLst>
                                        <p:tav tm="0">
                                          <p:val>
                                            <p:fltVal val="0"/>
                                          </p:val>
                                        </p:tav>
                                        <p:tav tm="100000">
                                          <p:val>
                                            <p:strVal val="#ppt_w"/>
                                          </p:val>
                                        </p:tav>
                                      </p:tavLst>
                                    </p:anim>
                                    <p:anim calcmode="lin" valueType="num">
                                      <p:cBhvr>
                                        <p:cTn id="11"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2" fill="hold">
                      <p:stCondLst>
                        <p:cond delay="indefinite"/>
                      </p:stCondLst>
                      <p:childTnLst>
                        <p:par>
                          <p:cTn id="13" fill="hold">
                            <p:stCondLst>
                              <p:cond delay="0"/>
                            </p:stCondLst>
                            <p:childTnLst>
                              <p:par>
                                <p:cTn id="14" presetID="17" presetClass="entr" presetSubtype="1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17" presetClass="entr" presetSubtype="1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p:cTn id="22" dur="500" fill="hold"/>
                                        <p:tgtEl>
                                          <p:spTgt spid="16"/>
                                        </p:tgtEl>
                                        <p:attrNameLst>
                                          <p:attrName>ppt_w</p:attrName>
                                        </p:attrNameLst>
                                      </p:cBhvr>
                                      <p:tavLst>
                                        <p:tav tm="0">
                                          <p:val>
                                            <p:fltVal val="0"/>
                                          </p:val>
                                        </p:tav>
                                        <p:tav tm="100000">
                                          <p:val>
                                            <p:strVal val="#ppt_w"/>
                                          </p:val>
                                        </p:tav>
                                      </p:tavLst>
                                    </p:anim>
                                    <p:anim calcmode="lin" valueType="num">
                                      <p:cBhvr>
                                        <p:cTn id="23" dur="5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10" fill="hold" grpId="0" nodeType="clickEffect">
                                  <p:stCondLst>
                                    <p:cond delay="0"/>
                                  </p:stCondLst>
                                  <p:childTnLst>
                                    <p:set>
                                      <p:cBhvr>
                                        <p:cTn id="27" dur="1" fill="hold">
                                          <p:stCondLst>
                                            <p:cond delay="0"/>
                                          </p:stCondLst>
                                        </p:cTn>
                                        <p:tgtEl>
                                          <p:spTgt spid="87130"/>
                                        </p:tgtEl>
                                        <p:attrNameLst>
                                          <p:attrName>style.visibility</p:attrName>
                                        </p:attrNameLst>
                                      </p:cBhvr>
                                      <p:to>
                                        <p:strVal val="visible"/>
                                      </p:to>
                                    </p:set>
                                    <p:anim calcmode="lin" valueType="num">
                                      <p:cBhvr>
                                        <p:cTn id="28" dur="500" fill="hold"/>
                                        <p:tgtEl>
                                          <p:spTgt spid="87130"/>
                                        </p:tgtEl>
                                        <p:attrNameLst>
                                          <p:attrName>ppt_w</p:attrName>
                                        </p:attrNameLst>
                                      </p:cBhvr>
                                      <p:tavLst>
                                        <p:tav tm="0">
                                          <p:val>
                                            <p:fltVal val="0"/>
                                          </p:val>
                                        </p:tav>
                                        <p:tav tm="100000">
                                          <p:val>
                                            <p:strVal val="#ppt_w"/>
                                          </p:val>
                                        </p:tav>
                                      </p:tavLst>
                                    </p:anim>
                                    <p:anim calcmode="lin" valueType="num">
                                      <p:cBhvr>
                                        <p:cTn id="29" dur="500" fill="hold"/>
                                        <p:tgtEl>
                                          <p:spTgt spid="8713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autoUpdateAnimBg="0"/>
      <p:bldP spid="87130"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 name="Slide Number Placeholder 4"/>
          <p:cNvSpPr>
            <a:spLocks noGrp="1"/>
          </p:cNvSpPr>
          <p:nvPr>
            <p:ph type="sldNum" sz="quarter" idx="12"/>
          </p:nvPr>
        </p:nvSpPr>
        <p:spPr/>
        <p:txBody>
          <a:bodyPr/>
          <a:lstStyle/>
          <a:p>
            <a:fld id="{4F9DFF4C-305E-445F-BEDE-FD566F1FBD07}" type="slidenum">
              <a:rPr lang="en-US"/>
              <a:pPr/>
              <a:t>41</a:t>
            </a:fld>
            <a:endParaRPr lang="en-US"/>
          </a:p>
        </p:txBody>
      </p:sp>
      <p:sp>
        <p:nvSpPr>
          <p:cNvPr id="75778" name="Rectangle 2"/>
          <p:cNvSpPr>
            <a:spLocks noGrp="1" noChangeArrowheads="1"/>
          </p:cNvSpPr>
          <p:nvPr>
            <p:ph type="title"/>
          </p:nvPr>
        </p:nvSpPr>
        <p:spPr/>
        <p:txBody>
          <a:bodyPr/>
          <a:lstStyle/>
          <a:p>
            <a:r>
              <a:rPr lang="en-US"/>
              <a:t>Subnetting</a:t>
            </a:r>
          </a:p>
        </p:txBody>
      </p:sp>
      <p:grpSp>
        <p:nvGrpSpPr>
          <p:cNvPr id="2" name="Group 40"/>
          <p:cNvGrpSpPr>
            <a:grpSpLocks/>
          </p:cNvGrpSpPr>
          <p:nvPr/>
        </p:nvGrpSpPr>
        <p:grpSpPr bwMode="auto">
          <a:xfrm>
            <a:off x="1295400" y="2667000"/>
            <a:ext cx="3581400" cy="822325"/>
            <a:chOff x="816" y="1680"/>
            <a:chExt cx="2256" cy="518"/>
          </a:xfrm>
        </p:grpSpPr>
        <p:sp>
          <p:nvSpPr>
            <p:cNvPr id="75794" name="Text Box 18"/>
            <p:cNvSpPr txBox="1">
              <a:spLocks noChangeArrowheads="1"/>
            </p:cNvSpPr>
            <p:nvPr/>
          </p:nvSpPr>
          <p:spPr bwMode="auto">
            <a:xfrm>
              <a:off x="2064" y="1680"/>
              <a:ext cx="1008" cy="518"/>
            </a:xfrm>
            <a:prstGeom prst="rect">
              <a:avLst/>
            </a:prstGeom>
            <a:noFill/>
            <a:ln w="9525">
              <a:noFill/>
              <a:miter lim="800000"/>
              <a:headEnd/>
              <a:tailEnd/>
            </a:ln>
            <a:effectLst/>
          </p:spPr>
          <p:txBody>
            <a:bodyPr>
              <a:spAutoFit/>
            </a:bodyPr>
            <a:lstStyle/>
            <a:p>
              <a:pPr>
                <a:spcBef>
                  <a:spcPct val="50000"/>
                </a:spcBef>
              </a:pPr>
              <a:r>
                <a:rPr lang="en-US" b="1">
                  <a:solidFill>
                    <a:srgbClr val="CC3300"/>
                  </a:solidFill>
                </a:rPr>
                <a:t>Subnet-1 X.X.X.0</a:t>
              </a:r>
            </a:p>
          </p:txBody>
        </p:sp>
        <p:sp>
          <p:nvSpPr>
            <p:cNvPr id="75795" name="Text Box 19"/>
            <p:cNvSpPr txBox="1">
              <a:spLocks noChangeArrowheads="1"/>
            </p:cNvSpPr>
            <p:nvPr/>
          </p:nvSpPr>
          <p:spPr bwMode="auto">
            <a:xfrm>
              <a:off x="816" y="1680"/>
              <a:ext cx="1008" cy="518"/>
            </a:xfrm>
            <a:prstGeom prst="rect">
              <a:avLst/>
            </a:prstGeom>
            <a:noFill/>
            <a:ln w="9525">
              <a:noFill/>
              <a:miter lim="800000"/>
              <a:headEnd/>
              <a:tailEnd/>
            </a:ln>
            <a:effectLst/>
          </p:spPr>
          <p:txBody>
            <a:bodyPr>
              <a:spAutoFit/>
            </a:bodyPr>
            <a:lstStyle/>
            <a:p>
              <a:pPr>
                <a:spcBef>
                  <a:spcPct val="50000"/>
                </a:spcBef>
              </a:pPr>
              <a:r>
                <a:rPr lang="en-US" b="1">
                  <a:solidFill>
                    <a:srgbClr val="CC3300"/>
                  </a:solidFill>
                </a:rPr>
                <a:t>Subnet-2 X.X.X.128</a:t>
              </a:r>
            </a:p>
          </p:txBody>
        </p:sp>
      </p:grpSp>
      <p:grpSp>
        <p:nvGrpSpPr>
          <p:cNvPr id="3" name="Group 39"/>
          <p:cNvGrpSpPr>
            <a:grpSpLocks/>
          </p:cNvGrpSpPr>
          <p:nvPr/>
        </p:nvGrpSpPr>
        <p:grpSpPr bwMode="auto">
          <a:xfrm>
            <a:off x="2679700" y="1676400"/>
            <a:ext cx="3921125" cy="4572000"/>
            <a:chOff x="1688" y="1056"/>
            <a:chExt cx="2470" cy="2880"/>
          </a:xfrm>
        </p:grpSpPr>
        <p:sp>
          <p:nvSpPr>
            <p:cNvPr id="75780" name="Text Box 4"/>
            <p:cNvSpPr txBox="1">
              <a:spLocks noChangeArrowheads="1"/>
            </p:cNvSpPr>
            <p:nvPr/>
          </p:nvSpPr>
          <p:spPr bwMode="auto">
            <a:xfrm>
              <a:off x="1958" y="2342"/>
              <a:ext cx="154" cy="250"/>
            </a:xfrm>
            <a:prstGeom prst="rect">
              <a:avLst/>
            </a:prstGeom>
            <a:noFill/>
            <a:ln w="9525">
              <a:noFill/>
              <a:miter lim="800000"/>
              <a:headEnd/>
              <a:tailEnd/>
            </a:ln>
            <a:effectLst/>
          </p:spPr>
          <p:txBody>
            <a:bodyPr>
              <a:spAutoFit/>
            </a:bodyPr>
            <a:lstStyle/>
            <a:p>
              <a:pPr>
                <a:spcBef>
                  <a:spcPct val="50000"/>
                </a:spcBef>
              </a:pPr>
              <a:r>
                <a:rPr lang="en-US" sz="2000" b="1">
                  <a:solidFill>
                    <a:srgbClr val="CC3300"/>
                  </a:solidFill>
                  <a:latin typeface="Shusha" pitchFamily="2" charset="0"/>
                </a:rPr>
                <a:t>0</a:t>
              </a:r>
            </a:p>
          </p:txBody>
        </p:sp>
        <p:sp>
          <p:nvSpPr>
            <p:cNvPr id="75781" name="Text Box 5"/>
            <p:cNvSpPr txBox="1">
              <a:spLocks noChangeArrowheads="1"/>
            </p:cNvSpPr>
            <p:nvPr/>
          </p:nvSpPr>
          <p:spPr bwMode="auto">
            <a:xfrm>
              <a:off x="1728" y="2350"/>
              <a:ext cx="240" cy="250"/>
            </a:xfrm>
            <a:prstGeom prst="rect">
              <a:avLst/>
            </a:prstGeom>
            <a:noFill/>
            <a:ln w="9525">
              <a:noFill/>
              <a:miter lim="800000"/>
              <a:headEnd/>
              <a:tailEnd/>
            </a:ln>
            <a:effectLst/>
          </p:spPr>
          <p:txBody>
            <a:bodyPr>
              <a:spAutoFit/>
            </a:bodyPr>
            <a:lstStyle/>
            <a:p>
              <a:pPr>
                <a:spcBef>
                  <a:spcPct val="50000"/>
                </a:spcBef>
              </a:pPr>
              <a:r>
                <a:rPr lang="en-US" sz="2000" b="1">
                  <a:solidFill>
                    <a:srgbClr val="CC3300"/>
                  </a:solidFill>
                  <a:latin typeface="Shusha" pitchFamily="2" charset="0"/>
                </a:rPr>
                <a:t>1</a:t>
              </a:r>
            </a:p>
          </p:txBody>
        </p:sp>
        <p:sp>
          <p:nvSpPr>
            <p:cNvPr id="75782" name="Oval 6"/>
            <p:cNvSpPr>
              <a:spLocks noChangeArrowheads="1"/>
            </p:cNvSpPr>
            <p:nvPr/>
          </p:nvSpPr>
          <p:spPr bwMode="auto">
            <a:xfrm>
              <a:off x="1688" y="2256"/>
              <a:ext cx="480" cy="480"/>
            </a:xfrm>
            <a:prstGeom prst="ellipse">
              <a:avLst/>
            </a:prstGeom>
            <a:noFill/>
            <a:ln w="38100">
              <a:solidFill>
                <a:schemeClr val="tx1"/>
              </a:solidFill>
              <a:round/>
              <a:headEnd/>
              <a:tailEnd/>
            </a:ln>
            <a:effectLst/>
          </p:spPr>
          <p:txBody>
            <a:bodyPr wrap="none" anchor="ctr"/>
            <a:lstStyle/>
            <a:p>
              <a:endParaRPr lang="en-US"/>
            </a:p>
          </p:txBody>
        </p:sp>
        <p:sp>
          <p:nvSpPr>
            <p:cNvPr id="75783" name="Line 7"/>
            <p:cNvSpPr>
              <a:spLocks noChangeShapeType="1"/>
            </p:cNvSpPr>
            <p:nvPr/>
          </p:nvSpPr>
          <p:spPr bwMode="auto">
            <a:xfrm>
              <a:off x="1920" y="1056"/>
              <a:ext cx="0" cy="2880"/>
            </a:xfrm>
            <a:prstGeom prst="line">
              <a:avLst/>
            </a:prstGeom>
            <a:noFill/>
            <a:ln w="38100">
              <a:solidFill>
                <a:srgbClr val="990033"/>
              </a:solidFill>
              <a:round/>
              <a:headEnd/>
              <a:tailEnd/>
            </a:ln>
            <a:effectLst/>
          </p:spPr>
          <p:txBody>
            <a:bodyPr wrap="none" anchor="ctr"/>
            <a:lstStyle/>
            <a:p>
              <a:endParaRPr lang="en-US"/>
            </a:p>
          </p:txBody>
        </p:sp>
        <p:sp>
          <p:nvSpPr>
            <p:cNvPr id="75799" name="Line 23"/>
            <p:cNvSpPr>
              <a:spLocks noChangeShapeType="1"/>
            </p:cNvSpPr>
            <p:nvPr/>
          </p:nvSpPr>
          <p:spPr bwMode="auto">
            <a:xfrm>
              <a:off x="4158" y="1248"/>
              <a:ext cx="0" cy="576"/>
            </a:xfrm>
            <a:prstGeom prst="line">
              <a:avLst/>
            </a:prstGeom>
            <a:noFill/>
            <a:ln w="9525">
              <a:solidFill>
                <a:schemeClr val="tx1"/>
              </a:solidFill>
              <a:round/>
              <a:headEnd/>
              <a:tailEnd/>
            </a:ln>
            <a:effectLst/>
          </p:spPr>
          <p:txBody>
            <a:bodyPr wrap="none" anchor="ctr"/>
            <a:lstStyle/>
            <a:p>
              <a:endParaRPr lang="en-US"/>
            </a:p>
          </p:txBody>
        </p:sp>
      </p:grpSp>
      <p:sp>
        <p:nvSpPr>
          <p:cNvPr id="75800" name="Text Box 24"/>
          <p:cNvSpPr txBox="1">
            <a:spLocks noChangeArrowheads="1"/>
          </p:cNvSpPr>
          <p:nvPr/>
        </p:nvSpPr>
        <p:spPr bwMode="auto">
          <a:xfrm>
            <a:off x="6096000" y="3124200"/>
            <a:ext cx="2362200" cy="2647950"/>
          </a:xfrm>
          <a:prstGeom prst="rect">
            <a:avLst/>
          </a:prstGeom>
          <a:noFill/>
          <a:ln w="9525">
            <a:noFill/>
            <a:miter lim="800000"/>
            <a:headEnd/>
            <a:tailEnd/>
          </a:ln>
          <a:effectLst/>
        </p:spPr>
        <p:txBody>
          <a:bodyPr>
            <a:spAutoFit/>
          </a:bodyPr>
          <a:lstStyle/>
          <a:p>
            <a:r>
              <a:rPr lang="en-US" b="1">
                <a:solidFill>
                  <a:srgbClr val="008000"/>
                </a:solidFill>
              </a:rPr>
              <a:t>0000000 -     0</a:t>
            </a:r>
          </a:p>
          <a:p>
            <a:r>
              <a:rPr lang="en-US" b="1">
                <a:solidFill>
                  <a:srgbClr val="008000"/>
                </a:solidFill>
              </a:rPr>
              <a:t>0000001 -     1</a:t>
            </a:r>
          </a:p>
          <a:p>
            <a:r>
              <a:rPr lang="en-US" b="1">
                <a:solidFill>
                  <a:srgbClr val="008000"/>
                </a:solidFill>
              </a:rPr>
              <a:t>0000010 -     2</a:t>
            </a:r>
          </a:p>
          <a:p>
            <a:r>
              <a:rPr lang="en-US" b="1">
                <a:solidFill>
                  <a:srgbClr val="008000"/>
                </a:solidFill>
              </a:rPr>
              <a:t>      .              .</a:t>
            </a:r>
          </a:p>
          <a:p>
            <a:r>
              <a:rPr lang="en-US" b="1">
                <a:solidFill>
                  <a:srgbClr val="008000"/>
                </a:solidFill>
              </a:rPr>
              <a:t>      .              .</a:t>
            </a:r>
          </a:p>
          <a:p>
            <a:r>
              <a:rPr lang="en-US" b="1">
                <a:solidFill>
                  <a:srgbClr val="008000"/>
                </a:solidFill>
              </a:rPr>
              <a:t>1111110 - 126</a:t>
            </a:r>
          </a:p>
          <a:p>
            <a:r>
              <a:rPr lang="en-US" b="1">
                <a:solidFill>
                  <a:srgbClr val="008000"/>
                </a:solidFill>
              </a:rPr>
              <a:t>1111111 - 127</a:t>
            </a:r>
          </a:p>
        </p:txBody>
      </p:sp>
      <p:grpSp>
        <p:nvGrpSpPr>
          <p:cNvPr id="4" name="Group 42"/>
          <p:cNvGrpSpPr>
            <a:grpSpLocks/>
          </p:cNvGrpSpPr>
          <p:nvPr/>
        </p:nvGrpSpPr>
        <p:grpSpPr bwMode="auto">
          <a:xfrm>
            <a:off x="1295400" y="4343400"/>
            <a:ext cx="3505200" cy="1096963"/>
            <a:chOff x="816" y="2736"/>
            <a:chExt cx="2208" cy="691"/>
          </a:xfrm>
        </p:grpSpPr>
        <p:sp>
          <p:nvSpPr>
            <p:cNvPr id="75797" name="Text Box 21"/>
            <p:cNvSpPr txBox="1">
              <a:spLocks noChangeArrowheads="1"/>
            </p:cNvSpPr>
            <p:nvPr/>
          </p:nvSpPr>
          <p:spPr bwMode="auto">
            <a:xfrm>
              <a:off x="816" y="2736"/>
              <a:ext cx="864" cy="691"/>
            </a:xfrm>
            <a:prstGeom prst="rect">
              <a:avLst/>
            </a:prstGeom>
            <a:noFill/>
            <a:ln w="9525">
              <a:noFill/>
              <a:miter lim="800000"/>
              <a:headEnd/>
              <a:tailEnd/>
            </a:ln>
            <a:effectLst/>
          </p:spPr>
          <p:txBody>
            <a:bodyPr>
              <a:spAutoFit/>
            </a:bodyPr>
            <a:lstStyle/>
            <a:p>
              <a:pPr algn="ctr"/>
              <a:r>
                <a:rPr lang="en-US" sz="2200" b="1">
                  <a:solidFill>
                    <a:srgbClr val="008000"/>
                  </a:solidFill>
                </a:rPr>
                <a:t>Hosts:</a:t>
              </a:r>
            </a:p>
            <a:p>
              <a:pPr algn="ctr"/>
              <a:r>
                <a:rPr lang="en-US" sz="2200" b="1">
                  <a:solidFill>
                    <a:srgbClr val="008000"/>
                  </a:solidFill>
                </a:rPr>
                <a:t>2</a:t>
              </a:r>
              <a:r>
                <a:rPr lang="en-US" sz="2200" b="1" baseline="30000">
                  <a:solidFill>
                    <a:srgbClr val="008000"/>
                  </a:solidFill>
                </a:rPr>
                <a:t>7</a:t>
              </a:r>
              <a:r>
                <a:rPr lang="en-US" sz="2200" b="1">
                  <a:solidFill>
                    <a:srgbClr val="008000"/>
                  </a:solidFill>
                </a:rPr>
                <a:t>-2=126</a:t>
              </a:r>
            </a:p>
            <a:p>
              <a:pPr algn="ctr"/>
              <a:r>
                <a:rPr lang="en-US" sz="2200" b="1">
                  <a:solidFill>
                    <a:srgbClr val="008000"/>
                  </a:solidFill>
                </a:rPr>
                <a:t>(1-126)</a:t>
              </a:r>
            </a:p>
          </p:txBody>
        </p:sp>
        <p:sp>
          <p:nvSpPr>
            <p:cNvPr id="75810" name="Text Box 34"/>
            <p:cNvSpPr txBox="1">
              <a:spLocks noChangeArrowheads="1"/>
            </p:cNvSpPr>
            <p:nvPr/>
          </p:nvSpPr>
          <p:spPr bwMode="auto">
            <a:xfrm>
              <a:off x="2112" y="2736"/>
              <a:ext cx="912" cy="691"/>
            </a:xfrm>
            <a:prstGeom prst="rect">
              <a:avLst/>
            </a:prstGeom>
            <a:noFill/>
            <a:ln w="9525">
              <a:noFill/>
              <a:miter lim="800000"/>
              <a:headEnd/>
              <a:tailEnd/>
            </a:ln>
            <a:effectLst/>
          </p:spPr>
          <p:txBody>
            <a:bodyPr>
              <a:spAutoFit/>
            </a:bodyPr>
            <a:lstStyle/>
            <a:p>
              <a:pPr algn="ctr"/>
              <a:r>
                <a:rPr lang="en-US" sz="2200" b="1">
                  <a:solidFill>
                    <a:srgbClr val="008000"/>
                  </a:solidFill>
                </a:rPr>
                <a:t>Hosts:</a:t>
              </a:r>
            </a:p>
            <a:p>
              <a:pPr algn="ctr"/>
              <a:r>
                <a:rPr lang="en-US" sz="2200" b="1">
                  <a:solidFill>
                    <a:srgbClr val="008000"/>
                  </a:solidFill>
                </a:rPr>
                <a:t>2</a:t>
              </a:r>
              <a:r>
                <a:rPr lang="en-US" sz="2200" b="1" baseline="30000">
                  <a:solidFill>
                    <a:srgbClr val="008000"/>
                  </a:solidFill>
                </a:rPr>
                <a:t>7</a:t>
              </a:r>
              <a:r>
                <a:rPr lang="en-US" sz="2200" b="1">
                  <a:solidFill>
                    <a:srgbClr val="008000"/>
                  </a:solidFill>
                </a:rPr>
                <a:t>-2=126</a:t>
              </a:r>
            </a:p>
            <a:p>
              <a:pPr algn="ctr"/>
              <a:r>
                <a:rPr lang="en-US" sz="2200" b="1">
                  <a:solidFill>
                    <a:srgbClr val="008000"/>
                  </a:solidFill>
                </a:rPr>
                <a:t>(1-126)</a:t>
              </a:r>
            </a:p>
          </p:txBody>
        </p:sp>
      </p:grpSp>
      <p:grpSp>
        <p:nvGrpSpPr>
          <p:cNvPr id="5" name="Group 38"/>
          <p:cNvGrpSpPr>
            <a:grpSpLocks/>
          </p:cNvGrpSpPr>
          <p:nvPr/>
        </p:nvGrpSpPr>
        <p:grpSpPr bwMode="auto">
          <a:xfrm>
            <a:off x="685800" y="1600200"/>
            <a:ext cx="7391400" cy="4648200"/>
            <a:chOff x="432" y="1008"/>
            <a:chExt cx="4656" cy="2928"/>
          </a:xfrm>
        </p:grpSpPr>
        <p:sp>
          <p:nvSpPr>
            <p:cNvPr id="75792" name="Text Box 16"/>
            <p:cNvSpPr txBox="1">
              <a:spLocks noChangeArrowheads="1"/>
            </p:cNvSpPr>
            <p:nvPr/>
          </p:nvSpPr>
          <p:spPr bwMode="auto">
            <a:xfrm>
              <a:off x="3456" y="1296"/>
              <a:ext cx="1632" cy="495"/>
            </a:xfrm>
            <a:prstGeom prst="rect">
              <a:avLst/>
            </a:prstGeom>
            <a:noFill/>
            <a:ln w="9525">
              <a:noFill/>
              <a:miter lim="800000"/>
              <a:headEnd/>
              <a:tailEnd/>
            </a:ln>
            <a:effectLst/>
          </p:spPr>
          <p:txBody>
            <a:bodyPr>
              <a:spAutoFit/>
            </a:bodyPr>
            <a:lstStyle/>
            <a:p>
              <a:pPr>
                <a:lnSpc>
                  <a:spcPct val="70000"/>
                </a:lnSpc>
                <a:spcBef>
                  <a:spcPct val="50000"/>
                </a:spcBef>
              </a:pPr>
              <a:r>
                <a:rPr lang="en-US" b="1"/>
                <a:t>X.X.X.</a:t>
              </a:r>
              <a:r>
                <a:rPr lang="en-US" b="1">
                  <a:solidFill>
                    <a:srgbClr val="CC3300"/>
                  </a:solidFill>
                </a:rPr>
                <a:t>0</a:t>
              </a:r>
              <a:r>
                <a:rPr lang="en-US" b="1">
                  <a:solidFill>
                    <a:srgbClr val="663300"/>
                  </a:solidFill>
                </a:rPr>
                <a:t>0000000</a:t>
              </a:r>
              <a:endParaRPr lang="en-US" b="1">
                <a:solidFill>
                  <a:schemeClr val="accent1"/>
                </a:solidFill>
              </a:endParaRPr>
            </a:p>
            <a:p>
              <a:pPr>
                <a:lnSpc>
                  <a:spcPct val="70000"/>
                </a:lnSpc>
                <a:spcBef>
                  <a:spcPct val="50000"/>
                </a:spcBef>
              </a:pPr>
              <a:r>
                <a:rPr lang="en-US" b="1"/>
                <a:t>X.X.X.</a:t>
              </a:r>
              <a:r>
                <a:rPr lang="en-US" b="1">
                  <a:solidFill>
                    <a:srgbClr val="CC3300"/>
                  </a:solidFill>
                </a:rPr>
                <a:t>1</a:t>
              </a:r>
              <a:r>
                <a:rPr lang="en-US" b="1">
                  <a:solidFill>
                    <a:srgbClr val="663300"/>
                  </a:solidFill>
                </a:rPr>
                <a:t>0000000</a:t>
              </a:r>
              <a:endParaRPr lang="en-US" b="1">
                <a:solidFill>
                  <a:schemeClr val="accent1"/>
                </a:solidFill>
              </a:endParaRPr>
            </a:p>
          </p:txBody>
        </p:sp>
        <p:grpSp>
          <p:nvGrpSpPr>
            <p:cNvPr id="6" name="Group 36"/>
            <p:cNvGrpSpPr>
              <a:grpSpLocks/>
            </p:cNvGrpSpPr>
            <p:nvPr/>
          </p:nvGrpSpPr>
          <p:grpSpPr bwMode="auto">
            <a:xfrm>
              <a:off x="432" y="1008"/>
              <a:ext cx="2928" cy="2928"/>
              <a:chOff x="432" y="1008"/>
              <a:chExt cx="2928" cy="2928"/>
            </a:xfrm>
          </p:grpSpPr>
          <p:sp>
            <p:nvSpPr>
              <p:cNvPr id="75779" name="Oval 3"/>
              <p:cNvSpPr>
                <a:spLocks noChangeArrowheads="1"/>
              </p:cNvSpPr>
              <p:nvPr/>
            </p:nvSpPr>
            <p:spPr bwMode="auto">
              <a:xfrm>
                <a:off x="480" y="1056"/>
                <a:ext cx="2880" cy="2880"/>
              </a:xfrm>
              <a:prstGeom prst="ellipse">
                <a:avLst/>
              </a:prstGeom>
              <a:noFill/>
              <a:ln w="38100">
                <a:solidFill>
                  <a:schemeClr val="tx1"/>
                </a:solidFill>
                <a:round/>
                <a:headEnd/>
                <a:tailEnd/>
              </a:ln>
              <a:effectLst/>
            </p:spPr>
            <p:txBody>
              <a:bodyPr wrap="none" anchor="ctr"/>
              <a:lstStyle/>
              <a:p>
                <a:endParaRPr lang="en-US"/>
              </a:p>
            </p:txBody>
          </p:sp>
          <p:sp>
            <p:nvSpPr>
              <p:cNvPr id="75811" name="Text Box 35"/>
              <p:cNvSpPr txBox="1">
                <a:spLocks noChangeArrowheads="1"/>
              </p:cNvSpPr>
              <p:nvPr/>
            </p:nvSpPr>
            <p:spPr bwMode="auto">
              <a:xfrm>
                <a:off x="432" y="1008"/>
                <a:ext cx="768" cy="288"/>
              </a:xfrm>
              <a:prstGeom prst="rect">
                <a:avLst/>
              </a:prstGeom>
              <a:noFill/>
              <a:ln w="9525">
                <a:noFill/>
                <a:miter lim="800000"/>
                <a:headEnd/>
                <a:tailEnd/>
              </a:ln>
              <a:effectLst/>
            </p:spPr>
            <p:txBody>
              <a:bodyPr>
                <a:spAutoFit/>
              </a:bodyPr>
              <a:lstStyle/>
              <a:p>
                <a:pPr>
                  <a:spcBef>
                    <a:spcPct val="50000"/>
                  </a:spcBef>
                </a:pPr>
                <a:r>
                  <a:rPr lang="en-US" b="1">
                    <a:solidFill>
                      <a:schemeClr val="accent1"/>
                    </a:solidFill>
                  </a:rPr>
                  <a:t>X.X.X</a:t>
                </a:r>
                <a:r>
                  <a:rPr lang="en-US" b="1"/>
                  <a:t>.</a:t>
                </a:r>
                <a:r>
                  <a:rPr lang="en-US" b="1">
                    <a:solidFill>
                      <a:srgbClr val="CC3300"/>
                    </a:solidFill>
                  </a:rPr>
                  <a:t>0</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5778"/>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5800"/>
                                        </p:tgtEl>
                                        <p:attrNameLst>
                                          <p:attrName>style.visibility</p:attrName>
                                        </p:attrNameLst>
                                      </p:cBhvr>
                                      <p:to>
                                        <p:strVal val="visible"/>
                                      </p:to>
                                    </p:set>
                                    <p:animEffect transition="in" filter="wipe(left)">
                                      <p:cBhvr>
                                        <p:cTn id="25" dur="500"/>
                                        <p:tgtEl>
                                          <p:spTgt spid="7580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autoUpdateAnimBg="0"/>
      <p:bldP spid="75800"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 name="Slide Number Placeholder 4"/>
          <p:cNvSpPr>
            <a:spLocks noGrp="1"/>
          </p:cNvSpPr>
          <p:nvPr>
            <p:ph type="sldNum" sz="quarter" idx="12"/>
          </p:nvPr>
        </p:nvSpPr>
        <p:spPr/>
        <p:txBody>
          <a:bodyPr/>
          <a:lstStyle/>
          <a:p>
            <a:fld id="{16D7F460-7F28-493F-8EDC-450EA612A4C9}" type="slidenum">
              <a:rPr lang="en-US"/>
              <a:pPr/>
              <a:t>42</a:t>
            </a:fld>
            <a:endParaRPr lang="en-US"/>
          </a:p>
        </p:txBody>
      </p:sp>
      <p:sp>
        <p:nvSpPr>
          <p:cNvPr id="76802" name="Rectangle 1026"/>
          <p:cNvSpPr>
            <a:spLocks noGrp="1" noChangeArrowheads="1"/>
          </p:cNvSpPr>
          <p:nvPr>
            <p:ph type="title"/>
          </p:nvPr>
        </p:nvSpPr>
        <p:spPr/>
        <p:txBody>
          <a:bodyPr/>
          <a:lstStyle/>
          <a:p>
            <a:r>
              <a:rPr lang="en-US"/>
              <a:t>Subnetting</a:t>
            </a:r>
          </a:p>
        </p:txBody>
      </p:sp>
      <p:sp>
        <p:nvSpPr>
          <p:cNvPr id="76815" name="Text Box 1039"/>
          <p:cNvSpPr txBox="1">
            <a:spLocks noChangeArrowheads="1"/>
          </p:cNvSpPr>
          <p:nvPr/>
        </p:nvSpPr>
        <p:spPr bwMode="auto">
          <a:xfrm>
            <a:off x="6705600" y="3371850"/>
            <a:ext cx="1981200" cy="2647950"/>
          </a:xfrm>
          <a:prstGeom prst="rect">
            <a:avLst/>
          </a:prstGeom>
          <a:noFill/>
          <a:ln w="9525">
            <a:noFill/>
            <a:miter lim="800000"/>
            <a:headEnd/>
            <a:tailEnd/>
          </a:ln>
          <a:effectLst/>
        </p:spPr>
        <p:txBody>
          <a:bodyPr>
            <a:spAutoFit/>
          </a:bodyPr>
          <a:lstStyle/>
          <a:p>
            <a:r>
              <a:rPr lang="en-US" b="1">
                <a:solidFill>
                  <a:srgbClr val="008000"/>
                </a:solidFill>
              </a:rPr>
              <a:t>000000 -  0</a:t>
            </a:r>
          </a:p>
          <a:p>
            <a:r>
              <a:rPr lang="en-US" b="1">
                <a:solidFill>
                  <a:srgbClr val="008000"/>
                </a:solidFill>
              </a:rPr>
              <a:t>000001 -  1 </a:t>
            </a:r>
          </a:p>
          <a:p>
            <a:r>
              <a:rPr lang="en-US" b="1">
                <a:solidFill>
                  <a:srgbClr val="008000"/>
                </a:solidFill>
              </a:rPr>
              <a:t>000010 -  2</a:t>
            </a:r>
          </a:p>
          <a:p>
            <a:r>
              <a:rPr lang="en-US" b="1">
                <a:solidFill>
                  <a:srgbClr val="008000"/>
                </a:solidFill>
              </a:rPr>
              <a:t>     .           . </a:t>
            </a:r>
          </a:p>
          <a:p>
            <a:r>
              <a:rPr lang="en-US" b="1">
                <a:solidFill>
                  <a:srgbClr val="008000"/>
                </a:solidFill>
              </a:rPr>
              <a:t>     .           .</a:t>
            </a:r>
          </a:p>
          <a:p>
            <a:r>
              <a:rPr lang="en-US" b="1">
                <a:solidFill>
                  <a:srgbClr val="008000"/>
                </a:solidFill>
              </a:rPr>
              <a:t>111110 - 62</a:t>
            </a:r>
          </a:p>
          <a:p>
            <a:r>
              <a:rPr lang="en-US" b="1">
                <a:solidFill>
                  <a:srgbClr val="008000"/>
                </a:solidFill>
              </a:rPr>
              <a:t>111111 - 63</a:t>
            </a:r>
          </a:p>
        </p:txBody>
      </p:sp>
      <p:grpSp>
        <p:nvGrpSpPr>
          <p:cNvPr id="2" name="Group 1067"/>
          <p:cNvGrpSpPr>
            <a:grpSpLocks/>
          </p:cNvGrpSpPr>
          <p:nvPr/>
        </p:nvGrpSpPr>
        <p:grpSpPr bwMode="auto">
          <a:xfrm>
            <a:off x="1066800" y="2133600"/>
            <a:ext cx="4114800" cy="2803525"/>
            <a:chOff x="672" y="1344"/>
            <a:chExt cx="2592" cy="1766"/>
          </a:xfrm>
        </p:grpSpPr>
        <p:sp>
          <p:nvSpPr>
            <p:cNvPr id="76811" name="Text Box 1035"/>
            <p:cNvSpPr txBox="1">
              <a:spLocks noChangeArrowheads="1"/>
            </p:cNvSpPr>
            <p:nvPr/>
          </p:nvSpPr>
          <p:spPr bwMode="auto">
            <a:xfrm>
              <a:off x="960" y="1344"/>
              <a:ext cx="1008" cy="518"/>
            </a:xfrm>
            <a:prstGeom prst="rect">
              <a:avLst/>
            </a:prstGeom>
            <a:noFill/>
            <a:ln w="9525">
              <a:noFill/>
              <a:miter lim="800000"/>
              <a:headEnd/>
              <a:tailEnd/>
            </a:ln>
            <a:effectLst/>
          </p:spPr>
          <p:txBody>
            <a:bodyPr>
              <a:spAutoFit/>
            </a:bodyPr>
            <a:lstStyle/>
            <a:p>
              <a:r>
                <a:rPr lang="en-US" b="1">
                  <a:solidFill>
                    <a:srgbClr val="CC3300"/>
                  </a:solidFill>
                </a:rPr>
                <a:t>SN3</a:t>
              </a:r>
            </a:p>
            <a:p>
              <a:r>
                <a:rPr lang="en-US" b="1">
                  <a:solidFill>
                    <a:srgbClr val="CC3300"/>
                  </a:solidFill>
                </a:rPr>
                <a:t>X.X.X.128</a:t>
              </a:r>
            </a:p>
          </p:txBody>
        </p:sp>
        <p:sp>
          <p:nvSpPr>
            <p:cNvPr id="76824" name="Text Box 1048"/>
            <p:cNvSpPr txBox="1">
              <a:spLocks noChangeArrowheads="1"/>
            </p:cNvSpPr>
            <p:nvPr/>
          </p:nvSpPr>
          <p:spPr bwMode="auto">
            <a:xfrm>
              <a:off x="2448" y="2592"/>
              <a:ext cx="816" cy="518"/>
            </a:xfrm>
            <a:prstGeom prst="rect">
              <a:avLst/>
            </a:prstGeom>
            <a:noFill/>
            <a:ln w="9525">
              <a:noFill/>
              <a:miter lim="800000"/>
              <a:headEnd/>
              <a:tailEnd/>
            </a:ln>
            <a:effectLst/>
          </p:spPr>
          <p:txBody>
            <a:bodyPr>
              <a:spAutoFit/>
            </a:bodyPr>
            <a:lstStyle/>
            <a:p>
              <a:r>
                <a:rPr lang="en-US" b="1">
                  <a:solidFill>
                    <a:srgbClr val="CC3300"/>
                  </a:solidFill>
                </a:rPr>
                <a:t>SN1</a:t>
              </a:r>
            </a:p>
            <a:p>
              <a:r>
                <a:rPr lang="en-US" b="1">
                  <a:solidFill>
                    <a:srgbClr val="CC3300"/>
                  </a:solidFill>
                </a:rPr>
                <a:t>X.X.X.0</a:t>
              </a:r>
            </a:p>
          </p:txBody>
        </p:sp>
        <p:sp>
          <p:nvSpPr>
            <p:cNvPr id="76829" name="Text Box 1053"/>
            <p:cNvSpPr txBox="1">
              <a:spLocks noChangeArrowheads="1"/>
            </p:cNvSpPr>
            <p:nvPr/>
          </p:nvSpPr>
          <p:spPr bwMode="auto">
            <a:xfrm>
              <a:off x="2016" y="1344"/>
              <a:ext cx="1008" cy="518"/>
            </a:xfrm>
            <a:prstGeom prst="rect">
              <a:avLst/>
            </a:prstGeom>
            <a:noFill/>
            <a:ln w="9525">
              <a:noFill/>
              <a:miter lim="800000"/>
              <a:headEnd/>
              <a:tailEnd/>
            </a:ln>
            <a:effectLst/>
          </p:spPr>
          <p:txBody>
            <a:bodyPr>
              <a:spAutoFit/>
            </a:bodyPr>
            <a:lstStyle/>
            <a:p>
              <a:r>
                <a:rPr lang="en-US" b="1">
                  <a:solidFill>
                    <a:srgbClr val="CC3300"/>
                  </a:solidFill>
                </a:rPr>
                <a:t>SN2</a:t>
              </a:r>
            </a:p>
            <a:p>
              <a:r>
                <a:rPr lang="en-US" b="1">
                  <a:solidFill>
                    <a:srgbClr val="CC3300"/>
                  </a:solidFill>
                </a:rPr>
                <a:t>X.X.X.64</a:t>
              </a:r>
            </a:p>
          </p:txBody>
        </p:sp>
        <p:sp>
          <p:nvSpPr>
            <p:cNvPr id="76830" name="Text Box 1054"/>
            <p:cNvSpPr txBox="1">
              <a:spLocks noChangeArrowheads="1"/>
            </p:cNvSpPr>
            <p:nvPr/>
          </p:nvSpPr>
          <p:spPr bwMode="auto">
            <a:xfrm>
              <a:off x="672" y="2592"/>
              <a:ext cx="1008" cy="518"/>
            </a:xfrm>
            <a:prstGeom prst="rect">
              <a:avLst/>
            </a:prstGeom>
            <a:noFill/>
            <a:ln w="9525">
              <a:noFill/>
              <a:miter lim="800000"/>
              <a:headEnd/>
              <a:tailEnd/>
            </a:ln>
            <a:effectLst/>
          </p:spPr>
          <p:txBody>
            <a:bodyPr>
              <a:spAutoFit/>
            </a:bodyPr>
            <a:lstStyle/>
            <a:p>
              <a:r>
                <a:rPr lang="en-US" b="1">
                  <a:solidFill>
                    <a:srgbClr val="CC3300"/>
                  </a:solidFill>
                </a:rPr>
                <a:t>SN4</a:t>
              </a:r>
            </a:p>
            <a:p>
              <a:r>
                <a:rPr lang="en-US" b="1">
                  <a:solidFill>
                    <a:srgbClr val="CC3300"/>
                  </a:solidFill>
                </a:rPr>
                <a:t>X.X.X.192</a:t>
              </a:r>
            </a:p>
          </p:txBody>
        </p:sp>
      </p:grpSp>
      <p:grpSp>
        <p:nvGrpSpPr>
          <p:cNvPr id="3" name="Group 1075"/>
          <p:cNvGrpSpPr>
            <a:grpSpLocks/>
          </p:cNvGrpSpPr>
          <p:nvPr/>
        </p:nvGrpSpPr>
        <p:grpSpPr bwMode="auto">
          <a:xfrm>
            <a:off x="685800" y="1600200"/>
            <a:ext cx="7391400" cy="4648200"/>
            <a:chOff x="432" y="1008"/>
            <a:chExt cx="4656" cy="2928"/>
          </a:xfrm>
        </p:grpSpPr>
        <p:sp>
          <p:nvSpPr>
            <p:cNvPr id="76803" name="Oval 1027"/>
            <p:cNvSpPr>
              <a:spLocks noChangeArrowheads="1"/>
            </p:cNvSpPr>
            <p:nvPr/>
          </p:nvSpPr>
          <p:spPr bwMode="auto">
            <a:xfrm>
              <a:off x="480" y="1056"/>
              <a:ext cx="2880" cy="2880"/>
            </a:xfrm>
            <a:prstGeom prst="ellipse">
              <a:avLst/>
            </a:prstGeom>
            <a:noFill/>
            <a:ln w="38100">
              <a:solidFill>
                <a:schemeClr val="tx1"/>
              </a:solidFill>
              <a:round/>
              <a:headEnd/>
              <a:tailEnd/>
            </a:ln>
            <a:effectLst/>
          </p:spPr>
          <p:txBody>
            <a:bodyPr wrap="none" anchor="ctr"/>
            <a:lstStyle/>
            <a:p>
              <a:endParaRPr lang="en-US"/>
            </a:p>
          </p:txBody>
        </p:sp>
        <p:sp>
          <p:nvSpPr>
            <p:cNvPr id="76808" name="Text Box 1032"/>
            <p:cNvSpPr txBox="1">
              <a:spLocks noChangeArrowheads="1"/>
            </p:cNvSpPr>
            <p:nvPr/>
          </p:nvSpPr>
          <p:spPr bwMode="auto">
            <a:xfrm>
              <a:off x="432" y="1008"/>
              <a:ext cx="768" cy="288"/>
            </a:xfrm>
            <a:prstGeom prst="rect">
              <a:avLst/>
            </a:prstGeom>
            <a:noFill/>
            <a:ln w="9525">
              <a:noFill/>
              <a:miter lim="800000"/>
              <a:headEnd/>
              <a:tailEnd/>
            </a:ln>
            <a:effectLst/>
          </p:spPr>
          <p:txBody>
            <a:bodyPr>
              <a:spAutoFit/>
            </a:bodyPr>
            <a:lstStyle/>
            <a:p>
              <a:pPr>
                <a:spcBef>
                  <a:spcPct val="50000"/>
                </a:spcBef>
              </a:pPr>
              <a:r>
                <a:rPr lang="en-US" b="1">
                  <a:solidFill>
                    <a:schemeClr val="accent1"/>
                  </a:solidFill>
                </a:rPr>
                <a:t>X.X.X</a:t>
              </a:r>
              <a:r>
                <a:rPr lang="en-US" b="1"/>
                <a:t>.</a:t>
              </a:r>
              <a:r>
                <a:rPr lang="en-US" b="1">
                  <a:solidFill>
                    <a:srgbClr val="CC3300"/>
                  </a:solidFill>
                </a:rPr>
                <a:t>0</a:t>
              </a:r>
            </a:p>
          </p:txBody>
        </p:sp>
        <p:sp>
          <p:nvSpPr>
            <p:cNvPr id="76809" name="Text Box 1033"/>
            <p:cNvSpPr txBox="1">
              <a:spLocks noChangeArrowheads="1"/>
            </p:cNvSpPr>
            <p:nvPr/>
          </p:nvSpPr>
          <p:spPr bwMode="auto">
            <a:xfrm>
              <a:off x="3456" y="1056"/>
              <a:ext cx="1632" cy="909"/>
            </a:xfrm>
            <a:prstGeom prst="rect">
              <a:avLst/>
            </a:prstGeom>
            <a:noFill/>
            <a:ln w="9525">
              <a:noFill/>
              <a:miter lim="800000"/>
              <a:headEnd/>
              <a:tailEnd/>
            </a:ln>
            <a:effectLst/>
          </p:spPr>
          <p:txBody>
            <a:bodyPr>
              <a:spAutoFit/>
            </a:bodyPr>
            <a:lstStyle/>
            <a:p>
              <a:pPr>
                <a:lnSpc>
                  <a:spcPct val="70000"/>
                </a:lnSpc>
                <a:spcBef>
                  <a:spcPct val="50000"/>
                </a:spcBef>
              </a:pPr>
              <a:r>
                <a:rPr lang="en-US" b="1"/>
                <a:t>X.X.X.</a:t>
              </a:r>
              <a:r>
                <a:rPr lang="en-US" b="1">
                  <a:solidFill>
                    <a:srgbClr val="CC3300"/>
                  </a:solidFill>
                </a:rPr>
                <a:t>00</a:t>
              </a:r>
              <a:r>
                <a:rPr lang="en-US" b="1">
                  <a:solidFill>
                    <a:srgbClr val="663300"/>
                  </a:solidFill>
                </a:rPr>
                <a:t>000000</a:t>
              </a:r>
            </a:p>
            <a:p>
              <a:r>
                <a:rPr lang="en-US" b="1"/>
                <a:t>X.X.X.</a:t>
              </a:r>
              <a:r>
                <a:rPr lang="en-US" b="1">
                  <a:solidFill>
                    <a:srgbClr val="CC3300"/>
                  </a:solidFill>
                </a:rPr>
                <a:t>01</a:t>
              </a:r>
              <a:r>
                <a:rPr lang="en-US" b="1">
                  <a:solidFill>
                    <a:srgbClr val="663300"/>
                  </a:solidFill>
                </a:rPr>
                <a:t>000000</a:t>
              </a:r>
              <a:r>
                <a:rPr lang="en-US" b="1"/>
                <a:t> X.X.X.</a:t>
              </a:r>
              <a:r>
                <a:rPr lang="en-US" b="1">
                  <a:solidFill>
                    <a:srgbClr val="CC3300"/>
                  </a:solidFill>
                </a:rPr>
                <a:t>10</a:t>
              </a:r>
              <a:r>
                <a:rPr lang="en-US" b="1">
                  <a:solidFill>
                    <a:srgbClr val="663300"/>
                  </a:solidFill>
                </a:rPr>
                <a:t>000000</a:t>
              </a:r>
            </a:p>
            <a:p>
              <a:r>
                <a:rPr lang="en-US" b="1"/>
                <a:t>X.X.X.</a:t>
              </a:r>
              <a:r>
                <a:rPr lang="en-US" b="1">
                  <a:solidFill>
                    <a:srgbClr val="CC3300"/>
                  </a:solidFill>
                </a:rPr>
                <a:t>11</a:t>
              </a:r>
              <a:r>
                <a:rPr lang="en-US" b="1">
                  <a:solidFill>
                    <a:srgbClr val="663300"/>
                  </a:solidFill>
                </a:rPr>
                <a:t>000000</a:t>
              </a:r>
            </a:p>
          </p:txBody>
        </p:sp>
      </p:grpSp>
      <p:grpSp>
        <p:nvGrpSpPr>
          <p:cNvPr id="4" name="Group 1071"/>
          <p:cNvGrpSpPr>
            <a:grpSpLocks/>
          </p:cNvGrpSpPr>
          <p:nvPr/>
        </p:nvGrpSpPr>
        <p:grpSpPr bwMode="auto">
          <a:xfrm>
            <a:off x="762000" y="3200400"/>
            <a:ext cx="4572000" cy="1524000"/>
            <a:chOff x="480" y="2016"/>
            <a:chExt cx="2880" cy="960"/>
          </a:xfrm>
        </p:grpSpPr>
        <p:sp>
          <p:nvSpPr>
            <p:cNvPr id="76822" name="Line 1046"/>
            <p:cNvSpPr>
              <a:spLocks noChangeShapeType="1"/>
            </p:cNvSpPr>
            <p:nvPr/>
          </p:nvSpPr>
          <p:spPr bwMode="auto">
            <a:xfrm>
              <a:off x="480" y="2496"/>
              <a:ext cx="1200" cy="0"/>
            </a:xfrm>
            <a:prstGeom prst="line">
              <a:avLst/>
            </a:prstGeom>
            <a:noFill/>
            <a:ln w="38100">
              <a:solidFill>
                <a:schemeClr val="tx1"/>
              </a:solidFill>
              <a:round/>
              <a:headEnd/>
              <a:tailEnd/>
            </a:ln>
            <a:effectLst/>
          </p:spPr>
          <p:txBody>
            <a:bodyPr wrap="none" anchor="ctr"/>
            <a:lstStyle/>
            <a:p>
              <a:endParaRPr lang="en-US"/>
            </a:p>
          </p:txBody>
        </p:sp>
        <p:sp>
          <p:nvSpPr>
            <p:cNvPr id="76823" name="Line 1047"/>
            <p:cNvSpPr>
              <a:spLocks noChangeShapeType="1"/>
            </p:cNvSpPr>
            <p:nvPr/>
          </p:nvSpPr>
          <p:spPr bwMode="auto">
            <a:xfrm>
              <a:off x="2160" y="2496"/>
              <a:ext cx="1200" cy="0"/>
            </a:xfrm>
            <a:prstGeom prst="line">
              <a:avLst/>
            </a:prstGeom>
            <a:noFill/>
            <a:ln w="38100">
              <a:solidFill>
                <a:schemeClr val="tx1"/>
              </a:solidFill>
              <a:round/>
              <a:headEnd/>
              <a:tailEnd/>
            </a:ln>
            <a:effectLst/>
          </p:spPr>
          <p:txBody>
            <a:bodyPr wrap="none" anchor="ctr"/>
            <a:lstStyle/>
            <a:p>
              <a:endParaRPr lang="en-US"/>
            </a:p>
          </p:txBody>
        </p:sp>
        <p:sp>
          <p:nvSpPr>
            <p:cNvPr id="76825" name="Text Box 1049"/>
            <p:cNvSpPr txBox="1">
              <a:spLocks noChangeArrowheads="1"/>
            </p:cNvSpPr>
            <p:nvPr/>
          </p:nvSpPr>
          <p:spPr bwMode="auto">
            <a:xfrm>
              <a:off x="2112" y="2592"/>
              <a:ext cx="154" cy="250"/>
            </a:xfrm>
            <a:prstGeom prst="rect">
              <a:avLst/>
            </a:prstGeom>
            <a:noFill/>
            <a:ln w="9525">
              <a:noFill/>
              <a:miter lim="800000"/>
              <a:headEnd/>
              <a:tailEnd/>
            </a:ln>
            <a:effectLst/>
          </p:spPr>
          <p:txBody>
            <a:bodyPr>
              <a:spAutoFit/>
            </a:bodyPr>
            <a:lstStyle/>
            <a:p>
              <a:pPr>
                <a:spcBef>
                  <a:spcPct val="50000"/>
                </a:spcBef>
              </a:pPr>
              <a:r>
                <a:rPr lang="en-US" sz="2000" b="1">
                  <a:solidFill>
                    <a:srgbClr val="CC3300"/>
                  </a:solidFill>
                  <a:latin typeface="Shusha" pitchFamily="2" charset="0"/>
                </a:rPr>
                <a:t>0</a:t>
              </a:r>
            </a:p>
          </p:txBody>
        </p:sp>
        <p:sp>
          <p:nvSpPr>
            <p:cNvPr id="76826" name="Text Box 1050"/>
            <p:cNvSpPr txBox="1">
              <a:spLocks noChangeArrowheads="1"/>
            </p:cNvSpPr>
            <p:nvPr/>
          </p:nvSpPr>
          <p:spPr bwMode="auto">
            <a:xfrm>
              <a:off x="2112" y="2150"/>
              <a:ext cx="240" cy="250"/>
            </a:xfrm>
            <a:prstGeom prst="rect">
              <a:avLst/>
            </a:prstGeom>
            <a:noFill/>
            <a:ln w="9525">
              <a:noFill/>
              <a:miter lim="800000"/>
              <a:headEnd/>
              <a:tailEnd/>
            </a:ln>
            <a:effectLst/>
          </p:spPr>
          <p:txBody>
            <a:bodyPr>
              <a:spAutoFit/>
            </a:bodyPr>
            <a:lstStyle/>
            <a:p>
              <a:pPr>
                <a:spcBef>
                  <a:spcPct val="50000"/>
                </a:spcBef>
              </a:pPr>
              <a:r>
                <a:rPr lang="en-US" sz="2000" b="1">
                  <a:solidFill>
                    <a:srgbClr val="CC3300"/>
                  </a:solidFill>
                  <a:latin typeface="Shusha" pitchFamily="2" charset="0"/>
                </a:rPr>
                <a:t>1</a:t>
              </a:r>
            </a:p>
          </p:txBody>
        </p:sp>
        <p:sp>
          <p:nvSpPr>
            <p:cNvPr id="76827" name="Text Box 1051"/>
            <p:cNvSpPr txBox="1">
              <a:spLocks noChangeArrowheads="1"/>
            </p:cNvSpPr>
            <p:nvPr/>
          </p:nvSpPr>
          <p:spPr bwMode="auto">
            <a:xfrm>
              <a:off x="1584" y="2592"/>
              <a:ext cx="240" cy="250"/>
            </a:xfrm>
            <a:prstGeom prst="rect">
              <a:avLst/>
            </a:prstGeom>
            <a:noFill/>
            <a:ln w="9525">
              <a:noFill/>
              <a:miter lim="800000"/>
              <a:headEnd/>
              <a:tailEnd/>
            </a:ln>
            <a:effectLst/>
          </p:spPr>
          <p:txBody>
            <a:bodyPr>
              <a:spAutoFit/>
            </a:bodyPr>
            <a:lstStyle/>
            <a:p>
              <a:pPr>
                <a:spcBef>
                  <a:spcPct val="50000"/>
                </a:spcBef>
              </a:pPr>
              <a:r>
                <a:rPr lang="en-US" sz="2000" b="1">
                  <a:solidFill>
                    <a:srgbClr val="CC3300"/>
                  </a:solidFill>
                  <a:latin typeface="Shusha" pitchFamily="2" charset="0"/>
                </a:rPr>
                <a:t>1</a:t>
              </a:r>
            </a:p>
          </p:txBody>
        </p:sp>
        <p:sp>
          <p:nvSpPr>
            <p:cNvPr id="76828" name="Text Box 1052"/>
            <p:cNvSpPr txBox="1">
              <a:spLocks noChangeArrowheads="1"/>
            </p:cNvSpPr>
            <p:nvPr/>
          </p:nvSpPr>
          <p:spPr bwMode="auto">
            <a:xfrm>
              <a:off x="1574" y="2150"/>
              <a:ext cx="154" cy="250"/>
            </a:xfrm>
            <a:prstGeom prst="rect">
              <a:avLst/>
            </a:prstGeom>
            <a:noFill/>
            <a:ln w="9525">
              <a:noFill/>
              <a:miter lim="800000"/>
              <a:headEnd/>
              <a:tailEnd/>
            </a:ln>
            <a:effectLst/>
          </p:spPr>
          <p:txBody>
            <a:bodyPr>
              <a:spAutoFit/>
            </a:bodyPr>
            <a:lstStyle/>
            <a:p>
              <a:pPr>
                <a:spcBef>
                  <a:spcPct val="50000"/>
                </a:spcBef>
              </a:pPr>
              <a:r>
                <a:rPr lang="en-US" sz="2000" b="1">
                  <a:solidFill>
                    <a:srgbClr val="CC3300"/>
                  </a:solidFill>
                  <a:latin typeface="Shusha" pitchFamily="2" charset="0"/>
                </a:rPr>
                <a:t>0</a:t>
              </a:r>
            </a:p>
          </p:txBody>
        </p:sp>
        <p:sp>
          <p:nvSpPr>
            <p:cNvPr id="76834" name="Arc 1058"/>
            <p:cNvSpPr>
              <a:spLocks/>
            </p:cNvSpPr>
            <p:nvPr/>
          </p:nvSpPr>
          <p:spPr bwMode="auto">
            <a:xfrm flipH="1">
              <a:off x="1449" y="2016"/>
              <a:ext cx="480" cy="4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a:tailEnd/>
            </a:ln>
            <a:effectLst/>
          </p:spPr>
          <p:txBody>
            <a:bodyPr wrap="none" anchor="ctr"/>
            <a:lstStyle/>
            <a:p>
              <a:endParaRPr lang="en-US"/>
            </a:p>
          </p:txBody>
        </p:sp>
        <p:sp>
          <p:nvSpPr>
            <p:cNvPr id="76835" name="Arc 1059"/>
            <p:cNvSpPr>
              <a:spLocks/>
            </p:cNvSpPr>
            <p:nvPr/>
          </p:nvSpPr>
          <p:spPr bwMode="auto">
            <a:xfrm flipH="1" flipV="1">
              <a:off x="1449" y="2496"/>
              <a:ext cx="480" cy="4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a:tailEnd/>
            </a:ln>
            <a:effectLst/>
          </p:spPr>
          <p:txBody>
            <a:bodyPr wrap="none" anchor="ctr"/>
            <a:lstStyle/>
            <a:p>
              <a:endParaRPr lang="en-US"/>
            </a:p>
          </p:txBody>
        </p:sp>
        <p:sp>
          <p:nvSpPr>
            <p:cNvPr id="76836" name="Arc 1060"/>
            <p:cNvSpPr>
              <a:spLocks/>
            </p:cNvSpPr>
            <p:nvPr/>
          </p:nvSpPr>
          <p:spPr bwMode="auto">
            <a:xfrm>
              <a:off x="1929" y="2016"/>
              <a:ext cx="480" cy="4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a:tailEnd/>
            </a:ln>
            <a:effectLst/>
          </p:spPr>
          <p:txBody>
            <a:bodyPr wrap="none" anchor="ctr"/>
            <a:lstStyle/>
            <a:p>
              <a:endParaRPr lang="en-US"/>
            </a:p>
          </p:txBody>
        </p:sp>
        <p:sp>
          <p:nvSpPr>
            <p:cNvPr id="76837" name="Arc 1061"/>
            <p:cNvSpPr>
              <a:spLocks/>
            </p:cNvSpPr>
            <p:nvPr/>
          </p:nvSpPr>
          <p:spPr bwMode="auto">
            <a:xfrm flipV="1">
              <a:off x="1920" y="2496"/>
              <a:ext cx="480" cy="4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a:tailEnd/>
            </a:ln>
            <a:effectLst/>
          </p:spPr>
          <p:txBody>
            <a:bodyPr wrap="none" anchor="ctr"/>
            <a:lstStyle/>
            <a:p>
              <a:endParaRPr lang="en-US"/>
            </a:p>
          </p:txBody>
        </p:sp>
      </p:grpSp>
      <p:grpSp>
        <p:nvGrpSpPr>
          <p:cNvPr id="5" name="Group 1072"/>
          <p:cNvGrpSpPr>
            <a:grpSpLocks/>
          </p:cNvGrpSpPr>
          <p:nvPr/>
        </p:nvGrpSpPr>
        <p:grpSpPr bwMode="auto">
          <a:xfrm>
            <a:off x="2667000" y="1600200"/>
            <a:ext cx="4087813" cy="4648200"/>
            <a:chOff x="1688" y="1008"/>
            <a:chExt cx="2575" cy="2928"/>
          </a:xfrm>
        </p:grpSpPr>
        <p:grpSp>
          <p:nvGrpSpPr>
            <p:cNvPr id="6" name="Group 1070"/>
            <p:cNvGrpSpPr>
              <a:grpSpLocks/>
            </p:cNvGrpSpPr>
            <p:nvPr/>
          </p:nvGrpSpPr>
          <p:grpSpPr bwMode="auto">
            <a:xfrm>
              <a:off x="1688" y="1056"/>
              <a:ext cx="480" cy="2880"/>
              <a:chOff x="1688" y="1056"/>
              <a:chExt cx="480" cy="2880"/>
            </a:xfrm>
          </p:grpSpPr>
          <p:sp>
            <p:nvSpPr>
              <p:cNvPr id="76804" name="Text Box 1028"/>
              <p:cNvSpPr txBox="1">
                <a:spLocks noChangeArrowheads="1"/>
              </p:cNvSpPr>
              <p:nvPr/>
            </p:nvSpPr>
            <p:spPr bwMode="auto">
              <a:xfrm>
                <a:off x="1958" y="2342"/>
                <a:ext cx="154" cy="250"/>
              </a:xfrm>
              <a:prstGeom prst="rect">
                <a:avLst/>
              </a:prstGeom>
              <a:noFill/>
              <a:ln w="9525">
                <a:noFill/>
                <a:miter lim="800000"/>
                <a:headEnd/>
                <a:tailEnd/>
              </a:ln>
              <a:effectLst/>
            </p:spPr>
            <p:txBody>
              <a:bodyPr>
                <a:spAutoFit/>
              </a:bodyPr>
              <a:lstStyle/>
              <a:p>
                <a:pPr>
                  <a:spcBef>
                    <a:spcPct val="50000"/>
                  </a:spcBef>
                </a:pPr>
                <a:r>
                  <a:rPr lang="en-US" sz="2000" b="1">
                    <a:solidFill>
                      <a:srgbClr val="CC3300"/>
                    </a:solidFill>
                    <a:latin typeface="Shusha" pitchFamily="2" charset="0"/>
                  </a:rPr>
                  <a:t>0</a:t>
                </a:r>
              </a:p>
            </p:txBody>
          </p:sp>
          <p:sp>
            <p:nvSpPr>
              <p:cNvPr id="76805" name="Text Box 1029"/>
              <p:cNvSpPr txBox="1">
                <a:spLocks noChangeArrowheads="1"/>
              </p:cNvSpPr>
              <p:nvPr/>
            </p:nvSpPr>
            <p:spPr bwMode="auto">
              <a:xfrm>
                <a:off x="1728" y="2350"/>
                <a:ext cx="240" cy="250"/>
              </a:xfrm>
              <a:prstGeom prst="rect">
                <a:avLst/>
              </a:prstGeom>
              <a:noFill/>
              <a:ln w="9525">
                <a:noFill/>
                <a:miter lim="800000"/>
                <a:headEnd/>
                <a:tailEnd/>
              </a:ln>
              <a:effectLst/>
            </p:spPr>
            <p:txBody>
              <a:bodyPr>
                <a:spAutoFit/>
              </a:bodyPr>
              <a:lstStyle/>
              <a:p>
                <a:pPr>
                  <a:spcBef>
                    <a:spcPct val="50000"/>
                  </a:spcBef>
                </a:pPr>
                <a:r>
                  <a:rPr lang="en-US" sz="2000" b="1">
                    <a:solidFill>
                      <a:srgbClr val="CC3300"/>
                    </a:solidFill>
                    <a:latin typeface="Shusha" pitchFamily="2" charset="0"/>
                  </a:rPr>
                  <a:t>1</a:t>
                </a:r>
              </a:p>
            </p:txBody>
          </p:sp>
          <p:sp>
            <p:nvSpPr>
              <p:cNvPr id="76806" name="Oval 1030"/>
              <p:cNvSpPr>
                <a:spLocks noChangeArrowheads="1"/>
              </p:cNvSpPr>
              <p:nvPr/>
            </p:nvSpPr>
            <p:spPr bwMode="auto">
              <a:xfrm>
                <a:off x="1688" y="2256"/>
                <a:ext cx="480" cy="480"/>
              </a:xfrm>
              <a:prstGeom prst="ellipse">
                <a:avLst/>
              </a:prstGeom>
              <a:noFill/>
              <a:ln w="38100">
                <a:solidFill>
                  <a:schemeClr val="tx1"/>
                </a:solidFill>
                <a:round/>
                <a:headEnd/>
                <a:tailEnd/>
              </a:ln>
              <a:effectLst/>
            </p:spPr>
            <p:txBody>
              <a:bodyPr wrap="none" anchor="ctr"/>
              <a:lstStyle/>
              <a:p>
                <a:endParaRPr lang="en-US"/>
              </a:p>
            </p:txBody>
          </p:sp>
          <p:sp>
            <p:nvSpPr>
              <p:cNvPr id="76807" name="Line 1031"/>
              <p:cNvSpPr>
                <a:spLocks noChangeShapeType="1"/>
              </p:cNvSpPr>
              <p:nvPr/>
            </p:nvSpPr>
            <p:spPr bwMode="auto">
              <a:xfrm>
                <a:off x="1920" y="1056"/>
                <a:ext cx="0" cy="2880"/>
              </a:xfrm>
              <a:prstGeom prst="line">
                <a:avLst/>
              </a:prstGeom>
              <a:noFill/>
              <a:ln w="38100">
                <a:solidFill>
                  <a:srgbClr val="990033"/>
                </a:solidFill>
                <a:round/>
                <a:headEnd/>
                <a:tailEnd/>
              </a:ln>
              <a:effectLst/>
            </p:spPr>
            <p:txBody>
              <a:bodyPr wrap="none" anchor="ctr"/>
              <a:lstStyle/>
              <a:p>
                <a:endParaRPr lang="en-US"/>
              </a:p>
            </p:txBody>
          </p:sp>
        </p:grpSp>
        <p:sp>
          <p:nvSpPr>
            <p:cNvPr id="76838" name="Line 1062"/>
            <p:cNvSpPr>
              <a:spLocks noChangeShapeType="1"/>
            </p:cNvSpPr>
            <p:nvPr/>
          </p:nvSpPr>
          <p:spPr bwMode="auto">
            <a:xfrm>
              <a:off x="4263" y="1008"/>
              <a:ext cx="0" cy="960"/>
            </a:xfrm>
            <a:prstGeom prst="line">
              <a:avLst/>
            </a:prstGeom>
            <a:noFill/>
            <a:ln w="9525">
              <a:solidFill>
                <a:schemeClr val="tx1"/>
              </a:solidFill>
              <a:round/>
              <a:headEnd/>
              <a:tailEnd/>
            </a:ln>
            <a:effectLst/>
          </p:spPr>
          <p:txBody>
            <a:bodyPr wrap="none" anchor="ctr"/>
            <a:lstStyle/>
            <a:p>
              <a:endParaRPr lang="en-US"/>
            </a:p>
          </p:txBody>
        </p:sp>
      </p:grpSp>
      <p:grpSp>
        <p:nvGrpSpPr>
          <p:cNvPr id="7" name="Group 1068"/>
          <p:cNvGrpSpPr>
            <a:grpSpLocks/>
          </p:cNvGrpSpPr>
          <p:nvPr/>
        </p:nvGrpSpPr>
        <p:grpSpPr bwMode="auto">
          <a:xfrm>
            <a:off x="1066800" y="3048000"/>
            <a:ext cx="3886200" cy="2733675"/>
            <a:chOff x="672" y="1920"/>
            <a:chExt cx="2448" cy="1722"/>
          </a:xfrm>
        </p:grpSpPr>
        <p:sp>
          <p:nvSpPr>
            <p:cNvPr id="76832" name="Text Box 1056"/>
            <p:cNvSpPr txBox="1">
              <a:spLocks noChangeArrowheads="1"/>
            </p:cNvSpPr>
            <p:nvPr/>
          </p:nvSpPr>
          <p:spPr bwMode="auto">
            <a:xfrm>
              <a:off x="2256" y="1920"/>
              <a:ext cx="864" cy="269"/>
            </a:xfrm>
            <a:prstGeom prst="rect">
              <a:avLst/>
            </a:prstGeom>
            <a:noFill/>
            <a:ln w="9525">
              <a:noFill/>
              <a:miter lim="800000"/>
              <a:headEnd/>
              <a:tailEnd/>
            </a:ln>
            <a:effectLst/>
          </p:spPr>
          <p:txBody>
            <a:bodyPr>
              <a:spAutoFit/>
            </a:bodyPr>
            <a:lstStyle/>
            <a:p>
              <a:pPr algn="ctr">
                <a:spcBef>
                  <a:spcPct val="20000"/>
                </a:spcBef>
              </a:pPr>
              <a:r>
                <a:rPr lang="en-US" sz="2200" b="1">
                  <a:solidFill>
                    <a:srgbClr val="008000"/>
                  </a:solidFill>
                </a:rPr>
                <a:t>Hosts:62</a:t>
              </a:r>
            </a:p>
          </p:txBody>
        </p:sp>
        <p:sp>
          <p:nvSpPr>
            <p:cNvPr id="76840" name="Text Box 1064"/>
            <p:cNvSpPr txBox="1">
              <a:spLocks noChangeArrowheads="1"/>
            </p:cNvSpPr>
            <p:nvPr/>
          </p:nvSpPr>
          <p:spPr bwMode="auto">
            <a:xfrm>
              <a:off x="672" y="1939"/>
              <a:ext cx="864" cy="269"/>
            </a:xfrm>
            <a:prstGeom prst="rect">
              <a:avLst/>
            </a:prstGeom>
            <a:noFill/>
            <a:ln w="9525">
              <a:noFill/>
              <a:miter lim="800000"/>
              <a:headEnd/>
              <a:tailEnd/>
            </a:ln>
            <a:effectLst/>
          </p:spPr>
          <p:txBody>
            <a:bodyPr>
              <a:spAutoFit/>
            </a:bodyPr>
            <a:lstStyle/>
            <a:p>
              <a:pPr algn="ctr">
                <a:spcBef>
                  <a:spcPct val="20000"/>
                </a:spcBef>
              </a:pPr>
              <a:r>
                <a:rPr lang="en-US" sz="2200" b="1">
                  <a:solidFill>
                    <a:srgbClr val="008000"/>
                  </a:solidFill>
                </a:rPr>
                <a:t>Hosts:62</a:t>
              </a:r>
            </a:p>
          </p:txBody>
        </p:sp>
        <p:sp>
          <p:nvSpPr>
            <p:cNvPr id="76841" name="Text Box 1065"/>
            <p:cNvSpPr txBox="1">
              <a:spLocks noChangeArrowheads="1"/>
            </p:cNvSpPr>
            <p:nvPr/>
          </p:nvSpPr>
          <p:spPr bwMode="auto">
            <a:xfrm>
              <a:off x="912" y="3120"/>
              <a:ext cx="864" cy="522"/>
            </a:xfrm>
            <a:prstGeom prst="rect">
              <a:avLst/>
            </a:prstGeom>
            <a:noFill/>
            <a:ln w="9525">
              <a:noFill/>
              <a:miter lim="800000"/>
              <a:headEnd/>
              <a:tailEnd/>
            </a:ln>
            <a:effectLst/>
          </p:spPr>
          <p:txBody>
            <a:bodyPr>
              <a:spAutoFit/>
            </a:bodyPr>
            <a:lstStyle/>
            <a:p>
              <a:pPr algn="ctr">
                <a:spcBef>
                  <a:spcPct val="20000"/>
                </a:spcBef>
              </a:pPr>
              <a:r>
                <a:rPr lang="en-US" sz="2200" b="1">
                  <a:solidFill>
                    <a:srgbClr val="008000"/>
                  </a:solidFill>
                </a:rPr>
                <a:t>Hosts:62</a:t>
              </a:r>
            </a:p>
            <a:p>
              <a:pPr algn="ctr">
                <a:spcBef>
                  <a:spcPct val="20000"/>
                </a:spcBef>
              </a:pPr>
              <a:r>
                <a:rPr lang="en-US" sz="2200" b="1">
                  <a:solidFill>
                    <a:srgbClr val="008000"/>
                  </a:solidFill>
                </a:rPr>
                <a:t>(1-62)</a:t>
              </a:r>
            </a:p>
          </p:txBody>
        </p:sp>
        <p:sp>
          <p:nvSpPr>
            <p:cNvPr id="76842" name="Text Box 1066"/>
            <p:cNvSpPr txBox="1">
              <a:spLocks noChangeArrowheads="1"/>
            </p:cNvSpPr>
            <p:nvPr/>
          </p:nvSpPr>
          <p:spPr bwMode="auto">
            <a:xfrm>
              <a:off x="2064" y="3120"/>
              <a:ext cx="864" cy="522"/>
            </a:xfrm>
            <a:prstGeom prst="rect">
              <a:avLst/>
            </a:prstGeom>
            <a:noFill/>
            <a:ln w="9525">
              <a:noFill/>
              <a:miter lim="800000"/>
              <a:headEnd/>
              <a:tailEnd/>
            </a:ln>
            <a:effectLst/>
          </p:spPr>
          <p:txBody>
            <a:bodyPr>
              <a:spAutoFit/>
            </a:bodyPr>
            <a:lstStyle/>
            <a:p>
              <a:pPr algn="ctr">
                <a:spcBef>
                  <a:spcPct val="20000"/>
                </a:spcBef>
              </a:pPr>
              <a:r>
                <a:rPr lang="en-US" sz="2200" b="1">
                  <a:solidFill>
                    <a:srgbClr val="008000"/>
                  </a:solidFill>
                </a:rPr>
                <a:t>Hosts:62</a:t>
              </a:r>
            </a:p>
            <a:p>
              <a:pPr algn="ctr">
                <a:spcBef>
                  <a:spcPct val="20000"/>
                </a:spcBef>
              </a:pPr>
              <a:r>
                <a:rPr lang="en-US" sz="2200" b="1">
                  <a:solidFill>
                    <a:srgbClr val="008000"/>
                  </a:solidFill>
                </a:rPr>
                <a:t>(1-62)</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6802"/>
                                        </p:tgtEl>
                                        <p:attrNameLst>
                                          <p:attrName>style.visibility</p:attrName>
                                        </p:attrNameLst>
                                      </p:cBhvr>
                                      <p:to>
                                        <p:strVal val="visible"/>
                                      </p:to>
                                    </p:set>
                                  </p:childTnLst>
                                </p:cTn>
                              </p:par>
                            </p:childTnLst>
                          </p:cTn>
                        </p:par>
                        <p:par>
                          <p:cTn id="7" fill="hold">
                            <p:stCondLst>
                              <p:cond delay="500"/>
                            </p:stCondLst>
                            <p:childTnLst>
                              <p:par>
                                <p:cTn id="8" presetID="18" presetClass="entr" presetSubtype="6"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Righ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strips(downRigh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6"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strips(downRigh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strips(downRight)">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76815"/>
                                        </p:tgtEl>
                                        <p:attrNameLst>
                                          <p:attrName>style.visibility</p:attrName>
                                        </p:attrNameLst>
                                      </p:cBhvr>
                                      <p:to>
                                        <p:strVal val="visible"/>
                                      </p:to>
                                    </p:set>
                                    <p:animEffect transition="in" filter="strips(downRight)">
                                      <p:cBhvr>
                                        <p:cTn id="30" dur="500"/>
                                        <p:tgtEl>
                                          <p:spTgt spid="76815"/>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strips(downRight)">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autoUpdateAnimBg="0"/>
      <p:bldP spid="76815"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89527"/>
            <a:ext cx="8148493" cy="577273"/>
          </a:xfrm>
        </p:spPr>
        <p:style>
          <a:lnRef idx="1">
            <a:schemeClr val="accent1"/>
          </a:lnRef>
          <a:fillRef idx="2">
            <a:schemeClr val="accent1"/>
          </a:fillRef>
          <a:effectRef idx="1">
            <a:schemeClr val="accent1"/>
          </a:effectRef>
          <a:fontRef idx="minor">
            <a:schemeClr val="dk1"/>
          </a:fontRef>
        </p:style>
        <p:txBody>
          <a:bodyPr>
            <a:normAutofit fontScale="90000"/>
          </a:bodyPr>
          <a:lstStyle/>
          <a:p>
            <a:pPr eaLnBrk="1" hangingPunct="1">
              <a:defRPr/>
            </a:pPr>
            <a:r>
              <a:rPr lang="en-US" b="1" dirty="0" smtClean="0"/>
              <a:t>Reasons for Subnetting</a:t>
            </a:r>
            <a:endParaRPr lang="en-US" b="1" dirty="0" smtClean="0">
              <a:solidFill>
                <a:schemeClr val="accent5">
                  <a:lumMod val="75000"/>
                </a:schemeClr>
              </a:solidFill>
              <a:cs typeface="Arial" pitchFamily="34" charset="0"/>
            </a:endParaRPr>
          </a:p>
        </p:txBody>
      </p:sp>
      <p:sp>
        <p:nvSpPr>
          <p:cNvPr id="8195" name="Rectangle 6"/>
          <p:cNvSpPr>
            <a:spLocks noGrp="1" noChangeArrowheads="1"/>
          </p:cNvSpPr>
          <p:nvPr>
            <p:ph idx="1"/>
          </p:nvPr>
        </p:nvSpPr>
        <p:spPr>
          <a:xfrm>
            <a:off x="644525" y="1295401"/>
            <a:ext cx="8204200" cy="5257800"/>
          </a:xfrm>
        </p:spPr>
        <p:txBody>
          <a:bodyPr>
            <a:noAutofit/>
          </a:bodyPr>
          <a:lstStyle/>
          <a:p>
            <a:pPr eaLnBrk="1" hangingPunct="1">
              <a:lnSpc>
                <a:spcPct val="75000"/>
              </a:lnSpc>
              <a:buFont typeface="Wingdings" pitchFamily="2" charset="2"/>
              <a:buNone/>
            </a:pPr>
            <a:r>
              <a:rPr lang="en-US" sz="2400" b="1" dirty="0" smtClean="0"/>
              <a:t>Large networks need to be segmented into smaller sub-networks, creating smaller groups of devices and services in order to</a:t>
            </a:r>
            <a:r>
              <a:rPr lang="en-US" sz="2400" dirty="0" smtClean="0"/>
              <a:t>:</a:t>
            </a:r>
          </a:p>
          <a:p>
            <a:pPr algn="just" eaLnBrk="1" hangingPunct="1">
              <a:lnSpc>
                <a:spcPct val="75000"/>
              </a:lnSpc>
              <a:buFont typeface="Wingdings" panose="05000000000000000000" pitchFamily="2" charset="2"/>
              <a:buChar char="Ø"/>
            </a:pPr>
            <a:r>
              <a:rPr lang="en-US" sz="2400" dirty="0" smtClean="0"/>
              <a:t>Control traffic by containing broadcast traffic within </a:t>
            </a:r>
            <a:r>
              <a:rPr lang="en-US" sz="2400" dirty="0" err="1" smtClean="0"/>
              <a:t>subnetwork</a:t>
            </a:r>
            <a:r>
              <a:rPr lang="en-US" sz="2400" dirty="0" smtClean="0"/>
              <a:t> </a:t>
            </a:r>
          </a:p>
          <a:p>
            <a:pPr algn="just" eaLnBrk="1" hangingPunct="1">
              <a:lnSpc>
                <a:spcPct val="75000"/>
              </a:lnSpc>
              <a:buFont typeface="Wingdings" panose="05000000000000000000" pitchFamily="2" charset="2"/>
              <a:buChar char="Ø"/>
            </a:pPr>
            <a:r>
              <a:rPr lang="en-US" sz="2400" dirty="0" smtClean="0"/>
              <a:t>Reduce overall network traffic and improve network performance</a:t>
            </a:r>
            <a:endParaRPr lang="en-US" sz="1800" dirty="0" smtClean="0"/>
          </a:p>
          <a:p>
            <a:pPr eaLnBrk="1" hangingPunct="1">
              <a:lnSpc>
                <a:spcPct val="75000"/>
              </a:lnSpc>
              <a:buFont typeface="Wingdings" pitchFamily="2" charset="2"/>
              <a:buNone/>
            </a:pPr>
            <a:r>
              <a:rPr lang="en-US" sz="2400" b="1" dirty="0" err="1" smtClean="0"/>
              <a:t>Subnetting</a:t>
            </a:r>
            <a:r>
              <a:rPr lang="en-US" sz="2400" dirty="0" smtClean="0"/>
              <a:t> - process of segmenting a network into multiple smaller network spaces called </a:t>
            </a:r>
            <a:r>
              <a:rPr lang="en-US" sz="2400" dirty="0" err="1" smtClean="0"/>
              <a:t>subnetworks</a:t>
            </a:r>
            <a:r>
              <a:rPr lang="en-US" sz="2400" dirty="0" smtClean="0"/>
              <a:t> or </a:t>
            </a:r>
            <a:r>
              <a:rPr lang="en-US" sz="2400" b="1" dirty="0" smtClean="0"/>
              <a:t>Subnets.</a:t>
            </a:r>
          </a:p>
          <a:p>
            <a:pPr eaLnBrk="1" hangingPunct="1">
              <a:lnSpc>
                <a:spcPct val="75000"/>
              </a:lnSpc>
              <a:buFont typeface="Wingdings" pitchFamily="2" charset="2"/>
              <a:buNone/>
            </a:pPr>
            <a:r>
              <a:rPr lang="en-US" sz="2400" b="1" dirty="0" smtClean="0"/>
              <a:t>Communication </a:t>
            </a:r>
            <a:r>
              <a:rPr lang="en-US" sz="2400" b="1" dirty="0" smtClean="0"/>
              <a:t>Between Subnets</a:t>
            </a:r>
          </a:p>
          <a:p>
            <a:pPr algn="just" eaLnBrk="1" hangingPunct="1">
              <a:lnSpc>
                <a:spcPct val="75000"/>
              </a:lnSpc>
              <a:buFont typeface="Wingdings" panose="05000000000000000000" pitchFamily="2" charset="2"/>
              <a:buChar char="Ø"/>
            </a:pPr>
            <a:r>
              <a:rPr lang="en-US" sz="2400" dirty="0" smtClean="0"/>
              <a:t>A router is necessary for devices on different networks and subnets to communicate. </a:t>
            </a:r>
          </a:p>
          <a:p>
            <a:pPr algn="just" eaLnBrk="1" hangingPunct="1">
              <a:lnSpc>
                <a:spcPct val="75000"/>
              </a:lnSpc>
              <a:buFont typeface="Wingdings" panose="05000000000000000000" pitchFamily="2" charset="2"/>
              <a:buChar char="Ø"/>
            </a:pPr>
            <a:r>
              <a:rPr lang="en-US" sz="2400" dirty="0" smtClean="0"/>
              <a:t>Each router interface must have an IPv4 host address that belongs to the network or subnet that the router interface is connected to.</a:t>
            </a:r>
          </a:p>
          <a:p>
            <a:pPr algn="just" eaLnBrk="1" hangingPunct="1">
              <a:lnSpc>
                <a:spcPct val="75000"/>
              </a:lnSpc>
              <a:buFont typeface="Wingdings" panose="05000000000000000000" pitchFamily="2" charset="2"/>
              <a:buChar char="Ø"/>
            </a:pPr>
            <a:r>
              <a:rPr lang="en-US" sz="2400" dirty="0" smtClean="0"/>
              <a:t>Devices on a network and subnet use the router interface attached to their LAN as their default gateway.</a:t>
            </a:r>
          </a:p>
          <a:p>
            <a:pPr eaLnBrk="1" hangingPunct="1">
              <a:lnSpc>
                <a:spcPct val="75000"/>
              </a:lnSpc>
              <a:buFont typeface="Wingdings" pitchFamily="2" charset="2"/>
              <a:buNone/>
            </a:pPr>
            <a:endParaRPr lang="en-US" dirty="0" smtClean="0"/>
          </a:p>
          <a:p>
            <a:pPr eaLnBrk="1" hangingPunct="1">
              <a:lnSpc>
                <a:spcPct val="75000"/>
              </a:lnSpc>
            </a:pPr>
            <a:endParaRPr lang="en-US" sz="2400" dirty="0" smtClean="0"/>
          </a:p>
          <a:p>
            <a:pPr eaLnBrk="1" hangingPunct="1">
              <a:lnSpc>
                <a:spcPct val="75000"/>
              </a:lnSpc>
            </a:pPr>
            <a:endParaRPr lang="en-US" sz="2400" dirty="0" smtClean="0"/>
          </a:p>
          <a:p>
            <a:pPr eaLnBrk="1" hangingPunct="1">
              <a:lnSpc>
                <a:spcPct val="75000"/>
              </a:lnSpc>
            </a:pPr>
            <a:endParaRPr lang="en-US" sz="2400" dirty="0" smtClean="0"/>
          </a:p>
          <a:p>
            <a:pPr eaLnBrk="1" hangingPunct="1">
              <a:lnSpc>
                <a:spcPct val="75000"/>
              </a:lnSpc>
            </a:pPr>
            <a:endParaRPr lang="en-US" sz="2400" dirty="0" smtClean="0"/>
          </a:p>
          <a:p>
            <a:pPr eaLnBrk="1" hangingPunct="1">
              <a:lnSpc>
                <a:spcPct val="75000"/>
              </a:lnSpc>
            </a:pPr>
            <a:endParaRPr lang="en-US" altLang="ja-JP" sz="2400" dirty="0" smtClean="0">
              <a:ea typeface="MS PGothic" pitchFamily="34" charset="-128"/>
            </a:endParaRPr>
          </a:p>
        </p:txBody>
      </p:sp>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81287" y="2708277"/>
            <a:ext cx="3871913" cy="333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452" name="Text Box 4"/>
          <p:cNvSpPr txBox="1">
            <a:spLocks noChangeArrowheads="1"/>
          </p:cNvSpPr>
          <p:nvPr/>
        </p:nvSpPr>
        <p:spPr bwMode="auto">
          <a:xfrm>
            <a:off x="457199" y="1025235"/>
            <a:ext cx="8308109" cy="1074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US" sz="3200" b="1" dirty="0">
                <a:latin typeface="+mj-lt"/>
              </a:rPr>
              <a:t>Addresses in a network </a:t>
            </a:r>
            <a:r>
              <a:rPr lang="en-US" sz="3200" b="1" dirty="0" smtClean="0">
                <a:latin typeface="+mj-lt"/>
              </a:rPr>
              <a:t>with and </a:t>
            </a:r>
            <a:r>
              <a:rPr lang="en-US" sz="3200" b="1" dirty="0">
                <a:latin typeface="+mj-lt"/>
              </a:rPr>
              <a:t>without </a:t>
            </a:r>
            <a:r>
              <a:rPr lang="en-US" sz="3200" b="1" dirty="0" err="1">
                <a:latin typeface="+mj-lt"/>
              </a:rPr>
              <a:t>subnetting</a:t>
            </a:r>
            <a:endParaRPr lang="en-US" sz="3200" b="1" dirty="0">
              <a:latin typeface="+mj-lt"/>
            </a:endParaRPr>
          </a:p>
        </p:txBody>
      </p:sp>
    </p:spTree>
    <p:extLst>
      <p:ext uri="{BB962C8B-B14F-4D97-AF65-F5344CB8AC3E}">
        <p14:creationId xmlns:p14="http://schemas.microsoft.com/office/powerpoint/2010/main" val="18875687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7167" y="1180956"/>
            <a:ext cx="4925615" cy="5110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500" name="Text Box 4"/>
          <p:cNvSpPr txBox="1">
            <a:spLocks noChangeArrowheads="1"/>
          </p:cNvSpPr>
          <p:nvPr/>
        </p:nvSpPr>
        <p:spPr bwMode="auto">
          <a:xfrm>
            <a:off x="380999" y="120073"/>
            <a:ext cx="8495145" cy="646331"/>
          </a:xfrm>
          <a:prstGeom prst="rect">
            <a:avLst/>
          </a:prstGeom>
          <a:ln/>
          <a:extLst/>
        </p:spPr>
        <p:style>
          <a:lnRef idx="1">
            <a:schemeClr val="accent1"/>
          </a:lnRef>
          <a:fillRef idx="2">
            <a:schemeClr val="accent1"/>
          </a:fillRef>
          <a:effectRef idx="1">
            <a:schemeClr val="accent1"/>
          </a:effectRef>
          <a:fontRef idx="minor">
            <a:schemeClr val="dk1"/>
          </a:fontRef>
        </p:style>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3600" b="1" dirty="0">
                <a:latin typeface="+mj-lt"/>
              </a:rPr>
              <a:t>Default mask and subnet mask</a:t>
            </a:r>
          </a:p>
        </p:txBody>
      </p:sp>
    </p:spTree>
    <p:extLst>
      <p:ext uri="{BB962C8B-B14F-4D97-AF65-F5344CB8AC3E}">
        <p14:creationId xmlns:p14="http://schemas.microsoft.com/office/powerpoint/2010/main" val="37222058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ChangeArrowheads="1"/>
          </p:cNvSpPr>
          <p:nvPr/>
        </p:nvSpPr>
        <p:spPr bwMode="auto">
          <a:xfrm>
            <a:off x="304800" y="2286000"/>
            <a:ext cx="8458200" cy="2862322"/>
          </a:xfrm>
          <a:prstGeom prst="rect">
            <a:avLst/>
          </a:prstGeom>
          <a:noFill/>
          <a:ln w="571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3600" dirty="0">
                <a:solidFill>
                  <a:srgbClr val="000000"/>
                </a:solidFill>
                <a:latin typeface="Times" panose="02020603050405020304" pitchFamily="18" charset="0"/>
              </a:rPr>
              <a:t>Given an IP address, we can find the subnet address the same way we found the network address. We apply the mask to the address. We can do this in two ways: straight or short-cut.</a:t>
            </a:r>
          </a:p>
        </p:txBody>
      </p:sp>
      <p:sp>
        <p:nvSpPr>
          <p:cNvPr id="108547" name="Rectangle 3"/>
          <p:cNvSpPr>
            <a:spLocks noChangeArrowheads="1"/>
          </p:cNvSpPr>
          <p:nvPr/>
        </p:nvSpPr>
        <p:spPr bwMode="auto">
          <a:xfrm>
            <a:off x="381000" y="942109"/>
            <a:ext cx="8208818" cy="646331"/>
          </a:xfrm>
          <a:prstGeom prst="rect">
            <a:avLst/>
          </a:prstGeom>
          <a:ln/>
          <a:extLst/>
        </p:spPr>
        <p:style>
          <a:lnRef idx="1">
            <a:schemeClr val="accent1"/>
          </a:lnRef>
          <a:fillRef idx="2">
            <a:schemeClr val="accent1"/>
          </a:fillRef>
          <a:effectRef idx="1">
            <a:schemeClr val="accent1"/>
          </a:effectRef>
          <a:fontRef idx="minor">
            <a:schemeClr val="dk1"/>
          </a:fontRef>
        </p:style>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spcAft>
                <a:spcPts val="300"/>
              </a:spcAft>
            </a:pPr>
            <a:r>
              <a:rPr lang="en-US" sz="3600" b="1" dirty="0">
                <a:latin typeface="+mj-lt"/>
              </a:rPr>
              <a:t>Finding the Subnet Address</a:t>
            </a:r>
          </a:p>
        </p:txBody>
      </p:sp>
    </p:spTree>
    <p:extLst>
      <p:ext uri="{BB962C8B-B14F-4D97-AF65-F5344CB8AC3E}">
        <p14:creationId xmlns:p14="http://schemas.microsoft.com/office/powerpoint/2010/main" val="21692454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457200" y="1681019"/>
            <a:ext cx="8520545" cy="3145818"/>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lang="en-US" sz="3600" b="1" u="sng" dirty="0">
                <a:solidFill>
                  <a:schemeClr val="bg1"/>
                </a:solidFill>
                <a:latin typeface="+mj-lt"/>
              </a:rPr>
              <a:t>Straight Method</a:t>
            </a:r>
            <a:endParaRPr lang="en-US" sz="3600" u="sng" dirty="0">
              <a:solidFill>
                <a:schemeClr val="bg1"/>
              </a:solidFill>
              <a:latin typeface="+mj-lt"/>
            </a:endParaRPr>
          </a:p>
          <a:p>
            <a:pPr algn="just" eaLnBrk="1" hangingPunct="1">
              <a:spcBef>
                <a:spcPct val="50000"/>
              </a:spcBef>
            </a:pPr>
            <a:r>
              <a:rPr lang="en-US" sz="3600" dirty="0">
                <a:solidFill>
                  <a:schemeClr val="bg1"/>
                </a:solidFill>
                <a:latin typeface="+mj-lt"/>
              </a:rPr>
              <a:t>In the straight method, we use binary notation for both the address and the mask and then apply the AND operation to find the subnet address.</a:t>
            </a:r>
          </a:p>
        </p:txBody>
      </p:sp>
    </p:spTree>
    <p:extLst>
      <p:ext uri="{BB962C8B-B14F-4D97-AF65-F5344CB8AC3E}">
        <p14:creationId xmlns:p14="http://schemas.microsoft.com/office/powerpoint/2010/main" val="17108649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Text Box 2"/>
          <p:cNvSpPr txBox="1">
            <a:spLocks noChangeArrowheads="1"/>
          </p:cNvSpPr>
          <p:nvPr/>
        </p:nvSpPr>
        <p:spPr bwMode="auto">
          <a:xfrm>
            <a:off x="3815955" y="981077"/>
            <a:ext cx="1792478"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200" b="1" i="1" dirty="0">
                <a:effectLst>
                  <a:outerShdw blurRad="38100" dist="38100" dir="2700000" algn="tl">
                    <a:srgbClr val="C0C0C0"/>
                  </a:outerShdw>
                </a:effectLst>
                <a:latin typeface="Times New Roman" panose="02020603050405020304" pitchFamily="18" charset="0"/>
              </a:rPr>
              <a:t>Example </a:t>
            </a:r>
          </a:p>
        </p:txBody>
      </p:sp>
      <p:sp>
        <p:nvSpPr>
          <p:cNvPr id="112643" name="Rectangle 3"/>
          <p:cNvSpPr>
            <a:spLocks noChangeArrowheads="1"/>
          </p:cNvSpPr>
          <p:nvPr/>
        </p:nvSpPr>
        <p:spPr bwMode="auto">
          <a:xfrm>
            <a:off x="685800" y="2706255"/>
            <a:ext cx="7922491" cy="1756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lang="en-US" sz="3600" dirty="0">
                <a:latin typeface="+mj-lt"/>
              </a:rPr>
              <a:t>What is the </a:t>
            </a:r>
            <a:r>
              <a:rPr lang="en-US" sz="3600" dirty="0" err="1">
                <a:latin typeface="+mj-lt"/>
              </a:rPr>
              <a:t>subnetwork</a:t>
            </a:r>
            <a:r>
              <a:rPr lang="en-US" sz="3600" dirty="0">
                <a:latin typeface="+mj-lt"/>
              </a:rPr>
              <a:t> address if the destination address is 200.45.34.56 and the subnet mask is 255.255.240.0?</a:t>
            </a:r>
          </a:p>
        </p:txBody>
      </p:sp>
    </p:spTree>
    <p:extLst>
      <p:ext uri="{BB962C8B-B14F-4D97-AF65-F5344CB8AC3E}">
        <p14:creationId xmlns:p14="http://schemas.microsoft.com/office/powerpoint/2010/main" val="3457834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Text Box 2"/>
          <p:cNvSpPr txBox="1">
            <a:spLocks noChangeArrowheads="1"/>
          </p:cNvSpPr>
          <p:nvPr/>
        </p:nvSpPr>
        <p:spPr bwMode="auto">
          <a:xfrm>
            <a:off x="3977878" y="908052"/>
            <a:ext cx="1619354"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200" b="1" i="1">
                <a:effectLst>
                  <a:outerShdw blurRad="38100" dist="38100" dir="2700000" algn="tl">
                    <a:srgbClr val="C0C0C0"/>
                  </a:outerShdw>
                </a:effectLst>
                <a:latin typeface="Times New Roman" panose="02020603050405020304" pitchFamily="18" charset="0"/>
              </a:rPr>
              <a:t>Solution</a:t>
            </a:r>
          </a:p>
        </p:txBody>
      </p:sp>
      <p:sp>
        <p:nvSpPr>
          <p:cNvPr id="221187" name="Rectangle 3"/>
          <p:cNvSpPr>
            <a:spLocks noChangeArrowheads="1"/>
          </p:cNvSpPr>
          <p:nvPr/>
        </p:nvSpPr>
        <p:spPr bwMode="auto">
          <a:xfrm>
            <a:off x="381000" y="1676400"/>
            <a:ext cx="83820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defRPr/>
            </a:pPr>
            <a:r>
              <a:rPr lang="en-US" sz="3600" dirty="0">
                <a:latin typeface="Times" panose="02020603050405020304" pitchFamily="18" charset="0"/>
              </a:rPr>
              <a:t>11001000  00101101  00100010  00111000</a:t>
            </a:r>
          </a:p>
          <a:p>
            <a:pPr eaLnBrk="1" hangingPunct="1">
              <a:spcBef>
                <a:spcPct val="50000"/>
              </a:spcBef>
              <a:defRPr/>
            </a:pPr>
            <a:r>
              <a:rPr lang="en-US" sz="3600" dirty="0">
                <a:latin typeface="Times" panose="02020603050405020304" pitchFamily="18" charset="0"/>
              </a:rPr>
              <a:t>11111111  11111111  1111</a:t>
            </a:r>
            <a:r>
              <a:rPr lang="en-US" sz="3600" b="1" u="sng" dirty="0">
                <a:latin typeface="Times" panose="02020603050405020304" pitchFamily="18" charset="0"/>
              </a:rPr>
              <a:t>0000</a:t>
            </a:r>
            <a:r>
              <a:rPr lang="en-US" sz="3600" b="1" dirty="0">
                <a:latin typeface="Times" panose="02020603050405020304" pitchFamily="18" charset="0"/>
              </a:rPr>
              <a:t> </a:t>
            </a:r>
            <a:r>
              <a:rPr lang="en-US" sz="3600" dirty="0">
                <a:latin typeface="Times" panose="02020603050405020304" pitchFamily="18" charset="0"/>
              </a:rPr>
              <a:t> </a:t>
            </a:r>
            <a:r>
              <a:rPr lang="en-US" sz="3600" b="1" u="sng" dirty="0">
                <a:latin typeface="Times" panose="02020603050405020304" pitchFamily="18" charset="0"/>
              </a:rPr>
              <a:t>00000000</a:t>
            </a:r>
          </a:p>
          <a:p>
            <a:pPr eaLnBrk="1" hangingPunct="1">
              <a:spcBef>
                <a:spcPct val="50000"/>
              </a:spcBef>
              <a:defRPr/>
            </a:pPr>
            <a:r>
              <a:rPr lang="en-US" sz="3600" dirty="0">
                <a:latin typeface="Times" panose="02020603050405020304" pitchFamily="18" charset="0"/>
              </a:rPr>
              <a:t>11001000  00101101  0010</a:t>
            </a:r>
            <a:r>
              <a:rPr lang="en-US" sz="3600" b="1" dirty="0">
                <a:effectLst>
                  <a:outerShdw blurRad="38100" dist="38100" dir="2700000" algn="tl">
                    <a:srgbClr val="C0C0C0"/>
                  </a:outerShdw>
                </a:effectLst>
                <a:latin typeface="Times" panose="02020603050405020304" pitchFamily="18" charset="0"/>
              </a:rPr>
              <a:t>0000</a:t>
            </a:r>
            <a:r>
              <a:rPr lang="en-US" sz="3600" dirty="0">
                <a:latin typeface="Times" panose="02020603050405020304" pitchFamily="18" charset="0"/>
              </a:rPr>
              <a:t>  </a:t>
            </a:r>
            <a:r>
              <a:rPr lang="en-US" sz="3600" b="1" dirty="0">
                <a:effectLst>
                  <a:outerShdw blurRad="38100" dist="38100" dir="2700000" algn="tl">
                    <a:srgbClr val="C0C0C0"/>
                  </a:outerShdw>
                </a:effectLst>
                <a:latin typeface="Times" panose="02020603050405020304" pitchFamily="18" charset="0"/>
              </a:rPr>
              <a:t>00000000</a:t>
            </a:r>
          </a:p>
          <a:p>
            <a:pPr eaLnBrk="1" hangingPunct="1">
              <a:spcBef>
                <a:spcPct val="50000"/>
              </a:spcBef>
              <a:defRPr/>
            </a:pPr>
            <a:r>
              <a:rPr lang="en-US" sz="3600" dirty="0">
                <a:latin typeface="Times" panose="02020603050405020304" pitchFamily="18" charset="0"/>
              </a:rPr>
              <a:t/>
            </a:r>
            <a:br>
              <a:rPr lang="en-US" sz="3600" dirty="0">
                <a:latin typeface="Times" panose="02020603050405020304" pitchFamily="18" charset="0"/>
              </a:rPr>
            </a:br>
            <a:r>
              <a:rPr lang="en-US" sz="3600" dirty="0">
                <a:latin typeface="Times" panose="02020603050405020304" pitchFamily="18" charset="0"/>
              </a:rPr>
              <a:t>The </a:t>
            </a:r>
            <a:r>
              <a:rPr lang="en-US" sz="3600" dirty="0" err="1">
                <a:latin typeface="Times" panose="02020603050405020304" pitchFamily="18" charset="0"/>
              </a:rPr>
              <a:t>subnetwork</a:t>
            </a:r>
            <a:r>
              <a:rPr lang="en-US" sz="3600" dirty="0">
                <a:latin typeface="Times" panose="02020603050405020304" pitchFamily="18" charset="0"/>
              </a:rPr>
              <a:t> address is </a:t>
            </a:r>
            <a:r>
              <a:rPr lang="en-US" sz="3600" b="1" dirty="0">
                <a:latin typeface="Times" panose="02020603050405020304" pitchFamily="18" charset="0"/>
              </a:rPr>
              <a:t>200.45.32.0</a:t>
            </a:r>
            <a:r>
              <a:rPr lang="en-US" sz="3600" dirty="0">
                <a:latin typeface="Times" panose="02020603050405020304" pitchFamily="18" charset="0"/>
              </a:rPr>
              <a:t>.</a:t>
            </a:r>
          </a:p>
        </p:txBody>
      </p:sp>
    </p:spTree>
    <p:extLst>
      <p:ext uri="{BB962C8B-B14F-4D97-AF65-F5344CB8AC3E}">
        <p14:creationId xmlns:p14="http://schemas.microsoft.com/office/powerpoint/2010/main" val="35300270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870B77E-CEBF-43E4-BCE1-66CED0E9D472}" type="slidenum">
              <a:rPr lang="en-US"/>
              <a:pPr/>
              <a:t>5</a:t>
            </a:fld>
            <a:endParaRPr lang="en-US"/>
          </a:p>
        </p:txBody>
      </p:sp>
      <p:sp>
        <p:nvSpPr>
          <p:cNvPr id="40962" name="Rectangle 2"/>
          <p:cNvSpPr>
            <a:spLocks noGrp="1" noChangeArrowheads="1"/>
          </p:cNvSpPr>
          <p:nvPr>
            <p:ph type="title"/>
          </p:nvPr>
        </p:nvSpPr>
        <p:spPr>
          <a:xfrm>
            <a:off x="685800" y="304800"/>
            <a:ext cx="7772400" cy="1066800"/>
          </a:xfrm>
        </p:spPr>
        <p:txBody>
          <a:bodyPr/>
          <a:lstStyle/>
          <a:p>
            <a:r>
              <a:rPr lang="en-US" sz="4000"/>
              <a:t>IP address &amp; DNS</a:t>
            </a:r>
            <a:endParaRPr lang="en-US"/>
          </a:p>
        </p:txBody>
      </p:sp>
      <p:sp>
        <p:nvSpPr>
          <p:cNvPr id="40963" name="Rectangle 3"/>
          <p:cNvSpPr>
            <a:spLocks noGrp="1" noChangeArrowheads="1"/>
          </p:cNvSpPr>
          <p:nvPr>
            <p:ph type="body" idx="1"/>
          </p:nvPr>
        </p:nvSpPr>
        <p:spPr>
          <a:xfrm>
            <a:off x="838200" y="1752600"/>
            <a:ext cx="7620000" cy="4495800"/>
          </a:xfrm>
        </p:spPr>
        <p:txBody>
          <a:bodyPr/>
          <a:lstStyle/>
          <a:p>
            <a:pPr algn="just"/>
            <a:r>
              <a:rPr lang="en-US" sz="2400" b="1" dirty="0">
                <a:latin typeface="Arial" pitchFamily="34" charset="0"/>
              </a:rPr>
              <a:t>The IP address is also known as Protocol address.</a:t>
            </a:r>
          </a:p>
          <a:p>
            <a:pPr algn="just"/>
            <a:r>
              <a:rPr lang="en-US" sz="2400" b="1" dirty="0">
                <a:latin typeface="Arial" pitchFamily="34" charset="0"/>
              </a:rPr>
              <a:t>The conversion of Domain Name to IP address is done by Domain Name Service.</a:t>
            </a:r>
          </a:p>
          <a:p>
            <a:pPr algn="just"/>
            <a:r>
              <a:rPr lang="en-US" sz="2400" b="1" dirty="0">
                <a:latin typeface="Arial" pitchFamily="34" charset="0"/>
              </a:rPr>
              <a:t>Domain Name Service allows user to establish connections to network stations using human readable names instead of cryptic network address.</a:t>
            </a:r>
          </a:p>
          <a:p>
            <a:pPr algn="just"/>
            <a:r>
              <a:rPr lang="en-US" sz="2400" b="1" dirty="0">
                <a:latin typeface="Arial" pitchFamily="34" charset="0"/>
              </a:rPr>
              <a:t>DNS is a name to network address translation service.</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304801" y="369454"/>
            <a:ext cx="8525163" cy="5355312"/>
          </a:xfrm>
          <a:prstGeom prst="rect">
            <a:avLst/>
          </a:prstGeom>
          <a:solidFill>
            <a:schemeClr val="bg1"/>
          </a:solidFill>
          <a:ln>
            <a:noFill/>
          </a:ln>
          <a:effectLs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lang="en-US" sz="3600" b="1" dirty="0">
                <a:latin typeface="+mj-lt"/>
              </a:rPr>
              <a:t>Short-Cut </a:t>
            </a:r>
            <a:r>
              <a:rPr lang="en-US" sz="3600" b="1" dirty="0" smtClean="0">
                <a:latin typeface="+mj-lt"/>
              </a:rPr>
              <a:t>Method</a:t>
            </a:r>
            <a:endParaRPr lang="en-US" sz="3600" dirty="0">
              <a:latin typeface="+mj-lt"/>
            </a:endParaRPr>
          </a:p>
          <a:p>
            <a:pPr marL="571500" indent="-571500" algn="just" eaLnBrk="1" hangingPunct="1">
              <a:spcBef>
                <a:spcPct val="50000"/>
              </a:spcBef>
              <a:buFont typeface="Wingdings" panose="05000000000000000000" pitchFamily="2" charset="2"/>
              <a:buChar char="Ø"/>
            </a:pPr>
            <a:r>
              <a:rPr lang="en-US" sz="3600" dirty="0" smtClean="0">
                <a:latin typeface="+mj-lt"/>
              </a:rPr>
              <a:t>If </a:t>
            </a:r>
            <a:r>
              <a:rPr lang="en-US" sz="3600" dirty="0">
                <a:latin typeface="+mj-lt"/>
              </a:rPr>
              <a:t>the byte in the mask is 255, copy the byte in the </a:t>
            </a:r>
            <a:r>
              <a:rPr lang="en-US" sz="3600" dirty="0" smtClean="0">
                <a:latin typeface="+mj-lt"/>
              </a:rPr>
              <a:t>address.</a:t>
            </a:r>
          </a:p>
          <a:p>
            <a:pPr marL="571500" indent="-571500" algn="just" eaLnBrk="1" hangingPunct="1">
              <a:spcBef>
                <a:spcPct val="50000"/>
              </a:spcBef>
              <a:buFont typeface="Wingdings" panose="05000000000000000000" pitchFamily="2" charset="2"/>
              <a:buChar char="Ø"/>
            </a:pPr>
            <a:r>
              <a:rPr lang="en-US" sz="3600" dirty="0" smtClean="0">
                <a:latin typeface="+mj-lt"/>
              </a:rPr>
              <a:t>If </a:t>
            </a:r>
            <a:r>
              <a:rPr lang="en-US" sz="3600" dirty="0">
                <a:latin typeface="+mj-lt"/>
              </a:rPr>
              <a:t>the byte in the mask is 0, replace the byte in the address with 0</a:t>
            </a:r>
            <a:r>
              <a:rPr lang="en-US" sz="3600" dirty="0" smtClean="0">
                <a:latin typeface="+mj-lt"/>
              </a:rPr>
              <a:t>.</a:t>
            </a:r>
          </a:p>
          <a:p>
            <a:pPr marL="571500" indent="-571500" algn="just" eaLnBrk="1" hangingPunct="1">
              <a:spcBef>
                <a:spcPct val="50000"/>
              </a:spcBef>
              <a:buFont typeface="Wingdings" panose="05000000000000000000" pitchFamily="2" charset="2"/>
              <a:buChar char="Ø"/>
            </a:pPr>
            <a:r>
              <a:rPr lang="en-US" sz="3600" dirty="0" smtClean="0">
                <a:latin typeface="+mj-lt"/>
              </a:rPr>
              <a:t> </a:t>
            </a:r>
            <a:r>
              <a:rPr lang="en-US" sz="3600" dirty="0">
                <a:latin typeface="+mj-lt"/>
              </a:rPr>
              <a:t>If the byte in the mask is neither 255 nor 0, we write the mask and the address in binary and apply the AND operation.</a:t>
            </a:r>
          </a:p>
        </p:txBody>
      </p:sp>
    </p:spTree>
    <p:extLst>
      <p:ext uri="{BB962C8B-B14F-4D97-AF65-F5344CB8AC3E}">
        <p14:creationId xmlns:p14="http://schemas.microsoft.com/office/powerpoint/2010/main" val="62805424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Text Box 2"/>
          <p:cNvSpPr txBox="1">
            <a:spLocks noChangeArrowheads="1"/>
          </p:cNvSpPr>
          <p:nvPr/>
        </p:nvSpPr>
        <p:spPr bwMode="auto">
          <a:xfrm>
            <a:off x="3383758" y="981077"/>
            <a:ext cx="1792478"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200" b="1" i="1" dirty="0">
                <a:effectLst>
                  <a:outerShdw blurRad="38100" dist="38100" dir="2700000" algn="tl">
                    <a:srgbClr val="C0C0C0"/>
                  </a:outerShdw>
                </a:effectLst>
                <a:latin typeface="Times New Roman" panose="02020603050405020304" pitchFamily="18" charset="0"/>
              </a:rPr>
              <a:t>Example </a:t>
            </a:r>
          </a:p>
        </p:txBody>
      </p:sp>
      <p:sp>
        <p:nvSpPr>
          <p:cNvPr id="118787" name="Rectangle 3"/>
          <p:cNvSpPr>
            <a:spLocks noChangeArrowheads="1"/>
          </p:cNvSpPr>
          <p:nvPr/>
        </p:nvSpPr>
        <p:spPr bwMode="auto">
          <a:xfrm>
            <a:off x="761999" y="2475345"/>
            <a:ext cx="7790873" cy="1771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lang="en-US" sz="3600" dirty="0">
                <a:latin typeface="+mj-lt"/>
              </a:rPr>
              <a:t>What is the </a:t>
            </a:r>
            <a:r>
              <a:rPr lang="en-US" sz="3600" dirty="0" err="1">
                <a:latin typeface="+mj-lt"/>
              </a:rPr>
              <a:t>subnetwork</a:t>
            </a:r>
            <a:r>
              <a:rPr lang="en-US" sz="3600" dirty="0">
                <a:latin typeface="+mj-lt"/>
              </a:rPr>
              <a:t> address if the destination address is 19.30.80.5 and the mask is 255.255.192.0?</a:t>
            </a:r>
          </a:p>
        </p:txBody>
      </p:sp>
    </p:spTree>
    <p:extLst>
      <p:ext uri="{BB962C8B-B14F-4D97-AF65-F5344CB8AC3E}">
        <p14:creationId xmlns:p14="http://schemas.microsoft.com/office/powerpoint/2010/main" val="6848793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28751" y="1717677"/>
            <a:ext cx="5993606" cy="430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0836" name="Text Box 4"/>
          <p:cNvSpPr txBox="1">
            <a:spLocks noChangeArrowheads="1"/>
          </p:cNvSpPr>
          <p:nvPr/>
        </p:nvSpPr>
        <p:spPr bwMode="auto">
          <a:xfrm>
            <a:off x="3486150" y="95250"/>
            <a:ext cx="28725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chemeClr val="accent2"/>
                </a:solidFill>
                <a:latin typeface="Times New Roman" panose="02020603050405020304" pitchFamily="18" charset="0"/>
              </a:rPr>
              <a:t> </a:t>
            </a:r>
          </a:p>
        </p:txBody>
      </p:sp>
      <p:sp>
        <p:nvSpPr>
          <p:cNvPr id="227333" name="Text Box 5"/>
          <p:cNvSpPr txBox="1">
            <a:spLocks noChangeArrowheads="1"/>
          </p:cNvSpPr>
          <p:nvPr/>
        </p:nvSpPr>
        <p:spPr bwMode="auto">
          <a:xfrm>
            <a:off x="4139803" y="908052"/>
            <a:ext cx="1619354"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200" b="1" i="1">
                <a:effectLst>
                  <a:outerShdw blurRad="38100" dist="38100" dir="2700000" algn="tl">
                    <a:srgbClr val="C0C0C0"/>
                  </a:outerShdw>
                </a:effectLst>
                <a:latin typeface="Times New Roman" panose="02020603050405020304" pitchFamily="18" charset="0"/>
              </a:rPr>
              <a:t>Solution</a:t>
            </a:r>
          </a:p>
        </p:txBody>
      </p:sp>
    </p:spTree>
    <p:extLst>
      <p:ext uri="{BB962C8B-B14F-4D97-AF65-F5344CB8AC3E}">
        <p14:creationId xmlns:p14="http://schemas.microsoft.com/office/powerpoint/2010/main" val="20630492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8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2311400"/>
            <a:ext cx="7620000" cy="223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884" name="Text Box 4"/>
          <p:cNvSpPr txBox="1">
            <a:spLocks noChangeArrowheads="1"/>
          </p:cNvSpPr>
          <p:nvPr/>
        </p:nvSpPr>
        <p:spPr bwMode="auto">
          <a:xfrm>
            <a:off x="685799" y="609600"/>
            <a:ext cx="8236527" cy="1088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dirty="0">
                <a:latin typeface="+mj-lt"/>
              </a:rPr>
              <a:t>Comparison of a default mask </a:t>
            </a:r>
            <a:r>
              <a:rPr lang="en-US" sz="3200" b="1" dirty="0" smtClean="0">
                <a:latin typeface="+mj-lt"/>
              </a:rPr>
              <a:t>and a </a:t>
            </a:r>
            <a:r>
              <a:rPr lang="en-US" sz="3200" b="1" dirty="0">
                <a:latin typeface="+mj-lt"/>
              </a:rPr>
              <a:t>subnet mask</a:t>
            </a:r>
          </a:p>
        </p:txBody>
      </p:sp>
    </p:spTree>
    <p:extLst>
      <p:ext uri="{BB962C8B-B14F-4D97-AF65-F5344CB8AC3E}">
        <p14:creationId xmlns:p14="http://schemas.microsoft.com/office/powerpoint/2010/main" val="6315231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ChangeArrowheads="1"/>
          </p:cNvSpPr>
          <p:nvPr/>
        </p:nvSpPr>
        <p:spPr bwMode="auto">
          <a:xfrm>
            <a:off x="609600" y="2790827"/>
            <a:ext cx="7848600" cy="1200329"/>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ts val="1100"/>
              </a:spcBef>
              <a:spcAft>
                <a:spcPts val="1100"/>
              </a:spcAft>
              <a:defRPr/>
            </a:pPr>
            <a:r>
              <a:rPr lang="en-US" sz="3600" b="1" i="1" dirty="0">
                <a:effectLst>
                  <a:outerShdw blurRad="38100" dist="38100" dir="2700000" algn="tl">
                    <a:srgbClr val="000000"/>
                  </a:outerShdw>
                </a:effectLst>
                <a:latin typeface="Times" panose="02020603050405020304" pitchFamily="18" charset="0"/>
              </a:rPr>
              <a:t>The number of subnets must be </a:t>
            </a:r>
            <a:br>
              <a:rPr lang="en-US" sz="3600" b="1" i="1" dirty="0">
                <a:effectLst>
                  <a:outerShdw blurRad="38100" dist="38100" dir="2700000" algn="tl">
                    <a:srgbClr val="000000"/>
                  </a:outerShdw>
                </a:effectLst>
                <a:latin typeface="Times" panose="02020603050405020304" pitchFamily="18" charset="0"/>
              </a:rPr>
            </a:br>
            <a:r>
              <a:rPr lang="en-US" sz="3600" b="1" i="1" dirty="0">
                <a:effectLst>
                  <a:outerShdw blurRad="38100" dist="38100" dir="2700000" algn="tl">
                    <a:srgbClr val="000000"/>
                  </a:outerShdw>
                </a:effectLst>
                <a:latin typeface="Times" panose="02020603050405020304" pitchFamily="18" charset="0"/>
              </a:rPr>
              <a:t>a power of 2. </a:t>
            </a:r>
          </a:p>
        </p:txBody>
      </p:sp>
      <p:pic>
        <p:nvPicPr>
          <p:cNvPr id="12493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14500" y="2051050"/>
            <a:ext cx="1543050"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952867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Text Box 2"/>
          <p:cNvSpPr txBox="1">
            <a:spLocks noChangeArrowheads="1"/>
          </p:cNvSpPr>
          <p:nvPr/>
        </p:nvSpPr>
        <p:spPr bwMode="auto">
          <a:xfrm>
            <a:off x="3977879" y="1125540"/>
            <a:ext cx="1792478"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defRPr/>
            </a:pPr>
            <a:r>
              <a:rPr lang="en-US" sz="3200" b="1" i="1" dirty="0">
                <a:latin typeface="+mj-lt"/>
              </a:rPr>
              <a:t>Example </a:t>
            </a:r>
          </a:p>
        </p:txBody>
      </p:sp>
      <p:sp>
        <p:nvSpPr>
          <p:cNvPr id="126979" name="Rectangle 3"/>
          <p:cNvSpPr>
            <a:spLocks noChangeArrowheads="1"/>
          </p:cNvSpPr>
          <p:nvPr/>
        </p:nvSpPr>
        <p:spPr bwMode="auto">
          <a:xfrm>
            <a:off x="457200" y="2318326"/>
            <a:ext cx="832658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lang="en-US" sz="3600" dirty="0">
                <a:latin typeface="+mj-lt"/>
              </a:rPr>
              <a:t>A company is granted the site address 201.70.64.0 (class C). The company needs six subnets. Design the subnets. </a:t>
            </a:r>
          </a:p>
        </p:txBody>
      </p:sp>
      <p:sp>
        <p:nvSpPr>
          <p:cNvPr id="233476" name="Text Box 4"/>
          <p:cNvSpPr txBox="1">
            <a:spLocks noChangeArrowheads="1"/>
          </p:cNvSpPr>
          <p:nvPr/>
        </p:nvSpPr>
        <p:spPr bwMode="auto">
          <a:xfrm>
            <a:off x="3977878" y="4320951"/>
            <a:ext cx="1619354"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200" b="1" i="1">
                <a:effectLst>
                  <a:outerShdw blurRad="38100" dist="38100" dir="2700000" algn="tl">
                    <a:srgbClr val="C0C0C0"/>
                  </a:outerShdw>
                </a:effectLst>
                <a:latin typeface="Times New Roman" panose="02020603050405020304" pitchFamily="18" charset="0"/>
              </a:rPr>
              <a:t>Solution</a:t>
            </a:r>
          </a:p>
        </p:txBody>
      </p:sp>
      <p:sp>
        <p:nvSpPr>
          <p:cNvPr id="126981" name="Rectangle 5"/>
          <p:cNvSpPr>
            <a:spLocks noChangeArrowheads="1"/>
          </p:cNvSpPr>
          <p:nvPr/>
        </p:nvSpPr>
        <p:spPr bwMode="auto">
          <a:xfrm>
            <a:off x="685799" y="5116945"/>
            <a:ext cx="7931727" cy="1234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lang="en-US" sz="3600" dirty="0">
                <a:latin typeface="+mj-lt"/>
              </a:rPr>
              <a:t>The number of 1s in the default </a:t>
            </a:r>
            <a:br>
              <a:rPr lang="en-US" sz="3600" dirty="0">
                <a:latin typeface="+mj-lt"/>
              </a:rPr>
            </a:br>
            <a:r>
              <a:rPr lang="en-US" sz="3600" dirty="0">
                <a:latin typeface="+mj-lt"/>
              </a:rPr>
              <a:t>mask is 24 (class C).</a:t>
            </a:r>
          </a:p>
        </p:txBody>
      </p:sp>
    </p:spTree>
    <p:extLst>
      <p:ext uri="{BB962C8B-B14F-4D97-AF65-F5344CB8AC3E}">
        <p14:creationId xmlns:p14="http://schemas.microsoft.com/office/powerpoint/2010/main" val="286092407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Text Box 2"/>
          <p:cNvSpPr txBox="1">
            <a:spLocks noChangeArrowheads="1"/>
          </p:cNvSpPr>
          <p:nvPr/>
        </p:nvSpPr>
        <p:spPr bwMode="auto">
          <a:xfrm>
            <a:off x="3545681" y="836615"/>
            <a:ext cx="3772186"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defRPr/>
            </a:pPr>
            <a:r>
              <a:rPr lang="en-US" sz="3200" b="1" i="1" dirty="0">
                <a:latin typeface="+mj-lt"/>
              </a:rPr>
              <a:t>Solution (Continued)</a:t>
            </a:r>
          </a:p>
        </p:txBody>
      </p:sp>
      <p:sp>
        <p:nvSpPr>
          <p:cNvPr id="129027" name="Rectangle 3"/>
          <p:cNvSpPr>
            <a:spLocks noChangeArrowheads="1"/>
          </p:cNvSpPr>
          <p:nvPr/>
        </p:nvSpPr>
        <p:spPr bwMode="auto">
          <a:xfrm>
            <a:off x="304800" y="1600201"/>
            <a:ext cx="8617527"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lang="en-US" sz="3600" dirty="0">
                <a:latin typeface="+mj-lt"/>
              </a:rPr>
              <a:t>The company needs six subnets. This number 6 is not a power of 2. The next number that is a power of 2 is 8 (2</a:t>
            </a:r>
            <a:r>
              <a:rPr lang="en-US" sz="3600" baseline="30000" dirty="0">
                <a:latin typeface="+mj-lt"/>
              </a:rPr>
              <a:t>3</a:t>
            </a:r>
            <a:r>
              <a:rPr lang="en-US" sz="3600" dirty="0">
                <a:latin typeface="+mj-lt"/>
              </a:rPr>
              <a:t>). We need 3 more 1s in the subnet mask. The total number of 1s in the subnet mask is 27 (24 + 3).</a:t>
            </a:r>
          </a:p>
          <a:p>
            <a:pPr algn="just" eaLnBrk="1" hangingPunct="1">
              <a:spcBef>
                <a:spcPct val="50000"/>
              </a:spcBef>
            </a:pPr>
            <a:r>
              <a:rPr lang="en-US" sz="3600" dirty="0">
                <a:latin typeface="+mj-lt"/>
              </a:rPr>
              <a:t>The total number of 0s is 5 (32 - 27). The mask is </a:t>
            </a:r>
          </a:p>
          <a:p>
            <a:pPr algn="just" eaLnBrk="1" hangingPunct="1">
              <a:spcBef>
                <a:spcPct val="50000"/>
              </a:spcBef>
            </a:pPr>
            <a:endParaRPr lang="en-US" sz="3600" dirty="0">
              <a:latin typeface="+mj-lt"/>
            </a:endParaRPr>
          </a:p>
        </p:txBody>
      </p:sp>
    </p:spTree>
    <p:extLst>
      <p:ext uri="{BB962C8B-B14F-4D97-AF65-F5344CB8AC3E}">
        <p14:creationId xmlns:p14="http://schemas.microsoft.com/office/powerpoint/2010/main" val="215929242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Text Box 2"/>
          <p:cNvSpPr txBox="1">
            <a:spLocks noChangeArrowheads="1"/>
          </p:cNvSpPr>
          <p:nvPr/>
        </p:nvSpPr>
        <p:spPr bwMode="auto">
          <a:xfrm>
            <a:off x="3654028" y="981077"/>
            <a:ext cx="3772186"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200" b="1" i="1">
                <a:effectLst>
                  <a:outerShdw blurRad="38100" dist="38100" dir="2700000" algn="tl">
                    <a:srgbClr val="C0C0C0"/>
                  </a:outerShdw>
                </a:effectLst>
                <a:latin typeface="Times New Roman" panose="02020603050405020304" pitchFamily="18" charset="0"/>
              </a:rPr>
              <a:t>Solution (Continued)</a:t>
            </a:r>
          </a:p>
        </p:txBody>
      </p:sp>
      <p:sp>
        <p:nvSpPr>
          <p:cNvPr id="131075" name="Rectangle 3"/>
          <p:cNvSpPr>
            <a:spLocks noChangeArrowheads="1"/>
          </p:cNvSpPr>
          <p:nvPr/>
        </p:nvSpPr>
        <p:spPr bwMode="auto">
          <a:xfrm>
            <a:off x="457200" y="1736436"/>
            <a:ext cx="8234218" cy="4588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700"/>
              </a:spcBef>
            </a:pPr>
            <a:endParaRPr lang="en-US" sz="3600" b="1" u="sng" dirty="0">
              <a:latin typeface="+mj-lt"/>
            </a:endParaRPr>
          </a:p>
          <a:p>
            <a:pPr algn="ctr">
              <a:spcBef>
                <a:spcPts val="700"/>
              </a:spcBef>
            </a:pPr>
            <a:r>
              <a:rPr lang="en-US" sz="3600" b="1" u="sng" dirty="0">
                <a:latin typeface="+mj-lt"/>
              </a:rPr>
              <a:t>11111111 11111111 11111111</a:t>
            </a:r>
            <a:r>
              <a:rPr lang="en-US" sz="3600" dirty="0">
                <a:latin typeface="+mj-lt"/>
              </a:rPr>
              <a:t> </a:t>
            </a:r>
            <a:r>
              <a:rPr lang="en-US" sz="3600" b="1" u="sng" dirty="0">
                <a:latin typeface="+mj-lt"/>
              </a:rPr>
              <a:t>111</a:t>
            </a:r>
            <a:r>
              <a:rPr lang="en-US" sz="3600" dirty="0">
                <a:latin typeface="+mj-lt"/>
              </a:rPr>
              <a:t>00000</a:t>
            </a:r>
          </a:p>
          <a:p>
            <a:pPr algn="ctr">
              <a:spcBef>
                <a:spcPts val="100"/>
              </a:spcBef>
              <a:spcAft>
                <a:spcPts val="100"/>
              </a:spcAft>
            </a:pPr>
            <a:r>
              <a:rPr lang="en-US" sz="3600" dirty="0">
                <a:latin typeface="+mj-lt"/>
              </a:rPr>
              <a:t>or </a:t>
            </a:r>
          </a:p>
          <a:p>
            <a:pPr algn="ctr">
              <a:spcBef>
                <a:spcPct val="50000"/>
              </a:spcBef>
              <a:spcAft>
                <a:spcPts val="700"/>
              </a:spcAft>
            </a:pPr>
            <a:r>
              <a:rPr lang="en-US" sz="3200" b="1" dirty="0">
                <a:latin typeface="+mj-lt"/>
              </a:rPr>
              <a:t>255.255.255.224</a:t>
            </a:r>
          </a:p>
          <a:p>
            <a:pPr lvl="2" algn="just" eaLnBrk="1" hangingPunct="1">
              <a:spcBef>
                <a:spcPct val="50000"/>
              </a:spcBef>
            </a:pPr>
            <a:r>
              <a:rPr lang="en-US" sz="2400" dirty="0">
                <a:latin typeface="+mj-lt"/>
              </a:rPr>
              <a:t>The number of subnets is 8.</a:t>
            </a:r>
            <a:endParaRPr lang="en-US" sz="2400" b="1" dirty="0">
              <a:latin typeface="+mj-lt"/>
            </a:endParaRPr>
          </a:p>
          <a:p>
            <a:pPr lvl="2" algn="just">
              <a:spcBef>
                <a:spcPts val="200"/>
              </a:spcBef>
            </a:pPr>
            <a:r>
              <a:rPr lang="en-US" sz="2400" dirty="0">
                <a:latin typeface="+mj-lt"/>
              </a:rPr>
              <a:t>The number of addresses in each subnet is 2</a:t>
            </a:r>
            <a:r>
              <a:rPr lang="en-US" sz="2400" baseline="30000" dirty="0">
                <a:latin typeface="+mj-lt"/>
              </a:rPr>
              <a:t>5</a:t>
            </a:r>
            <a:r>
              <a:rPr lang="en-US" sz="2400" dirty="0">
                <a:latin typeface="+mj-lt"/>
              </a:rPr>
              <a:t> (5 is the number of 0s) or 32.</a:t>
            </a:r>
          </a:p>
          <a:p>
            <a:pPr algn="just" eaLnBrk="1" hangingPunct="1">
              <a:spcBef>
                <a:spcPct val="50000"/>
              </a:spcBef>
            </a:pPr>
            <a:r>
              <a:rPr lang="en-US" sz="2400" dirty="0">
                <a:latin typeface="+mj-lt"/>
              </a:rPr>
              <a:t>                                                                            </a:t>
            </a:r>
          </a:p>
        </p:txBody>
      </p:sp>
    </p:spTree>
    <p:extLst>
      <p:ext uri="{BB962C8B-B14F-4D97-AF65-F5344CB8AC3E}">
        <p14:creationId xmlns:p14="http://schemas.microsoft.com/office/powerpoint/2010/main" val="35420398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1664" y="1052515"/>
            <a:ext cx="5388769"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24" name="Text Box 4"/>
          <p:cNvSpPr txBox="1">
            <a:spLocks noChangeArrowheads="1"/>
          </p:cNvSpPr>
          <p:nvPr/>
        </p:nvSpPr>
        <p:spPr bwMode="auto">
          <a:xfrm>
            <a:off x="3796903" y="95250"/>
            <a:ext cx="20425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dirty="0">
                <a:latin typeface="+mj-lt"/>
              </a:rPr>
              <a:t>Example 3</a:t>
            </a:r>
          </a:p>
        </p:txBody>
      </p:sp>
    </p:spTree>
    <p:extLst>
      <p:ext uri="{BB962C8B-B14F-4D97-AF65-F5344CB8AC3E}">
        <p14:creationId xmlns:p14="http://schemas.microsoft.com/office/powerpoint/2010/main" val="35145992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Text Box 2"/>
          <p:cNvSpPr txBox="1">
            <a:spLocks noChangeArrowheads="1"/>
          </p:cNvSpPr>
          <p:nvPr/>
        </p:nvSpPr>
        <p:spPr bwMode="auto">
          <a:xfrm>
            <a:off x="4248151" y="905164"/>
            <a:ext cx="1783194" cy="587663"/>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defRPr/>
            </a:pPr>
            <a:r>
              <a:rPr lang="en-US" sz="3200" b="1" i="1" dirty="0">
                <a:latin typeface="+mj-lt"/>
              </a:rPr>
              <a:t>Example </a:t>
            </a:r>
          </a:p>
        </p:txBody>
      </p:sp>
      <p:sp>
        <p:nvSpPr>
          <p:cNvPr id="135171" name="Rectangle 3"/>
          <p:cNvSpPr>
            <a:spLocks noChangeArrowheads="1"/>
          </p:cNvSpPr>
          <p:nvPr/>
        </p:nvSpPr>
        <p:spPr bwMode="auto">
          <a:xfrm>
            <a:off x="685800" y="2207491"/>
            <a:ext cx="8125691" cy="1756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lang="en-US" sz="3600" dirty="0">
                <a:latin typeface="+mj-lt"/>
              </a:rPr>
              <a:t>A company is granted the site address 181.56.0.0 (class B). The company needs 1000 subnets. Design the subnets.</a:t>
            </a:r>
          </a:p>
        </p:txBody>
      </p:sp>
      <p:sp>
        <p:nvSpPr>
          <p:cNvPr id="241668" name="Text Box 4"/>
          <p:cNvSpPr txBox="1">
            <a:spLocks noChangeArrowheads="1"/>
          </p:cNvSpPr>
          <p:nvPr/>
        </p:nvSpPr>
        <p:spPr bwMode="auto">
          <a:xfrm>
            <a:off x="3924300" y="4508502"/>
            <a:ext cx="1619354"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200" b="1" i="1">
                <a:effectLst>
                  <a:outerShdw blurRad="38100" dist="38100" dir="2700000" algn="tl">
                    <a:srgbClr val="C0C0C0"/>
                  </a:outerShdw>
                </a:effectLst>
                <a:latin typeface="Times New Roman" panose="02020603050405020304" pitchFamily="18" charset="0"/>
              </a:rPr>
              <a:t>Solution</a:t>
            </a:r>
          </a:p>
        </p:txBody>
      </p:sp>
      <p:sp>
        <p:nvSpPr>
          <p:cNvPr id="135173" name="Rectangle 5"/>
          <p:cNvSpPr>
            <a:spLocks noChangeArrowheads="1"/>
          </p:cNvSpPr>
          <p:nvPr/>
        </p:nvSpPr>
        <p:spPr bwMode="auto">
          <a:xfrm>
            <a:off x="914399" y="5061527"/>
            <a:ext cx="7546109"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lang="en-US" sz="3600" dirty="0">
                <a:latin typeface="+mj-lt"/>
              </a:rPr>
              <a:t>The number of 1s in the default mask is 16 (class B).</a:t>
            </a:r>
          </a:p>
        </p:txBody>
      </p:sp>
    </p:spTree>
    <p:extLst>
      <p:ext uri="{BB962C8B-B14F-4D97-AF65-F5344CB8AC3E}">
        <p14:creationId xmlns:p14="http://schemas.microsoft.com/office/powerpoint/2010/main" val="3462933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B0CFA34-9172-4EC0-A481-DCF494734B4B}" type="slidenum">
              <a:rPr lang="en-US"/>
              <a:pPr/>
              <a:t>6</a:t>
            </a:fld>
            <a:endParaRPr lang="en-US"/>
          </a:p>
        </p:txBody>
      </p:sp>
      <p:sp>
        <p:nvSpPr>
          <p:cNvPr id="53250" name="Rectangle 2"/>
          <p:cNvSpPr>
            <a:spLocks noGrp="1" noChangeArrowheads="1"/>
          </p:cNvSpPr>
          <p:nvPr>
            <p:ph type="title"/>
          </p:nvPr>
        </p:nvSpPr>
        <p:spPr>
          <a:xfrm>
            <a:off x="685800" y="381000"/>
            <a:ext cx="7772400" cy="1066800"/>
          </a:xfrm>
        </p:spPr>
        <p:txBody>
          <a:bodyPr/>
          <a:lstStyle/>
          <a:p>
            <a:r>
              <a:rPr lang="en-US" sz="4000"/>
              <a:t>IPv4 Address Scheme</a:t>
            </a:r>
            <a:endParaRPr lang="en-US"/>
          </a:p>
        </p:txBody>
      </p:sp>
      <p:sp>
        <p:nvSpPr>
          <p:cNvPr id="53251" name="Rectangle 3"/>
          <p:cNvSpPr>
            <a:spLocks noGrp="1" noChangeArrowheads="1"/>
          </p:cNvSpPr>
          <p:nvPr>
            <p:ph type="body" idx="1"/>
          </p:nvPr>
        </p:nvSpPr>
        <p:spPr>
          <a:xfrm>
            <a:off x="838200" y="1752600"/>
            <a:ext cx="7620000" cy="4495800"/>
          </a:xfrm>
        </p:spPr>
        <p:txBody>
          <a:bodyPr/>
          <a:lstStyle/>
          <a:p>
            <a:pPr>
              <a:lnSpc>
                <a:spcPct val="90000"/>
              </a:lnSpc>
            </a:pPr>
            <a:r>
              <a:rPr lang="en-US" sz="2400" b="1" dirty="0">
                <a:latin typeface="Arial" pitchFamily="34" charset="0"/>
              </a:rPr>
              <a:t>The IP address is of the form &lt;</a:t>
            </a:r>
            <a:r>
              <a:rPr lang="en-US" sz="2400" b="1" dirty="0" err="1">
                <a:latin typeface="Arial" pitchFamily="34" charset="0"/>
              </a:rPr>
              <a:t>networkID,hostID</a:t>
            </a:r>
            <a:r>
              <a:rPr lang="en-US" sz="2400" b="1" dirty="0">
                <a:latin typeface="Arial" pitchFamily="34" charset="0"/>
              </a:rPr>
              <a:t>&gt;.</a:t>
            </a:r>
          </a:p>
          <a:p>
            <a:pPr>
              <a:lnSpc>
                <a:spcPct val="90000"/>
              </a:lnSpc>
            </a:pPr>
            <a:r>
              <a:rPr lang="en-US" sz="2400" b="1" dirty="0">
                <a:latin typeface="Arial" pitchFamily="34" charset="0"/>
              </a:rPr>
              <a:t>The address is not really separated but is read as a whole.</a:t>
            </a:r>
          </a:p>
          <a:p>
            <a:pPr>
              <a:lnSpc>
                <a:spcPct val="90000"/>
              </a:lnSpc>
            </a:pPr>
            <a:r>
              <a:rPr lang="en-US" sz="2400" b="1" dirty="0">
                <a:latin typeface="Arial" pitchFamily="34" charset="0"/>
              </a:rPr>
              <a:t>The address is 32 bits in length which is further separated into 4 bytes of 8 bits each.</a:t>
            </a:r>
          </a:p>
          <a:p>
            <a:pPr algn="just">
              <a:lnSpc>
                <a:spcPct val="90000"/>
              </a:lnSpc>
            </a:pPr>
            <a:r>
              <a:rPr lang="en-US" sz="2400" b="1" dirty="0">
                <a:latin typeface="Arial" pitchFamily="34" charset="0"/>
              </a:rPr>
              <a:t>How we remember an IP address?</a:t>
            </a:r>
            <a:endParaRPr lang="en-US" sz="2800" b="1" dirty="0">
              <a:latin typeface="Arial" pitchFamily="34" charset="0"/>
            </a:endParaRPr>
          </a:p>
          <a:p>
            <a:pPr algn="just">
              <a:lnSpc>
                <a:spcPct val="90000"/>
              </a:lnSpc>
              <a:buFont typeface="Monotype Sorts" pitchFamily="2" charset="2"/>
              <a:buNone/>
            </a:pPr>
            <a:r>
              <a:rPr lang="en-US" sz="2400" b="1" dirty="0">
                <a:latin typeface="Arial" pitchFamily="34" charset="0"/>
              </a:rPr>
              <a:t>	www.yahoo.com</a:t>
            </a:r>
          </a:p>
          <a:p>
            <a:pPr>
              <a:lnSpc>
                <a:spcPct val="90000"/>
              </a:lnSpc>
            </a:pPr>
            <a:r>
              <a:rPr lang="en-US" sz="2400" b="1" dirty="0">
                <a:latin typeface="Arial" pitchFamily="34" charset="0"/>
              </a:rPr>
              <a:t>How we see an IP address?</a:t>
            </a:r>
            <a:br>
              <a:rPr lang="en-US" sz="2400" b="1" dirty="0">
                <a:latin typeface="Arial" pitchFamily="34" charset="0"/>
              </a:rPr>
            </a:br>
            <a:r>
              <a:rPr lang="en-US" sz="2400" b="1" dirty="0">
                <a:latin typeface="Arial" pitchFamily="34" charset="0"/>
              </a:rPr>
              <a:t>202.14.64.1</a:t>
            </a:r>
          </a:p>
          <a:p>
            <a:pPr>
              <a:lnSpc>
                <a:spcPct val="90000"/>
              </a:lnSpc>
            </a:pPr>
            <a:r>
              <a:rPr lang="en-US" sz="2400" b="1" dirty="0">
                <a:latin typeface="Arial" pitchFamily="34" charset="0"/>
              </a:rPr>
              <a:t>What the Internet machines see an IP address?</a:t>
            </a:r>
            <a:br>
              <a:rPr lang="en-US" sz="2400" b="1" dirty="0">
                <a:latin typeface="Arial" pitchFamily="34" charset="0"/>
              </a:rPr>
            </a:br>
            <a:r>
              <a:rPr lang="en-US" sz="2400" b="1" dirty="0">
                <a:latin typeface="Arial" pitchFamily="34" charset="0"/>
              </a:rPr>
              <a:t>11001010000011100100000000000001</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Text Box 2"/>
          <p:cNvSpPr txBox="1">
            <a:spLocks noChangeArrowheads="1"/>
          </p:cNvSpPr>
          <p:nvPr/>
        </p:nvSpPr>
        <p:spPr bwMode="auto">
          <a:xfrm>
            <a:off x="3383756" y="836615"/>
            <a:ext cx="3772186"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200" b="1" i="1" dirty="0">
                <a:latin typeface="+mj-lt"/>
              </a:rPr>
              <a:t>Solution (Continued)</a:t>
            </a:r>
          </a:p>
        </p:txBody>
      </p:sp>
      <p:sp>
        <p:nvSpPr>
          <p:cNvPr id="137219" name="Rectangle 3"/>
          <p:cNvSpPr>
            <a:spLocks noChangeArrowheads="1"/>
          </p:cNvSpPr>
          <p:nvPr/>
        </p:nvSpPr>
        <p:spPr bwMode="auto">
          <a:xfrm>
            <a:off x="457200" y="1690255"/>
            <a:ext cx="8483600" cy="4170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spcBef>
                <a:spcPts val="700"/>
              </a:spcBef>
            </a:pPr>
            <a:r>
              <a:rPr lang="en-US" sz="3600" dirty="0">
                <a:latin typeface="+mj-lt"/>
              </a:rPr>
              <a:t>The company needs 1000 subnets. This number is not a power of 2. The next number that is a power of 2 is 1024 (2</a:t>
            </a:r>
            <a:r>
              <a:rPr lang="en-US" sz="3600" baseline="30000" dirty="0">
                <a:latin typeface="+mj-lt"/>
              </a:rPr>
              <a:t>10</a:t>
            </a:r>
            <a:r>
              <a:rPr lang="en-US" sz="3600" dirty="0">
                <a:latin typeface="+mj-lt"/>
              </a:rPr>
              <a:t>). We need 10 more 1s in the subnet mask.</a:t>
            </a:r>
          </a:p>
          <a:p>
            <a:pPr algn="just">
              <a:spcBef>
                <a:spcPts val="700"/>
              </a:spcBef>
            </a:pPr>
            <a:r>
              <a:rPr lang="en-US" sz="3600" dirty="0">
                <a:latin typeface="+mj-lt"/>
              </a:rPr>
              <a:t>The total number of 1s in the subnet mask is 26 (16 + 10).</a:t>
            </a:r>
          </a:p>
          <a:p>
            <a:pPr algn="just">
              <a:spcBef>
                <a:spcPts val="700"/>
              </a:spcBef>
            </a:pPr>
            <a:r>
              <a:rPr lang="en-US" sz="3600" dirty="0">
                <a:latin typeface="+mj-lt"/>
              </a:rPr>
              <a:t>The total number of 0s is 6 (32 - 26).</a:t>
            </a:r>
          </a:p>
        </p:txBody>
      </p:sp>
    </p:spTree>
    <p:extLst>
      <p:ext uri="{BB962C8B-B14F-4D97-AF65-F5344CB8AC3E}">
        <p14:creationId xmlns:p14="http://schemas.microsoft.com/office/powerpoint/2010/main" val="384756798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Text Box 2"/>
          <p:cNvSpPr txBox="1">
            <a:spLocks noChangeArrowheads="1"/>
          </p:cNvSpPr>
          <p:nvPr/>
        </p:nvSpPr>
        <p:spPr bwMode="auto">
          <a:xfrm>
            <a:off x="3429000" y="533401"/>
            <a:ext cx="4033982"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defRPr/>
            </a:pPr>
            <a:r>
              <a:rPr lang="en-US" sz="3200" b="1" i="1" dirty="0">
                <a:latin typeface="+mj-lt"/>
              </a:rPr>
              <a:t>Solution (Continued)</a:t>
            </a:r>
          </a:p>
        </p:txBody>
      </p:sp>
      <p:sp>
        <p:nvSpPr>
          <p:cNvPr id="139267" name="Rectangle 3"/>
          <p:cNvSpPr>
            <a:spLocks noChangeArrowheads="1"/>
          </p:cNvSpPr>
          <p:nvPr/>
        </p:nvSpPr>
        <p:spPr bwMode="auto">
          <a:xfrm>
            <a:off x="813163" y="1256145"/>
            <a:ext cx="8026037" cy="5706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spcBef>
                <a:spcPts val="700"/>
              </a:spcBef>
            </a:pPr>
            <a:r>
              <a:rPr lang="en-US" sz="3600" dirty="0">
                <a:latin typeface="+mj-lt"/>
              </a:rPr>
              <a:t>The mask is</a:t>
            </a:r>
          </a:p>
          <a:p>
            <a:pPr algn="just">
              <a:spcBef>
                <a:spcPts val="700"/>
              </a:spcBef>
            </a:pPr>
            <a:r>
              <a:rPr lang="en-US" sz="3600" b="1" dirty="0">
                <a:latin typeface="+mj-lt"/>
              </a:rPr>
              <a:t>    </a:t>
            </a:r>
          </a:p>
          <a:p>
            <a:pPr algn="just">
              <a:spcBef>
                <a:spcPts val="700"/>
              </a:spcBef>
            </a:pPr>
            <a:r>
              <a:rPr lang="en-US" sz="3600" u="sng" dirty="0">
                <a:latin typeface="+mj-lt"/>
              </a:rPr>
              <a:t>11111111 11111111 11111111</a:t>
            </a:r>
            <a:r>
              <a:rPr lang="en-US" sz="3600" b="1" dirty="0">
                <a:latin typeface="+mj-lt"/>
              </a:rPr>
              <a:t> </a:t>
            </a:r>
            <a:r>
              <a:rPr lang="en-US" sz="3600" u="sng" dirty="0">
                <a:latin typeface="+mj-lt"/>
              </a:rPr>
              <a:t>11</a:t>
            </a:r>
            <a:r>
              <a:rPr lang="en-US" sz="3600" dirty="0">
                <a:latin typeface="+mj-lt"/>
              </a:rPr>
              <a:t>000000</a:t>
            </a:r>
          </a:p>
          <a:p>
            <a:pPr algn="just">
              <a:spcBef>
                <a:spcPts val="700"/>
              </a:spcBef>
            </a:pPr>
            <a:r>
              <a:rPr lang="en-US" sz="3600" dirty="0">
                <a:latin typeface="+mj-lt"/>
              </a:rPr>
              <a:t>                                 or </a:t>
            </a:r>
          </a:p>
          <a:p>
            <a:pPr algn="just">
              <a:spcBef>
                <a:spcPts val="700"/>
              </a:spcBef>
            </a:pPr>
            <a:r>
              <a:rPr lang="en-US" sz="3600" dirty="0">
                <a:latin typeface="+mj-lt"/>
              </a:rPr>
              <a:t>                    </a:t>
            </a:r>
            <a:r>
              <a:rPr lang="en-US" sz="3600" b="1" dirty="0">
                <a:latin typeface="+mj-lt"/>
              </a:rPr>
              <a:t>255.255.255.192.</a:t>
            </a:r>
          </a:p>
          <a:p>
            <a:pPr algn="just">
              <a:spcBef>
                <a:spcPts val="700"/>
              </a:spcBef>
            </a:pPr>
            <a:r>
              <a:rPr lang="en-US" sz="3600" dirty="0">
                <a:latin typeface="+mj-lt"/>
              </a:rPr>
              <a:t>The number of subnets is 1024.</a:t>
            </a:r>
          </a:p>
          <a:p>
            <a:pPr algn="just">
              <a:spcBef>
                <a:spcPts val="700"/>
              </a:spcBef>
            </a:pPr>
            <a:r>
              <a:rPr lang="en-US" sz="3600" dirty="0">
                <a:latin typeface="+mj-lt"/>
              </a:rPr>
              <a:t>The number of addresses in each subnet is 2</a:t>
            </a:r>
            <a:r>
              <a:rPr lang="en-US" sz="3600" baseline="30000" dirty="0">
                <a:latin typeface="+mj-lt"/>
              </a:rPr>
              <a:t>6</a:t>
            </a:r>
            <a:r>
              <a:rPr lang="en-US" sz="3600" dirty="0">
                <a:latin typeface="+mj-lt"/>
              </a:rPr>
              <a:t> (6 is the number of 0s) or </a:t>
            </a:r>
            <a:r>
              <a:rPr lang="en-US" sz="3600" dirty="0" smtClean="0">
                <a:latin typeface="+mj-lt"/>
              </a:rPr>
              <a:t>64.</a:t>
            </a:r>
          </a:p>
          <a:p>
            <a:pPr algn="just">
              <a:spcBef>
                <a:spcPts val="700"/>
              </a:spcBef>
            </a:pPr>
            <a:endParaRPr lang="en-US" sz="3600" dirty="0">
              <a:latin typeface="+mj-lt"/>
            </a:endParaRPr>
          </a:p>
        </p:txBody>
      </p:sp>
    </p:spTree>
    <p:extLst>
      <p:ext uri="{BB962C8B-B14F-4D97-AF65-F5344CB8AC3E}">
        <p14:creationId xmlns:p14="http://schemas.microsoft.com/office/powerpoint/2010/main" val="224223277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3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3860" y="620713"/>
            <a:ext cx="4662488"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1316" name="Text Box 4"/>
          <p:cNvSpPr txBox="1">
            <a:spLocks noChangeArrowheads="1"/>
          </p:cNvSpPr>
          <p:nvPr/>
        </p:nvSpPr>
        <p:spPr bwMode="auto">
          <a:xfrm>
            <a:off x="3854053" y="95250"/>
            <a:ext cx="18373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dirty="0">
                <a:solidFill>
                  <a:schemeClr val="accent2"/>
                </a:solidFill>
                <a:latin typeface="Times New Roman" panose="02020603050405020304" pitchFamily="18" charset="0"/>
              </a:rPr>
              <a:t>Example </a:t>
            </a:r>
          </a:p>
        </p:txBody>
      </p:sp>
    </p:spTree>
    <p:extLst>
      <p:ext uri="{BB962C8B-B14F-4D97-AF65-F5344CB8AC3E}">
        <p14:creationId xmlns:p14="http://schemas.microsoft.com/office/powerpoint/2010/main" val="316618354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5598" y="457200"/>
            <a:ext cx="8067402" cy="5339179"/>
          </a:xfrm>
          <a:prstGeom prst="rect">
            <a:avLst/>
          </a:prstGeom>
          <a:noFill/>
        </p:spPr>
        <p:txBody>
          <a:bodyPr wrap="square" rtlCol="0">
            <a:spAutoFit/>
          </a:bodyPr>
          <a:lstStyle/>
          <a:p>
            <a:pPr algn="just"/>
            <a:r>
              <a:rPr lang="en-US" sz="2800" dirty="0" smtClean="0"/>
              <a:t>Example: a router outside the organization receives a packet with destination address 190.240.7.91. show how it finds the network address to route the packet.</a:t>
            </a:r>
          </a:p>
          <a:p>
            <a:pPr algn="just"/>
            <a:r>
              <a:rPr lang="en-US" sz="2800" dirty="0" smtClean="0"/>
              <a:t>Solution</a:t>
            </a:r>
          </a:p>
          <a:p>
            <a:pPr marL="285750" indent="-285750" algn="just">
              <a:buFont typeface="Arial" panose="020B0604020202020204" pitchFamily="34" charset="0"/>
              <a:buChar char="•"/>
            </a:pPr>
            <a:r>
              <a:rPr lang="en-US" sz="2800" dirty="0" smtClean="0"/>
              <a:t>The router looks at the first </a:t>
            </a:r>
            <a:r>
              <a:rPr lang="en-US" sz="2800" dirty="0" smtClean="0"/>
              <a:t>byte </a:t>
            </a:r>
            <a:r>
              <a:rPr lang="en-US" sz="2800" dirty="0" smtClean="0"/>
              <a:t>of the address to find the class. It is class B.</a:t>
            </a:r>
          </a:p>
          <a:p>
            <a:pPr marL="285750" indent="-285750" algn="just">
              <a:buFont typeface="Arial" panose="020B0604020202020204" pitchFamily="34" charset="0"/>
              <a:buChar char="•"/>
            </a:pPr>
            <a:r>
              <a:rPr lang="en-US" sz="2800" dirty="0" smtClean="0"/>
              <a:t>The default mask for class B is 255.255.0.0. the outer ANDs this mask with the address to get 190.240.0.0</a:t>
            </a:r>
          </a:p>
          <a:p>
            <a:pPr marL="285750" indent="-285750" algn="just">
              <a:buFont typeface="Arial" panose="020B0604020202020204" pitchFamily="34" charset="0"/>
              <a:buChar char="•"/>
            </a:pPr>
            <a:r>
              <a:rPr lang="en-US" sz="2800" dirty="0" smtClean="0"/>
              <a:t>The router looks in its routing table to find out how to route the packet to this destination.</a:t>
            </a:r>
            <a:endParaRPr lang="en-US" sz="2800" dirty="0"/>
          </a:p>
          <a:p>
            <a:pPr algn="just"/>
            <a:endParaRPr lang="en-US" sz="2800" dirty="0"/>
          </a:p>
        </p:txBody>
      </p:sp>
    </p:spTree>
    <p:extLst>
      <p:ext uri="{BB962C8B-B14F-4D97-AF65-F5344CB8AC3E}">
        <p14:creationId xmlns:p14="http://schemas.microsoft.com/office/powerpoint/2010/main" val="182153787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01964"/>
            <a:ext cx="8261927" cy="5677702"/>
          </a:xfrm>
          <a:prstGeom prst="rect">
            <a:avLst/>
          </a:prstGeom>
          <a:noFill/>
        </p:spPr>
        <p:txBody>
          <a:bodyPr wrap="square" rtlCol="0">
            <a:spAutoFit/>
          </a:bodyPr>
          <a:lstStyle/>
          <a:p>
            <a:pPr algn="just"/>
            <a:r>
              <a:rPr lang="en-US" sz="2800" dirty="0"/>
              <a:t>Example: a router </a:t>
            </a:r>
            <a:r>
              <a:rPr lang="en-US" sz="2800" dirty="0" smtClean="0"/>
              <a:t>inside </a:t>
            </a:r>
            <a:r>
              <a:rPr lang="en-US" sz="2800" dirty="0"/>
              <a:t>the organization receives a packet with destination address </a:t>
            </a:r>
            <a:r>
              <a:rPr lang="en-US" sz="2800" dirty="0" smtClean="0"/>
              <a:t>190.240.33.91. </a:t>
            </a:r>
            <a:r>
              <a:rPr lang="en-US" sz="2800" dirty="0"/>
              <a:t>show how it finds the </a:t>
            </a:r>
            <a:r>
              <a:rPr lang="en-US" sz="2800" dirty="0" err="1" smtClean="0"/>
              <a:t>subnetwork</a:t>
            </a:r>
            <a:r>
              <a:rPr lang="en-US" sz="2800" dirty="0" smtClean="0"/>
              <a:t> </a:t>
            </a:r>
            <a:r>
              <a:rPr lang="en-US" sz="2800" dirty="0"/>
              <a:t>address to route the packet.</a:t>
            </a:r>
          </a:p>
          <a:p>
            <a:pPr algn="just"/>
            <a:r>
              <a:rPr lang="en-US" sz="2800" dirty="0"/>
              <a:t>Solution</a:t>
            </a:r>
          </a:p>
          <a:p>
            <a:pPr marL="285750" indent="-285750" algn="just">
              <a:buFont typeface="Arial" panose="020B0604020202020204" pitchFamily="34" charset="0"/>
              <a:buChar char="•"/>
            </a:pPr>
            <a:r>
              <a:rPr lang="en-US" sz="2800" dirty="0"/>
              <a:t>The router </a:t>
            </a:r>
            <a:r>
              <a:rPr lang="en-US" sz="2800" dirty="0" smtClean="0"/>
              <a:t>must know the mask. Let it is /19.</a:t>
            </a:r>
          </a:p>
          <a:p>
            <a:pPr marL="285750" indent="-285750" algn="just">
              <a:buFont typeface="Arial" panose="020B0604020202020204" pitchFamily="34" charset="0"/>
              <a:buChar char="•"/>
            </a:pPr>
            <a:r>
              <a:rPr lang="en-US" sz="2800" dirty="0" smtClean="0"/>
              <a:t>The router applies the mask to the address 190.240.33.91. the </a:t>
            </a:r>
            <a:r>
              <a:rPr lang="en-US" sz="2800" dirty="0" err="1" smtClean="0"/>
              <a:t>subnetwork</a:t>
            </a:r>
            <a:r>
              <a:rPr lang="en-US" sz="2800" dirty="0" smtClean="0"/>
              <a:t> address is 190.240.32.0</a:t>
            </a:r>
            <a:endParaRPr lang="en-US" sz="2800" dirty="0"/>
          </a:p>
          <a:p>
            <a:pPr marL="285750" indent="-285750" algn="just">
              <a:buFont typeface="Arial" panose="020B0604020202020204" pitchFamily="34" charset="0"/>
              <a:buChar char="•"/>
            </a:pPr>
            <a:r>
              <a:rPr lang="en-US" sz="2800" dirty="0" smtClean="0"/>
              <a:t>The </a:t>
            </a:r>
            <a:r>
              <a:rPr lang="en-US" sz="2800" dirty="0"/>
              <a:t>router looks in its routing table to find out how to route the packet to this destination.</a:t>
            </a:r>
          </a:p>
          <a:p>
            <a:pPr algn="just"/>
            <a:endParaRPr lang="en-US" sz="2800" dirty="0"/>
          </a:p>
          <a:p>
            <a:pPr algn="just"/>
            <a:endParaRPr lang="en-US" sz="2800" dirty="0"/>
          </a:p>
        </p:txBody>
      </p:sp>
    </p:spTree>
    <p:extLst>
      <p:ext uri="{BB962C8B-B14F-4D97-AF65-F5344CB8AC3E}">
        <p14:creationId xmlns:p14="http://schemas.microsoft.com/office/powerpoint/2010/main" val="13111490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49238" y="304800"/>
            <a:ext cx="8742362" cy="930275"/>
          </a:xfrm>
        </p:spPr>
        <p:style>
          <a:lnRef idx="1">
            <a:schemeClr val="accent1"/>
          </a:lnRef>
          <a:fillRef idx="2">
            <a:schemeClr val="accent1"/>
          </a:fillRef>
          <a:effectRef idx="1">
            <a:schemeClr val="accent1"/>
          </a:effectRef>
          <a:fontRef idx="minor">
            <a:schemeClr val="dk1"/>
          </a:fontRef>
        </p:style>
        <p:txBody>
          <a:bodyPr>
            <a:normAutofit fontScale="90000"/>
          </a:bodyPr>
          <a:lstStyle/>
          <a:p>
            <a:pPr eaLnBrk="1" hangingPunct="1">
              <a:defRPr/>
            </a:pPr>
            <a:r>
              <a:rPr lang="en-US" dirty="0" err="1" smtClean="0">
                <a:cs typeface="Arial" pitchFamily="34" charset="0"/>
              </a:rPr>
              <a:t>Subnetting</a:t>
            </a:r>
            <a:r>
              <a:rPr lang="en-US" dirty="0" smtClean="0">
                <a:cs typeface="Arial" pitchFamily="34" charset="0"/>
              </a:rPr>
              <a:t> </a:t>
            </a:r>
            <a:r>
              <a:rPr lang="en-US" dirty="0" smtClean="0">
                <a:cs typeface="Arial" pitchFamily="34" charset="0"/>
              </a:rPr>
              <a:t>Based on Host Requirements</a:t>
            </a:r>
            <a:endParaRPr lang="en-US" dirty="0">
              <a:solidFill>
                <a:schemeClr val="accent5">
                  <a:lumMod val="75000"/>
                </a:schemeClr>
              </a:solidFill>
              <a:cs typeface="Arial" pitchFamily="34" charset="0"/>
            </a:endParaRPr>
          </a:p>
        </p:txBody>
      </p:sp>
      <p:sp>
        <p:nvSpPr>
          <p:cNvPr id="13315" name="Rectangle 6"/>
          <p:cNvSpPr>
            <a:spLocks noGrp="1" noChangeArrowheads="1"/>
          </p:cNvSpPr>
          <p:nvPr>
            <p:ph idx="1"/>
          </p:nvPr>
        </p:nvSpPr>
        <p:spPr>
          <a:xfrm>
            <a:off x="571500" y="1477818"/>
            <a:ext cx="8203045" cy="5148407"/>
          </a:xfrm>
        </p:spPr>
        <p:txBody>
          <a:bodyPr/>
          <a:lstStyle/>
          <a:p>
            <a:pPr marL="0" indent="0" algn="just" eaLnBrk="1" hangingPunct="1">
              <a:lnSpc>
                <a:spcPct val="75000"/>
              </a:lnSpc>
              <a:buFont typeface="Wingdings" pitchFamily="2" charset="2"/>
              <a:buNone/>
              <a:defRPr/>
            </a:pPr>
            <a:r>
              <a:rPr lang="en-US" b="1" dirty="0" smtClean="0"/>
              <a:t>There are two considerations when planning subnets:</a:t>
            </a:r>
          </a:p>
          <a:p>
            <a:pPr marL="0" indent="0" algn="just" eaLnBrk="1" hangingPunct="1">
              <a:lnSpc>
                <a:spcPct val="75000"/>
              </a:lnSpc>
              <a:defRPr/>
            </a:pPr>
            <a:r>
              <a:rPr lang="en-US" dirty="0" smtClean="0"/>
              <a:t> Number of Subnets required</a:t>
            </a:r>
          </a:p>
          <a:p>
            <a:pPr marL="0" indent="0" algn="just" eaLnBrk="1" hangingPunct="1">
              <a:lnSpc>
                <a:spcPct val="75000"/>
              </a:lnSpc>
              <a:defRPr/>
            </a:pPr>
            <a:r>
              <a:rPr lang="en-US" dirty="0" smtClean="0"/>
              <a:t> Number of Host addresses required</a:t>
            </a:r>
          </a:p>
          <a:p>
            <a:pPr marL="0" indent="0" algn="just" eaLnBrk="1" hangingPunct="1">
              <a:lnSpc>
                <a:spcPct val="75000"/>
              </a:lnSpc>
              <a:defRPr/>
            </a:pPr>
            <a:r>
              <a:rPr lang="en-US" dirty="0" smtClean="0"/>
              <a:t>Formula to determine number of useable hosts </a:t>
            </a:r>
          </a:p>
          <a:p>
            <a:pPr marL="338137" lvl="1" indent="0" algn="just" eaLnBrk="1" hangingPunct="1">
              <a:lnSpc>
                <a:spcPct val="75000"/>
              </a:lnSpc>
              <a:buFontTx/>
              <a:buNone/>
              <a:defRPr/>
            </a:pPr>
            <a:r>
              <a:rPr lang="en-US" b="1" dirty="0" smtClean="0">
                <a:solidFill>
                  <a:srgbClr val="FF0000"/>
                </a:solidFill>
              </a:rPr>
              <a:t>			</a:t>
            </a:r>
            <a:r>
              <a:rPr lang="en-US" sz="2400" b="1" dirty="0" smtClean="0">
                <a:solidFill>
                  <a:srgbClr val="FF0000"/>
                </a:solidFill>
              </a:rPr>
              <a:t>2^n-2</a:t>
            </a:r>
          </a:p>
          <a:p>
            <a:pPr marL="338137" lvl="1" indent="0" algn="just" eaLnBrk="1" hangingPunct="1">
              <a:lnSpc>
                <a:spcPct val="75000"/>
              </a:lnSpc>
              <a:buFontTx/>
              <a:buNone/>
              <a:defRPr/>
            </a:pPr>
            <a:r>
              <a:rPr lang="en-US" b="1" dirty="0" smtClean="0">
                <a:solidFill>
                  <a:srgbClr val="FF0000"/>
                </a:solidFill>
                <a:ea typeface="+mn-ea"/>
                <a:cs typeface="+mn-cs"/>
              </a:rPr>
              <a:t>2^n</a:t>
            </a:r>
            <a:r>
              <a:rPr lang="en-US" dirty="0" smtClean="0">
                <a:ea typeface="+mn-ea"/>
                <a:cs typeface="+mn-cs"/>
              </a:rPr>
              <a:t>  (where n is the number the number of host bits remaining) is used to calculate the number of hosts</a:t>
            </a:r>
          </a:p>
          <a:p>
            <a:pPr marL="338137" lvl="1" indent="0" algn="just" eaLnBrk="1" hangingPunct="1">
              <a:lnSpc>
                <a:spcPct val="75000"/>
              </a:lnSpc>
              <a:buFontTx/>
              <a:buNone/>
              <a:defRPr/>
            </a:pPr>
            <a:r>
              <a:rPr lang="en-US" b="1" dirty="0" smtClean="0">
                <a:solidFill>
                  <a:srgbClr val="FF0000"/>
                </a:solidFill>
                <a:ea typeface="+mn-ea"/>
                <a:cs typeface="+mn-cs"/>
              </a:rPr>
              <a:t>-2  </a:t>
            </a:r>
            <a:r>
              <a:rPr lang="en-US" dirty="0" smtClean="0">
                <a:ea typeface="+mn-ea"/>
                <a:cs typeface="+mn-cs"/>
              </a:rPr>
              <a:t>Subnetwork ID and broadcast address cannot be used on each subnet </a:t>
            </a:r>
          </a:p>
          <a:p>
            <a:pPr marL="0" indent="0" algn="just" eaLnBrk="1" hangingPunct="1">
              <a:lnSpc>
                <a:spcPct val="75000"/>
              </a:lnSpc>
              <a:buFont typeface="Wingdings" pitchFamily="2" charset="2"/>
              <a:buNone/>
              <a:defRPr/>
            </a:pPr>
            <a:endParaRPr lang="en-US" dirty="0" smtClean="0"/>
          </a:p>
          <a:p>
            <a:pPr marL="338137" lvl="1" indent="0" algn="just" eaLnBrk="1" hangingPunct="1">
              <a:lnSpc>
                <a:spcPct val="75000"/>
              </a:lnSpc>
              <a:buFontTx/>
              <a:buNone/>
              <a:defRPr/>
            </a:pPr>
            <a:endParaRPr lang="en-US" dirty="0" smtClean="0">
              <a:ea typeface="+mn-ea"/>
              <a:cs typeface="+mn-cs"/>
            </a:endParaRPr>
          </a:p>
          <a:p>
            <a:pPr marL="0" indent="0" algn="just" eaLnBrk="1" hangingPunct="1">
              <a:lnSpc>
                <a:spcPct val="75000"/>
              </a:lnSpc>
              <a:buFont typeface="Wingdings" pitchFamily="2" charset="2"/>
              <a:buNone/>
              <a:defRPr/>
            </a:pPr>
            <a:endParaRPr lang="en-US" dirty="0" smtClean="0"/>
          </a:p>
          <a:p>
            <a:pPr marL="0" indent="0" algn="just" eaLnBrk="1" hangingPunct="1">
              <a:lnSpc>
                <a:spcPct val="75000"/>
              </a:lnSpc>
              <a:defRPr/>
            </a:pPr>
            <a:endParaRPr lang="en-US" altLang="ja-JP" dirty="0" smtClean="0">
              <a:ea typeface="ＭＳ Ｐゴシック" pitchFamily="34" charset="-128"/>
              <a:cs typeface="Arial" charset="0"/>
            </a:endParaRPr>
          </a:p>
          <a:p>
            <a:pPr marL="0" indent="0" algn="just" eaLnBrk="1" hangingPunct="1">
              <a:lnSpc>
                <a:spcPct val="75000"/>
              </a:lnSpc>
              <a:defRPr/>
            </a:pPr>
            <a:endParaRPr lang="en-US" altLang="ja-JP" dirty="0" smtClean="0">
              <a:ea typeface="ＭＳ Ｐゴシック" pitchFamily="34" charset="-128"/>
              <a:cs typeface="Arial" charset="0"/>
            </a:endParaRPr>
          </a:p>
          <a:p>
            <a:pPr marL="0" indent="0" algn="just" eaLnBrk="1" hangingPunct="1">
              <a:lnSpc>
                <a:spcPct val="75000"/>
              </a:lnSpc>
              <a:defRPr/>
            </a:pPr>
            <a:endParaRPr lang="en-US" altLang="ja-JP" dirty="0" smtClean="0">
              <a:ea typeface="ＭＳ Ｐゴシック" pitchFamily="34" charset="-128"/>
              <a:cs typeface="Arial" charset="0"/>
            </a:endParaRPr>
          </a:p>
          <a:p>
            <a:pPr marL="0" indent="0" algn="just" eaLnBrk="1" hangingPunct="1">
              <a:lnSpc>
                <a:spcPct val="75000"/>
              </a:lnSpc>
              <a:defRPr/>
            </a:pPr>
            <a:endParaRPr lang="en-US" altLang="ja-JP" dirty="0" smtClean="0">
              <a:ea typeface="ＭＳ Ｐゴシック" pitchFamily="34" charset="-128"/>
              <a:cs typeface="Arial" charset="0"/>
            </a:endParaRPr>
          </a:p>
          <a:p>
            <a:pPr marL="0" indent="0" algn="just" eaLnBrk="1" hangingPunct="1">
              <a:lnSpc>
                <a:spcPct val="75000"/>
              </a:lnSpc>
              <a:defRPr/>
            </a:pPr>
            <a:endParaRPr lang="en-US" altLang="ja-JP" dirty="0" smtClean="0">
              <a:ea typeface="ＭＳ Ｐゴシック" pitchFamily="34" charset="-128"/>
              <a:cs typeface="Arial" charset="0"/>
            </a:endParaRPr>
          </a:p>
          <a:p>
            <a:pPr marL="0" indent="0" algn="just" eaLnBrk="1" hangingPunct="1">
              <a:lnSpc>
                <a:spcPct val="75000"/>
              </a:lnSpc>
              <a:defRPr/>
            </a:pPr>
            <a:endParaRPr lang="en-US" altLang="ja-JP" dirty="0" smtClean="0">
              <a:ea typeface="ＭＳ Ｐゴシック" pitchFamily="34" charset="-128"/>
              <a:cs typeface="Arial" charset="0"/>
            </a:endParaRPr>
          </a:p>
          <a:p>
            <a:pPr marL="0" indent="0" algn="just" eaLnBrk="1" hangingPunct="1">
              <a:lnSpc>
                <a:spcPct val="75000"/>
              </a:lnSpc>
              <a:defRPr/>
            </a:pPr>
            <a:endParaRPr lang="en-US" altLang="ja-JP" dirty="0" smtClean="0">
              <a:ea typeface="ＭＳ Ｐゴシック" pitchFamily="34" charset="-128"/>
              <a:cs typeface="Arial" charset="0"/>
            </a:endParaRPr>
          </a:p>
          <a:p>
            <a:pPr marL="0" indent="0" algn="just" eaLnBrk="1" hangingPunct="1">
              <a:lnSpc>
                <a:spcPct val="75000"/>
              </a:lnSpc>
              <a:defRPr/>
            </a:pPr>
            <a:endParaRPr lang="en-US" altLang="ja-JP" dirty="0" smtClean="0">
              <a:ea typeface="ＭＳ Ｐゴシック" pitchFamily="34" charset="-128"/>
              <a:cs typeface="Arial" charset="0"/>
            </a:endParaRPr>
          </a:p>
        </p:txBody>
      </p:sp>
    </p:spTree>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49238" y="396875"/>
            <a:ext cx="8145462" cy="838200"/>
          </a:xfrm>
        </p:spPr>
        <p:style>
          <a:lnRef idx="1">
            <a:schemeClr val="accent1"/>
          </a:lnRef>
          <a:fillRef idx="2">
            <a:schemeClr val="accent1"/>
          </a:fillRef>
          <a:effectRef idx="1">
            <a:schemeClr val="accent1"/>
          </a:effectRef>
          <a:fontRef idx="minor">
            <a:schemeClr val="dk1"/>
          </a:fontRef>
        </p:style>
        <p:txBody>
          <a:bodyPr>
            <a:noAutofit/>
          </a:bodyPr>
          <a:lstStyle/>
          <a:p>
            <a:pPr eaLnBrk="1" hangingPunct="1">
              <a:defRPr/>
            </a:pPr>
            <a:r>
              <a:rPr lang="en-US" sz="3600" b="1" dirty="0" err="1" smtClean="0">
                <a:cs typeface="Arial" pitchFamily="34" charset="0"/>
              </a:rPr>
              <a:t>Subnetting</a:t>
            </a:r>
            <a:r>
              <a:rPr lang="en-US" sz="3600" b="1" dirty="0" smtClean="0">
                <a:cs typeface="Arial" pitchFamily="34" charset="0"/>
              </a:rPr>
              <a:t> </a:t>
            </a:r>
            <a:r>
              <a:rPr lang="en-US" sz="3600" b="1" dirty="0" smtClean="0">
                <a:cs typeface="Arial" pitchFamily="34" charset="0"/>
              </a:rPr>
              <a:t>Network-Based Requirements</a:t>
            </a:r>
            <a:endParaRPr lang="en-US" sz="3600" b="1" dirty="0">
              <a:solidFill>
                <a:schemeClr val="accent5">
                  <a:lumMod val="75000"/>
                </a:schemeClr>
              </a:solidFill>
              <a:cs typeface="Arial" pitchFamily="34" charset="0"/>
            </a:endParaRPr>
          </a:p>
        </p:txBody>
      </p:sp>
      <p:sp>
        <p:nvSpPr>
          <p:cNvPr id="17411" name="Rectangle 6"/>
          <p:cNvSpPr>
            <a:spLocks noGrp="1" noChangeArrowheads="1"/>
          </p:cNvSpPr>
          <p:nvPr>
            <p:ph idx="1"/>
          </p:nvPr>
        </p:nvSpPr>
        <p:spPr>
          <a:xfrm>
            <a:off x="571500" y="1371600"/>
            <a:ext cx="8216900" cy="5153025"/>
          </a:xfrm>
        </p:spPr>
        <p:txBody>
          <a:bodyPr/>
          <a:lstStyle/>
          <a:p>
            <a:pPr marL="0" indent="0" eaLnBrk="1" hangingPunct="1">
              <a:lnSpc>
                <a:spcPct val="75000"/>
              </a:lnSpc>
              <a:buFont typeface="Wingdings" pitchFamily="2" charset="2"/>
              <a:buNone/>
            </a:pPr>
            <a:r>
              <a:rPr lang="en-US" dirty="0" smtClean="0"/>
              <a:t>Calculate number of subnets </a:t>
            </a:r>
          </a:p>
          <a:p>
            <a:pPr marL="0" indent="0" eaLnBrk="1" hangingPunct="1">
              <a:lnSpc>
                <a:spcPct val="75000"/>
              </a:lnSpc>
            </a:pPr>
            <a:r>
              <a:rPr lang="en-US" dirty="0" smtClean="0"/>
              <a:t>Formula </a:t>
            </a:r>
            <a:r>
              <a:rPr lang="en-US" b="1" dirty="0" smtClean="0">
                <a:solidFill>
                  <a:srgbClr val="FF0000"/>
                </a:solidFill>
              </a:rPr>
              <a:t>2^n</a:t>
            </a:r>
            <a:r>
              <a:rPr lang="en-US" dirty="0" smtClean="0"/>
              <a:t> (where </a:t>
            </a:r>
            <a:r>
              <a:rPr lang="en-US" dirty="0" smtClean="0">
                <a:solidFill>
                  <a:srgbClr val="FF0000"/>
                </a:solidFill>
              </a:rPr>
              <a:t>n</a:t>
            </a:r>
            <a:r>
              <a:rPr lang="en-US" dirty="0" smtClean="0"/>
              <a:t> is the number of bits borrowed)</a:t>
            </a:r>
          </a:p>
        </p:txBody>
      </p:sp>
      <p:pic>
        <p:nvPicPr>
          <p:cNvPr id="17412" name="Picture 3"/>
          <p:cNvPicPr>
            <a:picLocks noChangeAspect="1" noChangeArrowheads="1"/>
          </p:cNvPicPr>
          <p:nvPr/>
        </p:nvPicPr>
        <p:blipFill>
          <a:blip r:embed="rId3" cstate="print"/>
          <a:srcRect l="42859" t="26277" r="14746" b="23264"/>
          <a:stretch>
            <a:fillRect/>
          </a:stretch>
        </p:blipFill>
        <p:spPr bwMode="auto">
          <a:xfrm>
            <a:off x="3643313" y="2540000"/>
            <a:ext cx="5283200" cy="3527425"/>
          </a:xfrm>
          <a:prstGeom prst="rect">
            <a:avLst/>
          </a:prstGeom>
          <a:noFill/>
          <a:ln w="9525" algn="ctr">
            <a:noFill/>
            <a:miter lim="800000"/>
            <a:headEnd/>
            <a:tailEnd/>
          </a:ln>
        </p:spPr>
      </p:pic>
      <p:sp>
        <p:nvSpPr>
          <p:cNvPr id="10" name="Rectangle 6"/>
          <p:cNvSpPr txBox="1">
            <a:spLocks noChangeArrowheads="1"/>
          </p:cNvSpPr>
          <p:nvPr/>
        </p:nvSpPr>
        <p:spPr bwMode="auto">
          <a:xfrm>
            <a:off x="585788" y="2359025"/>
            <a:ext cx="3148012" cy="2982913"/>
          </a:xfrm>
          <a:prstGeom prst="rect">
            <a:avLst/>
          </a:prstGeom>
          <a:noFill/>
          <a:ln w="9525" algn="ctr">
            <a:noFill/>
            <a:miter lim="800000"/>
            <a:headEnd/>
            <a:tailEnd/>
          </a:ln>
        </p:spPr>
        <p:txBody>
          <a:bodyPr lIns="82124" tIns="41061" rIns="82124" bIns="41061"/>
          <a:lstStyle/>
          <a:p>
            <a:pPr defTabSz="814388">
              <a:lnSpc>
                <a:spcPct val="75000"/>
              </a:lnSpc>
              <a:spcBef>
                <a:spcPct val="50000"/>
              </a:spcBef>
              <a:buClr>
                <a:srgbClr val="708CA1"/>
              </a:buClr>
              <a:buFont typeface="Wingdings" pitchFamily="2" charset="2"/>
              <a:buChar char="§"/>
              <a:defRPr/>
            </a:pPr>
            <a:endParaRPr lang="en-US" altLang="ja-JP" sz="2800" kern="0" dirty="0" smtClean="0">
              <a:latin typeface="+mn-lt"/>
              <a:ea typeface="ＭＳ Ｐゴシック" pitchFamily="34" charset="-128"/>
            </a:endParaRPr>
          </a:p>
          <a:p>
            <a:pPr defTabSz="814388">
              <a:lnSpc>
                <a:spcPct val="75000"/>
              </a:lnSpc>
              <a:spcBef>
                <a:spcPct val="50000"/>
              </a:spcBef>
              <a:buClr>
                <a:srgbClr val="708CA1"/>
              </a:buClr>
              <a:buFont typeface="Wingdings" pitchFamily="2" charset="2"/>
              <a:buChar char="§"/>
              <a:defRPr/>
            </a:pPr>
            <a:r>
              <a:rPr lang="en-US" altLang="ja-JP" sz="2800" kern="0" dirty="0" smtClean="0">
                <a:latin typeface="+mn-lt"/>
                <a:ea typeface="ＭＳ Ｐゴシック" pitchFamily="34" charset="-128"/>
              </a:rPr>
              <a:t>Subnet </a:t>
            </a:r>
            <a:r>
              <a:rPr lang="en-US" altLang="ja-JP" sz="2800" kern="0" dirty="0">
                <a:latin typeface="+mn-lt"/>
                <a:ea typeface="ＭＳ Ｐゴシック" pitchFamily="34" charset="-128"/>
              </a:rPr>
              <a:t>needed for each department in graphic</a:t>
            </a:r>
          </a:p>
          <a:p>
            <a:pPr defTabSz="814388">
              <a:lnSpc>
                <a:spcPct val="75000"/>
              </a:lnSpc>
              <a:spcBef>
                <a:spcPct val="50000"/>
              </a:spcBef>
              <a:buClr>
                <a:srgbClr val="708CA1"/>
              </a:buClr>
              <a:buFont typeface="Wingdings" pitchFamily="2" charset="2"/>
              <a:buChar char="§"/>
              <a:defRPr/>
            </a:pPr>
            <a:endParaRPr lang="en-US" altLang="ja-JP" sz="2800" kern="0" dirty="0">
              <a:latin typeface="+mn-lt"/>
              <a:ea typeface="ＭＳ Ｐゴシック" pitchFamily="34" charset="-128"/>
            </a:endParaRPr>
          </a:p>
          <a:p>
            <a:pPr defTabSz="814388">
              <a:lnSpc>
                <a:spcPct val="75000"/>
              </a:lnSpc>
              <a:spcBef>
                <a:spcPct val="50000"/>
              </a:spcBef>
              <a:buClr>
                <a:srgbClr val="708CA1"/>
              </a:buClr>
              <a:buFont typeface="Wingdings" pitchFamily="2" charset="2"/>
              <a:buChar char="§"/>
              <a:defRPr/>
            </a:pPr>
            <a:endParaRPr lang="en-US" altLang="ja-JP" sz="2800" kern="0" dirty="0">
              <a:latin typeface="+mn-lt"/>
              <a:ea typeface="ＭＳ Ｐゴシック" pitchFamily="34" charset="-128"/>
            </a:endParaRPr>
          </a:p>
          <a:p>
            <a:pPr defTabSz="814388">
              <a:lnSpc>
                <a:spcPct val="75000"/>
              </a:lnSpc>
              <a:spcBef>
                <a:spcPct val="50000"/>
              </a:spcBef>
              <a:buClr>
                <a:srgbClr val="708CA1"/>
              </a:buClr>
              <a:buFont typeface="Wingdings" pitchFamily="2" charset="2"/>
              <a:buChar char="§"/>
              <a:defRPr/>
            </a:pPr>
            <a:endParaRPr lang="en-US" altLang="ja-JP" sz="2800" kern="0" dirty="0">
              <a:latin typeface="+mn-lt"/>
              <a:ea typeface="ＭＳ Ｐゴシック" pitchFamily="34" charset="-128"/>
            </a:endParaRPr>
          </a:p>
          <a:p>
            <a:pPr defTabSz="814388">
              <a:lnSpc>
                <a:spcPct val="75000"/>
              </a:lnSpc>
              <a:spcBef>
                <a:spcPct val="50000"/>
              </a:spcBef>
              <a:buClr>
                <a:srgbClr val="708CA1"/>
              </a:buClr>
              <a:buFont typeface="Wingdings" pitchFamily="2" charset="2"/>
              <a:buChar char="§"/>
              <a:defRPr/>
            </a:pPr>
            <a:endParaRPr lang="en-US" altLang="ja-JP" sz="2800" kern="0" dirty="0">
              <a:latin typeface="+mn-lt"/>
              <a:ea typeface="ＭＳ Ｐゴシック" pitchFamily="34" charset="-128"/>
            </a:endParaRPr>
          </a:p>
          <a:p>
            <a:pPr defTabSz="814388">
              <a:lnSpc>
                <a:spcPct val="75000"/>
              </a:lnSpc>
              <a:spcBef>
                <a:spcPct val="50000"/>
              </a:spcBef>
              <a:buClr>
                <a:srgbClr val="708CA1"/>
              </a:buClr>
              <a:buFont typeface="Wingdings" pitchFamily="2" charset="2"/>
              <a:buChar char="§"/>
              <a:defRPr/>
            </a:pPr>
            <a:endParaRPr lang="en-US" altLang="ja-JP" sz="2800" kern="0" dirty="0">
              <a:latin typeface="+mn-lt"/>
              <a:ea typeface="ＭＳ Ｐゴシック" pitchFamily="34" charset="-128"/>
            </a:endParaRPr>
          </a:p>
          <a:p>
            <a:pPr defTabSz="814388">
              <a:lnSpc>
                <a:spcPct val="75000"/>
              </a:lnSpc>
              <a:spcBef>
                <a:spcPct val="50000"/>
              </a:spcBef>
              <a:buClr>
                <a:srgbClr val="708CA1"/>
              </a:buClr>
              <a:buFont typeface="Wingdings" pitchFamily="2" charset="2"/>
              <a:buChar char="§"/>
              <a:defRPr/>
            </a:pPr>
            <a:endParaRPr lang="en-US" altLang="ja-JP" sz="2800" kern="0" dirty="0">
              <a:latin typeface="+mn-lt"/>
              <a:ea typeface="ＭＳ Ｐゴシック" pitchFamily="34" charset="-128"/>
            </a:endParaRPr>
          </a:p>
          <a:p>
            <a:pPr defTabSz="814388">
              <a:lnSpc>
                <a:spcPct val="75000"/>
              </a:lnSpc>
              <a:spcBef>
                <a:spcPct val="50000"/>
              </a:spcBef>
              <a:buClr>
                <a:srgbClr val="708CA1"/>
              </a:buClr>
              <a:buFont typeface="Wingdings" pitchFamily="2" charset="2"/>
              <a:buChar char="§"/>
              <a:defRPr/>
            </a:pPr>
            <a:endParaRPr lang="en-US" altLang="ja-JP" sz="2800" kern="0" dirty="0">
              <a:latin typeface="+mn-lt"/>
              <a:ea typeface="ＭＳ Ｐゴシック" pitchFamily="34" charset="-128"/>
            </a:endParaRPr>
          </a:p>
        </p:txBody>
      </p:sp>
    </p:spTree>
  </p:cSld>
  <p:clrMapOvr>
    <a:masterClrMapping/>
  </p:clrMapOvr>
  <p:transition spd="med">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49238" y="415635"/>
            <a:ext cx="8137380" cy="651165"/>
          </a:xfrm>
        </p:spPr>
        <p:style>
          <a:lnRef idx="1">
            <a:schemeClr val="accent1"/>
          </a:lnRef>
          <a:fillRef idx="2">
            <a:schemeClr val="accent1"/>
          </a:fillRef>
          <a:effectRef idx="1">
            <a:schemeClr val="accent1"/>
          </a:effectRef>
          <a:fontRef idx="minor">
            <a:schemeClr val="dk1"/>
          </a:fontRef>
        </p:style>
        <p:txBody>
          <a:bodyPr>
            <a:noAutofit/>
          </a:bodyPr>
          <a:lstStyle/>
          <a:p>
            <a:pPr eaLnBrk="1" hangingPunct="1">
              <a:defRPr/>
            </a:pPr>
            <a:r>
              <a:rPr lang="en-US" sz="3200" b="1" dirty="0" err="1" smtClean="0">
                <a:cs typeface="Arial" pitchFamily="34" charset="0"/>
              </a:rPr>
              <a:t>Subnetting</a:t>
            </a:r>
            <a:r>
              <a:rPr lang="en-US" sz="3200" b="1" dirty="0" smtClean="0">
                <a:cs typeface="Arial" pitchFamily="34" charset="0"/>
              </a:rPr>
              <a:t> </a:t>
            </a:r>
            <a:r>
              <a:rPr lang="en-US" sz="3200" b="1" dirty="0" smtClean="0">
                <a:cs typeface="Arial" pitchFamily="34" charset="0"/>
              </a:rPr>
              <a:t>To Meet Network Requirements</a:t>
            </a:r>
            <a:endParaRPr lang="en-US" sz="3200" b="1" dirty="0">
              <a:solidFill>
                <a:schemeClr val="accent5">
                  <a:lumMod val="75000"/>
                </a:schemeClr>
              </a:solidFill>
              <a:cs typeface="Arial" pitchFamily="34" charset="0"/>
            </a:endParaRPr>
          </a:p>
        </p:txBody>
      </p:sp>
      <p:sp>
        <p:nvSpPr>
          <p:cNvPr id="18435" name="Rectangle 6"/>
          <p:cNvSpPr>
            <a:spLocks noGrp="1" noChangeArrowheads="1"/>
          </p:cNvSpPr>
          <p:nvPr>
            <p:ph idx="1"/>
          </p:nvPr>
        </p:nvSpPr>
        <p:spPr>
          <a:xfrm>
            <a:off x="571500" y="1219200"/>
            <a:ext cx="8216900" cy="5305425"/>
          </a:xfrm>
        </p:spPr>
        <p:txBody>
          <a:bodyPr>
            <a:normAutofit/>
          </a:bodyPr>
          <a:lstStyle/>
          <a:p>
            <a:pPr algn="just" eaLnBrk="1" hangingPunct="1">
              <a:lnSpc>
                <a:spcPct val="75000"/>
              </a:lnSpc>
              <a:buFont typeface="Wingdings" panose="05000000000000000000" pitchFamily="2" charset="2"/>
              <a:buChar char="Ø"/>
            </a:pPr>
            <a:r>
              <a:rPr lang="en-US" sz="2800" dirty="0" smtClean="0"/>
              <a:t>It is important to balance the number of subnets needed and the number of hosts required for the largest subnet. </a:t>
            </a:r>
          </a:p>
          <a:p>
            <a:pPr algn="just" eaLnBrk="1" hangingPunct="1">
              <a:lnSpc>
                <a:spcPct val="75000"/>
              </a:lnSpc>
              <a:buFont typeface="Wingdings" panose="05000000000000000000" pitchFamily="2" charset="2"/>
              <a:buChar char="Ø"/>
            </a:pPr>
            <a:r>
              <a:rPr lang="en-US" sz="2800" dirty="0" smtClean="0"/>
              <a:t> Design the addressing scheme to accommodate the maximum number of hosts for each subnet. </a:t>
            </a:r>
          </a:p>
          <a:p>
            <a:pPr algn="just" eaLnBrk="1" hangingPunct="1">
              <a:lnSpc>
                <a:spcPts val="1300"/>
              </a:lnSpc>
              <a:buFont typeface="Wingdings" panose="05000000000000000000" pitchFamily="2" charset="2"/>
              <a:buChar char="Ø"/>
            </a:pPr>
            <a:r>
              <a:rPr lang="en-US" altLang="ja-JP" sz="2800" dirty="0" smtClean="0">
                <a:ea typeface="MS PGothic" pitchFamily="34" charset="-128"/>
              </a:rPr>
              <a:t>Allow for growth in </a:t>
            </a:r>
          </a:p>
          <a:p>
            <a:pPr marL="0" indent="0" algn="just" eaLnBrk="1" hangingPunct="1">
              <a:lnSpc>
                <a:spcPts val="1300"/>
              </a:lnSpc>
              <a:buNone/>
            </a:pPr>
            <a:r>
              <a:rPr lang="en-US" altLang="ja-JP" sz="2800" dirty="0" smtClean="0">
                <a:ea typeface="MS PGothic" pitchFamily="34" charset="-128"/>
              </a:rPr>
              <a:t>each subnet.</a:t>
            </a:r>
            <a:endParaRPr lang="en-US" altLang="ja-JP" sz="2800" dirty="0" smtClean="0">
              <a:ea typeface="MS PGothic" pitchFamily="34" charset="-128"/>
              <a:cs typeface="Arial" charset="0"/>
            </a:endParaRPr>
          </a:p>
        </p:txBody>
      </p:sp>
      <p:pic>
        <p:nvPicPr>
          <p:cNvPr id="18436" name="Picture 5"/>
          <p:cNvPicPr>
            <a:picLocks noChangeAspect="1" noChangeArrowheads="1"/>
          </p:cNvPicPr>
          <p:nvPr/>
        </p:nvPicPr>
        <p:blipFill>
          <a:blip r:embed="rId3" cstate="print"/>
          <a:srcRect l="38087" t="34325" r="28445" b="14880"/>
          <a:stretch>
            <a:fillRect/>
          </a:stretch>
        </p:blipFill>
        <p:spPr bwMode="auto">
          <a:xfrm>
            <a:off x="4191000" y="3271728"/>
            <a:ext cx="4202112" cy="3586272"/>
          </a:xfrm>
          <a:prstGeom prst="rect">
            <a:avLst/>
          </a:prstGeom>
          <a:noFill/>
          <a:ln w="9525" algn="ctr">
            <a:noFill/>
            <a:miter lim="800000"/>
            <a:headEnd/>
            <a:tailEnd/>
          </a:ln>
        </p:spPr>
      </p:pic>
    </p:spTree>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B10EC8A-274D-4C11-87E3-A0105ACC760D}" type="slidenum">
              <a:rPr lang="en-US"/>
              <a:pPr/>
              <a:t>68</a:t>
            </a:fld>
            <a:endParaRPr lang="en-US"/>
          </a:p>
        </p:txBody>
      </p:sp>
      <p:sp>
        <p:nvSpPr>
          <p:cNvPr id="158722" name="Rectangle 2"/>
          <p:cNvSpPr>
            <a:spLocks noGrp="1" noChangeArrowheads="1"/>
          </p:cNvSpPr>
          <p:nvPr>
            <p:ph type="title"/>
          </p:nvPr>
        </p:nvSpPr>
        <p:spPr>
          <a:xfrm>
            <a:off x="457199" y="258618"/>
            <a:ext cx="8252691" cy="731982"/>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AU" b="1" dirty="0"/>
              <a:t>Variable Length Subnet Mask</a:t>
            </a:r>
          </a:p>
        </p:txBody>
      </p:sp>
      <p:sp>
        <p:nvSpPr>
          <p:cNvPr id="158723" name="Rectangle 3"/>
          <p:cNvSpPr>
            <a:spLocks noGrp="1" noChangeArrowheads="1"/>
          </p:cNvSpPr>
          <p:nvPr>
            <p:ph type="body" idx="1"/>
          </p:nvPr>
        </p:nvSpPr>
        <p:spPr>
          <a:xfrm>
            <a:off x="457199" y="1295400"/>
            <a:ext cx="8382001" cy="5181600"/>
          </a:xfrm>
        </p:spPr>
        <p:txBody>
          <a:bodyPr>
            <a:noAutofit/>
          </a:bodyPr>
          <a:lstStyle/>
          <a:p>
            <a:pPr algn="just">
              <a:lnSpc>
                <a:spcPct val="90000"/>
              </a:lnSpc>
              <a:buFont typeface="Wingdings" panose="05000000000000000000" pitchFamily="2" charset="2"/>
              <a:buChar char="Ø"/>
            </a:pPr>
            <a:r>
              <a:rPr lang="en-AU" sz="2600" dirty="0" err="1">
                <a:latin typeface="+mj-lt"/>
              </a:rPr>
              <a:t>Subnetting</a:t>
            </a:r>
            <a:r>
              <a:rPr lang="en-AU" sz="2600" dirty="0">
                <a:latin typeface="+mj-lt"/>
              </a:rPr>
              <a:t> creates subnets with equal number of hosts, in a network.</a:t>
            </a:r>
          </a:p>
          <a:p>
            <a:pPr algn="just">
              <a:lnSpc>
                <a:spcPct val="90000"/>
              </a:lnSpc>
              <a:buFont typeface="Wingdings" panose="05000000000000000000" pitchFamily="2" charset="2"/>
              <a:buChar char="Ø"/>
            </a:pPr>
            <a:r>
              <a:rPr lang="en-AU" sz="2600" dirty="0">
                <a:latin typeface="+mj-lt"/>
              </a:rPr>
              <a:t>The number of bits </a:t>
            </a:r>
            <a:r>
              <a:rPr lang="en-AU" sz="2600" dirty="0" err="1">
                <a:latin typeface="+mj-lt"/>
              </a:rPr>
              <a:t>subnetted</a:t>
            </a:r>
            <a:r>
              <a:rPr lang="en-AU" sz="2600" dirty="0">
                <a:latin typeface="+mj-lt"/>
              </a:rPr>
              <a:t> i.e. the length of subnet mask will be same for all the subnets.</a:t>
            </a:r>
          </a:p>
          <a:p>
            <a:pPr algn="just">
              <a:lnSpc>
                <a:spcPct val="90000"/>
              </a:lnSpc>
              <a:buFont typeface="Wingdings" panose="05000000000000000000" pitchFamily="2" charset="2"/>
              <a:buChar char="Ø"/>
            </a:pPr>
            <a:r>
              <a:rPr lang="en-AU" sz="2600" dirty="0">
                <a:latin typeface="+mj-lt"/>
              </a:rPr>
              <a:t>To co-op with the variable number of hosts in subnets, in a network, number </a:t>
            </a:r>
            <a:r>
              <a:rPr lang="en-AU" sz="2600" dirty="0" err="1">
                <a:latin typeface="+mj-lt"/>
              </a:rPr>
              <a:t>subnetted</a:t>
            </a:r>
            <a:r>
              <a:rPr lang="en-AU" sz="2600" dirty="0">
                <a:latin typeface="+mj-lt"/>
              </a:rPr>
              <a:t> bits i.e. the length of subnet mask for the subnets will also vary.</a:t>
            </a:r>
          </a:p>
          <a:p>
            <a:pPr algn="just">
              <a:lnSpc>
                <a:spcPct val="90000"/>
              </a:lnSpc>
              <a:buFont typeface="Wingdings" panose="05000000000000000000" pitchFamily="2" charset="2"/>
              <a:buChar char="Ø"/>
            </a:pPr>
            <a:r>
              <a:rPr lang="en-AU" sz="2600" dirty="0">
                <a:latin typeface="+mj-lt"/>
              </a:rPr>
              <a:t>The method of achieving </a:t>
            </a:r>
            <a:r>
              <a:rPr lang="en-AU" sz="2600" dirty="0" err="1">
                <a:latin typeface="+mj-lt"/>
              </a:rPr>
              <a:t>subnetting</a:t>
            </a:r>
            <a:r>
              <a:rPr lang="en-AU" sz="2600" dirty="0">
                <a:latin typeface="+mj-lt"/>
              </a:rPr>
              <a:t>, with variable length of subnet mask, is known as Variable Length Subnet Mask</a:t>
            </a:r>
            <a:r>
              <a:rPr lang="en-AU" sz="2600" dirty="0" smtClean="0">
                <a:latin typeface="+mj-lt"/>
              </a:rPr>
              <a:t>.</a:t>
            </a:r>
          </a:p>
          <a:p>
            <a:pPr algn="just">
              <a:lnSpc>
                <a:spcPct val="90000"/>
              </a:lnSpc>
              <a:buFont typeface="Wingdings" panose="05000000000000000000" pitchFamily="2" charset="2"/>
              <a:buChar char="Ø"/>
            </a:pPr>
            <a:r>
              <a:rPr lang="en-US" sz="2600" dirty="0" smtClean="0">
                <a:latin typeface="+mj-lt"/>
              </a:rPr>
              <a:t> VLSM  is a technique that allows network administrators to divide an IP address space into subnets of different sizes, unlike simple same-size </a:t>
            </a:r>
            <a:r>
              <a:rPr lang="en-US" sz="2600" dirty="0" err="1" smtClean="0">
                <a:latin typeface="+mj-lt"/>
              </a:rPr>
              <a:t>Subnetting</a:t>
            </a:r>
            <a:r>
              <a:rPr lang="en-US" sz="2600" dirty="0" smtClean="0">
                <a:latin typeface="+mj-lt"/>
              </a:rPr>
              <a:t>.</a:t>
            </a:r>
            <a:endParaRPr lang="en-AU" sz="2600" dirty="0">
              <a:latin typeface="+mj-lt"/>
            </a:endParaRP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22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2978" y="2924177"/>
            <a:ext cx="3642122"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2276" name="Text Box 4"/>
          <p:cNvSpPr txBox="1">
            <a:spLocks noChangeArrowheads="1"/>
          </p:cNvSpPr>
          <p:nvPr/>
        </p:nvSpPr>
        <p:spPr bwMode="auto">
          <a:xfrm>
            <a:off x="3582216" y="918210"/>
            <a:ext cx="267893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dirty="0">
                <a:solidFill>
                  <a:schemeClr val="hlink"/>
                </a:solidFill>
                <a:latin typeface="Times New Roman" panose="02020603050405020304" pitchFamily="18" charset="0"/>
              </a:rPr>
              <a:t>Slash notation</a:t>
            </a:r>
          </a:p>
        </p:txBody>
      </p:sp>
    </p:spTree>
    <p:extLst>
      <p:ext uri="{BB962C8B-B14F-4D97-AF65-F5344CB8AC3E}">
        <p14:creationId xmlns:p14="http://schemas.microsoft.com/office/powerpoint/2010/main" val="2732541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Slide Number Placeholder 4"/>
          <p:cNvSpPr>
            <a:spLocks noGrp="1"/>
          </p:cNvSpPr>
          <p:nvPr>
            <p:ph type="sldNum" sz="quarter" idx="12"/>
          </p:nvPr>
        </p:nvSpPr>
        <p:spPr/>
        <p:txBody>
          <a:bodyPr/>
          <a:lstStyle/>
          <a:p>
            <a:fld id="{AC82E112-A00D-4722-8C66-F335326505DC}" type="slidenum">
              <a:rPr lang="en-US"/>
              <a:pPr/>
              <a:t>7</a:t>
            </a:fld>
            <a:endParaRPr lang="en-US"/>
          </a:p>
        </p:txBody>
      </p:sp>
      <p:sp>
        <p:nvSpPr>
          <p:cNvPr id="78850" name="Rectangle 1026"/>
          <p:cNvSpPr>
            <a:spLocks noGrp="1" noChangeArrowheads="1"/>
          </p:cNvSpPr>
          <p:nvPr>
            <p:ph type="title"/>
          </p:nvPr>
        </p:nvSpPr>
        <p:spPr/>
        <p:txBody>
          <a:bodyPr/>
          <a:lstStyle/>
          <a:p>
            <a:r>
              <a:rPr lang="en-US"/>
              <a:t>IPv4 Addressing</a:t>
            </a:r>
          </a:p>
        </p:txBody>
      </p:sp>
      <p:sp>
        <p:nvSpPr>
          <p:cNvPr id="78866" name="Text Box 1042"/>
          <p:cNvSpPr txBox="1">
            <a:spLocks noChangeArrowheads="1"/>
          </p:cNvSpPr>
          <p:nvPr/>
        </p:nvSpPr>
        <p:spPr bwMode="auto">
          <a:xfrm>
            <a:off x="5638800" y="3724275"/>
            <a:ext cx="1066800" cy="466725"/>
          </a:xfrm>
          <a:prstGeom prst="rect">
            <a:avLst/>
          </a:prstGeom>
          <a:solidFill>
            <a:srgbClr val="FFFFCC"/>
          </a:solidFill>
          <a:ln w="9525">
            <a:solidFill>
              <a:srgbClr val="000000"/>
            </a:solidFill>
            <a:miter lim="800000"/>
            <a:headEnd/>
            <a:tailEnd/>
          </a:ln>
          <a:effectLst/>
        </p:spPr>
        <p:txBody>
          <a:bodyPr>
            <a:spAutoFit/>
          </a:bodyPr>
          <a:lstStyle/>
          <a:p>
            <a:pPr algn="ctr">
              <a:spcBef>
                <a:spcPct val="50000"/>
              </a:spcBef>
            </a:pPr>
            <a:r>
              <a:rPr lang="en-US" b="1">
                <a:solidFill>
                  <a:srgbClr val="663300"/>
                </a:solidFill>
              </a:rPr>
              <a:t>8 Bits</a:t>
            </a:r>
          </a:p>
        </p:txBody>
      </p:sp>
      <p:sp>
        <p:nvSpPr>
          <p:cNvPr id="78869" name="Text Box 1045"/>
          <p:cNvSpPr txBox="1">
            <a:spLocks noChangeArrowheads="1"/>
          </p:cNvSpPr>
          <p:nvPr/>
        </p:nvSpPr>
        <p:spPr bwMode="auto">
          <a:xfrm>
            <a:off x="2438400" y="3724275"/>
            <a:ext cx="1066800" cy="466725"/>
          </a:xfrm>
          <a:prstGeom prst="rect">
            <a:avLst/>
          </a:prstGeom>
          <a:solidFill>
            <a:srgbClr val="FFFFCC"/>
          </a:solidFill>
          <a:ln w="9525">
            <a:solidFill>
              <a:srgbClr val="000000"/>
            </a:solidFill>
            <a:miter lim="800000"/>
            <a:headEnd/>
            <a:tailEnd/>
          </a:ln>
          <a:effectLst/>
        </p:spPr>
        <p:txBody>
          <a:bodyPr>
            <a:spAutoFit/>
          </a:bodyPr>
          <a:lstStyle/>
          <a:p>
            <a:pPr algn="ctr">
              <a:spcBef>
                <a:spcPct val="50000"/>
              </a:spcBef>
            </a:pPr>
            <a:r>
              <a:rPr lang="en-US" b="1">
                <a:solidFill>
                  <a:srgbClr val="663300"/>
                </a:solidFill>
              </a:rPr>
              <a:t>8 Bits</a:t>
            </a:r>
          </a:p>
        </p:txBody>
      </p:sp>
      <p:sp>
        <p:nvSpPr>
          <p:cNvPr id="78870" name="Text Box 1046"/>
          <p:cNvSpPr txBox="1">
            <a:spLocks noChangeArrowheads="1"/>
          </p:cNvSpPr>
          <p:nvPr/>
        </p:nvSpPr>
        <p:spPr bwMode="auto">
          <a:xfrm>
            <a:off x="3509963" y="3724275"/>
            <a:ext cx="1066800" cy="466725"/>
          </a:xfrm>
          <a:prstGeom prst="rect">
            <a:avLst/>
          </a:prstGeom>
          <a:solidFill>
            <a:srgbClr val="FFFFCC"/>
          </a:solidFill>
          <a:ln w="9525">
            <a:solidFill>
              <a:srgbClr val="000000"/>
            </a:solidFill>
            <a:miter lim="800000"/>
            <a:headEnd/>
            <a:tailEnd/>
          </a:ln>
          <a:effectLst/>
        </p:spPr>
        <p:txBody>
          <a:bodyPr>
            <a:spAutoFit/>
          </a:bodyPr>
          <a:lstStyle/>
          <a:p>
            <a:pPr algn="ctr">
              <a:spcBef>
                <a:spcPct val="50000"/>
              </a:spcBef>
            </a:pPr>
            <a:r>
              <a:rPr lang="en-US" b="1">
                <a:solidFill>
                  <a:srgbClr val="663300"/>
                </a:solidFill>
              </a:rPr>
              <a:t>8 Bits</a:t>
            </a:r>
          </a:p>
        </p:txBody>
      </p:sp>
      <p:sp>
        <p:nvSpPr>
          <p:cNvPr id="78871" name="Text Box 1047"/>
          <p:cNvSpPr txBox="1">
            <a:spLocks noChangeArrowheads="1"/>
          </p:cNvSpPr>
          <p:nvPr/>
        </p:nvSpPr>
        <p:spPr bwMode="auto">
          <a:xfrm>
            <a:off x="4572000" y="3724275"/>
            <a:ext cx="1066800" cy="466725"/>
          </a:xfrm>
          <a:prstGeom prst="rect">
            <a:avLst/>
          </a:prstGeom>
          <a:solidFill>
            <a:srgbClr val="FFFFCC"/>
          </a:solidFill>
          <a:ln w="9525">
            <a:solidFill>
              <a:srgbClr val="000000"/>
            </a:solidFill>
            <a:miter lim="800000"/>
            <a:headEnd/>
            <a:tailEnd/>
          </a:ln>
          <a:effectLst/>
        </p:spPr>
        <p:txBody>
          <a:bodyPr>
            <a:spAutoFit/>
          </a:bodyPr>
          <a:lstStyle/>
          <a:p>
            <a:pPr algn="ctr">
              <a:spcBef>
                <a:spcPct val="50000"/>
              </a:spcBef>
            </a:pPr>
            <a:r>
              <a:rPr lang="en-US" b="1">
                <a:solidFill>
                  <a:srgbClr val="663300"/>
                </a:solidFill>
              </a:rPr>
              <a:t>8 Bits</a:t>
            </a:r>
          </a:p>
        </p:txBody>
      </p:sp>
      <p:grpSp>
        <p:nvGrpSpPr>
          <p:cNvPr id="2" name="Group 1063"/>
          <p:cNvGrpSpPr>
            <a:grpSpLocks/>
          </p:cNvGrpSpPr>
          <p:nvPr/>
        </p:nvGrpSpPr>
        <p:grpSpPr bwMode="auto">
          <a:xfrm>
            <a:off x="2438400" y="2514600"/>
            <a:ext cx="4267200" cy="923925"/>
            <a:chOff x="1536" y="1584"/>
            <a:chExt cx="2688" cy="582"/>
          </a:xfrm>
        </p:grpSpPr>
        <p:sp>
          <p:nvSpPr>
            <p:cNvPr id="78880" name="Text Box 1056"/>
            <p:cNvSpPr txBox="1">
              <a:spLocks noChangeArrowheads="1"/>
            </p:cNvSpPr>
            <p:nvPr/>
          </p:nvSpPr>
          <p:spPr bwMode="auto">
            <a:xfrm>
              <a:off x="1536" y="1872"/>
              <a:ext cx="2688" cy="294"/>
            </a:xfrm>
            <a:prstGeom prst="rect">
              <a:avLst/>
            </a:prstGeom>
            <a:solidFill>
              <a:srgbClr val="FFFFCC"/>
            </a:solidFill>
            <a:ln w="9525">
              <a:solidFill>
                <a:schemeClr val="tx1"/>
              </a:solidFill>
              <a:miter lim="800000"/>
              <a:headEnd/>
              <a:tailEnd/>
            </a:ln>
            <a:effectLst/>
          </p:spPr>
          <p:txBody>
            <a:bodyPr>
              <a:spAutoFit/>
            </a:bodyPr>
            <a:lstStyle/>
            <a:p>
              <a:pPr>
                <a:spcBef>
                  <a:spcPct val="50000"/>
                </a:spcBef>
              </a:pPr>
              <a:r>
                <a:rPr lang="en-US" b="1"/>
                <a:t>Network		Host</a:t>
              </a:r>
            </a:p>
          </p:txBody>
        </p:sp>
        <p:grpSp>
          <p:nvGrpSpPr>
            <p:cNvPr id="3" name="Group 1060"/>
            <p:cNvGrpSpPr>
              <a:grpSpLocks/>
            </p:cNvGrpSpPr>
            <p:nvPr/>
          </p:nvGrpSpPr>
          <p:grpSpPr bwMode="auto">
            <a:xfrm>
              <a:off x="1536" y="1584"/>
              <a:ext cx="2688" cy="288"/>
              <a:chOff x="2112" y="1296"/>
              <a:chExt cx="2688" cy="288"/>
            </a:xfrm>
          </p:grpSpPr>
          <p:sp>
            <p:nvSpPr>
              <p:cNvPr id="78881" name="Text Box 1057"/>
              <p:cNvSpPr txBox="1">
                <a:spLocks noChangeArrowheads="1"/>
              </p:cNvSpPr>
              <p:nvPr/>
            </p:nvSpPr>
            <p:spPr bwMode="auto">
              <a:xfrm>
                <a:off x="3072" y="1296"/>
                <a:ext cx="816" cy="288"/>
              </a:xfrm>
              <a:prstGeom prst="rect">
                <a:avLst/>
              </a:prstGeom>
              <a:noFill/>
              <a:ln w="9525">
                <a:noFill/>
                <a:miter lim="800000"/>
                <a:headEnd/>
                <a:tailEnd/>
              </a:ln>
              <a:effectLst/>
            </p:spPr>
            <p:txBody>
              <a:bodyPr>
                <a:spAutoFit/>
              </a:bodyPr>
              <a:lstStyle/>
              <a:p>
                <a:pPr>
                  <a:spcBef>
                    <a:spcPct val="50000"/>
                  </a:spcBef>
                </a:pPr>
                <a:r>
                  <a:rPr lang="en-US" b="1"/>
                  <a:t>32 Bits</a:t>
                </a:r>
              </a:p>
            </p:txBody>
          </p:sp>
          <p:sp>
            <p:nvSpPr>
              <p:cNvPr id="78882" name="Line 1058"/>
              <p:cNvSpPr>
                <a:spLocks noChangeShapeType="1"/>
              </p:cNvSpPr>
              <p:nvPr/>
            </p:nvSpPr>
            <p:spPr bwMode="auto">
              <a:xfrm>
                <a:off x="2112" y="1440"/>
                <a:ext cx="864" cy="0"/>
              </a:xfrm>
              <a:prstGeom prst="line">
                <a:avLst/>
              </a:prstGeom>
              <a:noFill/>
              <a:ln w="28575">
                <a:solidFill>
                  <a:schemeClr val="tx1"/>
                </a:solidFill>
                <a:round/>
                <a:headEnd type="triangle" w="med" len="med"/>
                <a:tailEnd/>
              </a:ln>
              <a:effectLst/>
            </p:spPr>
            <p:txBody>
              <a:bodyPr/>
              <a:lstStyle/>
              <a:p>
                <a:endParaRPr lang="en-US"/>
              </a:p>
            </p:txBody>
          </p:sp>
          <p:sp>
            <p:nvSpPr>
              <p:cNvPr id="78883" name="Line 1059"/>
              <p:cNvSpPr>
                <a:spLocks noChangeShapeType="1"/>
              </p:cNvSpPr>
              <p:nvPr/>
            </p:nvSpPr>
            <p:spPr bwMode="auto">
              <a:xfrm>
                <a:off x="3936" y="1440"/>
                <a:ext cx="864" cy="0"/>
              </a:xfrm>
              <a:prstGeom prst="line">
                <a:avLst/>
              </a:prstGeom>
              <a:noFill/>
              <a:ln w="28575">
                <a:solidFill>
                  <a:schemeClr val="tx1"/>
                </a:solidFill>
                <a:round/>
                <a:headEnd/>
                <a:tailEnd type="triangle" w="med" len="med"/>
              </a:ln>
              <a:effectLst/>
            </p:spPr>
            <p:txBody>
              <a:bodyPr/>
              <a:lstStyle/>
              <a:p>
                <a:endParaRPr lang="en-US"/>
              </a:p>
            </p:txBody>
          </p:sp>
        </p:grpSp>
      </p:grpSp>
      <p:sp>
        <p:nvSpPr>
          <p:cNvPr id="78885" name="Text Box 1061"/>
          <p:cNvSpPr txBox="1">
            <a:spLocks noChangeArrowheads="1"/>
          </p:cNvSpPr>
          <p:nvPr/>
        </p:nvSpPr>
        <p:spPr bwMode="auto">
          <a:xfrm>
            <a:off x="2514600" y="4419600"/>
            <a:ext cx="4267200" cy="457200"/>
          </a:xfrm>
          <a:prstGeom prst="rect">
            <a:avLst/>
          </a:prstGeom>
          <a:noFill/>
          <a:ln w="9525">
            <a:noFill/>
            <a:miter lim="800000"/>
            <a:headEnd/>
            <a:tailEnd/>
          </a:ln>
          <a:effectLst/>
        </p:spPr>
        <p:txBody>
          <a:bodyPr>
            <a:spAutoFit/>
          </a:bodyPr>
          <a:lstStyle/>
          <a:p>
            <a:pPr>
              <a:spcBef>
                <a:spcPct val="50000"/>
              </a:spcBef>
            </a:pPr>
            <a:r>
              <a:rPr lang="en-US" b="1">
                <a:solidFill>
                  <a:schemeClr val="accent2"/>
                </a:solidFill>
              </a:rPr>
              <a:t>172    .    16    .   122   .   204</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8850"/>
                                        </p:tgtEl>
                                        <p:attrNameLst>
                                          <p:attrName>style.visibility</p:attrName>
                                        </p:attrNameLst>
                                      </p:cBhvr>
                                      <p:to>
                                        <p:strVal val="visible"/>
                                      </p:to>
                                    </p:set>
                                  </p:childTnLst>
                                </p:cTn>
                              </p:par>
                            </p:childTnLst>
                          </p:cTn>
                        </p:par>
                        <p:par>
                          <p:cTn id="7" fill="hold">
                            <p:stCondLst>
                              <p:cond delay="500"/>
                            </p:stCondLst>
                            <p:childTnLst>
                              <p:par>
                                <p:cTn id="8" presetID="17" presetClass="entr" presetSubtype="1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p:cTn id="10" dur="500" fill="hold"/>
                                        <p:tgtEl>
                                          <p:spTgt spid="2"/>
                                        </p:tgtEl>
                                        <p:attrNameLst>
                                          <p:attrName>ppt_w</p:attrName>
                                        </p:attrNameLst>
                                      </p:cBhvr>
                                      <p:tavLst>
                                        <p:tav tm="0">
                                          <p:val>
                                            <p:fltVal val="0"/>
                                          </p:val>
                                        </p:tav>
                                        <p:tav tm="100000">
                                          <p:val>
                                            <p:strVal val="#ppt_w"/>
                                          </p:val>
                                        </p:tav>
                                      </p:tavLst>
                                    </p:anim>
                                    <p:anim calcmode="lin" valueType="num">
                                      <p:cBhvr>
                                        <p:cTn id="11"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2" fill="hold">
                      <p:stCondLst>
                        <p:cond delay="indefinite"/>
                      </p:stCondLst>
                      <p:childTnLst>
                        <p:par>
                          <p:cTn id="13" fill="hold">
                            <p:stCondLst>
                              <p:cond delay="0"/>
                            </p:stCondLst>
                            <p:childTnLst>
                              <p:par>
                                <p:cTn id="14" presetID="17" presetClass="entr" presetSubtype="10" fill="hold" grpId="0" nodeType="clickEffect">
                                  <p:stCondLst>
                                    <p:cond delay="0"/>
                                  </p:stCondLst>
                                  <p:childTnLst>
                                    <p:set>
                                      <p:cBhvr>
                                        <p:cTn id="15" dur="1" fill="hold">
                                          <p:stCondLst>
                                            <p:cond delay="0"/>
                                          </p:stCondLst>
                                        </p:cTn>
                                        <p:tgtEl>
                                          <p:spTgt spid="78869"/>
                                        </p:tgtEl>
                                        <p:attrNameLst>
                                          <p:attrName>style.visibility</p:attrName>
                                        </p:attrNameLst>
                                      </p:cBhvr>
                                      <p:to>
                                        <p:strVal val="visible"/>
                                      </p:to>
                                    </p:set>
                                    <p:anim calcmode="lin" valueType="num">
                                      <p:cBhvr>
                                        <p:cTn id="16" dur="500" fill="hold"/>
                                        <p:tgtEl>
                                          <p:spTgt spid="78869"/>
                                        </p:tgtEl>
                                        <p:attrNameLst>
                                          <p:attrName>ppt_w</p:attrName>
                                        </p:attrNameLst>
                                      </p:cBhvr>
                                      <p:tavLst>
                                        <p:tav tm="0">
                                          <p:val>
                                            <p:fltVal val="0"/>
                                          </p:val>
                                        </p:tav>
                                        <p:tav tm="100000">
                                          <p:val>
                                            <p:strVal val="#ppt_w"/>
                                          </p:val>
                                        </p:tav>
                                      </p:tavLst>
                                    </p:anim>
                                    <p:anim calcmode="lin" valueType="num">
                                      <p:cBhvr>
                                        <p:cTn id="17" dur="500" fill="hold"/>
                                        <p:tgtEl>
                                          <p:spTgt spid="78869"/>
                                        </p:tgtEl>
                                        <p:attrNameLst>
                                          <p:attrName>ppt_h</p:attrName>
                                        </p:attrNameLst>
                                      </p:cBhvr>
                                      <p:tavLst>
                                        <p:tav tm="0">
                                          <p:val>
                                            <p:strVal val="#ppt_h"/>
                                          </p:val>
                                        </p:tav>
                                        <p:tav tm="100000">
                                          <p:val>
                                            <p:strVal val="#ppt_h"/>
                                          </p:val>
                                        </p:tav>
                                      </p:tavLst>
                                    </p:anim>
                                  </p:childTnLst>
                                </p:cTn>
                              </p:par>
                            </p:childTnLst>
                          </p:cTn>
                        </p:par>
                        <p:par>
                          <p:cTn id="18" fill="hold">
                            <p:stCondLst>
                              <p:cond delay="500"/>
                            </p:stCondLst>
                            <p:childTnLst>
                              <p:par>
                                <p:cTn id="19" presetID="17" presetClass="entr" presetSubtype="10" fill="hold" grpId="0" nodeType="afterEffect">
                                  <p:stCondLst>
                                    <p:cond delay="0"/>
                                  </p:stCondLst>
                                  <p:childTnLst>
                                    <p:set>
                                      <p:cBhvr>
                                        <p:cTn id="20" dur="1" fill="hold">
                                          <p:stCondLst>
                                            <p:cond delay="0"/>
                                          </p:stCondLst>
                                        </p:cTn>
                                        <p:tgtEl>
                                          <p:spTgt spid="78870"/>
                                        </p:tgtEl>
                                        <p:attrNameLst>
                                          <p:attrName>style.visibility</p:attrName>
                                        </p:attrNameLst>
                                      </p:cBhvr>
                                      <p:to>
                                        <p:strVal val="visible"/>
                                      </p:to>
                                    </p:set>
                                    <p:anim calcmode="lin" valueType="num">
                                      <p:cBhvr>
                                        <p:cTn id="21" dur="500" fill="hold"/>
                                        <p:tgtEl>
                                          <p:spTgt spid="78870"/>
                                        </p:tgtEl>
                                        <p:attrNameLst>
                                          <p:attrName>ppt_w</p:attrName>
                                        </p:attrNameLst>
                                      </p:cBhvr>
                                      <p:tavLst>
                                        <p:tav tm="0">
                                          <p:val>
                                            <p:fltVal val="0"/>
                                          </p:val>
                                        </p:tav>
                                        <p:tav tm="100000">
                                          <p:val>
                                            <p:strVal val="#ppt_w"/>
                                          </p:val>
                                        </p:tav>
                                      </p:tavLst>
                                    </p:anim>
                                    <p:anim calcmode="lin" valueType="num">
                                      <p:cBhvr>
                                        <p:cTn id="22" dur="500" fill="hold"/>
                                        <p:tgtEl>
                                          <p:spTgt spid="78870"/>
                                        </p:tgtEl>
                                        <p:attrNameLst>
                                          <p:attrName>ppt_h</p:attrName>
                                        </p:attrNameLst>
                                      </p:cBhvr>
                                      <p:tavLst>
                                        <p:tav tm="0">
                                          <p:val>
                                            <p:strVal val="#ppt_h"/>
                                          </p:val>
                                        </p:tav>
                                        <p:tav tm="100000">
                                          <p:val>
                                            <p:strVal val="#ppt_h"/>
                                          </p:val>
                                        </p:tav>
                                      </p:tavLst>
                                    </p:anim>
                                  </p:childTnLst>
                                </p:cTn>
                              </p:par>
                            </p:childTnLst>
                          </p:cTn>
                        </p:par>
                        <p:par>
                          <p:cTn id="23" fill="hold">
                            <p:stCondLst>
                              <p:cond delay="1000"/>
                            </p:stCondLst>
                            <p:childTnLst>
                              <p:par>
                                <p:cTn id="24" presetID="17" presetClass="entr" presetSubtype="10" fill="hold" grpId="0" nodeType="afterEffect">
                                  <p:stCondLst>
                                    <p:cond delay="0"/>
                                  </p:stCondLst>
                                  <p:childTnLst>
                                    <p:set>
                                      <p:cBhvr>
                                        <p:cTn id="25" dur="1" fill="hold">
                                          <p:stCondLst>
                                            <p:cond delay="0"/>
                                          </p:stCondLst>
                                        </p:cTn>
                                        <p:tgtEl>
                                          <p:spTgt spid="78871"/>
                                        </p:tgtEl>
                                        <p:attrNameLst>
                                          <p:attrName>style.visibility</p:attrName>
                                        </p:attrNameLst>
                                      </p:cBhvr>
                                      <p:to>
                                        <p:strVal val="visible"/>
                                      </p:to>
                                    </p:set>
                                    <p:anim calcmode="lin" valueType="num">
                                      <p:cBhvr>
                                        <p:cTn id="26" dur="500" fill="hold"/>
                                        <p:tgtEl>
                                          <p:spTgt spid="78871"/>
                                        </p:tgtEl>
                                        <p:attrNameLst>
                                          <p:attrName>ppt_w</p:attrName>
                                        </p:attrNameLst>
                                      </p:cBhvr>
                                      <p:tavLst>
                                        <p:tav tm="0">
                                          <p:val>
                                            <p:fltVal val="0"/>
                                          </p:val>
                                        </p:tav>
                                        <p:tav tm="100000">
                                          <p:val>
                                            <p:strVal val="#ppt_w"/>
                                          </p:val>
                                        </p:tav>
                                      </p:tavLst>
                                    </p:anim>
                                    <p:anim calcmode="lin" valueType="num">
                                      <p:cBhvr>
                                        <p:cTn id="27" dur="500" fill="hold"/>
                                        <p:tgtEl>
                                          <p:spTgt spid="78871"/>
                                        </p:tgtEl>
                                        <p:attrNameLst>
                                          <p:attrName>ppt_h</p:attrName>
                                        </p:attrNameLst>
                                      </p:cBhvr>
                                      <p:tavLst>
                                        <p:tav tm="0">
                                          <p:val>
                                            <p:strVal val="#ppt_h"/>
                                          </p:val>
                                        </p:tav>
                                        <p:tav tm="100000">
                                          <p:val>
                                            <p:strVal val="#ppt_h"/>
                                          </p:val>
                                        </p:tav>
                                      </p:tavLst>
                                    </p:anim>
                                  </p:childTnLst>
                                </p:cTn>
                              </p:par>
                            </p:childTnLst>
                          </p:cTn>
                        </p:par>
                        <p:par>
                          <p:cTn id="28" fill="hold">
                            <p:stCondLst>
                              <p:cond delay="1500"/>
                            </p:stCondLst>
                            <p:childTnLst>
                              <p:par>
                                <p:cTn id="29" presetID="17" presetClass="entr" presetSubtype="10" fill="hold" grpId="0" nodeType="afterEffect">
                                  <p:stCondLst>
                                    <p:cond delay="0"/>
                                  </p:stCondLst>
                                  <p:childTnLst>
                                    <p:set>
                                      <p:cBhvr>
                                        <p:cTn id="30" dur="1" fill="hold">
                                          <p:stCondLst>
                                            <p:cond delay="0"/>
                                          </p:stCondLst>
                                        </p:cTn>
                                        <p:tgtEl>
                                          <p:spTgt spid="78866"/>
                                        </p:tgtEl>
                                        <p:attrNameLst>
                                          <p:attrName>style.visibility</p:attrName>
                                        </p:attrNameLst>
                                      </p:cBhvr>
                                      <p:to>
                                        <p:strVal val="visible"/>
                                      </p:to>
                                    </p:set>
                                    <p:anim calcmode="lin" valueType="num">
                                      <p:cBhvr>
                                        <p:cTn id="31" dur="500" fill="hold"/>
                                        <p:tgtEl>
                                          <p:spTgt spid="78866"/>
                                        </p:tgtEl>
                                        <p:attrNameLst>
                                          <p:attrName>ppt_w</p:attrName>
                                        </p:attrNameLst>
                                      </p:cBhvr>
                                      <p:tavLst>
                                        <p:tav tm="0">
                                          <p:val>
                                            <p:fltVal val="0"/>
                                          </p:val>
                                        </p:tav>
                                        <p:tav tm="100000">
                                          <p:val>
                                            <p:strVal val="#ppt_w"/>
                                          </p:val>
                                        </p:tav>
                                      </p:tavLst>
                                    </p:anim>
                                    <p:anim calcmode="lin" valueType="num">
                                      <p:cBhvr>
                                        <p:cTn id="32" dur="500" fill="hold"/>
                                        <p:tgtEl>
                                          <p:spTgt spid="78866"/>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10" fill="hold" grpId="0" nodeType="clickEffect">
                                  <p:stCondLst>
                                    <p:cond delay="0"/>
                                  </p:stCondLst>
                                  <p:childTnLst>
                                    <p:set>
                                      <p:cBhvr>
                                        <p:cTn id="36" dur="1" fill="hold">
                                          <p:stCondLst>
                                            <p:cond delay="0"/>
                                          </p:stCondLst>
                                        </p:cTn>
                                        <p:tgtEl>
                                          <p:spTgt spid="78885"/>
                                        </p:tgtEl>
                                        <p:attrNameLst>
                                          <p:attrName>style.visibility</p:attrName>
                                        </p:attrNameLst>
                                      </p:cBhvr>
                                      <p:to>
                                        <p:strVal val="visible"/>
                                      </p:to>
                                    </p:set>
                                    <p:anim calcmode="lin" valueType="num">
                                      <p:cBhvr>
                                        <p:cTn id="37" dur="500" fill="hold"/>
                                        <p:tgtEl>
                                          <p:spTgt spid="78885"/>
                                        </p:tgtEl>
                                        <p:attrNameLst>
                                          <p:attrName>ppt_w</p:attrName>
                                        </p:attrNameLst>
                                      </p:cBhvr>
                                      <p:tavLst>
                                        <p:tav tm="0">
                                          <p:val>
                                            <p:fltVal val="0"/>
                                          </p:val>
                                        </p:tav>
                                        <p:tav tm="100000">
                                          <p:val>
                                            <p:strVal val="#ppt_w"/>
                                          </p:val>
                                        </p:tav>
                                      </p:tavLst>
                                    </p:anim>
                                    <p:anim calcmode="lin" valueType="num">
                                      <p:cBhvr>
                                        <p:cTn id="38" dur="500" fill="hold"/>
                                        <p:tgtEl>
                                          <p:spTgt spid="7888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autoUpdateAnimBg="0"/>
      <p:bldP spid="78866" grpId="0" animBg="1" autoUpdateAnimBg="0"/>
      <p:bldP spid="78869" grpId="0" animBg="1" autoUpdateAnimBg="0"/>
      <p:bldP spid="78870" grpId="0" animBg="1" autoUpdateAnimBg="0"/>
      <p:bldP spid="78871" grpId="0" animBg="1" autoUpdateAnimBg="0"/>
      <p:bldP spid="78885"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ChangeArrowheads="1"/>
          </p:cNvSpPr>
          <p:nvPr/>
        </p:nvSpPr>
        <p:spPr bwMode="auto">
          <a:xfrm>
            <a:off x="609600" y="2997200"/>
            <a:ext cx="8001000" cy="1754326"/>
          </a:xfrm>
          <a:prstGeom prst="rect">
            <a:avLst/>
          </a:prstGeom>
          <a:solidFill>
            <a:srgbClr val="99CCFF"/>
          </a:solidFill>
          <a:ln w="5715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ts val="1100"/>
              </a:spcBef>
              <a:spcAft>
                <a:spcPts val="1100"/>
              </a:spcAft>
              <a:defRPr/>
            </a:pPr>
            <a:r>
              <a:rPr lang="en-US" sz="3600" b="1" dirty="0">
                <a:latin typeface="+mj-lt"/>
              </a:rPr>
              <a:t>Slash notation is also called </a:t>
            </a:r>
            <a:br>
              <a:rPr lang="en-US" sz="3600" b="1" dirty="0">
                <a:latin typeface="+mj-lt"/>
              </a:rPr>
            </a:br>
            <a:r>
              <a:rPr lang="en-US" sz="3600" b="1" dirty="0" smtClean="0">
                <a:latin typeface="+mj-lt"/>
              </a:rPr>
              <a:t>CIDR (classless inter domain routing) </a:t>
            </a:r>
            <a:r>
              <a:rPr lang="en-US" sz="3600" b="1" dirty="0">
                <a:latin typeface="+mj-lt"/>
              </a:rPr>
              <a:t/>
            </a:r>
            <a:br>
              <a:rPr lang="en-US" sz="3600" b="1" dirty="0">
                <a:latin typeface="+mj-lt"/>
              </a:rPr>
            </a:br>
            <a:r>
              <a:rPr lang="en-US" sz="3600" b="1" dirty="0">
                <a:latin typeface="+mj-lt"/>
              </a:rPr>
              <a:t>notation. </a:t>
            </a:r>
          </a:p>
        </p:txBody>
      </p:sp>
    </p:spTree>
    <p:extLst>
      <p:ext uri="{BB962C8B-B14F-4D97-AF65-F5344CB8AC3E}">
        <p14:creationId xmlns:p14="http://schemas.microsoft.com/office/powerpoint/2010/main" val="288185106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Text Box 2"/>
          <p:cNvSpPr txBox="1">
            <a:spLocks noChangeArrowheads="1"/>
          </p:cNvSpPr>
          <p:nvPr/>
        </p:nvSpPr>
        <p:spPr bwMode="auto">
          <a:xfrm>
            <a:off x="2736058" y="1125540"/>
            <a:ext cx="1816523"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200" b="1" dirty="0">
                <a:latin typeface="+mj-lt"/>
              </a:rPr>
              <a:t>Example </a:t>
            </a:r>
            <a:r>
              <a:rPr lang="en-US" sz="3200" b="1" dirty="0" smtClean="0">
                <a:latin typeface="+mj-lt"/>
              </a:rPr>
              <a:t> </a:t>
            </a:r>
            <a:endParaRPr lang="en-US" sz="3200" b="1" dirty="0">
              <a:latin typeface="+mj-lt"/>
            </a:endParaRPr>
          </a:p>
        </p:txBody>
      </p:sp>
      <p:sp>
        <p:nvSpPr>
          <p:cNvPr id="186371" name="Rectangle 3"/>
          <p:cNvSpPr>
            <a:spLocks noChangeArrowheads="1"/>
          </p:cNvSpPr>
          <p:nvPr/>
        </p:nvSpPr>
        <p:spPr bwMode="auto">
          <a:xfrm>
            <a:off x="457200" y="2781300"/>
            <a:ext cx="84582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lang="en-US" sz="2800" dirty="0">
                <a:latin typeface="+mj-lt"/>
              </a:rPr>
              <a:t>A small organization is given a block with the beginning address and the prefix length </a:t>
            </a:r>
            <a:r>
              <a:rPr lang="en-US" sz="2800" b="1" dirty="0">
                <a:latin typeface="+mj-lt"/>
              </a:rPr>
              <a:t>205.16.37.24/29</a:t>
            </a:r>
            <a:r>
              <a:rPr lang="en-US" sz="2800" dirty="0">
                <a:latin typeface="+mj-lt"/>
              </a:rPr>
              <a:t> (in slash notation). What is the range of the block? </a:t>
            </a:r>
            <a:endParaRPr lang="en-US" sz="2800" b="1" dirty="0">
              <a:latin typeface="+mj-lt"/>
            </a:endParaRPr>
          </a:p>
        </p:txBody>
      </p:sp>
    </p:spTree>
    <p:extLst>
      <p:ext uri="{BB962C8B-B14F-4D97-AF65-F5344CB8AC3E}">
        <p14:creationId xmlns:p14="http://schemas.microsoft.com/office/powerpoint/2010/main" val="4167682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3"/>
          <p:cNvSpPr>
            <a:spLocks noGrp="1" noChangeArrowheads="1"/>
          </p:cNvSpPr>
          <p:nvPr>
            <p:ph type="body" idx="4294967295"/>
          </p:nvPr>
        </p:nvSpPr>
        <p:spPr>
          <a:xfrm>
            <a:off x="685800" y="2362201"/>
            <a:ext cx="8229599" cy="3724275"/>
          </a:xfrm>
        </p:spPr>
        <p:txBody>
          <a:bodyPr>
            <a:normAutofit/>
          </a:bodyPr>
          <a:lstStyle/>
          <a:p>
            <a:pPr eaLnBrk="1" hangingPunct="1"/>
            <a:r>
              <a:rPr lang="en-US" dirty="0" smtClean="0">
                <a:solidFill>
                  <a:schemeClr val="tx1"/>
                </a:solidFill>
              </a:rPr>
              <a:t>The beginning address is 205.16.37.24. To find the last address we keep the first 29 bits and change the last 3 bits to 1s. </a:t>
            </a:r>
          </a:p>
          <a:p>
            <a:pPr eaLnBrk="1" hangingPunct="1"/>
            <a:r>
              <a:rPr lang="en-US" dirty="0">
                <a:solidFill>
                  <a:schemeClr val="tx1"/>
                </a:solidFill>
              </a:rPr>
              <a:t>Beginning: </a:t>
            </a:r>
            <a:r>
              <a:rPr lang="en-US" sz="2000" b="1" u="sng" dirty="0">
                <a:solidFill>
                  <a:schemeClr val="tx1"/>
                </a:solidFill>
              </a:rPr>
              <a:t>11001111  00010000  00100101  00011</a:t>
            </a:r>
            <a:r>
              <a:rPr lang="en-US" sz="2000" dirty="0">
                <a:solidFill>
                  <a:schemeClr val="tx1"/>
                </a:solidFill>
              </a:rPr>
              <a:t>000</a:t>
            </a:r>
          </a:p>
          <a:p>
            <a:pPr eaLnBrk="1" hangingPunct="1"/>
            <a:r>
              <a:rPr lang="en-US" dirty="0">
                <a:solidFill>
                  <a:schemeClr val="tx1"/>
                </a:solidFill>
              </a:rPr>
              <a:t>Ending :     </a:t>
            </a:r>
            <a:r>
              <a:rPr lang="en-US" sz="2000" b="1" u="sng" dirty="0">
                <a:solidFill>
                  <a:schemeClr val="tx1"/>
                </a:solidFill>
              </a:rPr>
              <a:t>11001111  00010000  00100101  00011</a:t>
            </a:r>
            <a:r>
              <a:rPr lang="en-US" sz="2000" dirty="0">
                <a:solidFill>
                  <a:schemeClr val="tx1"/>
                </a:solidFill>
              </a:rPr>
              <a:t>111</a:t>
            </a:r>
          </a:p>
          <a:p>
            <a:pPr eaLnBrk="1" hangingPunct="1"/>
            <a:r>
              <a:rPr lang="en-US" dirty="0">
                <a:solidFill>
                  <a:schemeClr val="tx1"/>
                </a:solidFill>
              </a:rPr>
              <a:t> There are only 8 addresses in this block.</a:t>
            </a:r>
            <a:endParaRPr lang="en-US" b="1" dirty="0">
              <a:solidFill>
                <a:schemeClr val="tx1"/>
              </a:solidFill>
            </a:endParaRPr>
          </a:p>
          <a:p>
            <a:pPr algn="ctr">
              <a:spcBef>
                <a:spcPts val="100"/>
              </a:spcBef>
              <a:spcAft>
                <a:spcPts val="700"/>
              </a:spcAft>
              <a:buClrTx/>
              <a:buSzTx/>
              <a:buNone/>
            </a:pPr>
            <a:endParaRPr lang="en-US" dirty="0">
              <a:solidFill>
                <a:schemeClr val="tx1"/>
              </a:solidFill>
            </a:endParaRPr>
          </a:p>
          <a:p>
            <a:pPr eaLnBrk="1" hangingPunct="1"/>
            <a:endParaRPr lang="en-US" dirty="0" smtClean="0">
              <a:solidFill>
                <a:schemeClr val="tx1"/>
              </a:solidFill>
            </a:endParaRPr>
          </a:p>
        </p:txBody>
      </p:sp>
      <p:sp>
        <p:nvSpPr>
          <p:cNvPr id="322564" name="Text Box 4"/>
          <p:cNvSpPr txBox="1">
            <a:spLocks noChangeArrowheads="1"/>
          </p:cNvSpPr>
          <p:nvPr/>
        </p:nvSpPr>
        <p:spPr bwMode="auto">
          <a:xfrm>
            <a:off x="4139803" y="981077"/>
            <a:ext cx="1619354"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200" b="1" i="1">
                <a:effectLst>
                  <a:outerShdw blurRad="38100" dist="38100" dir="2700000" algn="tl">
                    <a:srgbClr val="C0C0C0"/>
                  </a:outerShdw>
                </a:effectLst>
                <a:latin typeface="Times New Roman" panose="02020603050405020304" pitchFamily="18" charset="0"/>
              </a:rPr>
              <a:t>Solution</a:t>
            </a:r>
          </a:p>
        </p:txBody>
      </p:sp>
    </p:spTree>
    <p:extLst>
      <p:ext uri="{BB962C8B-B14F-4D97-AF65-F5344CB8AC3E}">
        <p14:creationId xmlns:p14="http://schemas.microsoft.com/office/powerpoint/2010/main" val="149848201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Text Box 2"/>
          <p:cNvSpPr txBox="1">
            <a:spLocks noChangeArrowheads="1"/>
          </p:cNvSpPr>
          <p:nvPr/>
        </p:nvSpPr>
        <p:spPr bwMode="auto">
          <a:xfrm>
            <a:off x="3654030" y="1052515"/>
            <a:ext cx="3068469"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200" b="1" i="1" dirty="0">
                <a:effectLst>
                  <a:outerShdw blurRad="38100" dist="38100" dir="2700000" algn="tl">
                    <a:srgbClr val="C0C0C0"/>
                  </a:outerShdw>
                </a:effectLst>
                <a:latin typeface="Times New Roman" panose="02020603050405020304" pitchFamily="18" charset="0"/>
              </a:rPr>
              <a:t>Example </a:t>
            </a:r>
            <a:r>
              <a:rPr lang="en-US" sz="3200" b="1" i="1" dirty="0" smtClean="0">
                <a:effectLst>
                  <a:outerShdw blurRad="38100" dist="38100" dir="2700000" algn="tl">
                    <a:srgbClr val="C0C0C0"/>
                  </a:outerShdw>
                </a:effectLst>
                <a:latin typeface="Times New Roman" panose="02020603050405020304" pitchFamily="18" charset="0"/>
              </a:rPr>
              <a:t> </a:t>
            </a:r>
            <a:r>
              <a:rPr lang="en-US" sz="3200" b="1" i="1" dirty="0">
                <a:effectLst>
                  <a:outerShdw blurRad="38100" dist="38100" dir="2700000" algn="tl">
                    <a:srgbClr val="C0C0C0"/>
                  </a:outerShdw>
                </a:effectLst>
                <a:latin typeface="Times New Roman" panose="02020603050405020304" pitchFamily="18" charset="0"/>
              </a:rPr>
              <a:t>cont’d </a:t>
            </a:r>
          </a:p>
        </p:txBody>
      </p:sp>
      <p:sp>
        <p:nvSpPr>
          <p:cNvPr id="190467" name="Rectangle 3"/>
          <p:cNvSpPr>
            <a:spLocks noChangeArrowheads="1"/>
          </p:cNvSpPr>
          <p:nvPr/>
        </p:nvSpPr>
        <p:spPr bwMode="auto">
          <a:xfrm>
            <a:off x="762000" y="2133600"/>
            <a:ext cx="8001000"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lang="en-US" sz="2800" dirty="0">
                <a:latin typeface="+mj-lt"/>
              </a:rPr>
              <a:t>We can find the range of addresses in Example 17 by another method. We can argue that the length of the suffix is 32 - 29 or 3. So there are 2</a:t>
            </a:r>
            <a:r>
              <a:rPr lang="en-US" sz="2800" baseline="30000" dirty="0">
                <a:latin typeface="+mj-lt"/>
              </a:rPr>
              <a:t>3</a:t>
            </a:r>
            <a:r>
              <a:rPr lang="en-US" sz="2800" dirty="0">
                <a:latin typeface="+mj-lt"/>
              </a:rPr>
              <a:t> = 8 addresses in this block. If the first address is 205.16.37.24, the last address is 205.16.37.31 (24 + 7 = 31). </a:t>
            </a:r>
          </a:p>
          <a:p>
            <a:pPr algn="just" eaLnBrk="1" hangingPunct="1">
              <a:spcBef>
                <a:spcPct val="50000"/>
              </a:spcBef>
            </a:pPr>
            <a:endParaRPr lang="en-US" sz="2800" b="1" dirty="0">
              <a:latin typeface="+mj-lt"/>
            </a:endParaRPr>
          </a:p>
        </p:txBody>
      </p:sp>
    </p:spTree>
    <p:extLst>
      <p:ext uri="{BB962C8B-B14F-4D97-AF65-F5344CB8AC3E}">
        <p14:creationId xmlns:p14="http://schemas.microsoft.com/office/powerpoint/2010/main" val="238716504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ChangeArrowheads="1"/>
          </p:cNvSpPr>
          <p:nvPr/>
        </p:nvSpPr>
        <p:spPr bwMode="auto">
          <a:xfrm>
            <a:off x="304800" y="1917609"/>
            <a:ext cx="8610600" cy="3970318"/>
          </a:xfrm>
          <a:prstGeom prst="rect">
            <a:avLst/>
          </a:prstGeom>
          <a:solidFill>
            <a:srgbClr val="99CCFF"/>
          </a:solidFill>
          <a:ln w="5715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ts val="1100"/>
              </a:spcBef>
              <a:spcAft>
                <a:spcPts val="1100"/>
              </a:spcAft>
              <a:defRPr/>
            </a:pPr>
            <a:r>
              <a:rPr lang="en-US" sz="3600" b="1" dirty="0">
                <a:latin typeface="+mj-lt"/>
              </a:rPr>
              <a:t>A block in classes A, B, and C </a:t>
            </a:r>
            <a:br>
              <a:rPr lang="en-US" sz="3600" b="1" dirty="0">
                <a:latin typeface="+mj-lt"/>
              </a:rPr>
            </a:br>
            <a:r>
              <a:rPr lang="en-US" sz="3600" b="1" dirty="0">
                <a:latin typeface="+mj-lt"/>
              </a:rPr>
              <a:t>can easily be represented in slash </a:t>
            </a:r>
            <a:br>
              <a:rPr lang="en-US" sz="3600" b="1" dirty="0">
                <a:latin typeface="+mj-lt"/>
              </a:rPr>
            </a:br>
            <a:r>
              <a:rPr lang="en-US" sz="3600" b="1" dirty="0">
                <a:latin typeface="+mj-lt"/>
              </a:rPr>
              <a:t>notation as </a:t>
            </a:r>
            <a:br>
              <a:rPr lang="en-US" sz="3600" b="1" dirty="0">
                <a:latin typeface="+mj-lt"/>
              </a:rPr>
            </a:br>
            <a:r>
              <a:rPr lang="en-US" sz="3600" b="1" dirty="0">
                <a:solidFill>
                  <a:srgbClr val="FF3300"/>
                </a:solidFill>
                <a:latin typeface="+mj-lt"/>
              </a:rPr>
              <a:t>A.B.C.D/ </a:t>
            </a:r>
            <a:r>
              <a:rPr lang="en-US" sz="3600" b="1" i="1" dirty="0">
                <a:solidFill>
                  <a:srgbClr val="FF3300"/>
                </a:solidFill>
                <a:latin typeface="+mj-lt"/>
              </a:rPr>
              <a:t>n</a:t>
            </a:r>
            <a:r>
              <a:rPr lang="en-US" sz="3600" b="1" dirty="0">
                <a:latin typeface="+mj-lt"/>
              </a:rPr>
              <a:t> </a:t>
            </a:r>
            <a:br>
              <a:rPr lang="en-US" sz="3600" b="1" dirty="0">
                <a:latin typeface="+mj-lt"/>
              </a:rPr>
            </a:br>
            <a:r>
              <a:rPr lang="en-US" sz="3600" b="1" dirty="0">
                <a:latin typeface="+mj-lt"/>
              </a:rPr>
              <a:t>where </a:t>
            </a:r>
            <a:r>
              <a:rPr lang="en-US" sz="3600" b="1" i="1" dirty="0">
                <a:latin typeface="+mj-lt"/>
              </a:rPr>
              <a:t>n</a:t>
            </a:r>
            <a:r>
              <a:rPr lang="en-US" sz="3600" b="1" dirty="0">
                <a:latin typeface="+mj-lt"/>
              </a:rPr>
              <a:t> is </a:t>
            </a:r>
            <a:br>
              <a:rPr lang="en-US" sz="3600" b="1" dirty="0">
                <a:latin typeface="+mj-lt"/>
              </a:rPr>
            </a:br>
            <a:r>
              <a:rPr lang="en-US" sz="3600" b="1" dirty="0">
                <a:latin typeface="+mj-lt"/>
              </a:rPr>
              <a:t>either 8 (class A), 16 (class B), or </a:t>
            </a:r>
            <a:br>
              <a:rPr lang="en-US" sz="3600" b="1" dirty="0">
                <a:latin typeface="+mj-lt"/>
              </a:rPr>
            </a:br>
            <a:r>
              <a:rPr lang="en-US" sz="3600" b="1" dirty="0">
                <a:latin typeface="+mj-lt"/>
              </a:rPr>
              <a:t>24 (class C).</a:t>
            </a:r>
            <a:endParaRPr lang="en-US" sz="3600" b="1" i="1" dirty="0">
              <a:effectLst>
                <a:outerShdw blurRad="38100" dist="38100" dir="2700000" algn="tl">
                  <a:srgbClr val="000000"/>
                </a:outerShdw>
              </a:effectLst>
              <a:latin typeface="+mj-lt"/>
            </a:endParaRPr>
          </a:p>
        </p:txBody>
      </p:sp>
    </p:spTree>
    <p:extLst>
      <p:ext uri="{BB962C8B-B14F-4D97-AF65-F5344CB8AC3E}">
        <p14:creationId xmlns:p14="http://schemas.microsoft.com/office/powerpoint/2010/main" val="390553951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Text Box 2"/>
          <p:cNvSpPr txBox="1">
            <a:spLocks noChangeArrowheads="1"/>
          </p:cNvSpPr>
          <p:nvPr/>
        </p:nvSpPr>
        <p:spPr bwMode="auto">
          <a:xfrm>
            <a:off x="4139805" y="188914"/>
            <a:ext cx="1837362"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200" b="1" dirty="0">
                <a:latin typeface="Times New Roman" panose="02020603050405020304" pitchFamily="18" charset="0"/>
              </a:rPr>
              <a:t>Example </a:t>
            </a:r>
          </a:p>
        </p:txBody>
      </p:sp>
      <p:sp>
        <p:nvSpPr>
          <p:cNvPr id="194563" name="Rectangle 3"/>
          <p:cNvSpPr>
            <a:spLocks noChangeArrowheads="1"/>
          </p:cNvSpPr>
          <p:nvPr/>
        </p:nvSpPr>
        <p:spPr bwMode="auto">
          <a:xfrm>
            <a:off x="609600" y="838200"/>
            <a:ext cx="8077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lang="en-US" sz="2800" dirty="0">
                <a:latin typeface="+mj-lt"/>
              </a:rPr>
              <a:t>What is the network address if one of the addresses is 167.199.170.82/27?</a:t>
            </a:r>
            <a:endParaRPr lang="en-US" sz="2800" b="1" dirty="0">
              <a:latin typeface="+mj-lt"/>
            </a:endParaRPr>
          </a:p>
        </p:txBody>
      </p:sp>
      <p:sp>
        <p:nvSpPr>
          <p:cNvPr id="299012" name="Text Box 4"/>
          <p:cNvSpPr txBox="1">
            <a:spLocks noChangeArrowheads="1"/>
          </p:cNvSpPr>
          <p:nvPr/>
        </p:nvSpPr>
        <p:spPr bwMode="auto">
          <a:xfrm>
            <a:off x="4052785" y="1918428"/>
            <a:ext cx="1619354"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200" b="1" i="1" dirty="0">
                <a:effectLst>
                  <a:outerShdw blurRad="38100" dist="38100" dir="2700000" algn="tl">
                    <a:srgbClr val="C0C0C0"/>
                  </a:outerShdw>
                </a:effectLst>
                <a:latin typeface="Times New Roman" panose="02020603050405020304" pitchFamily="18" charset="0"/>
              </a:rPr>
              <a:t>Solution</a:t>
            </a:r>
          </a:p>
        </p:txBody>
      </p:sp>
      <p:sp>
        <p:nvSpPr>
          <p:cNvPr id="194565" name="Rectangle 5"/>
          <p:cNvSpPr>
            <a:spLocks noChangeArrowheads="1"/>
          </p:cNvSpPr>
          <p:nvPr/>
        </p:nvSpPr>
        <p:spPr bwMode="auto">
          <a:xfrm>
            <a:off x="304800" y="2952206"/>
            <a:ext cx="86868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lang="en-US" sz="3200" dirty="0">
                <a:latin typeface="+mj-lt"/>
              </a:rPr>
              <a:t>The prefix length is 27, which means that we must keep the first 27 bits as is and change the remaining bits (5) to 0s. The 5 bits affect only the last byte. The last byte is 01010010. Changing the last 5 bits to 0s, we get 01000000 or 64. The network address is 167.199.170.64/27.</a:t>
            </a:r>
            <a:endParaRPr lang="en-US" sz="3200" b="1" dirty="0">
              <a:latin typeface="+mj-lt"/>
            </a:endParaRPr>
          </a:p>
        </p:txBody>
      </p:sp>
    </p:spTree>
    <p:extLst>
      <p:ext uri="{BB962C8B-B14F-4D97-AF65-F5344CB8AC3E}">
        <p14:creationId xmlns:p14="http://schemas.microsoft.com/office/powerpoint/2010/main" val="194772403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Text Box 2"/>
          <p:cNvSpPr txBox="1">
            <a:spLocks noChangeArrowheads="1"/>
          </p:cNvSpPr>
          <p:nvPr/>
        </p:nvSpPr>
        <p:spPr bwMode="auto">
          <a:xfrm>
            <a:off x="1251349" y="76202"/>
            <a:ext cx="1895071"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200" b="1" i="1" dirty="0">
                <a:effectLst>
                  <a:outerShdw blurRad="38100" dist="38100" dir="2700000" algn="tl">
                    <a:srgbClr val="C0C0C0"/>
                  </a:outerShdw>
                </a:effectLst>
                <a:latin typeface="Times New Roman" panose="02020603050405020304" pitchFamily="18" charset="0"/>
              </a:rPr>
              <a:t>Example </a:t>
            </a:r>
            <a:r>
              <a:rPr lang="en-US" sz="3200" b="1" i="1" dirty="0" smtClean="0">
                <a:effectLst>
                  <a:outerShdw blurRad="38100" dist="38100" dir="2700000" algn="tl">
                    <a:srgbClr val="C0C0C0"/>
                  </a:outerShdw>
                </a:effectLst>
                <a:latin typeface="Times New Roman" panose="02020603050405020304" pitchFamily="18" charset="0"/>
              </a:rPr>
              <a:t> </a:t>
            </a:r>
            <a:endParaRPr lang="en-US" sz="3200" b="1" i="1" dirty="0">
              <a:effectLst>
                <a:outerShdw blurRad="38100" dist="38100" dir="2700000" algn="tl">
                  <a:srgbClr val="C0C0C0"/>
                </a:outerShdw>
              </a:effectLst>
              <a:latin typeface="Times New Roman" panose="02020603050405020304" pitchFamily="18" charset="0"/>
            </a:endParaRPr>
          </a:p>
        </p:txBody>
      </p:sp>
      <p:sp>
        <p:nvSpPr>
          <p:cNvPr id="196611" name="Rectangle 3"/>
          <p:cNvSpPr>
            <a:spLocks noChangeArrowheads="1"/>
          </p:cNvSpPr>
          <p:nvPr/>
        </p:nvSpPr>
        <p:spPr bwMode="auto">
          <a:xfrm>
            <a:off x="609600" y="838200"/>
            <a:ext cx="83058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lang="en-US" sz="2800" dirty="0">
                <a:latin typeface="+mj-lt"/>
              </a:rPr>
              <a:t>An organization is granted the block 130.34.12.64/26. The organization needs to have four subnets. What are the subnet addresses and the range of addresses for each subnet?</a:t>
            </a:r>
          </a:p>
          <a:p>
            <a:pPr algn="just" eaLnBrk="1" hangingPunct="1">
              <a:spcBef>
                <a:spcPct val="50000"/>
              </a:spcBef>
            </a:pPr>
            <a:endParaRPr lang="en-US" sz="2800" b="1" dirty="0">
              <a:latin typeface="+mj-lt"/>
            </a:endParaRPr>
          </a:p>
        </p:txBody>
      </p:sp>
      <p:sp>
        <p:nvSpPr>
          <p:cNvPr id="301060" name="Text Box 4"/>
          <p:cNvSpPr txBox="1">
            <a:spLocks noChangeArrowheads="1"/>
          </p:cNvSpPr>
          <p:nvPr/>
        </p:nvSpPr>
        <p:spPr bwMode="auto">
          <a:xfrm>
            <a:off x="2951560" y="2636840"/>
            <a:ext cx="1619354"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200" b="1" i="1">
                <a:effectLst>
                  <a:outerShdw blurRad="38100" dist="38100" dir="2700000" algn="tl">
                    <a:srgbClr val="C0C0C0"/>
                  </a:outerShdw>
                </a:effectLst>
                <a:latin typeface="Times New Roman" panose="02020603050405020304" pitchFamily="18" charset="0"/>
              </a:rPr>
              <a:t>Solution</a:t>
            </a:r>
          </a:p>
        </p:txBody>
      </p:sp>
      <p:sp>
        <p:nvSpPr>
          <p:cNvPr id="196613" name="Rectangle 5"/>
          <p:cNvSpPr>
            <a:spLocks noChangeArrowheads="1"/>
          </p:cNvSpPr>
          <p:nvPr/>
        </p:nvSpPr>
        <p:spPr bwMode="auto">
          <a:xfrm>
            <a:off x="457200" y="3644901"/>
            <a:ext cx="83820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lang="en-US" sz="3200" dirty="0">
                <a:latin typeface="+mj-lt"/>
              </a:rPr>
              <a:t>The suffix length is 6. This means the total number of addresses in the block is 64 (2</a:t>
            </a:r>
            <a:r>
              <a:rPr lang="en-US" sz="3200" baseline="30000" dirty="0">
                <a:latin typeface="+mj-lt"/>
              </a:rPr>
              <a:t>6</a:t>
            </a:r>
            <a:r>
              <a:rPr lang="en-US" sz="3200" dirty="0">
                <a:latin typeface="+mj-lt"/>
              </a:rPr>
              <a:t>). If we create four subnets, each subnet will have 16 addresses.</a:t>
            </a:r>
            <a:endParaRPr lang="en-US" sz="3200" b="1" dirty="0">
              <a:latin typeface="+mj-lt"/>
            </a:endParaRPr>
          </a:p>
        </p:txBody>
      </p:sp>
    </p:spTree>
    <p:extLst>
      <p:ext uri="{BB962C8B-B14F-4D97-AF65-F5344CB8AC3E}">
        <p14:creationId xmlns:p14="http://schemas.microsoft.com/office/powerpoint/2010/main" val="339667153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Text Box 2"/>
          <p:cNvSpPr txBox="1">
            <a:spLocks noChangeArrowheads="1"/>
          </p:cNvSpPr>
          <p:nvPr/>
        </p:nvSpPr>
        <p:spPr bwMode="auto">
          <a:xfrm>
            <a:off x="1314450" y="228602"/>
            <a:ext cx="3861955" cy="584775"/>
          </a:xfrm>
          <a:prstGeom prst="rect">
            <a:avLst/>
          </a:prstGeom>
          <a:solidFill>
            <a:schemeClr val="bg2"/>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200" b="1" dirty="0">
                <a:latin typeface="Times New Roman" panose="02020603050405020304" pitchFamily="18" charset="0"/>
              </a:rPr>
              <a:t>Solution (Continued)</a:t>
            </a:r>
          </a:p>
        </p:txBody>
      </p:sp>
      <p:sp>
        <p:nvSpPr>
          <p:cNvPr id="198659" name="Rectangle 3"/>
          <p:cNvSpPr>
            <a:spLocks noChangeArrowheads="1"/>
          </p:cNvSpPr>
          <p:nvPr/>
        </p:nvSpPr>
        <p:spPr bwMode="auto">
          <a:xfrm>
            <a:off x="381000" y="1435100"/>
            <a:ext cx="83820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lang="en-US" sz="2400" dirty="0">
                <a:latin typeface="+mj-lt"/>
              </a:rPr>
              <a:t>Let us first find the subnet prefix (subnet mask). We need four subnets, which means we need to add two more 1s to the site prefix. The subnet prefix is then /28. </a:t>
            </a:r>
          </a:p>
          <a:p>
            <a:pPr algn="just" eaLnBrk="1" hangingPunct="1">
              <a:spcBef>
                <a:spcPct val="50000"/>
              </a:spcBef>
            </a:pPr>
            <a:r>
              <a:rPr lang="en-US" sz="2400" dirty="0">
                <a:latin typeface="+mj-lt"/>
              </a:rPr>
              <a:t>Subnet 1: 130.34.12.64/28 to 130.34.12.79/28.</a:t>
            </a:r>
          </a:p>
          <a:p>
            <a:pPr algn="just" eaLnBrk="1" hangingPunct="1">
              <a:spcBef>
                <a:spcPct val="50000"/>
              </a:spcBef>
            </a:pPr>
            <a:r>
              <a:rPr lang="en-US" sz="2400" dirty="0">
                <a:latin typeface="+mj-lt"/>
              </a:rPr>
              <a:t>Subnet 2 : 130.34.12.80/28 to 130.34.12.95/28.</a:t>
            </a:r>
          </a:p>
          <a:p>
            <a:pPr algn="just" eaLnBrk="1" hangingPunct="1">
              <a:spcBef>
                <a:spcPct val="50000"/>
              </a:spcBef>
            </a:pPr>
            <a:r>
              <a:rPr lang="en-US" sz="2400" dirty="0">
                <a:latin typeface="+mj-lt"/>
              </a:rPr>
              <a:t>Subnet 3: 130.34.12.96/28 to 130.34.12.111/28.</a:t>
            </a:r>
          </a:p>
          <a:p>
            <a:pPr algn="just" eaLnBrk="1" hangingPunct="1">
              <a:spcBef>
                <a:spcPct val="50000"/>
              </a:spcBef>
            </a:pPr>
            <a:r>
              <a:rPr lang="en-US" sz="2400" dirty="0">
                <a:latin typeface="+mj-lt"/>
              </a:rPr>
              <a:t>Subnet 4: 130.34.12.112/28 to 130.34.12.127/28.</a:t>
            </a:r>
          </a:p>
          <a:p>
            <a:pPr algn="just" eaLnBrk="1" hangingPunct="1">
              <a:spcBef>
                <a:spcPct val="50000"/>
              </a:spcBef>
            </a:pPr>
            <a:endParaRPr lang="en-US" sz="3200" dirty="0">
              <a:latin typeface="+mj-lt"/>
            </a:endParaRPr>
          </a:p>
        </p:txBody>
      </p:sp>
    </p:spTree>
    <p:extLst>
      <p:ext uri="{BB962C8B-B14F-4D97-AF65-F5344CB8AC3E}">
        <p14:creationId xmlns:p14="http://schemas.microsoft.com/office/powerpoint/2010/main" val="4082408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70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1366" y="1365250"/>
            <a:ext cx="5943600" cy="480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0708" name="Text Box 4"/>
          <p:cNvSpPr txBox="1">
            <a:spLocks noChangeArrowheads="1"/>
          </p:cNvSpPr>
          <p:nvPr/>
        </p:nvSpPr>
        <p:spPr bwMode="auto">
          <a:xfrm>
            <a:off x="4356497" y="333375"/>
            <a:ext cx="305564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dirty="0">
                <a:latin typeface="Times New Roman" panose="02020603050405020304" pitchFamily="18" charset="0"/>
              </a:rPr>
              <a:t>Example </a:t>
            </a:r>
            <a:r>
              <a:rPr lang="en-US" sz="3200" b="1" dirty="0" smtClean="0">
                <a:latin typeface="Times New Roman" panose="02020603050405020304" pitchFamily="18" charset="0"/>
              </a:rPr>
              <a:t> </a:t>
            </a:r>
            <a:r>
              <a:rPr lang="en-US" sz="3200" b="1" dirty="0">
                <a:latin typeface="Times New Roman" panose="02020603050405020304" pitchFamily="18" charset="0"/>
              </a:rPr>
              <a:t>cont’d</a:t>
            </a:r>
          </a:p>
        </p:txBody>
      </p:sp>
    </p:spTree>
    <p:extLst>
      <p:ext uri="{BB962C8B-B14F-4D97-AF65-F5344CB8AC3E}">
        <p14:creationId xmlns:p14="http://schemas.microsoft.com/office/powerpoint/2010/main" val="332476827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IPV6</a:t>
            </a:r>
            <a:endParaRPr lang="en-US" dirty="0"/>
          </a:p>
        </p:txBody>
      </p:sp>
      <p:sp>
        <p:nvSpPr>
          <p:cNvPr id="3" name="Content Placeholder 2"/>
          <p:cNvSpPr>
            <a:spLocks noGrp="1"/>
          </p:cNvSpPr>
          <p:nvPr>
            <p:ph idx="1"/>
          </p:nvPr>
        </p:nvSpPr>
        <p:spPr>
          <a:xfrm>
            <a:off x="152400" y="1371600"/>
            <a:ext cx="8839200" cy="4953000"/>
          </a:xfrm>
        </p:spPr>
        <p:txBody>
          <a:bodyPr>
            <a:normAutofit fontScale="92500"/>
          </a:bodyPr>
          <a:lstStyle/>
          <a:p>
            <a:r>
              <a:rPr lang="en-US" dirty="0" smtClean="0"/>
              <a:t>Deficiencies of IPV4</a:t>
            </a:r>
          </a:p>
          <a:p>
            <a:pPr lvl="1"/>
            <a:r>
              <a:rPr lang="en-US" dirty="0" smtClean="0"/>
              <a:t>IPV4 has a two level address structure (</a:t>
            </a:r>
            <a:r>
              <a:rPr lang="en-US" dirty="0" err="1" smtClean="0"/>
              <a:t>netid</a:t>
            </a:r>
            <a:r>
              <a:rPr lang="en-US" dirty="0" smtClean="0"/>
              <a:t> and </a:t>
            </a:r>
            <a:r>
              <a:rPr lang="en-US" dirty="0" err="1" smtClean="0"/>
              <a:t>hostid</a:t>
            </a:r>
            <a:r>
              <a:rPr lang="en-US" dirty="0" smtClean="0"/>
              <a:t>) categorized into five classes (A, B, C, D and E). The use of address space is insufficient.</a:t>
            </a:r>
          </a:p>
          <a:p>
            <a:pPr lvl="1"/>
            <a:r>
              <a:rPr lang="en-US" dirty="0" smtClean="0"/>
              <a:t>The internet must accommodate real time audio and video transmission. This type of transmission requires minimum delay strategies and reservation of resources not provided in the IPV4 design.</a:t>
            </a:r>
          </a:p>
          <a:p>
            <a:pPr lvl="1"/>
            <a:r>
              <a:rPr lang="en-US" dirty="0" smtClean="0"/>
              <a:t>The internet must accommodate encryption and authentication of data for some applications. Originally, no security mechanism was provided by IPV4</a:t>
            </a:r>
            <a:endParaRPr lang="en-US" dirty="0"/>
          </a:p>
        </p:txBody>
      </p:sp>
    </p:spTree>
    <p:extLst>
      <p:ext uri="{BB962C8B-B14F-4D97-AF65-F5344CB8AC3E}">
        <p14:creationId xmlns:p14="http://schemas.microsoft.com/office/powerpoint/2010/main" val="9578168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96189DA-594D-4B76-BB26-9F0799E5EEAD}" type="slidenum">
              <a:rPr lang="en-US"/>
              <a:pPr/>
              <a:t>8</a:t>
            </a:fld>
            <a:endParaRPr lang="en-US"/>
          </a:p>
        </p:txBody>
      </p:sp>
      <p:sp>
        <p:nvSpPr>
          <p:cNvPr id="182274" name="Rectangle 1026"/>
          <p:cNvSpPr>
            <a:spLocks noGrp="1" noChangeArrowheads="1"/>
          </p:cNvSpPr>
          <p:nvPr>
            <p:ph type="title"/>
          </p:nvPr>
        </p:nvSpPr>
        <p:spPr>
          <a:xfrm>
            <a:off x="685800" y="381000"/>
            <a:ext cx="7772400" cy="1066800"/>
          </a:xfrm>
        </p:spPr>
        <p:txBody>
          <a:bodyPr/>
          <a:lstStyle/>
          <a:p>
            <a:r>
              <a:rPr lang="en-US" sz="4000"/>
              <a:t>IPv4 Address Scheme</a:t>
            </a:r>
            <a:endParaRPr lang="en-US"/>
          </a:p>
        </p:txBody>
      </p:sp>
      <p:sp>
        <p:nvSpPr>
          <p:cNvPr id="182275" name="Rectangle 1027"/>
          <p:cNvSpPr>
            <a:spLocks noGrp="1" noChangeArrowheads="1"/>
          </p:cNvSpPr>
          <p:nvPr>
            <p:ph type="body" idx="1"/>
          </p:nvPr>
        </p:nvSpPr>
        <p:spPr>
          <a:xfrm>
            <a:off x="838200" y="1752600"/>
            <a:ext cx="7620000" cy="4495800"/>
          </a:xfrm>
        </p:spPr>
        <p:txBody>
          <a:bodyPr/>
          <a:lstStyle/>
          <a:p>
            <a:pPr algn="just"/>
            <a:r>
              <a:rPr lang="en-US" sz="2800" b="1" dirty="0">
                <a:latin typeface="Arial" pitchFamily="34" charset="0"/>
              </a:rPr>
              <a:t>The address can be expressed in decimal, octal, hexadecimal or binary.</a:t>
            </a:r>
          </a:p>
          <a:p>
            <a:pPr algn="just"/>
            <a:r>
              <a:rPr lang="en-US" sz="2800" b="1" dirty="0">
                <a:latin typeface="Arial" pitchFamily="34" charset="0"/>
              </a:rPr>
              <a:t>Most common IP address form is Dotted Decimal Notation i.e. Decimal equivalent of each byte is separated by a dot.</a:t>
            </a:r>
          </a:p>
          <a:p>
            <a:pPr algn="just"/>
            <a:r>
              <a:rPr lang="en-US" sz="2800" b="1" dirty="0">
                <a:latin typeface="Arial" pitchFamily="34" charset="0"/>
              </a:rPr>
              <a:t>In decimal the address range is 0.0.0.0 to 255.255.255.255.</a:t>
            </a: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81000"/>
            <a:ext cx="8077200" cy="762000"/>
          </a:xfrm>
        </p:spPr>
        <p:txBody>
          <a:bodyPr>
            <a:normAutofit/>
          </a:bodyPr>
          <a:lstStyle/>
          <a:p>
            <a:r>
              <a:rPr lang="en-US" dirty="0" smtClean="0"/>
              <a:t>IPV6 </a:t>
            </a:r>
            <a:endParaRPr lang="en-US" dirty="0"/>
          </a:p>
        </p:txBody>
      </p:sp>
      <p:sp>
        <p:nvSpPr>
          <p:cNvPr id="3" name="Content Placeholder 2"/>
          <p:cNvSpPr>
            <a:spLocks noGrp="1"/>
          </p:cNvSpPr>
          <p:nvPr>
            <p:ph idx="1"/>
          </p:nvPr>
        </p:nvSpPr>
        <p:spPr>
          <a:xfrm>
            <a:off x="228600" y="1066800"/>
            <a:ext cx="8305800" cy="5562600"/>
          </a:xfrm>
        </p:spPr>
        <p:txBody>
          <a:bodyPr>
            <a:noAutofit/>
          </a:bodyPr>
          <a:lstStyle/>
          <a:p>
            <a:pPr marL="0" indent="0" algn="just">
              <a:buNone/>
            </a:pPr>
            <a:r>
              <a:rPr lang="en-US" sz="2400" dirty="0" smtClean="0"/>
              <a:t>Advantages of IPV6 over IPV4</a:t>
            </a:r>
          </a:p>
          <a:p>
            <a:pPr algn="just"/>
            <a:r>
              <a:rPr lang="en-US" sz="2400" dirty="0" smtClean="0"/>
              <a:t>larger address space: an IPV6 is 128 bits long. </a:t>
            </a:r>
          </a:p>
          <a:p>
            <a:pPr algn="just"/>
            <a:r>
              <a:rPr lang="en-US" sz="2400" dirty="0" smtClean="0"/>
              <a:t>Better header format</a:t>
            </a:r>
          </a:p>
          <a:p>
            <a:pPr algn="just"/>
            <a:r>
              <a:rPr lang="en-US" sz="2400" dirty="0" smtClean="0"/>
              <a:t>New options: to allow for additional functionalities</a:t>
            </a:r>
          </a:p>
          <a:p>
            <a:pPr algn="just"/>
            <a:r>
              <a:rPr lang="en-US" sz="2400" dirty="0" smtClean="0"/>
              <a:t>Allowance fro extension: IPV6 is designed to allow the extension of the protocol if required by new applications.</a:t>
            </a:r>
          </a:p>
          <a:p>
            <a:pPr algn="just"/>
            <a:r>
              <a:rPr lang="en-US" sz="2400" dirty="0" smtClean="0"/>
              <a:t>Support for resource allocation: type of service is removed. Flow label is added. It can be used to support traffic such as real time audio and video.</a:t>
            </a:r>
          </a:p>
          <a:p>
            <a:pPr algn="just"/>
            <a:r>
              <a:rPr lang="en-US" sz="2400" dirty="0" smtClean="0"/>
              <a:t>Support for more security: encryption and authentication options in IPV6 provide confidentiality and integrity of the packets.</a:t>
            </a:r>
            <a:endParaRPr lang="en-US" sz="2400" dirty="0"/>
          </a:p>
        </p:txBody>
      </p:sp>
    </p:spTree>
    <p:extLst>
      <p:ext uri="{BB962C8B-B14F-4D97-AF65-F5344CB8AC3E}">
        <p14:creationId xmlns:p14="http://schemas.microsoft.com/office/powerpoint/2010/main" val="240774961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bwMode="auto">
          <a:xfrm>
            <a:off x="457200" y="274638"/>
            <a:ext cx="8229600" cy="715962"/>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mtClean="0"/>
              <a:t>Advantages of IPv6</a:t>
            </a:r>
          </a:p>
        </p:txBody>
      </p:sp>
      <p:sp>
        <p:nvSpPr>
          <p:cNvPr id="47107" name="Content Placeholder 2"/>
          <p:cNvSpPr>
            <a:spLocks noGrp="1"/>
          </p:cNvSpPr>
          <p:nvPr>
            <p:ph idx="1"/>
          </p:nvPr>
        </p:nvSpPr>
        <p:spPr bwMode="auto">
          <a:xfrm>
            <a:off x="457200" y="1219200"/>
            <a:ext cx="8229600" cy="4906963"/>
          </a:xfrm>
          <a:noFill/>
          <a:ln>
            <a:miter lim="800000"/>
            <a:headEnd/>
            <a:tailEnd/>
          </a:ln>
        </p:spPr>
        <p:txBody>
          <a:bodyPr vert="horz" wrap="square" lIns="91440" tIns="45720" rIns="91440" bIns="45720" numCol="1" anchor="t" anchorCtr="0" compatLnSpc="1">
            <a:prstTxWarp prst="textNoShape">
              <a:avLst/>
            </a:prstTxWarp>
          </a:bodyPr>
          <a:lstStyle/>
          <a:p>
            <a:r>
              <a:rPr lang="en-US" b="1" smtClean="0"/>
              <a:t>Larger Address Space</a:t>
            </a:r>
          </a:p>
          <a:p>
            <a:pPr lvl="1"/>
            <a:r>
              <a:rPr lang="en-US" smtClean="0"/>
              <a:t>128 bits address</a:t>
            </a:r>
          </a:p>
          <a:p>
            <a:r>
              <a:rPr lang="en-US" b="1" smtClean="0"/>
              <a:t>Better Header Format</a:t>
            </a:r>
          </a:p>
          <a:p>
            <a:pPr lvl="1"/>
            <a:r>
              <a:rPr lang="en-US" smtClean="0"/>
              <a:t>Options separated from base header and made part of data.</a:t>
            </a:r>
          </a:p>
          <a:p>
            <a:pPr lvl="1"/>
            <a:r>
              <a:rPr lang="en-US" smtClean="0"/>
              <a:t>Improves Routing</a:t>
            </a:r>
          </a:p>
          <a:p>
            <a:r>
              <a:rPr lang="en-US" b="1" smtClean="0"/>
              <a:t>New Options</a:t>
            </a:r>
          </a:p>
          <a:p>
            <a:pPr lvl="1"/>
            <a:r>
              <a:rPr lang="en-US" smtClean="0"/>
              <a:t>To allow additional functionalities</a:t>
            </a:r>
          </a:p>
          <a:p>
            <a:r>
              <a:rPr lang="en-US" b="1" smtClean="0"/>
              <a:t>Support For More Security</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t>Continued….</a:t>
            </a:r>
          </a:p>
        </p:txBody>
      </p:sp>
      <p:sp>
        <p:nvSpPr>
          <p:cNvPr id="48131"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normAutofit lnSpcReduction="10000"/>
          </a:bodyPr>
          <a:lstStyle/>
          <a:p>
            <a:r>
              <a:rPr lang="en-US" b="1" smtClean="0"/>
              <a:t>Allowance for extension</a:t>
            </a:r>
          </a:p>
          <a:p>
            <a:pPr lvl="1"/>
            <a:r>
              <a:rPr lang="en-US" smtClean="0"/>
              <a:t>IPv6 is designed to handle future extensions</a:t>
            </a:r>
          </a:p>
          <a:p>
            <a:r>
              <a:rPr lang="en-US" b="1" smtClean="0"/>
              <a:t>Support For Resource Allocation</a:t>
            </a:r>
          </a:p>
          <a:p>
            <a:pPr lvl="1"/>
            <a:r>
              <a:rPr lang="en-US" smtClean="0"/>
              <a:t>The field “flow label” provides support for Resource allocation for special applications like real time audio and video.</a:t>
            </a:r>
          </a:p>
          <a:p>
            <a:r>
              <a:rPr lang="en-US" b="1" smtClean="0"/>
              <a:t>Support for more Security</a:t>
            </a:r>
          </a:p>
          <a:p>
            <a:pPr lvl="1"/>
            <a:r>
              <a:rPr lang="en-US" smtClean="0"/>
              <a:t>Encryption and authentication provides Confidentiality and Integrity.</a:t>
            </a:r>
          </a:p>
          <a:p>
            <a:endParaRPr lang="en-US"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bwMode="auto">
          <a:xfrm>
            <a:off x="457200" y="274638"/>
            <a:ext cx="8229600" cy="792162"/>
          </a:xfrm>
          <a:noFill/>
          <a:ln>
            <a:miter lim="800000"/>
            <a:headEnd/>
            <a:tailEnd/>
          </a:ln>
        </p:spPr>
        <p:txBody>
          <a:bodyPr vert="horz" wrap="square" lIns="91440" tIns="45720" rIns="91440" bIns="45720" numCol="1" anchor="t" anchorCtr="0" compatLnSpc="1">
            <a:prstTxWarp prst="textNoShape">
              <a:avLst/>
            </a:prstTxWarp>
          </a:bodyPr>
          <a:lstStyle/>
          <a:p>
            <a:r>
              <a:rPr lang="en-US" smtClean="0"/>
              <a:t>Packet Format</a:t>
            </a:r>
          </a:p>
        </p:txBody>
      </p:sp>
      <p:sp>
        <p:nvSpPr>
          <p:cNvPr id="49155" name="Content Placeholder 2"/>
          <p:cNvSpPr>
            <a:spLocks noGrp="1"/>
          </p:cNvSpPr>
          <p:nvPr>
            <p:ph idx="1"/>
          </p:nvPr>
        </p:nvSpPr>
        <p:spPr bwMode="auto">
          <a:xfrm>
            <a:off x="457200" y="1524000"/>
            <a:ext cx="8229600" cy="4602163"/>
          </a:xfrm>
          <a:noFill/>
          <a:ln>
            <a:miter lim="800000"/>
            <a:headEnd/>
            <a:tailEnd/>
          </a:ln>
        </p:spPr>
        <p:txBody>
          <a:bodyPr vert="horz" wrap="square" lIns="91440" tIns="45720" rIns="91440" bIns="45720" numCol="1" anchor="t" anchorCtr="0" compatLnSpc="1">
            <a:prstTxWarp prst="textNoShape">
              <a:avLst/>
            </a:prstTxWarp>
          </a:bodyPr>
          <a:lstStyle/>
          <a:p>
            <a:r>
              <a:rPr lang="en-US" smtClean="0"/>
              <a:t>Each Packet is composed of:</a:t>
            </a:r>
          </a:p>
          <a:p>
            <a:pPr lvl="1"/>
            <a:r>
              <a:rPr lang="en-US" smtClean="0"/>
              <a:t>Mandatory Base Header (40 bytes)</a:t>
            </a:r>
          </a:p>
          <a:p>
            <a:pPr lvl="1"/>
            <a:r>
              <a:rPr lang="en-US" smtClean="0"/>
              <a:t>Payload (65535 bytes)</a:t>
            </a:r>
          </a:p>
          <a:p>
            <a:pPr lvl="2"/>
            <a:r>
              <a:rPr lang="en-US" smtClean="0"/>
              <a:t>Consists of optional extension header + data</a:t>
            </a:r>
          </a:p>
          <a:p>
            <a:pPr lvl="2">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50180"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50181" name="Text Box 4"/>
          <p:cNvSpPr txBox="1">
            <a:spLocks noChangeArrowheads="1"/>
          </p:cNvSpPr>
          <p:nvPr/>
        </p:nvSpPr>
        <p:spPr bwMode="auto">
          <a:xfrm>
            <a:off x="304800" y="762000"/>
            <a:ext cx="5150192" cy="461665"/>
          </a:xfrm>
          <a:prstGeom prst="rect">
            <a:avLst/>
          </a:prstGeom>
          <a:noFill/>
          <a:ln w="9525">
            <a:noFill/>
            <a:miter lim="800000"/>
            <a:headEnd/>
            <a:tailEnd/>
          </a:ln>
        </p:spPr>
        <p:txBody>
          <a:bodyPr wrap="none">
            <a:spAutoFit/>
          </a:bodyPr>
          <a:lstStyle/>
          <a:p>
            <a:r>
              <a:rPr lang="en-US" sz="2400" b="1" dirty="0">
                <a:solidFill>
                  <a:schemeClr val="folHlink"/>
                </a:solidFill>
                <a:latin typeface="Times New Roman" pitchFamily="18" charset="0"/>
              </a:rPr>
              <a:t>Figure </a:t>
            </a:r>
            <a:r>
              <a:rPr lang="en-US" sz="2400" b="1" dirty="0" smtClean="0">
                <a:solidFill>
                  <a:schemeClr val="folHlink"/>
                </a:solidFill>
                <a:latin typeface="Times New Roman" pitchFamily="18" charset="0"/>
              </a:rPr>
              <a:t>  </a:t>
            </a:r>
            <a:r>
              <a:rPr lang="en-US" sz="2000" b="1" dirty="0">
                <a:latin typeface="Times New Roman" pitchFamily="18" charset="0"/>
              </a:rPr>
              <a:t>IPv6 datagram header and payload</a:t>
            </a:r>
          </a:p>
        </p:txBody>
      </p:sp>
      <p:sp>
        <p:nvSpPr>
          <p:cNvPr id="50182"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50183" name="Picture 6"/>
          <p:cNvPicPr>
            <a:picLocks noChangeAspect="1" noChangeArrowheads="1"/>
          </p:cNvPicPr>
          <p:nvPr/>
        </p:nvPicPr>
        <p:blipFill>
          <a:blip r:embed="rId3" cstate="print"/>
          <a:srcRect/>
          <a:stretch>
            <a:fillRect/>
          </a:stretch>
        </p:blipFill>
        <p:spPr bwMode="auto">
          <a:xfrm>
            <a:off x="457200" y="2286000"/>
            <a:ext cx="7440613" cy="2597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bwMode="auto">
          <a:xfrm>
            <a:off x="457200" y="274638"/>
            <a:ext cx="8229600" cy="868362"/>
          </a:xfrm>
          <a:noFill/>
          <a:ln>
            <a:miter lim="800000"/>
            <a:headEnd/>
            <a:tailEnd/>
          </a:ln>
        </p:spPr>
        <p:txBody>
          <a:bodyPr vert="horz" wrap="square" lIns="91440" tIns="45720" rIns="91440" bIns="45720" numCol="1" anchor="t" anchorCtr="0" compatLnSpc="1">
            <a:prstTxWarp prst="textNoShape">
              <a:avLst/>
            </a:prstTxWarp>
          </a:bodyPr>
          <a:lstStyle/>
          <a:p>
            <a:r>
              <a:rPr lang="en-US" smtClean="0"/>
              <a:t>Base Header</a:t>
            </a:r>
          </a:p>
        </p:txBody>
      </p:sp>
      <p:sp>
        <p:nvSpPr>
          <p:cNvPr id="3" name="Content Placeholder 2"/>
          <p:cNvSpPr>
            <a:spLocks noGrp="1"/>
          </p:cNvSpPr>
          <p:nvPr>
            <p:ph idx="1"/>
          </p:nvPr>
        </p:nvSpPr>
        <p:spPr>
          <a:xfrm>
            <a:off x="457200" y="990600"/>
            <a:ext cx="8229600" cy="5135563"/>
          </a:xfrm>
        </p:spPr>
        <p:txBody>
          <a:bodyPr>
            <a:normAutofit lnSpcReduction="10000"/>
          </a:bodyPr>
          <a:lstStyle/>
          <a:p>
            <a:pPr>
              <a:defRPr/>
            </a:pPr>
            <a:r>
              <a:rPr lang="en-US" dirty="0" smtClean="0"/>
              <a:t>There are </a:t>
            </a:r>
            <a:r>
              <a:rPr lang="en-US" b="1" dirty="0" smtClean="0"/>
              <a:t>8</a:t>
            </a:r>
            <a:r>
              <a:rPr lang="en-US" dirty="0" smtClean="0"/>
              <a:t> fields:</a:t>
            </a:r>
          </a:p>
          <a:p>
            <a:pPr marL="514350" indent="-514350">
              <a:buFont typeface="+mj-lt"/>
              <a:buAutoNum type="arabicPeriod"/>
              <a:defRPr/>
            </a:pPr>
            <a:r>
              <a:rPr lang="en-US" u="sng" dirty="0" smtClean="0"/>
              <a:t>Version</a:t>
            </a:r>
          </a:p>
          <a:p>
            <a:pPr marL="914400" lvl="1" indent="-514350">
              <a:defRPr/>
            </a:pPr>
            <a:r>
              <a:rPr lang="en-US" dirty="0" smtClean="0"/>
              <a:t>4-bit in length defines the version of IP, here value is ‘6’.</a:t>
            </a:r>
          </a:p>
          <a:p>
            <a:pPr marL="514350" indent="-514350">
              <a:buFont typeface="+mj-lt"/>
              <a:buAutoNum type="arabicPeriod"/>
              <a:defRPr/>
            </a:pPr>
            <a:r>
              <a:rPr lang="en-US" u="sng" dirty="0" smtClean="0"/>
              <a:t>Priority</a:t>
            </a:r>
          </a:p>
          <a:p>
            <a:pPr marL="914400" lvl="1" indent="-514350">
              <a:defRPr/>
            </a:pPr>
            <a:r>
              <a:rPr lang="en-US" dirty="0" smtClean="0"/>
              <a:t>4-bit defines the priority of the packet with respect to traffic congestion.</a:t>
            </a:r>
          </a:p>
          <a:p>
            <a:pPr marL="514350" indent="-514350">
              <a:buFont typeface="+mj-lt"/>
              <a:buAutoNum type="arabicPeriod"/>
              <a:defRPr/>
            </a:pPr>
            <a:r>
              <a:rPr lang="en-US" u="sng" dirty="0" smtClean="0"/>
              <a:t>Flow Label</a:t>
            </a:r>
          </a:p>
          <a:p>
            <a:pPr marL="914400" lvl="1" indent="-514350">
              <a:defRPr/>
            </a:pPr>
            <a:r>
              <a:rPr lang="en-US" dirty="0" smtClean="0"/>
              <a:t>24-bit designed to provide special handling for a particular flow of data.</a:t>
            </a:r>
          </a:p>
          <a:p>
            <a:pPr marL="514350" indent="-514350">
              <a:buFont typeface="Wingdings" pitchFamily="2" charset="2"/>
              <a:buNone/>
              <a:defRPr/>
            </a:pPr>
            <a:endParaRPr lang="en-US" u="sng"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2"/>
          <p:cNvSpPr>
            <a:spLocks noGrp="1"/>
          </p:cNvSpPr>
          <p:nvPr>
            <p:ph idx="1"/>
          </p:nvPr>
        </p:nvSpPr>
        <p:spPr bwMode="auto">
          <a:xfrm>
            <a:off x="457200" y="381000"/>
            <a:ext cx="8229600" cy="5745163"/>
          </a:xfrm>
          <a:noFill/>
          <a:ln>
            <a:miter lim="800000"/>
            <a:headEnd/>
            <a:tailEnd/>
          </a:ln>
        </p:spPr>
        <p:txBody>
          <a:bodyPr vert="horz" wrap="square" lIns="91440" tIns="45720" rIns="91440" bIns="45720" numCol="1" anchor="t" anchorCtr="0" compatLnSpc="1">
            <a:prstTxWarp prst="textNoShape">
              <a:avLst/>
            </a:prstTxWarp>
            <a:normAutofit lnSpcReduction="10000"/>
          </a:bodyPr>
          <a:lstStyle/>
          <a:p>
            <a:pPr marL="514350" indent="-514350">
              <a:buFont typeface="Tahoma" pitchFamily="34" charset="0"/>
              <a:buAutoNum type="arabicPeriod" startAt="4"/>
            </a:pPr>
            <a:r>
              <a:rPr lang="en-US" u="sng" smtClean="0"/>
              <a:t>Payload Length</a:t>
            </a:r>
          </a:p>
          <a:p>
            <a:pPr marL="914400" lvl="1" indent="-514350"/>
            <a:r>
              <a:rPr lang="en-US" smtClean="0"/>
              <a:t>2 byte defines the length of the payload.</a:t>
            </a:r>
          </a:p>
          <a:p>
            <a:pPr marL="514350" indent="-514350">
              <a:buFont typeface="Tahoma" pitchFamily="34" charset="0"/>
              <a:buAutoNum type="arabicPeriod" startAt="5"/>
            </a:pPr>
            <a:r>
              <a:rPr lang="en-US" u="sng" smtClean="0"/>
              <a:t>Next Header</a:t>
            </a:r>
          </a:p>
          <a:p>
            <a:pPr marL="914400" lvl="1" indent="-514350"/>
            <a:r>
              <a:rPr lang="en-US" smtClean="0"/>
              <a:t>8-bit</a:t>
            </a:r>
          </a:p>
          <a:p>
            <a:pPr marL="914400" lvl="1" indent="-514350"/>
            <a:r>
              <a:rPr lang="en-US" smtClean="0"/>
              <a:t>Either optional extension header or header of another protocol e.g. TCP, UDP</a:t>
            </a:r>
          </a:p>
          <a:p>
            <a:pPr marL="914400" lvl="1" indent="-514350"/>
            <a:r>
              <a:rPr lang="en-US" smtClean="0"/>
              <a:t>Just like the protocol field in IPv4.</a:t>
            </a:r>
          </a:p>
          <a:p>
            <a:pPr marL="514350" indent="-514350">
              <a:buFont typeface="Tahoma" pitchFamily="34" charset="0"/>
              <a:buAutoNum type="arabicPeriod" startAt="5"/>
            </a:pPr>
            <a:r>
              <a:rPr lang="en-US" u="sng" smtClean="0"/>
              <a:t>Hop Limit</a:t>
            </a:r>
          </a:p>
          <a:p>
            <a:pPr marL="914400" lvl="1" indent="-514350"/>
            <a:r>
              <a:rPr lang="en-US" smtClean="0"/>
              <a:t>8-bit Same as TTL field in IPv4</a:t>
            </a:r>
          </a:p>
          <a:p>
            <a:pPr marL="514350" indent="-514350">
              <a:buFont typeface="Tahoma" pitchFamily="34" charset="0"/>
              <a:buAutoNum type="arabicPeriod" startAt="5"/>
            </a:pPr>
            <a:r>
              <a:rPr lang="en-US" u="sng" smtClean="0"/>
              <a:t>Source Address/ Destination Address</a:t>
            </a:r>
          </a:p>
          <a:p>
            <a:pPr marL="914400" lvl="1" indent="-514350"/>
            <a:r>
              <a:rPr lang="en-US" smtClean="0"/>
              <a:t>16 bytes both</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Line 2"/>
          <p:cNvSpPr>
            <a:spLocks noChangeShapeType="1"/>
          </p:cNvSpPr>
          <p:nvPr/>
        </p:nvSpPr>
        <p:spPr bwMode="auto">
          <a:xfrm>
            <a:off x="152400" y="76200"/>
            <a:ext cx="8763000" cy="0"/>
          </a:xfrm>
          <a:prstGeom prst="line">
            <a:avLst/>
          </a:prstGeom>
          <a:noFill/>
          <a:ln w="76200">
            <a:solidFill>
              <a:schemeClr val="hlink"/>
            </a:solidFill>
            <a:round/>
            <a:headEnd/>
            <a:tailEnd/>
          </a:ln>
        </p:spPr>
        <p:txBody>
          <a:bodyPr/>
          <a:lstStyle/>
          <a:p>
            <a:endParaRPr lang="en-US"/>
          </a:p>
        </p:txBody>
      </p:sp>
      <p:sp>
        <p:nvSpPr>
          <p:cNvPr id="53252" name="Line 3"/>
          <p:cNvSpPr>
            <a:spLocks noChangeShapeType="1"/>
          </p:cNvSpPr>
          <p:nvPr/>
        </p:nvSpPr>
        <p:spPr bwMode="auto">
          <a:xfrm>
            <a:off x="152400" y="914400"/>
            <a:ext cx="8763000" cy="0"/>
          </a:xfrm>
          <a:prstGeom prst="line">
            <a:avLst/>
          </a:prstGeom>
          <a:noFill/>
          <a:ln w="19050">
            <a:solidFill>
              <a:schemeClr val="hlink"/>
            </a:solidFill>
            <a:round/>
            <a:headEnd/>
            <a:tailEnd/>
          </a:ln>
        </p:spPr>
        <p:txBody>
          <a:bodyPr/>
          <a:lstStyle/>
          <a:p>
            <a:endParaRPr lang="en-US"/>
          </a:p>
        </p:txBody>
      </p:sp>
      <p:sp>
        <p:nvSpPr>
          <p:cNvPr id="53253" name="Text Box 4"/>
          <p:cNvSpPr txBox="1">
            <a:spLocks noChangeArrowheads="1"/>
          </p:cNvSpPr>
          <p:nvPr/>
        </p:nvSpPr>
        <p:spPr bwMode="auto">
          <a:xfrm>
            <a:off x="304800" y="304800"/>
            <a:ext cx="4104009" cy="461665"/>
          </a:xfrm>
          <a:prstGeom prst="rect">
            <a:avLst/>
          </a:prstGeom>
          <a:noFill/>
          <a:ln w="9525">
            <a:noFill/>
            <a:miter lim="800000"/>
            <a:headEnd/>
            <a:tailEnd/>
          </a:ln>
        </p:spPr>
        <p:txBody>
          <a:bodyPr wrap="none">
            <a:spAutoFit/>
          </a:bodyPr>
          <a:lstStyle/>
          <a:p>
            <a:r>
              <a:rPr lang="en-US" sz="2400" dirty="0">
                <a:solidFill>
                  <a:schemeClr val="folHlink"/>
                </a:solidFill>
                <a:latin typeface="Times New Roman" pitchFamily="18" charset="0"/>
              </a:rPr>
              <a:t>Figure </a:t>
            </a:r>
            <a:r>
              <a:rPr lang="en-US" sz="2400" dirty="0" smtClean="0">
                <a:solidFill>
                  <a:schemeClr val="folHlink"/>
                </a:solidFill>
                <a:latin typeface="Times New Roman" pitchFamily="18" charset="0"/>
              </a:rPr>
              <a:t> </a:t>
            </a:r>
            <a:r>
              <a:rPr lang="en-US" sz="2000" i="1" dirty="0">
                <a:latin typeface="Times New Roman" pitchFamily="18" charset="0"/>
              </a:rPr>
              <a:t>Format of an IPv6 datagram</a:t>
            </a:r>
          </a:p>
        </p:txBody>
      </p:sp>
      <p:sp>
        <p:nvSpPr>
          <p:cNvPr id="53254" name="Line 5"/>
          <p:cNvSpPr>
            <a:spLocks noChangeShapeType="1"/>
          </p:cNvSpPr>
          <p:nvPr/>
        </p:nvSpPr>
        <p:spPr bwMode="auto">
          <a:xfrm>
            <a:off x="152400" y="6400800"/>
            <a:ext cx="8763000" cy="0"/>
          </a:xfrm>
          <a:prstGeom prst="line">
            <a:avLst/>
          </a:prstGeom>
          <a:noFill/>
          <a:ln w="76200">
            <a:solidFill>
              <a:schemeClr val="hlink"/>
            </a:solidFill>
            <a:round/>
            <a:headEnd/>
            <a:tailEnd/>
          </a:ln>
        </p:spPr>
        <p:txBody>
          <a:bodyPr/>
          <a:lstStyle/>
          <a:p>
            <a:endParaRPr lang="en-US"/>
          </a:p>
        </p:txBody>
      </p:sp>
      <p:pic>
        <p:nvPicPr>
          <p:cNvPr id="53255" name="Picture 6"/>
          <p:cNvPicPr>
            <a:picLocks noChangeAspect="1" noChangeArrowheads="1"/>
          </p:cNvPicPr>
          <p:nvPr/>
        </p:nvPicPr>
        <p:blipFill>
          <a:blip r:embed="rId3" cstate="print"/>
          <a:srcRect/>
          <a:stretch>
            <a:fillRect/>
          </a:stretch>
        </p:blipFill>
        <p:spPr bwMode="auto">
          <a:xfrm>
            <a:off x="1011238" y="1292225"/>
            <a:ext cx="6380162" cy="4803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ext Box 2"/>
          <p:cNvSpPr txBox="1">
            <a:spLocks noChangeArrowheads="1"/>
          </p:cNvSpPr>
          <p:nvPr/>
        </p:nvSpPr>
        <p:spPr bwMode="auto">
          <a:xfrm>
            <a:off x="1760538" y="304800"/>
            <a:ext cx="4050468" cy="461665"/>
          </a:xfrm>
          <a:prstGeom prst="rect">
            <a:avLst/>
          </a:prstGeom>
          <a:noFill/>
          <a:ln w="9525">
            <a:noFill/>
            <a:miter lim="800000"/>
            <a:headEnd/>
            <a:tailEnd/>
          </a:ln>
        </p:spPr>
        <p:txBody>
          <a:bodyPr wrap="none">
            <a:spAutoFit/>
          </a:bodyPr>
          <a:lstStyle/>
          <a:p>
            <a:r>
              <a:rPr lang="en-US" sz="2400" dirty="0">
                <a:solidFill>
                  <a:schemeClr val="folHlink"/>
                </a:solidFill>
                <a:latin typeface="Times New Roman" pitchFamily="18" charset="0"/>
              </a:rPr>
              <a:t>Table </a:t>
            </a:r>
            <a:r>
              <a:rPr lang="en-US" sz="2400" dirty="0" smtClean="0">
                <a:solidFill>
                  <a:schemeClr val="folHlink"/>
                </a:solidFill>
                <a:latin typeface="Times New Roman" pitchFamily="18" charset="0"/>
              </a:rPr>
              <a:t>  </a:t>
            </a:r>
            <a:r>
              <a:rPr lang="en-US" sz="2000" i="1" dirty="0">
                <a:latin typeface="Times New Roman" pitchFamily="18" charset="0"/>
              </a:rPr>
              <a:t>Next header codes for IPv6</a:t>
            </a:r>
          </a:p>
        </p:txBody>
      </p:sp>
      <p:pic>
        <p:nvPicPr>
          <p:cNvPr id="54276" name="Picture 5"/>
          <p:cNvPicPr>
            <a:picLocks noChangeAspect="1" noChangeArrowheads="1"/>
          </p:cNvPicPr>
          <p:nvPr/>
        </p:nvPicPr>
        <p:blipFill>
          <a:blip r:embed="rId3" cstate="print"/>
          <a:srcRect/>
          <a:stretch>
            <a:fillRect/>
          </a:stretch>
        </p:blipFill>
        <p:spPr bwMode="auto">
          <a:xfrm>
            <a:off x="1600200" y="685800"/>
            <a:ext cx="5932488" cy="5324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Text Box 2"/>
          <p:cNvSpPr txBox="1">
            <a:spLocks noChangeArrowheads="1"/>
          </p:cNvSpPr>
          <p:nvPr/>
        </p:nvSpPr>
        <p:spPr bwMode="auto">
          <a:xfrm>
            <a:off x="304800" y="457200"/>
            <a:ext cx="6794424" cy="461665"/>
          </a:xfrm>
          <a:prstGeom prst="rect">
            <a:avLst/>
          </a:prstGeom>
          <a:noFill/>
          <a:ln w="9525">
            <a:noFill/>
            <a:miter lim="800000"/>
            <a:headEnd/>
            <a:tailEnd/>
          </a:ln>
        </p:spPr>
        <p:txBody>
          <a:bodyPr wrap="none">
            <a:spAutoFit/>
          </a:bodyPr>
          <a:lstStyle/>
          <a:p>
            <a:r>
              <a:rPr lang="en-US" sz="2400" b="1" dirty="0">
                <a:solidFill>
                  <a:schemeClr val="folHlink"/>
                </a:solidFill>
                <a:latin typeface="Times New Roman" pitchFamily="18" charset="0"/>
              </a:rPr>
              <a:t>Table </a:t>
            </a:r>
            <a:r>
              <a:rPr lang="en-US" sz="2400" b="1" dirty="0" smtClean="0">
                <a:solidFill>
                  <a:schemeClr val="folHlink"/>
                </a:solidFill>
                <a:latin typeface="Times New Roman" pitchFamily="18" charset="0"/>
              </a:rPr>
              <a:t>  </a:t>
            </a:r>
            <a:r>
              <a:rPr lang="en-US" sz="2000" b="1" dirty="0">
                <a:latin typeface="Times New Roman" pitchFamily="18" charset="0"/>
              </a:rPr>
              <a:t>Comparison between IPv4 and IPv6 packet headers</a:t>
            </a:r>
          </a:p>
        </p:txBody>
      </p:sp>
      <p:pic>
        <p:nvPicPr>
          <p:cNvPr id="55300" name="Picture 5"/>
          <p:cNvPicPr>
            <a:picLocks noChangeAspect="1" noChangeArrowheads="1"/>
          </p:cNvPicPr>
          <p:nvPr/>
        </p:nvPicPr>
        <p:blipFill>
          <a:blip r:embed="rId3" cstate="print"/>
          <a:srcRect/>
          <a:stretch>
            <a:fillRect/>
          </a:stretch>
        </p:blipFill>
        <p:spPr bwMode="auto">
          <a:xfrm>
            <a:off x="152400" y="914400"/>
            <a:ext cx="8739188" cy="47196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F40942E-F35C-4A83-86B5-5C8A9761825D}" type="slidenum">
              <a:rPr lang="en-US"/>
              <a:pPr/>
              <a:t>9</a:t>
            </a:fld>
            <a:endParaRPr lang="en-US"/>
          </a:p>
        </p:txBody>
      </p:sp>
      <p:sp>
        <p:nvSpPr>
          <p:cNvPr id="35842" name="Rectangle 2"/>
          <p:cNvSpPr>
            <a:spLocks noGrp="1" noChangeArrowheads="1"/>
          </p:cNvSpPr>
          <p:nvPr>
            <p:ph type="title"/>
          </p:nvPr>
        </p:nvSpPr>
        <p:spPr>
          <a:xfrm>
            <a:off x="685800" y="304800"/>
            <a:ext cx="7772400" cy="1143000"/>
          </a:xfrm>
        </p:spPr>
        <p:txBody>
          <a:bodyPr/>
          <a:lstStyle/>
          <a:p>
            <a:r>
              <a:rPr lang="en-US" sz="4000"/>
              <a:t>IPv4 Address Scheme</a:t>
            </a:r>
            <a:endParaRPr lang="en-US"/>
          </a:p>
        </p:txBody>
      </p:sp>
      <p:sp>
        <p:nvSpPr>
          <p:cNvPr id="35843" name="Rectangle 3"/>
          <p:cNvSpPr>
            <a:spLocks noGrp="1" noChangeArrowheads="1"/>
          </p:cNvSpPr>
          <p:nvPr>
            <p:ph type="body" idx="1"/>
          </p:nvPr>
        </p:nvSpPr>
        <p:spPr>
          <a:xfrm>
            <a:off x="685800" y="1752600"/>
            <a:ext cx="8001000" cy="4495800"/>
          </a:xfrm>
        </p:spPr>
        <p:txBody>
          <a:bodyPr/>
          <a:lstStyle/>
          <a:p>
            <a:pPr algn="just">
              <a:lnSpc>
                <a:spcPct val="90000"/>
              </a:lnSpc>
            </a:pPr>
            <a:r>
              <a:rPr lang="en-US" sz="2400" b="1" dirty="0">
                <a:latin typeface="Arial" pitchFamily="34" charset="0"/>
              </a:rPr>
              <a:t>Two types of addressing schemes for IPv4</a:t>
            </a:r>
          </a:p>
          <a:p>
            <a:pPr lvl="1" algn="just">
              <a:lnSpc>
                <a:spcPct val="90000"/>
              </a:lnSpc>
            </a:pPr>
            <a:r>
              <a:rPr lang="en-US" sz="2400" b="1" dirty="0" err="1">
                <a:latin typeface="Arial" pitchFamily="34" charset="0"/>
              </a:rPr>
              <a:t>Classful</a:t>
            </a:r>
            <a:endParaRPr lang="en-US" sz="2400" b="1" dirty="0">
              <a:latin typeface="Arial" pitchFamily="34" charset="0"/>
            </a:endParaRPr>
          </a:p>
          <a:p>
            <a:pPr lvl="1" algn="just">
              <a:lnSpc>
                <a:spcPct val="90000"/>
              </a:lnSpc>
            </a:pPr>
            <a:r>
              <a:rPr lang="en-US" sz="2400" b="1" dirty="0">
                <a:latin typeface="Arial" pitchFamily="34" charset="0"/>
              </a:rPr>
              <a:t>Classless </a:t>
            </a:r>
          </a:p>
          <a:p>
            <a:pPr algn="just">
              <a:lnSpc>
                <a:spcPct val="90000"/>
              </a:lnSpc>
            </a:pPr>
            <a:r>
              <a:rPr lang="en-US" sz="2400" b="1" dirty="0" err="1">
                <a:latin typeface="Arial" pitchFamily="34" charset="0"/>
              </a:rPr>
              <a:t>Classful</a:t>
            </a:r>
            <a:r>
              <a:rPr lang="en-US" sz="2400" b="1" dirty="0">
                <a:latin typeface="Arial" pitchFamily="34" charset="0"/>
              </a:rPr>
              <a:t> </a:t>
            </a:r>
          </a:p>
          <a:p>
            <a:pPr lvl="1" algn="just">
              <a:lnSpc>
                <a:spcPct val="90000"/>
              </a:lnSpc>
            </a:pPr>
            <a:r>
              <a:rPr lang="en-US" sz="2400" b="1" dirty="0">
                <a:latin typeface="Arial" pitchFamily="34" charset="0"/>
              </a:rPr>
              <a:t>Original style of addressing based on first few bits of the address.</a:t>
            </a:r>
          </a:p>
          <a:p>
            <a:pPr lvl="1" algn="just">
              <a:lnSpc>
                <a:spcPct val="90000"/>
              </a:lnSpc>
            </a:pPr>
            <a:r>
              <a:rPr lang="en-US" sz="2400" b="1" dirty="0">
                <a:latin typeface="Arial" pitchFamily="34" charset="0"/>
              </a:rPr>
              <a:t>Generally used in customer sites.</a:t>
            </a:r>
          </a:p>
          <a:p>
            <a:pPr algn="just">
              <a:lnSpc>
                <a:spcPct val="90000"/>
              </a:lnSpc>
            </a:pPr>
            <a:r>
              <a:rPr lang="en-US" sz="2400" b="1" dirty="0">
                <a:latin typeface="Arial" pitchFamily="34" charset="0"/>
              </a:rPr>
              <a:t>Classless</a:t>
            </a:r>
          </a:p>
          <a:p>
            <a:pPr lvl="1" algn="just">
              <a:lnSpc>
                <a:spcPct val="90000"/>
              </a:lnSpc>
            </a:pPr>
            <a:r>
              <a:rPr lang="en-US" sz="2400" b="1" dirty="0">
                <a:latin typeface="Arial" pitchFamily="34" charset="0"/>
              </a:rPr>
              <a:t>A new type of addressing that disregards the class bit of an address and applies a variable prefix (mask) to determine the network number.</a:t>
            </a: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55300"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55301" name="Text Box 4"/>
          <p:cNvSpPr txBox="1">
            <a:spLocks noChangeArrowheads="1"/>
          </p:cNvSpPr>
          <p:nvPr/>
        </p:nvSpPr>
        <p:spPr bwMode="auto">
          <a:xfrm>
            <a:off x="304800" y="762000"/>
            <a:ext cx="3594254" cy="461665"/>
          </a:xfrm>
          <a:prstGeom prst="rect">
            <a:avLst/>
          </a:prstGeom>
          <a:noFill/>
          <a:ln w="9525">
            <a:noFill/>
            <a:miter lim="800000"/>
            <a:headEnd/>
            <a:tailEnd/>
          </a:ln>
        </p:spPr>
        <p:txBody>
          <a:bodyPr wrap="none">
            <a:spAutoFit/>
          </a:bodyPr>
          <a:lstStyle/>
          <a:p>
            <a:r>
              <a:rPr lang="en-US" sz="2400" dirty="0">
                <a:solidFill>
                  <a:schemeClr val="folHlink"/>
                </a:solidFill>
                <a:latin typeface="Times New Roman" pitchFamily="18" charset="0"/>
              </a:rPr>
              <a:t>Figure </a:t>
            </a:r>
            <a:r>
              <a:rPr lang="en-US" sz="2400" dirty="0" smtClean="0">
                <a:solidFill>
                  <a:schemeClr val="folHlink"/>
                </a:solidFill>
                <a:latin typeface="Times New Roman" pitchFamily="18" charset="0"/>
              </a:rPr>
              <a:t>  </a:t>
            </a:r>
            <a:r>
              <a:rPr lang="en-US" sz="2000" i="1" dirty="0">
                <a:latin typeface="Times New Roman" pitchFamily="18" charset="0"/>
              </a:rPr>
              <a:t>Extension header types</a:t>
            </a:r>
          </a:p>
        </p:txBody>
      </p:sp>
      <p:sp>
        <p:nvSpPr>
          <p:cNvPr id="55302"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55303" name="Picture 6"/>
          <p:cNvPicPr>
            <a:picLocks noChangeAspect="1" noChangeArrowheads="1"/>
          </p:cNvPicPr>
          <p:nvPr/>
        </p:nvPicPr>
        <p:blipFill>
          <a:blip r:embed="rId3" cstate="print"/>
          <a:srcRect/>
          <a:stretch>
            <a:fillRect/>
          </a:stretch>
        </p:blipFill>
        <p:spPr bwMode="auto">
          <a:xfrm>
            <a:off x="1828800" y="1905000"/>
            <a:ext cx="6746875" cy="3498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ext Box 2"/>
          <p:cNvSpPr txBox="1">
            <a:spLocks noChangeArrowheads="1"/>
          </p:cNvSpPr>
          <p:nvPr/>
        </p:nvSpPr>
        <p:spPr bwMode="auto">
          <a:xfrm>
            <a:off x="304800" y="457200"/>
            <a:ext cx="7702878" cy="461665"/>
          </a:xfrm>
          <a:prstGeom prst="rect">
            <a:avLst/>
          </a:prstGeom>
          <a:noFill/>
          <a:ln w="9525">
            <a:noFill/>
            <a:miter lim="800000"/>
            <a:headEnd/>
            <a:tailEnd/>
          </a:ln>
        </p:spPr>
        <p:txBody>
          <a:bodyPr wrap="none">
            <a:spAutoFit/>
          </a:bodyPr>
          <a:lstStyle/>
          <a:p>
            <a:r>
              <a:rPr lang="en-US" sz="2400" b="1" dirty="0">
                <a:solidFill>
                  <a:schemeClr val="folHlink"/>
                </a:solidFill>
                <a:latin typeface="+mj-lt"/>
              </a:rPr>
              <a:t>Table </a:t>
            </a:r>
            <a:r>
              <a:rPr lang="en-US" sz="2400" b="1" dirty="0" smtClean="0">
                <a:solidFill>
                  <a:schemeClr val="folHlink"/>
                </a:solidFill>
                <a:latin typeface="+mj-lt"/>
              </a:rPr>
              <a:t>  </a:t>
            </a:r>
            <a:r>
              <a:rPr lang="en-US" sz="2000" b="1" dirty="0">
                <a:latin typeface="+mj-lt"/>
              </a:rPr>
              <a:t>Comparison between IPv4 options and IPv6 extension headers</a:t>
            </a:r>
          </a:p>
        </p:txBody>
      </p:sp>
      <p:pic>
        <p:nvPicPr>
          <p:cNvPr id="56324" name="Picture 4"/>
          <p:cNvPicPr>
            <a:picLocks noChangeAspect="1" noChangeArrowheads="1"/>
          </p:cNvPicPr>
          <p:nvPr/>
        </p:nvPicPr>
        <p:blipFill>
          <a:blip r:embed="rId3" cstate="print"/>
          <a:srcRect/>
          <a:stretch>
            <a:fillRect/>
          </a:stretch>
        </p:blipFill>
        <p:spPr bwMode="auto">
          <a:xfrm>
            <a:off x="152400" y="1219200"/>
            <a:ext cx="8875713"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62" name="Rectangle 2"/>
          <p:cNvSpPr>
            <a:spLocks noChangeArrowheads="1"/>
          </p:cNvSpPr>
          <p:nvPr/>
        </p:nvSpPr>
        <p:spPr bwMode="auto">
          <a:xfrm>
            <a:off x="0" y="0"/>
            <a:ext cx="9144000" cy="1371600"/>
          </a:xfrm>
          <a:prstGeom prst="rect">
            <a:avLst/>
          </a:prstGeom>
          <a:solidFill>
            <a:srgbClr val="FF0000"/>
          </a:solidFill>
          <a:ln w="9525">
            <a:solidFill>
              <a:schemeClr val="tx1"/>
            </a:solidFill>
            <a:miter lim="800000"/>
            <a:headEnd/>
            <a:tailEnd/>
          </a:ln>
          <a:effectLst/>
        </p:spPr>
        <p:txBody>
          <a:bodyPr wrap="none" anchor="ctr"/>
          <a:lstStyle/>
          <a:p>
            <a:pPr algn="ctr">
              <a:defRPr/>
            </a:pPr>
            <a:endParaRPr lang="en-US" sz="4400" b="1" dirty="0">
              <a:latin typeface="+mj-lt"/>
            </a:endParaRPr>
          </a:p>
        </p:txBody>
      </p:sp>
      <p:sp>
        <p:nvSpPr>
          <p:cNvPr id="860163" name="Text Box 3"/>
          <p:cNvSpPr txBox="1">
            <a:spLocks noChangeArrowheads="1"/>
          </p:cNvSpPr>
          <p:nvPr/>
        </p:nvSpPr>
        <p:spPr bwMode="auto">
          <a:xfrm>
            <a:off x="228600" y="406400"/>
            <a:ext cx="5841023" cy="584775"/>
          </a:xfrm>
          <a:prstGeom prst="rect">
            <a:avLst/>
          </a:prstGeom>
          <a:noFill/>
          <a:ln w="9525">
            <a:noFill/>
            <a:miter lim="800000"/>
            <a:headEnd/>
            <a:tailEnd/>
          </a:ln>
          <a:effectLst/>
        </p:spPr>
        <p:txBody>
          <a:bodyPr wrap="none">
            <a:spAutoFit/>
          </a:bodyPr>
          <a:lstStyle/>
          <a:p>
            <a:pPr>
              <a:defRPr/>
            </a:pPr>
            <a:r>
              <a:rPr lang="en-US" sz="3200" b="1" dirty="0" smtClean="0">
                <a:latin typeface="+mj-lt"/>
              </a:rPr>
              <a:t>  </a:t>
            </a:r>
            <a:r>
              <a:rPr lang="en-US" sz="3200" b="1" dirty="0">
                <a:latin typeface="+mj-lt"/>
              </a:rPr>
              <a:t>TRANSITION FROM IPv4 TO IPv6</a:t>
            </a:r>
          </a:p>
        </p:txBody>
      </p:sp>
      <p:sp>
        <p:nvSpPr>
          <p:cNvPr id="56325"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860165" name="Rectangle 5"/>
          <p:cNvSpPr>
            <a:spLocks noChangeArrowheads="1"/>
          </p:cNvSpPr>
          <p:nvPr/>
        </p:nvSpPr>
        <p:spPr bwMode="auto">
          <a:xfrm>
            <a:off x="152400" y="1600201"/>
            <a:ext cx="8686800" cy="4190650"/>
          </a:xfrm>
          <a:prstGeom prst="rect">
            <a:avLst/>
          </a:prstGeom>
          <a:noFill/>
          <a:ln w="9525">
            <a:noFill/>
            <a:miter lim="800000"/>
            <a:headEnd/>
            <a:tailEnd/>
          </a:ln>
          <a:effectLst/>
        </p:spPr>
        <p:txBody>
          <a:bodyPr wrap="square" anchor="ctr">
            <a:spAutoFit/>
          </a:bodyPr>
          <a:lstStyle/>
          <a:p>
            <a:pPr algn="just" eaLnBrk="1" hangingPunct="1">
              <a:defRPr/>
            </a:pPr>
            <a:r>
              <a:rPr lang="en-US" sz="3200" dirty="0">
                <a:latin typeface="+mj-lt"/>
              </a:rPr>
              <a:t>Because of the huge number of systems on the Internet, the transition from IPv4 to IPv6 cannot happen suddenly. </a:t>
            </a:r>
            <a:endParaRPr lang="en-US" sz="3200" dirty="0" smtClean="0">
              <a:latin typeface="+mj-lt"/>
            </a:endParaRPr>
          </a:p>
          <a:p>
            <a:pPr algn="just" eaLnBrk="1" hangingPunct="1">
              <a:defRPr/>
            </a:pPr>
            <a:r>
              <a:rPr lang="en-US" sz="3200" dirty="0" smtClean="0">
                <a:latin typeface="+mj-lt"/>
              </a:rPr>
              <a:t>It </a:t>
            </a:r>
            <a:r>
              <a:rPr lang="en-US" sz="3200" dirty="0">
                <a:latin typeface="+mj-lt"/>
              </a:rPr>
              <a:t>takes a considerable amount of time before every system in the Internet can move from IPv4 to IPv6. </a:t>
            </a:r>
            <a:endParaRPr lang="en-US" sz="3200" dirty="0" smtClean="0">
              <a:latin typeface="+mj-lt"/>
            </a:endParaRPr>
          </a:p>
          <a:p>
            <a:pPr algn="just" eaLnBrk="1" hangingPunct="1">
              <a:defRPr/>
            </a:pPr>
            <a:r>
              <a:rPr lang="en-US" sz="3200" dirty="0" smtClean="0">
                <a:latin typeface="+mj-lt"/>
              </a:rPr>
              <a:t>The </a:t>
            </a:r>
            <a:r>
              <a:rPr lang="en-US" sz="3200" dirty="0">
                <a:latin typeface="+mj-lt"/>
              </a:rPr>
              <a:t>transition must be smooth to prevent any problems between IPv4 and IPv6 systems. </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5734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57349" name="Text Box 4"/>
          <p:cNvSpPr txBox="1">
            <a:spLocks noChangeArrowheads="1"/>
          </p:cNvSpPr>
          <p:nvPr/>
        </p:nvSpPr>
        <p:spPr bwMode="auto">
          <a:xfrm>
            <a:off x="304800" y="762000"/>
            <a:ext cx="3922997" cy="461665"/>
          </a:xfrm>
          <a:prstGeom prst="rect">
            <a:avLst/>
          </a:prstGeom>
          <a:noFill/>
          <a:ln w="9525">
            <a:noFill/>
            <a:miter lim="800000"/>
            <a:headEnd/>
            <a:tailEnd/>
          </a:ln>
        </p:spPr>
        <p:txBody>
          <a:bodyPr wrap="none">
            <a:spAutoFit/>
          </a:bodyPr>
          <a:lstStyle/>
          <a:p>
            <a:r>
              <a:rPr lang="en-US" sz="2400" dirty="0">
                <a:solidFill>
                  <a:schemeClr val="folHlink"/>
                </a:solidFill>
                <a:latin typeface="Times New Roman" pitchFamily="18" charset="0"/>
              </a:rPr>
              <a:t>Figure </a:t>
            </a:r>
            <a:r>
              <a:rPr lang="en-US" sz="2400" dirty="0" smtClean="0">
                <a:solidFill>
                  <a:schemeClr val="folHlink"/>
                </a:solidFill>
                <a:latin typeface="Times New Roman" pitchFamily="18" charset="0"/>
              </a:rPr>
              <a:t>  </a:t>
            </a:r>
            <a:r>
              <a:rPr lang="en-US" sz="2000" i="1" dirty="0">
                <a:latin typeface="Times New Roman" pitchFamily="18" charset="0"/>
              </a:rPr>
              <a:t>Three transition strategies</a:t>
            </a:r>
          </a:p>
        </p:txBody>
      </p:sp>
      <p:sp>
        <p:nvSpPr>
          <p:cNvPr id="57350"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57351" name="Picture 6"/>
          <p:cNvPicPr>
            <a:picLocks noChangeAspect="1" noChangeArrowheads="1"/>
          </p:cNvPicPr>
          <p:nvPr/>
        </p:nvPicPr>
        <p:blipFill>
          <a:blip r:embed="rId3" cstate="print"/>
          <a:srcRect/>
          <a:stretch>
            <a:fillRect/>
          </a:stretch>
        </p:blipFill>
        <p:spPr bwMode="auto">
          <a:xfrm>
            <a:off x="838200" y="2316163"/>
            <a:ext cx="6929438" cy="2103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bwMode="auto">
          <a:xfrm>
            <a:off x="457200" y="274638"/>
            <a:ext cx="8229600" cy="792162"/>
          </a:xfrm>
          <a:noFill/>
          <a:ln>
            <a:miter lim="800000"/>
            <a:headEnd/>
            <a:tailEnd/>
          </a:ln>
        </p:spPr>
        <p:txBody>
          <a:bodyPr vert="horz" wrap="square" lIns="91440" tIns="45720" rIns="91440" bIns="45720" numCol="1" anchor="t" anchorCtr="0" compatLnSpc="1">
            <a:prstTxWarp prst="textNoShape">
              <a:avLst/>
            </a:prstTxWarp>
          </a:bodyPr>
          <a:lstStyle/>
          <a:p>
            <a:r>
              <a:rPr lang="en-US" smtClean="0"/>
              <a:t>Dual Stack</a:t>
            </a:r>
          </a:p>
        </p:txBody>
      </p:sp>
      <p:sp>
        <p:nvSpPr>
          <p:cNvPr id="58371" name="Content Placeholder 2"/>
          <p:cNvSpPr>
            <a:spLocks noGrp="1"/>
          </p:cNvSpPr>
          <p:nvPr>
            <p:ph idx="1"/>
          </p:nvPr>
        </p:nvSpPr>
        <p:spPr bwMode="auto">
          <a:xfrm>
            <a:off x="457200" y="1219200"/>
            <a:ext cx="8229600" cy="4906963"/>
          </a:xfrm>
          <a:noFill/>
          <a:ln>
            <a:miter lim="800000"/>
            <a:headEnd/>
            <a:tailEnd/>
          </a:ln>
        </p:spPr>
        <p:txBody>
          <a:bodyPr vert="horz" wrap="square" lIns="91440" tIns="45720" rIns="91440" bIns="45720" numCol="1" anchor="t" anchorCtr="0" compatLnSpc="1">
            <a:prstTxWarp prst="textNoShape">
              <a:avLst/>
            </a:prstTxWarp>
          </a:bodyPr>
          <a:lstStyle/>
          <a:p>
            <a:r>
              <a:rPr lang="en-US" sz="2800" dirty="0" smtClean="0"/>
              <a:t>All hosts before complete migration from IPv6 to IPv4 must have a dual stack of protocols.</a:t>
            </a:r>
          </a:p>
          <a:p>
            <a:r>
              <a:rPr lang="en-US" sz="2800" dirty="0" smtClean="0"/>
              <a:t>A station must run IPv4 and IPv6 simultaneously.</a:t>
            </a:r>
          </a:p>
          <a:p>
            <a:r>
              <a:rPr lang="en-US" sz="2800" dirty="0" smtClean="0"/>
              <a:t>To determine which version a destination host is using, the source host queries the DNS.</a:t>
            </a:r>
          </a:p>
          <a:p>
            <a:r>
              <a:rPr lang="en-US" sz="2800" dirty="0" smtClean="0"/>
              <a:t>If the DNS returns an IPv4 address, the source then send IPv4 packets.</a:t>
            </a:r>
          </a:p>
          <a:p>
            <a:r>
              <a:rPr lang="en-US" sz="2800" dirty="0" smtClean="0"/>
              <a:t>If the DNS returns an IPv6 address, the source then send IPv6 packets.</a:t>
            </a:r>
          </a:p>
          <a:p>
            <a:endParaRPr lang="en-US" sz="2800" dirty="0"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59396"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59397" name="Text Box 4"/>
          <p:cNvSpPr txBox="1">
            <a:spLocks noChangeArrowheads="1"/>
          </p:cNvSpPr>
          <p:nvPr/>
        </p:nvSpPr>
        <p:spPr bwMode="auto">
          <a:xfrm>
            <a:off x="304800" y="762000"/>
            <a:ext cx="2244525" cy="461665"/>
          </a:xfrm>
          <a:prstGeom prst="rect">
            <a:avLst/>
          </a:prstGeom>
          <a:noFill/>
          <a:ln w="9525">
            <a:noFill/>
            <a:miter lim="800000"/>
            <a:headEnd/>
            <a:tailEnd/>
          </a:ln>
        </p:spPr>
        <p:txBody>
          <a:bodyPr wrap="none">
            <a:spAutoFit/>
          </a:bodyPr>
          <a:lstStyle/>
          <a:p>
            <a:r>
              <a:rPr lang="en-US" sz="2400" dirty="0">
                <a:solidFill>
                  <a:schemeClr val="folHlink"/>
                </a:solidFill>
                <a:latin typeface="Times New Roman" pitchFamily="18" charset="0"/>
              </a:rPr>
              <a:t>Figure </a:t>
            </a:r>
            <a:r>
              <a:rPr lang="en-US" sz="2400" dirty="0" smtClean="0">
                <a:solidFill>
                  <a:schemeClr val="folHlink"/>
                </a:solidFill>
                <a:latin typeface="Times New Roman" pitchFamily="18" charset="0"/>
              </a:rPr>
              <a:t> </a:t>
            </a:r>
            <a:r>
              <a:rPr lang="en-US" sz="2000" i="1" dirty="0">
                <a:latin typeface="Times New Roman" pitchFamily="18" charset="0"/>
              </a:rPr>
              <a:t>Dual stack</a:t>
            </a:r>
          </a:p>
        </p:txBody>
      </p:sp>
      <p:sp>
        <p:nvSpPr>
          <p:cNvPr id="59398"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59399" name="Picture 6"/>
          <p:cNvPicPr>
            <a:picLocks noChangeAspect="1" noChangeArrowheads="1"/>
          </p:cNvPicPr>
          <p:nvPr/>
        </p:nvPicPr>
        <p:blipFill>
          <a:blip r:embed="rId3" cstate="print"/>
          <a:srcRect/>
          <a:stretch>
            <a:fillRect/>
          </a:stretch>
        </p:blipFill>
        <p:spPr bwMode="auto">
          <a:xfrm>
            <a:off x="381000" y="1839913"/>
            <a:ext cx="8034338" cy="38750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bwMode="auto">
          <a:xfrm>
            <a:off x="457200" y="274638"/>
            <a:ext cx="8229600" cy="868362"/>
          </a:xfrm>
          <a:noFill/>
          <a:ln>
            <a:miter lim="800000"/>
            <a:headEnd/>
            <a:tailEnd/>
          </a:ln>
        </p:spPr>
        <p:txBody>
          <a:bodyPr vert="horz" wrap="square" lIns="91440" tIns="45720" rIns="91440" bIns="45720" numCol="1" anchor="t" anchorCtr="0" compatLnSpc="1">
            <a:prstTxWarp prst="textNoShape">
              <a:avLst/>
            </a:prstTxWarp>
          </a:bodyPr>
          <a:lstStyle/>
          <a:p>
            <a:r>
              <a:rPr lang="en-US" smtClean="0"/>
              <a:t>Tunneling</a:t>
            </a:r>
          </a:p>
        </p:txBody>
      </p:sp>
      <p:sp>
        <p:nvSpPr>
          <p:cNvPr id="60419" name="Content Placeholder 2"/>
          <p:cNvSpPr>
            <a:spLocks noGrp="1"/>
          </p:cNvSpPr>
          <p:nvPr>
            <p:ph idx="1"/>
          </p:nvPr>
        </p:nvSpPr>
        <p:spPr bwMode="auto">
          <a:xfrm>
            <a:off x="457200" y="1143000"/>
            <a:ext cx="8229600" cy="4983163"/>
          </a:xfrm>
          <a:noFill/>
          <a:ln>
            <a:miter lim="800000"/>
            <a:headEnd/>
            <a:tailEnd/>
          </a:ln>
        </p:spPr>
        <p:txBody>
          <a:bodyPr vert="horz" wrap="square" lIns="91440" tIns="45720" rIns="91440" bIns="45720" numCol="1" anchor="t" anchorCtr="0" compatLnSpc="1">
            <a:prstTxWarp prst="textNoShape">
              <a:avLst/>
            </a:prstTxWarp>
          </a:bodyPr>
          <a:lstStyle/>
          <a:p>
            <a:r>
              <a:rPr lang="en-US" smtClean="0"/>
              <a:t>It is a mechanism used when both sender and receiver hosts use IPv6 but in between a region falls that uses IPv4.</a:t>
            </a:r>
          </a:p>
          <a:p>
            <a:r>
              <a:rPr lang="en-US" smtClean="0"/>
              <a:t>To pass through this region the IPv6 packet is first encapsulated in IPv4 Header and after coming out this header is removed.</a:t>
            </a:r>
          </a:p>
          <a:p>
            <a:r>
              <a:rPr lang="en-US" smtClean="0"/>
              <a:t>The field ‘protocol’ in IPv4 has value 41 when the data it contains is an IPv6 Packet.</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61444"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61445" name="Text Box 4"/>
          <p:cNvSpPr txBox="1">
            <a:spLocks noChangeArrowheads="1"/>
          </p:cNvSpPr>
          <p:nvPr/>
        </p:nvSpPr>
        <p:spPr bwMode="auto">
          <a:xfrm>
            <a:off x="304800" y="762000"/>
            <a:ext cx="3054298" cy="461665"/>
          </a:xfrm>
          <a:prstGeom prst="rect">
            <a:avLst/>
          </a:prstGeom>
          <a:noFill/>
          <a:ln w="9525">
            <a:noFill/>
            <a:miter lim="800000"/>
            <a:headEnd/>
            <a:tailEnd/>
          </a:ln>
        </p:spPr>
        <p:txBody>
          <a:bodyPr wrap="none">
            <a:spAutoFit/>
          </a:bodyPr>
          <a:lstStyle/>
          <a:p>
            <a:r>
              <a:rPr lang="en-US" sz="2400" dirty="0">
                <a:solidFill>
                  <a:schemeClr val="folHlink"/>
                </a:solidFill>
                <a:latin typeface="Times New Roman" pitchFamily="18" charset="0"/>
              </a:rPr>
              <a:t>Figure </a:t>
            </a:r>
            <a:r>
              <a:rPr lang="en-US" sz="2400" dirty="0" smtClean="0">
                <a:solidFill>
                  <a:schemeClr val="folHlink"/>
                </a:solidFill>
                <a:latin typeface="Times New Roman" pitchFamily="18" charset="0"/>
              </a:rPr>
              <a:t> </a:t>
            </a:r>
            <a:r>
              <a:rPr lang="en-US" sz="2000" i="1" dirty="0">
                <a:latin typeface="Times New Roman" pitchFamily="18" charset="0"/>
              </a:rPr>
              <a:t>Tunneling strategy</a:t>
            </a:r>
          </a:p>
        </p:txBody>
      </p:sp>
      <p:sp>
        <p:nvSpPr>
          <p:cNvPr id="61446"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61447" name="Picture 6"/>
          <p:cNvPicPr>
            <a:picLocks noChangeAspect="1" noChangeArrowheads="1"/>
          </p:cNvPicPr>
          <p:nvPr/>
        </p:nvPicPr>
        <p:blipFill>
          <a:blip r:embed="rId3" cstate="print"/>
          <a:srcRect/>
          <a:stretch>
            <a:fillRect/>
          </a:stretch>
        </p:blipFill>
        <p:spPr bwMode="auto">
          <a:xfrm>
            <a:off x="331788" y="2133600"/>
            <a:ext cx="8355012" cy="2571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t>Header Translation</a:t>
            </a:r>
          </a:p>
        </p:txBody>
      </p:sp>
      <p:sp>
        <p:nvSpPr>
          <p:cNvPr id="62467"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t>In this case the header of IPv6 is completely changed in IPv4 header.</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63492"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63493" name="Text Box 4"/>
          <p:cNvSpPr txBox="1">
            <a:spLocks noChangeArrowheads="1"/>
          </p:cNvSpPr>
          <p:nvPr/>
        </p:nvSpPr>
        <p:spPr bwMode="auto">
          <a:xfrm>
            <a:off x="304800" y="762000"/>
            <a:ext cx="4062331" cy="461665"/>
          </a:xfrm>
          <a:prstGeom prst="rect">
            <a:avLst/>
          </a:prstGeom>
          <a:noFill/>
          <a:ln w="9525">
            <a:noFill/>
            <a:miter lim="800000"/>
            <a:headEnd/>
            <a:tailEnd/>
          </a:ln>
        </p:spPr>
        <p:txBody>
          <a:bodyPr wrap="none">
            <a:spAutoFit/>
          </a:bodyPr>
          <a:lstStyle/>
          <a:p>
            <a:r>
              <a:rPr lang="en-US" sz="2400" dirty="0">
                <a:solidFill>
                  <a:schemeClr val="folHlink"/>
                </a:solidFill>
                <a:latin typeface="Times New Roman" pitchFamily="18" charset="0"/>
              </a:rPr>
              <a:t>Figure </a:t>
            </a:r>
            <a:r>
              <a:rPr lang="en-US" sz="2400" dirty="0" smtClean="0">
                <a:solidFill>
                  <a:schemeClr val="folHlink"/>
                </a:solidFill>
                <a:latin typeface="Times New Roman" pitchFamily="18" charset="0"/>
              </a:rPr>
              <a:t>  </a:t>
            </a:r>
            <a:r>
              <a:rPr lang="en-US" sz="2000" i="1" dirty="0">
                <a:latin typeface="Times New Roman" pitchFamily="18" charset="0"/>
              </a:rPr>
              <a:t>Header translation strategy</a:t>
            </a:r>
          </a:p>
        </p:txBody>
      </p:sp>
      <p:sp>
        <p:nvSpPr>
          <p:cNvPr id="63494"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63495" name="Picture 6"/>
          <p:cNvPicPr>
            <a:picLocks noChangeAspect="1" noChangeArrowheads="1"/>
          </p:cNvPicPr>
          <p:nvPr/>
        </p:nvPicPr>
        <p:blipFill>
          <a:blip r:embed="rId3" cstate="print"/>
          <a:srcRect/>
          <a:stretch>
            <a:fillRect/>
          </a:stretch>
        </p:blipFill>
        <p:spPr bwMode="auto">
          <a:xfrm>
            <a:off x="331788" y="2611438"/>
            <a:ext cx="8355012" cy="19605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1861</TotalTime>
  <Words>4000</Words>
  <Application>Microsoft Office PowerPoint</Application>
  <PresentationFormat>On-screen Show (4:3)</PresentationFormat>
  <Paragraphs>733</Paragraphs>
  <Slides>100</Slides>
  <Notes>53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100</vt:i4>
      </vt:variant>
    </vt:vector>
  </HeadingPairs>
  <TitlesOfParts>
    <vt:vector size="112" baseType="lpstr">
      <vt:lpstr>MS PGothic</vt:lpstr>
      <vt:lpstr>MS PGothic</vt:lpstr>
      <vt:lpstr>Arial</vt:lpstr>
      <vt:lpstr>Calibri</vt:lpstr>
      <vt:lpstr>Gulim</vt:lpstr>
      <vt:lpstr>Monotype Sorts</vt:lpstr>
      <vt:lpstr>Shusha</vt:lpstr>
      <vt:lpstr>Tahoma</vt:lpstr>
      <vt:lpstr>Times</vt:lpstr>
      <vt:lpstr>Times New Roman</vt:lpstr>
      <vt:lpstr>Wingdings</vt:lpstr>
      <vt:lpstr>Office Theme</vt:lpstr>
      <vt:lpstr>IP Addressing</vt:lpstr>
      <vt:lpstr>What is an IP address?</vt:lpstr>
      <vt:lpstr>Domain Name</vt:lpstr>
      <vt:lpstr>Internet addressing</vt:lpstr>
      <vt:lpstr>IP address &amp; DNS</vt:lpstr>
      <vt:lpstr>IPv4 Address Scheme</vt:lpstr>
      <vt:lpstr>IPv4 Addressing</vt:lpstr>
      <vt:lpstr>IPv4 Address Scheme</vt:lpstr>
      <vt:lpstr>IPv4 Address Scheme</vt:lpstr>
      <vt:lpstr>IPv4 Address Scheme</vt:lpstr>
      <vt:lpstr>IPv4 Address classes</vt:lpstr>
      <vt:lpstr>Identifying a class of address</vt:lpstr>
      <vt:lpstr>Class-A address (Networks)</vt:lpstr>
      <vt:lpstr>Class-A address (Hosts)</vt:lpstr>
      <vt:lpstr>IPv4 address</vt:lpstr>
      <vt:lpstr>Class-B address</vt:lpstr>
      <vt:lpstr>Class-C address</vt:lpstr>
      <vt:lpstr>Class-D &amp; E addresses</vt:lpstr>
      <vt:lpstr>IP Address Bit Patterns</vt:lpstr>
      <vt:lpstr>Class A, Class B, and Class C</vt:lpstr>
      <vt:lpstr>IP Loopback Address</vt:lpstr>
      <vt:lpstr>IP Loopback Address</vt:lpstr>
      <vt:lpstr>Zero Addresses</vt:lpstr>
      <vt:lpstr>Address space utilisation</vt:lpstr>
      <vt:lpstr>Networks Vs Hosts </vt:lpstr>
      <vt:lpstr>PowerPoint Presentation</vt:lpstr>
      <vt:lpstr>IP Address Restrictions</vt:lpstr>
      <vt:lpstr>PowerPoint Presentation</vt:lpstr>
      <vt:lpstr>PowerPoint Presentation</vt:lpstr>
      <vt:lpstr>PowerPoint Presentation</vt:lpstr>
      <vt:lpstr>.</vt:lpstr>
      <vt:lpstr>PowerPoint Presentation</vt:lpstr>
      <vt:lpstr>PowerPoint Presentation</vt:lpstr>
      <vt:lpstr>Default Mask</vt:lpstr>
      <vt:lpstr>Subnetting</vt:lpstr>
      <vt:lpstr>Subnetting (Cont.)</vt:lpstr>
      <vt:lpstr>Borrowing Bits to Grow a Subnet</vt:lpstr>
      <vt:lpstr>Borrowing Bits to Grow a Subnet (Cont.)</vt:lpstr>
      <vt:lpstr>Borrowing Bits to Grow a Subnet (Cont.)</vt:lpstr>
      <vt:lpstr>Subnet Mask</vt:lpstr>
      <vt:lpstr>Subnetting</vt:lpstr>
      <vt:lpstr>Subnetting</vt:lpstr>
      <vt:lpstr>Reasons for Subnetting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Subnetting Based on Host Requirements</vt:lpstr>
      <vt:lpstr>Subnetting Network-Based Requirements</vt:lpstr>
      <vt:lpstr>Subnetting To Meet Network Requirements</vt:lpstr>
      <vt:lpstr>Variable Length Subnet 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IPV6</vt:lpstr>
      <vt:lpstr>IPV6 </vt:lpstr>
      <vt:lpstr>Advantages of IPv6</vt:lpstr>
      <vt:lpstr>Continued….</vt:lpstr>
      <vt:lpstr>Packet Format</vt:lpstr>
      <vt:lpstr>PowerPoint Presentation</vt:lpstr>
      <vt:lpstr>Base Header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Dual Stack</vt:lpstr>
      <vt:lpstr>PowerPoint Presentation</vt:lpstr>
      <vt:lpstr>Tunneling</vt:lpstr>
      <vt:lpstr>PowerPoint Presentation</vt:lpstr>
      <vt:lpstr>Header Translation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 Addressing</dc:title>
  <dc:creator>Rabindra</dc:creator>
  <cp:lastModifiedBy>Dell</cp:lastModifiedBy>
  <cp:revision>12</cp:revision>
  <dcterms:created xsi:type="dcterms:W3CDTF">2017-06-30T01:34:23Z</dcterms:created>
  <dcterms:modified xsi:type="dcterms:W3CDTF">2019-07-31T07:48:02Z</dcterms:modified>
</cp:coreProperties>
</file>