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99" r:id="rId3"/>
    <p:sldId id="285" r:id="rId4"/>
    <p:sldId id="286" r:id="rId5"/>
    <p:sldId id="287" r:id="rId6"/>
    <p:sldId id="288" r:id="rId7"/>
    <p:sldId id="300" r:id="rId8"/>
    <p:sldId id="289" r:id="rId9"/>
    <p:sldId id="290" r:id="rId10"/>
    <p:sldId id="291" r:id="rId11"/>
    <p:sldId id="292" r:id="rId12"/>
    <p:sldId id="293" r:id="rId13"/>
    <p:sldId id="258" r:id="rId14"/>
    <p:sldId id="259" r:id="rId15"/>
    <p:sldId id="260" r:id="rId16"/>
    <p:sldId id="261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94" r:id="rId30"/>
    <p:sldId id="295" r:id="rId31"/>
    <p:sldId id="298" r:id="rId32"/>
    <p:sldId id="296" r:id="rId33"/>
    <p:sldId id="297" r:id="rId34"/>
    <p:sldId id="276" r:id="rId35"/>
    <p:sldId id="278" r:id="rId36"/>
    <p:sldId id="279" r:id="rId37"/>
    <p:sldId id="280" r:id="rId38"/>
    <p:sldId id="281" r:id="rId39"/>
    <p:sldId id="282" r:id="rId40"/>
    <p:sldId id="283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E480-7779-4321-83D2-7D63250048DC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D295-2471-4AD1-A8ED-51BCDB0871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E480-7779-4321-83D2-7D63250048DC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D295-2471-4AD1-A8ED-51BCDB0871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E480-7779-4321-83D2-7D63250048DC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D295-2471-4AD1-A8ED-51BCDB0871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53805A1-D238-48D7-9C0B-3E65ACD02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E480-7779-4321-83D2-7D63250048DC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D295-2471-4AD1-A8ED-51BCDB0871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E480-7779-4321-83D2-7D63250048DC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D295-2471-4AD1-A8ED-51BCDB0871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E480-7779-4321-83D2-7D63250048DC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D295-2471-4AD1-A8ED-51BCDB0871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E480-7779-4321-83D2-7D63250048DC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D295-2471-4AD1-A8ED-51BCDB0871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E480-7779-4321-83D2-7D63250048DC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D295-2471-4AD1-A8ED-51BCDB0871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E480-7779-4321-83D2-7D63250048DC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D295-2471-4AD1-A8ED-51BCDB0871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E480-7779-4321-83D2-7D63250048DC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D295-2471-4AD1-A8ED-51BCDB0871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E480-7779-4321-83D2-7D63250048DC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D295-2471-4AD1-A8ED-51BCDB0871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EE480-7779-4321-83D2-7D63250048DC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D295-2471-4AD1-A8ED-51BCDB0871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523999"/>
          </a:xfrm>
        </p:spPr>
        <p:txBody>
          <a:bodyPr/>
          <a:lstStyle/>
          <a:p>
            <a:r>
              <a:rPr lang="en-US" dirty="0" smtClean="0"/>
              <a:t>Internetworking Devices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Repeater, Hub, Bridge, switch, router, gateway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07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Broadcast domain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pPr algn="just" fontAlgn="t">
              <a:buFont typeface="Wingdings" panose="05000000000000000000" pitchFamily="2" charset="2"/>
              <a:buChar char="Ø"/>
            </a:pPr>
            <a:r>
              <a:rPr lang="en-US" dirty="0" smtClean="0">
                <a:latin typeface="+mj-lt"/>
                <a:cs typeface="Times New Roman" pitchFamily="18" charset="0"/>
              </a:rPr>
              <a:t>A broadcast domain is a domain in which a broadcast is forwarded</a:t>
            </a:r>
            <a:r>
              <a:rPr lang="en-US" smtClean="0">
                <a:latin typeface="+mj-lt"/>
                <a:cs typeface="Times New Roman" pitchFamily="18" charset="0"/>
              </a:rPr>
              <a:t>. </a:t>
            </a:r>
            <a:endParaRPr lang="en-US" smtClean="0">
              <a:latin typeface="+mj-lt"/>
              <a:cs typeface="Times New Roman" pitchFamily="18" charset="0"/>
            </a:endParaRPr>
          </a:p>
          <a:p>
            <a:pPr algn="just" fontAlgn="t">
              <a:buFont typeface="Wingdings" panose="05000000000000000000" pitchFamily="2" charset="2"/>
              <a:buChar char="Ø"/>
            </a:pPr>
            <a:r>
              <a:rPr lang="en-US" smtClean="0">
                <a:latin typeface="+mj-lt"/>
                <a:cs typeface="Times New Roman" pitchFamily="18" charset="0"/>
              </a:rPr>
              <a:t>Every one LAN will be recognized as on one broadcast domain.</a:t>
            </a:r>
            <a:endParaRPr lang="en-US" dirty="0" smtClean="0">
              <a:latin typeface="+mj-lt"/>
              <a:cs typeface="Times New Roman" pitchFamily="18" charset="0"/>
            </a:endParaRPr>
          </a:p>
          <a:p>
            <a:pPr algn="just" fontAlgn="t">
              <a:buFont typeface="Wingdings" panose="05000000000000000000" pitchFamily="2" charset="2"/>
              <a:buChar char="Ø"/>
            </a:pPr>
            <a:r>
              <a:rPr lang="en-US" dirty="0" smtClean="0">
                <a:latin typeface="+mj-lt"/>
                <a:cs typeface="Times New Roman" pitchFamily="18" charset="0"/>
              </a:rPr>
              <a:t>A broadcast domain contains all devices that can reach each other at the data link layer (OSI layer 2) by using broadcast. </a:t>
            </a:r>
          </a:p>
          <a:p>
            <a:pPr algn="just" fontAlgn="t">
              <a:buFont typeface="Wingdings" panose="05000000000000000000" pitchFamily="2" charset="2"/>
              <a:buChar char="Ø"/>
            </a:pPr>
            <a:r>
              <a:rPr lang="en-US" dirty="0" smtClean="0">
                <a:latin typeface="+mj-lt"/>
                <a:cs typeface="Times New Roman" pitchFamily="18" charset="0"/>
              </a:rPr>
              <a:t>All ports on a hub or a switch are by default in the same broadcast domain. </a:t>
            </a:r>
          </a:p>
          <a:p>
            <a:pPr algn="just" fontAlgn="t">
              <a:buFont typeface="Wingdings" panose="05000000000000000000" pitchFamily="2" charset="2"/>
              <a:buChar char="Ø"/>
            </a:pPr>
            <a:r>
              <a:rPr lang="en-US" dirty="0" smtClean="0">
                <a:latin typeface="+mj-lt"/>
                <a:cs typeface="Times New Roman" pitchFamily="18" charset="0"/>
              </a:rPr>
              <a:t>All ports on a router are in the different broadcast domains and routers don’t forward broadcasts from one broadcast domain to another.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/>
              <a:t>Broadcast Domain </a:t>
            </a:r>
            <a:endParaRPr lang="en-US" b="1" dirty="0"/>
          </a:p>
        </p:txBody>
      </p:sp>
      <p:pic>
        <p:nvPicPr>
          <p:cNvPr id="4" name="Content Placeholder 3" descr="broadcast domains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76400"/>
            <a:ext cx="6781800" cy="441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algn="just"/>
            <a:r>
              <a:rPr lang="en-US" dirty="0" smtClean="0">
                <a:latin typeface="+mj-lt"/>
                <a:cs typeface="Times New Roman" pitchFamily="18" charset="0"/>
              </a:rPr>
              <a:t>Each port on a </a:t>
            </a:r>
            <a:r>
              <a:rPr lang="en-US" b="1" dirty="0" smtClean="0">
                <a:latin typeface="+mj-lt"/>
                <a:cs typeface="Times New Roman" pitchFamily="18" charset="0"/>
              </a:rPr>
              <a:t>hub</a:t>
            </a:r>
            <a:r>
              <a:rPr lang="en-US" dirty="0" smtClean="0">
                <a:latin typeface="+mj-lt"/>
                <a:cs typeface="Times New Roman" pitchFamily="18" charset="0"/>
              </a:rPr>
              <a:t> is in the </a:t>
            </a:r>
            <a:r>
              <a:rPr lang="en-US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same collision </a:t>
            </a:r>
            <a:r>
              <a:rPr lang="en-US" dirty="0" smtClean="0">
                <a:latin typeface="+mj-lt"/>
                <a:cs typeface="Times New Roman" pitchFamily="18" charset="0"/>
              </a:rPr>
              <a:t>domain. Each port on a </a:t>
            </a:r>
            <a:r>
              <a:rPr lang="en-US" i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bridge, a switch or router </a:t>
            </a:r>
            <a:r>
              <a:rPr lang="en-US" dirty="0" smtClean="0">
                <a:latin typeface="+mj-lt"/>
                <a:cs typeface="Times New Roman" pitchFamily="18" charset="0"/>
              </a:rPr>
              <a:t>is in a </a:t>
            </a:r>
            <a:r>
              <a:rPr lang="en-US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separate collision domain</a:t>
            </a:r>
          </a:p>
          <a:p>
            <a:pPr algn="just"/>
            <a:r>
              <a:rPr lang="en-US" dirty="0" smtClean="0">
                <a:latin typeface="+mj-lt"/>
                <a:cs typeface="Times New Roman" pitchFamily="18" charset="0"/>
              </a:rPr>
              <a:t>All ports on a </a:t>
            </a:r>
            <a:r>
              <a:rPr lang="en-US" i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hub or a switch </a:t>
            </a:r>
            <a:r>
              <a:rPr lang="en-US" dirty="0" smtClean="0">
                <a:latin typeface="+mj-lt"/>
                <a:cs typeface="Times New Roman" pitchFamily="18" charset="0"/>
              </a:rPr>
              <a:t>are in the </a:t>
            </a:r>
            <a:r>
              <a:rPr lang="en-US" b="1" dirty="0" smtClean="0">
                <a:latin typeface="+mj-lt"/>
                <a:cs typeface="Times New Roman" pitchFamily="18" charset="0"/>
              </a:rPr>
              <a:t>same broadcast domain</a:t>
            </a:r>
            <a:r>
              <a:rPr lang="en-US" dirty="0" smtClean="0">
                <a:latin typeface="+mj-lt"/>
                <a:cs typeface="Times New Roman" pitchFamily="18" charset="0"/>
              </a:rPr>
              <a:t>, and </a:t>
            </a:r>
            <a:r>
              <a:rPr lang="en-US" i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all ports on a router</a:t>
            </a:r>
            <a:r>
              <a:rPr lang="en-US" dirty="0" smtClean="0">
                <a:latin typeface="+mj-lt"/>
                <a:cs typeface="Times New Roman" pitchFamily="18" charset="0"/>
              </a:rPr>
              <a:t> are in a </a:t>
            </a:r>
            <a:r>
              <a:rPr lang="en-US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different broadcast domain.</a:t>
            </a:r>
            <a:endParaRPr lang="en-US" b="1" dirty="0">
              <a:solidFill>
                <a:srgbClr val="FF0000"/>
              </a:solidFill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410-6110-42D9-9B92-F361132BB40F}" type="slidenum">
              <a:rPr lang="en-US"/>
              <a:pPr/>
              <a:t>13</a:t>
            </a:fld>
            <a:endParaRPr lang="en-US"/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Network Interface Card</a:t>
            </a:r>
            <a:endParaRPr lang="en-US" sz="4400"/>
          </a:p>
        </p:txBody>
      </p:sp>
      <p:graphicFrame>
        <p:nvGraphicFramePr>
          <p:cNvPr id="625667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2514600" y="3276600"/>
          <a:ext cx="4419600" cy="334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Bitmap Image" r:id="rId3" imgW="4067743" imgH="3076190" progId="PBrush">
                  <p:embed/>
                </p:oleObj>
              </mc:Choice>
              <mc:Fallback>
                <p:oleObj name="Bitmap Image" r:id="rId3" imgW="4067743" imgH="3076190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76600"/>
                        <a:ext cx="4419600" cy="334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668" name="Text Box 4"/>
          <p:cNvSpPr txBox="1">
            <a:spLocks noChangeArrowheads="1"/>
          </p:cNvSpPr>
          <p:nvPr/>
        </p:nvSpPr>
        <p:spPr bwMode="auto">
          <a:xfrm>
            <a:off x="609600" y="1600200"/>
            <a:ext cx="8001000" cy="12446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400" b="0" dirty="0">
                <a:latin typeface="+mj-lt"/>
              </a:rPr>
              <a:t>A network interface card (NIC) is a printed circuit board that provides network communication capabilities to and from a personal computer.   Also called a LAN adapter.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9A5E-C4E1-4DFD-9670-496DEEB3FE84}" type="slidenum">
              <a:rPr lang="en-US"/>
              <a:pPr/>
              <a:t>14</a:t>
            </a:fld>
            <a:endParaRPr lang="en-US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05800" cy="838200"/>
          </a:xfrm>
        </p:spPr>
        <p:txBody>
          <a:bodyPr/>
          <a:lstStyle/>
          <a:p>
            <a:r>
              <a:rPr lang="en-US" sz="4400"/>
              <a:t>Hub</a:t>
            </a:r>
          </a:p>
        </p:txBody>
      </p:sp>
      <p:sp>
        <p:nvSpPr>
          <p:cNvPr id="559107" name="Text Box 3"/>
          <p:cNvSpPr txBox="1">
            <a:spLocks noChangeArrowheads="1"/>
          </p:cNvSpPr>
          <p:nvPr/>
        </p:nvSpPr>
        <p:spPr bwMode="auto">
          <a:xfrm>
            <a:off x="304800" y="1600200"/>
            <a:ext cx="4114800" cy="51435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 b="0">
                <a:latin typeface="Tahoma" pitchFamily="34" charset="0"/>
              </a:rPr>
              <a:t>Connects a group of Hosts</a:t>
            </a:r>
            <a:endParaRPr lang="en-US" sz="2400" b="0"/>
          </a:p>
        </p:txBody>
      </p:sp>
      <p:graphicFrame>
        <p:nvGraphicFramePr>
          <p:cNvPr id="55910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4800600" y="1676400"/>
          <a:ext cx="38481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Bitmap Image" r:id="rId3" imgW="1876190" imgH="2266667" progId="PBrush">
                  <p:embed/>
                </p:oleObj>
              </mc:Choice>
              <mc:Fallback>
                <p:oleObj name="Bitmap Image" r:id="rId3" imgW="1876190" imgH="2266667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676400"/>
                        <a:ext cx="38481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5910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02F2-3D12-4AC6-97C1-766BF880A145}" type="slidenum">
              <a:rPr lang="en-US"/>
              <a:pPr/>
              <a:t>15</a:t>
            </a:fld>
            <a:endParaRPr lang="en-US"/>
          </a:p>
        </p:txBody>
      </p:sp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05800" cy="685800"/>
          </a:xfrm>
        </p:spPr>
        <p:txBody>
          <a:bodyPr>
            <a:normAutofit fontScale="90000"/>
          </a:bodyPr>
          <a:lstStyle/>
          <a:p>
            <a:r>
              <a:rPr lang="en-US" sz="4400"/>
              <a:t>Switch</a:t>
            </a:r>
          </a:p>
        </p:txBody>
      </p:sp>
      <p:sp>
        <p:nvSpPr>
          <p:cNvPr id="561155" name="Text Box 3"/>
          <p:cNvSpPr txBox="1">
            <a:spLocks noChangeArrowheads="1"/>
          </p:cNvSpPr>
          <p:nvPr/>
        </p:nvSpPr>
        <p:spPr bwMode="auto">
          <a:xfrm>
            <a:off x="152400" y="2819400"/>
            <a:ext cx="4038600" cy="12446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400" b="0">
                <a:latin typeface="Tahoma" pitchFamily="34" charset="0"/>
              </a:rPr>
              <a:t>Switches add more intelligence to data transfer management.  </a:t>
            </a:r>
          </a:p>
        </p:txBody>
      </p:sp>
      <p:graphicFrame>
        <p:nvGraphicFramePr>
          <p:cNvPr id="56115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4267200" y="1524000"/>
          <a:ext cx="4800600" cy="411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Bitmap Image" r:id="rId3" imgW="3914286" imgH="3352381" progId="PBrush">
                  <p:embed/>
                </p:oleObj>
              </mc:Choice>
              <mc:Fallback>
                <p:oleObj name="Bitmap Image" r:id="rId3" imgW="3914286" imgH="3352381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524000"/>
                        <a:ext cx="4800600" cy="411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9875-8E87-43DE-8DD1-0769AF84055A}" type="slidenum">
              <a:rPr lang="en-US"/>
              <a:pPr/>
              <a:t>16</a:t>
            </a:fld>
            <a:endParaRPr lang="en-US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3"/>
          </a:xfrm>
        </p:spPr>
        <p:txBody>
          <a:bodyPr>
            <a:normAutofit fontScale="90000"/>
          </a:bodyPr>
          <a:lstStyle/>
          <a:p>
            <a:r>
              <a:rPr lang="en-US" sz="4400"/>
              <a:t>Router</a:t>
            </a:r>
          </a:p>
        </p:txBody>
      </p:sp>
      <p:graphicFrame>
        <p:nvGraphicFramePr>
          <p:cNvPr id="562179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0" y="3375025"/>
          <a:ext cx="3810000" cy="326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Bitmap Image" r:id="rId3" imgW="3914286" imgH="3352381" progId="PBrush">
                  <p:embed/>
                </p:oleObj>
              </mc:Choice>
              <mc:Fallback>
                <p:oleObj name="Bitmap Image" r:id="rId3" imgW="3914286" imgH="3352381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375025"/>
                        <a:ext cx="3810000" cy="326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2180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34000" y="3429000"/>
          <a:ext cx="3810000" cy="338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Bitmap Image" r:id="rId5" imgW="3914286" imgH="3352381" progId="PBrush">
                  <p:embed/>
                </p:oleObj>
              </mc:Choice>
              <mc:Fallback>
                <p:oleObj name="Bitmap Image" r:id="rId5" imgW="3914286" imgH="3352381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429000"/>
                        <a:ext cx="3810000" cy="338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181" name="Text Box 5"/>
          <p:cNvSpPr txBox="1">
            <a:spLocks noChangeArrowheads="1"/>
          </p:cNvSpPr>
          <p:nvPr/>
        </p:nvSpPr>
        <p:spPr bwMode="auto">
          <a:xfrm>
            <a:off x="304800" y="1447800"/>
            <a:ext cx="8610600" cy="1938992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b="0" dirty="0">
                <a:latin typeface="+mj-lt"/>
              </a:rPr>
              <a:t>Routers are used to connect networks together 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b="0" dirty="0">
                <a:latin typeface="+mj-lt"/>
              </a:rPr>
              <a:t>Route packets of data from one network to another 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b="0" dirty="0">
                <a:latin typeface="+mj-lt"/>
              </a:rPr>
              <a:t>Cisco became the de facto standard of routers because of their high-quality router products 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b="0" dirty="0">
                <a:latin typeface="+mj-lt"/>
              </a:rPr>
              <a:t>Routers, by default, break up a </a:t>
            </a:r>
            <a:r>
              <a:rPr lang="en-US" sz="2400" b="0" i="1" dirty="0">
                <a:latin typeface="+mj-lt"/>
              </a:rPr>
              <a:t>broadcast domain</a:t>
            </a:r>
            <a:r>
              <a:rPr lang="en-US" sz="2400" b="0" dirty="0">
                <a:latin typeface="+mj-lt"/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09800" y="5105400"/>
            <a:ext cx="4572000" cy="1147763"/>
            <a:chOff x="1392" y="3216"/>
            <a:chExt cx="2880" cy="723"/>
          </a:xfrm>
        </p:grpSpPr>
        <p:graphicFrame>
          <p:nvGraphicFramePr>
            <p:cNvPr id="562183" name="Object 7"/>
            <p:cNvGraphicFramePr>
              <a:graphicFrameLocks noChangeAspect="1"/>
            </p:cNvGraphicFramePr>
            <p:nvPr/>
          </p:nvGraphicFramePr>
          <p:xfrm>
            <a:off x="2352" y="3246"/>
            <a:ext cx="1008" cy="6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" name="Bitmap Image" r:id="rId6" imgW="1371429" imgH="942857" progId="PBrush">
                    <p:embed/>
                  </p:oleObj>
                </mc:Choice>
                <mc:Fallback>
                  <p:oleObj name="Bitmap Image" r:id="rId6" imgW="1371429" imgH="942857" progId="PBrush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3246"/>
                          <a:ext cx="1008" cy="6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2184" name="Line 8"/>
            <p:cNvSpPr>
              <a:spLocks noChangeShapeType="1"/>
            </p:cNvSpPr>
            <p:nvPr/>
          </p:nvSpPr>
          <p:spPr bwMode="auto">
            <a:xfrm>
              <a:off x="1392" y="3216"/>
              <a:ext cx="105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2185" name="Line 9"/>
            <p:cNvSpPr>
              <a:spLocks noChangeShapeType="1"/>
            </p:cNvSpPr>
            <p:nvPr/>
          </p:nvSpPr>
          <p:spPr bwMode="auto">
            <a:xfrm flipH="1">
              <a:off x="3264" y="3360"/>
              <a:ext cx="100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Devices</a:t>
            </a:r>
            <a:endParaRPr lang="en-US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56498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735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connecting devices</a:t>
            </a:r>
            <a:endParaRPr lang="en-US" dirty="0"/>
          </a:p>
        </p:txBody>
      </p:sp>
      <p:pic>
        <p:nvPicPr>
          <p:cNvPr id="5" name="Picture 5" descr="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2286000"/>
            <a:ext cx="6151601" cy="278095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21668" y="5237544"/>
            <a:ext cx="62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86474" y="5596723"/>
            <a:ext cx="172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Passive 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3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Classification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Passive hub: operate below the physical layer</a:t>
            </a:r>
          </a:p>
          <a:p>
            <a:r>
              <a:rPr lang="en-US" dirty="0" smtClean="0"/>
              <a:t>Repeater/ active hub: operate at the physical layer</a:t>
            </a:r>
          </a:p>
          <a:p>
            <a:r>
              <a:rPr lang="en-US" dirty="0" smtClean="0"/>
              <a:t>Bridge (or two layer switch): operate at the physical and data link layer</a:t>
            </a:r>
          </a:p>
          <a:p>
            <a:r>
              <a:rPr lang="en-US" dirty="0" smtClean="0"/>
              <a:t>Router (or three layer switch): operate at physical, data link layer and network layer .</a:t>
            </a:r>
          </a:p>
          <a:p>
            <a:r>
              <a:rPr lang="en-US" dirty="0" smtClean="0"/>
              <a:t>Gateway: can operate all the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8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8683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/>
              <a:t>Networking Devices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602163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Equipment that connects directly to a network segment is referred to as a device</a:t>
            </a:r>
            <a:r>
              <a:rPr lang="en-US" smtClean="0"/>
              <a:t>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These devices are broken up into two classifications. </a:t>
            </a:r>
          </a:p>
          <a:p>
            <a:pPr marL="0" indent="0" algn="just">
              <a:buNone/>
            </a:pPr>
            <a:r>
              <a:rPr lang="en-US" smtClean="0"/>
              <a:t>-</a:t>
            </a:r>
            <a:r>
              <a:rPr lang="en-US" smtClean="0"/>
              <a:t>End-user </a:t>
            </a:r>
            <a:r>
              <a:rPr lang="en-US" smtClean="0"/>
              <a:t>devices</a:t>
            </a:r>
          </a:p>
          <a:p>
            <a:pPr marL="0" indent="0" algn="just">
              <a:buNone/>
            </a:pPr>
            <a:r>
              <a:rPr lang="en-US" smtClean="0"/>
              <a:t>-</a:t>
            </a:r>
            <a:r>
              <a:rPr lang="en-US" smtClean="0"/>
              <a:t>Network </a:t>
            </a:r>
            <a:r>
              <a:rPr lang="en-US" smtClean="0"/>
              <a:t>devices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End-user devices include computers, printers, scanners, and other devices that provide services directly to the </a:t>
            </a:r>
            <a:r>
              <a:rPr lang="en-US" smtClean="0"/>
              <a:t>user</a:t>
            </a:r>
            <a:r>
              <a:rPr lang="en-US" smtClean="0"/>
              <a:t>.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Network devices include all the devices that connect the end-user devices together to allow them to communicate.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they allow a greater number of nodes to be connected to the network. </a:t>
            </a:r>
          </a:p>
          <a:p>
            <a:r>
              <a:rPr lang="en-US" dirty="0"/>
              <a:t>Second, they extend the distance over which a network can extend. </a:t>
            </a:r>
          </a:p>
          <a:p>
            <a:r>
              <a:rPr lang="en-US" dirty="0"/>
              <a:t>Third, they localize traffic on the network. </a:t>
            </a:r>
          </a:p>
          <a:p>
            <a:r>
              <a:rPr lang="en-US" dirty="0"/>
              <a:t>Fourth, they can merge existing networks.</a:t>
            </a:r>
          </a:p>
          <a:p>
            <a:r>
              <a:rPr lang="en-US" dirty="0"/>
              <a:t>Fifth, they isolate network problems so that they can be diagnosed more easily.  </a:t>
            </a:r>
          </a:p>
        </p:txBody>
      </p:sp>
    </p:spTree>
    <p:extLst>
      <p:ext uri="{BB962C8B-B14F-4D97-AF65-F5344CB8AC3E}">
        <p14:creationId xmlns:p14="http://schemas.microsoft.com/office/powerpoint/2010/main" val="17782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passive hub is just a connector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passive hub is a central connecting device in a network that acts as a point contact for wires from numerous stations in a star topology.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does not provide any regeneration or processing of signals.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3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Repeater in the OSI model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40" y="1676400"/>
            <a:ext cx="6324660" cy="478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35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repeater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90" y="1981201"/>
            <a:ext cx="7398909" cy="4086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436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of a repeater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762" y="2557465"/>
            <a:ext cx="5822860" cy="331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151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6388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>
                <a:latin typeface="+mj-lt"/>
                <a:cs typeface="Times New Roman" pitchFamily="18" charset="0"/>
              </a:rPr>
              <a:t>Device that operates only in the physical layer</a:t>
            </a:r>
          </a:p>
          <a:p>
            <a:pPr algn="just"/>
            <a:r>
              <a:rPr lang="en-US" dirty="0" smtClean="0">
                <a:latin typeface="+mj-lt"/>
                <a:cs typeface="Times New Roman" pitchFamily="18" charset="0"/>
              </a:rPr>
              <a:t>During signal transmission, signal may attenuate and the integrity of data is changed.</a:t>
            </a:r>
          </a:p>
          <a:p>
            <a:pPr algn="just"/>
            <a:r>
              <a:rPr lang="en-US" dirty="0">
                <a:latin typeface="+mj-lt"/>
                <a:cs typeface="Times New Roman" pitchFamily="18" charset="0"/>
              </a:rPr>
              <a:t>A repeater receives a signal and, before it becomes too </a:t>
            </a:r>
            <a:r>
              <a:rPr lang="en-US" dirty="0" smtClean="0">
                <a:latin typeface="+mj-lt"/>
                <a:cs typeface="Times New Roman" pitchFamily="18" charset="0"/>
              </a:rPr>
              <a:t>weak or corrupted</a:t>
            </a:r>
            <a:r>
              <a:rPr lang="en-US" dirty="0">
                <a:latin typeface="+mj-lt"/>
                <a:cs typeface="Times New Roman" pitchFamily="18" charset="0"/>
              </a:rPr>
              <a:t>, regenerates the original </a:t>
            </a:r>
            <a:r>
              <a:rPr lang="en-US" dirty="0" smtClean="0">
                <a:latin typeface="+mj-lt"/>
                <a:cs typeface="Times New Roman" pitchFamily="18" charset="0"/>
              </a:rPr>
              <a:t>bit pattern.</a:t>
            </a:r>
          </a:p>
          <a:p>
            <a:pPr algn="just"/>
            <a:r>
              <a:rPr lang="en-US" dirty="0">
                <a:latin typeface="+mj-lt"/>
                <a:cs typeface="Times New Roman" pitchFamily="18" charset="0"/>
              </a:rPr>
              <a:t>The repeater then sends the </a:t>
            </a:r>
            <a:r>
              <a:rPr lang="en-US" dirty="0" smtClean="0">
                <a:latin typeface="+mj-lt"/>
                <a:cs typeface="Times New Roman" pitchFamily="18" charset="0"/>
              </a:rPr>
              <a:t>refreshed signal.</a:t>
            </a:r>
          </a:p>
          <a:p>
            <a:pPr algn="just"/>
            <a:r>
              <a:rPr lang="en-US" dirty="0">
                <a:latin typeface="+mj-lt"/>
                <a:cs typeface="Times New Roman" pitchFamily="18" charset="0"/>
              </a:rPr>
              <a:t>A repeater can extend the physical length of a </a:t>
            </a:r>
            <a:r>
              <a:rPr lang="en-US" dirty="0" smtClean="0">
                <a:latin typeface="+mj-lt"/>
                <a:cs typeface="Times New Roman" pitchFamily="18" charset="0"/>
              </a:rPr>
              <a:t>LAN</a:t>
            </a:r>
          </a:p>
          <a:p>
            <a:pPr algn="just"/>
            <a:r>
              <a:rPr lang="en-US" dirty="0">
                <a:latin typeface="+mj-lt"/>
                <a:cs typeface="Times New Roman" pitchFamily="18" charset="0"/>
              </a:rPr>
              <a:t>A repeater does not actually connect two LANs; it connects two segments of </a:t>
            </a:r>
            <a:r>
              <a:rPr lang="en-US" dirty="0" smtClean="0">
                <a:latin typeface="+mj-lt"/>
                <a:cs typeface="Times New Roman" pitchFamily="18" charset="0"/>
              </a:rPr>
              <a:t>the same LAN</a:t>
            </a:r>
            <a:r>
              <a:rPr lang="en-US" dirty="0">
                <a:latin typeface="+mj-lt"/>
                <a:cs typeface="Times New Roman" pitchFamily="18" charset="0"/>
              </a:rPr>
              <a:t>. </a:t>
            </a:r>
            <a:endParaRPr lang="en-US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+mj-lt"/>
                <a:cs typeface="Times New Roman" pitchFamily="18" charset="0"/>
              </a:rPr>
              <a:t>The </a:t>
            </a:r>
            <a:r>
              <a:rPr lang="en-US" dirty="0">
                <a:latin typeface="+mj-lt"/>
                <a:cs typeface="Times New Roman" pitchFamily="18" charset="0"/>
              </a:rPr>
              <a:t>segments </a:t>
            </a:r>
            <a:r>
              <a:rPr lang="en-US" dirty="0" smtClean="0">
                <a:latin typeface="+mj-lt"/>
                <a:cs typeface="Times New Roman" pitchFamily="18" charset="0"/>
              </a:rPr>
              <a:t>connected are </a:t>
            </a:r>
            <a:r>
              <a:rPr lang="en-US" dirty="0">
                <a:latin typeface="+mj-lt"/>
                <a:cs typeface="Times New Roman" pitchFamily="18" charset="0"/>
              </a:rPr>
              <a:t>still part of one single LAN</a:t>
            </a:r>
            <a:r>
              <a:rPr lang="en-US" dirty="0" smtClean="0">
                <a:latin typeface="+mj-lt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A repeater is </a:t>
            </a:r>
            <a:r>
              <a:rPr lang="en-US" dirty="0" smtClean="0">
                <a:latin typeface="+mj-lt"/>
                <a:cs typeface="Times New Roman" pitchFamily="18" charset="0"/>
              </a:rPr>
              <a:t>not a </a:t>
            </a:r>
            <a:r>
              <a:rPr lang="en-US" dirty="0">
                <a:latin typeface="+mj-lt"/>
                <a:cs typeface="Times New Roman" pitchFamily="18" charset="0"/>
              </a:rPr>
              <a:t>device that can </a:t>
            </a:r>
            <a:r>
              <a:rPr lang="en-US" dirty="0" smtClean="0">
                <a:latin typeface="+mj-lt"/>
                <a:cs typeface="Times New Roman" pitchFamily="18" charset="0"/>
              </a:rPr>
              <a:t>connect two </a:t>
            </a:r>
            <a:r>
              <a:rPr lang="en-US" dirty="0">
                <a:latin typeface="+mj-lt"/>
                <a:cs typeface="Times New Roman" pitchFamily="18" charset="0"/>
              </a:rPr>
              <a:t>LANs of different protocols</a:t>
            </a:r>
            <a:r>
              <a:rPr lang="en-US" dirty="0" smtClean="0">
                <a:latin typeface="+mj-lt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>
                <a:latin typeface="+mj-lt"/>
                <a:cs typeface="Times New Roman" pitchFamily="18" charset="0"/>
              </a:rPr>
              <a:t>The location of a repeater </a:t>
            </a:r>
            <a:r>
              <a:rPr lang="en-US" dirty="0" smtClean="0">
                <a:latin typeface="+mj-lt"/>
                <a:cs typeface="Times New Roman" pitchFamily="18" charset="0"/>
              </a:rPr>
              <a:t>on a </a:t>
            </a:r>
            <a:r>
              <a:rPr lang="en-US" dirty="0">
                <a:latin typeface="+mj-lt"/>
                <a:cs typeface="Times New Roman" pitchFamily="18" charset="0"/>
              </a:rPr>
              <a:t>link is vital</a:t>
            </a:r>
            <a:r>
              <a:rPr lang="en-US" dirty="0" smtClean="0">
                <a:latin typeface="+mj-lt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A repeater must be placed so that a </a:t>
            </a:r>
            <a:r>
              <a:rPr lang="en-US" dirty="0" smtClean="0">
                <a:latin typeface="+mj-lt"/>
                <a:cs typeface="Times New Roman" pitchFamily="18" charset="0"/>
              </a:rPr>
              <a:t>signal reaches it </a:t>
            </a:r>
            <a:r>
              <a:rPr lang="en-US" dirty="0">
                <a:latin typeface="+mj-lt"/>
                <a:cs typeface="Times New Roman" pitchFamily="18" charset="0"/>
              </a:rPr>
              <a:t>before any </a:t>
            </a:r>
            <a:r>
              <a:rPr lang="en-US" dirty="0" smtClean="0">
                <a:latin typeface="+mj-lt"/>
                <a:cs typeface="Times New Roman" pitchFamily="18" charset="0"/>
              </a:rPr>
              <a:t>noise changes </a:t>
            </a:r>
            <a:r>
              <a:rPr lang="en-US" dirty="0">
                <a:latin typeface="+mj-lt"/>
                <a:cs typeface="Times New Roman" pitchFamily="18" charset="0"/>
              </a:rPr>
              <a:t>the </a:t>
            </a:r>
            <a:r>
              <a:rPr lang="en-US" dirty="0" smtClean="0">
                <a:latin typeface="+mj-lt"/>
                <a:cs typeface="Times New Roman" pitchFamily="18" charset="0"/>
              </a:rPr>
              <a:t>meaning of </a:t>
            </a:r>
            <a:r>
              <a:rPr lang="en-US" dirty="0">
                <a:latin typeface="+mj-lt"/>
                <a:cs typeface="Times New Roman" pitchFamily="18" charset="0"/>
              </a:rPr>
              <a:t>any of its bits.</a:t>
            </a:r>
          </a:p>
        </p:txBody>
      </p:sp>
    </p:spTree>
    <p:extLst>
      <p:ext uri="{BB962C8B-B14F-4D97-AF65-F5344CB8AC3E}">
        <p14:creationId xmlns:p14="http://schemas.microsoft.com/office/powerpoint/2010/main" val="328345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Repeater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Autofit/>
          </a:bodyPr>
          <a:lstStyle/>
          <a:p>
            <a:pPr marL="0" indent="0" algn="just"/>
            <a:r>
              <a:rPr lang="en-US" sz="2500" dirty="0">
                <a:latin typeface="+mj-lt"/>
                <a:cs typeface="Times New Roman" pitchFamily="18" charset="0"/>
              </a:rPr>
              <a:t>A repeater can </a:t>
            </a:r>
            <a:r>
              <a:rPr lang="en-US" sz="2500" dirty="0" smtClean="0">
                <a:latin typeface="+mj-lt"/>
                <a:cs typeface="Times New Roman" pitchFamily="18" charset="0"/>
              </a:rPr>
              <a:t>overcome the </a:t>
            </a:r>
            <a:r>
              <a:rPr lang="en-US" sz="2500" dirty="0">
                <a:latin typeface="+mj-lt"/>
                <a:cs typeface="Times New Roman" pitchFamily="18" charset="0"/>
              </a:rPr>
              <a:t>10Base5 Ethernet length restriction. In this </a:t>
            </a:r>
            <a:r>
              <a:rPr lang="en-US" sz="2500" dirty="0" smtClean="0">
                <a:latin typeface="+mj-lt"/>
                <a:cs typeface="Times New Roman" pitchFamily="18" charset="0"/>
              </a:rPr>
              <a:t>standard, the </a:t>
            </a:r>
            <a:r>
              <a:rPr lang="en-US" sz="2500" dirty="0">
                <a:latin typeface="+mj-lt"/>
                <a:cs typeface="Times New Roman" pitchFamily="18" charset="0"/>
              </a:rPr>
              <a:t>length of the cable is limited to 500 m. </a:t>
            </a:r>
            <a:endParaRPr lang="en-US" sz="2500" dirty="0" smtClean="0">
              <a:latin typeface="+mj-lt"/>
              <a:cs typeface="Times New Roman" pitchFamily="18" charset="0"/>
            </a:endParaRPr>
          </a:p>
          <a:p>
            <a:pPr marL="0" indent="0" algn="just"/>
            <a:r>
              <a:rPr lang="en-US" sz="2500" dirty="0" smtClean="0">
                <a:latin typeface="+mj-lt"/>
                <a:cs typeface="Times New Roman" pitchFamily="18" charset="0"/>
              </a:rPr>
              <a:t>To extend </a:t>
            </a:r>
            <a:r>
              <a:rPr lang="en-US" sz="2500" dirty="0">
                <a:latin typeface="+mj-lt"/>
                <a:cs typeface="Times New Roman" pitchFamily="18" charset="0"/>
              </a:rPr>
              <a:t>this length, </a:t>
            </a:r>
            <a:r>
              <a:rPr lang="en-US" sz="2500" dirty="0" smtClean="0">
                <a:latin typeface="+mj-lt"/>
                <a:cs typeface="Times New Roman" pitchFamily="18" charset="0"/>
              </a:rPr>
              <a:t>we divide </a:t>
            </a:r>
            <a:r>
              <a:rPr lang="en-US" sz="2500" dirty="0">
                <a:latin typeface="+mj-lt"/>
                <a:cs typeface="Times New Roman" pitchFamily="18" charset="0"/>
              </a:rPr>
              <a:t>the </a:t>
            </a:r>
            <a:r>
              <a:rPr lang="en-US" sz="2500" dirty="0" smtClean="0">
                <a:latin typeface="+mj-lt"/>
                <a:cs typeface="Times New Roman" pitchFamily="18" charset="0"/>
              </a:rPr>
              <a:t>cable into </a:t>
            </a:r>
            <a:r>
              <a:rPr lang="en-US" sz="2500" dirty="0">
                <a:latin typeface="+mj-lt"/>
                <a:cs typeface="Times New Roman" pitchFamily="18" charset="0"/>
              </a:rPr>
              <a:t>segments and install repeaters between segments. </a:t>
            </a:r>
            <a:endParaRPr lang="en-US" sz="2500" dirty="0" smtClean="0">
              <a:latin typeface="+mj-lt"/>
              <a:cs typeface="Times New Roman" pitchFamily="18" charset="0"/>
            </a:endParaRPr>
          </a:p>
          <a:p>
            <a:pPr marL="0" indent="0" algn="just"/>
            <a:r>
              <a:rPr lang="en-US" sz="2500" dirty="0" smtClean="0">
                <a:latin typeface="+mj-lt"/>
                <a:cs typeface="Times New Roman" pitchFamily="18" charset="0"/>
              </a:rPr>
              <a:t>Note </a:t>
            </a:r>
            <a:r>
              <a:rPr lang="en-US" sz="2500" dirty="0">
                <a:latin typeface="+mj-lt"/>
                <a:cs typeface="Times New Roman" pitchFamily="18" charset="0"/>
              </a:rPr>
              <a:t>that the whole network </a:t>
            </a:r>
            <a:r>
              <a:rPr lang="en-US" sz="2500" dirty="0" smtClean="0">
                <a:latin typeface="+mj-lt"/>
                <a:cs typeface="Times New Roman" pitchFamily="18" charset="0"/>
              </a:rPr>
              <a:t>is still </a:t>
            </a:r>
            <a:r>
              <a:rPr lang="en-US" sz="2500" dirty="0">
                <a:latin typeface="+mj-lt"/>
                <a:cs typeface="Times New Roman" pitchFamily="18" charset="0"/>
              </a:rPr>
              <a:t>considered one LAN, but the portions of the network separated </a:t>
            </a:r>
            <a:r>
              <a:rPr lang="en-US" sz="2500" dirty="0" smtClean="0">
                <a:latin typeface="+mj-lt"/>
                <a:cs typeface="Times New Roman" pitchFamily="18" charset="0"/>
              </a:rPr>
              <a:t>by repeaters are called </a:t>
            </a:r>
            <a:r>
              <a:rPr lang="en-US" sz="2500" dirty="0">
                <a:latin typeface="+mj-lt"/>
                <a:cs typeface="Times New Roman" pitchFamily="18" charset="0"/>
              </a:rPr>
              <a:t>segments. </a:t>
            </a:r>
            <a:endParaRPr lang="en-US" sz="2500" dirty="0" smtClean="0">
              <a:latin typeface="+mj-lt"/>
              <a:cs typeface="Times New Roman" pitchFamily="18" charset="0"/>
            </a:endParaRPr>
          </a:p>
          <a:p>
            <a:pPr marL="0" indent="0" algn="just"/>
            <a:r>
              <a:rPr lang="en-US" sz="2500" dirty="0" smtClean="0">
                <a:latin typeface="+mj-lt"/>
                <a:cs typeface="Times New Roman" pitchFamily="18" charset="0"/>
              </a:rPr>
              <a:t>The </a:t>
            </a:r>
            <a:r>
              <a:rPr lang="en-US" sz="2500" dirty="0">
                <a:latin typeface="+mj-lt"/>
                <a:cs typeface="Times New Roman" pitchFamily="18" charset="0"/>
              </a:rPr>
              <a:t>repeater acts as a two-port node</a:t>
            </a:r>
            <a:r>
              <a:rPr lang="en-US" sz="2500" dirty="0" smtClean="0">
                <a:latin typeface="+mj-lt"/>
                <a:cs typeface="Times New Roman" pitchFamily="18" charset="0"/>
              </a:rPr>
              <a:t>, but </a:t>
            </a:r>
            <a:r>
              <a:rPr lang="en-US" sz="2500" dirty="0">
                <a:latin typeface="+mj-lt"/>
                <a:cs typeface="Times New Roman" pitchFamily="18" charset="0"/>
              </a:rPr>
              <a:t>operates only in the </a:t>
            </a:r>
            <a:r>
              <a:rPr lang="en-US" sz="2500" dirty="0" smtClean="0">
                <a:latin typeface="+mj-lt"/>
                <a:cs typeface="Times New Roman" pitchFamily="18" charset="0"/>
              </a:rPr>
              <a:t>physical layer</a:t>
            </a:r>
            <a:r>
              <a:rPr lang="en-US" sz="2500" dirty="0">
                <a:latin typeface="+mj-lt"/>
                <a:cs typeface="Times New Roman" pitchFamily="18" charset="0"/>
              </a:rPr>
              <a:t>. </a:t>
            </a:r>
            <a:endParaRPr lang="en-US" sz="2500" dirty="0" smtClean="0">
              <a:latin typeface="+mj-lt"/>
              <a:cs typeface="Times New Roman" pitchFamily="18" charset="0"/>
            </a:endParaRPr>
          </a:p>
          <a:p>
            <a:pPr marL="0" indent="0" algn="just"/>
            <a:r>
              <a:rPr lang="en-US" sz="2500" dirty="0" smtClean="0">
                <a:latin typeface="+mj-lt"/>
                <a:cs typeface="Times New Roman" pitchFamily="18" charset="0"/>
              </a:rPr>
              <a:t>When it </a:t>
            </a:r>
            <a:r>
              <a:rPr lang="en-US" sz="2500" dirty="0">
                <a:latin typeface="+mj-lt"/>
                <a:cs typeface="Times New Roman" pitchFamily="18" charset="0"/>
              </a:rPr>
              <a:t>receives a frame from any of the ports, it regenerates and forwards it </a:t>
            </a:r>
            <a:r>
              <a:rPr lang="en-US" sz="2500" dirty="0" smtClean="0">
                <a:latin typeface="+mj-lt"/>
                <a:cs typeface="Times New Roman" pitchFamily="18" charset="0"/>
              </a:rPr>
              <a:t>to the other port</a:t>
            </a:r>
            <a:r>
              <a:rPr lang="en-US" sz="2500" dirty="0">
                <a:latin typeface="+mj-lt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617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Active Hub 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8658" y="2557465"/>
            <a:ext cx="6569068" cy="331787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34256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638800" cy="792162"/>
          </a:xfrm>
        </p:spPr>
        <p:txBody>
          <a:bodyPr/>
          <a:lstStyle/>
          <a:p>
            <a:r>
              <a:rPr lang="en-US" dirty="0" smtClean="0"/>
              <a:t>Active 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latin typeface="+mj-lt"/>
                <a:cs typeface="Times New Roman" pitchFamily="18" charset="0"/>
              </a:rPr>
              <a:t>A multi port repeater</a:t>
            </a:r>
          </a:p>
          <a:p>
            <a:pPr algn="just"/>
            <a:r>
              <a:rPr lang="en-US" dirty="0" smtClean="0">
                <a:latin typeface="+mj-lt"/>
                <a:cs typeface="Times New Roman" pitchFamily="18" charset="0"/>
              </a:rPr>
              <a:t>Normally </a:t>
            </a:r>
            <a:r>
              <a:rPr lang="en-US" dirty="0">
                <a:latin typeface="+mj-lt"/>
                <a:cs typeface="Times New Roman" pitchFamily="18" charset="0"/>
              </a:rPr>
              <a:t>used to create </a:t>
            </a:r>
            <a:r>
              <a:rPr lang="en-US" dirty="0" smtClean="0">
                <a:latin typeface="+mj-lt"/>
                <a:cs typeface="Times New Roman" pitchFamily="18" charset="0"/>
              </a:rPr>
              <a:t>connections between </a:t>
            </a:r>
            <a:r>
              <a:rPr lang="en-US" dirty="0">
                <a:latin typeface="+mj-lt"/>
                <a:cs typeface="Times New Roman" pitchFamily="18" charset="0"/>
              </a:rPr>
              <a:t>stations in a physical star </a:t>
            </a:r>
            <a:r>
              <a:rPr lang="en-US" dirty="0" smtClean="0">
                <a:latin typeface="+mj-lt"/>
                <a:cs typeface="Times New Roman" pitchFamily="18" charset="0"/>
              </a:rPr>
              <a:t>topology</a:t>
            </a:r>
          </a:p>
          <a:p>
            <a:pPr algn="just"/>
            <a:r>
              <a:rPr lang="en-US" dirty="0" smtClean="0">
                <a:latin typeface="+mj-lt"/>
                <a:cs typeface="Times New Roman" pitchFamily="18" charset="0"/>
              </a:rPr>
              <a:t>Hubs </a:t>
            </a:r>
            <a:r>
              <a:rPr lang="en-US" dirty="0">
                <a:latin typeface="+mj-lt"/>
                <a:cs typeface="Times New Roman" pitchFamily="18" charset="0"/>
              </a:rPr>
              <a:t>can also be used </a:t>
            </a:r>
            <a:r>
              <a:rPr lang="en-US" dirty="0" smtClean="0">
                <a:latin typeface="+mj-lt"/>
                <a:cs typeface="Times New Roman" pitchFamily="18" charset="0"/>
              </a:rPr>
              <a:t>to create multiple levels </a:t>
            </a:r>
            <a:r>
              <a:rPr lang="en-US" dirty="0">
                <a:latin typeface="+mj-lt"/>
                <a:cs typeface="Times New Roman" pitchFamily="18" charset="0"/>
              </a:rPr>
              <a:t>of </a:t>
            </a:r>
            <a:r>
              <a:rPr lang="en-US" dirty="0" smtClean="0">
                <a:latin typeface="+mj-lt"/>
                <a:cs typeface="Times New Roman" pitchFamily="18" charset="0"/>
              </a:rPr>
              <a:t>hierarchy</a:t>
            </a:r>
          </a:p>
          <a:p>
            <a:pPr algn="just"/>
            <a:r>
              <a:rPr lang="en-US" dirty="0">
                <a:latin typeface="+mj-lt"/>
                <a:cs typeface="Times New Roman" pitchFamily="18" charset="0"/>
              </a:rPr>
              <a:t>The hierarchical use </a:t>
            </a:r>
            <a:r>
              <a:rPr lang="en-US" dirty="0" smtClean="0">
                <a:latin typeface="+mj-lt"/>
                <a:cs typeface="Times New Roman" pitchFamily="18" charset="0"/>
              </a:rPr>
              <a:t>of hubs </a:t>
            </a:r>
            <a:r>
              <a:rPr lang="en-US" dirty="0">
                <a:latin typeface="+mj-lt"/>
                <a:cs typeface="Times New Roman" pitchFamily="18" charset="0"/>
              </a:rPr>
              <a:t>removes the length limitation of 10Base-T (100 m</a:t>
            </a:r>
            <a:r>
              <a:rPr lang="en-US" dirty="0" smtClean="0">
                <a:latin typeface="+mj-lt"/>
                <a:cs typeface="Times New Roman" pitchFamily="18" charset="0"/>
              </a:rPr>
              <a:t>)</a:t>
            </a:r>
          </a:p>
          <a:p>
            <a:pPr algn="just"/>
            <a:r>
              <a:rPr lang="en-US" dirty="0">
                <a:latin typeface="+mj-lt"/>
                <a:cs typeface="Times New Roman" pitchFamily="18" charset="0"/>
              </a:rPr>
              <a:t>A hub takes the data that comes into a port and sends it out all the other ports in the hub.  It doesn't perform any filtering or redirection of data.</a:t>
            </a:r>
          </a:p>
        </p:txBody>
      </p:sp>
      <p:pic>
        <p:nvPicPr>
          <p:cNvPr id="4" name="Picture 7" descr="FIG7-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65"/>
          <a:stretch>
            <a:fillRect/>
          </a:stretch>
        </p:blipFill>
        <p:spPr bwMode="auto">
          <a:xfrm>
            <a:off x="6336761" y="533400"/>
            <a:ext cx="2807239" cy="192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7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algn="just" fontAlgn="base"/>
            <a:r>
              <a:rPr lang="en-US" dirty="0" smtClean="0"/>
              <a:t>A Hub is the simplest of these devices out of the five compared.</a:t>
            </a:r>
          </a:p>
          <a:p>
            <a:pPr algn="just" fontAlgn="base"/>
            <a:r>
              <a:rPr lang="en-US" dirty="0" smtClean="0"/>
              <a:t>Hubs cannot filter data so data packets are sent to all connected devices/computers. </a:t>
            </a:r>
          </a:p>
          <a:p>
            <a:pPr algn="just" fontAlgn="base"/>
            <a:r>
              <a:rPr lang="en-US" dirty="0" smtClean="0"/>
              <a:t>The device has to make decision if it needs the packet. This can slow down the network overall.</a:t>
            </a:r>
          </a:p>
          <a:p>
            <a:pPr algn="just" fontAlgn="base"/>
            <a:r>
              <a:rPr lang="en-US" dirty="0" smtClean="0"/>
              <a:t>Hubs do not have intelligence to find out best path for data packets. </a:t>
            </a:r>
          </a:p>
          <a:p>
            <a:pPr algn="just" fontAlgn="base"/>
            <a:r>
              <a:rPr lang="en-US" dirty="0" smtClean="0"/>
              <a:t>This leads to inefficiencies and wastage.</a:t>
            </a:r>
          </a:p>
          <a:p>
            <a:pPr algn="just" fontAlgn="base"/>
            <a:r>
              <a:rPr lang="en-US" dirty="0" smtClean="0"/>
              <a:t>Pretty much repeat signal on one end to another.</a:t>
            </a:r>
          </a:p>
          <a:p>
            <a:pPr algn="just" fontAlgn="base"/>
            <a:r>
              <a:rPr lang="en-US" dirty="0" smtClean="0"/>
              <a:t>Hubs are used on small networks where data transmission is not very high.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8153400" cy="9445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600" b="1" dirty="0" smtClean="0"/>
              <a:t>Collision domains and Broadcast domains</a:t>
            </a:r>
            <a:endParaRPr lang="en-US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47800"/>
            <a:ext cx="8153400" cy="4876800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mtClean="0">
                <a:latin typeface="+mj-lt"/>
                <a:cs typeface="Times New Roman" pitchFamily="18" charset="0"/>
              </a:rPr>
              <a:t>Is a network segment with two or more devices sharing the same BW.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mtClean="0">
                <a:latin typeface="+mj-lt"/>
                <a:cs typeface="Times New Roman" pitchFamily="18" charset="0"/>
              </a:rPr>
              <a:t>The </a:t>
            </a:r>
            <a:r>
              <a:rPr lang="en-US" dirty="0" smtClean="0">
                <a:latin typeface="+mj-lt"/>
                <a:cs typeface="Times New Roman" pitchFamily="18" charset="0"/>
              </a:rPr>
              <a:t>definition of a collision domain is a set of LAN devices whose frames could collide with one another.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+mj-lt"/>
                <a:cs typeface="Times New Roman" pitchFamily="18" charset="0"/>
              </a:rPr>
              <a:t>This happens with hubs, bridges, repeaters and wireless access points as only one device can send and receive.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+mj-lt"/>
                <a:cs typeface="Times New Roman" pitchFamily="18" charset="0"/>
              </a:rPr>
              <a:t> If more than one device tries sending or receiving, the information is lost and irrecoverable it will need to be resent.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+mj-lt"/>
                <a:cs typeface="Times New Roman" pitchFamily="18" charset="0"/>
              </a:rPr>
              <a:t>This can slow down network performance along with making it a security threat.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 smtClean="0"/>
              <a:t>A bridge is more complex than hub.</a:t>
            </a:r>
          </a:p>
          <a:p>
            <a:pPr fontAlgn="base"/>
            <a:r>
              <a:rPr lang="en-US" dirty="0" smtClean="0"/>
              <a:t>A bridge maintains a MAC address table for both LAN segments it is connected to.</a:t>
            </a:r>
          </a:p>
          <a:p>
            <a:pPr fontAlgn="base"/>
            <a:r>
              <a:rPr lang="en-US" dirty="0" smtClean="0"/>
              <a:t>Bridge has a single incoming and outgoing port.</a:t>
            </a:r>
          </a:p>
          <a:p>
            <a:pPr fontAlgn="base"/>
            <a:r>
              <a:rPr lang="en-US" dirty="0" smtClean="0"/>
              <a:t>Bridge filters traffic on the LAN by looking at the MAC address.</a:t>
            </a:r>
          </a:p>
          <a:p>
            <a:pPr fontAlgn="base"/>
            <a:r>
              <a:rPr lang="en-US" dirty="0" smtClean="0"/>
              <a:t>Bridge looks at the destination of the packet before forwarding unlike a hub.</a:t>
            </a:r>
          </a:p>
          <a:p>
            <a:pPr fontAlgn="base"/>
            <a:r>
              <a:rPr lang="en-US" dirty="0" smtClean="0"/>
              <a:t>It restricts transmission on other LAN segment if destination is not found.</a:t>
            </a:r>
          </a:p>
          <a:p>
            <a:pPr fontAlgn="base"/>
            <a:r>
              <a:rPr lang="en-US" dirty="0" smtClean="0"/>
              <a:t>Bridges are used to separate parts of a network that do not need to communicate regularly, but need to be connected.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bridge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994" y="2557465"/>
            <a:ext cx="4732394" cy="331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677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 algn="just" fontAlgn="base"/>
            <a:r>
              <a:rPr lang="en-US" dirty="0" smtClean="0"/>
              <a:t>A switch when compared to bridge </a:t>
            </a:r>
            <a:r>
              <a:rPr lang="en-US" i="1" dirty="0" smtClean="0"/>
              <a:t>has multiple ports</a:t>
            </a:r>
            <a:r>
              <a:rPr lang="en-US" dirty="0" smtClean="0"/>
              <a:t>.</a:t>
            </a:r>
          </a:p>
          <a:p>
            <a:pPr algn="just" fontAlgn="base"/>
            <a:r>
              <a:rPr lang="en-US" dirty="0" smtClean="0"/>
              <a:t>Switches can </a:t>
            </a:r>
            <a:r>
              <a:rPr lang="en-US" i="1" dirty="0" smtClean="0"/>
              <a:t>perform error checking</a:t>
            </a:r>
            <a:r>
              <a:rPr lang="en-US" dirty="0" smtClean="0"/>
              <a:t> before forwarding data.</a:t>
            </a:r>
          </a:p>
          <a:p>
            <a:pPr algn="just" fontAlgn="base"/>
            <a:r>
              <a:rPr lang="en-US" dirty="0" smtClean="0"/>
              <a:t>Switches are </a:t>
            </a:r>
            <a:r>
              <a:rPr lang="en-US" i="1" dirty="0" smtClean="0"/>
              <a:t>very efficient</a:t>
            </a:r>
            <a:r>
              <a:rPr lang="en-US" dirty="0" smtClean="0"/>
              <a:t> by not forwarding packets that error-</a:t>
            </a:r>
            <a:r>
              <a:rPr lang="en-US" dirty="0" err="1" smtClean="0"/>
              <a:t>ed</a:t>
            </a:r>
            <a:r>
              <a:rPr lang="en-US" dirty="0" smtClean="0"/>
              <a:t> out or forwarding good packets selectively to correct devices only.</a:t>
            </a:r>
          </a:p>
          <a:p>
            <a:pPr algn="just" fontAlgn="base"/>
            <a:r>
              <a:rPr lang="en-US" dirty="0" smtClean="0"/>
              <a:t>Switches can </a:t>
            </a:r>
            <a:r>
              <a:rPr lang="en-US" i="1" dirty="0" smtClean="0"/>
              <a:t>support both layer 2 (based on MAC Address) and layer 3 (Based on IP address)</a:t>
            </a:r>
            <a:r>
              <a:rPr lang="en-US" dirty="0" smtClean="0"/>
              <a:t> depending on the type of switch.</a:t>
            </a:r>
          </a:p>
          <a:p>
            <a:pPr algn="just" fontAlgn="base"/>
            <a:r>
              <a:rPr lang="en-US" dirty="0" smtClean="0"/>
              <a:t>Usually </a:t>
            </a:r>
            <a:r>
              <a:rPr lang="en-US" i="1" dirty="0" smtClean="0"/>
              <a:t>large networks use switches</a:t>
            </a:r>
            <a:r>
              <a:rPr lang="en-US" dirty="0" smtClean="0"/>
              <a:t> instead of hubs to connect computers within the same subnet.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Autofit/>
          </a:bodyPr>
          <a:lstStyle/>
          <a:p>
            <a:pPr algn="just" fontAlgn="base"/>
            <a:r>
              <a:rPr lang="en-US" sz="2400" dirty="0" smtClean="0">
                <a:cs typeface="Times New Roman" pitchFamily="18" charset="0"/>
              </a:rPr>
              <a:t>A router, like a switch forwards packets based on address.</a:t>
            </a:r>
          </a:p>
          <a:p>
            <a:pPr algn="just" fontAlgn="base"/>
            <a:r>
              <a:rPr lang="en-US" sz="2400" dirty="0" smtClean="0">
                <a:cs typeface="Times New Roman" pitchFamily="18" charset="0"/>
              </a:rPr>
              <a:t>A router uses the IP address to forward packets. This allows the network to go across different protocols.</a:t>
            </a:r>
          </a:p>
          <a:p>
            <a:pPr algn="just" fontAlgn="base"/>
            <a:r>
              <a:rPr lang="en-US" sz="2400" dirty="0" smtClean="0">
                <a:cs typeface="Times New Roman" pitchFamily="18" charset="0"/>
              </a:rPr>
              <a:t>Routers forward packets based on software while a switch (Layer 3 for example) forwards using hardware called ASIC (Application Specific Integrated Circuits)</a:t>
            </a:r>
          </a:p>
          <a:p>
            <a:pPr algn="just" fontAlgn="base"/>
            <a:r>
              <a:rPr lang="en-US" sz="2400" dirty="0" smtClean="0">
                <a:cs typeface="Times New Roman" pitchFamily="18" charset="0"/>
              </a:rPr>
              <a:t>Routers support different WAN technologies but switches do not.</a:t>
            </a:r>
          </a:p>
          <a:p>
            <a:pPr algn="just" fontAlgn="base"/>
            <a:r>
              <a:rPr lang="en-US" sz="2400" dirty="0" smtClean="0">
                <a:cs typeface="Times New Roman" pitchFamily="18" charset="0"/>
              </a:rPr>
              <a:t>Wireless Routers have Access Point built in.</a:t>
            </a:r>
          </a:p>
          <a:p>
            <a:pPr algn="just" fontAlgn="base"/>
            <a:r>
              <a:rPr lang="en-US" sz="2400" dirty="0" smtClean="0">
                <a:cs typeface="Times New Roman" pitchFamily="18" charset="0"/>
              </a:rPr>
              <a:t>The most common home use for routers is to share a broadband internet connection. The router has a public IP address and that address is shared with the network. When data comes through the router it is forwarded to the correct computer.</a:t>
            </a:r>
          </a:p>
          <a:p>
            <a:pPr algn="just"/>
            <a:endParaRPr lang="en-US" sz="24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bridge in the OSI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579" y="2557465"/>
            <a:ext cx="4381226" cy="331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528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of a bridge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701" y="2557465"/>
            <a:ext cx="4674983" cy="331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08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>
                <a:latin typeface="+mj-lt"/>
                <a:cs typeface="Times New Roman" pitchFamily="18" charset="0"/>
              </a:rPr>
              <a:t>Operates in both physical and data link layer</a:t>
            </a:r>
          </a:p>
          <a:p>
            <a:pPr algn="just"/>
            <a:r>
              <a:rPr lang="en-US" dirty="0" smtClean="0">
                <a:latin typeface="+mj-lt"/>
                <a:cs typeface="Times New Roman" pitchFamily="18" charset="0"/>
              </a:rPr>
              <a:t>As a </a:t>
            </a:r>
            <a:r>
              <a:rPr lang="en-US" dirty="0">
                <a:latin typeface="+mj-lt"/>
                <a:cs typeface="Times New Roman" pitchFamily="18" charset="0"/>
              </a:rPr>
              <a:t>physical </a:t>
            </a:r>
            <a:r>
              <a:rPr lang="en-US" dirty="0" smtClean="0">
                <a:latin typeface="+mj-lt"/>
                <a:cs typeface="Times New Roman" pitchFamily="18" charset="0"/>
              </a:rPr>
              <a:t>layer device</a:t>
            </a:r>
            <a:r>
              <a:rPr lang="en-US" dirty="0">
                <a:latin typeface="+mj-lt"/>
                <a:cs typeface="Times New Roman" pitchFamily="18" charset="0"/>
              </a:rPr>
              <a:t>, it regenerates the signal it receives</a:t>
            </a:r>
            <a:r>
              <a:rPr lang="en-US" dirty="0" smtClean="0">
                <a:latin typeface="+mj-lt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latin typeface="+mj-lt"/>
                <a:cs typeface="Times New Roman" pitchFamily="18" charset="0"/>
              </a:rPr>
              <a:t>As a </a:t>
            </a:r>
            <a:r>
              <a:rPr lang="en-US" dirty="0">
                <a:latin typeface="+mj-lt"/>
                <a:cs typeface="Times New Roman" pitchFamily="18" charset="0"/>
              </a:rPr>
              <a:t>data link layer device, the bridge </a:t>
            </a:r>
            <a:r>
              <a:rPr lang="en-US" dirty="0" smtClean="0">
                <a:latin typeface="+mj-lt"/>
                <a:cs typeface="Times New Roman" pitchFamily="18" charset="0"/>
              </a:rPr>
              <a:t>can check </a:t>
            </a:r>
            <a:r>
              <a:rPr lang="en-US" dirty="0">
                <a:latin typeface="+mj-lt"/>
                <a:cs typeface="Times New Roman" pitchFamily="18" charset="0"/>
              </a:rPr>
              <a:t>the physical (MAC) addresses (source and destination) contained in the frame</a:t>
            </a:r>
            <a:r>
              <a:rPr lang="en-US" dirty="0" smtClean="0">
                <a:latin typeface="+mj-lt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latin typeface="+mj-lt"/>
                <a:cs typeface="Times New Roman" pitchFamily="18" charset="0"/>
              </a:rPr>
              <a:t>What is the difference between bridge and repeater??</a:t>
            </a:r>
          </a:p>
          <a:p>
            <a:pPr algn="just"/>
            <a:r>
              <a:rPr lang="en-US" dirty="0" smtClean="0">
                <a:latin typeface="+mj-lt"/>
                <a:cs typeface="Times New Roman" pitchFamily="18" charset="0"/>
              </a:rPr>
              <a:t>It had the filtering capability.</a:t>
            </a:r>
          </a:p>
          <a:p>
            <a:pPr lvl="1" algn="just"/>
            <a:r>
              <a:rPr lang="en-US" dirty="0">
                <a:latin typeface="+mj-lt"/>
                <a:cs typeface="Times New Roman" pitchFamily="18" charset="0"/>
              </a:rPr>
              <a:t>It can check the destination </a:t>
            </a:r>
            <a:r>
              <a:rPr lang="en-US" dirty="0" smtClean="0">
                <a:latin typeface="+mj-lt"/>
                <a:cs typeface="Times New Roman" pitchFamily="18" charset="0"/>
              </a:rPr>
              <a:t>address of </a:t>
            </a:r>
            <a:r>
              <a:rPr lang="en-US" dirty="0">
                <a:latin typeface="+mj-lt"/>
                <a:cs typeface="Times New Roman" pitchFamily="18" charset="0"/>
              </a:rPr>
              <a:t>a frame </a:t>
            </a:r>
            <a:r>
              <a:rPr lang="en-US" dirty="0" smtClean="0">
                <a:latin typeface="+mj-lt"/>
                <a:cs typeface="Times New Roman" pitchFamily="18" charset="0"/>
              </a:rPr>
              <a:t>and decide </a:t>
            </a:r>
            <a:r>
              <a:rPr lang="en-US" dirty="0">
                <a:latin typeface="+mj-lt"/>
                <a:cs typeface="Times New Roman" pitchFamily="18" charset="0"/>
              </a:rPr>
              <a:t>if the frame should be forwarded or dropped. If the frame is to be forwarded, </a:t>
            </a:r>
            <a:r>
              <a:rPr lang="en-US" dirty="0" smtClean="0">
                <a:latin typeface="+mj-lt"/>
                <a:cs typeface="Times New Roman" pitchFamily="18" charset="0"/>
              </a:rPr>
              <a:t>the decision must specify </a:t>
            </a:r>
            <a:r>
              <a:rPr lang="en-US" dirty="0">
                <a:latin typeface="+mj-lt"/>
                <a:cs typeface="Times New Roman" pitchFamily="18" charset="0"/>
              </a:rPr>
              <a:t>the port. A bridge has a table that </a:t>
            </a:r>
            <a:r>
              <a:rPr lang="en-US" dirty="0" smtClean="0">
                <a:latin typeface="+mj-lt"/>
                <a:cs typeface="Times New Roman" pitchFamily="18" charset="0"/>
              </a:rPr>
              <a:t>maps addresses </a:t>
            </a:r>
            <a:r>
              <a:rPr lang="en-US" dirty="0">
                <a:latin typeface="+mj-lt"/>
                <a:cs typeface="Times New Roman" pitchFamily="18" charset="0"/>
              </a:rPr>
              <a:t>to ports.</a:t>
            </a:r>
            <a:endParaRPr lang="en-US" dirty="0" smtClean="0">
              <a:latin typeface="+mj-lt"/>
              <a:cs typeface="Times New Roman" pitchFamily="18" charset="0"/>
            </a:endParaRPr>
          </a:p>
          <a:p>
            <a:pPr algn="just"/>
            <a:endParaRPr lang="en-U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66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Bridge-example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6603" y="2557465"/>
            <a:ext cx="4033176" cy="331787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13499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latin typeface="+mj-lt"/>
                <a:cs typeface="Times New Roman" pitchFamily="18" charset="0"/>
              </a:rPr>
              <a:t>Two LANs are connected by a bridge.</a:t>
            </a:r>
          </a:p>
          <a:p>
            <a:pPr algn="just"/>
            <a:r>
              <a:rPr lang="en-US" dirty="0">
                <a:latin typeface="+mj-lt"/>
                <a:cs typeface="Times New Roman" pitchFamily="18" charset="0"/>
              </a:rPr>
              <a:t>If </a:t>
            </a:r>
            <a:r>
              <a:rPr lang="en-US" dirty="0" smtClean="0">
                <a:latin typeface="+mj-lt"/>
                <a:cs typeface="Times New Roman" pitchFamily="18" charset="0"/>
              </a:rPr>
              <a:t>a frame </a:t>
            </a:r>
            <a:r>
              <a:rPr lang="en-US" dirty="0">
                <a:latin typeface="+mj-lt"/>
                <a:cs typeface="Times New Roman" pitchFamily="18" charset="0"/>
              </a:rPr>
              <a:t>destined for station 712B13456142arrives at port 1, the bridge consults its </a:t>
            </a:r>
            <a:r>
              <a:rPr lang="en-US" dirty="0" smtClean="0">
                <a:latin typeface="+mj-lt"/>
                <a:cs typeface="Times New Roman" pitchFamily="18" charset="0"/>
              </a:rPr>
              <a:t>table to find </a:t>
            </a:r>
            <a:r>
              <a:rPr lang="en-US" dirty="0">
                <a:latin typeface="+mj-lt"/>
                <a:cs typeface="Times New Roman" pitchFamily="18" charset="0"/>
              </a:rPr>
              <a:t>the departing port. </a:t>
            </a:r>
            <a:r>
              <a:rPr lang="en-US" dirty="0" smtClean="0">
                <a:latin typeface="+mj-lt"/>
                <a:cs typeface="Times New Roman" pitchFamily="18" charset="0"/>
              </a:rPr>
              <a:t>According to </a:t>
            </a:r>
            <a:r>
              <a:rPr lang="en-US" dirty="0">
                <a:latin typeface="+mj-lt"/>
                <a:cs typeface="Times New Roman" pitchFamily="18" charset="0"/>
              </a:rPr>
              <a:t>its table, frames for </a:t>
            </a:r>
            <a:r>
              <a:rPr lang="en-US" dirty="0" smtClean="0">
                <a:latin typeface="+mj-lt"/>
                <a:cs typeface="Times New Roman" pitchFamily="18" charset="0"/>
              </a:rPr>
              <a:t>7l2B13456142 leave through port </a:t>
            </a:r>
            <a:r>
              <a:rPr lang="en-US" dirty="0">
                <a:latin typeface="+mj-lt"/>
                <a:cs typeface="Times New Roman" pitchFamily="18" charset="0"/>
              </a:rPr>
              <a:t>1; therefore, there is no need for forwarding, and the frame is dropped. </a:t>
            </a:r>
            <a:endParaRPr lang="en-US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+mj-lt"/>
                <a:cs typeface="Times New Roman" pitchFamily="18" charset="0"/>
              </a:rPr>
              <a:t>On the other hand</a:t>
            </a:r>
            <a:r>
              <a:rPr lang="en-US" dirty="0">
                <a:latin typeface="+mj-lt"/>
                <a:cs typeface="Times New Roman" pitchFamily="18" charset="0"/>
              </a:rPr>
              <a:t>, if a frame for 712B13456141 arrives at port 2, the departing port is port </a:t>
            </a:r>
            <a:r>
              <a:rPr lang="en-US" dirty="0" smtClean="0">
                <a:latin typeface="+mj-lt"/>
                <a:cs typeface="Times New Roman" pitchFamily="18" charset="0"/>
              </a:rPr>
              <a:t>1and the frame is forwarded.</a:t>
            </a:r>
          </a:p>
          <a:p>
            <a:pPr algn="just"/>
            <a:r>
              <a:rPr lang="en-US" dirty="0" smtClean="0">
                <a:latin typeface="+mj-lt"/>
                <a:cs typeface="Times New Roman" pitchFamily="18" charset="0"/>
              </a:rPr>
              <a:t>Shown two port bridge, but in reality it has many ports.</a:t>
            </a:r>
          </a:p>
          <a:p>
            <a:pPr algn="just"/>
            <a:r>
              <a:rPr lang="en-US" dirty="0" smtClean="0">
                <a:latin typeface="+mj-lt"/>
                <a:cs typeface="Times New Roman" pitchFamily="18" charset="0"/>
              </a:rPr>
              <a:t>Bridge doesn’t change the physical address (MAC) contained in the frame.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router in the OSI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579" y="2557465"/>
            <a:ext cx="4381226" cy="331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68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7921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/>
              <a:t>Collision domain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7924800" cy="51816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+mj-lt"/>
                <a:cs typeface="Times New Roman" pitchFamily="18" charset="0"/>
              </a:rPr>
              <a:t>A hub is considered a layer one device of the OSI Model; all it does is send frames out on all ports including the port in which the frame was received 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+mj-lt"/>
                <a:cs typeface="Times New Roman" pitchFamily="18" charset="0"/>
              </a:rPr>
              <a:t> This causes a collision domain because only one device can send at the same time. This also shares the bandwidth between of all devices connected to that collision domain.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+mj-lt"/>
                <a:cs typeface="Times New Roman" pitchFamily="18" charset="0"/>
              </a:rPr>
              <a:t> These devices can inefficiently use that bandwidth because of the CSMA/CD and jamming signals 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Device that operates in first three layers in the OSI model.</a:t>
            </a:r>
          </a:p>
          <a:p>
            <a:r>
              <a:rPr lang="en-US" dirty="0"/>
              <a:t>A router is a three-layer device that routes </a:t>
            </a:r>
            <a:r>
              <a:rPr lang="en-US" dirty="0" smtClean="0"/>
              <a:t>packets based on their </a:t>
            </a:r>
            <a:r>
              <a:rPr lang="en-US" dirty="0"/>
              <a:t>logical </a:t>
            </a:r>
            <a:r>
              <a:rPr lang="en-US" dirty="0" smtClean="0"/>
              <a:t>addresses(host-to-host </a:t>
            </a:r>
            <a:r>
              <a:rPr lang="en-US" dirty="0"/>
              <a:t>addressing</a:t>
            </a:r>
            <a:r>
              <a:rPr lang="en-US" dirty="0" smtClean="0"/>
              <a:t>).</a:t>
            </a:r>
          </a:p>
          <a:p>
            <a:r>
              <a:rPr lang="en-US" dirty="0"/>
              <a:t>A router normally connects LANs and WANs in the </a:t>
            </a:r>
            <a:r>
              <a:rPr lang="en-US" dirty="0" smtClean="0"/>
              <a:t>Internet and </a:t>
            </a:r>
            <a:r>
              <a:rPr lang="en-US" dirty="0"/>
              <a:t>has a routing table that is used for </a:t>
            </a:r>
            <a:r>
              <a:rPr lang="en-US" dirty="0" smtClean="0"/>
              <a:t>making decisions </a:t>
            </a:r>
            <a:r>
              <a:rPr lang="en-US" dirty="0"/>
              <a:t>about the route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smtClean="0"/>
              <a:t>routing tables </a:t>
            </a:r>
            <a:r>
              <a:rPr lang="en-US" dirty="0"/>
              <a:t>are normally dynamic and are updated </a:t>
            </a:r>
            <a:r>
              <a:rPr lang="en-US" dirty="0" smtClean="0"/>
              <a:t>using routing </a:t>
            </a:r>
            <a:r>
              <a:rPr lang="en-US" dirty="0"/>
              <a:t>protocols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3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7921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mtClean="0"/>
              <a:t>Collision Domain</a:t>
            </a:r>
            <a:endParaRPr lang="en-US"/>
          </a:p>
        </p:txBody>
      </p:sp>
      <p:pic>
        <p:nvPicPr>
          <p:cNvPr id="4" name="Content Placeholder 3" descr="A Collision Domain with a hub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981200"/>
            <a:ext cx="4800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7921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b="1" dirty="0" smtClean="0"/>
              <a:t>Collision domain -Switch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001000" cy="510540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+mj-lt"/>
                <a:cs typeface="Times New Roman" pitchFamily="18" charset="0"/>
              </a:rPr>
              <a:t>A switch uses layer two of the OSI model, so the switch uses MAC Address to send frames to the correct device.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+mj-lt"/>
                <a:cs typeface="Times New Roman" pitchFamily="18" charset="0"/>
              </a:rPr>
              <a:t> Rather than sending it to all ports a switch only sends the frame out one port, if it has the MAC address in its MAC address table.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+mj-lt"/>
                <a:cs typeface="Times New Roman" pitchFamily="18" charset="0"/>
              </a:rPr>
              <a:t> If not the switch will send the frame on all ports except for the port in which the frame was received on.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600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8683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/>
              <a:t>Collision domain -Switch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848600" cy="46021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cs typeface="Times New Roman" pitchFamily="18" charset="0"/>
              </a:rPr>
              <a:t>Switches provide separate collision domains on each port, this provides dedicated bandwidth to that device and allows simultaneous conversations between devices on different ports.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cs typeface="Times New Roman" pitchFamily="18" charset="0"/>
              </a:rPr>
              <a:t>Each port can be operated at full-duplex so the device can send and receive information at the same 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/>
              <a:t>Collision domain -Switch</a:t>
            </a:r>
            <a:endParaRPr lang="en-US" dirty="0"/>
          </a:p>
        </p:txBody>
      </p:sp>
      <p:pic>
        <p:nvPicPr>
          <p:cNvPr id="4" name="Content Placeholder 3" descr="A Collision Domain with a switch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828800"/>
            <a:ext cx="6248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/>
              <a:t>Collision Domain</a:t>
            </a:r>
            <a:endParaRPr lang="en-US" b="1" dirty="0"/>
          </a:p>
        </p:txBody>
      </p:sp>
      <p:pic>
        <p:nvPicPr>
          <p:cNvPr id="4" name="Content Placeholder 3" descr="collision domains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00200"/>
            <a:ext cx="6477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1237</Words>
  <Application>Microsoft Office PowerPoint</Application>
  <PresentationFormat>On-screen Show (4:3)</PresentationFormat>
  <Paragraphs>154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Tahoma</vt:lpstr>
      <vt:lpstr>Times New Roman</vt:lpstr>
      <vt:lpstr>Wingdings</vt:lpstr>
      <vt:lpstr>Office Theme</vt:lpstr>
      <vt:lpstr>Bitmap Image</vt:lpstr>
      <vt:lpstr>Internetworking Devices</vt:lpstr>
      <vt:lpstr>Networking Devices</vt:lpstr>
      <vt:lpstr>Collision domains and Broadcast domains</vt:lpstr>
      <vt:lpstr>Collision domain</vt:lpstr>
      <vt:lpstr>Collision Domain</vt:lpstr>
      <vt:lpstr>Collision domain -Switch</vt:lpstr>
      <vt:lpstr>Collision domain -Switch</vt:lpstr>
      <vt:lpstr>Collision domain -Switch</vt:lpstr>
      <vt:lpstr>Collision Domain</vt:lpstr>
      <vt:lpstr> Broadcast domain </vt:lpstr>
      <vt:lpstr>Broadcast Domain </vt:lpstr>
      <vt:lpstr>NOTE</vt:lpstr>
      <vt:lpstr>Network Interface Card</vt:lpstr>
      <vt:lpstr>Hub</vt:lpstr>
      <vt:lpstr>Switch</vt:lpstr>
      <vt:lpstr>Router</vt:lpstr>
      <vt:lpstr>Connecting Devices</vt:lpstr>
      <vt:lpstr>Classification of connecting devices</vt:lpstr>
      <vt:lpstr> Classification </vt:lpstr>
      <vt:lpstr>Purpose </vt:lpstr>
      <vt:lpstr>Passive hub</vt:lpstr>
      <vt:lpstr>Repeater in the OSI model</vt:lpstr>
      <vt:lpstr>A repeater</vt:lpstr>
      <vt:lpstr>Function of a repeater</vt:lpstr>
      <vt:lpstr>Repeater </vt:lpstr>
      <vt:lpstr>Repeater </vt:lpstr>
      <vt:lpstr> Active Hub </vt:lpstr>
      <vt:lpstr>Active Hub</vt:lpstr>
      <vt:lpstr>HUB</vt:lpstr>
      <vt:lpstr>Bridge</vt:lpstr>
      <vt:lpstr>A bridge</vt:lpstr>
      <vt:lpstr>Switch</vt:lpstr>
      <vt:lpstr>Router</vt:lpstr>
      <vt:lpstr>A bridge in the OSI model</vt:lpstr>
      <vt:lpstr>Function of a bridge</vt:lpstr>
      <vt:lpstr>Bridge </vt:lpstr>
      <vt:lpstr>Bridge-example</vt:lpstr>
      <vt:lpstr>Bridge- example</vt:lpstr>
      <vt:lpstr>A router in the OSI model</vt:lpstr>
      <vt:lpstr>A router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raBn</dc:creator>
  <cp:lastModifiedBy>Dell</cp:lastModifiedBy>
  <cp:revision>13</cp:revision>
  <dcterms:created xsi:type="dcterms:W3CDTF">2016-12-06T06:35:33Z</dcterms:created>
  <dcterms:modified xsi:type="dcterms:W3CDTF">2019-05-27T05:42:01Z</dcterms:modified>
</cp:coreProperties>
</file>