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Layouts/slideLayout16.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slides/slide139.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45"/>
  </p:notesMasterIdLst>
  <p:sldIdLst>
    <p:sldId id="256" r:id="rId2"/>
    <p:sldId id="268" r:id="rId3"/>
    <p:sldId id="258" r:id="rId4"/>
    <p:sldId id="259"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11" r:id="rId21"/>
    <p:sldId id="303" r:id="rId22"/>
    <p:sldId id="304" r:id="rId23"/>
    <p:sldId id="312" r:id="rId24"/>
    <p:sldId id="305" r:id="rId25"/>
    <p:sldId id="306" r:id="rId26"/>
    <p:sldId id="313" r:id="rId27"/>
    <p:sldId id="307" r:id="rId28"/>
    <p:sldId id="308" r:id="rId29"/>
    <p:sldId id="309" r:id="rId30"/>
    <p:sldId id="310" r:id="rId31"/>
    <p:sldId id="314" r:id="rId32"/>
    <p:sldId id="315" r:id="rId33"/>
    <p:sldId id="316" r:id="rId34"/>
    <p:sldId id="317" r:id="rId35"/>
    <p:sldId id="318" r:id="rId36"/>
    <p:sldId id="319" r:id="rId37"/>
    <p:sldId id="320" r:id="rId38"/>
    <p:sldId id="358" r:id="rId39"/>
    <p:sldId id="321" r:id="rId40"/>
    <p:sldId id="359" r:id="rId41"/>
    <p:sldId id="322" r:id="rId42"/>
    <p:sldId id="323" r:id="rId43"/>
    <p:sldId id="324" r:id="rId44"/>
    <p:sldId id="325" r:id="rId45"/>
    <p:sldId id="326" r:id="rId46"/>
    <p:sldId id="327" r:id="rId47"/>
    <p:sldId id="328" r:id="rId48"/>
    <p:sldId id="329" r:id="rId49"/>
    <p:sldId id="330" r:id="rId50"/>
    <p:sldId id="331" r:id="rId51"/>
    <p:sldId id="332" r:id="rId52"/>
    <p:sldId id="333" r:id="rId53"/>
    <p:sldId id="334" r:id="rId54"/>
    <p:sldId id="335" r:id="rId55"/>
    <p:sldId id="336" r:id="rId56"/>
    <p:sldId id="337" r:id="rId57"/>
    <p:sldId id="338" r:id="rId58"/>
    <p:sldId id="339" r:id="rId59"/>
    <p:sldId id="340" r:id="rId60"/>
    <p:sldId id="341" r:id="rId61"/>
    <p:sldId id="342" r:id="rId62"/>
    <p:sldId id="364" r:id="rId63"/>
    <p:sldId id="365" r:id="rId64"/>
    <p:sldId id="343" r:id="rId65"/>
    <p:sldId id="367" r:id="rId66"/>
    <p:sldId id="344" r:id="rId67"/>
    <p:sldId id="345" r:id="rId68"/>
    <p:sldId id="346" r:id="rId69"/>
    <p:sldId id="347" r:id="rId70"/>
    <p:sldId id="348" r:id="rId71"/>
    <p:sldId id="349" r:id="rId72"/>
    <p:sldId id="350" r:id="rId73"/>
    <p:sldId id="351" r:id="rId74"/>
    <p:sldId id="352" r:id="rId75"/>
    <p:sldId id="353" r:id="rId76"/>
    <p:sldId id="354" r:id="rId77"/>
    <p:sldId id="355" r:id="rId78"/>
    <p:sldId id="356" r:id="rId79"/>
    <p:sldId id="357" r:id="rId80"/>
    <p:sldId id="275" r:id="rId81"/>
    <p:sldId id="276" r:id="rId82"/>
    <p:sldId id="277" r:id="rId83"/>
    <p:sldId id="264" r:id="rId84"/>
    <p:sldId id="266" r:id="rId85"/>
    <p:sldId id="267" r:id="rId86"/>
    <p:sldId id="269" r:id="rId87"/>
    <p:sldId id="270" r:id="rId88"/>
    <p:sldId id="265" r:id="rId89"/>
    <p:sldId id="271" r:id="rId90"/>
    <p:sldId id="278" r:id="rId91"/>
    <p:sldId id="279" r:id="rId92"/>
    <p:sldId id="280" r:id="rId93"/>
    <p:sldId id="281" r:id="rId94"/>
    <p:sldId id="282" r:id="rId95"/>
    <p:sldId id="283" r:id="rId96"/>
    <p:sldId id="286" r:id="rId97"/>
    <p:sldId id="284" r:id="rId98"/>
    <p:sldId id="285" r:id="rId99"/>
    <p:sldId id="287" r:id="rId100"/>
    <p:sldId id="360" r:id="rId101"/>
    <p:sldId id="361" r:id="rId102"/>
    <p:sldId id="362" r:id="rId103"/>
    <p:sldId id="368" r:id="rId104"/>
    <p:sldId id="369" r:id="rId105"/>
    <p:sldId id="370" r:id="rId106"/>
    <p:sldId id="371" r:id="rId107"/>
    <p:sldId id="372" r:id="rId108"/>
    <p:sldId id="378" r:id="rId109"/>
    <p:sldId id="379" r:id="rId110"/>
    <p:sldId id="380" r:id="rId111"/>
    <p:sldId id="381" r:id="rId112"/>
    <p:sldId id="382" r:id="rId113"/>
    <p:sldId id="399" r:id="rId114"/>
    <p:sldId id="400" r:id="rId115"/>
    <p:sldId id="401" r:id="rId116"/>
    <p:sldId id="402" r:id="rId117"/>
    <p:sldId id="403" r:id="rId118"/>
    <p:sldId id="404" r:id="rId119"/>
    <p:sldId id="405" r:id="rId120"/>
    <p:sldId id="406" r:id="rId121"/>
    <p:sldId id="407" r:id="rId122"/>
    <p:sldId id="383" r:id="rId123"/>
    <p:sldId id="384" r:id="rId124"/>
    <p:sldId id="410" r:id="rId125"/>
    <p:sldId id="412" r:id="rId126"/>
    <p:sldId id="413" r:id="rId127"/>
    <p:sldId id="414" r:id="rId128"/>
    <p:sldId id="415" r:id="rId129"/>
    <p:sldId id="416" r:id="rId130"/>
    <p:sldId id="417" r:id="rId131"/>
    <p:sldId id="386" r:id="rId132"/>
    <p:sldId id="387" r:id="rId133"/>
    <p:sldId id="388" r:id="rId134"/>
    <p:sldId id="389" r:id="rId135"/>
    <p:sldId id="390" r:id="rId136"/>
    <p:sldId id="391" r:id="rId137"/>
    <p:sldId id="392" r:id="rId138"/>
    <p:sldId id="393" r:id="rId139"/>
    <p:sldId id="394" r:id="rId140"/>
    <p:sldId id="395" r:id="rId141"/>
    <p:sldId id="418" r:id="rId142"/>
    <p:sldId id="419" r:id="rId143"/>
    <p:sldId id="397" r:id="rId1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3" d="2"/>
        <a:sy n="3" d="2"/>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0C17D-4DFF-463C-A575-8942134CC126}" type="datetimeFigureOut">
              <a:rPr lang="en-US" smtClean="0"/>
              <a:pPr/>
              <a:t>3/28/2017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93CEB2-41F9-41C4-8E74-CBE401CEB2D2}" type="slidenum">
              <a:rPr lang="en-US" smtClean="0"/>
              <a:pPr/>
              <a:t>‹#›</a:t>
            </a:fld>
            <a:endParaRPr lang="en-US"/>
          </a:p>
        </p:txBody>
      </p:sp>
    </p:spTree>
    <p:extLst>
      <p:ext uri="{BB962C8B-B14F-4D97-AF65-F5344CB8AC3E}">
        <p14:creationId xmlns:p14="http://schemas.microsoft.com/office/powerpoint/2010/main" xmlns="" val="2465923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40C7086-9EFB-43B7-86E8-44B95A805D92}" type="slidenum">
              <a:rPr lang="en-US"/>
              <a:pPr/>
              <a:t>5</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xfrm>
            <a:off x="914400" y="4343400"/>
            <a:ext cx="5029200" cy="4114800"/>
          </a:xfrm>
          <a:noFill/>
        </p:spPr>
        <p:txBody>
          <a:bodyPr/>
          <a:lstStyle/>
          <a:p>
            <a:pPr eaLnBrk="1" hangingPunct="1"/>
            <a:endParaRPr lang="en-US" smtClean="0"/>
          </a:p>
        </p:txBody>
      </p:sp>
    </p:spTree>
    <p:extLst>
      <p:ext uri="{BB962C8B-B14F-4D97-AF65-F5344CB8AC3E}">
        <p14:creationId xmlns:p14="http://schemas.microsoft.com/office/powerpoint/2010/main" xmlns="" val="3790624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21EC2F4-988F-45E7-840C-D6FE53E50C48}" type="slidenum">
              <a:rPr lang="en-US"/>
              <a:pPr/>
              <a:t>14</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14400" y="4343400"/>
            <a:ext cx="5029200" cy="4114800"/>
          </a:xfrm>
          <a:noFill/>
        </p:spPr>
        <p:txBody>
          <a:bodyPr/>
          <a:lstStyle/>
          <a:p>
            <a:pPr eaLnBrk="1" hangingPunct="1"/>
            <a:endParaRPr lang="en-US" smtClean="0"/>
          </a:p>
        </p:txBody>
      </p:sp>
    </p:spTree>
    <p:extLst>
      <p:ext uri="{BB962C8B-B14F-4D97-AF65-F5344CB8AC3E}">
        <p14:creationId xmlns:p14="http://schemas.microsoft.com/office/powerpoint/2010/main" xmlns="" val="1860650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FF0E0CE-F122-48E5-9E15-0612043E0F1E}" type="slidenum">
              <a:rPr lang="en-US"/>
              <a:pPr/>
              <a:t>15</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14400" y="4343400"/>
            <a:ext cx="5029200" cy="4114800"/>
          </a:xfrm>
          <a:noFill/>
        </p:spPr>
        <p:txBody>
          <a:bodyPr/>
          <a:lstStyle/>
          <a:p>
            <a:pPr eaLnBrk="1" hangingPunct="1"/>
            <a:endParaRPr lang="en-US" smtClean="0"/>
          </a:p>
        </p:txBody>
      </p:sp>
    </p:spTree>
    <p:extLst>
      <p:ext uri="{BB962C8B-B14F-4D97-AF65-F5344CB8AC3E}">
        <p14:creationId xmlns:p14="http://schemas.microsoft.com/office/powerpoint/2010/main" xmlns="" val="3779180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D1B75F0-8622-468F-B361-E8272C56DCDA}" type="slidenum">
              <a:rPr lang="en-US"/>
              <a:pPr/>
              <a:t>16</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914400" y="4343400"/>
            <a:ext cx="5029200" cy="4114800"/>
          </a:xfrm>
          <a:noFill/>
        </p:spPr>
        <p:txBody>
          <a:bodyPr/>
          <a:lstStyle/>
          <a:p>
            <a:pPr eaLnBrk="1" hangingPunct="1"/>
            <a:endParaRPr lang="en-US" smtClean="0"/>
          </a:p>
        </p:txBody>
      </p:sp>
    </p:spTree>
    <p:extLst>
      <p:ext uri="{BB962C8B-B14F-4D97-AF65-F5344CB8AC3E}">
        <p14:creationId xmlns:p14="http://schemas.microsoft.com/office/powerpoint/2010/main" xmlns="" val="2592727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16D2527-1520-4457-9974-9648F417BDC7}" type="slidenum">
              <a:rPr lang="en-US"/>
              <a:pPr/>
              <a:t>17</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xfrm>
            <a:off x="914400" y="4343400"/>
            <a:ext cx="5029200" cy="4114800"/>
          </a:xfrm>
          <a:noFill/>
        </p:spPr>
        <p:txBody>
          <a:bodyPr/>
          <a:lstStyle/>
          <a:p>
            <a:pPr eaLnBrk="1" hangingPunct="1"/>
            <a:endParaRPr lang="en-US" smtClean="0"/>
          </a:p>
        </p:txBody>
      </p:sp>
    </p:spTree>
    <p:extLst>
      <p:ext uri="{BB962C8B-B14F-4D97-AF65-F5344CB8AC3E}">
        <p14:creationId xmlns:p14="http://schemas.microsoft.com/office/powerpoint/2010/main" xmlns="" val="2781723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702E487-F869-4306-BA37-BE43202660E8}" type="slidenum">
              <a:rPr lang="en-US"/>
              <a:pPr/>
              <a:t>18</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914400" y="4343400"/>
            <a:ext cx="5029200" cy="4114800"/>
          </a:xfrm>
          <a:noFill/>
        </p:spPr>
        <p:txBody>
          <a:bodyPr/>
          <a:lstStyle/>
          <a:p>
            <a:pPr eaLnBrk="1" hangingPunct="1"/>
            <a:endParaRPr lang="en-US" smtClean="0"/>
          </a:p>
        </p:txBody>
      </p:sp>
    </p:spTree>
    <p:extLst>
      <p:ext uri="{BB962C8B-B14F-4D97-AF65-F5344CB8AC3E}">
        <p14:creationId xmlns:p14="http://schemas.microsoft.com/office/powerpoint/2010/main" xmlns="" val="3918703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4FB9FD4-3408-4F07-976F-E4DC0DBABAC1}" type="slidenum">
              <a:rPr lang="en-US"/>
              <a:pPr/>
              <a:t>19</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914400" y="4343400"/>
            <a:ext cx="5029200" cy="4114800"/>
          </a:xfrm>
          <a:noFill/>
        </p:spPr>
        <p:txBody>
          <a:bodyPr/>
          <a:lstStyle/>
          <a:p>
            <a:pPr eaLnBrk="1" hangingPunct="1"/>
            <a:endParaRPr lang="en-US" smtClean="0"/>
          </a:p>
        </p:txBody>
      </p:sp>
    </p:spTree>
    <p:extLst>
      <p:ext uri="{BB962C8B-B14F-4D97-AF65-F5344CB8AC3E}">
        <p14:creationId xmlns:p14="http://schemas.microsoft.com/office/powerpoint/2010/main" xmlns="" val="1934816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0F930A1-47F1-4CEC-BDB0-8B7F21B7EFB0}" type="slidenum">
              <a:rPr lang="en-US"/>
              <a:pPr/>
              <a:t>21</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14400" y="4343400"/>
            <a:ext cx="5029200" cy="4114800"/>
          </a:xfrm>
          <a:noFill/>
        </p:spPr>
        <p:txBody>
          <a:bodyPr/>
          <a:lstStyle/>
          <a:p>
            <a:pPr eaLnBrk="1" hangingPunct="1"/>
            <a:endParaRPr lang="en-US" smtClean="0"/>
          </a:p>
        </p:txBody>
      </p:sp>
    </p:spTree>
    <p:extLst>
      <p:ext uri="{BB962C8B-B14F-4D97-AF65-F5344CB8AC3E}">
        <p14:creationId xmlns:p14="http://schemas.microsoft.com/office/powerpoint/2010/main" xmlns="" val="18319993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F9004A2-CDED-4892-A301-3FB765DFAE50}" type="slidenum">
              <a:rPr lang="en-US"/>
              <a:pPr/>
              <a:t>22</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914400" y="4343400"/>
            <a:ext cx="5029200" cy="4114800"/>
          </a:xfrm>
          <a:noFill/>
        </p:spPr>
        <p:txBody>
          <a:bodyPr/>
          <a:lstStyle/>
          <a:p>
            <a:pPr eaLnBrk="1" hangingPunct="1"/>
            <a:endParaRPr lang="en-US" smtClean="0"/>
          </a:p>
        </p:txBody>
      </p:sp>
    </p:spTree>
    <p:extLst>
      <p:ext uri="{BB962C8B-B14F-4D97-AF65-F5344CB8AC3E}">
        <p14:creationId xmlns:p14="http://schemas.microsoft.com/office/powerpoint/2010/main" xmlns="" val="32318476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15E8BCA-46C2-494A-80C0-A45600D0281B}" type="slidenum">
              <a:rPr lang="en-US"/>
              <a:pPr/>
              <a:t>24</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914400" y="4343400"/>
            <a:ext cx="5029200" cy="4114800"/>
          </a:xfrm>
          <a:noFill/>
        </p:spPr>
        <p:txBody>
          <a:bodyPr/>
          <a:lstStyle/>
          <a:p>
            <a:pPr eaLnBrk="1" hangingPunct="1"/>
            <a:endParaRPr lang="en-US" smtClean="0"/>
          </a:p>
        </p:txBody>
      </p:sp>
    </p:spTree>
    <p:extLst>
      <p:ext uri="{BB962C8B-B14F-4D97-AF65-F5344CB8AC3E}">
        <p14:creationId xmlns:p14="http://schemas.microsoft.com/office/powerpoint/2010/main" xmlns="" val="3971110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E60111B-AA23-4F22-9666-0C0E3C0C9EB1}" type="slidenum">
              <a:rPr lang="en-US"/>
              <a:pPr/>
              <a:t>25</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14400" y="4343400"/>
            <a:ext cx="5029200" cy="4114800"/>
          </a:xfrm>
          <a:noFill/>
        </p:spPr>
        <p:txBody>
          <a:bodyPr/>
          <a:lstStyle/>
          <a:p>
            <a:pPr eaLnBrk="1" hangingPunct="1"/>
            <a:endParaRPr lang="en-US" smtClean="0"/>
          </a:p>
        </p:txBody>
      </p:sp>
    </p:spTree>
    <p:extLst>
      <p:ext uri="{BB962C8B-B14F-4D97-AF65-F5344CB8AC3E}">
        <p14:creationId xmlns:p14="http://schemas.microsoft.com/office/powerpoint/2010/main" xmlns="" val="3844194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E8A7BBD-86B7-4FBB-AD3A-383AD4647B0F}" type="slidenum">
              <a:rPr lang="en-US"/>
              <a:pPr/>
              <a:t>6</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p:spPr>
        <p:txBody>
          <a:bodyPr/>
          <a:lstStyle/>
          <a:p>
            <a:pPr eaLnBrk="1" hangingPunct="1"/>
            <a:endParaRPr lang="en-US" smtClean="0"/>
          </a:p>
        </p:txBody>
      </p:sp>
    </p:spTree>
    <p:extLst>
      <p:ext uri="{BB962C8B-B14F-4D97-AF65-F5344CB8AC3E}">
        <p14:creationId xmlns:p14="http://schemas.microsoft.com/office/powerpoint/2010/main" xmlns="" val="4142036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E358ECF-5A44-4BF6-8423-8F245259AEC1}" type="slidenum">
              <a:rPr lang="en-US"/>
              <a:pPr/>
              <a:t>27</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914400" y="4343400"/>
            <a:ext cx="5029200" cy="4114800"/>
          </a:xfrm>
          <a:noFill/>
        </p:spPr>
        <p:txBody>
          <a:bodyPr/>
          <a:lstStyle/>
          <a:p>
            <a:pPr eaLnBrk="1" hangingPunct="1"/>
            <a:endParaRPr lang="en-US" smtClean="0"/>
          </a:p>
        </p:txBody>
      </p:sp>
    </p:spTree>
    <p:extLst>
      <p:ext uri="{BB962C8B-B14F-4D97-AF65-F5344CB8AC3E}">
        <p14:creationId xmlns:p14="http://schemas.microsoft.com/office/powerpoint/2010/main" xmlns="" val="10894464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0214973-F6C2-4531-92B7-F08C08F52B5E}" type="slidenum">
              <a:rPr lang="en-US"/>
              <a:pPr/>
              <a:t>28</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914400" y="4343400"/>
            <a:ext cx="5029200" cy="4114800"/>
          </a:xfrm>
          <a:noFill/>
        </p:spPr>
        <p:txBody>
          <a:bodyPr/>
          <a:lstStyle/>
          <a:p>
            <a:pPr eaLnBrk="1" hangingPunct="1"/>
            <a:endParaRPr lang="en-US" smtClean="0"/>
          </a:p>
        </p:txBody>
      </p:sp>
    </p:spTree>
    <p:extLst>
      <p:ext uri="{BB962C8B-B14F-4D97-AF65-F5344CB8AC3E}">
        <p14:creationId xmlns:p14="http://schemas.microsoft.com/office/powerpoint/2010/main" xmlns="" val="3775643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38A566E-BA7E-47AF-A0C1-328686735AE8}" type="slidenum">
              <a:rPr lang="en-US"/>
              <a:pPr/>
              <a:t>29</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xfrm>
            <a:off x="914400" y="4343400"/>
            <a:ext cx="5029200" cy="4114800"/>
          </a:xfrm>
          <a:noFill/>
        </p:spPr>
        <p:txBody>
          <a:bodyPr/>
          <a:lstStyle/>
          <a:p>
            <a:pPr eaLnBrk="1" hangingPunct="1"/>
            <a:endParaRPr lang="en-US" smtClean="0"/>
          </a:p>
        </p:txBody>
      </p:sp>
    </p:spTree>
    <p:extLst>
      <p:ext uri="{BB962C8B-B14F-4D97-AF65-F5344CB8AC3E}">
        <p14:creationId xmlns:p14="http://schemas.microsoft.com/office/powerpoint/2010/main" xmlns="" val="31709458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8ED8F5A-961F-4B0E-ABBE-F596D06D859F}" type="slidenum">
              <a:rPr lang="en-US"/>
              <a:pPr/>
              <a:t>30</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914400" y="4343400"/>
            <a:ext cx="5029200" cy="4114800"/>
          </a:xfrm>
          <a:noFill/>
        </p:spPr>
        <p:txBody>
          <a:bodyPr/>
          <a:lstStyle/>
          <a:p>
            <a:pPr eaLnBrk="1" hangingPunct="1"/>
            <a:endParaRPr lang="en-US" smtClean="0"/>
          </a:p>
        </p:txBody>
      </p:sp>
    </p:spTree>
    <p:extLst>
      <p:ext uri="{BB962C8B-B14F-4D97-AF65-F5344CB8AC3E}">
        <p14:creationId xmlns:p14="http://schemas.microsoft.com/office/powerpoint/2010/main" xmlns="" val="8073523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1E640E0-351D-43E3-90BF-D7D0DD519136}" type="slidenum">
              <a:rPr lang="en-US"/>
              <a:pPr/>
              <a:t>31</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914400" y="4343400"/>
            <a:ext cx="5029200" cy="4114800"/>
          </a:xfrm>
          <a:noFill/>
        </p:spPr>
        <p:txBody>
          <a:bodyPr/>
          <a:lstStyle/>
          <a:p>
            <a:pPr eaLnBrk="1" hangingPunct="1"/>
            <a:endParaRPr lang="en-US" smtClean="0"/>
          </a:p>
        </p:txBody>
      </p:sp>
    </p:spTree>
    <p:extLst>
      <p:ext uri="{BB962C8B-B14F-4D97-AF65-F5344CB8AC3E}">
        <p14:creationId xmlns:p14="http://schemas.microsoft.com/office/powerpoint/2010/main" xmlns="" val="20081470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7E805F9-88C3-439B-AE84-60E700102AA8}" type="slidenum">
              <a:rPr lang="en-US"/>
              <a:pPr/>
              <a:t>32</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xfrm>
            <a:off x="914400" y="4343400"/>
            <a:ext cx="5029200" cy="4114800"/>
          </a:xfrm>
          <a:noFill/>
        </p:spPr>
        <p:txBody>
          <a:bodyPr/>
          <a:lstStyle/>
          <a:p>
            <a:pPr eaLnBrk="1" hangingPunct="1"/>
            <a:endParaRPr lang="en-US" smtClean="0"/>
          </a:p>
        </p:txBody>
      </p:sp>
    </p:spTree>
    <p:extLst>
      <p:ext uri="{BB962C8B-B14F-4D97-AF65-F5344CB8AC3E}">
        <p14:creationId xmlns:p14="http://schemas.microsoft.com/office/powerpoint/2010/main" xmlns="" val="42495081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70C9BCF-663D-4106-BF65-DD3CA505F6B2}" type="slidenum">
              <a:rPr lang="en-US"/>
              <a:pPr/>
              <a:t>33</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xfrm>
            <a:off x="914400" y="4343400"/>
            <a:ext cx="5029200" cy="4114800"/>
          </a:xfrm>
          <a:noFill/>
        </p:spPr>
        <p:txBody>
          <a:bodyPr/>
          <a:lstStyle/>
          <a:p>
            <a:pPr eaLnBrk="1" hangingPunct="1"/>
            <a:endParaRPr lang="en-US" smtClean="0"/>
          </a:p>
        </p:txBody>
      </p:sp>
    </p:spTree>
    <p:extLst>
      <p:ext uri="{BB962C8B-B14F-4D97-AF65-F5344CB8AC3E}">
        <p14:creationId xmlns:p14="http://schemas.microsoft.com/office/powerpoint/2010/main" xmlns="" val="5110055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E74C90D-E6EF-4828-B0D4-500D0C4BE1D4}" type="slidenum">
              <a:rPr lang="en-US"/>
              <a:pPr/>
              <a:t>34</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914400" y="4343400"/>
            <a:ext cx="5029200" cy="4114800"/>
          </a:xfrm>
          <a:noFill/>
        </p:spPr>
        <p:txBody>
          <a:bodyPr/>
          <a:lstStyle/>
          <a:p>
            <a:pPr eaLnBrk="1" hangingPunct="1"/>
            <a:endParaRPr lang="en-US" smtClean="0"/>
          </a:p>
        </p:txBody>
      </p:sp>
    </p:spTree>
    <p:extLst>
      <p:ext uri="{BB962C8B-B14F-4D97-AF65-F5344CB8AC3E}">
        <p14:creationId xmlns:p14="http://schemas.microsoft.com/office/powerpoint/2010/main" xmlns="" val="12476468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9DBDBF9-1444-46B4-8E93-7309A7EE20EF}" type="slidenum">
              <a:rPr lang="en-US"/>
              <a:pPr/>
              <a:t>35</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xfrm>
            <a:off x="914400" y="4343400"/>
            <a:ext cx="5029200" cy="4114800"/>
          </a:xfrm>
          <a:noFill/>
        </p:spPr>
        <p:txBody>
          <a:bodyPr/>
          <a:lstStyle/>
          <a:p>
            <a:pPr eaLnBrk="1" hangingPunct="1"/>
            <a:endParaRPr lang="en-US" smtClean="0"/>
          </a:p>
        </p:txBody>
      </p:sp>
    </p:spTree>
    <p:extLst>
      <p:ext uri="{BB962C8B-B14F-4D97-AF65-F5344CB8AC3E}">
        <p14:creationId xmlns:p14="http://schemas.microsoft.com/office/powerpoint/2010/main" xmlns="" val="15013318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4B6840A-F8A3-4ABC-AE7E-449AD2369B63}" type="slidenum">
              <a:rPr lang="en-US"/>
              <a:pPr/>
              <a:t>36</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xmlns="" val="1930031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98728AB-456F-4DC1-A974-3D89515A2FAF}" type="slidenum">
              <a:rPr lang="en-US"/>
              <a:pPr/>
              <a:t>7</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xfrm>
            <a:off x="914400" y="4343400"/>
            <a:ext cx="5029200" cy="4114800"/>
          </a:xfrm>
          <a:noFill/>
        </p:spPr>
        <p:txBody>
          <a:bodyPr/>
          <a:lstStyle/>
          <a:p>
            <a:pPr eaLnBrk="1" hangingPunct="1"/>
            <a:endParaRPr lang="en-US" smtClean="0"/>
          </a:p>
        </p:txBody>
      </p:sp>
    </p:spTree>
    <p:extLst>
      <p:ext uri="{BB962C8B-B14F-4D97-AF65-F5344CB8AC3E}">
        <p14:creationId xmlns:p14="http://schemas.microsoft.com/office/powerpoint/2010/main" xmlns="" val="4504406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48E9BCC-16B5-4580-862A-66272DE2E7C2}" type="slidenum">
              <a:rPr lang="en-US"/>
              <a:pPr/>
              <a:t>37</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xmlns="" val="15988227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ADB4617-D8A2-443C-9E04-AE55B9B43A3B}" type="slidenum">
              <a:rPr lang="en-US"/>
              <a:pPr/>
              <a:t>39</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xmlns="" val="36425662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721E138-ED09-42D4-BAFE-D06FCC8DEE0B}" type="slidenum">
              <a:rPr lang="en-US"/>
              <a:pPr/>
              <a:t>41</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xmlns="" val="34981156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D8565B3-6522-4BAC-9919-8FA97BEC63A0}" type="slidenum">
              <a:rPr lang="en-US"/>
              <a:pPr/>
              <a:t>42</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xmlns="" val="5290260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9C66492-DECD-47B6-8E01-5CDBEB3E107E}" type="slidenum">
              <a:rPr lang="en-US"/>
              <a:pPr/>
              <a:t>43</a:t>
            </a:fld>
            <a:endParaRPr 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xmlns="" val="21031623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3F0C727-C5D6-4C60-A464-CDA70B6B568F}" type="slidenum">
              <a:rPr lang="en-US"/>
              <a:pPr/>
              <a:t>44</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xmlns="" val="36826044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F494963-ECB7-43CD-A188-90773F4E46E8}" type="slidenum">
              <a:rPr lang="en-US"/>
              <a:pPr/>
              <a:t>45</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xmlns="" val="2603578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CA95D41-DFCE-4ACC-A8F6-7CC396F67C49}" type="slidenum">
              <a:rPr lang="en-US"/>
              <a:pPr/>
              <a:t>46</a:t>
            </a:fld>
            <a:endParaRPr lang="en-US"/>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xmlns="" val="17444692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04C6CA4-C8D0-49F0-982A-23F714FECADD}" type="slidenum">
              <a:rPr lang="en-US"/>
              <a:pPr/>
              <a:t>47</a:t>
            </a:fld>
            <a:endParaRPr lang="en-US"/>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xmlns="" val="10887598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7714311-3A9C-43B5-8A05-FE6833190D9C}" type="slidenum">
              <a:rPr lang="en-US"/>
              <a:pPr/>
              <a:t>48</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xmlns="" val="2945627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02CB51B-9911-4150-8CC9-A1BABAC16189}" type="slidenum">
              <a:rPr lang="en-US"/>
              <a:pPr/>
              <a:t>8</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914400" y="4343400"/>
            <a:ext cx="5029200" cy="4114800"/>
          </a:xfrm>
          <a:noFill/>
        </p:spPr>
        <p:txBody>
          <a:bodyPr/>
          <a:lstStyle/>
          <a:p>
            <a:pPr eaLnBrk="1" hangingPunct="1"/>
            <a:endParaRPr lang="en-US" smtClean="0"/>
          </a:p>
        </p:txBody>
      </p:sp>
    </p:spTree>
    <p:extLst>
      <p:ext uri="{BB962C8B-B14F-4D97-AF65-F5344CB8AC3E}">
        <p14:creationId xmlns:p14="http://schemas.microsoft.com/office/powerpoint/2010/main" xmlns="" val="40669001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51E2546-024F-4CE4-BDDF-35D90675990A}" type="slidenum">
              <a:rPr lang="en-US"/>
              <a:pPr/>
              <a:t>49</a:t>
            </a:fld>
            <a:endParaRPr lang="en-US"/>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xmlns="" val="31698315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449BD09-4755-4B15-ABAF-9EA3CE581E7B}" type="slidenum">
              <a:rPr lang="en-US"/>
              <a:pPr/>
              <a:t>50</a:t>
            </a:fld>
            <a:endParaRPr lang="en-US"/>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xmlns="" val="39574929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E3965C7-5F26-4810-97E8-1DBDAF9B69AC}" type="slidenum">
              <a:rPr lang="en-US"/>
              <a:pPr/>
              <a:t>51</a:t>
            </a:fld>
            <a:endParaRPr lang="en-US"/>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xmlns="" val="4261922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C776A20-01A0-460E-A30A-DF2339F64738}" type="slidenum">
              <a:rPr lang="en-US"/>
              <a:pPr/>
              <a:t>52</a:t>
            </a:fld>
            <a:endParaRPr 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xmlns="" val="29297989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7DD4334-CF3C-44DE-BAFA-AEAB7F0EE716}" type="slidenum">
              <a:rPr lang="en-US"/>
              <a:pPr/>
              <a:t>53</a:t>
            </a:fld>
            <a:endParaRPr 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xmlns="" val="31082917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3F7BD2E-756C-441D-91FA-7D57F3F83589}" type="slidenum">
              <a:rPr lang="en-US"/>
              <a:pPr/>
              <a:t>54</a:t>
            </a:fld>
            <a:endParaRPr lang="en-US"/>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xmlns="" val="3999036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ADA10BD-11F0-4B8C-8C5F-06E6E53D32B1}" type="slidenum">
              <a:rPr lang="en-US"/>
              <a:pPr/>
              <a:t>55</a:t>
            </a:fld>
            <a:endParaRPr lang="en-US"/>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xmlns="" val="10031335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1D4B94D-1432-4DFC-9C33-34E595BF9760}" type="slidenum">
              <a:rPr lang="en-US"/>
              <a:pPr/>
              <a:t>56</a:t>
            </a:fld>
            <a:endParaRPr 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xmlns="" val="38863520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B324374-AD1F-4962-88CB-14B9F1F58D10}" type="slidenum">
              <a:rPr lang="en-US"/>
              <a:pPr/>
              <a:t>57</a:t>
            </a:fld>
            <a:endParaRPr lang="en-US"/>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xmlns="" val="6457084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74D306D-F2A1-4B35-AB5A-57CA7525BDAA}" type="slidenum">
              <a:rPr lang="en-US"/>
              <a:pPr/>
              <a:t>58</a:t>
            </a:fld>
            <a:endParaRPr lang="en-US"/>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xmlns="" val="2160987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3498453-7150-4566-A345-4CFE99B2C988}" type="slidenum">
              <a:rPr lang="en-US"/>
              <a:pPr/>
              <a:t>9</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xfrm>
            <a:off x="914400" y="4343400"/>
            <a:ext cx="5029200" cy="4114800"/>
          </a:xfrm>
          <a:noFill/>
        </p:spPr>
        <p:txBody>
          <a:bodyPr/>
          <a:lstStyle/>
          <a:p>
            <a:pPr eaLnBrk="1" hangingPunct="1"/>
            <a:endParaRPr lang="en-US" smtClean="0"/>
          </a:p>
        </p:txBody>
      </p:sp>
    </p:spTree>
    <p:extLst>
      <p:ext uri="{BB962C8B-B14F-4D97-AF65-F5344CB8AC3E}">
        <p14:creationId xmlns:p14="http://schemas.microsoft.com/office/powerpoint/2010/main" xmlns="" val="24086787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6EEE42D-0619-413B-8D65-F2BF3AE6967B}" type="slidenum">
              <a:rPr lang="en-US"/>
              <a:pPr/>
              <a:t>59</a:t>
            </a:fld>
            <a:endParaRPr lang="en-US"/>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xmlns="" val="33918918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4A3B3EE-9179-465E-BAFA-E240F0FD80B5}" type="slidenum">
              <a:rPr lang="en-US"/>
              <a:pPr/>
              <a:t>60</a:t>
            </a:fld>
            <a:endParaRPr lang="en-US"/>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xmlns="" val="38702384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8BF346F-39BA-4653-9556-AFFCC71E73B8}" type="slidenum">
              <a:rPr lang="en-US"/>
              <a:pPr/>
              <a:t>61</a:t>
            </a:fld>
            <a:endParaRPr lang="en-US"/>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xmlns="" val="34647222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664EE93-356D-42F6-AFDD-2B33794ED7D3}" type="slidenum">
              <a:rPr lang="en-US"/>
              <a:pPr/>
              <a:t>64</a:t>
            </a:fld>
            <a:endParaRPr lang="en-US"/>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xmlns="" val="18788119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39AC564-D4E1-427C-B6F2-F48B3F9417DE}" type="slidenum">
              <a:rPr lang="en-US"/>
              <a:pPr/>
              <a:t>66</a:t>
            </a:fld>
            <a:endParaRPr lang="en-US"/>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xmlns="" val="99786872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B416D7B-39BB-4BBC-B974-F507F896733A}" type="slidenum">
              <a:rPr lang="en-US"/>
              <a:pPr/>
              <a:t>67</a:t>
            </a:fld>
            <a:endParaRPr lang="en-US"/>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xmlns="" val="19006440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9E0EEBC-480A-42A7-A380-560677D6678E}" type="slidenum">
              <a:rPr lang="en-US"/>
              <a:pPr/>
              <a:t>68</a:t>
            </a:fld>
            <a:endParaRPr lang="en-US"/>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xmlns="" val="10941788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9E4841-03F1-4A78-A307-A4767CF0E159}" type="slidenum">
              <a:rPr lang="en-US"/>
              <a:pPr/>
              <a:t>69</a:t>
            </a:fld>
            <a:endParaRPr lang="en-US"/>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xmlns="" val="14637555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2649BF7-007E-4001-95A5-C4EA1852690A}" type="slidenum">
              <a:rPr lang="en-US"/>
              <a:pPr/>
              <a:t>70</a:t>
            </a:fld>
            <a:endParaRPr lang="en-US"/>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xmlns="" val="32634538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FD6293A-1E98-4992-AE9D-4DB8948B95BB}" type="slidenum">
              <a:rPr lang="en-US"/>
              <a:pPr/>
              <a:t>71</a:t>
            </a:fld>
            <a:endParaRPr lang="en-US"/>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xmlns="" val="3389065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BA20258-92C8-4B53-8DDE-4CE714BCB5FC}" type="slidenum">
              <a:rPr lang="en-US"/>
              <a:pPr/>
              <a:t>10</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4400" y="4343400"/>
            <a:ext cx="5029200" cy="4114800"/>
          </a:xfrm>
          <a:noFill/>
        </p:spPr>
        <p:txBody>
          <a:bodyPr/>
          <a:lstStyle/>
          <a:p>
            <a:pPr eaLnBrk="1" hangingPunct="1"/>
            <a:endParaRPr lang="en-US" smtClean="0"/>
          </a:p>
        </p:txBody>
      </p:sp>
    </p:spTree>
    <p:extLst>
      <p:ext uri="{BB962C8B-B14F-4D97-AF65-F5344CB8AC3E}">
        <p14:creationId xmlns:p14="http://schemas.microsoft.com/office/powerpoint/2010/main" xmlns="" val="19283357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44D8BE8-F3AC-43B2-944B-7288F6C0F709}" type="slidenum">
              <a:rPr lang="en-US"/>
              <a:pPr/>
              <a:t>72</a:t>
            </a:fld>
            <a:endParaRPr lang="en-US"/>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xmlns="" val="271875526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230789A-ED5F-42C3-92B6-A7596B88A0F4}" type="slidenum">
              <a:rPr lang="en-US"/>
              <a:pPr/>
              <a:t>73</a:t>
            </a:fld>
            <a:endParaRPr lang="en-US"/>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xmlns="" val="355418471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724FA90-A3ED-4F0B-83B0-A0E080AF0B1B}" type="slidenum">
              <a:rPr lang="en-US"/>
              <a:pPr/>
              <a:t>74</a:t>
            </a:fld>
            <a:endParaRPr lang="en-US"/>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xmlns="" val="26406814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99734CA-8EBF-4115-907F-873DC7B55F3A}" type="slidenum">
              <a:rPr lang="en-US"/>
              <a:pPr/>
              <a:t>75</a:t>
            </a:fld>
            <a:endParaRPr lang="en-US"/>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xmlns="" val="34550121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500597B-9C27-4D0A-891C-5CA567948F26}" type="slidenum">
              <a:rPr lang="en-US"/>
              <a:pPr/>
              <a:t>76</a:t>
            </a:fld>
            <a:endParaRPr lang="en-US"/>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xmlns="" val="176486875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1C7C594-3098-4B71-B311-48F44CDC2819}" type="slidenum">
              <a:rPr lang="en-US"/>
              <a:pPr/>
              <a:t>77</a:t>
            </a:fld>
            <a:endParaRPr lang="en-US"/>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xmlns="" val="211044142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4E7AD9B-1B6F-4246-9B78-A215BF27B6AD}" type="slidenum">
              <a:rPr lang="en-US"/>
              <a:pPr/>
              <a:t>78</a:t>
            </a:fld>
            <a:endParaRPr lang="en-US"/>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xmlns="" val="53534678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25446E7-914C-4D0D-86DF-80FDB5EBFEE8}" type="slidenum">
              <a:rPr lang="en-US"/>
              <a:pPr/>
              <a:t>79</a:t>
            </a:fld>
            <a:endParaRPr lang="en-US"/>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xmlns="" val="542665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0550F6D-16E9-4245-9B43-E9FFA066AB36}" type="slidenum">
              <a:rPr lang="en-US"/>
              <a:pPr/>
              <a:t>11</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xfrm>
            <a:off x="914400" y="4343400"/>
            <a:ext cx="5029200" cy="4114800"/>
          </a:xfrm>
          <a:noFill/>
        </p:spPr>
        <p:txBody>
          <a:bodyPr/>
          <a:lstStyle/>
          <a:p>
            <a:pPr eaLnBrk="1" hangingPunct="1"/>
            <a:endParaRPr lang="en-US" smtClean="0"/>
          </a:p>
        </p:txBody>
      </p:sp>
    </p:spTree>
    <p:extLst>
      <p:ext uri="{BB962C8B-B14F-4D97-AF65-F5344CB8AC3E}">
        <p14:creationId xmlns:p14="http://schemas.microsoft.com/office/powerpoint/2010/main" xmlns="" val="360887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914C7FE-BCAE-4EBE-978F-1CAD9BC4119D}" type="slidenum">
              <a:rPr lang="en-US"/>
              <a:pPr/>
              <a:t>12</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xfrm>
            <a:off x="914400" y="4343400"/>
            <a:ext cx="5029200" cy="4114800"/>
          </a:xfrm>
          <a:noFill/>
        </p:spPr>
        <p:txBody>
          <a:bodyPr/>
          <a:lstStyle/>
          <a:p>
            <a:pPr eaLnBrk="1" hangingPunct="1"/>
            <a:endParaRPr lang="en-US" smtClean="0"/>
          </a:p>
        </p:txBody>
      </p:sp>
    </p:spTree>
    <p:extLst>
      <p:ext uri="{BB962C8B-B14F-4D97-AF65-F5344CB8AC3E}">
        <p14:creationId xmlns:p14="http://schemas.microsoft.com/office/powerpoint/2010/main" xmlns="" val="3129762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3B7647E-81C8-4F41-80F2-681A57726A28}" type="slidenum">
              <a:rPr lang="en-US"/>
              <a:pPr/>
              <a:t>13</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14400" y="4343400"/>
            <a:ext cx="5029200" cy="4114800"/>
          </a:xfrm>
          <a:noFill/>
        </p:spPr>
        <p:txBody>
          <a:bodyPr/>
          <a:lstStyle/>
          <a:p>
            <a:pPr eaLnBrk="1" hangingPunct="1"/>
            <a:endParaRPr lang="en-US" smtClean="0"/>
          </a:p>
        </p:txBody>
      </p:sp>
    </p:spTree>
    <p:extLst>
      <p:ext uri="{BB962C8B-B14F-4D97-AF65-F5344CB8AC3E}">
        <p14:creationId xmlns:p14="http://schemas.microsoft.com/office/powerpoint/2010/main" xmlns="" val="22556964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8" y="0"/>
            <a:ext cx="12234346"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l="2" r="22511"/>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l="2" r="22511"/>
            <a:stretch/>
          </p:blipFill>
          <p:spPr>
            <a:xfrm>
              <a:off x="9736202" y="3147609"/>
              <a:ext cx="2478024" cy="612648"/>
            </a:xfrm>
            <a:prstGeom prst="rect">
              <a:avLst/>
            </a:prstGeom>
          </p:spPr>
        </p:pic>
      </p:grpSp>
      <p:sp>
        <p:nvSpPr>
          <p:cNvPr id="2" name="Title 1"/>
          <p:cNvSpPr>
            <a:spLocks noGrp="1"/>
          </p:cNvSpPr>
          <p:nvPr>
            <p:ph type="ctrTitle"/>
          </p:nvPr>
        </p:nvSpPr>
        <p:spPr>
          <a:xfrm>
            <a:off x="2693100" y="1871132"/>
            <a:ext cx="6817444"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3100" y="3657597"/>
            <a:ext cx="6817444"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5312" y="5037663"/>
            <a:ext cx="897701" cy="279400"/>
          </a:xfrm>
        </p:spPr>
        <p:txBody>
          <a:bodyPr/>
          <a:lstStyle/>
          <a:p>
            <a:fld id="{E4AE90F5-350A-4D93-8309-C1506AC69E42}" type="datetimeFigureOut">
              <a:rPr lang="en-US" smtClean="0"/>
              <a:pPr/>
              <a:t>3/28/2017</a:t>
            </a:fld>
            <a:endParaRPr lang="en-US"/>
          </a:p>
        </p:txBody>
      </p:sp>
      <p:sp>
        <p:nvSpPr>
          <p:cNvPr id="5" name="Footer Placeholder 4"/>
          <p:cNvSpPr>
            <a:spLocks noGrp="1"/>
          </p:cNvSpPr>
          <p:nvPr>
            <p:ph type="ftr" sz="quarter" idx="11"/>
          </p:nvPr>
        </p:nvSpPr>
        <p:spPr>
          <a:xfrm>
            <a:off x="2693099" y="5037663"/>
            <a:ext cx="5215993" cy="279400"/>
          </a:xfrm>
        </p:spPr>
        <p:txBody>
          <a:bodyPr/>
          <a:lstStyle/>
          <a:p>
            <a:endParaRPr lang="en-US"/>
          </a:p>
        </p:txBody>
      </p:sp>
      <p:sp>
        <p:nvSpPr>
          <p:cNvPr id="6" name="Slide Number Placeholder 5"/>
          <p:cNvSpPr>
            <a:spLocks noGrp="1"/>
          </p:cNvSpPr>
          <p:nvPr>
            <p:ph type="sldNum" sz="quarter" idx="12"/>
          </p:nvPr>
        </p:nvSpPr>
        <p:spPr>
          <a:xfrm>
            <a:off x="8959233" y="5037663"/>
            <a:ext cx="551311" cy="279400"/>
          </a:xfrm>
        </p:spPr>
        <p:txBody>
          <a:bodyPr/>
          <a:lstStyle/>
          <a:p>
            <a:fld id="{E5764AEF-1F3E-42D2-9FBD-55C6607FF79C}" type="slidenum">
              <a:rPr lang="en-US" smtClean="0"/>
              <a:pPr/>
              <a:t>‹#›</a:t>
            </a:fld>
            <a:endParaRPr lang="en-US"/>
          </a:p>
        </p:txBody>
      </p:sp>
      <p:cxnSp>
        <p:nvCxnSpPr>
          <p:cNvPr id="15" name="Straight Connector 14"/>
          <p:cNvCxnSpPr/>
          <p:nvPr/>
        </p:nvCxnSpPr>
        <p:spPr>
          <a:xfrm>
            <a:off x="2693101" y="3522131"/>
            <a:ext cx="6817443"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168032" y="-524933"/>
            <a:ext cx="184714"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xmlns="" val="1271888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grpSp>
        <p:nvGrpSpPr>
          <p:cNvPr id="13" name="Group 12"/>
          <p:cNvGrpSpPr/>
          <p:nvPr/>
        </p:nvGrpSpPr>
        <p:grpSpPr>
          <a:xfrm>
            <a:off x="-15740" y="0"/>
            <a:ext cx="12233148" cy="6856214"/>
            <a:chOff x="-15736" y="0"/>
            <a:chExt cx="12229962" cy="6856214"/>
          </a:xfrm>
        </p:grpSpPr>
        <p:pic>
          <p:nvPicPr>
            <p:cNvPr id="14" name="Picture 13" descr="HD-PanelConten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5" name="Rectangle 14"/>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6" name="Picture 15" descr="HDRibbonContent-UniformTrim.png"/>
            <p:cNvPicPr>
              <a:picLocks noChangeAspect="1"/>
            </p:cNvPicPr>
            <p:nvPr/>
          </p:nvPicPr>
          <p:blipFill rotWithShape="1">
            <a:blip r:embed="rId3">
              <a:extLst>
                <a:ext uri="{28A0092B-C50C-407E-A947-70E740481C1C}">
                  <a14:useLocalDpi xmlns:a14="http://schemas.microsoft.com/office/drawing/2010/main" xmlns="" val="0"/>
                </a:ext>
              </a:extLst>
            </a:blip>
            <a:srcRect l="1" r="2807"/>
            <a:stretch/>
          </p:blipFill>
          <p:spPr>
            <a:xfrm>
              <a:off x="-15736" y="3153832"/>
              <a:ext cx="777240" cy="606425"/>
            </a:xfrm>
            <a:prstGeom prst="rect">
              <a:avLst/>
            </a:prstGeom>
          </p:spPr>
        </p:pic>
        <p:pic>
          <p:nvPicPr>
            <p:cNvPr id="17" name="Picture 16" descr="HDRibbonContent-UniformTrim.png"/>
            <p:cNvPicPr>
              <a:picLocks noChangeAspect="1"/>
            </p:cNvPicPr>
            <p:nvPr/>
          </p:nvPicPr>
          <p:blipFill rotWithShape="1">
            <a:blip r:embed="rId3">
              <a:extLst>
                <a:ext uri="{28A0092B-C50C-407E-A947-70E740481C1C}">
                  <a14:useLocalDpi xmlns:a14="http://schemas.microsoft.com/office/drawing/2010/main" xmlns="" val="0"/>
                </a:ext>
              </a:extLst>
            </a:blip>
            <a:srcRect l="1" r="2807"/>
            <a:stretch/>
          </p:blipFill>
          <p:spPr>
            <a:xfrm>
              <a:off x="11436986" y="3153832"/>
              <a:ext cx="777240" cy="606425"/>
            </a:xfrm>
            <a:prstGeom prst="rect">
              <a:avLst/>
            </a:prstGeom>
          </p:spPr>
        </p:pic>
      </p:grpSp>
      <p:sp>
        <p:nvSpPr>
          <p:cNvPr id="2" name="Title 1"/>
          <p:cNvSpPr>
            <a:spLocks noGrp="1"/>
          </p:cNvSpPr>
          <p:nvPr>
            <p:ph type="title"/>
          </p:nvPr>
        </p:nvSpPr>
        <p:spPr>
          <a:xfrm>
            <a:off x="1295739" y="4815415"/>
            <a:ext cx="9612169"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1041699" y="1041400"/>
            <a:ext cx="10108604"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295739" y="5382153"/>
            <a:ext cx="9612169"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AE90F5-350A-4D93-8309-C1506AC69E42}" type="datetimeFigureOut">
              <a:rPr lang="en-US" smtClean="0"/>
              <a:pPr/>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764AEF-1F3E-42D2-9FBD-55C6607FF79C}" type="slidenum">
              <a:rPr lang="en-US" smtClean="0"/>
              <a:pPr/>
              <a:t>‹#›</a:t>
            </a:fld>
            <a:endParaRPr lang="en-US"/>
          </a:p>
        </p:txBody>
      </p:sp>
    </p:spTree>
    <p:extLst>
      <p:ext uri="{BB962C8B-B14F-4D97-AF65-F5344CB8AC3E}">
        <p14:creationId xmlns:p14="http://schemas.microsoft.com/office/powerpoint/2010/main" xmlns="" val="3909751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Title and Caption">
    <p:spTree>
      <p:nvGrpSpPr>
        <p:cNvPr id="1" name=""/>
        <p:cNvGrpSpPr/>
        <p:nvPr/>
      </p:nvGrpSpPr>
      <p:grpSpPr>
        <a:xfrm>
          <a:off x="0" y="0"/>
          <a:ext cx="0" cy="0"/>
          <a:chOff x="0" y="0"/>
          <a:chExt cx="0" cy="0"/>
        </a:xfrm>
      </p:grpSpPr>
      <p:grpSp>
        <p:nvGrpSpPr>
          <p:cNvPr id="13" name="Group 12"/>
          <p:cNvGrpSpPr/>
          <p:nvPr/>
        </p:nvGrpSpPr>
        <p:grpSpPr>
          <a:xfrm>
            <a:off x="-15740" y="0"/>
            <a:ext cx="12233148" cy="6856214"/>
            <a:chOff x="-15736" y="0"/>
            <a:chExt cx="12229962" cy="6856214"/>
          </a:xfrm>
        </p:grpSpPr>
        <p:pic>
          <p:nvPicPr>
            <p:cNvPr id="14" name="Picture 13" descr="HD-PanelConten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6" name="Rectangle 15"/>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7" name="Picture 16" descr="HDRibbonContent-UniformTrim.png"/>
            <p:cNvPicPr>
              <a:picLocks noChangeAspect="1"/>
            </p:cNvPicPr>
            <p:nvPr/>
          </p:nvPicPr>
          <p:blipFill rotWithShape="1">
            <a:blip r:embed="rId3">
              <a:extLst>
                <a:ext uri="{28A0092B-C50C-407E-A947-70E740481C1C}">
                  <a14:useLocalDpi xmlns:a14="http://schemas.microsoft.com/office/drawing/2010/main" xmlns="" val="0"/>
                </a:ext>
              </a:extLst>
            </a:blip>
            <a:srcRect l="1" r="2807"/>
            <a:stretch/>
          </p:blipFill>
          <p:spPr>
            <a:xfrm>
              <a:off x="-15736" y="3153832"/>
              <a:ext cx="777240" cy="606425"/>
            </a:xfrm>
            <a:prstGeom prst="rect">
              <a:avLst/>
            </a:prstGeom>
          </p:spPr>
        </p:pic>
        <p:pic>
          <p:nvPicPr>
            <p:cNvPr id="18" name="Picture 17" descr="HDRibbonContent-UniformTrim.png"/>
            <p:cNvPicPr>
              <a:picLocks noChangeAspect="1"/>
            </p:cNvPicPr>
            <p:nvPr/>
          </p:nvPicPr>
          <p:blipFill rotWithShape="1">
            <a:blip r:embed="rId3">
              <a:extLst>
                <a:ext uri="{28A0092B-C50C-407E-A947-70E740481C1C}">
                  <a14:useLocalDpi xmlns:a14="http://schemas.microsoft.com/office/drawing/2010/main" xmlns="" val="0"/>
                </a:ext>
              </a:extLst>
            </a:blip>
            <a:srcRect l="1" r="2807"/>
            <a:stretch/>
          </p:blipFill>
          <p:spPr>
            <a:xfrm>
              <a:off x="11436986" y="3153832"/>
              <a:ext cx="777240" cy="606425"/>
            </a:xfrm>
            <a:prstGeom prst="rect">
              <a:avLst/>
            </a:prstGeom>
          </p:spPr>
        </p:pic>
      </p:grpSp>
      <p:sp>
        <p:nvSpPr>
          <p:cNvPr id="2" name="Title 1"/>
          <p:cNvSpPr>
            <a:spLocks noGrp="1"/>
          </p:cNvSpPr>
          <p:nvPr>
            <p:ph type="title"/>
          </p:nvPr>
        </p:nvSpPr>
        <p:spPr>
          <a:xfrm>
            <a:off x="1304208" y="982132"/>
            <a:ext cx="9595231"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4208" y="4343400"/>
            <a:ext cx="9595231"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AE90F5-350A-4D93-8309-C1506AC69E42}" type="datetimeFigureOut">
              <a:rPr lang="en-US" smtClean="0"/>
              <a:pPr/>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64AEF-1F3E-42D2-9FBD-55C6607FF79C}" type="slidenum">
              <a:rPr lang="en-US" smtClean="0"/>
              <a:pPr/>
              <a:t>‹#›</a:t>
            </a:fld>
            <a:endParaRPr lang="en-US"/>
          </a:p>
        </p:txBody>
      </p:sp>
      <p:cxnSp>
        <p:nvCxnSpPr>
          <p:cNvPr id="15" name="Straight Connector 14"/>
          <p:cNvCxnSpPr/>
          <p:nvPr/>
        </p:nvCxnSpPr>
        <p:spPr>
          <a:xfrm>
            <a:off x="1396533" y="4140199"/>
            <a:ext cx="94097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154629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6" name="Group 15"/>
          <p:cNvGrpSpPr/>
          <p:nvPr/>
        </p:nvGrpSpPr>
        <p:grpSpPr>
          <a:xfrm>
            <a:off x="-15740" y="0"/>
            <a:ext cx="12233148" cy="6856214"/>
            <a:chOff x="-15736" y="0"/>
            <a:chExt cx="12229962" cy="6856214"/>
          </a:xfrm>
        </p:grpSpPr>
        <p:pic>
          <p:nvPicPr>
            <p:cNvPr id="17" name="Picture 16" descr="HD-PanelConten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8" name="Rectangle 17"/>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23" name="Picture 22" descr="HDRibbonContent-UniformTrim.png"/>
            <p:cNvPicPr>
              <a:picLocks noChangeAspect="1"/>
            </p:cNvPicPr>
            <p:nvPr/>
          </p:nvPicPr>
          <p:blipFill rotWithShape="1">
            <a:blip r:embed="rId3">
              <a:extLst>
                <a:ext uri="{28A0092B-C50C-407E-A947-70E740481C1C}">
                  <a14:useLocalDpi xmlns:a14="http://schemas.microsoft.com/office/drawing/2010/main" xmlns="" val="0"/>
                </a:ext>
              </a:extLst>
            </a:blip>
            <a:srcRect l="1" r="2807"/>
            <a:stretch/>
          </p:blipFill>
          <p:spPr>
            <a:xfrm>
              <a:off x="-15736" y="3153832"/>
              <a:ext cx="777240" cy="606425"/>
            </a:xfrm>
            <a:prstGeom prst="rect">
              <a:avLst/>
            </a:prstGeom>
          </p:spPr>
        </p:pic>
        <p:pic>
          <p:nvPicPr>
            <p:cNvPr id="24" name="Picture 23" descr="HDRibbonContent-UniformTrim.png"/>
            <p:cNvPicPr>
              <a:picLocks noChangeAspect="1"/>
            </p:cNvPicPr>
            <p:nvPr/>
          </p:nvPicPr>
          <p:blipFill rotWithShape="1">
            <a:blip r:embed="rId3">
              <a:extLst>
                <a:ext uri="{28A0092B-C50C-407E-A947-70E740481C1C}">
                  <a14:useLocalDpi xmlns:a14="http://schemas.microsoft.com/office/drawing/2010/main" xmlns="" val="0"/>
                </a:ext>
              </a:extLst>
            </a:blip>
            <a:srcRect l="1" r="2807"/>
            <a:stretch/>
          </p:blipFill>
          <p:spPr>
            <a:xfrm>
              <a:off x="11436986" y="3153832"/>
              <a:ext cx="777240" cy="606425"/>
            </a:xfrm>
            <a:prstGeom prst="rect">
              <a:avLst/>
            </a:prstGeom>
          </p:spPr>
        </p:pic>
      </p:grpSp>
      <p:sp>
        <p:nvSpPr>
          <p:cNvPr id="2" name="Title 1"/>
          <p:cNvSpPr>
            <a:spLocks noGrp="1"/>
          </p:cNvSpPr>
          <p:nvPr>
            <p:ph type="title"/>
          </p:nvPr>
        </p:nvSpPr>
        <p:spPr>
          <a:xfrm>
            <a:off x="1446589" y="982132"/>
            <a:ext cx="9298820"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739" y="4343400"/>
            <a:ext cx="9612169"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AE90F5-350A-4D93-8309-C1506AC69E42}" type="datetimeFigureOut">
              <a:rPr lang="en-US" smtClean="0"/>
              <a:pPr/>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64AEF-1F3E-42D2-9FBD-55C6607FF79C}" type="slidenum">
              <a:rPr lang="en-US" smtClean="0"/>
              <a:pPr/>
              <a:t>‹#›</a:t>
            </a:fld>
            <a:endParaRPr lang="en-US"/>
          </a:p>
        </p:txBody>
      </p:sp>
      <p:sp>
        <p:nvSpPr>
          <p:cNvPr id="10" name="Text Placeholder 9"/>
          <p:cNvSpPr>
            <a:spLocks noGrp="1"/>
          </p:cNvSpPr>
          <p:nvPr>
            <p:ph type="body" sz="quarter" idx="13"/>
          </p:nvPr>
        </p:nvSpPr>
        <p:spPr>
          <a:xfrm>
            <a:off x="1675249" y="3352800"/>
            <a:ext cx="8841504"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14" name="TextBox 13"/>
          <p:cNvSpPr txBox="1"/>
          <p:nvPr/>
        </p:nvSpPr>
        <p:spPr>
          <a:xfrm>
            <a:off x="862237" y="879961"/>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smtClean="0">
                <a:solidFill>
                  <a:schemeClr val="tx1"/>
                </a:solidFill>
                <a:effectLst/>
              </a:rPr>
              <a:t>“</a:t>
            </a:r>
            <a:endParaRPr lang="en-US" sz="8000" dirty="0">
              <a:solidFill>
                <a:schemeClr val="tx1"/>
              </a:solidFill>
              <a:effectLst/>
            </a:endParaRPr>
          </a:p>
        </p:txBody>
      </p:sp>
      <p:sp>
        <p:nvSpPr>
          <p:cNvPr id="15" name="TextBox 14"/>
          <p:cNvSpPr txBox="1"/>
          <p:nvPr/>
        </p:nvSpPr>
        <p:spPr>
          <a:xfrm>
            <a:off x="10603028" y="2827870"/>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smtClean="0">
                <a:solidFill>
                  <a:schemeClr val="tx1"/>
                </a:solidFill>
                <a:effectLst/>
              </a:rPr>
              <a:t>”</a:t>
            </a:r>
            <a:endParaRPr lang="en-US" sz="8000" dirty="0">
              <a:solidFill>
                <a:schemeClr val="tx1"/>
              </a:solidFill>
              <a:effectLst/>
            </a:endParaRPr>
          </a:p>
        </p:txBody>
      </p:sp>
      <p:cxnSp>
        <p:nvCxnSpPr>
          <p:cNvPr id="19" name="Straight Connector 18"/>
          <p:cNvCxnSpPr/>
          <p:nvPr/>
        </p:nvCxnSpPr>
        <p:spPr>
          <a:xfrm>
            <a:off x="1396533" y="4140199"/>
            <a:ext cx="94097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9966310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grpSp>
        <p:nvGrpSpPr>
          <p:cNvPr id="12" name="Group 11"/>
          <p:cNvGrpSpPr/>
          <p:nvPr/>
        </p:nvGrpSpPr>
        <p:grpSpPr>
          <a:xfrm>
            <a:off x="-15740" y="0"/>
            <a:ext cx="12233148" cy="6856214"/>
            <a:chOff x="-15736" y="0"/>
            <a:chExt cx="12229962" cy="6856214"/>
          </a:xfrm>
        </p:grpSpPr>
        <p:pic>
          <p:nvPicPr>
            <p:cNvPr id="13" name="Picture 12" descr="HD-PanelConten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4" name="Rectangle 13"/>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5" name="Picture 14" descr="HDRibbonContent-UniformTrim.png"/>
            <p:cNvPicPr>
              <a:picLocks noChangeAspect="1"/>
            </p:cNvPicPr>
            <p:nvPr/>
          </p:nvPicPr>
          <p:blipFill rotWithShape="1">
            <a:blip r:embed="rId3">
              <a:extLst>
                <a:ext uri="{28A0092B-C50C-407E-A947-70E740481C1C}">
                  <a14:useLocalDpi xmlns:a14="http://schemas.microsoft.com/office/drawing/2010/main" xmlns="" val="0"/>
                </a:ext>
              </a:extLst>
            </a:blip>
            <a:srcRect l="1" r="2807"/>
            <a:stretch/>
          </p:blipFill>
          <p:spPr>
            <a:xfrm>
              <a:off x="-15736" y="3153832"/>
              <a:ext cx="777240" cy="606425"/>
            </a:xfrm>
            <a:prstGeom prst="rect">
              <a:avLst/>
            </a:prstGeom>
          </p:spPr>
        </p:pic>
        <p:pic>
          <p:nvPicPr>
            <p:cNvPr id="16" name="Picture 15" descr="HDRibbonContent-UniformTrim.png"/>
            <p:cNvPicPr>
              <a:picLocks noChangeAspect="1"/>
            </p:cNvPicPr>
            <p:nvPr/>
          </p:nvPicPr>
          <p:blipFill rotWithShape="1">
            <a:blip r:embed="rId3">
              <a:extLst>
                <a:ext uri="{28A0092B-C50C-407E-A947-70E740481C1C}">
                  <a14:useLocalDpi xmlns:a14="http://schemas.microsoft.com/office/drawing/2010/main" xmlns="" val="0"/>
                </a:ext>
              </a:extLst>
            </a:blip>
            <a:srcRect l="1" r="2807"/>
            <a:stretch/>
          </p:blipFill>
          <p:spPr>
            <a:xfrm>
              <a:off x="11436986" y="3153832"/>
              <a:ext cx="777240" cy="606425"/>
            </a:xfrm>
            <a:prstGeom prst="rect">
              <a:avLst/>
            </a:prstGeom>
          </p:spPr>
        </p:pic>
      </p:grpSp>
      <p:sp>
        <p:nvSpPr>
          <p:cNvPr id="2" name="Title 1"/>
          <p:cNvSpPr>
            <a:spLocks noGrp="1"/>
          </p:cNvSpPr>
          <p:nvPr>
            <p:ph type="title"/>
          </p:nvPr>
        </p:nvSpPr>
        <p:spPr>
          <a:xfrm>
            <a:off x="1295740" y="3308581"/>
            <a:ext cx="9612171"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739" y="4777381"/>
            <a:ext cx="961217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AE90F5-350A-4D93-8309-C1506AC69E42}" type="datetimeFigureOut">
              <a:rPr lang="en-US" smtClean="0"/>
              <a:pPr/>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64AEF-1F3E-42D2-9FBD-55C6607FF79C}" type="slidenum">
              <a:rPr lang="en-US" smtClean="0"/>
              <a:pPr/>
              <a:t>‹#›</a:t>
            </a:fld>
            <a:endParaRPr lang="en-US"/>
          </a:p>
        </p:txBody>
      </p:sp>
    </p:spTree>
    <p:extLst>
      <p:ext uri="{BB962C8B-B14F-4D97-AF65-F5344CB8AC3E}">
        <p14:creationId xmlns:p14="http://schemas.microsoft.com/office/powerpoint/2010/main" xmlns="" val="3495837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grpSp>
        <p:nvGrpSpPr>
          <p:cNvPr id="16" name="Group 15"/>
          <p:cNvGrpSpPr/>
          <p:nvPr/>
        </p:nvGrpSpPr>
        <p:grpSpPr>
          <a:xfrm>
            <a:off x="-15740" y="0"/>
            <a:ext cx="12233148" cy="6856214"/>
            <a:chOff x="-15736" y="0"/>
            <a:chExt cx="12229962" cy="6856214"/>
          </a:xfrm>
        </p:grpSpPr>
        <p:pic>
          <p:nvPicPr>
            <p:cNvPr id="17" name="Picture 16" descr="HD-PanelConten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8" name="Rectangle 17"/>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20" name="Picture 19" descr="HDRibbonContent-UniformTrim.png"/>
            <p:cNvPicPr>
              <a:picLocks noChangeAspect="1"/>
            </p:cNvPicPr>
            <p:nvPr/>
          </p:nvPicPr>
          <p:blipFill rotWithShape="1">
            <a:blip r:embed="rId3">
              <a:extLst>
                <a:ext uri="{28A0092B-C50C-407E-A947-70E740481C1C}">
                  <a14:useLocalDpi xmlns:a14="http://schemas.microsoft.com/office/drawing/2010/main" xmlns="" val="0"/>
                </a:ext>
              </a:extLst>
            </a:blip>
            <a:srcRect l="1" r="2807"/>
            <a:stretch/>
          </p:blipFill>
          <p:spPr>
            <a:xfrm>
              <a:off x="-15736" y="3153832"/>
              <a:ext cx="777240" cy="606425"/>
            </a:xfrm>
            <a:prstGeom prst="rect">
              <a:avLst/>
            </a:prstGeom>
          </p:spPr>
        </p:pic>
        <p:pic>
          <p:nvPicPr>
            <p:cNvPr id="21" name="Picture 20" descr="HDRibbonContent-UniformTrim.png"/>
            <p:cNvPicPr>
              <a:picLocks noChangeAspect="1"/>
            </p:cNvPicPr>
            <p:nvPr/>
          </p:nvPicPr>
          <p:blipFill rotWithShape="1">
            <a:blip r:embed="rId3">
              <a:extLst>
                <a:ext uri="{28A0092B-C50C-407E-A947-70E740481C1C}">
                  <a14:useLocalDpi xmlns:a14="http://schemas.microsoft.com/office/drawing/2010/main" xmlns="" val="0"/>
                </a:ext>
              </a:extLst>
            </a:blip>
            <a:srcRect l="1" r="2807"/>
            <a:stretch/>
          </p:blipFill>
          <p:spPr>
            <a:xfrm>
              <a:off x="11436986" y="3153832"/>
              <a:ext cx="777240" cy="606425"/>
            </a:xfrm>
            <a:prstGeom prst="rect">
              <a:avLst/>
            </a:prstGeom>
          </p:spPr>
        </p:pic>
      </p:grpSp>
      <p:sp>
        <p:nvSpPr>
          <p:cNvPr id="2" name="Title 1"/>
          <p:cNvSpPr>
            <a:spLocks noGrp="1"/>
          </p:cNvSpPr>
          <p:nvPr>
            <p:ph type="title"/>
          </p:nvPr>
        </p:nvSpPr>
        <p:spPr>
          <a:xfrm>
            <a:off x="1446589" y="982132"/>
            <a:ext cx="9298820"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739" y="4529667"/>
            <a:ext cx="9612171"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AE90F5-350A-4D93-8309-C1506AC69E42}" type="datetimeFigureOut">
              <a:rPr lang="en-US" smtClean="0"/>
              <a:pPr/>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64AEF-1F3E-42D2-9FBD-55C6607FF79C}" type="slidenum">
              <a:rPr lang="en-US" smtClean="0"/>
              <a:pPr/>
              <a:t>‹#›</a:t>
            </a:fld>
            <a:endParaRPr lang="en-US"/>
          </a:p>
        </p:txBody>
      </p:sp>
      <p:sp>
        <p:nvSpPr>
          <p:cNvPr id="10" name="Text Placeholder 9"/>
          <p:cNvSpPr>
            <a:spLocks noGrp="1"/>
          </p:cNvSpPr>
          <p:nvPr>
            <p:ph type="body" sz="quarter" idx="13"/>
          </p:nvPr>
        </p:nvSpPr>
        <p:spPr>
          <a:xfrm>
            <a:off x="1295740" y="3640667"/>
            <a:ext cx="9612171" cy="889000"/>
          </a:xfrm>
        </p:spPr>
        <p:txBody>
          <a:bodyPr vert="horz" lIns="91440" tIns="45720" rIns="91440" bIns="45720" rtlCol="0" anchor="b">
            <a:normAutofit/>
          </a:bodyPr>
          <a:lstStyle>
            <a:lvl1pPr>
              <a:defRPr lang="en-US" sz="2400" b="0" cap="none" dirty="0" smtClean="0">
                <a:ln w="3175" cmpd="sng">
                  <a:noFill/>
                </a:ln>
                <a:solidFill>
                  <a:schemeClr val="tx1"/>
                </a:solidFill>
                <a:effectLst/>
                <a:latin typeface="+mj-lt"/>
                <a:ea typeface="+mj-ea"/>
                <a:cs typeface="Trebuchet MS"/>
              </a:defRPr>
            </a:lvl1pPr>
          </a:lstStyle>
          <a:p>
            <a:pPr marL="0" lvl="0">
              <a:spcBef>
                <a:spcPct val="0"/>
              </a:spcBef>
              <a:buNone/>
            </a:pPr>
            <a:r>
              <a:rPr lang="en-US" smtClean="0"/>
              <a:t>Click to edit Master text styles</a:t>
            </a:r>
          </a:p>
        </p:txBody>
      </p:sp>
      <p:sp>
        <p:nvSpPr>
          <p:cNvPr id="12" name="TextBox 11"/>
          <p:cNvSpPr txBox="1"/>
          <p:nvPr/>
        </p:nvSpPr>
        <p:spPr>
          <a:xfrm>
            <a:off x="862237" y="879961"/>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smtClean="0">
                <a:solidFill>
                  <a:schemeClr val="tx1"/>
                </a:solidFill>
                <a:effectLst/>
              </a:rPr>
              <a:t>“</a:t>
            </a:r>
            <a:endParaRPr lang="en-US" sz="8000" dirty="0">
              <a:solidFill>
                <a:schemeClr val="tx1"/>
              </a:solidFill>
              <a:effectLst/>
            </a:endParaRPr>
          </a:p>
        </p:txBody>
      </p:sp>
      <p:sp>
        <p:nvSpPr>
          <p:cNvPr id="13" name="TextBox 12"/>
          <p:cNvSpPr txBox="1"/>
          <p:nvPr/>
        </p:nvSpPr>
        <p:spPr>
          <a:xfrm>
            <a:off x="10603028" y="2599261"/>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smtClean="0">
                <a:solidFill>
                  <a:schemeClr val="tx1"/>
                </a:solidFill>
                <a:effectLst/>
              </a:rPr>
              <a:t>”</a:t>
            </a:r>
            <a:endParaRPr lang="en-US" sz="8000" dirty="0">
              <a:solidFill>
                <a:schemeClr val="tx1"/>
              </a:solidFill>
              <a:effectLst/>
            </a:endParaRPr>
          </a:p>
        </p:txBody>
      </p:sp>
      <p:cxnSp>
        <p:nvCxnSpPr>
          <p:cNvPr id="26" name="Straight Connector 25"/>
          <p:cNvCxnSpPr/>
          <p:nvPr/>
        </p:nvCxnSpPr>
        <p:spPr>
          <a:xfrm>
            <a:off x="1396533" y="3429000"/>
            <a:ext cx="94097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8249350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grpSp>
        <p:nvGrpSpPr>
          <p:cNvPr id="14" name="Group 13"/>
          <p:cNvGrpSpPr/>
          <p:nvPr/>
        </p:nvGrpSpPr>
        <p:grpSpPr>
          <a:xfrm>
            <a:off x="-15740" y="0"/>
            <a:ext cx="12233148" cy="6856214"/>
            <a:chOff x="-15736" y="0"/>
            <a:chExt cx="12229962" cy="6856214"/>
          </a:xfrm>
        </p:grpSpPr>
        <p:pic>
          <p:nvPicPr>
            <p:cNvPr id="16" name="Picture 15" descr="HD-PanelConten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7" name="Rectangle 16"/>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8" name="Picture 17" descr="HDRibbonContent-UniformTrim.png"/>
            <p:cNvPicPr>
              <a:picLocks noChangeAspect="1"/>
            </p:cNvPicPr>
            <p:nvPr/>
          </p:nvPicPr>
          <p:blipFill rotWithShape="1">
            <a:blip r:embed="rId3">
              <a:extLst>
                <a:ext uri="{28A0092B-C50C-407E-A947-70E740481C1C}">
                  <a14:useLocalDpi xmlns:a14="http://schemas.microsoft.com/office/drawing/2010/main" xmlns="" val="0"/>
                </a:ext>
              </a:extLst>
            </a:blip>
            <a:srcRect l="1" r="2807"/>
            <a:stretch/>
          </p:blipFill>
          <p:spPr>
            <a:xfrm>
              <a:off x="-15736" y="3153832"/>
              <a:ext cx="777240" cy="606425"/>
            </a:xfrm>
            <a:prstGeom prst="rect">
              <a:avLst/>
            </a:prstGeom>
          </p:spPr>
        </p:pic>
        <p:pic>
          <p:nvPicPr>
            <p:cNvPr id="19" name="Picture 18" descr="HDRibbonContent-UniformTrim.png"/>
            <p:cNvPicPr>
              <a:picLocks noChangeAspect="1"/>
            </p:cNvPicPr>
            <p:nvPr/>
          </p:nvPicPr>
          <p:blipFill rotWithShape="1">
            <a:blip r:embed="rId3">
              <a:extLst>
                <a:ext uri="{28A0092B-C50C-407E-A947-70E740481C1C}">
                  <a14:useLocalDpi xmlns:a14="http://schemas.microsoft.com/office/drawing/2010/main" xmlns="" val="0"/>
                </a:ext>
              </a:extLst>
            </a:blip>
            <a:srcRect l="1" r="2807"/>
            <a:stretch/>
          </p:blipFill>
          <p:spPr>
            <a:xfrm>
              <a:off x="11436986" y="3153832"/>
              <a:ext cx="777240" cy="606425"/>
            </a:xfrm>
            <a:prstGeom prst="rect">
              <a:avLst/>
            </a:prstGeom>
          </p:spPr>
        </p:pic>
      </p:grpSp>
      <p:sp>
        <p:nvSpPr>
          <p:cNvPr id="2" name="Title 1"/>
          <p:cNvSpPr>
            <a:spLocks noGrp="1"/>
          </p:cNvSpPr>
          <p:nvPr>
            <p:ph type="title"/>
          </p:nvPr>
        </p:nvSpPr>
        <p:spPr>
          <a:xfrm>
            <a:off x="1295739" y="982132"/>
            <a:ext cx="9612169"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3" name="Text Placeholder 2"/>
          <p:cNvSpPr>
            <a:spLocks noGrp="1"/>
          </p:cNvSpPr>
          <p:nvPr>
            <p:ph type="body" idx="1"/>
          </p:nvPr>
        </p:nvSpPr>
        <p:spPr>
          <a:xfrm>
            <a:off x="1295738" y="4470400"/>
            <a:ext cx="9612173"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AE90F5-350A-4D93-8309-C1506AC69E42}" type="datetimeFigureOut">
              <a:rPr lang="en-US" smtClean="0"/>
              <a:pPr/>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64AEF-1F3E-42D2-9FBD-55C6607FF79C}" type="slidenum">
              <a:rPr lang="en-US" smtClean="0"/>
              <a:pPr/>
              <a:t>‹#›</a:t>
            </a:fld>
            <a:endParaRPr lang="en-US"/>
          </a:p>
        </p:txBody>
      </p:sp>
      <p:sp>
        <p:nvSpPr>
          <p:cNvPr id="10" name="Text Placeholder 9"/>
          <p:cNvSpPr>
            <a:spLocks noGrp="1"/>
          </p:cNvSpPr>
          <p:nvPr>
            <p:ph type="body" sz="quarter" idx="13"/>
          </p:nvPr>
        </p:nvSpPr>
        <p:spPr>
          <a:xfrm>
            <a:off x="1295739" y="3632200"/>
            <a:ext cx="9612173" cy="838200"/>
          </a:xfrm>
        </p:spPr>
        <p:txBody>
          <a:bodyPr vert="horz" lIns="91440" tIns="45720" rIns="91440" bIns="45720" rtlCol="0" anchor="b">
            <a:normAutofit/>
          </a:bodyPr>
          <a:lstStyle>
            <a:lvl1pPr>
              <a:defRPr lang="en-US" sz="2800" b="0" cap="none" dirty="0" smtClean="0">
                <a:ln w="3175" cmpd="sng">
                  <a:noFill/>
                </a:ln>
                <a:solidFill>
                  <a:schemeClr val="tx1"/>
                </a:solidFill>
                <a:effectLst/>
                <a:latin typeface="+mj-lt"/>
                <a:ea typeface="+mj-ea"/>
                <a:cs typeface="Trebuchet MS"/>
              </a:defRPr>
            </a:lvl1pPr>
          </a:lstStyle>
          <a:p>
            <a:pPr marL="0" lvl="0">
              <a:spcBef>
                <a:spcPct val="0"/>
              </a:spcBef>
              <a:buNone/>
            </a:pPr>
            <a:r>
              <a:rPr lang="en-US" smtClean="0"/>
              <a:t>Click to edit Master text styles</a:t>
            </a:r>
          </a:p>
        </p:txBody>
      </p:sp>
      <p:cxnSp>
        <p:nvCxnSpPr>
          <p:cNvPr id="15" name="Straight Connector 14"/>
          <p:cNvCxnSpPr/>
          <p:nvPr/>
        </p:nvCxnSpPr>
        <p:spPr>
          <a:xfrm>
            <a:off x="1396533" y="3429000"/>
            <a:ext cx="94097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726943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15740" y="0"/>
            <a:ext cx="12233148" cy="6856214"/>
            <a:chOff x="-15736" y="0"/>
            <a:chExt cx="12229962" cy="6856214"/>
          </a:xfrm>
        </p:grpSpPr>
        <p:pic>
          <p:nvPicPr>
            <p:cNvPr id="15" name="Picture 14" descr="HD-PanelConten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7" name="Rectangle 16"/>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8" name="Picture 17" descr="HDRibbonContent-UniformTrim.png"/>
            <p:cNvPicPr>
              <a:picLocks noChangeAspect="1"/>
            </p:cNvPicPr>
            <p:nvPr/>
          </p:nvPicPr>
          <p:blipFill rotWithShape="1">
            <a:blip r:embed="rId3">
              <a:extLst>
                <a:ext uri="{28A0092B-C50C-407E-A947-70E740481C1C}">
                  <a14:useLocalDpi xmlns:a14="http://schemas.microsoft.com/office/drawing/2010/main" xmlns="" val="0"/>
                </a:ext>
              </a:extLst>
            </a:blip>
            <a:srcRect l="1" r="2807"/>
            <a:stretch/>
          </p:blipFill>
          <p:spPr>
            <a:xfrm>
              <a:off x="-15736" y="3153832"/>
              <a:ext cx="777240" cy="606425"/>
            </a:xfrm>
            <a:prstGeom prst="rect">
              <a:avLst/>
            </a:prstGeom>
          </p:spPr>
        </p:pic>
        <p:pic>
          <p:nvPicPr>
            <p:cNvPr id="19" name="Picture 18" descr="HDRibbonContent-UniformTrim.png"/>
            <p:cNvPicPr>
              <a:picLocks noChangeAspect="1"/>
            </p:cNvPicPr>
            <p:nvPr/>
          </p:nvPicPr>
          <p:blipFill rotWithShape="1">
            <a:blip r:embed="rId3">
              <a:extLst>
                <a:ext uri="{28A0092B-C50C-407E-A947-70E740481C1C}">
                  <a14:useLocalDpi xmlns:a14="http://schemas.microsoft.com/office/drawing/2010/main" xmlns="" val="0"/>
                </a:ext>
              </a:extLst>
            </a:blip>
            <a:srcRect l="1" r="2807"/>
            <a:stretch/>
          </p:blipFill>
          <p:spPr>
            <a:xfrm>
              <a:off x="11436986" y="3153832"/>
              <a:ext cx="777240" cy="606425"/>
            </a:xfrm>
            <a:prstGeom prst="rect">
              <a:avLst/>
            </a:prstGeom>
          </p:spPr>
        </p:pic>
      </p:grpSp>
      <p:sp>
        <p:nvSpPr>
          <p:cNvPr id="2" name="Title 1"/>
          <p:cNvSpPr>
            <a:spLocks noGrp="1"/>
          </p:cNvSpPr>
          <p:nvPr>
            <p:ph type="title"/>
          </p:nvPr>
        </p:nvSpPr>
        <p:spPr/>
        <p:txBody>
          <a:bodyPr/>
          <a:lstStyle>
            <a:lvl1pPr algn="ctr">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AE90F5-350A-4D93-8309-C1506AC69E42}" type="datetimeFigureOut">
              <a:rPr lang="en-US" smtClean="0"/>
              <a:pPr/>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64AEF-1F3E-42D2-9FBD-55C6607FF79C}" type="slidenum">
              <a:rPr lang="en-US" smtClean="0"/>
              <a:pPr/>
              <a:t>‹#›</a:t>
            </a:fld>
            <a:endParaRPr lang="en-US"/>
          </a:p>
        </p:txBody>
      </p:sp>
      <p:cxnSp>
        <p:nvCxnSpPr>
          <p:cNvPr id="14" name="Straight Connector 13"/>
          <p:cNvCxnSpPr/>
          <p:nvPr/>
        </p:nvCxnSpPr>
        <p:spPr>
          <a:xfrm>
            <a:off x="1396533" y="2421466"/>
            <a:ext cx="94097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863623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3" name="Group 12"/>
          <p:cNvGrpSpPr/>
          <p:nvPr/>
        </p:nvGrpSpPr>
        <p:grpSpPr>
          <a:xfrm>
            <a:off x="-15740" y="0"/>
            <a:ext cx="12233148" cy="6856214"/>
            <a:chOff x="-15736" y="0"/>
            <a:chExt cx="12229962" cy="6856214"/>
          </a:xfrm>
        </p:grpSpPr>
        <p:pic>
          <p:nvPicPr>
            <p:cNvPr id="15" name="Picture 14" descr="HD-PanelConten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8" name="Rectangle 17"/>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9" name="Picture 18" descr="HDRibbonContent-UniformTrim.png"/>
            <p:cNvPicPr>
              <a:picLocks noChangeAspect="1"/>
            </p:cNvPicPr>
            <p:nvPr/>
          </p:nvPicPr>
          <p:blipFill rotWithShape="1">
            <a:blip r:embed="rId3">
              <a:extLst>
                <a:ext uri="{28A0092B-C50C-407E-A947-70E740481C1C}">
                  <a14:useLocalDpi xmlns:a14="http://schemas.microsoft.com/office/drawing/2010/main" xmlns="" val="0"/>
                </a:ext>
              </a:extLst>
            </a:blip>
            <a:srcRect l="1" r="2807"/>
            <a:stretch/>
          </p:blipFill>
          <p:spPr>
            <a:xfrm>
              <a:off x="-15736" y="3153832"/>
              <a:ext cx="777240" cy="606425"/>
            </a:xfrm>
            <a:prstGeom prst="rect">
              <a:avLst/>
            </a:prstGeom>
          </p:spPr>
        </p:pic>
        <p:pic>
          <p:nvPicPr>
            <p:cNvPr id="20" name="Picture 19" descr="HDRibbonContent-UniformTrim.png"/>
            <p:cNvPicPr>
              <a:picLocks noChangeAspect="1"/>
            </p:cNvPicPr>
            <p:nvPr/>
          </p:nvPicPr>
          <p:blipFill rotWithShape="1">
            <a:blip r:embed="rId3">
              <a:extLst>
                <a:ext uri="{28A0092B-C50C-407E-A947-70E740481C1C}">
                  <a14:useLocalDpi xmlns:a14="http://schemas.microsoft.com/office/drawing/2010/main" xmlns="" val="0"/>
                </a:ext>
              </a:extLst>
            </a:blip>
            <a:srcRect l="1" r="2807"/>
            <a:stretch/>
          </p:blipFill>
          <p:spPr>
            <a:xfrm>
              <a:off x="11436986" y="3153832"/>
              <a:ext cx="777240" cy="606425"/>
            </a:xfrm>
            <a:prstGeom prst="rect">
              <a:avLst/>
            </a:prstGeom>
          </p:spPr>
        </p:pic>
      </p:grpSp>
      <p:sp>
        <p:nvSpPr>
          <p:cNvPr id="2" name="Vertical Title 1"/>
          <p:cNvSpPr>
            <a:spLocks noGrp="1"/>
          </p:cNvSpPr>
          <p:nvPr>
            <p:ph type="title" orient="vert"/>
          </p:nvPr>
        </p:nvSpPr>
        <p:spPr>
          <a:xfrm>
            <a:off x="9001700" y="982132"/>
            <a:ext cx="1891388" cy="489373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95736" y="982132"/>
            <a:ext cx="7434961"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AE90F5-350A-4D93-8309-C1506AC69E42}" type="datetimeFigureOut">
              <a:rPr lang="en-US" smtClean="0"/>
              <a:pPr/>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64AEF-1F3E-42D2-9FBD-55C6607FF79C}" type="slidenum">
              <a:rPr lang="en-US" smtClean="0"/>
              <a:pPr/>
              <a:t>‹#›</a:t>
            </a:fld>
            <a:endParaRPr lang="en-US"/>
          </a:p>
        </p:txBody>
      </p:sp>
      <p:cxnSp>
        <p:nvCxnSpPr>
          <p:cNvPr id="14" name="Straight Connector 13"/>
          <p:cNvCxnSpPr/>
          <p:nvPr/>
        </p:nvCxnSpPr>
        <p:spPr>
          <a:xfrm>
            <a:off x="8866199"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022746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 name="Group 15"/>
          <p:cNvGrpSpPr/>
          <p:nvPr/>
        </p:nvGrpSpPr>
        <p:grpSpPr>
          <a:xfrm>
            <a:off x="-15740" y="0"/>
            <a:ext cx="12233148" cy="6856214"/>
            <a:chOff x="-15736" y="0"/>
            <a:chExt cx="12229962" cy="6856214"/>
          </a:xfrm>
        </p:grpSpPr>
        <p:pic>
          <p:nvPicPr>
            <p:cNvPr id="17" name="Picture 16" descr="HD-PanelConten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9" name="Rectangle 1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20" name="Picture 19" descr="HDRibbonContent-UniformTrim.png"/>
            <p:cNvPicPr>
              <a:picLocks noChangeAspect="1"/>
            </p:cNvPicPr>
            <p:nvPr/>
          </p:nvPicPr>
          <p:blipFill rotWithShape="1">
            <a:blip r:embed="rId3">
              <a:extLst>
                <a:ext uri="{28A0092B-C50C-407E-A947-70E740481C1C}">
                  <a14:useLocalDpi xmlns:a14="http://schemas.microsoft.com/office/drawing/2010/main" xmlns="" val="0"/>
                </a:ext>
              </a:extLst>
            </a:blip>
            <a:srcRect l="1" r="2807"/>
            <a:stretch/>
          </p:blipFill>
          <p:spPr>
            <a:xfrm>
              <a:off x="-15736" y="3153832"/>
              <a:ext cx="777240" cy="606425"/>
            </a:xfrm>
            <a:prstGeom prst="rect">
              <a:avLst/>
            </a:prstGeom>
          </p:spPr>
        </p:pic>
        <p:pic>
          <p:nvPicPr>
            <p:cNvPr id="21" name="Picture 20" descr="HDRibbonContent-UniformTrim.png"/>
            <p:cNvPicPr>
              <a:picLocks noChangeAspect="1"/>
            </p:cNvPicPr>
            <p:nvPr/>
          </p:nvPicPr>
          <p:blipFill rotWithShape="1">
            <a:blip r:embed="rId3">
              <a:extLst>
                <a:ext uri="{28A0092B-C50C-407E-A947-70E740481C1C}">
                  <a14:useLocalDpi xmlns:a14="http://schemas.microsoft.com/office/drawing/2010/main" xmlns="" val="0"/>
                </a:ext>
              </a:extLst>
            </a:blip>
            <a:srcRect l="1" r="2807"/>
            <a:stretch/>
          </p:blipFill>
          <p:spPr>
            <a:xfrm>
              <a:off x="11436986" y="3153832"/>
              <a:ext cx="777240" cy="606425"/>
            </a:xfrm>
            <a:prstGeom prst="rect">
              <a:avLst/>
            </a:prstGeom>
          </p:spPr>
        </p:pic>
      </p:gr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AE90F5-350A-4D93-8309-C1506AC69E42}" type="datetimeFigureOut">
              <a:rPr lang="en-US" smtClean="0"/>
              <a:pPr/>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64AEF-1F3E-42D2-9FBD-55C6607FF79C}" type="slidenum">
              <a:rPr lang="en-US" smtClean="0"/>
              <a:pPr/>
              <a:t>‹#›</a:t>
            </a:fld>
            <a:endParaRPr lang="en-US"/>
          </a:p>
        </p:txBody>
      </p:sp>
      <p:cxnSp>
        <p:nvCxnSpPr>
          <p:cNvPr id="18" name="Straight Connector 17"/>
          <p:cNvCxnSpPr/>
          <p:nvPr/>
        </p:nvCxnSpPr>
        <p:spPr>
          <a:xfrm>
            <a:off x="1396533" y="2421466"/>
            <a:ext cx="940974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329772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15740" y="0"/>
            <a:ext cx="12233148" cy="6856214"/>
            <a:chOff x="-15736" y="0"/>
            <a:chExt cx="12229962" cy="6856214"/>
          </a:xfrm>
        </p:grpSpPr>
        <p:pic>
          <p:nvPicPr>
            <p:cNvPr id="14" name="Picture 13" descr="HD-PanelConten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5" name="Rectangle 14"/>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8" name="Picture 17" descr="HDRibbonContent-UniformTrim.png"/>
            <p:cNvPicPr>
              <a:picLocks noChangeAspect="1"/>
            </p:cNvPicPr>
            <p:nvPr/>
          </p:nvPicPr>
          <p:blipFill rotWithShape="1">
            <a:blip r:embed="rId3">
              <a:extLst>
                <a:ext uri="{28A0092B-C50C-407E-A947-70E740481C1C}">
                  <a14:useLocalDpi xmlns:a14="http://schemas.microsoft.com/office/drawing/2010/main" xmlns="" val="0"/>
                </a:ext>
              </a:extLst>
            </a:blip>
            <a:srcRect l="1" r="2807"/>
            <a:stretch/>
          </p:blipFill>
          <p:spPr>
            <a:xfrm>
              <a:off x="-15736" y="3153832"/>
              <a:ext cx="777240" cy="606425"/>
            </a:xfrm>
            <a:prstGeom prst="rect">
              <a:avLst/>
            </a:prstGeom>
          </p:spPr>
        </p:pic>
        <p:pic>
          <p:nvPicPr>
            <p:cNvPr id="19" name="Picture 18" descr="HDRibbonContent-UniformTrim.png"/>
            <p:cNvPicPr>
              <a:picLocks noChangeAspect="1"/>
            </p:cNvPicPr>
            <p:nvPr/>
          </p:nvPicPr>
          <p:blipFill rotWithShape="1">
            <a:blip r:embed="rId3">
              <a:extLst>
                <a:ext uri="{28A0092B-C50C-407E-A947-70E740481C1C}">
                  <a14:useLocalDpi xmlns:a14="http://schemas.microsoft.com/office/drawing/2010/main" xmlns="" val="0"/>
                </a:ext>
              </a:extLst>
            </a:blip>
            <a:srcRect l="1" r="2807"/>
            <a:stretch/>
          </p:blipFill>
          <p:spPr>
            <a:xfrm>
              <a:off x="11436986" y="3153832"/>
              <a:ext cx="777240" cy="606425"/>
            </a:xfrm>
            <a:prstGeom prst="rect">
              <a:avLst/>
            </a:prstGeom>
          </p:spPr>
        </p:pic>
      </p:grpSp>
      <p:sp>
        <p:nvSpPr>
          <p:cNvPr id="2" name="Title 1"/>
          <p:cNvSpPr>
            <a:spLocks noGrp="1"/>
          </p:cNvSpPr>
          <p:nvPr>
            <p:ph type="title"/>
          </p:nvPr>
        </p:nvSpPr>
        <p:spPr>
          <a:xfrm>
            <a:off x="2015594" y="1752606"/>
            <a:ext cx="8160813"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592" y="3846052"/>
            <a:ext cx="8160815"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AE90F5-350A-4D93-8309-C1506AC69E42}" type="datetimeFigureOut">
              <a:rPr lang="en-US" smtClean="0"/>
              <a:pPr/>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64AEF-1F3E-42D2-9FBD-55C6607FF79C}" type="slidenum">
              <a:rPr lang="en-US" smtClean="0"/>
              <a:pPr/>
              <a:t>‹#›</a:t>
            </a:fld>
            <a:endParaRPr lang="en-US"/>
          </a:p>
        </p:txBody>
      </p:sp>
      <p:cxnSp>
        <p:nvCxnSpPr>
          <p:cNvPr id="16" name="Straight Connector 15"/>
          <p:cNvCxnSpPr/>
          <p:nvPr/>
        </p:nvCxnSpPr>
        <p:spPr>
          <a:xfrm>
            <a:off x="2013248" y="3710585"/>
            <a:ext cx="816550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111849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4" name="Group 13"/>
          <p:cNvGrpSpPr/>
          <p:nvPr/>
        </p:nvGrpSpPr>
        <p:grpSpPr>
          <a:xfrm>
            <a:off x="-15740" y="0"/>
            <a:ext cx="12233148" cy="6856214"/>
            <a:chOff x="-15736" y="0"/>
            <a:chExt cx="12229962" cy="6856214"/>
          </a:xfrm>
        </p:grpSpPr>
        <p:pic>
          <p:nvPicPr>
            <p:cNvPr id="15" name="Picture 14" descr="HD-PanelConten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6" name="Rectangle 15"/>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8" name="Picture 17" descr="HDRibbonContent-UniformTrim.png"/>
            <p:cNvPicPr>
              <a:picLocks noChangeAspect="1"/>
            </p:cNvPicPr>
            <p:nvPr/>
          </p:nvPicPr>
          <p:blipFill rotWithShape="1">
            <a:blip r:embed="rId3">
              <a:extLst>
                <a:ext uri="{28A0092B-C50C-407E-A947-70E740481C1C}">
                  <a14:useLocalDpi xmlns:a14="http://schemas.microsoft.com/office/drawing/2010/main" xmlns="" val="0"/>
                </a:ext>
              </a:extLst>
            </a:blip>
            <a:srcRect l="1" r="2807"/>
            <a:stretch/>
          </p:blipFill>
          <p:spPr>
            <a:xfrm>
              <a:off x="-15736" y="3153832"/>
              <a:ext cx="777240" cy="606425"/>
            </a:xfrm>
            <a:prstGeom prst="rect">
              <a:avLst/>
            </a:prstGeom>
          </p:spPr>
        </p:pic>
        <p:pic>
          <p:nvPicPr>
            <p:cNvPr id="19" name="Picture 18" descr="HDRibbonContent-UniformTrim.png"/>
            <p:cNvPicPr>
              <a:picLocks noChangeAspect="1"/>
            </p:cNvPicPr>
            <p:nvPr/>
          </p:nvPicPr>
          <p:blipFill rotWithShape="1">
            <a:blip r:embed="rId3">
              <a:extLst>
                <a:ext uri="{28A0092B-C50C-407E-A947-70E740481C1C}">
                  <a14:useLocalDpi xmlns:a14="http://schemas.microsoft.com/office/drawing/2010/main" xmlns="" val="0"/>
                </a:ext>
              </a:extLst>
            </a:blip>
            <a:srcRect l="1" r="2807"/>
            <a:stretch/>
          </p:blipFill>
          <p:spPr>
            <a:xfrm>
              <a:off x="11436986" y="3153832"/>
              <a:ext cx="777240" cy="606425"/>
            </a:xfrm>
            <a:prstGeom prst="rect">
              <a:avLst/>
            </a:prstGeom>
          </p:spPr>
        </p:pic>
      </p:gr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738" y="2556931"/>
            <a:ext cx="4724042" cy="3318936"/>
          </a:xfrm>
        </p:spPr>
        <p:txBody>
          <a:bodyPr anchor="t">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2280" y="2556932"/>
            <a:ext cx="4717158" cy="3318935"/>
          </a:xfrm>
        </p:spPr>
        <p:txBody>
          <a:bodyPr anchor="t">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AE90F5-350A-4D93-8309-C1506AC69E42}" type="datetimeFigureOut">
              <a:rPr lang="en-US" smtClean="0"/>
              <a:pPr/>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764AEF-1F3E-42D2-9FBD-55C6607FF79C}" type="slidenum">
              <a:rPr lang="en-US" smtClean="0"/>
              <a:pPr/>
              <a:t>‹#›</a:t>
            </a:fld>
            <a:endParaRPr lang="en-US"/>
          </a:p>
        </p:txBody>
      </p:sp>
      <p:cxnSp>
        <p:nvCxnSpPr>
          <p:cNvPr id="17" name="Straight Connector 16"/>
          <p:cNvCxnSpPr/>
          <p:nvPr/>
        </p:nvCxnSpPr>
        <p:spPr>
          <a:xfrm>
            <a:off x="1396533" y="2421466"/>
            <a:ext cx="94097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549524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 name="Group 15"/>
          <p:cNvGrpSpPr/>
          <p:nvPr/>
        </p:nvGrpSpPr>
        <p:grpSpPr>
          <a:xfrm>
            <a:off x="-15740" y="0"/>
            <a:ext cx="12233148" cy="6856214"/>
            <a:chOff x="-15736" y="0"/>
            <a:chExt cx="12229962" cy="6856214"/>
          </a:xfrm>
        </p:grpSpPr>
        <p:pic>
          <p:nvPicPr>
            <p:cNvPr id="17" name="Picture 16" descr="HD-PanelConten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9" name="Rectangle 1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20" name="Picture 19" descr="HDRibbonContent-UniformTrim.png"/>
            <p:cNvPicPr>
              <a:picLocks noChangeAspect="1"/>
            </p:cNvPicPr>
            <p:nvPr/>
          </p:nvPicPr>
          <p:blipFill rotWithShape="1">
            <a:blip r:embed="rId3">
              <a:extLst>
                <a:ext uri="{28A0092B-C50C-407E-A947-70E740481C1C}">
                  <a14:useLocalDpi xmlns:a14="http://schemas.microsoft.com/office/drawing/2010/main" xmlns="" val="0"/>
                </a:ext>
              </a:extLst>
            </a:blip>
            <a:srcRect l="1" r="2807"/>
            <a:stretch/>
          </p:blipFill>
          <p:spPr>
            <a:xfrm>
              <a:off x="-15736" y="3153832"/>
              <a:ext cx="777240" cy="606425"/>
            </a:xfrm>
            <a:prstGeom prst="rect">
              <a:avLst/>
            </a:prstGeom>
          </p:spPr>
        </p:pic>
        <p:pic>
          <p:nvPicPr>
            <p:cNvPr id="21" name="Picture 20" descr="HDRibbonContent-UniformTrim.png"/>
            <p:cNvPicPr>
              <a:picLocks noChangeAspect="1"/>
            </p:cNvPicPr>
            <p:nvPr/>
          </p:nvPicPr>
          <p:blipFill rotWithShape="1">
            <a:blip r:embed="rId3">
              <a:extLst>
                <a:ext uri="{28A0092B-C50C-407E-A947-70E740481C1C}">
                  <a14:useLocalDpi xmlns:a14="http://schemas.microsoft.com/office/drawing/2010/main" xmlns="" val="0"/>
                </a:ext>
              </a:extLst>
            </a:blip>
            <a:srcRect l="1" r="2807"/>
            <a:stretch/>
          </p:blipFill>
          <p:spPr>
            <a:xfrm>
              <a:off x="11436986" y="3153832"/>
              <a:ext cx="777240" cy="606425"/>
            </a:xfrm>
            <a:prstGeom prst="rect">
              <a:avLst/>
            </a:prstGeom>
          </p:spPr>
        </p:pic>
      </p:gr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83681" y="2658533"/>
            <a:ext cx="4436099"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738" y="3243263"/>
            <a:ext cx="4724042" cy="2632605"/>
          </a:xfrm>
        </p:spPr>
        <p:txBody>
          <a:bodyPr anchor="t">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454873" y="2667000"/>
            <a:ext cx="4444566"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2281" y="3243263"/>
            <a:ext cx="4717158" cy="2632605"/>
          </a:xfrm>
        </p:spPr>
        <p:txBody>
          <a:bodyPr anchor="t">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AE90F5-350A-4D93-8309-C1506AC69E42}" type="datetimeFigureOut">
              <a:rPr lang="en-US" smtClean="0"/>
              <a:pPr/>
              <a:t>3/28/2017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764AEF-1F3E-42D2-9FBD-55C6607FF79C}" type="slidenum">
              <a:rPr lang="en-US" smtClean="0"/>
              <a:pPr/>
              <a:t>‹#›</a:t>
            </a:fld>
            <a:endParaRPr lang="en-US"/>
          </a:p>
        </p:txBody>
      </p:sp>
      <p:cxnSp>
        <p:nvCxnSpPr>
          <p:cNvPr id="18" name="Straight Connector 17"/>
          <p:cNvCxnSpPr/>
          <p:nvPr/>
        </p:nvCxnSpPr>
        <p:spPr>
          <a:xfrm>
            <a:off x="1396533" y="2421466"/>
            <a:ext cx="94097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278826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2" name="Group 11"/>
          <p:cNvGrpSpPr/>
          <p:nvPr/>
        </p:nvGrpSpPr>
        <p:grpSpPr>
          <a:xfrm>
            <a:off x="-15740" y="0"/>
            <a:ext cx="12233148" cy="6856214"/>
            <a:chOff x="-15736" y="0"/>
            <a:chExt cx="12229962" cy="6856214"/>
          </a:xfrm>
        </p:grpSpPr>
        <p:pic>
          <p:nvPicPr>
            <p:cNvPr id="13" name="Picture 12" descr="HD-PanelConten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5" name="Rectangle 14"/>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6" name="Picture 15" descr="HDRibbonContent-UniformTrim.png"/>
            <p:cNvPicPr>
              <a:picLocks noChangeAspect="1"/>
            </p:cNvPicPr>
            <p:nvPr/>
          </p:nvPicPr>
          <p:blipFill rotWithShape="1">
            <a:blip r:embed="rId3">
              <a:extLst>
                <a:ext uri="{28A0092B-C50C-407E-A947-70E740481C1C}">
                  <a14:useLocalDpi xmlns:a14="http://schemas.microsoft.com/office/drawing/2010/main" xmlns="" val="0"/>
                </a:ext>
              </a:extLst>
            </a:blip>
            <a:srcRect l="1" r="2807"/>
            <a:stretch/>
          </p:blipFill>
          <p:spPr>
            <a:xfrm>
              <a:off x="-15736" y="3153832"/>
              <a:ext cx="777240" cy="606425"/>
            </a:xfrm>
            <a:prstGeom prst="rect">
              <a:avLst/>
            </a:prstGeom>
          </p:spPr>
        </p:pic>
        <p:pic>
          <p:nvPicPr>
            <p:cNvPr id="17" name="Picture 16" descr="HDRibbonContent-UniformTrim.png"/>
            <p:cNvPicPr>
              <a:picLocks noChangeAspect="1"/>
            </p:cNvPicPr>
            <p:nvPr/>
          </p:nvPicPr>
          <p:blipFill rotWithShape="1">
            <a:blip r:embed="rId3">
              <a:extLst>
                <a:ext uri="{28A0092B-C50C-407E-A947-70E740481C1C}">
                  <a14:useLocalDpi xmlns:a14="http://schemas.microsoft.com/office/drawing/2010/main" xmlns="" val="0"/>
                </a:ext>
              </a:extLst>
            </a:blip>
            <a:srcRect l="1" r="2807"/>
            <a:stretch/>
          </p:blipFill>
          <p:spPr>
            <a:xfrm>
              <a:off x="11436986" y="3153832"/>
              <a:ext cx="777240" cy="606425"/>
            </a:xfrm>
            <a:prstGeom prst="rect">
              <a:avLst/>
            </a:prstGeom>
          </p:spPr>
        </p:pic>
      </p:gr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AE90F5-350A-4D93-8309-C1506AC69E42}" type="datetimeFigureOut">
              <a:rPr lang="en-US" smtClean="0"/>
              <a:pPr/>
              <a:t>3/28/2017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764AEF-1F3E-42D2-9FBD-55C6607FF79C}" type="slidenum">
              <a:rPr lang="en-US" smtClean="0"/>
              <a:pPr/>
              <a:t>‹#›</a:t>
            </a:fld>
            <a:endParaRPr lang="en-US"/>
          </a:p>
        </p:txBody>
      </p:sp>
      <p:cxnSp>
        <p:nvCxnSpPr>
          <p:cNvPr id="14" name="Straight Connector 13"/>
          <p:cNvCxnSpPr/>
          <p:nvPr/>
        </p:nvCxnSpPr>
        <p:spPr>
          <a:xfrm>
            <a:off x="1396533" y="2421466"/>
            <a:ext cx="94097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578240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0" name="Group 9"/>
          <p:cNvGrpSpPr/>
          <p:nvPr/>
        </p:nvGrpSpPr>
        <p:grpSpPr>
          <a:xfrm>
            <a:off x="-15740" y="0"/>
            <a:ext cx="12233148" cy="6856214"/>
            <a:chOff x="-15736" y="0"/>
            <a:chExt cx="12229962" cy="6856214"/>
          </a:xfrm>
        </p:grpSpPr>
        <p:pic>
          <p:nvPicPr>
            <p:cNvPr id="11" name="Picture 10" descr="HD-PanelConten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2" name="Rectangle 11"/>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8" name="Picture 17" descr="HDRibbonContent-UniformTrim.png"/>
            <p:cNvPicPr>
              <a:picLocks noChangeAspect="1"/>
            </p:cNvPicPr>
            <p:nvPr/>
          </p:nvPicPr>
          <p:blipFill rotWithShape="1">
            <a:blip r:embed="rId3">
              <a:extLst>
                <a:ext uri="{28A0092B-C50C-407E-A947-70E740481C1C}">
                  <a14:useLocalDpi xmlns:a14="http://schemas.microsoft.com/office/drawing/2010/main" xmlns="" val="0"/>
                </a:ext>
              </a:extLst>
            </a:blip>
            <a:srcRect l="1" r="2807"/>
            <a:stretch/>
          </p:blipFill>
          <p:spPr>
            <a:xfrm>
              <a:off x="-15736" y="3153832"/>
              <a:ext cx="777240" cy="606425"/>
            </a:xfrm>
            <a:prstGeom prst="rect">
              <a:avLst/>
            </a:prstGeom>
          </p:spPr>
        </p:pic>
        <p:pic>
          <p:nvPicPr>
            <p:cNvPr id="19" name="Picture 18" descr="HDRibbonContent-UniformTrim.png"/>
            <p:cNvPicPr>
              <a:picLocks noChangeAspect="1"/>
            </p:cNvPicPr>
            <p:nvPr/>
          </p:nvPicPr>
          <p:blipFill rotWithShape="1">
            <a:blip r:embed="rId3">
              <a:extLst>
                <a:ext uri="{28A0092B-C50C-407E-A947-70E740481C1C}">
                  <a14:useLocalDpi xmlns:a14="http://schemas.microsoft.com/office/drawing/2010/main" xmlns="" val="0"/>
                </a:ext>
              </a:extLst>
            </a:blip>
            <a:srcRect l="1" r="2807"/>
            <a:stretch/>
          </p:blipFill>
          <p:spPr>
            <a:xfrm>
              <a:off x="11436986" y="3153832"/>
              <a:ext cx="777240" cy="606425"/>
            </a:xfrm>
            <a:prstGeom prst="rect">
              <a:avLst/>
            </a:prstGeom>
          </p:spPr>
        </p:pic>
      </p:grpSp>
      <p:sp>
        <p:nvSpPr>
          <p:cNvPr id="2" name="Date Placeholder 1"/>
          <p:cNvSpPr>
            <a:spLocks noGrp="1"/>
          </p:cNvSpPr>
          <p:nvPr>
            <p:ph type="dt" sz="half" idx="10"/>
          </p:nvPr>
        </p:nvSpPr>
        <p:spPr/>
        <p:txBody>
          <a:bodyPr/>
          <a:lstStyle/>
          <a:p>
            <a:fld id="{E4AE90F5-350A-4D93-8309-C1506AC69E42}" type="datetimeFigureOut">
              <a:rPr lang="en-US" smtClean="0"/>
              <a:pPr/>
              <a:t>3/28/2017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764AEF-1F3E-42D2-9FBD-55C6607FF79C}" type="slidenum">
              <a:rPr lang="en-US" smtClean="0"/>
              <a:pPr/>
              <a:t>‹#›</a:t>
            </a:fld>
            <a:endParaRPr lang="en-US"/>
          </a:p>
        </p:txBody>
      </p:sp>
    </p:spTree>
    <p:extLst>
      <p:ext uri="{BB962C8B-B14F-4D97-AF65-F5344CB8AC3E}">
        <p14:creationId xmlns:p14="http://schemas.microsoft.com/office/powerpoint/2010/main" xmlns="" val="1450449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15740" y="0"/>
            <a:ext cx="12233148" cy="6856214"/>
            <a:chOff x="-15736" y="0"/>
            <a:chExt cx="12229962" cy="6856214"/>
          </a:xfrm>
        </p:grpSpPr>
        <p:pic>
          <p:nvPicPr>
            <p:cNvPr id="15" name="Picture 14" descr="HD-PanelConten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2" name="Rectangle 21"/>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23" name="Picture 22" descr="HDRibbonContent-UniformTrim.png"/>
            <p:cNvPicPr>
              <a:picLocks noChangeAspect="1"/>
            </p:cNvPicPr>
            <p:nvPr/>
          </p:nvPicPr>
          <p:blipFill rotWithShape="1">
            <a:blip r:embed="rId3">
              <a:extLst>
                <a:ext uri="{28A0092B-C50C-407E-A947-70E740481C1C}">
                  <a14:useLocalDpi xmlns:a14="http://schemas.microsoft.com/office/drawing/2010/main" xmlns="" val="0"/>
                </a:ext>
              </a:extLst>
            </a:blip>
            <a:srcRect l="1" r="2807"/>
            <a:stretch/>
          </p:blipFill>
          <p:spPr>
            <a:xfrm>
              <a:off x="-15736" y="3153832"/>
              <a:ext cx="777240" cy="606425"/>
            </a:xfrm>
            <a:prstGeom prst="rect">
              <a:avLst/>
            </a:prstGeom>
          </p:spPr>
        </p:pic>
        <p:pic>
          <p:nvPicPr>
            <p:cNvPr id="24" name="Picture 23" descr="HDRibbonContent-UniformTrim.png"/>
            <p:cNvPicPr>
              <a:picLocks noChangeAspect="1"/>
            </p:cNvPicPr>
            <p:nvPr/>
          </p:nvPicPr>
          <p:blipFill rotWithShape="1">
            <a:blip r:embed="rId3">
              <a:extLst>
                <a:ext uri="{28A0092B-C50C-407E-A947-70E740481C1C}">
                  <a14:useLocalDpi xmlns:a14="http://schemas.microsoft.com/office/drawing/2010/main" xmlns="" val="0"/>
                </a:ext>
              </a:extLst>
            </a:blip>
            <a:srcRect l="1" r="2807"/>
            <a:stretch/>
          </p:blipFill>
          <p:spPr>
            <a:xfrm>
              <a:off x="11436986" y="3153832"/>
              <a:ext cx="777240" cy="606425"/>
            </a:xfrm>
            <a:prstGeom prst="rect">
              <a:avLst/>
            </a:prstGeom>
          </p:spPr>
        </p:pic>
      </p:grpSp>
      <p:sp>
        <p:nvSpPr>
          <p:cNvPr id="2" name="Title 1"/>
          <p:cNvSpPr>
            <a:spLocks noGrp="1"/>
          </p:cNvSpPr>
          <p:nvPr>
            <p:ph type="title"/>
          </p:nvPr>
        </p:nvSpPr>
        <p:spPr>
          <a:xfrm>
            <a:off x="1294148" y="1388534"/>
            <a:ext cx="3719424"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20079" y="982132"/>
            <a:ext cx="5470891" cy="4893735"/>
          </a:xfrm>
        </p:spPr>
        <p:txBody>
          <a:bodyPr anchor="ct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294148" y="3031065"/>
            <a:ext cx="3719424"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AE90F5-350A-4D93-8309-C1506AC69E42}" type="datetimeFigureOut">
              <a:rPr lang="en-US" smtClean="0"/>
              <a:pPr/>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764AEF-1F3E-42D2-9FBD-55C6607FF79C}" type="slidenum">
              <a:rPr lang="en-US" smtClean="0"/>
              <a:pPr/>
              <a:t>‹#›</a:t>
            </a:fld>
            <a:endParaRPr lang="en-US"/>
          </a:p>
        </p:txBody>
      </p:sp>
      <p:cxnSp>
        <p:nvCxnSpPr>
          <p:cNvPr id="16" name="Straight Connector 15"/>
          <p:cNvCxnSpPr/>
          <p:nvPr/>
        </p:nvCxnSpPr>
        <p:spPr>
          <a:xfrm>
            <a:off x="1396533" y="2912533"/>
            <a:ext cx="351541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259964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15740" y="0"/>
            <a:ext cx="12233148" cy="6856214"/>
            <a:chOff x="-15736" y="0"/>
            <a:chExt cx="12229962" cy="6856214"/>
          </a:xfrm>
        </p:grpSpPr>
        <p:pic>
          <p:nvPicPr>
            <p:cNvPr id="14" name="Picture 13" descr="HD-PanelConten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5" name="Rectangle 14"/>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9" name="Picture 18" descr="HDRibbonContent-UniformTrim.png"/>
            <p:cNvPicPr>
              <a:picLocks noChangeAspect="1"/>
            </p:cNvPicPr>
            <p:nvPr/>
          </p:nvPicPr>
          <p:blipFill rotWithShape="1">
            <a:blip r:embed="rId3">
              <a:extLst>
                <a:ext uri="{28A0092B-C50C-407E-A947-70E740481C1C}">
                  <a14:useLocalDpi xmlns:a14="http://schemas.microsoft.com/office/drawing/2010/main" xmlns="" val="0"/>
                </a:ext>
              </a:extLst>
            </a:blip>
            <a:srcRect l="1" r="2807"/>
            <a:stretch/>
          </p:blipFill>
          <p:spPr>
            <a:xfrm>
              <a:off x="-15736" y="3153832"/>
              <a:ext cx="777240" cy="606425"/>
            </a:xfrm>
            <a:prstGeom prst="rect">
              <a:avLst/>
            </a:prstGeom>
          </p:spPr>
        </p:pic>
        <p:pic>
          <p:nvPicPr>
            <p:cNvPr id="20" name="Picture 19" descr="HDRibbonContent-UniformTrim.png"/>
            <p:cNvPicPr>
              <a:picLocks noChangeAspect="1"/>
            </p:cNvPicPr>
            <p:nvPr/>
          </p:nvPicPr>
          <p:blipFill rotWithShape="1">
            <a:blip r:embed="rId3">
              <a:extLst>
                <a:ext uri="{28A0092B-C50C-407E-A947-70E740481C1C}">
                  <a14:useLocalDpi xmlns:a14="http://schemas.microsoft.com/office/drawing/2010/main" xmlns="" val="0"/>
                </a:ext>
              </a:extLst>
            </a:blip>
            <a:srcRect l="1" r="2807"/>
            <a:stretch/>
          </p:blipFill>
          <p:spPr>
            <a:xfrm>
              <a:off x="11436986" y="3153832"/>
              <a:ext cx="777240" cy="606425"/>
            </a:xfrm>
            <a:prstGeom prst="rect">
              <a:avLst/>
            </a:prstGeom>
          </p:spPr>
        </p:pic>
      </p:grpSp>
      <p:sp>
        <p:nvSpPr>
          <p:cNvPr id="2" name="Title 1"/>
          <p:cNvSpPr>
            <a:spLocks noGrp="1"/>
          </p:cNvSpPr>
          <p:nvPr>
            <p:ph type="title"/>
          </p:nvPr>
        </p:nvSpPr>
        <p:spPr>
          <a:xfrm>
            <a:off x="1295736" y="1883832"/>
            <a:ext cx="6243442" cy="1371600"/>
          </a:xfrm>
        </p:spPr>
        <p:txBody>
          <a:bodyPr anchor="b">
            <a:normAutofit/>
          </a:bodyPr>
          <a:lstStyle>
            <a:lvl1pPr algn="ctr">
              <a:defRPr sz="2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295736" y="3255432"/>
            <a:ext cx="6243442"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AE90F5-350A-4D93-8309-C1506AC69E42}" type="datetimeFigureOut">
              <a:rPr lang="en-US" smtClean="0"/>
              <a:pPr/>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764AEF-1F3E-42D2-9FBD-55C6607FF79C}" type="slidenum">
              <a:rPr lang="en-US" smtClean="0"/>
              <a:pPr/>
              <a:t>‹#›</a:t>
            </a:fld>
            <a:endParaRPr lang="en-US"/>
          </a:p>
        </p:txBody>
      </p:sp>
      <p:sp>
        <p:nvSpPr>
          <p:cNvPr id="17" name="Picture Placeholder 2"/>
          <p:cNvSpPr>
            <a:spLocks noGrp="1"/>
          </p:cNvSpPr>
          <p:nvPr>
            <p:ph type="pic" idx="1"/>
          </p:nvPr>
        </p:nvSpPr>
        <p:spPr>
          <a:xfrm>
            <a:off x="8096940" y="1041400"/>
            <a:ext cx="3064145"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xmlns="" val="1918118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739" y="982133"/>
            <a:ext cx="9603697"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738" y="2556932"/>
            <a:ext cx="9603697" cy="3318936"/>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9761" y="5969000"/>
            <a:ext cx="160061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4AE90F5-350A-4D93-8309-C1506AC69E42}" type="datetimeFigureOut">
              <a:rPr lang="en-US" smtClean="0"/>
              <a:pPr/>
              <a:t>3/28/2017</a:t>
            </a:fld>
            <a:endParaRPr lang="en-US"/>
          </a:p>
        </p:txBody>
      </p:sp>
      <p:sp>
        <p:nvSpPr>
          <p:cNvPr id="5" name="Footer Placeholder 4"/>
          <p:cNvSpPr>
            <a:spLocks noGrp="1"/>
          </p:cNvSpPr>
          <p:nvPr>
            <p:ph type="ftr" sz="quarter" idx="3"/>
          </p:nvPr>
        </p:nvSpPr>
        <p:spPr>
          <a:xfrm>
            <a:off x="1295738" y="5969000"/>
            <a:ext cx="7307803"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6599" y="5969000"/>
            <a:ext cx="542838"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5764AEF-1F3E-42D2-9FBD-55C6607FF79C}" type="slidenum">
              <a:rPr lang="en-US" smtClean="0"/>
              <a:pPr/>
              <a:t>‹#›</a:t>
            </a:fld>
            <a:endParaRPr lang="en-US"/>
          </a:p>
        </p:txBody>
      </p:sp>
    </p:spTree>
    <p:extLst>
      <p:ext uri="{BB962C8B-B14F-4D97-AF65-F5344CB8AC3E}">
        <p14:creationId xmlns:p14="http://schemas.microsoft.com/office/powerpoint/2010/main" xmlns="" val="275745917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1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slideLayout" Target="../slideLayouts/slideLayout8.xml"/></Relationships>
</file>

<file path=ppt/slides/_rels/slide133.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8.xml"/></Relationships>
</file>

<file path=ppt/slides/_rels/slide13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8.xml"/></Relationships>
</file>

<file path=ppt/slides/_rels/slide1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8.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Internet Protocols	</a:t>
            </a:r>
            <a:endParaRPr lang="en-US" dirty="0"/>
          </a:p>
        </p:txBody>
      </p:sp>
      <p:sp>
        <p:nvSpPr>
          <p:cNvPr id="3" name="Subtitle 2"/>
          <p:cNvSpPr>
            <a:spLocks noGrp="1"/>
          </p:cNvSpPr>
          <p:nvPr>
            <p:ph type="subTitle" idx="1"/>
          </p:nvPr>
        </p:nvSpPr>
        <p:spPr/>
        <p:txBody>
          <a:bodyPr/>
          <a:lstStyle/>
          <a:p>
            <a:r>
              <a:rPr lang="en-US" dirty="0" smtClean="0"/>
              <a:t>IP addressing, IP, ICMP, ARP, IGMP, IPV4, IPV6, Sub netting for IPV4</a:t>
            </a:r>
            <a:endParaRPr lang="en-US" dirty="0"/>
          </a:p>
        </p:txBody>
      </p:sp>
    </p:spTree>
    <p:extLst>
      <p:ext uri="{BB962C8B-B14F-4D97-AF65-F5344CB8AC3E}">
        <p14:creationId xmlns:p14="http://schemas.microsoft.com/office/powerpoint/2010/main" xmlns="" val="38525393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1600200" y="0"/>
            <a:ext cx="161448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a:solidFill>
                  <a:schemeClr val="accent2"/>
                </a:solidFill>
                <a:latin typeface="Times New Roman" panose="02020603050405020304" pitchFamily="18" charset="0"/>
              </a:rPr>
              <a:t>Figure  4-2</a:t>
            </a:r>
          </a:p>
        </p:txBody>
      </p:sp>
      <p:pic>
        <p:nvPicPr>
          <p:cNvPr id="3686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566988" y="3860801"/>
            <a:ext cx="7810500" cy="1693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6868" name="Text Box 4"/>
          <p:cNvSpPr txBox="1">
            <a:spLocks noChangeArrowheads="1"/>
          </p:cNvSpPr>
          <p:nvPr/>
        </p:nvSpPr>
        <p:spPr bwMode="auto">
          <a:xfrm>
            <a:off x="3359150" y="1052514"/>
            <a:ext cx="5761038" cy="579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chemeClr val="accent2"/>
                </a:solidFill>
                <a:latin typeface="Times New Roman" panose="02020603050405020304" pitchFamily="18" charset="0"/>
              </a:rPr>
              <a:t>Occupation of the address space</a:t>
            </a:r>
          </a:p>
        </p:txBody>
      </p:sp>
    </p:spTree>
    <p:extLst>
      <p:ext uri="{BB962C8B-B14F-4D97-AF65-F5344CB8AC3E}">
        <p14:creationId xmlns:p14="http://schemas.microsoft.com/office/powerpoint/2010/main" xmlns="" val="233107516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Packet Format</a:t>
            </a:r>
            <a:endParaRPr lang="en-US" dirty="0"/>
          </a:p>
        </p:txBody>
      </p:sp>
      <p:sp>
        <p:nvSpPr>
          <p:cNvPr id="3" name="Content Placeholder 2"/>
          <p:cNvSpPr>
            <a:spLocks noGrp="1"/>
          </p:cNvSpPr>
          <p:nvPr>
            <p:ph idx="1"/>
          </p:nvPr>
        </p:nvSpPr>
        <p:spPr/>
        <p:txBody>
          <a:bodyPr/>
          <a:lstStyle/>
          <a:p>
            <a:r>
              <a:rPr lang="en-US" dirty="0" smtClean="0"/>
              <a:t>Service type:</a:t>
            </a:r>
          </a:p>
          <a:p>
            <a:pPr lvl="1"/>
            <a:r>
              <a:rPr lang="en-US" dirty="0" smtClean="0"/>
              <a:t>now called differentiated services.</a:t>
            </a:r>
          </a:p>
          <a:p>
            <a:pPr lvl="1"/>
            <a:r>
              <a:rPr lang="en-US" dirty="0" smtClean="0"/>
              <a:t>8 bit field</a:t>
            </a:r>
          </a:p>
          <a:p>
            <a:pPr lvl="1"/>
            <a:r>
              <a:rPr lang="en-US" dirty="0" smtClean="0"/>
              <a:t>Allow packets to be assigned a priority</a:t>
            </a:r>
          </a:p>
          <a:p>
            <a:pPr lvl="1"/>
            <a:r>
              <a:rPr lang="en-US" dirty="0" smtClean="0"/>
              <a:t>Router can use this field to route packets</a:t>
            </a:r>
          </a:p>
          <a:p>
            <a:pPr lvl="1"/>
            <a:r>
              <a:rPr lang="en-US" dirty="0" smtClean="0"/>
              <a:t>Not universally used</a:t>
            </a:r>
          </a:p>
          <a:p>
            <a:pPr lvl="1"/>
            <a:endParaRPr lang="en-US" dirty="0" smtClean="0"/>
          </a:p>
        </p:txBody>
      </p:sp>
    </p:spTree>
    <p:extLst>
      <p:ext uri="{BB962C8B-B14F-4D97-AF65-F5344CB8AC3E}">
        <p14:creationId xmlns:p14="http://schemas.microsoft.com/office/powerpoint/2010/main" xmlns="" val="97176427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packet format</a:t>
            </a:r>
            <a:endParaRPr lang="en-US" dirty="0"/>
          </a:p>
        </p:txBody>
      </p:sp>
      <p:sp>
        <p:nvSpPr>
          <p:cNvPr id="3" name="Content Placeholder 2"/>
          <p:cNvSpPr>
            <a:spLocks noGrp="1"/>
          </p:cNvSpPr>
          <p:nvPr>
            <p:ph idx="1"/>
          </p:nvPr>
        </p:nvSpPr>
        <p:spPr>
          <a:xfrm>
            <a:off x="1295738" y="2090057"/>
            <a:ext cx="9603697" cy="3785811"/>
          </a:xfrm>
        </p:spPr>
        <p:txBody>
          <a:bodyPr>
            <a:normAutofit fontScale="92500"/>
          </a:bodyPr>
          <a:lstStyle/>
          <a:p>
            <a:r>
              <a:rPr lang="en-US" dirty="0" smtClean="0"/>
              <a:t>Total length (16 bits): length in bytes of the datagram </a:t>
            </a:r>
            <a:r>
              <a:rPr lang="en-US" dirty="0"/>
              <a:t>including headers. Maximum datagram size is (</a:t>
            </a:r>
            <a:r>
              <a:rPr lang="en-US" dirty="0" smtClean="0"/>
              <a:t>216) </a:t>
            </a:r>
            <a:r>
              <a:rPr lang="en-US" dirty="0"/>
              <a:t>65536 bytes</a:t>
            </a:r>
            <a:r>
              <a:rPr lang="en-US" dirty="0" smtClean="0"/>
              <a:t>.</a:t>
            </a:r>
          </a:p>
          <a:p>
            <a:r>
              <a:rPr lang="en-US" dirty="0"/>
              <a:t>Time to Live (8 bits): Prevents a packet  from traveling forever in a loop. Senders </a:t>
            </a:r>
            <a:r>
              <a:rPr lang="en-US" dirty="0" smtClean="0"/>
              <a:t>sets </a:t>
            </a:r>
            <a:r>
              <a:rPr lang="en-US" dirty="0"/>
              <a:t>a value, that is decremented at  each hop. If it reaches zero, packet is </a:t>
            </a:r>
            <a:r>
              <a:rPr lang="en-US" dirty="0" smtClean="0"/>
              <a:t>discarded</a:t>
            </a:r>
            <a:r>
              <a:rPr lang="en-US" dirty="0"/>
              <a:t>. </a:t>
            </a:r>
            <a:endParaRPr lang="en-US" dirty="0" smtClean="0"/>
          </a:p>
          <a:p>
            <a:r>
              <a:rPr lang="en-US" dirty="0"/>
              <a:t>Protocol: Defines the higher level protocol that uses the service of the IP layer. </a:t>
            </a:r>
            <a:r>
              <a:rPr lang="en-US" dirty="0" smtClean="0"/>
              <a:t>An IPv4 </a:t>
            </a:r>
            <a:r>
              <a:rPr lang="en-US" dirty="0"/>
              <a:t>datagram can encapsulate data from several </a:t>
            </a:r>
            <a:r>
              <a:rPr lang="en-US" dirty="0" smtClean="0"/>
              <a:t>higher-level protocols </a:t>
            </a:r>
            <a:r>
              <a:rPr lang="en-US" dirty="0"/>
              <a:t>such as TCP, UDP</a:t>
            </a:r>
            <a:r>
              <a:rPr lang="en-US" dirty="0" smtClean="0"/>
              <a:t>, ICMP</a:t>
            </a:r>
            <a:r>
              <a:rPr lang="en-US" dirty="0"/>
              <a:t>, and IGMP. This field specifies the final </a:t>
            </a:r>
            <a:r>
              <a:rPr lang="en-US" dirty="0" smtClean="0"/>
              <a:t>destination </a:t>
            </a:r>
            <a:r>
              <a:rPr lang="en-US" dirty="0"/>
              <a:t>protocol to which the IPv4 datagram is delivered</a:t>
            </a:r>
            <a:r>
              <a:rPr lang="en-US" dirty="0" smtClean="0"/>
              <a:t>.</a:t>
            </a:r>
          </a:p>
          <a:p>
            <a:r>
              <a:rPr lang="en-US" dirty="0"/>
              <a:t>Identification, Flags, Fragment Offs et: Used for handling fragmentation.</a:t>
            </a:r>
            <a:endParaRPr lang="en-US" dirty="0" smtClean="0"/>
          </a:p>
          <a:p>
            <a:endParaRPr lang="en-US" dirty="0"/>
          </a:p>
        </p:txBody>
      </p:sp>
      <p:pic>
        <p:nvPicPr>
          <p:cNvPr id="4" name="Picture 3"/>
          <p:cNvPicPr>
            <a:picLocks noChangeAspect="1"/>
          </p:cNvPicPr>
          <p:nvPr/>
        </p:nvPicPr>
        <p:blipFill>
          <a:blip r:embed="rId2"/>
          <a:stretch>
            <a:fillRect/>
          </a:stretch>
        </p:blipFill>
        <p:spPr>
          <a:xfrm>
            <a:off x="561702" y="641714"/>
            <a:ext cx="2926081" cy="1387009"/>
          </a:xfrm>
          <a:prstGeom prst="rect">
            <a:avLst/>
          </a:prstGeom>
        </p:spPr>
      </p:pic>
    </p:spTree>
    <p:extLst>
      <p:ext uri="{BB962C8B-B14F-4D97-AF65-F5344CB8AC3E}">
        <p14:creationId xmlns:p14="http://schemas.microsoft.com/office/powerpoint/2010/main" xmlns="" val="417824455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Continues..</a:t>
            </a:r>
            <a:endParaRPr lang="en-US" dirty="0"/>
          </a:p>
        </p:txBody>
      </p:sp>
      <p:sp>
        <p:nvSpPr>
          <p:cNvPr id="3" name="Content Placeholder 2"/>
          <p:cNvSpPr>
            <a:spLocks noGrp="1"/>
          </p:cNvSpPr>
          <p:nvPr>
            <p:ph idx="1"/>
          </p:nvPr>
        </p:nvSpPr>
        <p:spPr/>
        <p:txBody>
          <a:bodyPr/>
          <a:lstStyle/>
          <a:p>
            <a:r>
              <a:rPr lang="en-US" dirty="0"/>
              <a:t>Source IP address (32 bits): Internet address of the sender. </a:t>
            </a:r>
          </a:p>
          <a:p>
            <a:r>
              <a:rPr lang="en-US" dirty="0" smtClean="0"/>
              <a:t> </a:t>
            </a:r>
            <a:r>
              <a:rPr lang="en-US" dirty="0"/>
              <a:t>Destination IP address (32 bits): </a:t>
            </a:r>
            <a:r>
              <a:rPr lang="en-US" dirty="0" smtClean="0"/>
              <a:t>Internet </a:t>
            </a:r>
            <a:r>
              <a:rPr lang="en-US" dirty="0"/>
              <a:t>address of the destination. </a:t>
            </a:r>
          </a:p>
          <a:p>
            <a:r>
              <a:rPr lang="en-US" dirty="0" smtClean="0"/>
              <a:t>Checksum: the checksum in the IP packet covers only the header, not the data. All higher level protocols that encapsulate data in the IP datagram have a checksum field that covers the whole packet. So checksum for IP datagram doesn’t have to check the encapsulated data. Second, the header of IP packet changes with each visited router, but the data don’t. </a:t>
            </a:r>
            <a:endParaRPr lang="en-US" dirty="0"/>
          </a:p>
        </p:txBody>
      </p:sp>
    </p:spTree>
    <p:extLst>
      <p:ext uri="{BB962C8B-B14F-4D97-AF65-F5344CB8AC3E}">
        <p14:creationId xmlns:p14="http://schemas.microsoft.com/office/powerpoint/2010/main" xmlns="" val="275692262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IPV6</a:t>
            </a:r>
            <a:endParaRPr lang="en-US" dirty="0"/>
          </a:p>
        </p:txBody>
      </p:sp>
      <p:sp>
        <p:nvSpPr>
          <p:cNvPr id="3" name="Content Placeholder 2"/>
          <p:cNvSpPr>
            <a:spLocks noGrp="1"/>
          </p:cNvSpPr>
          <p:nvPr>
            <p:ph idx="1"/>
          </p:nvPr>
        </p:nvSpPr>
        <p:spPr/>
        <p:txBody>
          <a:bodyPr/>
          <a:lstStyle/>
          <a:p>
            <a:r>
              <a:rPr lang="en-US" dirty="0" smtClean="0"/>
              <a:t>Deficiencies of IPV4</a:t>
            </a:r>
          </a:p>
          <a:p>
            <a:pPr lvl="1"/>
            <a:r>
              <a:rPr lang="en-US" dirty="0" smtClean="0"/>
              <a:t>IPV4 has a two level address structure (</a:t>
            </a:r>
            <a:r>
              <a:rPr lang="en-US" dirty="0" err="1" smtClean="0"/>
              <a:t>netid</a:t>
            </a:r>
            <a:r>
              <a:rPr lang="en-US" dirty="0" smtClean="0"/>
              <a:t> and </a:t>
            </a:r>
            <a:r>
              <a:rPr lang="en-US" dirty="0" err="1" smtClean="0"/>
              <a:t>hostid</a:t>
            </a:r>
            <a:r>
              <a:rPr lang="en-US" dirty="0" smtClean="0"/>
              <a:t>) categorized into five classes (A, B, C, D and E). The use of address space is insufficient.</a:t>
            </a:r>
          </a:p>
          <a:p>
            <a:pPr lvl="1"/>
            <a:r>
              <a:rPr lang="en-US" dirty="0" smtClean="0"/>
              <a:t>The internet must accommodate real time audio and video transmission. This type of transmission requires minimum delay strategies and reservation of resources not provided in the IPV4 design.</a:t>
            </a:r>
          </a:p>
          <a:p>
            <a:pPr lvl="1"/>
            <a:r>
              <a:rPr lang="en-US" dirty="0" smtClean="0"/>
              <a:t>The internet must accommodate encryption and authentication of data for some applications. Originally, no security mechanism was provided by IPV4</a:t>
            </a:r>
            <a:endParaRPr lang="en-US" dirty="0"/>
          </a:p>
        </p:txBody>
      </p:sp>
    </p:spTree>
    <p:extLst>
      <p:ext uri="{BB962C8B-B14F-4D97-AF65-F5344CB8AC3E}">
        <p14:creationId xmlns:p14="http://schemas.microsoft.com/office/powerpoint/2010/main" xmlns="" val="95781685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739" y="982134"/>
            <a:ext cx="9603697" cy="885856"/>
          </a:xfrm>
        </p:spPr>
        <p:txBody>
          <a:bodyPr/>
          <a:lstStyle/>
          <a:p>
            <a:r>
              <a:rPr lang="en-US" dirty="0" smtClean="0"/>
              <a:t>IPV6 (</a:t>
            </a:r>
            <a:r>
              <a:rPr lang="en-US" dirty="0" err="1" smtClean="0"/>
              <a:t>IPng</a:t>
            </a:r>
            <a:r>
              <a:rPr lang="en-US" dirty="0" smtClean="0"/>
              <a:t>)</a:t>
            </a:r>
            <a:endParaRPr lang="en-US" dirty="0"/>
          </a:p>
        </p:txBody>
      </p:sp>
      <p:sp>
        <p:nvSpPr>
          <p:cNvPr id="3" name="Content Placeholder 2"/>
          <p:cNvSpPr>
            <a:spLocks noGrp="1"/>
          </p:cNvSpPr>
          <p:nvPr>
            <p:ph idx="1"/>
          </p:nvPr>
        </p:nvSpPr>
        <p:spPr>
          <a:xfrm>
            <a:off x="1295738" y="1946367"/>
            <a:ext cx="9603697" cy="3929502"/>
          </a:xfrm>
        </p:spPr>
        <p:txBody>
          <a:bodyPr>
            <a:normAutofit fontScale="92500" lnSpcReduction="20000"/>
          </a:bodyPr>
          <a:lstStyle/>
          <a:p>
            <a:pPr marL="0" indent="0">
              <a:buNone/>
            </a:pPr>
            <a:r>
              <a:rPr lang="en-US" dirty="0" smtClean="0"/>
              <a:t>Advantages of IPV6 over IPV4</a:t>
            </a:r>
          </a:p>
          <a:p>
            <a:r>
              <a:rPr lang="en-US" dirty="0" smtClean="0"/>
              <a:t>larger address space: an IPV6 is 128 bits long. Increase in pow(2,96) address space.</a:t>
            </a:r>
          </a:p>
          <a:p>
            <a:r>
              <a:rPr lang="en-US" dirty="0" smtClean="0"/>
              <a:t>Better header format</a:t>
            </a:r>
          </a:p>
          <a:p>
            <a:r>
              <a:rPr lang="en-US" dirty="0" smtClean="0"/>
              <a:t>New options: to allow for additional functionalities</a:t>
            </a:r>
          </a:p>
          <a:p>
            <a:r>
              <a:rPr lang="en-US" dirty="0" smtClean="0"/>
              <a:t>Allowance fro extension: IPV6 is designed to allow the extension of the protocol if required by new applications.</a:t>
            </a:r>
          </a:p>
          <a:p>
            <a:r>
              <a:rPr lang="en-US" dirty="0" smtClean="0"/>
              <a:t>Support for resource allocation: type of service is removed. Flow label is added. It can be used to support traffic such as real time audio and video.</a:t>
            </a:r>
          </a:p>
          <a:p>
            <a:r>
              <a:rPr lang="en-US" dirty="0" smtClean="0"/>
              <a:t>Support for more security: encryption and authentication options in IPV6 provide confidentiality and integrity of the packets.</a:t>
            </a:r>
            <a:endParaRPr lang="en-US" dirty="0"/>
          </a:p>
        </p:txBody>
      </p:sp>
    </p:spTree>
    <p:extLst>
      <p:ext uri="{BB962C8B-B14F-4D97-AF65-F5344CB8AC3E}">
        <p14:creationId xmlns:p14="http://schemas.microsoft.com/office/powerpoint/2010/main" xmlns="" val="240774961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IPV6 packet format</a:t>
            </a:r>
            <a:endParaRPr lang="en-US" dirty="0"/>
          </a:p>
        </p:txBody>
      </p:sp>
      <p:grpSp>
        <p:nvGrpSpPr>
          <p:cNvPr id="4" name="Group 44"/>
          <p:cNvGrpSpPr>
            <a:grpSpLocks/>
          </p:cNvGrpSpPr>
          <p:nvPr/>
        </p:nvGrpSpPr>
        <p:grpSpPr bwMode="auto">
          <a:xfrm>
            <a:off x="2909092" y="2527300"/>
            <a:ext cx="6376988" cy="3348568"/>
            <a:chOff x="1590" y="1326"/>
            <a:chExt cx="2674" cy="2178"/>
          </a:xfrm>
        </p:grpSpPr>
        <p:sp>
          <p:nvSpPr>
            <p:cNvPr id="5" name="Rectangle 5"/>
            <p:cNvSpPr>
              <a:spLocks noChangeArrowheads="1"/>
            </p:cNvSpPr>
            <p:nvPr/>
          </p:nvSpPr>
          <p:spPr bwMode="auto">
            <a:xfrm>
              <a:off x="1659" y="1520"/>
              <a:ext cx="36" cy="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V</a:t>
              </a:r>
              <a:endParaRPr lang="en-US" sz="1000"/>
            </a:p>
          </p:txBody>
        </p:sp>
        <p:sp>
          <p:nvSpPr>
            <p:cNvPr id="6" name="Rectangle 6"/>
            <p:cNvSpPr>
              <a:spLocks noChangeArrowheads="1"/>
            </p:cNvSpPr>
            <p:nvPr/>
          </p:nvSpPr>
          <p:spPr bwMode="auto">
            <a:xfrm>
              <a:off x="1718" y="1520"/>
              <a:ext cx="144" cy="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ersion</a:t>
              </a:r>
              <a:endParaRPr lang="en-US" sz="1000"/>
            </a:p>
          </p:txBody>
        </p:sp>
        <p:sp>
          <p:nvSpPr>
            <p:cNvPr id="7" name="Rectangle 7"/>
            <p:cNvSpPr>
              <a:spLocks noChangeArrowheads="1"/>
            </p:cNvSpPr>
            <p:nvPr/>
          </p:nvSpPr>
          <p:spPr bwMode="auto">
            <a:xfrm>
              <a:off x="2116" y="1520"/>
              <a:ext cx="277" cy="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a:t>Traffic Class</a:t>
              </a:r>
            </a:p>
          </p:txBody>
        </p:sp>
        <p:sp>
          <p:nvSpPr>
            <p:cNvPr id="8" name="Rectangle 9"/>
            <p:cNvSpPr>
              <a:spLocks noChangeArrowheads="1"/>
            </p:cNvSpPr>
            <p:nvPr/>
          </p:nvSpPr>
          <p:spPr bwMode="auto">
            <a:xfrm>
              <a:off x="3171" y="1517"/>
              <a:ext cx="256" cy="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Flow Label</a:t>
              </a:r>
              <a:endParaRPr lang="en-US" sz="1000"/>
            </a:p>
          </p:txBody>
        </p:sp>
        <p:sp>
          <p:nvSpPr>
            <p:cNvPr id="9" name="Rectangle 10"/>
            <p:cNvSpPr>
              <a:spLocks noChangeArrowheads="1"/>
            </p:cNvSpPr>
            <p:nvPr/>
          </p:nvSpPr>
          <p:spPr bwMode="auto">
            <a:xfrm>
              <a:off x="2169" y="1758"/>
              <a:ext cx="382" cy="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Payload Lengtht</a:t>
              </a:r>
              <a:endParaRPr lang="en-US" sz="1000"/>
            </a:p>
          </p:txBody>
        </p:sp>
        <p:sp>
          <p:nvSpPr>
            <p:cNvPr id="10" name="Rectangle 11"/>
            <p:cNvSpPr>
              <a:spLocks noChangeArrowheads="1"/>
            </p:cNvSpPr>
            <p:nvPr/>
          </p:nvSpPr>
          <p:spPr bwMode="auto">
            <a:xfrm>
              <a:off x="2985" y="1758"/>
              <a:ext cx="298" cy="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Next Header</a:t>
              </a:r>
              <a:endParaRPr lang="en-US" sz="1000"/>
            </a:p>
          </p:txBody>
        </p:sp>
        <p:sp>
          <p:nvSpPr>
            <p:cNvPr id="11" name="Rectangle 12"/>
            <p:cNvSpPr>
              <a:spLocks noChangeArrowheads="1"/>
            </p:cNvSpPr>
            <p:nvPr/>
          </p:nvSpPr>
          <p:spPr bwMode="auto">
            <a:xfrm>
              <a:off x="3642" y="1758"/>
              <a:ext cx="225" cy="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Hop Limit</a:t>
              </a:r>
              <a:endParaRPr lang="en-US" sz="1000"/>
            </a:p>
          </p:txBody>
        </p:sp>
        <p:sp>
          <p:nvSpPr>
            <p:cNvPr id="12" name="Rectangle 16"/>
            <p:cNvSpPr>
              <a:spLocks noChangeArrowheads="1"/>
            </p:cNvSpPr>
            <p:nvPr/>
          </p:nvSpPr>
          <p:spPr bwMode="auto">
            <a:xfrm>
              <a:off x="2566" y="2082"/>
              <a:ext cx="516" cy="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SourceAddr (4 words)</a:t>
              </a:r>
              <a:endParaRPr lang="en-US" sz="1000"/>
            </a:p>
          </p:txBody>
        </p:sp>
        <p:sp>
          <p:nvSpPr>
            <p:cNvPr id="13" name="Rectangle 17"/>
            <p:cNvSpPr>
              <a:spLocks noChangeArrowheads="1"/>
            </p:cNvSpPr>
            <p:nvPr/>
          </p:nvSpPr>
          <p:spPr bwMode="auto">
            <a:xfrm>
              <a:off x="2571" y="2397"/>
              <a:ext cx="613" cy="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DestinationAddr (4 words)</a:t>
              </a:r>
              <a:endParaRPr lang="en-US" sz="1000"/>
            </a:p>
          </p:txBody>
        </p:sp>
        <p:sp>
          <p:nvSpPr>
            <p:cNvPr id="14" name="Rectangle 18"/>
            <p:cNvSpPr>
              <a:spLocks noChangeArrowheads="1"/>
            </p:cNvSpPr>
            <p:nvPr/>
          </p:nvSpPr>
          <p:spPr bwMode="auto">
            <a:xfrm>
              <a:off x="2587" y="2703"/>
              <a:ext cx="613" cy="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Options (variable number)</a:t>
              </a:r>
              <a:endParaRPr lang="en-US" sz="1000"/>
            </a:p>
          </p:txBody>
        </p:sp>
        <p:sp>
          <p:nvSpPr>
            <p:cNvPr id="15" name="Freeform 21"/>
            <p:cNvSpPr>
              <a:spLocks/>
            </p:cNvSpPr>
            <p:nvPr/>
          </p:nvSpPr>
          <p:spPr bwMode="auto">
            <a:xfrm>
              <a:off x="1614" y="1463"/>
              <a:ext cx="2641" cy="1627"/>
            </a:xfrm>
            <a:custGeom>
              <a:avLst/>
              <a:gdLst>
                <a:gd name="T0" fmla="*/ 3458 w 3458"/>
                <a:gd name="T1" fmla="*/ 2071 h 2075"/>
                <a:gd name="T2" fmla="*/ 3458 w 3458"/>
                <a:gd name="T3" fmla="*/ 0 h 2075"/>
                <a:gd name="T4" fmla="*/ 0 w 3458"/>
                <a:gd name="T5" fmla="*/ 0 h 2075"/>
                <a:gd name="T6" fmla="*/ 0 w 3458"/>
                <a:gd name="T7" fmla="*/ 2075 h 2075"/>
              </a:gdLst>
              <a:ahLst/>
              <a:cxnLst>
                <a:cxn ang="0">
                  <a:pos x="T0" y="T1"/>
                </a:cxn>
                <a:cxn ang="0">
                  <a:pos x="T2" y="T3"/>
                </a:cxn>
                <a:cxn ang="0">
                  <a:pos x="T4" y="T5"/>
                </a:cxn>
                <a:cxn ang="0">
                  <a:pos x="T6" y="T7"/>
                </a:cxn>
              </a:cxnLst>
              <a:rect l="0" t="0" r="r" b="b"/>
              <a:pathLst>
                <a:path w="3458" h="2075">
                  <a:moveTo>
                    <a:pt x="3458" y="2071"/>
                  </a:moveTo>
                  <a:lnTo>
                    <a:pt x="3458" y="0"/>
                  </a:lnTo>
                  <a:lnTo>
                    <a:pt x="0" y="0"/>
                  </a:lnTo>
                  <a:lnTo>
                    <a:pt x="0" y="2075"/>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6" name="Line 22"/>
            <p:cNvSpPr>
              <a:spLocks noChangeShapeType="1"/>
            </p:cNvSpPr>
            <p:nvPr/>
          </p:nvSpPr>
          <p:spPr bwMode="auto">
            <a:xfrm>
              <a:off x="1614" y="1697"/>
              <a:ext cx="2641" cy="1"/>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 name="Line 23"/>
            <p:cNvSpPr>
              <a:spLocks noChangeShapeType="1"/>
            </p:cNvSpPr>
            <p:nvPr/>
          </p:nvSpPr>
          <p:spPr bwMode="auto">
            <a:xfrm>
              <a:off x="1614" y="1931"/>
              <a:ext cx="2641" cy="1"/>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 name="Line 25"/>
            <p:cNvSpPr>
              <a:spLocks noChangeShapeType="1"/>
            </p:cNvSpPr>
            <p:nvPr/>
          </p:nvSpPr>
          <p:spPr bwMode="auto">
            <a:xfrm>
              <a:off x="1614" y="2282"/>
              <a:ext cx="2641" cy="3"/>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9" name="Line 26"/>
            <p:cNvSpPr>
              <a:spLocks noChangeShapeType="1"/>
            </p:cNvSpPr>
            <p:nvPr/>
          </p:nvSpPr>
          <p:spPr bwMode="auto">
            <a:xfrm>
              <a:off x="1624" y="2635"/>
              <a:ext cx="2640" cy="3"/>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0" name="Line 28"/>
            <p:cNvSpPr>
              <a:spLocks noChangeShapeType="1"/>
            </p:cNvSpPr>
            <p:nvPr/>
          </p:nvSpPr>
          <p:spPr bwMode="auto">
            <a:xfrm>
              <a:off x="2425" y="1460"/>
              <a:ext cx="0" cy="237"/>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 name="Line 29"/>
            <p:cNvSpPr>
              <a:spLocks noChangeShapeType="1"/>
            </p:cNvSpPr>
            <p:nvPr/>
          </p:nvSpPr>
          <p:spPr bwMode="auto">
            <a:xfrm>
              <a:off x="3500" y="1697"/>
              <a:ext cx="1" cy="234"/>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 name="Line 31"/>
            <p:cNvSpPr>
              <a:spLocks noChangeShapeType="1"/>
            </p:cNvSpPr>
            <p:nvPr/>
          </p:nvSpPr>
          <p:spPr bwMode="auto">
            <a:xfrm>
              <a:off x="2929" y="1706"/>
              <a:ext cx="0" cy="234"/>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3" name="Line 32"/>
            <p:cNvSpPr>
              <a:spLocks noChangeShapeType="1"/>
            </p:cNvSpPr>
            <p:nvPr/>
          </p:nvSpPr>
          <p:spPr bwMode="auto">
            <a:xfrm>
              <a:off x="2021" y="1460"/>
              <a:ext cx="0" cy="237"/>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 name="Rectangle 33"/>
            <p:cNvSpPr>
              <a:spLocks noChangeArrowheads="1"/>
            </p:cNvSpPr>
            <p:nvPr/>
          </p:nvSpPr>
          <p:spPr bwMode="auto">
            <a:xfrm>
              <a:off x="1590" y="1326"/>
              <a:ext cx="29" cy="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0</a:t>
              </a:r>
              <a:endParaRPr lang="en-US" sz="1000"/>
            </a:p>
          </p:txBody>
        </p:sp>
        <p:sp>
          <p:nvSpPr>
            <p:cNvPr id="25" name="Rectangle 34"/>
            <p:cNvSpPr>
              <a:spLocks noChangeArrowheads="1"/>
            </p:cNvSpPr>
            <p:nvPr/>
          </p:nvSpPr>
          <p:spPr bwMode="auto">
            <a:xfrm>
              <a:off x="1993" y="1326"/>
              <a:ext cx="29" cy="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4</a:t>
              </a:r>
              <a:endParaRPr lang="en-US" sz="1000"/>
            </a:p>
          </p:txBody>
        </p:sp>
        <p:sp>
          <p:nvSpPr>
            <p:cNvPr id="26" name="Rectangle 35"/>
            <p:cNvSpPr>
              <a:spLocks noChangeArrowheads="1"/>
            </p:cNvSpPr>
            <p:nvPr/>
          </p:nvSpPr>
          <p:spPr bwMode="auto">
            <a:xfrm>
              <a:off x="2396" y="1326"/>
              <a:ext cx="29" cy="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8</a:t>
              </a:r>
              <a:endParaRPr lang="en-US" sz="1000"/>
            </a:p>
          </p:txBody>
        </p:sp>
        <p:sp>
          <p:nvSpPr>
            <p:cNvPr id="27" name="Rectangle 36"/>
            <p:cNvSpPr>
              <a:spLocks noChangeArrowheads="1"/>
            </p:cNvSpPr>
            <p:nvPr/>
          </p:nvSpPr>
          <p:spPr bwMode="auto">
            <a:xfrm>
              <a:off x="2877" y="1326"/>
              <a:ext cx="58" cy="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16</a:t>
              </a:r>
              <a:endParaRPr lang="en-US" sz="1000"/>
            </a:p>
          </p:txBody>
        </p:sp>
        <p:sp>
          <p:nvSpPr>
            <p:cNvPr id="28" name="Rectangle 37"/>
            <p:cNvSpPr>
              <a:spLocks noChangeArrowheads="1"/>
            </p:cNvSpPr>
            <p:nvPr/>
          </p:nvSpPr>
          <p:spPr bwMode="auto">
            <a:xfrm>
              <a:off x="3474" y="1326"/>
              <a:ext cx="58" cy="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24</a:t>
              </a:r>
              <a:endParaRPr lang="en-US" sz="1000"/>
            </a:p>
          </p:txBody>
        </p:sp>
        <p:sp>
          <p:nvSpPr>
            <p:cNvPr id="29" name="Rectangle 38"/>
            <p:cNvSpPr>
              <a:spLocks noChangeArrowheads="1"/>
            </p:cNvSpPr>
            <p:nvPr/>
          </p:nvSpPr>
          <p:spPr bwMode="auto">
            <a:xfrm>
              <a:off x="4201" y="1326"/>
              <a:ext cx="59" cy="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31</a:t>
              </a:r>
              <a:endParaRPr lang="en-US" sz="1000"/>
            </a:p>
          </p:txBody>
        </p:sp>
        <p:sp>
          <p:nvSpPr>
            <p:cNvPr id="30" name="Freeform 39"/>
            <p:cNvSpPr>
              <a:spLocks/>
            </p:cNvSpPr>
            <p:nvPr/>
          </p:nvSpPr>
          <p:spPr bwMode="auto">
            <a:xfrm>
              <a:off x="1614" y="2871"/>
              <a:ext cx="2641" cy="319"/>
            </a:xfrm>
            <a:custGeom>
              <a:avLst/>
              <a:gdLst>
                <a:gd name="T0" fmla="*/ 0 w 3458"/>
                <a:gd name="T1" fmla="*/ 375 h 407"/>
                <a:gd name="T2" fmla="*/ 0 w 3458"/>
                <a:gd name="T3" fmla="*/ 0 h 407"/>
                <a:gd name="T4" fmla="*/ 3458 w 3458"/>
                <a:gd name="T5" fmla="*/ 0 h 407"/>
                <a:gd name="T6" fmla="*/ 3458 w 3458"/>
                <a:gd name="T7" fmla="*/ 375 h 407"/>
                <a:gd name="T8" fmla="*/ 3217 w 3458"/>
                <a:gd name="T9" fmla="*/ 254 h 407"/>
                <a:gd name="T10" fmla="*/ 2926 w 3458"/>
                <a:gd name="T11" fmla="*/ 349 h 407"/>
                <a:gd name="T12" fmla="*/ 2667 w 3458"/>
                <a:gd name="T13" fmla="*/ 200 h 407"/>
                <a:gd name="T14" fmla="*/ 2481 w 3458"/>
                <a:gd name="T15" fmla="*/ 349 h 407"/>
                <a:gd name="T16" fmla="*/ 2223 w 3458"/>
                <a:gd name="T17" fmla="*/ 276 h 407"/>
                <a:gd name="T18" fmla="*/ 1964 w 3458"/>
                <a:gd name="T19" fmla="*/ 345 h 407"/>
                <a:gd name="T20" fmla="*/ 1716 w 3458"/>
                <a:gd name="T21" fmla="*/ 251 h 407"/>
                <a:gd name="T22" fmla="*/ 1520 w 3458"/>
                <a:gd name="T23" fmla="*/ 367 h 407"/>
                <a:gd name="T24" fmla="*/ 1352 w 3458"/>
                <a:gd name="T25" fmla="*/ 258 h 407"/>
                <a:gd name="T26" fmla="*/ 1155 w 3458"/>
                <a:gd name="T27" fmla="*/ 324 h 407"/>
                <a:gd name="T28" fmla="*/ 984 w 3458"/>
                <a:gd name="T29" fmla="*/ 251 h 407"/>
                <a:gd name="T30" fmla="*/ 780 w 3458"/>
                <a:gd name="T31" fmla="*/ 407 h 407"/>
                <a:gd name="T32" fmla="*/ 612 w 3458"/>
                <a:gd name="T33" fmla="*/ 265 h 407"/>
                <a:gd name="T34" fmla="*/ 387 w 3458"/>
                <a:gd name="T35" fmla="*/ 345 h 407"/>
                <a:gd name="T36" fmla="*/ 208 w 3458"/>
                <a:gd name="T37" fmla="*/ 265 h 407"/>
                <a:gd name="T38" fmla="*/ 0 w 3458"/>
                <a:gd name="T39" fmla="*/ 378 h 407"/>
                <a:gd name="T40" fmla="*/ 0 w 3458"/>
                <a:gd name="T41" fmla="*/ 378 h 407"/>
                <a:gd name="T42" fmla="*/ 0 w 3458"/>
                <a:gd name="T43" fmla="*/ 375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58" h="407">
                  <a:moveTo>
                    <a:pt x="0" y="375"/>
                  </a:moveTo>
                  <a:lnTo>
                    <a:pt x="0" y="0"/>
                  </a:lnTo>
                  <a:lnTo>
                    <a:pt x="3458" y="0"/>
                  </a:lnTo>
                  <a:lnTo>
                    <a:pt x="3458" y="375"/>
                  </a:lnTo>
                  <a:lnTo>
                    <a:pt x="3217" y="254"/>
                  </a:lnTo>
                  <a:lnTo>
                    <a:pt x="2926" y="349"/>
                  </a:lnTo>
                  <a:lnTo>
                    <a:pt x="2667" y="200"/>
                  </a:lnTo>
                  <a:lnTo>
                    <a:pt x="2481" y="349"/>
                  </a:lnTo>
                  <a:lnTo>
                    <a:pt x="2223" y="276"/>
                  </a:lnTo>
                  <a:lnTo>
                    <a:pt x="1964" y="345"/>
                  </a:lnTo>
                  <a:lnTo>
                    <a:pt x="1716" y="251"/>
                  </a:lnTo>
                  <a:lnTo>
                    <a:pt x="1520" y="367"/>
                  </a:lnTo>
                  <a:lnTo>
                    <a:pt x="1352" y="258"/>
                  </a:lnTo>
                  <a:lnTo>
                    <a:pt x="1155" y="324"/>
                  </a:lnTo>
                  <a:lnTo>
                    <a:pt x="984" y="251"/>
                  </a:lnTo>
                  <a:lnTo>
                    <a:pt x="780" y="407"/>
                  </a:lnTo>
                  <a:lnTo>
                    <a:pt x="612" y="265"/>
                  </a:lnTo>
                  <a:lnTo>
                    <a:pt x="387" y="345"/>
                  </a:lnTo>
                  <a:lnTo>
                    <a:pt x="208" y="265"/>
                  </a:lnTo>
                  <a:lnTo>
                    <a:pt x="0" y="378"/>
                  </a:lnTo>
                  <a:lnTo>
                    <a:pt x="0" y="378"/>
                  </a:lnTo>
                  <a:lnTo>
                    <a:pt x="0" y="375"/>
                  </a:lnTo>
                  <a:close/>
                </a:path>
              </a:pathLst>
            </a:custGeom>
            <a:solidFill>
              <a:srgbClr val="CCCC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1" name="Freeform 40"/>
            <p:cNvSpPr>
              <a:spLocks/>
            </p:cNvSpPr>
            <p:nvPr/>
          </p:nvSpPr>
          <p:spPr bwMode="auto">
            <a:xfrm>
              <a:off x="1614" y="2871"/>
              <a:ext cx="2641" cy="319"/>
            </a:xfrm>
            <a:custGeom>
              <a:avLst/>
              <a:gdLst>
                <a:gd name="T0" fmla="*/ 0 w 3458"/>
                <a:gd name="T1" fmla="*/ 375 h 407"/>
                <a:gd name="T2" fmla="*/ 0 w 3458"/>
                <a:gd name="T3" fmla="*/ 0 h 407"/>
                <a:gd name="T4" fmla="*/ 3458 w 3458"/>
                <a:gd name="T5" fmla="*/ 0 h 407"/>
                <a:gd name="T6" fmla="*/ 3458 w 3458"/>
                <a:gd name="T7" fmla="*/ 375 h 407"/>
                <a:gd name="T8" fmla="*/ 3217 w 3458"/>
                <a:gd name="T9" fmla="*/ 254 h 407"/>
                <a:gd name="T10" fmla="*/ 2926 w 3458"/>
                <a:gd name="T11" fmla="*/ 349 h 407"/>
                <a:gd name="T12" fmla="*/ 2667 w 3458"/>
                <a:gd name="T13" fmla="*/ 200 h 407"/>
                <a:gd name="T14" fmla="*/ 2481 w 3458"/>
                <a:gd name="T15" fmla="*/ 349 h 407"/>
                <a:gd name="T16" fmla="*/ 2223 w 3458"/>
                <a:gd name="T17" fmla="*/ 276 h 407"/>
                <a:gd name="T18" fmla="*/ 1964 w 3458"/>
                <a:gd name="T19" fmla="*/ 345 h 407"/>
                <a:gd name="T20" fmla="*/ 1716 w 3458"/>
                <a:gd name="T21" fmla="*/ 251 h 407"/>
                <a:gd name="T22" fmla="*/ 1520 w 3458"/>
                <a:gd name="T23" fmla="*/ 367 h 407"/>
                <a:gd name="T24" fmla="*/ 1352 w 3458"/>
                <a:gd name="T25" fmla="*/ 258 h 407"/>
                <a:gd name="T26" fmla="*/ 1155 w 3458"/>
                <a:gd name="T27" fmla="*/ 324 h 407"/>
                <a:gd name="T28" fmla="*/ 984 w 3458"/>
                <a:gd name="T29" fmla="*/ 251 h 407"/>
                <a:gd name="T30" fmla="*/ 780 w 3458"/>
                <a:gd name="T31" fmla="*/ 407 h 407"/>
                <a:gd name="T32" fmla="*/ 612 w 3458"/>
                <a:gd name="T33" fmla="*/ 265 h 407"/>
                <a:gd name="T34" fmla="*/ 387 w 3458"/>
                <a:gd name="T35" fmla="*/ 345 h 407"/>
                <a:gd name="T36" fmla="*/ 208 w 3458"/>
                <a:gd name="T37" fmla="*/ 265 h 407"/>
                <a:gd name="T38" fmla="*/ 0 w 3458"/>
                <a:gd name="T39" fmla="*/ 378 h 407"/>
                <a:gd name="T40" fmla="*/ 0 w 3458"/>
                <a:gd name="T41" fmla="*/ 37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58" h="407">
                  <a:moveTo>
                    <a:pt x="0" y="375"/>
                  </a:moveTo>
                  <a:lnTo>
                    <a:pt x="0" y="0"/>
                  </a:lnTo>
                  <a:lnTo>
                    <a:pt x="3458" y="0"/>
                  </a:lnTo>
                  <a:lnTo>
                    <a:pt x="3458" y="375"/>
                  </a:lnTo>
                  <a:lnTo>
                    <a:pt x="3217" y="254"/>
                  </a:lnTo>
                  <a:lnTo>
                    <a:pt x="2926" y="349"/>
                  </a:lnTo>
                  <a:lnTo>
                    <a:pt x="2667" y="200"/>
                  </a:lnTo>
                  <a:lnTo>
                    <a:pt x="2481" y="349"/>
                  </a:lnTo>
                  <a:lnTo>
                    <a:pt x="2223" y="276"/>
                  </a:lnTo>
                  <a:lnTo>
                    <a:pt x="1964" y="345"/>
                  </a:lnTo>
                  <a:lnTo>
                    <a:pt x="1716" y="251"/>
                  </a:lnTo>
                  <a:lnTo>
                    <a:pt x="1520" y="367"/>
                  </a:lnTo>
                  <a:lnTo>
                    <a:pt x="1352" y="258"/>
                  </a:lnTo>
                  <a:lnTo>
                    <a:pt x="1155" y="324"/>
                  </a:lnTo>
                  <a:lnTo>
                    <a:pt x="984" y="251"/>
                  </a:lnTo>
                  <a:lnTo>
                    <a:pt x="780" y="407"/>
                  </a:lnTo>
                  <a:lnTo>
                    <a:pt x="612" y="265"/>
                  </a:lnTo>
                  <a:lnTo>
                    <a:pt x="387" y="345"/>
                  </a:lnTo>
                  <a:lnTo>
                    <a:pt x="208" y="265"/>
                  </a:lnTo>
                  <a:lnTo>
                    <a:pt x="0" y="378"/>
                  </a:lnTo>
                  <a:lnTo>
                    <a:pt x="0" y="378"/>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2" name="Rectangle 41"/>
            <p:cNvSpPr>
              <a:spLocks noChangeArrowheads="1"/>
            </p:cNvSpPr>
            <p:nvPr/>
          </p:nvSpPr>
          <p:spPr bwMode="auto">
            <a:xfrm>
              <a:off x="2828" y="2896"/>
              <a:ext cx="112" cy="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000">
                  <a:solidFill>
                    <a:srgbClr val="000000"/>
                  </a:solidFill>
                  <a:latin typeface="Arial" panose="020B0604020202020204" pitchFamily="34" charset="0"/>
                </a:rPr>
                <a:t>Data</a:t>
              </a:r>
              <a:endParaRPr lang="en-US" sz="1000"/>
            </a:p>
          </p:txBody>
        </p:sp>
        <p:sp>
          <p:nvSpPr>
            <p:cNvPr id="33" name="Freeform 42"/>
            <p:cNvSpPr>
              <a:spLocks/>
            </p:cNvSpPr>
            <p:nvPr/>
          </p:nvSpPr>
          <p:spPr bwMode="auto">
            <a:xfrm>
              <a:off x="1617" y="3113"/>
              <a:ext cx="2640" cy="391"/>
            </a:xfrm>
            <a:custGeom>
              <a:avLst/>
              <a:gdLst>
                <a:gd name="T0" fmla="*/ 0 w 3457"/>
                <a:gd name="T1" fmla="*/ 175 h 499"/>
                <a:gd name="T2" fmla="*/ 4 w 3457"/>
                <a:gd name="T3" fmla="*/ 499 h 499"/>
                <a:gd name="T4" fmla="*/ 3457 w 3457"/>
                <a:gd name="T5" fmla="*/ 499 h 499"/>
                <a:gd name="T6" fmla="*/ 3457 w 3457"/>
                <a:gd name="T7" fmla="*/ 171 h 499"/>
                <a:gd name="T8" fmla="*/ 3220 w 3457"/>
                <a:gd name="T9" fmla="*/ 55 h 499"/>
                <a:gd name="T10" fmla="*/ 2929 w 3457"/>
                <a:gd name="T11" fmla="*/ 149 h 499"/>
                <a:gd name="T12" fmla="*/ 2670 w 3457"/>
                <a:gd name="T13" fmla="*/ 0 h 499"/>
                <a:gd name="T14" fmla="*/ 2485 w 3457"/>
                <a:gd name="T15" fmla="*/ 149 h 499"/>
                <a:gd name="T16" fmla="*/ 2226 w 3457"/>
                <a:gd name="T17" fmla="*/ 73 h 499"/>
                <a:gd name="T18" fmla="*/ 1964 w 3457"/>
                <a:gd name="T19" fmla="*/ 146 h 499"/>
                <a:gd name="T20" fmla="*/ 1716 w 3457"/>
                <a:gd name="T21" fmla="*/ 51 h 499"/>
                <a:gd name="T22" fmla="*/ 1519 w 3457"/>
                <a:gd name="T23" fmla="*/ 164 h 499"/>
                <a:gd name="T24" fmla="*/ 1352 w 3457"/>
                <a:gd name="T25" fmla="*/ 58 h 499"/>
                <a:gd name="T26" fmla="*/ 1155 w 3457"/>
                <a:gd name="T27" fmla="*/ 124 h 499"/>
                <a:gd name="T28" fmla="*/ 984 w 3457"/>
                <a:gd name="T29" fmla="*/ 51 h 499"/>
                <a:gd name="T30" fmla="*/ 780 w 3457"/>
                <a:gd name="T31" fmla="*/ 208 h 499"/>
                <a:gd name="T32" fmla="*/ 612 w 3457"/>
                <a:gd name="T33" fmla="*/ 66 h 499"/>
                <a:gd name="T34" fmla="*/ 390 w 3457"/>
                <a:gd name="T35" fmla="*/ 146 h 499"/>
                <a:gd name="T36" fmla="*/ 211 w 3457"/>
                <a:gd name="T37" fmla="*/ 66 h 499"/>
                <a:gd name="T38" fmla="*/ 4 w 3457"/>
                <a:gd name="T39" fmla="*/ 178 h 499"/>
                <a:gd name="T40" fmla="*/ 4 w 3457"/>
                <a:gd name="T41" fmla="*/ 178 h 499"/>
                <a:gd name="T42" fmla="*/ 0 w 3457"/>
                <a:gd name="T43" fmla="*/ 175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57" h="499">
                  <a:moveTo>
                    <a:pt x="0" y="175"/>
                  </a:moveTo>
                  <a:lnTo>
                    <a:pt x="4" y="499"/>
                  </a:lnTo>
                  <a:lnTo>
                    <a:pt x="3457" y="499"/>
                  </a:lnTo>
                  <a:lnTo>
                    <a:pt x="3457" y="171"/>
                  </a:lnTo>
                  <a:lnTo>
                    <a:pt x="3220" y="55"/>
                  </a:lnTo>
                  <a:lnTo>
                    <a:pt x="2929" y="149"/>
                  </a:lnTo>
                  <a:lnTo>
                    <a:pt x="2670" y="0"/>
                  </a:lnTo>
                  <a:lnTo>
                    <a:pt x="2485" y="149"/>
                  </a:lnTo>
                  <a:lnTo>
                    <a:pt x="2226" y="73"/>
                  </a:lnTo>
                  <a:lnTo>
                    <a:pt x="1964" y="146"/>
                  </a:lnTo>
                  <a:lnTo>
                    <a:pt x="1716" y="51"/>
                  </a:lnTo>
                  <a:lnTo>
                    <a:pt x="1519" y="164"/>
                  </a:lnTo>
                  <a:lnTo>
                    <a:pt x="1352" y="58"/>
                  </a:lnTo>
                  <a:lnTo>
                    <a:pt x="1155" y="124"/>
                  </a:lnTo>
                  <a:lnTo>
                    <a:pt x="984" y="51"/>
                  </a:lnTo>
                  <a:lnTo>
                    <a:pt x="780" y="208"/>
                  </a:lnTo>
                  <a:lnTo>
                    <a:pt x="612" y="66"/>
                  </a:lnTo>
                  <a:lnTo>
                    <a:pt x="390" y="146"/>
                  </a:lnTo>
                  <a:lnTo>
                    <a:pt x="211" y="66"/>
                  </a:lnTo>
                  <a:lnTo>
                    <a:pt x="4" y="178"/>
                  </a:lnTo>
                  <a:lnTo>
                    <a:pt x="4" y="178"/>
                  </a:lnTo>
                  <a:lnTo>
                    <a:pt x="0" y="175"/>
                  </a:lnTo>
                  <a:close/>
                </a:path>
              </a:pathLst>
            </a:custGeom>
            <a:solidFill>
              <a:srgbClr val="CCCCC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4" name="Freeform 43"/>
            <p:cNvSpPr>
              <a:spLocks/>
            </p:cNvSpPr>
            <p:nvPr/>
          </p:nvSpPr>
          <p:spPr bwMode="auto">
            <a:xfrm>
              <a:off x="1617" y="3113"/>
              <a:ext cx="2640" cy="391"/>
            </a:xfrm>
            <a:custGeom>
              <a:avLst/>
              <a:gdLst>
                <a:gd name="T0" fmla="*/ 0 w 3457"/>
                <a:gd name="T1" fmla="*/ 175 h 499"/>
                <a:gd name="T2" fmla="*/ 4 w 3457"/>
                <a:gd name="T3" fmla="*/ 499 h 499"/>
                <a:gd name="T4" fmla="*/ 3457 w 3457"/>
                <a:gd name="T5" fmla="*/ 499 h 499"/>
                <a:gd name="T6" fmla="*/ 3457 w 3457"/>
                <a:gd name="T7" fmla="*/ 171 h 499"/>
                <a:gd name="T8" fmla="*/ 3220 w 3457"/>
                <a:gd name="T9" fmla="*/ 55 h 499"/>
                <a:gd name="T10" fmla="*/ 2929 w 3457"/>
                <a:gd name="T11" fmla="*/ 149 h 499"/>
                <a:gd name="T12" fmla="*/ 2670 w 3457"/>
                <a:gd name="T13" fmla="*/ 0 h 499"/>
                <a:gd name="T14" fmla="*/ 2485 w 3457"/>
                <a:gd name="T15" fmla="*/ 149 h 499"/>
                <a:gd name="T16" fmla="*/ 2226 w 3457"/>
                <a:gd name="T17" fmla="*/ 73 h 499"/>
                <a:gd name="T18" fmla="*/ 1964 w 3457"/>
                <a:gd name="T19" fmla="*/ 146 h 499"/>
                <a:gd name="T20" fmla="*/ 1716 w 3457"/>
                <a:gd name="T21" fmla="*/ 51 h 499"/>
                <a:gd name="T22" fmla="*/ 1519 w 3457"/>
                <a:gd name="T23" fmla="*/ 164 h 499"/>
                <a:gd name="T24" fmla="*/ 1352 w 3457"/>
                <a:gd name="T25" fmla="*/ 58 h 499"/>
                <a:gd name="T26" fmla="*/ 1155 w 3457"/>
                <a:gd name="T27" fmla="*/ 124 h 499"/>
                <a:gd name="T28" fmla="*/ 984 w 3457"/>
                <a:gd name="T29" fmla="*/ 51 h 499"/>
                <a:gd name="T30" fmla="*/ 780 w 3457"/>
                <a:gd name="T31" fmla="*/ 208 h 499"/>
                <a:gd name="T32" fmla="*/ 612 w 3457"/>
                <a:gd name="T33" fmla="*/ 66 h 499"/>
                <a:gd name="T34" fmla="*/ 390 w 3457"/>
                <a:gd name="T35" fmla="*/ 146 h 499"/>
                <a:gd name="T36" fmla="*/ 211 w 3457"/>
                <a:gd name="T37" fmla="*/ 66 h 499"/>
                <a:gd name="T38" fmla="*/ 4 w 3457"/>
                <a:gd name="T39" fmla="*/ 178 h 499"/>
                <a:gd name="T40" fmla="*/ 4 w 3457"/>
                <a:gd name="T41" fmla="*/ 178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57" h="499">
                  <a:moveTo>
                    <a:pt x="0" y="175"/>
                  </a:moveTo>
                  <a:lnTo>
                    <a:pt x="4" y="499"/>
                  </a:lnTo>
                  <a:lnTo>
                    <a:pt x="3457" y="499"/>
                  </a:lnTo>
                  <a:lnTo>
                    <a:pt x="3457" y="171"/>
                  </a:lnTo>
                  <a:lnTo>
                    <a:pt x="3220" y="55"/>
                  </a:lnTo>
                  <a:lnTo>
                    <a:pt x="2929" y="149"/>
                  </a:lnTo>
                  <a:lnTo>
                    <a:pt x="2670" y="0"/>
                  </a:lnTo>
                  <a:lnTo>
                    <a:pt x="2485" y="149"/>
                  </a:lnTo>
                  <a:lnTo>
                    <a:pt x="2226" y="73"/>
                  </a:lnTo>
                  <a:lnTo>
                    <a:pt x="1964" y="146"/>
                  </a:lnTo>
                  <a:lnTo>
                    <a:pt x="1716" y="51"/>
                  </a:lnTo>
                  <a:lnTo>
                    <a:pt x="1519" y="164"/>
                  </a:lnTo>
                  <a:lnTo>
                    <a:pt x="1352" y="58"/>
                  </a:lnTo>
                  <a:lnTo>
                    <a:pt x="1155" y="124"/>
                  </a:lnTo>
                  <a:lnTo>
                    <a:pt x="984" y="51"/>
                  </a:lnTo>
                  <a:lnTo>
                    <a:pt x="780" y="208"/>
                  </a:lnTo>
                  <a:lnTo>
                    <a:pt x="612" y="66"/>
                  </a:lnTo>
                  <a:lnTo>
                    <a:pt x="390" y="146"/>
                  </a:lnTo>
                  <a:lnTo>
                    <a:pt x="211" y="66"/>
                  </a:lnTo>
                  <a:lnTo>
                    <a:pt x="4" y="178"/>
                  </a:lnTo>
                  <a:lnTo>
                    <a:pt x="4" y="178"/>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Tree>
    <p:extLst>
      <p:ext uri="{BB962C8B-B14F-4D97-AF65-F5344CB8AC3E}">
        <p14:creationId xmlns:p14="http://schemas.microsoft.com/office/powerpoint/2010/main" xmlns="" val="152610312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IPV6</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Version: 4 bit field. Version no of the IP, for IPV6, the value is 6</a:t>
            </a:r>
          </a:p>
          <a:p>
            <a:r>
              <a:rPr lang="en-US" dirty="0" smtClean="0"/>
              <a:t>Priority (4 bit): defines the priority of the packet with respect to traffic congestion.</a:t>
            </a:r>
          </a:p>
          <a:p>
            <a:r>
              <a:rPr lang="en-US" dirty="0" smtClean="0"/>
              <a:t>Flow label (24 bits): to provide special handling for a particular flow of data</a:t>
            </a:r>
          </a:p>
          <a:p>
            <a:r>
              <a:rPr lang="en-US" dirty="0" smtClean="0"/>
              <a:t>Payload length: The </a:t>
            </a:r>
            <a:r>
              <a:rPr lang="en-US" dirty="0"/>
              <a:t>2-byte payload length field defines the length of the IP </a:t>
            </a:r>
            <a:r>
              <a:rPr lang="en-US" dirty="0" smtClean="0"/>
              <a:t>datagram excluding the </a:t>
            </a:r>
            <a:r>
              <a:rPr lang="en-US" dirty="0"/>
              <a:t>base header</a:t>
            </a:r>
            <a:r>
              <a:rPr lang="en-US" dirty="0" smtClean="0"/>
              <a:t>.</a:t>
            </a:r>
          </a:p>
          <a:p>
            <a:r>
              <a:rPr lang="en-US" dirty="0"/>
              <a:t>Next header: The next header is an 8-bit field defining the header that </a:t>
            </a:r>
            <a:r>
              <a:rPr lang="en-US"/>
              <a:t>follows </a:t>
            </a:r>
            <a:r>
              <a:rPr lang="en-US" smtClean="0"/>
              <a:t>the base </a:t>
            </a:r>
            <a:r>
              <a:rPr lang="en-US" dirty="0"/>
              <a:t>header in the datagram</a:t>
            </a:r>
            <a:r>
              <a:rPr lang="en-US" dirty="0" smtClean="0"/>
              <a:t>. The </a:t>
            </a:r>
            <a:r>
              <a:rPr lang="en-US" dirty="0"/>
              <a:t>next header is either one of the optional </a:t>
            </a:r>
            <a:r>
              <a:rPr lang="en-US" dirty="0" err="1"/>
              <a:t>exten-sion</a:t>
            </a:r>
            <a:r>
              <a:rPr lang="en-US" dirty="0"/>
              <a:t> headers used by IP or the header of an encapsulated packet such as </a:t>
            </a:r>
            <a:r>
              <a:rPr lang="en-US" dirty="0" smtClean="0"/>
              <a:t>UDP or TCP</a:t>
            </a:r>
            <a:endParaRPr lang="en-US" dirty="0"/>
          </a:p>
        </p:txBody>
      </p:sp>
    </p:spTree>
    <p:extLst>
      <p:ext uri="{BB962C8B-B14F-4D97-AF65-F5344CB8AC3E}">
        <p14:creationId xmlns:p14="http://schemas.microsoft.com/office/powerpoint/2010/main" xmlns="" val="329225245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IPV6</a:t>
            </a:r>
            <a:endParaRPr lang="en-US" dirty="0"/>
          </a:p>
        </p:txBody>
      </p:sp>
      <p:sp>
        <p:nvSpPr>
          <p:cNvPr id="3" name="Content Placeholder 2"/>
          <p:cNvSpPr>
            <a:spLocks noGrp="1"/>
          </p:cNvSpPr>
          <p:nvPr>
            <p:ph idx="1"/>
          </p:nvPr>
        </p:nvSpPr>
        <p:spPr/>
        <p:txBody>
          <a:bodyPr/>
          <a:lstStyle/>
          <a:p>
            <a:r>
              <a:rPr lang="en-US" dirty="0" smtClean="0"/>
              <a:t>Hop limit: 8 bit hop limit field serves the same purpose as the TTL (time  to live) field in IPV4</a:t>
            </a:r>
          </a:p>
          <a:p>
            <a:r>
              <a:rPr lang="en-US" dirty="0" smtClean="0"/>
              <a:t>Source address: the source address field is 16 byte internet address that identifies the original source of the datagram.</a:t>
            </a:r>
          </a:p>
          <a:p>
            <a:r>
              <a:rPr lang="en-US" dirty="0" smtClean="0"/>
              <a:t>Destination address: it is a 16 byte internet address that usually identifies the final destination of the datagram. However, if source routing is used, this field contains the address of the next router.</a:t>
            </a:r>
            <a:endParaRPr lang="en-US" dirty="0"/>
          </a:p>
        </p:txBody>
      </p:sp>
    </p:spTree>
    <p:extLst>
      <p:ext uri="{BB962C8B-B14F-4D97-AF65-F5344CB8AC3E}">
        <p14:creationId xmlns:p14="http://schemas.microsoft.com/office/powerpoint/2010/main" xmlns="" val="200945393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ARP-Address resolution protocol</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Anytime a host or a router, needs to find the MAC address of another host or router on its network, it sends an ARP query packet.</a:t>
            </a:r>
          </a:p>
          <a:p>
            <a:r>
              <a:rPr lang="en-US" dirty="0" smtClean="0"/>
              <a:t>The packet includes the physical and IP address of the sender and IP address of the receiver.</a:t>
            </a:r>
          </a:p>
          <a:p>
            <a:r>
              <a:rPr lang="en-US" dirty="0" smtClean="0"/>
              <a:t>Coz the sender does not know the physical address of the receiver, the query is broadcast over the network.</a:t>
            </a:r>
          </a:p>
          <a:p>
            <a:r>
              <a:rPr lang="en-US" dirty="0" smtClean="0"/>
              <a:t>Every host or router on the network receives and processes the ARP query packet, but only the intended recipient recognizes its IP address and sends back an ARP response packet. The response packet contains the recipient’s IP and physical addresses.</a:t>
            </a:r>
          </a:p>
          <a:p>
            <a:r>
              <a:rPr lang="en-US" dirty="0" smtClean="0"/>
              <a:t>The packet is unicast directly to the inquirer using the physical address received in the query packet.</a:t>
            </a:r>
            <a:endParaRPr lang="en-US" dirty="0"/>
          </a:p>
        </p:txBody>
      </p:sp>
    </p:spTree>
    <p:extLst>
      <p:ext uri="{BB962C8B-B14F-4D97-AF65-F5344CB8AC3E}">
        <p14:creationId xmlns:p14="http://schemas.microsoft.com/office/powerpoint/2010/main" xmlns="" val="340948313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EA334A3D-4E03-4C40-8F7A-DAD3AC75D892}" type="slidenum">
              <a:rPr lang="en-US"/>
              <a:pPr/>
              <a:t>109</a:t>
            </a:fld>
            <a:endParaRPr lang="en-US"/>
          </a:p>
        </p:txBody>
      </p:sp>
      <p:sp>
        <p:nvSpPr>
          <p:cNvPr id="153602" name="Rectangle 2"/>
          <p:cNvSpPr>
            <a:spLocks noGrp="1" noChangeArrowheads="1"/>
          </p:cNvSpPr>
          <p:nvPr>
            <p:ph type="title"/>
          </p:nvPr>
        </p:nvSpPr>
        <p:spPr/>
        <p:txBody>
          <a:bodyPr/>
          <a:lstStyle/>
          <a:p>
            <a:r>
              <a:rPr lang="en-US"/>
              <a:t>Address Translation with ARP</a:t>
            </a:r>
          </a:p>
        </p:txBody>
      </p:sp>
      <p:sp>
        <p:nvSpPr>
          <p:cNvPr id="153603" name="Rectangle 3"/>
          <p:cNvSpPr>
            <a:spLocks noGrp="1" noChangeArrowheads="1"/>
          </p:cNvSpPr>
          <p:nvPr>
            <p:ph type="body" idx="1"/>
          </p:nvPr>
        </p:nvSpPr>
        <p:spPr/>
        <p:txBody>
          <a:bodyPr/>
          <a:lstStyle/>
          <a:p>
            <a:pPr>
              <a:buFontTx/>
              <a:buNone/>
            </a:pPr>
            <a:endParaRPr lang="en-US" dirty="0"/>
          </a:p>
        </p:txBody>
      </p:sp>
      <p:sp>
        <p:nvSpPr>
          <p:cNvPr id="153604" name="Rectangle 4"/>
          <p:cNvSpPr>
            <a:spLocks noChangeArrowheads="1"/>
          </p:cNvSpPr>
          <p:nvPr/>
        </p:nvSpPr>
        <p:spPr bwMode="auto">
          <a:xfrm>
            <a:off x="1524000" y="-184663"/>
            <a:ext cx="184716" cy="369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33" tIns="45717" rIns="91433" bIns="45717" anchor="ctr">
            <a:spAutoFit/>
          </a:bodyPr>
          <a:lstStyle/>
          <a:p>
            <a:endParaRPr lang="en-US"/>
          </a:p>
        </p:txBody>
      </p:sp>
      <p:graphicFrame>
        <p:nvGraphicFramePr>
          <p:cNvPr id="153605" name="Object 5"/>
          <p:cNvGraphicFramePr>
            <a:graphicFrameLocks noChangeAspect="1"/>
          </p:cNvGraphicFramePr>
          <p:nvPr>
            <p:extLst>
              <p:ext uri="{D42A27DB-BD31-4B8C-83A1-F6EECF244321}">
                <p14:modId xmlns:p14="http://schemas.microsoft.com/office/powerpoint/2010/main" xmlns="" val="1473104164"/>
              </p:ext>
            </p:extLst>
          </p:nvPr>
        </p:nvGraphicFramePr>
        <p:xfrm>
          <a:off x="3229041" y="2579895"/>
          <a:ext cx="7384023" cy="3342539"/>
        </p:xfrm>
        <a:graphic>
          <a:graphicData uri="http://schemas.openxmlformats.org/presentationml/2006/ole">
            <p:oleObj spid="_x0000_s1057" name="Visio" r:id="rId3" imgW="7475830" imgH="3192475" progId="">
              <p:embed/>
            </p:oleObj>
          </a:graphicData>
        </a:graphic>
      </p:graphicFrame>
    </p:spTree>
    <p:extLst>
      <p:ext uri="{BB962C8B-B14F-4D97-AF65-F5344CB8AC3E}">
        <p14:creationId xmlns:p14="http://schemas.microsoft.com/office/powerpoint/2010/main" xmlns="" val="11210535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AutoShape 2"/>
          <p:cNvSpPr>
            <a:spLocks noChangeArrowheads="1"/>
          </p:cNvSpPr>
          <p:nvPr/>
        </p:nvSpPr>
        <p:spPr bwMode="auto">
          <a:xfrm>
            <a:off x="1847850" y="1125538"/>
            <a:ext cx="8534400" cy="4419600"/>
          </a:xfrm>
          <a:prstGeom prst="verticalScroll">
            <a:avLst>
              <a:gd name="adj" fmla="val 12500"/>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GB" sz="2400"/>
              <a:t>In classful addressing the address space is </a:t>
            </a:r>
          </a:p>
          <a:p>
            <a:pPr algn="ctr">
              <a:defRPr/>
            </a:pPr>
            <a:r>
              <a:rPr lang="en-GB" sz="2400"/>
              <a:t>divided into  5 classes:</a:t>
            </a:r>
          </a:p>
          <a:p>
            <a:pPr algn="ctr">
              <a:defRPr/>
            </a:pPr>
            <a:endParaRPr lang="en-GB" sz="2400"/>
          </a:p>
          <a:p>
            <a:pPr algn="ctr">
              <a:defRPr/>
            </a:pPr>
            <a:r>
              <a:rPr lang="en-US" sz="2400" b="1" i="1">
                <a:solidFill>
                  <a:srgbClr val="FF3300"/>
                </a:solidFill>
                <a:effectLst>
                  <a:outerShdw blurRad="38100" dist="38100" dir="2700000" algn="tl">
                    <a:srgbClr val="000000"/>
                  </a:outerShdw>
                </a:effectLst>
              </a:rPr>
              <a:t>A</a:t>
            </a:r>
            <a:r>
              <a:rPr lang="en-US" sz="2400" b="1" i="1">
                <a:effectLst>
                  <a:outerShdw blurRad="38100" dist="38100" dir="2700000" algn="tl">
                    <a:srgbClr val="000000"/>
                  </a:outerShdw>
                </a:effectLst>
              </a:rPr>
              <a:t>, </a:t>
            </a:r>
            <a:r>
              <a:rPr lang="en-US" sz="2400" b="1" i="1">
                <a:solidFill>
                  <a:srgbClr val="FF3300"/>
                </a:solidFill>
                <a:effectLst>
                  <a:outerShdw blurRad="38100" dist="38100" dir="2700000" algn="tl">
                    <a:srgbClr val="000000"/>
                  </a:outerShdw>
                </a:effectLst>
              </a:rPr>
              <a:t>B</a:t>
            </a:r>
            <a:r>
              <a:rPr lang="en-US" sz="2400" b="1" i="1">
                <a:effectLst>
                  <a:outerShdw blurRad="38100" dist="38100" dir="2700000" algn="tl">
                    <a:srgbClr val="000000"/>
                  </a:outerShdw>
                </a:effectLst>
              </a:rPr>
              <a:t>, </a:t>
            </a:r>
            <a:r>
              <a:rPr lang="en-US" sz="2400" b="1" i="1">
                <a:solidFill>
                  <a:srgbClr val="FF3300"/>
                </a:solidFill>
                <a:effectLst>
                  <a:outerShdw blurRad="38100" dist="38100" dir="2700000" algn="tl">
                    <a:srgbClr val="000000"/>
                  </a:outerShdw>
                </a:effectLst>
              </a:rPr>
              <a:t>C</a:t>
            </a:r>
            <a:r>
              <a:rPr lang="en-US" sz="2400" b="1" i="1">
                <a:effectLst>
                  <a:outerShdw blurRad="38100" dist="38100" dir="2700000" algn="tl">
                    <a:srgbClr val="000000"/>
                  </a:outerShdw>
                </a:effectLst>
              </a:rPr>
              <a:t>, </a:t>
            </a:r>
            <a:r>
              <a:rPr lang="en-US" sz="2400" b="1" i="1">
                <a:solidFill>
                  <a:srgbClr val="FF3300"/>
                </a:solidFill>
                <a:effectLst>
                  <a:outerShdw blurRad="38100" dist="38100" dir="2700000" algn="tl">
                    <a:srgbClr val="000000"/>
                  </a:outerShdw>
                </a:effectLst>
              </a:rPr>
              <a:t>D</a:t>
            </a:r>
            <a:r>
              <a:rPr lang="en-US" sz="2400" b="1" i="1">
                <a:effectLst>
                  <a:outerShdw blurRad="38100" dist="38100" dir="2700000" algn="tl">
                    <a:srgbClr val="000000"/>
                  </a:outerShdw>
                </a:effectLst>
              </a:rPr>
              <a:t>, and </a:t>
            </a:r>
            <a:r>
              <a:rPr lang="en-US" sz="2400" b="1" i="1">
                <a:solidFill>
                  <a:srgbClr val="FF3300"/>
                </a:solidFill>
                <a:effectLst>
                  <a:outerShdw blurRad="38100" dist="38100" dir="2700000" algn="tl">
                    <a:srgbClr val="000000"/>
                  </a:outerShdw>
                </a:effectLst>
              </a:rPr>
              <a:t>E</a:t>
            </a:r>
            <a:r>
              <a:rPr lang="en-US" sz="2400" b="1" i="1">
                <a:effectLst>
                  <a:outerShdw blurRad="38100" dist="38100" dir="2700000" algn="tl">
                    <a:srgbClr val="000000"/>
                  </a:outerShdw>
                </a:effectLst>
              </a:rPr>
              <a:t>.</a:t>
            </a:r>
          </a:p>
        </p:txBody>
      </p:sp>
    </p:spTree>
    <p:extLst>
      <p:ext uri="{BB962C8B-B14F-4D97-AF65-F5344CB8AC3E}">
        <p14:creationId xmlns:p14="http://schemas.microsoft.com/office/powerpoint/2010/main" xmlns="" val="201973966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4DEF2E88-B866-4037-8BEF-C97F4D2D2A03}" type="slidenum">
              <a:rPr lang="en-US"/>
              <a:pPr/>
              <a:t>110</a:t>
            </a:fld>
            <a:endParaRPr lang="en-US"/>
          </a:p>
        </p:txBody>
      </p:sp>
      <p:sp>
        <p:nvSpPr>
          <p:cNvPr id="154626" name="Rectangle 2"/>
          <p:cNvSpPr>
            <a:spLocks noGrp="1" noChangeArrowheads="1"/>
          </p:cNvSpPr>
          <p:nvPr>
            <p:ph type="title"/>
          </p:nvPr>
        </p:nvSpPr>
        <p:spPr/>
        <p:txBody>
          <a:bodyPr/>
          <a:lstStyle/>
          <a:p>
            <a:r>
              <a:rPr lang="en-US"/>
              <a:t>Address Translation with ARP</a:t>
            </a:r>
          </a:p>
        </p:txBody>
      </p:sp>
      <p:sp>
        <p:nvSpPr>
          <p:cNvPr id="154627" name="Rectangle 3"/>
          <p:cNvSpPr>
            <a:spLocks noGrp="1" noChangeArrowheads="1"/>
          </p:cNvSpPr>
          <p:nvPr>
            <p:ph type="body" idx="1"/>
          </p:nvPr>
        </p:nvSpPr>
        <p:spPr/>
        <p:txBody>
          <a:bodyPr/>
          <a:lstStyle/>
          <a:p>
            <a:pPr>
              <a:buFontTx/>
              <a:buNone/>
            </a:pPr>
            <a:endParaRPr lang="en-US" dirty="0"/>
          </a:p>
        </p:txBody>
      </p:sp>
      <p:sp>
        <p:nvSpPr>
          <p:cNvPr id="154628" name="Rectangle 4"/>
          <p:cNvSpPr>
            <a:spLocks noChangeArrowheads="1"/>
          </p:cNvSpPr>
          <p:nvPr/>
        </p:nvSpPr>
        <p:spPr bwMode="auto">
          <a:xfrm>
            <a:off x="1524000" y="-184663"/>
            <a:ext cx="184716" cy="369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33" tIns="45717" rIns="91433" bIns="45717" anchor="ctr">
            <a:spAutoFit/>
          </a:bodyPr>
          <a:lstStyle/>
          <a:p>
            <a:endParaRPr lang="en-US"/>
          </a:p>
        </p:txBody>
      </p:sp>
      <p:graphicFrame>
        <p:nvGraphicFramePr>
          <p:cNvPr id="154629" name="Object 5"/>
          <p:cNvGraphicFramePr>
            <a:graphicFrameLocks noChangeAspect="1"/>
          </p:cNvGraphicFramePr>
          <p:nvPr>
            <p:extLst>
              <p:ext uri="{D42A27DB-BD31-4B8C-83A1-F6EECF244321}">
                <p14:modId xmlns:p14="http://schemas.microsoft.com/office/powerpoint/2010/main" xmlns="" val="3213113751"/>
              </p:ext>
            </p:extLst>
          </p:nvPr>
        </p:nvGraphicFramePr>
        <p:xfrm>
          <a:off x="2849879" y="2556932"/>
          <a:ext cx="8324850" cy="3768725"/>
        </p:xfrm>
        <a:graphic>
          <a:graphicData uri="http://schemas.openxmlformats.org/presentationml/2006/ole">
            <p:oleObj spid="_x0000_s2080" name="Visio" r:id="rId3" imgW="7475830" imgH="3192475" progId="">
              <p:embed/>
            </p:oleObj>
          </a:graphicData>
        </a:graphic>
      </p:graphicFrame>
    </p:spTree>
    <p:extLst>
      <p:ext uri="{BB962C8B-B14F-4D97-AF65-F5344CB8AC3E}">
        <p14:creationId xmlns:p14="http://schemas.microsoft.com/office/powerpoint/2010/main" xmlns="" val="140977736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fld id="{C8EF31A5-4CE1-4E3F-9F24-6FC82ABEE333}" type="slidenum">
              <a:rPr lang="en-US"/>
              <a:pPr/>
              <a:t>111</a:t>
            </a:fld>
            <a:endParaRPr lang="en-US"/>
          </a:p>
        </p:txBody>
      </p:sp>
      <p:sp>
        <p:nvSpPr>
          <p:cNvPr id="136194" name="Rectangle 2"/>
          <p:cNvSpPr>
            <a:spLocks noGrp="1" noChangeArrowheads="1"/>
          </p:cNvSpPr>
          <p:nvPr>
            <p:ph type="title"/>
          </p:nvPr>
        </p:nvSpPr>
        <p:spPr>
          <a:xfrm>
            <a:off x="1295739" y="982133"/>
            <a:ext cx="9603697" cy="729101"/>
          </a:xfrm>
        </p:spPr>
        <p:txBody>
          <a:bodyPr>
            <a:normAutofit fontScale="90000"/>
          </a:bodyPr>
          <a:lstStyle/>
          <a:p>
            <a:r>
              <a:rPr lang="en-US"/>
              <a:t>ARP Packet Format</a:t>
            </a:r>
          </a:p>
        </p:txBody>
      </p:sp>
      <p:sp>
        <p:nvSpPr>
          <p:cNvPr id="136198" name="Rectangle 6"/>
          <p:cNvSpPr>
            <a:spLocks noChangeArrowheads="1"/>
          </p:cNvSpPr>
          <p:nvPr/>
        </p:nvSpPr>
        <p:spPr bwMode="auto">
          <a:xfrm>
            <a:off x="1524000" y="2701412"/>
            <a:ext cx="184716" cy="369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33" tIns="45717" rIns="91433" bIns="45717" anchor="ctr">
            <a:spAutoFit/>
          </a:bodyPr>
          <a:lstStyle/>
          <a:p>
            <a:endParaRPr lang="en-US"/>
          </a:p>
        </p:txBody>
      </p:sp>
      <p:graphicFrame>
        <p:nvGraphicFramePr>
          <p:cNvPr id="136197" name="Object 5"/>
          <p:cNvGraphicFramePr>
            <a:graphicFrameLocks noChangeAspect="1"/>
          </p:cNvGraphicFramePr>
          <p:nvPr>
            <p:extLst>
              <p:ext uri="{D42A27DB-BD31-4B8C-83A1-F6EECF244321}">
                <p14:modId xmlns:p14="http://schemas.microsoft.com/office/powerpoint/2010/main" xmlns="" val="2536376984"/>
              </p:ext>
            </p:extLst>
          </p:nvPr>
        </p:nvGraphicFramePr>
        <p:xfrm>
          <a:off x="1752600" y="1409700"/>
          <a:ext cx="8686800" cy="1514475"/>
        </p:xfrm>
        <a:graphic>
          <a:graphicData uri="http://schemas.openxmlformats.org/presentationml/2006/ole">
            <p:oleObj spid="_x0000_s3132" name="Visio" r:id="rId3" imgW="10332720" imgH="1807464" progId="">
              <p:embed/>
            </p:oleObj>
          </a:graphicData>
        </a:graphic>
      </p:graphicFrame>
      <p:sp>
        <p:nvSpPr>
          <p:cNvPr id="136200" name="Rectangle 8"/>
          <p:cNvSpPr>
            <a:spLocks noChangeArrowheads="1"/>
          </p:cNvSpPr>
          <p:nvPr/>
        </p:nvSpPr>
        <p:spPr bwMode="auto">
          <a:xfrm>
            <a:off x="1524000" y="2220400"/>
            <a:ext cx="184716" cy="369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33" tIns="45717" rIns="91433" bIns="45717" anchor="ctr">
            <a:spAutoFit/>
          </a:bodyPr>
          <a:lstStyle/>
          <a:p>
            <a:endParaRPr lang="en-US"/>
          </a:p>
        </p:txBody>
      </p:sp>
      <p:graphicFrame>
        <p:nvGraphicFramePr>
          <p:cNvPr id="136199" name="Object 7"/>
          <p:cNvGraphicFramePr>
            <a:graphicFrameLocks noChangeAspect="1"/>
          </p:cNvGraphicFramePr>
          <p:nvPr/>
        </p:nvGraphicFramePr>
        <p:xfrm>
          <a:off x="1550125" y="2645229"/>
          <a:ext cx="9144000" cy="3627438"/>
        </p:xfrm>
        <a:graphic>
          <a:graphicData uri="http://schemas.openxmlformats.org/presentationml/2006/ole">
            <p:oleObj spid="_x0000_s3133" name="Visio" r:id="rId4" imgW="7333427" imgH="2928510" progId="">
              <p:embed/>
            </p:oleObj>
          </a:graphicData>
        </a:graphic>
      </p:graphicFrame>
      <p:sp>
        <p:nvSpPr>
          <p:cNvPr id="136202" name="Line 10"/>
          <p:cNvSpPr>
            <a:spLocks noChangeShapeType="1"/>
          </p:cNvSpPr>
          <p:nvPr/>
        </p:nvSpPr>
        <p:spPr bwMode="auto">
          <a:xfrm flipV="1">
            <a:off x="1919289" y="2333625"/>
            <a:ext cx="2409825" cy="8334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33" tIns="45717" rIns="91433" bIns="45717"/>
          <a:lstStyle/>
          <a:p>
            <a:endParaRPr lang="en-US"/>
          </a:p>
        </p:txBody>
      </p:sp>
      <p:sp>
        <p:nvSpPr>
          <p:cNvPr id="136203" name="Line 11"/>
          <p:cNvSpPr>
            <a:spLocks noChangeShapeType="1"/>
          </p:cNvSpPr>
          <p:nvPr/>
        </p:nvSpPr>
        <p:spPr bwMode="auto">
          <a:xfrm>
            <a:off x="8982075" y="2328864"/>
            <a:ext cx="1200150" cy="8334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33" tIns="45717" rIns="91433" bIns="45717"/>
          <a:lstStyle/>
          <a:p>
            <a:endParaRPr lang="en-US"/>
          </a:p>
        </p:txBody>
      </p:sp>
    </p:spTree>
    <p:extLst>
      <p:ext uri="{BB962C8B-B14F-4D97-AF65-F5344CB8AC3E}">
        <p14:creationId xmlns:p14="http://schemas.microsoft.com/office/powerpoint/2010/main" xmlns="" val="136043741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ARP packet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HTYPE: type of network on which ARP is running. Each LAN is assigned an integer based on its type. </a:t>
            </a:r>
            <a:r>
              <a:rPr lang="en-US" dirty="0" err="1" smtClean="0"/>
              <a:t>Eg</a:t>
            </a:r>
            <a:r>
              <a:rPr lang="en-US" dirty="0" smtClean="0"/>
              <a:t> Ethernet is given type 1.</a:t>
            </a:r>
          </a:p>
          <a:p>
            <a:r>
              <a:rPr lang="en-US" dirty="0" smtClean="0"/>
              <a:t>PTYPE: defines protocol using ARP. </a:t>
            </a:r>
            <a:r>
              <a:rPr lang="en-US" dirty="0" err="1" smtClean="0"/>
              <a:t>Eg</a:t>
            </a:r>
            <a:r>
              <a:rPr lang="en-US" dirty="0" smtClean="0"/>
              <a:t> the value of this field for IPV4 is 0800</a:t>
            </a:r>
          </a:p>
          <a:p>
            <a:r>
              <a:rPr lang="en-US" dirty="0" smtClean="0"/>
              <a:t>HLEN: length of physical address in bytes. </a:t>
            </a:r>
            <a:r>
              <a:rPr lang="en-US" dirty="0" err="1" smtClean="0"/>
              <a:t>Eg</a:t>
            </a:r>
            <a:r>
              <a:rPr lang="en-US" dirty="0" smtClean="0"/>
              <a:t> for Ethernet it is 6.</a:t>
            </a:r>
          </a:p>
          <a:p>
            <a:r>
              <a:rPr lang="en-US" dirty="0" smtClean="0"/>
              <a:t>PLEN: length of the IP address in bytes. </a:t>
            </a:r>
            <a:r>
              <a:rPr lang="en-US" dirty="0" err="1" smtClean="0"/>
              <a:t>Eg</a:t>
            </a:r>
            <a:r>
              <a:rPr lang="en-US" dirty="0" smtClean="0"/>
              <a:t> for IPV4, IT IS 4	</a:t>
            </a:r>
          </a:p>
          <a:p>
            <a:r>
              <a:rPr lang="en-US" dirty="0" smtClean="0"/>
              <a:t>OPER: defines the type of packet. Two packets (ARP request (1), ARP reply (2))</a:t>
            </a:r>
          </a:p>
          <a:p>
            <a:r>
              <a:rPr lang="en-US" dirty="0" smtClean="0"/>
              <a:t>SHA: variable length field. Defines the physical address of sender. </a:t>
            </a:r>
            <a:r>
              <a:rPr lang="en-US" dirty="0" err="1" smtClean="0"/>
              <a:t>Eg</a:t>
            </a:r>
            <a:r>
              <a:rPr lang="en-US" dirty="0" smtClean="0"/>
              <a:t> Ethernet it is 6 bytes long</a:t>
            </a:r>
          </a:p>
          <a:p>
            <a:r>
              <a:rPr lang="en-US" dirty="0" smtClean="0"/>
              <a:t>SPA: variable length field. Defines the logical address of sender. </a:t>
            </a:r>
            <a:r>
              <a:rPr lang="en-US" dirty="0" err="1" smtClean="0"/>
              <a:t>Eg</a:t>
            </a:r>
            <a:r>
              <a:rPr lang="en-US" dirty="0" smtClean="0"/>
              <a:t> 4 bytes.</a:t>
            </a:r>
          </a:p>
          <a:p>
            <a:r>
              <a:rPr lang="en-US" dirty="0" smtClean="0"/>
              <a:t>THA: </a:t>
            </a:r>
          </a:p>
          <a:p>
            <a:r>
              <a:rPr lang="en-US" smtClean="0"/>
              <a:t>TPA</a:t>
            </a:r>
            <a:endParaRPr lang="en-US" dirty="0" smtClean="0"/>
          </a:p>
          <a:p>
            <a:endParaRPr lang="en-US" dirty="0"/>
          </a:p>
        </p:txBody>
      </p:sp>
    </p:spTree>
    <p:extLst>
      <p:ext uri="{BB962C8B-B14F-4D97-AF65-F5344CB8AC3E}">
        <p14:creationId xmlns:p14="http://schemas.microsoft.com/office/powerpoint/2010/main" xmlns="" val="33172262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8801" y="535577"/>
            <a:ext cx="9603697" cy="757646"/>
          </a:xfrm>
        </p:spPr>
        <p:txBody>
          <a:bodyPr>
            <a:normAutofit fontScale="90000"/>
          </a:bodyPr>
          <a:lstStyle/>
          <a:p>
            <a:r>
              <a:rPr lang="en-US" dirty="0" smtClean="0"/>
              <a:t>ICMP-Internet </a:t>
            </a:r>
            <a:r>
              <a:rPr lang="en-US" dirty="0" smtClean="0"/>
              <a:t>C</a:t>
            </a:r>
            <a:r>
              <a:rPr lang="en-US" dirty="0" smtClean="0"/>
              <a:t>ontrol </a:t>
            </a:r>
            <a:r>
              <a:rPr lang="en-US" dirty="0" smtClean="0"/>
              <a:t>M</a:t>
            </a:r>
            <a:r>
              <a:rPr lang="en-US" dirty="0" smtClean="0"/>
              <a:t>essage </a:t>
            </a:r>
            <a:r>
              <a:rPr lang="en-US" dirty="0" smtClean="0"/>
              <a:t>P</a:t>
            </a:r>
            <a:r>
              <a:rPr lang="en-US" dirty="0" smtClean="0"/>
              <a:t>rotocol</a:t>
            </a:r>
            <a:endParaRPr lang="en-US" dirty="0"/>
          </a:p>
        </p:txBody>
      </p:sp>
      <p:sp>
        <p:nvSpPr>
          <p:cNvPr id="3" name="Content Placeholder 2"/>
          <p:cNvSpPr>
            <a:spLocks noGrp="1"/>
          </p:cNvSpPr>
          <p:nvPr>
            <p:ph idx="1"/>
          </p:nvPr>
        </p:nvSpPr>
        <p:spPr>
          <a:xfrm>
            <a:off x="1295738" y="1593669"/>
            <a:ext cx="9603697" cy="4467497"/>
          </a:xfrm>
        </p:spPr>
        <p:txBody>
          <a:bodyPr>
            <a:normAutofit fontScale="77500" lnSpcReduction="20000"/>
          </a:bodyPr>
          <a:lstStyle/>
          <a:p>
            <a:r>
              <a:rPr lang="en-US" dirty="0" smtClean="0"/>
              <a:t>IP protocol is a best effort delivery service that delivers a datagram from its original source to its final destination. However it has two deficiencies.</a:t>
            </a:r>
          </a:p>
          <a:p>
            <a:pPr lvl="1"/>
            <a:r>
              <a:rPr lang="en-US" dirty="0" smtClean="0"/>
              <a:t>Lack of error control</a:t>
            </a:r>
          </a:p>
          <a:p>
            <a:pPr lvl="1"/>
            <a:r>
              <a:rPr lang="en-US" dirty="0" smtClean="0"/>
              <a:t>Lack of assistance mechanism</a:t>
            </a:r>
          </a:p>
          <a:p>
            <a:r>
              <a:rPr lang="en-US" dirty="0" smtClean="0"/>
              <a:t>The IP protocol has no error-reporting or error-correcting mechanism</a:t>
            </a:r>
          </a:p>
          <a:p>
            <a:r>
              <a:rPr lang="en-US" dirty="0" smtClean="0"/>
              <a:t>What happens if a router must discard a datagram because it cannot find a router to the final destination</a:t>
            </a:r>
          </a:p>
          <a:p>
            <a:r>
              <a:rPr lang="en-US" dirty="0" smtClean="0"/>
              <a:t>What happens if the final destination host must discard all fragments of a datagram because it has not received all fragments within a predetermined time limit?</a:t>
            </a:r>
          </a:p>
          <a:p>
            <a:r>
              <a:rPr lang="en-US" dirty="0" smtClean="0"/>
              <a:t>A host sometimes needs to determine if a router or another host is alive. And sometimes a network administrator needs information from another host or router.</a:t>
            </a:r>
          </a:p>
          <a:p>
            <a:r>
              <a:rPr lang="en-US" dirty="0" smtClean="0"/>
              <a:t>The Internet Control Message Protocol (ICMP) has been designed to compensate for the above two deficiencies.</a:t>
            </a:r>
          </a:p>
          <a:p>
            <a:r>
              <a:rPr lang="en-US" dirty="0" smtClean="0"/>
              <a:t>It is a companion to the IP protoco1</a:t>
            </a:r>
          </a:p>
          <a:p>
            <a:endParaRPr lang="en-US" dirty="0" smtClean="0"/>
          </a:p>
          <a:p>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739" y="982134"/>
            <a:ext cx="9603697" cy="885855"/>
          </a:xfrm>
        </p:spPr>
        <p:txBody>
          <a:bodyPr/>
          <a:lstStyle/>
          <a:p>
            <a:r>
              <a:rPr lang="en-US" dirty="0" smtClean="0"/>
              <a:t>ICMP</a:t>
            </a:r>
            <a:endParaRPr lang="en-US" dirty="0"/>
          </a:p>
        </p:txBody>
      </p:sp>
      <p:graphicFrame>
        <p:nvGraphicFramePr>
          <p:cNvPr id="4" name="Content Placeholder 3"/>
          <p:cNvGraphicFramePr>
            <a:graphicFrameLocks noGrp="1"/>
          </p:cNvGraphicFramePr>
          <p:nvPr>
            <p:ph idx="1"/>
          </p:nvPr>
        </p:nvGraphicFramePr>
        <p:xfrm>
          <a:off x="1295400" y="2557462"/>
          <a:ext cx="9115697" cy="1296081"/>
        </p:xfrm>
        <a:graphic>
          <a:graphicData uri="http://schemas.openxmlformats.org/drawingml/2006/table">
            <a:tbl>
              <a:tblPr firstRow="1" bandRow="1">
                <a:tableStyleId>{5C22544A-7EE6-4342-B048-85BDC9FD1C3A}</a:tableStyleId>
              </a:tblPr>
              <a:tblGrid>
                <a:gridCol w="9115697"/>
              </a:tblGrid>
              <a:tr h="1296081">
                <a:tc>
                  <a:txBody>
                    <a:bodyPr/>
                    <a:lstStyle/>
                    <a:p>
                      <a:endParaRPr lang="en-US" dirty="0"/>
                    </a:p>
                  </a:txBody>
                  <a:tcPr/>
                </a:tc>
              </a:tr>
            </a:tbl>
          </a:graphicData>
        </a:graphic>
      </p:graphicFrame>
      <p:graphicFrame>
        <p:nvGraphicFramePr>
          <p:cNvPr id="5" name="Table 4"/>
          <p:cNvGraphicFramePr>
            <a:graphicFrameLocks noGrp="1"/>
          </p:cNvGraphicFramePr>
          <p:nvPr/>
        </p:nvGraphicFramePr>
        <p:xfrm>
          <a:off x="1561738" y="2953415"/>
          <a:ext cx="1050834" cy="370840"/>
        </p:xfrm>
        <a:graphic>
          <a:graphicData uri="http://schemas.openxmlformats.org/drawingml/2006/table">
            <a:tbl>
              <a:tblPr firstRow="1" bandRow="1">
                <a:tableStyleId>{5C22544A-7EE6-4342-B048-85BDC9FD1C3A}</a:tableStyleId>
              </a:tblPr>
              <a:tblGrid>
                <a:gridCol w="1050834"/>
              </a:tblGrid>
              <a:tr h="370840">
                <a:tc>
                  <a:txBody>
                    <a:bodyPr/>
                    <a:lstStyle/>
                    <a:p>
                      <a:r>
                        <a:rPr lang="en-US" dirty="0" smtClean="0"/>
                        <a:t>ICMP</a:t>
                      </a:r>
                      <a:endParaRPr lang="en-US" dirty="0"/>
                    </a:p>
                  </a:txBody>
                  <a:tcPr/>
                </a:tc>
              </a:tr>
            </a:tbl>
          </a:graphicData>
        </a:graphic>
      </p:graphicFrame>
      <p:sp>
        <p:nvSpPr>
          <p:cNvPr id="7" name="TextBox 6"/>
          <p:cNvSpPr txBox="1"/>
          <p:nvPr/>
        </p:nvSpPr>
        <p:spPr>
          <a:xfrm>
            <a:off x="2821577" y="2978331"/>
            <a:ext cx="1084217" cy="369332"/>
          </a:xfrm>
          <a:prstGeom prst="rect">
            <a:avLst/>
          </a:prstGeom>
          <a:noFill/>
        </p:spPr>
        <p:txBody>
          <a:bodyPr wrap="square" rtlCol="0">
            <a:spAutoFit/>
          </a:bodyPr>
          <a:lstStyle/>
          <a:p>
            <a:r>
              <a:rPr lang="en-US" dirty="0" smtClean="0"/>
              <a:t>IGMP</a:t>
            </a:r>
            <a:endParaRPr lang="en-US" dirty="0"/>
          </a:p>
        </p:txBody>
      </p:sp>
      <p:sp>
        <p:nvSpPr>
          <p:cNvPr id="8" name="TextBox 7"/>
          <p:cNvSpPr txBox="1"/>
          <p:nvPr/>
        </p:nvSpPr>
        <p:spPr>
          <a:xfrm>
            <a:off x="4284617" y="3252650"/>
            <a:ext cx="2455817" cy="1200329"/>
          </a:xfrm>
          <a:prstGeom prst="rect">
            <a:avLst/>
          </a:prstGeom>
          <a:noFill/>
        </p:spPr>
        <p:txBody>
          <a:bodyPr wrap="square" rtlCol="0">
            <a:spAutoFit/>
          </a:bodyPr>
          <a:lstStyle/>
          <a:p>
            <a:r>
              <a:rPr lang="en-US" dirty="0" smtClean="0"/>
              <a:t>IP</a:t>
            </a:r>
          </a:p>
          <a:p>
            <a:endParaRPr lang="en-US" dirty="0" smtClean="0"/>
          </a:p>
          <a:p>
            <a:endParaRPr lang="en-US" dirty="0" smtClean="0"/>
          </a:p>
          <a:p>
            <a:endParaRPr lang="en-US" dirty="0"/>
          </a:p>
        </p:txBody>
      </p:sp>
      <p:sp>
        <p:nvSpPr>
          <p:cNvPr id="9" name="TextBox 8"/>
          <p:cNvSpPr txBox="1"/>
          <p:nvPr/>
        </p:nvSpPr>
        <p:spPr>
          <a:xfrm>
            <a:off x="6570617" y="3304903"/>
            <a:ext cx="1110343" cy="369332"/>
          </a:xfrm>
          <a:prstGeom prst="rect">
            <a:avLst/>
          </a:prstGeom>
          <a:noFill/>
        </p:spPr>
        <p:txBody>
          <a:bodyPr wrap="square" rtlCol="0">
            <a:spAutoFit/>
          </a:bodyPr>
          <a:lstStyle/>
          <a:p>
            <a:r>
              <a:rPr lang="en-US" dirty="0" smtClean="0"/>
              <a:t>ARP</a:t>
            </a:r>
            <a:endParaRPr lang="en-US" dirty="0"/>
          </a:p>
        </p:txBody>
      </p:sp>
      <p:sp>
        <p:nvSpPr>
          <p:cNvPr id="10" name="TextBox 9"/>
          <p:cNvSpPr txBox="1"/>
          <p:nvPr/>
        </p:nvSpPr>
        <p:spPr>
          <a:xfrm>
            <a:off x="7968343" y="3317966"/>
            <a:ext cx="1371600" cy="369332"/>
          </a:xfrm>
          <a:prstGeom prst="rect">
            <a:avLst/>
          </a:prstGeom>
          <a:noFill/>
        </p:spPr>
        <p:txBody>
          <a:bodyPr wrap="square" rtlCol="0">
            <a:spAutoFit/>
          </a:bodyPr>
          <a:lstStyle/>
          <a:p>
            <a:r>
              <a:rPr lang="en-US" dirty="0" smtClean="0"/>
              <a:t>RARP</a:t>
            </a:r>
            <a:endParaRPr lang="en-US" dirty="0"/>
          </a:p>
        </p:txBody>
      </p:sp>
      <p:sp>
        <p:nvSpPr>
          <p:cNvPr id="11" name="TextBox 10"/>
          <p:cNvSpPr txBox="1"/>
          <p:nvPr/>
        </p:nvSpPr>
        <p:spPr>
          <a:xfrm>
            <a:off x="1345474" y="3958046"/>
            <a:ext cx="9026435" cy="2246769"/>
          </a:xfrm>
          <a:prstGeom prst="rect">
            <a:avLst/>
          </a:prstGeom>
          <a:noFill/>
        </p:spPr>
        <p:txBody>
          <a:bodyPr wrap="square" rtlCol="0">
            <a:spAutoFit/>
          </a:bodyPr>
          <a:lstStyle/>
          <a:p>
            <a:r>
              <a:rPr lang="en-US" sz="2000" dirty="0" smtClean="0"/>
              <a:t>ICMP itself is network layer protocol. However, its messages are not passed directly to the data link layer instead, the messages are first encapsulated inside IP </a:t>
            </a:r>
            <a:r>
              <a:rPr lang="en-US" sz="2000" dirty="0" err="1" smtClean="0"/>
              <a:t>datagrams</a:t>
            </a:r>
            <a:r>
              <a:rPr lang="en-US" sz="2000" dirty="0" smtClean="0"/>
              <a:t> before going go the lower layer. The value of the protocol field in the IP datagram is 1, to indicate that IP data is an ICMP message.</a:t>
            </a:r>
          </a:p>
          <a:p>
            <a:r>
              <a:rPr lang="en-US" sz="2000" dirty="0" smtClean="0"/>
              <a:t>ICMP message</a:t>
            </a:r>
          </a:p>
          <a:p>
            <a:pPr marL="342900" indent="-342900">
              <a:buAutoNum type="arabicPeriod"/>
            </a:pPr>
            <a:r>
              <a:rPr lang="en-US" sz="2000" dirty="0" smtClean="0"/>
              <a:t>Error reporting message</a:t>
            </a:r>
          </a:p>
          <a:p>
            <a:pPr marL="342900" indent="-342900">
              <a:buAutoNum type="arabicPeriod"/>
            </a:pPr>
            <a:r>
              <a:rPr lang="en-US" sz="2000" dirty="0" smtClean="0"/>
              <a:t>Query message</a:t>
            </a:r>
            <a:endParaRPr lang="en-US" sz="2000"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ICMP</a:t>
            </a:r>
            <a:endParaRPr lang="en-US" dirty="0"/>
          </a:p>
        </p:txBody>
      </p:sp>
      <p:sp>
        <p:nvSpPr>
          <p:cNvPr id="3" name="Content Placeholder 2"/>
          <p:cNvSpPr>
            <a:spLocks noGrp="1"/>
          </p:cNvSpPr>
          <p:nvPr>
            <p:ph idx="1"/>
          </p:nvPr>
        </p:nvSpPr>
        <p:spPr/>
        <p:txBody>
          <a:bodyPr>
            <a:normAutofit/>
          </a:bodyPr>
          <a:lstStyle/>
          <a:p>
            <a:r>
              <a:rPr lang="en-US" b="1" u="sng" dirty="0" smtClean="0"/>
              <a:t>Error reporting Messages: Destination unreachable, Time exceeded, Source quench, Parameter problems, Redirect</a:t>
            </a:r>
          </a:p>
          <a:p>
            <a:r>
              <a:rPr lang="en-US" b="1" u="sng" dirty="0" smtClean="0"/>
              <a:t>Query message: Echo request and reply, Timestamp request and reply, Address mask request and reply</a:t>
            </a:r>
          </a:p>
          <a:p>
            <a:r>
              <a:rPr lang="en-US" dirty="0" smtClean="0"/>
              <a:t>The query messages, which occur in pairs, help a host or a network manager get specific information from a router or another host. For example, nodes can discover their neighbors. Also, hosts can discover and learn about routers on their network, and routers can help a node redirect its messages.</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ICMP message format</a:t>
            </a:r>
            <a:endParaRPr lang="en-US" dirty="0"/>
          </a:p>
        </p:txBody>
      </p:sp>
      <p:sp>
        <p:nvSpPr>
          <p:cNvPr id="4" name="Content Placeholder 3"/>
          <p:cNvSpPr>
            <a:spLocks noGrp="1"/>
          </p:cNvSpPr>
          <p:nvPr>
            <p:ph idx="1"/>
          </p:nvPr>
        </p:nvSpPr>
        <p:spPr/>
        <p:txBody>
          <a:bodyPr>
            <a:noAutofit/>
          </a:bodyPr>
          <a:lstStyle/>
          <a:p>
            <a:r>
              <a:rPr lang="en-US" sz="2400" dirty="0" smtClean="0"/>
              <a:t>Type: it defines the type of the message</a:t>
            </a:r>
          </a:p>
          <a:p>
            <a:r>
              <a:rPr lang="en-US" sz="2400" dirty="0" smtClean="0"/>
              <a:t>The code field specifies the reason for the particular message type</a:t>
            </a:r>
          </a:p>
          <a:p>
            <a:r>
              <a:rPr lang="en-US" sz="2400" dirty="0" smtClean="0"/>
              <a:t>The last common field is the checksum field. The rest of the header is specific for each message type.</a:t>
            </a:r>
          </a:p>
          <a:p>
            <a:r>
              <a:rPr lang="en-US" sz="2400" dirty="0" smtClean="0"/>
              <a:t>The data section in error messages carries information for finding the original packet that had the error. In query messages, the data section carries extra information based on the type of the query.</a:t>
            </a:r>
            <a:endParaRPr lang="en-US" sz="2400" dirty="0"/>
          </a:p>
        </p:txBody>
      </p:sp>
      <p:sp>
        <p:nvSpPr>
          <p:cNvPr id="5" name="Text Placeholder 4"/>
          <p:cNvSpPr>
            <a:spLocks noGrp="1"/>
          </p:cNvSpPr>
          <p:nvPr>
            <p:ph type="body" sz="half" idx="2"/>
          </p:nvPr>
        </p:nvSpPr>
        <p:spPr/>
        <p:txBody>
          <a:bodyPr/>
          <a:lstStyle/>
          <a:p>
            <a:endParaRPr lang="en-US" dirty="0"/>
          </a:p>
        </p:txBody>
      </p:sp>
      <p:pic>
        <p:nvPicPr>
          <p:cNvPr id="209922" name="Picture 2"/>
          <p:cNvPicPr>
            <a:picLocks noChangeAspect="1" noChangeArrowheads="1"/>
          </p:cNvPicPr>
          <p:nvPr/>
        </p:nvPicPr>
        <p:blipFill>
          <a:blip r:embed="rId2"/>
          <a:srcRect/>
          <a:stretch>
            <a:fillRect/>
          </a:stretch>
        </p:blipFill>
        <p:spPr bwMode="auto">
          <a:xfrm>
            <a:off x="1152662" y="2834912"/>
            <a:ext cx="4216173" cy="2951934"/>
          </a:xfrm>
          <a:prstGeom prst="rect">
            <a:avLst/>
          </a:prstGeom>
          <a:noFill/>
          <a:ln w="9525">
            <a:noFill/>
            <a:miter lim="800000"/>
            <a:headEnd/>
            <a:tailEnd/>
          </a:ln>
          <a:effectLst/>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smtClean="0">
                <a:solidFill>
                  <a:srgbClr val="FF0000"/>
                </a:solidFill>
              </a:rPr>
              <a:t>Error reporting message-</a:t>
            </a:r>
            <a:r>
              <a:rPr lang="en-US" dirty="0" smtClean="0"/>
              <a:t/>
            </a:r>
            <a:br>
              <a:rPr lang="en-US" dirty="0" smtClean="0"/>
            </a:br>
            <a:r>
              <a:rPr lang="en-US" dirty="0" smtClean="0"/>
              <a:t>ICMP doesn’t correct errors it simply reports them. Error correction is left to the higher level protocols.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When a router can’t route a datagram or a host can’t deliver a datagram, the datagram is discarded and the router/host sends a destination unreachable message back to the source host that initiated the datagram.</a:t>
            </a:r>
          </a:p>
          <a:p>
            <a:r>
              <a:rPr lang="en-US" dirty="0" smtClean="0"/>
              <a:t>No flow control mechanism in IP. May create congestion in routers. Router has limited size queue for incoming datagram. If the datagram are received much faster than they can be processed, overflow. Discard few datagram. Source quench message adds kind of flow control to the IP. When a router discards a datagram due to congestion, it sends a source quench message to the sender of the datagram. This message has two purposes.</a:t>
            </a:r>
          </a:p>
          <a:p>
            <a:pPr lvl="1"/>
            <a:r>
              <a:rPr lang="en-US" dirty="0" smtClean="0"/>
              <a:t>It informs the source that datagram has been discarded.</a:t>
            </a:r>
          </a:p>
          <a:p>
            <a:pPr lvl="1"/>
            <a:r>
              <a:rPr lang="en-US" dirty="0" smtClean="0"/>
              <a:t>It warns the source that there is a congestion somewhere in the path and source should slow down the sending process.</a:t>
            </a:r>
            <a:endParaRPr lang="en-US" dirty="0"/>
          </a:p>
        </p:txBody>
      </p:sp>
      <p:sp>
        <p:nvSpPr>
          <p:cNvPr id="4" name="Text Placeholder 3"/>
          <p:cNvSpPr>
            <a:spLocks noGrp="1"/>
          </p:cNvSpPr>
          <p:nvPr>
            <p:ph type="body" sz="half" idx="2"/>
          </p:nvPr>
        </p:nvSpPr>
        <p:spPr/>
        <p:txBody>
          <a:bodyPr>
            <a:noAutofit/>
          </a:bodyPr>
          <a:lstStyle/>
          <a:p>
            <a:pPr>
              <a:buFont typeface="Arial" pitchFamily="34" charset="0"/>
              <a:buChar char="•"/>
            </a:pPr>
            <a:r>
              <a:rPr lang="en-US" sz="2400" dirty="0" smtClean="0"/>
              <a:t>Destination unreachable</a:t>
            </a:r>
          </a:p>
          <a:p>
            <a:pPr>
              <a:buFont typeface="Arial" pitchFamily="34" charset="0"/>
              <a:buChar char="•"/>
            </a:pPr>
            <a:r>
              <a:rPr lang="en-US" sz="2400" dirty="0" smtClean="0"/>
              <a:t>Source quench</a:t>
            </a:r>
          </a:p>
          <a:p>
            <a:pPr>
              <a:buFont typeface="Arial" pitchFamily="34" charset="0"/>
              <a:buChar char="•"/>
            </a:pPr>
            <a:r>
              <a:rPr lang="en-US" sz="2400" dirty="0" smtClean="0"/>
              <a:t>Time exceeded</a:t>
            </a:r>
          </a:p>
          <a:p>
            <a:pPr>
              <a:buFont typeface="Arial" pitchFamily="34" charset="0"/>
              <a:buChar char="•"/>
            </a:pPr>
            <a:r>
              <a:rPr lang="en-US" sz="2400" dirty="0" smtClean="0"/>
              <a:t>Parameter problems</a:t>
            </a:r>
          </a:p>
          <a:p>
            <a:pPr>
              <a:buFont typeface="Arial" pitchFamily="34" charset="0"/>
              <a:buChar char="•"/>
            </a:pPr>
            <a:r>
              <a:rPr lang="en-US" sz="2400" dirty="0" smtClean="0"/>
              <a:t>redirection</a:t>
            </a:r>
            <a:endParaRPr lang="en-US" sz="2400"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Error reporting message</a:t>
            </a:r>
            <a:endParaRPr lang="en-US" dirty="0"/>
          </a:p>
        </p:txBody>
      </p:sp>
      <p:sp>
        <p:nvSpPr>
          <p:cNvPr id="6" name="Content Placeholder 5"/>
          <p:cNvSpPr>
            <a:spLocks noGrp="1"/>
          </p:cNvSpPr>
          <p:nvPr>
            <p:ph idx="1"/>
          </p:nvPr>
        </p:nvSpPr>
        <p:spPr/>
        <p:txBody>
          <a:bodyPr/>
          <a:lstStyle/>
          <a:p>
            <a:r>
              <a:rPr lang="en-US" dirty="0" smtClean="0"/>
              <a:t>Time exceeded: time exceeded message is generated in two cases.</a:t>
            </a:r>
          </a:p>
          <a:p>
            <a:pPr lvl="1"/>
            <a:r>
              <a:rPr lang="en-US" dirty="0" smtClean="0"/>
              <a:t>Whenever a router receives a datagram with a time to live value of zero, it discards the datagram and sends time exceeded message to the sender.</a:t>
            </a:r>
          </a:p>
          <a:p>
            <a:pPr lvl="1"/>
            <a:r>
              <a:rPr lang="en-US" dirty="0" smtClean="0"/>
              <a:t>When the final destination doesn’t receive all the fragments in a set time.</a:t>
            </a:r>
          </a:p>
          <a:p>
            <a:r>
              <a:rPr lang="en-US" dirty="0" smtClean="0"/>
              <a:t>Parameter problem: if a router discovers an ambiguous or missing value in any field of the datagram, it discards the datagram and sends a parameter problem message back to the source.</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63074" y="1440786"/>
            <a:ext cx="3719424" cy="1371600"/>
          </a:xfrm>
        </p:spPr>
        <p:txBody>
          <a:bodyPr>
            <a:normAutofit/>
          </a:bodyPr>
          <a:lstStyle/>
          <a:p>
            <a:r>
              <a:rPr lang="en-US" sz="2800" dirty="0" smtClean="0">
                <a:solidFill>
                  <a:srgbClr val="FF0000"/>
                </a:solidFill>
              </a:rPr>
              <a:t>Query message</a:t>
            </a:r>
            <a:endParaRPr lang="en-US" sz="2800" dirty="0">
              <a:solidFill>
                <a:srgbClr val="FF0000"/>
              </a:solidFill>
            </a:endParaRPr>
          </a:p>
        </p:txBody>
      </p:sp>
      <p:sp>
        <p:nvSpPr>
          <p:cNvPr id="5" name="Content Placeholder 4"/>
          <p:cNvSpPr>
            <a:spLocks noGrp="1"/>
          </p:cNvSpPr>
          <p:nvPr>
            <p:ph idx="1"/>
          </p:nvPr>
        </p:nvSpPr>
        <p:spPr>
          <a:xfrm>
            <a:off x="4415246" y="0"/>
            <a:ext cx="7067005" cy="7040880"/>
          </a:xfrm>
        </p:spPr>
        <p:txBody>
          <a:bodyPr>
            <a:normAutofit/>
          </a:bodyPr>
          <a:lstStyle/>
          <a:p>
            <a:pPr marL="457200" indent="-457200">
              <a:buAutoNum type="arabicPeriod"/>
            </a:pPr>
            <a:r>
              <a:rPr lang="en-US" dirty="0" smtClean="0"/>
              <a:t>Are designed for diagnostic purposes. Used to identify network problems. It determines whether two systems can communicate with each other. PING COMMAND</a:t>
            </a:r>
          </a:p>
          <a:p>
            <a:pPr marL="457200" indent="-457200">
              <a:buNone/>
            </a:pPr>
            <a:r>
              <a:rPr lang="en-US" dirty="0" smtClean="0"/>
              <a:t>2. 	Two machines can use the timestamp request and reply message to determine the sound-trip time needed for an IP datagram to travel between them. It is also used to synchronize the clocks in two machines.</a:t>
            </a:r>
          </a:p>
          <a:p>
            <a:pPr marL="457200" indent="-457200">
              <a:buNone/>
            </a:pPr>
            <a:r>
              <a:rPr lang="en-US" dirty="0" smtClean="0"/>
              <a:t>3. 	IP address=network address + subnet address and host identifier. A host may know its full IP address, but it may not know which part of the address defines the net, subnet and host identifier. To obtain its mask, a host sends a address mask request message to a router on the LAN. The router receiving the address mask request message responds with an address mask reply message providing the necessary mask for the host. This can be applied to its full IP address to get its subnet address.</a:t>
            </a:r>
            <a:endParaRPr lang="en-US" dirty="0"/>
          </a:p>
        </p:txBody>
      </p:sp>
      <p:sp>
        <p:nvSpPr>
          <p:cNvPr id="6" name="Text Placeholder 5"/>
          <p:cNvSpPr>
            <a:spLocks noGrp="1"/>
          </p:cNvSpPr>
          <p:nvPr>
            <p:ph type="body" sz="half" idx="2"/>
          </p:nvPr>
        </p:nvSpPr>
        <p:spPr>
          <a:xfrm>
            <a:off x="836948" y="3096380"/>
            <a:ext cx="3719424" cy="2438404"/>
          </a:xfrm>
        </p:spPr>
        <p:txBody>
          <a:bodyPr>
            <a:normAutofit/>
          </a:bodyPr>
          <a:lstStyle/>
          <a:p>
            <a:pPr marL="342900" indent="-342900" algn="l">
              <a:buFont typeface="+mj-lt"/>
              <a:buAutoNum type="arabicPeriod"/>
            </a:pPr>
            <a:r>
              <a:rPr lang="en-US" sz="2000" dirty="0" smtClean="0"/>
              <a:t>Echo request and reply</a:t>
            </a:r>
          </a:p>
          <a:p>
            <a:pPr marL="342900" indent="-342900" algn="l">
              <a:buFont typeface="+mj-lt"/>
              <a:buAutoNum type="arabicPeriod"/>
            </a:pPr>
            <a:r>
              <a:rPr lang="en-US" sz="2000" dirty="0" smtClean="0"/>
              <a:t>Time stamp request and reply</a:t>
            </a:r>
          </a:p>
          <a:p>
            <a:pPr marL="342900" indent="-342900" algn="l">
              <a:buFont typeface="+mj-lt"/>
              <a:buAutoNum type="arabicPeriod"/>
            </a:pPr>
            <a:r>
              <a:rPr lang="en-US" sz="2000" dirty="0" smtClean="0"/>
              <a:t>Address mask request and reply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1600200" y="0"/>
            <a:ext cx="161448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a:solidFill>
                  <a:schemeClr val="accent2"/>
                </a:solidFill>
                <a:latin typeface="Times New Roman" panose="02020603050405020304" pitchFamily="18" charset="0"/>
              </a:rPr>
              <a:t>Figure  4-3</a:t>
            </a:r>
          </a:p>
        </p:txBody>
      </p:sp>
      <p:pic>
        <p:nvPicPr>
          <p:cNvPr id="40963"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640013" y="2924176"/>
            <a:ext cx="7080250" cy="274002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0964" name="Text Box 4"/>
          <p:cNvSpPr txBox="1">
            <a:spLocks noChangeArrowheads="1"/>
          </p:cNvSpPr>
          <p:nvPr/>
        </p:nvSpPr>
        <p:spPr bwMode="auto">
          <a:xfrm>
            <a:off x="2927350" y="1052514"/>
            <a:ext cx="6332538" cy="579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latin typeface="Times New Roman" panose="02020603050405020304" pitchFamily="18" charset="0"/>
              </a:rPr>
              <a:t>Finding the class in binary notation</a:t>
            </a:r>
          </a:p>
        </p:txBody>
      </p:sp>
    </p:spTree>
    <p:extLst>
      <p:ext uri="{BB962C8B-B14F-4D97-AF65-F5344CB8AC3E}">
        <p14:creationId xmlns:p14="http://schemas.microsoft.com/office/powerpoint/2010/main" xmlns="" val="408340770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IGMP</a:t>
            </a:r>
            <a:endParaRPr lang="en-US" dirty="0"/>
          </a:p>
        </p:txBody>
      </p:sp>
      <p:sp>
        <p:nvSpPr>
          <p:cNvPr id="3" name="Content Placeholder 2"/>
          <p:cNvSpPr>
            <a:spLocks noGrp="1"/>
          </p:cNvSpPr>
          <p:nvPr>
            <p:ph idx="1"/>
          </p:nvPr>
        </p:nvSpPr>
        <p:spPr>
          <a:xfrm>
            <a:off x="4728754" y="522514"/>
            <a:ext cx="6962503" cy="5734595"/>
          </a:xfrm>
        </p:spPr>
        <p:txBody>
          <a:bodyPr>
            <a:noAutofit/>
          </a:bodyPr>
          <a:lstStyle/>
          <a:p>
            <a:pPr algn="just"/>
            <a:r>
              <a:rPr lang="en-US" sz="2200" dirty="0" smtClean="0"/>
              <a:t>IP provides </a:t>
            </a:r>
            <a:r>
              <a:rPr lang="en-US" sz="2200" dirty="0" err="1" smtClean="0"/>
              <a:t>unicasting</a:t>
            </a:r>
            <a:r>
              <a:rPr lang="en-US" sz="2200" dirty="0" smtClean="0"/>
              <a:t> and multicasting services.</a:t>
            </a:r>
          </a:p>
          <a:p>
            <a:r>
              <a:rPr lang="en-US" sz="2200" dirty="0" smtClean="0"/>
              <a:t>Some processes sometimes need to send the same message to a large number of receivers simultaneously. This is called multicasting, which is a one-to-many communication</a:t>
            </a:r>
          </a:p>
          <a:p>
            <a:r>
              <a:rPr lang="en-US" sz="2200" dirty="0" smtClean="0"/>
              <a:t>Multicasting has many applications</a:t>
            </a:r>
          </a:p>
          <a:p>
            <a:r>
              <a:rPr lang="en-US" sz="2200" dirty="0" smtClean="0"/>
              <a:t>For example, multiple stockbrokers can simultaneously be informed of changes in a stock price, or travel agents can be informed of a plane cancellation. Some other applications include distance learning and video-on-demand.</a:t>
            </a:r>
          </a:p>
          <a:p>
            <a:r>
              <a:rPr lang="en-US" sz="2200" dirty="0" smtClean="0"/>
              <a:t>The Internet Group Management Protocol (IGMP) is one of the necessary, but not sufficient, protocols that is involved in multicasting.</a:t>
            </a:r>
          </a:p>
          <a:p>
            <a:r>
              <a:rPr lang="en-US" sz="2200" dirty="0" smtClean="0"/>
              <a:t> IGMP is a companion to the IP protocol</a:t>
            </a:r>
            <a:endParaRPr lang="en-US" sz="2200" dirty="0"/>
          </a:p>
        </p:txBody>
      </p:sp>
      <p:sp>
        <p:nvSpPr>
          <p:cNvPr id="4" name="Text Placeholder 3"/>
          <p:cNvSpPr>
            <a:spLocks noGrp="1"/>
          </p:cNvSpPr>
          <p:nvPr>
            <p:ph type="body" sz="half" idx="2"/>
          </p:nvPr>
        </p:nvSpPr>
        <p:spPr>
          <a:xfrm>
            <a:off x="1294148" y="3031065"/>
            <a:ext cx="3719424" cy="2899472"/>
          </a:xfrm>
        </p:spPr>
        <p:txBody>
          <a:bodyPr>
            <a:noAutofit/>
          </a:bodyPr>
          <a:lstStyle/>
          <a:p>
            <a:pPr algn="l"/>
            <a:r>
              <a:rPr lang="en-US" sz="2200" dirty="0" smtClean="0"/>
              <a:t>IGMP has there types of message</a:t>
            </a:r>
          </a:p>
          <a:p>
            <a:pPr algn="l">
              <a:buFont typeface="Arial" pitchFamily="34" charset="0"/>
              <a:buChar char="•"/>
            </a:pPr>
            <a:r>
              <a:rPr lang="en-US" sz="2200" dirty="0" smtClean="0"/>
              <a:t>General query</a:t>
            </a:r>
          </a:p>
          <a:p>
            <a:pPr algn="l">
              <a:buFont typeface="Arial" pitchFamily="34" charset="0"/>
              <a:buChar char="•"/>
            </a:pPr>
            <a:r>
              <a:rPr lang="en-US" sz="2200" dirty="0" smtClean="0"/>
              <a:t>Special query</a:t>
            </a:r>
          </a:p>
          <a:p>
            <a:pPr algn="l">
              <a:buFont typeface="Arial" pitchFamily="34" charset="0"/>
              <a:buChar char="•"/>
            </a:pPr>
            <a:r>
              <a:rPr lang="en-US" sz="2200" dirty="0" smtClean="0"/>
              <a:t>Membership query</a:t>
            </a:r>
          </a:p>
          <a:p>
            <a:pPr algn="l">
              <a:buFont typeface="Arial" pitchFamily="34" charset="0"/>
              <a:buChar char="•"/>
            </a:pPr>
            <a:r>
              <a:rPr lang="en-US" sz="2200" dirty="0" smtClean="0"/>
              <a:t>Leave query</a:t>
            </a:r>
            <a:endParaRPr lang="en-US" sz="2200"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IGMP message</a:t>
            </a:r>
            <a:endParaRPr lang="en-US" dirty="0"/>
          </a:p>
        </p:txBody>
      </p:sp>
      <p:sp>
        <p:nvSpPr>
          <p:cNvPr id="3" name="Content Placeholder 2"/>
          <p:cNvSpPr>
            <a:spLocks noGrp="1"/>
          </p:cNvSpPr>
          <p:nvPr>
            <p:ph idx="1"/>
          </p:nvPr>
        </p:nvSpPr>
        <p:spPr/>
        <p:txBody>
          <a:bodyPr>
            <a:normAutofit lnSpcReduction="10000"/>
          </a:bodyPr>
          <a:lstStyle/>
          <a:p>
            <a:r>
              <a:rPr lang="en-US" dirty="0" smtClean="0"/>
              <a:t>Type: defines the type of message</a:t>
            </a:r>
          </a:p>
          <a:p>
            <a:r>
              <a:rPr lang="en-US" dirty="0" smtClean="0"/>
              <a:t>Maximum response time: defines an amount of time in which query must be answered.</a:t>
            </a:r>
          </a:p>
          <a:p>
            <a:r>
              <a:rPr lang="en-US" dirty="0" smtClean="0"/>
              <a:t>Checksum</a:t>
            </a:r>
          </a:p>
          <a:p>
            <a:r>
              <a:rPr lang="en-US" dirty="0" smtClean="0"/>
              <a:t>Group address</a:t>
            </a:r>
          </a:p>
          <a:p>
            <a:r>
              <a:rPr lang="en-US" dirty="0" smtClean="0"/>
              <a:t>General query: which groups have members on an attached network</a:t>
            </a:r>
          </a:p>
          <a:p>
            <a:r>
              <a:rPr lang="en-US" dirty="0" smtClean="0"/>
              <a:t>Special query: to learn if a particular group has any members on an attached network.</a:t>
            </a:r>
          </a:p>
          <a:p>
            <a:r>
              <a:rPr lang="en-US" dirty="0" smtClean="0"/>
              <a:t>Membership report: sent by a multicast host to signal participation in a specific multicast host group.</a:t>
            </a:r>
          </a:p>
          <a:p>
            <a:r>
              <a:rPr lang="en-US" dirty="0" smtClean="0"/>
              <a:t>Leave report: specifies a leave group packet.</a:t>
            </a:r>
            <a:endParaRPr lang="en-US" dirty="0"/>
          </a:p>
        </p:txBody>
      </p:sp>
      <p:sp>
        <p:nvSpPr>
          <p:cNvPr id="4" name="Text Placeholder 3"/>
          <p:cNvSpPr>
            <a:spLocks noGrp="1"/>
          </p:cNvSpPr>
          <p:nvPr>
            <p:ph type="body" sz="half" idx="2"/>
          </p:nvPr>
        </p:nvSpPr>
        <p:spPr/>
        <p:txBody>
          <a:bodyPr/>
          <a:lstStyle/>
          <a:p>
            <a:endParaRPr lang="en-US" dirty="0"/>
          </a:p>
        </p:txBody>
      </p:sp>
      <p:pic>
        <p:nvPicPr>
          <p:cNvPr id="210946" name="Picture 2"/>
          <p:cNvPicPr>
            <a:picLocks noChangeAspect="1" noChangeArrowheads="1"/>
          </p:cNvPicPr>
          <p:nvPr/>
        </p:nvPicPr>
        <p:blipFill>
          <a:blip r:embed="rId2"/>
          <a:srcRect/>
          <a:stretch>
            <a:fillRect/>
          </a:stretch>
        </p:blipFill>
        <p:spPr bwMode="auto">
          <a:xfrm>
            <a:off x="457200" y="2871244"/>
            <a:ext cx="4950823" cy="3451179"/>
          </a:xfrm>
          <a:prstGeom prst="rect">
            <a:avLst/>
          </a:prstGeom>
          <a:noFill/>
          <a:ln w="9525">
            <a:noFill/>
            <a:miter lim="800000"/>
            <a:headEnd/>
            <a:tailEnd/>
          </a:ln>
          <a:effectLst/>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Transport Layer Protocols</a:t>
            </a:r>
            <a:endParaRPr lang="en-US" dirty="0"/>
          </a:p>
        </p:txBody>
      </p:sp>
      <p:sp>
        <p:nvSpPr>
          <p:cNvPr id="5" name="Text Placeholder 4"/>
          <p:cNvSpPr>
            <a:spLocks noGrp="1"/>
          </p:cNvSpPr>
          <p:nvPr>
            <p:ph type="body" idx="1"/>
          </p:nvPr>
        </p:nvSpPr>
        <p:spPr/>
        <p:txBody>
          <a:bodyPr/>
          <a:lstStyle/>
          <a:p>
            <a:r>
              <a:rPr lang="en-US" dirty="0" smtClean="0"/>
              <a:t>TCP, UDP</a:t>
            </a:r>
            <a:endParaRPr lang="en-US" dirty="0"/>
          </a:p>
        </p:txBody>
      </p:sp>
    </p:spTree>
    <p:extLst>
      <p:ext uri="{BB962C8B-B14F-4D97-AF65-F5344CB8AC3E}">
        <p14:creationId xmlns:p14="http://schemas.microsoft.com/office/powerpoint/2010/main" xmlns="" val="358658951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739" y="783771"/>
            <a:ext cx="9603697" cy="875213"/>
          </a:xfrm>
        </p:spPr>
        <p:txBody>
          <a:bodyPr>
            <a:normAutofit/>
          </a:bodyPr>
          <a:lstStyle/>
          <a:p>
            <a:r>
              <a:rPr lang="en-US" dirty="0" smtClean="0">
                <a:latin typeface="Calibri" pitchFamily="34" charset="0"/>
                <a:cs typeface="Calibri" pitchFamily="34" charset="0"/>
              </a:rPr>
              <a:t>Transport layer protocols</a:t>
            </a:r>
            <a:endParaRPr lang="en-US" dirty="0">
              <a:latin typeface="Calibri" pitchFamily="34" charset="0"/>
              <a:cs typeface="Calibri" pitchFamily="34" charset="0"/>
            </a:endParaRPr>
          </a:p>
        </p:txBody>
      </p:sp>
      <p:sp>
        <p:nvSpPr>
          <p:cNvPr id="5" name="Content Placeholder 4"/>
          <p:cNvSpPr>
            <a:spLocks noGrp="1"/>
          </p:cNvSpPr>
          <p:nvPr>
            <p:ph idx="1"/>
          </p:nvPr>
        </p:nvSpPr>
        <p:spPr>
          <a:xfrm>
            <a:off x="1295738" y="1985554"/>
            <a:ext cx="9603697" cy="4872447"/>
          </a:xfrm>
        </p:spPr>
        <p:txBody>
          <a:bodyPr>
            <a:noAutofit/>
          </a:bodyPr>
          <a:lstStyle/>
          <a:p>
            <a:pPr algn="just"/>
            <a:r>
              <a:rPr lang="en-US" sz="2000" dirty="0" smtClean="0"/>
              <a:t>From user’s point of view, the TCP/IP-based internet can be considered as a set of application programs that use the internet to carry out useful communication tasks. </a:t>
            </a:r>
          </a:p>
          <a:p>
            <a:pPr algn="just"/>
            <a:r>
              <a:rPr lang="en-US" sz="2000" dirty="0" smtClean="0"/>
              <a:t>Most popular internet applications include Electronic mail, File transfer, and Remote login</a:t>
            </a:r>
          </a:p>
          <a:p>
            <a:pPr algn="just"/>
            <a:r>
              <a:rPr lang="en-US" sz="2000" dirty="0" smtClean="0"/>
              <a:t>. IP allows transfer of IP datagrams among a number of stations or hosts, where the datagram is routed through the internet based on the IP address of the destination. </a:t>
            </a:r>
          </a:p>
          <a:p>
            <a:pPr algn="just"/>
            <a:r>
              <a:rPr lang="en-US" sz="2000" dirty="0" smtClean="0"/>
              <a:t>But, in this case, several application programs (processes) simultaneously running on a source host has to communicate with the corresponding processes running on a remote destination host through the internet. </a:t>
            </a:r>
          </a:p>
          <a:p>
            <a:pPr algn="just"/>
            <a:r>
              <a:rPr lang="en-US" sz="2000" dirty="0" smtClean="0"/>
              <a:t>This requires an additional mechanism called </a:t>
            </a:r>
            <a:r>
              <a:rPr lang="en-US" sz="2000" i="1" dirty="0" smtClean="0"/>
              <a:t>process-to-process delivery</a:t>
            </a:r>
            <a:r>
              <a:rPr lang="en-US" sz="2000" dirty="0" smtClean="0"/>
              <a:t>, which is implemented with the help of a transport-level protocol. </a:t>
            </a:r>
          </a:p>
          <a:p>
            <a:pPr algn="just"/>
            <a:r>
              <a:rPr lang="en-US" sz="2000" dirty="0" smtClean="0"/>
              <a:t>The transport level protocol will require an additional address, known as </a:t>
            </a:r>
            <a:r>
              <a:rPr lang="en-US" sz="2000" i="1" dirty="0" smtClean="0"/>
              <a:t>port number</a:t>
            </a:r>
            <a:r>
              <a:rPr lang="en-US" sz="2000" dirty="0" smtClean="0"/>
              <a:t>, to select a particular process among multiple processes running on the destination host. So, there is a requirement of the following third type of delivery system. </a:t>
            </a:r>
          </a:p>
          <a:p>
            <a:pPr algn="just"/>
            <a:endParaRPr lang="en-US" sz="2000" dirty="0" smtClean="0"/>
          </a:p>
          <a:p>
            <a:pPr marL="0" indent="0" algn="just">
              <a:buNone/>
            </a:pPr>
            <a:endParaRPr lang="en-US" sz="2000" dirty="0"/>
          </a:p>
        </p:txBody>
      </p:sp>
    </p:spTree>
    <p:extLst>
      <p:ext uri="{BB962C8B-B14F-4D97-AF65-F5344CB8AC3E}">
        <p14:creationId xmlns:p14="http://schemas.microsoft.com/office/powerpoint/2010/main" xmlns="" val="387719533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0000"/>
                </a:solidFill>
              </a:rPr>
              <a:t>Process to process delivery</a:t>
            </a:r>
            <a:endParaRPr lang="en-US" sz="3600" dirty="0">
              <a:solidFill>
                <a:srgbClr val="FF0000"/>
              </a:solidFill>
            </a:endParaRPr>
          </a:p>
        </p:txBody>
      </p:sp>
      <p:sp>
        <p:nvSpPr>
          <p:cNvPr id="4" name="Content Placeholder 3"/>
          <p:cNvSpPr>
            <a:spLocks noGrp="1"/>
          </p:cNvSpPr>
          <p:nvPr>
            <p:ph idx="1"/>
          </p:nvPr>
        </p:nvSpPr>
        <p:spPr/>
        <p:txBody>
          <a:bodyPr/>
          <a:lstStyle/>
          <a:p>
            <a:r>
              <a:rPr lang="en-US" dirty="0" smtClean="0"/>
              <a:t>Data link layer: host to host delivery</a:t>
            </a:r>
          </a:p>
          <a:p>
            <a:r>
              <a:rPr lang="en-US" dirty="0" smtClean="0"/>
              <a:t>Network layer: source to destination delivery</a:t>
            </a:r>
          </a:p>
          <a:p>
            <a:r>
              <a:rPr lang="en-US" dirty="0" smtClean="0"/>
              <a:t>Communication on the Internet is not defined as the exchange of data between two nodes or between two hosts. Real communication takes place between two processes (application programs).</a:t>
            </a:r>
          </a:p>
          <a:p>
            <a:r>
              <a:rPr lang="en-US" dirty="0" smtClean="0"/>
              <a:t> We need process-to-process delivery</a:t>
            </a:r>
          </a:p>
          <a:p>
            <a:r>
              <a:rPr lang="en-US" dirty="0" smtClean="0"/>
              <a:t>The transport layer is responsible for process-to-process delivery-the delivery of a packet, part of a message, from one process to another. </a:t>
            </a:r>
          </a:p>
          <a:p>
            <a:r>
              <a:rPr lang="en-US" dirty="0" smtClean="0"/>
              <a:t>Two processes communicate in a client/server relationship</a:t>
            </a:r>
            <a:endParaRPr lang="en-US" dirty="0"/>
          </a:p>
        </p:txBody>
      </p:sp>
      <p:sp>
        <p:nvSpPr>
          <p:cNvPr id="5" name="Text Placeholder 4"/>
          <p:cNvSpPr>
            <a:spLocks noGrp="1"/>
          </p:cNvSpPr>
          <p:nvPr>
            <p:ph type="body" sz="half" idx="2"/>
          </p:nvPr>
        </p:nvSpPr>
        <p:spPr/>
        <p:txBody>
          <a:bodyPr/>
          <a:lstStyle/>
          <a:p>
            <a:endParaRPr lang="en-US" dirty="0"/>
          </a:p>
        </p:txBody>
      </p:sp>
      <p:pic>
        <p:nvPicPr>
          <p:cNvPr id="6" name="Picture 6"/>
          <p:cNvPicPr>
            <a:picLocks noGrp="1" noChangeAspect="1" noChangeArrowheads="1"/>
          </p:cNvPicPr>
          <p:nvPr>
            <p:ph idx="1"/>
          </p:nvPr>
        </p:nvPicPr>
        <p:blipFill>
          <a:blip r:embed="rId2"/>
          <a:srcRect/>
          <a:stretch>
            <a:fillRect/>
          </a:stretch>
        </p:blipFill>
        <p:spPr bwMode="auto">
          <a:xfrm>
            <a:off x="772681" y="2740344"/>
            <a:ext cx="4517776" cy="3317875"/>
          </a:xfrm>
          <a:prstGeom prst="rect">
            <a:avLst/>
          </a:prstGeom>
          <a:noFill/>
          <a:ln w="9525">
            <a:noFill/>
            <a:miter lim="800000"/>
            <a:headEnd/>
            <a:tailEnd/>
          </a:ln>
          <a:effectLst/>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5111" y="420430"/>
            <a:ext cx="9603697" cy="938107"/>
          </a:xfrm>
        </p:spPr>
        <p:txBody>
          <a:bodyPr/>
          <a:lstStyle/>
          <a:p>
            <a:r>
              <a:rPr lang="en-US" dirty="0" smtClean="0"/>
              <a:t>Addressing </a:t>
            </a:r>
            <a:endParaRPr lang="en-US" dirty="0"/>
          </a:p>
        </p:txBody>
      </p:sp>
      <p:sp>
        <p:nvSpPr>
          <p:cNvPr id="3" name="Content Placeholder 2"/>
          <p:cNvSpPr>
            <a:spLocks noGrp="1"/>
          </p:cNvSpPr>
          <p:nvPr>
            <p:ph idx="1"/>
          </p:nvPr>
        </p:nvSpPr>
        <p:spPr>
          <a:xfrm>
            <a:off x="1295738" y="1345475"/>
            <a:ext cx="9603697" cy="4530394"/>
          </a:xfrm>
        </p:spPr>
        <p:txBody>
          <a:bodyPr>
            <a:normAutofit fontScale="92500" lnSpcReduction="20000"/>
          </a:bodyPr>
          <a:lstStyle/>
          <a:p>
            <a:r>
              <a:rPr lang="en-US" dirty="0" smtClean="0"/>
              <a:t>Data link layer (MAC address), network layer (IP address) and at transport layer, we need transport address called PORT ADDRESS to choose among multiple processes running on destination host.</a:t>
            </a:r>
          </a:p>
          <a:p>
            <a:r>
              <a:rPr lang="en-US" dirty="0" smtClean="0"/>
              <a:t>In the Internet model, the port numbers are 16-bit integers between 0 and 65,535</a:t>
            </a:r>
            <a:r>
              <a:rPr lang="en-US" dirty="0" smtClean="0"/>
              <a:t>.</a:t>
            </a:r>
          </a:p>
          <a:p>
            <a:r>
              <a:rPr lang="en-US" i="1" dirty="0" smtClean="0"/>
              <a:t>Used by host t0 host protocol to identify to which higher level protocol or application program(process) it must deliver incoming messages.</a:t>
            </a:r>
            <a:endParaRPr lang="en-US" i="1" dirty="0" smtClean="0"/>
          </a:p>
          <a:p>
            <a:r>
              <a:rPr lang="en-US" dirty="0" smtClean="0"/>
              <a:t>The </a:t>
            </a:r>
            <a:r>
              <a:rPr lang="en-US" dirty="0" err="1" smtClean="0"/>
              <a:t>lANA</a:t>
            </a:r>
            <a:r>
              <a:rPr lang="en-US" dirty="0" smtClean="0"/>
              <a:t> (Internet Assigned Number Authority) has divided the port numbers into three ranges: well known, registered, and dynamic</a:t>
            </a:r>
          </a:p>
          <a:p>
            <a:pPr lvl="1"/>
            <a:r>
              <a:rPr lang="en-US" dirty="0" smtClean="0"/>
              <a:t> Well-known ports. The ports ranging from 0 to 1023 are assigned and controlled by </a:t>
            </a:r>
            <a:r>
              <a:rPr lang="en-US" dirty="0" err="1" smtClean="0"/>
              <a:t>lANA</a:t>
            </a:r>
            <a:r>
              <a:rPr lang="en-US" dirty="0" smtClean="0"/>
              <a:t>. These are the well-known ports.</a:t>
            </a:r>
          </a:p>
          <a:p>
            <a:pPr lvl="1"/>
            <a:r>
              <a:rPr lang="en-US" dirty="0" smtClean="0"/>
              <a:t> Registered ports. The ports ranging from 1024 to 49,151 are not assigned or controlled by </a:t>
            </a:r>
            <a:r>
              <a:rPr lang="en-US" dirty="0" err="1" smtClean="0"/>
              <a:t>lANA</a:t>
            </a:r>
            <a:r>
              <a:rPr lang="en-US" dirty="0" smtClean="0"/>
              <a:t>. They can only be registered with </a:t>
            </a:r>
            <a:r>
              <a:rPr lang="en-US" dirty="0" err="1" smtClean="0"/>
              <a:t>lANA</a:t>
            </a:r>
            <a:r>
              <a:rPr lang="en-US" dirty="0" smtClean="0"/>
              <a:t> to prevent duplication.</a:t>
            </a:r>
          </a:p>
          <a:p>
            <a:pPr lvl="1"/>
            <a:r>
              <a:rPr lang="en-US" dirty="0" smtClean="0"/>
              <a:t> Dynamic ports. The ports ranging from 49,152 to 65,535 are neither controlled nor registered. They can be used by any process. These are the ephemeral ports.</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address </a:t>
            </a:r>
            <a:r>
              <a:rPr lang="en-US" dirty="0" err="1" smtClean="0"/>
              <a:t>vs</a:t>
            </a:r>
            <a:r>
              <a:rPr lang="en-US" dirty="0" smtClean="0"/>
              <a:t> Port number</a:t>
            </a:r>
            <a:endParaRPr lang="en-US" dirty="0"/>
          </a:p>
        </p:txBody>
      </p:sp>
      <p:pic>
        <p:nvPicPr>
          <p:cNvPr id="212994" name="Picture 2"/>
          <p:cNvPicPr>
            <a:picLocks noGrp="1" noChangeAspect="1" noChangeArrowheads="1"/>
          </p:cNvPicPr>
          <p:nvPr>
            <p:ph idx="1"/>
          </p:nvPr>
        </p:nvPicPr>
        <p:blipFill>
          <a:blip r:embed="rId2"/>
          <a:srcRect/>
          <a:stretch>
            <a:fillRect/>
          </a:stretch>
        </p:blipFill>
        <p:spPr bwMode="auto">
          <a:xfrm>
            <a:off x="3636441" y="2557463"/>
            <a:ext cx="4922293" cy="3725771"/>
          </a:xfrm>
          <a:prstGeom prst="rect">
            <a:avLst/>
          </a:prstGeom>
          <a:noFill/>
          <a:ln w="9525">
            <a:noFill/>
            <a:miter lim="800000"/>
            <a:headEnd/>
            <a:tailEnd/>
          </a:ln>
          <a:effectLst/>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a:t>
            </a:r>
            <a:endParaRPr lang="en-US" dirty="0"/>
          </a:p>
        </p:txBody>
      </p:sp>
      <p:sp>
        <p:nvSpPr>
          <p:cNvPr id="4" name="Content Placeholder 3"/>
          <p:cNvSpPr>
            <a:spLocks noGrp="1"/>
          </p:cNvSpPr>
          <p:nvPr>
            <p:ph idx="1"/>
          </p:nvPr>
        </p:nvSpPr>
        <p:spPr>
          <a:xfrm>
            <a:off x="5420079" y="666206"/>
            <a:ext cx="6009921" cy="5630091"/>
          </a:xfrm>
        </p:spPr>
        <p:txBody>
          <a:bodyPr>
            <a:normAutofit/>
          </a:bodyPr>
          <a:lstStyle/>
          <a:p>
            <a:r>
              <a:rPr lang="en-US" dirty="0" smtClean="0"/>
              <a:t>Process-to-process delivery needs two identifiers, IP address and the port number, at each end to make a connection</a:t>
            </a:r>
          </a:p>
          <a:p>
            <a:r>
              <a:rPr lang="en-US" dirty="0" smtClean="0"/>
              <a:t>The combination of an IP address and a port number is called a socket address</a:t>
            </a:r>
          </a:p>
          <a:p>
            <a:r>
              <a:rPr lang="en-US" dirty="0" smtClean="0"/>
              <a:t>The client socket address defines the client process uniquely just as the server socket address defines the server process uniquely</a:t>
            </a:r>
          </a:p>
          <a:p>
            <a:r>
              <a:rPr lang="en-US" dirty="0" smtClean="0"/>
              <a:t>A transport layer protocol needs a pair of socket addresses: the client socket address and the server socket address. These four pieces of information are part of the IP header and the transport layer protocol header. </a:t>
            </a:r>
          </a:p>
          <a:p>
            <a:r>
              <a:rPr lang="en-US" dirty="0" smtClean="0"/>
              <a:t>The IP header contains the IP addresses; the UDP or TCP header contains the port numbers.</a:t>
            </a:r>
            <a:endParaRPr lang="en-US" dirty="0"/>
          </a:p>
        </p:txBody>
      </p:sp>
      <p:sp>
        <p:nvSpPr>
          <p:cNvPr id="5" name="Text Placeholder 4"/>
          <p:cNvSpPr>
            <a:spLocks noGrp="1"/>
          </p:cNvSpPr>
          <p:nvPr>
            <p:ph type="body" sz="half" idx="2"/>
          </p:nvPr>
        </p:nvSpPr>
        <p:spPr/>
        <p:txBody>
          <a:bodyPr/>
          <a:lstStyle/>
          <a:p>
            <a:endParaRPr lang="en-US" dirty="0"/>
          </a:p>
        </p:txBody>
      </p:sp>
      <p:pic>
        <p:nvPicPr>
          <p:cNvPr id="214018" name="Picture 2"/>
          <p:cNvPicPr>
            <a:picLocks noChangeAspect="1" noChangeArrowheads="1"/>
          </p:cNvPicPr>
          <p:nvPr/>
        </p:nvPicPr>
        <p:blipFill>
          <a:blip r:embed="rId2"/>
          <a:srcRect/>
          <a:stretch>
            <a:fillRect/>
          </a:stretch>
        </p:blipFill>
        <p:spPr bwMode="auto">
          <a:xfrm>
            <a:off x="736555" y="2913017"/>
            <a:ext cx="4684531" cy="3291839"/>
          </a:xfrm>
          <a:prstGeom prst="rect">
            <a:avLst/>
          </a:prstGeom>
          <a:noFill/>
          <a:ln w="9525">
            <a:noFill/>
            <a:miter lim="800000"/>
            <a:headEnd/>
            <a:tailEnd/>
          </a:ln>
          <a:effectLst/>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MUX and DEMUX</a:t>
            </a:r>
            <a:endParaRPr lang="en-US" dirty="0"/>
          </a:p>
        </p:txBody>
      </p:sp>
      <p:sp>
        <p:nvSpPr>
          <p:cNvPr id="3" name="Content Placeholder 2"/>
          <p:cNvSpPr>
            <a:spLocks noGrp="1"/>
          </p:cNvSpPr>
          <p:nvPr>
            <p:ph idx="1"/>
          </p:nvPr>
        </p:nvSpPr>
        <p:spPr>
          <a:xfrm>
            <a:off x="5420079" y="548640"/>
            <a:ext cx="5957670" cy="5747657"/>
          </a:xfrm>
        </p:spPr>
        <p:txBody>
          <a:bodyPr>
            <a:noAutofit/>
          </a:bodyPr>
          <a:lstStyle/>
          <a:p>
            <a:pPr algn="just"/>
            <a:r>
              <a:rPr lang="en-US" sz="2400" dirty="0" smtClean="0"/>
              <a:t>The addressing mechanism allows multiplexing and </a:t>
            </a:r>
            <a:r>
              <a:rPr lang="en-US" sz="2400" dirty="0" err="1" smtClean="0"/>
              <a:t>demultiplexing</a:t>
            </a:r>
            <a:r>
              <a:rPr lang="en-US" sz="2400" dirty="0" smtClean="0"/>
              <a:t> by the transport layer</a:t>
            </a:r>
          </a:p>
          <a:p>
            <a:pPr algn="just"/>
            <a:r>
              <a:rPr lang="en-US" sz="2400" dirty="0" smtClean="0"/>
              <a:t>At the sender site, there may be several processes that need to send packets. However, there is only one transport layer protocol at any time. This is a many-to-one relationship and requires multiplexing</a:t>
            </a:r>
          </a:p>
          <a:p>
            <a:pPr algn="just"/>
            <a:r>
              <a:rPr lang="en-US" sz="2400" dirty="0" smtClean="0"/>
              <a:t>At the receiver site, the relationship is one-to-many and requires </a:t>
            </a:r>
            <a:r>
              <a:rPr lang="en-US" sz="2400" dirty="0" err="1" smtClean="0"/>
              <a:t>demultiplexing</a:t>
            </a:r>
            <a:r>
              <a:rPr lang="en-US" sz="2400" dirty="0" smtClean="0"/>
              <a:t>. The transport layer receives </a:t>
            </a:r>
            <a:r>
              <a:rPr lang="en-US" sz="2400" dirty="0" err="1" smtClean="0"/>
              <a:t>datagrams</a:t>
            </a:r>
            <a:r>
              <a:rPr lang="en-US" sz="2400" dirty="0" smtClean="0"/>
              <a:t> from the network layer. After error checking and dropping of the header, the transport layer delivers each message to the appropriate process based on the port number.</a:t>
            </a:r>
            <a:endParaRPr lang="en-US" sz="2400" dirty="0"/>
          </a:p>
        </p:txBody>
      </p:sp>
      <p:sp>
        <p:nvSpPr>
          <p:cNvPr id="4" name="Text Placeholder 3"/>
          <p:cNvSpPr>
            <a:spLocks noGrp="1"/>
          </p:cNvSpPr>
          <p:nvPr>
            <p:ph type="body" sz="half" idx="2"/>
          </p:nvPr>
        </p:nvSpPr>
        <p:spPr/>
        <p:txBody>
          <a:bodyPr/>
          <a:lstStyle/>
          <a:p>
            <a:endParaRPr lang="en-US" dirty="0"/>
          </a:p>
        </p:txBody>
      </p:sp>
      <p:pic>
        <p:nvPicPr>
          <p:cNvPr id="215042" name="Picture 2"/>
          <p:cNvPicPr>
            <a:picLocks noChangeAspect="1" noChangeArrowheads="1"/>
          </p:cNvPicPr>
          <p:nvPr/>
        </p:nvPicPr>
        <p:blipFill>
          <a:blip r:embed="rId2"/>
          <a:srcRect/>
          <a:stretch>
            <a:fillRect/>
          </a:stretch>
        </p:blipFill>
        <p:spPr bwMode="auto">
          <a:xfrm>
            <a:off x="1170895" y="2921997"/>
            <a:ext cx="3975871" cy="3243672"/>
          </a:xfrm>
          <a:prstGeom prst="rect">
            <a:avLst/>
          </a:prstGeom>
          <a:noFill/>
          <a:ln w="9525">
            <a:noFill/>
            <a:miter lim="800000"/>
            <a:headEnd/>
            <a:tailEnd/>
          </a:ln>
          <a:effectLst/>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5739" y="1413208"/>
            <a:ext cx="9603697" cy="611535"/>
          </a:xfrm>
        </p:spPr>
        <p:txBody>
          <a:bodyPr>
            <a:normAutofit fontScale="90000"/>
          </a:bodyPr>
          <a:lstStyle/>
          <a:p>
            <a:r>
              <a:rPr lang="en-US" dirty="0" smtClean="0"/>
              <a:t>Connectionless </a:t>
            </a:r>
            <a:r>
              <a:rPr lang="en-US" dirty="0" err="1" smtClean="0"/>
              <a:t>vs</a:t>
            </a:r>
            <a:r>
              <a:rPr lang="en-US" dirty="0" smtClean="0"/>
              <a:t> </a:t>
            </a:r>
            <a:r>
              <a:rPr lang="en-US" dirty="0" err="1" smtClean="0"/>
              <a:t>conxn</a:t>
            </a:r>
            <a:r>
              <a:rPr lang="en-US" dirty="0" smtClean="0"/>
              <a:t> oriented services</a:t>
            </a:r>
            <a:endParaRPr lang="en-US" dirty="0"/>
          </a:p>
        </p:txBody>
      </p:sp>
      <p:sp>
        <p:nvSpPr>
          <p:cNvPr id="7" name="Text Placeholder 6"/>
          <p:cNvSpPr>
            <a:spLocks noGrp="1"/>
          </p:cNvSpPr>
          <p:nvPr>
            <p:ph type="body" idx="1"/>
          </p:nvPr>
        </p:nvSpPr>
        <p:spPr>
          <a:xfrm>
            <a:off x="1531430" y="2371150"/>
            <a:ext cx="4436099" cy="576262"/>
          </a:xfrm>
        </p:spPr>
        <p:txBody>
          <a:bodyPr/>
          <a:lstStyle/>
          <a:p>
            <a:r>
              <a:rPr lang="en-US" dirty="0" smtClean="0"/>
              <a:t>Connection less service</a:t>
            </a:r>
            <a:endParaRPr lang="en-US" dirty="0"/>
          </a:p>
        </p:txBody>
      </p:sp>
      <p:sp>
        <p:nvSpPr>
          <p:cNvPr id="6" name="Content Placeholder 5"/>
          <p:cNvSpPr>
            <a:spLocks noGrp="1"/>
          </p:cNvSpPr>
          <p:nvPr>
            <p:ph sz="half" idx="2"/>
          </p:nvPr>
        </p:nvSpPr>
        <p:spPr>
          <a:xfrm>
            <a:off x="1295738" y="2860767"/>
            <a:ext cx="4724042" cy="3015102"/>
          </a:xfrm>
        </p:spPr>
        <p:txBody>
          <a:bodyPr>
            <a:normAutofit/>
          </a:bodyPr>
          <a:lstStyle/>
          <a:p>
            <a:r>
              <a:rPr lang="en-US" dirty="0" smtClean="0"/>
              <a:t>Connectionless</a:t>
            </a:r>
          </a:p>
          <a:p>
            <a:r>
              <a:rPr lang="en-US" dirty="0" smtClean="0"/>
              <a:t>The packets are sent from one party to another with no need for connection establishment or connection release</a:t>
            </a:r>
          </a:p>
          <a:p>
            <a:r>
              <a:rPr lang="en-US" dirty="0" smtClean="0"/>
              <a:t>The packets are not numbered; they may be delayed or lost or may arrive out of sequence.</a:t>
            </a:r>
          </a:p>
          <a:p>
            <a:r>
              <a:rPr lang="en-US" dirty="0" smtClean="0"/>
              <a:t>There is no acknowledgment either</a:t>
            </a:r>
          </a:p>
          <a:p>
            <a:r>
              <a:rPr lang="en-US" dirty="0" smtClean="0"/>
              <a:t>UDP</a:t>
            </a:r>
          </a:p>
          <a:p>
            <a:endParaRPr lang="en-US" dirty="0"/>
          </a:p>
        </p:txBody>
      </p:sp>
      <p:sp>
        <p:nvSpPr>
          <p:cNvPr id="8" name="Text Placeholder 7"/>
          <p:cNvSpPr>
            <a:spLocks noGrp="1"/>
          </p:cNvSpPr>
          <p:nvPr>
            <p:ph type="body" sz="quarter" idx="3"/>
          </p:nvPr>
        </p:nvSpPr>
        <p:spPr>
          <a:xfrm>
            <a:off x="6454872" y="2405742"/>
            <a:ext cx="4444566" cy="576262"/>
          </a:xfrm>
        </p:spPr>
        <p:txBody>
          <a:bodyPr/>
          <a:lstStyle/>
          <a:p>
            <a:r>
              <a:rPr lang="en-US" dirty="0" smtClean="0"/>
              <a:t>Connection oriented service</a:t>
            </a:r>
            <a:endParaRPr lang="en-US" dirty="0"/>
          </a:p>
        </p:txBody>
      </p:sp>
      <p:sp>
        <p:nvSpPr>
          <p:cNvPr id="9" name="Content Placeholder 8"/>
          <p:cNvSpPr>
            <a:spLocks noGrp="1"/>
          </p:cNvSpPr>
          <p:nvPr>
            <p:ph sz="quarter" idx="4"/>
          </p:nvPr>
        </p:nvSpPr>
        <p:spPr>
          <a:xfrm>
            <a:off x="6182281" y="2860767"/>
            <a:ext cx="4717158" cy="3015102"/>
          </a:xfrm>
        </p:spPr>
        <p:txBody>
          <a:bodyPr>
            <a:normAutofit/>
          </a:bodyPr>
          <a:lstStyle/>
          <a:p>
            <a:r>
              <a:rPr lang="en-US" sz="2200" dirty="0" smtClean="0"/>
              <a:t>In a connection-oriented service, a connection is first established between the sender and the receiver. </a:t>
            </a:r>
          </a:p>
          <a:p>
            <a:r>
              <a:rPr lang="en-US" sz="2200" dirty="0" smtClean="0"/>
              <a:t>Data are transferred. </a:t>
            </a:r>
          </a:p>
          <a:p>
            <a:r>
              <a:rPr lang="en-US" sz="2200" dirty="0" smtClean="0"/>
              <a:t>At the end, the connection is released. </a:t>
            </a:r>
          </a:p>
          <a:p>
            <a:r>
              <a:rPr lang="en-US" sz="2200" dirty="0" smtClean="0"/>
              <a:t>TCP and SCTP</a:t>
            </a:r>
          </a:p>
          <a:p>
            <a:endParaRPr lang="en-US"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1600200" y="0"/>
            <a:ext cx="161448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a:solidFill>
                  <a:schemeClr val="accent2"/>
                </a:solidFill>
                <a:latin typeface="Times New Roman" panose="02020603050405020304" pitchFamily="18" charset="0"/>
              </a:rPr>
              <a:t>Figure  4-4</a:t>
            </a:r>
          </a:p>
        </p:txBody>
      </p:sp>
      <p:pic>
        <p:nvPicPr>
          <p:cNvPr id="4301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424114" y="2636839"/>
            <a:ext cx="7972425" cy="2720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3012" name="Text Box 4"/>
          <p:cNvSpPr txBox="1">
            <a:spLocks noChangeArrowheads="1"/>
          </p:cNvSpPr>
          <p:nvPr/>
        </p:nvSpPr>
        <p:spPr bwMode="auto">
          <a:xfrm>
            <a:off x="3719514" y="1052514"/>
            <a:ext cx="4530725" cy="579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latin typeface="Times New Roman" panose="02020603050405020304" pitchFamily="18" charset="0"/>
              </a:rPr>
              <a:t>Finding the address class</a:t>
            </a:r>
          </a:p>
        </p:txBody>
      </p:sp>
    </p:spTree>
    <p:extLst>
      <p:ext uri="{BB962C8B-B14F-4D97-AF65-F5344CB8AC3E}">
        <p14:creationId xmlns:p14="http://schemas.microsoft.com/office/powerpoint/2010/main" xmlns="" val="175807733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Reliable </a:t>
            </a:r>
            <a:r>
              <a:rPr lang="en-US" dirty="0" err="1" smtClean="0"/>
              <a:t>vs</a:t>
            </a:r>
            <a:r>
              <a:rPr lang="en-US" dirty="0" smtClean="0"/>
              <a:t> unreliable services</a:t>
            </a:r>
            <a:endParaRPr lang="en-US" dirty="0"/>
          </a:p>
        </p:txBody>
      </p:sp>
      <p:sp>
        <p:nvSpPr>
          <p:cNvPr id="3" name="Text Placeholder 2"/>
          <p:cNvSpPr>
            <a:spLocks noGrp="1"/>
          </p:cNvSpPr>
          <p:nvPr>
            <p:ph idx="1"/>
          </p:nvPr>
        </p:nvSpPr>
        <p:spPr/>
        <p:txBody>
          <a:bodyPr>
            <a:normAutofit fontScale="92500" lnSpcReduction="20000"/>
          </a:bodyPr>
          <a:lstStyle/>
          <a:p>
            <a:r>
              <a:rPr lang="en-US" dirty="0" smtClean="0"/>
              <a:t>Transport layer service may be reliable and unreliable</a:t>
            </a:r>
          </a:p>
          <a:p>
            <a:r>
              <a:rPr lang="en-US" dirty="0" smtClean="0"/>
              <a:t>If application needs reliability, we use a reliable transport layer protocol by implementing flow and error control at the transport layer. This means a slower and more complex service.</a:t>
            </a:r>
          </a:p>
          <a:p>
            <a:r>
              <a:rPr lang="en-US" dirty="0" smtClean="0"/>
              <a:t>In opposite case, unreliable protocols are used.</a:t>
            </a:r>
          </a:p>
          <a:p>
            <a:r>
              <a:rPr lang="en-US" dirty="0" smtClean="0"/>
              <a:t>Connection oriented protocols are reliable and connection less protocols are unreliable.</a:t>
            </a:r>
          </a:p>
          <a:p>
            <a:r>
              <a:rPr lang="en-US" dirty="0" smtClean="0"/>
              <a:t>Reliable : TCP and SCTP</a:t>
            </a:r>
          </a:p>
          <a:p>
            <a:r>
              <a:rPr lang="en-US" dirty="0" smtClean="0"/>
              <a:t>Unreliable: UDP</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739" y="982134"/>
            <a:ext cx="9603697" cy="794416"/>
          </a:xfrm>
        </p:spPr>
        <p:txBody>
          <a:bodyPr/>
          <a:lstStyle/>
          <a:p>
            <a:r>
              <a:rPr lang="en-US" dirty="0" smtClean="0"/>
              <a:t>UDP</a:t>
            </a:r>
            <a:endParaRPr lang="en-US" dirty="0"/>
          </a:p>
        </p:txBody>
      </p:sp>
      <p:sp>
        <p:nvSpPr>
          <p:cNvPr id="3" name="Content Placeholder 2"/>
          <p:cNvSpPr>
            <a:spLocks noGrp="1"/>
          </p:cNvSpPr>
          <p:nvPr>
            <p:ph idx="1"/>
          </p:nvPr>
        </p:nvSpPr>
        <p:spPr>
          <a:xfrm>
            <a:off x="1295738" y="1854926"/>
            <a:ext cx="10029759" cy="4020943"/>
          </a:xfrm>
        </p:spPr>
        <p:txBody>
          <a:bodyPr>
            <a:normAutofit/>
          </a:bodyPr>
          <a:lstStyle/>
          <a:p>
            <a:r>
              <a:rPr lang="en-US" dirty="0" smtClean="0"/>
              <a:t>Simple, unreliable transport layer protocol</a:t>
            </a:r>
          </a:p>
          <a:p>
            <a:r>
              <a:rPr lang="en-US" dirty="0" smtClean="0"/>
              <a:t>Connectionless, unreliable transport protocol</a:t>
            </a:r>
          </a:p>
          <a:p>
            <a:r>
              <a:rPr lang="en-US" dirty="0" smtClean="0"/>
              <a:t>It does not add anything to the services of IP except for providing process to process communication instead of host to host communication.</a:t>
            </a:r>
          </a:p>
          <a:p>
            <a:r>
              <a:rPr lang="en-US" dirty="0" smtClean="0"/>
              <a:t>It performs very limited error checking</a:t>
            </a:r>
          </a:p>
          <a:p>
            <a:r>
              <a:rPr lang="en-US" dirty="0" smtClean="0"/>
              <a:t>If a process wants to send a small message and doesn’t care much about reliability, it can use UDP</a:t>
            </a:r>
          </a:p>
          <a:p>
            <a:r>
              <a:rPr lang="en-US" dirty="0" smtClean="0"/>
              <a:t>UDP is convenient protocol for multimedia and multicasting applications</a:t>
            </a:r>
            <a:endParaRPr lang="en-US" dirty="0"/>
          </a:p>
        </p:txBody>
      </p:sp>
    </p:spTree>
    <p:extLst>
      <p:ext uri="{BB962C8B-B14F-4D97-AF65-F5344CB8AC3E}">
        <p14:creationId xmlns:p14="http://schemas.microsoft.com/office/powerpoint/2010/main" xmlns="" val="16241410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4148" y="901337"/>
            <a:ext cx="3719424" cy="836023"/>
          </a:xfrm>
        </p:spPr>
        <p:txBody>
          <a:bodyPr/>
          <a:lstStyle/>
          <a:p>
            <a:r>
              <a:rPr lang="en-US" dirty="0" smtClean="0"/>
              <a:t>UDP</a:t>
            </a:r>
            <a:endParaRPr lang="en-US" dirty="0"/>
          </a:p>
        </p:txBody>
      </p:sp>
      <p:pic>
        <p:nvPicPr>
          <p:cNvPr id="5" name="Content Placeholder 4"/>
          <p:cNvPicPr>
            <a:picLocks noGrp="1" noChangeAspect="1"/>
          </p:cNvPicPr>
          <p:nvPr>
            <p:ph idx="1"/>
          </p:nvPr>
        </p:nvPicPr>
        <p:blipFill>
          <a:blip r:embed="rId2"/>
          <a:stretch>
            <a:fillRect/>
          </a:stretch>
        </p:blipFill>
        <p:spPr>
          <a:xfrm>
            <a:off x="5248389" y="2747553"/>
            <a:ext cx="2860989" cy="3474719"/>
          </a:xfrm>
          <a:prstGeom prst="rect">
            <a:avLst/>
          </a:prstGeom>
        </p:spPr>
      </p:pic>
      <p:sp>
        <p:nvSpPr>
          <p:cNvPr id="4" name="Text Placeholder 3"/>
          <p:cNvSpPr>
            <a:spLocks noGrp="1"/>
          </p:cNvSpPr>
          <p:nvPr>
            <p:ph type="body" sz="half" idx="2"/>
          </p:nvPr>
        </p:nvSpPr>
        <p:spPr>
          <a:xfrm>
            <a:off x="1294148" y="2468880"/>
            <a:ext cx="3826492" cy="3239589"/>
          </a:xfrm>
        </p:spPr>
        <p:txBody>
          <a:bodyPr>
            <a:noAutofit/>
          </a:bodyPr>
          <a:lstStyle/>
          <a:p>
            <a:pPr algn="just"/>
            <a:r>
              <a:rPr lang="en-US" sz="2400" dirty="0">
                <a:latin typeface="Calibri" pitchFamily="34" charset="0"/>
                <a:cs typeface="Calibri" pitchFamily="34" charset="0"/>
              </a:rPr>
              <a:t>UDP is responsible for differentiating among multiple source and destination processes within one host. Multiplexing and </a:t>
            </a:r>
            <a:r>
              <a:rPr lang="en-US" sz="2400" dirty="0" err="1">
                <a:latin typeface="Calibri" pitchFamily="34" charset="0"/>
                <a:cs typeface="Calibri" pitchFamily="34" charset="0"/>
              </a:rPr>
              <a:t>demultiplexing</a:t>
            </a:r>
            <a:r>
              <a:rPr lang="en-US" sz="2400" dirty="0">
                <a:latin typeface="Calibri" pitchFamily="34" charset="0"/>
                <a:cs typeface="Calibri" pitchFamily="34" charset="0"/>
              </a:rPr>
              <a:t> operations are performed using the port mechanism as </a:t>
            </a:r>
          </a:p>
          <a:p>
            <a:pPr algn="just"/>
            <a:endParaRPr lang="en-US" sz="2400" dirty="0">
              <a:latin typeface="Calibri" pitchFamily="34" charset="0"/>
              <a:cs typeface="Calibri" pitchFamily="34" charset="0"/>
            </a:endParaRPr>
          </a:p>
          <a:p>
            <a:pPr algn="just"/>
            <a:endParaRPr lang="en-US" sz="2400" dirty="0">
              <a:latin typeface="Calibri" pitchFamily="34" charset="0"/>
              <a:cs typeface="Calibri" pitchFamily="34" charset="0"/>
            </a:endParaRPr>
          </a:p>
        </p:txBody>
      </p:sp>
      <p:pic>
        <p:nvPicPr>
          <p:cNvPr id="6" name="Picture 5"/>
          <p:cNvPicPr>
            <a:picLocks noChangeAspect="1"/>
          </p:cNvPicPr>
          <p:nvPr/>
        </p:nvPicPr>
        <p:blipFill>
          <a:blip r:embed="rId3"/>
          <a:stretch>
            <a:fillRect/>
          </a:stretch>
        </p:blipFill>
        <p:spPr>
          <a:xfrm>
            <a:off x="8344195" y="2747553"/>
            <a:ext cx="2915987" cy="3261361"/>
          </a:xfrm>
          <a:prstGeom prst="rect">
            <a:avLst/>
          </a:prstGeom>
        </p:spPr>
      </p:pic>
    </p:spTree>
    <p:extLst>
      <p:ext uri="{BB962C8B-B14F-4D97-AF65-F5344CB8AC3E}">
        <p14:creationId xmlns:p14="http://schemas.microsoft.com/office/powerpoint/2010/main" xmlns="" val="297343511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UDP-port numbers</a:t>
            </a:r>
            <a:endParaRPr lang="en-US" dirty="0"/>
          </a:p>
        </p:txBody>
      </p:sp>
      <p:pic>
        <p:nvPicPr>
          <p:cNvPr id="5" name="Content Placeholder 4"/>
          <p:cNvPicPr>
            <a:picLocks noGrp="1" noChangeAspect="1"/>
          </p:cNvPicPr>
          <p:nvPr>
            <p:ph idx="1"/>
          </p:nvPr>
        </p:nvPicPr>
        <p:blipFill>
          <a:blip r:embed="rId2"/>
          <a:stretch>
            <a:fillRect/>
          </a:stretch>
        </p:blipFill>
        <p:spPr>
          <a:xfrm>
            <a:off x="5834753" y="744583"/>
            <a:ext cx="5582184" cy="5643154"/>
          </a:xfrm>
          <a:prstGeom prst="rect">
            <a:avLst/>
          </a:prstGeom>
        </p:spPr>
      </p:pic>
      <p:sp>
        <p:nvSpPr>
          <p:cNvPr id="4" name="Text Placeholder 3"/>
          <p:cNvSpPr>
            <a:spLocks noGrp="1"/>
          </p:cNvSpPr>
          <p:nvPr>
            <p:ph type="body" sz="half" idx="2"/>
          </p:nvPr>
        </p:nvSpPr>
        <p:spPr/>
        <p:txBody>
          <a:bodyPr>
            <a:normAutofit/>
          </a:bodyPr>
          <a:lstStyle/>
          <a:p>
            <a:pPr algn="just"/>
            <a:r>
              <a:rPr lang="en-US" sz="2000" dirty="0" smtClean="0"/>
              <a:t>UDP uses port numbers as the addressing </a:t>
            </a:r>
            <a:r>
              <a:rPr lang="en-US" sz="2000" dirty="0" err="1" smtClean="0"/>
              <a:t>mechanisam</a:t>
            </a:r>
            <a:r>
              <a:rPr lang="en-US" sz="2000" dirty="0" smtClean="0"/>
              <a:t> in the transport layer.</a:t>
            </a:r>
          </a:p>
          <a:p>
            <a:pPr marL="285750" indent="-285750" algn="just">
              <a:buFont typeface="Arial" panose="020B0604020202020204" pitchFamily="34" charset="0"/>
              <a:buChar char="•"/>
            </a:pPr>
            <a:r>
              <a:rPr lang="en-US" sz="2000" dirty="0" smtClean="0"/>
              <a:t>Well-known ports (0-1023)</a:t>
            </a:r>
          </a:p>
          <a:p>
            <a:pPr marL="285750" indent="-285750" algn="just">
              <a:buFont typeface="Arial" panose="020B0604020202020204" pitchFamily="34" charset="0"/>
              <a:buChar char="•"/>
            </a:pPr>
            <a:r>
              <a:rPr lang="en-US" sz="2000" dirty="0" smtClean="0"/>
              <a:t>Registered ports (1024-49151)</a:t>
            </a:r>
          </a:p>
          <a:p>
            <a:pPr marL="285750" indent="-285750" algn="just">
              <a:buFont typeface="Arial" panose="020B0604020202020204" pitchFamily="34" charset="0"/>
              <a:buChar char="•"/>
            </a:pPr>
            <a:r>
              <a:rPr lang="en-US" sz="2000" dirty="0" smtClean="0"/>
              <a:t>Dynamic ports (49152-65535)</a:t>
            </a:r>
          </a:p>
          <a:p>
            <a:pPr algn="just"/>
            <a:endParaRPr lang="en-US" sz="2000" dirty="0"/>
          </a:p>
        </p:txBody>
      </p:sp>
    </p:spTree>
    <p:extLst>
      <p:ext uri="{BB962C8B-B14F-4D97-AF65-F5344CB8AC3E}">
        <p14:creationId xmlns:p14="http://schemas.microsoft.com/office/powerpoint/2010/main" xmlns="" val="134451746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7394" y="2459688"/>
            <a:ext cx="3719424" cy="1371600"/>
          </a:xfrm>
        </p:spPr>
        <p:txBody>
          <a:bodyPr/>
          <a:lstStyle/>
          <a:p>
            <a:r>
              <a:rPr lang="en-US" dirty="0" smtClean="0"/>
              <a:t>USER DATAGRAM</a:t>
            </a:r>
            <a:endParaRPr lang="en-US" dirty="0"/>
          </a:p>
        </p:txBody>
      </p:sp>
      <p:sp>
        <p:nvSpPr>
          <p:cNvPr id="3" name="Content Placeholder 2"/>
          <p:cNvSpPr>
            <a:spLocks noGrp="1"/>
          </p:cNvSpPr>
          <p:nvPr>
            <p:ph idx="1"/>
          </p:nvPr>
        </p:nvSpPr>
        <p:spPr/>
        <p:txBody>
          <a:bodyPr/>
          <a:lstStyle/>
          <a:p>
            <a:endParaRPr lang="en-US" dirty="0"/>
          </a:p>
          <a:p>
            <a:r>
              <a:rPr lang="en-US" dirty="0"/>
              <a:t>Source port (16 bits): It defines the port </a:t>
            </a:r>
            <a:r>
              <a:rPr lang="en-US" dirty="0" smtClean="0"/>
              <a:t>number used by the process running on the source host. It can range from 0-65535</a:t>
            </a:r>
            <a:endParaRPr lang="en-US" dirty="0"/>
          </a:p>
          <a:p>
            <a:r>
              <a:rPr lang="en-US" dirty="0" smtClean="0"/>
              <a:t> </a:t>
            </a:r>
            <a:r>
              <a:rPr lang="en-US" dirty="0"/>
              <a:t>Destination port (16 bits): It defines the port </a:t>
            </a:r>
            <a:r>
              <a:rPr lang="en-US" dirty="0" smtClean="0"/>
              <a:t>number used by the process running on the destination .</a:t>
            </a:r>
            <a:endParaRPr lang="en-US" dirty="0"/>
          </a:p>
          <a:p>
            <a:r>
              <a:rPr lang="en-US" dirty="0" smtClean="0"/>
              <a:t>Length: This is a 16 bit field that defines the total length of the user datagram, header plus data. </a:t>
            </a:r>
            <a:endParaRPr lang="en-US" dirty="0"/>
          </a:p>
          <a:p>
            <a:r>
              <a:rPr lang="en-US" dirty="0" smtClean="0"/>
              <a:t>Checksum</a:t>
            </a:r>
            <a:r>
              <a:rPr lang="en-US" dirty="0"/>
              <a:t>: </a:t>
            </a:r>
            <a:r>
              <a:rPr lang="en-US" dirty="0" smtClean="0"/>
              <a:t>It is used to detect errors over the entire user datagram. It ensures the integrity of data. It is optional. If not calculated, the field is filled with 0s. </a:t>
            </a:r>
            <a:endParaRPr lang="en-US" dirty="0"/>
          </a:p>
          <a:p>
            <a:endParaRPr lang="en-US" dirty="0"/>
          </a:p>
        </p:txBody>
      </p:sp>
      <p:sp>
        <p:nvSpPr>
          <p:cNvPr id="4" name="Text Placeholder 3"/>
          <p:cNvSpPr>
            <a:spLocks noGrp="1"/>
          </p:cNvSpPr>
          <p:nvPr>
            <p:ph type="body" sz="half" idx="2"/>
          </p:nvPr>
        </p:nvSpPr>
        <p:spPr>
          <a:xfrm>
            <a:off x="1137394" y="3762585"/>
            <a:ext cx="3719424" cy="2438404"/>
          </a:xfrm>
        </p:spPr>
        <p:txBody>
          <a:bodyPr>
            <a:normAutofit/>
          </a:bodyPr>
          <a:lstStyle/>
          <a:p>
            <a:pPr algn="just"/>
            <a:r>
              <a:rPr lang="en-US" sz="2800" dirty="0" smtClean="0"/>
              <a:t>UDP packets, called user datagram, have a fixed size header of 8 bytes. Figure shows the format of user datagram</a:t>
            </a:r>
            <a:endParaRPr lang="en-US" sz="2800" dirty="0"/>
          </a:p>
        </p:txBody>
      </p:sp>
      <p:pic>
        <p:nvPicPr>
          <p:cNvPr id="216066" name="Picture 2"/>
          <p:cNvPicPr>
            <a:picLocks noChangeAspect="1" noChangeArrowheads="1"/>
          </p:cNvPicPr>
          <p:nvPr/>
        </p:nvPicPr>
        <p:blipFill>
          <a:blip r:embed="rId2"/>
          <a:srcRect/>
          <a:stretch>
            <a:fillRect/>
          </a:stretch>
        </p:blipFill>
        <p:spPr bwMode="auto">
          <a:xfrm>
            <a:off x="849085" y="595721"/>
            <a:ext cx="4415245" cy="2787559"/>
          </a:xfrm>
          <a:prstGeom prst="rect">
            <a:avLst/>
          </a:prstGeom>
          <a:noFill/>
          <a:ln w="9525">
            <a:noFill/>
            <a:miter lim="800000"/>
            <a:headEnd/>
            <a:tailEnd/>
          </a:ln>
          <a:effectLst/>
        </p:spPr>
      </p:pic>
    </p:spTree>
    <p:extLst>
      <p:ext uri="{BB962C8B-B14F-4D97-AF65-F5344CB8AC3E}">
        <p14:creationId xmlns:p14="http://schemas.microsoft.com/office/powerpoint/2010/main" xmlns="" val="218837203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a:t>
            </a: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UDP is suitable for a process that requires simple request response communication with little concern for flow and error control. It is not used for a process that needs to send bulk data, such as FTP.</a:t>
            </a:r>
          </a:p>
          <a:p>
            <a:r>
              <a:rPr lang="en-US" dirty="0" smtClean="0"/>
              <a:t>Suitable for multicasting. Multicasting capabilities are embedded in the UDP software but not in the TCP software.</a:t>
            </a:r>
          </a:p>
          <a:p>
            <a:r>
              <a:rPr lang="en-US" dirty="0" smtClean="0"/>
              <a:t>UDP is used for some route updating protocols such as routing information protocol (RIP)</a:t>
            </a:r>
          </a:p>
          <a:p>
            <a:r>
              <a:rPr lang="en-US" dirty="0" smtClean="0"/>
              <a:t>UDP is used in conjunction with the real time transport protocol (RTP) to provide a transport layer mechanism for real time data.</a:t>
            </a:r>
            <a:endParaRPr lang="en-US" dirty="0"/>
          </a:p>
        </p:txBody>
      </p:sp>
    </p:spTree>
    <p:extLst>
      <p:ext uri="{BB962C8B-B14F-4D97-AF65-F5344CB8AC3E}">
        <p14:creationId xmlns:p14="http://schemas.microsoft.com/office/powerpoint/2010/main" xmlns="" val="17468906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739" y="982133"/>
            <a:ext cx="9603697" cy="663787"/>
          </a:xfrm>
        </p:spPr>
        <p:txBody>
          <a:bodyPr>
            <a:normAutofit fontScale="90000"/>
          </a:bodyPr>
          <a:lstStyle/>
          <a:p>
            <a:r>
              <a:rPr lang="en-US" dirty="0" smtClean="0"/>
              <a:t>TCP</a:t>
            </a:r>
            <a:endParaRPr lang="en-US" dirty="0"/>
          </a:p>
        </p:txBody>
      </p:sp>
      <p:sp>
        <p:nvSpPr>
          <p:cNvPr id="3" name="Content Placeholder 2"/>
          <p:cNvSpPr>
            <a:spLocks noGrp="1"/>
          </p:cNvSpPr>
          <p:nvPr>
            <p:ph idx="1"/>
          </p:nvPr>
        </p:nvSpPr>
        <p:spPr>
          <a:xfrm>
            <a:off x="1295738" y="1672047"/>
            <a:ext cx="9603697" cy="4598124"/>
          </a:xfrm>
        </p:spPr>
        <p:txBody>
          <a:bodyPr>
            <a:normAutofit/>
          </a:bodyPr>
          <a:lstStyle/>
          <a:p>
            <a:r>
              <a:rPr lang="en-US" dirty="0"/>
              <a:t>TCP provides a connection-oriented, full-duplex, reliable, streamed delivery service using IP to transport messages between two processes. </a:t>
            </a:r>
            <a:endParaRPr lang="en-US" dirty="0" smtClean="0"/>
          </a:p>
          <a:p>
            <a:r>
              <a:rPr lang="en-US" dirty="0" smtClean="0"/>
              <a:t>It adds connection-oriented and reliability features to the services of IP</a:t>
            </a:r>
            <a:endParaRPr lang="en-US" dirty="0"/>
          </a:p>
          <a:p>
            <a:r>
              <a:rPr lang="en-US" dirty="0"/>
              <a:t>Reliability is ensured by: </a:t>
            </a:r>
          </a:p>
          <a:p>
            <a:pPr lvl="1"/>
            <a:r>
              <a:rPr lang="en-US" dirty="0"/>
              <a:t>Connection-oriented service </a:t>
            </a:r>
          </a:p>
          <a:p>
            <a:pPr lvl="1"/>
            <a:r>
              <a:rPr lang="en-US" dirty="0"/>
              <a:t>Flow control using sliding window protocol </a:t>
            </a:r>
          </a:p>
          <a:p>
            <a:pPr lvl="1"/>
            <a:r>
              <a:rPr lang="en-US" dirty="0"/>
              <a:t>Error detection using checksum </a:t>
            </a:r>
          </a:p>
          <a:p>
            <a:pPr lvl="1"/>
            <a:r>
              <a:rPr lang="en-US" dirty="0"/>
              <a:t>Error control using go-back-N ARQ technique </a:t>
            </a:r>
          </a:p>
          <a:p>
            <a:pPr lvl="1"/>
            <a:r>
              <a:rPr lang="en-US" dirty="0"/>
              <a:t>Congestion avoidance algorithms; multiplicative decrease and slow-start </a:t>
            </a:r>
          </a:p>
          <a:p>
            <a:pPr marL="0" indent="0">
              <a:buNone/>
            </a:pPr>
            <a:endParaRPr lang="en-US" dirty="0"/>
          </a:p>
        </p:txBody>
      </p:sp>
    </p:spTree>
    <p:extLst>
      <p:ext uri="{BB962C8B-B14F-4D97-AF65-F5344CB8AC3E}">
        <p14:creationId xmlns:p14="http://schemas.microsoft.com/office/powerpoint/2010/main" xmlns="" val="364983198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Datagram</a:t>
            </a:r>
            <a:endParaRPr lang="en-US" dirty="0"/>
          </a:p>
        </p:txBody>
      </p:sp>
      <p:pic>
        <p:nvPicPr>
          <p:cNvPr id="4" name="Content Placeholder 3"/>
          <p:cNvPicPr>
            <a:picLocks noGrp="1" noChangeAspect="1"/>
          </p:cNvPicPr>
          <p:nvPr>
            <p:ph idx="1"/>
          </p:nvPr>
        </p:nvPicPr>
        <p:blipFill>
          <a:blip r:embed="rId2"/>
          <a:stretch>
            <a:fillRect/>
          </a:stretch>
        </p:blipFill>
        <p:spPr>
          <a:xfrm>
            <a:off x="1554480" y="2286001"/>
            <a:ext cx="9022080" cy="3992880"/>
          </a:xfrm>
          <a:prstGeom prst="rect">
            <a:avLst/>
          </a:prstGeom>
        </p:spPr>
      </p:pic>
    </p:spTree>
    <p:extLst>
      <p:ext uri="{BB962C8B-B14F-4D97-AF65-F5344CB8AC3E}">
        <p14:creationId xmlns:p14="http://schemas.microsoft.com/office/powerpoint/2010/main" xmlns="" val="400683781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739" y="982134"/>
            <a:ext cx="9603697" cy="781352"/>
          </a:xfrm>
        </p:spPr>
        <p:txBody>
          <a:bodyPr/>
          <a:lstStyle/>
          <a:p>
            <a:r>
              <a:rPr lang="en-US" dirty="0" smtClean="0"/>
              <a:t>TCP Datagram</a:t>
            </a:r>
            <a:endParaRPr lang="en-US" dirty="0"/>
          </a:p>
        </p:txBody>
      </p:sp>
      <p:sp>
        <p:nvSpPr>
          <p:cNvPr id="3" name="Content Placeholder 2"/>
          <p:cNvSpPr>
            <a:spLocks noGrp="1"/>
          </p:cNvSpPr>
          <p:nvPr>
            <p:ph idx="1"/>
          </p:nvPr>
        </p:nvSpPr>
        <p:spPr>
          <a:xfrm>
            <a:off x="1295738" y="1463040"/>
            <a:ext cx="9603697" cy="4968240"/>
          </a:xfrm>
        </p:spPr>
        <p:txBody>
          <a:bodyPr>
            <a:normAutofit fontScale="92500" lnSpcReduction="20000"/>
          </a:bodyPr>
          <a:lstStyle/>
          <a:p>
            <a:pPr marL="0" indent="0">
              <a:buNone/>
            </a:pPr>
            <a:endParaRPr lang="en-US" dirty="0"/>
          </a:p>
          <a:p>
            <a:r>
              <a:rPr lang="en-US" dirty="0"/>
              <a:t>Source port (16 bits): It defines the port number of the application program in the host of the sender </a:t>
            </a:r>
          </a:p>
          <a:p>
            <a:r>
              <a:rPr lang="en-US" dirty="0"/>
              <a:t>Destination port (16 bits): It defines the port number of the application program in the host of the receiver </a:t>
            </a:r>
          </a:p>
          <a:p>
            <a:r>
              <a:rPr lang="en-US" dirty="0"/>
              <a:t>Sequence number (32 bits): </a:t>
            </a:r>
            <a:endParaRPr lang="en-US" dirty="0" smtClean="0"/>
          </a:p>
          <a:p>
            <a:pPr lvl="1"/>
            <a:r>
              <a:rPr lang="en-US" dirty="0" smtClean="0"/>
              <a:t>It </a:t>
            </a:r>
            <a:r>
              <a:rPr lang="en-US" dirty="0"/>
              <a:t>conveys the receiving host which octet in this sequence comprises the first byte in the segment </a:t>
            </a:r>
            <a:endParaRPr lang="en-US" dirty="0" smtClean="0"/>
          </a:p>
          <a:p>
            <a:pPr lvl="1"/>
            <a:r>
              <a:rPr lang="en-US" dirty="0" smtClean="0"/>
              <a:t>Specifies position of transmitting data in original data stream</a:t>
            </a:r>
            <a:endParaRPr lang="en-US" dirty="0"/>
          </a:p>
          <a:p>
            <a:r>
              <a:rPr lang="en-US" dirty="0"/>
              <a:t>Acknowledgement number (32 bits): This specifies the sequence number of the next octet that receiver expects to receive </a:t>
            </a:r>
          </a:p>
          <a:p>
            <a:r>
              <a:rPr lang="en-US" dirty="0"/>
              <a:t>HLEN (4 bits): This field specifies the number of 32-bit words present in the TCP header </a:t>
            </a:r>
          </a:p>
          <a:p>
            <a:r>
              <a:rPr lang="en-US" dirty="0"/>
              <a:t>Control flag bits (6 bits): URG: Urgent </a:t>
            </a:r>
            <a:r>
              <a:rPr lang="en-US" dirty="0" smtClean="0"/>
              <a:t>pointer: says where non </a:t>
            </a:r>
            <a:r>
              <a:rPr lang="en-US" dirty="0" err="1" smtClean="0"/>
              <a:t>urgrnt</a:t>
            </a:r>
            <a:r>
              <a:rPr lang="en-US" dirty="0" smtClean="0"/>
              <a:t> data </a:t>
            </a:r>
            <a:r>
              <a:rPr lang="en-US" dirty="0" err="1" smtClean="0"/>
              <a:t>strats</a:t>
            </a:r>
            <a:r>
              <a:rPr lang="en-US" dirty="0" smtClean="0"/>
              <a:t> </a:t>
            </a:r>
            <a:endParaRPr lang="en-US" dirty="0"/>
          </a:p>
          <a:p>
            <a:pPr marL="0" indent="0">
              <a:buNone/>
            </a:pPr>
            <a:endParaRPr lang="en-US" dirty="0"/>
          </a:p>
        </p:txBody>
      </p:sp>
    </p:spTree>
    <p:extLst>
      <p:ext uri="{BB962C8B-B14F-4D97-AF65-F5344CB8AC3E}">
        <p14:creationId xmlns:p14="http://schemas.microsoft.com/office/powerpoint/2010/main" xmlns="" val="257250446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739" y="982134"/>
            <a:ext cx="9603697" cy="794416"/>
          </a:xfrm>
        </p:spPr>
        <p:txBody>
          <a:bodyPr/>
          <a:lstStyle/>
          <a:p>
            <a:r>
              <a:rPr lang="en-US" dirty="0" smtClean="0"/>
              <a:t>TCP Datagram</a:t>
            </a:r>
            <a:endParaRPr lang="en-US" dirty="0"/>
          </a:p>
        </p:txBody>
      </p:sp>
      <p:sp>
        <p:nvSpPr>
          <p:cNvPr id="3" name="Content Placeholder 2"/>
          <p:cNvSpPr>
            <a:spLocks noGrp="1"/>
          </p:cNvSpPr>
          <p:nvPr>
            <p:ph idx="1"/>
          </p:nvPr>
        </p:nvSpPr>
        <p:spPr>
          <a:xfrm>
            <a:off x="1295738" y="1698171"/>
            <a:ext cx="9603697" cy="4626429"/>
          </a:xfrm>
        </p:spPr>
        <p:txBody>
          <a:bodyPr>
            <a:normAutofit fontScale="92500" lnSpcReduction="10000"/>
          </a:bodyPr>
          <a:lstStyle/>
          <a:p>
            <a:endParaRPr lang="en-US" dirty="0"/>
          </a:p>
          <a:p>
            <a:r>
              <a:rPr lang="en-US" dirty="0"/>
              <a:t>ACK: Indicates whether acknowledge field is valid </a:t>
            </a:r>
          </a:p>
          <a:p>
            <a:r>
              <a:rPr lang="en-US" dirty="0"/>
              <a:t>• PSH: Push the data without buffering </a:t>
            </a:r>
          </a:p>
          <a:p>
            <a:r>
              <a:rPr lang="en-US" dirty="0"/>
              <a:t>• RST: Resent the connection </a:t>
            </a:r>
          </a:p>
          <a:p>
            <a:r>
              <a:rPr lang="en-US" dirty="0"/>
              <a:t>• SYN: Synchronize sequence numbers during connection establishment </a:t>
            </a:r>
          </a:p>
          <a:p>
            <a:r>
              <a:rPr lang="en-US" dirty="0"/>
              <a:t>• FIN: Terminate the connection </a:t>
            </a:r>
          </a:p>
          <a:p>
            <a:r>
              <a:rPr lang="en-US" dirty="0"/>
              <a:t>• Window (16 bits): Specifies the size of window </a:t>
            </a:r>
          </a:p>
          <a:p>
            <a:r>
              <a:rPr lang="en-US" dirty="0"/>
              <a:t>• Checksum (16 bits): Checksum used for error detection. </a:t>
            </a:r>
          </a:p>
          <a:p>
            <a:r>
              <a:rPr lang="en-US" dirty="0"/>
              <a:t>• User pointer (16 bits): Used only when URG flag is valid </a:t>
            </a:r>
          </a:p>
          <a:p>
            <a:r>
              <a:rPr lang="en-US" dirty="0"/>
              <a:t>• Options: Optional 40 bytes of </a:t>
            </a:r>
            <a:r>
              <a:rPr lang="en-US" dirty="0" smtClean="0"/>
              <a:t>information </a:t>
            </a:r>
            <a:endParaRPr lang="en-US" dirty="0"/>
          </a:p>
          <a:p>
            <a:pPr marL="0" indent="0">
              <a:buNone/>
            </a:pPr>
            <a:endParaRPr lang="en-US" dirty="0"/>
          </a:p>
        </p:txBody>
      </p:sp>
    </p:spTree>
    <p:extLst>
      <p:ext uri="{BB962C8B-B14F-4D97-AF65-F5344CB8AC3E}">
        <p14:creationId xmlns:p14="http://schemas.microsoft.com/office/powerpoint/2010/main" xmlns="" val="1700870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AutoShape 2"/>
          <p:cNvSpPr>
            <a:spLocks noChangeArrowheads="1"/>
          </p:cNvSpPr>
          <p:nvPr/>
        </p:nvSpPr>
        <p:spPr bwMode="auto">
          <a:xfrm>
            <a:off x="1847850" y="1125538"/>
            <a:ext cx="8534400" cy="4419600"/>
          </a:xfrm>
          <a:prstGeom prst="verticalScroll">
            <a:avLst>
              <a:gd name="adj" fmla="val 12500"/>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r>
              <a:rPr lang="en-GB" sz="2400"/>
              <a:t>Show that Class </a:t>
            </a:r>
            <a:r>
              <a:rPr lang="en-US" sz="2400" b="1" i="1">
                <a:solidFill>
                  <a:srgbClr val="FF3300"/>
                </a:solidFill>
                <a:effectLst>
                  <a:outerShdw blurRad="38100" dist="38100" dir="2700000" algn="tl">
                    <a:srgbClr val="000000"/>
                  </a:outerShdw>
                </a:effectLst>
              </a:rPr>
              <a:t>A</a:t>
            </a:r>
            <a:r>
              <a:rPr lang="en-US" sz="2400" b="1" i="1">
                <a:effectLst>
                  <a:outerShdw blurRad="38100" dist="38100" dir="2700000" algn="tl">
                    <a:srgbClr val="000000"/>
                  </a:outerShdw>
                </a:effectLst>
              </a:rPr>
              <a:t>  </a:t>
            </a:r>
            <a:r>
              <a:rPr lang="en-US" sz="2400" i="1"/>
              <a:t>has </a:t>
            </a:r>
          </a:p>
          <a:p>
            <a:pPr algn="ctr">
              <a:defRPr/>
            </a:pPr>
            <a:r>
              <a:rPr lang="en-US" sz="2400" i="1"/>
              <a:t>2</a:t>
            </a:r>
            <a:r>
              <a:rPr lang="en-US" sz="2400" i="1" baseline="30000"/>
              <a:t>31</a:t>
            </a:r>
            <a:r>
              <a:rPr lang="en-US" sz="2400" i="1"/>
              <a:t> =</a:t>
            </a:r>
            <a:r>
              <a:rPr lang="en-US" sz="2400" b="1" i="1">
                <a:effectLst>
                  <a:outerShdw blurRad="38100" dist="38100" dir="2700000" algn="tl">
                    <a:srgbClr val="000000"/>
                  </a:outerShdw>
                </a:effectLst>
              </a:rPr>
              <a:t> </a:t>
            </a:r>
            <a:r>
              <a:rPr lang="en-US" sz="2400"/>
              <a:t>2,147,483,648 addresses</a:t>
            </a:r>
          </a:p>
        </p:txBody>
      </p:sp>
      <p:sp>
        <p:nvSpPr>
          <p:cNvPr id="108547" name="Text Box 3"/>
          <p:cNvSpPr txBox="1">
            <a:spLocks noChangeArrowheads="1"/>
          </p:cNvSpPr>
          <p:nvPr/>
        </p:nvSpPr>
        <p:spPr bwMode="auto">
          <a:xfrm>
            <a:off x="5375276" y="188914"/>
            <a:ext cx="1997663"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defRPr/>
            </a:pPr>
            <a:r>
              <a:rPr lang="en-US" sz="3200" b="1" i="1">
                <a:effectLst>
                  <a:outerShdw blurRad="38100" dist="38100" dir="2700000" algn="tl">
                    <a:srgbClr val="C0C0C0"/>
                  </a:outerShdw>
                </a:effectLst>
                <a:latin typeface="Times New Roman" panose="02020603050405020304" pitchFamily="18" charset="0"/>
              </a:rPr>
              <a:t>Example 5</a:t>
            </a:r>
          </a:p>
        </p:txBody>
      </p:sp>
    </p:spTree>
    <p:extLst>
      <p:ext uri="{BB962C8B-B14F-4D97-AF65-F5344CB8AC3E}">
        <p14:creationId xmlns:p14="http://schemas.microsoft.com/office/powerpoint/2010/main" xmlns="" val="3792517915"/>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offered by TCP</a:t>
            </a:r>
            <a:endParaRPr lang="en-US" dirty="0"/>
          </a:p>
        </p:txBody>
      </p:sp>
      <p:pic>
        <p:nvPicPr>
          <p:cNvPr id="4" name="Content Placeholder 3"/>
          <p:cNvPicPr>
            <a:picLocks noGrp="1" noChangeAspect="1"/>
          </p:cNvPicPr>
          <p:nvPr>
            <p:ph idx="1"/>
          </p:nvPr>
        </p:nvPicPr>
        <p:blipFill>
          <a:blip r:embed="rId2"/>
          <a:stretch>
            <a:fillRect/>
          </a:stretch>
        </p:blipFill>
        <p:spPr>
          <a:xfrm>
            <a:off x="4892041" y="988374"/>
            <a:ext cx="6619502" cy="5000946"/>
          </a:xfrm>
          <a:prstGeom prst="rect">
            <a:avLst/>
          </a:prstGeom>
        </p:spPr>
      </p:pic>
      <p:sp>
        <p:nvSpPr>
          <p:cNvPr id="5" name="Text Placeholder 4"/>
          <p:cNvSpPr>
            <a:spLocks noGrp="1"/>
          </p:cNvSpPr>
          <p:nvPr>
            <p:ph type="body" sz="half" idx="2"/>
          </p:nvPr>
        </p:nvSpPr>
        <p:spPr/>
        <p:txBody>
          <a:bodyPr>
            <a:normAutofit lnSpcReduction="10000"/>
          </a:bodyPr>
          <a:lstStyle/>
          <a:p>
            <a:r>
              <a:rPr lang="en-US" sz="2800" dirty="0" smtClean="0">
                <a:solidFill>
                  <a:srgbClr val="FF0000"/>
                </a:solidFill>
              </a:rPr>
              <a:t>Process to process communication</a:t>
            </a:r>
          </a:p>
          <a:p>
            <a:pPr algn="just"/>
            <a:r>
              <a:rPr lang="en-US" sz="2000" dirty="0" smtClean="0"/>
              <a:t>Like UDP, TCP provides process-to-process communication using port numbers. Table lists some well-known port numbers used by TCP</a:t>
            </a:r>
            <a:endParaRPr lang="en-US" sz="2000" dirty="0"/>
          </a:p>
        </p:txBody>
      </p:sp>
    </p:spTree>
    <p:extLst>
      <p:ext uri="{BB962C8B-B14F-4D97-AF65-F5344CB8AC3E}">
        <p14:creationId xmlns:p14="http://schemas.microsoft.com/office/powerpoint/2010/main" xmlns="" val="273180198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SERVICE</a:t>
            </a:r>
            <a:endParaRPr lang="en-US" dirty="0"/>
          </a:p>
        </p:txBody>
      </p:sp>
      <p:sp>
        <p:nvSpPr>
          <p:cNvPr id="3" name="Content Placeholder 2"/>
          <p:cNvSpPr>
            <a:spLocks noGrp="1"/>
          </p:cNvSpPr>
          <p:nvPr>
            <p:ph idx="1"/>
          </p:nvPr>
        </p:nvSpPr>
        <p:spPr/>
        <p:txBody>
          <a:bodyPr>
            <a:normAutofit/>
          </a:bodyPr>
          <a:lstStyle/>
          <a:p>
            <a:pPr algn="just"/>
            <a:r>
              <a:rPr lang="en-US" sz="2400" dirty="0" smtClean="0"/>
              <a:t>TCP, on the other hand, allows the sending process to deliver data as a stream of bytes and allows the receiving process to obtain data as a stream of bytes. TCP creates an environment in which the two processes seem to be connected by an imaginary "tube“ that carries their data across the Internet. This imaginary environment is depicted in Figure. The sending process produces (writes to) the stream of bytes, and the receiving process consumes (reads from) them.</a:t>
            </a:r>
            <a:endParaRPr lang="en-US" sz="2400" dirty="0"/>
          </a:p>
        </p:txBody>
      </p:sp>
      <p:sp>
        <p:nvSpPr>
          <p:cNvPr id="4" name="Text Placeholder 3"/>
          <p:cNvSpPr>
            <a:spLocks noGrp="1"/>
          </p:cNvSpPr>
          <p:nvPr>
            <p:ph type="body" sz="half" idx="2"/>
          </p:nvPr>
        </p:nvSpPr>
        <p:spPr/>
        <p:txBody>
          <a:bodyPr/>
          <a:lstStyle/>
          <a:p>
            <a:endParaRPr lang="en-US" dirty="0"/>
          </a:p>
        </p:txBody>
      </p:sp>
      <p:pic>
        <p:nvPicPr>
          <p:cNvPr id="217090" name="Picture 2"/>
          <p:cNvPicPr>
            <a:picLocks noChangeAspect="1" noChangeArrowheads="1"/>
          </p:cNvPicPr>
          <p:nvPr/>
        </p:nvPicPr>
        <p:blipFill>
          <a:blip r:embed="rId2"/>
          <a:srcRect/>
          <a:stretch>
            <a:fillRect/>
          </a:stretch>
        </p:blipFill>
        <p:spPr bwMode="auto">
          <a:xfrm>
            <a:off x="657225" y="2991395"/>
            <a:ext cx="4502604" cy="3213462"/>
          </a:xfrm>
          <a:prstGeom prst="rect">
            <a:avLst/>
          </a:prstGeom>
          <a:noFill/>
          <a:ln w="9525">
            <a:noFill/>
            <a:miter lim="800000"/>
            <a:headEnd/>
            <a:tailEnd/>
          </a:ln>
          <a:effectLst/>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TCP services</a:t>
            </a:r>
            <a:endParaRPr lang="en-US" dirty="0"/>
          </a:p>
        </p:txBody>
      </p:sp>
      <p:sp>
        <p:nvSpPr>
          <p:cNvPr id="9" name="Text Placeholder 8"/>
          <p:cNvSpPr>
            <a:spLocks noGrp="1"/>
          </p:cNvSpPr>
          <p:nvPr>
            <p:ph type="body" idx="1"/>
          </p:nvPr>
        </p:nvSpPr>
        <p:spPr/>
        <p:txBody>
          <a:bodyPr/>
          <a:lstStyle/>
          <a:p>
            <a:r>
              <a:rPr lang="en-US" dirty="0" smtClean="0"/>
              <a:t>Full duplex communication</a:t>
            </a:r>
            <a:endParaRPr lang="en-US" dirty="0"/>
          </a:p>
        </p:txBody>
      </p:sp>
      <p:sp>
        <p:nvSpPr>
          <p:cNvPr id="10" name="Content Placeholder 9"/>
          <p:cNvSpPr>
            <a:spLocks noGrp="1"/>
          </p:cNvSpPr>
          <p:nvPr>
            <p:ph sz="half" idx="2"/>
          </p:nvPr>
        </p:nvSpPr>
        <p:spPr/>
        <p:txBody>
          <a:bodyPr/>
          <a:lstStyle/>
          <a:p>
            <a:r>
              <a:rPr lang="en-US" dirty="0" smtClean="0"/>
              <a:t>TCP offers full-duplex service, in which data can flow in both directions at the same time</a:t>
            </a:r>
          </a:p>
          <a:p>
            <a:pPr>
              <a:buNone/>
            </a:pPr>
            <a:r>
              <a:rPr lang="en-US" sz="2800" dirty="0" smtClean="0">
                <a:solidFill>
                  <a:srgbClr val="FF0000"/>
                </a:solidFill>
              </a:rPr>
              <a:t>Reliable services</a:t>
            </a:r>
          </a:p>
          <a:p>
            <a:r>
              <a:rPr lang="en-US" dirty="0" smtClean="0"/>
              <a:t>TCP is a reliable transport protocol. It uses an acknowledgment mechanism to check the safe and sound arrival of data</a:t>
            </a:r>
            <a:endParaRPr lang="en-US" dirty="0"/>
          </a:p>
        </p:txBody>
      </p:sp>
      <p:sp>
        <p:nvSpPr>
          <p:cNvPr id="11" name="Text Placeholder 10"/>
          <p:cNvSpPr>
            <a:spLocks noGrp="1"/>
          </p:cNvSpPr>
          <p:nvPr>
            <p:ph type="body" sz="quarter" idx="3"/>
          </p:nvPr>
        </p:nvSpPr>
        <p:spPr/>
        <p:txBody>
          <a:bodyPr/>
          <a:lstStyle/>
          <a:p>
            <a:r>
              <a:rPr lang="en-US" dirty="0" smtClean="0"/>
              <a:t>Connection oriented services</a:t>
            </a:r>
            <a:endParaRPr lang="en-US" dirty="0"/>
          </a:p>
        </p:txBody>
      </p:sp>
      <p:sp>
        <p:nvSpPr>
          <p:cNvPr id="12" name="Content Placeholder 11"/>
          <p:cNvSpPr>
            <a:spLocks noGrp="1"/>
          </p:cNvSpPr>
          <p:nvPr>
            <p:ph sz="quarter" idx="4"/>
          </p:nvPr>
        </p:nvSpPr>
        <p:spPr/>
        <p:txBody>
          <a:bodyPr>
            <a:normAutofit/>
          </a:bodyPr>
          <a:lstStyle/>
          <a:p>
            <a:r>
              <a:rPr lang="en-US" dirty="0" smtClean="0"/>
              <a:t>TCP, unlike UDP, is a connection-oriented protocol. When a process at site A wants to send and receive data from another process at site B, the following occurs:</a:t>
            </a:r>
          </a:p>
          <a:p>
            <a:pPr lvl="1"/>
            <a:r>
              <a:rPr lang="en-US" dirty="0" smtClean="0"/>
              <a:t>The two TCPs establish a connection between them.</a:t>
            </a:r>
          </a:p>
          <a:p>
            <a:pPr lvl="1"/>
            <a:r>
              <a:rPr lang="en-US" dirty="0" smtClean="0"/>
              <a:t> Data are exchanged in both directions.</a:t>
            </a:r>
          </a:p>
          <a:p>
            <a:pPr lvl="1"/>
            <a:r>
              <a:rPr lang="en-US" dirty="0" smtClean="0"/>
              <a:t>The connection is terminated.</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TCP VS UDP</a:t>
            </a:r>
            <a:endParaRPr lang="en-US" dirty="0"/>
          </a:p>
        </p:txBody>
      </p:sp>
      <p:sp>
        <p:nvSpPr>
          <p:cNvPr id="6" name="Content Placeholder 5"/>
          <p:cNvSpPr>
            <a:spLocks noGrp="1"/>
          </p:cNvSpPr>
          <p:nvPr>
            <p:ph sz="half" idx="1"/>
          </p:nvPr>
        </p:nvSpPr>
        <p:spPr/>
        <p:txBody>
          <a:bodyPr>
            <a:noAutofit/>
          </a:bodyPr>
          <a:lstStyle/>
          <a:p>
            <a:pPr algn="just"/>
            <a:r>
              <a:rPr lang="en-US" sz="1400" i="1" dirty="0"/>
              <a:t>Reliability</a:t>
            </a:r>
            <a:r>
              <a:rPr lang="en-US" sz="1400" dirty="0"/>
              <a:t>: TCP is connection-oriented protocol. When a file or message send it will get delivered unless connections fails. If connection lost, the server will request the lost part. There is no corruption while transferring a message</a:t>
            </a:r>
            <a:r>
              <a:rPr lang="en-US" sz="1400" dirty="0" smtClean="0"/>
              <a:t>.</a:t>
            </a:r>
          </a:p>
          <a:p>
            <a:pPr algn="just"/>
            <a:r>
              <a:rPr lang="en-US" sz="1400" i="1" dirty="0"/>
              <a:t>Ordered</a:t>
            </a:r>
            <a:r>
              <a:rPr lang="en-US" sz="1400" dirty="0"/>
              <a:t>: If you send two messages along a connection, one after the other, you know the first message will get there first. You don't have to worry about data arriving in the wrong </a:t>
            </a:r>
            <a:r>
              <a:rPr lang="en-US" sz="1400" dirty="0" smtClean="0"/>
              <a:t>order</a:t>
            </a:r>
          </a:p>
          <a:p>
            <a:pPr algn="just"/>
            <a:r>
              <a:rPr lang="en-US" sz="1400" i="1" dirty="0"/>
              <a:t>Streaming</a:t>
            </a:r>
            <a:r>
              <a:rPr lang="en-US" sz="1400" dirty="0"/>
              <a:t>: Data is read as a "stream," with nothing distinguishing where one packet ends and another begins. There may be multiple packets per read </a:t>
            </a:r>
            <a:r>
              <a:rPr lang="en-US" sz="1400" dirty="0" smtClean="0"/>
              <a:t>call</a:t>
            </a:r>
          </a:p>
          <a:p>
            <a:pPr algn="just"/>
            <a:r>
              <a:rPr lang="en-US" sz="1400" i="1" dirty="0"/>
              <a:t>Examples</a:t>
            </a:r>
            <a:r>
              <a:rPr lang="en-US" sz="1400" dirty="0"/>
              <a:t>: World Wide Web (Apache TCP port 80), e-mail (SMTP TCP port 25 Postfix MTA), File Transfer Protocol (FTP port 21) and Secure Shell (</a:t>
            </a:r>
            <a:r>
              <a:rPr lang="en-US" sz="1400" dirty="0" err="1"/>
              <a:t>OpenSSH</a:t>
            </a:r>
            <a:r>
              <a:rPr lang="en-US" sz="1400" dirty="0"/>
              <a:t> port 22) </a:t>
            </a:r>
            <a:r>
              <a:rPr lang="en-US" sz="1400" dirty="0" err="1"/>
              <a:t>etc</a:t>
            </a:r>
            <a:endParaRPr lang="en-US" sz="1400" dirty="0"/>
          </a:p>
        </p:txBody>
      </p:sp>
      <p:sp>
        <p:nvSpPr>
          <p:cNvPr id="7" name="Content Placeholder 6"/>
          <p:cNvSpPr>
            <a:spLocks noGrp="1"/>
          </p:cNvSpPr>
          <p:nvPr>
            <p:ph sz="half" idx="2"/>
          </p:nvPr>
        </p:nvSpPr>
        <p:spPr/>
        <p:txBody>
          <a:bodyPr>
            <a:normAutofit fontScale="92500" lnSpcReduction="20000"/>
          </a:bodyPr>
          <a:lstStyle/>
          <a:p>
            <a:r>
              <a:rPr lang="en-US" i="1" dirty="0"/>
              <a:t>Reliability</a:t>
            </a:r>
            <a:r>
              <a:rPr lang="en-US" dirty="0"/>
              <a:t>: UDP is connectionless protocol. When you a send a data or message, you don't know if it'll get there, it could get lost on the way. There may be corruption while </a:t>
            </a:r>
            <a:r>
              <a:rPr lang="en-US" dirty="0" smtClean="0"/>
              <a:t>transferring </a:t>
            </a:r>
            <a:r>
              <a:rPr lang="en-US" dirty="0"/>
              <a:t>a </a:t>
            </a:r>
            <a:r>
              <a:rPr lang="en-US" dirty="0" smtClean="0"/>
              <a:t>message</a:t>
            </a:r>
          </a:p>
          <a:p>
            <a:r>
              <a:rPr lang="en-US" i="1" dirty="0"/>
              <a:t>Ordered</a:t>
            </a:r>
            <a:r>
              <a:rPr lang="en-US" dirty="0"/>
              <a:t>: If you send two messages out, you don't know what order they'll arrive in i.e. </a:t>
            </a:r>
            <a:r>
              <a:rPr lang="en-US" b="1" dirty="0"/>
              <a:t>no </a:t>
            </a:r>
            <a:r>
              <a:rPr lang="en-US" b="1" dirty="0" smtClean="0"/>
              <a:t>ordered</a:t>
            </a:r>
          </a:p>
          <a:p>
            <a:r>
              <a:rPr lang="en-US" i="1" dirty="0"/>
              <a:t>Datagrams</a:t>
            </a:r>
            <a:r>
              <a:rPr lang="en-US" dirty="0"/>
              <a:t>: Packets are sent individually and are guaranteed to be whole if they arrive. One packet per one read </a:t>
            </a:r>
            <a:r>
              <a:rPr lang="en-US" dirty="0" smtClean="0"/>
              <a:t>call</a:t>
            </a:r>
          </a:p>
          <a:p>
            <a:r>
              <a:rPr lang="en-US" i="1" dirty="0"/>
              <a:t>Examples</a:t>
            </a:r>
            <a:r>
              <a:rPr lang="en-US" dirty="0"/>
              <a:t>: Domain Name System (DNS UDP port 53), streaming media applications such as IPTV or movies, Voice over IP (VoIP), Trivial File Transfer Protocol (TFTP) and online multiplayer games etc</a:t>
            </a:r>
          </a:p>
        </p:txBody>
      </p:sp>
    </p:spTree>
    <p:extLst>
      <p:ext uri="{BB962C8B-B14F-4D97-AF65-F5344CB8AC3E}">
        <p14:creationId xmlns:p14="http://schemas.microsoft.com/office/powerpoint/2010/main" xmlns="" val="4123089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
          <p:cNvSpPr txBox="1">
            <a:spLocks noChangeArrowheads="1"/>
          </p:cNvSpPr>
          <p:nvPr/>
        </p:nvSpPr>
        <p:spPr bwMode="auto">
          <a:xfrm>
            <a:off x="5951538" y="765176"/>
            <a:ext cx="1542410" cy="46166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defRPr/>
            </a:pPr>
            <a:r>
              <a:rPr lang="en-US" sz="2400" b="1" i="1">
                <a:effectLst>
                  <a:outerShdw blurRad="38100" dist="38100" dir="2700000" algn="tl">
                    <a:srgbClr val="C0C0C0"/>
                  </a:outerShdw>
                </a:effectLst>
                <a:latin typeface="Times New Roman" panose="02020603050405020304" pitchFamily="18" charset="0"/>
              </a:rPr>
              <a:t>Example 6</a:t>
            </a:r>
          </a:p>
        </p:txBody>
      </p:sp>
      <p:sp>
        <p:nvSpPr>
          <p:cNvPr id="110595" name="Text Box 3"/>
          <p:cNvSpPr txBox="1">
            <a:spLocks noChangeArrowheads="1"/>
          </p:cNvSpPr>
          <p:nvPr/>
        </p:nvSpPr>
        <p:spPr bwMode="auto">
          <a:xfrm>
            <a:off x="5951538" y="3327740"/>
            <a:ext cx="1619354"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defRPr/>
            </a:pPr>
            <a:r>
              <a:rPr lang="en-US" sz="3200" b="1" i="1">
                <a:effectLst>
                  <a:outerShdw blurRad="38100" dist="38100" dir="2700000" algn="tl">
                    <a:srgbClr val="C0C0C0"/>
                  </a:outerShdw>
                </a:effectLst>
                <a:latin typeface="Times New Roman" panose="02020603050405020304" pitchFamily="18" charset="0"/>
              </a:rPr>
              <a:t>Solution</a:t>
            </a:r>
          </a:p>
        </p:txBody>
      </p:sp>
      <p:sp>
        <p:nvSpPr>
          <p:cNvPr id="47108" name="AutoShape 4"/>
          <p:cNvSpPr>
            <a:spLocks noChangeArrowheads="1"/>
          </p:cNvSpPr>
          <p:nvPr/>
        </p:nvSpPr>
        <p:spPr bwMode="auto">
          <a:xfrm>
            <a:off x="3211986" y="1226841"/>
            <a:ext cx="7021513" cy="2060575"/>
          </a:xfrm>
          <a:prstGeom prst="verticalScroll">
            <a:avLst>
              <a:gd name="adj" fmla="val 12500"/>
            </a:avLst>
          </a:prstGeom>
          <a:solidFill>
            <a:srgbClr val="66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sz="2400"/>
              <a:t>Find the class of the following IP addresses</a:t>
            </a:r>
          </a:p>
          <a:p>
            <a:pPr algn="ctr"/>
            <a:r>
              <a:rPr lang="en-US" sz="2400" b="1"/>
              <a:t> 0</a:t>
            </a:r>
            <a:r>
              <a:rPr lang="en-US" sz="2400"/>
              <a:t>0000001  00001011   00001011 11101111</a:t>
            </a:r>
          </a:p>
          <a:p>
            <a:pPr algn="ctr"/>
            <a:r>
              <a:rPr lang="en-US" sz="2400"/>
              <a:t>11000001  00001011   00001011 11101111</a:t>
            </a:r>
            <a:endParaRPr lang="en-GB" sz="2400"/>
          </a:p>
          <a:p>
            <a:pPr algn="ctr"/>
            <a:endParaRPr lang="en-US" sz="2400"/>
          </a:p>
        </p:txBody>
      </p:sp>
      <p:sp>
        <p:nvSpPr>
          <p:cNvPr id="47109" name="AutoShape 5"/>
          <p:cNvSpPr>
            <a:spLocks noChangeArrowheads="1"/>
          </p:cNvSpPr>
          <p:nvPr/>
        </p:nvSpPr>
        <p:spPr bwMode="auto">
          <a:xfrm>
            <a:off x="3211985" y="4072074"/>
            <a:ext cx="7021513" cy="2060575"/>
          </a:xfrm>
          <a:prstGeom prst="verticalScroll">
            <a:avLst>
              <a:gd name="adj" fmla="val 12500"/>
            </a:avLst>
          </a:prstGeom>
          <a:solidFill>
            <a:srgbClr val="66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buFontTx/>
              <a:buChar char="•"/>
            </a:pPr>
            <a:r>
              <a:rPr lang="en-US" sz="2400" b="1"/>
              <a:t>0</a:t>
            </a:r>
            <a:r>
              <a:rPr lang="en-US" sz="2400"/>
              <a:t>0000001  00001011   00001011 11101111</a:t>
            </a:r>
          </a:p>
          <a:p>
            <a:pPr algn="ctr"/>
            <a:r>
              <a:rPr lang="en-GB" sz="2400"/>
              <a:t>1</a:t>
            </a:r>
            <a:r>
              <a:rPr lang="en-GB" sz="2400" baseline="30000"/>
              <a:t>st</a:t>
            </a:r>
            <a:r>
              <a:rPr lang="en-GB" sz="2400"/>
              <a:t> is 0, hence it is Class A</a:t>
            </a:r>
            <a:endParaRPr lang="en-US" sz="2400"/>
          </a:p>
          <a:p>
            <a:pPr algn="ctr">
              <a:buFontTx/>
              <a:buChar char="•"/>
            </a:pPr>
            <a:r>
              <a:rPr lang="en-US" sz="2400"/>
              <a:t>11000001  00001011   00001011 11101111</a:t>
            </a:r>
            <a:endParaRPr lang="en-GB" sz="2400"/>
          </a:p>
          <a:p>
            <a:pPr algn="ctr"/>
            <a:r>
              <a:rPr lang="en-GB" sz="2000">
                <a:solidFill>
                  <a:schemeClr val="hlink"/>
                </a:solidFill>
              </a:rPr>
              <a:t>1</a:t>
            </a:r>
            <a:r>
              <a:rPr lang="en-GB" sz="2000" baseline="30000">
                <a:solidFill>
                  <a:schemeClr val="hlink"/>
                </a:solidFill>
              </a:rPr>
              <a:t>st</a:t>
            </a:r>
            <a:r>
              <a:rPr lang="en-GB" sz="2000">
                <a:solidFill>
                  <a:schemeClr val="hlink"/>
                </a:solidFill>
              </a:rPr>
              <a:t> and 2</a:t>
            </a:r>
            <a:r>
              <a:rPr lang="en-GB" sz="2000" baseline="30000">
                <a:solidFill>
                  <a:schemeClr val="hlink"/>
                </a:solidFill>
              </a:rPr>
              <a:t>nd</a:t>
            </a:r>
            <a:r>
              <a:rPr lang="en-GB" sz="2000">
                <a:solidFill>
                  <a:schemeClr val="hlink"/>
                </a:solidFill>
              </a:rPr>
              <a:t> bits are 1, and 3</a:t>
            </a:r>
            <a:r>
              <a:rPr lang="en-GB" sz="2000" baseline="30000">
                <a:solidFill>
                  <a:schemeClr val="hlink"/>
                </a:solidFill>
              </a:rPr>
              <a:t>rd</a:t>
            </a:r>
            <a:r>
              <a:rPr lang="en-GB" sz="2000">
                <a:solidFill>
                  <a:schemeClr val="hlink"/>
                </a:solidFill>
              </a:rPr>
              <a:t> bit is 0 hence, Class C </a:t>
            </a:r>
          </a:p>
        </p:txBody>
      </p:sp>
    </p:spTree>
    <p:extLst>
      <p:ext uri="{BB962C8B-B14F-4D97-AF65-F5344CB8AC3E}">
        <p14:creationId xmlns:p14="http://schemas.microsoft.com/office/powerpoint/2010/main" xmlns="" val="25924143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1600200" y="0"/>
            <a:ext cx="161448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a:solidFill>
                  <a:schemeClr val="accent2"/>
                </a:solidFill>
                <a:latin typeface="Times New Roman" panose="02020603050405020304" pitchFamily="18" charset="0"/>
              </a:rPr>
              <a:t>Figure  4-5</a:t>
            </a:r>
          </a:p>
        </p:txBody>
      </p:sp>
      <p:pic>
        <p:nvPicPr>
          <p:cNvPr id="4915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640014" y="2924176"/>
            <a:ext cx="7089775" cy="2740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9156" name="Text Box 4"/>
          <p:cNvSpPr txBox="1">
            <a:spLocks noChangeArrowheads="1"/>
          </p:cNvSpPr>
          <p:nvPr/>
        </p:nvSpPr>
        <p:spPr bwMode="auto">
          <a:xfrm>
            <a:off x="2855914" y="1196975"/>
            <a:ext cx="6535737"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latin typeface="Times New Roman" panose="02020603050405020304" pitchFamily="18" charset="0"/>
              </a:rPr>
              <a:t>Finding the class in decimal notation</a:t>
            </a:r>
          </a:p>
        </p:txBody>
      </p:sp>
    </p:spTree>
    <p:extLst>
      <p:ext uri="{BB962C8B-B14F-4D97-AF65-F5344CB8AC3E}">
        <p14:creationId xmlns:p14="http://schemas.microsoft.com/office/powerpoint/2010/main" xmlns="" val="35312666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5951538" y="765176"/>
            <a:ext cx="1542410" cy="46166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defRPr/>
            </a:pPr>
            <a:r>
              <a:rPr lang="en-US" sz="2400" b="1" i="1">
                <a:effectLst>
                  <a:outerShdw blurRad="38100" dist="38100" dir="2700000" algn="tl">
                    <a:srgbClr val="C0C0C0"/>
                  </a:outerShdw>
                </a:effectLst>
                <a:latin typeface="Times New Roman" panose="02020603050405020304" pitchFamily="18" charset="0"/>
              </a:rPr>
              <a:t>Example 7</a:t>
            </a:r>
          </a:p>
        </p:txBody>
      </p:sp>
      <p:sp>
        <p:nvSpPr>
          <p:cNvPr id="112643" name="Text Box 3"/>
          <p:cNvSpPr txBox="1">
            <a:spLocks noChangeArrowheads="1"/>
          </p:cNvSpPr>
          <p:nvPr/>
        </p:nvSpPr>
        <p:spPr bwMode="auto">
          <a:xfrm>
            <a:off x="5951538" y="3544889"/>
            <a:ext cx="1619354"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defRPr/>
            </a:pPr>
            <a:r>
              <a:rPr lang="en-US" sz="3200" b="1" i="1">
                <a:effectLst>
                  <a:outerShdw blurRad="38100" dist="38100" dir="2700000" algn="tl">
                    <a:srgbClr val="C0C0C0"/>
                  </a:outerShdw>
                </a:effectLst>
                <a:latin typeface="Times New Roman" panose="02020603050405020304" pitchFamily="18" charset="0"/>
              </a:rPr>
              <a:t>Solution</a:t>
            </a:r>
          </a:p>
        </p:txBody>
      </p:sp>
      <p:sp>
        <p:nvSpPr>
          <p:cNvPr id="51204" name="AutoShape 4"/>
          <p:cNvSpPr>
            <a:spLocks noChangeArrowheads="1"/>
          </p:cNvSpPr>
          <p:nvPr/>
        </p:nvSpPr>
        <p:spPr bwMode="auto">
          <a:xfrm>
            <a:off x="3216276" y="1484314"/>
            <a:ext cx="7021513" cy="2060575"/>
          </a:xfrm>
          <a:prstGeom prst="verticalScroll">
            <a:avLst>
              <a:gd name="adj" fmla="val 12500"/>
            </a:avLst>
          </a:prstGeom>
          <a:solidFill>
            <a:srgbClr val="66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sz="2400"/>
              <a:t>Find the class of the following addresses</a:t>
            </a:r>
          </a:p>
          <a:p>
            <a:pPr algn="ctr"/>
            <a:r>
              <a:rPr lang="en-GB" sz="2400"/>
              <a:t>158.223.1.108</a:t>
            </a:r>
          </a:p>
          <a:p>
            <a:pPr algn="ctr"/>
            <a:r>
              <a:rPr lang="en-GB" sz="2400"/>
              <a:t>227.13.14.88</a:t>
            </a:r>
          </a:p>
          <a:p>
            <a:pPr algn="ctr"/>
            <a:r>
              <a:rPr lang="en-US" sz="2400" b="1"/>
              <a:t> </a:t>
            </a:r>
            <a:endParaRPr lang="en-US" sz="2400"/>
          </a:p>
        </p:txBody>
      </p:sp>
      <p:sp>
        <p:nvSpPr>
          <p:cNvPr id="51205" name="AutoShape 5"/>
          <p:cNvSpPr>
            <a:spLocks noChangeArrowheads="1"/>
          </p:cNvSpPr>
          <p:nvPr/>
        </p:nvSpPr>
        <p:spPr bwMode="auto">
          <a:xfrm>
            <a:off x="3211987" y="4234181"/>
            <a:ext cx="7021512" cy="2060575"/>
          </a:xfrm>
          <a:prstGeom prst="verticalScroll">
            <a:avLst>
              <a:gd name="adj" fmla="val 12500"/>
            </a:avLst>
          </a:prstGeom>
          <a:solidFill>
            <a:srgbClr val="66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buFontTx/>
              <a:buChar char="•"/>
            </a:pPr>
            <a:r>
              <a:rPr lang="en-GB" sz="2400"/>
              <a:t>158.223.1.108</a:t>
            </a:r>
          </a:p>
          <a:p>
            <a:pPr algn="ctr"/>
            <a:r>
              <a:rPr lang="en-GB" sz="2400"/>
              <a:t>1</a:t>
            </a:r>
            <a:r>
              <a:rPr lang="en-GB" sz="2400" baseline="30000"/>
              <a:t>st</a:t>
            </a:r>
            <a:r>
              <a:rPr lang="en-GB" sz="2400"/>
              <a:t> byte = 158  (128&lt;158&lt;191)  class B</a:t>
            </a:r>
          </a:p>
          <a:p>
            <a:pPr algn="ctr">
              <a:buFontTx/>
              <a:buChar char="•"/>
            </a:pPr>
            <a:r>
              <a:rPr lang="en-GB" sz="2400"/>
              <a:t>227.13.14.88</a:t>
            </a:r>
          </a:p>
          <a:p>
            <a:pPr algn="ctr"/>
            <a:r>
              <a:rPr lang="en-GB" sz="2400"/>
              <a:t>1</a:t>
            </a:r>
            <a:r>
              <a:rPr lang="en-GB" sz="2400" baseline="30000"/>
              <a:t>st</a:t>
            </a:r>
            <a:r>
              <a:rPr lang="en-GB" sz="2400"/>
              <a:t> byte = 227 (224&lt;227&lt;239) class D</a:t>
            </a:r>
          </a:p>
          <a:p>
            <a:pPr algn="ctr">
              <a:buFontTx/>
              <a:buChar char="•"/>
            </a:pPr>
            <a:endParaRPr lang="en-GB" sz="2400"/>
          </a:p>
        </p:txBody>
      </p:sp>
    </p:spTree>
    <p:extLst>
      <p:ext uri="{BB962C8B-B14F-4D97-AF65-F5344CB8AC3E}">
        <p14:creationId xmlns:p14="http://schemas.microsoft.com/office/powerpoint/2010/main" xmlns="" val="2047637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1600200" y="0"/>
            <a:ext cx="161448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a:solidFill>
                  <a:schemeClr val="accent2"/>
                </a:solidFill>
                <a:latin typeface="Times New Roman" panose="02020603050405020304" pitchFamily="18" charset="0"/>
              </a:rPr>
              <a:t>Figure  4-6</a:t>
            </a:r>
          </a:p>
        </p:txBody>
      </p:sp>
      <p:pic>
        <p:nvPicPr>
          <p:cNvPr id="55299"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703389" y="2781300"/>
            <a:ext cx="8556625" cy="275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5300" name="Text Box 4"/>
          <p:cNvSpPr txBox="1">
            <a:spLocks noChangeArrowheads="1"/>
          </p:cNvSpPr>
          <p:nvPr/>
        </p:nvSpPr>
        <p:spPr bwMode="auto">
          <a:xfrm>
            <a:off x="4583114" y="908050"/>
            <a:ext cx="3049587"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latin typeface="Times New Roman" panose="02020603050405020304" pitchFamily="18" charset="0"/>
              </a:rPr>
              <a:t>Netid and hostid</a:t>
            </a:r>
          </a:p>
        </p:txBody>
      </p:sp>
    </p:spTree>
    <p:extLst>
      <p:ext uri="{BB962C8B-B14F-4D97-AF65-F5344CB8AC3E}">
        <p14:creationId xmlns:p14="http://schemas.microsoft.com/office/powerpoint/2010/main" xmlns="" val="15542695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1600200" y="0"/>
            <a:ext cx="161448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a:solidFill>
                  <a:schemeClr val="accent2"/>
                </a:solidFill>
                <a:latin typeface="Times New Roman" panose="02020603050405020304" pitchFamily="18" charset="0"/>
              </a:rPr>
              <a:t>Figure  4-7</a:t>
            </a:r>
          </a:p>
        </p:txBody>
      </p:sp>
      <p:pic>
        <p:nvPicPr>
          <p:cNvPr id="5734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339976" y="887414"/>
            <a:ext cx="7870825" cy="5437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7348" name="Text Box 4"/>
          <p:cNvSpPr txBox="1">
            <a:spLocks noChangeArrowheads="1"/>
          </p:cNvSpPr>
          <p:nvPr/>
        </p:nvSpPr>
        <p:spPr bwMode="auto">
          <a:xfrm>
            <a:off x="4418014" y="95250"/>
            <a:ext cx="3087687"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chemeClr val="accent2"/>
                </a:solidFill>
                <a:latin typeface="Times New Roman" panose="02020603050405020304" pitchFamily="18" charset="0"/>
              </a:rPr>
              <a:t>Blocks in class A</a:t>
            </a:r>
          </a:p>
        </p:txBody>
      </p:sp>
    </p:spTree>
    <p:extLst>
      <p:ext uri="{BB962C8B-B14F-4D97-AF65-F5344CB8AC3E}">
        <p14:creationId xmlns:p14="http://schemas.microsoft.com/office/powerpoint/2010/main" xmlns="" val="35187241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addressing</a:t>
            </a:r>
            <a:endParaRPr lang="en-US" dirty="0"/>
          </a:p>
        </p:txBody>
      </p:sp>
      <p:sp>
        <p:nvSpPr>
          <p:cNvPr id="3" name="Content Placeholder 2"/>
          <p:cNvSpPr>
            <a:spLocks noGrp="1"/>
          </p:cNvSpPr>
          <p:nvPr>
            <p:ph idx="1"/>
          </p:nvPr>
        </p:nvSpPr>
        <p:spPr>
          <a:xfrm>
            <a:off x="1295738" y="3223138"/>
            <a:ext cx="9603697" cy="3318936"/>
          </a:xfrm>
        </p:spPr>
        <p:txBody>
          <a:bodyPr>
            <a:normAutofit fontScale="70000" lnSpcReduction="20000"/>
          </a:bodyPr>
          <a:lstStyle/>
          <a:p>
            <a:r>
              <a:rPr lang="en-US" dirty="0" smtClean="0"/>
              <a:t>Refers to internet protocol</a:t>
            </a:r>
          </a:p>
          <a:p>
            <a:r>
              <a:rPr lang="en-US" dirty="0" smtClean="0"/>
              <a:t>Identity of a device in a network</a:t>
            </a:r>
          </a:p>
          <a:p>
            <a:r>
              <a:rPr lang="en-US" dirty="0" smtClean="0"/>
              <a:t>Each and every device connected to network has a unique and universal IP address.</a:t>
            </a:r>
          </a:p>
          <a:p>
            <a:r>
              <a:rPr lang="en-US" dirty="0"/>
              <a:t>Communication in the network layer is host to host</a:t>
            </a:r>
          </a:p>
          <a:p>
            <a:r>
              <a:rPr lang="en-US" dirty="0"/>
              <a:t>A computer in the network needs to communicate with others in the network.</a:t>
            </a:r>
          </a:p>
          <a:p>
            <a:r>
              <a:rPr lang="en-US" dirty="0"/>
              <a:t>We need a global addressing scheme (logical addressing)</a:t>
            </a:r>
          </a:p>
          <a:p>
            <a:r>
              <a:rPr lang="en-US" dirty="0"/>
              <a:t>IP address: logical address in the network layer of TCP/IP protocol suite</a:t>
            </a:r>
          </a:p>
          <a:p>
            <a:r>
              <a:rPr lang="en-US" dirty="0"/>
              <a:t>Two versions:</a:t>
            </a:r>
          </a:p>
          <a:p>
            <a:pPr lvl="1"/>
            <a:r>
              <a:rPr lang="en-US" dirty="0"/>
              <a:t>IPV4</a:t>
            </a:r>
          </a:p>
          <a:p>
            <a:pPr lvl="1"/>
            <a:r>
              <a:rPr lang="en-US" dirty="0"/>
              <a:t>IPV6</a:t>
            </a:r>
          </a:p>
          <a:p>
            <a:endParaRPr lang="en-US" dirty="0"/>
          </a:p>
          <a:p>
            <a:endParaRPr lang="en-US" dirty="0"/>
          </a:p>
          <a:p>
            <a:endParaRPr lang="en-US" dirty="0" smtClean="0"/>
          </a:p>
          <a:p>
            <a:endParaRPr lang="en-US" dirty="0"/>
          </a:p>
        </p:txBody>
      </p:sp>
    </p:spTree>
    <p:extLst>
      <p:ext uri="{BB962C8B-B14F-4D97-AF65-F5344CB8AC3E}">
        <p14:creationId xmlns:p14="http://schemas.microsoft.com/office/powerpoint/2010/main" xmlns="" val="30537224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 networks (/8)</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Any class A network has a total of 7 bits for the network id (bit 8</a:t>
            </a:r>
            <a:r>
              <a:rPr lang="en-US" baseline="30000" dirty="0" smtClean="0"/>
              <a:t>th</a:t>
            </a:r>
            <a:r>
              <a:rPr lang="en-US" dirty="0" smtClean="0"/>
              <a:t> is always set to 0) and 24 bits for the Host id.</a:t>
            </a:r>
          </a:p>
          <a:p>
            <a:r>
              <a:rPr lang="en-US" dirty="0" smtClean="0"/>
              <a:t>Number of network=pow(2,7)=128</a:t>
            </a:r>
          </a:p>
          <a:p>
            <a:r>
              <a:rPr lang="en-US" dirty="0" smtClean="0"/>
              <a:t>We subtract 2 because 0.0.0.0 is reserved for the default router and 127.0.0.0 is reserved for loop back function. So we have 126 distinct networks in class A.</a:t>
            </a:r>
          </a:p>
          <a:p>
            <a:r>
              <a:rPr lang="en-US" dirty="0" smtClean="0"/>
              <a:t>Number of hosts in each network=pow(2,24)=16,777,216</a:t>
            </a:r>
          </a:p>
          <a:p>
            <a:r>
              <a:rPr lang="en-US" dirty="0" smtClean="0"/>
              <a:t>Subtract 2 because all 0;s referred to the network address and all 1’s refer to broadcast address.</a:t>
            </a:r>
          </a:p>
          <a:p>
            <a:r>
              <a:rPr lang="en-US" dirty="0" smtClean="0"/>
              <a:t>So total number of distinct host address=16,777,214</a:t>
            </a:r>
          </a:p>
          <a:p>
            <a:r>
              <a:rPr lang="en-US" dirty="0" smtClean="0"/>
              <a:t>Covers 50% of total address space</a:t>
            </a:r>
            <a:endParaRPr lang="en-US" dirty="0"/>
          </a:p>
        </p:txBody>
      </p:sp>
    </p:spTree>
    <p:extLst>
      <p:ext uri="{BB962C8B-B14F-4D97-AF65-F5344CB8AC3E}">
        <p14:creationId xmlns:p14="http://schemas.microsoft.com/office/powerpoint/2010/main" xmlns="" val="11444553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2133600" y="2998789"/>
            <a:ext cx="7924800" cy="1247775"/>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ts val="1100"/>
              </a:spcBef>
              <a:spcAft>
                <a:spcPts val="1100"/>
              </a:spcAft>
              <a:defRPr/>
            </a:pPr>
            <a:r>
              <a:rPr lang="en-US" sz="3600" b="1" i="1">
                <a:effectLst>
                  <a:outerShdw blurRad="38100" dist="38100" dir="2700000" algn="tl">
                    <a:srgbClr val="000000"/>
                  </a:outerShdw>
                </a:effectLst>
                <a:latin typeface="Times" panose="02020603050405020304" pitchFamily="18" charset="0"/>
              </a:rPr>
              <a:t>Millions of class A addresses </a:t>
            </a:r>
            <a:br>
              <a:rPr lang="en-US" sz="3600" b="1" i="1">
                <a:effectLst>
                  <a:outerShdw blurRad="38100" dist="38100" dir="2700000" algn="tl">
                    <a:srgbClr val="000000"/>
                  </a:outerShdw>
                </a:effectLst>
                <a:latin typeface="Times" panose="02020603050405020304" pitchFamily="18" charset="0"/>
              </a:rPr>
            </a:br>
            <a:r>
              <a:rPr lang="en-US" sz="3600" b="1" i="1">
                <a:effectLst>
                  <a:outerShdw blurRad="38100" dist="38100" dir="2700000" algn="tl">
                    <a:srgbClr val="000000"/>
                  </a:outerShdw>
                </a:effectLst>
                <a:latin typeface="Times" panose="02020603050405020304" pitchFamily="18" charset="0"/>
              </a:rPr>
              <a:t>are wasted. </a:t>
            </a:r>
          </a:p>
        </p:txBody>
      </p:sp>
      <p:pic>
        <p:nvPicPr>
          <p:cNvPr id="5939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057400" y="2203450"/>
            <a:ext cx="2057400" cy="692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911755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1600200" y="0"/>
            <a:ext cx="161448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a:solidFill>
                  <a:schemeClr val="accent2"/>
                </a:solidFill>
                <a:latin typeface="Times New Roman" panose="02020603050405020304" pitchFamily="18" charset="0"/>
              </a:rPr>
              <a:t>Figure  4-8</a:t>
            </a:r>
          </a:p>
        </p:txBody>
      </p:sp>
      <p:pic>
        <p:nvPicPr>
          <p:cNvPr id="61443"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208214" y="1296988"/>
            <a:ext cx="7769225" cy="55610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1444" name="Text Box 4"/>
          <p:cNvSpPr txBox="1">
            <a:spLocks noChangeArrowheads="1"/>
          </p:cNvSpPr>
          <p:nvPr/>
        </p:nvSpPr>
        <p:spPr bwMode="auto">
          <a:xfrm>
            <a:off x="5087938" y="333375"/>
            <a:ext cx="3065462"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latin typeface="Times New Roman" panose="02020603050405020304" pitchFamily="18" charset="0"/>
              </a:rPr>
              <a:t>Blocks in class B</a:t>
            </a:r>
          </a:p>
        </p:txBody>
      </p:sp>
    </p:spTree>
    <p:extLst>
      <p:ext uri="{BB962C8B-B14F-4D97-AF65-F5344CB8AC3E}">
        <p14:creationId xmlns:p14="http://schemas.microsoft.com/office/powerpoint/2010/main" xmlns="" val="14580757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B networks (/16)</a:t>
            </a:r>
            <a:endParaRPr lang="en-US" dirty="0"/>
          </a:p>
        </p:txBody>
      </p:sp>
      <p:sp>
        <p:nvSpPr>
          <p:cNvPr id="3" name="Content Placeholder 2"/>
          <p:cNvSpPr>
            <a:spLocks noGrp="1"/>
          </p:cNvSpPr>
          <p:nvPr>
            <p:ph idx="1"/>
          </p:nvPr>
        </p:nvSpPr>
        <p:spPr/>
        <p:txBody>
          <a:bodyPr/>
          <a:lstStyle/>
          <a:p>
            <a:r>
              <a:rPr lang="en-US" dirty="0" smtClean="0"/>
              <a:t>Number of network addresses=pow(2,14)=16,384 </a:t>
            </a:r>
          </a:p>
          <a:p>
            <a:r>
              <a:rPr lang="en-US" dirty="0" smtClean="0"/>
              <a:t>Number of hosts=pow(2,16)-2=65,534</a:t>
            </a:r>
          </a:p>
          <a:p>
            <a:r>
              <a:rPr lang="en-US" dirty="0" smtClean="0"/>
              <a:t>Since the entire /16 address block contains pow(2,14)*pow(2,16)=pow(2,30), it represents 25% of the total IPV4 unicast address space.</a:t>
            </a:r>
          </a:p>
          <a:p>
            <a:endParaRPr lang="en-US" dirty="0"/>
          </a:p>
        </p:txBody>
      </p:sp>
    </p:spTree>
    <p:extLst>
      <p:ext uri="{BB962C8B-B14F-4D97-AF65-F5344CB8AC3E}">
        <p14:creationId xmlns:p14="http://schemas.microsoft.com/office/powerpoint/2010/main" xmlns="" val="26046387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1981200" y="2998789"/>
            <a:ext cx="7924800" cy="1247775"/>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ts val="1100"/>
              </a:spcBef>
              <a:spcAft>
                <a:spcPts val="1100"/>
              </a:spcAft>
              <a:defRPr/>
            </a:pPr>
            <a:r>
              <a:rPr lang="en-US" sz="3600" b="1" i="1">
                <a:effectLst>
                  <a:outerShdw blurRad="38100" dist="38100" dir="2700000" algn="tl">
                    <a:srgbClr val="000000"/>
                  </a:outerShdw>
                </a:effectLst>
                <a:latin typeface="Times" panose="02020603050405020304" pitchFamily="18" charset="0"/>
              </a:rPr>
              <a:t>Many class B addresses </a:t>
            </a:r>
            <a:br>
              <a:rPr lang="en-US" sz="3600" b="1" i="1">
                <a:effectLst>
                  <a:outerShdw blurRad="38100" dist="38100" dir="2700000" algn="tl">
                    <a:srgbClr val="000000"/>
                  </a:outerShdw>
                </a:effectLst>
                <a:latin typeface="Times" panose="02020603050405020304" pitchFamily="18" charset="0"/>
              </a:rPr>
            </a:br>
            <a:r>
              <a:rPr lang="en-US" sz="3600" b="1" i="1">
                <a:effectLst>
                  <a:outerShdw blurRad="38100" dist="38100" dir="2700000" algn="tl">
                    <a:srgbClr val="000000"/>
                  </a:outerShdw>
                </a:effectLst>
                <a:latin typeface="Times" panose="02020603050405020304" pitchFamily="18" charset="0"/>
              </a:rPr>
              <a:t>are wasted.</a:t>
            </a:r>
          </a:p>
        </p:txBody>
      </p:sp>
      <p:pic>
        <p:nvPicPr>
          <p:cNvPr id="6349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828800" y="2203450"/>
            <a:ext cx="2057400" cy="692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237830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1600200" y="0"/>
            <a:ext cx="161448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a:solidFill>
                  <a:schemeClr val="accent2"/>
                </a:solidFill>
                <a:latin typeface="Times New Roman" panose="02020603050405020304" pitchFamily="18" charset="0"/>
              </a:rPr>
              <a:t>Figure  4-9</a:t>
            </a:r>
          </a:p>
        </p:txBody>
      </p:sp>
      <p:pic>
        <p:nvPicPr>
          <p:cNvPr id="65539"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212976" y="839788"/>
            <a:ext cx="7769225" cy="55610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5540" name="Text Box 4"/>
          <p:cNvSpPr txBox="1">
            <a:spLocks noChangeArrowheads="1"/>
          </p:cNvSpPr>
          <p:nvPr/>
        </p:nvSpPr>
        <p:spPr bwMode="auto">
          <a:xfrm>
            <a:off x="5448300" y="188914"/>
            <a:ext cx="3087688" cy="579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latin typeface="Times New Roman" panose="02020603050405020304" pitchFamily="18" charset="0"/>
              </a:rPr>
              <a:t>Blocks in class C</a:t>
            </a:r>
          </a:p>
        </p:txBody>
      </p:sp>
    </p:spTree>
    <p:extLst>
      <p:ext uri="{BB962C8B-B14F-4D97-AF65-F5344CB8AC3E}">
        <p14:creationId xmlns:p14="http://schemas.microsoft.com/office/powerpoint/2010/main" xmlns="" val="462751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C networks (/24)</a:t>
            </a:r>
            <a:endParaRPr lang="en-US" dirty="0"/>
          </a:p>
        </p:txBody>
      </p:sp>
      <p:sp>
        <p:nvSpPr>
          <p:cNvPr id="3" name="Content Placeholder 2"/>
          <p:cNvSpPr>
            <a:spLocks noGrp="1"/>
          </p:cNvSpPr>
          <p:nvPr>
            <p:ph idx="1"/>
          </p:nvPr>
        </p:nvSpPr>
        <p:spPr/>
        <p:txBody>
          <a:bodyPr/>
          <a:lstStyle/>
          <a:p>
            <a:r>
              <a:rPr lang="en-US" dirty="0" smtClean="0"/>
              <a:t>Number of networks=pow(2,21)</a:t>
            </a:r>
          </a:p>
          <a:p>
            <a:r>
              <a:rPr lang="en-US" dirty="0" smtClean="0"/>
              <a:t>Number of hosts=pow(2,8)-2=254</a:t>
            </a:r>
          </a:p>
          <a:p>
            <a:r>
              <a:rPr lang="en-US" dirty="0" smtClean="0"/>
              <a:t>The entire class contains pow(2,21)*pow(2,8)=pow(2,29)</a:t>
            </a:r>
          </a:p>
          <a:p>
            <a:r>
              <a:rPr lang="en-US" dirty="0" smtClean="0"/>
              <a:t>Covers 12.5% of the entire IPV4 address space</a:t>
            </a:r>
            <a:endParaRPr lang="en-US" dirty="0"/>
          </a:p>
        </p:txBody>
      </p:sp>
    </p:spTree>
    <p:extLst>
      <p:ext uri="{BB962C8B-B14F-4D97-AF65-F5344CB8AC3E}">
        <p14:creationId xmlns:p14="http://schemas.microsoft.com/office/powerpoint/2010/main" xmlns="" val="35629437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2133600" y="1974851"/>
            <a:ext cx="8077200" cy="2346325"/>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ts val="1100"/>
              </a:spcBef>
              <a:spcAft>
                <a:spcPts val="1100"/>
              </a:spcAft>
              <a:defRPr/>
            </a:pPr>
            <a:r>
              <a:rPr lang="en-US" sz="3600" b="1" i="1">
                <a:effectLst>
                  <a:outerShdw blurRad="38100" dist="38100" dir="2700000" algn="tl">
                    <a:srgbClr val="000000"/>
                  </a:outerShdw>
                </a:effectLst>
                <a:latin typeface="Times" panose="02020603050405020304" pitchFamily="18" charset="0"/>
              </a:rPr>
              <a:t>The number of addresses in </a:t>
            </a:r>
            <a:br>
              <a:rPr lang="en-US" sz="3600" b="1" i="1">
                <a:effectLst>
                  <a:outerShdw blurRad="38100" dist="38100" dir="2700000" algn="tl">
                    <a:srgbClr val="000000"/>
                  </a:outerShdw>
                </a:effectLst>
                <a:latin typeface="Times" panose="02020603050405020304" pitchFamily="18" charset="0"/>
              </a:rPr>
            </a:br>
            <a:r>
              <a:rPr lang="en-US" sz="3600" b="1" i="1">
                <a:effectLst>
                  <a:outerShdw blurRad="38100" dist="38100" dir="2700000" algn="tl">
                    <a:srgbClr val="000000"/>
                  </a:outerShdw>
                </a:effectLst>
                <a:latin typeface="Times" panose="02020603050405020304" pitchFamily="18" charset="0"/>
              </a:rPr>
              <a:t>a class C block </a:t>
            </a:r>
            <a:br>
              <a:rPr lang="en-US" sz="3600" b="1" i="1">
                <a:effectLst>
                  <a:outerShdw blurRad="38100" dist="38100" dir="2700000" algn="tl">
                    <a:srgbClr val="000000"/>
                  </a:outerShdw>
                </a:effectLst>
                <a:latin typeface="Times" panose="02020603050405020304" pitchFamily="18" charset="0"/>
              </a:rPr>
            </a:br>
            <a:r>
              <a:rPr lang="en-US" sz="3600" b="1" i="1">
                <a:effectLst>
                  <a:outerShdw blurRad="38100" dist="38100" dir="2700000" algn="tl">
                    <a:srgbClr val="000000"/>
                  </a:outerShdw>
                </a:effectLst>
                <a:latin typeface="Times" panose="02020603050405020304" pitchFamily="18" charset="0"/>
              </a:rPr>
              <a:t>is smaller than </a:t>
            </a:r>
            <a:br>
              <a:rPr lang="en-US" sz="3600" b="1" i="1">
                <a:effectLst>
                  <a:outerShdw blurRad="38100" dist="38100" dir="2700000" algn="tl">
                    <a:srgbClr val="000000"/>
                  </a:outerShdw>
                </a:effectLst>
                <a:latin typeface="Times" panose="02020603050405020304" pitchFamily="18" charset="0"/>
              </a:rPr>
            </a:br>
            <a:r>
              <a:rPr lang="en-US" sz="3600" b="1" i="1">
                <a:effectLst>
                  <a:outerShdw blurRad="38100" dist="38100" dir="2700000" algn="tl">
                    <a:srgbClr val="000000"/>
                  </a:outerShdw>
                </a:effectLst>
                <a:latin typeface="Times" panose="02020603050405020304" pitchFamily="18" charset="0"/>
              </a:rPr>
              <a:t>the needs of most organizations. </a:t>
            </a:r>
          </a:p>
        </p:txBody>
      </p:sp>
      <p:pic>
        <p:nvPicPr>
          <p:cNvPr id="6758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057400" y="1212850"/>
            <a:ext cx="2057400" cy="692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404139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2362200" y="1974851"/>
            <a:ext cx="7467600" cy="2346325"/>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ts val="1100"/>
              </a:spcBef>
              <a:spcAft>
                <a:spcPts val="1100"/>
              </a:spcAft>
              <a:defRPr/>
            </a:pPr>
            <a:r>
              <a:rPr lang="en-US" sz="3600" b="1" i="1">
                <a:effectLst>
                  <a:outerShdw blurRad="38100" dist="38100" dir="2700000" algn="tl">
                    <a:srgbClr val="000000"/>
                  </a:outerShdw>
                </a:effectLst>
                <a:latin typeface="Times" panose="02020603050405020304" pitchFamily="18" charset="0"/>
              </a:rPr>
              <a:t>Class D addresses </a:t>
            </a:r>
            <a:br>
              <a:rPr lang="en-US" sz="3600" b="1" i="1">
                <a:effectLst>
                  <a:outerShdw blurRad="38100" dist="38100" dir="2700000" algn="tl">
                    <a:srgbClr val="000000"/>
                  </a:outerShdw>
                </a:effectLst>
                <a:latin typeface="Times" panose="02020603050405020304" pitchFamily="18" charset="0"/>
              </a:rPr>
            </a:br>
            <a:r>
              <a:rPr lang="en-US" sz="3600" b="1" i="1">
                <a:effectLst>
                  <a:outerShdw blurRad="38100" dist="38100" dir="2700000" algn="tl">
                    <a:srgbClr val="000000"/>
                  </a:outerShdw>
                </a:effectLst>
                <a:latin typeface="Times" panose="02020603050405020304" pitchFamily="18" charset="0"/>
              </a:rPr>
              <a:t>are used for multicasting; </a:t>
            </a:r>
            <a:br>
              <a:rPr lang="en-US" sz="3600" b="1" i="1">
                <a:effectLst>
                  <a:outerShdw blurRad="38100" dist="38100" dir="2700000" algn="tl">
                    <a:srgbClr val="000000"/>
                  </a:outerShdw>
                </a:effectLst>
                <a:latin typeface="Times" panose="02020603050405020304" pitchFamily="18" charset="0"/>
              </a:rPr>
            </a:br>
            <a:r>
              <a:rPr lang="en-US" sz="3600" b="1" i="1">
                <a:effectLst>
                  <a:outerShdw blurRad="38100" dist="38100" dir="2700000" algn="tl">
                    <a:srgbClr val="000000"/>
                  </a:outerShdw>
                </a:effectLst>
                <a:latin typeface="Times" panose="02020603050405020304" pitchFamily="18" charset="0"/>
              </a:rPr>
              <a:t>there is only </a:t>
            </a:r>
            <a:br>
              <a:rPr lang="en-US" sz="3600" b="1" i="1">
                <a:effectLst>
                  <a:outerShdw blurRad="38100" dist="38100" dir="2700000" algn="tl">
                    <a:srgbClr val="000000"/>
                  </a:outerShdw>
                </a:effectLst>
                <a:latin typeface="Times" panose="02020603050405020304" pitchFamily="18" charset="0"/>
              </a:rPr>
            </a:br>
            <a:r>
              <a:rPr lang="en-US" sz="3600" b="1" i="1">
                <a:effectLst>
                  <a:outerShdw blurRad="38100" dist="38100" dir="2700000" algn="tl">
                    <a:srgbClr val="000000"/>
                  </a:outerShdw>
                </a:effectLst>
                <a:latin typeface="Times" panose="02020603050405020304" pitchFamily="18" charset="0"/>
              </a:rPr>
              <a:t>one block in this class.</a:t>
            </a:r>
          </a:p>
        </p:txBody>
      </p:sp>
      <p:pic>
        <p:nvPicPr>
          <p:cNvPr id="6963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286000" y="1212850"/>
            <a:ext cx="2057400" cy="692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943742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2362200" y="2432050"/>
            <a:ext cx="7391400" cy="1797050"/>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ts val="1100"/>
              </a:spcBef>
              <a:spcAft>
                <a:spcPts val="1100"/>
              </a:spcAft>
              <a:defRPr/>
            </a:pPr>
            <a:r>
              <a:rPr lang="en-US" sz="3600" b="1" i="1">
                <a:effectLst>
                  <a:outerShdw blurRad="38100" dist="38100" dir="2700000" algn="tl">
                    <a:srgbClr val="000000"/>
                  </a:outerShdw>
                </a:effectLst>
                <a:latin typeface="Times" panose="02020603050405020304" pitchFamily="18" charset="0"/>
              </a:rPr>
              <a:t>Class E addresses are reserved</a:t>
            </a:r>
            <a:br>
              <a:rPr lang="en-US" sz="3600" b="1" i="1">
                <a:effectLst>
                  <a:outerShdw blurRad="38100" dist="38100" dir="2700000" algn="tl">
                    <a:srgbClr val="000000"/>
                  </a:outerShdw>
                </a:effectLst>
                <a:latin typeface="Times" panose="02020603050405020304" pitchFamily="18" charset="0"/>
              </a:rPr>
            </a:br>
            <a:r>
              <a:rPr lang="en-US" sz="3600" b="1" i="1">
                <a:effectLst>
                  <a:outerShdw blurRad="38100" dist="38100" dir="2700000" algn="tl">
                    <a:srgbClr val="000000"/>
                  </a:outerShdw>
                </a:effectLst>
                <a:latin typeface="Times" panose="02020603050405020304" pitchFamily="18" charset="0"/>
              </a:rPr>
              <a:t>for special purposes; </a:t>
            </a:r>
            <a:br>
              <a:rPr lang="en-US" sz="3600" b="1" i="1">
                <a:effectLst>
                  <a:outerShdw blurRad="38100" dist="38100" dir="2700000" algn="tl">
                    <a:srgbClr val="000000"/>
                  </a:outerShdw>
                </a:effectLst>
                <a:latin typeface="Times" panose="02020603050405020304" pitchFamily="18" charset="0"/>
              </a:rPr>
            </a:br>
            <a:r>
              <a:rPr lang="en-US" sz="3600" b="1" i="1">
                <a:effectLst>
                  <a:outerShdw blurRad="38100" dist="38100" dir="2700000" algn="tl">
                    <a:srgbClr val="000000"/>
                  </a:outerShdw>
                </a:effectLst>
                <a:latin typeface="Times" panose="02020603050405020304" pitchFamily="18" charset="0"/>
              </a:rPr>
              <a:t>most of the block is wasted. </a:t>
            </a:r>
          </a:p>
        </p:txBody>
      </p:sp>
      <p:pic>
        <p:nvPicPr>
          <p:cNvPr id="71683"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286000" y="1670050"/>
            <a:ext cx="2057400" cy="692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24774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Protocol (IP)</a:t>
            </a:r>
            <a:endParaRPr lang="en-US" dirty="0"/>
          </a:p>
        </p:txBody>
      </p:sp>
      <p:sp>
        <p:nvSpPr>
          <p:cNvPr id="3" name="Content Placeholder 2"/>
          <p:cNvSpPr>
            <a:spLocks noGrp="1"/>
          </p:cNvSpPr>
          <p:nvPr>
            <p:ph idx="1"/>
          </p:nvPr>
        </p:nvSpPr>
        <p:spPr>
          <a:xfrm>
            <a:off x="1295738" y="2935755"/>
            <a:ext cx="9603697" cy="3318936"/>
          </a:xfrm>
        </p:spPr>
        <p:txBody>
          <a:bodyPr>
            <a:normAutofit lnSpcReduction="10000"/>
          </a:bodyPr>
          <a:lstStyle/>
          <a:p>
            <a:r>
              <a:rPr lang="en-US" dirty="0" smtClean="0"/>
              <a:t>Identity of a device in a network</a:t>
            </a:r>
          </a:p>
          <a:p>
            <a:r>
              <a:rPr lang="en-US" dirty="0" smtClean="0"/>
              <a:t>Communication at the network layer is host to host</a:t>
            </a:r>
          </a:p>
          <a:p>
            <a:r>
              <a:rPr lang="en-US" dirty="0" smtClean="0"/>
              <a:t>A device in a network needs to communicate with others </a:t>
            </a:r>
          </a:p>
          <a:p>
            <a:r>
              <a:rPr lang="en-US" dirty="0" smtClean="0"/>
              <a:t>Is a logical address in the network layer of TCIP/IP protocol suite</a:t>
            </a:r>
          </a:p>
          <a:p>
            <a:r>
              <a:rPr lang="en-US" dirty="0" smtClean="0"/>
              <a:t>Two versions.</a:t>
            </a:r>
          </a:p>
          <a:p>
            <a:pPr lvl="1"/>
            <a:r>
              <a:rPr lang="en-US" dirty="0" smtClean="0"/>
              <a:t>IPV4</a:t>
            </a:r>
          </a:p>
          <a:p>
            <a:pPr lvl="1"/>
            <a:r>
              <a:rPr lang="en-US" dirty="0" smtClean="0"/>
              <a:t>IPV6.</a:t>
            </a:r>
          </a:p>
          <a:p>
            <a:endParaRPr lang="en-US" dirty="0"/>
          </a:p>
        </p:txBody>
      </p:sp>
    </p:spTree>
    <p:extLst>
      <p:ext uri="{BB962C8B-B14F-4D97-AF65-F5344CB8AC3E}">
        <p14:creationId xmlns:p14="http://schemas.microsoft.com/office/powerpoint/2010/main" xmlns="" val="11001372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2209800" y="914400"/>
            <a:ext cx="8623852"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FF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1" hangingPunct="1">
              <a:spcBef>
                <a:spcPct val="50000"/>
              </a:spcBef>
              <a:defRPr/>
            </a:pPr>
            <a:r>
              <a:rPr lang="en-US" sz="4400" b="1" dirty="0">
                <a:solidFill>
                  <a:srgbClr val="FF3300"/>
                </a:solidFill>
                <a:effectLst>
                  <a:outerShdw blurRad="38100" dist="38100" dir="2700000" algn="tl">
                    <a:srgbClr val="C0C0C0"/>
                  </a:outerShdw>
                </a:effectLst>
                <a:latin typeface="Times" panose="02020603050405020304" pitchFamily="18" charset="0"/>
              </a:rPr>
              <a:t>Network Addresses</a:t>
            </a:r>
          </a:p>
        </p:txBody>
      </p:sp>
      <p:sp>
        <p:nvSpPr>
          <p:cNvPr id="73731" name="Rectangle 3"/>
          <p:cNvSpPr>
            <a:spLocks noChangeArrowheads="1"/>
          </p:cNvSpPr>
          <p:nvPr/>
        </p:nvSpPr>
        <p:spPr bwMode="auto">
          <a:xfrm>
            <a:off x="2209800" y="1967924"/>
            <a:ext cx="8001000" cy="1077218"/>
          </a:xfrm>
          <a:prstGeom prst="rect">
            <a:avLst/>
          </a:prstGeom>
          <a:noFill/>
          <a:ln w="57150">
            <a:solidFill>
              <a:schemeClr val="accent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3200" dirty="0">
                <a:latin typeface="Times" panose="02020603050405020304" pitchFamily="18" charset="0"/>
              </a:rPr>
              <a:t>The network address is the first </a:t>
            </a:r>
            <a:r>
              <a:rPr lang="en-US" sz="3200" dirty="0" smtClean="0">
                <a:latin typeface="Times" panose="02020603050405020304" pitchFamily="18" charset="0"/>
              </a:rPr>
              <a:t>address in the block.</a:t>
            </a:r>
            <a:endParaRPr lang="en-US" sz="3200" dirty="0">
              <a:latin typeface="Times" panose="02020603050405020304" pitchFamily="18" charset="0"/>
            </a:endParaRPr>
          </a:p>
        </p:txBody>
      </p:sp>
      <p:sp>
        <p:nvSpPr>
          <p:cNvPr id="73732" name="Rectangle 4"/>
          <p:cNvSpPr>
            <a:spLocks noChangeArrowheads="1"/>
          </p:cNvSpPr>
          <p:nvPr/>
        </p:nvSpPr>
        <p:spPr bwMode="auto">
          <a:xfrm>
            <a:off x="2209800" y="2948726"/>
            <a:ext cx="8001000" cy="1077218"/>
          </a:xfrm>
          <a:prstGeom prst="rect">
            <a:avLst/>
          </a:prstGeom>
          <a:noFill/>
          <a:ln w="57150">
            <a:solidFill>
              <a:schemeClr val="accent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3200">
                <a:latin typeface="Times" panose="02020603050405020304" pitchFamily="18" charset="0"/>
              </a:rPr>
              <a:t>The network address defines the network to the rest of the Internet. </a:t>
            </a:r>
          </a:p>
        </p:txBody>
      </p:sp>
      <p:sp>
        <p:nvSpPr>
          <p:cNvPr id="73733" name="Rectangle 5"/>
          <p:cNvSpPr>
            <a:spLocks noChangeArrowheads="1"/>
          </p:cNvSpPr>
          <p:nvPr/>
        </p:nvSpPr>
        <p:spPr bwMode="auto">
          <a:xfrm>
            <a:off x="2209800" y="4212965"/>
            <a:ext cx="8001000" cy="1611313"/>
          </a:xfrm>
          <a:prstGeom prst="rect">
            <a:avLst/>
          </a:prstGeom>
          <a:noFill/>
          <a:ln w="57150">
            <a:solidFill>
              <a:schemeClr val="accent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3200">
                <a:latin typeface="Times" panose="02020603050405020304" pitchFamily="18" charset="0"/>
              </a:rPr>
              <a:t>Given the network address, we can find the class of the address, the block, and the range of the addresses in the block</a:t>
            </a:r>
          </a:p>
        </p:txBody>
      </p:sp>
    </p:spTree>
    <p:extLst>
      <p:ext uri="{BB962C8B-B14F-4D97-AF65-F5344CB8AC3E}">
        <p14:creationId xmlns:p14="http://schemas.microsoft.com/office/powerpoint/2010/main" xmlns="" val="18458997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ChangeArrowheads="1"/>
          </p:cNvSpPr>
          <p:nvPr/>
        </p:nvSpPr>
        <p:spPr bwMode="auto">
          <a:xfrm>
            <a:off x="2057400" y="2057400"/>
            <a:ext cx="8001000" cy="2895600"/>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ts val="1100"/>
              </a:spcBef>
              <a:spcAft>
                <a:spcPts val="1100"/>
              </a:spcAft>
              <a:defRPr/>
            </a:pPr>
            <a:r>
              <a:rPr lang="en-US" sz="3600" b="1" i="1">
                <a:effectLst>
                  <a:outerShdw blurRad="38100" dist="38100" dir="2700000" algn="tl">
                    <a:srgbClr val="000000"/>
                  </a:outerShdw>
                </a:effectLst>
                <a:latin typeface="Times" panose="02020603050405020304" pitchFamily="18" charset="0"/>
              </a:rPr>
              <a:t>In classful addressing, </a:t>
            </a:r>
            <a:br>
              <a:rPr lang="en-US" sz="3600" b="1" i="1">
                <a:effectLst>
                  <a:outerShdw blurRad="38100" dist="38100" dir="2700000" algn="tl">
                    <a:srgbClr val="000000"/>
                  </a:outerShdw>
                </a:effectLst>
                <a:latin typeface="Times" panose="02020603050405020304" pitchFamily="18" charset="0"/>
              </a:rPr>
            </a:br>
            <a:r>
              <a:rPr lang="en-US" sz="3600" b="1" i="1">
                <a:effectLst>
                  <a:outerShdw blurRad="38100" dist="38100" dir="2700000" algn="tl">
                    <a:srgbClr val="000000"/>
                  </a:outerShdw>
                </a:effectLst>
                <a:latin typeface="Times" panose="02020603050405020304" pitchFamily="18" charset="0"/>
              </a:rPr>
              <a:t>the network address </a:t>
            </a:r>
            <a:br>
              <a:rPr lang="en-US" sz="3600" b="1" i="1">
                <a:effectLst>
                  <a:outerShdw blurRad="38100" dist="38100" dir="2700000" algn="tl">
                    <a:srgbClr val="000000"/>
                  </a:outerShdw>
                </a:effectLst>
                <a:latin typeface="Times" panose="02020603050405020304" pitchFamily="18" charset="0"/>
              </a:rPr>
            </a:br>
            <a:r>
              <a:rPr lang="en-US" sz="3600" b="1" i="1">
                <a:effectLst>
                  <a:outerShdw blurRad="38100" dist="38100" dir="2700000" algn="tl">
                    <a:srgbClr val="000000"/>
                  </a:outerShdw>
                </a:effectLst>
                <a:latin typeface="Times" panose="02020603050405020304" pitchFamily="18" charset="0"/>
              </a:rPr>
              <a:t>(the first address in the block) </a:t>
            </a:r>
            <a:br>
              <a:rPr lang="en-US" sz="3600" b="1" i="1">
                <a:effectLst>
                  <a:outerShdw blurRad="38100" dist="38100" dir="2700000" algn="tl">
                    <a:srgbClr val="000000"/>
                  </a:outerShdw>
                </a:effectLst>
                <a:latin typeface="Times" panose="02020603050405020304" pitchFamily="18" charset="0"/>
              </a:rPr>
            </a:br>
            <a:r>
              <a:rPr lang="en-US" sz="3600" b="1" i="1">
                <a:effectLst>
                  <a:outerShdw blurRad="38100" dist="38100" dir="2700000" algn="tl">
                    <a:srgbClr val="000000"/>
                  </a:outerShdw>
                </a:effectLst>
                <a:latin typeface="Times" panose="02020603050405020304" pitchFamily="18" charset="0"/>
              </a:rPr>
              <a:t>is the one that is assigned </a:t>
            </a:r>
            <a:br>
              <a:rPr lang="en-US" sz="3600" b="1" i="1">
                <a:effectLst>
                  <a:outerShdw blurRad="38100" dist="38100" dir="2700000" algn="tl">
                    <a:srgbClr val="000000"/>
                  </a:outerShdw>
                </a:effectLst>
                <a:latin typeface="Times" panose="02020603050405020304" pitchFamily="18" charset="0"/>
              </a:rPr>
            </a:br>
            <a:r>
              <a:rPr lang="en-US" sz="3600" b="1" i="1">
                <a:effectLst>
                  <a:outerShdw blurRad="38100" dist="38100" dir="2700000" algn="tl">
                    <a:srgbClr val="000000"/>
                  </a:outerShdw>
                </a:effectLst>
                <a:latin typeface="Times" panose="02020603050405020304" pitchFamily="18" charset="0"/>
              </a:rPr>
              <a:t>to the organization. </a:t>
            </a:r>
          </a:p>
        </p:txBody>
      </p:sp>
      <p:pic>
        <p:nvPicPr>
          <p:cNvPr id="75779"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981200" y="1295400"/>
            <a:ext cx="2057400" cy="692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0143402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Text Box 2"/>
          <p:cNvSpPr txBox="1">
            <a:spLocks noChangeArrowheads="1"/>
          </p:cNvSpPr>
          <p:nvPr/>
        </p:nvSpPr>
        <p:spPr bwMode="auto">
          <a:xfrm>
            <a:off x="5951538" y="765176"/>
            <a:ext cx="1542410" cy="46166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defRPr/>
            </a:pPr>
            <a:r>
              <a:rPr lang="en-US" sz="2400" b="1" i="1">
                <a:effectLst>
                  <a:outerShdw blurRad="38100" dist="38100" dir="2700000" algn="tl">
                    <a:srgbClr val="C0C0C0"/>
                  </a:outerShdw>
                </a:effectLst>
                <a:latin typeface="Times New Roman" panose="02020603050405020304" pitchFamily="18" charset="0"/>
              </a:rPr>
              <a:t>Example 8</a:t>
            </a:r>
          </a:p>
        </p:txBody>
      </p:sp>
      <p:sp>
        <p:nvSpPr>
          <p:cNvPr id="318467" name="Text Box 3"/>
          <p:cNvSpPr txBox="1">
            <a:spLocks noChangeArrowheads="1"/>
          </p:cNvSpPr>
          <p:nvPr/>
        </p:nvSpPr>
        <p:spPr bwMode="auto">
          <a:xfrm>
            <a:off x="5874594" y="3546617"/>
            <a:ext cx="1619354"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defRPr/>
            </a:pPr>
            <a:r>
              <a:rPr lang="en-US" sz="3200" b="1" i="1">
                <a:effectLst>
                  <a:outerShdw blurRad="38100" dist="38100" dir="2700000" algn="tl">
                    <a:srgbClr val="C0C0C0"/>
                  </a:outerShdw>
                </a:effectLst>
                <a:latin typeface="Times New Roman" panose="02020603050405020304" pitchFamily="18" charset="0"/>
              </a:rPr>
              <a:t>Solution</a:t>
            </a:r>
          </a:p>
        </p:txBody>
      </p:sp>
      <p:sp>
        <p:nvSpPr>
          <p:cNvPr id="77828" name="AutoShape 4"/>
          <p:cNvSpPr>
            <a:spLocks noChangeArrowheads="1"/>
          </p:cNvSpPr>
          <p:nvPr/>
        </p:nvSpPr>
        <p:spPr bwMode="auto">
          <a:xfrm>
            <a:off x="3211986" y="1362791"/>
            <a:ext cx="7021513" cy="2060575"/>
          </a:xfrm>
          <a:prstGeom prst="verticalScroll">
            <a:avLst>
              <a:gd name="adj" fmla="val 12500"/>
            </a:avLst>
          </a:prstGeom>
          <a:solidFill>
            <a:srgbClr val="66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2400"/>
              <a:t>Given the network address 132.21.0.0, find the </a:t>
            </a:r>
          </a:p>
          <a:p>
            <a:pPr algn="ctr"/>
            <a:r>
              <a:rPr lang="en-US" sz="2400"/>
              <a:t>class, the block, and the range of the addresses</a:t>
            </a:r>
            <a:endParaRPr lang="en-GB" sz="2400"/>
          </a:p>
          <a:p>
            <a:pPr algn="ctr"/>
            <a:r>
              <a:rPr lang="en-US" sz="2400" b="1"/>
              <a:t>  </a:t>
            </a:r>
          </a:p>
        </p:txBody>
      </p:sp>
      <p:sp>
        <p:nvSpPr>
          <p:cNvPr id="318469" name="AutoShape 5"/>
          <p:cNvSpPr>
            <a:spLocks noChangeArrowheads="1"/>
          </p:cNvSpPr>
          <p:nvPr/>
        </p:nvSpPr>
        <p:spPr bwMode="auto">
          <a:xfrm>
            <a:off x="3154610" y="4131392"/>
            <a:ext cx="7021512" cy="2492375"/>
          </a:xfrm>
          <a:prstGeom prst="verticalScroll">
            <a:avLst>
              <a:gd name="adj" fmla="val 12500"/>
            </a:avLst>
          </a:prstGeom>
          <a:solidFill>
            <a:srgbClr val="66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defRPr/>
            </a:pPr>
            <a:endParaRPr lang="en-US" sz="2400" dirty="0"/>
          </a:p>
          <a:p>
            <a:pPr algn="ctr">
              <a:defRPr/>
            </a:pPr>
            <a:r>
              <a:rPr lang="en-US" sz="2400" dirty="0"/>
              <a:t>The 1</a:t>
            </a:r>
            <a:r>
              <a:rPr lang="en-US" sz="2400" baseline="30000" dirty="0"/>
              <a:t>st</a:t>
            </a:r>
            <a:r>
              <a:rPr lang="en-US" sz="2400" dirty="0"/>
              <a:t> byte is between 128 and 191. </a:t>
            </a:r>
          </a:p>
          <a:p>
            <a:pPr algn="ctr">
              <a:defRPr/>
            </a:pPr>
            <a:r>
              <a:rPr lang="en-US" sz="2400" dirty="0"/>
              <a:t>Hence, Class B</a:t>
            </a:r>
          </a:p>
          <a:p>
            <a:pPr algn="ctr">
              <a:defRPr/>
            </a:pPr>
            <a:r>
              <a:rPr lang="en-US" sz="2400" dirty="0"/>
              <a:t>The block has a </a:t>
            </a:r>
            <a:r>
              <a:rPr lang="en-US" sz="2400" dirty="0" err="1"/>
              <a:t>netid</a:t>
            </a:r>
            <a:r>
              <a:rPr lang="en-US" sz="2400" dirty="0"/>
              <a:t> of 132.21. </a:t>
            </a:r>
          </a:p>
          <a:p>
            <a:pPr algn="ctr">
              <a:defRPr/>
            </a:pPr>
            <a:r>
              <a:rPr lang="en-US" sz="2400" dirty="0"/>
              <a:t>The addresses range from</a:t>
            </a:r>
          </a:p>
          <a:p>
            <a:pPr algn="ctr">
              <a:defRPr/>
            </a:pPr>
            <a:r>
              <a:rPr lang="en-US" sz="2400" dirty="0"/>
              <a:t>132.21.0.0 to 132.21.255.255.</a:t>
            </a:r>
          </a:p>
          <a:p>
            <a:pPr algn="ctr">
              <a:defRPr/>
            </a:pPr>
            <a:endParaRPr lang="en-US" sz="2400" b="1" i="1" dirty="0">
              <a:effectLst>
                <a:outerShdw blurRad="38100" dist="38100" dir="2700000" algn="tl">
                  <a:srgbClr val="000000"/>
                </a:outerShdw>
              </a:effectLst>
            </a:endParaRPr>
          </a:p>
          <a:p>
            <a:pPr algn="ctr">
              <a:defRPr/>
            </a:pPr>
            <a:endParaRPr lang="en-GB" sz="2400" dirty="0"/>
          </a:p>
        </p:txBody>
      </p:sp>
    </p:spTree>
    <p:extLst>
      <p:ext uri="{BB962C8B-B14F-4D97-AF65-F5344CB8AC3E}">
        <p14:creationId xmlns:p14="http://schemas.microsoft.com/office/powerpoint/2010/main" xmlns="" val="27696644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ChangeArrowheads="1"/>
          </p:cNvSpPr>
          <p:nvPr/>
        </p:nvSpPr>
        <p:spPr bwMode="auto">
          <a:xfrm>
            <a:off x="2782888" y="981075"/>
            <a:ext cx="50292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FF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sz="4400" b="1">
                <a:solidFill>
                  <a:srgbClr val="FF3300"/>
                </a:solidFill>
                <a:effectLst>
                  <a:outerShdw blurRad="38100" dist="38100" dir="2700000" algn="tl">
                    <a:srgbClr val="C0C0C0"/>
                  </a:outerShdw>
                </a:effectLst>
                <a:latin typeface="Times" panose="02020603050405020304" pitchFamily="18" charset="0"/>
              </a:rPr>
              <a:t>Mask </a:t>
            </a:r>
          </a:p>
        </p:txBody>
      </p:sp>
      <p:sp>
        <p:nvSpPr>
          <p:cNvPr id="79875" name="Rectangle 4"/>
          <p:cNvSpPr>
            <a:spLocks noGrp="1" noChangeArrowheads="1"/>
          </p:cNvSpPr>
          <p:nvPr>
            <p:ph type="title"/>
          </p:nvPr>
        </p:nvSpPr>
        <p:spPr/>
        <p:txBody>
          <a:bodyPr/>
          <a:lstStyle/>
          <a:p>
            <a:pPr eaLnBrk="1" hangingPunct="1"/>
            <a:r>
              <a:rPr lang="en-US" smtClean="0"/>
              <a:t>.</a:t>
            </a:r>
          </a:p>
        </p:txBody>
      </p:sp>
      <p:sp>
        <p:nvSpPr>
          <p:cNvPr id="79876" name="Rectangle 6"/>
          <p:cNvSpPr>
            <a:spLocks noGrp="1" noChangeArrowheads="1"/>
          </p:cNvSpPr>
          <p:nvPr>
            <p:ph idx="1"/>
          </p:nvPr>
        </p:nvSpPr>
        <p:spPr>
          <a:xfrm>
            <a:off x="2424114" y="2492376"/>
            <a:ext cx="7693025" cy="3724275"/>
          </a:xfrm>
          <a:noFill/>
          <a:ln w="57150">
            <a:solidFill>
              <a:schemeClr val="accent2"/>
            </a:solidFill>
            <a:miter lim="800000"/>
            <a:headEnd/>
            <a:tailEnd/>
          </a:ln>
        </p:spPr>
        <p:txBody>
          <a:bodyPr/>
          <a:lstStyle/>
          <a:p>
            <a:pPr algn="just" eaLnBrk="1" hangingPunct="1">
              <a:spcBef>
                <a:spcPct val="50000"/>
              </a:spcBef>
              <a:buClrTx/>
              <a:buSzTx/>
              <a:buFontTx/>
              <a:buChar char="•"/>
            </a:pPr>
            <a:r>
              <a:rPr lang="en-US" dirty="0" smtClean="0"/>
              <a:t>A mask is a 32-bit binary number.</a:t>
            </a:r>
          </a:p>
          <a:p>
            <a:pPr algn="just" eaLnBrk="1" hangingPunct="1">
              <a:spcBef>
                <a:spcPct val="50000"/>
              </a:spcBef>
              <a:buClrTx/>
              <a:buSzTx/>
              <a:buFontTx/>
              <a:buChar char="•"/>
            </a:pPr>
            <a:r>
              <a:rPr lang="en-US" dirty="0" smtClean="0"/>
              <a:t>The mask  is </a:t>
            </a:r>
            <a:r>
              <a:rPr lang="en-US" dirty="0" err="1" smtClean="0">
                <a:solidFill>
                  <a:srgbClr val="FF3300"/>
                </a:solidFill>
              </a:rPr>
              <a:t>ANDeD</a:t>
            </a:r>
            <a:r>
              <a:rPr lang="en-US" dirty="0" smtClean="0"/>
              <a:t>  with  IP address to get</a:t>
            </a:r>
          </a:p>
          <a:p>
            <a:pPr lvl="1" algn="just" eaLnBrk="1" hangingPunct="1">
              <a:spcBef>
                <a:spcPct val="50000"/>
              </a:spcBef>
              <a:buClrTx/>
              <a:buSzTx/>
              <a:buFontTx/>
              <a:buChar char="•"/>
            </a:pPr>
            <a:r>
              <a:rPr lang="en-US" dirty="0" smtClean="0"/>
              <a:t>The block address (Network address) </a:t>
            </a:r>
          </a:p>
          <a:p>
            <a:pPr lvl="1" algn="just" eaLnBrk="1" hangingPunct="1">
              <a:spcBef>
                <a:spcPct val="50000"/>
              </a:spcBef>
              <a:buClrTx/>
              <a:buSzTx/>
              <a:buFontTx/>
              <a:buChar char="•"/>
            </a:pPr>
            <a:r>
              <a:rPr lang="en-GB" dirty="0" smtClean="0"/>
              <a:t> </a:t>
            </a:r>
            <a:r>
              <a:rPr lang="en-GB" dirty="0" smtClean="0">
                <a:solidFill>
                  <a:srgbClr val="FF3300"/>
                </a:solidFill>
              </a:rPr>
              <a:t>Mask And IP address = Block Address</a:t>
            </a:r>
            <a:endParaRPr lang="en-US" dirty="0" smtClean="0">
              <a:solidFill>
                <a:srgbClr val="FF3300"/>
              </a:solidFill>
            </a:endParaRPr>
          </a:p>
          <a:p>
            <a:pPr algn="just" eaLnBrk="1" hangingPunct="1">
              <a:spcBef>
                <a:spcPct val="50000"/>
              </a:spcBef>
              <a:buClrTx/>
              <a:buSzTx/>
              <a:buFontTx/>
              <a:buNone/>
            </a:pPr>
            <a:endParaRPr lang="en-US" dirty="0" smtClean="0">
              <a:solidFill>
                <a:srgbClr val="FF3300"/>
              </a:solidFill>
            </a:endParaRPr>
          </a:p>
        </p:txBody>
      </p:sp>
    </p:spTree>
    <p:extLst>
      <p:ext uri="{BB962C8B-B14F-4D97-AF65-F5344CB8AC3E}">
        <p14:creationId xmlns:p14="http://schemas.microsoft.com/office/powerpoint/2010/main" xmlns="" val="37259225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1600200" y="0"/>
            <a:ext cx="161448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a:solidFill>
                  <a:schemeClr val="accent2"/>
                </a:solidFill>
                <a:latin typeface="Times New Roman" panose="02020603050405020304" pitchFamily="18" charset="0"/>
              </a:rPr>
              <a:t>Figure  4-10</a:t>
            </a:r>
          </a:p>
        </p:txBody>
      </p:sp>
      <p:pic>
        <p:nvPicPr>
          <p:cNvPr id="81923"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436814" y="1752600"/>
            <a:ext cx="7011987" cy="2622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1924" name="Text Box 4"/>
          <p:cNvSpPr txBox="1">
            <a:spLocks noChangeArrowheads="1"/>
          </p:cNvSpPr>
          <p:nvPr/>
        </p:nvSpPr>
        <p:spPr bwMode="auto">
          <a:xfrm>
            <a:off x="4727575" y="908050"/>
            <a:ext cx="313055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chemeClr val="accent2"/>
                </a:solidFill>
                <a:latin typeface="Times New Roman" panose="02020603050405020304" pitchFamily="18" charset="0"/>
              </a:rPr>
              <a:t>Masking concept</a:t>
            </a:r>
          </a:p>
        </p:txBody>
      </p:sp>
    </p:spTree>
    <p:extLst>
      <p:ext uri="{BB962C8B-B14F-4D97-AF65-F5344CB8AC3E}">
        <p14:creationId xmlns:p14="http://schemas.microsoft.com/office/powerpoint/2010/main" xmlns="" val="21616948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2351088" y="1700214"/>
            <a:ext cx="8001000" cy="4543425"/>
          </a:xfrm>
          <a:prstGeom prst="rect">
            <a:avLst/>
          </a:prstGeom>
          <a:solidFill>
            <a:srgbClr val="99CCFF"/>
          </a:solidFill>
          <a:ln w="5715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ts val="1100"/>
              </a:spcBef>
              <a:spcAft>
                <a:spcPts val="1100"/>
              </a:spcAft>
              <a:defRPr/>
            </a:pPr>
            <a:r>
              <a:rPr lang="en-US" sz="3600" b="1" i="1">
                <a:effectLst>
                  <a:outerShdw blurRad="38100" dist="38100" dir="2700000" algn="tl">
                    <a:srgbClr val="000000"/>
                  </a:outerShdw>
                </a:effectLst>
                <a:latin typeface="Times" panose="02020603050405020304" pitchFamily="18" charset="0"/>
              </a:rPr>
              <a:t>The network address is the </a:t>
            </a:r>
            <a:br>
              <a:rPr lang="en-US" sz="3600" b="1" i="1">
                <a:effectLst>
                  <a:outerShdw blurRad="38100" dist="38100" dir="2700000" algn="tl">
                    <a:srgbClr val="000000"/>
                  </a:outerShdw>
                </a:effectLst>
                <a:latin typeface="Times" panose="02020603050405020304" pitchFamily="18" charset="0"/>
              </a:rPr>
            </a:br>
            <a:r>
              <a:rPr lang="en-US" sz="3600" b="1" i="1">
                <a:effectLst>
                  <a:outerShdw blurRad="38100" dist="38100" dir="2700000" algn="tl">
                    <a:srgbClr val="000000"/>
                  </a:outerShdw>
                </a:effectLst>
                <a:latin typeface="Times" panose="02020603050405020304" pitchFamily="18" charset="0"/>
              </a:rPr>
              <a:t>beginning address of each block.</a:t>
            </a:r>
            <a:br>
              <a:rPr lang="en-US" sz="3600" b="1" i="1">
                <a:effectLst>
                  <a:outerShdw blurRad="38100" dist="38100" dir="2700000" algn="tl">
                    <a:srgbClr val="000000"/>
                  </a:outerShdw>
                </a:effectLst>
                <a:latin typeface="Times" panose="02020603050405020304" pitchFamily="18" charset="0"/>
              </a:rPr>
            </a:br>
            <a:r>
              <a:rPr lang="en-US" sz="3600" b="1" i="1">
                <a:effectLst>
                  <a:outerShdw blurRad="38100" dist="38100" dir="2700000" algn="tl">
                    <a:srgbClr val="000000"/>
                  </a:outerShdw>
                </a:effectLst>
                <a:latin typeface="Times" panose="02020603050405020304" pitchFamily="18" charset="0"/>
              </a:rPr>
              <a:t> It can be found by applying </a:t>
            </a:r>
            <a:br>
              <a:rPr lang="en-US" sz="3600" b="1" i="1">
                <a:effectLst>
                  <a:outerShdw blurRad="38100" dist="38100" dir="2700000" algn="tl">
                    <a:srgbClr val="000000"/>
                  </a:outerShdw>
                </a:effectLst>
                <a:latin typeface="Times" panose="02020603050405020304" pitchFamily="18" charset="0"/>
              </a:rPr>
            </a:br>
            <a:r>
              <a:rPr lang="en-US" sz="3600" b="1" i="1">
                <a:effectLst>
                  <a:outerShdw blurRad="38100" dist="38100" dir="2700000" algn="tl">
                    <a:srgbClr val="000000"/>
                  </a:outerShdw>
                </a:effectLst>
                <a:latin typeface="Times" panose="02020603050405020304" pitchFamily="18" charset="0"/>
              </a:rPr>
              <a:t>the default mask to</a:t>
            </a:r>
            <a:br>
              <a:rPr lang="en-US" sz="3600" b="1" i="1">
                <a:effectLst>
                  <a:outerShdw blurRad="38100" dist="38100" dir="2700000" algn="tl">
                    <a:srgbClr val="000000"/>
                  </a:outerShdw>
                </a:effectLst>
                <a:latin typeface="Times" panose="02020603050405020304" pitchFamily="18" charset="0"/>
              </a:rPr>
            </a:br>
            <a:r>
              <a:rPr lang="en-US" sz="3600" b="1" i="1">
                <a:effectLst>
                  <a:outerShdw blurRad="38100" dist="38100" dir="2700000" algn="tl">
                    <a:srgbClr val="000000"/>
                  </a:outerShdw>
                </a:effectLst>
                <a:latin typeface="Times" panose="02020603050405020304" pitchFamily="18" charset="0"/>
              </a:rPr>
              <a:t>any of the addresses in the block </a:t>
            </a:r>
            <a:br>
              <a:rPr lang="en-US" sz="3600" b="1" i="1">
                <a:effectLst>
                  <a:outerShdw blurRad="38100" dist="38100" dir="2700000" algn="tl">
                    <a:srgbClr val="000000"/>
                  </a:outerShdw>
                </a:effectLst>
                <a:latin typeface="Times" panose="02020603050405020304" pitchFamily="18" charset="0"/>
              </a:rPr>
            </a:br>
            <a:r>
              <a:rPr lang="en-US" sz="3600" b="1" i="1">
                <a:effectLst>
                  <a:outerShdw blurRad="38100" dist="38100" dir="2700000" algn="tl">
                    <a:srgbClr val="000000"/>
                  </a:outerShdw>
                </a:effectLst>
                <a:latin typeface="Times" panose="02020603050405020304" pitchFamily="18" charset="0"/>
              </a:rPr>
              <a:t>(including itself).</a:t>
            </a:r>
            <a:br>
              <a:rPr lang="en-US" sz="3600" b="1" i="1">
                <a:effectLst>
                  <a:outerShdw blurRad="38100" dist="38100" dir="2700000" algn="tl">
                    <a:srgbClr val="000000"/>
                  </a:outerShdw>
                </a:effectLst>
                <a:latin typeface="Times" panose="02020603050405020304" pitchFamily="18" charset="0"/>
              </a:rPr>
            </a:br>
            <a:r>
              <a:rPr lang="en-US" sz="3600" b="1" i="1">
                <a:effectLst>
                  <a:outerShdw blurRad="38100" dist="38100" dir="2700000" algn="tl">
                    <a:srgbClr val="000000"/>
                  </a:outerShdw>
                </a:effectLst>
                <a:latin typeface="Times" panose="02020603050405020304" pitchFamily="18" charset="0"/>
              </a:rPr>
              <a:t> It retains the </a:t>
            </a:r>
            <a:r>
              <a:rPr lang="en-US" sz="3600" b="1" i="1">
                <a:solidFill>
                  <a:srgbClr val="FF3300"/>
                </a:solidFill>
                <a:effectLst>
                  <a:outerShdw blurRad="38100" dist="38100" dir="2700000" algn="tl">
                    <a:srgbClr val="000000"/>
                  </a:outerShdw>
                </a:effectLst>
                <a:latin typeface="Times" panose="02020603050405020304" pitchFamily="18" charset="0"/>
              </a:rPr>
              <a:t>netid</a:t>
            </a:r>
            <a:r>
              <a:rPr lang="en-US" sz="3600" b="1" i="1">
                <a:effectLst>
                  <a:outerShdw blurRad="38100" dist="38100" dir="2700000" algn="tl">
                    <a:srgbClr val="000000"/>
                  </a:outerShdw>
                </a:effectLst>
                <a:latin typeface="Times" panose="02020603050405020304" pitchFamily="18" charset="0"/>
              </a:rPr>
              <a:t> of the block </a:t>
            </a:r>
            <a:br>
              <a:rPr lang="en-US" sz="3600" b="1" i="1">
                <a:effectLst>
                  <a:outerShdw blurRad="38100" dist="38100" dir="2700000" algn="tl">
                    <a:srgbClr val="000000"/>
                  </a:outerShdw>
                </a:effectLst>
                <a:latin typeface="Times" panose="02020603050405020304" pitchFamily="18" charset="0"/>
              </a:rPr>
            </a:br>
            <a:r>
              <a:rPr lang="en-US" sz="3600" b="1" i="1">
                <a:effectLst>
                  <a:outerShdw blurRad="38100" dist="38100" dir="2700000" algn="tl">
                    <a:srgbClr val="000000"/>
                  </a:outerShdw>
                </a:effectLst>
                <a:latin typeface="Times" panose="02020603050405020304" pitchFamily="18" charset="0"/>
              </a:rPr>
              <a:t>and sets the </a:t>
            </a:r>
            <a:r>
              <a:rPr lang="en-US" sz="3600" b="1" i="1">
                <a:solidFill>
                  <a:srgbClr val="FF3300"/>
                </a:solidFill>
                <a:effectLst>
                  <a:outerShdw blurRad="38100" dist="38100" dir="2700000" algn="tl">
                    <a:srgbClr val="000000"/>
                  </a:outerShdw>
                </a:effectLst>
                <a:latin typeface="Times" panose="02020603050405020304" pitchFamily="18" charset="0"/>
              </a:rPr>
              <a:t>hostid</a:t>
            </a:r>
            <a:r>
              <a:rPr lang="en-US" sz="3600" b="1" i="1">
                <a:effectLst>
                  <a:outerShdw blurRad="38100" dist="38100" dir="2700000" algn="tl">
                    <a:srgbClr val="000000"/>
                  </a:outerShdw>
                </a:effectLst>
                <a:latin typeface="Times" panose="02020603050405020304" pitchFamily="18" charset="0"/>
              </a:rPr>
              <a:t> to zero. </a:t>
            </a:r>
          </a:p>
        </p:txBody>
      </p:sp>
      <p:pic>
        <p:nvPicPr>
          <p:cNvPr id="86019"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057400" y="457200"/>
            <a:ext cx="2057400" cy="692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790611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AutoShape 2"/>
          <p:cNvSpPr>
            <a:spLocks noGrp="1" noChangeArrowheads="1"/>
          </p:cNvSpPr>
          <p:nvPr>
            <p:ph type="title"/>
          </p:nvPr>
        </p:nvSpPr>
        <p:spPr/>
        <p:txBody>
          <a:bodyPr/>
          <a:lstStyle/>
          <a:p>
            <a:pPr eaLnBrk="1" hangingPunct="1"/>
            <a:r>
              <a:rPr lang="en-GB" dirty="0" smtClean="0"/>
              <a:t>Default Mask</a:t>
            </a:r>
            <a:endParaRPr lang="en-US" dirty="0" smtClean="0"/>
          </a:p>
        </p:txBody>
      </p:sp>
      <p:sp>
        <p:nvSpPr>
          <p:cNvPr id="88067" name="Rectangle 3"/>
          <p:cNvSpPr>
            <a:spLocks noGrp="1" noChangeArrowheads="1"/>
          </p:cNvSpPr>
          <p:nvPr>
            <p:ph idx="1"/>
          </p:nvPr>
        </p:nvSpPr>
        <p:spPr/>
        <p:txBody>
          <a:bodyPr/>
          <a:lstStyle/>
          <a:p>
            <a:pPr eaLnBrk="1" hangingPunct="1"/>
            <a:r>
              <a:rPr lang="en-GB" dirty="0" smtClean="0"/>
              <a:t>Class A default mask is 255.0.0.0</a:t>
            </a:r>
          </a:p>
          <a:p>
            <a:pPr eaLnBrk="1" hangingPunct="1"/>
            <a:r>
              <a:rPr lang="en-GB" dirty="0" smtClean="0"/>
              <a:t>Class B default mask is 255.255.0.0</a:t>
            </a:r>
          </a:p>
          <a:p>
            <a:pPr eaLnBrk="1" hangingPunct="1"/>
            <a:r>
              <a:rPr lang="en-GB" dirty="0" smtClean="0"/>
              <a:t>Class C Default mask 255.255.255.0</a:t>
            </a:r>
          </a:p>
          <a:p>
            <a:pPr eaLnBrk="1" hangingPunct="1"/>
            <a:endParaRPr lang="en-US" dirty="0" smtClean="0"/>
          </a:p>
        </p:txBody>
      </p:sp>
    </p:spTree>
    <p:extLst>
      <p:ext uri="{BB962C8B-B14F-4D97-AF65-F5344CB8AC3E}">
        <p14:creationId xmlns:p14="http://schemas.microsoft.com/office/powerpoint/2010/main" xmlns="" val="4991886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AutoShape 2"/>
          <p:cNvSpPr>
            <a:spLocks noChangeArrowheads="1"/>
          </p:cNvSpPr>
          <p:nvPr/>
        </p:nvSpPr>
        <p:spPr bwMode="auto">
          <a:xfrm>
            <a:off x="1828800" y="1219200"/>
            <a:ext cx="8534400" cy="4419600"/>
          </a:xfrm>
          <a:prstGeom prst="verticalScroll">
            <a:avLst>
              <a:gd name="adj" fmla="val 12500"/>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94211" name="Rectangle 3"/>
          <p:cNvSpPr>
            <a:spLocks noChangeArrowheads="1"/>
          </p:cNvSpPr>
          <p:nvPr/>
        </p:nvSpPr>
        <p:spPr bwMode="auto">
          <a:xfrm>
            <a:off x="4210050" y="3352800"/>
            <a:ext cx="3849688"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4400" b="1">
                <a:latin typeface="Times" panose="02020603050405020304" pitchFamily="18" charset="0"/>
              </a:rPr>
              <a:t>SUBNETTING</a:t>
            </a:r>
          </a:p>
        </p:txBody>
      </p:sp>
    </p:spTree>
    <p:extLst>
      <p:ext uri="{BB962C8B-B14F-4D97-AF65-F5344CB8AC3E}">
        <p14:creationId xmlns:p14="http://schemas.microsoft.com/office/powerpoint/2010/main" xmlns="" val="17996730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54480" y="1188720"/>
            <a:ext cx="9013371" cy="4832092"/>
          </a:xfrm>
          <a:prstGeom prst="rect">
            <a:avLst/>
          </a:prstGeom>
          <a:noFill/>
        </p:spPr>
        <p:txBody>
          <a:bodyPr wrap="square" rtlCol="0">
            <a:spAutoFit/>
          </a:bodyPr>
          <a:lstStyle/>
          <a:p>
            <a:pPr algn="just"/>
            <a:r>
              <a:rPr lang="en-US" sz="2800" dirty="0" smtClean="0"/>
              <a:t>In </a:t>
            </a:r>
            <a:r>
              <a:rPr lang="en-US" sz="2800" dirty="0" err="1" smtClean="0"/>
              <a:t>subnetting</a:t>
            </a:r>
            <a:r>
              <a:rPr lang="en-US" sz="2800" dirty="0" smtClean="0"/>
              <a:t>, a network is divided into several smaller sub networks with each sub network (subnet) having its own </a:t>
            </a:r>
            <a:r>
              <a:rPr lang="en-US" sz="2800" dirty="0" err="1" smtClean="0"/>
              <a:t>subnetwork</a:t>
            </a:r>
            <a:r>
              <a:rPr lang="en-US" sz="2800" dirty="0" smtClean="0"/>
              <a:t> address. As we know an IP address is 32 bit long.</a:t>
            </a:r>
          </a:p>
          <a:p>
            <a:pPr algn="just"/>
            <a:r>
              <a:rPr lang="en-US" sz="2800" dirty="0" smtClean="0"/>
              <a:t> A portion of the address indicates the network and a portion indicates the host on the network. </a:t>
            </a:r>
          </a:p>
          <a:p>
            <a:pPr algn="just"/>
            <a:r>
              <a:rPr lang="en-US" sz="2800" dirty="0" smtClean="0"/>
              <a:t>This means that there is a hierarchy in IP addressing. To reach a host on the internet, we must first reach the network using the first portion of the address. </a:t>
            </a:r>
          </a:p>
          <a:p>
            <a:pPr algn="just"/>
            <a:r>
              <a:rPr lang="en-US" sz="2800" dirty="0" smtClean="0"/>
              <a:t>Then we must reach the host itself using the second portion. In other words, IP addresses are designed with </a:t>
            </a:r>
            <a:r>
              <a:rPr lang="en-US" sz="2800" b="1" u="sng" dirty="0" smtClean="0"/>
              <a:t>two levels of hierarchy</a:t>
            </a:r>
            <a:r>
              <a:rPr lang="en-US" sz="2800" dirty="0" smtClean="0"/>
              <a:t>.</a:t>
            </a:r>
            <a:endParaRPr lang="en-US" sz="2800" dirty="0"/>
          </a:p>
        </p:txBody>
      </p:sp>
    </p:spTree>
    <p:extLst>
      <p:ext uri="{BB962C8B-B14F-4D97-AF65-F5344CB8AC3E}">
        <p14:creationId xmlns:p14="http://schemas.microsoft.com/office/powerpoint/2010/main" xmlns="" val="36724219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1600200" y="0"/>
            <a:ext cx="161448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a:solidFill>
                  <a:schemeClr val="accent2"/>
                </a:solidFill>
                <a:latin typeface="Times New Roman" panose="02020603050405020304" pitchFamily="18" charset="0"/>
              </a:rPr>
              <a:t>Figure  5-1</a:t>
            </a:r>
          </a:p>
        </p:txBody>
      </p:sp>
      <p:pic>
        <p:nvPicPr>
          <p:cNvPr id="9830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935164" y="2790826"/>
            <a:ext cx="8199437" cy="2162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8308" name="Text Box 4"/>
          <p:cNvSpPr txBox="1">
            <a:spLocks noChangeArrowheads="1"/>
          </p:cNvSpPr>
          <p:nvPr/>
        </p:nvSpPr>
        <p:spPr bwMode="auto">
          <a:xfrm>
            <a:off x="3863976" y="692150"/>
            <a:ext cx="5116513" cy="106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3200" b="1">
                <a:solidFill>
                  <a:schemeClr val="hlink"/>
                </a:solidFill>
                <a:latin typeface="Times New Roman" panose="02020603050405020304" pitchFamily="18" charset="0"/>
              </a:rPr>
              <a:t>A network with two levels of</a:t>
            </a:r>
            <a:br>
              <a:rPr lang="en-US" sz="3200" b="1">
                <a:solidFill>
                  <a:schemeClr val="hlink"/>
                </a:solidFill>
                <a:latin typeface="Times New Roman" panose="02020603050405020304" pitchFamily="18" charset="0"/>
              </a:rPr>
            </a:br>
            <a:r>
              <a:rPr lang="en-US" sz="3200" b="1">
                <a:solidFill>
                  <a:schemeClr val="hlink"/>
                </a:solidFill>
                <a:latin typeface="Times New Roman" panose="02020603050405020304" pitchFamily="18" charset="0"/>
              </a:rPr>
              <a:t>hierarchy (not subnetted)</a:t>
            </a:r>
          </a:p>
        </p:txBody>
      </p:sp>
    </p:spTree>
    <p:extLst>
      <p:ext uri="{BB962C8B-B14F-4D97-AF65-F5344CB8AC3E}">
        <p14:creationId xmlns:p14="http://schemas.microsoft.com/office/powerpoint/2010/main" xmlns="" val="36427258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IPV4 address</a:t>
            </a:r>
            <a:endParaRPr lang="en-US" dirty="0"/>
          </a:p>
        </p:txBody>
      </p:sp>
      <p:sp>
        <p:nvSpPr>
          <p:cNvPr id="3" name="Content Placeholder 2"/>
          <p:cNvSpPr>
            <a:spLocks noGrp="1"/>
          </p:cNvSpPr>
          <p:nvPr>
            <p:ph idx="1"/>
          </p:nvPr>
        </p:nvSpPr>
        <p:spPr/>
        <p:txBody>
          <a:bodyPr/>
          <a:lstStyle/>
          <a:p>
            <a:r>
              <a:rPr lang="en-US" dirty="0"/>
              <a:t>32-bit </a:t>
            </a:r>
            <a:r>
              <a:rPr lang="en-US" dirty="0" smtClean="0"/>
              <a:t>address that </a:t>
            </a:r>
            <a:r>
              <a:rPr lang="en-US" dirty="0"/>
              <a:t>uniquely and universally defines the </a:t>
            </a:r>
            <a:r>
              <a:rPr lang="en-US" dirty="0" smtClean="0"/>
              <a:t>connection of </a:t>
            </a:r>
            <a:r>
              <a:rPr lang="en-US" dirty="0"/>
              <a:t>a device (for example, a computer or a router) to the </a:t>
            </a:r>
            <a:r>
              <a:rPr lang="en-US" dirty="0" smtClean="0"/>
              <a:t>Internet</a:t>
            </a:r>
          </a:p>
          <a:p>
            <a:r>
              <a:rPr lang="en-US" dirty="0"/>
              <a:t>The </a:t>
            </a:r>
            <a:r>
              <a:rPr lang="en-US" b="1" u="sng" dirty="0" smtClean="0"/>
              <a:t>address space </a:t>
            </a:r>
            <a:r>
              <a:rPr lang="en-US" dirty="0"/>
              <a:t>of IPv4 is </a:t>
            </a:r>
            <a:r>
              <a:rPr lang="en-US" dirty="0" smtClean="0"/>
              <a:t>232or </a:t>
            </a:r>
            <a:r>
              <a:rPr lang="en-US" dirty="0"/>
              <a:t>4,294,967,296</a:t>
            </a:r>
            <a:r>
              <a:rPr lang="en-US" dirty="0" smtClean="0"/>
              <a:t>.</a:t>
            </a:r>
          </a:p>
          <a:p>
            <a:r>
              <a:rPr lang="en-US" dirty="0" smtClean="0"/>
              <a:t>But restrictions!!</a:t>
            </a:r>
          </a:p>
          <a:p>
            <a:r>
              <a:rPr lang="en-US" dirty="0" smtClean="0"/>
              <a:t>IPV4 address notation:</a:t>
            </a:r>
          </a:p>
          <a:p>
            <a:pPr lvl="1"/>
            <a:r>
              <a:rPr lang="en-US" dirty="0" smtClean="0"/>
              <a:t>Dotted decimal</a:t>
            </a:r>
          </a:p>
          <a:p>
            <a:pPr lvl="1"/>
            <a:r>
              <a:rPr lang="en-US" dirty="0" smtClean="0"/>
              <a:t>Binary </a:t>
            </a:r>
            <a:endParaRPr lang="en-US" dirty="0"/>
          </a:p>
        </p:txBody>
      </p:sp>
    </p:spTree>
    <p:extLst>
      <p:ext uri="{BB962C8B-B14F-4D97-AF65-F5344CB8AC3E}">
        <p14:creationId xmlns:p14="http://schemas.microsoft.com/office/powerpoint/2010/main" xmlns="" val="16401262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62594" y="1084217"/>
            <a:ext cx="9849395" cy="5262979"/>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smtClean="0"/>
              <a:t>However, often an organization needs to assemble the hosts into groups: the network needs to be divided into several </a:t>
            </a:r>
            <a:r>
              <a:rPr lang="en-US" sz="2400" dirty="0" err="1" smtClean="0"/>
              <a:t>subnetworks</a:t>
            </a:r>
            <a:r>
              <a:rPr lang="en-US" sz="2400" dirty="0" smtClean="0"/>
              <a:t> (subnets). For example, a university may want to group its hosts according to the department. In this case, the university has one network address, but needs several </a:t>
            </a:r>
            <a:r>
              <a:rPr lang="en-US" sz="2400" dirty="0" err="1" smtClean="0"/>
              <a:t>subnetwork</a:t>
            </a:r>
            <a:r>
              <a:rPr lang="en-US" sz="2400" dirty="0" smtClean="0"/>
              <a:t> addresses. The outside world knows the organization by its network address. Inside the organization each </a:t>
            </a:r>
            <a:r>
              <a:rPr lang="en-US" sz="2400" dirty="0" err="1" smtClean="0"/>
              <a:t>subnetwork</a:t>
            </a:r>
            <a:r>
              <a:rPr lang="en-US" sz="2400" dirty="0" smtClean="0"/>
              <a:t> is recognized by its </a:t>
            </a:r>
            <a:r>
              <a:rPr lang="en-US" sz="2400" dirty="0" err="1" smtClean="0"/>
              <a:t>subnetwrok</a:t>
            </a:r>
            <a:r>
              <a:rPr lang="en-US" sz="2400" dirty="0" smtClean="0"/>
              <a:t> address. In </a:t>
            </a:r>
            <a:r>
              <a:rPr lang="en-US" sz="2400" dirty="0" err="1" smtClean="0"/>
              <a:t>subnetting</a:t>
            </a:r>
            <a:r>
              <a:rPr lang="en-US" sz="2400" dirty="0" smtClean="0"/>
              <a:t>, the network is divided into several smaller groups with each subnet having its own </a:t>
            </a:r>
            <a:r>
              <a:rPr lang="en-US" sz="2400" dirty="0" err="1" smtClean="0"/>
              <a:t>subnetork</a:t>
            </a:r>
            <a:r>
              <a:rPr lang="en-US" sz="2400" dirty="0" smtClean="0"/>
              <a:t> address.</a:t>
            </a:r>
          </a:p>
          <a:p>
            <a:pPr marL="285750" indent="-285750" algn="just">
              <a:buFont typeface="Arial" panose="020B0604020202020204" pitchFamily="34" charset="0"/>
              <a:buChar char="•"/>
            </a:pPr>
            <a:r>
              <a:rPr lang="en-US" sz="2400" dirty="0" smtClean="0"/>
              <a:t>Getting a second network address would be hard to </a:t>
            </a:r>
            <a:r>
              <a:rPr lang="en-US" sz="2400" dirty="0"/>
              <a:t>d</a:t>
            </a:r>
            <a:r>
              <a:rPr lang="en-US" sz="2400" dirty="0" smtClean="0"/>
              <a:t>o since network addresses are scarce.</a:t>
            </a:r>
          </a:p>
          <a:p>
            <a:pPr marL="285750" indent="-285750" algn="just">
              <a:buFont typeface="Arial" panose="020B0604020202020204" pitchFamily="34" charset="0"/>
              <a:buChar char="•"/>
            </a:pPr>
            <a:r>
              <a:rPr lang="en-US" sz="2400" dirty="0" smtClean="0"/>
              <a:t>The solution is to allow a network to be split into several parts for internal use but still act like a single network to the outside world. Instead of </a:t>
            </a:r>
            <a:r>
              <a:rPr lang="en-US" sz="2400" dirty="0" err="1" smtClean="0"/>
              <a:t>classful</a:t>
            </a:r>
            <a:r>
              <a:rPr lang="en-US" sz="2400" dirty="0" smtClean="0"/>
              <a:t> two level hierarchy, </a:t>
            </a:r>
            <a:r>
              <a:rPr lang="en-US" sz="2400" dirty="0" err="1" smtClean="0"/>
              <a:t>subnetting</a:t>
            </a:r>
            <a:r>
              <a:rPr lang="en-US" sz="2400" dirty="0" smtClean="0"/>
              <a:t> supports a three level hierarchy.</a:t>
            </a:r>
          </a:p>
          <a:p>
            <a:pPr marL="285750" indent="-285750" algn="just">
              <a:buFont typeface="Arial" panose="020B0604020202020204" pitchFamily="34" charset="0"/>
              <a:buChar char="•"/>
            </a:pPr>
            <a:r>
              <a:rPr lang="en-US" sz="2400" dirty="0" smtClean="0"/>
              <a:t>In three level addressing, we have three levels: site, subnet and host</a:t>
            </a:r>
            <a:endParaRPr lang="en-US" sz="2400" dirty="0"/>
          </a:p>
        </p:txBody>
      </p:sp>
    </p:spTree>
    <p:extLst>
      <p:ext uri="{BB962C8B-B14F-4D97-AF65-F5344CB8AC3E}">
        <p14:creationId xmlns:p14="http://schemas.microsoft.com/office/powerpoint/2010/main" xmlns="" val="15630001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927351" y="1268413"/>
            <a:ext cx="6380163" cy="47927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0356" name="Text Box 4"/>
          <p:cNvSpPr txBox="1">
            <a:spLocks noChangeArrowheads="1"/>
          </p:cNvSpPr>
          <p:nvPr/>
        </p:nvSpPr>
        <p:spPr bwMode="auto">
          <a:xfrm>
            <a:off x="3505201" y="0"/>
            <a:ext cx="5387975" cy="106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3200" b="1">
                <a:solidFill>
                  <a:schemeClr val="hlink"/>
                </a:solidFill>
                <a:latin typeface="Times New Roman" panose="02020603050405020304" pitchFamily="18" charset="0"/>
              </a:rPr>
              <a:t>A network with three levels of</a:t>
            </a:r>
          </a:p>
          <a:p>
            <a:pPr algn="ctr"/>
            <a:r>
              <a:rPr lang="en-US" sz="3200" b="1">
                <a:solidFill>
                  <a:schemeClr val="hlink"/>
                </a:solidFill>
                <a:latin typeface="Times New Roman" panose="02020603050405020304" pitchFamily="18" charset="0"/>
              </a:rPr>
              <a:t>hierarchy (subnetted)</a:t>
            </a:r>
          </a:p>
        </p:txBody>
      </p:sp>
    </p:spTree>
    <p:extLst>
      <p:ext uri="{BB962C8B-B14F-4D97-AF65-F5344CB8AC3E}">
        <p14:creationId xmlns:p14="http://schemas.microsoft.com/office/powerpoint/2010/main" xmlns="" val="35720947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AutoShape 2"/>
          <p:cNvSpPr>
            <a:spLocks noGrp="1" noChangeArrowheads="1"/>
          </p:cNvSpPr>
          <p:nvPr>
            <p:ph type="title"/>
          </p:nvPr>
        </p:nvSpPr>
        <p:spPr/>
        <p:txBody>
          <a:bodyPr/>
          <a:lstStyle/>
          <a:p>
            <a:pPr eaLnBrk="1" hangingPunct="1"/>
            <a:r>
              <a:rPr lang="en-GB" smtClean="0"/>
              <a:t>Note</a:t>
            </a:r>
            <a:endParaRPr lang="en-US" smtClean="0"/>
          </a:p>
        </p:txBody>
      </p:sp>
      <p:sp>
        <p:nvSpPr>
          <p:cNvPr id="102403" name="Rectangle 3"/>
          <p:cNvSpPr>
            <a:spLocks noGrp="1" noChangeArrowheads="1"/>
          </p:cNvSpPr>
          <p:nvPr>
            <p:ph idx="1"/>
          </p:nvPr>
        </p:nvSpPr>
        <p:spPr/>
        <p:txBody>
          <a:bodyPr/>
          <a:lstStyle/>
          <a:p>
            <a:pPr eaLnBrk="1" hangingPunct="1"/>
            <a:r>
              <a:rPr lang="en-GB" smtClean="0"/>
              <a:t>Subnetting is done by borrowing bits from the host part and add them the network part</a:t>
            </a:r>
            <a:endParaRPr lang="en-US" smtClean="0"/>
          </a:p>
        </p:txBody>
      </p:sp>
    </p:spTree>
    <p:extLst>
      <p:ext uri="{BB962C8B-B14F-4D97-AF65-F5344CB8AC3E}">
        <p14:creationId xmlns:p14="http://schemas.microsoft.com/office/powerpoint/2010/main" xmlns="" val="39495800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1600200" y="0"/>
            <a:ext cx="161448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a:solidFill>
                  <a:schemeClr val="accent2"/>
                </a:solidFill>
                <a:latin typeface="Times New Roman" panose="02020603050405020304" pitchFamily="18" charset="0"/>
              </a:rPr>
              <a:t>Figure  5-3</a:t>
            </a:r>
          </a:p>
        </p:txBody>
      </p:sp>
      <p:pic>
        <p:nvPicPr>
          <p:cNvPr id="10445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575050" y="2708276"/>
            <a:ext cx="5162550" cy="3330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4452" name="Text Box 4"/>
          <p:cNvSpPr txBox="1">
            <a:spLocks noChangeArrowheads="1"/>
          </p:cNvSpPr>
          <p:nvPr/>
        </p:nvSpPr>
        <p:spPr bwMode="auto">
          <a:xfrm>
            <a:off x="3575050" y="1022713"/>
            <a:ext cx="5106988" cy="106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3200" b="1" dirty="0">
                <a:solidFill>
                  <a:schemeClr val="hlink"/>
                </a:solidFill>
                <a:latin typeface="Times New Roman" panose="02020603050405020304" pitchFamily="18" charset="0"/>
              </a:rPr>
              <a:t>Addresses in a network with</a:t>
            </a:r>
            <a:br>
              <a:rPr lang="en-US" sz="3200" b="1" dirty="0">
                <a:solidFill>
                  <a:schemeClr val="hlink"/>
                </a:solidFill>
                <a:latin typeface="Times New Roman" panose="02020603050405020304" pitchFamily="18" charset="0"/>
              </a:rPr>
            </a:br>
            <a:r>
              <a:rPr lang="en-US" sz="3200" b="1" dirty="0">
                <a:solidFill>
                  <a:schemeClr val="hlink"/>
                </a:solidFill>
                <a:latin typeface="Times New Roman" panose="02020603050405020304" pitchFamily="18" charset="0"/>
              </a:rPr>
              <a:t>and without </a:t>
            </a:r>
            <a:r>
              <a:rPr lang="en-US" sz="3200" b="1" dirty="0" err="1">
                <a:solidFill>
                  <a:schemeClr val="hlink"/>
                </a:solidFill>
                <a:latin typeface="Times New Roman" panose="02020603050405020304" pitchFamily="18" charset="0"/>
              </a:rPr>
              <a:t>subnetting</a:t>
            </a:r>
            <a:endParaRPr lang="en-US" sz="3200" b="1" dirty="0">
              <a:solidFill>
                <a:schemeClr val="hlink"/>
              </a:solidFill>
              <a:latin typeface="Times New Roman" panose="02020603050405020304" pitchFamily="18" charset="0"/>
            </a:endParaRPr>
          </a:p>
        </p:txBody>
      </p:sp>
    </p:spTree>
    <p:extLst>
      <p:ext uri="{BB962C8B-B14F-4D97-AF65-F5344CB8AC3E}">
        <p14:creationId xmlns:p14="http://schemas.microsoft.com/office/powerpoint/2010/main" xmlns="" val="18875687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1600200" y="0"/>
            <a:ext cx="161448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a:solidFill>
                  <a:schemeClr val="accent2"/>
                </a:solidFill>
                <a:latin typeface="Times New Roman" panose="02020603050405020304" pitchFamily="18" charset="0"/>
              </a:rPr>
              <a:t>Figure  5-5</a:t>
            </a:r>
          </a:p>
        </p:txBody>
      </p:sp>
      <p:pic>
        <p:nvPicPr>
          <p:cNvPr id="106499"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782889" y="1125538"/>
            <a:ext cx="6567487" cy="5110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6500" name="Text Box 4"/>
          <p:cNvSpPr txBox="1">
            <a:spLocks noChangeArrowheads="1"/>
          </p:cNvSpPr>
          <p:nvPr/>
        </p:nvSpPr>
        <p:spPr bwMode="auto">
          <a:xfrm>
            <a:off x="3200400" y="95250"/>
            <a:ext cx="5532438"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chemeClr val="accent2"/>
                </a:solidFill>
                <a:latin typeface="Times New Roman" panose="02020603050405020304" pitchFamily="18" charset="0"/>
              </a:rPr>
              <a:t>Default mask and subnet mask</a:t>
            </a:r>
          </a:p>
        </p:txBody>
      </p:sp>
    </p:spTree>
    <p:extLst>
      <p:ext uri="{BB962C8B-B14F-4D97-AF65-F5344CB8AC3E}">
        <p14:creationId xmlns:p14="http://schemas.microsoft.com/office/powerpoint/2010/main" xmlns="" val="37222058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2424113" y="2492375"/>
            <a:ext cx="8077200" cy="2895600"/>
          </a:xfrm>
          <a:prstGeom prst="rect">
            <a:avLst/>
          </a:prstGeom>
          <a:noFill/>
          <a:ln w="57150">
            <a:solidFill>
              <a:schemeClr val="accent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3600">
                <a:solidFill>
                  <a:srgbClr val="000000"/>
                </a:solidFill>
                <a:latin typeface="Times" panose="02020603050405020304" pitchFamily="18" charset="0"/>
              </a:rPr>
              <a:t>Given an IP address, we can find the subnet address the same way we found the network address. We apply the mask to the address. We can do this in two ways: straight or short-cut.</a:t>
            </a:r>
          </a:p>
        </p:txBody>
      </p:sp>
      <p:sp>
        <p:nvSpPr>
          <p:cNvPr id="108547" name="Rectangle 3"/>
          <p:cNvSpPr>
            <a:spLocks noChangeArrowheads="1"/>
          </p:cNvSpPr>
          <p:nvPr/>
        </p:nvSpPr>
        <p:spPr bwMode="auto">
          <a:xfrm>
            <a:off x="3030538" y="935038"/>
            <a:ext cx="62801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spcAft>
                <a:spcPts val="300"/>
              </a:spcAft>
            </a:pPr>
            <a:r>
              <a:rPr lang="en-US" sz="3600" b="1">
                <a:solidFill>
                  <a:srgbClr val="FF3300"/>
                </a:solidFill>
              </a:rPr>
              <a:t>Finding the Subnet Address</a:t>
            </a:r>
          </a:p>
        </p:txBody>
      </p:sp>
    </p:spTree>
    <p:extLst>
      <p:ext uri="{BB962C8B-B14F-4D97-AF65-F5344CB8AC3E}">
        <p14:creationId xmlns:p14="http://schemas.microsoft.com/office/powerpoint/2010/main" xmlns="" val="21692454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1905000" y="1687514"/>
            <a:ext cx="7620000" cy="3113087"/>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3600" b="1" u="sng">
                <a:solidFill>
                  <a:schemeClr val="bg1"/>
                </a:solidFill>
                <a:latin typeface="Times" panose="02020603050405020304" pitchFamily="18" charset="0"/>
              </a:rPr>
              <a:t>Straight Method</a:t>
            </a:r>
            <a:endParaRPr lang="en-US" sz="3600" u="sng">
              <a:solidFill>
                <a:schemeClr val="bg1"/>
              </a:solidFill>
              <a:latin typeface="Times" panose="02020603050405020304" pitchFamily="18" charset="0"/>
            </a:endParaRPr>
          </a:p>
          <a:p>
            <a:pPr eaLnBrk="1" hangingPunct="1">
              <a:spcBef>
                <a:spcPct val="50000"/>
              </a:spcBef>
            </a:pPr>
            <a:r>
              <a:rPr lang="en-US" sz="3600">
                <a:solidFill>
                  <a:schemeClr val="bg1"/>
                </a:solidFill>
                <a:latin typeface="Times" panose="02020603050405020304" pitchFamily="18" charset="0"/>
              </a:rPr>
              <a:t>In the straight method, we use binary notation for both the address and the mask and then apply the AND operation to find the subnet address.</a:t>
            </a:r>
          </a:p>
        </p:txBody>
      </p:sp>
    </p:spTree>
    <p:extLst>
      <p:ext uri="{BB962C8B-B14F-4D97-AF65-F5344CB8AC3E}">
        <p14:creationId xmlns:p14="http://schemas.microsoft.com/office/powerpoint/2010/main" xmlns="" val="17108649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Text Box 2"/>
          <p:cNvSpPr txBox="1">
            <a:spLocks noChangeArrowheads="1"/>
          </p:cNvSpPr>
          <p:nvPr/>
        </p:nvSpPr>
        <p:spPr bwMode="auto">
          <a:xfrm>
            <a:off x="5087939" y="981076"/>
            <a:ext cx="1997663"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defRPr/>
            </a:pPr>
            <a:r>
              <a:rPr lang="en-US" sz="3200" b="1" i="1">
                <a:effectLst>
                  <a:outerShdw blurRad="38100" dist="38100" dir="2700000" algn="tl">
                    <a:srgbClr val="C0C0C0"/>
                  </a:outerShdw>
                </a:effectLst>
                <a:latin typeface="Times New Roman" panose="02020603050405020304" pitchFamily="18" charset="0"/>
              </a:rPr>
              <a:t>Example 9</a:t>
            </a:r>
          </a:p>
        </p:txBody>
      </p:sp>
      <p:sp>
        <p:nvSpPr>
          <p:cNvPr id="112643" name="Rectangle 3"/>
          <p:cNvSpPr>
            <a:spLocks noChangeArrowheads="1"/>
          </p:cNvSpPr>
          <p:nvPr/>
        </p:nvSpPr>
        <p:spPr bwMode="auto">
          <a:xfrm>
            <a:off x="1919288" y="2708275"/>
            <a:ext cx="8458200" cy="173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sz="3600">
                <a:latin typeface="Times" panose="02020603050405020304" pitchFamily="18" charset="0"/>
              </a:rPr>
              <a:t>What is the subnetwork address if the destination address is 200.45.34.56 and the subnet mask is 255.255.240.0?</a:t>
            </a:r>
          </a:p>
        </p:txBody>
      </p:sp>
    </p:spTree>
    <p:extLst>
      <p:ext uri="{BB962C8B-B14F-4D97-AF65-F5344CB8AC3E}">
        <p14:creationId xmlns:p14="http://schemas.microsoft.com/office/powerpoint/2010/main" xmlns="" val="3457834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Text Box 2"/>
          <p:cNvSpPr txBox="1">
            <a:spLocks noChangeArrowheads="1"/>
          </p:cNvSpPr>
          <p:nvPr/>
        </p:nvSpPr>
        <p:spPr bwMode="auto">
          <a:xfrm>
            <a:off x="5303838" y="908051"/>
            <a:ext cx="1619354"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defRPr/>
            </a:pPr>
            <a:r>
              <a:rPr lang="en-US" sz="3200" b="1" i="1">
                <a:effectLst>
                  <a:outerShdw blurRad="38100" dist="38100" dir="2700000" algn="tl">
                    <a:srgbClr val="C0C0C0"/>
                  </a:outerShdw>
                </a:effectLst>
                <a:latin typeface="Times New Roman" panose="02020603050405020304" pitchFamily="18" charset="0"/>
              </a:rPr>
              <a:t>Solution</a:t>
            </a:r>
          </a:p>
        </p:txBody>
      </p:sp>
      <p:sp>
        <p:nvSpPr>
          <p:cNvPr id="221187" name="Rectangle 3"/>
          <p:cNvSpPr>
            <a:spLocks noChangeArrowheads="1"/>
          </p:cNvSpPr>
          <p:nvPr/>
        </p:nvSpPr>
        <p:spPr bwMode="auto">
          <a:xfrm>
            <a:off x="834887" y="1808922"/>
            <a:ext cx="10296939" cy="36933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1" hangingPunct="1">
              <a:spcBef>
                <a:spcPct val="50000"/>
              </a:spcBef>
              <a:defRPr/>
            </a:pPr>
            <a:r>
              <a:rPr lang="en-US" sz="3600" dirty="0">
                <a:latin typeface="Times" panose="02020603050405020304" pitchFamily="18" charset="0"/>
              </a:rPr>
              <a:t>11001000  00101101  00100010  00111000</a:t>
            </a:r>
          </a:p>
          <a:p>
            <a:pPr eaLnBrk="1" hangingPunct="1">
              <a:spcBef>
                <a:spcPct val="50000"/>
              </a:spcBef>
              <a:defRPr/>
            </a:pPr>
            <a:r>
              <a:rPr lang="en-US" sz="3600" dirty="0">
                <a:latin typeface="Times" panose="02020603050405020304" pitchFamily="18" charset="0"/>
              </a:rPr>
              <a:t>11111111  11111111  1111</a:t>
            </a:r>
            <a:r>
              <a:rPr lang="en-US" sz="3600" b="1" u="sng" dirty="0">
                <a:latin typeface="Times" panose="02020603050405020304" pitchFamily="18" charset="0"/>
              </a:rPr>
              <a:t>0000</a:t>
            </a:r>
            <a:r>
              <a:rPr lang="en-US" sz="3600" b="1" dirty="0">
                <a:latin typeface="Times" panose="02020603050405020304" pitchFamily="18" charset="0"/>
              </a:rPr>
              <a:t> </a:t>
            </a:r>
            <a:r>
              <a:rPr lang="en-US" sz="3600" dirty="0">
                <a:latin typeface="Times" panose="02020603050405020304" pitchFamily="18" charset="0"/>
              </a:rPr>
              <a:t> </a:t>
            </a:r>
            <a:r>
              <a:rPr lang="en-US" sz="3600" b="1" u="sng" dirty="0">
                <a:latin typeface="Times" panose="02020603050405020304" pitchFamily="18" charset="0"/>
              </a:rPr>
              <a:t>00000000</a:t>
            </a:r>
          </a:p>
          <a:p>
            <a:pPr eaLnBrk="1" hangingPunct="1">
              <a:spcBef>
                <a:spcPct val="50000"/>
              </a:spcBef>
              <a:defRPr/>
            </a:pPr>
            <a:r>
              <a:rPr lang="en-US" sz="3600" dirty="0">
                <a:latin typeface="Times" panose="02020603050405020304" pitchFamily="18" charset="0"/>
              </a:rPr>
              <a:t>11001000  00101101  0010</a:t>
            </a:r>
            <a:r>
              <a:rPr lang="en-US" sz="3600" b="1" dirty="0">
                <a:effectLst>
                  <a:outerShdw blurRad="38100" dist="38100" dir="2700000" algn="tl">
                    <a:srgbClr val="C0C0C0"/>
                  </a:outerShdw>
                </a:effectLst>
                <a:latin typeface="Times" panose="02020603050405020304" pitchFamily="18" charset="0"/>
              </a:rPr>
              <a:t>0000</a:t>
            </a:r>
            <a:r>
              <a:rPr lang="en-US" sz="3600" dirty="0">
                <a:latin typeface="Times" panose="02020603050405020304" pitchFamily="18" charset="0"/>
              </a:rPr>
              <a:t>  </a:t>
            </a:r>
            <a:r>
              <a:rPr lang="en-US" sz="3600" b="1" dirty="0">
                <a:effectLst>
                  <a:outerShdw blurRad="38100" dist="38100" dir="2700000" algn="tl">
                    <a:srgbClr val="C0C0C0"/>
                  </a:outerShdw>
                </a:effectLst>
                <a:latin typeface="Times" panose="02020603050405020304" pitchFamily="18" charset="0"/>
              </a:rPr>
              <a:t>00000000</a:t>
            </a:r>
          </a:p>
          <a:p>
            <a:pPr eaLnBrk="1" hangingPunct="1">
              <a:spcBef>
                <a:spcPct val="50000"/>
              </a:spcBef>
              <a:defRPr/>
            </a:pPr>
            <a:r>
              <a:rPr lang="en-US" sz="3600" dirty="0">
                <a:latin typeface="Times" panose="02020603050405020304" pitchFamily="18" charset="0"/>
              </a:rPr>
              <a:t/>
            </a:r>
            <a:br>
              <a:rPr lang="en-US" sz="3600" dirty="0">
                <a:latin typeface="Times" panose="02020603050405020304" pitchFamily="18" charset="0"/>
              </a:rPr>
            </a:br>
            <a:r>
              <a:rPr lang="en-US" sz="3600" dirty="0">
                <a:latin typeface="Times" panose="02020603050405020304" pitchFamily="18" charset="0"/>
              </a:rPr>
              <a:t>The </a:t>
            </a:r>
            <a:r>
              <a:rPr lang="en-US" sz="3600" dirty="0" err="1">
                <a:latin typeface="Times" panose="02020603050405020304" pitchFamily="18" charset="0"/>
              </a:rPr>
              <a:t>subnetwork</a:t>
            </a:r>
            <a:r>
              <a:rPr lang="en-US" sz="3600" dirty="0">
                <a:latin typeface="Times" panose="02020603050405020304" pitchFamily="18" charset="0"/>
              </a:rPr>
              <a:t> address is </a:t>
            </a:r>
            <a:r>
              <a:rPr lang="en-US" sz="3600" b="1" dirty="0">
                <a:latin typeface="Times" panose="02020603050405020304" pitchFamily="18" charset="0"/>
              </a:rPr>
              <a:t>200.45.32.0</a:t>
            </a:r>
            <a:r>
              <a:rPr lang="en-US" sz="3600" dirty="0">
                <a:latin typeface="Times" panose="02020603050405020304" pitchFamily="18" charset="0"/>
              </a:rPr>
              <a:t>.</a:t>
            </a:r>
          </a:p>
        </p:txBody>
      </p:sp>
    </p:spTree>
    <p:extLst>
      <p:ext uri="{BB962C8B-B14F-4D97-AF65-F5344CB8AC3E}">
        <p14:creationId xmlns:p14="http://schemas.microsoft.com/office/powerpoint/2010/main" xmlns="" val="35300270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718457" y="862014"/>
            <a:ext cx="10489473" cy="5355312"/>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3600" b="1" u="sng">
                <a:solidFill>
                  <a:schemeClr val="bg1"/>
                </a:solidFill>
                <a:latin typeface="Times" panose="02020603050405020304" pitchFamily="18" charset="0"/>
              </a:rPr>
              <a:t>Short-Cut Method</a:t>
            </a:r>
            <a:endParaRPr lang="en-US" sz="3600" u="sng">
              <a:solidFill>
                <a:schemeClr val="bg1"/>
              </a:solidFill>
              <a:latin typeface="Times" panose="02020603050405020304" pitchFamily="18" charset="0"/>
            </a:endParaRPr>
          </a:p>
          <a:p>
            <a:pPr lvl="2" eaLnBrk="1" hangingPunct="1">
              <a:spcBef>
                <a:spcPct val="50000"/>
              </a:spcBef>
            </a:pPr>
            <a:r>
              <a:rPr lang="en-US" sz="3600">
                <a:solidFill>
                  <a:srgbClr val="FF3300"/>
                </a:solidFill>
                <a:latin typeface="Times" panose="02020603050405020304" pitchFamily="18" charset="0"/>
              </a:rPr>
              <a:t>**</a:t>
            </a:r>
            <a:r>
              <a:rPr lang="en-US" sz="3600">
                <a:solidFill>
                  <a:schemeClr val="bg1"/>
                </a:solidFill>
                <a:latin typeface="Times" panose="02020603050405020304" pitchFamily="18" charset="0"/>
              </a:rPr>
              <a:t> If the byte in the mask is 255, copy the byte in the address.</a:t>
            </a:r>
            <a:endParaRPr lang="en-US" sz="3600" b="1">
              <a:solidFill>
                <a:schemeClr val="bg1"/>
              </a:solidFill>
              <a:latin typeface="Times" panose="02020603050405020304" pitchFamily="18" charset="0"/>
            </a:endParaRPr>
          </a:p>
          <a:p>
            <a:pPr lvl="2" eaLnBrk="1" hangingPunct="1">
              <a:spcBef>
                <a:spcPct val="50000"/>
              </a:spcBef>
            </a:pPr>
            <a:r>
              <a:rPr lang="en-US" sz="3600">
                <a:solidFill>
                  <a:srgbClr val="FF3300"/>
                </a:solidFill>
                <a:latin typeface="Times" panose="02020603050405020304" pitchFamily="18" charset="0"/>
              </a:rPr>
              <a:t>**</a:t>
            </a:r>
            <a:r>
              <a:rPr lang="en-US" sz="3600">
                <a:solidFill>
                  <a:schemeClr val="bg1"/>
                </a:solidFill>
                <a:latin typeface="Times" panose="02020603050405020304" pitchFamily="18" charset="0"/>
              </a:rPr>
              <a:t> If the byte in the mask is 0, replace the byte in the address with 0.</a:t>
            </a:r>
            <a:endParaRPr lang="en-US" sz="3600" b="1">
              <a:solidFill>
                <a:schemeClr val="bg1"/>
              </a:solidFill>
              <a:latin typeface="Times" panose="02020603050405020304" pitchFamily="18" charset="0"/>
            </a:endParaRPr>
          </a:p>
          <a:p>
            <a:pPr lvl="2" eaLnBrk="1" hangingPunct="1">
              <a:spcBef>
                <a:spcPct val="50000"/>
              </a:spcBef>
            </a:pPr>
            <a:r>
              <a:rPr lang="en-US" sz="3600">
                <a:solidFill>
                  <a:srgbClr val="FF3300"/>
                </a:solidFill>
                <a:latin typeface="Times" panose="02020603050405020304" pitchFamily="18" charset="0"/>
              </a:rPr>
              <a:t>**</a:t>
            </a:r>
            <a:r>
              <a:rPr lang="en-US" sz="3600">
                <a:solidFill>
                  <a:schemeClr val="bg1"/>
                </a:solidFill>
                <a:latin typeface="Times" panose="02020603050405020304" pitchFamily="18" charset="0"/>
              </a:rPr>
              <a:t> If the byte in the mask is neither 255 nor 0, we write the mask and the address in binary and apply the AND operation.</a:t>
            </a:r>
          </a:p>
        </p:txBody>
      </p:sp>
    </p:spTree>
    <p:extLst>
      <p:ext uri="{BB962C8B-B14F-4D97-AF65-F5344CB8AC3E}">
        <p14:creationId xmlns:p14="http://schemas.microsoft.com/office/powerpoint/2010/main" xmlns="" val="6280542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4511676" y="1125539"/>
            <a:ext cx="1997663"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defRPr/>
            </a:pPr>
            <a:r>
              <a:rPr lang="en-US" sz="3200" b="1" i="1">
                <a:effectLst>
                  <a:outerShdw blurRad="38100" dist="38100" dir="2700000" algn="tl">
                    <a:srgbClr val="C0C0C0"/>
                  </a:outerShdw>
                </a:effectLst>
                <a:latin typeface="Times New Roman" panose="02020603050405020304" pitchFamily="18" charset="0"/>
              </a:rPr>
              <a:t>Example 1</a:t>
            </a:r>
          </a:p>
        </p:txBody>
      </p:sp>
      <p:sp>
        <p:nvSpPr>
          <p:cNvPr id="24579" name="Rectangle 3"/>
          <p:cNvSpPr>
            <a:spLocks noChangeArrowheads="1"/>
          </p:cNvSpPr>
          <p:nvPr/>
        </p:nvSpPr>
        <p:spPr bwMode="auto">
          <a:xfrm>
            <a:off x="2209800" y="2636839"/>
            <a:ext cx="8458200" cy="2014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3600">
                <a:latin typeface="Times" panose="02020603050405020304" pitchFamily="18" charset="0"/>
              </a:rPr>
              <a:t>Change the following IP address from binary notation to dotted-decimal notation.</a:t>
            </a:r>
          </a:p>
          <a:p>
            <a:pPr eaLnBrk="1" hangingPunct="1">
              <a:spcBef>
                <a:spcPct val="50000"/>
              </a:spcBef>
            </a:pPr>
            <a:r>
              <a:rPr lang="en-US" sz="3600">
                <a:latin typeface="Times" panose="02020603050405020304" pitchFamily="18" charset="0"/>
              </a:rPr>
              <a:t>10000001  00001011   00001011 11101111</a:t>
            </a:r>
          </a:p>
        </p:txBody>
      </p:sp>
      <p:sp>
        <p:nvSpPr>
          <p:cNvPr id="29700" name="Text Box 4"/>
          <p:cNvSpPr txBox="1">
            <a:spLocks noChangeArrowheads="1"/>
          </p:cNvSpPr>
          <p:nvPr/>
        </p:nvSpPr>
        <p:spPr bwMode="auto">
          <a:xfrm>
            <a:off x="2351088" y="5157789"/>
            <a:ext cx="1619354"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defRPr/>
            </a:pPr>
            <a:r>
              <a:rPr lang="en-US" sz="3200" b="1" i="1">
                <a:effectLst>
                  <a:outerShdw blurRad="38100" dist="38100" dir="2700000" algn="tl">
                    <a:srgbClr val="C0C0C0"/>
                  </a:outerShdw>
                </a:effectLst>
                <a:latin typeface="Times New Roman" panose="02020603050405020304" pitchFamily="18" charset="0"/>
              </a:rPr>
              <a:t>Solution</a:t>
            </a:r>
          </a:p>
        </p:txBody>
      </p:sp>
      <p:sp>
        <p:nvSpPr>
          <p:cNvPr id="29701" name="Rectangle 5"/>
          <p:cNvSpPr>
            <a:spLocks noChangeArrowheads="1"/>
          </p:cNvSpPr>
          <p:nvPr/>
        </p:nvSpPr>
        <p:spPr bwMode="auto">
          <a:xfrm>
            <a:off x="4293598" y="5040889"/>
            <a:ext cx="83820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sz="4000" b="1" i="1" dirty="0">
                <a:solidFill>
                  <a:schemeClr val="accent1"/>
                </a:solidFill>
                <a:effectLst>
                  <a:outerShdw blurRad="38100" dist="38100" dir="2700000" algn="tl">
                    <a:srgbClr val="C0C0C0"/>
                  </a:outerShdw>
                </a:effectLst>
                <a:latin typeface="Times" panose="02020603050405020304" pitchFamily="18" charset="0"/>
              </a:rPr>
              <a:t>129.11.11.239</a:t>
            </a:r>
          </a:p>
        </p:txBody>
      </p:sp>
    </p:spTree>
    <p:extLst>
      <p:ext uri="{BB962C8B-B14F-4D97-AF65-F5344CB8AC3E}">
        <p14:creationId xmlns:p14="http://schemas.microsoft.com/office/powerpoint/2010/main" xmlns="" val="36827976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Text Box 2"/>
          <p:cNvSpPr txBox="1">
            <a:spLocks noChangeArrowheads="1"/>
          </p:cNvSpPr>
          <p:nvPr/>
        </p:nvSpPr>
        <p:spPr bwMode="auto">
          <a:xfrm>
            <a:off x="4511676" y="981076"/>
            <a:ext cx="2202847"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defRPr/>
            </a:pPr>
            <a:r>
              <a:rPr lang="en-US" sz="3200" b="1" i="1">
                <a:effectLst>
                  <a:outerShdw blurRad="38100" dist="38100" dir="2700000" algn="tl">
                    <a:srgbClr val="C0C0C0"/>
                  </a:outerShdw>
                </a:effectLst>
                <a:latin typeface="Times New Roman" panose="02020603050405020304" pitchFamily="18" charset="0"/>
              </a:rPr>
              <a:t>Example 10</a:t>
            </a:r>
          </a:p>
        </p:txBody>
      </p:sp>
      <p:sp>
        <p:nvSpPr>
          <p:cNvPr id="118787" name="Rectangle 3"/>
          <p:cNvSpPr>
            <a:spLocks noChangeArrowheads="1"/>
          </p:cNvSpPr>
          <p:nvPr/>
        </p:nvSpPr>
        <p:spPr bwMode="auto">
          <a:xfrm>
            <a:off x="2209800" y="2492375"/>
            <a:ext cx="8458200" cy="173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sz="3600">
                <a:latin typeface="Times" panose="02020603050405020304" pitchFamily="18" charset="0"/>
              </a:rPr>
              <a:t>What is the subnetwork address if the destination address is 19.30.80.5 and the mask is 255.255.192.0?</a:t>
            </a:r>
          </a:p>
        </p:txBody>
      </p:sp>
      <p:sp>
        <p:nvSpPr>
          <p:cNvPr id="225284" name="Text Box 4"/>
          <p:cNvSpPr txBox="1">
            <a:spLocks noChangeArrowheads="1"/>
          </p:cNvSpPr>
          <p:nvPr/>
        </p:nvSpPr>
        <p:spPr bwMode="auto">
          <a:xfrm>
            <a:off x="5159375" y="4437064"/>
            <a:ext cx="1619354"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defRPr/>
            </a:pPr>
            <a:r>
              <a:rPr lang="en-US" sz="3200" b="1" i="1">
                <a:effectLst>
                  <a:outerShdw blurRad="38100" dist="38100" dir="2700000" algn="tl">
                    <a:srgbClr val="C0C0C0"/>
                  </a:outerShdw>
                </a:effectLst>
                <a:latin typeface="Times New Roman" panose="02020603050405020304" pitchFamily="18" charset="0"/>
              </a:rPr>
              <a:t>Solution</a:t>
            </a:r>
          </a:p>
        </p:txBody>
      </p:sp>
      <p:sp>
        <p:nvSpPr>
          <p:cNvPr id="118789" name="Rectangle 5"/>
          <p:cNvSpPr>
            <a:spLocks noChangeArrowheads="1"/>
          </p:cNvSpPr>
          <p:nvPr/>
        </p:nvSpPr>
        <p:spPr bwMode="auto">
          <a:xfrm>
            <a:off x="2057400" y="5516563"/>
            <a:ext cx="86106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3600">
                <a:solidFill>
                  <a:schemeClr val="bg2"/>
                </a:solidFill>
                <a:latin typeface="Times" panose="02020603050405020304" pitchFamily="18" charset="0"/>
              </a:rPr>
              <a:t>                         See next slide</a:t>
            </a:r>
          </a:p>
        </p:txBody>
      </p:sp>
    </p:spTree>
    <p:extLst>
      <p:ext uri="{BB962C8B-B14F-4D97-AF65-F5344CB8AC3E}">
        <p14:creationId xmlns:p14="http://schemas.microsoft.com/office/powerpoint/2010/main" xmlns="" val="68487930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1600200" y="0"/>
            <a:ext cx="161448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a:solidFill>
                  <a:schemeClr val="accent2"/>
                </a:solidFill>
                <a:latin typeface="Times New Roman" panose="02020603050405020304" pitchFamily="18" charset="0"/>
              </a:rPr>
              <a:t>Figure  5-6</a:t>
            </a:r>
          </a:p>
        </p:txBody>
      </p:sp>
      <p:pic>
        <p:nvPicPr>
          <p:cNvPr id="12083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905001" y="1717676"/>
            <a:ext cx="7991475" cy="4302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20836" name="Text Box 4"/>
          <p:cNvSpPr txBox="1">
            <a:spLocks noChangeArrowheads="1"/>
          </p:cNvSpPr>
          <p:nvPr/>
        </p:nvSpPr>
        <p:spPr bwMode="auto">
          <a:xfrm>
            <a:off x="4648200" y="95250"/>
            <a:ext cx="28575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chemeClr val="accent2"/>
                </a:solidFill>
                <a:latin typeface="Times New Roman" panose="02020603050405020304" pitchFamily="18" charset="0"/>
              </a:rPr>
              <a:t> </a:t>
            </a:r>
          </a:p>
        </p:txBody>
      </p:sp>
      <p:sp>
        <p:nvSpPr>
          <p:cNvPr id="227333" name="Text Box 5"/>
          <p:cNvSpPr txBox="1">
            <a:spLocks noChangeArrowheads="1"/>
          </p:cNvSpPr>
          <p:nvPr/>
        </p:nvSpPr>
        <p:spPr bwMode="auto">
          <a:xfrm>
            <a:off x="5519738" y="908051"/>
            <a:ext cx="1619354"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defRPr/>
            </a:pPr>
            <a:r>
              <a:rPr lang="en-US" sz="3200" b="1" i="1">
                <a:effectLst>
                  <a:outerShdw blurRad="38100" dist="38100" dir="2700000" algn="tl">
                    <a:srgbClr val="C0C0C0"/>
                  </a:outerShdw>
                </a:effectLst>
                <a:latin typeface="Times New Roman" panose="02020603050405020304" pitchFamily="18" charset="0"/>
              </a:rPr>
              <a:t>Solution</a:t>
            </a:r>
          </a:p>
        </p:txBody>
      </p:sp>
    </p:spTree>
    <p:extLst>
      <p:ext uri="{BB962C8B-B14F-4D97-AF65-F5344CB8AC3E}">
        <p14:creationId xmlns:p14="http://schemas.microsoft.com/office/powerpoint/2010/main" xmlns="" val="20630492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p:cNvSpPr txBox="1">
            <a:spLocks noChangeArrowheads="1"/>
          </p:cNvSpPr>
          <p:nvPr/>
        </p:nvSpPr>
        <p:spPr bwMode="auto">
          <a:xfrm>
            <a:off x="1600200" y="0"/>
            <a:ext cx="161448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a:solidFill>
                  <a:schemeClr val="accent2"/>
                </a:solidFill>
                <a:latin typeface="Times New Roman" panose="02020603050405020304" pitchFamily="18" charset="0"/>
              </a:rPr>
              <a:t>Figure  5-7</a:t>
            </a:r>
          </a:p>
        </p:txBody>
      </p:sp>
      <p:pic>
        <p:nvPicPr>
          <p:cNvPr id="122883"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663826" y="2311400"/>
            <a:ext cx="6862763" cy="2235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22884" name="Text Box 4"/>
          <p:cNvSpPr txBox="1">
            <a:spLocks noChangeArrowheads="1"/>
          </p:cNvSpPr>
          <p:nvPr/>
        </p:nvSpPr>
        <p:spPr bwMode="auto">
          <a:xfrm>
            <a:off x="3359151" y="620713"/>
            <a:ext cx="6276975" cy="106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3200" b="1">
                <a:solidFill>
                  <a:schemeClr val="hlink"/>
                </a:solidFill>
                <a:latin typeface="Times New Roman" panose="02020603050405020304" pitchFamily="18" charset="0"/>
              </a:rPr>
              <a:t>Comparison of a default mask and </a:t>
            </a:r>
          </a:p>
          <a:p>
            <a:pPr algn="ctr"/>
            <a:r>
              <a:rPr lang="en-US" sz="3200" b="1">
                <a:solidFill>
                  <a:schemeClr val="hlink"/>
                </a:solidFill>
                <a:latin typeface="Times New Roman" panose="02020603050405020304" pitchFamily="18" charset="0"/>
              </a:rPr>
              <a:t>a subnet mask</a:t>
            </a:r>
          </a:p>
        </p:txBody>
      </p:sp>
    </p:spTree>
    <p:extLst>
      <p:ext uri="{BB962C8B-B14F-4D97-AF65-F5344CB8AC3E}">
        <p14:creationId xmlns:p14="http://schemas.microsoft.com/office/powerpoint/2010/main" xmlns="" val="63152314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ChangeArrowheads="1"/>
          </p:cNvSpPr>
          <p:nvPr/>
        </p:nvSpPr>
        <p:spPr bwMode="auto">
          <a:xfrm>
            <a:off x="2286000" y="2790826"/>
            <a:ext cx="7620000" cy="1247775"/>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ts val="1100"/>
              </a:spcBef>
              <a:spcAft>
                <a:spcPts val="1100"/>
              </a:spcAft>
              <a:defRPr/>
            </a:pPr>
            <a:r>
              <a:rPr lang="en-US" sz="3600" b="1" i="1">
                <a:effectLst>
                  <a:outerShdw blurRad="38100" dist="38100" dir="2700000" algn="tl">
                    <a:srgbClr val="000000"/>
                  </a:outerShdw>
                </a:effectLst>
                <a:latin typeface="Times" panose="02020603050405020304" pitchFamily="18" charset="0"/>
              </a:rPr>
              <a:t>The number of subnets must be </a:t>
            </a:r>
            <a:br>
              <a:rPr lang="en-US" sz="3600" b="1" i="1">
                <a:effectLst>
                  <a:outerShdw blurRad="38100" dist="38100" dir="2700000" algn="tl">
                    <a:srgbClr val="000000"/>
                  </a:outerShdw>
                </a:effectLst>
                <a:latin typeface="Times" panose="02020603050405020304" pitchFamily="18" charset="0"/>
              </a:rPr>
            </a:br>
            <a:r>
              <a:rPr lang="en-US" sz="3600" b="1" i="1">
                <a:effectLst>
                  <a:outerShdw blurRad="38100" dist="38100" dir="2700000" algn="tl">
                    <a:srgbClr val="000000"/>
                  </a:outerShdw>
                </a:effectLst>
                <a:latin typeface="Times" panose="02020603050405020304" pitchFamily="18" charset="0"/>
              </a:rPr>
              <a:t>a power of 2. </a:t>
            </a:r>
          </a:p>
        </p:txBody>
      </p:sp>
      <p:pic>
        <p:nvPicPr>
          <p:cNvPr id="12493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286000" y="2051050"/>
            <a:ext cx="2057400" cy="692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1995286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Text Box 2"/>
          <p:cNvSpPr txBox="1">
            <a:spLocks noChangeArrowheads="1"/>
          </p:cNvSpPr>
          <p:nvPr/>
        </p:nvSpPr>
        <p:spPr bwMode="auto">
          <a:xfrm>
            <a:off x="5303838" y="1125539"/>
            <a:ext cx="2180212"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defRPr/>
            </a:pPr>
            <a:r>
              <a:rPr lang="en-US" sz="3200" b="1" i="1">
                <a:effectLst>
                  <a:outerShdw blurRad="38100" dist="38100" dir="2700000" algn="tl">
                    <a:srgbClr val="C0C0C0"/>
                  </a:outerShdw>
                </a:effectLst>
                <a:latin typeface="Times New Roman" panose="02020603050405020304" pitchFamily="18" charset="0"/>
              </a:rPr>
              <a:t>Example 11</a:t>
            </a:r>
          </a:p>
        </p:txBody>
      </p:sp>
      <p:sp>
        <p:nvSpPr>
          <p:cNvPr id="126979" name="Rectangle 3"/>
          <p:cNvSpPr>
            <a:spLocks noChangeArrowheads="1"/>
          </p:cNvSpPr>
          <p:nvPr/>
        </p:nvSpPr>
        <p:spPr bwMode="auto">
          <a:xfrm>
            <a:off x="1992313" y="2565400"/>
            <a:ext cx="8458200" cy="173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sz="3600">
                <a:latin typeface="Times" panose="02020603050405020304" pitchFamily="18" charset="0"/>
              </a:rPr>
              <a:t>A company is granted the site address 201.70.64.0 (class C). The company needs six subnets. Design the subnets. </a:t>
            </a:r>
          </a:p>
        </p:txBody>
      </p:sp>
      <p:sp>
        <p:nvSpPr>
          <p:cNvPr id="233476" name="Text Box 4"/>
          <p:cNvSpPr txBox="1">
            <a:spLocks noChangeArrowheads="1"/>
          </p:cNvSpPr>
          <p:nvPr/>
        </p:nvSpPr>
        <p:spPr bwMode="auto">
          <a:xfrm>
            <a:off x="5303838" y="4320950"/>
            <a:ext cx="1619354"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defRPr/>
            </a:pPr>
            <a:r>
              <a:rPr lang="en-US" sz="3200" b="1" i="1">
                <a:effectLst>
                  <a:outerShdw blurRad="38100" dist="38100" dir="2700000" algn="tl">
                    <a:srgbClr val="C0C0C0"/>
                  </a:outerShdw>
                </a:effectLst>
                <a:latin typeface="Times New Roman" panose="02020603050405020304" pitchFamily="18" charset="0"/>
              </a:rPr>
              <a:t>Solution</a:t>
            </a:r>
          </a:p>
        </p:txBody>
      </p:sp>
      <p:sp>
        <p:nvSpPr>
          <p:cNvPr id="126981" name="Rectangle 5"/>
          <p:cNvSpPr>
            <a:spLocks noChangeArrowheads="1"/>
          </p:cNvSpPr>
          <p:nvPr/>
        </p:nvSpPr>
        <p:spPr bwMode="auto">
          <a:xfrm>
            <a:off x="2088644" y="5160386"/>
            <a:ext cx="8610600" cy="1190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sz="3600" dirty="0">
                <a:solidFill>
                  <a:srgbClr val="FF0000"/>
                </a:solidFill>
                <a:latin typeface="Times" panose="02020603050405020304" pitchFamily="18" charset="0"/>
              </a:rPr>
              <a:t>The number of 1s in the default </a:t>
            </a:r>
            <a:br>
              <a:rPr lang="en-US" sz="3600" dirty="0">
                <a:solidFill>
                  <a:srgbClr val="FF0000"/>
                </a:solidFill>
                <a:latin typeface="Times" panose="02020603050405020304" pitchFamily="18" charset="0"/>
              </a:rPr>
            </a:br>
            <a:r>
              <a:rPr lang="en-US" sz="3600" dirty="0">
                <a:solidFill>
                  <a:srgbClr val="FF0000"/>
                </a:solidFill>
                <a:latin typeface="Times" panose="02020603050405020304" pitchFamily="18" charset="0"/>
              </a:rPr>
              <a:t>mask is 24 (class C).</a:t>
            </a:r>
          </a:p>
        </p:txBody>
      </p:sp>
    </p:spTree>
    <p:extLst>
      <p:ext uri="{BB962C8B-B14F-4D97-AF65-F5344CB8AC3E}">
        <p14:creationId xmlns:p14="http://schemas.microsoft.com/office/powerpoint/2010/main" xmlns="" val="28609240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Text Box 2"/>
          <p:cNvSpPr txBox="1">
            <a:spLocks noChangeArrowheads="1"/>
          </p:cNvSpPr>
          <p:nvPr/>
        </p:nvSpPr>
        <p:spPr bwMode="auto">
          <a:xfrm>
            <a:off x="4727575" y="836614"/>
            <a:ext cx="3772186"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defRPr/>
            </a:pPr>
            <a:r>
              <a:rPr lang="en-US" sz="3200" b="1" i="1">
                <a:effectLst>
                  <a:outerShdw blurRad="38100" dist="38100" dir="2700000" algn="tl">
                    <a:srgbClr val="C0C0C0"/>
                  </a:outerShdw>
                </a:effectLst>
                <a:latin typeface="Times New Roman" panose="02020603050405020304" pitchFamily="18" charset="0"/>
              </a:rPr>
              <a:t>Solution (Continued)</a:t>
            </a:r>
          </a:p>
        </p:txBody>
      </p:sp>
      <p:sp>
        <p:nvSpPr>
          <p:cNvPr id="129027" name="Rectangle 3"/>
          <p:cNvSpPr>
            <a:spLocks noChangeArrowheads="1"/>
          </p:cNvSpPr>
          <p:nvPr/>
        </p:nvSpPr>
        <p:spPr bwMode="auto">
          <a:xfrm>
            <a:off x="1979022" y="1822450"/>
            <a:ext cx="8610600" cy="5035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sz="3600" dirty="0">
                <a:latin typeface="Times" panose="02020603050405020304" pitchFamily="18" charset="0"/>
              </a:rPr>
              <a:t>The company needs six subnets. This number 6 is not a power of 2. The next number that is a power of 2 is 8 (2</a:t>
            </a:r>
            <a:r>
              <a:rPr lang="en-US" sz="3600" baseline="30000" dirty="0">
                <a:latin typeface="Times" panose="02020603050405020304" pitchFamily="18" charset="0"/>
              </a:rPr>
              <a:t>3</a:t>
            </a:r>
            <a:r>
              <a:rPr lang="en-US" sz="3600" dirty="0">
                <a:latin typeface="Times" panose="02020603050405020304" pitchFamily="18" charset="0"/>
              </a:rPr>
              <a:t>). We need 3 more 1s in the subnet mask. The total number of 1s in the subnet mask is 27 (24 </a:t>
            </a:r>
            <a:r>
              <a:rPr lang="en-US" sz="3600" dirty="0">
                <a:latin typeface="Symbol" panose="05050102010706020507" pitchFamily="18" charset="2"/>
              </a:rPr>
              <a:t>+</a:t>
            </a:r>
            <a:r>
              <a:rPr lang="en-US" sz="3600" dirty="0">
                <a:latin typeface="Times" panose="02020603050405020304" pitchFamily="18" charset="0"/>
              </a:rPr>
              <a:t> 3).</a:t>
            </a:r>
          </a:p>
          <a:p>
            <a:pPr algn="just" eaLnBrk="1" hangingPunct="1">
              <a:spcBef>
                <a:spcPct val="50000"/>
              </a:spcBef>
            </a:pPr>
            <a:r>
              <a:rPr lang="en-US" sz="3600" dirty="0">
                <a:latin typeface="Times" panose="02020603050405020304" pitchFamily="18" charset="0"/>
              </a:rPr>
              <a:t>The total number of 0s is 5 (32 </a:t>
            </a:r>
            <a:r>
              <a:rPr lang="en-US" sz="3600" dirty="0">
                <a:latin typeface="Symbol" panose="05050102010706020507" pitchFamily="18" charset="2"/>
              </a:rPr>
              <a:t>-</a:t>
            </a:r>
            <a:r>
              <a:rPr lang="en-US" sz="3600" dirty="0">
                <a:latin typeface="Times" panose="02020603050405020304" pitchFamily="18" charset="0"/>
              </a:rPr>
              <a:t> 27). The mask is </a:t>
            </a:r>
          </a:p>
          <a:p>
            <a:pPr algn="just" eaLnBrk="1" hangingPunct="1">
              <a:spcBef>
                <a:spcPct val="50000"/>
              </a:spcBef>
            </a:pPr>
            <a:endParaRPr lang="en-US" sz="3600" dirty="0">
              <a:latin typeface="Times" panose="02020603050405020304" pitchFamily="18" charset="0"/>
            </a:endParaRPr>
          </a:p>
        </p:txBody>
      </p:sp>
    </p:spTree>
    <p:extLst>
      <p:ext uri="{BB962C8B-B14F-4D97-AF65-F5344CB8AC3E}">
        <p14:creationId xmlns:p14="http://schemas.microsoft.com/office/powerpoint/2010/main" xmlns="" val="215929242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Text Box 2"/>
          <p:cNvSpPr txBox="1">
            <a:spLocks noChangeArrowheads="1"/>
          </p:cNvSpPr>
          <p:nvPr/>
        </p:nvSpPr>
        <p:spPr bwMode="auto">
          <a:xfrm>
            <a:off x="4872038" y="981076"/>
            <a:ext cx="3772186"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defRPr/>
            </a:pPr>
            <a:r>
              <a:rPr lang="en-US" sz="3200" b="1" i="1">
                <a:effectLst>
                  <a:outerShdw blurRad="38100" dist="38100" dir="2700000" algn="tl">
                    <a:srgbClr val="C0C0C0"/>
                  </a:outerShdw>
                </a:effectLst>
                <a:latin typeface="Times New Roman" panose="02020603050405020304" pitchFamily="18" charset="0"/>
              </a:rPr>
              <a:t>Solution (Continued)</a:t>
            </a:r>
          </a:p>
        </p:txBody>
      </p:sp>
      <p:sp>
        <p:nvSpPr>
          <p:cNvPr id="131075" name="Rectangle 3"/>
          <p:cNvSpPr>
            <a:spLocks noChangeArrowheads="1"/>
          </p:cNvSpPr>
          <p:nvPr/>
        </p:nvSpPr>
        <p:spPr bwMode="auto">
          <a:xfrm>
            <a:off x="1311965" y="1754732"/>
            <a:ext cx="9839739" cy="49398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700"/>
              </a:spcBef>
            </a:pPr>
            <a:endParaRPr lang="en-US" sz="3600" b="1" u="sng" dirty="0">
              <a:latin typeface="Times" panose="02020603050405020304" pitchFamily="18" charset="0"/>
            </a:endParaRPr>
          </a:p>
          <a:p>
            <a:pPr algn="ctr">
              <a:spcBef>
                <a:spcPts val="700"/>
              </a:spcBef>
            </a:pPr>
            <a:r>
              <a:rPr lang="en-US" sz="3600" b="1" u="sng" dirty="0">
                <a:latin typeface="Times" panose="02020603050405020304" pitchFamily="18" charset="0"/>
              </a:rPr>
              <a:t>11111111 11111111 11111111</a:t>
            </a:r>
            <a:r>
              <a:rPr lang="en-US" sz="3600" dirty="0">
                <a:latin typeface="Times" panose="02020603050405020304" pitchFamily="18" charset="0"/>
              </a:rPr>
              <a:t> </a:t>
            </a:r>
            <a:r>
              <a:rPr lang="en-US" sz="3600" b="1" u="sng" dirty="0">
                <a:latin typeface="Times" panose="02020603050405020304" pitchFamily="18" charset="0"/>
              </a:rPr>
              <a:t>111</a:t>
            </a:r>
            <a:r>
              <a:rPr lang="en-US" sz="3600" dirty="0">
                <a:latin typeface="Times" panose="02020603050405020304" pitchFamily="18" charset="0"/>
              </a:rPr>
              <a:t>00000</a:t>
            </a:r>
          </a:p>
          <a:p>
            <a:pPr algn="ctr">
              <a:spcBef>
                <a:spcPts val="100"/>
              </a:spcBef>
              <a:spcAft>
                <a:spcPts val="100"/>
              </a:spcAft>
            </a:pPr>
            <a:r>
              <a:rPr lang="en-US" sz="3600" dirty="0">
                <a:latin typeface="Times" panose="02020603050405020304" pitchFamily="18" charset="0"/>
              </a:rPr>
              <a:t>or </a:t>
            </a:r>
          </a:p>
          <a:p>
            <a:pPr algn="ctr">
              <a:spcBef>
                <a:spcPct val="50000"/>
              </a:spcBef>
              <a:spcAft>
                <a:spcPts val="700"/>
              </a:spcAft>
            </a:pPr>
            <a:r>
              <a:rPr lang="en-US" sz="3200" b="1" dirty="0">
                <a:latin typeface="Times" panose="02020603050405020304" pitchFamily="18" charset="0"/>
              </a:rPr>
              <a:t>255.255.255.224</a:t>
            </a:r>
          </a:p>
          <a:p>
            <a:pPr lvl="2" algn="just" eaLnBrk="1" hangingPunct="1">
              <a:spcBef>
                <a:spcPct val="50000"/>
              </a:spcBef>
            </a:pPr>
            <a:r>
              <a:rPr lang="en-US" sz="2400" dirty="0">
                <a:latin typeface="Times" panose="02020603050405020304" pitchFamily="18" charset="0"/>
              </a:rPr>
              <a:t>The number of subnets is 8.</a:t>
            </a:r>
            <a:endParaRPr lang="en-US" sz="2400" b="1" dirty="0">
              <a:latin typeface="Times" panose="02020603050405020304" pitchFamily="18" charset="0"/>
            </a:endParaRPr>
          </a:p>
          <a:p>
            <a:pPr lvl="2" algn="just">
              <a:spcBef>
                <a:spcPts val="200"/>
              </a:spcBef>
            </a:pPr>
            <a:r>
              <a:rPr lang="en-US" sz="2400" dirty="0">
                <a:latin typeface="Times" panose="02020603050405020304" pitchFamily="18" charset="0"/>
              </a:rPr>
              <a:t>The number of addresses in each subnet is 2</a:t>
            </a:r>
            <a:r>
              <a:rPr lang="en-US" sz="2400" baseline="30000" dirty="0">
                <a:latin typeface="Times" panose="02020603050405020304" pitchFamily="18" charset="0"/>
              </a:rPr>
              <a:t>5</a:t>
            </a:r>
            <a:r>
              <a:rPr lang="en-US" sz="2400" dirty="0">
                <a:latin typeface="Times" panose="02020603050405020304" pitchFamily="18" charset="0"/>
              </a:rPr>
              <a:t> (5 is the number of 0s) or 32.</a:t>
            </a:r>
          </a:p>
          <a:p>
            <a:pPr algn="just" eaLnBrk="1" hangingPunct="1">
              <a:spcBef>
                <a:spcPct val="50000"/>
              </a:spcBef>
            </a:pPr>
            <a:r>
              <a:rPr lang="en-US" sz="2400" dirty="0">
                <a:latin typeface="Times" panose="02020603050405020304" pitchFamily="18" charset="0"/>
              </a:rPr>
              <a:t>                                                                             See Next slide</a:t>
            </a:r>
          </a:p>
        </p:txBody>
      </p:sp>
    </p:spTree>
    <p:extLst>
      <p:ext uri="{BB962C8B-B14F-4D97-AF65-F5344CB8AC3E}">
        <p14:creationId xmlns:p14="http://schemas.microsoft.com/office/powerpoint/2010/main" xmlns="" val="35420398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1600200" y="0"/>
            <a:ext cx="161448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a:solidFill>
                  <a:schemeClr val="accent2"/>
                </a:solidFill>
                <a:latin typeface="Times New Roman" panose="02020603050405020304" pitchFamily="18" charset="0"/>
              </a:rPr>
              <a:t>Figure  5-8</a:t>
            </a:r>
          </a:p>
        </p:txBody>
      </p:sp>
      <p:pic>
        <p:nvPicPr>
          <p:cNvPr id="133123"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495551" y="1052514"/>
            <a:ext cx="7185025" cy="5216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3124" name="Text Box 4"/>
          <p:cNvSpPr txBox="1">
            <a:spLocks noChangeArrowheads="1"/>
          </p:cNvSpPr>
          <p:nvPr/>
        </p:nvSpPr>
        <p:spPr bwMode="auto">
          <a:xfrm>
            <a:off x="5062538" y="95250"/>
            <a:ext cx="2024062"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chemeClr val="accent2"/>
                </a:solidFill>
                <a:latin typeface="Times New Roman" panose="02020603050405020304" pitchFamily="18" charset="0"/>
              </a:rPr>
              <a:t>Example 3</a:t>
            </a:r>
          </a:p>
        </p:txBody>
      </p:sp>
    </p:spTree>
    <p:extLst>
      <p:ext uri="{BB962C8B-B14F-4D97-AF65-F5344CB8AC3E}">
        <p14:creationId xmlns:p14="http://schemas.microsoft.com/office/powerpoint/2010/main" xmlns="" val="35145992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Text Box 2"/>
          <p:cNvSpPr txBox="1">
            <a:spLocks noChangeArrowheads="1"/>
          </p:cNvSpPr>
          <p:nvPr/>
        </p:nvSpPr>
        <p:spPr bwMode="auto">
          <a:xfrm>
            <a:off x="5664201" y="908051"/>
            <a:ext cx="2202847"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defRPr/>
            </a:pPr>
            <a:r>
              <a:rPr lang="en-US" sz="3200" b="1" i="1">
                <a:effectLst>
                  <a:outerShdw blurRad="38100" dist="38100" dir="2700000" algn="tl">
                    <a:srgbClr val="C0C0C0"/>
                  </a:outerShdw>
                </a:effectLst>
                <a:latin typeface="Times New Roman" panose="02020603050405020304" pitchFamily="18" charset="0"/>
              </a:rPr>
              <a:t>Example 12</a:t>
            </a:r>
          </a:p>
        </p:txBody>
      </p:sp>
      <p:sp>
        <p:nvSpPr>
          <p:cNvPr id="135171" name="Rectangle 3"/>
          <p:cNvSpPr>
            <a:spLocks noChangeArrowheads="1"/>
          </p:cNvSpPr>
          <p:nvPr/>
        </p:nvSpPr>
        <p:spPr bwMode="auto">
          <a:xfrm>
            <a:off x="2209800" y="2565400"/>
            <a:ext cx="8458200" cy="173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sz="3600">
                <a:latin typeface="Times" panose="02020603050405020304" pitchFamily="18" charset="0"/>
              </a:rPr>
              <a:t>A company is granted the site address 181.56.0.0 (class B). The company needs 1000 subnets. Design the subnets.</a:t>
            </a:r>
          </a:p>
        </p:txBody>
      </p:sp>
      <p:sp>
        <p:nvSpPr>
          <p:cNvPr id="241668" name="Text Box 4"/>
          <p:cNvSpPr txBox="1">
            <a:spLocks noChangeArrowheads="1"/>
          </p:cNvSpPr>
          <p:nvPr/>
        </p:nvSpPr>
        <p:spPr bwMode="auto">
          <a:xfrm>
            <a:off x="5232400" y="4508501"/>
            <a:ext cx="1619354"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defRPr/>
            </a:pPr>
            <a:r>
              <a:rPr lang="en-US" sz="3200" b="1" i="1">
                <a:effectLst>
                  <a:outerShdw blurRad="38100" dist="38100" dir="2700000" algn="tl">
                    <a:srgbClr val="C0C0C0"/>
                  </a:outerShdw>
                </a:effectLst>
                <a:latin typeface="Times New Roman" panose="02020603050405020304" pitchFamily="18" charset="0"/>
              </a:rPr>
              <a:t>Solution</a:t>
            </a:r>
          </a:p>
        </p:txBody>
      </p:sp>
      <p:sp>
        <p:nvSpPr>
          <p:cNvPr id="135173" name="Rectangle 5"/>
          <p:cNvSpPr>
            <a:spLocks noChangeArrowheads="1"/>
          </p:cNvSpPr>
          <p:nvPr/>
        </p:nvSpPr>
        <p:spPr bwMode="auto">
          <a:xfrm>
            <a:off x="2057400" y="5093276"/>
            <a:ext cx="8610600" cy="1190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sz="3600" dirty="0">
                <a:latin typeface="Times" panose="02020603050405020304" pitchFamily="18" charset="0"/>
              </a:rPr>
              <a:t>The number of 1s in the default mask is 16 (class B).</a:t>
            </a:r>
          </a:p>
        </p:txBody>
      </p:sp>
    </p:spTree>
    <p:extLst>
      <p:ext uri="{BB962C8B-B14F-4D97-AF65-F5344CB8AC3E}">
        <p14:creationId xmlns:p14="http://schemas.microsoft.com/office/powerpoint/2010/main" xmlns="" val="34629339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Text Box 2"/>
          <p:cNvSpPr txBox="1">
            <a:spLocks noChangeArrowheads="1"/>
          </p:cNvSpPr>
          <p:nvPr/>
        </p:nvSpPr>
        <p:spPr bwMode="auto">
          <a:xfrm>
            <a:off x="4511675" y="836614"/>
            <a:ext cx="3772186"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defRPr/>
            </a:pPr>
            <a:r>
              <a:rPr lang="en-US" sz="3200" b="1" i="1">
                <a:effectLst>
                  <a:outerShdw blurRad="38100" dist="38100" dir="2700000" algn="tl">
                    <a:srgbClr val="C0C0C0"/>
                  </a:outerShdw>
                </a:effectLst>
                <a:latin typeface="Times New Roman" panose="02020603050405020304" pitchFamily="18" charset="0"/>
              </a:rPr>
              <a:t>Solution (Continued)</a:t>
            </a:r>
          </a:p>
        </p:txBody>
      </p:sp>
      <p:sp>
        <p:nvSpPr>
          <p:cNvPr id="137219" name="Rectangle 3"/>
          <p:cNvSpPr>
            <a:spLocks noChangeArrowheads="1"/>
          </p:cNvSpPr>
          <p:nvPr/>
        </p:nvSpPr>
        <p:spPr bwMode="auto">
          <a:xfrm>
            <a:off x="1332411" y="1711234"/>
            <a:ext cx="9472523" cy="41498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spcBef>
                <a:spcPts val="700"/>
              </a:spcBef>
            </a:pPr>
            <a:r>
              <a:rPr lang="en-US" sz="3600" dirty="0">
                <a:latin typeface="Times" panose="02020603050405020304" pitchFamily="18" charset="0"/>
              </a:rPr>
              <a:t>The company needs 1000 subnets. This number is not a power of 2. The next number that is a power of 2 is 1024 (2</a:t>
            </a:r>
            <a:r>
              <a:rPr lang="en-US" sz="3600" baseline="30000" dirty="0">
                <a:latin typeface="Times" panose="02020603050405020304" pitchFamily="18" charset="0"/>
              </a:rPr>
              <a:t>10</a:t>
            </a:r>
            <a:r>
              <a:rPr lang="en-US" sz="3600" dirty="0">
                <a:latin typeface="Times" panose="02020603050405020304" pitchFamily="18" charset="0"/>
              </a:rPr>
              <a:t>). We need 10 more 1s in the subnet mask.</a:t>
            </a:r>
          </a:p>
          <a:p>
            <a:pPr algn="just">
              <a:spcBef>
                <a:spcPts val="700"/>
              </a:spcBef>
            </a:pPr>
            <a:r>
              <a:rPr lang="en-US" sz="3600" dirty="0">
                <a:latin typeface="Times" panose="02020603050405020304" pitchFamily="18" charset="0"/>
              </a:rPr>
              <a:t>The total number of 1s in the subnet mask is 26 (16 </a:t>
            </a:r>
            <a:r>
              <a:rPr lang="en-US" sz="3600" dirty="0">
                <a:latin typeface="Symbol" panose="05050102010706020507" pitchFamily="18" charset="2"/>
              </a:rPr>
              <a:t>+</a:t>
            </a:r>
            <a:r>
              <a:rPr lang="en-US" sz="3600" dirty="0">
                <a:latin typeface="Times" panose="02020603050405020304" pitchFamily="18" charset="0"/>
              </a:rPr>
              <a:t> 10).</a:t>
            </a:r>
          </a:p>
          <a:p>
            <a:pPr algn="just">
              <a:spcBef>
                <a:spcPts val="700"/>
              </a:spcBef>
            </a:pPr>
            <a:r>
              <a:rPr lang="en-US" sz="3600" dirty="0">
                <a:latin typeface="Times" panose="02020603050405020304" pitchFamily="18" charset="0"/>
              </a:rPr>
              <a:t>The total number of 0s is 6 (32 </a:t>
            </a:r>
            <a:r>
              <a:rPr lang="en-US" sz="3600" dirty="0">
                <a:latin typeface="Symbol" panose="05050102010706020507" pitchFamily="18" charset="2"/>
              </a:rPr>
              <a:t>-</a:t>
            </a:r>
            <a:r>
              <a:rPr lang="en-US" sz="3600" dirty="0">
                <a:latin typeface="Times" panose="02020603050405020304" pitchFamily="18" charset="0"/>
              </a:rPr>
              <a:t> 26).</a:t>
            </a:r>
          </a:p>
        </p:txBody>
      </p:sp>
    </p:spTree>
    <p:extLst>
      <p:ext uri="{BB962C8B-B14F-4D97-AF65-F5344CB8AC3E}">
        <p14:creationId xmlns:p14="http://schemas.microsoft.com/office/powerpoint/2010/main" xmlns="" val="38475679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4727576" y="1196976"/>
            <a:ext cx="1997663"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defRPr/>
            </a:pPr>
            <a:r>
              <a:rPr lang="en-US" sz="3200" b="1" i="1">
                <a:effectLst>
                  <a:outerShdw blurRad="38100" dist="38100" dir="2700000" algn="tl">
                    <a:srgbClr val="C0C0C0"/>
                  </a:outerShdw>
                </a:effectLst>
                <a:latin typeface="Times New Roman" panose="02020603050405020304" pitchFamily="18" charset="0"/>
              </a:rPr>
              <a:t>Example 2</a:t>
            </a:r>
          </a:p>
        </p:txBody>
      </p:sp>
      <p:sp>
        <p:nvSpPr>
          <p:cNvPr id="26627" name="Rectangle 3"/>
          <p:cNvSpPr>
            <a:spLocks noChangeArrowheads="1"/>
          </p:cNvSpPr>
          <p:nvPr/>
        </p:nvSpPr>
        <p:spPr bwMode="auto">
          <a:xfrm>
            <a:off x="2424114" y="2276476"/>
            <a:ext cx="7272337" cy="2563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sz="3600">
                <a:latin typeface="Times" panose="02020603050405020304" pitchFamily="18" charset="0"/>
              </a:rPr>
              <a:t>Change the following IP address from dotted-decimal notation to binary notation:</a:t>
            </a:r>
          </a:p>
          <a:p>
            <a:pPr algn="just" eaLnBrk="1" hangingPunct="1">
              <a:spcBef>
                <a:spcPct val="50000"/>
              </a:spcBef>
            </a:pPr>
            <a:r>
              <a:rPr lang="en-US" sz="3600">
                <a:latin typeface="Times" panose="02020603050405020304" pitchFamily="18" charset="0"/>
              </a:rPr>
              <a:t>                    111.56.45.78</a:t>
            </a:r>
          </a:p>
        </p:txBody>
      </p:sp>
      <p:sp>
        <p:nvSpPr>
          <p:cNvPr id="31748" name="Text Box 4"/>
          <p:cNvSpPr txBox="1">
            <a:spLocks noChangeArrowheads="1"/>
          </p:cNvSpPr>
          <p:nvPr/>
        </p:nvSpPr>
        <p:spPr bwMode="auto">
          <a:xfrm>
            <a:off x="2351088" y="5013326"/>
            <a:ext cx="1619354"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defRPr/>
            </a:pPr>
            <a:r>
              <a:rPr lang="en-US" sz="3200" b="1" i="1">
                <a:effectLst>
                  <a:outerShdw blurRad="38100" dist="38100" dir="2700000" algn="tl">
                    <a:srgbClr val="C0C0C0"/>
                  </a:outerShdw>
                </a:effectLst>
                <a:latin typeface="Times New Roman" panose="02020603050405020304" pitchFamily="18" charset="0"/>
              </a:rPr>
              <a:t>Solution</a:t>
            </a:r>
          </a:p>
        </p:txBody>
      </p:sp>
      <p:sp>
        <p:nvSpPr>
          <p:cNvPr id="31749" name="Rectangle 5"/>
          <p:cNvSpPr>
            <a:spLocks noChangeArrowheads="1"/>
          </p:cNvSpPr>
          <p:nvPr/>
        </p:nvSpPr>
        <p:spPr bwMode="auto">
          <a:xfrm>
            <a:off x="3632382" y="5598101"/>
            <a:ext cx="81851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defRPr/>
            </a:pPr>
            <a:r>
              <a:rPr lang="en-US" sz="3600" b="1" i="1" dirty="0">
                <a:solidFill>
                  <a:schemeClr val="accent1"/>
                </a:solidFill>
                <a:effectLst>
                  <a:outerShdw blurRad="38100" dist="38100" dir="2700000" algn="tl">
                    <a:srgbClr val="C0C0C0"/>
                  </a:outerShdw>
                </a:effectLst>
                <a:latin typeface="Times" panose="02020603050405020304" pitchFamily="18" charset="0"/>
              </a:rPr>
              <a:t>01101111  00111000  00101101  01001110</a:t>
            </a:r>
          </a:p>
        </p:txBody>
      </p:sp>
    </p:spTree>
    <p:extLst>
      <p:ext uri="{BB962C8B-B14F-4D97-AF65-F5344CB8AC3E}">
        <p14:creationId xmlns:p14="http://schemas.microsoft.com/office/powerpoint/2010/main" xmlns="" val="367550767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Text Box 2"/>
          <p:cNvSpPr txBox="1">
            <a:spLocks noChangeArrowheads="1"/>
          </p:cNvSpPr>
          <p:nvPr/>
        </p:nvSpPr>
        <p:spPr bwMode="auto">
          <a:xfrm>
            <a:off x="4872038" y="836614"/>
            <a:ext cx="3772186"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defRPr/>
            </a:pPr>
            <a:r>
              <a:rPr lang="en-US" sz="3200" b="1" i="1">
                <a:effectLst>
                  <a:outerShdw blurRad="38100" dist="38100" dir="2700000" algn="tl">
                    <a:srgbClr val="C0C0C0"/>
                  </a:outerShdw>
                </a:effectLst>
                <a:latin typeface="Times New Roman" panose="02020603050405020304" pitchFamily="18" charset="0"/>
              </a:rPr>
              <a:t>Solution (Continued)</a:t>
            </a:r>
          </a:p>
        </p:txBody>
      </p:sp>
      <p:sp>
        <p:nvSpPr>
          <p:cNvPr id="139267" name="Rectangle 3"/>
          <p:cNvSpPr>
            <a:spLocks noChangeArrowheads="1"/>
          </p:cNvSpPr>
          <p:nvPr/>
        </p:nvSpPr>
        <p:spPr bwMode="auto">
          <a:xfrm>
            <a:off x="1084217" y="1257300"/>
            <a:ext cx="10358846" cy="57066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spcBef>
                <a:spcPts val="700"/>
              </a:spcBef>
            </a:pPr>
            <a:r>
              <a:rPr lang="en-US" sz="3600" dirty="0">
                <a:latin typeface="Times" panose="02020603050405020304" pitchFamily="18" charset="0"/>
              </a:rPr>
              <a:t>The mask is</a:t>
            </a:r>
          </a:p>
          <a:p>
            <a:pPr algn="just">
              <a:spcBef>
                <a:spcPts val="700"/>
              </a:spcBef>
            </a:pPr>
            <a:r>
              <a:rPr lang="en-US" sz="3600" b="1" dirty="0">
                <a:latin typeface="Times" panose="02020603050405020304" pitchFamily="18" charset="0"/>
              </a:rPr>
              <a:t>    </a:t>
            </a:r>
          </a:p>
          <a:p>
            <a:pPr algn="just">
              <a:spcBef>
                <a:spcPts val="700"/>
              </a:spcBef>
            </a:pPr>
            <a:r>
              <a:rPr lang="en-US" sz="3600" u="sng" dirty="0">
                <a:latin typeface="Times" panose="02020603050405020304" pitchFamily="18" charset="0"/>
              </a:rPr>
              <a:t>11111111 11111111 11111111</a:t>
            </a:r>
            <a:r>
              <a:rPr lang="en-US" sz="3600" b="1" dirty="0">
                <a:latin typeface="Times" panose="02020603050405020304" pitchFamily="18" charset="0"/>
              </a:rPr>
              <a:t> </a:t>
            </a:r>
            <a:r>
              <a:rPr lang="en-US" sz="3600" u="sng" dirty="0">
                <a:latin typeface="Times" panose="02020603050405020304" pitchFamily="18" charset="0"/>
              </a:rPr>
              <a:t>11</a:t>
            </a:r>
            <a:r>
              <a:rPr lang="en-US" sz="3600" dirty="0">
                <a:latin typeface="Times" panose="02020603050405020304" pitchFamily="18" charset="0"/>
              </a:rPr>
              <a:t>000000</a:t>
            </a:r>
          </a:p>
          <a:p>
            <a:pPr algn="just">
              <a:spcBef>
                <a:spcPts val="700"/>
              </a:spcBef>
            </a:pPr>
            <a:r>
              <a:rPr lang="en-US" sz="3600" dirty="0">
                <a:latin typeface="Times" panose="02020603050405020304" pitchFamily="18" charset="0"/>
              </a:rPr>
              <a:t>                                 or </a:t>
            </a:r>
          </a:p>
          <a:p>
            <a:pPr algn="just">
              <a:spcBef>
                <a:spcPts val="700"/>
              </a:spcBef>
            </a:pPr>
            <a:r>
              <a:rPr lang="en-US" sz="3600" dirty="0">
                <a:latin typeface="Times" panose="02020603050405020304" pitchFamily="18" charset="0"/>
              </a:rPr>
              <a:t>                    </a:t>
            </a:r>
            <a:r>
              <a:rPr lang="en-US" sz="3600" b="1" dirty="0">
                <a:latin typeface="Times" panose="02020603050405020304" pitchFamily="18" charset="0"/>
              </a:rPr>
              <a:t>255.255.255.192.</a:t>
            </a:r>
          </a:p>
          <a:p>
            <a:pPr algn="just">
              <a:spcBef>
                <a:spcPts val="700"/>
              </a:spcBef>
            </a:pPr>
            <a:r>
              <a:rPr lang="en-US" sz="3600" dirty="0">
                <a:latin typeface="Times" panose="02020603050405020304" pitchFamily="18" charset="0"/>
              </a:rPr>
              <a:t>The number of subnets is 1024.</a:t>
            </a:r>
          </a:p>
          <a:p>
            <a:pPr algn="just">
              <a:spcBef>
                <a:spcPts val="700"/>
              </a:spcBef>
            </a:pPr>
            <a:r>
              <a:rPr lang="en-US" sz="3600" dirty="0">
                <a:latin typeface="Times" panose="02020603050405020304" pitchFamily="18" charset="0"/>
              </a:rPr>
              <a:t>The number of addresses in each subnet is 2</a:t>
            </a:r>
            <a:r>
              <a:rPr lang="en-US" sz="3600" baseline="30000" dirty="0">
                <a:latin typeface="Times" panose="02020603050405020304" pitchFamily="18" charset="0"/>
              </a:rPr>
              <a:t>6</a:t>
            </a:r>
            <a:r>
              <a:rPr lang="en-US" sz="3600" dirty="0">
                <a:latin typeface="Times" panose="02020603050405020304" pitchFamily="18" charset="0"/>
              </a:rPr>
              <a:t> (6 is the number of 0s) or </a:t>
            </a:r>
            <a:r>
              <a:rPr lang="en-US" sz="3600" dirty="0" smtClean="0">
                <a:latin typeface="Times" panose="02020603050405020304" pitchFamily="18" charset="0"/>
              </a:rPr>
              <a:t>64.</a:t>
            </a:r>
          </a:p>
          <a:p>
            <a:pPr algn="just">
              <a:spcBef>
                <a:spcPts val="700"/>
              </a:spcBef>
            </a:pPr>
            <a:endParaRPr lang="en-US" sz="3600" dirty="0">
              <a:latin typeface="Times" panose="02020603050405020304" pitchFamily="18" charset="0"/>
            </a:endParaRPr>
          </a:p>
        </p:txBody>
      </p:sp>
    </p:spTree>
    <p:extLst>
      <p:ext uri="{BB962C8B-B14F-4D97-AF65-F5344CB8AC3E}">
        <p14:creationId xmlns:p14="http://schemas.microsoft.com/office/powerpoint/2010/main" xmlns="" val="224223277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p:cNvSpPr txBox="1">
            <a:spLocks noChangeArrowheads="1"/>
          </p:cNvSpPr>
          <p:nvPr/>
        </p:nvSpPr>
        <p:spPr bwMode="auto">
          <a:xfrm>
            <a:off x="1600200" y="0"/>
            <a:ext cx="161448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a:solidFill>
                  <a:schemeClr val="accent2"/>
                </a:solidFill>
                <a:latin typeface="Times New Roman" panose="02020603050405020304" pitchFamily="18" charset="0"/>
              </a:rPr>
              <a:t>Figure  5-9</a:t>
            </a:r>
          </a:p>
        </p:txBody>
      </p:sp>
      <p:pic>
        <p:nvPicPr>
          <p:cNvPr id="14131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071813" y="620713"/>
            <a:ext cx="6216650" cy="5867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41316" name="Text Box 4"/>
          <p:cNvSpPr txBox="1">
            <a:spLocks noChangeArrowheads="1"/>
          </p:cNvSpPr>
          <p:nvPr/>
        </p:nvSpPr>
        <p:spPr bwMode="auto">
          <a:xfrm>
            <a:off x="5138738" y="95250"/>
            <a:ext cx="2024062"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chemeClr val="accent2"/>
                </a:solidFill>
                <a:latin typeface="Times New Roman" panose="02020603050405020304" pitchFamily="18" charset="0"/>
              </a:rPr>
              <a:t>Example 4</a:t>
            </a:r>
          </a:p>
        </p:txBody>
      </p:sp>
    </p:spTree>
    <p:extLst>
      <p:ext uri="{BB962C8B-B14F-4D97-AF65-F5344CB8AC3E}">
        <p14:creationId xmlns:p14="http://schemas.microsoft.com/office/powerpoint/2010/main" xmlns="" val="316618354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7463" y="1110343"/>
            <a:ext cx="10228217" cy="4832092"/>
          </a:xfrm>
          <a:prstGeom prst="rect">
            <a:avLst/>
          </a:prstGeom>
          <a:noFill/>
        </p:spPr>
        <p:txBody>
          <a:bodyPr wrap="square" rtlCol="0">
            <a:spAutoFit/>
          </a:bodyPr>
          <a:lstStyle/>
          <a:p>
            <a:r>
              <a:rPr lang="en-US" sz="2800" dirty="0" smtClean="0"/>
              <a:t>Example: a router outside the organization receives a packet with destination address 190.240.7.91. show how it finds the network address to route the packet.</a:t>
            </a:r>
          </a:p>
          <a:p>
            <a:r>
              <a:rPr lang="en-US" sz="2800" dirty="0" smtClean="0"/>
              <a:t>Solution</a:t>
            </a:r>
          </a:p>
          <a:p>
            <a:pPr marL="285750" indent="-285750">
              <a:buFont typeface="Arial" panose="020B0604020202020204" pitchFamily="34" charset="0"/>
              <a:buChar char="•"/>
            </a:pPr>
            <a:r>
              <a:rPr lang="en-US" sz="2800" dirty="0" smtClean="0"/>
              <a:t>The router looks at the first bye of the address to find the class. It is class B.</a:t>
            </a:r>
          </a:p>
          <a:p>
            <a:pPr marL="285750" indent="-285750">
              <a:buFont typeface="Arial" panose="020B0604020202020204" pitchFamily="34" charset="0"/>
              <a:buChar char="•"/>
            </a:pPr>
            <a:r>
              <a:rPr lang="en-US" sz="2800" dirty="0" smtClean="0"/>
              <a:t>The default mask for class B is 255.255.0.0. the outer ANDs this mask with the address to get 190.240.0.0</a:t>
            </a:r>
          </a:p>
          <a:p>
            <a:pPr marL="285750" indent="-285750">
              <a:buFont typeface="Arial" panose="020B0604020202020204" pitchFamily="34" charset="0"/>
              <a:buChar char="•"/>
            </a:pPr>
            <a:r>
              <a:rPr lang="en-US" sz="2800" dirty="0" smtClean="0"/>
              <a:t>The router looks in its routing table to find out how to route the packet to this destination.</a:t>
            </a:r>
            <a:endParaRPr lang="en-US" sz="2800" dirty="0"/>
          </a:p>
          <a:p>
            <a:endParaRPr lang="en-US" sz="2800" dirty="0"/>
          </a:p>
        </p:txBody>
      </p:sp>
    </p:spTree>
    <p:extLst>
      <p:ext uri="{BB962C8B-B14F-4D97-AF65-F5344CB8AC3E}">
        <p14:creationId xmlns:p14="http://schemas.microsoft.com/office/powerpoint/2010/main" xmlns="" val="182153787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846" y="1018903"/>
            <a:ext cx="9744891" cy="4832092"/>
          </a:xfrm>
          <a:prstGeom prst="rect">
            <a:avLst/>
          </a:prstGeom>
          <a:noFill/>
        </p:spPr>
        <p:txBody>
          <a:bodyPr wrap="square" rtlCol="0">
            <a:spAutoFit/>
          </a:bodyPr>
          <a:lstStyle/>
          <a:p>
            <a:r>
              <a:rPr lang="en-US" sz="2800" dirty="0"/>
              <a:t>Example: a router </a:t>
            </a:r>
            <a:r>
              <a:rPr lang="en-US" sz="2800" dirty="0" smtClean="0"/>
              <a:t>inside </a:t>
            </a:r>
            <a:r>
              <a:rPr lang="en-US" sz="2800" dirty="0"/>
              <a:t>the organization receives a packet with destination address </a:t>
            </a:r>
            <a:r>
              <a:rPr lang="en-US" sz="2800" dirty="0" smtClean="0"/>
              <a:t>190.240.33.91. </a:t>
            </a:r>
            <a:r>
              <a:rPr lang="en-US" sz="2800" dirty="0"/>
              <a:t>show how it finds the </a:t>
            </a:r>
            <a:r>
              <a:rPr lang="en-US" sz="2800" dirty="0" err="1" smtClean="0"/>
              <a:t>subnetwork</a:t>
            </a:r>
            <a:r>
              <a:rPr lang="en-US" sz="2800" dirty="0" smtClean="0"/>
              <a:t> </a:t>
            </a:r>
            <a:r>
              <a:rPr lang="en-US" sz="2800" dirty="0"/>
              <a:t>address to route the packet.</a:t>
            </a:r>
          </a:p>
          <a:p>
            <a:r>
              <a:rPr lang="en-US" sz="2800" dirty="0"/>
              <a:t>Solution</a:t>
            </a:r>
          </a:p>
          <a:p>
            <a:pPr marL="285750" indent="-285750">
              <a:buFont typeface="Arial" panose="020B0604020202020204" pitchFamily="34" charset="0"/>
              <a:buChar char="•"/>
            </a:pPr>
            <a:r>
              <a:rPr lang="en-US" sz="2800" dirty="0"/>
              <a:t>The router </a:t>
            </a:r>
            <a:r>
              <a:rPr lang="en-US" sz="2800" dirty="0" smtClean="0"/>
              <a:t>must know the mask. Let it is /19.</a:t>
            </a:r>
          </a:p>
          <a:p>
            <a:pPr marL="285750" indent="-285750">
              <a:buFont typeface="Arial" panose="020B0604020202020204" pitchFamily="34" charset="0"/>
              <a:buChar char="•"/>
            </a:pPr>
            <a:r>
              <a:rPr lang="en-US" sz="2800" dirty="0" smtClean="0"/>
              <a:t>The router applies the mask to the address 190.240.33.91. the </a:t>
            </a:r>
            <a:r>
              <a:rPr lang="en-US" sz="2800" dirty="0" err="1" smtClean="0"/>
              <a:t>subnetwork</a:t>
            </a:r>
            <a:r>
              <a:rPr lang="en-US" sz="2800" dirty="0" smtClean="0"/>
              <a:t> address is 190.240.32.0</a:t>
            </a:r>
            <a:endParaRPr lang="en-US" sz="2800" dirty="0"/>
          </a:p>
          <a:p>
            <a:pPr marL="285750" indent="-285750">
              <a:buFont typeface="Arial" panose="020B0604020202020204" pitchFamily="34" charset="0"/>
              <a:buChar char="•"/>
            </a:pPr>
            <a:r>
              <a:rPr lang="en-US" sz="2800" dirty="0" smtClean="0"/>
              <a:t>The </a:t>
            </a:r>
            <a:r>
              <a:rPr lang="en-US" sz="2800" dirty="0"/>
              <a:t>router looks in its routing table to find out how to route the packet to this destination.</a:t>
            </a:r>
          </a:p>
          <a:p>
            <a:endParaRPr lang="en-US" sz="2800" dirty="0"/>
          </a:p>
          <a:p>
            <a:endParaRPr lang="en-US" sz="2800" dirty="0"/>
          </a:p>
        </p:txBody>
      </p:sp>
    </p:spTree>
    <p:extLst>
      <p:ext uri="{BB962C8B-B14F-4D97-AF65-F5344CB8AC3E}">
        <p14:creationId xmlns:p14="http://schemas.microsoft.com/office/powerpoint/2010/main" xmlns="" val="13111490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AutoShape 2"/>
          <p:cNvSpPr>
            <a:spLocks noChangeArrowheads="1"/>
          </p:cNvSpPr>
          <p:nvPr/>
        </p:nvSpPr>
        <p:spPr bwMode="auto">
          <a:xfrm>
            <a:off x="1828800" y="1219200"/>
            <a:ext cx="8534400" cy="4419600"/>
          </a:xfrm>
          <a:prstGeom prst="verticalScroll">
            <a:avLst>
              <a:gd name="adj" fmla="val 12500"/>
            </a:avLst>
          </a:prstGeom>
          <a:solidFill>
            <a:srgbClr val="99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172035" name="Rectangle 3"/>
          <p:cNvSpPr>
            <a:spLocks noChangeArrowheads="1"/>
          </p:cNvSpPr>
          <p:nvPr/>
        </p:nvSpPr>
        <p:spPr bwMode="auto">
          <a:xfrm>
            <a:off x="4193491" y="2911475"/>
            <a:ext cx="3884397" cy="144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4400" b="1" dirty="0">
                <a:latin typeface="Times" panose="02020603050405020304" pitchFamily="18" charset="0"/>
              </a:rPr>
              <a:t>CLASSLESS </a:t>
            </a:r>
          </a:p>
          <a:p>
            <a:pPr algn="ctr" eaLnBrk="1" hangingPunct="1"/>
            <a:r>
              <a:rPr lang="en-US" sz="4400" b="1" dirty="0">
                <a:latin typeface="Times" panose="02020603050405020304" pitchFamily="18" charset="0"/>
              </a:rPr>
              <a:t>ADDRESSING</a:t>
            </a:r>
          </a:p>
        </p:txBody>
      </p:sp>
    </p:spTree>
    <p:extLst>
      <p:ext uri="{BB962C8B-B14F-4D97-AF65-F5344CB8AC3E}">
        <p14:creationId xmlns:p14="http://schemas.microsoft.com/office/powerpoint/2010/main" xmlns="" val="225287865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4216" y="731520"/>
            <a:ext cx="9392195" cy="5262979"/>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The idea of </a:t>
            </a:r>
            <a:r>
              <a:rPr lang="en-US" sz="2800" dirty="0" err="1" smtClean="0"/>
              <a:t>classful</a:t>
            </a:r>
            <a:r>
              <a:rPr lang="en-US" sz="2800" dirty="0" smtClean="0"/>
              <a:t> addressing has many problems. The minimum no of addresses granted to an organization was 256 (class C) and the maximum number was 16,777,216 (class A). In between these limits an organization could have a class B block or several class C blocks. However, the choices were limited. In addition, what about a small business that needed only 16 addresses? Or a household that needed only two addresses?</a:t>
            </a:r>
          </a:p>
          <a:p>
            <a:pPr marL="285750" indent="-285750">
              <a:buFont typeface="Arial" panose="020B0604020202020204" pitchFamily="34" charset="0"/>
              <a:buChar char="•"/>
            </a:pPr>
            <a:r>
              <a:rPr lang="en-US" sz="2800" dirty="0" smtClean="0"/>
              <a:t>An ISP (organization that provides internet access for individuals, small and mid size organization). An ISP can be granted several class B or C blocks then subdivide the range of addresses (in groups of 2, 4, 8 or 16 addresses), giving a range to a household or a small business.</a:t>
            </a:r>
            <a:endParaRPr lang="en-US" sz="2800" dirty="0"/>
          </a:p>
        </p:txBody>
      </p:sp>
    </p:spTree>
    <p:extLst>
      <p:ext uri="{BB962C8B-B14F-4D97-AF65-F5344CB8AC3E}">
        <p14:creationId xmlns:p14="http://schemas.microsoft.com/office/powerpoint/2010/main" xmlns="" val="5670556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1600200" y="0"/>
            <a:ext cx="161448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a:solidFill>
                  <a:schemeClr val="accent2"/>
                </a:solidFill>
                <a:latin typeface="Times New Roman" panose="02020603050405020304" pitchFamily="18" charset="0"/>
              </a:rPr>
              <a:t>Figure  5-13</a:t>
            </a:r>
          </a:p>
        </p:txBody>
      </p:sp>
      <p:pic>
        <p:nvPicPr>
          <p:cNvPr id="174083"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209801" y="2857501"/>
            <a:ext cx="7440613" cy="912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74084" name="Text Box 4"/>
          <p:cNvSpPr txBox="1">
            <a:spLocks noChangeArrowheads="1"/>
          </p:cNvSpPr>
          <p:nvPr/>
        </p:nvSpPr>
        <p:spPr bwMode="auto">
          <a:xfrm>
            <a:off x="4440239" y="981075"/>
            <a:ext cx="4122737"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chemeClr val="accent2"/>
                </a:solidFill>
                <a:latin typeface="Times New Roman" panose="02020603050405020304" pitchFamily="18" charset="0"/>
              </a:rPr>
              <a:t>Variable-length blocks</a:t>
            </a:r>
          </a:p>
        </p:txBody>
      </p:sp>
      <p:sp>
        <p:nvSpPr>
          <p:cNvPr id="2" name="TextBox 1"/>
          <p:cNvSpPr txBox="1"/>
          <p:nvPr/>
        </p:nvSpPr>
        <p:spPr>
          <a:xfrm>
            <a:off x="2209801" y="4062549"/>
            <a:ext cx="7440613"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Variable length blocks that belong to no class</a:t>
            </a:r>
          </a:p>
          <a:p>
            <a:pPr marL="285750" indent="-285750">
              <a:buFont typeface="Arial" panose="020B0604020202020204" pitchFamily="34" charset="0"/>
              <a:buChar char="•"/>
            </a:pPr>
            <a:r>
              <a:rPr lang="en-US" dirty="0" smtClean="0"/>
              <a:t>The entire address space is divided into blocks of variable sizes</a:t>
            </a:r>
          </a:p>
          <a:p>
            <a:pPr marL="285750" indent="-285750">
              <a:buFont typeface="Arial" panose="020B0604020202020204" pitchFamily="34" charset="0"/>
              <a:buChar char="•"/>
            </a:pPr>
            <a:r>
              <a:rPr lang="en-US" dirty="0" smtClean="0"/>
              <a:t>No of addresses in a block must be a power of 2</a:t>
            </a:r>
          </a:p>
          <a:p>
            <a:pPr marL="285750" indent="-285750">
              <a:buFont typeface="Arial" panose="020B0604020202020204" pitchFamily="34" charset="0"/>
              <a:buChar char="•"/>
            </a:pPr>
            <a:r>
              <a:rPr lang="en-US" dirty="0" smtClean="0"/>
              <a:t>First address must be evenly divisible by the number of addresses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xmlns="" val="25024414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ChangeArrowheads="1"/>
          </p:cNvSpPr>
          <p:nvPr/>
        </p:nvSpPr>
        <p:spPr bwMode="auto">
          <a:xfrm>
            <a:off x="1515291" y="1355907"/>
            <a:ext cx="9993086" cy="3847207"/>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3600" b="1" i="1" u="sng" dirty="0">
                <a:solidFill>
                  <a:schemeClr val="bg1"/>
                </a:solidFill>
                <a:latin typeface="Times" panose="02020603050405020304" pitchFamily="18" charset="0"/>
              </a:rPr>
              <a:t>Number of Addresses in a Block</a:t>
            </a:r>
          </a:p>
          <a:p>
            <a:pPr eaLnBrk="1" hangingPunct="1">
              <a:spcBef>
                <a:spcPct val="50000"/>
              </a:spcBef>
            </a:pPr>
            <a:r>
              <a:rPr lang="en-US" sz="3200" dirty="0">
                <a:solidFill>
                  <a:schemeClr val="bg1"/>
                </a:solidFill>
                <a:latin typeface="Times" panose="02020603050405020304" pitchFamily="18" charset="0"/>
              </a:rPr>
              <a:t>There is only one condition on the number of addresses in a block; it must be a power of 2 (2, 4, 8, . . .). A household may be given a block of 2 addresses. A small business may be given 16 addresses. A large organization may be given 1024 addresses. </a:t>
            </a:r>
          </a:p>
        </p:txBody>
      </p:sp>
    </p:spTree>
    <p:extLst>
      <p:ext uri="{BB962C8B-B14F-4D97-AF65-F5344CB8AC3E}">
        <p14:creationId xmlns:p14="http://schemas.microsoft.com/office/powerpoint/2010/main" xmlns="" val="269090918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ChangeArrowheads="1"/>
          </p:cNvSpPr>
          <p:nvPr/>
        </p:nvSpPr>
        <p:spPr bwMode="auto">
          <a:xfrm>
            <a:off x="1201783" y="1308571"/>
            <a:ext cx="9993085" cy="4832092"/>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3600" b="1" i="1" u="sng" dirty="0">
                <a:solidFill>
                  <a:schemeClr val="bg1"/>
                </a:solidFill>
                <a:latin typeface="Times" panose="02020603050405020304" pitchFamily="18" charset="0"/>
              </a:rPr>
              <a:t>Beginning Address</a:t>
            </a:r>
          </a:p>
          <a:p>
            <a:pPr eaLnBrk="1" hangingPunct="1">
              <a:spcBef>
                <a:spcPct val="50000"/>
              </a:spcBef>
            </a:pPr>
            <a:r>
              <a:rPr lang="en-US" sz="3200" dirty="0">
                <a:solidFill>
                  <a:schemeClr val="bg1"/>
                </a:solidFill>
                <a:latin typeface="Times" panose="02020603050405020304" pitchFamily="18" charset="0"/>
              </a:rPr>
              <a:t>The beginning address must be evenly divisible by the number of addresses. For example, if a block contains 4 addresses, the beginning address must be divisible by 4. If the block has less than 256 addresses, we need to check only the rightmost byte. If it has less than 65,536 addresses, we need to check only the two rightmost bytes, and so on. </a:t>
            </a:r>
          </a:p>
        </p:txBody>
      </p:sp>
    </p:spTree>
    <p:extLst>
      <p:ext uri="{BB962C8B-B14F-4D97-AF65-F5344CB8AC3E}">
        <p14:creationId xmlns:p14="http://schemas.microsoft.com/office/powerpoint/2010/main" xmlns="" val="348325249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Text Box 2"/>
          <p:cNvSpPr txBox="1">
            <a:spLocks noChangeArrowheads="1"/>
          </p:cNvSpPr>
          <p:nvPr/>
        </p:nvSpPr>
        <p:spPr bwMode="auto">
          <a:xfrm>
            <a:off x="5159376" y="188914"/>
            <a:ext cx="2305439"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defRPr/>
            </a:pPr>
            <a:r>
              <a:rPr lang="en-US" sz="3200" b="1" i="1">
                <a:effectLst>
                  <a:outerShdw blurRad="38100" dist="38100" dir="2700000" algn="tl">
                    <a:srgbClr val="C0C0C0"/>
                  </a:outerShdw>
                </a:effectLst>
                <a:latin typeface="Times New Roman" panose="02020603050405020304" pitchFamily="18" charset="0"/>
              </a:rPr>
              <a:t>Example 16 </a:t>
            </a:r>
          </a:p>
        </p:txBody>
      </p:sp>
      <p:sp>
        <p:nvSpPr>
          <p:cNvPr id="180227" name="Rectangle 3"/>
          <p:cNvSpPr>
            <a:spLocks noChangeArrowheads="1"/>
          </p:cNvSpPr>
          <p:nvPr/>
        </p:nvSpPr>
        <p:spPr bwMode="auto">
          <a:xfrm>
            <a:off x="2100315" y="1440452"/>
            <a:ext cx="8458200" cy="24929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sz="2400">
                <a:latin typeface="Times" panose="02020603050405020304" pitchFamily="18" charset="0"/>
              </a:rPr>
              <a:t>Which of the following can be the beginning address of a block that contains 1024 addresses?</a:t>
            </a:r>
          </a:p>
          <a:p>
            <a:pPr algn="just" eaLnBrk="1" hangingPunct="1">
              <a:spcBef>
                <a:spcPct val="50000"/>
              </a:spcBef>
            </a:pPr>
            <a:r>
              <a:rPr lang="en-US" sz="2400">
                <a:latin typeface="Times" panose="02020603050405020304" pitchFamily="18" charset="0"/>
              </a:rPr>
              <a:t>205.16.37.32</a:t>
            </a:r>
            <a:br>
              <a:rPr lang="en-US" sz="2400">
                <a:latin typeface="Times" panose="02020603050405020304" pitchFamily="18" charset="0"/>
              </a:rPr>
            </a:br>
            <a:r>
              <a:rPr lang="en-US" sz="2400">
                <a:latin typeface="Times" panose="02020603050405020304" pitchFamily="18" charset="0"/>
              </a:rPr>
              <a:t>190.16.42.0</a:t>
            </a:r>
            <a:br>
              <a:rPr lang="en-US" sz="2400">
                <a:latin typeface="Times" panose="02020603050405020304" pitchFamily="18" charset="0"/>
              </a:rPr>
            </a:br>
            <a:r>
              <a:rPr lang="en-US" sz="2400">
                <a:latin typeface="Times" panose="02020603050405020304" pitchFamily="18" charset="0"/>
              </a:rPr>
              <a:t>17.17.32.0</a:t>
            </a:r>
            <a:br>
              <a:rPr lang="en-US" sz="2400">
                <a:latin typeface="Times" panose="02020603050405020304" pitchFamily="18" charset="0"/>
              </a:rPr>
            </a:br>
            <a:r>
              <a:rPr lang="en-US" sz="2400">
                <a:latin typeface="Times" panose="02020603050405020304" pitchFamily="18" charset="0"/>
              </a:rPr>
              <a:t>123.45.24.52</a:t>
            </a:r>
            <a:endParaRPr lang="en-US" sz="2400" b="1">
              <a:latin typeface="Times" panose="02020603050405020304" pitchFamily="18" charset="0"/>
            </a:endParaRPr>
          </a:p>
        </p:txBody>
      </p:sp>
      <p:sp>
        <p:nvSpPr>
          <p:cNvPr id="286724" name="Text Box 4"/>
          <p:cNvSpPr txBox="1">
            <a:spLocks noChangeArrowheads="1"/>
          </p:cNvSpPr>
          <p:nvPr/>
        </p:nvSpPr>
        <p:spPr bwMode="auto">
          <a:xfrm>
            <a:off x="5519738" y="4104508"/>
            <a:ext cx="1619354"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defRPr/>
            </a:pPr>
            <a:r>
              <a:rPr lang="en-US" sz="3200" b="1" i="1">
                <a:effectLst>
                  <a:outerShdw blurRad="38100" dist="38100" dir="2700000" algn="tl">
                    <a:srgbClr val="C0C0C0"/>
                  </a:outerShdw>
                </a:effectLst>
                <a:latin typeface="Times New Roman" panose="02020603050405020304" pitchFamily="18" charset="0"/>
              </a:rPr>
              <a:t>Solution</a:t>
            </a:r>
          </a:p>
        </p:txBody>
      </p:sp>
      <p:sp>
        <p:nvSpPr>
          <p:cNvPr id="180229" name="Rectangle 5"/>
          <p:cNvSpPr>
            <a:spLocks noChangeArrowheads="1"/>
          </p:cNvSpPr>
          <p:nvPr/>
        </p:nvSpPr>
        <p:spPr bwMode="auto">
          <a:xfrm>
            <a:off x="1947462" y="4689283"/>
            <a:ext cx="8610600"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sz="2400" dirty="0">
                <a:latin typeface="Times" panose="02020603050405020304" pitchFamily="18" charset="0"/>
              </a:rPr>
              <a:t>To be divisible by 1024, the rightmost byte of an address should be 0 and the second rightmost byte must be divisible by 4. Only the address 17.17.32.0 meets this condition.</a:t>
            </a:r>
            <a:endParaRPr lang="en-US" sz="2400" b="1" dirty="0">
              <a:latin typeface="Times" panose="02020603050405020304" pitchFamily="18" charset="0"/>
            </a:endParaRPr>
          </a:p>
        </p:txBody>
      </p:sp>
    </p:spTree>
    <p:extLst>
      <p:ext uri="{BB962C8B-B14F-4D97-AF65-F5344CB8AC3E}">
        <p14:creationId xmlns:p14="http://schemas.microsoft.com/office/powerpoint/2010/main" xmlns="" val="39109708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5159376" y="908051"/>
            <a:ext cx="1997663"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defRPr/>
            </a:pPr>
            <a:r>
              <a:rPr lang="en-US" sz="3200" b="1" i="1">
                <a:effectLst>
                  <a:outerShdw blurRad="38100" dist="38100" dir="2700000" algn="tl">
                    <a:srgbClr val="C0C0C0"/>
                  </a:outerShdw>
                </a:effectLst>
                <a:latin typeface="Times New Roman" panose="02020603050405020304" pitchFamily="18" charset="0"/>
              </a:rPr>
              <a:t>Example 3</a:t>
            </a:r>
          </a:p>
        </p:txBody>
      </p:sp>
      <p:sp>
        <p:nvSpPr>
          <p:cNvPr id="33796" name="Text Box 4"/>
          <p:cNvSpPr txBox="1">
            <a:spLocks noChangeArrowheads="1"/>
          </p:cNvSpPr>
          <p:nvPr/>
        </p:nvSpPr>
        <p:spPr bwMode="auto">
          <a:xfrm>
            <a:off x="5537685" y="3541428"/>
            <a:ext cx="1619354"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defRPr/>
            </a:pPr>
            <a:r>
              <a:rPr lang="en-US" sz="3200" b="1" i="1">
                <a:effectLst>
                  <a:outerShdw blurRad="38100" dist="38100" dir="2700000" algn="tl">
                    <a:srgbClr val="C0C0C0"/>
                  </a:outerShdw>
                </a:effectLst>
                <a:latin typeface="Times New Roman" panose="02020603050405020304" pitchFamily="18" charset="0"/>
              </a:rPr>
              <a:t>Solution</a:t>
            </a:r>
          </a:p>
        </p:txBody>
      </p:sp>
      <p:sp>
        <p:nvSpPr>
          <p:cNvPr id="28676" name="AutoShape 6"/>
          <p:cNvSpPr>
            <a:spLocks noChangeArrowheads="1"/>
          </p:cNvSpPr>
          <p:nvPr/>
        </p:nvSpPr>
        <p:spPr bwMode="auto">
          <a:xfrm>
            <a:off x="2963120" y="1492826"/>
            <a:ext cx="7021513" cy="2060575"/>
          </a:xfrm>
          <a:prstGeom prst="verticalScroll">
            <a:avLst>
              <a:gd name="adj" fmla="val 12500"/>
            </a:avLst>
          </a:prstGeom>
          <a:solidFill>
            <a:srgbClr val="66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sz="2400"/>
              <a:t>Find the error in the following IP Address</a:t>
            </a:r>
          </a:p>
          <a:p>
            <a:pPr algn="ctr"/>
            <a:r>
              <a:rPr lang="en-GB" sz="2400"/>
              <a:t>111.56.045.78</a:t>
            </a:r>
            <a:endParaRPr lang="en-US" sz="2400"/>
          </a:p>
        </p:txBody>
      </p:sp>
      <p:sp>
        <p:nvSpPr>
          <p:cNvPr id="28677" name="AutoShape 7"/>
          <p:cNvSpPr>
            <a:spLocks noChangeArrowheads="1"/>
          </p:cNvSpPr>
          <p:nvPr/>
        </p:nvSpPr>
        <p:spPr bwMode="auto">
          <a:xfrm>
            <a:off x="2963119" y="4138176"/>
            <a:ext cx="7021513" cy="2060575"/>
          </a:xfrm>
          <a:prstGeom prst="verticalScroll">
            <a:avLst>
              <a:gd name="adj" fmla="val 12500"/>
            </a:avLst>
          </a:prstGeom>
          <a:solidFill>
            <a:srgbClr val="66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sz="2400"/>
              <a:t>There are no leading zeroes in </a:t>
            </a:r>
          </a:p>
          <a:p>
            <a:pPr algn="ctr"/>
            <a:r>
              <a:rPr lang="en-GB" sz="2400"/>
              <a:t>Dotted-decimal notation (045)</a:t>
            </a:r>
          </a:p>
        </p:txBody>
      </p:sp>
    </p:spTree>
    <p:extLst>
      <p:ext uri="{BB962C8B-B14F-4D97-AF65-F5344CB8AC3E}">
        <p14:creationId xmlns:p14="http://schemas.microsoft.com/office/powerpoint/2010/main" xmlns="" val="283658972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2"/>
          <p:cNvSpPr txBox="1">
            <a:spLocks noChangeArrowheads="1"/>
          </p:cNvSpPr>
          <p:nvPr/>
        </p:nvSpPr>
        <p:spPr bwMode="auto">
          <a:xfrm>
            <a:off x="1600200" y="0"/>
            <a:ext cx="161448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a:solidFill>
                  <a:schemeClr val="accent2"/>
                </a:solidFill>
                <a:latin typeface="Times New Roman" panose="02020603050405020304" pitchFamily="18" charset="0"/>
              </a:rPr>
              <a:t>Figure  5-14</a:t>
            </a:r>
          </a:p>
        </p:txBody>
      </p:sp>
      <p:pic>
        <p:nvPicPr>
          <p:cNvPr id="18227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830638" y="2924176"/>
            <a:ext cx="4856162" cy="1008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82276" name="Text Box 4"/>
          <p:cNvSpPr txBox="1">
            <a:spLocks noChangeArrowheads="1"/>
          </p:cNvSpPr>
          <p:nvPr/>
        </p:nvSpPr>
        <p:spPr bwMode="auto">
          <a:xfrm>
            <a:off x="4776288" y="918210"/>
            <a:ext cx="26543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dirty="0">
                <a:solidFill>
                  <a:schemeClr val="hlink"/>
                </a:solidFill>
                <a:latin typeface="Times New Roman" panose="02020603050405020304" pitchFamily="18" charset="0"/>
              </a:rPr>
              <a:t>Slash notation</a:t>
            </a:r>
          </a:p>
        </p:txBody>
      </p:sp>
    </p:spTree>
    <p:extLst>
      <p:ext uri="{BB962C8B-B14F-4D97-AF65-F5344CB8AC3E}">
        <p14:creationId xmlns:p14="http://schemas.microsoft.com/office/powerpoint/2010/main" xmlns="" val="273254145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ChangeArrowheads="1"/>
          </p:cNvSpPr>
          <p:nvPr/>
        </p:nvSpPr>
        <p:spPr bwMode="auto">
          <a:xfrm>
            <a:off x="2024743" y="2997200"/>
            <a:ext cx="8830491" cy="1754326"/>
          </a:xfrm>
          <a:prstGeom prst="rect">
            <a:avLst/>
          </a:prstGeom>
          <a:solidFill>
            <a:srgbClr val="99CCFF"/>
          </a:solidFill>
          <a:ln w="5715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spcBef>
                <a:spcPts val="1100"/>
              </a:spcBef>
              <a:spcAft>
                <a:spcPts val="1100"/>
              </a:spcAft>
              <a:defRPr/>
            </a:pPr>
            <a:r>
              <a:rPr lang="en-US" sz="3600" b="1" i="1" dirty="0">
                <a:effectLst>
                  <a:outerShdw blurRad="38100" dist="38100" dir="2700000" algn="tl">
                    <a:srgbClr val="000000"/>
                  </a:outerShdw>
                </a:effectLst>
                <a:latin typeface="Times" panose="02020603050405020304" pitchFamily="18" charset="0"/>
              </a:rPr>
              <a:t>Slash notation is also called </a:t>
            </a:r>
            <a:br>
              <a:rPr lang="en-US" sz="3600" b="1" i="1" dirty="0">
                <a:effectLst>
                  <a:outerShdw blurRad="38100" dist="38100" dir="2700000" algn="tl">
                    <a:srgbClr val="000000"/>
                  </a:outerShdw>
                </a:effectLst>
                <a:latin typeface="Times" panose="02020603050405020304" pitchFamily="18" charset="0"/>
              </a:rPr>
            </a:br>
            <a:r>
              <a:rPr lang="en-US" sz="3600" b="1" i="1" dirty="0" smtClean="0">
                <a:solidFill>
                  <a:srgbClr val="FF3300"/>
                </a:solidFill>
                <a:effectLst>
                  <a:outerShdw blurRad="38100" dist="38100" dir="2700000" algn="tl">
                    <a:srgbClr val="000000"/>
                  </a:outerShdw>
                </a:effectLst>
                <a:latin typeface="Times" panose="02020603050405020304" pitchFamily="18" charset="0"/>
              </a:rPr>
              <a:t>CIDR (classless inter domain routing)</a:t>
            </a:r>
            <a:r>
              <a:rPr lang="en-US" sz="3600" b="1" i="1" dirty="0" smtClean="0">
                <a:effectLst>
                  <a:outerShdw blurRad="38100" dist="38100" dir="2700000" algn="tl">
                    <a:srgbClr val="000000"/>
                  </a:outerShdw>
                </a:effectLst>
                <a:latin typeface="Times" panose="02020603050405020304" pitchFamily="18" charset="0"/>
              </a:rPr>
              <a:t> </a:t>
            </a:r>
            <a:r>
              <a:rPr lang="en-US" sz="3600" b="1" i="1" dirty="0">
                <a:effectLst>
                  <a:outerShdw blurRad="38100" dist="38100" dir="2700000" algn="tl">
                    <a:srgbClr val="000000"/>
                  </a:outerShdw>
                </a:effectLst>
                <a:latin typeface="Times" panose="02020603050405020304" pitchFamily="18" charset="0"/>
              </a:rPr>
              <a:t/>
            </a:r>
            <a:br>
              <a:rPr lang="en-US" sz="3600" b="1" i="1" dirty="0">
                <a:effectLst>
                  <a:outerShdw blurRad="38100" dist="38100" dir="2700000" algn="tl">
                    <a:srgbClr val="000000"/>
                  </a:outerShdw>
                </a:effectLst>
                <a:latin typeface="Times" panose="02020603050405020304" pitchFamily="18" charset="0"/>
              </a:rPr>
            </a:br>
            <a:r>
              <a:rPr lang="en-US" sz="3600" b="1" i="1" dirty="0">
                <a:effectLst>
                  <a:outerShdw blurRad="38100" dist="38100" dir="2700000" algn="tl">
                    <a:srgbClr val="000000"/>
                  </a:outerShdw>
                </a:effectLst>
                <a:latin typeface="Times" panose="02020603050405020304" pitchFamily="18" charset="0"/>
              </a:rPr>
              <a:t>notation. </a:t>
            </a:r>
          </a:p>
        </p:txBody>
      </p:sp>
      <p:pic>
        <p:nvPicPr>
          <p:cNvPr id="184323"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591175" y="692150"/>
            <a:ext cx="2057400" cy="692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8185106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Text Box 2"/>
          <p:cNvSpPr txBox="1">
            <a:spLocks noChangeArrowheads="1"/>
          </p:cNvSpPr>
          <p:nvPr/>
        </p:nvSpPr>
        <p:spPr bwMode="auto">
          <a:xfrm>
            <a:off x="3648076" y="1125539"/>
            <a:ext cx="2305439"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defRPr/>
            </a:pPr>
            <a:r>
              <a:rPr lang="en-US" sz="3200" b="1" i="1">
                <a:effectLst>
                  <a:outerShdw blurRad="38100" dist="38100" dir="2700000" algn="tl">
                    <a:srgbClr val="C0C0C0"/>
                  </a:outerShdw>
                </a:effectLst>
                <a:latin typeface="Times New Roman" panose="02020603050405020304" pitchFamily="18" charset="0"/>
              </a:rPr>
              <a:t>Example 17 </a:t>
            </a:r>
          </a:p>
        </p:txBody>
      </p:sp>
      <p:sp>
        <p:nvSpPr>
          <p:cNvPr id="186371" name="Rectangle 3"/>
          <p:cNvSpPr>
            <a:spLocks noChangeArrowheads="1"/>
          </p:cNvSpPr>
          <p:nvPr/>
        </p:nvSpPr>
        <p:spPr bwMode="auto">
          <a:xfrm>
            <a:off x="1919288" y="2781300"/>
            <a:ext cx="8458200" cy="1373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sz="2800">
                <a:latin typeface="Times" panose="02020603050405020304" pitchFamily="18" charset="0"/>
              </a:rPr>
              <a:t>A small organization is given a block with the beginning address and the prefix length </a:t>
            </a:r>
            <a:r>
              <a:rPr lang="en-US" sz="2800" b="1">
                <a:latin typeface="Times" panose="02020603050405020304" pitchFamily="18" charset="0"/>
              </a:rPr>
              <a:t>205.16.37.24/29</a:t>
            </a:r>
            <a:r>
              <a:rPr lang="en-US" sz="2800">
                <a:latin typeface="Times" panose="02020603050405020304" pitchFamily="18" charset="0"/>
              </a:rPr>
              <a:t> (in slash notation). What is the range of the block? </a:t>
            </a:r>
            <a:endParaRPr lang="en-US" sz="2800" b="1">
              <a:latin typeface="Times" panose="02020603050405020304" pitchFamily="18" charset="0"/>
            </a:endParaRPr>
          </a:p>
        </p:txBody>
      </p:sp>
    </p:spTree>
    <p:extLst>
      <p:ext uri="{BB962C8B-B14F-4D97-AF65-F5344CB8AC3E}">
        <p14:creationId xmlns:p14="http://schemas.microsoft.com/office/powerpoint/2010/main" xmlns="" val="4167682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3"/>
          <p:cNvSpPr>
            <a:spLocks noGrp="1" noChangeArrowheads="1"/>
          </p:cNvSpPr>
          <p:nvPr>
            <p:ph type="body" idx="4294967295"/>
          </p:nvPr>
        </p:nvSpPr>
        <p:spPr>
          <a:xfrm>
            <a:off x="1907177" y="2362200"/>
            <a:ext cx="9313817" cy="3724275"/>
          </a:xfrm>
        </p:spPr>
        <p:txBody>
          <a:bodyPr/>
          <a:lstStyle/>
          <a:p>
            <a:pPr eaLnBrk="1" hangingPunct="1"/>
            <a:r>
              <a:rPr lang="en-US" smtClean="0">
                <a:solidFill>
                  <a:schemeClr val="tx1"/>
                </a:solidFill>
              </a:rPr>
              <a:t>The beginning address is 205.16.37.24. To find the last address we keep the first 29 bits and change the last 3 bits to 1s. </a:t>
            </a:r>
          </a:p>
          <a:p>
            <a:pPr eaLnBrk="1" hangingPunct="1"/>
            <a:r>
              <a:rPr lang="en-US">
                <a:solidFill>
                  <a:schemeClr val="tx1"/>
                </a:solidFill>
              </a:rPr>
              <a:t>Beginning: </a:t>
            </a:r>
            <a:r>
              <a:rPr lang="en-US" sz="2000" b="1" u="sng">
                <a:solidFill>
                  <a:schemeClr val="tx1"/>
                </a:solidFill>
              </a:rPr>
              <a:t>11001111  00010000  00100101  00011</a:t>
            </a:r>
            <a:r>
              <a:rPr lang="en-US" sz="2000">
                <a:solidFill>
                  <a:schemeClr val="tx1"/>
                </a:solidFill>
              </a:rPr>
              <a:t>000</a:t>
            </a:r>
          </a:p>
          <a:p>
            <a:pPr eaLnBrk="1" hangingPunct="1"/>
            <a:r>
              <a:rPr lang="en-US">
                <a:solidFill>
                  <a:schemeClr val="tx1"/>
                </a:solidFill>
              </a:rPr>
              <a:t>Ending :     </a:t>
            </a:r>
            <a:r>
              <a:rPr lang="en-US" sz="2000" b="1" u="sng">
                <a:solidFill>
                  <a:schemeClr val="tx1"/>
                </a:solidFill>
              </a:rPr>
              <a:t>11001111  00010000  00100101  00011</a:t>
            </a:r>
            <a:r>
              <a:rPr lang="en-US" sz="2000">
                <a:solidFill>
                  <a:schemeClr val="tx1"/>
                </a:solidFill>
              </a:rPr>
              <a:t>111</a:t>
            </a:r>
          </a:p>
          <a:p>
            <a:pPr eaLnBrk="1" hangingPunct="1"/>
            <a:r>
              <a:rPr lang="en-US">
                <a:solidFill>
                  <a:schemeClr val="tx1"/>
                </a:solidFill>
              </a:rPr>
              <a:t> There are only 8 addresses in this block.</a:t>
            </a:r>
            <a:endParaRPr lang="en-US" b="1">
              <a:solidFill>
                <a:schemeClr val="tx1"/>
              </a:solidFill>
            </a:endParaRPr>
          </a:p>
          <a:p>
            <a:pPr algn="ctr">
              <a:spcBef>
                <a:spcPts val="100"/>
              </a:spcBef>
              <a:spcAft>
                <a:spcPts val="700"/>
              </a:spcAft>
              <a:buClrTx/>
              <a:buSzTx/>
              <a:buNone/>
            </a:pPr>
            <a:endParaRPr lang="en-US">
              <a:solidFill>
                <a:schemeClr val="tx1"/>
              </a:solidFill>
            </a:endParaRPr>
          </a:p>
          <a:p>
            <a:pPr eaLnBrk="1" hangingPunct="1"/>
            <a:endParaRPr lang="en-US" smtClean="0">
              <a:solidFill>
                <a:schemeClr val="tx1"/>
              </a:solidFill>
            </a:endParaRPr>
          </a:p>
        </p:txBody>
      </p:sp>
      <p:sp>
        <p:nvSpPr>
          <p:cNvPr id="322564" name="Text Box 4"/>
          <p:cNvSpPr txBox="1">
            <a:spLocks noChangeArrowheads="1"/>
          </p:cNvSpPr>
          <p:nvPr/>
        </p:nvSpPr>
        <p:spPr bwMode="auto">
          <a:xfrm>
            <a:off x="5519738" y="981076"/>
            <a:ext cx="1619354"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defRPr/>
            </a:pPr>
            <a:r>
              <a:rPr lang="en-US" sz="3200" b="1" i="1">
                <a:effectLst>
                  <a:outerShdw blurRad="38100" dist="38100" dir="2700000" algn="tl">
                    <a:srgbClr val="C0C0C0"/>
                  </a:outerShdw>
                </a:effectLst>
                <a:latin typeface="Times New Roman" panose="02020603050405020304" pitchFamily="18" charset="0"/>
              </a:rPr>
              <a:t>Solution</a:t>
            </a:r>
          </a:p>
        </p:txBody>
      </p:sp>
    </p:spTree>
    <p:extLst>
      <p:ext uri="{BB962C8B-B14F-4D97-AF65-F5344CB8AC3E}">
        <p14:creationId xmlns:p14="http://schemas.microsoft.com/office/powerpoint/2010/main" xmlns="" val="149848201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Text Box 2"/>
          <p:cNvSpPr txBox="1">
            <a:spLocks noChangeArrowheads="1"/>
          </p:cNvSpPr>
          <p:nvPr/>
        </p:nvSpPr>
        <p:spPr bwMode="auto">
          <a:xfrm>
            <a:off x="4872039" y="1052514"/>
            <a:ext cx="3478837"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defRPr/>
            </a:pPr>
            <a:r>
              <a:rPr lang="en-US" sz="3200" b="1" i="1">
                <a:effectLst>
                  <a:outerShdw blurRad="38100" dist="38100" dir="2700000" algn="tl">
                    <a:srgbClr val="C0C0C0"/>
                  </a:outerShdw>
                </a:effectLst>
                <a:latin typeface="Times New Roman" panose="02020603050405020304" pitchFamily="18" charset="0"/>
              </a:rPr>
              <a:t>Example 17 cont’d </a:t>
            </a:r>
          </a:p>
        </p:txBody>
      </p:sp>
      <p:sp>
        <p:nvSpPr>
          <p:cNvPr id="190467" name="Rectangle 3"/>
          <p:cNvSpPr>
            <a:spLocks noChangeArrowheads="1"/>
          </p:cNvSpPr>
          <p:nvPr/>
        </p:nvSpPr>
        <p:spPr bwMode="auto">
          <a:xfrm>
            <a:off x="2209800" y="2924176"/>
            <a:ext cx="8458200" cy="28686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sz="2800">
                <a:latin typeface="Times" panose="02020603050405020304" pitchFamily="18" charset="0"/>
              </a:rPr>
              <a:t>We can find the range of addresses in Example 17 by another method. We can argue that the length of the suffix is 32 </a:t>
            </a:r>
            <a:r>
              <a:rPr lang="en-US" sz="2800">
                <a:latin typeface="Symbol" panose="05050102010706020507" pitchFamily="18" charset="2"/>
              </a:rPr>
              <a:t>-</a:t>
            </a:r>
            <a:r>
              <a:rPr lang="en-US" sz="2800">
                <a:latin typeface="Times" panose="02020603050405020304" pitchFamily="18" charset="0"/>
              </a:rPr>
              <a:t> 29 or 3. So there are 2</a:t>
            </a:r>
            <a:r>
              <a:rPr lang="en-US" sz="2800" baseline="30000">
                <a:latin typeface="Times" panose="02020603050405020304" pitchFamily="18" charset="0"/>
              </a:rPr>
              <a:t>3</a:t>
            </a:r>
            <a:r>
              <a:rPr lang="en-US" sz="2800">
                <a:latin typeface="Times" panose="02020603050405020304" pitchFamily="18" charset="0"/>
              </a:rPr>
              <a:t> </a:t>
            </a:r>
            <a:r>
              <a:rPr lang="en-US" sz="2800">
                <a:latin typeface="Symbol" panose="05050102010706020507" pitchFamily="18" charset="2"/>
              </a:rPr>
              <a:t>=</a:t>
            </a:r>
            <a:r>
              <a:rPr lang="en-US" sz="2800">
                <a:latin typeface="Times" panose="02020603050405020304" pitchFamily="18" charset="0"/>
              </a:rPr>
              <a:t> 8 addresses in this block. If the first address is 205.16.37.24, the last address is 205.16.37.31 (24 </a:t>
            </a:r>
            <a:r>
              <a:rPr lang="en-US" sz="2800">
                <a:latin typeface="Symbol" panose="05050102010706020507" pitchFamily="18" charset="2"/>
              </a:rPr>
              <a:t>+</a:t>
            </a:r>
            <a:r>
              <a:rPr lang="en-US" sz="2800">
                <a:latin typeface="Times" panose="02020603050405020304" pitchFamily="18" charset="0"/>
              </a:rPr>
              <a:t> 7 </a:t>
            </a:r>
            <a:r>
              <a:rPr lang="en-US" sz="2800">
                <a:latin typeface="Symbol" panose="05050102010706020507" pitchFamily="18" charset="2"/>
              </a:rPr>
              <a:t>=</a:t>
            </a:r>
            <a:r>
              <a:rPr lang="en-US" sz="2800">
                <a:latin typeface="Times" panose="02020603050405020304" pitchFamily="18" charset="0"/>
              </a:rPr>
              <a:t> 31). </a:t>
            </a:r>
          </a:p>
          <a:p>
            <a:pPr algn="just" eaLnBrk="1" hangingPunct="1">
              <a:spcBef>
                <a:spcPct val="50000"/>
              </a:spcBef>
            </a:pPr>
            <a:endParaRPr lang="en-US" sz="2800" b="1">
              <a:latin typeface="Times" panose="02020603050405020304" pitchFamily="18" charset="0"/>
            </a:endParaRPr>
          </a:p>
        </p:txBody>
      </p:sp>
    </p:spTree>
    <p:extLst>
      <p:ext uri="{BB962C8B-B14F-4D97-AF65-F5344CB8AC3E}">
        <p14:creationId xmlns:p14="http://schemas.microsoft.com/office/powerpoint/2010/main" xmlns="" val="238716504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ChangeArrowheads="1"/>
          </p:cNvSpPr>
          <p:nvPr/>
        </p:nvSpPr>
        <p:spPr bwMode="auto">
          <a:xfrm>
            <a:off x="2318838" y="1917609"/>
            <a:ext cx="7848600" cy="3994150"/>
          </a:xfrm>
          <a:prstGeom prst="rect">
            <a:avLst/>
          </a:prstGeom>
          <a:solidFill>
            <a:srgbClr val="99CCFF"/>
          </a:solidFill>
          <a:ln w="5715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ts val="1100"/>
              </a:spcBef>
              <a:spcAft>
                <a:spcPts val="1100"/>
              </a:spcAft>
              <a:defRPr/>
            </a:pPr>
            <a:r>
              <a:rPr lang="en-US" sz="3600" b="1">
                <a:latin typeface="Times" panose="02020603050405020304" pitchFamily="18" charset="0"/>
              </a:rPr>
              <a:t>A block in classes A, B, and C </a:t>
            </a:r>
            <a:br>
              <a:rPr lang="en-US" sz="3600" b="1">
                <a:latin typeface="Times" panose="02020603050405020304" pitchFamily="18" charset="0"/>
              </a:rPr>
            </a:br>
            <a:r>
              <a:rPr lang="en-US" sz="3600" b="1">
                <a:latin typeface="Times" panose="02020603050405020304" pitchFamily="18" charset="0"/>
              </a:rPr>
              <a:t>can easily be represented in slash </a:t>
            </a:r>
            <a:br>
              <a:rPr lang="en-US" sz="3600" b="1">
                <a:latin typeface="Times" panose="02020603050405020304" pitchFamily="18" charset="0"/>
              </a:rPr>
            </a:br>
            <a:r>
              <a:rPr lang="en-US" sz="3600" b="1">
                <a:latin typeface="Times" panose="02020603050405020304" pitchFamily="18" charset="0"/>
              </a:rPr>
              <a:t>notation as </a:t>
            </a:r>
            <a:br>
              <a:rPr lang="en-US" sz="3600" b="1">
                <a:latin typeface="Times" panose="02020603050405020304" pitchFamily="18" charset="0"/>
              </a:rPr>
            </a:br>
            <a:r>
              <a:rPr lang="en-US" sz="3600" b="1">
                <a:solidFill>
                  <a:srgbClr val="FF3300"/>
                </a:solidFill>
                <a:latin typeface="Times" panose="02020603050405020304" pitchFamily="18" charset="0"/>
              </a:rPr>
              <a:t>A.B.C.D/ </a:t>
            </a:r>
            <a:r>
              <a:rPr lang="en-US" sz="3600" b="1" i="1">
                <a:solidFill>
                  <a:srgbClr val="FF3300"/>
                </a:solidFill>
                <a:latin typeface="Times" panose="02020603050405020304" pitchFamily="18" charset="0"/>
              </a:rPr>
              <a:t>n</a:t>
            </a:r>
            <a:r>
              <a:rPr lang="en-US" sz="3600" b="1">
                <a:latin typeface="Times" panose="02020603050405020304" pitchFamily="18" charset="0"/>
              </a:rPr>
              <a:t> </a:t>
            </a:r>
            <a:br>
              <a:rPr lang="en-US" sz="3600" b="1">
                <a:latin typeface="Times" panose="02020603050405020304" pitchFamily="18" charset="0"/>
              </a:rPr>
            </a:br>
            <a:r>
              <a:rPr lang="en-US" sz="3600" b="1">
                <a:latin typeface="Times" panose="02020603050405020304" pitchFamily="18" charset="0"/>
              </a:rPr>
              <a:t>where </a:t>
            </a:r>
            <a:r>
              <a:rPr lang="en-US" sz="3600" b="1" i="1">
                <a:latin typeface="Times" panose="02020603050405020304" pitchFamily="18" charset="0"/>
              </a:rPr>
              <a:t>n</a:t>
            </a:r>
            <a:r>
              <a:rPr lang="en-US" sz="3600" b="1">
                <a:latin typeface="Times" panose="02020603050405020304" pitchFamily="18" charset="0"/>
              </a:rPr>
              <a:t> is </a:t>
            </a:r>
            <a:br>
              <a:rPr lang="en-US" sz="3600" b="1">
                <a:latin typeface="Times" panose="02020603050405020304" pitchFamily="18" charset="0"/>
              </a:rPr>
            </a:br>
            <a:r>
              <a:rPr lang="en-US" sz="3600" b="1">
                <a:latin typeface="Times" panose="02020603050405020304" pitchFamily="18" charset="0"/>
              </a:rPr>
              <a:t>either 8 (class A), 16 (class B), or </a:t>
            </a:r>
            <a:br>
              <a:rPr lang="en-US" sz="3600" b="1">
                <a:latin typeface="Times" panose="02020603050405020304" pitchFamily="18" charset="0"/>
              </a:rPr>
            </a:br>
            <a:r>
              <a:rPr lang="en-US" sz="3600" b="1">
                <a:latin typeface="Times" panose="02020603050405020304" pitchFamily="18" charset="0"/>
              </a:rPr>
              <a:t>24 (class C).</a:t>
            </a:r>
            <a:endParaRPr lang="en-US" sz="3600" b="1" i="1">
              <a:effectLst>
                <a:outerShdw blurRad="38100" dist="38100" dir="2700000" algn="tl">
                  <a:srgbClr val="000000"/>
                </a:outerShdw>
              </a:effectLst>
              <a:latin typeface="Times" panose="02020603050405020304" pitchFamily="18" charset="0"/>
            </a:endParaRPr>
          </a:p>
        </p:txBody>
      </p:sp>
      <p:pic>
        <p:nvPicPr>
          <p:cNvPr id="19251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375275" y="981075"/>
            <a:ext cx="2057400" cy="69215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90553951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Text Box 2"/>
          <p:cNvSpPr txBox="1">
            <a:spLocks noChangeArrowheads="1"/>
          </p:cNvSpPr>
          <p:nvPr/>
        </p:nvSpPr>
        <p:spPr bwMode="auto">
          <a:xfrm>
            <a:off x="5519739" y="188914"/>
            <a:ext cx="2202847"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defRPr/>
            </a:pPr>
            <a:r>
              <a:rPr lang="en-US" sz="3200" b="1" i="1">
                <a:effectLst>
                  <a:outerShdw blurRad="38100" dist="38100" dir="2700000" algn="tl">
                    <a:srgbClr val="C0C0C0"/>
                  </a:outerShdw>
                </a:effectLst>
                <a:latin typeface="Times New Roman" panose="02020603050405020304" pitchFamily="18" charset="0"/>
              </a:rPr>
              <a:t>Example 18</a:t>
            </a:r>
          </a:p>
        </p:txBody>
      </p:sp>
      <p:sp>
        <p:nvSpPr>
          <p:cNvPr id="194563" name="Rectangle 3"/>
          <p:cNvSpPr>
            <a:spLocks noChangeArrowheads="1"/>
          </p:cNvSpPr>
          <p:nvPr/>
        </p:nvSpPr>
        <p:spPr bwMode="auto">
          <a:xfrm>
            <a:off x="1981200" y="838200"/>
            <a:ext cx="84582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sz="2800">
                <a:latin typeface="Times" panose="02020603050405020304" pitchFamily="18" charset="0"/>
              </a:rPr>
              <a:t>What is the network address if one of the addresses is 167.199.170.82/27?</a:t>
            </a:r>
            <a:endParaRPr lang="en-US" sz="2800" b="1">
              <a:latin typeface="Times" panose="02020603050405020304" pitchFamily="18" charset="0"/>
            </a:endParaRPr>
          </a:p>
        </p:txBody>
      </p:sp>
      <p:sp>
        <p:nvSpPr>
          <p:cNvPr id="299012" name="Text Box 4"/>
          <p:cNvSpPr txBox="1">
            <a:spLocks noChangeArrowheads="1"/>
          </p:cNvSpPr>
          <p:nvPr/>
        </p:nvSpPr>
        <p:spPr bwMode="auto">
          <a:xfrm>
            <a:off x="5403714" y="1918427"/>
            <a:ext cx="1619354"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defRPr/>
            </a:pPr>
            <a:r>
              <a:rPr lang="en-US" sz="3200" b="1" i="1" dirty="0">
                <a:effectLst>
                  <a:outerShdw blurRad="38100" dist="38100" dir="2700000" algn="tl">
                    <a:srgbClr val="C0C0C0"/>
                  </a:outerShdw>
                </a:effectLst>
                <a:latin typeface="Times New Roman" panose="02020603050405020304" pitchFamily="18" charset="0"/>
              </a:rPr>
              <a:t>Solution</a:t>
            </a:r>
          </a:p>
        </p:txBody>
      </p:sp>
      <p:sp>
        <p:nvSpPr>
          <p:cNvPr id="194565" name="Rectangle 5"/>
          <p:cNvSpPr>
            <a:spLocks noChangeArrowheads="1"/>
          </p:cNvSpPr>
          <p:nvPr/>
        </p:nvSpPr>
        <p:spPr bwMode="auto">
          <a:xfrm>
            <a:off x="1005839" y="2952206"/>
            <a:ext cx="10319657" cy="3046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sz="3200" dirty="0">
                <a:latin typeface="Times" panose="02020603050405020304" pitchFamily="18" charset="0"/>
              </a:rPr>
              <a:t>The prefix length is 27, which means that we must keep the first 27 bits as is and change the remaining bits (5) to 0s. The 5 bits affect only the last byte. The last byte is 01010010. Changing the last 5 bits to 0s, we get 01000000 or 64. The network address is 167.199.170.64/27.</a:t>
            </a:r>
            <a:endParaRPr lang="en-US" sz="3200" b="1" dirty="0">
              <a:latin typeface="Times" panose="02020603050405020304" pitchFamily="18" charset="0"/>
            </a:endParaRPr>
          </a:p>
        </p:txBody>
      </p:sp>
    </p:spTree>
    <p:extLst>
      <p:ext uri="{BB962C8B-B14F-4D97-AF65-F5344CB8AC3E}">
        <p14:creationId xmlns:p14="http://schemas.microsoft.com/office/powerpoint/2010/main" xmlns="" val="194772403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Text Box 2"/>
          <p:cNvSpPr txBox="1">
            <a:spLocks noChangeArrowheads="1"/>
          </p:cNvSpPr>
          <p:nvPr/>
        </p:nvSpPr>
        <p:spPr bwMode="auto">
          <a:xfrm>
            <a:off x="1668464" y="76201"/>
            <a:ext cx="2305439"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defRPr/>
            </a:pPr>
            <a:r>
              <a:rPr lang="en-US" sz="3200" b="1" i="1">
                <a:effectLst>
                  <a:outerShdw blurRad="38100" dist="38100" dir="2700000" algn="tl">
                    <a:srgbClr val="C0C0C0"/>
                  </a:outerShdw>
                </a:effectLst>
                <a:latin typeface="Times New Roman" panose="02020603050405020304" pitchFamily="18" charset="0"/>
              </a:rPr>
              <a:t>Example 19 </a:t>
            </a:r>
          </a:p>
        </p:txBody>
      </p:sp>
      <p:sp>
        <p:nvSpPr>
          <p:cNvPr id="196611" name="Rectangle 3"/>
          <p:cNvSpPr>
            <a:spLocks noChangeArrowheads="1"/>
          </p:cNvSpPr>
          <p:nvPr/>
        </p:nvSpPr>
        <p:spPr bwMode="auto">
          <a:xfrm>
            <a:off x="1981200" y="838200"/>
            <a:ext cx="8458200" cy="21236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sz="2400">
                <a:latin typeface="Times" panose="02020603050405020304" pitchFamily="18" charset="0"/>
              </a:rPr>
              <a:t>An organization is granted the block 130.34.12.64/26. The organization needs to have four subnets. What are the subnet addresses and the range of addresses for each subnet?</a:t>
            </a:r>
          </a:p>
          <a:p>
            <a:pPr algn="just" eaLnBrk="1" hangingPunct="1">
              <a:spcBef>
                <a:spcPct val="50000"/>
              </a:spcBef>
            </a:pPr>
            <a:endParaRPr lang="en-US" sz="2400" b="1">
              <a:latin typeface="Times" panose="02020603050405020304" pitchFamily="18" charset="0"/>
            </a:endParaRPr>
          </a:p>
        </p:txBody>
      </p:sp>
      <p:sp>
        <p:nvSpPr>
          <p:cNvPr id="301060" name="Text Box 4"/>
          <p:cNvSpPr txBox="1">
            <a:spLocks noChangeArrowheads="1"/>
          </p:cNvSpPr>
          <p:nvPr/>
        </p:nvSpPr>
        <p:spPr bwMode="auto">
          <a:xfrm>
            <a:off x="3935413" y="2636839"/>
            <a:ext cx="1619354"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defRPr/>
            </a:pPr>
            <a:r>
              <a:rPr lang="en-US" sz="3200" b="1" i="1">
                <a:effectLst>
                  <a:outerShdw blurRad="38100" dist="38100" dir="2700000" algn="tl">
                    <a:srgbClr val="C0C0C0"/>
                  </a:outerShdw>
                </a:effectLst>
                <a:latin typeface="Times New Roman" panose="02020603050405020304" pitchFamily="18" charset="0"/>
              </a:rPr>
              <a:t>Solution</a:t>
            </a:r>
          </a:p>
        </p:txBody>
      </p:sp>
      <p:sp>
        <p:nvSpPr>
          <p:cNvPr id="196613" name="Rectangle 5"/>
          <p:cNvSpPr>
            <a:spLocks noChangeArrowheads="1"/>
          </p:cNvSpPr>
          <p:nvPr/>
        </p:nvSpPr>
        <p:spPr bwMode="auto">
          <a:xfrm>
            <a:off x="2057400" y="3644900"/>
            <a:ext cx="8610600" cy="20621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sz="3200" dirty="0">
                <a:latin typeface="Times" panose="02020603050405020304" pitchFamily="18" charset="0"/>
              </a:rPr>
              <a:t>The suffix length is 6. This means the total number of addresses in the block is 64 (2</a:t>
            </a:r>
            <a:r>
              <a:rPr lang="en-US" sz="3200" baseline="30000" dirty="0">
                <a:latin typeface="Times" panose="02020603050405020304" pitchFamily="18" charset="0"/>
              </a:rPr>
              <a:t>6</a:t>
            </a:r>
            <a:r>
              <a:rPr lang="en-US" sz="3200" dirty="0">
                <a:latin typeface="Times" panose="02020603050405020304" pitchFamily="18" charset="0"/>
              </a:rPr>
              <a:t>). If we create four subnets, each subnet will have 16 addresses.</a:t>
            </a:r>
            <a:endParaRPr lang="en-US" sz="3200" b="1" dirty="0">
              <a:latin typeface="Times" panose="02020603050405020304" pitchFamily="18" charset="0"/>
            </a:endParaRPr>
          </a:p>
        </p:txBody>
      </p:sp>
    </p:spTree>
    <p:extLst>
      <p:ext uri="{BB962C8B-B14F-4D97-AF65-F5344CB8AC3E}">
        <p14:creationId xmlns:p14="http://schemas.microsoft.com/office/powerpoint/2010/main" xmlns="" val="339667153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Text Box 2"/>
          <p:cNvSpPr txBox="1">
            <a:spLocks noChangeArrowheads="1"/>
          </p:cNvSpPr>
          <p:nvPr/>
        </p:nvSpPr>
        <p:spPr bwMode="auto">
          <a:xfrm>
            <a:off x="1752600" y="228601"/>
            <a:ext cx="3772186" cy="584775"/>
          </a:xfrm>
          <a:prstGeom prst="rect">
            <a:avLst/>
          </a:prstGeom>
          <a:solidFill>
            <a:schemeClr val="bg2"/>
          </a:solidFill>
          <a:ln w="3810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defRPr/>
            </a:pPr>
            <a:r>
              <a:rPr lang="en-US" sz="3200" b="1" i="1">
                <a:effectLst>
                  <a:outerShdw blurRad="38100" dist="38100" dir="2700000" algn="tl">
                    <a:srgbClr val="000000"/>
                  </a:outerShdw>
                </a:effectLst>
                <a:latin typeface="Times New Roman" panose="02020603050405020304" pitchFamily="18" charset="0"/>
              </a:rPr>
              <a:t>Solution (Continued)</a:t>
            </a:r>
          </a:p>
        </p:txBody>
      </p:sp>
      <p:sp>
        <p:nvSpPr>
          <p:cNvPr id="198659" name="Rectangle 3"/>
          <p:cNvSpPr>
            <a:spLocks noChangeArrowheads="1"/>
          </p:cNvSpPr>
          <p:nvPr/>
        </p:nvSpPr>
        <p:spPr bwMode="auto">
          <a:xfrm>
            <a:off x="1607321" y="1435100"/>
            <a:ext cx="8610600" cy="41549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sz="2400" dirty="0">
                <a:latin typeface="Times" panose="02020603050405020304" pitchFamily="18" charset="0"/>
              </a:rPr>
              <a:t>Let us first find the subnet prefix (subnet mask). We need four subnets, which means we need to add two more 1s to the site prefix. The subnet prefix is then /28. </a:t>
            </a:r>
          </a:p>
          <a:p>
            <a:pPr algn="just" eaLnBrk="1" hangingPunct="1">
              <a:spcBef>
                <a:spcPct val="50000"/>
              </a:spcBef>
            </a:pPr>
            <a:r>
              <a:rPr lang="en-US" sz="2400" dirty="0">
                <a:latin typeface="Times" panose="02020603050405020304" pitchFamily="18" charset="0"/>
              </a:rPr>
              <a:t>Subnet 1: 130.34.12.64/28 to 130.34.12.79/28.</a:t>
            </a:r>
          </a:p>
          <a:p>
            <a:pPr algn="just" eaLnBrk="1" hangingPunct="1">
              <a:spcBef>
                <a:spcPct val="50000"/>
              </a:spcBef>
            </a:pPr>
            <a:r>
              <a:rPr lang="en-US" sz="2400" dirty="0">
                <a:latin typeface="Times" panose="02020603050405020304" pitchFamily="18" charset="0"/>
              </a:rPr>
              <a:t>Subnet 2 : 130.34.12.80/28 to 130.34.12.95/28.</a:t>
            </a:r>
          </a:p>
          <a:p>
            <a:pPr algn="just" eaLnBrk="1" hangingPunct="1">
              <a:spcBef>
                <a:spcPct val="50000"/>
              </a:spcBef>
            </a:pPr>
            <a:r>
              <a:rPr lang="en-US" sz="2400" dirty="0">
                <a:latin typeface="Times" panose="02020603050405020304" pitchFamily="18" charset="0"/>
              </a:rPr>
              <a:t>Subnet 3: 130.34.12.96/28 to 130.34.12.111/28.</a:t>
            </a:r>
          </a:p>
          <a:p>
            <a:pPr algn="just" eaLnBrk="1" hangingPunct="1">
              <a:spcBef>
                <a:spcPct val="50000"/>
              </a:spcBef>
            </a:pPr>
            <a:r>
              <a:rPr lang="en-US" sz="2400" dirty="0">
                <a:latin typeface="Times" panose="02020603050405020304" pitchFamily="18" charset="0"/>
              </a:rPr>
              <a:t>Subnet 4: 130.34.12.112/28 to 130.34.12.127/28.</a:t>
            </a:r>
          </a:p>
          <a:p>
            <a:pPr algn="just" eaLnBrk="1" hangingPunct="1">
              <a:spcBef>
                <a:spcPct val="50000"/>
              </a:spcBef>
            </a:pPr>
            <a:r>
              <a:rPr lang="en-US" sz="3200" b="1" dirty="0">
                <a:latin typeface="Times" panose="02020603050405020304" pitchFamily="18" charset="0"/>
              </a:rPr>
              <a:t>See Figure 5.15</a:t>
            </a:r>
            <a:r>
              <a:rPr lang="en-US" sz="3200" dirty="0">
                <a:latin typeface="Times" panose="02020603050405020304" pitchFamily="18" charset="0"/>
              </a:rPr>
              <a:t> </a:t>
            </a:r>
          </a:p>
        </p:txBody>
      </p:sp>
    </p:spTree>
    <p:extLst>
      <p:ext uri="{BB962C8B-B14F-4D97-AF65-F5344CB8AC3E}">
        <p14:creationId xmlns:p14="http://schemas.microsoft.com/office/powerpoint/2010/main" xmlns="" val="40824081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ext Box 2"/>
          <p:cNvSpPr txBox="1">
            <a:spLocks noChangeArrowheads="1"/>
          </p:cNvSpPr>
          <p:nvPr/>
        </p:nvSpPr>
        <p:spPr bwMode="auto">
          <a:xfrm>
            <a:off x="1600200" y="0"/>
            <a:ext cx="161448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a:solidFill>
                  <a:schemeClr val="accent2"/>
                </a:solidFill>
                <a:latin typeface="Times New Roman" panose="02020603050405020304" pitchFamily="18" charset="0"/>
              </a:rPr>
              <a:t>Figure  5-15</a:t>
            </a:r>
          </a:p>
        </p:txBody>
      </p:sp>
      <p:pic>
        <p:nvPicPr>
          <p:cNvPr id="20070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868488" y="1365250"/>
            <a:ext cx="7924800" cy="4806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00708" name="Text Box 4"/>
          <p:cNvSpPr txBox="1">
            <a:spLocks noChangeArrowheads="1"/>
          </p:cNvSpPr>
          <p:nvPr/>
        </p:nvSpPr>
        <p:spPr bwMode="auto">
          <a:xfrm>
            <a:off x="5808663" y="333375"/>
            <a:ext cx="3433762"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chemeClr val="hlink"/>
                </a:solidFill>
                <a:latin typeface="Times New Roman" panose="02020603050405020304" pitchFamily="18" charset="0"/>
              </a:rPr>
              <a:t>Example 19 cont’d</a:t>
            </a:r>
          </a:p>
        </p:txBody>
      </p:sp>
    </p:spTree>
    <p:extLst>
      <p:ext uri="{BB962C8B-B14F-4D97-AF65-F5344CB8AC3E}">
        <p14:creationId xmlns:p14="http://schemas.microsoft.com/office/powerpoint/2010/main" xmlns="" val="33247682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5016501" y="404814"/>
            <a:ext cx="4059125"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defRPr/>
            </a:pPr>
            <a:r>
              <a:rPr lang="en-US" sz="3200" b="1" i="1">
                <a:effectLst>
                  <a:outerShdw blurRad="38100" dist="38100" dir="2700000" algn="tl">
                    <a:srgbClr val="C0C0C0"/>
                  </a:outerShdw>
                </a:effectLst>
                <a:latin typeface="Times New Roman" panose="02020603050405020304" pitchFamily="18" charset="0"/>
              </a:rPr>
              <a:t>Example 3 (continued)</a:t>
            </a:r>
          </a:p>
        </p:txBody>
      </p:sp>
      <p:sp>
        <p:nvSpPr>
          <p:cNvPr id="35844" name="Text Box 4"/>
          <p:cNvSpPr txBox="1">
            <a:spLocks noChangeArrowheads="1"/>
          </p:cNvSpPr>
          <p:nvPr/>
        </p:nvSpPr>
        <p:spPr bwMode="auto">
          <a:xfrm>
            <a:off x="5519738" y="3789364"/>
            <a:ext cx="1619354"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defRPr/>
            </a:pPr>
            <a:r>
              <a:rPr lang="en-US" sz="3200" b="1" i="1">
                <a:effectLst>
                  <a:outerShdw blurRad="38100" dist="38100" dir="2700000" algn="tl">
                    <a:srgbClr val="C0C0C0"/>
                  </a:outerShdw>
                </a:effectLst>
                <a:latin typeface="Times New Roman" panose="02020603050405020304" pitchFamily="18" charset="0"/>
              </a:rPr>
              <a:t>Solution</a:t>
            </a:r>
          </a:p>
        </p:txBody>
      </p:sp>
      <p:sp>
        <p:nvSpPr>
          <p:cNvPr id="30724" name="AutoShape 6"/>
          <p:cNvSpPr>
            <a:spLocks noChangeArrowheads="1"/>
          </p:cNvSpPr>
          <p:nvPr/>
        </p:nvSpPr>
        <p:spPr bwMode="auto">
          <a:xfrm>
            <a:off x="3216276" y="1484314"/>
            <a:ext cx="7021513" cy="2060575"/>
          </a:xfrm>
          <a:prstGeom prst="verticalScroll">
            <a:avLst>
              <a:gd name="adj" fmla="val 12500"/>
            </a:avLst>
          </a:prstGeom>
          <a:solidFill>
            <a:srgbClr val="66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sz="2400"/>
              <a:t>Find the error in the following IP Address</a:t>
            </a:r>
          </a:p>
          <a:p>
            <a:pPr algn="ctr"/>
            <a:r>
              <a:rPr lang="en-GB" sz="2400"/>
              <a:t>75.45.301.14</a:t>
            </a:r>
            <a:endParaRPr lang="en-US" sz="2400"/>
          </a:p>
        </p:txBody>
      </p:sp>
      <p:sp>
        <p:nvSpPr>
          <p:cNvPr id="30725" name="AutoShape 7"/>
          <p:cNvSpPr>
            <a:spLocks noChangeArrowheads="1"/>
          </p:cNvSpPr>
          <p:nvPr/>
        </p:nvSpPr>
        <p:spPr bwMode="auto">
          <a:xfrm>
            <a:off x="3091816" y="4377496"/>
            <a:ext cx="7021513" cy="2060575"/>
          </a:xfrm>
          <a:prstGeom prst="verticalScroll">
            <a:avLst>
              <a:gd name="adj" fmla="val 12500"/>
            </a:avLst>
          </a:prstGeom>
          <a:solidFill>
            <a:srgbClr val="66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sz="2400"/>
              <a:t>In decimal notation each number  &lt;= 255</a:t>
            </a:r>
          </a:p>
          <a:p>
            <a:pPr algn="ctr"/>
            <a:r>
              <a:rPr lang="en-GB" sz="2400"/>
              <a:t>301 is out of the range</a:t>
            </a:r>
          </a:p>
        </p:txBody>
      </p:sp>
    </p:spTree>
    <p:extLst>
      <p:ext uri="{BB962C8B-B14F-4D97-AF65-F5344CB8AC3E}">
        <p14:creationId xmlns:p14="http://schemas.microsoft.com/office/powerpoint/2010/main" xmlns="" val="341843986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Netid</a:t>
            </a:r>
            <a:r>
              <a:rPr lang="en-US" dirty="0" smtClean="0"/>
              <a:t> guidelines</a:t>
            </a:r>
            <a:endParaRPr lang="en-US" dirty="0"/>
          </a:p>
        </p:txBody>
      </p:sp>
      <p:sp>
        <p:nvSpPr>
          <p:cNvPr id="3" name="Content Placeholder 2"/>
          <p:cNvSpPr>
            <a:spLocks noGrp="1"/>
          </p:cNvSpPr>
          <p:nvPr>
            <p:ph idx="1"/>
          </p:nvPr>
        </p:nvSpPr>
        <p:spPr/>
        <p:txBody>
          <a:bodyPr/>
          <a:lstStyle/>
          <a:p>
            <a:r>
              <a:rPr lang="en-US" dirty="0" smtClean="0"/>
              <a:t>Must be unique to the IP internetwork</a:t>
            </a:r>
          </a:p>
          <a:p>
            <a:r>
              <a:rPr lang="en-US" dirty="0" smtClean="0"/>
              <a:t>Can’t begin with the number 127. the number 127 in the class A is reserved for internal loopback functions.</a:t>
            </a:r>
          </a:p>
          <a:p>
            <a:r>
              <a:rPr lang="en-US" dirty="0" smtClean="0"/>
              <a:t>All bits within the </a:t>
            </a:r>
            <a:r>
              <a:rPr lang="en-US" dirty="0" err="1" smtClean="0"/>
              <a:t>netid</a:t>
            </a:r>
            <a:r>
              <a:rPr lang="en-US" dirty="0" smtClean="0"/>
              <a:t> can’t be set to 1. all 1’s in the </a:t>
            </a:r>
            <a:r>
              <a:rPr lang="en-US" dirty="0" err="1" smtClean="0"/>
              <a:t>netid</a:t>
            </a:r>
            <a:r>
              <a:rPr lang="en-US" dirty="0" smtClean="0"/>
              <a:t> are for broadcast address.</a:t>
            </a:r>
          </a:p>
          <a:p>
            <a:r>
              <a:rPr lang="en-US" dirty="0" smtClean="0"/>
              <a:t>All bits within the </a:t>
            </a:r>
            <a:r>
              <a:rPr lang="en-US" dirty="0" err="1" smtClean="0"/>
              <a:t>netid</a:t>
            </a:r>
            <a:r>
              <a:rPr lang="en-US" dirty="0" smtClean="0"/>
              <a:t> can’t be set to 0.</a:t>
            </a:r>
            <a:endParaRPr lang="en-US" dirty="0"/>
          </a:p>
        </p:txBody>
      </p:sp>
    </p:spTree>
    <p:extLst>
      <p:ext uri="{BB962C8B-B14F-4D97-AF65-F5344CB8AC3E}">
        <p14:creationId xmlns:p14="http://schemas.microsoft.com/office/powerpoint/2010/main" xmlns="" val="335997960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Hostid</a:t>
            </a:r>
            <a:r>
              <a:rPr lang="en-US" dirty="0" smtClean="0"/>
              <a:t> guidelines</a:t>
            </a:r>
            <a:endParaRPr lang="en-US" dirty="0"/>
          </a:p>
        </p:txBody>
      </p:sp>
      <p:sp>
        <p:nvSpPr>
          <p:cNvPr id="3" name="Content Placeholder 2"/>
          <p:cNvSpPr>
            <a:spLocks noGrp="1"/>
          </p:cNvSpPr>
          <p:nvPr>
            <p:ph idx="1"/>
          </p:nvPr>
        </p:nvSpPr>
        <p:spPr/>
        <p:txBody>
          <a:bodyPr/>
          <a:lstStyle/>
          <a:p>
            <a:r>
              <a:rPr lang="en-US" dirty="0" smtClean="0"/>
              <a:t>IP address= net id + host id</a:t>
            </a:r>
          </a:p>
          <a:p>
            <a:r>
              <a:rPr lang="en-US" dirty="0" smtClean="0"/>
              <a:t>The </a:t>
            </a:r>
            <a:r>
              <a:rPr lang="en-US" dirty="0" err="1" smtClean="0"/>
              <a:t>hostid</a:t>
            </a:r>
            <a:r>
              <a:rPr lang="en-US" dirty="0" smtClean="0"/>
              <a:t> must be unique to the </a:t>
            </a:r>
            <a:r>
              <a:rPr lang="en-US" dirty="0" err="1" smtClean="0"/>
              <a:t>netid</a:t>
            </a:r>
            <a:endParaRPr lang="en-US" dirty="0" smtClean="0"/>
          </a:p>
          <a:p>
            <a:r>
              <a:rPr lang="en-US" dirty="0" smtClean="0"/>
              <a:t>All bits </a:t>
            </a:r>
            <a:r>
              <a:rPr lang="en-US" dirty="0" err="1" smtClean="0"/>
              <a:t>witin</a:t>
            </a:r>
            <a:r>
              <a:rPr lang="en-US" dirty="0" smtClean="0"/>
              <a:t> </a:t>
            </a:r>
            <a:r>
              <a:rPr lang="en-US" dirty="0" err="1" smtClean="0"/>
              <a:t>hostid</a:t>
            </a:r>
            <a:r>
              <a:rPr lang="en-US" dirty="0" smtClean="0"/>
              <a:t> can’t be set to 1. reserved for broadcast address to send packet to all hosts on a network</a:t>
            </a:r>
          </a:p>
          <a:p>
            <a:r>
              <a:rPr lang="en-US" dirty="0" smtClean="0"/>
              <a:t>All bits within </a:t>
            </a:r>
            <a:r>
              <a:rPr lang="en-US" dirty="0" err="1" smtClean="0"/>
              <a:t>hostid</a:t>
            </a:r>
            <a:r>
              <a:rPr lang="en-US" dirty="0" smtClean="0"/>
              <a:t> can’t be set to 0, this is reserved to denote the </a:t>
            </a:r>
            <a:r>
              <a:rPr lang="en-US" dirty="0" err="1" smtClean="0"/>
              <a:t>netid</a:t>
            </a:r>
            <a:r>
              <a:rPr lang="en-US" dirty="0" smtClean="0"/>
              <a:t>.</a:t>
            </a:r>
            <a:endParaRPr lang="en-US" dirty="0"/>
          </a:p>
        </p:txBody>
      </p:sp>
    </p:spTree>
    <p:extLst>
      <p:ext uri="{BB962C8B-B14F-4D97-AF65-F5344CB8AC3E}">
        <p14:creationId xmlns:p14="http://schemas.microsoft.com/office/powerpoint/2010/main" xmlns="" val="179279735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616711130"/>
              </p:ext>
            </p:extLst>
          </p:nvPr>
        </p:nvGraphicFramePr>
        <p:xfrm>
          <a:off x="1295400" y="2557463"/>
          <a:ext cx="9604374" cy="1483360"/>
        </p:xfrm>
        <a:graphic>
          <a:graphicData uri="http://schemas.openxmlformats.org/drawingml/2006/table">
            <a:tbl>
              <a:tblPr firstRow="1" bandRow="1">
                <a:tableStyleId>{5C22544A-7EE6-4342-B048-85BDC9FD1C3A}</a:tableStyleId>
              </a:tblPr>
              <a:tblGrid>
                <a:gridCol w="3201458"/>
                <a:gridCol w="3201458"/>
                <a:gridCol w="3201458"/>
              </a:tblGrid>
              <a:tr h="370840">
                <a:tc>
                  <a:txBody>
                    <a:bodyPr/>
                    <a:lstStyle/>
                    <a:p>
                      <a:r>
                        <a:rPr lang="en-US" dirty="0" smtClean="0"/>
                        <a:t>Address class</a:t>
                      </a:r>
                      <a:endParaRPr lang="en-US" dirty="0"/>
                    </a:p>
                  </a:txBody>
                  <a:tcPr/>
                </a:tc>
                <a:tc>
                  <a:txBody>
                    <a:bodyPr/>
                    <a:lstStyle/>
                    <a:p>
                      <a:r>
                        <a:rPr lang="en-US" dirty="0" smtClean="0"/>
                        <a:t>First</a:t>
                      </a:r>
                      <a:r>
                        <a:rPr lang="en-US" baseline="0" dirty="0" smtClean="0"/>
                        <a:t> network id</a:t>
                      </a:r>
                      <a:endParaRPr lang="en-US" dirty="0"/>
                    </a:p>
                  </a:txBody>
                  <a:tcPr/>
                </a:tc>
                <a:tc>
                  <a:txBody>
                    <a:bodyPr/>
                    <a:lstStyle/>
                    <a:p>
                      <a:r>
                        <a:rPr lang="en-US" dirty="0" smtClean="0"/>
                        <a:t>Last network</a:t>
                      </a:r>
                      <a:r>
                        <a:rPr lang="en-US" baseline="0" dirty="0" smtClean="0"/>
                        <a:t> id</a:t>
                      </a:r>
                      <a:endParaRPr lang="en-US" dirty="0"/>
                    </a:p>
                  </a:txBody>
                  <a:tcPr/>
                </a:tc>
              </a:tr>
              <a:tr h="370840">
                <a:tc>
                  <a:txBody>
                    <a:bodyPr/>
                    <a:lstStyle/>
                    <a:p>
                      <a:r>
                        <a:rPr lang="en-US" dirty="0" smtClean="0"/>
                        <a:t>Class A</a:t>
                      </a:r>
                      <a:endParaRPr lang="en-US" dirty="0"/>
                    </a:p>
                  </a:txBody>
                  <a:tcPr/>
                </a:tc>
                <a:tc>
                  <a:txBody>
                    <a:bodyPr/>
                    <a:lstStyle/>
                    <a:p>
                      <a:r>
                        <a:rPr lang="en-US" dirty="0" smtClean="0"/>
                        <a:t>1.0.0.0</a:t>
                      </a:r>
                      <a:endParaRPr lang="en-US" dirty="0"/>
                    </a:p>
                  </a:txBody>
                  <a:tcPr/>
                </a:tc>
                <a:tc>
                  <a:txBody>
                    <a:bodyPr/>
                    <a:lstStyle/>
                    <a:p>
                      <a:r>
                        <a:rPr lang="en-US" dirty="0" smtClean="0"/>
                        <a:t>126.0.0.0</a:t>
                      </a:r>
                      <a:endParaRPr lang="en-US" dirty="0"/>
                    </a:p>
                  </a:txBody>
                  <a:tcPr/>
                </a:tc>
              </a:tr>
              <a:tr h="370840">
                <a:tc>
                  <a:txBody>
                    <a:bodyPr/>
                    <a:lstStyle/>
                    <a:p>
                      <a:r>
                        <a:rPr lang="en-US" dirty="0" smtClean="0"/>
                        <a:t>Class B</a:t>
                      </a:r>
                      <a:endParaRPr lang="en-US" dirty="0"/>
                    </a:p>
                  </a:txBody>
                  <a:tcPr/>
                </a:tc>
                <a:tc>
                  <a:txBody>
                    <a:bodyPr/>
                    <a:lstStyle/>
                    <a:p>
                      <a:r>
                        <a:rPr lang="en-US" dirty="0" smtClean="0"/>
                        <a:t>128.0.0.0</a:t>
                      </a:r>
                      <a:endParaRPr lang="en-US" dirty="0"/>
                    </a:p>
                  </a:txBody>
                  <a:tcPr/>
                </a:tc>
                <a:tc>
                  <a:txBody>
                    <a:bodyPr/>
                    <a:lstStyle/>
                    <a:p>
                      <a:r>
                        <a:rPr lang="en-US" dirty="0" smtClean="0"/>
                        <a:t>191.255.0.0</a:t>
                      </a:r>
                      <a:endParaRPr lang="en-US" dirty="0"/>
                    </a:p>
                  </a:txBody>
                  <a:tcPr/>
                </a:tc>
              </a:tr>
              <a:tr h="370840">
                <a:tc>
                  <a:txBody>
                    <a:bodyPr/>
                    <a:lstStyle/>
                    <a:p>
                      <a:r>
                        <a:rPr lang="en-US" dirty="0" smtClean="0"/>
                        <a:t>Class C</a:t>
                      </a:r>
                      <a:endParaRPr lang="en-US" dirty="0"/>
                    </a:p>
                  </a:txBody>
                  <a:tcPr/>
                </a:tc>
                <a:tc>
                  <a:txBody>
                    <a:bodyPr/>
                    <a:lstStyle/>
                    <a:p>
                      <a:r>
                        <a:rPr lang="en-US" dirty="0" smtClean="0"/>
                        <a:t>192.0.0.0</a:t>
                      </a:r>
                      <a:endParaRPr lang="en-US" dirty="0"/>
                    </a:p>
                  </a:txBody>
                  <a:tcPr/>
                </a:tc>
                <a:tc>
                  <a:txBody>
                    <a:bodyPr/>
                    <a:lstStyle/>
                    <a:p>
                      <a:r>
                        <a:rPr lang="en-US" dirty="0" smtClean="0"/>
                        <a:t>223.255.255.0</a:t>
                      </a:r>
                      <a:endParaRPr lang="en-US" dirty="0"/>
                    </a:p>
                  </a:txBody>
                  <a:tcPr/>
                </a:tc>
              </a:tr>
            </a:tbl>
          </a:graphicData>
        </a:graphic>
      </p:graphicFrame>
    </p:spTree>
    <p:extLst>
      <p:ext uri="{BB962C8B-B14F-4D97-AF65-F5344CB8AC3E}">
        <p14:creationId xmlns:p14="http://schemas.microsoft.com/office/powerpoint/2010/main" xmlns="" val="404593258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Masks</a:t>
            </a:r>
            <a:endParaRPr lang="en-US" dirty="0"/>
          </a:p>
        </p:txBody>
      </p:sp>
      <p:pic>
        <p:nvPicPr>
          <p:cNvPr id="4" name="Content Placeholder 3"/>
          <p:cNvPicPr>
            <a:picLocks noGrp="1" noChangeAspect="1"/>
          </p:cNvPicPr>
          <p:nvPr>
            <p:ph idx="1"/>
          </p:nvPr>
        </p:nvPicPr>
        <p:blipFill>
          <a:blip r:embed="rId2"/>
          <a:stretch>
            <a:fillRect/>
          </a:stretch>
        </p:blipFill>
        <p:spPr>
          <a:xfrm>
            <a:off x="3678237" y="3673475"/>
            <a:ext cx="4838700" cy="1085850"/>
          </a:xfrm>
          <a:prstGeom prst="rect">
            <a:avLst/>
          </a:prstGeom>
        </p:spPr>
      </p:pic>
      <p:sp>
        <p:nvSpPr>
          <p:cNvPr id="3" name="TextBox 2"/>
          <p:cNvSpPr txBox="1"/>
          <p:nvPr/>
        </p:nvSpPr>
        <p:spPr>
          <a:xfrm>
            <a:off x="2194560" y="5786846"/>
            <a:ext cx="6492240" cy="369332"/>
          </a:xfrm>
          <a:prstGeom prst="rect">
            <a:avLst/>
          </a:prstGeom>
          <a:noFill/>
        </p:spPr>
        <p:txBody>
          <a:bodyPr wrap="square" rtlCol="0">
            <a:spAutoFit/>
          </a:bodyPr>
          <a:lstStyle/>
          <a:p>
            <a:r>
              <a:rPr lang="en-US" dirty="0" smtClean="0">
                <a:solidFill>
                  <a:srgbClr val="FF0000"/>
                </a:solidFill>
              </a:rPr>
              <a:t>Help finding </a:t>
            </a:r>
            <a:r>
              <a:rPr lang="en-US" dirty="0" err="1" smtClean="0">
                <a:solidFill>
                  <a:srgbClr val="FF0000"/>
                </a:solidFill>
              </a:rPr>
              <a:t>netid</a:t>
            </a:r>
            <a:r>
              <a:rPr lang="en-US" dirty="0" smtClean="0">
                <a:solidFill>
                  <a:srgbClr val="FF0000"/>
                </a:solidFill>
              </a:rPr>
              <a:t> and </a:t>
            </a:r>
            <a:r>
              <a:rPr lang="en-US" dirty="0" err="1" smtClean="0">
                <a:solidFill>
                  <a:srgbClr val="FF0000"/>
                </a:solidFill>
              </a:rPr>
              <a:t>hosid</a:t>
            </a:r>
            <a:r>
              <a:rPr lang="en-US" dirty="0" smtClean="0">
                <a:solidFill>
                  <a:srgbClr val="FF0000"/>
                </a:solidFill>
              </a:rPr>
              <a:t> </a:t>
            </a:r>
            <a:endParaRPr lang="en-US" dirty="0">
              <a:solidFill>
                <a:srgbClr val="FF0000"/>
              </a:solidFill>
            </a:endParaRPr>
          </a:p>
        </p:txBody>
      </p:sp>
    </p:spTree>
    <p:extLst>
      <p:ext uri="{BB962C8B-B14F-4D97-AF65-F5344CB8AC3E}">
        <p14:creationId xmlns:p14="http://schemas.microsoft.com/office/powerpoint/2010/main" xmlns="" val="306482919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first address/last in the block</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first address in the block can be found </a:t>
            </a:r>
            <a:r>
              <a:rPr lang="en-US" dirty="0" smtClean="0"/>
              <a:t>by setting </a:t>
            </a:r>
            <a:r>
              <a:rPr lang="en-US" dirty="0"/>
              <a:t>the rightmost 32- n bits to </a:t>
            </a:r>
            <a:r>
              <a:rPr lang="en-US" dirty="0" err="1"/>
              <a:t>Os</a:t>
            </a:r>
            <a:r>
              <a:rPr lang="en-US" dirty="0" smtClean="0"/>
              <a:t>.</a:t>
            </a:r>
          </a:p>
          <a:p>
            <a:r>
              <a:rPr lang="en-US" dirty="0"/>
              <a:t>The last address in the block can be found </a:t>
            </a:r>
            <a:r>
              <a:rPr lang="en-US" dirty="0" smtClean="0"/>
              <a:t>by setting </a:t>
            </a:r>
            <a:r>
              <a:rPr lang="en-US" dirty="0"/>
              <a:t>the rightmost 32- n bits </a:t>
            </a:r>
            <a:r>
              <a:rPr lang="en-US" dirty="0" smtClean="0"/>
              <a:t>to1s</a:t>
            </a:r>
            <a:endParaRPr lang="en-US" dirty="0"/>
          </a:p>
          <a:p>
            <a:r>
              <a:rPr lang="en-US" dirty="0" smtClean="0"/>
              <a:t>A </a:t>
            </a:r>
            <a:r>
              <a:rPr lang="en-US" dirty="0"/>
              <a:t>block of addresses is </a:t>
            </a:r>
            <a:r>
              <a:rPr lang="en-US" dirty="0" smtClean="0"/>
              <a:t>granted to </a:t>
            </a:r>
            <a:r>
              <a:rPr lang="en-US" dirty="0"/>
              <a:t>a small organization. </a:t>
            </a:r>
            <a:r>
              <a:rPr lang="en-US" dirty="0" smtClean="0"/>
              <a:t>We know </a:t>
            </a:r>
            <a:r>
              <a:rPr lang="en-US" dirty="0"/>
              <a:t>that one of the addresses </a:t>
            </a:r>
            <a:r>
              <a:rPr lang="en-US" dirty="0" smtClean="0"/>
              <a:t>is 205.16.37.39/28</a:t>
            </a:r>
            <a:r>
              <a:rPr lang="en-US" dirty="0"/>
              <a:t>. </a:t>
            </a:r>
            <a:r>
              <a:rPr lang="en-US" dirty="0" smtClean="0"/>
              <a:t>What is </a:t>
            </a:r>
            <a:r>
              <a:rPr lang="en-US" dirty="0"/>
              <a:t>the first address in the block</a:t>
            </a:r>
            <a:r>
              <a:rPr lang="en-US" dirty="0" smtClean="0"/>
              <a:t>?</a:t>
            </a:r>
          </a:p>
          <a:p>
            <a:pPr lvl="1"/>
            <a:r>
              <a:rPr lang="en-US" dirty="0"/>
              <a:t>The binary representation of the </a:t>
            </a:r>
            <a:r>
              <a:rPr lang="en-US" dirty="0" smtClean="0"/>
              <a:t>given address is </a:t>
            </a:r>
            <a:r>
              <a:rPr lang="en-US" dirty="0"/>
              <a:t>11001101 </a:t>
            </a:r>
            <a:r>
              <a:rPr lang="en-US" dirty="0" smtClean="0"/>
              <a:t>00010000 00100101 </a:t>
            </a:r>
            <a:r>
              <a:rPr lang="en-US" dirty="0"/>
              <a:t>00100 I 11.If </a:t>
            </a:r>
            <a:r>
              <a:rPr lang="en-US" dirty="0" smtClean="0"/>
              <a:t>we set </a:t>
            </a:r>
            <a:r>
              <a:rPr lang="en-US" dirty="0"/>
              <a:t>32- 28 rightmost bits to 0, </a:t>
            </a:r>
            <a:r>
              <a:rPr lang="en-US" dirty="0" smtClean="0"/>
              <a:t>we get 11001101 00010000 00100101 00100000 </a:t>
            </a:r>
            <a:r>
              <a:rPr lang="en-US" dirty="0"/>
              <a:t>or </a:t>
            </a:r>
            <a:r>
              <a:rPr lang="en-US" dirty="0" smtClean="0"/>
              <a:t>205.16.37.32(first address).</a:t>
            </a:r>
          </a:p>
          <a:p>
            <a:pPr lvl="1"/>
            <a:r>
              <a:rPr lang="en-US" dirty="0" smtClean="0"/>
              <a:t>205.16.37.47 (last address)</a:t>
            </a:r>
          </a:p>
          <a:p>
            <a:pPr lvl="1"/>
            <a:r>
              <a:rPr lang="en-US" dirty="0" smtClean="0"/>
              <a:t>Number of addresses: pow(2,32-n)</a:t>
            </a:r>
          </a:p>
          <a:p>
            <a:pPr lvl="1"/>
            <a:endParaRPr lang="en-US" dirty="0"/>
          </a:p>
        </p:txBody>
      </p:sp>
    </p:spTree>
    <p:extLst>
      <p:ext uri="{BB962C8B-B14F-4D97-AF65-F5344CB8AC3E}">
        <p14:creationId xmlns:p14="http://schemas.microsoft.com/office/powerpoint/2010/main" xmlns="" val="214136202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total block is…</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2873830" y="2747962"/>
            <a:ext cx="5560558" cy="3127906"/>
          </a:xfrm>
          <a:prstGeom prst="rect">
            <a:avLst/>
          </a:prstGeom>
        </p:spPr>
      </p:pic>
    </p:spTree>
    <p:extLst>
      <p:ext uri="{BB962C8B-B14F-4D97-AF65-F5344CB8AC3E}">
        <p14:creationId xmlns:p14="http://schemas.microsoft.com/office/powerpoint/2010/main" xmlns="" val="298600546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way….</a:t>
            </a:r>
            <a:endParaRPr lang="en-US" dirty="0"/>
          </a:p>
        </p:txBody>
      </p:sp>
      <p:sp>
        <p:nvSpPr>
          <p:cNvPr id="3" name="Content Placeholder 2"/>
          <p:cNvSpPr>
            <a:spLocks noGrp="1"/>
          </p:cNvSpPr>
          <p:nvPr>
            <p:ph idx="1"/>
          </p:nvPr>
        </p:nvSpPr>
        <p:spPr/>
        <p:txBody>
          <a:bodyPr/>
          <a:lstStyle/>
          <a:p>
            <a:r>
              <a:rPr lang="en-US" dirty="0" smtClean="0"/>
              <a:t>First address</a:t>
            </a:r>
          </a:p>
          <a:p>
            <a:pPr lvl="1"/>
            <a:r>
              <a:rPr lang="en-US" dirty="0" err="1" smtClean="0"/>
              <a:t>ANDing</a:t>
            </a:r>
            <a:r>
              <a:rPr lang="en-US" dirty="0" smtClean="0"/>
              <a:t> the given address with the mask</a:t>
            </a:r>
          </a:p>
          <a:p>
            <a:r>
              <a:rPr lang="en-US" dirty="0" smtClean="0"/>
              <a:t>Last address</a:t>
            </a:r>
          </a:p>
          <a:p>
            <a:pPr lvl="1"/>
            <a:r>
              <a:rPr lang="en-US" dirty="0" err="1" smtClean="0"/>
              <a:t>ORing</a:t>
            </a:r>
            <a:r>
              <a:rPr lang="en-US" dirty="0" smtClean="0"/>
              <a:t> the given address with the compliment of mask</a:t>
            </a:r>
          </a:p>
          <a:p>
            <a:r>
              <a:rPr lang="en-US" dirty="0" smtClean="0"/>
              <a:t>No of addresses</a:t>
            </a:r>
          </a:p>
          <a:p>
            <a:pPr lvl="1"/>
            <a:r>
              <a:rPr lang="en-US" dirty="0" smtClean="0"/>
              <a:t>Complimenting the mask, interpret as an integer and adding 1</a:t>
            </a:r>
          </a:p>
          <a:p>
            <a:pPr lvl="1"/>
            <a:r>
              <a:rPr lang="en-US" dirty="0" smtClean="0"/>
              <a:t>15+1=16</a:t>
            </a:r>
            <a:endParaRPr lang="en-US" dirty="0"/>
          </a:p>
        </p:txBody>
      </p:sp>
      <p:pic>
        <p:nvPicPr>
          <p:cNvPr id="4" name="Picture 3"/>
          <p:cNvPicPr>
            <a:picLocks noChangeAspect="1"/>
          </p:cNvPicPr>
          <p:nvPr/>
        </p:nvPicPr>
        <p:blipFill>
          <a:blip r:embed="rId2"/>
          <a:stretch>
            <a:fillRect/>
          </a:stretch>
        </p:blipFill>
        <p:spPr>
          <a:xfrm>
            <a:off x="6573611" y="3530600"/>
            <a:ext cx="3486150" cy="685800"/>
          </a:xfrm>
          <a:prstGeom prst="rect">
            <a:avLst/>
          </a:prstGeom>
        </p:spPr>
      </p:pic>
      <p:pic>
        <p:nvPicPr>
          <p:cNvPr id="5" name="Picture 4"/>
          <p:cNvPicPr>
            <a:picLocks noChangeAspect="1"/>
          </p:cNvPicPr>
          <p:nvPr/>
        </p:nvPicPr>
        <p:blipFill>
          <a:blip r:embed="rId3"/>
          <a:stretch>
            <a:fillRect/>
          </a:stretch>
        </p:blipFill>
        <p:spPr>
          <a:xfrm>
            <a:off x="7656059" y="4216400"/>
            <a:ext cx="3933825" cy="704850"/>
          </a:xfrm>
          <a:prstGeom prst="rect">
            <a:avLst/>
          </a:prstGeom>
        </p:spPr>
      </p:pic>
    </p:spTree>
    <p:extLst>
      <p:ext uri="{BB962C8B-B14F-4D97-AF65-F5344CB8AC3E}">
        <p14:creationId xmlns:p14="http://schemas.microsoft.com/office/powerpoint/2010/main" xmlns="" val="161295803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address</a:t>
            </a:r>
            <a:endParaRPr lang="en-US" dirty="0"/>
          </a:p>
        </p:txBody>
      </p:sp>
      <p:sp>
        <p:nvSpPr>
          <p:cNvPr id="3" name="Content Placeholder 2"/>
          <p:cNvSpPr>
            <a:spLocks noGrp="1"/>
          </p:cNvSpPr>
          <p:nvPr>
            <p:ph idx="1"/>
          </p:nvPr>
        </p:nvSpPr>
        <p:spPr/>
        <p:txBody>
          <a:bodyPr>
            <a:normAutofit fontScale="92500"/>
          </a:bodyPr>
          <a:lstStyle/>
          <a:p>
            <a:r>
              <a:rPr lang="en-US" dirty="0" smtClean="0"/>
              <a:t>When an organization </a:t>
            </a:r>
            <a:r>
              <a:rPr lang="en-US" dirty="0"/>
              <a:t>is given a block of addresses, the </a:t>
            </a:r>
            <a:r>
              <a:rPr lang="en-US" dirty="0" smtClean="0"/>
              <a:t>organization is </a:t>
            </a:r>
            <a:r>
              <a:rPr lang="en-US" dirty="0"/>
              <a:t>free to allocate the addresses </a:t>
            </a:r>
            <a:r>
              <a:rPr lang="en-US" dirty="0" smtClean="0"/>
              <a:t>to the devices that </a:t>
            </a:r>
            <a:r>
              <a:rPr lang="en-US" dirty="0"/>
              <a:t>need to be </a:t>
            </a:r>
            <a:r>
              <a:rPr lang="en-US" dirty="0" smtClean="0"/>
              <a:t>connected to </a:t>
            </a:r>
            <a:r>
              <a:rPr lang="en-US" dirty="0"/>
              <a:t>the </a:t>
            </a:r>
            <a:r>
              <a:rPr lang="en-US" dirty="0" smtClean="0"/>
              <a:t>Internet</a:t>
            </a:r>
          </a:p>
          <a:p>
            <a:r>
              <a:rPr lang="en-US" dirty="0" smtClean="0"/>
              <a:t>The first address in the block is normally not assigned to any device</a:t>
            </a:r>
          </a:p>
          <a:p>
            <a:r>
              <a:rPr lang="en-US" dirty="0"/>
              <a:t>The first </a:t>
            </a:r>
            <a:r>
              <a:rPr lang="en-US" dirty="0" smtClean="0"/>
              <a:t>address is </a:t>
            </a:r>
            <a:r>
              <a:rPr lang="en-US" dirty="0"/>
              <a:t>called </a:t>
            </a:r>
            <a:r>
              <a:rPr lang="en-US" dirty="0" smtClean="0"/>
              <a:t>the network address and </a:t>
            </a:r>
            <a:r>
              <a:rPr lang="en-US" dirty="0"/>
              <a:t>defines the </a:t>
            </a:r>
            <a:r>
              <a:rPr lang="en-US" dirty="0" smtClean="0"/>
              <a:t>organization network</a:t>
            </a:r>
          </a:p>
          <a:p>
            <a:r>
              <a:rPr lang="en-US" dirty="0"/>
              <a:t>It defines the </a:t>
            </a:r>
            <a:r>
              <a:rPr lang="en-US" dirty="0" smtClean="0"/>
              <a:t>organization itself to </a:t>
            </a:r>
            <a:r>
              <a:rPr lang="en-US" dirty="0"/>
              <a:t>the rest of the world. </a:t>
            </a:r>
            <a:endParaRPr lang="en-US" dirty="0" smtClean="0"/>
          </a:p>
          <a:p>
            <a:r>
              <a:rPr lang="en-US" dirty="0"/>
              <a:t>first </a:t>
            </a:r>
            <a:r>
              <a:rPr lang="en-US" dirty="0" smtClean="0"/>
              <a:t>address is </a:t>
            </a:r>
            <a:r>
              <a:rPr lang="en-US" dirty="0"/>
              <a:t>the one </a:t>
            </a:r>
            <a:r>
              <a:rPr lang="en-US" dirty="0" smtClean="0"/>
              <a:t>that is </a:t>
            </a:r>
            <a:r>
              <a:rPr lang="en-US" dirty="0"/>
              <a:t>used </a:t>
            </a:r>
            <a:r>
              <a:rPr lang="en-US" dirty="0" smtClean="0"/>
              <a:t>by routers </a:t>
            </a:r>
            <a:r>
              <a:rPr lang="en-US" dirty="0"/>
              <a:t>to direct the </a:t>
            </a:r>
            <a:r>
              <a:rPr lang="en-US" dirty="0" smtClean="0"/>
              <a:t>message sent </a:t>
            </a:r>
            <a:r>
              <a:rPr lang="en-US" dirty="0"/>
              <a:t>to the </a:t>
            </a:r>
            <a:r>
              <a:rPr lang="en-US" dirty="0" smtClean="0"/>
              <a:t>organization from </a:t>
            </a:r>
            <a:r>
              <a:rPr lang="en-US" dirty="0"/>
              <a:t>the outside.</a:t>
            </a:r>
          </a:p>
        </p:txBody>
      </p:sp>
    </p:spTree>
    <p:extLst>
      <p:ext uri="{BB962C8B-B14F-4D97-AF65-F5344CB8AC3E}">
        <p14:creationId xmlns:p14="http://schemas.microsoft.com/office/powerpoint/2010/main" xmlns="" val="28902148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SUBNETTING</a:t>
            </a:r>
            <a:endParaRPr lang="en-US" dirty="0"/>
          </a:p>
        </p:txBody>
      </p:sp>
      <p:sp>
        <p:nvSpPr>
          <p:cNvPr id="3" name="Content Placeholder 2"/>
          <p:cNvSpPr>
            <a:spLocks noGrp="1"/>
          </p:cNvSpPr>
          <p:nvPr>
            <p:ph idx="1"/>
          </p:nvPr>
        </p:nvSpPr>
        <p:spPr>
          <a:xfrm>
            <a:off x="1295738" y="1815253"/>
            <a:ext cx="9603697" cy="3318936"/>
          </a:xfrm>
        </p:spPr>
        <p:txBody>
          <a:bodyPr/>
          <a:lstStyle/>
          <a:p>
            <a:r>
              <a:rPr lang="en-US" dirty="0" smtClean="0"/>
              <a:t>Masking filters the </a:t>
            </a:r>
            <a:r>
              <a:rPr lang="en-US" dirty="0" err="1" smtClean="0"/>
              <a:t>netid</a:t>
            </a:r>
            <a:r>
              <a:rPr lang="en-US" dirty="0" smtClean="0"/>
              <a:t> and </a:t>
            </a:r>
            <a:r>
              <a:rPr lang="en-US" dirty="0" err="1" smtClean="0"/>
              <a:t>hostid</a:t>
            </a:r>
            <a:r>
              <a:rPr lang="en-US" dirty="0" smtClean="0"/>
              <a:t> (</a:t>
            </a:r>
            <a:r>
              <a:rPr lang="en-US" dirty="0" err="1" smtClean="0"/>
              <a:t>ANDing</a:t>
            </a:r>
            <a:r>
              <a:rPr lang="en-US" dirty="0" smtClean="0"/>
              <a:t>)</a:t>
            </a:r>
          </a:p>
          <a:p>
            <a:r>
              <a:rPr lang="en-US" dirty="0" smtClean="0"/>
              <a:t>All the hosts in that network must have same network number</a:t>
            </a:r>
          </a:p>
          <a:p>
            <a:r>
              <a:rPr lang="en-US" dirty="0"/>
              <a:t>This </a:t>
            </a:r>
            <a:r>
              <a:rPr lang="en-US" dirty="0" smtClean="0"/>
              <a:t>property </a:t>
            </a:r>
            <a:r>
              <a:rPr lang="en-US" dirty="0"/>
              <a:t>of IP addressing causes problem as the network </a:t>
            </a:r>
            <a:r>
              <a:rPr lang="en-US" dirty="0" smtClean="0"/>
              <a:t>grows</a:t>
            </a:r>
          </a:p>
          <a:p>
            <a:endParaRPr lang="en-US" dirty="0"/>
          </a:p>
        </p:txBody>
      </p:sp>
      <p:pic>
        <p:nvPicPr>
          <p:cNvPr id="4" name="Picture 3"/>
          <p:cNvPicPr>
            <a:picLocks noChangeAspect="1"/>
          </p:cNvPicPr>
          <p:nvPr/>
        </p:nvPicPr>
        <p:blipFill>
          <a:blip r:embed="rId2"/>
          <a:stretch>
            <a:fillRect/>
          </a:stretch>
        </p:blipFill>
        <p:spPr>
          <a:xfrm>
            <a:off x="1166949" y="3867092"/>
            <a:ext cx="7010400" cy="2534193"/>
          </a:xfrm>
          <a:prstGeom prst="rect">
            <a:avLst/>
          </a:prstGeom>
        </p:spPr>
      </p:pic>
    </p:spTree>
    <p:extLst>
      <p:ext uri="{BB962C8B-B14F-4D97-AF65-F5344CB8AC3E}">
        <p14:creationId xmlns:p14="http://schemas.microsoft.com/office/powerpoint/2010/main" xmlns="" val="97876306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SUBNETTING</a:t>
            </a:r>
            <a:endParaRPr lang="en-US" dirty="0"/>
          </a:p>
        </p:txBody>
      </p:sp>
      <p:sp>
        <p:nvSpPr>
          <p:cNvPr id="3" name="Content Placeholder 2"/>
          <p:cNvSpPr>
            <a:spLocks noGrp="1"/>
          </p:cNvSpPr>
          <p:nvPr>
            <p:ph idx="1"/>
          </p:nvPr>
        </p:nvSpPr>
        <p:spPr/>
        <p:txBody>
          <a:bodyPr>
            <a:normAutofit lnSpcReduction="10000"/>
          </a:bodyPr>
          <a:lstStyle/>
          <a:p>
            <a:r>
              <a:rPr lang="en-US" dirty="0"/>
              <a:t>To overcome this </a:t>
            </a:r>
            <a:r>
              <a:rPr lang="en-US" dirty="0" smtClean="0"/>
              <a:t>problem</a:t>
            </a:r>
            <a:r>
              <a:rPr lang="en-US" dirty="0"/>
              <a:t>, a concept known as  subnets is used, which splits a network into several parts for </a:t>
            </a:r>
            <a:r>
              <a:rPr lang="en-US" dirty="0" smtClean="0"/>
              <a:t>internal </a:t>
            </a:r>
            <a:r>
              <a:rPr lang="en-US" dirty="0"/>
              <a:t>use, but still acts </a:t>
            </a:r>
            <a:r>
              <a:rPr lang="en-US" dirty="0" smtClean="0"/>
              <a:t>like </a:t>
            </a:r>
            <a:r>
              <a:rPr lang="en-US" dirty="0"/>
              <a:t>a single network to the outside </a:t>
            </a:r>
            <a:r>
              <a:rPr lang="en-US" dirty="0" smtClean="0"/>
              <a:t>world</a:t>
            </a:r>
          </a:p>
          <a:p>
            <a:r>
              <a:rPr lang="en-US" dirty="0" smtClean="0"/>
              <a:t>To facilitate this, a concept called subnet mask is used.</a:t>
            </a:r>
          </a:p>
          <a:p>
            <a:r>
              <a:rPr lang="en-US" dirty="0"/>
              <a:t> </a:t>
            </a:r>
            <a:r>
              <a:rPr lang="en-US" dirty="0" smtClean="0"/>
              <a:t>A </a:t>
            </a:r>
            <a:r>
              <a:rPr lang="en-US" dirty="0"/>
              <a:t>part of </a:t>
            </a:r>
            <a:r>
              <a:rPr lang="en-US" dirty="0" err="1" smtClean="0"/>
              <a:t>hostid</a:t>
            </a:r>
            <a:r>
              <a:rPr lang="en-US" dirty="0" smtClean="0"/>
              <a:t> </a:t>
            </a:r>
            <a:r>
              <a:rPr lang="en-US" dirty="0"/>
              <a:t>is used </a:t>
            </a:r>
            <a:r>
              <a:rPr lang="en-US" dirty="0" smtClean="0"/>
              <a:t>as </a:t>
            </a:r>
            <a:r>
              <a:rPr lang="en-US" dirty="0"/>
              <a:t>subnet address with a </a:t>
            </a:r>
            <a:r>
              <a:rPr lang="en-US" dirty="0" smtClean="0"/>
              <a:t>corresponding </a:t>
            </a:r>
            <a:r>
              <a:rPr lang="en-US" dirty="0"/>
              <a:t>subnet </a:t>
            </a:r>
            <a:r>
              <a:rPr lang="en-US" dirty="0" smtClean="0"/>
              <a:t>mask</a:t>
            </a:r>
          </a:p>
          <a:p>
            <a:r>
              <a:rPr lang="en-US" dirty="0" smtClean="0"/>
              <a:t>IP addresses are designed with two levels of hierarchy but </a:t>
            </a:r>
            <a:r>
              <a:rPr lang="en-US" dirty="0" err="1" smtClean="0"/>
              <a:t>subnetting</a:t>
            </a:r>
            <a:r>
              <a:rPr lang="en-US" dirty="0" smtClean="0"/>
              <a:t> allows three levels of hierarchy (net, subnet, host)</a:t>
            </a:r>
            <a:endParaRPr lang="en-US" dirty="0"/>
          </a:p>
        </p:txBody>
      </p:sp>
    </p:spTree>
    <p:extLst>
      <p:ext uri="{BB962C8B-B14F-4D97-AF65-F5344CB8AC3E}">
        <p14:creationId xmlns:p14="http://schemas.microsoft.com/office/powerpoint/2010/main" xmlns="" val="7233000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5016501" y="404814"/>
            <a:ext cx="1997663"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defRPr/>
            </a:pPr>
            <a:r>
              <a:rPr lang="en-US" sz="3200" b="1" i="1">
                <a:effectLst>
                  <a:outerShdw blurRad="38100" dist="38100" dir="2700000" algn="tl">
                    <a:srgbClr val="C0C0C0"/>
                  </a:outerShdw>
                </a:effectLst>
                <a:latin typeface="Times New Roman" panose="02020603050405020304" pitchFamily="18" charset="0"/>
              </a:rPr>
              <a:t>Example 4</a:t>
            </a:r>
          </a:p>
        </p:txBody>
      </p:sp>
      <p:sp>
        <p:nvSpPr>
          <p:cNvPr id="104451" name="Text Box 3"/>
          <p:cNvSpPr txBox="1">
            <a:spLocks noChangeArrowheads="1"/>
          </p:cNvSpPr>
          <p:nvPr/>
        </p:nvSpPr>
        <p:spPr bwMode="auto">
          <a:xfrm>
            <a:off x="5558926" y="3546024"/>
            <a:ext cx="1619354" cy="584775"/>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defRPr/>
            </a:pPr>
            <a:r>
              <a:rPr lang="en-US" sz="3200" b="1" i="1">
                <a:effectLst>
                  <a:outerShdw blurRad="38100" dist="38100" dir="2700000" algn="tl">
                    <a:srgbClr val="C0C0C0"/>
                  </a:outerShdw>
                </a:effectLst>
                <a:latin typeface="Times New Roman" panose="02020603050405020304" pitchFamily="18" charset="0"/>
              </a:rPr>
              <a:t>Solution</a:t>
            </a:r>
          </a:p>
        </p:txBody>
      </p:sp>
      <p:sp>
        <p:nvSpPr>
          <p:cNvPr id="32772" name="AutoShape 4"/>
          <p:cNvSpPr>
            <a:spLocks noChangeArrowheads="1"/>
          </p:cNvSpPr>
          <p:nvPr/>
        </p:nvSpPr>
        <p:spPr bwMode="auto">
          <a:xfrm>
            <a:off x="3216276" y="1484314"/>
            <a:ext cx="7021513" cy="2060575"/>
          </a:xfrm>
          <a:prstGeom prst="verticalScroll">
            <a:avLst>
              <a:gd name="adj" fmla="val 12500"/>
            </a:avLst>
          </a:prstGeom>
          <a:solidFill>
            <a:srgbClr val="66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sz="2400"/>
              <a:t>Change the following binary IP address </a:t>
            </a:r>
          </a:p>
          <a:p>
            <a:pPr algn="ctr"/>
            <a:r>
              <a:rPr lang="en-GB" sz="2400"/>
              <a:t>Hexadecimal notation</a:t>
            </a:r>
          </a:p>
          <a:p>
            <a:pPr algn="ctr"/>
            <a:r>
              <a:rPr lang="en-US" sz="2400"/>
              <a:t>10000001  00001011   00001011 11101111</a:t>
            </a:r>
            <a:endParaRPr lang="en-GB" sz="2400"/>
          </a:p>
          <a:p>
            <a:pPr algn="ctr"/>
            <a:endParaRPr lang="en-US" sz="2400"/>
          </a:p>
        </p:txBody>
      </p:sp>
      <p:sp>
        <p:nvSpPr>
          <p:cNvPr id="32773" name="AutoShape 5"/>
          <p:cNvSpPr>
            <a:spLocks noChangeArrowheads="1"/>
          </p:cNvSpPr>
          <p:nvPr/>
        </p:nvSpPr>
        <p:spPr bwMode="auto">
          <a:xfrm>
            <a:off x="3026501" y="4130799"/>
            <a:ext cx="7021513" cy="2060575"/>
          </a:xfrm>
          <a:prstGeom prst="verticalScroll">
            <a:avLst>
              <a:gd name="adj" fmla="val 12500"/>
            </a:avLst>
          </a:prstGeom>
          <a:solidFill>
            <a:srgbClr val="66C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2400">
                <a:solidFill>
                  <a:schemeClr val="hlink"/>
                </a:solidFill>
              </a:rPr>
              <a:t>0X</a:t>
            </a:r>
            <a:r>
              <a:rPr lang="en-US" sz="2400">
                <a:solidFill>
                  <a:schemeClr val="bg2"/>
                </a:solidFill>
              </a:rPr>
              <a:t>810B0BEF  or    810B0BEF</a:t>
            </a:r>
            <a:r>
              <a:rPr lang="en-US" sz="2400">
                <a:solidFill>
                  <a:schemeClr val="hlink"/>
                </a:solidFill>
              </a:rPr>
              <a:t>16</a:t>
            </a:r>
            <a:endParaRPr lang="en-GB" sz="2400">
              <a:solidFill>
                <a:schemeClr val="hlink"/>
              </a:solidFill>
            </a:endParaRPr>
          </a:p>
        </p:txBody>
      </p:sp>
    </p:spTree>
    <p:extLst>
      <p:ext uri="{BB962C8B-B14F-4D97-AF65-F5344CB8AC3E}">
        <p14:creationId xmlns:p14="http://schemas.microsoft.com/office/powerpoint/2010/main" xmlns="" val="347873899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SUBNETTING</a:t>
            </a:r>
            <a:endParaRPr lang="en-US" dirty="0"/>
          </a:p>
        </p:txBody>
      </p:sp>
      <p:pic>
        <p:nvPicPr>
          <p:cNvPr id="4" name="Content Placeholder 3"/>
          <p:cNvPicPr>
            <a:picLocks noGrp="1" noChangeAspect="1"/>
          </p:cNvPicPr>
          <p:nvPr>
            <p:ph idx="1"/>
          </p:nvPr>
        </p:nvPicPr>
        <p:blipFill>
          <a:blip r:embed="rId2"/>
          <a:stretch>
            <a:fillRect/>
          </a:stretch>
        </p:blipFill>
        <p:spPr>
          <a:xfrm>
            <a:off x="3082925" y="2616200"/>
            <a:ext cx="6029325" cy="3200400"/>
          </a:xfrm>
          <a:prstGeom prst="rect">
            <a:avLst/>
          </a:prstGeom>
        </p:spPr>
      </p:pic>
    </p:spTree>
    <p:extLst>
      <p:ext uri="{BB962C8B-B14F-4D97-AF65-F5344CB8AC3E}">
        <p14:creationId xmlns:p14="http://schemas.microsoft.com/office/powerpoint/2010/main" xmlns="" val="75955366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SUBNETTING</a:t>
            </a:r>
            <a:endParaRPr lang="en-US" dirty="0"/>
          </a:p>
        </p:txBody>
      </p:sp>
      <p:sp>
        <p:nvSpPr>
          <p:cNvPr id="3" name="Content Placeholder 2"/>
          <p:cNvSpPr>
            <a:spLocks noGrp="1"/>
          </p:cNvSpPr>
          <p:nvPr>
            <p:ph idx="1"/>
          </p:nvPr>
        </p:nvSpPr>
        <p:spPr/>
        <p:txBody>
          <a:bodyPr/>
          <a:lstStyle/>
          <a:p>
            <a:r>
              <a:rPr lang="en-US" dirty="0" smtClean="0"/>
              <a:t>All messages </a:t>
            </a:r>
            <a:r>
              <a:rPr lang="en-US" dirty="0"/>
              <a:t>are sent to the router </a:t>
            </a:r>
            <a:r>
              <a:rPr lang="en-US" dirty="0" smtClean="0"/>
              <a:t>address that </a:t>
            </a:r>
            <a:r>
              <a:rPr lang="en-US" dirty="0"/>
              <a:t>connects the </a:t>
            </a:r>
            <a:r>
              <a:rPr lang="en-US" dirty="0" smtClean="0"/>
              <a:t>organization to </a:t>
            </a:r>
            <a:r>
              <a:rPr lang="en-US" dirty="0"/>
              <a:t>the rest of the Internet; the router routes the message to the appropriate subnets.</a:t>
            </a:r>
          </a:p>
        </p:txBody>
      </p:sp>
    </p:spTree>
    <p:extLst>
      <p:ext uri="{BB962C8B-B14F-4D97-AF65-F5344CB8AC3E}">
        <p14:creationId xmlns:p14="http://schemas.microsoft.com/office/powerpoint/2010/main" xmlns="" val="3511677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subnet address</a:t>
            </a:r>
            <a:endParaRPr lang="en-US" dirty="0"/>
          </a:p>
        </p:txBody>
      </p:sp>
      <p:sp>
        <p:nvSpPr>
          <p:cNvPr id="3" name="Content Placeholder 2"/>
          <p:cNvSpPr>
            <a:spLocks noGrp="1"/>
          </p:cNvSpPr>
          <p:nvPr>
            <p:ph idx="1"/>
          </p:nvPr>
        </p:nvSpPr>
        <p:spPr/>
        <p:txBody>
          <a:bodyPr/>
          <a:lstStyle/>
          <a:p>
            <a:r>
              <a:rPr lang="en-US" dirty="0" smtClean="0"/>
              <a:t>What is the </a:t>
            </a:r>
            <a:r>
              <a:rPr lang="en-US" dirty="0" err="1" smtClean="0"/>
              <a:t>subnetwork</a:t>
            </a:r>
            <a:r>
              <a:rPr lang="en-US" dirty="0" smtClean="0"/>
              <a:t> address if the destination address is 200.45.34.56 and subnet mask is 255.255.240.0?</a:t>
            </a:r>
          </a:p>
          <a:p>
            <a:pPr lvl="1"/>
            <a:r>
              <a:rPr lang="en-US" dirty="0" smtClean="0"/>
              <a:t>Address 		11001000 00101101 00100010 00111000</a:t>
            </a:r>
          </a:p>
          <a:p>
            <a:pPr lvl="1"/>
            <a:r>
              <a:rPr lang="en-US" dirty="0" smtClean="0"/>
              <a:t>Subnet mask	11111111 11111111 11110000 00000000</a:t>
            </a:r>
          </a:p>
          <a:p>
            <a:pPr lvl="1"/>
            <a:r>
              <a:rPr lang="en-US" dirty="0" smtClean="0"/>
              <a:t>Subnet address 11001000  00101101 00100000 00000000</a:t>
            </a:r>
          </a:p>
          <a:p>
            <a:pPr lvl="1"/>
            <a:r>
              <a:rPr lang="en-US" dirty="0" smtClean="0"/>
              <a:t>So subnet address is 200.45.32.0</a:t>
            </a:r>
            <a:endParaRPr lang="en-US" dirty="0"/>
          </a:p>
        </p:txBody>
      </p:sp>
    </p:spTree>
    <p:extLst>
      <p:ext uri="{BB962C8B-B14F-4D97-AF65-F5344CB8AC3E}">
        <p14:creationId xmlns:p14="http://schemas.microsoft.com/office/powerpoint/2010/main" xmlns="" val="82735966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mask and subnet mask</a:t>
            </a:r>
            <a:endParaRPr lang="en-US" dirty="0"/>
          </a:p>
        </p:txBody>
      </p:sp>
      <p:sp>
        <p:nvSpPr>
          <p:cNvPr id="3" name="Content Placeholder 2"/>
          <p:cNvSpPr>
            <a:spLocks noGrp="1"/>
          </p:cNvSpPr>
          <p:nvPr>
            <p:ph idx="1"/>
          </p:nvPr>
        </p:nvSpPr>
        <p:spPr/>
        <p:txBody>
          <a:bodyPr/>
          <a:lstStyle/>
          <a:p>
            <a:r>
              <a:rPr lang="en-US" dirty="0" smtClean="0"/>
              <a:t>The number of 1’s in a default mask is pre determined (/8,/16,/24)</a:t>
            </a:r>
          </a:p>
          <a:p>
            <a:r>
              <a:rPr lang="en-US" dirty="0" smtClean="0"/>
              <a:t>In a subnet mask, the number of 1’s is more than the number of 1’s in corresponding default mask.</a:t>
            </a:r>
          </a:p>
          <a:p>
            <a:r>
              <a:rPr lang="en-US" dirty="0" smtClean="0"/>
              <a:t>Example</a:t>
            </a:r>
          </a:p>
          <a:p>
            <a:pPr lvl="1"/>
            <a:r>
              <a:rPr lang="en-US" dirty="0" smtClean="0"/>
              <a:t>255.255.0.0: 11111111  11111111  00000000  00000000, default mask</a:t>
            </a:r>
          </a:p>
          <a:p>
            <a:pPr lvl="1"/>
            <a:r>
              <a:rPr lang="en-US" dirty="0" smtClean="0"/>
              <a:t>255.255.224.0: 11111111  11111111  </a:t>
            </a:r>
            <a:r>
              <a:rPr lang="en-US" b="1" u="sng" dirty="0" smtClean="0">
                <a:solidFill>
                  <a:srgbClr val="FF0000"/>
                </a:solidFill>
              </a:rPr>
              <a:t>111</a:t>
            </a:r>
            <a:r>
              <a:rPr lang="en-US" dirty="0" smtClean="0"/>
              <a:t>00000  00000000, subnet mask</a:t>
            </a:r>
          </a:p>
          <a:p>
            <a:pPr lvl="1"/>
            <a:endParaRPr lang="en-US" dirty="0"/>
          </a:p>
        </p:txBody>
      </p:sp>
    </p:spTree>
    <p:extLst>
      <p:ext uri="{BB962C8B-B14F-4D97-AF65-F5344CB8AC3E}">
        <p14:creationId xmlns:p14="http://schemas.microsoft.com/office/powerpoint/2010/main" xmlns="" val="85311403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mask and subnet mask</a:t>
            </a:r>
            <a:endParaRPr lang="en-US" dirty="0"/>
          </a:p>
        </p:txBody>
      </p:sp>
      <p:sp>
        <p:nvSpPr>
          <p:cNvPr id="3" name="Content Placeholder 2"/>
          <p:cNvSpPr>
            <a:spLocks noGrp="1"/>
          </p:cNvSpPr>
          <p:nvPr>
            <p:ph idx="1"/>
          </p:nvPr>
        </p:nvSpPr>
        <p:spPr/>
        <p:txBody>
          <a:bodyPr>
            <a:normAutofit fontScale="92500" lnSpcReduction="10000"/>
          </a:bodyPr>
          <a:lstStyle/>
          <a:p>
            <a:r>
              <a:rPr lang="en-US" b="1" u="sng" dirty="0" smtClean="0"/>
              <a:t>Number of sub networks</a:t>
            </a:r>
            <a:r>
              <a:rPr lang="en-US" dirty="0" smtClean="0"/>
              <a:t> can be found by counting extra 1’s that are added to the default mask to make the subnet mask. For example, in earlier case, no of extra 1’s is 3, so the number of subnets is 8.</a:t>
            </a:r>
          </a:p>
          <a:p>
            <a:r>
              <a:rPr lang="en-US" dirty="0" smtClean="0"/>
              <a:t>The number of addresses per </a:t>
            </a:r>
            <a:r>
              <a:rPr lang="en-US" dirty="0" err="1" smtClean="0"/>
              <a:t>subnetwork</a:t>
            </a:r>
            <a:r>
              <a:rPr lang="en-US" dirty="0" smtClean="0"/>
              <a:t> can be found by counting the number of 0’s in the subnet mask. Here, it is 13, the no of possible addresses in each subnet is 8192.</a:t>
            </a:r>
          </a:p>
          <a:p>
            <a:r>
              <a:rPr lang="en-US" dirty="0" smtClean="0"/>
              <a:t>The first address in each subnet (</a:t>
            </a:r>
            <a:r>
              <a:rPr lang="en-US" dirty="0" err="1" smtClean="0"/>
              <a:t>ie.e</a:t>
            </a:r>
            <a:r>
              <a:rPr lang="en-US" dirty="0" smtClean="0"/>
              <a:t>. with </a:t>
            </a:r>
            <a:r>
              <a:rPr lang="en-US" dirty="0" err="1" smtClean="0"/>
              <a:t>hostid</a:t>
            </a:r>
            <a:r>
              <a:rPr lang="en-US" dirty="0" smtClean="0"/>
              <a:t> all 0’s) is the </a:t>
            </a:r>
            <a:r>
              <a:rPr lang="en-US" dirty="0" err="1" smtClean="0"/>
              <a:t>subnetwork</a:t>
            </a:r>
            <a:r>
              <a:rPr lang="en-US" dirty="0" smtClean="0"/>
              <a:t> address</a:t>
            </a:r>
          </a:p>
          <a:p>
            <a:r>
              <a:rPr lang="en-US" dirty="0" smtClean="0"/>
              <a:t>The last address in each subnet (i.e. with </a:t>
            </a:r>
            <a:r>
              <a:rPr lang="en-US" dirty="0" err="1" smtClean="0"/>
              <a:t>hostid</a:t>
            </a:r>
            <a:r>
              <a:rPr lang="en-US" dirty="0" smtClean="0"/>
              <a:t> all 1’s) is reserved for broadcast inside the subnet.</a:t>
            </a:r>
          </a:p>
          <a:p>
            <a:endParaRPr lang="en-US" dirty="0"/>
          </a:p>
        </p:txBody>
      </p:sp>
    </p:spTree>
    <p:extLst>
      <p:ext uri="{BB962C8B-B14F-4D97-AF65-F5344CB8AC3E}">
        <p14:creationId xmlns:p14="http://schemas.microsoft.com/office/powerpoint/2010/main" xmlns="" val="212922249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739" y="627018"/>
            <a:ext cx="9603697" cy="914400"/>
          </a:xfrm>
        </p:spPr>
        <p:txBody>
          <a:bodyPr/>
          <a:lstStyle/>
          <a:p>
            <a:r>
              <a:rPr lang="en-US" dirty="0" smtClean="0"/>
              <a:t>IP</a:t>
            </a:r>
            <a:endParaRPr lang="en-US" dirty="0"/>
          </a:p>
        </p:txBody>
      </p:sp>
      <p:sp>
        <p:nvSpPr>
          <p:cNvPr id="3" name="Content Placeholder 2"/>
          <p:cNvSpPr>
            <a:spLocks noGrp="1"/>
          </p:cNvSpPr>
          <p:nvPr>
            <p:ph idx="1"/>
          </p:nvPr>
        </p:nvSpPr>
        <p:spPr>
          <a:xfrm>
            <a:off x="1162594" y="1358537"/>
            <a:ext cx="9953897" cy="4689566"/>
          </a:xfrm>
        </p:spPr>
        <p:txBody>
          <a:bodyPr>
            <a:normAutofit fontScale="92500" lnSpcReduction="10000"/>
          </a:bodyPr>
          <a:lstStyle/>
          <a:p>
            <a:r>
              <a:rPr lang="en-US" dirty="0" smtClean="0"/>
              <a:t>Widely supported network layer protocol for the internet.</a:t>
            </a:r>
          </a:p>
          <a:p>
            <a:r>
              <a:rPr lang="en-US" dirty="0" smtClean="0"/>
              <a:t>IP is one the protocols in the TCP/IP protocol suite.</a:t>
            </a:r>
          </a:p>
          <a:p>
            <a:r>
              <a:rPr lang="en-US" dirty="0" smtClean="0"/>
              <a:t>IP is an unreliable and connectionless protocol.</a:t>
            </a:r>
          </a:p>
          <a:p>
            <a:r>
              <a:rPr lang="en-US" dirty="0" smtClean="0"/>
              <a:t>It defines and routes datagrams across the internet and provides connectionless service. This means that each datagram is handled independently and each datagram can follow different route to the destination. This implies the datagrams sent by the same source to the same destination could arrive out of order. Also some could be lost or corrupted during transmission. Again IP, relies on a higher level protocols to take care of all these problems.</a:t>
            </a:r>
          </a:p>
          <a:p>
            <a:r>
              <a:rPr lang="en-US" dirty="0" smtClean="0"/>
              <a:t>IP protocol uses packet switching and makes best effort to deliver its packets.</a:t>
            </a:r>
          </a:p>
          <a:p>
            <a:r>
              <a:rPr lang="en-US" dirty="0"/>
              <a:t>By best effort we mean that there is no error and </a:t>
            </a:r>
            <a:r>
              <a:rPr lang="en-US" dirty="0" smtClean="0"/>
              <a:t>flow control</a:t>
            </a:r>
          </a:p>
          <a:p>
            <a:pPr marL="0" indent="0">
              <a:buNone/>
            </a:pPr>
            <a:r>
              <a:rPr lang="en-US" dirty="0" smtClean="0"/>
              <a:t> </a:t>
            </a:r>
            <a:endParaRPr lang="en-US" dirty="0"/>
          </a:p>
        </p:txBody>
      </p:sp>
    </p:spTree>
    <p:extLst>
      <p:ext uri="{BB962C8B-B14F-4D97-AF65-F5344CB8AC3E}">
        <p14:creationId xmlns:p14="http://schemas.microsoft.com/office/powerpoint/2010/main" xmlns="" val="4772551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a:t>
            </a:r>
            <a:endParaRPr lang="en-US" dirty="0"/>
          </a:p>
        </p:txBody>
      </p:sp>
      <p:pic>
        <p:nvPicPr>
          <p:cNvPr id="4" name="Picture 7"/>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tretch>
            <a:fillRect/>
          </a:stretch>
        </p:blipFill>
        <p:spPr bwMode="auto">
          <a:xfrm>
            <a:off x="3599097" y="2557463"/>
            <a:ext cx="4996980" cy="3317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65758774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739" y="982134"/>
            <a:ext cx="9603697" cy="794416"/>
          </a:xfrm>
        </p:spPr>
        <p:txBody>
          <a:bodyPr/>
          <a:lstStyle/>
          <a:p>
            <a:r>
              <a:rPr lang="en-US" dirty="0" smtClean="0"/>
              <a:t>IP</a:t>
            </a:r>
            <a:endParaRPr lang="en-US" dirty="0"/>
          </a:p>
        </p:txBody>
      </p:sp>
      <p:sp>
        <p:nvSpPr>
          <p:cNvPr id="3" name="Content Placeholder 2"/>
          <p:cNvSpPr>
            <a:spLocks noGrp="1"/>
          </p:cNvSpPr>
          <p:nvPr>
            <p:ph idx="1"/>
          </p:nvPr>
        </p:nvSpPr>
        <p:spPr>
          <a:xfrm>
            <a:off x="1295738" y="1894114"/>
            <a:ext cx="9603697" cy="3981754"/>
          </a:xfrm>
        </p:spPr>
        <p:txBody>
          <a:bodyPr/>
          <a:lstStyle/>
          <a:p>
            <a:r>
              <a:rPr lang="en-US" dirty="0"/>
              <a:t>IP performs error detection and discards a </a:t>
            </a:r>
            <a:r>
              <a:rPr lang="en-US" dirty="0" smtClean="0"/>
              <a:t>packet</a:t>
            </a:r>
            <a:r>
              <a:rPr lang="en-US" dirty="0"/>
              <a:t>, if it is corrupted. </a:t>
            </a:r>
            <a:endParaRPr lang="en-US" dirty="0" smtClean="0"/>
          </a:p>
          <a:p>
            <a:r>
              <a:rPr lang="en-US" dirty="0" smtClean="0"/>
              <a:t>To </a:t>
            </a:r>
            <a:r>
              <a:rPr lang="en-US" dirty="0"/>
              <a:t>achieve reliability, </a:t>
            </a:r>
            <a:r>
              <a:rPr lang="en-US" dirty="0" smtClean="0"/>
              <a:t>it </a:t>
            </a:r>
            <a:r>
              <a:rPr lang="en-US" dirty="0"/>
              <a:t>is necessary to combine it with a reliable </a:t>
            </a:r>
            <a:r>
              <a:rPr lang="en-US" dirty="0" smtClean="0"/>
              <a:t>protocol </a:t>
            </a:r>
            <a:r>
              <a:rPr lang="en-US" dirty="0"/>
              <a:t>such as TCP</a:t>
            </a:r>
            <a:r>
              <a:rPr lang="en-US" dirty="0" smtClean="0"/>
              <a:t>.</a:t>
            </a:r>
          </a:p>
          <a:p>
            <a:r>
              <a:rPr lang="en-US" dirty="0" smtClean="0"/>
              <a:t> </a:t>
            </a:r>
            <a:r>
              <a:rPr lang="en-US" dirty="0"/>
              <a:t>Packets in IP layer are </a:t>
            </a:r>
            <a:r>
              <a:rPr lang="en-US" dirty="0" smtClean="0"/>
              <a:t>called  </a:t>
            </a:r>
            <a:r>
              <a:rPr lang="en-US" dirty="0"/>
              <a:t>datagrams.  </a:t>
            </a:r>
            <a:endParaRPr lang="en-US" dirty="0" smtClean="0"/>
          </a:p>
          <a:p>
            <a:r>
              <a:rPr lang="en-US" dirty="0" smtClean="0"/>
              <a:t>The </a:t>
            </a:r>
            <a:r>
              <a:rPr lang="en-US" dirty="0"/>
              <a:t>IP header provides </a:t>
            </a:r>
            <a:r>
              <a:rPr lang="en-US" dirty="0" smtClean="0"/>
              <a:t>information </a:t>
            </a:r>
            <a:r>
              <a:rPr lang="en-US" dirty="0"/>
              <a:t>about various functions the IP </a:t>
            </a:r>
            <a:r>
              <a:rPr lang="en-US" dirty="0" smtClean="0"/>
              <a:t>performs</a:t>
            </a:r>
            <a:r>
              <a:rPr lang="en-US" dirty="0"/>
              <a:t>. </a:t>
            </a:r>
          </a:p>
        </p:txBody>
      </p:sp>
    </p:spTree>
    <p:extLst>
      <p:ext uri="{BB962C8B-B14F-4D97-AF65-F5344CB8AC3E}">
        <p14:creationId xmlns:p14="http://schemas.microsoft.com/office/powerpoint/2010/main" xmlns="" val="190276738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Packet format</a:t>
            </a:r>
            <a:endParaRPr lang="en-US" dirty="0"/>
          </a:p>
        </p:txBody>
      </p:sp>
      <p:sp>
        <p:nvSpPr>
          <p:cNvPr id="3" name="Content Placeholder 2"/>
          <p:cNvSpPr>
            <a:spLocks noGrp="1"/>
          </p:cNvSpPr>
          <p:nvPr>
            <p:ph idx="1"/>
          </p:nvPr>
        </p:nvSpPr>
        <p:spPr/>
        <p:txBody>
          <a:bodyPr/>
          <a:lstStyle/>
          <a:p>
            <a:pPr marL="0" indent="0">
              <a:buNone/>
            </a:pPr>
            <a:endParaRPr lang="en-US" dirty="0" smtClean="0"/>
          </a:p>
          <a:p>
            <a:endParaRPr lang="en-US" dirty="0" smtClean="0"/>
          </a:p>
          <a:p>
            <a:endParaRPr lang="en-US" dirty="0"/>
          </a:p>
        </p:txBody>
      </p:sp>
      <p:pic>
        <p:nvPicPr>
          <p:cNvPr id="4" name="Picture 3"/>
          <p:cNvPicPr>
            <a:picLocks noChangeAspect="1"/>
          </p:cNvPicPr>
          <p:nvPr/>
        </p:nvPicPr>
        <p:blipFill>
          <a:blip r:embed="rId2"/>
          <a:stretch>
            <a:fillRect/>
          </a:stretch>
        </p:blipFill>
        <p:spPr>
          <a:xfrm>
            <a:off x="2155371" y="2325189"/>
            <a:ext cx="7602583" cy="3657600"/>
          </a:xfrm>
          <a:prstGeom prst="rect">
            <a:avLst/>
          </a:prstGeom>
        </p:spPr>
      </p:pic>
    </p:spTree>
    <p:extLst>
      <p:ext uri="{BB962C8B-B14F-4D97-AF65-F5344CB8AC3E}">
        <p14:creationId xmlns:p14="http://schemas.microsoft.com/office/powerpoint/2010/main" xmlns="" val="408801674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Packet Format</a:t>
            </a:r>
            <a:endParaRPr lang="en-US" dirty="0"/>
          </a:p>
        </p:txBody>
      </p:sp>
      <p:sp>
        <p:nvSpPr>
          <p:cNvPr id="3" name="Content Placeholder 2"/>
          <p:cNvSpPr>
            <a:spLocks noGrp="1"/>
          </p:cNvSpPr>
          <p:nvPr>
            <p:ph idx="1"/>
          </p:nvPr>
        </p:nvSpPr>
        <p:spPr>
          <a:xfrm>
            <a:off x="1295738" y="2024743"/>
            <a:ext cx="9603697" cy="4153988"/>
          </a:xfrm>
        </p:spPr>
        <p:txBody>
          <a:bodyPr>
            <a:normAutofit lnSpcReduction="10000"/>
          </a:bodyPr>
          <a:lstStyle/>
          <a:p>
            <a:pPr marL="0" indent="0">
              <a:buNone/>
            </a:pPr>
            <a:r>
              <a:rPr lang="en-US" dirty="0"/>
              <a:t>A datagram is a variable-length packet consisting of two parts: header and data.</a:t>
            </a:r>
          </a:p>
          <a:p>
            <a:pPr marL="0" indent="0">
              <a:buNone/>
            </a:pPr>
            <a:r>
              <a:rPr lang="en-US" dirty="0"/>
              <a:t>The header is 20 to 60 </a:t>
            </a:r>
            <a:r>
              <a:rPr lang="en-US" dirty="0" smtClean="0"/>
              <a:t>bytes in </a:t>
            </a:r>
            <a:r>
              <a:rPr lang="en-US" dirty="0"/>
              <a:t>length and contains information essential to routing and delivery.</a:t>
            </a:r>
          </a:p>
          <a:p>
            <a:r>
              <a:rPr lang="en-US" dirty="0" smtClean="0"/>
              <a:t>VER: 4 bit field defines the version of the IP protocol. Currently the version is 4</a:t>
            </a:r>
          </a:p>
          <a:p>
            <a:r>
              <a:rPr lang="en-US" dirty="0" smtClean="0"/>
              <a:t>HLEN</a:t>
            </a:r>
            <a:r>
              <a:rPr lang="en-US" dirty="0"/>
              <a:t>: This 4-bit field defines the total length of the </a:t>
            </a:r>
            <a:r>
              <a:rPr lang="en-US" dirty="0" smtClean="0"/>
              <a:t>datagram header </a:t>
            </a:r>
            <a:r>
              <a:rPr lang="en-US" dirty="0"/>
              <a:t>in 4-byte words. This field is needed because the length of the </a:t>
            </a:r>
            <a:r>
              <a:rPr lang="en-US" dirty="0" smtClean="0"/>
              <a:t>header is </a:t>
            </a:r>
            <a:r>
              <a:rPr lang="en-US" dirty="0"/>
              <a:t>variable (between 20 and 60 bytes). </a:t>
            </a:r>
            <a:r>
              <a:rPr lang="en-US" dirty="0" smtClean="0"/>
              <a:t>When there </a:t>
            </a:r>
            <a:r>
              <a:rPr lang="en-US" dirty="0"/>
              <a:t>are no options, the header </a:t>
            </a:r>
            <a:r>
              <a:rPr lang="en-US" dirty="0" smtClean="0"/>
              <a:t>length is </a:t>
            </a:r>
            <a:r>
              <a:rPr lang="en-US" dirty="0"/>
              <a:t>20 bytes, and the value of this field is 5 (5 x 4 = 20). </a:t>
            </a:r>
            <a:r>
              <a:rPr lang="en-US" dirty="0" smtClean="0"/>
              <a:t>When the </a:t>
            </a:r>
            <a:r>
              <a:rPr lang="en-US" dirty="0"/>
              <a:t>option field </a:t>
            </a:r>
            <a:r>
              <a:rPr lang="en-US" dirty="0" smtClean="0"/>
              <a:t>is at </a:t>
            </a:r>
            <a:r>
              <a:rPr lang="en-US" dirty="0"/>
              <a:t>its </a:t>
            </a:r>
            <a:r>
              <a:rPr lang="en-US" dirty="0" smtClean="0"/>
              <a:t>maximum size</a:t>
            </a:r>
            <a:r>
              <a:rPr lang="en-US" dirty="0"/>
              <a:t>, the </a:t>
            </a:r>
            <a:r>
              <a:rPr lang="en-US" dirty="0" smtClean="0"/>
              <a:t>value of </a:t>
            </a:r>
            <a:r>
              <a:rPr lang="en-US" dirty="0"/>
              <a:t>this field is 15 (15 x 4 = 60</a:t>
            </a:r>
            <a:r>
              <a:rPr lang="en-US" dirty="0" smtClean="0"/>
              <a:t>).</a:t>
            </a:r>
          </a:p>
          <a:p>
            <a:endParaRPr lang="en-US" dirty="0"/>
          </a:p>
        </p:txBody>
      </p:sp>
    </p:spTree>
    <p:extLst>
      <p:ext uri="{BB962C8B-B14F-4D97-AF65-F5344CB8AC3E}">
        <p14:creationId xmlns:p14="http://schemas.microsoft.com/office/powerpoint/2010/main" xmlns="" val="124015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HD--Bamboo---prFraming 6h">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HD--Bamboo---prFraming 6h">
      <a:majorFont>
        <a:latin typeface="Garamond"/>
        <a:ea typeface=""/>
        <a:cs typeface=""/>
      </a:majorFont>
      <a:minorFont>
        <a:latin typeface="Garamond"/>
        <a:ea typeface=""/>
        <a:cs typeface=""/>
      </a:minorFont>
    </a:fontScheme>
    <a:fmtScheme name="Organic HD--Bamboo---prFraming 6h">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2515</TotalTime>
  <Words>7516</Words>
  <Application>Microsoft Office PowerPoint</Application>
  <PresentationFormat>Custom</PresentationFormat>
  <Paragraphs>740</Paragraphs>
  <Slides>143</Slides>
  <Notes>67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143</vt:i4>
      </vt:variant>
    </vt:vector>
  </HeadingPairs>
  <TitlesOfParts>
    <vt:vector size="145" baseType="lpstr">
      <vt:lpstr>Organic</vt:lpstr>
      <vt:lpstr>Visio</vt:lpstr>
      <vt:lpstr>Internet Protocols </vt:lpstr>
      <vt:lpstr>IP addressing</vt:lpstr>
      <vt:lpstr>Internet Protocol (IP)</vt:lpstr>
      <vt:lpstr>IPV4 address</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Class A networks (/8)</vt:lpstr>
      <vt:lpstr>Slide 21</vt:lpstr>
      <vt:lpstr>Slide 22</vt:lpstr>
      <vt:lpstr>Class B networks (/16)</vt:lpstr>
      <vt:lpstr>Slide 24</vt:lpstr>
      <vt:lpstr>Slide 25</vt:lpstr>
      <vt:lpstr>Class C networks (/24)</vt:lpstr>
      <vt:lpstr>Slide 27</vt:lpstr>
      <vt:lpstr>Slide 28</vt:lpstr>
      <vt:lpstr>Slide 29</vt:lpstr>
      <vt:lpstr>Slide 30</vt:lpstr>
      <vt:lpstr>Slide 31</vt:lpstr>
      <vt:lpstr>Slide 32</vt:lpstr>
      <vt:lpstr>.</vt:lpstr>
      <vt:lpstr>Slide 34</vt:lpstr>
      <vt:lpstr>Slide 35</vt:lpstr>
      <vt:lpstr>Default Mask</vt:lpstr>
      <vt:lpstr>Slide 37</vt:lpstr>
      <vt:lpstr>Slide 38</vt:lpstr>
      <vt:lpstr>Slide 39</vt:lpstr>
      <vt:lpstr>Slide 40</vt:lpstr>
      <vt:lpstr>Slide 41</vt:lpstr>
      <vt:lpstr>Note</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Netid guidelines</vt:lpstr>
      <vt:lpstr>Hostid guidelines</vt:lpstr>
      <vt:lpstr>Slide 82</vt:lpstr>
      <vt:lpstr>Default Masks</vt:lpstr>
      <vt:lpstr>Find first address/last in the block</vt:lpstr>
      <vt:lpstr>So total block is…</vt:lpstr>
      <vt:lpstr>Another way….</vt:lpstr>
      <vt:lpstr>Network address</vt:lpstr>
      <vt:lpstr>SUBNETTING</vt:lpstr>
      <vt:lpstr>SUBNETTING</vt:lpstr>
      <vt:lpstr>SUBNETTING</vt:lpstr>
      <vt:lpstr>SUBNETTING</vt:lpstr>
      <vt:lpstr>Finding subnet address</vt:lpstr>
      <vt:lpstr>Default mask and subnet mask</vt:lpstr>
      <vt:lpstr>Default mask and subnet mask</vt:lpstr>
      <vt:lpstr>IP</vt:lpstr>
      <vt:lpstr>IP</vt:lpstr>
      <vt:lpstr>IP</vt:lpstr>
      <vt:lpstr>IP Packet format</vt:lpstr>
      <vt:lpstr>IP Packet Format</vt:lpstr>
      <vt:lpstr>IP Packet Format</vt:lpstr>
      <vt:lpstr>IP packet format</vt:lpstr>
      <vt:lpstr>Continues..</vt:lpstr>
      <vt:lpstr>IPV6</vt:lpstr>
      <vt:lpstr>IPV6 (IPng)</vt:lpstr>
      <vt:lpstr>IPV6 packet format</vt:lpstr>
      <vt:lpstr>IPV6</vt:lpstr>
      <vt:lpstr>IPV6</vt:lpstr>
      <vt:lpstr>ARP-Address resolution protocol</vt:lpstr>
      <vt:lpstr>Address Translation with ARP</vt:lpstr>
      <vt:lpstr>Address Translation with ARP</vt:lpstr>
      <vt:lpstr>ARP Packet Format</vt:lpstr>
      <vt:lpstr>ARP packet</vt:lpstr>
      <vt:lpstr>ICMP-Internet Control Message Protocol</vt:lpstr>
      <vt:lpstr>ICMP</vt:lpstr>
      <vt:lpstr>ICMP</vt:lpstr>
      <vt:lpstr>ICMP message format</vt:lpstr>
      <vt:lpstr>Error reporting message- ICMP doesn’t correct errors it simply reports them. Error correction is left to the higher level protocols.</vt:lpstr>
      <vt:lpstr>Error reporting message</vt:lpstr>
      <vt:lpstr>Query message</vt:lpstr>
      <vt:lpstr>IGMP</vt:lpstr>
      <vt:lpstr>IGMP message</vt:lpstr>
      <vt:lpstr>Transport Layer Protocols</vt:lpstr>
      <vt:lpstr>Transport layer protocols</vt:lpstr>
      <vt:lpstr>Process to process delivery</vt:lpstr>
      <vt:lpstr>Addressing </vt:lpstr>
      <vt:lpstr>IP address vs Port number</vt:lpstr>
      <vt:lpstr>SOCKET</vt:lpstr>
      <vt:lpstr>MUX and DEMUX</vt:lpstr>
      <vt:lpstr>Connectionless vs conxn oriented services</vt:lpstr>
      <vt:lpstr>Reliable vs unreliable services</vt:lpstr>
      <vt:lpstr>UDP</vt:lpstr>
      <vt:lpstr>UDP</vt:lpstr>
      <vt:lpstr>UDP-port numbers</vt:lpstr>
      <vt:lpstr>USER DATAGRAM</vt:lpstr>
      <vt:lpstr>Applications </vt:lpstr>
      <vt:lpstr>TCP</vt:lpstr>
      <vt:lpstr>TCP Datagram</vt:lpstr>
      <vt:lpstr>TCP Datagram</vt:lpstr>
      <vt:lpstr>TCP Datagram</vt:lpstr>
      <vt:lpstr>SERVICES offered by TCP</vt:lpstr>
      <vt:lpstr>TCP SERVICE</vt:lpstr>
      <vt:lpstr>TCP services</vt:lpstr>
      <vt:lpstr>TCP VS UDP</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Protocols</dc:title>
  <dc:creator>surendra kc</dc:creator>
  <cp:lastModifiedBy>Rabindra</cp:lastModifiedBy>
  <cp:revision>296</cp:revision>
  <dcterms:created xsi:type="dcterms:W3CDTF">2013-06-12T06:31:18Z</dcterms:created>
  <dcterms:modified xsi:type="dcterms:W3CDTF">2017-03-29T00:43:42Z</dcterms:modified>
</cp:coreProperties>
</file>