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78" r:id="rId6"/>
    <p:sldId id="261" r:id="rId7"/>
    <p:sldId id="277" r:id="rId8"/>
    <p:sldId id="262" r:id="rId9"/>
    <p:sldId id="280" r:id="rId10"/>
    <p:sldId id="281" r:id="rId11"/>
    <p:sldId id="263" r:id="rId12"/>
    <p:sldId id="294" r:id="rId13"/>
    <p:sldId id="295" r:id="rId14"/>
    <p:sldId id="265" r:id="rId15"/>
    <p:sldId id="266" r:id="rId16"/>
    <p:sldId id="267" r:id="rId17"/>
    <p:sldId id="268" r:id="rId18"/>
    <p:sldId id="269" r:id="rId19"/>
    <p:sldId id="270" r:id="rId20"/>
    <p:sldId id="284" r:id="rId21"/>
    <p:sldId id="285" r:id="rId22"/>
    <p:sldId id="282" r:id="rId23"/>
    <p:sldId id="283" r:id="rId24"/>
    <p:sldId id="286" r:id="rId25"/>
    <p:sldId id="272" r:id="rId26"/>
    <p:sldId id="273" r:id="rId27"/>
    <p:sldId id="288" r:id="rId28"/>
    <p:sldId id="292" r:id="rId29"/>
    <p:sldId id="293" r:id="rId30"/>
    <p:sldId id="289" r:id="rId31"/>
    <p:sldId id="297" r:id="rId32"/>
    <p:sldId id="290" r:id="rId33"/>
    <p:sldId id="274" r:id="rId34"/>
    <p:sldId id="275" r:id="rId35"/>
    <p:sldId id="276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42172-921C-433C-8962-7BB6C4B97F10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D64D-4E18-47F6-BD62-194DF73F5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04CD83-DACC-4CE5-AD8D-9E96DA331F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457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585409-0BBB-472A-B4DA-48DC5C91B38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7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4DB92D-B60D-4B83-B3B5-5D600506D6E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795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FA4CE9-01BD-447A-8974-B3F249B9BD6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481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B16114-1FBF-48AA-9A08-50AC98656B2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584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FD8BCD-2883-44CD-952C-D4FC46AF925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867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D4CE9B-3865-47D4-88F3-87C06C408C9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789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5CC02-0C4C-4885-B0E9-E5E8721C15D6}" type="slidenum">
              <a:rPr lang="en-US"/>
              <a:pPr/>
              <a:t>21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6514F-0EA4-4466-B437-6B356791060A}" type="slidenum">
              <a:rPr lang="en-US"/>
              <a:pPr/>
              <a:t>24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537289-1229-4852-BB9A-BA4BF94AB9D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993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D59DAA-560B-4BF8-92D2-7F97F557F92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096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3A9718-8116-46E4-877B-FE412E987C7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6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2389F-66FF-48E8-8DE5-ED44CA998A28}" type="slidenum">
              <a:rPr lang="en-US"/>
              <a:pPr/>
              <a:t>27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1A80BF-3DB5-45ED-993B-17FDA5D7E51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1987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B89DB7-E3BD-4E7D-9691-8991081EE8E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627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897BCA-FF08-401A-B170-9AABABDF146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65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6CFB3-1D74-4CEE-94AB-EAE2A6524D3D}" type="slidenum">
              <a:rPr lang="en-US"/>
              <a:pPr/>
              <a:t>5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13B8B0-F2DE-4E8A-8646-A4000B28A22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8675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58933D-AEC3-4766-B907-40937844A94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69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F8F20-80AA-41AC-9A9C-C5E507D94C52}" type="slidenum">
              <a:rPr lang="en-US"/>
              <a:pPr/>
              <a:t>10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FE2C28-E0E4-4AE2-AF19-D4448C9E1BC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072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4BF5-8435-4653-A20E-F80C273F2DC5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764E03-568C-4D01-9461-635586879FDE}" type="slidenum">
              <a:rPr lang="en-GB" altLang="zh-CN"/>
              <a:pPr/>
              <a:t>1</a:t>
            </a:fld>
            <a:endParaRPr lang="en-GB" altLang="zh-CN"/>
          </a:p>
        </p:txBody>
      </p:sp>
      <p:sp>
        <p:nvSpPr>
          <p:cNvPr id="3076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438400"/>
            <a:ext cx="7391400" cy="990600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altLang="en-US" sz="4800" b="1" dirty="0" smtClean="0">
                <a:solidFill>
                  <a:schemeClr val="tx1"/>
                </a:solidFill>
              </a:rPr>
              <a:t>Circuit Switching</a:t>
            </a:r>
            <a:r>
              <a:rPr lang="en-GB" altLang="zh-CN" sz="4800" b="1" dirty="0" smtClean="0">
                <a:solidFill>
                  <a:schemeClr val="tx1"/>
                </a:solidFill>
                <a:ea typeface="SimSun" pitchFamily="2" charset="-122"/>
              </a:rPr>
              <a:t> and Packet Switching</a:t>
            </a:r>
          </a:p>
          <a:p>
            <a:pPr algn="ctr">
              <a:lnSpc>
                <a:spcPct val="90000"/>
              </a:lnSpc>
            </a:pPr>
            <a:endParaRPr lang="en-GB" altLang="zh-CN" sz="2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="1" u="sng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400" b="1" i="1" u="sng" dirty="0">
                <a:latin typeface="Times New Roman" pitchFamily="18" charset="0"/>
              </a:rPr>
              <a:t>Delay in a circuit-switched network</a:t>
            </a:r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8" y="1592263"/>
            <a:ext cx="8729662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1DFD49-5CCC-428F-9F23-124D02177E84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9219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b="1" u="sng" dirty="0" smtClean="0"/>
              <a:t>Circuit Switching</a:t>
            </a:r>
            <a:r>
              <a:rPr lang="en-US" altLang="zh-CN" b="1" u="sng" dirty="0" smtClean="0">
                <a:ea typeface="SimSun" pitchFamily="2" charset="-122"/>
              </a:rPr>
              <a:t> Properties</a:t>
            </a:r>
            <a:endParaRPr lang="en-US" altLang="en-US" b="1" u="sng" dirty="0" smtClean="0"/>
          </a:p>
        </p:txBody>
      </p:sp>
      <p:sp>
        <p:nvSpPr>
          <p:cNvPr id="9220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400" dirty="0" smtClean="0"/>
              <a:t>Inefficien</a:t>
            </a:r>
            <a:r>
              <a:rPr lang="en-US" altLang="zh-CN" sz="2400" dirty="0" smtClean="0">
                <a:ea typeface="SimSun" pitchFamily="2" charset="-122"/>
              </a:rPr>
              <a:t>cy</a:t>
            </a:r>
            <a:endParaRPr lang="en-US" alt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altLang="en-US" sz="2400" dirty="0" smtClean="0"/>
              <a:t>Channel capacity is dedicated for the whole duration of a connection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 smtClean="0"/>
              <a:t>If no data, capacity is wasted</a:t>
            </a:r>
          </a:p>
          <a:p>
            <a:pPr algn="just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Delay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Long initial delay: circuit establishment </a:t>
            </a:r>
            <a:r>
              <a:rPr lang="en-US" altLang="en-US" sz="2400" dirty="0" smtClean="0"/>
              <a:t>takes time</a:t>
            </a:r>
            <a:endParaRPr lang="en-US" altLang="zh-CN" sz="2400" dirty="0" smtClean="0">
              <a:ea typeface="SimSun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Low data delay: after the circuit establishment, information is transmitted at a fixed data rate with no delay other than the propagation delay. The delay at each node is negligible.</a:t>
            </a:r>
            <a:endParaRPr lang="en-US" altLang="en-US" sz="2400" dirty="0" smtClean="0"/>
          </a:p>
          <a:p>
            <a:pPr algn="just">
              <a:lnSpc>
                <a:spcPct val="80000"/>
              </a:lnSpc>
            </a:pPr>
            <a:r>
              <a:rPr lang="en-US" altLang="en-US" sz="2400" dirty="0" smtClean="0"/>
              <a:t>Developed for voice traffic (public telephone network) but can also applied to data traffic.</a:t>
            </a:r>
            <a:endParaRPr lang="en-US" altLang="zh-CN" sz="2400" dirty="0" smtClean="0">
              <a:ea typeface="SimSun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For voice connections, the resulting circuit will enjoy a high percentage of utilization because most of the time one party or the other is talking.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But how about data connections?</a:t>
            </a:r>
            <a:endParaRPr lang="en-US" altLang="en-US" sz="2400" dirty="0" smtClean="0"/>
          </a:p>
          <a:p>
            <a:pPr algn="just">
              <a:lnSpc>
                <a:spcPct val="8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Circuit Switching: Advantage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●Circuit is dedicated to the call</a:t>
            </a:r>
          </a:p>
          <a:p>
            <a:pPr>
              <a:buNone/>
            </a:pPr>
            <a:r>
              <a:rPr lang="en-US" dirty="0" smtClean="0"/>
              <a:t>– no interference, no sharing</a:t>
            </a:r>
          </a:p>
          <a:p>
            <a:pPr>
              <a:buNone/>
            </a:pPr>
            <a:r>
              <a:rPr lang="en-US" dirty="0" smtClean="0"/>
              <a:t>●Guaranteed the full bandwidth for the duration of the call</a:t>
            </a:r>
          </a:p>
          <a:p>
            <a:pPr>
              <a:buNone/>
            </a:pPr>
            <a:r>
              <a:rPr lang="en-US" dirty="0" smtClean="0"/>
              <a:t>●Guaranteed quality of 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Circuit Switching: disadvantage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●Inefficient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	●Channel capacity dedicated for duration of connection</a:t>
            </a:r>
          </a:p>
          <a:p>
            <a:pPr>
              <a:buNone/>
            </a:pPr>
            <a:r>
              <a:rPr lang="en-US" dirty="0" smtClean="0"/>
              <a:t>  	●If no data, capacity wasted</a:t>
            </a:r>
          </a:p>
          <a:p>
            <a:pPr>
              <a:buNone/>
            </a:pPr>
            <a:r>
              <a:rPr lang="en-US" dirty="0" smtClean="0"/>
              <a:t>●Set up (connection) takes time</a:t>
            </a:r>
          </a:p>
          <a:p>
            <a:pPr>
              <a:buNone/>
            </a:pPr>
            <a:r>
              <a:rPr lang="en-US" dirty="0" smtClean="0"/>
              <a:t>●It was primarily developed for voice traffic rather than data traffic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77438A-D905-4EB2-B7EF-DCD5CD3CFF42}" type="slidenum">
              <a:rPr lang="en-GB" altLang="zh-CN"/>
              <a:pPr/>
              <a:t>14</a:t>
            </a:fld>
            <a:endParaRPr lang="en-GB" altLang="zh-CN"/>
          </a:p>
        </p:txBody>
      </p:sp>
      <p:sp>
        <p:nvSpPr>
          <p:cNvPr id="11267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GB" altLang="zh-CN" b="1" u="sng" dirty="0" smtClean="0">
                <a:ea typeface="SimSun" pitchFamily="2" charset="-122"/>
              </a:rPr>
              <a:t>Packet Switching </a:t>
            </a:r>
            <a:r>
              <a:rPr lang="en-US" altLang="en-US" b="1" u="sng" dirty="0" smtClean="0"/>
              <a:t>Principles</a:t>
            </a:r>
          </a:p>
        </p:txBody>
      </p:sp>
      <p:sp>
        <p:nvSpPr>
          <p:cNvPr id="11268" name="矩形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dirty="0" smtClean="0">
                <a:ea typeface="SimSun" pitchFamily="2" charset="-122"/>
              </a:rPr>
              <a:t>Problem of c</a:t>
            </a:r>
            <a:r>
              <a:rPr lang="en-US" altLang="en-US" dirty="0" smtClean="0"/>
              <a:t>ircuit switching</a:t>
            </a:r>
            <a:endParaRPr lang="en-US" altLang="zh-CN" dirty="0" smtClean="0">
              <a:ea typeface="SimSun" pitchFamily="2" charset="-122"/>
            </a:endParaRPr>
          </a:p>
          <a:p>
            <a:pPr lvl="1" algn="just"/>
            <a:r>
              <a:rPr lang="en-US" altLang="en-US" dirty="0" smtClean="0"/>
              <a:t>designed for voice</a:t>
            </a:r>
            <a:r>
              <a:rPr lang="en-US" altLang="zh-CN" dirty="0" smtClean="0">
                <a:ea typeface="SimSun" pitchFamily="2" charset="-122"/>
              </a:rPr>
              <a:t> service</a:t>
            </a:r>
            <a:endParaRPr lang="en-US" altLang="en-US" dirty="0" smtClean="0"/>
          </a:p>
          <a:p>
            <a:pPr lvl="1" algn="just"/>
            <a:r>
              <a:rPr lang="en-US" altLang="en-US" dirty="0" smtClean="0"/>
              <a:t>Resources dedicated to a particular call</a:t>
            </a:r>
          </a:p>
          <a:p>
            <a:pPr lvl="1" algn="just"/>
            <a:r>
              <a:rPr lang="en-US" altLang="zh-CN" dirty="0" smtClean="0">
                <a:ea typeface="SimSun" pitchFamily="2" charset="-122"/>
              </a:rPr>
              <a:t>For data transmission, m</a:t>
            </a:r>
            <a:r>
              <a:rPr lang="en-US" altLang="en-US" dirty="0" smtClean="0"/>
              <a:t>uch of the time </a:t>
            </a:r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en-US" dirty="0" smtClean="0"/>
              <a:t>connection is idle</a:t>
            </a:r>
            <a:r>
              <a:rPr lang="en-US" altLang="zh-CN" dirty="0" smtClean="0">
                <a:ea typeface="SimSun" pitchFamily="2" charset="-122"/>
              </a:rPr>
              <a:t> (say, web browsing)</a:t>
            </a:r>
            <a:endParaRPr lang="en-US" altLang="en-US" dirty="0" smtClean="0"/>
          </a:p>
          <a:p>
            <a:pPr lvl="1" algn="just"/>
            <a:r>
              <a:rPr lang="en-US" altLang="en-US" dirty="0" smtClean="0"/>
              <a:t>Data rate is fixed</a:t>
            </a:r>
          </a:p>
          <a:p>
            <a:pPr lvl="2" algn="just"/>
            <a:r>
              <a:rPr lang="en-US" altLang="en-US" dirty="0" smtClean="0"/>
              <a:t>Both ends must operate at the same rate during the entire period of connection</a:t>
            </a:r>
            <a:endParaRPr lang="en-US" altLang="zh-CN" dirty="0" smtClean="0">
              <a:ea typeface="SimSun" pitchFamily="2" charset="-122"/>
            </a:endParaRPr>
          </a:p>
          <a:p>
            <a:pPr algn="just"/>
            <a:r>
              <a:rPr lang="en-US" altLang="zh-CN" dirty="0" smtClean="0">
                <a:ea typeface="SimSun" pitchFamily="2" charset="-122"/>
              </a:rPr>
              <a:t>Packet switching is designed to address these problems.</a:t>
            </a:r>
            <a:endParaRPr lang="en-US" altLang="en-US" dirty="0" smtClean="0"/>
          </a:p>
          <a:p>
            <a:pPr lvl="1" algn="just"/>
            <a:endParaRPr lang="en-US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0169F6-631E-4BE6-8F77-51A64554E711}" type="slidenum">
              <a:rPr lang="en-GB" altLang="zh-CN"/>
              <a:pPr/>
              <a:t>15</a:t>
            </a:fld>
            <a:endParaRPr lang="en-GB" altLang="zh-CN"/>
          </a:p>
        </p:txBody>
      </p:sp>
      <p:sp>
        <p:nvSpPr>
          <p:cNvPr id="12291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b="1" u="sng" dirty="0" smtClean="0"/>
              <a:t>Basic Operation</a:t>
            </a:r>
          </a:p>
        </p:txBody>
      </p:sp>
      <p:sp>
        <p:nvSpPr>
          <p:cNvPr id="12292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Data </a:t>
            </a:r>
            <a:r>
              <a:rPr lang="en-US" altLang="zh-CN" sz="2400" dirty="0" smtClean="0">
                <a:ea typeface="SimSun" pitchFamily="2" charset="-122"/>
              </a:rPr>
              <a:t>are </a:t>
            </a:r>
            <a:r>
              <a:rPr lang="en-US" altLang="en-US" sz="2400" dirty="0" smtClean="0"/>
              <a:t>transmitted in </a:t>
            </a:r>
            <a:r>
              <a:rPr lang="en-US" altLang="zh-CN" sz="2400" dirty="0" smtClean="0">
                <a:ea typeface="SimSun" pitchFamily="2" charset="-122"/>
              </a:rPr>
              <a:t>short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packets</a:t>
            </a:r>
          </a:p>
          <a:p>
            <a:pPr lvl="1"/>
            <a:r>
              <a:rPr lang="en-US" altLang="en-US" sz="2400" dirty="0" smtClean="0"/>
              <a:t>Typically </a:t>
            </a:r>
            <a:r>
              <a:rPr lang="en-US" altLang="zh-CN" sz="2400" dirty="0" smtClean="0">
                <a:ea typeface="SimSun" pitchFamily="2" charset="-122"/>
              </a:rPr>
              <a:t>at the order of </a:t>
            </a:r>
            <a:r>
              <a:rPr lang="en-US" altLang="en-US" sz="2400" dirty="0" smtClean="0"/>
              <a:t>1000 </a:t>
            </a:r>
            <a:r>
              <a:rPr lang="en-US" altLang="zh-CN" sz="2400" dirty="0" smtClean="0">
                <a:ea typeface="SimSun" pitchFamily="2" charset="-122"/>
              </a:rPr>
              <a:t>bytes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Longer messages </a:t>
            </a:r>
            <a:r>
              <a:rPr lang="en-US" altLang="zh-CN" sz="2400" dirty="0" smtClean="0">
                <a:ea typeface="SimSun" pitchFamily="2" charset="-122"/>
              </a:rPr>
              <a:t>are </a:t>
            </a:r>
            <a:r>
              <a:rPr lang="en-US" altLang="en-US" sz="2400" dirty="0" smtClean="0"/>
              <a:t>split into series of packets</a:t>
            </a:r>
          </a:p>
          <a:p>
            <a:pPr lvl="1"/>
            <a:r>
              <a:rPr lang="en-US" altLang="en-US" sz="2400" dirty="0" smtClean="0"/>
              <a:t>Each packet contains a portion of user data plus some control info</a:t>
            </a:r>
          </a:p>
          <a:p>
            <a:r>
              <a:rPr lang="en-US" altLang="en-US" sz="2400" dirty="0" smtClean="0"/>
              <a:t>Control info</a:t>
            </a:r>
            <a:r>
              <a:rPr lang="en-US" altLang="zh-CN" sz="2400" dirty="0" smtClean="0">
                <a:ea typeface="SimSun" pitchFamily="2" charset="-122"/>
              </a:rPr>
              <a:t> contains at least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Routing (addressing) info</a:t>
            </a:r>
            <a:r>
              <a:rPr lang="en-US" altLang="zh-CN" sz="2400" dirty="0" smtClean="0">
                <a:ea typeface="SimSun" pitchFamily="2" charset="-122"/>
              </a:rPr>
              <a:t>, so as to be routed to the intended destination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Recall the content of an IP header!</a:t>
            </a:r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FF0000"/>
                </a:solidFill>
              </a:rPr>
              <a:t>store and forward</a:t>
            </a:r>
            <a:r>
              <a:rPr lang="en-US" altLang="en-US" sz="2400" dirty="0" smtClean="0"/>
              <a:t> </a:t>
            </a:r>
            <a:endParaRPr lang="en-US" altLang="zh-CN" sz="2400" dirty="0" smtClean="0">
              <a:ea typeface="SimSun" pitchFamily="2" charset="-122"/>
            </a:endParaRPr>
          </a:p>
          <a:p>
            <a:pPr lvl="1"/>
            <a:r>
              <a:rPr lang="en-US" altLang="en-US" sz="2400" dirty="0" smtClean="0"/>
              <a:t>On each switching node, packets are received, stored briefly (buffered) and </a:t>
            </a:r>
            <a:r>
              <a:rPr lang="en-US" altLang="zh-CN" sz="2400" dirty="0" smtClean="0">
                <a:ea typeface="SimSun" pitchFamily="2" charset="-122"/>
              </a:rPr>
              <a:t>passed</a:t>
            </a:r>
            <a:r>
              <a:rPr lang="en-US" altLang="en-US" sz="2400" dirty="0" smtClean="0"/>
              <a:t> on to the next node.</a:t>
            </a:r>
          </a:p>
          <a:p>
            <a:pPr lvl="1"/>
            <a:endParaRPr lang="en-US" altLang="en-US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D4D7FE-B7AB-4CE5-B773-81A44FDB5F0B}" type="slidenum">
              <a:rPr lang="en-GB" altLang="zh-CN"/>
              <a:pPr/>
              <a:t>16</a:t>
            </a:fld>
            <a:endParaRPr lang="en-GB" altLang="zh-CN"/>
          </a:p>
        </p:txBody>
      </p:sp>
      <p:sp>
        <p:nvSpPr>
          <p:cNvPr id="1331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of Packets</a:t>
            </a:r>
          </a:p>
        </p:txBody>
      </p:sp>
      <p:pic>
        <p:nvPicPr>
          <p:cNvPr id="13316" name="图片 4"/>
          <p:cNvPicPr>
            <a:picLocks noChangeAspect="1" noChangeArrowheads="1"/>
          </p:cNvPicPr>
          <p:nvPr/>
        </p:nvPicPr>
        <p:blipFill>
          <a:blip r:embed="rId3" cstate="print"/>
          <a:srcRect b="34804"/>
          <a:stretch>
            <a:fillRect/>
          </a:stretch>
        </p:blipFill>
        <p:spPr bwMode="auto">
          <a:xfrm>
            <a:off x="228600" y="2133600"/>
            <a:ext cx="88122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685648-BB55-4FB0-B6A2-8AC32EB536BB}" type="slidenum">
              <a:rPr lang="en-GB" altLang="zh-CN"/>
              <a:pPr/>
              <a:t>17</a:t>
            </a:fld>
            <a:endParaRPr lang="en-GB" altLang="zh-CN"/>
          </a:p>
        </p:txBody>
      </p:sp>
      <p:sp>
        <p:nvSpPr>
          <p:cNvPr id="14339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3200" b="1" u="sng" dirty="0" smtClean="0"/>
              <a:t>Advantages</a:t>
            </a:r>
            <a:r>
              <a:rPr lang="en-US" altLang="zh-CN" sz="3200" b="1" u="sng" dirty="0" smtClean="0">
                <a:ea typeface="SimSun" pitchFamily="2" charset="-122"/>
              </a:rPr>
              <a:t> of Packet Switching</a:t>
            </a:r>
            <a:endParaRPr lang="en-US" altLang="en-US" sz="3200" b="1" u="sng" dirty="0" smtClean="0"/>
          </a:p>
        </p:txBody>
      </p:sp>
      <p:sp>
        <p:nvSpPr>
          <p:cNvPr id="14340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Line efficiency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/>
              <a:t>Single node-to-node link can be </a:t>
            </a:r>
            <a:r>
              <a:rPr lang="en-US" altLang="zh-CN" sz="2400" dirty="0" smtClean="0">
                <a:ea typeface="SimSun" pitchFamily="2" charset="-122"/>
              </a:rPr>
              <a:t>dynamically </a:t>
            </a:r>
            <a:r>
              <a:rPr lang="en-US" altLang="en-US" sz="2400" dirty="0" smtClean="0"/>
              <a:t>shared by many packets over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/>
              <a:t>Packets </a:t>
            </a:r>
            <a:r>
              <a:rPr lang="en-US" altLang="zh-CN" sz="2400" dirty="0" smtClean="0">
                <a:ea typeface="SimSun" pitchFamily="2" charset="-122"/>
              </a:rPr>
              <a:t>are </a:t>
            </a:r>
            <a:r>
              <a:rPr lang="en-US" altLang="en-US" sz="2400" dirty="0" smtClean="0"/>
              <a:t>queued </a:t>
            </a:r>
            <a:r>
              <a:rPr lang="en-US" altLang="zh-CN" sz="2400" dirty="0" smtClean="0">
                <a:ea typeface="SimSun" pitchFamily="2" charset="-122"/>
              </a:rPr>
              <a:t>up </a:t>
            </a:r>
            <a:r>
              <a:rPr lang="en-US" altLang="en-US" sz="2400" dirty="0" smtClean="0"/>
              <a:t>and transmitted as fast as possible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Data rate conversion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/>
              <a:t>Each station connects to the local node at its own speed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In circuit-switching, a connection could be blocked if there lacks free resources. On a packet-switching network, even with heavy traffic, packets are still accepted, by delivery delay increases.</a:t>
            </a:r>
            <a:endParaRPr lang="en-US" altLang="en-US" sz="2400" dirty="0" smtClean="0"/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Priorities can be used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/>
              <a:t>On each node, packets with higher priority </a:t>
            </a:r>
            <a:r>
              <a:rPr lang="en-US" altLang="zh-CN" sz="2400" dirty="0" smtClean="0">
                <a:ea typeface="SimSun" pitchFamily="2" charset="-122"/>
              </a:rPr>
              <a:t>can be</a:t>
            </a:r>
            <a:r>
              <a:rPr lang="en-US" altLang="en-US" sz="2400" dirty="0" smtClean="0"/>
              <a:t> forwarded first.</a:t>
            </a:r>
            <a:r>
              <a:rPr lang="en-US" altLang="zh-CN" sz="2400" dirty="0" smtClean="0">
                <a:ea typeface="SimSun" pitchFamily="2" charset="-122"/>
              </a:rPr>
              <a:t> They will experience less delay than lower-priority packets</a:t>
            </a:r>
            <a:r>
              <a:rPr lang="en-US" altLang="zh-CN" sz="2000" dirty="0" smtClean="0">
                <a:ea typeface="SimSun" pitchFamily="2" charset="-122"/>
              </a:rPr>
              <a:t>.</a:t>
            </a:r>
            <a:endParaRPr lang="en-US" altLang="en-US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7C5AA6-AB2D-47B4-9B1E-618BCB82339D}" type="slidenum">
              <a:rPr lang="en-GB" altLang="zh-CN"/>
              <a:pPr/>
              <a:t>18</a:t>
            </a:fld>
            <a:endParaRPr lang="en-GB" altLang="zh-CN"/>
          </a:p>
        </p:txBody>
      </p:sp>
      <p:sp>
        <p:nvSpPr>
          <p:cNvPr id="15363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b="1" u="sng" dirty="0" smtClean="0">
                <a:ea typeface="SimSun" pitchFamily="2" charset="-122"/>
              </a:rPr>
              <a:t>Packet </a:t>
            </a:r>
            <a:r>
              <a:rPr lang="en-US" altLang="en-US" b="1" u="sng" dirty="0" smtClean="0"/>
              <a:t>Switching Technique</a:t>
            </a:r>
          </a:p>
        </p:txBody>
      </p:sp>
      <p:sp>
        <p:nvSpPr>
          <p:cNvPr id="15364" name="矩形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 smtClean="0">
                <a:ea typeface="SimSun" pitchFamily="2" charset="-122"/>
              </a:rPr>
              <a:t>A s</a:t>
            </a:r>
            <a:r>
              <a:rPr lang="en-US" altLang="en-US" dirty="0" smtClean="0"/>
              <a:t>tation breaks long message into packets</a:t>
            </a:r>
          </a:p>
          <a:p>
            <a:pPr algn="just"/>
            <a:r>
              <a:rPr lang="en-US" altLang="en-US" dirty="0" smtClean="0"/>
              <a:t>Packets </a:t>
            </a:r>
            <a:r>
              <a:rPr lang="en-US" altLang="zh-CN" dirty="0" smtClean="0">
                <a:ea typeface="SimSun" pitchFamily="2" charset="-122"/>
              </a:rPr>
              <a:t>are </a:t>
            </a:r>
            <a:r>
              <a:rPr lang="en-US" altLang="en-US" dirty="0" smtClean="0"/>
              <a:t>sent</a:t>
            </a:r>
            <a:r>
              <a:rPr lang="en-US" altLang="zh-CN" dirty="0" smtClean="0">
                <a:ea typeface="SimSun" pitchFamily="2" charset="-122"/>
              </a:rPr>
              <a:t> out </a:t>
            </a:r>
            <a:r>
              <a:rPr lang="en-US" altLang="en-US" dirty="0" smtClean="0"/>
              <a:t>to the network</a:t>
            </a:r>
            <a:r>
              <a:rPr lang="en-US" altLang="zh-CN" dirty="0" smtClean="0">
                <a:ea typeface="SimSun" pitchFamily="2" charset="-122"/>
              </a:rPr>
              <a:t> sequentially,</a:t>
            </a:r>
            <a:r>
              <a:rPr lang="en-US" altLang="en-US" dirty="0" smtClean="0"/>
              <a:t> one at a time</a:t>
            </a:r>
          </a:p>
          <a:p>
            <a:pPr algn="just"/>
            <a:r>
              <a:rPr lang="en-US" altLang="zh-CN" dirty="0" smtClean="0">
                <a:ea typeface="SimSun" pitchFamily="2" charset="-122"/>
              </a:rPr>
              <a:t>How will the network handle this stream of packets as it attempts to route them through the network and deliver them to the intended destination?</a:t>
            </a:r>
          </a:p>
          <a:p>
            <a:pPr lvl="1" algn="just"/>
            <a:r>
              <a:rPr lang="en-US" altLang="zh-CN" dirty="0" smtClean="0">
                <a:ea typeface="SimSun" pitchFamily="2" charset="-122"/>
              </a:rPr>
              <a:t>Two approaches</a:t>
            </a:r>
          </a:p>
          <a:p>
            <a:pPr lvl="2" algn="just"/>
            <a:r>
              <a:rPr lang="en-US" altLang="en-US" b="1" dirty="0" smtClean="0">
                <a:solidFill>
                  <a:srgbClr val="FF0000"/>
                </a:solidFill>
              </a:rPr>
              <a:t>Datagram</a:t>
            </a:r>
            <a:r>
              <a:rPr lang="en-US" altLang="zh-CN" dirty="0" smtClean="0">
                <a:ea typeface="SimSun" pitchFamily="2" charset="-122"/>
              </a:rPr>
              <a:t> approach</a:t>
            </a:r>
            <a:endParaRPr lang="en-US" altLang="en-US" dirty="0" smtClean="0"/>
          </a:p>
          <a:p>
            <a:pPr lvl="2" algn="just"/>
            <a:r>
              <a:rPr lang="en-US" altLang="en-US" b="1" dirty="0" smtClean="0">
                <a:solidFill>
                  <a:srgbClr val="FF0000"/>
                </a:solidFill>
              </a:rPr>
              <a:t>Virtual circuit</a:t>
            </a:r>
            <a:r>
              <a:rPr lang="en-US" altLang="zh-CN" dirty="0" smtClean="0">
                <a:ea typeface="SimSun" pitchFamily="2" charset="-122"/>
              </a:rPr>
              <a:t> approach</a:t>
            </a:r>
            <a:endParaRPr lang="en-US" altLang="en-US" dirty="0" smtClean="0"/>
          </a:p>
          <a:p>
            <a:pPr lvl="1" algn="just"/>
            <a:endParaRPr lang="en-US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A5E11F-DC40-4B9B-AEBC-CD7A95C03377}" type="slidenum">
              <a:rPr lang="en-GB" altLang="zh-CN"/>
              <a:pPr/>
              <a:t>19</a:t>
            </a:fld>
            <a:endParaRPr lang="en-GB" altLang="zh-CN"/>
          </a:p>
        </p:txBody>
      </p:sp>
      <p:sp>
        <p:nvSpPr>
          <p:cNvPr id="16387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b="1" u="sng" dirty="0" smtClean="0"/>
              <a:t>Datagram</a:t>
            </a:r>
          </a:p>
        </p:txBody>
      </p:sp>
      <p:sp>
        <p:nvSpPr>
          <p:cNvPr id="16388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 smtClean="0"/>
              <a:t>Each packet </a:t>
            </a:r>
            <a:r>
              <a:rPr lang="en-US" altLang="zh-CN" dirty="0" smtClean="0">
                <a:ea typeface="SimSun" pitchFamily="2" charset="-122"/>
              </a:rPr>
              <a:t>is </a:t>
            </a:r>
            <a:r>
              <a:rPr lang="en-US" altLang="en-US" dirty="0" smtClean="0"/>
              <a:t>treated independently</a:t>
            </a:r>
            <a:r>
              <a:rPr lang="en-US" altLang="zh-CN" dirty="0" smtClean="0">
                <a:ea typeface="SimSun" pitchFamily="2" charset="-122"/>
              </a:rPr>
              <a:t>, with no reference to packets that have gone before.</a:t>
            </a:r>
          </a:p>
          <a:p>
            <a:pPr lvl="1" algn="just"/>
            <a:r>
              <a:rPr lang="en-US" altLang="zh-CN" dirty="0" smtClean="0">
                <a:ea typeface="SimSun" pitchFamily="2" charset="-122"/>
              </a:rPr>
              <a:t>Each node chooses the next node on a packet’s path.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Packets can take any possible route.</a:t>
            </a:r>
          </a:p>
          <a:p>
            <a:pPr algn="just"/>
            <a:r>
              <a:rPr lang="en-US" altLang="en-US" dirty="0" smtClean="0"/>
              <a:t>Packets may arrive at the receiver out of order.</a:t>
            </a:r>
          </a:p>
          <a:p>
            <a:pPr algn="just"/>
            <a:r>
              <a:rPr lang="en-US" altLang="en-US" dirty="0" smtClean="0"/>
              <a:t>Packets may go missing.</a:t>
            </a:r>
          </a:p>
          <a:p>
            <a:pPr algn="just"/>
            <a:r>
              <a:rPr lang="en-US" altLang="zh-CN" dirty="0" smtClean="0">
                <a:ea typeface="SimSun" pitchFamily="2" charset="-122"/>
              </a:rPr>
              <a:t>It is u</a:t>
            </a:r>
            <a:r>
              <a:rPr lang="en-US" altLang="en-US" dirty="0" smtClean="0"/>
              <a:t>p to </a:t>
            </a:r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en-US" dirty="0" smtClean="0"/>
              <a:t>receiver to re-order packets and recover from missing packets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 algn="just"/>
            <a:r>
              <a:rPr lang="en-US" altLang="zh-CN" dirty="0" smtClean="0">
                <a:ea typeface="SimSun" pitchFamily="2" charset="-122"/>
              </a:rPr>
              <a:t>Example: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Internet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algn="just"/>
            <a:endParaRPr lang="en-US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644E6F-7628-4FCC-970A-84B2D8D68313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4099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 b="1" u="sng" dirty="0" smtClean="0">
                <a:ea typeface="新細明體" pitchFamily="18" charset="-120"/>
              </a:rPr>
              <a:t>Overview</a:t>
            </a:r>
            <a:endParaRPr lang="en-US" altLang="zh-TW" b="1" u="sng" dirty="0" smtClean="0">
              <a:ea typeface="新細明體" pitchFamily="18" charset="-120"/>
            </a:endParaRPr>
          </a:p>
        </p:txBody>
      </p:sp>
      <p:sp>
        <p:nvSpPr>
          <p:cNvPr id="4100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altLang="zh-CN" sz="2400" dirty="0" smtClean="0">
                <a:ea typeface="新細明體" pitchFamily="18" charset="-120"/>
              </a:rPr>
              <a:t>Networks are used to interconnect many devices.</a:t>
            </a:r>
          </a:p>
          <a:p>
            <a:r>
              <a:rPr lang="en-US" altLang="zh-CN" sz="2400" dirty="0" smtClean="0">
                <a:ea typeface="新細明體" pitchFamily="18" charset="-120"/>
              </a:rPr>
              <a:t>We have checked with Local Area Networks.</a:t>
            </a:r>
          </a:p>
          <a:p>
            <a:r>
              <a:rPr lang="en-US" altLang="zh-CN" sz="2400" dirty="0" smtClean="0">
                <a:ea typeface="新細明體" pitchFamily="18" charset="-120"/>
              </a:rPr>
              <a:t>Now, wide area networks</a:t>
            </a: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Since the invention of the telephone, </a:t>
            </a:r>
            <a:r>
              <a:rPr lang="en-US" altLang="zh-CN" sz="2400" b="1" dirty="0" smtClean="0">
                <a:solidFill>
                  <a:srgbClr val="FF0000"/>
                </a:solidFill>
                <a:ea typeface="新細明體" pitchFamily="18" charset="-120"/>
              </a:rPr>
              <a:t>circuit switching</a:t>
            </a:r>
            <a:r>
              <a:rPr lang="en-US" altLang="zh-CN" sz="2400" dirty="0" smtClean="0">
                <a:ea typeface="新細明體" pitchFamily="18" charset="-120"/>
              </a:rPr>
              <a:t> has been the dominant technology for voice communications.</a:t>
            </a: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Since 1970, </a:t>
            </a:r>
            <a:r>
              <a:rPr lang="en-US" altLang="zh-CN" sz="2400" b="1" dirty="0" smtClean="0">
                <a:solidFill>
                  <a:srgbClr val="FF0000"/>
                </a:solidFill>
                <a:ea typeface="新細明體" pitchFamily="18" charset="-120"/>
              </a:rPr>
              <a:t>packet switching</a:t>
            </a:r>
            <a:r>
              <a:rPr lang="en-US" altLang="zh-CN" sz="2400" dirty="0" smtClean="0">
                <a:ea typeface="新細明體" pitchFamily="18" charset="-120"/>
              </a:rPr>
              <a:t> has evolved substantially for digital data communications. It was designed to provide a more efficient facility than circuit switching for </a:t>
            </a:r>
            <a:r>
              <a:rPr lang="en-US" altLang="zh-CN" sz="2400" dirty="0" err="1" smtClean="0">
                <a:ea typeface="新細明體" pitchFamily="18" charset="-120"/>
              </a:rPr>
              <a:t>bursty</a:t>
            </a:r>
            <a:r>
              <a:rPr lang="en-US" altLang="zh-CN" sz="2400" dirty="0" smtClean="0">
                <a:ea typeface="新細明體" pitchFamily="18" charset="-120"/>
              </a:rPr>
              <a:t> data traffic.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Two types of packet switching:</a:t>
            </a:r>
          </a:p>
          <a:p>
            <a:pPr lvl="3"/>
            <a:r>
              <a:rPr lang="en-US" altLang="zh-CN" sz="2400" dirty="0" smtClean="0">
                <a:ea typeface="新細明體" pitchFamily="18" charset="-120"/>
              </a:rPr>
              <a:t>Datagram (such as today’s Internet)</a:t>
            </a:r>
          </a:p>
          <a:p>
            <a:pPr lvl="3"/>
            <a:r>
              <a:rPr lang="en-US" altLang="zh-CN" sz="2400" dirty="0" smtClean="0">
                <a:ea typeface="新細明體" pitchFamily="18" charset="-120"/>
              </a:rPr>
              <a:t>Virtual circuit (such as Frame Relay, ATM</a:t>
            </a:r>
            <a:r>
              <a:rPr lang="en-US" altLang="zh-CN" sz="1600" dirty="0" smtClean="0">
                <a:ea typeface="新細明體" pitchFamily="18" charset="-120"/>
              </a:rPr>
              <a:t>)</a:t>
            </a:r>
          </a:p>
          <a:p>
            <a:pPr>
              <a:buFontTx/>
              <a:buNone/>
            </a:pPr>
            <a:endParaRPr lang="en-US" altLang="zh-TW" sz="2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b="1" u="sng" dirty="0" smtClean="0"/>
              <a:t>Datagram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a packet-switched network, there </a:t>
            </a:r>
            <a:br>
              <a:rPr lang="en-US" dirty="0" smtClean="0"/>
            </a:br>
            <a:r>
              <a:rPr lang="en-US" dirty="0" smtClean="0"/>
              <a:t>is no resource reservation ; resources are allocated on demand.</a:t>
            </a:r>
          </a:p>
          <a:p>
            <a:pPr algn="just"/>
            <a:r>
              <a:rPr lang="en-US" dirty="0" smtClean="0"/>
              <a:t>A switch in a datagram network uses a routing table that is based on the destination address.</a:t>
            </a:r>
          </a:p>
          <a:p>
            <a:pPr algn="just"/>
            <a:r>
              <a:rPr lang="en-US" dirty="0" smtClean="0"/>
              <a:t>The destination address in the header of a packet in a datagram network remains the same during the entire journey of the packet.</a:t>
            </a:r>
          </a:p>
          <a:p>
            <a:pPr algn="just"/>
            <a:r>
              <a:rPr lang="en-US" dirty="0" smtClean="0"/>
              <a:t>Switching in the Internet is done by using the datagram approach to packet switching at </a:t>
            </a:r>
            <a:br>
              <a:rPr lang="en-US" dirty="0" smtClean="0"/>
            </a:br>
            <a:r>
              <a:rPr lang="en-US" dirty="0" smtClean="0"/>
              <a:t>the network layer.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="1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Routing table in a datagram network</a:t>
            </a:r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497013"/>
            <a:ext cx="2733675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u="sng" dirty="0"/>
              <a:t>Datagram Approach</a:t>
            </a:r>
          </a:p>
        </p:txBody>
      </p:sp>
      <p:pic>
        <p:nvPicPr>
          <p:cNvPr id="51814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752600"/>
            <a:ext cx="714375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u="sng" dirty="0"/>
              <a:t>Datagram Approach</a:t>
            </a:r>
          </a:p>
        </p:txBody>
      </p:sp>
      <p:pic>
        <p:nvPicPr>
          <p:cNvPr id="51917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7724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="1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Delay in a datagram network</a:t>
            </a:r>
          </a:p>
        </p:txBody>
      </p:sp>
      <p:pic>
        <p:nvPicPr>
          <p:cNvPr id="8683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2043113"/>
            <a:ext cx="817245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152F8F-4B71-4578-AD1C-4ECC49DA072F}" type="slidenum">
              <a:rPr lang="en-GB" altLang="zh-CN"/>
              <a:pPr/>
              <a:t>25</a:t>
            </a:fld>
            <a:endParaRPr lang="en-GB" altLang="zh-CN"/>
          </a:p>
        </p:txBody>
      </p:sp>
      <p:sp>
        <p:nvSpPr>
          <p:cNvPr id="18435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b="1" u="sng" dirty="0" smtClean="0"/>
              <a:t>Virtual Circuit</a:t>
            </a:r>
          </a:p>
        </p:txBody>
      </p:sp>
      <p:sp>
        <p:nvSpPr>
          <p:cNvPr id="18436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+mj-lt"/>
              </a:rPr>
              <a:t>A virtual-circuit network is a cross between a circuit-switched network and a datagram network. It has some characteristics of both.</a:t>
            </a:r>
          </a:p>
          <a:p>
            <a:pPr algn="just"/>
            <a:r>
              <a:rPr lang="en-US" altLang="zh-CN" dirty="0" smtClean="0">
                <a:latin typeface="+mj-lt"/>
                <a:ea typeface="SimSun" pitchFamily="2" charset="-122"/>
              </a:rPr>
              <a:t>In virtual circuit, a p</a:t>
            </a:r>
            <a:r>
              <a:rPr lang="en-US" altLang="en-US" dirty="0" smtClean="0">
                <a:latin typeface="+mj-lt"/>
              </a:rPr>
              <a:t>replanned route </a:t>
            </a:r>
            <a:r>
              <a:rPr lang="en-US" altLang="zh-CN" dirty="0" smtClean="0">
                <a:latin typeface="+mj-lt"/>
                <a:ea typeface="SimSun" pitchFamily="2" charset="-122"/>
              </a:rPr>
              <a:t>is </a:t>
            </a:r>
            <a:r>
              <a:rPr lang="en-US" altLang="en-US" dirty="0" smtClean="0">
                <a:latin typeface="+mj-lt"/>
              </a:rPr>
              <a:t>established before any packets </a:t>
            </a:r>
            <a:r>
              <a:rPr lang="en-US" altLang="zh-CN" dirty="0" smtClean="0">
                <a:latin typeface="+mj-lt"/>
                <a:ea typeface="SimSun" pitchFamily="2" charset="-122"/>
              </a:rPr>
              <a:t>are </a:t>
            </a:r>
            <a:r>
              <a:rPr lang="en-US" altLang="en-US" dirty="0" smtClean="0">
                <a:latin typeface="+mj-lt"/>
              </a:rPr>
              <a:t>sent, then all packets follow the same route.</a:t>
            </a:r>
          </a:p>
          <a:p>
            <a:pPr algn="just"/>
            <a:r>
              <a:rPr lang="en-US" altLang="en-US" dirty="0" smtClean="0">
                <a:latin typeface="+mj-lt"/>
              </a:rPr>
              <a:t>Each packet contains a virtual circuit identifier instead of destination address, and each node on the </a:t>
            </a:r>
            <a:r>
              <a:rPr lang="en-US" altLang="zh-CN" dirty="0" smtClean="0">
                <a:latin typeface="+mj-lt"/>
                <a:ea typeface="SimSun" pitchFamily="2" charset="-122"/>
              </a:rPr>
              <a:t>pre-established </a:t>
            </a:r>
            <a:r>
              <a:rPr lang="en-US" altLang="en-US" dirty="0" smtClean="0">
                <a:latin typeface="+mj-lt"/>
              </a:rPr>
              <a:t>route knows where to forward such packets.</a:t>
            </a:r>
            <a:endParaRPr lang="en-US" altLang="zh-CN" dirty="0" smtClean="0">
              <a:latin typeface="+mj-lt"/>
              <a:ea typeface="SimSun" pitchFamily="2" charset="-122"/>
            </a:endParaRPr>
          </a:p>
          <a:p>
            <a:pPr lvl="1" algn="just"/>
            <a:r>
              <a:rPr lang="en-US" altLang="zh-CN" dirty="0" smtClean="0">
                <a:latin typeface="+mj-lt"/>
                <a:ea typeface="SimSun" pitchFamily="2" charset="-122"/>
              </a:rPr>
              <a:t>The node need not make a routing decision for each packet.</a:t>
            </a:r>
          </a:p>
          <a:p>
            <a:pPr algn="just"/>
            <a:r>
              <a:rPr lang="en-US" altLang="zh-CN" dirty="0" smtClean="0">
                <a:latin typeface="+mj-lt"/>
                <a:ea typeface="SimSun" pitchFamily="2" charset="-122"/>
              </a:rPr>
              <a:t>Example: X.25, Frame Relay, ATM</a:t>
            </a:r>
            <a:endParaRPr lang="en-US" altLang="en-US" dirty="0" smtClean="0">
              <a:latin typeface="+mj-lt"/>
            </a:endParaRPr>
          </a:p>
          <a:p>
            <a:pPr algn="just"/>
            <a:endParaRPr lang="en-US" alt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D32DB4-2E57-4DD0-84DD-A2685A4ADB3D}" type="slidenum">
              <a:rPr lang="en-GB" altLang="zh-CN"/>
              <a:pPr/>
              <a:t>26</a:t>
            </a:fld>
            <a:endParaRPr lang="en-GB" altLang="zh-CN"/>
          </a:p>
        </p:txBody>
      </p:sp>
      <p:sp>
        <p:nvSpPr>
          <p:cNvPr id="19459" name="矩形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04200" cy="914400"/>
          </a:xfrm>
        </p:spPr>
        <p:txBody>
          <a:bodyPr>
            <a:normAutofit/>
          </a:bodyPr>
          <a:lstStyle/>
          <a:p>
            <a:pPr algn="l"/>
            <a:r>
              <a:rPr lang="en-GB" altLang="zh-CN" b="1" u="sng" dirty="0" smtClean="0">
                <a:ea typeface="SimSun" pitchFamily="2" charset="-122"/>
              </a:rPr>
              <a:t>Virtual Circuit</a:t>
            </a:r>
            <a:endParaRPr lang="en-US" altLang="en-US" b="1" u="sng" dirty="0" smtClean="0"/>
          </a:p>
        </p:txBody>
      </p:sp>
      <p:pic>
        <p:nvPicPr>
          <p:cNvPr id="19460" name="图片 4"/>
          <p:cNvPicPr>
            <a:picLocks noChangeAspect="1" noChangeArrowheads="1"/>
          </p:cNvPicPr>
          <p:nvPr/>
        </p:nvPicPr>
        <p:blipFill>
          <a:blip r:embed="rId3" cstate="print"/>
          <a:srcRect b="3847"/>
          <a:stretch>
            <a:fillRect/>
          </a:stretch>
        </p:blipFill>
        <p:spPr bwMode="auto">
          <a:xfrm>
            <a:off x="3810000" y="838200"/>
            <a:ext cx="5105400" cy="577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1" name="文本框 6"/>
          <p:cNvSpPr txBox="1">
            <a:spLocks noChangeArrowheads="1"/>
          </p:cNvSpPr>
          <p:nvPr/>
        </p:nvSpPr>
        <p:spPr bwMode="auto">
          <a:xfrm>
            <a:off x="152400" y="1371600"/>
            <a:ext cx="3657600" cy="449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A route between stations is set up prior to data transfer.</a:t>
            </a:r>
          </a:p>
          <a:p>
            <a:pPr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All the data packets then follow the same route.</a:t>
            </a:r>
          </a:p>
          <a:p>
            <a:pPr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But there is no dedicated resources reserved for the virtual circuit! Packets need to be stored-and-forwarded.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="1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Delay in a virtual-circuit network</a:t>
            </a:r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473200"/>
            <a:ext cx="872966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Advantages of Virtual Circuit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•</a:t>
            </a:r>
            <a:r>
              <a:rPr lang="en-US" dirty="0"/>
              <a:t>All packets follow the same route, so they arrive in the original order.</a:t>
            </a:r>
          </a:p>
          <a:p>
            <a:pPr>
              <a:buNone/>
            </a:pPr>
            <a:r>
              <a:rPr lang="en-US" dirty="0"/>
              <a:t>•Routes may be changed on the fly, achieving the best efficiency possible.</a:t>
            </a:r>
          </a:p>
          <a:p>
            <a:pPr>
              <a:buNone/>
            </a:pPr>
            <a:r>
              <a:rPr lang="en-US" dirty="0"/>
              <a:t>•If data arrives with error, node request the sender for the retransmission of the packet. Hence the approach is reliable.</a:t>
            </a:r>
          </a:p>
          <a:p>
            <a:pPr>
              <a:buNone/>
            </a:pPr>
            <a:r>
              <a:rPr lang="en-US" dirty="0"/>
              <a:t>•Small header size, since packet don't contain destination address.</a:t>
            </a:r>
          </a:p>
          <a:p>
            <a:pPr>
              <a:buNone/>
            </a:pPr>
            <a:r>
              <a:rPr lang="en-US" dirty="0"/>
              <a:t>• Less switching delays.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Disadvantages of Virtual Circuit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•Requires more Memory and Processing power.</a:t>
            </a:r>
          </a:p>
          <a:p>
            <a:pPr>
              <a:buNone/>
            </a:pPr>
            <a:r>
              <a:rPr lang="en-US" dirty="0" smtClean="0"/>
              <a:t>•If one of the node doesn't work well, the complete connection is interrupted.</a:t>
            </a:r>
          </a:p>
          <a:p>
            <a:pPr>
              <a:buNone/>
            </a:pPr>
            <a:r>
              <a:rPr lang="en-US" dirty="0" smtClean="0"/>
              <a:t>•Unequal distribution of load among routers in the network.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AFBB60-685B-4EEA-9D6B-CCA8F72C0C4D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5123" name="矩形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u="sng" dirty="0" smtClean="0"/>
              <a:t>Switch</a:t>
            </a:r>
            <a:r>
              <a:rPr lang="en-US" altLang="zh-CN" sz="3600" b="1" u="sng" dirty="0" smtClean="0">
                <a:ea typeface="SimSun" pitchFamily="2" charset="-122"/>
              </a:rPr>
              <a:t>ed Communications </a:t>
            </a:r>
            <a:r>
              <a:rPr lang="en-US" altLang="en-US" sz="3600" b="1" u="sng" dirty="0" smtClean="0"/>
              <a:t>Networks</a:t>
            </a:r>
          </a:p>
        </p:txBody>
      </p:sp>
      <p:sp>
        <p:nvSpPr>
          <p:cNvPr id="5124" name="矩形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Long distance transmission between stations (called “end devices”) is typically done over a network of </a:t>
            </a:r>
            <a:r>
              <a:rPr lang="en-US" altLang="en-US" sz="2400" b="1" smtClean="0">
                <a:solidFill>
                  <a:srgbClr val="FF0000"/>
                </a:solidFill>
              </a:rPr>
              <a:t>switch</a:t>
            </a:r>
            <a:r>
              <a:rPr lang="en-US" altLang="zh-CN" sz="2400" b="1" smtClean="0">
                <a:solidFill>
                  <a:srgbClr val="FF0000"/>
                </a:solidFill>
                <a:ea typeface="SimSun" pitchFamily="2" charset="-122"/>
              </a:rPr>
              <a:t>ing</a:t>
            </a:r>
            <a:r>
              <a:rPr lang="en-US" altLang="en-US" sz="2400" b="1" smtClean="0">
                <a:solidFill>
                  <a:srgbClr val="FF0000"/>
                </a:solidFill>
              </a:rPr>
              <a:t> nodes</a:t>
            </a:r>
            <a:r>
              <a:rPr lang="en-US" altLang="en-US" sz="24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Switching n</a:t>
            </a:r>
            <a:r>
              <a:rPr lang="en-US" altLang="en-US" sz="2400" smtClean="0"/>
              <a:t>odes do not concern with content of data</a:t>
            </a:r>
            <a:r>
              <a:rPr lang="en-US" altLang="zh-CN" sz="2400" smtClean="0">
                <a:ea typeface="SimSun" pitchFamily="2" charset="-122"/>
              </a:rPr>
              <a:t>. Their purpose is to provide a switching facility that will move the data from node to node until they reach their destination (the end device).</a:t>
            </a: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A collection of nodes and connections </a:t>
            </a:r>
            <a:r>
              <a:rPr lang="en-US" altLang="zh-CN" sz="2400" smtClean="0">
                <a:ea typeface="SimSun" pitchFamily="2" charset="-122"/>
              </a:rPr>
              <a:t>forms</a:t>
            </a:r>
            <a:r>
              <a:rPr lang="en-US" altLang="en-US" sz="2400" smtClean="0"/>
              <a:t> a communications network.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In a switched communications network, d</a:t>
            </a:r>
            <a:r>
              <a:rPr lang="en-US" altLang="en-US" sz="2400" smtClean="0"/>
              <a:t>ata </a:t>
            </a:r>
            <a:r>
              <a:rPr lang="en-US" altLang="zh-CN" sz="2400" smtClean="0">
                <a:ea typeface="SimSun" pitchFamily="2" charset="-122"/>
              </a:rPr>
              <a:t>entering the network from a station are </a:t>
            </a:r>
            <a:r>
              <a:rPr lang="en-US" altLang="en-US" sz="2400" b="1" smtClean="0">
                <a:solidFill>
                  <a:srgbClr val="FF0000"/>
                </a:solidFill>
              </a:rPr>
              <a:t>routed</a:t>
            </a:r>
            <a:r>
              <a:rPr lang="en-US" altLang="zh-CN" sz="2400" smtClean="0">
                <a:ea typeface="SimSun" pitchFamily="2" charset="-122"/>
              </a:rPr>
              <a:t> to the destination</a:t>
            </a:r>
            <a:r>
              <a:rPr lang="en-US" altLang="en-US" sz="2400" smtClean="0"/>
              <a:t> by being switched from node to node</a:t>
            </a:r>
            <a:r>
              <a:rPr lang="en-US" altLang="zh-CN" sz="2400" smtClean="0">
                <a:ea typeface="SimSun" pitchFamily="2" charset="-122"/>
              </a:rPr>
              <a:t>.</a:t>
            </a:r>
            <a:endParaRPr lang="en-US" altLang="en-US" sz="2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Virtual Circuits vs. Datagram</a:t>
            </a:r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685800" y="11430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</a:rPr>
              <a:t>Virtual Circuits Approach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</a:rPr>
              <a:t>Network can provide sequencing and error control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</a:rPr>
              <a:t>Packets are forwarded more quickly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</a:rPr>
              <a:t>No routing decisions to make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</a:rPr>
              <a:t>Less reliable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</a:rPr>
              <a:t>Loss of a node looses all circuits through that node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</a:rPr>
              <a:t>Datagram Approach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</a:rPr>
              <a:t>No call setup phase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</a:rPr>
              <a:t>Better if few packets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</a:rPr>
              <a:t>More flexible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</a:rPr>
              <a:t>Routing can be used to avoid congested parts of the network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</a:rPr>
              <a:t>More reliable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</a:rPr>
              <a:t>If a node fails, subsequent packets may find an alternate route that bypass that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zh-TW" b="1" u="sng" dirty="0"/>
              <a:t>Comparison</a:t>
            </a:r>
          </a:p>
        </p:txBody>
      </p:sp>
      <p:pic>
        <p:nvPicPr>
          <p:cNvPr id="109572" name="Picture 4" descr="5-0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06" y="990600"/>
            <a:ext cx="8810556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8155"/>
            <a:ext cx="8229600" cy="1087245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Circuit </a:t>
            </a:r>
            <a:r>
              <a:rPr lang="en-US" sz="3600" b="1" u="sng" dirty="0" smtClean="0"/>
              <a:t>Switching  </a:t>
            </a:r>
            <a:r>
              <a:rPr lang="en-US" sz="3600" b="1" u="sng" dirty="0"/>
              <a:t>vs. </a:t>
            </a:r>
            <a:r>
              <a:rPr lang="en-US" sz="3600" b="1" u="sng" dirty="0" smtClean="0"/>
              <a:t>Virtual </a:t>
            </a:r>
            <a:r>
              <a:rPr lang="en-US" sz="3600" b="1" u="sng" dirty="0"/>
              <a:t>Circuits</a:t>
            </a:r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762000" y="1524000"/>
            <a:ext cx="3962400" cy="498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+mj-lt"/>
              </a:rPr>
              <a:t>Path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A dedicated path is established between two devices for the duration of session.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+mj-lt"/>
              </a:rPr>
              <a:t>Reserved Resources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The link (multiplexed / not multiplexed) that makes the path are dedicated, and cannot be used by other connections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+mj-lt"/>
              </a:rPr>
              <a:t>The entire information is to be transmitted at a constant data rate.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4724400" y="1524000"/>
            <a:ext cx="3733800" cy="498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+mj-lt"/>
              </a:rPr>
              <a:t>Route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No dedicated path is established. Only a route is defined. Each switch creates an entry in its routing table for the duration of virtual circuit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+mj-lt"/>
              </a:rPr>
              <a:t>Shared Links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The link that makes a route can be shard by other connections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+mj-lt"/>
              </a:rPr>
              <a:t>Each packet follows the same route to reach the 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47EE3A-5CD8-4CEF-85CA-5ED37009F65C}" type="slidenum">
              <a:rPr lang="en-GB" altLang="zh-CN"/>
              <a:pPr/>
              <a:t>33</a:t>
            </a:fld>
            <a:endParaRPr lang="en-GB" altLang="zh-CN"/>
          </a:p>
        </p:txBody>
      </p:sp>
      <p:sp>
        <p:nvSpPr>
          <p:cNvPr id="20483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 Circuits v Datagram</a:t>
            </a:r>
          </a:p>
        </p:txBody>
      </p:sp>
      <p:sp>
        <p:nvSpPr>
          <p:cNvPr id="20484" name="矩形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Virtual circuits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Network can provide sequencing (packets arrive at the same order) and error control (retransmission between two nodes).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Packets are forwarded more quickly</a:t>
            </a:r>
            <a:endParaRPr lang="en-US" altLang="zh-CN" sz="2000" smtClean="0">
              <a:ea typeface="SimSun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SimSun" pitchFamily="2" charset="-122"/>
              </a:rPr>
              <a:t>Based on the virtual circuit identifier</a:t>
            </a:r>
            <a:endParaRPr lang="en-US" altLang="en-US" sz="1800" smtClean="0"/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No routing decisions to make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Less reliable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SimSun" pitchFamily="2" charset="-122"/>
              </a:rPr>
              <a:t>If </a:t>
            </a:r>
            <a:r>
              <a:rPr lang="en-US" altLang="en-US" sz="1800" smtClean="0"/>
              <a:t>a node </a:t>
            </a:r>
            <a:r>
              <a:rPr lang="en-US" altLang="zh-CN" sz="1800" smtClean="0">
                <a:ea typeface="SimSun" pitchFamily="2" charset="-122"/>
              </a:rPr>
              <a:t>fails, </a:t>
            </a:r>
            <a:r>
              <a:rPr lang="en-US" altLang="en-US" sz="1800" smtClean="0"/>
              <a:t>all </a:t>
            </a:r>
            <a:r>
              <a:rPr lang="en-US" altLang="zh-CN" sz="1800" smtClean="0">
                <a:ea typeface="SimSun" pitchFamily="2" charset="-122"/>
              </a:rPr>
              <a:t>virtual </a:t>
            </a:r>
            <a:r>
              <a:rPr lang="en-US" altLang="en-US" sz="1800" smtClean="0"/>
              <a:t>circuits </a:t>
            </a:r>
            <a:r>
              <a:rPr lang="en-US" altLang="zh-CN" sz="1800" smtClean="0">
                <a:ea typeface="SimSun" pitchFamily="2" charset="-122"/>
              </a:rPr>
              <a:t>that pass </a:t>
            </a:r>
            <a:r>
              <a:rPr lang="en-US" altLang="en-US" sz="1800" smtClean="0"/>
              <a:t>through that node</a:t>
            </a:r>
            <a:r>
              <a:rPr lang="en-US" altLang="zh-CN" sz="1800" smtClean="0">
                <a:ea typeface="SimSun" pitchFamily="2" charset="-122"/>
              </a:rPr>
              <a:t> fail.</a:t>
            </a: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Datagram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No call setup phase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SimSun" pitchFamily="2" charset="-122"/>
              </a:rPr>
              <a:t>Good for bursty data, such as Web applications</a:t>
            </a:r>
            <a:endParaRPr lang="en-US" altLang="en-US" sz="1800" smtClean="0"/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More flexible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SimSun" pitchFamily="2" charset="-122"/>
              </a:rPr>
              <a:t>If a node fails, packets may find an alternate route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Routing can be used to avoid congested parts of the network</a:t>
            </a:r>
          </a:p>
          <a:p>
            <a:pPr lvl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1613"/>
            <a:ext cx="8305800" cy="642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6200"/>
            <a:ext cx="7158038" cy="673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文本框 5"/>
          <p:cNvSpPr txBox="1">
            <a:spLocks noChangeArrowheads="1"/>
          </p:cNvSpPr>
          <p:nvPr/>
        </p:nvSpPr>
        <p:spPr bwMode="auto">
          <a:xfrm>
            <a:off x="0" y="609600"/>
            <a:ext cx="2057400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ea typeface="SimSun" pitchFamily="2" charset="-122"/>
              </a:rPr>
              <a:t>Comparison of </a:t>
            </a:r>
            <a:r>
              <a:rPr lang="en-US" altLang="zh-CN" sz="2800" dirty="0" smtClean="0">
                <a:ea typeface="SimSun" pitchFamily="2" charset="-122"/>
              </a:rPr>
              <a:t>communication </a:t>
            </a:r>
            <a:r>
              <a:rPr lang="en-US" altLang="zh-CN" sz="2800" dirty="0">
                <a:ea typeface="SimSun" pitchFamily="2" charset="-122"/>
              </a:rPr>
              <a:t>switching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33280"/>
            <a:ext cx="8501977" cy="627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C8B3BB-120A-41A6-870C-ECAD728D364A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6147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Switch</a:t>
            </a:r>
            <a:r>
              <a:rPr lang="en-US" altLang="zh-CN" smtClean="0">
                <a:ea typeface="SimSun" pitchFamily="2" charset="-122"/>
              </a:rPr>
              <a:t>ing</a:t>
            </a:r>
            <a:r>
              <a:rPr lang="en-US" altLang="en-US" smtClean="0"/>
              <a:t> Network</a:t>
            </a:r>
          </a:p>
        </p:txBody>
      </p:sp>
      <p:pic>
        <p:nvPicPr>
          <p:cNvPr id="6148" name="图片 5"/>
          <p:cNvPicPr>
            <a:picLocks noChangeAspect="1" noChangeArrowheads="1"/>
          </p:cNvPicPr>
          <p:nvPr/>
        </p:nvPicPr>
        <p:blipFill>
          <a:blip r:embed="rId3" cstate="print"/>
          <a:srcRect b="8330"/>
          <a:stretch>
            <a:fillRect/>
          </a:stretch>
        </p:blipFill>
        <p:spPr bwMode="auto">
          <a:xfrm>
            <a:off x="990600" y="1385888"/>
            <a:ext cx="70104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="1" u="sng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sz="2000" b="1" i="1" u="sng" dirty="0">
                <a:latin typeface="Times New Roman" pitchFamily="18" charset="0"/>
              </a:rPr>
              <a:t>Switched network</a:t>
            </a:r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1088" y="1905000"/>
            <a:ext cx="6691312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7DE1B6-F92F-4BF9-95D5-604C9E24091F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7171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 b="1" u="sng" dirty="0" smtClean="0">
                <a:ea typeface="SimSun" pitchFamily="2" charset="-122"/>
              </a:rPr>
              <a:t>Switching </a:t>
            </a:r>
            <a:r>
              <a:rPr lang="en-US" altLang="en-US" b="1" u="sng" dirty="0" smtClean="0"/>
              <a:t>Nodes</a:t>
            </a:r>
          </a:p>
        </p:txBody>
      </p:sp>
      <p:sp>
        <p:nvSpPr>
          <p:cNvPr id="7172" name="矩形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Nodes may connect to other nodes, or to</a:t>
            </a:r>
            <a:r>
              <a:rPr lang="en-US" altLang="zh-CN" smtClean="0">
                <a:ea typeface="SimSun" pitchFamily="2" charset="-122"/>
              </a:rPr>
              <a:t> some </a:t>
            </a:r>
            <a:r>
              <a:rPr lang="en-US" altLang="en-US" smtClean="0"/>
              <a:t> stations</a:t>
            </a:r>
            <a:r>
              <a:rPr lang="en-US" altLang="zh-CN" smtClean="0">
                <a:ea typeface="SimSun" pitchFamily="2" charset="-122"/>
              </a:rPr>
              <a:t>.</a:t>
            </a:r>
            <a:endParaRPr lang="en-US" altLang="en-US" smtClean="0"/>
          </a:p>
          <a:p>
            <a:r>
              <a:rPr lang="en-US" altLang="en-US" smtClean="0"/>
              <a:t>Network is usually partially connected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However, s</a:t>
            </a:r>
            <a:r>
              <a:rPr lang="en-US" altLang="en-US" smtClean="0"/>
              <a:t>ome redundant connections are desirable for reliability</a:t>
            </a:r>
          </a:p>
          <a:p>
            <a:r>
              <a:rPr lang="en-US" altLang="en-US" sz="2400" smtClean="0"/>
              <a:t>Two different switching technologies</a:t>
            </a:r>
          </a:p>
          <a:p>
            <a:pPr lvl="1"/>
            <a:r>
              <a:rPr lang="en-US" altLang="en-US" smtClean="0"/>
              <a:t>Circuit switching</a:t>
            </a:r>
          </a:p>
          <a:p>
            <a:pPr lvl="1"/>
            <a:r>
              <a:rPr lang="en-US" altLang="en-US" smtClean="0"/>
              <a:t>Packet switching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33"/>
          <p:cNvSpPr>
            <a:spLocks/>
          </p:cNvSpPr>
          <p:nvPr/>
        </p:nvSpPr>
        <p:spPr bwMode="auto">
          <a:xfrm>
            <a:off x="5517357" y="1690688"/>
            <a:ext cx="1591867" cy="1943100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5617369" y="1855790"/>
            <a:ext cx="626270" cy="390525"/>
            <a:chOff x="3552" y="246"/>
            <a:chExt cx="527" cy="248"/>
          </a:xfrm>
        </p:grpSpPr>
        <p:graphicFrame>
          <p:nvGraphicFramePr>
            <p:cNvPr id="6" name="Object 103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026" name="Clip" r:id="rId3" imgW="1307263" imgH="1084139" progId="">
                <p:embed/>
              </p:oleObj>
            </a:graphicData>
          </a:graphic>
        </p:graphicFrame>
        <p:graphicFrame>
          <p:nvGraphicFramePr>
            <p:cNvPr id="7" name="Object 103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027" name="Clip" r:id="rId4" imgW="681706" imgH="480401" progId="">
                <p:embed/>
              </p:oleObj>
            </a:graphicData>
          </a:graphic>
        </p:graphicFrame>
        <p:sp>
          <p:nvSpPr>
            <p:cNvPr id="8" name="Line 103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39"/>
          <p:cNvGrpSpPr>
            <a:grpSpLocks/>
          </p:cNvGrpSpPr>
          <p:nvPr/>
        </p:nvGrpSpPr>
        <p:grpSpPr bwMode="auto">
          <a:xfrm>
            <a:off x="5617369" y="2584453"/>
            <a:ext cx="626270" cy="390525"/>
            <a:chOff x="3552" y="246"/>
            <a:chExt cx="527" cy="248"/>
          </a:xfrm>
        </p:grpSpPr>
        <p:graphicFrame>
          <p:nvGraphicFramePr>
            <p:cNvPr id="10" name="Object 104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028" name="Clip" r:id="rId5" imgW="1307263" imgH="1084139" progId="">
                <p:embed/>
              </p:oleObj>
            </a:graphicData>
          </a:graphic>
        </p:graphicFrame>
        <p:graphicFrame>
          <p:nvGraphicFramePr>
            <p:cNvPr id="11" name="Object 104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029" name="Clip" r:id="rId6" imgW="681706" imgH="480401" progId="">
                <p:embed/>
              </p:oleObj>
            </a:graphicData>
          </a:graphic>
        </p:graphicFrame>
        <p:sp>
          <p:nvSpPr>
            <p:cNvPr id="12" name="Line 104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43"/>
          <p:cNvGrpSpPr>
            <a:grpSpLocks/>
          </p:cNvGrpSpPr>
          <p:nvPr/>
        </p:nvGrpSpPr>
        <p:grpSpPr bwMode="auto">
          <a:xfrm>
            <a:off x="5938839" y="2324103"/>
            <a:ext cx="59531" cy="261937"/>
            <a:chOff x="3842" y="406"/>
            <a:chExt cx="51" cy="167"/>
          </a:xfrm>
        </p:grpSpPr>
        <p:sp>
          <p:nvSpPr>
            <p:cNvPr id="14" name="Oval 104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4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04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47"/>
          <p:cNvGrpSpPr>
            <a:grpSpLocks/>
          </p:cNvGrpSpPr>
          <p:nvPr/>
        </p:nvGrpSpPr>
        <p:grpSpPr bwMode="auto">
          <a:xfrm>
            <a:off x="6338889" y="2940051"/>
            <a:ext cx="178593" cy="482600"/>
            <a:chOff x="4180" y="783"/>
            <a:chExt cx="150" cy="307"/>
          </a:xfrm>
        </p:grpSpPr>
        <p:sp>
          <p:nvSpPr>
            <p:cNvPr id="18" name="AutoShape 104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05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05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5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5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05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05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56"/>
          <p:cNvGrpSpPr>
            <a:grpSpLocks/>
          </p:cNvGrpSpPr>
          <p:nvPr/>
        </p:nvGrpSpPr>
        <p:grpSpPr bwMode="auto">
          <a:xfrm rot="-5400000">
            <a:off x="6590706" y="3077965"/>
            <a:ext cx="100012" cy="198835"/>
            <a:chOff x="3842" y="406"/>
            <a:chExt cx="51" cy="167"/>
          </a:xfrm>
        </p:grpSpPr>
        <p:sp>
          <p:nvSpPr>
            <p:cNvPr id="27" name="Oval 105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5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05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1060"/>
          <p:cNvSpPr>
            <a:spLocks noChangeShapeType="1"/>
          </p:cNvSpPr>
          <p:nvPr/>
        </p:nvSpPr>
        <p:spPr bwMode="auto">
          <a:xfrm>
            <a:off x="6455570" y="2827338"/>
            <a:ext cx="42267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061"/>
          <p:cNvSpPr>
            <a:spLocks noChangeShapeType="1"/>
          </p:cNvSpPr>
          <p:nvPr/>
        </p:nvSpPr>
        <p:spPr bwMode="auto">
          <a:xfrm>
            <a:off x="6457951" y="2822578"/>
            <a:ext cx="2381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062"/>
          <p:cNvSpPr>
            <a:spLocks noChangeShapeType="1"/>
          </p:cNvSpPr>
          <p:nvPr/>
        </p:nvSpPr>
        <p:spPr bwMode="auto">
          <a:xfrm>
            <a:off x="6880623" y="2820990"/>
            <a:ext cx="1191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063"/>
          <p:cNvSpPr>
            <a:spLocks noChangeShapeType="1"/>
          </p:cNvSpPr>
          <p:nvPr/>
        </p:nvSpPr>
        <p:spPr bwMode="auto">
          <a:xfrm>
            <a:off x="6199586" y="2166938"/>
            <a:ext cx="246459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64"/>
          <p:cNvSpPr>
            <a:spLocks noChangeShapeType="1"/>
          </p:cNvSpPr>
          <p:nvPr/>
        </p:nvSpPr>
        <p:spPr bwMode="auto">
          <a:xfrm flipV="1">
            <a:off x="6210300" y="2516189"/>
            <a:ext cx="235744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065"/>
          <p:cNvSpPr>
            <a:spLocks noChangeShapeType="1"/>
          </p:cNvSpPr>
          <p:nvPr/>
        </p:nvSpPr>
        <p:spPr bwMode="auto">
          <a:xfrm flipV="1">
            <a:off x="6660356" y="2620965"/>
            <a:ext cx="1191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066"/>
          <p:cNvGrpSpPr>
            <a:grpSpLocks/>
          </p:cNvGrpSpPr>
          <p:nvPr/>
        </p:nvGrpSpPr>
        <p:grpSpPr bwMode="auto">
          <a:xfrm>
            <a:off x="6761561" y="2911478"/>
            <a:ext cx="178593" cy="484187"/>
            <a:chOff x="4180" y="783"/>
            <a:chExt cx="150" cy="307"/>
          </a:xfrm>
        </p:grpSpPr>
        <p:sp>
          <p:nvSpPr>
            <p:cNvPr id="37" name="AutoShape 106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06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06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7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07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07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07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07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075"/>
          <p:cNvGrpSpPr>
            <a:grpSpLocks/>
          </p:cNvGrpSpPr>
          <p:nvPr/>
        </p:nvGrpSpPr>
        <p:grpSpPr bwMode="auto">
          <a:xfrm>
            <a:off x="5944791" y="3668715"/>
            <a:ext cx="409575" cy="1133475"/>
            <a:chOff x="3314" y="1248"/>
            <a:chExt cx="344" cy="694"/>
          </a:xfrm>
        </p:grpSpPr>
        <p:graphicFrame>
          <p:nvGraphicFramePr>
            <p:cNvPr id="46" name="Object 1076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1030" name="Clip" r:id="rId7" imgW="1307263" imgH="1084139" progId="">
                <p:embed/>
              </p:oleObj>
            </a:graphicData>
          </a:graphic>
        </p:graphicFrame>
        <p:sp>
          <p:nvSpPr>
            <p:cNvPr id="47" name="Line 1077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8" name="Object 1078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1031" name="Clip" r:id="rId8" imgW="1307263" imgH="1084139" progId="">
                <p:embed/>
              </p:oleObj>
            </a:graphicData>
          </a:graphic>
        </p:graphicFrame>
        <p:sp>
          <p:nvSpPr>
            <p:cNvPr id="49" name="Line 1079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" name="Group 1080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2" name="Oval 1081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1082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083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Line 1084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5" name="Object 108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4367529"/>
              </p:ext>
            </p:extLst>
          </p:nvPr>
        </p:nvGraphicFramePr>
        <p:xfrm>
          <a:off x="6685361" y="4903788"/>
          <a:ext cx="357188" cy="406400"/>
        </p:xfrm>
        <a:graphic>
          <a:graphicData uri="http://schemas.openxmlformats.org/presentationml/2006/ole">
            <p:oleObj spid="_x0000_s1032" name="Clip" r:id="rId9" imgW="1307263" imgH="1084139" progId="">
              <p:embed/>
            </p:oleObj>
          </a:graphicData>
        </a:graphic>
      </p:graphicFrame>
      <p:graphicFrame>
        <p:nvGraphicFramePr>
          <p:cNvPr id="56" name="Object 108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4098676"/>
              </p:ext>
            </p:extLst>
          </p:nvPr>
        </p:nvGraphicFramePr>
        <p:xfrm>
          <a:off x="6161486" y="4891090"/>
          <a:ext cx="354807" cy="403225"/>
        </p:xfrm>
        <a:graphic>
          <a:graphicData uri="http://schemas.openxmlformats.org/presentationml/2006/ole">
            <p:oleObj spid="_x0000_s1033" name="Clip" r:id="rId10" imgW="1307263" imgH="1084139" progId="">
              <p:embed/>
            </p:oleObj>
          </a:graphicData>
        </a:graphic>
      </p:graphicFrame>
      <p:sp>
        <p:nvSpPr>
          <p:cNvPr id="57" name="Oval 1087"/>
          <p:cNvSpPr>
            <a:spLocks noChangeArrowheads="1"/>
          </p:cNvSpPr>
          <p:nvPr/>
        </p:nvSpPr>
        <p:spPr bwMode="auto">
          <a:xfrm rot="16200000">
            <a:off x="6506171" y="5029797"/>
            <a:ext cx="76200" cy="559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088"/>
          <p:cNvSpPr>
            <a:spLocks noChangeArrowheads="1"/>
          </p:cNvSpPr>
          <p:nvPr/>
        </p:nvSpPr>
        <p:spPr bwMode="auto">
          <a:xfrm rot="16200000">
            <a:off x="6578006" y="5027416"/>
            <a:ext cx="77787" cy="559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1089"/>
          <p:cNvSpPr>
            <a:spLocks noChangeArrowheads="1"/>
          </p:cNvSpPr>
          <p:nvPr/>
        </p:nvSpPr>
        <p:spPr bwMode="auto">
          <a:xfrm rot="16200000">
            <a:off x="6644284" y="5032972"/>
            <a:ext cx="76200" cy="559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090"/>
          <p:cNvSpPr>
            <a:spLocks noChangeShapeType="1"/>
          </p:cNvSpPr>
          <p:nvPr/>
        </p:nvSpPr>
        <p:spPr bwMode="auto">
          <a:xfrm rot="16200000">
            <a:off x="6866732" y="4874024"/>
            <a:ext cx="73025" cy="23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091"/>
          <p:cNvSpPr>
            <a:spLocks noChangeShapeType="1"/>
          </p:cNvSpPr>
          <p:nvPr/>
        </p:nvSpPr>
        <p:spPr bwMode="auto">
          <a:xfrm rot="5400000" flipH="1">
            <a:off x="6330950" y="4863307"/>
            <a:ext cx="77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092"/>
          <p:cNvSpPr>
            <a:spLocks noChangeShapeType="1"/>
          </p:cNvSpPr>
          <p:nvPr/>
        </p:nvSpPr>
        <p:spPr bwMode="auto">
          <a:xfrm rot="16200000" flipV="1">
            <a:off x="6639520" y="4565056"/>
            <a:ext cx="0" cy="5345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93"/>
          <p:cNvSpPr>
            <a:spLocks noChangeShapeType="1"/>
          </p:cNvSpPr>
          <p:nvPr/>
        </p:nvSpPr>
        <p:spPr bwMode="auto">
          <a:xfrm flipV="1">
            <a:off x="6354367" y="4373565"/>
            <a:ext cx="79772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94"/>
          <p:cNvSpPr>
            <a:spLocks noChangeShapeType="1"/>
          </p:cNvSpPr>
          <p:nvPr/>
        </p:nvSpPr>
        <p:spPr bwMode="auto">
          <a:xfrm>
            <a:off x="6867526" y="4430713"/>
            <a:ext cx="258367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095"/>
          <p:cNvSpPr>
            <a:spLocks noChangeShapeType="1"/>
          </p:cNvSpPr>
          <p:nvPr/>
        </p:nvSpPr>
        <p:spPr bwMode="auto">
          <a:xfrm flipH="1">
            <a:off x="7546181" y="4425951"/>
            <a:ext cx="238125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" name="Object 109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5002590"/>
              </p:ext>
            </p:extLst>
          </p:nvPr>
        </p:nvGraphicFramePr>
        <p:xfrm>
          <a:off x="7697392" y="3879853"/>
          <a:ext cx="173831" cy="293687"/>
        </p:xfrm>
        <a:graphic>
          <a:graphicData uri="http://schemas.openxmlformats.org/presentationml/2006/ole">
            <p:oleObj spid="_x0000_s1034" name="Clip" r:id="rId11" imgW="982811" imgH="1208363" progId="">
              <p:embed/>
            </p:oleObj>
          </a:graphicData>
        </a:graphic>
      </p:graphicFrame>
      <p:graphicFrame>
        <p:nvGraphicFramePr>
          <p:cNvPr id="67" name="Object 109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25001372"/>
              </p:ext>
            </p:extLst>
          </p:nvPr>
        </p:nvGraphicFramePr>
        <p:xfrm>
          <a:off x="6556774" y="3978278"/>
          <a:ext cx="173831" cy="293687"/>
        </p:xfrm>
        <a:graphic>
          <a:graphicData uri="http://schemas.openxmlformats.org/presentationml/2006/ole">
            <p:oleObj spid="_x0000_s1035" name="Clip" r:id="rId12" imgW="982811" imgH="1208363" progId="">
              <p:embed/>
            </p:oleObj>
          </a:graphicData>
        </a:graphic>
      </p:graphicFrame>
      <p:sp>
        <p:nvSpPr>
          <p:cNvPr id="68" name="Freeform 1098"/>
          <p:cNvSpPr>
            <a:spLocks/>
          </p:cNvSpPr>
          <p:nvPr/>
        </p:nvSpPr>
        <p:spPr bwMode="auto">
          <a:xfrm>
            <a:off x="6625829" y="3702051"/>
            <a:ext cx="1154907" cy="373062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7" name="Group 1099"/>
          <p:cNvGrpSpPr>
            <a:grpSpLocks/>
          </p:cNvGrpSpPr>
          <p:nvPr/>
        </p:nvGrpSpPr>
        <p:grpSpPr bwMode="auto">
          <a:xfrm>
            <a:off x="6853238" y="5441953"/>
            <a:ext cx="347663" cy="522287"/>
            <a:chOff x="2870" y="1518"/>
            <a:chExt cx="292" cy="320"/>
          </a:xfrm>
        </p:grpSpPr>
        <p:graphicFrame>
          <p:nvGraphicFramePr>
            <p:cNvPr id="70" name="Object 110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036" name="Clip" r:id="rId13" imgW="826829" imgH="840406" progId="">
                <p:embed/>
              </p:oleObj>
            </a:graphicData>
          </a:graphic>
        </p:graphicFrame>
        <p:graphicFrame>
          <p:nvGraphicFramePr>
            <p:cNvPr id="71" name="Object 110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037" name="Clip" r:id="rId14" imgW="1268295" imgH="1199426" progId="">
                <p:embed/>
              </p:oleObj>
            </a:graphicData>
          </a:graphic>
        </p:graphicFrame>
      </p:grpSp>
      <p:grpSp>
        <p:nvGrpSpPr>
          <p:cNvPr id="228" name="Group 1102"/>
          <p:cNvGrpSpPr>
            <a:grpSpLocks/>
          </p:cNvGrpSpPr>
          <p:nvPr/>
        </p:nvGrpSpPr>
        <p:grpSpPr bwMode="auto">
          <a:xfrm>
            <a:off x="7517607" y="5481638"/>
            <a:ext cx="346472" cy="522288"/>
            <a:chOff x="2870" y="1518"/>
            <a:chExt cx="292" cy="320"/>
          </a:xfrm>
        </p:grpSpPr>
        <p:graphicFrame>
          <p:nvGraphicFramePr>
            <p:cNvPr id="73" name="Object 110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038" name="Clip" r:id="rId15" imgW="826829" imgH="840406" progId="">
                <p:embed/>
              </p:oleObj>
            </a:graphicData>
          </a:graphic>
        </p:graphicFrame>
        <p:graphicFrame>
          <p:nvGraphicFramePr>
            <p:cNvPr id="74" name="Object 110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039" name="Clip" r:id="rId16" imgW="1268295" imgH="1199426" progId="">
                <p:embed/>
              </p:oleObj>
            </a:graphicData>
          </a:graphic>
        </p:graphicFrame>
      </p:grpSp>
      <p:grpSp>
        <p:nvGrpSpPr>
          <p:cNvPr id="229" name="Group 1105"/>
          <p:cNvGrpSpPr>
            <a:grpSpLocks/>
          </p:cNvGrpSpPr>
          <p:nvPr/>
        </p:nvGrpSpPr>
        <p:grpSpPr bwMode="auto">
          <a:xfrm>
            <a:off x="7163991" y="5133978"/>
            <a:ext cx="323851" cy="460375"/>
            <a:chOff x="4733" y="2082"/>
            <a:chExt cx="272" cy="282"/>
          </a:xfrm>
        </p:grpSpPr>
        <p:graphicFrame>
          <p:nvGraphicFramePr>
            <p:cNvPr id="76" name="Object 110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1040" name="Clip" r:id="rId17" imgW="826829" imgH="840406" progId="">
                <p:embed/>
              </p:oleObj>
            </a:graphicData>
          </a:graphic>
        </p:graphicFrame>
        <p:sp>
          <p:nvSpPr>
            <p:cNvPr id="77" name="Rectangle 110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Line 1108"/>
          <p:cNvSpPr>
            <a:spLocks noChangeShapeType="1"/>
          </p:cNvSpPr>
          <p:nvPr/>
        </p:nvSpPr>
        <p:spPr bwMode="auto">
          <a:xfrm>
            <a:off x="7424738" y="5014913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0" name="Group 1109"/>
          <p:cNvGrpSpPr>
            <a:grpSpLocks/>
          </p:cNvGrpSpPr>
          <p:nvPr/>
        </p:nvGrpSpPr>
        <p:grpSpPr bwMode="auto">
          <a:xfrm>
            <a:off x="8040292" y="4310063"/>
            <a:ext cx="177403" cy="501650"/>
            <a:chOff x="4180" y="783"/>
            <a:chExt cx="150" cy="307"/>
          </a:xfrm>
        </p:grpSpPr>
        <p:sp>
          <p:nvSpPr>
            <p:cNvPr id="80" name="AutoShape 11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1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1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AutoShape 11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1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11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1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1" name="Group 1118"/>
          <p:cNvGrpSpPr>
            <a:grpSpLocks/>
          </p:cNvGrpSpPr>
          <p:nvPr/>
        </p:nvGrpSpPr>
        <p:grpSpPr bwMode="auto">
          <a:xfrm>
            <a:off x="8029576" y="4854576"/>
            <a:ext cx="177404" cy="500062"/>
            <a:chOff x="4180" y="783"/>
            <a:chExt cx="150" cy="307"/>
          </a:xfrm>
        </p:grpSpPr>
        <p:sp>
          <p:nvSpPr>
            <p:cNvPr id="89" name="AutoShape 11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1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11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AutoShape 11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1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1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11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11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Line 1127"/>
          <p:cNvSpPr>
            <a:spLocks noChangeShapeType="1"/>
          </p:cNvSpPr>
          <p:nvPr/>
        </p:nvSpPr>
        <p:spPr bwMode="auto">
          <a:xfrm rot="5400000" flipH="1">
            <a:off x="7597379" y="4768057"/>
            <a:ext cx="747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128"/>
          <p:cNvSpPr>
            <a:spLocks noChangeShapeType="1"/>
          </p:cNvSpPr>
          <p:nvPr/>
        </p:nvSpPr>
        <p:spPr bwMode="auto">
          <a:xfrm rot="16200000">
            <a:off x="8011716" y="5094685"/>
            <a:ext cx="0" cy="881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129"/>
          <p:cNvSpPr>
            <a:spLocks noChangeShapeType="1"/>
          </p:cNvSpPr>
          <p:nvPr/>
        </p:nvSpPr>
        <p:spPr bwMode="auto">
          <a:xfrm rot="16200000">
            <a:off x="8003381" y="4518026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130"/>
          <p:cNvSpPr>
            <a:spLocks noChangeShapeType="1"/>
          </p:cNvSpPr>
          <p:nvPr/>
        </p:nvSpPr>
        <p:spPr bwMode="auto">
          <a:xfrm flipV="1">
            <a:off x="6877049" y="2228851"/>
            <a:ext cx="390525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131"/>
          <p:cNvSpPr>
            <a:spLocks noChangeShapeType="1"/>
          </p:cNvSpPr>
          <p:nvPr/>
        </p:nvSpPr>
        <p:spPr bwMode="auto">
          <a:xfrm>
            <a:off x="7674770" y="2209801"/>
            <a:ext cx="414338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132"/>
          <p:cNvSpPr>
            <a:spLocks noChangeShapeType="1"/>
          </p:cNvSpPr>
          <p:nvPr/>
        </p:nvSpPr>
        <p:spPr bwMode="auto">
          <a:xfrm flipH="1">
            <a:off x="8117683" y="2620963"/>
            <a:ext cx="204788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133"/>
          <p:cNvSpPr>
            <a:spLocks noChangeShapeType="1"/>
          </p:cNvSpPr>
          <p:nvPr/>
        </p:nvSpPr>
        <p:spPr bwMode="auto">
          <a:xfrm>
            <a:off x="7460456" y="2346328"/>
            <a:ext cx="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134"/>
          <p:cNvSpPr>
            <a:spLocks noChangeShapeType="1"/>
          </p:cNvSpPr>
          <p:nvPr/>
        </p:nvSpPr>
        <p:spPr bwMode="auto">
          <a:xfrm>
            <a:off x="7481889" y="3138488"/>
            <a:ext cx="456009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135"/>
          <p:cNvSpPr>
            <a:spLocks noChangeShapeType="1"/>
          </p:cNvSpPr>
          <p:nvPr/>
        </p:nvSpPr>
        <p:spPr bwMode="auto">
          <a:xfrm flipH="1">
            <a:off x="7874795" y="3708403"/>
            <a:ext cx="227409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136"/>
          <p:cNvSpPr>
            <a:spLocks noChangeShapeType="1"/>
          </p:cNvSpPr>
          <p:nvPr/>
        </p:nvSpPr>
        <p:spPr bwMode="auto">
          <a:xfrm flipH="1">
            <a:off x="7680724" y="2581276"/>
            <a:ext cx="478631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137"/>
          <p:cNvSpPr>
            <a:spLocks noChangeShapeType="1"/>
          </p:cNvSpPr>
          <p:nvPr/>
        </p:nvSpPr>
        <p:spPr bwMode="auto">
          <a:xfrm flipH="1">
            <a:off x="7689058" y="1897063"/>
            <a:ext cx="298847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138"/>
          <p:cNvSpPr>
            <a:spLocks noChangeShapeType="1"/>
          </p:cNvSpPr>
          <p:nvPr/>
        </p:nvSpPr>
        <p:spPr bwMode="auto">
          <a:xfrm flipH="1">
            <a:off x="8301038" y="2111376"/>
            <a:ext cx="172641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" name="Group 1139"/>
          <p:cNvGrpSpPr>
            <a:grpSpLocks/>
          </p:cNvGrpSpPr>
          <p:nvPr/>
        </p:nvGrpSpPr>
        <p:grpSpPr bwMode="auto">
          <a:xfrm>
            <a:off x="6434138" y="2346326"/>
            <a:ext cx="427435" cy="285750"/>
            <a:chOff x="3600" y="219"/>
            <a:chExt cx="360" cy="175"/>
          </a:xfrm>
        </p:grpSpPr>
        <p:sp>
          <p:nvSpPr>
            <p:cNvPr id="110" name="Oval 1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1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3" name="Group 1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" name="Line 1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4" name="Group 1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7" name="Line 1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5" name="Group 1153"/>
          <p:cNvGrpSpPr>
            <a:grpSpLocks/>
          </p:cNvGrpSpPr>
          <p:nvPr/>
        </p:nvGrpSpPr>
        <p:grpSpPr bwMode="auto">
          <a:xfrm>
            <a:off x="7246145" y="2066926"/>
            <a:ext cx="428625" cy="285750"/>
            <a:chOff x="3600" y="219"/>
            <a:chExt cx="360" cy="175"/>
          </a:xfrm>
        </p:grpSpPr>
        <p:sp>
          <p:nvSpPr>
            <p:cNvPr id="124" name="Oval 11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1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1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11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11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" name="Group 11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4" name="Line 11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1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1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7" name="Group 11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1" name="Line 1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1167"/>
          <p:cNvGrpSpPr>
            <a:grpSpLocks/>
          </p:cNvGrpSpPr>
          <p:nvPr/>
        </p:nvGrpSpPr>
        <p:grpSpPr bwMode="auto">
          <a:xfrm>
            <a:off x="7261622" y="2871788"/>
            <a:ext cx="427435" cy="285750"/>
            <a:chOff x="3600" y="219"/>
            <a:chExt cx="360" cy="175"/>
          </a:xfrm>
        </p:grpSpPr>
        <p:sp>
          <p:nvSpPr>
            <p:cNvPr id="138" name="Oval 11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1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1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1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1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9" name="Group 11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48" name="Line 11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11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11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0" name="Group 11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45" name="Line 1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1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1" name="Group 1181"/>
          <p:cNvGrpSpPr>
            <a:grpSpLocks/>
          </p:cNvGrpSpPr>
          <p:nvPr/>
        </p:nvGrpSpPr>
        <p:grpSpPr bwMode="auto">
          <a:xfrm>
            <a:off x="8089108" y="2322515"/>
            <a:ext cx="426244" cy="284163"/>
            <a:chOff x="3600" y="219"/>
            <a:chExt cx="360" cy="175"/>
          </a:xfrm>
        </p:grpSpPr>
        <p:sp>
          <p:nvSpPr>
            <p:cNvPr id="152" name="Oval 11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1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1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1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1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2" name="Group 11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2" name="Line 11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1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11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3" name="Group 11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9" name="Line 1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4" name="Group 1195"/>
          <p:cNvGrpSpPr>
            <a:grpSpLocks/>
          </p:cNvGrpSpPr>
          <p:nvPr/>
        </p:nvGrpSpPr>
        <p:grpSpPr bwMode="auto">
          <a:xfrm>
            <a:off x="7923609" y="3419476"/>
            <a:ext cx="427435" cy="284162"/>
            <a:chOff x="3600" y="219"/>
            <a:chExt cx="360" cy="175"/>
          </a:xfrm>
        </p:grpSpPr>
        <p:sp>
          <p:nvSpPr>
            <p:cNvPr id="166" name="Oval 11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1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11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Rectangle 11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Oval 12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" name="Group 12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6" name="Line 12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12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12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" name="Group 12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3" name="Line 1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1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7" name="Group 1209"/>
          <p:cNvGrpSpPr>
            <a:grpSpLocks/>
          </p:cNvGrpSpPr>
          <p:nvPr/>
        </p:nvGrpSpPr>
        <p:grpSpPr bwMode="auto">
          <a:xfrm>
            <a:off x="7639051" y="4133853"/>
            <a:ext cx="427435" cy="287337"/>
            <a:chOff x="3600" y="219"/>
            <a:chExt cx="360" cy="175"/>
          </a:xfrm>
        </p:grpSpPr>
        <p:sp>
          <p:nvSpPr>
            <p:cNvPr id="180" name="Oval 121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121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21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121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121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" name="Group 121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0" name="Line 12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12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2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9" name="Group 121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7" name="Line 1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1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0" name="Group 1223"/>
          <p:cNvGrpSpPr>
            <a:grpSpLocks/>
          </p:cNvGrpSpPr>
          <p:nvPr/>
        </p:nvGrpSpPr>
        <p:grpSpPr bwMode="auto">
          <a:xfrm>
            <a:off x="7118747" y="4732340"/>
            <a:ext cx="427435" cy="284163"/>
            <a:chOff x="3600" y="219"/>
            <a:chExt cx="360" cy="175"/>
          </a:xfrm>
        </p:grpSpPr>
        <p:sp>
          <p:nvSpPr>
            <p:cNvPr id="194" name="Oval 122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122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122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122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122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1" name="Group 122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04" name="Line 12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12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12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2" name="Group 123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1" name="Line 12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2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2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3" name="Group 1237"/>
          <p:cNvGrpSpPr>
            <a:grpSpLocks/>
          </p:cNvGrpSpPr>
          <p:nvPr/>
        </p:nvGrpSpPr>
        <p:grpSpPr bwMode="auto">
          <a:xfrm>
            <a:off x="6434138" y="4271965"/>
            <a:ext cx="427435" cy="284163"/>
            <a:chOff x="3600" y="219"/>
            <a:chExt cx="360" cy="175"/>
          </a:xfrm>
        </p:grpSpPr>
        <p:sp>
          <p:nvSpPr>
            <p:cNvPr id="208" name="Oval 12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12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12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12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Oval 12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4" name="Group 12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8" name="Line 1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1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1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5" name="Group 12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" name="Line 1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1" name="Freeform 1251"/>
          <p:cNvSpPr>
            <a:spLocks/>
          </p:cNvSpPr>
          <p:nvPr/>
        </p:nvSpPr>
        <p:spPr bwMode="auto">
          <a:xfrm>
            <a:off x="5929314" y="2081214"/>
            <a:ext cx="2278856" cy="3114675"/>
          </a:xfrm>
          <a:custGeom>
            <a:avLst/>
            <a:gdLst>
              <a:gd name="T0" fmla="*/ 0 w 1914"/>
              <a:gd name="T1" fmla="*/ 0 h 1962"/>
              <a:gd name="T2" fmla="*/ 258 w 1914"/>
              <a:gd name="T3" fmla="*/ 12 h 1962"/>
              <a:gd name="T4" fmla="*/ 426 w 1914"/>
              <a:gd name="T5" fmla="*/ 198 h 1962"/>
              <a:gd name="T6" fmla="*/ 768 w 1914"/>
              <a:gd name="T7" fmla="*/ 204 h 1962"/>
              <a:gd name="T8" fmla="*/ 1086 w 1914"/>
              <a:gd name="T9" fmla="*/ 48 h 1962"/>
              <a:gd name="T10" fmla="*/ 1326 w 1914"/>
              <a:gd name="T11" fmla="*/ 48 h 1962"/>
              <a:gd name="T12" fmla="*/ 1326 w 1914"/>
              <a:gd name="T13" fmla="*/ 588 h 1962"/>
              <a:gd name="T14" fmla="*/ 1890 w 1914"/>
              <a:gd name="T15" fmla="*/ 990 h 1962"/>
              <a:gd name="T16" fmla="*/ 1662 w 1914"/>
              <a:gd name="T17" fmla="*/ 1320 h 1962"/>
              <a:gd name="T18" fmla="*/ 1662 w 1914"/>
              <a:gd name="T19" fmla="*/ 1944 h 1962"/>
              <a:gd name="T20" fmla="*/ 1914 w 1914"/>
              <a:gd name="T21" fmla="*/ 196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4" h="1962">
                <a:moveTo>
                  <a:pt x="0" y="0"/>
                </a:moveTo>
                <a:lnTo>
                  <a:pt x="258" y="12"/>
                </a:lnTo>
                <a:lnTo>
                  <a:pt x="426" y="198"/>
                </a:lnTo>
                <a:lnTo>
                  <a:pt x="768" y="204"/>
                </a:lnTo>
                <a:lnTo>
                  <a:pt x="1086" y="48"/>
                </a:lnTo>
                <a:lnTo>
                  <a:pt x="1326" y="48"/>
                </a:lnTo>
                <a:lnTo>
                  <a:pt x="1326" y="588"/>
                </a:lnTo>
                <a:lnTo>
                  <a:pt x="1890" y="990"/>
                </a:lnTo>
                <a:lnTo>
                  <a:pt x="1662" y="1320"/>
                </a:lnTo>
                <a:lnTo>
                  <a:pt x="1662" y="1944"/>
                </a:lnTo>
                <a:lnTo>
                  <a:pt x="1914" y="1962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254"/>
          <p:cNvSpPr>
            <a:spLocks/>
          </p:cNvSpPr>
          <p:nvPr/>
        </p:nvSpPr>
        <p:spPr bwMode="auto">
          <a:xfrm>
            <a:off x="6579393" y="2300288"/>
            <a:ext cx="1443038" cy="2990850"/>
          </a:xfrm>
          <a:custGeom>
            <a:avLst/>
            <a:gdLst>
              <a:gd name="T0" fmla="*/ 0 w 1212"/>
              <a:gd name="T1" fmla="*/ 702 h 1884"/>
              <a:gd name="T2" fmla="*/ 0 w 1212"/>
              <a:gd name="T3" fmla="*/ 228 h 1884"/>
              <a:gd name="T4" fmla="*/ 156 w 1212"/>
              <a:gd name="T5" fmla="*/ 228 h 1884"/>
              <a:gd name="T6" fmla="*/ 612 w 1212"/>
              <a:gd name="T7" fmla="*/ 0 h 1884"/>
              <a:gd name="T8" fmla="*/ 714 w 1212"/>
              <a:gd name="T9" fmla="*/ 0 h 1884"/>
              <a:gd name="T10" fmla="*/ 714 w 1212"/>
              <a:gd name="T11" fmla="*/ 558 h 1884"/>
              <a:gd name="T12" fmla="*/ 1212 w 1212"/>
              <a:gd name="T13" fmla="*/ 912 h 1884"/>
              <a:gd name="T14" fmla="*/ 720 w 1212"/>
              <a:gd name="T15" fmla="*/ 1668 h 1884"/>
              <a:gd name="T16" fmla="*/ 720 w 1212"/>
              <a:gd name="T17" fmla="*/ 1884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884">
                <a:moveTo>
                  <a:pt x="0" y="702"/>
                </a:moveTo>
                <a:lnTo>
                  <a:pt x="0" y="228"/>
                </a:lnTo>
                <a:lnTo>
                  <a:pt x="156" y="228"/>
                </a:lnTo>
                <a:lnTo>
                  <a:pt x="612" y="0"/>
                </a:lnTo>
                <a:lnTo>
                  <a:pt x="714" y="0"/>
                </a:lnTo>
                <a:lnTo>
                  <a:pt x="714" y="558"/>
                </a:lnTo>
                <a:lnTo>
                  <a:pt x="1212" y="912"/>
                </a:lnTo>
                <a:lnTo>
                  <a:pt x="720" y="1668"/>
                </a:lnTo>
                <a:lnTo>
                  <a:pt x="720" y="1884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Line 1256"/>
          <p:cNvSpPr>
            <a:spLocks noChangeShapeType="1"/>
          </p:cNvSpPr>
          <p:nvPr/>
        </p:nvSpPr>
        <p:spPr bwMode="auto">
          <a:xfrm>
            <a:off x="6646070" y="4564065"/>
            <a:ext cx="1191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Title 2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Circuit Switching </a:t>
            </a:r>
            <a:endParaRPr lang="en-US" b="1" u="sng" dirty="0"/>
          </a:p>
        </p:txBody>
      </p:sp>
      <p:sp>
        <p:nvSpPr>
          <p:cNvPr id="225" name="TextBox 224"/>
          <p:cNvSpPr txBox="1"/>
          <p:nvPr/>
        </p:nvSpPr>
        <p:spPr>
          <a:xfrm>
            <a:off x="228600" y="1010245"/>
            <a:ext cx="49643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Circuit switching is a technique that directly connects the sender and the receiver in an unbroken path.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Telephone switching equipment, for example, establishes a path that connects the caller's telephone to the receiver's telephone by making a physical connection.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With this type of switching technique, once a connection is established, a dedicated path exists between both ends until the connection is terminated.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Routing decisions must be made when the circuit is first established, but there are no decisions made after that time</a:t>
            </a:r>
          </a:p>
        </p:txBody>
      </p:sp>
    </p:spTree>
    <p:extLst>
      <p:ext uri="{BB962C8B-B14F-4D97-AF65-F5344CB8AC3E}">
        <p14:creationId xmlns="" xmlns:p14="http://schemas.microsoft.com/office/powerpoint/2010/main" val="23890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B87845-91DB-4F3E-9DD4-56F53BB216DE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8195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b="1" u="sng" dirty="0" smtClean="0"/>
              <a:t>Circuit Switching</a:t>
            </a:r>
          </a:p>
        </p:txBody>
      </p:sp>
      <p:sp>
        <p:nvSpPr>
          <p:cNvPr id="8196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SimSun" pitchFamily="2" charset="-122"/>
              </a:rPr>
              <a:t>Circuit switching: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SimSun" pitchFamily="2" charset="-122"/>
              </a:rPr>
              <a:t>There is a d</a:t>
            </a:r>
            <a:r>
              <a:rPr lang="en-US" altLang="en-US" dirty="0" smtClean="0"/>
              <a:t>edicated communication path between two stations (end-to-end)</a:t>
            </a:r>
            <a:endParaRPr lang="en-US" altLang="zh-CN" dirty="0" smtClean="0">
              <a:ea typeface="SimSun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SimSun" pitchFamily="2" charset="-122"/>
              </a:rPr>
              <a:t>The path is a connected sequence of links between network nodes. On each physical link, a logical channel is dedicated to the connection.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SimSun" pitchFamily="2" charset="-122"/>
              </a:rPr>
              <a:t>Communication via circuit switching has t</a:t>
            </a:r>
            <a:r>
              <a:rPr lang="en-US" altLang="en-US" sz="2800" dirty="0" smtClean="0"/>
              <a:t>hree phases</a:t>
            </a:r>
            <a:r>
              <a:rPr lang="en-US" altLang="zh-CN" sz="2800" dirty="0" smtClean="0">
                <a:ea typeface="SimSun" pitchFamily="2" charset="-122"/>
              </a:rPr>
              <a:t>:</a:t>
            </a:r>
            <a:endParaRPr lang="en-US" altLang="en-US" sz="2800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Circuit establishment (link by link)</a:t>
            </a:r>
            <a:endParaRPr lang="en-US" altLang="zh-CN" dirty="0" smtClean="0">
              <a:ea typeface="SimSun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dirty="0" smtClean="0">
                <a:ea typeface="SimSun" pitchFamily="2" charset="-122"/>
              </a:rPr>
              <a:t>Routing &amp; resource allocation (FDM or TDM)</a:t>
            </a:r>
            <a:endParaRPr lang="en-US" altLang="en-US" sz="2800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transfer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Circuit disconnect</a:t>
            </a:r>
            <a:endParaRPr lang="en-US" altLang="zh-CN" dirty="0" smtClean="0">
              <a:ea typeface="SimSun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dirty="0" err="1" smtClean="0">
                <a:ea typeface="SimSun" pitchFamily="2" charset="-122"/>
              </a:rPr>
              <a:t>Deallocate</a:t>
            </a:r>
            <a:r>
              <a:rPr lang="en-US" altLang="zh-CN" sz="2800" dirty="0" smtClean="0">
                <a:ea typeface="SimSun" pitchFamily="2" charset="-122"/>
              </a:rPr>
              <a:t> the dedicated resources</a:t>
            </a: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The switches must know how to find the route to the destination and how to allocate bandwidth (channel) to establish </a:t>
            </a:r>
            <a:r>
              <a:rPr lang="en-US" altLang="zh-CN" sz="2800" dirty="0" smtClean="0">
                <a:ea typeface="SimSun" pitchFamily="2" charset="-122"/>
              </a:rPr>
              <a:t>a </a:t>
            </a:r>
            <a:r>
              <a:rPr lang="en-US" altLang="en-US" sz="2800" dirty="0" smtClean="0"/>
              <a:t>connection.</a:t>
            </a:r>
            <a:endParaRPr lang="en-US" altLang="zh-CN" sz="2800" dirty="0" smtClean="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circuit-switched network is made of a set of switches connected by physical links, in which  each link is divided into </a:t>
            </a:r>
            <a:r>
              <a:rPr lang="en-US" i="1" dirty="0" smtClean="0"/>
              <a:t>n</a:t>
            </a:r>
            <a:r>
              <a:rPr lang="en-US" dirty="0" smtClean="0"/>
              <a:t> channels.</a:t>
            </a:r>
          </a:p>
          <a:p>
            <a:pPr algn="just"/>
            <a:r>
              <a:rPr lang="en-US" dirty="0" smtClean="0"/>
              <a:t>In circuit switching, the resources need to be  reserved during the setup phase;</a:t>
            </a:r>
            <a:br>
              <a:rPr lang="en-US" dirty="0" smtClean="0"/>
            </a:br>
            <a:r>
              <a:rPr lang="en-US" dirty="0" smtClean="0"/>
              <a:t>the resources remain dedicated for the entire duration of data transfer until the teardown phase.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1603</Words>
  <Application>Microsoft Office PowerPoint</Application>
  <PresentationFormat>On-screen Show (4:3)</PresentationFormat>
  <Paragraphs>216</Paragraphs>
  <Slides>36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Clip</vt:lpstr>
      <vt:lpstr>Slide 1</vt:lpstr>
      <vt:lpstr>Overview</vt:lpstr>
      <vt:lpstr>Switched Communications Networks</vt:lpstr>
      <vt:lpstr>Simple Switching Network</vt:lpstr>
      <vt:lpstr>Slide 5</vt:lpstr>
      <vt:lpstr>Switching Nodes</vt:lpstr>
      <vt:lpstr>Circuit Switching </vt:lpstr>
      <vt:lpstr>Circuit Switching</vt:lpstr>
      <vt:lpstr>Slide 9</vt:lpstr>
      <vt:lpstr>Slide 10</vt:lpstr>
      <vt:lpstr>Circuit Switching Properties</vt:lpstr>
      <vt:lpstr> Circuit Switching: Advantage </vt:lpstr>
      <vt:lpstr> Circuit Switching: disadvantage </vt:lpstr>
      <vt:lpstr>Packet Switching Principles</vt:lpstr>
      <vt:lpstr>Basic Operation</vt:lpstr>
      <vt:lpstr>Use of Packets</vt:lpstr>
      <vt:lpstr>Advantages of Packet Switching</vt:lpstr>
      <vt:lpstr>Packet Switching Technique</vt:lpstr>
      <vt:lpstr>Datagram</vt:lpstr>
      <vt:lpstr>Datagram</vt:lpstr>
      <vt:lpstr>Slide 21</vt:lpstr>
      <vt:lpstr>Datagram Approach</vt:lpstr>
      <vt:lpstr>Datagram Approach</vt:lpstr>
      <vt:lpstr>Slide 24</vt:lpstr>
      <vt:lpstr>Virtual Circuit</vt:lpstr>
      <vt:lpstr>Virtual Circuit</vt:lpstr>
      <vt:lpstr>Slide 27</vt:lpstr>
      <vt:lpstr> Advantages of Virtual Circuit </vt:lpstr>
      <vt:lpstr> Disadvantages of Virtual Circuit </vt:lpstr>
      <vt:lpstr>Virtual Circuits vs. Datagram</vt:lpstr>
      <vt:lpstr>Comparison</vt:lpstr>
      <vt:lpstr>Circuit Switching  vs. Virtual Circuits</vt:lpstr>
      <vt:lpstr>Virtual Circuits v Datagram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raBn</dc:creator>
  <cp:lastModifiedBy>Rabindra</cp:lastModifiedBy>
  <cp:revision>9</cp:revision>
  <dcterms:created xsi:type="dcterms:W3CDTF">2015-01-11T00:12:35Z</dcterms:created>
  <dcterms:modified xsi:type="dcterms:W3CDTF">2017-08-09T16:00:57Z</dcterms:modified>
</cp:coreProperties>
</file>