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432" r:id="rId3"/>
    <p:sldId id="433" r:id="rId4"/>
    <p:sldId id="434" r:id="rId5"/>
    <p:sldId id="435" r:id="rId6"/>
    <p:sldId id="436" r:id="rId7"/>
    <p:sldId id="258" r:id="rId8"/>
    <p:sldId id="424" r:id="rId9"/>
    <p:sldId id="259" r:id="rId10"/>
    <p:sldId id="260" r:id="rId11"/>
    <p:sldId id="261" r:id="rId12"/>
    <p:sldId id="262" r:id="rId13"/>
    <p:sldId id="425" r:id="rId14"/>
    <p:sldId id="426" r:id="rId15"/>
    <p:sldId id="427" r:id="rId16"/>
    <p:sldId id="428" r:id="rId17"/>
    <p:sldId id="263" r:id="rId18"/>
    <p:sldId id="264" r:id="rId19"/>
    <p:sldId id="265" r:id="rId20"/>
    <p:sldId id="266" r:id="rId21"/>
    <p:sldId id="268" r:id="rId22"/>
    <p:sldId id="270" r:id="rId23"/>
    <p:sldId id="271" r:id="rId24"/>
    <p:sldId id="272" r:id="rId25"/>
    <p:sldId id="273" r:id="rId26"/>
    <p:sldId id="274" r:id="rId27"/>
    <p:sldId id="422" r:id="rId28"/>
    <p:sldId id="437" r:id="rId29"/>
    <p:sldId id="275" r:id="rId30"/>
    <p:sldId id="423" r:id="rId31"/>
    <p:sldId id="276" r:id="rId32"/>
    <p:sldId id="279" r:id="rId33"/>
    <p:sldId id="280" r:id="rId34"/>
    <p:sldId id="281" r:id="rId35"/>
    <p:sldId id="438" r:id="rId36"/>
    <p:sldId id="282" r:id="rId37"/>
    <p:sldId id="283" r:id="rId38"/>
    <p:sldId id="284" r:id="rId39"/>
    <p:sldId id="285" r:id="rId40"/>
    <p:sldId id="286" r:id="rId41"/>
    <p:sldId id="291" r:id="rId42"/>
    <p:sldId id="292" r:id="rId43"/>
    <p:sldId id="293" r:id="rId44"/>
    <p:sldId id="294" r:id="rId45"/>
    <p:sldId id="295" r:id="rId46"/>
    <p:sldId id="296" r:id="rId47"/>
    <p:sldId id="297" r:id="rId48"/>
    <p:sldId id="429" r:id="rId49"/>
    <p:sldId id="430" r:id="rId50"/>
    <p:sldId id="431" r:id="rId51"/>
    <p:sldId id="303"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9" r:id="rId91"/>
    <p:sldId id="370" r:id="rId92"/>
    <p:sldId id="371" r:id="rId93"/>
    <p:sldId id="372" r:id="rId94"/>
    <p:sldId id="373" r:id="rId95"/>
    <p:sldId id="374" r:id="rId96"/>
    <p:sldId id="375" r:id="rId97"/>
    <p:sldId id="376" r:id="rId98"/>
    <p:sldId id="377" r:id="rId99"/>
    <p:sldId id="379" r:id="rId100"/>
    <p:sldId id="380" r:id="rId101"/>
    <p:sldId id="381" r:id="rId102"/>
    <p:sldId id="382" r:id="rId103"/>
    <p:sldId id="383"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0" r:id="rId141"/>
    <p:sldId id="421"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6C253-B119-42BB-81BE-6015C65C0BA2}" type="datetimeFigureOut">
              <a:rPr lang="en-US" smtClean="0"/>
              <a:pPr/>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FCE7B-362B-4E42-AD83-A14867EA31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2B891D70-120A-42BF-8673-0791C71F8AB5}" type="slidenum">
              <a:rPr lang="en-US" altLang="ko-KR" smtClean="0">
                <a:latin typeface="Arial" pitchFamily="34" charset="0"/>
                <a:cs typeface="Arial" pitchFamily="34" charset="0"/>
              </a:rPr>
              <a:pPr/>
              <a:t>5</a:t>
            </a:fld>
            <a:endParaRPr lang="en-US" altLang="ko-KR" smtClean="0">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bwMode="auto">
          <a:xfrm>
            <a:off x="3430588" y="2424113"/>
            <a:ext cx="0" cy="0"/>
          </a:xfrm>
          <a:noFill/>
          <a:ln>
            <a:solidFill>
              <a:srgbClr val="000000"/>
            </a:solidFill>
            <a:miter lim="800000"/>
            <a:headEnd/>
            <a:tailEnd/>
          </a:ln>
        </p:spPr>
      </p:sp>
      <p:sp>
        <p:nvSpPr>
          <p:cNvPr id="32772" name="Rectangle 3"/>
          <p:cNvSpPr>
            <a:spLocks noGrp="1" noChangeArrowheads="1"/>
          </p:cNvSpPr>
          <p:nvPr>
            <p:ph type="body" idx="1"/>
          </p:nvPr>
        </p:nvSpPr>
        <p:spPr bwMode="auto">
          <a:xfrm>
            <a:off x="914615" y="6329114"/>
            <a:ext cx="1561930" cy="170820"/>
          </a:xfrm>
          <a:noFill/>
        </p:spPr>
        <p:txBody>
          <a:bodyPr wrap="square" numCol="1" anchor="t" anchorCtr="0" compatLnSpc="1">
            <a:prstTxWarp prst="textNoShape">
              <a:avLst/>
            </a:prstTxWarp>
          </a:bodyPr>
          <a:lstStyle/>
          <a:p>
            <a:endParaRPr lang="ko-KR" altLang="ko-K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DE6C5-88B8-4368-A643-1EC680B7D1A1}" type="slidenum">
              <a:rPr lang="en-US"/>
              <a:pPr/>
              <a:t>47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DBFC3-3F3C-4F8A-BF29-7872E8ECD26C}" type="slidenum">
              <a:rPr lang="en-US"/>
              <a:pPr/>
              <a:t>51</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3E767BE-7AAE-4415-961D-EC80C126D38B}" type="slidenum">
              <a:rPr lang="en-US"/>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CD6BBF8-D15A-4723-9808-B9C9506306E1}" type="slidenum">
              <a:rPr lang="en-US"/>
              <a:pPr/>
              <a:t>54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2009F55-9E6D-45E5-B840-9F94E022DE2D}" type="slidenum">
              <a:rPr lang="en-US" altLang="zh-CN"/>
              <a:pPr/>
              <a:t>56</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331686B-4D8F-41CC-AC66-63EB0B6E4D6A}" type="slidenum">
              <a:rPr lang="en-US" altLang="zh-CN"/>
              <a:pPr/>
              <a:t>57</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E1097B6-30E1-4C74-9D6C-69A3FEDA5D45}" type="slidenum">
              <a:rPr lang="en-US" altLang="zh-CN"/>
              <a:pPr/>
              <a:t>58</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9C6D276-2396-41DB-BA63-756843F1860E}" type="slidenum">
              <a:rPr lang="en-US" altLang="zh-CN"/>
              <a:pPr/>
              <a:t>59</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B5FF59-6C84-434C-8274-B3DE5CCEDF8A}" type="slidenum">
              <a:rPr lang="en-US" altLang="zh-CN"/>
              <a:pPr/>
              <a:t>60</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C941B2C-27B0-428E-AB65-BC775674AA8B}" type="slidenum">
              <a:rPr lang="en-US" altLang="zh-CN"/>
              <a:pPr/>
              <a:t>61</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80F9686-05EC-4EA7-A97B-A291A5D1F079}" type="slidenum">
              <a:rPr lang="en-IN" smtClean="0"/>
              <a:pPr/>
              <a:t>8</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8596F2F-AE85-4CE0-82F5-417035E8122A}" type="slidenum">
              <a:rPr lang="en-US" altLang="zh-CN"/>
              <a:pPr/>
              <a:t>62</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543B38-4ABB-4B0F-A479-DE69690E3A3E}" type="slidenum">
              <a:rPr lang="en-US" altLang="zh-CN"/>
              <a:pPr/>
              <a:t>63</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22AF7E2-86FB-402A-A992-23DF29B00B42}" type="slidenum">
              <a:rPr lang="en-US" altLang="zh-CN"/>
              <a:pPr/>
              <a:t>64</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74D1-57A5-4B3B-960D-C77AC7924296}" type="slidenum">
              <a:rPr lang="en-US"/>
              <a:pPr/>
              <a:t>107</a:t>
            </a:fld>
            <a:endParaRPr lang="en-US"/>
          </a:p>
        </p:txBody>
      </p:sp>
      <p:sp>
        <p:nvSpPr>
          <p:cNvPr id="444418" name="Rectangle 2"/>
          <p:cNvSpPr>
            <a:spLocks noGrp="1" noRot="1" noChangeAspect="1" noChangeArrowheads="1" noTextEdit="1"/>
          </p:cNvSpPr>
          <p:nvPr>
            <p:ph type="sldImg"/>
          </p:nvPr>
        </p:nvSpPr>
        <p:spPr>
          <a:xfrm>
            <a:off x="1128713" y="685800"/>
            <a:ext cx="4572000" cy="3429000"/>
          </a:xfrm>
          <a:ln/>
        </p:spPr>
      </p:sp>
      <p:sp>
        <p:nvSpPr>
          <p:cNvPr id="444419" name="Rectangle 3"/>
          <p:cNvSpPr>
            <a:spLocks noGrp="1" noChangeArrowheads="1"/>
          </p:cNvSpPr>
          <p:nvPr>
            <p:ph type="body" idx="1"/>
          </p:nvPr>
        </p:nvSpPr>
        <p:spPr>
          <a:xfrm>
            <a:off x="914401" y="4343401"/>
            <a:ext cx="5029200" cy="4114800"/>
          </a:xfrm>
        </p:spPr>
        <p:txBody>
          <a:bodyPr/>
          <a:lstStyle/>
          <a:p>
            <a:pPr>
              <a:lnSpc>
                <a:spcPct val="90000"/>
              </a:lnSpc>
            </a:pPr>
            <a:r>
              <a:rPr lang="en-US" sz="900" b="1"/>
              <a:t>Examples of Firewall Implementations</a:t>
            </a:r>
          </a:p>
          <a:p>
            <a:pPr>
              <a:lnSpc>
                <a:spcPct val="90000"/>
              </a:lnSpc>
            </a:pPr>
            <a:r>
              <a:rPr lang="en-US" sz="900"/>
              <a:t>Firewall implementations can take advantage of the functionality available in a variety of firewall designs to provide a robust layered approach in protecting an organization’s information assets. Commonly used implementations available today include:</a:t>
            </a:r>
          </a:p>
          <a:p>
            <a:pPr marL="228600" lvl="1" indent="-114300">
              <a:lnSpc>
                <a:spcPct val="90000"/>
              </a:lnSpc>
              <a:buFontTx/>
              <a:buChar char="•"/>
            </a:pPr>
            <a:r>
              <a:rPr lang="en-US" sz="900"/>
              <a:t>Screened-host firewall—Utilizing a packet filtering router and a bastion host, this approach implements basic network layer security (packet filtering) and application server security (proxy services). An intruder in this configuration has to penetrate two separate systems before the security of the private network can be compromised. This firewall system is configured with the bastion host connected to the private network with a packet-filtering router between the Internet and the bastion host. Router filtering rules allow inbound traffic to access only the bastion host, which blocks access to internal systems. Since the inside hosts reside on the same network as the bastion host, the security policy of the organization determines whether inside systems are permitted direct access to the Internet, or whether they are required to use the proxy services on the bastion host.</a:t>
            </a:r>
          </a:p>
          <a:p>
            <a:pPr marL="228600" lvl="1" indent="-114300">
              <a:lnSpc>
                <a:spcPct val="90000"/>
              </a:lnSpc>
              <a:buFontTx/>
              <a:buChar char="•"/>
            </a:pPr>
            <a:r>
              <a:rPr lang="en-US" sz="900"/>
              <a:t>Dual-homed firewall—A firewall system that has two or more network interfaces, each of which is connected to a different network. In a firewall configuration, a dual-homed firewall usually acts to block or filter some or all of the traffic trying to pass between the networks. A dual-homed firewall system is a more restrictive form of a screened-host firewall system, when a dual-homed bastion host is configured with one interface established for information servers and another for private network host computers.</a:t>
            </a:r>
          </a:p>
          <a:p>
            <a:pPr marL="228600" lvl="1" indent="-114300">
              <a:lnSpc>
                <a:spcPct val="90000"/>
              </a:lnSpc>
              <a:buFontTx/>
              <a:buChar char="•"/>
            </a:pPr>
            <a:r>
              <a:rPr lang="en-US" sz="900"/>
              <a:t>Demilitarized zone (DMZ) or screened-subnet firewall—Utilizing two packet filtering routers and a bastion host, this approach creates the most secure firewall system, since it supports both network and application-level security while defining a separate demilitarized zone network. The DMZ functions as a small isolated network for an organization’s public servers, bastion host information servers and modem pools. Typically, DMZs are configured to limit access from the Internet and the organization’s private network. Incoming traffic access is restricted into the DMZ network by the outside router and protects the organization against certain attacks by limiting the services available for use. Consequently, external systems can access only the bastion host (and its proxying service capabilities to internal systems) and possibly information servers in the DMZ. The inside router provides a second line of defense, managing DMZ access to the private network, while accepting only traffic originating from the bastion host. For outbound traffic, the inside router manages private network access to the DMZ network. It permits internal systems to access only the bastion host and information servers in the DMZ. The filtering rules on the outside router require the use of proxy services by accepting only outbound traffic on the bastion host. The key benefits of this system are that an intruder must penetrate three separate devices, private network addresses are not disclosed to the Internet, and internal systems do not have direct access to the Internet.</a:t>
            </a:r>
            <a:endParaRPr lang="es-ES" sz="9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99A77-D927-4410-B075-27A03B04EF84}" type="slidenum">
              <a:rPr lang="en-US"/>
              <a:pPr/>
              <a:t>108</a:t>
            </a:fld>
            <a:endParaRPr lang="en-US"/>
          </a:p>
        </p:txBody>
      </p:sp>
      <p:sp>
        <p:nvSpPr>
          <p:cNvPr id="446466" name="Rectangle 2"/>
          <p:cNvSpPr>
            <a:spLocks noGrp="1" noRot="1" noChangeAspect="1" noChangeArrowheads="1" noTextEdit="1"/>
          </p:cNvSpPr>
          <p:nvPr>
            <p:ph type="sldImg"/>
          </p:nvPr>
        </p:nvSpPr>
        <p:spPr>
          <a:xfrm>
            <a:off x="1128713" y="685800"/>
            <a:ext cx="4572000" cy="3429000"/>
          </a:xfrm>
          <a:ln/>
        </p:spPr>
      </p:sp>
      <p:sp>
        <p:nvSpPr>
          <p:cNvPr id="446467" name="Rectangle 3"/>
          <p:cNvSpPr>
            <a:spLocks noGrp="1" noChangeArrowheads="1"/>
          </p:cNvSpPr>
          <p:nvPr>
            <p:ph type="body" idx="1"/>
          </p:nvPr>
        </p:nvSpPr>
        <p:spPr>
          <a:xfrm>
            <a:off x="914401" y="4343401"/>
            <a:ext cx="5029200" cy="4114800"/>
          </a:xfrm>
        </p:spPr>
        <p:txBody>
          <a:bodyPr/>
          <a:lstStyle/>
          <a:p>
            <a:r>
              <a:rPr lang="en-US" b="1"/>
              <a:t>Firewall Issues</a:t>
            </a:r>
            <a:endParaRPr lang="en-US"/>
          </a:p>
          <a:p>
            <a:r>
              <a:rPr lang="en-US"/>
              <a:t>Problems faced by organizations that have implemented firewalls include:</a:t>
            </a:r>
          </a:p>
          <a:p>
            <a:pPr marL="228600" lvl="1" indent="-114300">
              <a:buFontTx/>
              <a:buChar char="•"/>
            </a:pPr>
            <a:r>
              <a:rPr lang="en-US"/>
              <a:t>A false sense of security may exist where management feels that no further security checks and controls are needed on the internal network (i.e., the majority of incidents are caused by insiders, who are not controlled by firewalls).</a:t>
            </a:r>
          </a:p>
          <a:p>
            <a:pPr marL="228600" lvl="1" indent="-114300">
              <a:buFontTx/>
              <a:buChar char="•"/>
            </a:pPr>
            <a:r>
              <a:rPr lang="en-US"/>
              <a:t>The circumvention of firewalls through the use of modems may connect users directly to Internet service providers. Management should provide assurance that the use of modems when a firewall exists is strictly controlled or prohibited altogether.</a:t>
            </a:r>
          </a:p>
          <a:p>
            <a:pPr marL="228600" lvl="1" indent="-114300">
              <a:buFontTx/>
              <a:buChar char="•"/>
            </a:pPr>
            <a:r>
              <a:rPr lang="en-US"/>
              <a:t>Misconfigured firewalls may allow unknown and dangerous services to pass through freely.</a:t>
            </a:r>
          </a:p>
          <a:p>
            <a:pPr marL="228600" lvl="1" indent="-114300">
              <a:buFontTx/>
              <a:buChar char="•"/>
            </a:pPr>
            <a:r>
              <a:rPr lang="en-US"/>
              <a:t>What constitutes a firewall may be misunderstood (e.g., companies claiming to have a firewall merely have a screening router).</a:t>
            </a:r>
          </a:p>
          <a:p>
            <a:pPr marL="228600" lvl="1" indent="-114300">
              <a:buFontTx/>
              <a:buChar char="•"/>
            </a:pPr>
            <a:r>
              <a:rPr lang="en-US"/>
              <a:t>Monitoring activities may not occur on a regular basis (i.e., log settings not appropriately applied and reviewed).</a:t>
            </a:r>
          </a:p>
          <a:p>
            <a:pPr marL="228600" lvl="1" indent="-114300">
              <a:buFontTx/>
              <a:buChar char="•"/>
            </a:pPr>
            <a:r>
              <a:rPr lang="en-US"/>
              <a:t>Firewall policies may not be maintained regularly.</a:t>
            </a:r>
          </a:p>
          <a:p>
            <a:pPr marL="228600" lvl="1" indent="-114300">
              <a:buFontTx/>
              <a:buChar char="•"/>
            </a:pPr>
            <a:r>
              <a:rPr lang="es-ES">
                <a:latin typeface="TimesNewRomanPS" charset="0"/>
              </a:rPr>
              <a:t>Most firewalls operate at the network layer; therefore, they do not stop any application-based or input-based attacks.</a:t>
            </a:r>
          </a:p>
          <a:p>
            <a:pPr marL="228600" lvl="1" indent="-114300"/>
            <a:r>
              <a:rPr lang="es-ES">
                <a:latin typeface="TimesNewRomanPS" charset="0"/>
              </a:rPr>
              <a:t>   Examples of such attacks include SQL injection and buffer-overflow attacks. Newer-generation firewalls are able to</a:t>
            </a:r>
          </a:p>
          <a:p>
            <a:pPr marL="228600" lvl="1" indent="-114300"/>
            <a:r>
              <a:rPr lang="es-ES">
                <a:latin typeface="TimesNewRomanPS" charset="0"/>
              </a:rPr>
              <a:t>   inspect traffic at the application layer and stop some of these attacks.</a:t>
            </a:r>
          </a:p>
          <a:p>
            <a:pPr marL="228600" lvl="1" indent="-114300"/>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7B79C-6695-45B0-ACA4-447AB2836C04}" type="slidenum">
              <a:rPr lang="en-US"/>
              <a:pPr/>
              <a:t>123</a:t>
            </a:fld>
            <a:endParaRPr lang="en-US"/>
          </a:p>
        </p:txBody>
      </p:sp>
      <p:sp>
        <p:nvSpPr>
          <p:cNvPr id="412674" name="Rectangle 2"/>
          <p:cNvSpPr>
            <a:spLocks noGrp="1" noRot="1" noChangeAspect="1" noChangeArrowheads="1" noTextEdit="1"/>
          </p:cNvSpPr>
          <p:nvPr>
            <p:ph type="sldImg"/>
          </p:nvPr>
        </p:nvSpPr>
        <p:spPr>
          <a:xfrm>
            <a:off x="1150938" y="690563"/>
            <a:ext cx="4556125" cy="3417887"/>
          </a:xfrm>
          <a:ln w="12700" cap="flat">
            <a:solidFill>
              <a:schemeClr val="tx1"/>
            </a:solidFill>
          </a:ln>
        </p:spPr>
      </p:sp>
      <p:sp>
        <p:nvSpPr>
          <p:cNvPr id="412675" name="Rectangle 3"/>
          <p:cNvSpPr>
            <a:spLocks noGrp="1" noChangeArrowheads="1"/>
          </p:cNvSpPr>
          <p:nvPr>
            <p:ph type="body" idx="1"/>
          </p:nvPr>
        </p:nvSpPr>
        <p:spPr>
          <a:xfrm>
            <a:off x="914401" y="4343400"/>
            <a:ext cx="5029200" cy="4116388"/>
          </a:xfrm>
          <a:ln/>
        </p:spPr>
        <p:txBody>
          <a:bodyPr lIns="90488" tIns="44450" rIns="90488" bIns="4445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D62DC-C75E-4915-B73D-C9BCC99E139C}" type="slidenum">
              <a:rPr lang="en-US"/>
              <a:pPr/>
              <a:t>27</a:t>
            </a:fld>
            <a:endParaRPr lang="en-US"/>
          </a:p>
        </p:txBody>
      </p:sp>
      <p:sp>
        <p:nvSpPr>
          <p:cNvPr id="19458" name="Rectangle 2"/>
          <p:cNvSpPr>
            <a:spLocks noGrp="1" noRot="1" noChangeAspect="1" noChangeArrowheads="1" noTextEdit="1"/>
          </p:cNvSpPr>
          <p:nvPr>
            <p:ph type="sldImg"/>
          </p:nvPr>
        </p:nvSpPr>
        <p:spPr>
          <a:xfrm>
            <a:off x="1144588" y="685800"/>
            <a:ext cx="4572000" cy="3429000"/>
          </a:xfrm>
          <a:ln/>
        </p:spPr>
      </p:sp>
      <p:sp>
        <p:nvSpPr>
          <p:cNvPr id="19459" name="Rectangle 3"/>
          <p:cNvSpPr>
            <a:spLocks noGrp="1" noChangeArrowheads="1"/>
          </p:cNvSpPr>
          <p:nvPr>
            <p:ph type="body" idx="1"/>
          </p:nvPr>
        </p:nvSpPr>
        <p:spPr>
          <a:noFill/>
        </p:spPr>
        <p:txBody>
          <a:bodyPr lIns="90567" tIns="45283" rIns="90567" bIns="45283"/>
          <a:lstStyle/>
          <a:p>
            <a:r>
              <a:rPr lang="en-US" dirty="0"/>
              <a:t>Detail the five ingredients of the symmetric cipher model, shown in Stallings Figure 2.1:</a:t>
            </a:r>
          </a:p>
          <a:p>
            <a:pPr>
              <a:buFontTx/>
              <a:buChar char="-"/>
            </a:pPr>
            <a:r>
              <a:rPr lang="en-US" dirty="0"/>
              <a:t>plaintext - original message</a:t>
            </a:r>
          </a:p>
          <a:p>
            <a:pPr>
              <a:buFontTx/>
              <a:buChar char="-"/>
            </a:pPr>
            <a:r>
              <a:rPr lang="en-US" dirty="0"/>
              <a:t>encryption algorithm – performs substitutions/transformations on plaintext</a:t>
            </a:r>
          </a:p>
          <a:p>
            <a:pPr>
              <a:buFontTx/>
              <a:buChar char="-"/>
            </a:pPr>
            <a:r>
              <a:rPr lang="en-US" dirty="0"/>
              <a:t>secret key – control exact substitutions/transformations used in encryption algorithm</a:t>
            </a:r>
          </a:p>
          <a:p>
            <a:pPr>
              <a:buFontTx/>
              <a:buChar char="-"/>
            </a:pPr>
            <a:r>
              <a:rPr lang="en-US" dirty="0" err="1"/>
              <a:t>ciphertext</a:t>
            </a:r>
            <a:r>
              <a:rPr lang="en-US" dirty="0"/>
              <a:t> - scrambled message</a:t>
            </a:r>
          </a:p>
          <a:p>
            <a:pPr>
              <a:buFontTx/>
              <a:buChar char="-"/>
            </a:pPr>
            <a:r>
              <a:rPr lang="en-US" dirty="0"/>
              <a:t>decryption algorithm – inverse of encryption algorithm</a:t>
            </a:r>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49040-E8CC-4193-8B97-A279450406C7}" type="slidenum">
              <a:rPr lang="en-US"/>
              <a:pPr/>
              <a:t>41</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783C6-0094-4920-86BF-BD334190584B}" type="slidenum">
              <a:rPr lang="en-US"/>
              <a:pPr/>
              <a:t>43</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F03B9-05DA-4A18-BD08-9E9F75931C15}" type="slidenum">
              <a:rPr lang="en-US"/>
              <a:pPr/>
              <a:t>44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F3BC3-35AC-4337-8038-CFFABFF6A23D}" type="slidenum">
              <a:rPr lang="en-US"/>
              <a:pPr/>
              <a:t>45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19C3E-E293-4306-91D2-A65B7C545F12}" type="slidenum">
              <a:rPr lang="en-US"/>
              <a:pPr/>
              <a:t>46</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D65A78-8E9A-4316-83A1-D42DDC70FFA2}" type="datetimeFigureOut">
              <a:rPr lang="en-US" smtClean="0"/>
              <a:pPr/>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65A78-8E9A-4316-83A1-D42DDC70FFA2}" type="datetimeFigureOut">
              <a:rPr lang="en-US" smtClean="0"/>
              <a:pPr/>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65A78-8E9A-4316-83A1-D42DDC70FFA2}" type="datetimeFigureOut">
              <a:rPr lang="en-US" smtClean="0"/>
              <a:pPr/>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6096000" cy="381000"/>
          </a:xfrm>
        </p:spPr>
        <p:txBody>
          <a:bodyPr/>
          <a:lstStyle>
            <a:lvl1pPr>
              <a:defRPr/>
            </a:lvl1pPr>
          </a:lstStyle>
          <a:p>
            <a:r>
              <a:rPr lang="en-US"/>
              <a:t>Security+ Guide to Network Security Fundamentals, 2eCISSP Guide to Security Essentials</a:t>
            </a:r>
          </a:p>
        </p:txBody>
      </p:sp>
      <p:sp>
        <p:nvSpPr>
          <p:cNvPr id="6" name="Slide Number Placeholder 5"/>
          <p:cNvSpPr>
            <a:spLocks noGrp="1"/>
          </p:cNvSpPr>
          <p:nvPr>
            <p:ph type="sldNum" sz="quarter" idx="11"/>
          </p:nvPr>
        </p:nvSpPr>
        <p:spPr>
          <a:xfrm>
            <a:off x="6553200" y="6324600"/>
            <a:ext cx="2057400" cy="381000"/>
          </a:xfrm>
        </p:spPr>
        <p:txBody>
          <a:bodyPr/>
          <a:lstStyle>
            <a:lvl1pPr>
              <a:defRPr smtClean="0"/>
            </a:lvl1pPr>
          </a:lstStyle>
          <a:p>
            <a:pPr>
              <a:defRPr/>
            </a:pPr>
            <a:fld id="{3C9BDBAC-825B-4595-9F51-16C6FB7331D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533400" y="6324600"/>
            <a:ext cx="6096000" cy="381000"/>
          </a:xfrm>
        </p:spPr>
        <p:txBody>
          <a:bodyPr/>
          <a:lstStyle>
            <a:lvl1pPr>
              <a:defRPr/>
            </a:lvl1pPr>
          </a:lstStyle>
          <a:p>
            <a:r>
              <a:rPr lang="en-US"/>
              <a:t>Security+ Guide to Network Security Fundamentals, 2eCISSP Guide to Security Essentials</a:t>
            </a:r>
          </a:p>
        </p:txBody>
      </p:sp>
      <p:sp>
        <p:nvSpPr>
          <p:cNvPr id="7" name="Slide Number Placeholder 6"/>
          <p:cNvSpPr>
            <a:spLocks noGrp="1"/>
          </p:cNvSpPr>
          <p:nvPr>
            <p:ph type="sldNum" sz="quarter" idx="11"/>
          </p:nvPr>
        </p:nvSpPr>
        <p:spPr>
          <a:xfrm>
            <a:off x="6553200" y="6324600"/>
            <a:ext cx="2057400" cy="381000"/>
          </a:xfrm>
        </p:spPr>
        <p:txBody>
          <a:bodyPr/>
          <a:lstStyle>
            <a:lvl1pPr>
              <a:defRPr smtClean="0"/>
            </a:lvl1pPr>
          </a:lstStyle>
          <a:p>
            <a:pPr>
              <a:defRPr/>
            </a:pPr>
            <a:fld id="{F626DA6D-CC45-4648-A08C-70A1A6EFCFB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8B51066-938D-4426-9025-B2E56D46FA5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10588" cy="1325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676400"/>
            <a:ext cx="8540750" cy="4422775"/>
          </a:xfrm>
        </p:spPr>
        <p:txBody>
          <a:bodyPr/>
          <a:lstStyle/>
          <a:p>
            <a:endParaRPr lang="en-US"/>
          </a:p>
        </p:txBody>
      </p:sp>
      <p:sp>
        <p:nvSpPr>
          <p:cNvPr id="4" name="Footer Placeholder 3"/>
          <p:cNvSpPr>
            <a:spLocks noGrp="1"/>
          </p:cNvSpPr>
          <p:nvPr>
            <p:ph type="ftr" sz="quarter" idx="10"/>
          </p:nvPr>
        </p:nvSpPr>
        <p:spPr>
          <a:xfrm>
            <a:off x="3124200" y="6245225"/>
            <a:ext cx="2895600" cy="476250"/>
          </a:xfrm>
        </p:spPr>
        <p:txBody>
          <a:bodyPr/>
          <a:lstStyle>
            <a:lvl1pPr>
              <a:defRPr/>
            </a:lvl1pPr>
          </a:lstStyle>
          <a:p>
            <a:r>
              <a:rPr lang="en-US"/>
              <a:t>© Copyright 2004 ASCIA, Inc. Proprietary and Confidential</a:t>
            </a:r>
          </a:p>
        </p:txBody>
      </p:sp>
      <p:sp>
        <p:nvSpPr>
          <p:cNvPr id="5" name="Slide Number Placeholder 4"/>
          <p:cNvSpPr>
            <a:spLocks noGrp="1"/>
          </p:cNvSpPr>
          <p:nvPr>
            <p:ph type="sldNum" sz="quarter" idx="11"/>
          </p:nvPr>
        </p:nvSpPr>
        <p:spPr>
          <a:xfrm>
            <a:off x="6553200" y="6245225"/>
            <a:ext cx="2286000" cy="476250"/>
          </a:xfrm>
        </p:spPr>
        <p:txBody>
          <a:bodyPr/>
          <a:lstStyle>
            <a:lvl1pPr>
              <a:defRPr/>
            </a:lvl1pPr>
          </a:lstStyle>
          <a:p>
            <a:fld id="{023FDA20-8087-48AA-8A01-1D51E1E8453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65A78-8E9A-4316-83A1-D42DDC70FFA2}" type="datetimeFigureOut">
              <a:rPr lang="en-US" smtClean="0"/>
              <a:pPr/>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65A78-8E9A-4316-83A1-D42DDC70FFA2}" type="datetimeFigureOut">
              <a:rPr lang="en-US" smtClean="0"/>
              <a:pPr/>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D65A78-8E9A-4316-83A1-D42DDC70FFA2}" type="datetimeFigureOut">
              <a:rPr lang="en-US" smtClean="0"/>
              <a:pPr/>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D65A78-8E9A-4316-83A1-D42DDC70FFA2}" type="datetimeFigureOut">
              <a:rPr lang="en-US" smtClean="0"/>
              <a:pPr/>
              <a:t>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D65A78-8E9A-4316-83A1-D42DDC70FFA2}" type="datetimeFigureOut">
              <a:rPr lang="en-US" smtClean="0"/>
              <a:pPr/>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65A78-8E9A-4316-83A1-D42DDC70FFA2}" type="datetimeFigureOut">
              <a:rPr lang="en-US" smtClean="0"/>
              <a:pPr/>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65A78-8E9A-4316-83A1-D42DDC70FFA2}" type="datetimeFigureOut">
              <a:rPr lang="en-US" smtClean="0"/>
              <a:pPr/>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65A78-8E9A-4316-83A1-D42DDC70FFA2}" type="datetimeFigureOut">
              <a:rPr lang="en-US" smtClean="0"/>
              <a:pPr/>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65A78-8E9A-4316-83A1-D42DDC70FFA2}" type="datetimeFigureOut">
              <a:rPr lang="en-US" smtClean="0"/>
              <a:pPr/>
              <a:t>8/12/2016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E449-1AD4-41E2-8CAC-E253F95E6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5.xml"/><Relationship Id="rId1" Type="http://schemas.openxmlformats.org/officeDocument/2006/relationships/vmlDrawing" Target="../drawings/vmlDrawing10.vml"/></Relationships>
</file>

<file path=ppt/slides/_rels/slide1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s.wm.edu/~hallyn/des/compres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6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5.wmf"/></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Chapter-7</a:t>
            </a:r>
            <a:br>
              <a:rPr lang="en-US" dirty="0" smtClean="0"/>
            </a:br>
            <a:r>
              <a:rPr lang="en-US" dirty="0" smtClean="0"/>
              <a:t>Network </a:t>
            </a:r>
            <a:r>
              <a:rPr lang="en-US" dirty="0" smtClean="0"/>
              <a:t>Security</a:t>
            </a:r>
            <a:endParaRPr lang="en-US" dirty="0"/>
          </a:p>
        </p:txBody>
      </p:sp>
      <p:sp>
        <p:nvSpPr>
          <p:cNvPr id="4" name="Subtitle 3"/>
          <p:cNvSpPr>
            <a:spLocks noGrp="1"/>
          </p:cNvSpPr>
          <p:nvPr>
            <p:ph type="subTitle" idx="1"/>
          </p:nvPr>
        </p:nvSpPr>
        <p:spPr/>
        <p:txBody>
          <a:bodyPr>
            <a:normAutofit/>
          </a:bodyPr>
          <a:lstStyle/>
          <a:p>
            <a:r>
              <a:rPr lang="en-US" sz="4400" dirty="0" smtClean="0">
                <a:solidFill>
                  <a:schemeClr val="tx1"/>
                </a:solidFill>
              </a:rPr>
              <a:t>CRYPTOGRAPY</a:t>
            </a:r>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438400" y="609601"/>
            <a:ext cx="5105400" cy="584775"/>
          </a:xfrm>
          <a:prstGeom prst="rect">
            <a:avLst/>
          </a:prstGeom>
          <a:noFill/>
          <a:ln w="9525">
            <a:noFill/>
            <a:miter lim="800000"/>
            <a:headEnd/>
            <a:tailEnd/>
          </a:ln>
        </p:spPr>
        <p:txBody>
          <a:bodyPr wrap="square">
            <a:spAutoFit/>
          </a:bodyPr>
          <a:lstStyle/>
          <a:p>
            <a:r>
              <a:rPr lang="en-US" sz="3200" dirty="0">
                <a:solidFill>
                  <a:schemeClr val="bg1"/>
                </a:solidFill>
              </a:rPr>
              <a:t>Secure </a:t>
            </a:r>
            <a:r>
              <a:rPr lang="en-US" sz="3200" dirty="0" smtClean="0">
                <a:solidFill>
                  <a:schemeClr val="bg1"/>
                </a:solidFill>
              </a:rPr>
              <a:t>Communications</a:t>
            </a:r>
            <a:endParaRPr lang="en-US" dirty="0"/>
          </a:p>
        </p:txBody>
      </p:sp>
      <p:grpSp>
        <p:nvGrpSpPr>
          <p:cNvPr id="2" name="Group 8"/>
          <p:cNvGrpSpPr>
            <a:grpSpLocks/>
          </p:cNvGrpSpPr>
          <p:nvPr/>
        </p:nvGrpSpPr>
        <p:grpSpPr bwMode="auto">
          <a:xfrm>
            <a:off x="2898775" y="2625725"/>
            <a:ext cx="1063625" cy="650875"/>
            <a:chOff x="1440" y="1654"/>
            <a:chExt cx="670" cy="410"/>
          </a:xfrm>
        </p:grpSpPr>
        <p:sp>
          <p:nvSpPr>
            <p:cNvPr id="6173" name="Rectangle 5"/>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a:p>
          </p:txBody>
        </p:sp>
        <p:sp>
          <p:nvSpPr>
            <p:cNvPr id="6174" name="Text Box 6"/>
            <p:cNvSpPr txBox="1">
              <a:spLocks noChangeArrowheads="1"/>
            </p:cNvSpPr>
            <p:nvPr/>
          </p:nvSpPr>
          <p:spPr bwMode="auto">
            <a:xfrm>
              <a:off x="1440" y="1737"/>
              <a:ext cx="622" cy="250"/>
            </a:xfrm>
            <a:prstGeom prst="rect">
              <a:avLst/>
            </a:prstGeom>
            <a:noFill/>
            <a:ln w="9525">
              <a:noFill/>
              <a:miter lim="800000"/>
              <a:headEnd/>
              <a:tailEnd/>
            </a:ln>
          </p:spPr>
          <p:txBody>
            <a:bodyPr wrap="none">
              <a:spAutoFit/>
            </a:bodyPr>
            <a:lstStyle/>
            <a:p>
              <a:r>
                <a:rPr lang="en-US" sz="2000"/>
                <a:t>Encrypt</a:t>
              </a:r>
            </a:p>
          </p:txBody>
        </p:sp>
      </p:grpSp>
      <p:grpSp>
        <p:nvGrpSpPr>
          <p:cNvPr id="3" name="Group 9"/>
          <p:cNvGrpSpPr>
            <a:grpSpLocks/>
          </p:cNvGrpSpPr>
          <p:nvPr/>
        </p:nvGrpSpPr>
        <p:grpSpPr bwMode="auto">
          <a:xfrm>
            <a:off x="5411788" y="2655888"/>
            <a:ext cx="1065212" cy="650875"/>
            <a:chOff x="1440" y="1654"/>
            <a:chExt cx="671" cy="410"/>
          </a:xfrm>
        </p:grpSpPr>
        <p:sp>
          <p:nvSpPr>
            <p:cNvPr id="6171" name="Rectangle 10"/>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a:p>
          </p:txBody>
        </p:sp>
        <p:sp>
          <p:nvSpPr>
            <p:cNvPr id="6172" name="Text Box 11"/>
            <p:cNvSpPr txBox="1">
              <a:spLocks noChangeArrowheads="1"/>
            </p:cNvSpPr>
            <p:nvPr/>
          </p:nvSpPr>
          <p:spPr bwMode="auto">
            <a:xfrm>
              <a:off x="1440" y="1737"/>
              <a:ext cx="671" cy="250"/>
            </a:xfrm>
            <a:prstGeom prst="rect">
              <a:avLst/>
            </a:prstGeom>
            <a:noFill/>
            <a:ln w="9525">
              <a:noFill/>
              <a:miter lim="800000"/>
              <a:headEnd/>
              <a:tailEnd/>
            </a:ln>
          </p:spPr>
          <p:txBody>
            <a:bodyPr wrap="none">
              <a:spAutoFit/>
            </a:bodyPr>
            <a:lstStyle/>
            <a:p>
              <a:r>
                <a:rPr lang="en-US" sz="2000"/>
                <a:t> Decrypt</a:t>
              </a:r>
            </a:p>
          </p:txBody>
        </p:sp>
      </p:grpSp>
      <p:grpSp>
        <p:nvGrpSpPr>
          <p:cNvPr id="4" name="Group 12"/>
          <p:cNvGrpSpPr>
            <a:grpSpLocks/>
          </p:cNvGrpSpPr>
          <p:nvPr/>
        </p:nvGrpSpPr>
        <p:grpSpPr bwMode="auto">
          <a:xfrm>
            <a:off x="914400" y="2625725"/>
            <a:ext cx="1063625" cy="650875"/>
            <a:chOff x="1440" y="1654"/>
            <a:chExt cx="670" cy="410"/>
          </a:xfrm>
        </p:grpSpPr>
        <p:sp>
          <p:nvSpPr>
            <p:cNvPr id="6169" name="Rectangle 13"/>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a:p>
          </p:txBody>
        </p:sp>
        <p:sp>
          <p:nvSpPr>
            <p:cNvPr id="6170" name="Text Box 14"/>
            <p:cNvSpPr txBox="1">
              <a:spLocks noChangeArrowheads="1"/>
            </p:cNvSpPr>
            <p:nvPr/>
          </p:nvSpPr>
          <p:spPr bwMode="auto">
            <a:xfrm>
              <a:off x="1440" y="1737"/>
              <a:ext cx="542" cy="250"/>
            </a:xfrm>
            <a:prstGeom prst="rect">
              <a:avLst/>
            </a:prstGeom>
            <a:noFill/>
            <a:ln w="9525">
              <a:noFill/>
              <a:miter lim="800000"/>
              <a:headEnd/>
              <a:tailEnd/>
            </a:ln>
          </p:spPr>
          <p:txBody>
            <a:bodyPr wrap="none">
              <a:spAutoFit/>
            </a:bodyPr>
            <a:lstStyle/>
            <a:p>
              <a:r>
                <a:rPr lang="en-US" sz="2000"/>
                <a:t>  Alice</a:t>
              </a:r>
            </a:p>
          </p:txBody>
        </p:sp>
      </p:grpSp>
      <p:grpSp>
        <p:nvGrpSpPr>
          <p:cNvPr id="5" name="Group 15"/>
          <p:cNvGrpSpPr>
            <a:grpSpLocks/>
          </p:cNvGrpSpPr>
          <p:nvPr/>
        </p:nvGrpSpPr>
        <p:grpSpPr bwMode="auto">
          <a:xfrm>
            <a:off x="7470775" y="2655888"/>
            <a:ext cx="1063625" cy="650875"/>
            <a:chOff x="1440" y="1654"/>
            <a:chExt cx="670" cy="410"/>
          </a:xfrm>
        </p:grpSpPr>
        <p:sp>
          <p:nvSpPr>
            <p:cNvPr id="6167" name="Rectangle 16"/>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a:p>
          </p:txBody>
        </p:sp>
        <p:sp>
          <p:nvSpPr>
            <p:cNvPr id="6168" name="Text Box 17"/>
            <p:cNvSpPr txBox="1">
              <a:spLocks noChangeArrowheads="1"/>
            </p:cNvSpPr>
            <p:nvPr/>
          </p:nvSpPr>
          <p:spPr bwMode="auto">
            <a:xfrm>
              <a:off x="1440" y="1737"/>
              <a:ext cx="543" cy="250"/>
            </a:xfrm>
            <a:prstGeom prst="rect">
              <a:avLst/>
            </a:prstGeom>
            <a:noFill/>
            <a:ln w="9525">
              <a:noFill/>
              <a:miter lim="800000"/>
              <a:headEnd/>
              <a:tailEnd/>
            </a:ln>
          </p:spPr>
          <p:txBody>
            <a:bodyPr wrap="none">
              <a:spAutoFit/>
            </a:bodyPr>
            <a:lstStyle/>
            <a:p>
              <a:r>
                <a:rPr lang="en-US" sz="2000"/>
                <a:t>    Bob</a:t>
              </a:r>
            </a:p>
          </p:txBody>
        </p:sp>
      </p:grpSp>
      <p:grpSp>
        <p:nvGrpSpPr>
          <p:cNvPr id="6" name="Group 18"/>
          <p:cNvGrpSpPr>
            <a:grpSpLocks/>
          </p:cNvGrpSpPr>
          <p:nvPr/>
        </p:nvGrpSpPr>
        <p:grpSpPr bwMode="auto">
          <a:xfrm>
            <a:off x="4114800" y="4225925"/>
            <a:ext cx="1063625" cy="650875"/>
            <a:chOff x="1440" y="1654"/>
            <a:chExt cx="670" cy="410"/>
          </a:xfrm>
        </p:grpSpPr>
        <p:sp>
          <p:nvSpPr>
            <p:cNvPr id="6165" name="Rectangle 19"/>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a:p>
          </p:txBody>
        </p:sp>
        <p:sp>
          <p:nvSpPr>
            <p:cNvPr id="6166" name="Text Box 20"/>
            <p:cNvSpPr txBox="1">
              <a:spLocks noChangeArrowheads="1"/>
            </p:cNvSpPr>
            <p:nvPr/>
          </p:nvSpPr>
          <p:spPr bwMode="auto">
            <a:xfrm>
              <a:off x="1440" y="1737"/>
              <a:ext cx="525" cy="250"/>
            </a:xfrm>
            <a:prstGeom prst="rect">
              <a:avLst/>
            </a:prstGeom>
            <a:noFill/>
            <a:ln w="9525">
              <a:noFill/>
              <a:miter lim="800000"/>
              <a:headEnd/>
              <a:tailEnd/>
            </a:ln>
          </p:spPr>
          <p:txBody>
            <a:bodyPr wrap="none">
              <a:spAutoFit/>
            </a:bodyPr>
            <a:lstStyle/>
            <a:p>
              <a:r>
                <a:rPr lang="en-US" sz="2000"/>
                <a:t>    Eve</a:t>
              </a:r>
            </a:p>
          </p:txBody>
        </p:sp>
      </p:grpSp>
      <p:sp>
        <p:nvSpPr>
          <p:cNvPr id="6152" name="Line 21"/>
          <p:cNvSpPr>
            <a:spLocks noChangeShapeType="1"/>
          </p:cNvSpPr>
          <p:nvPr/>
        </p:nvSpPr>
        <p:spPr bwMode="auto">
          <a:xfrm>
            <a:off x="1978025" y="2971800"/>
            <a:ext cx="920750" cy="0"/>
          </a:xfrm>
          <a:prstGeom prst="line">
            <a:avLst/>
          </a:prstGeom>
          <a:noFill/>
          <a:ln w="9525">
            <a:solidFill>
              <a:schemeClr val="tx1"/>
            </a:solidFill>
            <a:round/>
            <a:headEnd/>
            <a:tailEnd type="triangle" w="med" len="med"/>
          </a:ln>
        </p:spPr>
        <p:txBody>
          <a:bodyPr/>
          <a:lstStyle/>
          <a:p>
            <a:endParaRPr lang="en-US"/>
          </a:p>
        </p:txBody>
      </p:sp>
      <p:sp>
        <p:nvSpPr>
          <p:cNvPr id="6153" name="Line 22"/>
          <p:cNvSpPr>
            <a:spLocks noChangeShapeType="1"/>
          </p:cNvSpPr>
          <p:nvPr/>
        </p:nvSpPr>
        <p:spPr bwMode="auto">
          <a:xfrm>
            <a:off x="3962400" y="2971800"/>
            <a:ext cx="1449388" cy="0"/>
          </a:xfrm>
          <a:prstGeom prst="line">
            <a:avLst/>
          </a:prstGeom>
          <a:noFill/>
          <a:ln w="9525">
            <a:solidFill>
              <a:schemeClr val="tx1"/>
            </a:solidFill>
            <a:round/>
            <a:headEnd/>
            <a:tailEnd type="triangle" w="med" len="med"/>
          </a:ln>
        </p:spPr>
        <p:txBody>
          <a:bodyPr/>
          <a:lstStyle/>
          <a:p>
            <a:endParaRPr lang="en-US"/>
          </a:p>
        </p:txBody>
      </p:sp>
      <p:sp>
        <p:nvSpPr>
          <p:cNvPr id="6154" name="Line 23"/>
          <p:cNvSpPr>
            <a:spLocks noChangeShapeType="1"/>
          </p:cNvSpPr>
          <p:nvPr/>
        </p:nvSpPr>
        <p:spPr bwMode="auto">
          <a:xfrm>
            <a:off x="6477000" y="2971800"/>
            <a:ext cx="993775" cy="0"/>
          </a:xfrm>
          <a:prstGeom prst="line">
            <a:avLst/>
          </a:prstGeom>
          <a:noFill/>
          <a:ln w="9525">
            <a:solidFill>
              <a:schemeClr val="tx1"/>
            </a:solidFill>
            <a:round/>
            <a:headEnd/>
            <a:tailEnd type="triangle" w="med" len="med"/>
          </a:ln>
        </p:spPr>
        <p:txBody>
          <a:bodyPr/>
          <a:lstStyle/>
          <a:p>
            <a:endParaRPr lang="en-US"/>
          </a:p>
        </p:txBody>
      </p:sp>
      <p:sp>
        <p:nvSpPr>
          <p:cNvPr id="6155" name="Line 24"/>
          <p:cNvSpPr>
            <a:spLocks noChangeShapeType="1"/>
          </p:cNvSpPr>
          <p:nvPr/>
        </p:nvSpPr>
        <p:spPr bwMode="auto">
          <a:xfrm>
            <a:off x="4648200" y="2971800"/>
            <a:ext cx="0" cy="1254125"/>
          </a:xfrm>
          <a:prstGeom prst="line">
            <a:avLst/>
          </a:prstGeom>
          <a:noFill/>
          <a:ln w="9525">
            <a:solidFill>
              <a:schemeClr val="tx1"/>
            </a:solidFill>
            <a:round/>
            <a:headEnd/>
            <a:tailEnd type="triangle" w="med" len="med"/>
          </a:ln>
        </p:spPr>
        <p:txBody>
          <a:bodyPr/>
          <a:lstStyle/>
          <a:p>
            <a:endParaRPr lang="en-US"/>
          </a:p>
        </p:txBody>
      </p:sp>
      <p:sp>
        <p:nvSpPr>
          <p:cNvPr id="6156" name="Line 25"/>
          <p:cNvSpPr>
            <a:spLocks noChangeShapeType="1"/>
          </p:cNvSpPr>
          <p:nvPr/>
        </p:nvSpPr>
        <p:spPr bwMode="auto">
          <a:xfrm>
            <a:off x="3352800" y="2286000"/>
            <a:ext cx="0" cy="339725"/>
          </a:xfrm>
          <a:prstGeom prst="line">
            <a:avLst/>
          </a:prstGeom>
          <a:noFill/>
          <a:ln w="9525">
            <a:solidFill>
              <a:schemeClr val="tx1"/>
            </a:solidFill>
            <a:round/>
            <a:headEnd/>
            <a:tailEnd type="triangle" w="med" len="med"/>
          </a:ln>
        </p:spPr>
        <p:txBody>
          <a:bodyPr/>
          <a:lstStyle/>
          <a:p>
            <a:endParaRPr lang="en-US"/>
          </a:p>
        </p:txBody>
      </p:sp>
      <p:sp>
        <p:nvSpPr>
          <p:cNvPr id="6157" name="Line 26"/>
          <p:cNvSpPr>
            <a:spLocks noChangeShapeType="1"/>
          </p:cNvSpPr>
          <p:nvPr/>
        </p:nvSpPr>
        <p:spPr bwMode="auto">
          <a:xfrm>
            <a:off x="5867400" y="2286000"/>
            <a:ext cx="0" cy="339725"/>
          </a:xfrm>
          <a:prstGeom prst="line">
            <a:avLst/>
          </a:prstGeom>
          <a:noFill/>
          <a:ln w="9525">
            <a:solidFill>
              <a:schemeClr val="tx1"/>
            </a:solidFill>
            <a:round/>
            <a:headEnd/>
            <a:tailEnd type="triangle" w="med" len="med"/>
          </a:ln>
        </p:spPr>
        <p:txBody>
          <a:bodyPr/>
          <a:lstStyle/>
          <a:p>
            <a:endParaRPr lang="en-US"/>
          </a:p>
        </p:txBody>
      </p:sp>
      <p:sp>
        <p:nvSpPr>
          <p:cNvPr id="6158" name="Text Box 27"/>
          <p:cNvSpPr txBox="1">
            <a:spLocks noChangeArrowheads="1"/>
          </p:cNvSpPr>
          <p:nvPr/>
        </p:nvSpPr>
        <p:spPr bwMode="auto">
          <a:xfrm>
            <a:off x="2667000" y="1981200"/>
            <a:ext cx="1477963" cy="336550"/>
          </a:xfrm>
          <a:prstGeom prst="rect">
            <a:avLst/>
          </a:prstGeom>
          <a:noFill/>
          <a:ln w="9525">
            <a:noFill/>
            <a:miter lim="800000"/>
            <a:headEnd/>
            <a:tailEnd/>
          </a:ln>
        </p:spPr>
        <p:txBody>
          <a:bodyPr wrap="none">
            <a:spAutoFit/>
          </a:bodyPr>
          <a:lstStyle/>
          <a:p>
            <a:r>
              <a:rPr lang="en-US" sz="1600" dirty="0"/>
              <a:t>Encryption Key</a:t>
            </a:r>
          </a:p>
        </p:txBody>
      </p:sp>
      <p:sp>
        <p:nvSpPr>
          <p:cNvPr id="6159" name="Text Box 28"/>
          <p:cNvSpPr txBox="1">
            <a:spLocks noChangeArrowheads="1"/>
          </p:cNvSpPr>
          <p:nvPr/>
        </p:nvSpPr>
        <p:spPr bwMode="auto">
          <a:xfrm>
            <a:off x="5216525" y="1981200"/>
            <a:ext cx="1489075" cy="336550"/>
          </a:xfrm>
          <a:prstGeom prst="rect">
            <a:avLst/>
          </a:prstGeom>
          <a:noFill/>
          <a:ln w="9525">
            <a:noFill/>
            <a:miter lim="800000"/>
            <a:headEnd/>
            <a:tailEnd/>
          </a:ln>
        </p:spPr>
        <p:txBody>
          <a:bodyPr wrap="none">
            <a:spAutoFit/>
          </a:bodyPr>
          <a:lstStyle/>
          <a:p>
            <a:r>
              <a:rPr lang="en-US" sz="1600"/>
              <a:t>Decryption Key</a:t>
            </a:r>
          </a:p>
        </p:txBody>
      </p:sp>
      <p:sp>
        <p:nvSpPr>
          <p:cNvPr id="6160" name="Text Box 29"/>
          <p:cNvSpPr txBox="1">
            <a:spLocks noChangeArrowheads="1"/>
          </p:cNvSpPr>
          <p:nvPr/>
        </p:nvSpPr>
        <p:spPr bwMode="auto">
          <a:xfrm>
            <a:off x="2057400" y="2667000"/>
            <a:ext cx="806450" cy="304800"/>
          </a:xfrm>
          <a:prstGeom prst="rect">
            <a:avLst/>
          </a:prstGeom>
          <a:noFill/>
          <a:ln w="9525">
            <a:noFill/>
            <a:miter lim="800000"/>
            <a:headEnd/>
            <a:tailEnd/>
          </a:ln>
        </p:spPr>
        <p:txBody>
          <a:bodyPr wrap="none">
            <a:spAutoFit/>
          </a:bodyPr>
          <a:lstStyle/>
          <a:p>
            <a:r>
              <a:rPr lang="en-US" sz="1400"/>
              <a:t>plaintext</a:t>
            </a:r>
          </a:p>
        </p:txBody>
      </p:sp>
      <p:sp>
        <p:nvSpPr>
          <p:cNvPr id="6161" name="Text Box 30"/>
          <p:cNvSpPr txBox="1">
            <a:spLocks noChangeArrowheads="1"/>
          </p:cNvSpPr>
          <p:nvPr/>
        </p:nvSpPr>
        <p:spPr bwMode="auto">
          <a:xfrm>
            <a:off x="4298950" y="2667000"/>
            <a:ext cx="895350" cy="304800"/>
          </a:xfrm>
          <a:prstGeom prst="rect">
            <a:avLst/>
          </a:prstGeom>
          <a:noFill/>
          <a:ln w="9525">
            <a:noFill/>
            <a:miter lim="800000"/>
            <a:headEnd/>
            <a:tailEnd/>
          </a:ln>
        </p:spPr>
        <p:txBody>
          <a:bodyPr wrap="none">
            <a:spAutoFit/>
          </a:bodyPr>
          <a:lstStyle/>
          <a:p>
            <a:r>
              <a:rPr lang="en-US" sz="1400"/>
              <a:t>ciphertext</a:t>
            </a:r>
          </a:p>
        </p:txBody>
      </p:sp>
      <p:sp>
        <p:nvSpPr>
          <p:cNvPr id="6162" name="Rectangle 31"/>
          <p:cNvSpPr>
            <a:spLocks noChangeArrowheads="1"/>
          </p:cNvSpPr>
          <p:nvPr/>
        </p:nvSpPr>
        <p:spPr bwMode="auto">
          <a:xfrm>
            <a:off x="2819400" y="5486400"/>
            <a:ext cx="3839513" cy="369332"/>
          </a:xfrm>
          <a:prstGeom prst="rect">
            <a:avLst/>
          </a:prstGeom>
          <a:noFill/>
          <a:ln w="9525">
            <a:noFill/>
            <a:miter lim="800000"/>
            <a:headEnd/>
            <a:tailEnd/>
          </a:ln>
        </p:spPr>
        <p:txBody>
          <a:bodyPr wrap="none">
            <a:spAutoFit/>
          </a:bodyPr>
          <a:lstStyle/>
          <a:p>
            <a:r>
              <a:rPr lang="en-US" dirty="0" smtClean="0"/>
              <a:t>Fig. Basic </a:t>
            </a:r>
            <a:r>
              <a:rPr lang="en-US" dirty="0"/>
              <a:t>Communication Scenario</a:t>
            </a:r>
          </a:p>
        </p:txBody>
      </p:sp>
      <p:sp>
        <p:nvSpPr>
          <p:cNvPr id="6163" name="Text Box 32"/>
          <p:cNvSpPr txBox="1">
            <a:spLocks noChangeArrowheads="1"/>
          </p:cNvSpPr>
          <p:nvPr/>
        </p:nvSpPr>
        <p:spPr bwMode="auto">
          <a:xfrm>
            <a:off x="5622925" y="4252913"/>
            <a:ext cx="1165704" cy="584775"/>
          </a:xfrm>
          <a:prstGeom prst="rect">
            <a:avLst/>
          </a:prstGeom>
          <a:noFill/>
          <a:ln w="9525">
            <a:noFill/>
            <a:miter lim="800000"/>
            <a:headEnd/>
            <a:tailEnd/>
          </a:ln>
        </p:spPr>
        <p:txBody>
          <a:bodyPr wrap="none">
            <a:spAutoFit/>
          </a:bodyPr>
          <a:lstStyle/>
          <a:p>
            <a:r>
              <a:rPr lang="en-US" sz="1600" dirty="0">
                <a:solidFill>
                  <a:srgbClr val="C00000"/>
                </a:solidFill>
              </a:rPr>
              <a:t>Enemy or</a:t>
            </a:r>
            <a:br>
              <a:rPr lang="en-US" sz="1600" dirty="0">
                <a:solidFill>
                  <a:srgbClr val="C00000"/>
                </a:solidFill>
              </a:rPr>
            </a:br>
            <a:r>
              <a:rPr lang="en-US" sz="1600" dirty="0">
                <a:solidFill>
                  <a:srgbClr val="C00000"/>
                </a:solidFill>
              </a:rPr>
              <a:t>Adversary </a:t>
            </a:r>
          </a:p>
        </p:txBody>
      </p:sp>
      <p:sp>
        <p:nvSpPr>
          <p:cNvPr id="6164" name="Text Box 33"/>
          <p:cNvSpPr txBox="1">
            <a:spLocks noChangeArrowheads="1"/>
          </p:cNvSpPr>
          <p:nvPr/>
        </p:nvSpPr>
        <p:spPr bwMode="auto">
          <a:xfrm>
            <a:off x="2841625" y="4267200"/>
            <a:ext cx="960438" cy="584200"/>
          </a:xfrm>
          <a:prstGeom prst="rect">
            <a:avLst/>
          </a:prstGeom>
          <a:noFill/>
          <a:ln w="9525">
            <a:noFill/>
            <a:miter lim="800000"/>
            <a:headEnd/>
            <a:tailEnd/>
          </a:ln>
        </p:spPr>
        <p:txBody>
          <a:bodyPr wrap="none">
            <a:spAutoFit/>
          </a:bodyPr>
          <a:lstStyle/>
          <a:p>
            <a:r>
              <a:rPr lang="en-US" sz="1600"/>
              <a:t>Mallory/ </a:t>
            </a:r>
            <a:br>
              <a:rPr lang="en-US" sz="1600"/>
            </a:br>
            <a:r>
              <a:rPr lang="en-US" sz="1600"/>
              <a:t>Oscar </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US"/>
              <a:t>Network Address Translation</a:t>
            </a:r>
          </a:p>
        </p:txBody>
      </p:sp>
      <p:sp>
        <p:nvSpPr>
          <p:cNvPr id="51203" name="Rectangle 3"/>
          <p:cNvSpPr>
            <a:spLocks noGrp="1" noRot="1" noChangeArrowheads="1"/>
          </p:cNvSpPr>
          <p:nvPr>
            <p:ph type="body" idx="1"/>
          </p:nvPr>
        </p:nvSpPr>
        <p:spPr>
          <a:xfrm>
            <a:off x="381000" y="1371600"/>
            <a:ext cx="8077200" cy="4114800"/>
          </a:xfrm>
        </p:spPr>
        <p:txBody>
          <a:bodyPr/>
          <a:lstStyle/>
          <a:p>
            <a:pPr>
              <a:lnSpc>
                <a:spcPct val="90000"/>
              </a:lnSpc>
              <a:spcAft>
                <a:spcPct val="25000"/>
              </a:spcAft>
            </a:pPr>
            <a:r>
              <a:rPr lang="en-US" sz="2400" dirty="0"/>
              <a:t>Some sites use unregistered IP addresses</a:t>
            </a:r>
          </a:p>
          <a:p>
            <a:pPr>
              <a:lnSpc>
                <a:spcPct val="90000"/>
              </a:lnSpc>
              <a:spcBef>
                <a:spcPct val="25000"/>
              </a:spcBef>
              <a:spcAft>
                <a:spcPct val="25000"/>
              </a:spcAft>
            </a:pPr>
            <a:r>
              <a:rPr lang="en-US" sz="2400" dirty="0"/>
              <a:t>Want to hide bogus addresses and use real ones</a:t>
            </a:r>
          </a:p>
          <a:p>
            <a:pPr>
              <a:lnSpc>
                <a:spcPct val="90000"/>
              </a:lnSpc>
              <a:spcAft>
                <a:spcPct val="25000"/>
              </a:spcAft>
            </a:pPr>
            <a:r>
              <a:rPr lang="en-US" sz="2400" dirty="0"/>
              <a:t>Solution - Network Address Translation</a:t>
            </a:r>
          </a:p>
          <a:p>
            <a:pPr lvl="1">
              <a:lnSpc>
                <a:spcPct val="90000"/>
              </a:lnSpc>
              <a:spcAft>
                <a:spcPct val="25000"/>
              </a:spcAft>
            </a:pPr>
            <a:r>
              <a:rPr lang="en-US" sz="2200" dirty="0"/>
              <a:t>Described in RFCs 1597 and 1918</a:t>
            </a:r>
          </a:p>
          <a:p>
            <a:pPr>
              <a:lnSpc>
                <a:spcPct val="90000"/>
              </a:lnSpc>
              <a:spcBef>
                <a:spcPct val="25000"/>
              </a:spcBef>
              <a:spcAft>
                <a:spcPct val="25000"/>
              </a:spcAft>
            </a:pPr>
            <a:r>
              <a:rPr lang="en-US" sz="2400" dirty="0"/>
              <a:t>There are three ways to translate</a:t>
            </a:r>
          </a:p>
          <a:p>
            <a:pPr lvl="1">
              <a:lnSpc>
                <a:spcPct val="90000"/>
              </a:lnSpc>
              <a:spcAft>
                <a:spcPct val="25000"/>
              </a:spcAft>
            </a:pPr>
            <a:r>
              <a:rPr lang="en-US" sz="2200" dirty="0"/>
              <a:t>Single External Address</a:t>
            </a:r>
          </a:p>
          <a:p>
            <a:pPr lvl="1">
              <a:lnSpc>
                <a:spcPct val="90000"/>
              </a:lnSpc>
              <a:spcAft>
                <a:spcPct val="25000"/>
              </a:spcAft>
            </a:pPr>
            <a:r>
              <a:rPr lang="en-US" sz="2200" dirty="0"/>
              <a:t>One-to-one mapping</a:t>
            </a:r>
          </a:p>
          <a:p>
            <a:pPr lvl="1">
              <a:lnSpc>
                <a:spcPct val="90000"/>
              </a:lnSpc>
              <a:spcAft>
                <a:spcPct val="25000"/>
              </a:spcAft>
            </a:pPr>
            <a:r>
              <a:rPr lang="en-US" sz="2200" dirty="0"/>
              <a:t>Dynamically Allocated Address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3195638" y="5187950"/>
            <a:ext cx="0" cy="50800"/>
          </a:xfrm>
          <a:prstGeom prst="line">
            <a:avLst/>
          </a:prstGeom>
          <a:noFill/>
          <a:ln w="9525">
            <a:noFill/>
            <a:round/>
            <a:headEnd type="none" w="sm" len="sm"/>
            <a:tailEnd type="none" w="sm" len="sm"/>
          </a:ln>
          <a:effectLst/>
        </p:spPr>
        <p:txBody>
          <a:bodyPr wrap="none" anchor="ctr"/>
          <a:lstStyle/>
          <a:p>
            <a:endParaRPr lang="en-US"/>
          </a:p>
        </p:txBody>
      </p:sp>
      <p:sp>
        <p:nvSpPr>
          <p:cNvPr id="52227" name="Line 3"/>
          <p:cNvSpPr>
            <a:spLocks noChangeShapeType="1"/>
          </p:cNvSpPr>
          <p:nvPr/>
        </p:nvSpPr>
        <p:spPr bwMode="auto">
          <a:xfrm>
            <a:off x="3176588" y="5186363"/>
            <a:ext cx="0" cy="49212"/>
          </a:xfrm>
          <a:prstGeom prst="line">
            <a:avLst/>
          </a:prstGeom>
          <a:noFill/>
          <a:ln w="9525">
            <a:noFill/>
            <a:round/>
            <a:headEnd type="none" w="sm" len="sm"/>
            <a:tailEnd type="none" w="sm" len="sm"/>
          </a:ln>
          <a:effectLst/>
        </p:spPr>
        <p:txBody>
          <a:bodyPr wrap="none" anchor="ctr"/>
          <a:lstStyle/>
          <a:p>
            <a:endParaRPr lang="en-US"/>
          </a:p>
        </p:txBody>
      </p:sp>
      <p:sp>
        <p:nvSpPr>
          <p:cNvPr id="52228" name="Line 4"/>
          <p:cNvSpPr>
            <a:spLocks noChangeShapeType="1"/>
          </p:cNvSpPr>
          <p:nvPr/>
        </p:nvSpPr>
        <p:spPr bwMode="auto">
          <a:xfrm>
            <a:off x="3136900" y="5176838"/>
            <a:ext cx="0" cy="52387"/>
          </a:xfrm>
          <a:prstGeom prst="line">
            <a:avLst/>
          </a:prstGeom>
          <a:noFill/>
          <a:ln w="9525">
            <a:noFill/>
            <a:round/>
            <a:headEnd type="none" w="sm" len="sm"/>
            <a:tailEnd type="none" w="sm" len="sm"/>
          </a:ln>
          <a:effectLst/>
        </p:spPr>
        <p:txBody>
          <a:bodyPr wrap="none" anchor="ctr"/>
          <a:lstStyle/>
          <a:p>
            <a:endParaRPr lang="en-US"/>
          </a:p>
        </p:txBody>
      </p:sp>
      <p:sp>
        <p:nvSpPr>
          <p:cNvPr id="52229" name="Line 5"/>
          <p:cNvSpPr>
            <a:spLocks noChangeShapeType="1"/>
          </p:cNvSpPr>
          <p:nvPr/>
        </p:nvSpPr>
        <p:spPr bwMode="auto">
          <a:xfrm>
            <a:off x="3119438" y="5176838"/>
            <a:ext cx="0" cy="49212"/>
          </a:xfrm>
          <a:prstGeom prst="line">
            <a:avLst/>
          </a:prstGeom>
          <a:noFill/>
          <a:ln w="9525">
            <a:noFill/>
            <a:round/>
            <a:headEnd type="none" w="sm" len="sm"/>
            <a:tailEnd type="none" w="sm" len="sm"/>
          </a:ln>
          <a:effectLst/>
        </p:spPr>
        <p:txBody>
          <a:bodyPr wrap="none" anchor="ctr"/>
          <a:lstStyle/>
          <a:p>
            <a:endParaRPr lang="en-US"/>
          </a:p>
        </p:txBody>
      </p:sp>
      <p:sp>
        <p:nvSpPr>
          <p:cNvPr id="52230" name="Line 6"/>
          <p:cNvSpPr>
            <a:spLocks noChangeShapeType="1"/>
          </p:cNvSpPr>
          <p:nvPr/>
        </p:nvSpPr>
        <p:spPr bwMode="auto">
          <a:xfrm>
            <a:off x="3100388" y="5170488"/>
            <a:ext cx="0" cy="52387"/>
          </a:xfrm>
          <a:prstGeom prst="line">
            <a:avLst/>
          </a:prstGeom>
          <a:noFill/>
          <a:ln w="9525">
            <a:noFill/>
            <a:round/>
            <a:headEnd type="none" w="sm" len="sm"/>
            <a:tailEnd type="none" w="sm" len="sm"/>
          </a:ln>
          <a:effectLst/>
        </p:spPr>
        <p:txBody>
          <a:bodyPr wrap="none" anchor="ctr"/>
          <a:lstStyle/>
          <a:p>
            <a:endParaRPr lang="en-US"/>
          </a:p>
        </p:txBody>
      </p:sp>
      <p:sp>
        <p:nvSpPr>
          <p:cNvPr id="52231" name="Line 7"/>
          <p:cNvSpPr>
            <a:spLocks noChangeShapeType="1"/>
          </p:cNvSpPr>
          <p:nvPr/>
        </p:nvSpPr>
        <p:spPr bwMode="auto">
          <a:xfrm>
            <a:off x="3082925" y="5170488"/>
            <a:ext cx="0" cy="49212"/>
          </a:xfrm>
          <a:prstGeom prst="line">
            <a:avLst/>
          </a:prstGeom>
          <a:noFill/>
          <a:ln w="9525">
            <a:noFill/>
            <a:round/>
            <a:headEnd type="none" w="sm" len="sm"/>
            <a:tailEnd type="none" w="sm" len="sm"/>
          </a:ln>
          <a:effectLst/>
        </p:spPr>
        <p:txBody>
          <a:bodyPr wrap="none" anchor="ctr"/>
          <a:lstStyle/>
          <a:p>
            <a:endParaRPr lang="en-US"/>
          </a:p>
        </p:txBody>
      </p:sp>
      <p:sp>
        <p:nvSpPr>
          <p:cNvPr id="52232" name="Line 8"/>
          <p:cNvSpPr>
            <a:spLocks noChangeShapeType="1"/>
          </p:cNvSpPr>
          <p:nvPr/>
        </p:nvSpPr>
        <p:spPr bwMode="auto">
          <a:xfrm>
            <a:off x="3063875" y="5164138"/>
            <a:ext cx="0" cy="53975"/>
          </a:xfrm>
          <a:prstGeom prst="line">
            <a:avLst/>
          </a:prstGeom>
          <a:noFill/>
          <a:ln w="9525">
            <a:noFill/>
            <a:round/>
            <a:headEnd type="none" w="sm" len="sm"/>
            <a:tailEnd type="none" w="sm" len="sm"/>
          </a:ln>
          <a:effectLst/>
        </p:spPr>
        <p:txBody>
          <a:bodyPr wrap="none" anchor="ctr"/>
          <a:lstStyle/>
          <a:p>
            <a:endParaRPr lang="en-US"/>
          </a:p>
        </p:txBody>
      </p:sp>
      <p:sp>
        <p:nvSpPr>
          <p:cNvPr id="52233" name="Line 9"/>
          <p:cNvSpPr>
            <a:spLocks noChangeShapeType="1"/>
          </p:cNvSpPr>
          <p:nvPr/>
        </p:nvSpPr>
        <p:spPr bwMode="auto">
          <a:xfrm>
            <a:off x="3043238" y="5160963"/>
            <a:ext cx="0" cy="53975"/>
          </a:xfrm>
          <a:prstGeom prst="line">
            <a:avLst/>
          </a:prstGeom>
          <a:noFill/>
          <a:ln w="9525">
            <a:noFill/>
            <a:round/>
            <a:headEnd type="none" w="sm" len="sm"/>
            <a:tailEnd type="none" w="sm" len="sm"/>
          </a:ln>
          <a:effectLst/>
        </p:spPr>
        <p:txBody>
          <a:bodyPr wrap="none" anchor="ctr"/>
          <a:lstStyle/>
          <a:p>
            <a:endParaRPr lang="en-US"/>
          </a:p>
        </p:txBody>
      </p:sp>
      <p:sp>
        <p:nvSpPr>
          <p:cNvPr id="52234" name="Line 10"/>
          <p:cNvSpPr>
            <a:spLocks noChangeShapeType="1"/>
          </p:cNvSpPr>
          <p:nvPr/>
        </p:nvSpPr>
        <p:spPr bwMode="auto">
          <a:xfrm>
            <a:off x="3024188" y="5157788"/>
            <a:ext cx="0" cy="53975"/>
          </a:xfrm>
          <a:prstGeom prst="line">
            <a:avLst/>
          </a:prstGeom>
          <a:noFill/>
          <a:ln w="9525">
            <a:noFill/>
            <a:round/>
            <a:headEnd type="none" w="sm" len="sm"/>
            <a:tailEnd type="none" w="sm" len="sm"/>
          </a:ln>
          <a:effectLst/>
        </p:spPr>
        <p:txBody>
          <a:bodyPr wrap="none" anchor="ctr"/>
          <a:lstStyle/>
          <a:p>
            <a:endParaRPr lang="en-US"/>
          </a:p>
        </p:txBody>
      </p:sp>
      <p:sp>
        <p:nvSpPr>
          <p:cNvPr id="52235" name="Line 11"/>
          <p:cNvSpPr>
            <a:spLocks noChangeShapeType="1"/>
          </p:cNvSpPr>
          <p:nvPr/>
        </p:nvSpPr>
        <p:spPr bwMode="auto">
          <a:xfrm>
            <a:off x="3006725" y="5154613"/>
            <a:ext cx="0" cy="53975"/>
          </a:xfrm>
          <a:prstGeom prst="line">
            <a:avLst/>
          </a:prstGeom>
          <a:noFill/>
          <a:ln w="9525">
            <a:noFill/>
            <a:round/>
            <a:headEnd type="none" w="sm" len="sm"/>
            <a:tailEnd type="none" w="sm" len="sm"/>
          </a:ln>
          <a:effectLst/>
        </p:spPr>
        <p:txBody>
          <a:bodyPr wrap="none" anchor="ctr"/>
          <a:lstStyle/>
          <a:p>
            <a:endParaRPr lang="en-US"/>
          </a:p>
        </p:txBody>
      </p:sp>
      <p:sp>
        <p:nvSpPr>
          <p:cNvPr id="52236" name="Line 12"/>
          <p:cNvSpPr>
            <a:spLocks noChangeShapeType="1"/>
          </p:cNvSpPr>
          <p:nvPr/>
        </p:nvSpPr>
        <p:spPr bwMode="auto">
          <a:xfrm>
            <a:off x="2987675" y="5153025"/>
            <a:ext cx="0" cy="52388"/>
          </a:xfrm>
          <a:prstGeom prst="line">
            <a:avLst/>
          </a:prstGeom>
          <a:noFill/>
          <a:ln w="9525">
            <a:noFill/>
            <a:round/>
            <a:headEnd type="none" w="sm" len="sm"/>
            <a:tailEnd type="none" w="sm" len="sm"/>
          </a:ln>
          <a:effectLst/>
        </p:spPr>
        <p:txBody>
          <a:bodyPr wrap="none" anchor="ctr"/>
          <a:lstStyle/>
          <a:p>
            <a:endParaRPr lang="en-US"/>
          </a:p>
        </p:txBody>
      </p:sp>
      <p:sp>
        <p:nvSpPr>
          <p:cNvPr id="52237" name="Line 13"/>
          <p:cNvSpPr>
            <a:spLocks noChangeShapeType="1"/>
          </p:cNvSpPr>
          <p:nvPr/>
        </p:nvSpPr>
        <p:spPr bwMode="auto">
          <a:xfrm>
            <a:off x="2970213" y="5149850"/>
            <a:ext cx="0" cy="49213"/>
          </a:xfrm>
          <a:prstGeom prst="line">
            <a:avLst/>
          </a:prstGeom>
          <a:noFill/>
          <a:ln w="9525">
            <a:noFill/>
            <a:round/>
            <a:headEnd type="none" w="sm" len="sm"/>
            <a:tailEnd type="none" w="sm" len="sm"/>
          </a:ln>
          <a:effectLst/>
        </p:spPr>
        <p:txBody>
          <a:bodyPr wrap="none" anchor="ctr"/>
          <a:lstStyle/>
          <a:p>
            <a:endParaRPr lang="en-US"/>
          </a:p>
        </p:txBody>
      </p:sp>
      <p:sp>
        <p:nvSpPr>
          <p:cNvPr id="52238" name="Line 14"/>
          <p:cNvSpPr>
            <a:spLocks noChangeShapeType="1"/>
          </p:cNvSpPr>
          <p:nvPr/>
        </p:nvSpPr>
        <p:spPr bwMode="auto">
          <a:xfrm>
            <a:off x="2947988" y="5146675"/>
            <a:ext cx="0" cy="49213"/>
          </a:xfrm>
          <a:prstGeom prst="line">
            <a:avLst/>
          </a:prstGeom>
          <a:noFill/>
          <a:ln w="9525">
            <a:noFill/>
            <a:round/>
            <a:headEnd type="none" w="sm" len="sm"/>
            <a:tailEnd type="none" w="sm" len="sm"/>
          </a:ln>
          <a:effectLst/>
        </p:spPr>
        <p:txBody>
          <a:bodyPr wrap="none" anchor="ctr"/>
          <a:lstStyle/>
          <a:p>
            <a:endParaRPr lang="en-US"/>
          </a:p>
        </p:txBody>
      </p:sp>
      <p:sp>
        <p:nvSpPr>
          <p:cNvPr id="52239" name="Line 15"/>
          <p:cNvSpPr>
            <a:spLocks noChangeShapeType="1"/>
          </p:cNvSpPr>
          <p:nvPr/>
        </p:nvSpPr>
        <p:spPr bwMode="auto">
          <a:xfrm>
            <a:off x="2930525" y="5143500"/>
            <a:ext cx="0" cy="49213"/>
          </a:xfrm>
          <a:prstGeom prst="line">
            <a:avLst/>
          </a:prstGeom>
          <a:noFill/>
          <a:ln w="9525">
            <a:noFill/>
            <a:round/>
            <a:headEnd type="none" w="sm" len="sm"/>
            <a:tailEnd type="none" w="sm" len="sm"/>
          </a:ln>
          <a:effectLst/>
        </p:spPr>
        <p:txBody>
          <a:bodyPr wrap="none" anchor="ctr"/>
          <a:lstStyle/>
          <a:p>
            <a:endParaRPr lang="en-US"/>
          </a:p>
        </p:txBody>
      </p:sp>
      <p:sp>
        <p:nvSpPr>
          <p:cNvPr id="52240" name="Line 16"/>
          <p:cNvSpPr>
            <a:spLocks noChangeShapeType="1"/>
          </p:cNvSpPr>
          <p:nvPr/>
        </p:nvSpPr>
        <p:spPr bwMode="auto">
          <a:xfrm>
            <a:off x="2911475" y="5140325"/>
            <a:ext cx="0" cy="49213"/>
          </a:xfrm>
          <a:prstGeom prst="line">
            <a:avLst/>
          </a:prstGeom>
          <a:noFill/>
          <a:ln w="9525">
            <a:noFill/>
            <a:round/>
            <a:headEnd type="none" w="sm" len="sm"/>
            <a:tailEnd type="none" w="sm" len="sm"/>
          </a:ln>
          <a:effectLst/>
        </p:spPr>
        <p:txBody>
          <a:bodyPr wrap="none" anchor="ctr"/>
          <a:lstStyle/>
          <a:p>
            <a:endParaRPr lang="en-US"/>
          </a:p>
        </p:txBody>
      </p:sp>
      <p:sp>
        <p:nvSpPr>
          <p:cNvPr id="52241" name="Line 17"/>
          <p:cNvSpPr>
            <a:spLocks noChangeShapeType="1"/>
          </p:cNvSpPr>
          <p:nvPr/>
        </p:nvSpPr>
        <p:spPr bwMode="auto">
          <a:xfrm>
            <a:off x="2894013" y="5137150"/>
            <a:ext cx="0" cy="49213"/>
          </a:xfrm>
          <a:prstGeom prst="line">
            <a:avLst/>
          </a:prstGeom>
          <a:noFill/>
          <a:ln w="9525">
            <a:noFill/>
            <a:round/>
            <a:headEnd type="none" w="sm" len="sm"/>
            <a:tailEnd type="none" w="sm" len="sm"/>
          </a:ln>
          <a:effectLst/>
        </p:spPr>
        <p:txBody>
          <a:bodyPr wrap="none" anchor="ctr"/>
          <a:lstStyle/>
          <a:p>
            <a:endParaRPr lang="en-US"/>
          </a:p>
        </p:txBody>
      </p:sp>
      <p:sp>
        <p:nvSpPr>
          <p:cNvPr id="52242" name="Line 18"/>
          <p:cNvSpPr>
            <a:spLocks noChangeShapeType="1"/>
          </p:cNvSpPr>
          <p:nvPr/>
        </p:nvSpPr>
        <p:spPr bwMode="auto">
          <a:xfrm>
            <a:off x="2873375" y="5133975"/>
            <a:ext cx="0" cy="50800"/>
          </a:xfrm>
          <a:prstGeom prst="line">
            <a:avLst/>
          </a:prstGeom>
          <a:noFill/>
          <a:ln w="9525">
            <a:noFill/>
            <a:round/>
            <a:headEnd type="none" w="sm" len="sm"/>
            <a:tailEnd type="none" w="sm" len="sm"/>
          </a:ln>
          <a:effectLst/>
        </p:spPr>
        <p:txBody>
          <a:bodyPr wrap="none" anchor="ctr"/>
          <a:lstStyle/>
          <a:p>
            <a:endParaRPr lang="en-US"/>
          </a:p>
        </p:txBody>
      </p:sp>
      <p:sp>
        <p:nvSpPr>
          <p:cNvPr id="52243" name="Line 19"/>
          <p:cNvSpPr>
            <a:spLocks noChangeShapeType="1"/>
          </p:cNvSpPr>
          <p:nvPr/>
        </p:nvSpPr>
        <p:spPr bwMode="auto">
          <a:xfrm>
            <a:off x="2854325" y="5130800"/>
            <a:ext cx="0" cy="50800"/>
          </a:xfrm>
          <a:prstGeom prst="line">
            <a:avLst/>
          </a:prstGeom>
          <a:noFill/>
          <a:ln w="9525">
            <a:noFill/>
            <a:round/>
            <a:headEnd type="none" w="sm" len="sm"/>
            <a:tailEnd type="none" w="sm" len="sm"/>
          </a:ln>
          <a:effectLst/>
        </p:spPr>
        <p:txBody>
          <a:bodyPr wrap="none" anchor="ctr"/>
          <a:lstStyle/>
          <a:p>
            <a:endParaRPr lang="en-US"/>
          </a:p>
        </p:txBody>
      </p:sp>
      <p:sp>
        <p:nvSpPr>
          <p:cNvPr id="52244" name="Line 20"/>
          <p:cNvSpPr>
            <a:spLocks noChangeShapeType="1"/>
          </p:cNvSpPr>
          <p:nvPr/>
        </p:nvSpPr>
        <p:spPr bwMode="auto">
          <a:xfrm>
            <a:off x="2836863" y="5127625"/>
            <a:ext cx="0" cy="50800"/>
          </a:xfrm>
          <a:prstGeom prst="line">
            <a:avLst/>
          </a:prstGeom>
          <a:noFill/>
          <a:ln w="9525">
            <a:noFill/>
            <a:round/>
            <a:headEnd type="none" w="sm" len="sm"/>
            <a:tailEnd type="none" w="sm" len="sm"/>
          </a:ln>
          <a:effectLst/>
        </p:spPr>
        <p:txBody>
          <a:bodyPr wrap="none" anchor="ctr"/>
          <a:lstStyle/>
          <a:p>
            <a:endParaRPr lang="en-US"/>
          </a:p>
        </p:txBody>
      </p:sp>
      <p:sp>
        <p:nvSpPr>
          <p:cNvPr id="52245" name="Line 21"/>
          <p:cNvSpPr>
            <a:spLocks noChangeShapeType="1"/>
          </p:cNvSpPr>
          <p:nvPr/>
        </p:nvSpPr>
        <p:spPr bwMode="auto">
          <a:xfrm>
            <a:off x="3213100" y="5191125"/>
            <a:ext cx="0" cy="50800"/>
          </a:xfrm>
          <a:prstGeom prst="line">
            <a:avLst/>
          </a:prstGeom>
          <a:noFill/>
          <a:ln w="9525">
            <a:noFill/>
            <a:round/>
            <a:headEnd type="none" w="sm" len="sm"/>
            <a:tailEnd type="none" w="sm" len="sm"/>
          </a:ln>
          <a:effectLst/>
        </p:spPr>
        <p:txBody>
          <a:bodyPr wrap="none" anchor="ctr"/>
          <a:lstStyle/>
          <a:p>
            <a:endParaRPr lang="en-US"/>
          </a:p>
        </p:txBody>
      </p:sp>
      <p:grpSp>
        <p:nvGrpSpPr>
          <p:cNvPr id="2" name="Group 22"/>
          <p:cNvGrpSpPr>
            <a:grpSpLocks/>
          </p:cNvGrpSpPr>
          <p:nvPr/>
        </p:nvGrpSpPr>
        <p:grpSpPr bwMode="auto">
          <a:xfrm>
            <a:off x="762000" y="2743200"/>
            <a:ext cx="8058150" cy="2482850"/>
            <a:chOff x="480" y="1728"/>
            <a:chExt cx="5076" cy="1564"/>
          </a:xfrm>
        </p:grpSpPr>
        <p:sp>
          <p:nvSpPr>
            <p:cNvPr id="52247" name="Freeform 23"/>
            <p:cNvSpPr>
              <a:spLocks/>
            </p:cNvSpPr>
            <p:nvPr/>
          </p:nvSpPr>
          <p:spPr bwMode="auto">
            <a:xfrm>
              <a:off x="1212" y="2608"/>
              <a:ext cx="3378" cy="47"/>
            </a:xfrm>
            <a:custGeom>
              <a:avLst/>
              <a:gdLst/>
              <a:ahLst/>
              <a:cxnLst>
                <a:cxn ang="0">
                  <a:pos x="3221" y="23"/>
                </a:cxn>
                <a:cxn ang="0">
                  <a:pos x="3221" y="0"/>
                </a:cxn>
                <a:cxn ang="0">
                  <a:pos x="0" y="0"/>
                </a:cxn>
                <a:cxn ang="0">
                  <a:pos x="0" y="46"/>
                </a:cxn>
                <a:cxn ang="0">
                  <a:pos x="3221" y="46"/>
                </a:cxn>
                <a:cxn ang="0">
                  <a:pos x="3221" y="23"/>
                </a:cxn>
              </a:cxnLst>
              <a:rect l="0" t="0" r="r" b="b"/>
              <a:pathLst>
                <a:path w="3222" h="47">
                  <a:moveTo>
                    <a:pt x="3221" y="23"/>
                  </a:moveTo>
                  <a:lnTo>
                    <a:pt x="3221" y="0"/>
                  </a:lnTo>
                  <a:lnTo>
                    <a:pt x="0" y="0"/>
                  </a:lnTo>
                  <a:lnTo>
                    <a:pt x="0" y="46"/>
                  </a:lnTo>
                  <a:lnTo>
                    <a:pt x="3221" y="46"/>
                  </a:lnTo>
                  <a:lnTo>
                    <a:pt x="3221" y="23"/>
                  </a:lnTo>
                </a:path>
              </a:pathLst>
            </a:custGeom>
            <a:solidFill>
              <a:schemeClr val="bg2"/>
            </a:solidFill>
            <a:ln w="9525" cap="rnd">
              <a:solidFill>
                <a:schemeClr val="bg2"/>
              </a:solidFill>
              <a:round/>
              <a:headEnd type="none" w="sm" len="sm"/>
              <a:tailEnd type="none" w="sm" len="sm"/>
            </a:ln>
            <a:effectLst/>
          </p:spPr>
          <p:txBody>
            <a:bodyPr/>
            <a:lstStyle/>
            <a:p>
              <a:endParaRPr lang="en-US"/>
            </a:p>
          </p:txBody>
        </p:sp>
        <p:grpSp>
          <p:nvGrpSpPr>
            <p:cNvPr id="3" name="Group 24"/>
            <p:cNvGrpSpPr>
              <a:grpSpLocks/>
            </p:cNvGrpSpPr>
            <p:nvPr/>
          </p:nvGrpSpPr>
          <p:grpSpPr bwMode="auto">
            <a:xfrm>
              <a:off x="1810" y="2479"/>
              <a:ext cx="537" cy="353"/>
              <a:chOff x="1714" y="2975"/>
              <a:chExt cx="537" cy="353"/>
            </a:xfrm>
          </p:grpSpPr>
          <p:sp>
            <p:nvSpPr>
              <p:cNvPr id="52249" name="Freeform 25"/>
              <p:cNvSpPr>
                <a:spLocks/>
              </p:cNvSpPr>
              <p:nvPr/>
            </p:nvSpPr>
            <p:spPr bwMode="auto">
              <a:xfrm>
                <a:off x="1934" y="3157"/>
                <a:ext cx="122" cy="45"/>
              </a:xfrm>
              <a:custGeom>
                <a:avLst/>
                <a:gdLst/>
                <a:ahLst/>
                <a:cxnLst>
                  <a:cxn ang="0">
                    <a:pos x="121" y="15"/>
                  </a:cxn>
                  <a:cxn ang="0">
                    <a:pos x="111" y="44"/>
                  </a:cxn>
                  <a:cxn ang="0">
                    <a:pos x="0" y="24"/>
                  </a:cxn>
                  <a:cxn ang="0">
                    <a:pos x="10" y="0"/>
                  </a:cxn>
                  <a:cxn ang="0">
                    <a:pos x="121" y="15"/>
                  </a:cxn>
                </a:cxnLst>
                <a:rect l="0" t="0" r="r" b="b"/>
                <a:pathLst>
                  <a:path w="122" h="45">
                    <a:moveTo>
                      <a:pt x="121" y="15"/>
                    </a:moveTo>
                    <a:lnTo>
                      <a:pt x="111" y="44"/>
                    </a:lnTo>
                    <a:lnTo>
                      <a:pt x="0" y="24"/>
                    </a:lnTo>
                    <a:lnTo>
                      <a:pt x="10" y="0"/>
                    </a:lnTo>
                    <a:lnTo>
                      <a:pt x="121" y="15"/>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250" name="Freeform 26"/>
              <p:cNvSpPr>
                <a:spLocks/>
              </p:cNvSpPr>
              <p:nvPr/>
            </p:nvSpPr>
            <p:spPr bwMode="auto">
              <a:xfrm>
                <a:off x="1725" y="2975"/>
                <a:ext cx="522" cy="353"/>
              </a:xfrm>
              <a:custGeom>
                <a:avLst/>
                <a:gdLst/>
                <a:ahLst/>
                <a:cxnLst>
                  <a:cxn ang="0">
                    <a:pos x="222" y="2"/>
                  </a:cxn>
                  <a:cxn ang="0">
                    <a:pos x="228" y="0"/>
                  </a:cxn>
                  <a:cxn ang="0">
                    <a:pos x="234" y="0"/>
                  </a:cxn>
                  <a:cxn ang="0">
                    <a:pos x="240" y="0"/>
                  </a:cxn>
                  <a:cxn ang="0">
                    <a:pos x="512" y="21"/>
                  </a:cxn>
                  <a:cxn ang="0">
                    <a:pos x="521" y="25"/>
                  </a:cxn>
                  <a:cxn ang="0">
                    <a:pos x="326" y="350"/>
                  </a:cxn>
                  <a:cxn ang="0">
                    <a:pos x="324" y="350"/>
                  </a:cxn>
                  <a:cxn ang="0">
                    <a:pos x="322" y="352"/>
                  </a:cxn>
                  <a:cxn ang="0">
                    <a:pos x="4" y="294"/>
                  </a:cxn>
                  <a:cxn ang="0">
                    <a:pos x="2" y="294"/>
                  </a:cxn>
                  <a:cxn ang="0">
                    <a:pos x="0" y="294"/>
                  </a:cxn>
                  <a:cxn ang="0">
                    <a:pos x="0" y="292"/>
                  </a:cxn>
                  <a:cxn ang="0">
                    <a:pos x="0" y="247"/>
                  </a:cxn>
                  <a:cxn ang="0">
                    <a:pos x="31" y="138"/>
                  </a:cxn>
                  <a:cxn ang="0">
                    <a:pos x="222" y="2"/>
                  </a:cxn>
                </a:cxnLst>
                <a:rect l="0" t="0" r="r" b="b"/>
                <a:pathLst>
                  <a:path w="522" h="353">
                    <a:moveTo>
                      <a:pt x="222" y="2"/>
                    </a:moveTo>
                    <a:lnTo>
                      <a:pt x="228" y="0"/>
                    </a:lnTo>
                    <a:lnTo>
                      <a:pt x="234" y="0"/>
                    </a:lnTo>
                    <a:lnTo>
                      <a:pt x="240" y="0"/>
                    </a:lnTo>
                    <a:lnTo>
                      <a:pt x="512" y="21"/>
                    </a:lnTo>
                    <a:lnTo>
                      <a:pt x="521" y="25"/>
                    </a:lnTo>
                    <a:lnTo>
                      <a:pt x="326" y="350"/>
                    </a:lnTo>
                    <a:lnTo>
                      <a:pt x="324" y="350"/>
                    </a:lnTo>
                    <a:lnTo>
                      <a:pt x="322" y="352"/>
                    </a:lnTo>
                    <a:lnTo>
                      <a:pt x="4" y="294"/>
                    </a:lnTo>
                    <a:lnTo>
                      <a:pt x="2" y="294"/>
                    </a:lnTo>
                    <a:lnTo>
                      <a:pt x="0" y="294"/>
                    </a:lnTo>
                    <a:lnTo>
                      <a:pt x="0" y="292"/>
                    </a:lnTo>
                    <a:lnTo>
                      <a:pt x="0" y="247"/>
                    </a:lnTo>
                    <a:lnTo>
                      <a:pt x="31" y="138"/>
                    </a:lnTo>
                    <a:lnTo>
                      <a:pt x="222" y="2"/>
                    </a:lnTo>
                  </a:path>
                </a:pathLst>
              </a:custGeom>
              <a:solidFill>
                <a:srgbClr val="D8BC96"/>
              </a:solidFill>
              <a:ln w="9525" cap="rnd">
                <a:solidFill>
                  <a:schemeClr val="bg2"/>
                </a:solidFill>
                <a:round/>
                <a:headEnd type="none" w="sm" len="sm"/>
                <a:tailEnd type="none" w="sm" len="sm"/>
              </a:ln>
              <a:effectLst/>
            </p:spPr>
            <p:txBody>
              <a:bodyPr/>
              <a:lstStyle/>
              <a:p>
                <a:endParaRPr lang="en-US"/>
              </a:p>
            </p:txBody>
          </p:sp>
          <p:sp>
            <p:nvSpPr>
              <p:cNvPr id="52251" name="Line 27"/>
              <p:cNvSpPr>
                <a:spLocks noChangeShapeType="1"/>
              </p:cNvSpPr>
              <p:nvPr/>
            </p:nvSpPr>
            <p:spPr bwMode="auto">
              <a:xfrm flipH="1" flipV="1">
                <a:off x="1787" y="3263"/>
                <a:ext cx="236" cy="39"/>
              </a:xfrm>
              <a:prstGeom prst="line">
                <a:avLst/>
              </a:prstGeom>
              <a:noFill/>
              <a:ln w="9525">
                <a:solidFill>
                  <a:schemeClr val="bg2"/>
                </a:solidFill>
                <a:round/>
                <a:headEnd type="none" w="sm" len="sm"/>
                <a:tailEnd type="none" w="sm" len="sm"/>
              </a:ln>
              <a:effectLst/>
            </p:spPr>
            <p:txBody>
              <a:bodyPr wrap="none" anchor="ctr"/>
              <a:lstStyle/>
              <a:p>
                <a:endParaRPr lang="en-US"/>
              </a:p>
            </p:txBody>
          </p:sp>
          <p:sp>
            <p:nvSpPr>
              <p:cNvPr id="52252" name="Freeform 28"/>
              <p:cNvSpPr>
                <a:spLocks/>
              </p:cNvSpPr>
              <p:nvPr/>
            </p:nvSpPr>
            <p:spPr bwMode="auto">
              <a:xfrm>
                <a:off x="1714" y="3113"/>
                <a:ext cx="363" cy="161"/>
              </a:xfrm>
              <a:custGeom>
                <a:avLst/>
                <a:gdLst/>
                <a:ahLst/>
                <a:cxnLst>
                  <a:cxn ang="0">
                    <a:pos x="358" y="40"/>
                  </a:cxn>
                  <a:cxn ang="0">
                    <a:pos x="42" y="0"/>
                  </a:cxn>
                  <a:cxn ang="0">
                    <a:pos x="0" y="109"/>
                  </a:cxn>
                  <a:cxn ang="0">
                    <a:pos x="322" y="160"/>
                  </a:cxn>
                  <a:cxn ang="0">
                    <a:pos x="362" y="51"/>
                  </a:cxn>
                  <a:cxn ang="0">
                    <a:pos x="358" y="40"/>
                  </a:cxn>
                </a:cxnLst>
                <a:rect l="0" t="0" r="r" b="b"/>
                <a:pathLst>
                  <a:path w="363" h="161">
                    <a:moveTo>
                      <a:pt x="358" y="40"/>
                    </a:moveTo>
                    <a:lnTo>
                      <a:pt x="42" y="0"/>
                    </a:lnTo>
                    <a:lnTo>
                      <a:pt x="0" y="109"/>
                    </a:lnTo>
                    <a:lnTo>
                      <a:pt x="322" y="160"/>
                    </a:lnTo>
                    <a:lnTo>
                      <a:pt x="362" y="51"/>
                    </a:lnTo>
                    <a:lnTo>
                      <a:pt x="358" y="40"/>
                    </a:lnTo>
                  </a:path>
                </a:pathLst>
              </a:custGeom>
              <a:solidFill>
                <a:srgbClr val="F2D6B0"/>
              </a:solidFill>
              <a:ln w="9525" cap="rnd">
                <a:solidFill>
                  <a:schemeClr val="bg2"/>
                </a:solidFill>
                <a:round/>
                <a:headEnd type="none" w="sm" len="sm"/>
                <a:tailEnd type="none" w="sm" len="sm"/>
              </a:ln>
              <a:effectLst/>
            </p:spPr>
            <p:txBody>
              <a:bodyPr/>
              <a:lstStyle/>
              <a:p>
                <a:endParaRPr lang="en-US"/>
              </a:p>
            </p:txBody>
          </p:sp>
          <p:sp>
            <p:nvSpPr>
              <p:cNvPr id="52253" name="Freeform 29"/>
              <p:cNvSpPr>
                <a:spLocks/>
              </p:cNvSpPr>
              <p:nvPr/>
            </p:nvSpPr>
            <p:spPr bwMode="auto">
              <a:xfrm>
                <a:off x="1714" y="3113"/>
                <a:ext cx="363" cy="161"/>
              </a:xfrm>
              <a:custGeom>
                <a:avLst/>
                <a:gdLst/>
                <a:ahLst/>
                <a:cxnLst>
                  <a:cxn ang="0">
                    <a:pos x="358" y="40"/>
                  </a:cxn>
                  <a:cxn ang="0">
                    <a:pos x="42" y="0"/>
                  </a:cxn>
                  <a:cxn ang="0">
                    <a:pos x="0" y="109"/>
                  </a:cxn>
                  <a:cxn ang="0">
                    <a:pos x="322" y="160"/>
                  </a:cxn>
                  <a:cxn ang="0">
                    <a:pos x="362" y="51"/>
                  </a:cxn>
                  <a:cxn ang="0">
                    <a:pos x="358" y="40"/>
                  </a:cxn>
                </a:cxnLst>
                <a:rect l="0" t="0" r="r" b="b"/>
                <a:pathLst>
                  <a:path w="363" h="161">
                    <a:moveTo>
                      <a:pt x="358" y="40"/>
                    </a:moveTo>
                    <a:lnTo>
                      <a:pt x="42" y="0"/>
                    </a:lnTo>
                    <a:lnTo>
                      <a:pt x="0" y="109"/>
                    </a:lnTo>
                    <a:lnTo>
                      <a:pt x="322" y="160"/>
                    </a:lnTo>
                    <a:lnTo>
                      <a:pt x="362" y="51"/>
                    </a:lnTo>
                    <a:lnTo>
                      <a:pt x="358" y="40"/>
                    </a:lnTo>
                  </a:path>
                </a:pathLst>
              </a:custGeom>
              <a:noFill/>
              <a:ln w="9525" cap="rnd">
                <a:solidFill>
                  <a:schemeClr val="bg2"/>
                </a:solidFill>
                <a:round/>
                <a:headEnd type="none" w="sm" len="sm"/>
                <a:tailEnd type="none" w="sm" len="sm"/>
              </a:ln>
              <a:effectLst/>
            </p:spPr>
            <p:txBody>
              <a:bodyPr/>
              <a:lstStyle/>
              <a:p>
                <a:endParaRPr lang="en-US"/>
              </a:p>
            </p:txBody>
          </p:sp>
          <p:sp>
            <p:nvSpPr>
              <p:cNvPr id="52254" name="Freeform 30"/>
              <p:cNvSpPr>
                <a:spLocks/>
              </p:cNvSpPr>
              <p:nvPr/>
            </p:nvSpPr>
            <p:spPr bwMode="auto">
              <a:xfrm>
                <a:off x="1984" y="3187"/>
                <a:ext cx="60" cy="1"/>
              </a:xfrm>
              <a:custGeom>
                <a:avLst/>
                <a:gdLst/>
                <a:ahLst/>
                <a:cxnLst>
                  <a:cxn ang="0">
                    <a:pos x="59" y="0"/>
                  </a:cxn>
                  <a:cxn ang="0">
                    <a:pos x="2" y="0"/>
                  </a:cxn>
                  <a:cxn ang="0">
                    <a:pos x="0" y="0"/>
                  </a:cxn>
                  <a:cxn ang="0">
                    <a:pos x="59" y="0"/>
                  </a:cxn>
                </a:cxnLst>
                <a:rect l="0" t="0" r="r" b="b"/>
                <a:pathLst>
                  <a:path w="60" h="1">
                    <a:moveTo>
                      <a:pt x="59" y="0"/>
                    </a:moveTo>
                    <a:lnTo>
                      <a:pt x="2" y="0"/>
                    </a:lnTo>
                    <a:lnTo>
                      <a:pt x="0" y="0"/>
                    </a:lnTo>
                    <a:lnTo>
                      <a:pt x="5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5" name="Freeform 31"/>
              <p:cNvSpPr>
                <a:spLocks/>
              </p:cNvSpPr>
              <p:nvPr/>
            </p:nvSpPr>
            <p:spPr bwMode="auto">
              <a:xfrm>
                <a:off x="1984" y="3187"/>
                <a:ext cx="60" cy="1"/>
              </a:xfrm>
              <a:custGeom>
                <a:avLst/>
                <a:gdLst/>
                <a:ahLst/>
                <a:cxnLst>
                  <a:cxn ang="0">
                    <a:pos x="59" y="0"/>
                  </a:cxn>
                  <a:cxn ang="0">
                    <a:pos x="0" y="0"/>
                  </a:cxn>
                  <a:cxn ang="0">
                    <a:pos x="59" y="0"/>
                  </a:cxn>
                </a:cxnLst>
                <a:rect l="0" t="0" r="r" b="b"/>
                <a:pathLst>
                  <a:path w="60" h="1">
                    <a:moveTo>
                      <a:pt x="59" y="0"/>
                    </a:moveTo>
                    <a:lnTo>
                      <a:pt x="0" y="0"/>
                    </a:lnTo>
                    <a:lnTo>
                      <a:pt x="5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6" name="Freeform 32"/>
              <p:cNvSpPr>
                <a:spLocks/>
              </p:cNvSpPr>
              <p:nvPr/>
            </p:nvSpPr>
            <p:spPr bwMode="auto">
              <a:xfrm>
                <a:off x="1982" y="3187"/>
                <a:ext cx="62" cy="1"/>
              </a:xfrm>
              <a:custGeom>
                <a:avLst/>
                <a:gdLst/>
                <a:ahLst/>
                <a:cxnLst>
                  <a:cxn ang="0">
                    <a:pos x="61" y="0"/>
                  </a:cxn>
                  <a:cxn ang="0">
                    <a:pos x="2" y="0"/>
                  </a:cxn>
                  <a:cxn ang="0">
                    <a:pos x="0" y="0"/>
                  </a:cxn>
                  <a:cxn ang="0">
                    <a:pos x="61" y="0"/>
                  </a:cxn>
                </a:cxnLst>
                <a:rect l="0" t="0" r="r" b="b"/>
                <a:pathLst>
                  <a:path w="62" h="1">
                    <a:moveTo>
                      <a:pt x="61" y="0"/>
                    </a:moveTo>
                    <a:lnTo>
                      <a:pt x="2" y="0"/>
                    </a:lnTo>
                    <a:lnTo>
                      <a:pt x="0"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7" name="Freeform 33"/>
              <p:cNvSpPr>
                <a:spLocks/>
              </p:cNvSpPr>
              <p:nvPr/>
            </p:nvSpPr>
            <p:spPr bwMode="auto">
              <a:xfrm>
                <a:off x="1982" y="3187"/>
                <a:ext cx="62" cy="1"/>
              </a:xfrm>
              <a:custGeom>
                <a:avLst/>
                <a:gdLst/>
                <a:ahLst/>
                <a:cxnLst>
                  <a:cxn ang="0">
                    <a:pos x="61" y="0"/>
                  </a:cxn>
                  <a:cxn ang="0">
                    <a:pos x="0" y="0"/>
                  </a:cxn>
                  <a:cxn ang="0">
                    <a:pos x="61" y="0"/>
                  </a:cxn>
                </a:cxnLst>
                <a:rect l="0" t="0" r="r" b="b"/>
                <a:pathLst>
                  <a:path w="62" h="1">
                    <a:moveTo>
                      <a:pt x="61" y="0"/>
                    </a:moveTo>
                    <a:lnTo>
                      <a:pt x="0"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8" name="Freeform 34"/>
              <p:cNvSpPr>
                <a:spLocks/>
              </p:cNvSpPr>
              <p:nvPr/>
            </p:nvSpPr>
            <p:spPr bwMode="auto">
              <a:xfrm>
                <a:off x="1980" y="3187"/>
                <a:ext cx="64" cy="1"/>
              </a:xfrm>
              <a:custGeom>
                <a:avLst/>
                <a:gdLst/>
                <a:ahLst/>
                <a:cxnLst>
                  <a:cxn ang="0">
                    <a:pos x="63" y="0"/>
                  </a:cxn>
                  <a:cxn ang="0">
                    <a:pos x="2" y="0"/>
                  </a:cxn>
                  <a:cxn ang="0">
                    <a:pos x="0" y="0"/>
                  </a:cxn>
                  <a:cxn ang="0">
                    <a:pos x="63" y="0"/>
                  </a:cxn>
                </a:cxnLst>
                <a:rect l="0" t="0" r="r" b="b"/>
                <a:pathLst>
                  <a:path w="64" h="1">
                    <a:moveTo>
                      <a:pt x="63" y="0"/>
                    </a:moveTo>
                    <a:lnTo>
                      <a:pt x="2" y="0"/>
                    </a:ln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59" name="Freeform 35"/>
              <p:cNvSpPr>
                <a:spLocks/>
              </p:cNvSpPr>
              <p:nvPr/>
            </p:nvSpPr>
            <p:spPr bwMode="auto">
              <a:xfrm>
                <a:off x="1980" y="3187"/>
                <a:ext cx="64" cy="1"/>
              </a:xfrm>
              <a:custGeom>
                <a:avLst/>
                <a:gdLst/>
                <a:ahLst/>
                <a:cxnLst>
                  <a:cxn ang="0">
                    <a:pos x="63" y="0"/>
                  </a:cxn>
                  <a:cxn ang="0">
                    <a:pos x="0" y="0"/>
                  </a:cxn>
                  <a:cxn ang="0">
                    <a:pos x="63" y="0"/>
                  </a:cxn>
                </a:cxnLst>
                <a:rect l="0" t="0" r="r" b="b"/>
                <a:pathLst>
                  <a:path w="64" h="1">
                    <a:moveTo>
                      <a:pt x="63" y="0"/>
                    </a:move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0" name="Freeform 36"/>
              <p:cNvSpPr>
                <a:spLocks/>
              </p:cNvSpPr>
              <p:nvPr/>
            </p:nvSpPr>
            <p:spPr bwMode="auto">
              <a:xfrm>
                <a:off x="1978" y="3187"/>
                <a:ext cx="68" cy="1"/>
              </a:xfrm>
              <a:custGeom>
                <a:avLst/>
                <a:gdLst/>
                <a:ahLst/>
                <a:cxnLst>
                  <a:cxn ang="0">
                    <a:pos x="65" y="0"/>
                  </a:cxn>
                  <a:cxn ang="0">
                    <a:pos x="2" y="0"/>
                  </a:cxn>
                  <a:cxn ang="0">
                    <a:pos x="0" y="0"/>
                  </a:cxn>
                  <a:cxn ang="0">
                    <a:pos x="67" y="0"/>
                  </a:cxn>
                  <a:cxn ang="0">
                    <a:pos x="65" y="0"/>
                  </a:cxn>
                </a:cxnLst>
                <a:rect l="0" t="0" r="r" b="b"/>
                <a:pathLst>
                  <a:path w="68" h="1">
                    <a:moveTo>
                      <a:pt x="65" y="0"/>
                    </a:moveTo>
                    <a:lnTo>
                      <a:pt x="2" y="0"/>
                    </a:lnTo>
                    <a:lnTo>
                      <a:pt x="0" y="0"/>
                    </a:lnTo>
                    <a:lnTo>
                      <a:pt x="67"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1" name="Freeform 37"/>
              <p:cNvSpPr>
                <a:spLocks/>
              </p:cNvSpPr>
              <p:nvPr/>
            </p:nvSpPr>
            <p:spPr bwMode="auto">
              <a:xfrm>
                <a:off x="1978" y="3187"/>
                <a:ext cx="68" cy="1"/>
              </a:xfrm>
              <a:custGeom>
                <a:avLst/>
                <a:gdLst/>
                <a:ahLst/>
                <a:cxnLst>
                  <a:cxn ang="0">
                    <a:pos x="67" y="0"/>
                  </a:cxn>
                  <a:cxn ang="0">
                    <a:pos x="0" y="0"/>
                  </a:cxn>
                  <a:cxn ang="0">
                    <a:pos x="67" y="0"/>
                  </a:cxn>
                </a:cxnLst>
                <a:rect l="0" t="0" r="r" b="b"/>
                <a:pathLst>
                  <a:path w="68" h="1">
                    <a:moveTo>
                      <a:pt x="67" y="0"/>
                    </a:moveTo>
                    <a:lnTo>
                      <a:pt x="0" y="0"/>
                    </a:lnTo>
                    <a:lnTo>
                      <a:pt x="6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2" name="Freeform 38"/>
              <p:cNvSpPr>
                <a:spLocks/>
              </p:cNvSpPr>
              <p:nvPr/>
            </p:nvSpPr>
            <p:spPr bwMode="auto">
              <a:xfrm>
                <a:off x="1976" y="3187"/>
                <a:ext cx="70" cy="1"/>
              </a:xfrm>
              <a:custGeom>
                <a:avLst/>
                <a:gdLst/>
                <a:ahLst/>
                <a:cxnLst>
                  <a:cxn ang="0">
                    <a:pos x="69" y="0"/>
                  </a:cxn>
                  <a:cxn ang="0">
                    <a:pos x="2" y="0"/>
                  </a:cxn>
                  <a:cxn ang="0">
                    <a:pos x="0" y="0"/>
                  </a:cxn>
                  <a:cxn ang="0">
                    <a:pos x="69" y="0"/>
                  </a:cxn>
                </a:cxnLst>
                <a:rect l="0" t="0" r="r" b="b"/>
                <a:pathLst>
                  <a:path w="70" h="1">
                    <a:moveTo>
                      <a:pt x="69" y="0"/>
                    </a:moveTo>
                    <a:lnTo>
                      <a:pt x="2" y="0"/>
                    </a:lnTo>
                    <a:lnTo>
                      <a:pt x="0" y="0"/>
                    </a:lnTo>
                    <a:lnTo>
                      <a:pt x="6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3" name="Freeform 39"/>
              <p:cNvSpPr>
                <a:spLocks/>
              </p:cNvSpPr>
              <p:nvPr/>
            </p:nvSpPr>
            <p:spPr bwMode="auto">
              <a:xfrm>
                <a:off x="1976" y="3185"/>
                <a:ext cx="70" cy="17"/>
              </a:xfrm>
              <a:custGeom>
                <a:avLst/>
                <a:gdLst/>
                <a:ahLst/>
                <a:cxnLst>
                  <a:cxn ang="0">
                    <a:pos x="69" y="16"/>
                  </a:cxn>
                  <a:cxn ang="0">
                    <a:pos x="0" y="16"/>
                  </a:cxn>
                  <a:cxn ang="0">
                    <a:pos x="0" y="0"/>
                  </a:cxn>
                  <a:cxn ang="0">
                    <a:pos x="69" y="0"/>
                  </a:cxn>
                  <a:cxn ang="0">
                    <a:pos x="69" y="16"/>
                  </a:cxn>
                </a:cxnLst>
                <a:rect l="0" t="0" r="r" b="b"/>
                <a:pathLst>
                  <a:path w="70" h="17">
                    <a:moveTo>
                      <a:pt x="69" y="16"/>
                    </a:moveTo>
                    <a:lnTo>
                      <a:pt x="0" y="16"/>
                    </a:lnTo>
                    <a:lnTo>
                      <a:pt x="0" y="0"/>
                    </a:lnTo>
                    <a:lnTo>
                      <a:pt x="69" y="0"/>
                    </a:lnTo>
                    <a:lnTo>
                      <a:pt x="6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4" name="Freeform 40"/>
              <p:cNvSpPr>
                <a:spLocks/>
              </p:cNvSpPr>
              <p:nvPr/>
            </p:nvSpPr>
            <p:spPr bwMode="auto">
              <a:xfrm>
                <a:off x="1974" y="3185"/>
                <a:ext cx="72" cy="1"/>
              </a:xfrm>
              <a:custGeom>
                <a:avLst/>
                <a:gdLst/>
                <a:ahLst/>
                <a:cxnLst>
                  <a:cxn ang="0">
                    <a:pos x="71" y="0"/>
                  </a:cxn>
                  <a:cxn ang="0">
                    <a:pos x="2" y="0"/>
                  </a:cxn>
                  <a:cxn ang="0">
                    <a:pos x="0" y="0"/>
                  </a:cxn>
                  <a:cxn ang="0">
                    <a:pos x="71" y="0"/>
                  </a:cxn>
                </a:cxnLst>
                <a:rect l="0" t="0" r="r" b="b"/>
                <a:pathLst>
                  <a:path w="72" h="1">
                    <a:moveTo>
                      <a:pt x="71" y="0"/>
                    </a:moveTo>
                    <a:lnTo>
                      <a:pt x="2" y="0"/>
                    </a:lnTo>
                    <a:lnTo>
                      <a:pt x="0"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5" name="Freeform 41"/>
              <p:cNvSpPr>
                <a:spLocks/>
              </p:cNvSpPr>
              <p:nvPr/>
            </p:nvSpPr>
            <p:spPr bwMode="auto">
              <a:xfrm>
                <a:off x="1974" y="3185"/>
                <a:ext cx="72" cy="1"/>
              </a:xfrm>
              <a:custGeom>
                <a:avLst/>
                <a:gdLst/>
                <a:ahLst/>
                <a:cxnLst>
                  <a:cxn ang="0">
                    <a:pos x="71" y="0"/>
                  </a:cxn>
                  <a:cxn ang="0">
                    <a:pos x="0" y="0"/>
                  </a:cxn>
                  <a:cxn ang="0">
                    <a:pos x="71" y="0"/>
                  </a:cxn>
                </a:cxnLst>
                <a:rect l="0" t="0" r="r" b="b"/>
                <a:pathLst>
                  <a:path w="72" h="1">
                    <a:moveTo>
                      <a:pt x="71" y="0"/>
                    </a:moveTo>
                    <a:lnTo>
                      <a:pt x="0"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6" name="Freeform 42"/>
              <p:cNvSpPr>
                <a:spLocks/>
              </p:cNvSpPr>
              <p:nvPr/>
            </p:nvSpPr>
            <p:spPr bwMode="auto">
              <a:xfrm>
                <a:off x="1972" y="3185"/>
                <a:ext cx="74" cy="1"/>
              </a:xfrm>
              <a:custGeom>
                <a:avLst/>
                <a:gdLst/>
                <a:ahLst/>
                <a:cxnLst>
                  <a:cxn ang="0">
                    <a:pos x="73" y="0"/>
                  </a:cxn>
                  <a:cxn ang="0">
                    <a:pos x="2" y="0"/>
                  </a:cxn>
                  <a:cxn ang="0">
                    <a:pos x="0" y="0"/>
                  </a:cxn>
                  <a:cxn ang="0">
                    <a:pos x="73" y="0"/>
                  </a:cxn>
                </a:cxnLst>
                <a:rect l="0" t="0" r="r" b="b"/>
                <a:pathLst>
                  <a:path w="74" h="1">
                    <a:moveTo>
                      <a:pt x="73" y="0"/>
                    </a:moveTo>
                    <a:lnTo>
                      <a:pt x="2" y="0"/>
                    </a:lnTo>
                    <a:lnTo>
                      <a:pt x="0"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7" name="Freeform 43"/>
              <p:cNvSpPr>
                <a:spLocks/>
              </p:cNvSpPr>
              <p:nvPr/>
            </p:nvSpPr>
            <p:spPr bwMode="auto">
              <a:xfrm>
                <a:off x="1972" y="3185"/>
                <a:ext cx="74" cy="1"/>
              </a:xfrm>
              <a:custGeom>
                <a:avLst/>
                <a:gdLst/>
                <a:ahLst/>
                <a:cxnLst>
                  <a:cxn ang="0">
                    <a:pos x="73" y="0"/>
                  </a:cxn>
                  <a:cxn ang="0">
                    <a:pos x="0" y="0"/>
                  </a:cxn>
                  <a:cxn ang="0">
                    <a:pos x="73" y="0"/>
                  </a:cxn>
                </a:cxnLst>
                <a:rect l="0" t="0" r="r" b="b"/>
                <a:pathLst>
                  <a:path w="74" h="1">
                    <a:moveTo>
                      <a:pt x="73" y="0"/>
                    </a:moveTo>
                    <a:lnTo>
                      <a:pt x="0"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8" name="Freeform 44"/>
              <p:cNvSpPr>
                <a:spLocks/>
              </p:cNvSpPr>
              <p:nvPr/>
            </p:nvSpPr>
            <p:spPr bwMode="auto">
              <a:xfrm>
                <a:off x="1970" y="3185"/>
                <a:ext cx="76" cy="1"/>
              </a:xfrm>
              <a:custGeom>
                <a:avLst/>
                <a:gdLst/>
                <a:ahLst/>
                <a:cxnLst>
                  <a:cxn ang="0">
                    <a:pos x="75" y="0"/>
                  </a:cxn>
                  <a:cxn ang="0">
                    <a:pos x="2" y="0"/>
                  </a:cxn>
                  <a:cxn ang="0">
                    <a:pos x="0" y="0"/>
                  </a:cxn>
                  <a:cxn ang="0">
                    <a:pos x="75" y="0"/>
                  </a:cxn>
                </a:cxnLst>
                <a:rect l="0" t="0" r="r" b="b"/>
                <a:pathLst>
                  <a:path w="76" h="1">
                    <a:moveTo>
                      <a:pt x="75" y="0"/>
                    </a:moveTo>
                    <a:lnTo>
                      <a:pt x="2" y="0"/>
                    </a:lnTo>
                    <a:lnTo>
                      <a:pt x="0" y="0"/>
                    </a:lnTo>
                    <a:lnTo>
                      <a:pt x="7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69" name="Freeform 45"/>
              <p:cNvSpPr>
                <a:spLocks/>
              </p:cNvSpPr>
              <p:nvPr/>
            </p:nvSpPr>
            <p:spPr bwMode="auto">
              <a:xfrm>
                <a:off x="1970" y="3185"/>
                <a:ext cx="76" cy="1"/>
              </a:xfrm>
              <a:custGeom>
                <a:avLst/>
                <a:gdLst/>
                <a:ahLst/>
                <a:cxnLst>
                  <a:cxn ang="0">
                    <a:pos x="75" y="0"/>
                  </a:cxn>
                  <a:cxn ang="0">
                    <a:pos x="0" y="0"/>
                  </a:cxn>
                  <a:cxn ang="0">
                    <a:pos x="75" y="0"/>
                  </a:cxn>
                </a:cxnLst>
                <a:rect l="0" t="0" r="r" b="b"/>
                <a:pathLst>
                  <a:path w="76" h="1">
                    <a:moveTo>
                      <a:pt x="75" y="0"/>
                    </a:moveTo>
                    <a:lnTo>
                      <a:pt x="0" y="0"/>
                    </a:lnTo>
                    <a:lnTo>
                      <a:pt x="7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0" name="Freeform 46"/>
              <p:cNvSpPr>
                <a:spLocks/>
              </p:cNvSpPr>
              <p:nvPr/>
            </p:nvSpPr>
            <p:spPr bwMode="auto">
              <a:xfrm>
                <a:off x="1969" y="3185"/>
                <a:ext cx="77" cy="1"/>
              </a:xfrm>
              <a:custGeom>
                <a:avLst/>
                <a:gdLst/>
                <a:ahLst/>
                <a:cxnLst>
                  <a:cxn ang="0">
                    <a:pos x="76" y="0"/>
                  </a:cxn>
                  <a:cxn ang="0">
                    <a:pos x="1" y="0"/>
                  </a:cxn>
                  <a:cxn ang="0">
                    <a:pos x="0" y="0"/>
                  </a:cxn>
                  <a:cxn ang="0">
                    <a:pos x="76" y="0"/>
                  </a:cxn>
                </a:cxnLst>
                <a:rect l="0" t="0" r="r" b="b"/>
                <a:pathLst>
                  <a:path w="77" h="1">
                    <a:moveTo>
                      <a:pt x="76" y="0"/>
                    </a:moveTo>
                    <a:lnTo>
                      <a:pt x="1" y="0"/>
                    </a:ln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1" name="Freeform 47"/>
              <p:cNvSpPr>
                <a:spLocks/>
              </p:cNvSpPr>
              <p:nvPr/>
            </p:nvSpPr>
            <p:spPr bwMode="auto">
              <a:xfrm>
                <a:off x="1969" y="3185"/>
                <a:ext cx="77" cy="1"/>
              </a:xfrm>
              <a:custGeom>
                <a:avLst/>
                <a:gdLst/>
                <a:ahLst/>
                <a:cxnLst>
                  <a:cxn ang="0">
                    <a:pos x="76" y="0"/>
                  </a:cxn>
                  <a:cxn ang="0">
                    <a:pos x="0" y="0"/>
                  </a:cxn>
                  <a:cxn ang="0">
                    <a:pos x="76" y="0"/>
                  </a:cxn>
                </a:cxnLst>
                <a:rect l="0" t="0" r="r" b="b"/>
                <a:pathLst>
                  <a:path w="77" h="1">
                    <a:moveTo>
                      <a:pt x="76" y="0"/>
                    </a:move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2" name="Freeform 48"/>
              <p:cNvSpPr>
                <a:spLocks/>
              </p:cNvSpPr>
              <p:nvPr/>
            </p:nvSpPr>
            <p:spPr bwMode="auto">
              <a:xfrm>
                <a:off x="1967" y="3185"/>
                <a:ext cx="79" cy="1"/>
              </a:xfrm>
              <a:custGeom>
                <a:avLst/>
                <a:gdLst/>
                <a:ahLst/>
                <a:cxnLst>
                  <a:cxn ang="0">
                    <a:pos x="78" y="0"/>
                  </a:cxn>
                  <a:cxn ang="0">
                    <a:pos x="2" y="0"/>
                  </a:cxn>
                  <a:cxn ang="0">
                    <a:pos x="0" y="0"/>
                  </a:cxn>
                  <a:cxn ang="0">
                    <a:pos x="78" y="0"/>
                  </a:cxn>
                </a:cxnLst>
                <a:rect l="0" t="0" r="r" b="b"/>
                <a:pathLst>
                  <a:path w="79" h="1">
                    <a:moveTo>
                      <a:pt x="78" y="0"/>
                    </a:moveTo>
                    <a:lnTo>
                      <a:pt x="2" y="0"/>
                    </a:lnTo>
                    <a:lnTo>
                      <a:pt x="0"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3" name="Freeform 49"/>
              <p:cNvSpPr>
                <a:spLocks/>
              </p:cNvSpPr>
              <p:nvPr/>
            </p:nvSpPr>
            <p:spPr bwMode="auto">
              <a:xfrm>
                <a:off x="1967" y="3185"/>
                <a:ext cx="79" cy="1"/>
              </a:xfrm>
              <a:custGeom>
                <a:avLst/>
                <a:gdLst/>
                <a:ahLst/>
                <a:cxnLst>
                  <a:cxn ang="0">
                    <a:pos x="78" y="0"/>
                  </a:cxn>
                  <a:cxn ang="0">
                    <a:pos x="0" y="0"/>
                  </a:cxn>
                  <a:cxn ang="0">
                    <a:pos x="78" y="0"/>
                  </a:cxn>
                </a:cxnLst>
                <a:rect l="0" t="0" r="r" b="b"/>
                <a:pathLst>
                  <a:path w="79" h="1">
                    <a:moveTo>
                      <a:pt x="78" y="0"/>
                    </a:moveTo>
                    <a:lnTo>
                      <a:pt x="0"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4" name="Freeform 50"/>
              <p:cNvSpPr>
                <a:spLocks/>
              </p:cNvSpPr>
              <p:nvPr/>
            </p:nvSpPr>
            <p:spPr bwMode="auto">
              <a:xfrm>
                <a:off x="1965" y="3185"/>
                <a:ext cx="81" cy="1"/>
              </a:xfrm>
              <a:custGeom>
                <a:avLst/>
                <a:gdLst/>
                <a:ahLst/>
                <a:cxnLst>
                  <a:cxn ang="0">
                    <a:pos x="80" y="0"/>
                  </a:cxn>
                  <a:cxn ang="0">
                    <a:pos x="2" y="0"/>
                  </a:cxn>
                  <a:cxn ang="0">
                    <a:pos x="0" y="0"/>
                  </a:cxn>
                  <a:cxn ang="0">
                    <a:pos x="80" y="0"/>
                  </a:cxn>
                </a:cxnLst>
                <a:rect l="0" t="0" r="r" b="b"/>
                <a:pathLst>
                  <a:path w="81" h="1">
                    <a:moveTo>
                      <a:pt x="80" y="0"/>
                    </a:moveTo>
                    <a:lnTo>
                      <a:pt x="2" y="0"/>
                    </a:ln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5" name="Freeform 51"/>
              <p:cNvSpPr>
                <a:spLocks/>
              </p:cNvSpPr>
              <p:nvPr/>
            </p:nvSpPr>
            <p:spPr bwMode="auto">
              <a:xfrm>
                <a:off x="1965" y="3185"/>
                <a:ext cx="81" cy="1"/>
              </a:xfrm>
              <a:custGeom>
                <a:avLst/>
                <a:gdLst/>
                <a:ahLst/>
                <a:cxnLst>
                  <a:cxn ang="0">
                    <a:pos x="80" y="0"/>
                  </a:cxn>
                  <a:cxn ang="0">
                    <a:pos x="0" y="0"/>
                  </a:cxn>
                  <a:cxn ang="0">
                    <a:pos x="80" y="0"/>
                  </a:cxn>
                </a:cxnLst>
                <a:rect l="0" t="0" r="r" b="b"/>
                <a:pathLst>
                  <a:path w="81" h="1">
                    <a:moveTo>
                      <a:pt x="80" y="0"/>
                    </a:move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6" name="Freeform 52"/>
              <p:cNvSpPr>
                <a:spLocks/>
              </p:cNvSpPr>
              <p:nvPr/>
            </p:nvSpPr>
            <p:spPr bwMode="auto">
              <a:xfrm>
                <a:off x="1963" y="3183"/>
                <a:ext cx="83" cy="17"/>
              </a:xfrm>
              <a:custGeom>
                <a:avLst/>
                <a:gdLst/>
                <a:ahLst/>
                <a:cxnLst>
                  <a:cxn ang="0">
                    <a:pos x="82" y="16"/>
                  </a:cxn>
                  <a:cxn ang="0">
                    <a:pos x="2" y="16"/>
                  </a:cxn>
                  <a:cxn ang="0">
                    <a:pos x="0" y="0"/>
                  </a:cxn>
                  <a:cxn ang="0">
                    <a:pos x="82" y="0"/>
                  </a:cxn>
                  <a:cxn ang="0">
                    <a:pos x="82" y="16"/>
                  </a:cxn>
                </a:cxnLst>
                <a:rect l="0" t="0" r="r" b="b"/>
                <a:pathLst>
                  <a:path w="83" h="17">
                    <a:moveTo>
                      <a:pt x="82" y="16"/>
                    </a:moveTo>
                    <a:lnTo>
                      <a:pt x="2" y="16"/>
                    </a:lnTo>
                    <a:lnTo>
                      <a:pt x="0" y="0"/>
                    </a:lnTo>
                    <a:lnTo>
                      <a:pt x="82" y="0"/>
                    </a:lnTo>
                    <a:lnTo>
                      <a:pt x="82"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7" name="Freeform 53"/>
              <p:cNvSpPr>
                <a:spLocks/>
              </p:cNvSpPr>
              <p:nvPr/>
            </p:nvSpPr>
            <p:spPr bwMode="auto">
              <a:xfrm>
                <a:off x="1963" y="3183"/>
                <a:ext cx="83" cy="1"/>
              </a:xfrm>
              <a:custGeom>
                <a:avLst/>
                <a:gdLst/>
                <a:ahLst/>
                <a:cxnLst>
                  <a:cxn ang="0">
                    <a:pos x="82" y="0"/>
                  </a:cxn>
                  <a:cxn ang="0">
                    <a:pos x="0" y="0"/>
                  </a:cxn>
                  <a:cxn ang="0">
                    <a:pos x="82" y="0"/>
                  </a:cxn>
                </a:cxnLst>
                <a:rect l="0" t="0" r="r" b="b"/>
                <a:pathLst>
                  <a:path w="83" h="1">
                    <a:moveTo>
                      <a:pt x="82" y="0"/>
                    </a:moveTo>
                    <a:lnTo>
                      <a:pt x="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8" name="Freeform 54"/>
              <p:cNvSpPr>
                <a:spLocks/>
              </p:cNvSpPr>
              <p:nvPr/>
            </p:nvSpPr>
            <p:spPr bwMode="auto">
              <a:xfrm>
                <a:off x="1961" y="3183"/>
                <a:ext cx="85" cy="1"/>
              </a:xfrm>
              <a:custGeom>
                <a:avLst/>
                <a:gdLst/>
                <a:ahLst/>
                <a:cxnLst>
                  <a:cxn ang="0">
                    <a:pos x="84" y="0"/>
                  </a:cxn>
                  <a:cxn ang="0">
                    <a:pos x="2" y="0"/>
                  </a:cxn>
                  <a:cxn ang="0">
                    <a:pos x="0" y="0"/>
                  </a:cxn>
                  <a:cxn ang="0">
                    <a:pos x="84" y="0"/>
                  </a:cxn>
                </a:cxnLst>
                <a:rect l="0" t="0" r="r" b="b"/>
                <a:pathLst>
                  <a:path w="85" h="1">
                    <a:moveTo>
                      <a:pt x="84" y="0"/>
                    </a:moveTo>
                    <a:lnTo>
                      <a:pt x="2" y="0"/>
                    </a:lnTo>
                    <a:lnTo>
                      <a:pt x="0"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79" name="Freeform 55"/>
              <p:cNvSpPr>
                <a:spLocks/>
              </p:cNvSpPr>
              <p:nvPr/>
            </p:nvSpPr>
            <p:spPr bwMode="auto">
              <a:xfrm>
                <a:off x="1961" y="3183"/>
                <a:ext cx="85" cy="1"/>
              </a:xfrm>
              <a:custGeom>
                <a:avLst/>
                <a:gdLst/>
                <a:ahLst/>
                <a:cxnLst>
                  <a:cxn ang="0">
                    <a:pos x="84" y="0"/>
                  </a:cxn>
                  <a:cxn ang="0">
                    <a:pos x="0" y="0"/>
                  </a:cxn>
                  <a:cxn ang="0">
                    <a:pos x="84" y="0"/>
                  </a:cxn>
                </a:cxnLst>
                <a:rect l="0" t="0" r="r" b="b"/>
                <a:pathLst>
                  <a:path w="85" h="1">
                    <a:moveTo>
                      <a:pt x="84" y="0"/>
                    </a:moveTo>
                    <a:lnTo>
                      <a:pt x="0"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0" name="Freeform 56"/>
              <p:cNvSpPr>
                <a:spLocks/>
              </p:cNvSpPr>
              <p:nvPr/>
            </p:nvSpPr>
            <p:spPr bwMode="auto">
              <a:xfrm>
                <a:off x="1959" y="3183"/>
                <a:ext cx="87" cy="1"/>
              </a:xfrm>
              <a:custGeom>
                <a:avLst/>
                <a:gdLst/>
                <a:ahLst/>
                <a:cxnLst>
                  <a:cxn ang="0">
                    <a:pos x="86" y="0"/>
                  </a:cxn>
                  <a:cxn ang="0">
                    <a:pos x="2" y="0"/>
                  </a:cxn>
                  <a:cxn ang="0">
                    <a:pos x="0" y="0"/>
                  </a:cxn>
                  <a:cxn ang="0">
                    <a:pos x="86" y="0"/>
                  </a:cxn>
                </a:cxnLst>
                <a:rect l="0" t="0" r="r" b="b"/>
                <a:pathLst>
                  <a:path w="87" h="1">
                    <a:moveTo>
                      <a:pt x="86" y="0"/>
                    </a:moveTo>
                    <a:lnTo>
                      <a:pt x="2" y="0"/>
                    </a:ln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1" name="Freeform 57"/>
              <p:cNvSpPr>
                <a:spLocks/>
              </p:cNvSpPr>
              <p:nvPr/>
            </p:nvSpPr>
            <p:spPr bwMode="auto">
              <a:xfrm>
                <a:off x="1959" y="3183"/>
                <a:ext cx="87" cy="1"/>
              </a:xfrm>
              <a:custGeom>
                <a:avLst/>
                <a:gdLst/>
                <a:ahLst/>
                <a:cxnLst>
                  <a:cxn ang="0">
                    <a:pos x="86" y="0"/>
                  </a:cxn>
                  <a:cxn ang="0">
                    <a:pos x="0" y="0"/>
                  </a:cxn>
                  <a:cxn ang="0">
                    <a:pos x="86" y="0"/>
                  </a:cxn>
                </a:cxnLst>
                <a:rect l="0" t="0" r="r" b="b"/>
                <a:pathLst>
                  <a:path w="87" h="1">
                    <a:moveTo>
                      <a:pt x="86" y="0"/>
                    </a:move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2" name="Freeform 58"/>
              <p:cNvSpPr>
                <a:spLocks/>
              </p:cNvSpPr>
              <p:nvPr/>
            </p:nvSpPr>
            <p:spPr bwMode="auto">
              <a:xfrm>
                <a:off x="1957" y="3183"/>
                <a:ext cx="89" cy="1"/>
              </a:xfrm>
              <a:custGeom>
                <a:avLst/>
                <a:gdLst/>
                <a:ahLst/>
                <a:cxnLst>
                  <a:cxn ang="0">
                    <a:pos x="88" y="0"/>
                  </a:cxn>
                  <a:cxn ang="0">
                    <a:pos x="2" y="0"/>
                  </a:cxn>
                  <a:cxn ang="0">
                    <a:pos x="0" y="0"/>
                  </a:cxn>
                  <a:cxn ang="0">
                    <a:pos x="88" y="0"/>
                  </a:cxn>
                </a:cxnLst>
                <a:rect l="0" t="0" r="r" b="b"/>
                <a:pathLst>
                  <a:path w="89" h="1">
                    <a:moveTo>
                      <a:pt x="88" y="0"/>
                    </a:moveTo>
                    <a:lnTo>
                      <a:pt x="2" y="0"/>
                    </a:ln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3" name="Freeform 59"/>
              <p:cNvSpPr>
                <a:spLocks/>
              </p:cNvSpPr>
              <p:nvPr/>
            </p:nvSpPr>
            <p:spPr bwMode="auto">
              <a:xfrm>
                <a:off x="1957" y="3183"/>
                <a:ext cx="89" cy="1"/>
              </a:xfrm>
              <a:custGeom>
                <a:avLst/>
                <a:gdLst/>
                <a:ahLst/>
                <a:cxnLst>
                  <a:cxn ang="0">
                    <a:pos x="88" y="0"/>
                  </a:cxn>
                  <a:cxn ang="0">
                    <a:pos x="0" y="0"/>
                  </a:cxn>
                  <a:cxn ang="0">
                    <a:pos x="88" y="0"/>
                  </a:cxn>
                </a:cxnLst>
                <a:rect l="0" t="0" r="r" b="b"/>
                <a:pathLst>
                  <a:path w="89" h="1">
                    <a:moveTo>
                      <a:pt x="88" y="0"/>
                    </a:move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4" name="Freeform 60"/>
              <p:cNvSpPr>
                <a:spLocks/>
              </p:cNvSpPr>
              <p:nvPr/>
            </p:nvSpPr>
            <p:spPr bwMode="auto">
              <a:xfrm>
                <a:off x="1955" y="3183"/>
                <a:ext cx="91" cy="1"/>
              </a:xfrm>
              <a:custGeom>
                <a:avLst/>
                <a:gdLst/>
                <a:ahLst/>
                <a:cxnLst>
                  <a:cxn ang="0">
                    <a:pos x="90" y="0"/>
                  </a:cxn>
                  <a:cxn ang="0">
                    <a:pos x="2" y="0"/>
                  </a:cxn>
                  <a:cxn ang="0">
                    <a:pos x="0" y="0"/>
                  </a:cxn>
                  <a:cxn ang="0">
                    <a:pos x="90" y="0"/>
                  </a:cxn>
                </a:cxnLst>
                <a:rect l="0" t="0" r="r" b="b"/>
                <a:pathLst>
                  <a:path w="91" h="1">
                    <a:moveTo>
                      <a:pt x="90" y="0"/>
                    </a:moveTo>
                    <a:lnTo>
                      <a:pt x="2" y="0"/>
                    </a:lnTo>
                    <a:lnTo>
                      <a:pt x="0"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5" name="Freeform 61"/>
              <p:cNvSpPr>
                <a:spLocks/>
              </p:cNvSpPr>
              <p:nvPr/>
            </p:nvSpPr>
            <p:spPr bwMode="auto">
              <a:xfrm>
                <a:off x="1955" y="3183"/>
                <a:ext cx="91" cy="1"/>
              </a:xfrm>
              <a:custGeom>
                <a:avLst/>
                <a:gdLst/>
                <a:ahLst/>
                <a:cxnLst>
                  <a:cxn ang="0">
                    <a:pos x="90" y="0"/>
                  </a:cxn>
                  <a:cxn ang="0">
                    <a:pos x="0" y="0"/>
                  </a:cxn>
                  <a:cxn ang="0">
                    <a:pos x="90" y="0"/>
                  </a:cxn>
                </a:cxnLst>
                <a:rect l="0" t="0" r="r" b="b"/>
                <a:pathLst>
                  <a:path w="91" h="1">
                    <a:moveTo>
                      <a:pt x="90" y="0"/>
                    </a:moveTo>
                    <a:lnTo>
                      <a:pt x="0"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6" name="Freeform 62"/>
              <p:cNvSpPr>
                <a:spLocks/>
              </p:cNvSpPr>
              <p:nvPr/>
            </p:nvSpPr>
            <p:spPr bwMode="auto">
              <a:xfrm>
                <a:off x="1953" y="3183"/>
                <a:ext cx="93" cy="1"/>
              </a:xfrm>
              <a:custGeom>
                <a:avLst/>
                <a:gdLst/>
                <a:ahLst/>
                <a:cxnLst>
                  <a:cxn ang="0">
                    <a:pos x="92" y="0"/>
                  </a:cxn>
                  <a:cxn ang="0">
                    <a:pos x="2" y="0"/>
                  </a:cxn>
                  <a:cxn ang="0">
                    <a:pos x="0" y="0"/>
                  </a:cxn>
                  <a:cxn ang="0">
                    <a:pos x="92" y="0"/>
                  </a:cxn>
                </a:cxnLst>
                <a:rect l="0" t="0" r="r" b="b"/>
                <a:pathLst>
                  <a:path w="93" h="1">
                    <a:moveTo>
                      <a:pt x="92" y="0"/>
                    </a:moveTo>
                    <a:lnTo>
                      <a:pt x="2" y="0"/>
                    </a:lnTo>
                    <a:lnTo>
                      <a:pt x="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7" name="Freeform 63"/>
              <p:cNvSpPr>
                <a:spLocks/>
              </p:cNvSpPr>
              <p:nvPr/>
            </p:nvSpPr>
            <p:spPr bwMode="auto">
              <a:xfrm>
                <a:off x="1951" y="3183"/>
                <a:ext cx="95" cy="1"/>
              </a:xfrm>
              <a:custGeom>
                <a:avLst/>
                <a:gdLst/>
                <a:ahLst/>
                <a:cxnLst>
                  <a:cxn ang="0">
                    <a:pos x="94" y="0"/>
                  </a:cxn>
                  <a:cxn ang="0">
                    <a:pos x="2" y="0"/>
                  </a:cxn>
                  <a:cxn ang="0">
                    <a:pos x="0" y="0"/>
                  </a:cxn>
                  <a:cxn ang="0">
                    <a:pos x="94" y="0"/>
                  </a:cxn>
                </a:cxnLst>
                <a:rect l="0" t="0" r="r" b="b"/>
                <a:pathLst>
                  <a:path w="95" h="1">
                    <a:moveTo>
                      <a:pt x="94" y="0"/>
                    </a:moveTo>
                    <a:lnTo>
                      <a:pt x="2" y="0"/>
                    </a:lnTo>
                    <a:lnTo>
                      <a:pt x="0" y="0"/>
                    </a:lnTo>
                    <a:lnTo>
                      <a:pt x="9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8" name="Freeform 64"/>
              <p:cNvSpPr>
                <a:spLocks/>
              </p:cNvSpPr>
              <p:nvPr/>
            </p:nvSpPr>
            <p:spPr bwMode="auto">
              <a:xfrm>
                <a:off x="1951" y="3181"/>
                <a:ext cx="95" cy="17"/>
              </a:xfrm>
              <a:custGeom>
                <a:avLst/>
                <a:gdLst/>
                <a:ahLst/>
                <a:cxnLst>
                  <a:cxn ang="0">
                    <a:pos x="94" y="16"/>
                  </a:cxn>
                  <a:cxn ang="0">
                    <a:pos x="0" y="16"/>
                  </a:cxn>
                  <a:cxn ang="0">
                    <a:pos x="0" y="0"/>
                  </a:cxn>
                  <a:cxn ang="0">
                    <a:pos x="94" y="0"/>
                  </a:cxn>
                  <a:cxn ang="0">
                    <a:pos x="94" y="16"/>
                  </a:cxn>
                </a:cxnLst>
                <a:rect l="0" t="0" r="r" b="b"/>
                <a:pathLst>
                  <a:path w="95" h="17">
                    <a:moveTo>
                      <a:pt x="94" y="16"/>
                    </a:moveTo>
                    <a:lnTo>
                      <a:pt x="0" y="16"/>
                    </a:lnTo>
                    <a:lnTo>
                      <a:pt x="0" y="0"/>
                    </a:lnTo>
                    <a:lnTo>
                      <a:pt x="94" y="0"/>
                    </a:lnTo>
                    <a:lnTo>
                      <a:pt x="94"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89" name="Freeform 65"/>
              <p:cNvSpPr>
                <a:spLocks/>
              </p:cNvSpPr>
              <p:nvPr/>
            </p:nvSpPr>
            <p:spPr bwMode="auto">
              <a:xfrm>
                <a:off x="1949" y="3181"/>
                <a:ext cx="97" cy="1"/>
              </a:xfrm>
              <a:custGeom>
                <a:avLst/>
                <a:gdLst/>
                <a:ahLst/>
                <a:cxnLst>
                  <a:cxn ang="0">
                    <a:pos x="96" y="0"/>
                  </a:cxn>
                  <a:cxn ang="0">
                    <a:pos x="2" y="0"/>
                  </a:cxn>
                  <a:cxn ang="0">
                    <a:pos x="0" y="0"/>
                  </a:cxn>
                  <a:cxn ang="0">
                    <a:pos x="96" y="0"/>
                  </a:cxn>
                </a:cxnLst>
                <a:rect l="0" t="0" r="r" b="b"/>
                <a:pathLst>
                  <a:path w="97" h="1">
                    <a:moveTo>
                      <a:pt x="96" y="0"/>
                    </a:moveTo>
                    <a:lnTo>
                      <a:pt x="2" y="0"/>
                    </a:ln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0" name="Freeform 66"/>
              <p:cNvSpPr>
                <a:spLocks/>
              </p:cNvSpPr>
              <p:nvPr/>
            </p:nvSpPr>
            <p:spPr bwMode="auto">
              <a:xfrm>
                <a:off x="1949" y="3181"/>
                <a:ext cx="97" cy="1"/>
              </a:xfrm>
              <a:custGeom>
                <a:avLst/>
                <a:gdLst/>
                <a:ahLst/>
                <a:cxnLst>
                  <a:cxn ang="0">
                    <a:pos x="96" y="0"/>
                  </a:cxn>
                  <a:cxn ang="0">
                    <a:pos x="0" y="0"/>
                  </a:cxn>
                  <a:cxn ang="0">
                    <a:pos x="96" y="0"/>
                  </a:cxn>
                </a:cxnLst>
                <a:rect l="0" t="0" r="r" b="b"/>
                <a:pathLst>
                  <a:path w="97" h="1">
                    <a:moveTo>
                      <a:pt x="96" y="0"/>
                    </a:move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1" name="Freeform 67"/>
              <p:cNvSpPr>
                <a:spLocks/>
              </p:cNvSpPr>
              <p:nvPr/>
            </p:nvSpPr>
            <p:spPr bwMode="auto">
              <a:xfrm>
                <a:off x="1947" y="3181"/>
                <a:ext cx="99" cy="1"/>
              </a:xfrm>
              <a:custGeom>
                <a:avLst/>
                <a:gdLst/>
                <a:ahLst/>
                <a:cxnLst>
                  <a:cxn ang="0">
                    <a:pos x="98" y="0"/>
                  </a:cxn>
                  <a:cxn ang="0">
                    <a:pos x="2" y="0"/>
                  </a:cxn>
                  <a:cxn ang="0">
                    <a:pos x="0" y="0"/>
                  </a:cxn>
                  <a:cxn ang="0">
                    <a:pos x="98" y="0"/>
                  </a:cxn>
                </a:cxnLst>
                <a:rect l="0" t="0" r="r" b="b"/>
                <a:pathLst>
                  <a:path w="99" h="1">
                    <a:moveTo>
                      <a:pt x="98" y="0"/>
                    </a:moveTo>
                    <a:lnTo>
                      <a:pt x="2" y="0"/>
                    </a:lnTo>
                    <a:lnTo>
                      <a:pt x="0" y="0"/>
                    </a:lnTo>
                    <a:lnTo>
                      <a:pt x="9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2" name="Freeform 68"/>
              <p:cNvSpPr>
                <a:spLocks/>
              </p:cNvSpPr>
              <p:nvPr/>
            </p:nvSpPr>
            <p:spPr bwMode="auto">
              <a:xfrm>
                <a:off x="1947" y="3181"/>
                <a:ext cx="99" cy="1"/>
              </a:xfrm>
              <a:custGeom>
                <a:avLst/>
                <a:gdLst/>
                <a:ahLst/>
                <a:cxnLst>
                  <a:cxn ang="0">
                    <a:pos x="98" y="0"/>
                  </a:cxn>
                  <a:cxn ang="0">
                    <a:pos x="0" y="0"/>
                  </a:cxn>
                  <a:cxn ang="0">
                    <a:pos x="98" y="0"/>
                  </a:cxn>
                </a:cxnLst>
                <a:rect l="0" t="0" r="r" b="b"/>
                <a:pathLst>
                  <a:path w="99" h="1">
                    <a:moveTo>
                      <a:pt x="98" y="0"/>
                    </a:moveTo>
                    <a:lnTo>
                      <a:pt x="0" y="0"/>
                    </a:lnTo>
                    <a:lnTo>
                      <a:pt x="9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3" name="Freeform 69"/>
              <p:cNvSpPr>
                <a:spLocks/>
              </p:cNvSpPr>
              <p:nvPr/>
            </p:nvSpPr>
            <p:spPr bwMode="auto">
              <a:xfrm>
                <a:off x="1946" y="3181"/>
                <a:ext cx="100" cy="1"/>
              </a:xfrm>
              <a:custGeom>
                <a:avLst/>
                <a:gdLst/>
                <a:ahLst/>
                <a:cxnLst>
                  <a:cxn ang="0">
                    <a:pos x="99" y="0"/>
                  </a:cxn>
                  <a:cxn ang="0">
                    <a:pos x="1" y="0"/>
                  </a:cxn>
                  <a:cxn ang="0">
                    <a:pos x="0" y="0"/>
                  </a:cxn>
                  <a:cxn ang="0">
                    <a:pos x="99" y="0"/>
                  </a:cxn>
                </a:cxnLst>
                <a:rect l="0" t="0" r="r" b="b"/>
                <a:pathLst>
                  <a:path w="100" h="1">
                    <a:moveTo>
                      <a:pt x="99" y="0"/>
                    </a:moveTo>
                    <a:lnTo>
                      <a:pt x="1" y="0"/>
                    </a:lnTo>
                    <a:lnTo>
                      <a:pt x="0" y="0"/>
                    </a:lnTo>
                    <a:lnTo>
                      <a:pt x="9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4" name="Freeform 70"/>
              <p:cNvSpPr>
                <a:spLocks/>
              </p:cNvSpPr>
              <p:nvPr/>
            </p:nvSpPr>
            <p:spPr bwMode="auto">
              <a:xfrm>
                <a:off x="1946" y="3181"/>
                <a:ext cx="100" cy="1"/>
              </a:xfrm>
              <a:custGeom>
                <a:avLst/>
                <a:gdLst/>
                <a:ahLst/>
                <a:cxnLst>
                  <a:cxn ang="0">
                    <a:pos x="99" y="0"/>
                  </a:cxn>
                  <a:cxn ang="0">
                    <a:pos x="0" y="0"/>
                  </a:cxn>
                  <a:cxn ang="0">
                    <a:pos x="99" y="0"/>
                  </a:cxn>
                </a:cxnLst>
                <a:rect l="0" t="0" r="r" b="b"/>
                <a:pathLst>
                  <a:path w="100" h="1">
                    <a:moveTo>
                      <a:pt x="99" y="0"/>
                    </a:moveTo>
                    <a:lnTo>
                      <a:pt x="0" y="0"/>
                    </a:lnTo>
                    <a:lnTo>
                      <a:pt x="9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5" name="Freeform 71"/>
              <p:cNvSpPr>
                <a:spLocks/>
              </p:cNvSpPr>
              <p:nvPr/>
            </p:nvSpPr>
            <p:spPr bwMode="auto">
              <a:xfrm>
                <a:off x="1944" y="3181"/>
                <a:ext cx="104" cy="1"/>
              </a:xfrm>
              <a:custGeom>
                <a:avLst/>
                <a:gdLst/>
                <a:ahLst/>
                <a:cxnLst>
                  <a:cxn ang="0">
                    <a:pos x="101" y="0"/>
                  </a:cxn>
                  <a:cxn ang="0">
                    <a:pos x="2" y="0"/>
                  </a:cxn>
                  <a:cxn ang="0">
                    <a:pos x="0" y="0"/>
                  </a:cxn>
                  <a:cxn ang="0">
                    <a:pos x="103" y="0"/>
                  </a:cxn>
                  <a:cxn ang="0">
                    <a:pos x="101" y="0"/>
                  </a:cxn>
                </a:cxnLst>
                <a:rect l="0" t="0" r="r" b="b"/>
                <a:pathLst>
                  <a:path w="104" h="1">
                    <a:moveTo>
                      <a:pt x="101" y="0"/>
                    </a:moveTo>
                    <a:lnTo>
                      <a:pt x="2" y="0"/>
                    </a:lnTo>
                    <a:lnTo>
                      <a:pt x="0" y="0"/>
                    </a:lnTo>
                    <a:lnTo>
                      <a:pt x="103"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6" name="Freeform 72"/>
              <p:cNvSpPr>
                <a:spLocks/>
              </p:cNvSpPr>
              <p:nvPr/>
            </p:nvSpPr>
            <p:spPr bwMode="auto">
              <a:xfrm>
                <a:off x="1944" y="3181"/>
                <a:ext cx="104" cy="1"/>
              </a:xfrm>
              <a:custGeom>
                <a:avLst/>
                <a:gdLst/>
                <a:ahLst/>
                <a:cxnLst>
                  <a:cxn ang="0">
                    <a:pos x="103" y="0"/>
                  </a:cxn>
                  <a:cxn ang="0">
                    <a:pos x="0" y="0"/>
                  </a:cxn>
                  <a:cxn ang="0">
                    <a:pos x="103" y="0"/>
                  </a:cxn>
                </a:cxnLst>
                <a:rect l="0" t="0" r="r" b="b"/>
                <a:pathLst>
                  <a:path w="104" h="1">
                    <a:moveTo>
                      <a:pt x="103" y="0"/>
                    </a:moveTo>
                    <a:lnTo>
                      <a:pt x="0" y="0"/>
                    </a:lnTo>
                    <a:lnTo>
                      <a:pt x="10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7" name="Freeform 73"/>
              <p:cNvSpPr>
                <a:spLocks/>
              </p:cNvSpPr>
              <p:nvPr/>
            </p:nvSpPr>
            <p:spPr bwMode="auto">
              <a:xfrm>
                <a:off x="1942" y="3181"/>
                <a:ext cx="106" cy="1"/>
              </a:xfrm>
              <a:custGeom>
                <a:avLst/>
                <a:gdLst/>
                <a:ahLst/>
                <a:cxnLst>
                  <a:cxn ang="0">
                    <a:pos x="105" y="0"/>
                  </a:cxn>
                  <a:cxn ang="0">
                    <a:pos x="2" y="0"/>
                  </a:cxn>
                  <a:cxn ang="0">
                    <a:pos x="0" y="0"/>
                  </a:cxn>
                  <a:cxn ang="0">
                    <a:pos x="105" y="0"/>
                  </a:cxn>
                </a:cxnLst>
                <a:rect l="0" t="0" r="r" b="b"/>
                <a:pathLst>
                  <a:path w="106" h="1">
                    <a:moveTo>
                      <a:pt x="105" y="0"/>
                    </a:moveTo>
                    <a:lnTo>
                      <a:pt x="2" y="0"/>
                    </a:ln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8" name="Freeform 74"/>
              <p:cNvSpPr>
                <a:spLocks/>
              </p:cNvSpPr>
              <p:nvPr/>
            </p:nvSpPr>
            <p:spPr bwMode="auto">
              <a:xfrm>
                <a:off x="1942" y="3181"/>
                <a:ext cx="106" cy="1"/>
              </a:xfrm>
              <a:custGeom>
                <a:avLst/>
                <a:gdLst/>
                <a:ahLst/>
                <a:cxnLst>
                  <a:cxn ang="0">
                    <a:pos x="105" y="0"/>
                  </a:cxn>
                  <a:cxn ang="0">
                    <a:pos x="0" y="0"/>
                  </a:cxn>
                  <a:cxn ang="0">
                    <a:pos x="105" y="0"/>
                  </a:cxn>
                </a:cxnLst>
                <a:rect l="0" t="0" r="r" b="b"/>
                <a:pathLst>
                  <a:path w="106" h="1">
                    <a:moveTo>
                      <a:pt x="105" y="0"/>
                    </a:move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299" name="Freeform 75"/>
              <p:cNvSpPr>
                <a:spLocks/>
              </p:cNvSpPr>
              <p:nvPr/>
            </p:nvSpPr>
            <p:spPr bwMode="auto">
              <a:xfrm>
                <a:off x="1940" y="3181"/>
                <a:ext cx="108" cy="1"/>
              </a:xfrm>
              <a:custGeom>
                <a:avLst/>
                <a:gdLst/>
                <a:ahLst/>
                <a:cxnLst>
                  <a:cxn ang="0">
                    <a:pos x="107" y="0"/>
                  </a:cxn>
                  <a:cxn ang="0">
                    <a:pos x="2" y="0"/>
                  </a:cxn>
                  <a:cxn ang="0">
                    <a:pos x="0" y="0"/>
                  </a:cxn>
                  <a:cxn ang="0">
                    <a:pos x="107" y="0"/>
                  </a:cxn>
                </a:cxnLst>
                <a:rect l="0" t="0" r="r" b="b"/>
                <a:pathLst>
                  <a:path w="108" h="1">
                    <a:moveTo>
                      <a:pt x="107" y="0"/>
                    </a:moveTo>
                    <a:lnTo>
                      <a:pt x="2" y="0"/>
                    </a:lnTo>
                    <a:lnTo>
                      <a:pt x="0" y="0"/>
                    </a:lnTo>
                    <a:lnTo>
                      <a:pt x="10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0" name="Freeform 76"/>
              <p:cNvSpPr>
                <a:spLocks/>
              </p:cNvSpPr>
              <p:nvPr/>
            </p:nvSpPr>
            <p:spPr bwMode="auto">
              <a:xfrm>
                <a:off x="1940" y="3180"/>
                <a:ext cx="108" cy="17"/>
              </a:xfrm>
              <a:custGeom>
                <a:avLst/>
                <a:gdLst/>
                <a:ahLst/>
                <a:cxnLst>
                  <a:cxn ang="0">
                    <a:pos x="107" y="16"/>
                  </a:cxn>
                  <a:cxn ang="0">
                    <a:pos x="0" y="16"/>
                  </a:cxn>
                  <a:cxn ang="0">
                    <a:pos x="0" y="0"/>
                  </a:cxn>
                  <a:cxn ang="0">
                    <a:pos x="107" y="0"/>
                  </a:cxn>
                  <a:cxn ang="0">
                    <a:pos x="107" y="16"/>
                  </a:cxn>
                </a:cxnLst>
                <a:rect l="0" t="0" r="r" b="b"/>
                <a:pathLst>
                  <a:path w="108" h="17">
                    <a:moveTo>
                      <a:pt x="107" y="16"/>
                    </a:moveTo>
                    <a:lnTo>
                      <a:pt x="0" y="16"/>
                    </a:lnTo>
                    <a:lnTo>
                      <a:pt x="0" y="0"/>
                    </a:lnTo>
                    <a:lnTo>
                      <a:pt x="107" y="0"/>
                    </a:lnTo>
                    <a:lnTo>
                      <a:pt x="107"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1" name="Freeform 77"/>
              <p:cNvSpPr>
                <a:spLocks/>
              </p:cNvSpPr>
              <p:nvPr/>
            </p:nvSpPr>
            <p:spPr bwMode="auto">
              <a:xfrm>
                <a:off x="1938" y="3180"/>
                <a:ext cx="110" cy="1"/>
              </a:xfrm>
              <a:custGeom>
                <a:avLst/>
                <a:gdLst/>
                <a:ahLst/>
                <a:cxnLst>
                  <a:cxn ang="0">
                    <a:pos x="109" y="0"/>
                  </a:cxn>
                  <a:cxn ang="0">
                    <a:pos x="2" y="0"/>
                  </a:cxn>
                  <a:cxn ang="0">
                    <a:pos x="0" y="0"/>
                  </a:cxn>
                  <a:cxn ang="0">
                    <a:pos x="109" y="0"/>
                  </a:cxn>
                </a:cxnLst>
                <a:rect l="0" t="0" r="r" b="b"/>
                <a:pathLst>
                  <a:path w="110" h="1">
                    <a:moveTo>
                      <a:pt x="109" y="0"/>
                    </a:moveTo>
                    <a:lnTo>
                      <a:pt x="2" y="0"/>
                    </a:ln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2" name="Freeform 78"/>
              <p:cNvSpPr>
                <a:spLocks/>
              </p:cNvSpPr>
              <p:nvPr/>
            </p:nvSpPr>
            <p:spPr bwMode="auto">
              <a:xfrm>
                <a:off x="1938" y="318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3" name="Freeform 79"/>
              <p:cNvSpPr>
                <a:spLocks/>
              </p:cNvSpPr>
              <p:nvPr/>
            </p:nvSpPr>
            <p:spPr bwMode="auto">
              <a:xfrm>
                <a:off x="1936" y="3180"/>
                <a:ext cx="112" cy="1"/>
              </a:xfrm>
              <a:custGeom>
                <a:avLst/>
                <a:gdLst/>
                <a:ahLst/>
                <a:cxnLst>
                  <a:cxn ang="0">
                    <a:pos x="111" y="0"/>
                  </a:cxn>
                  <a:cxn ang="0">
                    <a:pos x="2" y="0"/>
                  </a:cxn>
                  <a:cxn ang="0">
                    <a:pos x="0" y="0"/>
                  </a:cxn>
                  <a:cxn ang="0">
                    <a:pos x="111" y="0"/>
                  </a:cxn>
                </a:cxnLst>
                <a:rect l="0" t="0" r="r" b="b"/>
                <a:pathLst>
                  <a:path w="112" h="1">
                    <a:moveTo>
                      <a:pt x="111" y="0"/>
                    </a:moveTo>
                    <a:lnTo>
                      <a:pt x="2" y="0"/>
                    </a:ln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4" name="Freeform 80"/>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5" name="Freeform 81"/>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6" name="Freeform 82"/>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7" name="Freeform 83"/>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8" name="Freeform 84"/>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09" name="Freeform 85"/>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0" name="Freeform 86"/>
              <p:cNvSpPr>
                <a:spLocks/>
              </p:cNvSpPr>
              <p:nvPr/>
            </p:nvSpPr>
            <p:spPr bwMode="auto">
              <a:xfrm>
                <a:off x="1936" y="318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1" name="Freeform 87"/>
              <p:cNvSpPr>
                <a:spLocks/>
              </p:cNvSpPr>
              <p:nvPr/>
            </p:nvSpPr>
            <p:spPr bwMode="auto">
              <a:xfrm>
                <a:off x="1936" y="3180"/>
                <a:ext cx="112" cy="1"/>
              </a:xfrm>
              <a:custGeom>
                <a:avLst/>
                <a:gdLst/>
                <a:ahLst/>
                <a:cxnLst>
                  <a:cxn ang="0">
                    <a:pos x="111" y="0"/>
                  </a:cxn>
                  <a:cxn ang="0">
                    <a:pos x="0" y="0"/>
                  </a:cxn>
                  <a:cxn ang="0">
                    <a:pos x="2" y="0"/>
                  </a:cxn>
                  <a:cxn ang="0">
                    <a:pos x="111" y="0"/>
                  </a:cxn>
                </a:cxnLst>
                <a:rect l="0" t="0" r="r" b="b"/>
                <a:pathLst>
                  <a:path w="112" h="1">
                    <a:moveTo>
                      <a:pt x="111" y="0"/>
                    </a:moveTo>
                    <a:lnTo>
                      <a:pt x="0" y="0"/>
                    </a:lnTo>
                    <a:lnTo>
                      <a:pt x="2"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2" name="Freeform 88"/>
              <p:cNvSpPr>
                <a:spLocks/>
              </p:cNvSpPr>
              <p:nvPr/>
            </p:nvSpPr>
            <p:spPr bwMode="auto">
              <a:xfrm>
                <a:off x="1938" y="3178"/>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3" name="Freeform 89"/>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4" name="Freeform 90"/>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5" name="Freeform 91"/>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6" name="Freeform 92"/>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7" name="Freeform 93"/>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8" name="Freeform 94"/>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19" name="Freeform 95"/>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0" name="Freeform 96"/>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1" name="Freeform 97"/>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2" name="Freeform 98"/>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3" name="Freeform 99"/>
              <p:cNvSpPr>
                <a:spLocks/>
              </p:cNvSpPr>
              <p:nvPr/>
            </p:nvSpPr>
            <p:spPr bwMode="auto">
              <a:xfrm>
                <a:off x="1938" y="3178"/>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4" name="Freeform 100"/>
              <p:cNvSpPr>
                <a:spLocks/>
              </p:cNvSpPr>
              <p:nvPr/>
            </p:nvSpPr>
            <p:spPr bwMode="auto">
              <a:xfrm>
                <a:off x="1938" y="3176"/>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5" name="Freeform 101"/>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6" name="Freeform 102"/>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7" name="Freeform 103"/>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8" name="Freeform 104"/>
              <p:cNvSpPr>
                <a:spLocks/>
              </p:cNvSpPr>
              <p:nvPr/>
            </p:nvSpPr>
            <p:spPr bwMode="auto">
              <a:xfrm>
                <a:off x="1938" y="3176"/>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29" name="Freeform 105"/>
              <p:cNvSpPr>
                <a:spLocks/>
              </p:cNvSpPr>
              <p:nvPr/>
            </p:nvSpPr>
            <p:spPr bwMode="auto">
              <a:xfrm>
                <a:off x="1938" y="3176"/>
                <a:ext cx="112" cy="1"/>
              </a:xfrm>
              <a:custGeom>
                <a:avLst/>
                <a:gdLst/>
                <a:ahLst/>
                <a:cxnLst>
                  <a:cxn ang="0">
                    <a:pos x="109" y="0"/>
                  </a:cxn>
                  <a:cxn ang="0">
                    <a:pos x="0" y="0"/>
                  </a:cxn>
                  <a:cxn ang="0">
                    <a:pos x="111" y="0"/>
                  </a:cxn>
                  <a:cxn ang="0">
                    <a:pos x="109" y="0"/>
                  </a:cxn>
                </a:cxnLst>
                <a:rect l="0" t="0" r="r" b="b"/>
                <a:pathLst>
                  <a:path w="112" h="1">
                    <a:moveTo>
                      <a:pt x="109" y="0"/>
                    </a:moveTo>
                    <a:lnTo>
                      <a:pt x="0" y="0"/>
                    </a:lnTo>
                    <a:lnTo>
                      <a:pt x="111"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0" name="Freeform 106"/>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1" name="Freeform 107"/>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2" name="Freeform 108"/>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3" name="Freeform 109"/>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4" name="Freeform 110"/>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5" name="Freeform 111"/>
              <p:cNvSpPr>
                <a:spLocks/>
              </p:cNvSpPr>
              <p:nvPr/>
            </p:nvSpPr>
            <p:spPr bwMode="auto">
              <a:xfrm>
                <a:off x="1938" y="3176"/>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6" name="Freeform 112"/>
              <p:cNvSpPr>
                <a:spLocks/>
              </p:cNvSpPr>
              <p:nvPr/>
            </p:nvSpPr>
            <p:spPr bwMode="auto">
              <a:xfrm>
                <a:off x="1938" y="3174"/>
                <a:ext cx="112" cy="17"/>
              </a:xfrm>
              <a:custGeom>
                <a:avLst/>
                <a:gdLst/>
                <a:ahLst/>
                <a:cxnLst>
                  <a:cxn ang="0">
                    <a:pos x="111" y="16"/>
                  </a:cxn>
                  <a:cxn ang="0">
                    <a:pos x="0" y="16"/>
                  </a:cxn>
                  <a:cxn ang="0">
                    <a:pos x="0" y="0"/>
                  </a:cxn>
                  <a:cxn ang="0">
                    <a:pos x="111" y="0"/>
                  </a:cxn>
                  <a:cxn ang="0">
                    <a:pos x="111" y="16"/>
                  </a:cxn>
                </a:cxnLst>
                <a:rect l="0" t="0" r="r" b="b"/>
                <a:pathLst>
                  <a:path w="112" h="17">
                    <a:moveTo>
                      <a:pt x="111" y="16"/>
                    </a:moveTo>
                    <a:lnTo>
                      <a:pt x="0" y="16"/>
                    </a:lnTo>
                    <a:lnTo>
                      <a:pt x="0" y="0"/>
                    </a:lnTo>
                    <a:lnTo>
                      <a:pt x="111" y="0"/>
                    </a:lnTo>
                    <a:lnTo>
                      <a:pt x="111"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7" name="Freeform 113"/>
              <p:cNvSpPr>
                <a:spLocks/>
              </p:cNvSpPr>
              <p:nvPr/>
            </p:nvSpPr>
            <p:spPr bwMode="auto">
              <a:xfrm>
                <a:off x="1938" y="3174"/>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8" name="Freeform 114"/>
              <p:cNvSpPr>
                <a:spLocks/>
              </p:cNvSpPr>
              <p:nvPr/>
            </p:nvSpPr>
            <p:spPr bwMode="auto">
              <a:xfrm>
                <a:off x="1938" y="3174"/>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39" name="Freeform 115"/>
              <p:cNvSpPr>
                <a:spLocks/>
              </p:cNvSpPr>
              <p:nvPr/>
            </p:nvSpPr>
            <p:spPr bwMode="auto">
              <a:xfrm>
                <a:off x="1938" y="3174"/>
                <a:ext cx="112" cy="1"/>
              </a:xfrm>
              <a:custGeom>
                <a:avLst/>
                <a:gdLst/>
                <a:ahLst/>
                <a:cxnLst>
                  <a:cxn ang="0">
                    <a:pos x="111" y="0"/>
                  </a:cxn>
                  <a:cxn ang="0">
                    <a:pos x="0" y="0"/>
                  </a:cxn>
                  <a:cxn ang="0">
                    <a:pos x="2" y="0"/>
                  </a:cxn>
                  <a:cxn ang="0">
                    <a:pos x="111" y="0"/>
                  </a:cxn>
                </a:cxnLst>
                <a:rect l="0" t="0" r="r" b="b"/>
                <a:pathLst>
                  <a:path w="112" h="1">
                    <a:moveTo>
                      <a:pt x="111" y="0"/>
                    </a:moveTo>
                    <a:lnTo>
                      <a:pt x="0" y="0"/>
                    </a:lnTo>
                    <a:lnTo>
                      <a:pt x="2"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0" name="Freeform 116"/>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1" name="Freeform 117"/>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2" name="Freeform 118"/>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3" name="Freeform 119"/>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4" name="Freeform 120"/>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5" name="Freeform 121"/>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6" name="Freeform 122"/>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7" name="Freeform 123"/>
              <p:cNvSpPr>
                <a:spLocks/>
              </p:cNvSpPr>
              <p:nvPr/>
            </p:nvSpPr>
            <p:spPr bwMode="auto">
              <a:xfrm>
                <a:off x="1940" y="3174"/>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8" name="Freeform 124"/>
              <p:cNvSpPr>
                <a:spLocks/>
              </p:cNvSpPr>
              <p:nvPr/>
            </p:nvSpPr>
            <p:spPr bwMode="auto">
              <a:xfrm>
                <a:off x="1940" y="3172"/>
                <a:ext cx="110" cy="17"/>
              </a:xfrm>
              <a:custGeom>
                <a:avLst/>
                <a:gdLst/>
                <a:ahLst/>
                <a:cxnLst>
                  <a:cxn ang="0">
                    <a:pos x="109" y="16"/>
                  </a:cxn>
                  <a:cxn ang="0">
                    <a:pos x="0" y="16"/>
                  </a:cxn>
                  <a:cxn ang="0">
                    <a:pos x="0" y="0"/>
                  </a:cxn>
                  <a:cxn ang="0">
                    <a:pos x="109" y="0"/>
                  </a:cxn>
                  <a:cxn ang="0">
                    <a:pos x="109" y="16"/>
                  </a:cxn>
                </a:cxnLst>
                <a:rect l="0" t="0" r="r" b="b"/>
                <a:pathLst>
                  <a:path w="110" h="17">
                    <a:moveTo>
                      <a:pt x="109" y="16"/>
                    </a:moveTo>
                    <a:lnTo>
                      <a:pt x="0" y="16"/>
                    </a:lnTo>
                    <a:lnTo>
                      <a:pt x="0" y="0"/>
                    </a:lnTo>
                    <a:lnTo>
                      <a:pt x="109" y="0"/>
                    </a:lnTo>
                    <a:lnTo>
                      <a:pt x="10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49" name="Freeform 125"/>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0" name="Freeform 126"/>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1" name="Freeform 127"/>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2" name="Freeform 128"/>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3" name="Freeform 129"/>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4" name="Freeform 130"/>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5" name="Freeform 131"/>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6" name="Freeform 132"/>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7" name="Freeform 133"/>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8" name="Freeform 134"/>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59" name="Freeform 135"/>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0" name="Freeform 136"/>
              <p:cNvSpPr>
                <a:spLocks/>
              </p:cNvSpPr>
              <p:nvPr/>
            </p:nvSpPr>
            <p:spPr bwMode="auto">
              <a:xfrm>
                <a:off x="1940" y="3172"/>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1" name="Freeform 137"/>
              <p:cNvSpPr>
                <a:spLocks/>
              </p:cNvSpPr>
              <p:nvPr/>
            </p:nvSpPr>
            <p:spPr bwMode="auto">
              <a:xfrm>
                <a:off x="1940" y="317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2" name="Freeform 138"/>
              <p:cNvSpPr>
                <a:spLocks/>
              </p:cNvSpPr>
              <p:nvPr/>
            </p:nvSpPr>
            <p:spPr bwMode="auto">
              <a:xfrm>
                <a:off x="1940" y="3170"/>
                <a:ext cx="112" cy="1"/>
              </a:xfrm>
              <a:custGeom>
                <a:avLst/>
                <a:gdLst/>
                <a:ahLst/>
                <a:cxnLst>
                  <a:cxn ang="0">
                    <a:pos x="109" y="0"/>
                  </a:cxn>
                  <a:cxn ang="0">
                    <a:pos x="0" y="0"/>
                  </a:cxn>
                  <a:cxn ang="0">
                    <a:pos x="111" y="0"/>
                  </a:cxn>
                  <a:cxn ang="0">
                    <a:pos x="109" y="0"/>
                  </a:cxn>
                </a:cxnLst>
                <a:rect l="0" t="0" r="r" b="b"/>
                <a:pathLst>
                  <a:path w="112" h="1">
                    <a:moveTo>
                      <a:pt x="109" y="0"/>
                    </a:moveTo>
                    <a:lnTo>
                      <a:pt x="0" y="0"/>
                    </a:lnTo>
                    <a:lnTo>
                      <a:pt x="111"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3" name="Freeform 139"/>
              <p:cNvSpPr>
                <a:spLocks/>
              </p:cNvSpPr>
              <p:nvPr/>
            </p:nvSpPr>
            <p:spPr bwMode="auto">
              <a:xfrm>
                <a:off x="1940" y="3170"/>
                <a:ext cx="112" cy="1"/>
              </a:xfrm>
              <a:custGeom>
                <a:avLst/>
                <a:gdLst/>
                <a:ahLst/>
                <a:cxnLst>
                  <a:cxn ang="0">
                    <a:pos x="111" y="0"/>
                  </a:cxn>
                  <a:cxn ang="0">
                    <a:pos x="0" y="0"/>
                  </a:cxn>
                  <a:cxn ang="0">
                    <a:pos x="111" y="0"/>
                  </a:cxn>
                </a:cxnLst>
                <a:rect l="0" t="0" r="r" b="b"/>
                <a:pathLst>
                  <a:path w="112" h="1">
                    <a:moveTo>
                      <a:pt x="111" y="0"/>
                    </a:moveTo>
                    <a:lnTo>
                      <a:pt x="0"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4" name="Freeform 140"/>
              <p:cNvSpPr>
                <a:spLocks/>
              </p:cNvSpPr>
              <p:nvPr/>
            </p:nvSpPr>
            <p:spPr bwMode="auto">
              <a:xfrm>
                <a:off x="1940" y="3170"/>
                <a:ext cx="112" cy="1"/>
              </a:xfrm>
              <a:custGeom>
                <a:avLst/>
                <a:gdLst/>
                <a:ahLst/>
                <a:cxnLst>
                  <a:cxn ang="0">
                    <a:pos x="111" y="0"/>
                  </a:cxn>
                  <a:cxn ang="0">
                    <a:pos x="0" y="0"/>
                  </a:cxn>
                  <a:cxn ang="0">
                    <a:pos x="109" y="0"/>
                  </a:cxn>
                  <a:cxn ang="0">
                    <a:pos x="111" y="0"/>
                  </a:cxn>
                </a:cxnLst>
                <a:rect l="0" t="0" r="r" b="b"/>
                <a:pathLst>
                  <a:path w="112" h="1">
                    <a:moveTo>
                      <a:pt x="111" y="0"/>
                    </a:moveTo>
                    <a:lnTo>
                      <a:pt x="0" y="0"/>
                    </a:lnTo>
                    <a:lnTo>
                      <a:pt x="109" y="0"/>
                    </a:lnTo>
                    <a:lnTo>
                      <a:pt x="11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5" name="Freeform 141"/>
              <p:cNvSpPr>
                <a:spLocks/>
              </p:cNvSpPr>
              <p:nvPr/>
            </p:nvSpPr>
            <p:spPr bwMode="auto">
              <a:xfrm>
                <a:off x="1940" y="3170"/>
                <a:ext cx="110" cy="1"/>
              </a:xfrm>
              <a:custGeom>
                <a:avLst/>
                <a:gdLst/>
                <a:ahLst/>
                <a:cxnLst>
                  <a:cxn ang="0">
                    <a:pos x="109" y="0"/>
                  </a:cxn>
                  <a:cxn ang="0">
                    <a:pos x="0" y="0"/>
                  </a:cxn>
                  <a:cxn ang="0">
                    <a:pos x="109" y="0"/>
                  </a:cxn>
                </a:cxnLst>
                <a:rect l="0" t="0" r="r" b="b"/>
                <a:pathLst>
                  <a:path w="110" h="1">
                    <a:moveTo>
                      <a:pt x="109" y="0"/>
                    </a:moveTo>
                    <a:lnTo>
                      <a:pt x="0"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6" name="Freeform 142"/>
              <p:cNvSpPr>
                <a:spLocks/>
              </p:cNvSpPr>
              <p:nvPr/>
            </p:nvSpPr>
            <p:spPr bwMode="auto">
              <a:xfrm>
                <a:off x="1940" y="3170"/>
                <a:ext cx="110" cy="1"/>
              </a:xfrm>
              <a:custGeom>
                <a:avLst/>
                <a:gdLst/>
                <a:ahLst/>
                <a:cxnLst>
                  <a:cxn ang="0">
                    <a:pos x="109" y="0"/>
                  </a:cxn>
                  <a:cxn ang="0">
                    <a:pos x="0" y="0"/>
                  </a:cxn>
                  <a:cxn ang="0">
                    <a:pos x="2" y="0"/>
                  </a:cxn>
                  <a:cxn ang="0">
                    <a:pos x="107" y="0"/>
                  </a:cxn>
                  <a:cxn ang="0">
                    <a:pos x="109" y="0"/>
                  </a:cxn>
                </a:cxnLst>
                <a:rect l="0" t="0" r="r" b="b"/>
                <a:pathLst>
                  <a:path w="110" h="1">
                    <a:moveTo>
                      <a:pt x="109" y="0"/>
                    </a:moveTo>
                    <a:lnTo>
                      <a:pt x="0" y="0"/>
                    </a:lnTo>
                    <a:lnTo>
                      <a:pt x="2" y="0"/>
                    </a:lnTo>
                    <a:lnTo>
                      <a:pt x="107" y="0"/>
                    </a:lnTo>
                    <a:lnTo>
                      <a:pt x="10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7" name="Freeform 143"/>
              <p:cNvSpPr>
                <a:spLocks/>
              </p:cNvSpPr>
              <p:nvPr/>
            </p:nvSpPr>
            <p:spPr bwMode="auto">
              <a:xfrm>
                <a:off x="1942" y="3170"/>
                <a:ext cx="106" cy="1"/>
              </a:xfrm>
              <a:custGeom>
                <a:avLst/>
                <a:gdLst/>
                <a:ahLst/>
                <a:cxnLst>
                  <a:cxn ang="0">
                    <a:pos x="105" y="0"/>
                  </a:cxn>
                  <a:cxn ang="0">
                    <a:pos x="0" y="0"/>
                  </a:cxn>
                  <a:cxn ang="0">
                    <a:pos x="105" y="0"/>
                  </a:cxn>
                </a:cxnLst>
                <a:rect l="0" t="0" r="r" b="b"/>
                <a:pathLst>
                  <a:path w="106" h="1">
                    <a:moveTo>
                      <a:pt x="105" y="0"/>
                    </a:moveTo>
                    <a:lnTo>
                      <a:pt x="0"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8" name="Freeform 144"/>
              <p:cNvSpPr>
                <a:spLocks/>
              </p:cNvSpPr>
              <p:nvPr/>
            </p:nvSpPr>
            <p:spPr bwMode="auto">
              <a:xfrm>
                <a:off x="1942" y="3170"/>
                <a:ext cx="106" cy="1"/>
              </a:xfrm>
              <a:custGeom>
                <a:avLst/>
                <a:gdLst/>
                <a:ahLst/>
                <a:cxnLst>
                  <a:cxn ang="0">
                    <a:pos x="105" y="0"/>
                  </a:cxn>
                  <a:cxn ang="0">
                    <a:pos x="0" y="0"/>
                  </a:cxn>
                  <a:cxn ang="0">
                    <a:pos x="103" y="0"/>
                  </a:cxn>
                  <a:cxn ang="0">
                    <a:pos x="105" y="0"/>
                  </a:cxn>
                </a:cxnLst>
                <a:rect l="0" t="0" r="r" b="b"/>
                <a:pathLst>
                  <a:path w="106" h="1">
                    <a:moveTo>
                      <a:pt x="105" y="0"/>
                    </a:moveTo>
                    <a:lnTo>
                      <a:pt x="0" y="0"/>
                    </a:lnTo>
                    <a:lnTo>
                      <a:pt x="103" y="0"/>
                    </a:lnTo>
                    <a:lnTo>
                      <a:pt x="10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69" name="Freeform 145"/>
              <p:cNvSpPr>
                <a:spLocks/>
              </p:cNvSpPr>
              <p:nvPr/>
            </p:nvSpPr>
            <p:spPr bwMode="auto">
              <a:xfrm>
                <a:off x="1942" y="3170"/>
                <a:ext cx="104" cy="1"/>
              </a:xfrm>
              <a:custGeom>
                <a:avLst/>
                <a:gdLst/>
                <a:ahLst/>
                <a:cxnLst>
                  <a:cxn ang="0">
                    <a:pos x="103" y="0"/>
                  </a:cxn>
                  <a:cxn ang="0">
                    <a:pos x="0" y="0"/>
                  </a:cxn>
                  <a:cxn ang="0">
                    <a:pos x="101" y="0"/>
                  </a:cxn>
                  <a:cxn ang="0">
                    <a:pos x="103" y="0"/>
                  </a:cxn>
                </a:cxnLst>
                <a:rect l="0" t="0" r="r" b="b"/>
                <a:pathLst>
                  <a:path w="104" h="1">
                    <a:moveTo>
                      <a:pt x="103" y="0"/>
                    </a:moveTo>
                    <a:lnTo>
                      <a:pt x="0" y="0"/>
                    </a:lnTo>
                    <a:lnTo>
                      <a:pt x="101" y="0"/>
                    </a:lnTo>
                    <a:lnTo>
                      <a:pt x="10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0" name="Freeform 146"/>
              <p:cNvSpPr>
                <a:spLocks/>
              </p:cNvSpPr>
              <p:nvPr/>
            </p:nvSpPr>
            <p:spPr bwMode="auto">
              <a:xfrm>
                <a:off x="1942" y="3170"/>
                <a:ext cx="102" cy="1"/>
              </a:xfrm>
              <a:custGeom>
                <a:avLst/>
                <a:gdLst/>
                <a:ahLst/>
                <a:cxnLst>
                  <a:cxn ang="0">
                    <a:pos x="101" y="0"/>
                  </a:cxn>
                  <a:cxn ang="0">
                    <a:pos x="0" y="0"/>
                  </a:cxn>
                  <a:cxn ang="0">
                    <a:pos x="101" y="0"/>
                  </a:cxn>
                </a:cxnLst>
                <a:rect l="0" t="0" r="r" b="b"/>
                <a:pathLst>
                  <a:path w="102" h="1">
                    <a:moveTo>
                      <a:pt x="101" y="0"/>
                    </a:moveTo>
                    <a:lnTo>
                      <a:pt x="0"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1" name="Freeform 147"/>
              <p:cNvSpPr>
                <a:spLocks/>
              </p:cNvSpPr>
              <p:nvPr/>
            </p:nvSpPr>
            <p:spPr bwMode="auto">
              <a:xfrm>
                <a:off x="1942" y="3170"/>
                <a:ext cx="102" cy="1"/>
              </a:xfrm>
              <a:custGeom>
                <a:avLst/>
                <a:gdLst/>
                <a:ahLst/>
                <a:cxnLst>
                  <a:cxn ang="0">
                    <a:pos x="101" y="0"/>
                  </a:cxn>
                  <a:cxn ang="0">
                    <a:pos x="0" y="0"/>
                  </a:cxn>
                  <a:cxn ang="0">
                    <a:pos x="99" y="0"/>
                  </a:cxn>
                  <a:cxn ang="0">
                    <a:pos x="101" y="0"/>
                  </a:cxn>
                </a:cxnLst>
                <a:rect l="0" t="0" r="r" b="b"/>
                <a:pathLst>
                  <a:path w="102" h="1">
                    <a:moveTo>
                      <a:pt x="101" y="0"/>
                    </a:moveTo>
                    <a:lnTo>
                      <a:pt x="0" y="0"/>
                    </a:lnTo>
                    <a:lnTo>
                      <a:pt x="99" y="0"/>
                    </a:lnTo>
                    <a:lnTo>
                      <a:pt x="10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2" name="Freeform 148"/>
              <p:cNvSpPr>
                <a:spLocks/>
              </p:cNvSpPr>
              <p:nvPr/>
            </p:nvSpPr>
            <p:spPr bwMode="auto">
              <a:xfrm>
                <a:off x="1942" y="3168"/>
                <a:ext cx="100" cy="17"/>
              </a:xfrm>
              <a:custGeom>
                <a:avLst/>
                <a:gdLst/>
                <a:ahLst/>
                <a:cxnLst>
                  <a:cxn ang="0">
                    <a:pos x="99" y="16"/>
                  </a:cxn>
                  <a:cxn ang="0">
                    <a:pos x="0" y="16"/>
                  </a:cxn>
                  <a:cxn ang="0">
                    <a:pos x="0" y="0"/>
                  </a:cxn>
                  <a:cxn ang="0">
                    <a:pos x="97" y="0"/>
                  </a:cxn>
                  <a:cxn ang="0">
                    <a:pos x="99" y="16"/>
                  </a:cxn>
                </a:cxnLst>
                <a:rect l="0" t="0" r="r" b="b"/>
                <a:pathLst>
                  <a:path w="100" h="17">
                    <a:moveTo>
                      <a:pt x="99" y="16"/>
                    </a:moveTo>
                    <a:lnTo>
                      <a:pt x="0" y="16"/>
                    </a:lnTo>
                    <a:lnTo>
                      <a:pt x="0" y="0"/>
                    </a:lnTo>
                    <a:lnTo>
                      <a:pt x="97" y="0"/>
                    </a:lnTo>
                    <a:lnTo>
                      <a:pt x="99"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3" name="Freeform 149"/>
              <p:cNvSpPr>
                <a:spLocks/>
              </p:cNvSpPr>
              <p:nvPr/>
            </p:nvSpPr>
            <p:spPr bwMode="auto">
              <a:xfrm>
                <a:off x="1942" y="3168"/>
                <a:ext cx="98" cy="1"/>
              </a:xfrm>
              <a:custGeom>
                <a:avLst/>
                <a:gdLst/>
                <a:ahLst/>
                <a:cxnLst>
                  <a:cxn ang="0">
                    <a:pos x="97" y="0"/>
                  </a:cxn>
                  <a:cxn ang="0">
                    <a:pos x="0" y="0"/>
                  </a:cxn>
                  <a:cxn ang="0">
                    <a:pos x="97" y="0"/>
                  </a:cxn>
                </a:cxnLst>
                <a:rect l="0" t="0" r="r" b="b"/>
                <a:pathLst>
                  <a:path w="98" h="1">
                    <a:moveTo>
                      <a:pt x="97" y="0"/>
                    </a:moveTo>
                    <a:lnTo>
                      <a:pt x="0" y="0"/>
                    </a:lnTo>
                    <a:lnTo>
                      <a:pt x="9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4" name="Freeform 150"/>
              <p:cNvSpPr>
                <a:spLocks/>
              </p:cNvSpPr>
              <p:nvPr/>
            </p:nvSpPr>
            <p:spPr bwMode="auto">
              <a:xfrm>
                <a:off x="1942" y="3168"/>
                <a:ext cx="98" cy="1"/>
              </a:xfrm>
              <a:custGeom>
                <a:avLst/>
                <a:gdLst/>
                <a:ahLst/>
                <a:cxnLst>
                  <a:cxn ang="0">
                    <a:pos x="97" y="0"/>
                  </a:cxn>
                  <a:cxn ang="0">
                    <a:pos x="0" y="0"/>
                  </a:cxn>
                  <a:cxn ang="0">
                    <a:pos x="96" y="0"/>
                  </a:cxn>
                  <a:cxn ang="0">
                    <a:pos x="97" y="0"/>
                  </a:cxn>
                </a:cxnLst>
                <a:rect l="0" t="0" r="r" b="b"/>
                <a:pathLst>
                  <a:path w="98" h="1">
                    <a:moveTo>
                      <a:pt x="97" y="0"/>
                    </a:moveTo>
                    <a:lnTo>
                      <a:pt x="0" y="0"/>
                    </a:lnTo>
                    <a:lnTo>
                      <a:pt x="96" y="0"/>
                    </a:lnTo>
                    <a:lnTo>
                      <a:pt x="9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5" name="Freeform 151"/>
              <p:cNvSpPr>
                <a:spLocks/>
              </p:cNvSpPr>
              <p:nvPr/>
            </p:nvSpPr>
            <p:spPr bwMode="auto">
              <a:xfrm>
                <a:off x="1942" y="3168"/>
                <a:ext cx="97" cy="1"/>
              </a:xfrm>
              <a:custGeom>
                <a:avLst/>
                <a:gdLst/>
                <a:ahLst/>
                <a:cxnLst>
                  <a:cxn ang="0">
                    <a:pos x="96" y="0"/>
                  </a:cxn>
                  <a:cxn ang="0">
                    <a:pos x="0" y="0"/>
                  </a:cxn>
                  <a:cxn ang="0">
                    <a:pos x="96" y="0"/>
                  </a:cxn>
                </a:cxnLst>
                <a:rect l="0" t="0" r="r" b="b"/>
                <a:pathLst>
                  <a:path w="97" h="1">
                    <a:moveTo>
                      <a:pt x="96" y="0"/>
                    </a:moveTo>
                    <a:lnTo>
                      <a:pt x="0"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6" name="Freeform 152"/>
              <p:cNvSpPr>
                <a:spLocks/>
              </p:cNvSpPr>
              <p:nvPr/>
            </p:nvSpPr>
            <p:spPr bwMode="auto">
              <a:xfrm>
                <a:off x="1942" y="3168"/>
                <a:ext cx="97" cy="1"/>
              </a:xfrm>
              <a:custGeom>
                <a:avLst/>
                <a:gdLst/>
                <a:ahLst/>
                <a:cxnLst>
                  <a:cxn ang="0">
                    <a:pos x="96" y="0"/>
                  </a:cxn>
                  <a:cxn ang="0">
                    <a:pos x="0" y="0"/>
                  </a:cxn>
                  <a:cxn ang="0">
                    <a:pos x="94" y="0"/>
                  </a:cxn>
                  <a:cxn ang="0">
                    <a:pos x="96" y="0"/>
                  </a:cxn>
                </a:cxnLst>
                <a:rect l="0" t="0" r="r" b="b"/>
                <a:pathLst>
                  <a:path w="97" h="1">
                    <a:moveTo>
                      <a:pt x="96" y="0"/>
                    </a:moveTo>
                    <a:lnTo>
                      <a:pt x="0" y="0"/>
                    </a:lnTo>
                    <a:lnTo>
                      <a:pt x="94" y="0"/>
                    </a:lnTo>
                    <a:lnTo>
                      <a:pt x="9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7" name="Freeform 153"/>
              <p:cNvSpPr>
                <a:spLocks/>
              </p:cNvSpPr>
              <p:nvPr/>
            </p:nvSpPr>
            <p:spPr bwMode="auto">
              <a:xfrm>
                <a:off x="1942" y="3168"/>
                <a:ext cx="95" cy="1"/>
              </a:xfrm>
              <a:custGeom>
                <a:avLst/>
                <a:gdLst/>
                <a:ahLst/>
                <a:cxnLst>
                  <a:cxn ang="0">
                    <a:pos x="94" y="0"/>
                  </a:cxn>
                  <a:cxn ang="0">
                    <a:pos x="0" y="0"/>
                  </a:cxn>
                  <a:cxn ang="0">
                    <a:pos x="92" y="0"/>
                  </a:cxn>
                  <a:cxn ang="0">
                    <a:pos x="94" y="0"/>
                  </a:cxn>
                </a:cxnLst>
                <a:rect l="0" t="0" r="r" b="b"/>
                <a:pathLst>
                  <a:path w="95" h="1">
                    <a:moveTo>
                      <a:pt x="94" y="0"/>
                    </a:moveTo>
                    <a:lnTo>
                      <a:pt x="0" y="0"/>
                    </a:lnTo>
                    <a:lnTo>
                      <a:pt x="92" y="0"/>
                    </a:lnTo>
                    <a:lnTo>
                      <a:pt x="9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8" name="Freeform 154"/>
              <p:cNvSpPr>
                <a:spLocks/>
              </p:cNvSpPr>
              <p:nvPr/>
            </p:nvSpPr>
            <p:spPr bwMode="auto">
              <a:xfrm>
                <a:off x="1942" y="3168"/>
                <a:ext cx="93" cy="1"/>
              </a:xfrm>
              <a:custGeom>
                <a:avLst/>
                <a:gdLst/>
                <a:ahLst/>
                <a:cxnLst>
                  <a:cxn ang="0">
                    <a:pos x="92" y="0"/>
                  </a:cxn>
                  <a:cxn ang="0">
                    <a:pos x="0" y="0"/>
                  </a:cxn>
                  <a:cxn ang="0">
                    <a:pos x="92" y="0"/>
                  </a:cxn>
                </a:cxnLst>
                <a:rect l="0" t="0" r="r" b="b"/>
                <a:pathLst>
                  <a:path w="93" h="1">
                    <a:moveTo>
                      <a:pt x="92" y="0"/>
                    </a:moveTo>
                    <a:lnTo>
                      <a:pt x="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79" name="Freeform 155"/>
              <p:cNvSpPr>
                <a:spLocks/>
              </p:cNvSpPr>
              <p:nvPr/>
            </p:nvSpPr>
            <p:spPr bwMode="auto">
              <a:xfrm>
                <a:off x="1942" y="3168"/>
                <a:ext cx="93" cy="1"/>
              </a:xfrm>
              <a:custGeom>
                <a:avLst/>
                <a:gdLst/>
                <a:ahLst/>
                <a:cxnLst>
                  <a:cxn ang="0">
                    <a:pos x="92" y="0"/>
                  </a:cxn>
                  <a:cxn ang="0">
                    <a:pos x="0" y="0"/>
                  </a:cxn>
                  <a:cxn ang="0">
                    <a:pos x="90" y="0"/>
                  </a:cxn>
                  <a:cxn ang="0">
                    <a:pos x="92" y="0"/>
                  </a:cxn>
                </a:cxnLst>
                <a:rect l="0" t="0" r="r" b="b"/>
                <a:pathLst>
                  <a:path w="93" h="1">
                    <a:moveTo>
                      <a:pt x="92" y="0"/>
                    </a:moveTo>
                    <a:lnTo>
                      <a:pt x="0" y="0"/>
                    </a:lnTo>
                    <a:lnTo>
                      <a:pt x="90" y="0"/>
                    </a:lnTo>
                    <a:lnTo>
                      <a:pt x="9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0" name="Freeform 156"/>
              <p:cNvSpPr>
                <a:spLocks/>
              </p:cNvSpPr>
              <p:nvPr/>
            </p:nvSpPr>
            <p:spPr bwMode="auto">
              <a:xfrm>
                <a:off x="1942" y="3168"/>
                <a:ext cx="91" cy="1"/>
              </a:xfrm>
              <a:custGeom>
                <a:avLst/>
                <a:gdLst/>
                <a:ahLst/>
                <a:cxnLst>
                  <a:cxn ang="0">
                    <a:pos x="90" y="0"/>
                  </a:cxn>
                  <a:cxn ang="0">
                    <a:pos x="0" y="0"/>
                  </a:cxn>
                  <a:cxn ang="0">
                    <a:pos x="88" y="0"/>
                  </a:cxn>
                  <a:cxn ang="0">
                    <a:pos x="90" y="0"/>
                  </a:cxn>
                </a:cxnLst>
                <a:rect l="0" t="0" r="r" b="b"/>
                <a:pathLst>
                  <a:path w="91" h="1">
                    <a:moveTo>
                      <a:pt x="90" y="0"/>
                    </a:moveTo>
                    <a:lnTo>
                      <a:pt x="0" y="0"/>
                    </a:lnTo>
                    <a:lnTo>
                      <a:pt x="88" y="0"/>
                    </a:lnTo>
                    <a:lnTo>
                      <a:pt x="9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1" name="Freeform 157"/>
              <p:cNvSpPr>
                <a:spLocks/>
              </p:cNvSpPr>
              <p:nvPr/>
            </p:nvSpPr>
            <p:spPr bwMode="auto">
              <a:xfrm>
                <a:off x="1942" y="3168"/>
                <a:ext cx="89" cy="1"/>
              </a:xfrm>
              <a:custGeom>
                <a:avLst/>
                <a:gdLst/>
                <a:ahLst/>
                <a:cxnLst>
                  <a:cxn ang="0">
                    <a:pos x="88" y="0"/>
                  </a:cxn>
                  <a:cxn ang="0">
                    <a:pos x="0" y="0"/>
                  </a:cxn>
                  <a:cxn ang="0">
                    <a:pos x="88" y="0"/>
                  </a:cxn>
                </a:cxnLst>
                <a:rect l="0" t="0" r="r" b="b"/>
                <a:pathLst>
                  <a:path w="89" h="1">
                    <a:moveTo>
                      <a:pt x="88" y="0"/>
                    </a:moveTo>
                    <a:lnTo>
                      <a:pt x="0"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2" name="Freeform 158"/>
              <p:cNvSpPr>
                <a:spLocks/>
              </p:cNvSpPr>
              <p:nvPr/>
            </p:nvSpPr>
            <p:spPr bwMode="auto">
              <a:xfrm>
                <a:off x="1942" y="3168"/>
                <a:ext cx="89" cy="1"/>
              </a:xfrm>
              <a:custGeom>
                <a:avLst/>
                <a:gdLst/>
                <a:ahLst/>
                <a:cxnLst>
                  <a:cxn ang="0">
                    <a:pos x="88" y="0"/>
                  </a:cxn>
                  <a:cxn ang="0">
                    <a:pos x="0" y="0"/>
                  </a:cxn>
                  <a:cxn ang="0">
                    <a:pos x="86" y="0"/>
                  </a:cxn>
                  <a:cxn ang="0">
                    <a:pos x="88" y="0"/>
                  </a:cxn>
                </a:cxnLst>
                <a:rect l="0" t="0" r="r" b="b"/>
                <a:pathLst>
                  <a:path w="89" h="1">
                    <a:moveTo>
                      <a:pt x="88" y="0"/>
                    </a:moveTo>
                    <a:lnTo>
                      <a:pt x="0" y="0"/>
                    </a:lnTo>
                    <a:lnTo>
                      <a:pt x="86" y="0"/>
                    </a:lnTo>
                    <a:lnTo>
                      <a:pt x="8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3" name="Freeform 159"/>
              <p:cNvSpPr>
                <a:spLocks/>
              </p:cNvSpPr>
              <p:nvPr/>
            </p:nvSpPr>
            <p:spPr bwMode="auto">
              <a:xfrm>
                <a:off x="1942" y="3168"/>
                <a:ext cx="87" cy="1"/>
              </a:xfrm>
              <a:custGeom>
                <a:avLst/>
                <a:gdLst/>
                <a:ahLst/>
                <a:cxnLst>
                  <a:cxn ang="0">
                    <a:pos x="86" y="0"/>
                  </a:cxn>
                  <a:cxn ang="0">
                    <a:pos x="0" y="0"/>
                  </a:cxn>
                  <a:cxn ang="0">
                    <a:pos x="86" y="0"/>
                  </a:cxn>
                </a:cxnLst>
                <a:rect l="0" t="0" r="r" b="b"/>
                <a:pathLst>
                  <a:path w="87" h="1">
                    <a:moveTo>
                      <a:pt x="86" y="0"/>
                    </a:moveTo>
                    <a:lnTo>
                      <a:pt x="0" y="0"/>
                    </a:lnTo>
                    <a:lnTo>
                      <a:pt x="8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4" name="Freeform 160"/>
              <p:cNvSpPr>
                <a:spLocks/>
              </p:cNvSpPr>
              <p:nvPr/>
            </p:nvSpPr>
            <p:spPr bwMode="auto">
              <a:xfrm>
                <a:off x="1942" y="3166"/>
                <a:ext cx="87" cy="17"/>
              </a:xfrm>
              <a:custGeom>
                <a:avLst/>
                <a:gdLst/>
                <a:ahLst/>
                <a:cxnLst>
                  <a:cxn ang="0">
                    <a:pos x="86" y="16"/>
                  </a:cxn>
                  <a:cxn ang="0">
                    <a:pos x="0" y="16"/>
                  </a:cxn>
                  <a:cxn ang="0">
                    <a:pos x="0" y="0"/>
                  </a:cxn>
                  <a:cxn ang="0">
                    <a:pos x="84" y="0"/>
                  </a:cxn>
                  <a:cxn ang="0">
                    <a:pos x="86" y="16"/>
                  </a:cxn>
                </a:cxnLst>
                <a:rect l="0" t="0" r="r" b="b"/>
                <a:pathLst>
                  <a:path w="87" h="17">
                    <a:moveTo>
                      <a:pt x="86" y="16"/>
                    </a:moveTo>
                    <a:lnTo>
                      <a:pt x="0" y="16"/>
                    </a:lnTo>
                    <a:lnTo>
                      <a:pt x="0" y="0"/>
                    </a:lnTo>
                    <a:lnTo>
                      <a:pt x="84" y="0"/>
                    </a:lnTo>
                    <a:lnTo>
                      <a:pt x="86" y="16"/>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5" name="Freeform 161"/>
              <p:cNvSpPr>
                <a:spLocks/>
              </p:cNvSpPr>
              <p:nvPr/>
            </p:nvSpPr>
            <p:spPr bwMode="auto">
              <a:xfrm>
                <a:off x="1942" y="3166"/>
                <a:ext cx="85" cy="1"/>
              </a:xfrm>
              <a:custGeom>
                <a:avLst/>
                <a:gdLst/>
                <a:ahLst/>
                <a:cxnLst>
                  <a:cxn ang="0">
                    <a:pos x="84" y="0"/>
                  </a:cxn>
                  <a:cxn ang="0">
                    <a:pos x="0" y="0"/>
                  </a:cxn>
                  <a:cxn ang="0">
                    <a:pos x="82" y="0"/>
                  </a:cxn>
                  <a:cxn ang="0">
                    <a:pos x="84" y="0"/>
                  </a:cxn>
                </a:cxnLst>
                <a:rect l="0" t="0" r="r" b="b"/>
                <a:pathLst>
                  <a:path w="85" h="1">
                    <a:moveTo>
                      <a:pt x="84" y="0"/>
                    </a:moveTo>
                    <a:lnTo>
                      <a:pt x="0" y="0"/>
                    </a:lnTo>
                    <a:lnTo>
                      <a:pt x="82" y="0"/>
                    </a:lnTo>
                    <a:lnTo>
                      <a:pt x="8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6" name="Freeform 162"/>
              <p:cNvSpPr>
                <a:spLocks/>
              </p:cNvSpPr>
              <p:nvPr/>
            </p:nvSpPr>
            <p:spPr bwMode="auto">
              <a:xfrm>
                <a:off x="1942" y="3166"/>
                <a:ext cx="83" cy="1"/>
              </a:xfrm>
              <a:custGeom>
                <a:avLst/>
                <a:gdLst/>
                <a:ahLst/>
                <a:cxnLst>
                  <a:cxn ang="0">
                    <a:pos x="82" y="0"/>
                  </a:cxn>
                  <a:cxn ang="0">
                    <a:pos x="0" y="0"/>
                  </a:cxn>
                  <a:cxn ang="0">
                    <a:pos x="82" y="0"/>
                  </a:cxn>
                </a:cxnLst>
                <a:rect l="0" t="0" r="r" b="b"/>
                <a:pathLst>
                  <a:path w="83" h="1">
                    <a:moveTo>
                      <a:pt x="82" y="0"/>
                    </a:moveTo>
                    <a:lnTo>
                      <a:pt x="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7" name="Freeform 163"/>
              <p:cNvSpPr>
                <a:spLocks/>
              </p:cNvSpPr>
              <p:nvPr/>
            </p:nvSpPr>
            <p:spPr bwMode="auto">
              <a:xfrm>
                <a:off x="1942" y="3166"/>
                <a:ext cx="83" cy="1"/>
              </a:xfrm>
              <a:custGeom>
                <a:avLst/>
                <a:gdLst/>
                <a:ahLst/>
                <a:cxnLst>
                  <a:cxn ang="0">
                    <a:pos x="82" y="0"/>
                  </a:cxn>
                  <a:cxn ang="0">
                    <a:pos x="0" y="0"/>
                  </a:cxn>
                  <a:cxn ang="0">
                    <a:pos x="80" y="0"/>
                  </a:cxn>
                  <a:cxn ang="0">
                    <a:pos x="82" y="0"/>
                  </a:cxn>
                </a:cxnLst>
                <a:rect l="0" t="0" r="r" b="b"/>
                <a:pathLst>
                  <a:path w="83" h="1">
                    <a:moveTo>
                      <a:pt x="82" y="0"/>
                    </a:moveTo>
                    <a:lnTo>
                      <a:pt x="0" y="0"/>
                    </a:lnTo>
                    <a:lnTo>
                      <a:pt x="80" y="0"/>
                    </a:lnTo>
                    <a:lnTo>
                      <a:pt x="8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8" name="Freeform 164"/>
              <p:cNvSpPr>
                <a:spLocks/>
              </p:cNvSpPr>
              <p:nvPr/>
            </p:nvSpPr>
            <p:spPr bwMode="auto">
              <a:xfrm>
                <a:off x="1942" y="3166"/>
                <a:ext cx="81" cy="1"/>
              </a:xfrm>
              <a:custGeom>
                <a:avLst/>
                <a:gdLst/>
                <a:ahLst/>
                <a:cxnLst>
                  <a:cxn ang="0">
                    <a:pos x="80" y="0"/>
                  </a:cxn>
                  <a:cxn ang="0">
                    <a:pos x="0" y="0"/>
                  </a:cxn>
                  <a:cxn ang="0">
                    <a:pos x="80" y="0"/>
                  </a:cxn>
                </a:cxnLst>
                <a:rect l="0" t="0" r="r" b="b"/>
                <a:pathLst>
                  <a:path w="81" h="1">
                    <a:moveTo>
                      <a:pt x="80" y="0"/>
                    </a:moveTo>
                    <a:lnTo>
                      <a:pt x="0"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89" name="Freeform 165"/>
              <p:cNvSpPr>
                <a:spLocks/>
              </p:cNvSpPr>
              <p:nvPr/>
            </p:nvSpPr>
            <p:spPr bwMode="auto">
              <a:xfrm>
                <a:off x="1942" y="3166"/>
                <a:ext cx="81" cy="1"/>
              </a:xfrm>
              <a:custGeom>
                <a:avLst/>
                <a:gdLst/>
                <a:ahLst/>
                <a:cxnLst>
                  <a:cxn ang="0">
                    <a:pos x="80" y="0"/>
                  </a:cxn>
                  <a:cxn ang="0">
                    <a:pos x="0" y="0"/>
                  </a:cxn>
                  <a:cxn ang="0">
                    <a:pos x="78" y="0"/>
                  </a:cxn>
                  <a:cxn ang="0">
                    <a:pos x="80" y="0"/>
                  </a:cxn>
                </a:cxnLst>
                <a:rect l="0" t="0" r="r" b="b"/>
                <a:pathLst>
                  <a:path w="81" h="1">
                    <a:moveTo>
                      <a:pt x="80" y="0"/>
                    </a:moveTo>
                    <a:lnTo>
                      <a:pt x="0" y="0"/>
                    </a:lnTo>
                    <a:lnTo>
                      <a:pt x="78" y="0"/>
                    </a:lnTo>
                    <a:lnTo>
                      <a:pt x="80"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0" name="Freeform 166"/>
              <p:cNvSpPr>
                <a:spLocks/>
              </p:cNvSpPr>
              <p:nvPr/>
            </p:nvSpPr>
            <p:spPr bwMode="auto">
              <a:xfrm>
                <a:off x="1942" y="3166"/>
                <a:ext cx="79" cy="1"/>
              </a:xfrm>
              <a:custGeom>
                <a:avLst/>
                <a:gdLst/>
                <a:ahLst/>
                <a:cxnLst>
                  <a:cxn ang="0">
                    <a:pos x="78" y="0"/>
                  </a:cxn>
                  <a:cxn ang="0">
                    <a:pos x="0" y="0"/>
                  </a:cxn>
                  <a:cxn ang="0">
                    <a:pos x="76" y="0"/>
                  </a:cxn>
                  <a:cxn ang="0">
                    <a:pos x="78" y="0"/>
                  </a:cxn>
                </a:cxnLst>
                <a:rect l="0" t="0" r="r" b="b"/>
                <a:pathLst>
                  <a:path w="79" h="1">
                    <a:moveTo>
                      <a:pt x="78" y="0"/>
                    </a:moveTo>
                    <a:lnTo>
                      <a:pt x="0" y="0"/>
                    </a:lnTo>
                    <a:lnTo>
                      <a:pt x="76" y="0"/>
                    </a:lnTo>
                    <a:lnTo>
                      <a:pt x="78"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1" name="Freeform 167"/>
              <p:cNvSpPr>
                <a:spLocks/>
              </p:cNvSpPr>
              <p:nvPr/>
            </p:nvSpPr>
            <p:spPr bwMode="auto">
              <a:xfrm>
                <a:off x="1942" y="3166"/>
                <a:ext cx="77" cy="1"/>
              </a:xfrm>
              <a:custGeom>
                <a:avLst/>
                <a:gdLst/>
                <a:ahLst/>
                <a:cxnLst>
                  <a:cxn ang="0">
                    <a:pos x="76" y="0"/>
                  </a:cxn>
                  <a:cxn ang="0">
                    <a:pos x="0" y="0"/>
                  </a:cxn>
                  <a:cxn ang="0">
                    <a:pos x="76" y="0"/>
                  </a:cxn>
                </a:cxnLst>
                <a:rect l="0" t="0" r="r" b="b"/>
                <a:pathLst>
                  <a:path w="77" h="1">
                    <a:moveTo>
                      <a:pt x="76" y="0"/>
                    </a:moveTo>
                    <a:lnTo>
                      <a:pt x="0"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2" name="Freeform 168"/>
              <p:cNvSpPr>
                <a:spLocks/>
              </p:cNvSpPr>
              <p:nvPr/>
            </p:nvSpPr>
            <p:spPr bwMode="auto">
              <a:xfrm>
                <a:off x="1942" y="3166"/>
                <a:ext cx="77" cy="1"/>
              </a:xfrm>
              <a:custGeom>
                <a:avLst/>
                <a:gdLst/>
                <a:ahLst/>
                <a:cxnLst>
                  <a:cxn ang="0">
                    <a:pos x="76" y="0"/>
                  </a:cxn>
                  <a:cxn ang="0">
                    <a:pos x="0" y="0"/>
                  </a:cxn>
                  <a:cxn ang="0">
                    <a:pos x="74" y="0"/>
                  </a:cxn>
                  <a:cxn ang="0">
                    <a:pos x="76" y="0"/>
                  </a:cxn>
                </a:cxnLst>
                <a:rect l="0" t="0" r="r" b="b"/>
                <a:pathLst>
                  <a:path w="77" h="1">
                    <a:moveTo>
                      <a:pt x="76" y="0"/>
                    </a:moveTo>
                    <a:lnTo>
                      <a:pt x="0" y="0"/>
                    </a:lnTo>
                    <a:lnTo>
                      <a:pt x="74" y="0"/>
                    </a:lnTo>
                    <a:lnTo>
                      <a:pt x="76"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3" name="Freeform 169"/>
              <p:cNvSpPr>
                <a:spLocks/>
              </p:cNvSpPr>
              <p:nvPr/>
            </p:nvSpPr>
            <p:spPr bwMode="auto">
              <a:xfrm>
                <a:off x="1942" y="3166"/>
                <a:ext cx="75" cy="1"/>
              </a:xfrm>
              <a:custGeom>
                <a:avLst/>
                <a:gdLst/>
                <a:ahLst/>
                <a:cxnLst>
                  <a:cxn ang="0">
                    <a:pos x="74" y="0"/>
                  </a:cxn>
                  <a:cxn ang="0">
                    <a:pos x="0" y="0"/>
                  </a:cxn>
                  <a:cxn ang="0">
                    <a:pos x="73" y="0"/>
                  </a:cxn>
                  <a:cxn ang="0">
                    <a:pos x="74" y="0"/>
                  </a:cxn>
                </a:cxnLst>
                <a:rect l="0" t="0" r="r" b="b"/>
                <a:pathLst>
                  <a:path w="75" h="1">
                    <a:moveTo>
                      <a:pt x="74" y="0"/>
                    </a:moveTo>
                    <a:lnTo>
                      <a:pt x="0" y="0"/>
                    </a:lnTo>
                    <a:lnTo>
                      <a:pt x="73" y="0"/>
                    </a:lnTo>
                    <a:lnTo>
                      <a:pt x="74"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4" name="Freeform 170"/>
              <p:cNvSpPr>
                <a:spLocks/>
              </p:cNvSpPr>
              <p:nvPr/>
            </p:nvSpPr>
            <p:spPr bwMode="auto">
              <a:xfrm>
                <a:off x="1942" y="3166"/>
                <a:ext cx="74" cy="1"/>
              </a:xfrm>
              <a:custGeom>
                <a:avLst/>
                <a:gdLst/>
                <a:ahLst/>
                <a:cxnLst>
                  <a:cxn ang="0">
                    <a:pos x="73" y="0"/>
                  </a:cxn>
                  <a:cxn ang="0">
                    <a:pos x="0" y="0"/>
                  </a:cxn>
                  <a:cxn ang="0">
                    <a:pos x="2" y="0"/>
                  </a:cxn>
                  <a:cxn ang="0">
                    <a:pos x="73" y="0"/>
                  </a:cxn>
                </a:cxnLst>
                <a:rect l="0" t="0" r="r" b="b"/>
                <a:pathLst>
                  <a:path w="74" h="1">
                    <a:moveTo>
                      <a:pt x="73" y="0"/>
                    </a:moveTo>
                    <a:lnTo>
                      <a:pt x="0" y="0"/>
                    </a:lnTo>
                    <a:lnTo>
                      <a:pt x="2" y="0"/>
                    </a:lnTo>
                    <a:lnTo>
                      <a:pt x="7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5" name="Freeform 171"/>
              <p:cNvSpPr>
                <a:spLocks/>
              </p:cNvSpPr>
              <p:nvPr/>
            </p:nvSpPr>
            <p:spPr bwMode="auto">
              <a:xfrm>
                <a:off x="1944" y="3166"/>
                <a:ext cx="72" cy="1"/>
              </a:xfrm>
              <a:custGeom>
                <a:avLst/>
                <a:gdLst/>
                <a:ahLst/>
                <a:cxnLst>
                  <a:cxn ang="0">
                    <a:pos x="71" y="0"/>
                  </a:cxn>
                  <a:cxn ang="0">
                    <a:pos x="0" y="0"/>
                  </a:cxn>
                  <a:cxn ang="0">
                    <a:pos x="69" y="0"/>
                  </a:cxn>
                  <a:cxn ang="0">
                    <a:pos x="71" y="0"/>
                  </a:cxn>
                </a:cxnLst>
                <a:rect l="0" t="0" r="r" b="b"/>
                <a:pathLst>
                  <a:path w="72" h="1">
                    <a:moveTo>
                      <a:pt x="71" y="0"/>
                    </a:moveTo>
                    <a:lnTo>
                      <a:pt x="0" y="0"/>
                    </a:lnTo>
                    <a:lnTo>
                      <a:pt x="69" y="0"/>
                    </a:lnTo>
                    <a:lnTo>
                      <a:pt x="7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6" name="Freeform 172"/>
              <p:cNvSpPr>
                <a:spLocks/>
              </p:cNvSpPr>
              <p:nvPr/>
            </p:nvSpPr>
            <p:spPr bwMode="auto">
              <a:xfrm>
                <a:off x="1944" y="3164"/>
                <a:ext cx="70" cy="1"/>
              </a:xfrm>
              <a:custGeom>
                <a:avLst/>
                <a:gdLst/>
                <a:ahLst/>
                <a:cxnLst>
                  <a:cxn ang="0">
                    <a:pos x="69" y="0"/>
                  </a:cxn>
                  <a:cxn ang="0">
                    <a:pos x="0" y="0"/>
                  </a:cxn>
                  <a:cxn ang="0">
                    <a:pos x="67" y="0"/>
                  </a:cxn>
                  <a:cxn ang="0">
                    <a:pos x="69" y="0"/>
                  </a:cxn>
                </a:cxnLst>
                <a:rect l="0" t="0" r="r" b="b"/>
                <a:pathLst>
                  <a:path w="70" h="1">
                    <a:moveTo>
                      <a:pt x="69" y="0"/>
                    </a:moveTo>
                    <a:lnTo>
                      <a:pt x="0" y="0"/>
                    </a:lnTo>
                    <a:lnTo>
                      <a:pt x="67" y="0"/>
                    </a:lnTo>
                    <a:lnTo>
                      <a:pt x="69"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7" name="Freeform 173"/>
              <p:cNvSpPr>
                <a:spLocks/>
              </p:cNvSpPr>
              <p:nvPr/>
            </p:nvSpPr>
            <p:spPr bwMode="auto">
              <a:xfrm>
                <a:off x="1944" y="3164"/>
                <a:ext cx="68" cy="1"/>
              </a:xfrm>
              <a:custGeom>
                <a:avLst/>
                <a:gdLst/>
                <a:ahLst/>
                <a:cxnLst>
                  <a:cxn ang="0">
                    <a:pos x="67" y="0"/>
                  </a:cxn>
                  <a:cxn ang="0">
                    <a:pos x="0" y="0"/>
                  </a:cxn>
                  <a:cxn ang="0">
                    <a:pos x="65" y="0"/>
                  </a:cxn>
                  <a:cxn ang="0">
                    <a:pos x="67" y="0"/>
                  </a:cxn>
                </a:cxnLst>
                <a:rect l="0" t="0" r="r" b="b"/>
                <a:pathLst>
                  <a:path w="68" h="1">
                    <a:moveTo>
                      <a:pt x="67" y="0"/>
                    </a:moveTo>
                    <a:lnTo>
                      <a:pt x="0" y="0"/>
                    </a:lnTo>
                    <a:lnTo>
                      <a:pt x="65" y="0"/>
                    </a:lnTo>
                    <a:lnTo>
                      <a:pt x="67"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8" name="Freeform 174"/>
              <p:cNvSpPr>
                <a:spLocks/>
              </p:cNvSpPr>
              <p:nvPr/>
            </p:nvSpPr>
            <p:spPr bwMode="auto">
              <a:xfrm>
                <a:off x="1944" y="3164"/>
                <a:ext cx="66" cy="1"/>
              </a:xfrm>
              <a:custGeom>
                <a:avLst/>
                <a:gdLst/>
                <a:ahLst/>
                <a:cxnLst>
                  <a:cxn ang="0">
                    <a:pos x="65" y="0"/>
                  </a:cxn>
                  <a:cxn ang="0">
                    <a:pos x="0" y="0"/>
                  </a:cxn>
                  <a:cxn ang="0">
                    <a:pos x="65" y="0"/>
                  </a:cxn>
                </a:cxnLst>
                <a:rect l="0" t="0" r="r" b="b"/>
                <a:pathLst>
                  <a:path w="66" h="1">
                    <a:moveTo>
                      <a:pt x="65" y="0"/>
                    </a:moveTo>
                    <a:lnTo>
                      <a:pt x="0"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399" name="Freeform 175"/>
              <p:cNvSpPr>
                <a:spLocks/>
              </p:cNvSpPr>
              <p:nvPr/>
            </p:nvSpPr>
            <p:spPr bwMode="auto">
              <a:xfrm>
                <a:off x="1944" y="3164"/>
                <a:ext cx="66" cy="1"/>
              </a:xfrm>
              <a:custGeom>
                <a:avLst/>
                <a:gdLst/>
                <a:ahLst/>
                <a:cxnLst>
                  <a:cxn ang="0">
                    <a:pos x="65" y="0"/>
                  </a:cxn>
                  <a:cxn ang="0">
                    <a:pos x="0" y="0"/>
                  </a:cxn>
                  <a:cxn ang="0">
                    <a:pos x="63" y="0"/>
                  </a:cxn>
                  <a:cxn ang="0">
                    <a:pos x="65" y="0"/>
                  </a:cxn>
                </a:cxnLst>
                <a:rect l="0" t="0" r="r" b="b"/>
                <a:pathLst>
                  <a:path w="66" h="1">
                    <a:moveTo>
                      <a:pt x="65" y="0"/>
                    </a:moveTo>
                    <a:lnTo>
                      <a:pt x="0" y="0"/>
                    </a:lnTo>
                    <a:lnTo>
                      <a:pt x="63" y="0"/>
                    </a:lnTo>
                    <a:lnTo>
                      <a:pt x="65"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0" name="Freeform 176"/>
              <p:cNvSpPr>
                <a:spLocks/>
              </p:cNvSpPr>
              <p:nvPr/>
            </p:nvSpPr>
            <p:spPr bwMode="auto">
              <a:xfrm>
                <a:off x="1944" y="3164"/>
                <a:ext cx="64" cy="1"/>
              </a:xfrm>
              <a:custGeom>
                <a:avLst/>
                <a:gdLst/>
                <a:ahLst/>
                <a:cxnLst>
                  <a:cxn ang="0">
                    <a:pos x="63" y="0"/>
                  </a:cxn>
                  <a:cxn ang="0">
                    <a:pos x="0" y="0"/>
                  </a:cxn>
                  <a:cxn ang="0">
                    <a:pos x="63" y="0"/>
                  </a:cxn>
                </a:cxnLst>
                <a:rect l="0" t="0" r="r" b="b"/>
                <a:pathLst>
                  <a:path w="64" h="1">
                    <a:moveTo>
                      <a:pt x="63" y="0"/>
                    </a:moveTo>
                    <a:lnTo>
                      <a:pt x="0"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1" name="Freeform 177"/>
              <p:cNvSpPr>
                <a:spLocks/>
              </p:cNvSpPr>
              <p:nvPr/>
            </p:nvSpPr>
            <p:spPr bwMode="auto">
              <a:xfrm>
                <a:off x="1944" y="3164"/>
                <a:ext cx="64" cy="1"/>
              </a:xfrm>
              <a:custGeom>
                <a:avLst/>
                <a:gdLst/>
                <a:ahLst/>
                <a:cxnLst>
                  <a:cxn ang="0">
                    <a:pos x="63" y="0"/>
                  </a:cxn>
                  <a:cxn ang="0">
                    <a:pos x="0" y="0"/>
                  </a:cxn>
                  <a:cxn ang="0">
                    <a:pos x="61" y="0"/>
                  </a:cxn>
                  <a:cxn ang="0">
                    <a:pos x="63" y="0"/>
                  </a:cxn>
                </a:cxnLst>
                <a:rect l="0" t="0" r="r" b="b"/>
                <a:pathLst>
                  <a:path w="64" h="1">
                    <a:moveTo>
                      <a:pt x="63" y="0"/>
                    </a:moveTo>
                    <a:lnTo>
                      <a:pt x="0" y="0"/>
                    </a:lnTo>
                    <a:lnTo>
                      <a:pt x="61" y="0"/>
                    </a:lnTo>
                    <a:lnTo>
                      <a:pt x="63"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2" name="Freeform 178"/>
              <p:cNvSpPr>
                <a:spLocks/>
              </p:cNvSpPr>
              <p:nvPr/>
            </p:nvSpPr>
            <p:spPr bwMode="auto">
              <a:xfrm>
                <a:off x="1944" y="3164"/>
                <a:ext cx="62" cy="1"/>
              </a:xfrm>
              <a:custGeom>
                <a:avLst/>
                <a:gdLst/>
                <a:ahLst/>
                <a:cxnLst>
                  <a:cxn ang="0">
                    <a:pos x="61" y="0"/>
                  </a:cxn>
                  <a:cxn ang="0">
                    <a:pos x="0" y="0"/>
                  </a:cxn>
                  <a:cxn ang="0">
                    <a:pos x="59" y="0"/>
                  </a:cxn>
                  <a:cxn ang="0">
                    <a:pos x="61" y="0"/>
                  </a:cxn>
                </a:cxnLst>
                <a:rect l="0" t="0" r="r" b="b"/>
                <a:pathLst>
                  <a:path w="62" h="1">
                    <a:moveTo>
                      <a:pt x="61" y="0"/>
                    </a:moveTo>
                    <a:lnTo>
                      <a:pt x="0" y="0"/>
                    </a:lnTo>
                    <a:lnTo>
                      <a:pt x="59" y="0"/>
                    </a:lnTo>
                    <a:lnTo>
                      <a:pt x="61"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03" name="Freeform 179"/>
              <p:cNvSpPr>
                <a:spLocks/>
              </p:cNvSpPr>
              <p:nvPr/>
            </p:nvSpPr>
            <p:spPr bwMode="auto">
              <a:xfrm>
                <a:off x="2036" y="2996"/>
                <a:ext cx="215" cy="332"/>
              </a:xfrm>
              <a:custGeom>
                <a:avLst/>
                <a:gdLst/>
                <a:ahLst/>
                <a:cxnLst>
                  <a:cxn ang="0">
                    <a:pos x="207" y="0"/>
                  </a:cxn>
                  <a:cxn ang="0">
                    <a:pos x="208" y="0"/>
                  </a:cxn>
                  <a:cxn ang="0">
                    <a:pos x="212" y="2"/>
                  </a:cxn>
                  <a:cxn ang="0">
                    <a:pos x="212" y="4"/>
                  </a:cxn>
                  <a:cxn ang="0">
                    <a:pos x="214" y="6"/>
                  </a:cxn>
                  <a:cxn ang="0">
                    <a:pos x="214" y="10"/>
                  </a:cxn>
                  <a:cxn ang="0">
                    <a:pos x="214" y="12"/>
                  </a:cxn>
                  <a:cxn ang="0">
                    <a:pos x="214" y="109"/>
                  </a:cxn>
                  <a:cxn ang="0">
                    <a:pos x="214" y="113"/>
                  </a:cxn>
                  <a:cxn ang="0">
                    <a:pos x="214" y="115"/>
                  </a:cxn>
                  <a:cxn ang="0">
                    <a:pos x="212" y="119"/>
                  </a:cxn>
                  <a:cxn ang="0">
                    <a:pos x="210" y="122"/>
                  </a:cxn>
                  <a:cxn ang="0">
                    <a:pos x="15" y="329"/>
                  </a:cxn>
                  <a:cxn ang="0">
                    <a:pos x="13" y="331"/>
                  </a:cxn>
                  <a:cxn ang="0">
                    <a:pos x="11" y="329"/>
                  </a:cxn>
                  <a:cxn ang="0">
                    <a:pos x="11" y="279"/>
                  </a:cxn>
                  <a:cxn ang="0">
                    <a:pos x="11" y="277"/>
                  </a:cxn>
                  <a:cxn ang="0">
                    <a:pos x="9" y="275"/>
                  </a:cxn>
                  <a:cxn ang="0">
                    <a:pos x="7" y="275"/>
                  </a:cxn>
                  <a:cxn ang="0">
                    <a:pos x="5" y="275"/>
                  </a:cxn>
                  <a:cxn ang="0">
                    <a:pos x="0" y="277"/>
                  </a:cxn>
                  <a:cxn ang="0">
                    <a:pos x="36" y="176"/>
                  </a:cxn>
                  <a:cxn ang="0">
                    <a:pos x="36" y="170"/>
                  </a:cxn>
                  <a:cxn ang="0">
                    <a:pos x="36" y="166"/>
                  </a:cxn>
                  <a:cxn ang="0">
                    <a:pos x="36" y="163"/>
                  </a:cxn>
                  <a:cxn ang="0">
                    <a:pos x="34" y="161"/>
                  </a:cxn>
                  <a:cxn ang="0">
                    <a:pos x="30" y="157"/>
                  </a:cxn>
                  <a:cxn ang="0">
                    <a:pos x="26" y="157"/>
                  </a:cxn>
                  <a:cxn ang="0">
                    <a:pos x="34" y="157"/>
                  </a:cxn>
                  <a:cxn ang="0">
                    <a:pos x="40" y="155"/>
                  </a:cxn>
                  <a:cxn ang="0">
                    <a:pos x="46" y="153"/>
                  </a:cxn>
                  <a:cxn ang="0">
                    <a:pos x="51" y="151"/>
                  </a:cxn>
                  <a:cxn ang="0">
                    <a:pos x="55" y="147"/>
                  </a:cxn>
                  <a:cxn ang="0">
                    <a:pos x="63" y="143"/>
                  </a:cxn>
                  <a:cxn ang="0">
                    <a:pos x="205" y="8"/>
                  </a:cxn>
                  <a:cxn ang="0">
                    <a:pos x="207" y="6"/>
                  </a:cxn>
                  <a:cxn ang="0">
                    <a:pos x="207" y="4"/>
                  </a:cxn>
                  <a:cxn ang="0">
                    <a:pos x="207" y="2"/>
                  </a:cxn>
                  <a:cxn ang="0">
                    <a:pos x="205" y="0"/>
                  </a:cxn>
                  <a:cxn ang="0">
                    <a:pos x="201" y="0"/>
                  </a:cxn>
                  <a:cxn ang="0">
                    <a:pos x="205" y="0"/>
                  </a:cxn>
                  <a:cxn ang="0">
                    <a:pos x="207" y="0"/>
                  </a:cxn>
                </a:cxnLst>
                <a:rect l="0" t="0" r="r" b="b"/>
                <a:pathLst>
                  <a:path w="215" h="332">
                    <a:moveTo>
                      <a:pt x="207" y="0"/>
                    </a:moveTo>
                    <a:lnTo>
                      <a:pt x="208" y="0"/>
                    </a:lnTo>
                    <a:lnTo>
                      <a:pt x="212" y="2"/>
                    </a:lnTo>
                    <a:lnTo>
                      <a:pt x="212" y="4"/>
                    </a:lnTo>
                    <a:lnTo>
                      <a:pt x="214" y="6"/>
                    </a:lnTo>
                    <a:lnTo>
                      <a:pt x="214" y="10"/>
                    </a:lnTo>
                    <a:lnTo>
                      <a:pt x="214" y="12"/>
                    </a:lnTo>
                    <a:lnTo>
                      <a:pt x="214" y="109"/>
                    </a:lnTo>
                    <a:lnTo>
                      <a:pt x="214" y="113"/>
                    </a:lnTo>
                    <a:lnTo>
                      <a:pt x="214" y="115"/>
                    </a:lnTo>
                    <a:lnTo>
                      <a:pt x="212" y="119"/>
                    </a:lnTo>
                    <a:lnTo>
                      <a:pt x="210" y="122"/>
                    </a:lnTo>
                    <a:lnTo>
                      <a:pt x="15" y="329"/>
                    </a:lnTo>
                    <a:lnTo>
                      <a:pt x="13" y="331"/>
                    </a:lnTo>
                    <a:lnTo>
                      <a:pt x="11" y="329"/>
                    </a:lnTo>
                    <a:lnTo>
                      <a:pt x="11" y="279"/>
                    </a:lnTo>
                    <a:lnTo>
                      <a:pt x="11" y="277"/>
                    </a:lnTo>
                    <a:lnTo>
                      <a:pt x="9" y="275"/>
                    </a:lnTo>
                    <a:lnTo>
                      <a:pt x="7" y="275"/>
                    </a:lnTo>
                    <a:lnTo>
                      <a:pt x="5" y="275"/>
                    </a:lnTo>
                    <a:lnTo>
                      <a:pt x="0" y="277"/>
                    </a:lnTo>
                    <a:lnTo>
                      <a:pt x="36" y="176"/>
                    </a:lnTo>
                    <a:lnTo>
                      <a:pt x="36" y="170"/>
                    </a:lnTo>
                    <a:lnTo>
                      <a:pt x="36" y="166"/>
                    </a:lnTo>
                    <a:lnTo>
                      <a:pt x="36" y="163"/>
                    </a:lnTo>
                    <a:lnTo>
                      <a:pt x="34" y="161"/>
                    </a:lnTo>
                    <a:lnTo>
                      <a:pt x="30" y="157"/>
                    </a:lnTo>
                    <a:lnTo>
                      <a:pt x="26" y="157"/>
                    </a:lnTo>
                    <a:lnTo>
                      <a:pt x="34" y="157"/>
                    </a:lnTo>
                    <a:lnTo>
                      <a:pt x="40" y="155"/>
                    </a:lnTo>
                    <a:lnTo>
                      <a:pt x="46" y="153"/>
                    </a:lnTo>
                    <a:lnTo>
                      <a:pt x="51" y="151"/>
                    </a:lnTo>
                    <a:lnTo>
                      <a:pt x="55" y="147"/>
                    </a:lnTo>
                    <a:lnTo>
                      <a:pt x="63" y="143"/>
                    </a:lnTo>
                    <a:lnTo>
                      <a:pt x="205" y="8"/>
                    </a:lnTo>
                    <a:lnTo>
                      <a:pt x="207" y="6"/>
                    </a:lnTo>
                    <a:lnTo>
                      <a:pt x="207" y="4"/>
                    </a:lnTo>
                    <a:lnTo>
                      <a:pt x="207" y="2"/>
                    </a:lnTo>
                    <a:lnTo>
                      <a:pt x="205" y="0"/>
                    </a:lnTo>
                    <a:lnTo>
                      <a:pt x="201" y="0"/>
                    </a:lnTo>
                    <a:lnTo>
                      <a:pt x="205" y="0"/>
                    </a:lnTo>
                    <a:lnTo>
                      <a:pt x="207" y="0"/>
                    </a:lnTo>
                  </a:path>
                </a:pathLst>
              </a:custGeom>
              <a:solidFill>
                <a:srgbClr val="D8BC96"/>
              </a:solidFill>
              <a:ln w="9525" cap="rnd">
                <a:solidFill>
                  <a:schemeClr val="bg2"/>
                </a:solidFill>
                <a:round/>
                <a:headEnd type="none" w="sm" len="sm"/>
                <a:tailEnd type="none" w="sm" len="sm"/>
              </a:ln>
              <a:effectLst/>
            </p:spPr>
            <p:txBody>
              <a:bodyPr/>
              <a:lstStyle/>
              <a:p>
                <a:endParaRPr lang="en-US"/>
              </a:p>
            </p:txBody>
          </p:sp>
          <p:sp>
            <p:nvSpPr>
              <p:cNvPr id="52404" name="Freeform 180"/>
              <p:cNvSpPr>
                <a:spLocks/>
              </p:cNvSpPr>
              <p:nvPr/>
            </p:nvSpPr>
            <p:spPr bwMode="auto">
              <a:xfrm>
                <a:off x="2036" y="2996"/>
                <a:ext cx="215" cy="332"/>
              </a:xfrm>
              <a:custGeom>
                <a:avLst/>
                <a:gdLst/>
                <a:ahLst/>
                <a:cxnLst>
                  <a:cxn ang="0">
                    <a:pos x="207" y="0"/>
                  </a:cxn>
                  <a:cxn ang="0">
                    <a:pos x="208" y="0"/>
                  </a:cxn>
                  <a:cxn ang="0">
                    <a:pos x="212" y="2"/>
                  </a:cxn>
                  <a:cxn ang="0">
                    <a:pos x="212" y="4"/>
                  </a:cxn>
                  <a:cxn ang="0">
                    <a:pos x="214" y="6"/>
                  </a:cxn>
                  <a:cxn ang="0">
                    <a:pos x="214" y="10"/>
                  </a:cxn>
                  <a:cxn ang="0">
                    <a:pos x="214" y="12"/>
                  </a:cxn>
                  <a:cxn ang="0">
                    <a:pos x="214" y="109"/>
                  </a:cxn>
                  <a:cxn ang="0">
                    <a:pos x="214" y="113"/>
                  </a:cxn>
                  <a:cxn ang="0">
                    <a:pos x="214" y="115"/>
                  </a:cxn>
                  <a:cxn ang="0">
                    <a:pos x="212" y="119"/>
                  </a:cxn>
                  <a:cxn ang="0">
                    <a:pos x="210" y="122"/>
                  </a:cxn>
                  <a:cxn ang="0">
                    <a:pos x="15" y="329"/>
                  </a:cxn>
                  <a:cxn ang="0">
                    <a:pos x="13" y="331"/>
                  </a:cxn>
                  <a:cxn ang="0">
                    <a:pos x="11" y="329"/>
                  </a:cxn>
                  <a:cxn ang="0">
                    <a:pos x="11" y="279"/>
                  </a:cxn>
                  <a:cxn ang="0">
                    <a:pos x="11" y="277"/>
                  </a:cxn>
                  <a:cxn ang="0">
                    <a:pos x="9" y="275"/>
                  </a:cxn>
                  <a:cxn ang="0">
                    <a:pos x="7" y="275"/>
                  </a:cxn>
                  <a:cxn ang="0">
                    <a:pos x="5" y="275"/>
                  </a:cxn>
                  <a:cxn ang="0">
                    <a:pos x="0" y="277"/>
                  </a:cxn>
                  <a:cxn ang="0">
                    <a:pos x="36" y="176"/>
                  </a:cxn>
                  <a:cxn ang="0">
                    <a:pos x="36" y="170"/>
                  </a:cxn>
                  <a:cxn ang="0">
                    <a:pos x="36" y="166"/>
                  </a:cxn>
                  <a:cxn ang="0">
                    <a:pos x="36" y="163"/>
                  </a:cxn>
                  <a:cxn ang="0">
                    <a:pos x="34" y="161"/>
                  </a:cxn>
                  <a:cxn ang="0">
                    <a:pos x="30" y="157"/>
                  </a:cxn>
                  <a:cxn ang="0">
                    <a:pos x="26" y="157"/>
                  </a:cxn>
                  <a:cxn ang="0">
                    <a:pos x="34" y="157"/>
                  </a:cxn>
                  <a:cxn ang="0">
                    <a:pos x="40" y="155"/>
                  </a:cxn>
                  <a:cxn ang="0">
                    <a:pos x="46" y="153"/>
                  </a:cxn>
                  <a:cxn ang="0">
                    <a:pos x="51" y="151"/>
                  </a:cxn>
                  <a:cxn ang="0">
                    <a:pos x="55" y="147"/>
                  </a:cxn>
                  <a:cxn ang="0">
                    <a:pos x="63" y="143"/>
                  </a:cxn>
                  <a:cxn ang="0">
                    <a:pos x="205" y="8"/>
                  </a:cxn>
                  <a:cxn ang="0">
                    <a:pos x="207" y="6"/>
                  </a:cxn>
                  <a:cxn ang="0">
                    <a:pos x="207" y="4"/>
                  </a:cxn>
                  <a:cxn ang="0">
                    <a:pos x="207" y="2"/>
                  </a:cxn>
                  <a:cxn ang="0">
                    <a:pos x="205" y="0"/>
                  </a:cxn>
                  <a:cxn ang="0">
                    <a:pos x="201" y="0"/>
                  </a:cxn>
                  <a:cxn ang="0">
                    <a:pos x="205" y="0"/>
                  </a:cxn>
                  <a:cxn ang="0">
                    <a:pos x="207" y="0"/>
                  </a:cxn>
                </a:cxnLst>
                <a:rect l="0" t="0" r="r" b="b"/>
                <a:pathLst>
                  <a:path w="215" h="332">
                    <a:moveTo>
                      <a:pt x="207" y="0"/>
                    </a:moveTo>
                    <a:lnTo>
                      <a:pt x="208" y="0"/>
                    </a:lnTo>
                    <a:lnTo>
                      <a:pt x="212" y="2"/>
                    </a:lnTo>
                    <a:lnTo>
                      <a:pt x="212" y="4"/>
                    </a:lnTo>
                    <a:lnTo>
                      <a:pt x="214" y="6"/>
                    </a:lnTo>
                    <a:lnTo>
                      <a:pt x="214" y="10"/>
                    </a:lnTo>
                    <a:lnTo>
                      <a:pt x="214" y="12"/>
                    </a:lnTo>
                    <a:lnTo>
                      <a:pt x="214" y="109"/>
                    </a:lnTo>
                    <a:lnTo>
                      <a:pt x="214" y="113"/>
                    </a:lnTo>
                    <a:lnTo>
                      <a:pt x="214" y="115"/>
                    </a:lnTo>
                    <a:lnTo>
                      <a:pt x="212" y="119"/>
                    </a:lnTo>
                    <a:lnTo>
                      <a:pt x="210" y="122"/>
                    </a:lnTo>
                    <a:lnTo>
                      <a:pt x="15" y="329"/>
                    </a:lnTo>
                    <a:lnTo>
                      <a:pt x="13" y="331"/>
                    </a:lnTo>
                    <a:lnTo>
                      <a:pt x="11" y="329"/>
                    </a:lnTo>
                    <a:lnTo>
                      <a:pt x="11" y="279"/>
                    </a:lnTo>
                    <a:lnTo>
                      <a:pt x="11" y="277"/>
                    </a:lnTo>
                    <a:lnTo>
                      <a:pt x="9" y="275"/>
                    </a:lnTo>
                    <a:lnTo>
                      <a:pt x="7" y="275"/>
                    </a:lnTo>
                    <a:lnTo>
                      <a:pt x="5" y="275"/>
                    </a:lnTo>
                    <a:lnTo>
                      <a:pt x="0" y="277"/>
                    </a:lnTo>
                    <a:lnTo>
                      <a:pt x="36" y="176"/>
                    </a:lnTo>
                    <a:lnTo>
                      <a:pt x="36" y="170"/>
                    </a:lnTo>
                    <a:lnTo>
                      <a:pt x="36" y="166"/>
                    </a:lnTo>
                    <a:lnTo>
                      <a:pt x="36" y="163"/>
                    </a:lnTo>
                    <a:lnTo>
                      <a:pt x="34" y="161"/>
                    </a:lnTo>
                    <a:lnTo>
                      <a:pt x="30" y="157"/>
                    </a:lnTo>
                    <a:lnTo>
                      <a:pt x="26" y="157"/>
                    </a:lnTo>
                    <a:lnTo>
                      <a:pt x="34" y="157"/>
                    </a:lnTo>
                    <a:lnTo>
                      <a:pt x="40" y="155"/>
                    </a:lnTo>
                    <a:lnTo>
                      <a:pt x="46" y="153"/>
                    </a:lnTo>
                    <a:lnTo>
                      <a:pt x="51" y="151"/>
                    </a:lnTo>
                    <a:lnTo>
                      <a:pt x="55" y="147"/>
                    </a:lnTo>
                    <a:lnTo>
                      <a:pt x="63" y="143"/>
                    </a:lnTo>
                    <a:lnTo>
                      <a:pt x="205" y="8"/>
                    </a:lnTo>
                    <a:lnTo>
                      <a:pt x="207" y="6"/>
                    </a:lnTo>
                    <a:lnTo>
                      <a:pt x="207" y="4"/>
                    </a:lnTo>
                    <a:lnTo>
                      <a:pt x="207" y="2"/>
                    </a:lnTo>
                    <a:lnTo>
                      <a:pt x="205" y="0"/>
                    </a:lnTo>
                    <a:lnTo>
                      <a:pt x="201" y="0"/>
                    </a:lnTo>
                    <a:lnTo>
                      <a:pt x="205" y="0"/>
                    </a:lnTo>
                    <a:lnTo>
                      <a:pt x="207" y="0"/>
                    </a:lnTo>
                  </a:path>
                </a:pathLst>
              </a:custGeom>
              <a:noFill/>
              <a:ln w="9525" cap="rnd">
                <a:solidFill>
                  <a:schemeClr val="bg2"/>
                </a:solidFill>
                <a:round/>
                <a:headEnd type="none" w="sm" len="sm"/>
                <a:tailEnd type="none" w="sm" len="sm"/>
              </a:ln>
              <a:effectLst/>
            </p:spPr>
            <p:txBody>
              <a:bodyPr/>
              <a:lstStyle/>
              <a:p>
                <a:endParaRPr lang="en-US"/>
              </a:p>
            </p:txBody>
          </p:sp>
        </p:grpSp>
        <p:grpSp>
          <p:nvGrpSpPr>
            <p:cNvPr id="4" name="Group 181"/>
            <p:cNvGrpSpPr>
              <a:grpSpLocks/>
            </p:cNvGrpSpPr>
            <p:nvPr/>
          </p:nvGrpSpPr>
          <p:grpSpPr bwMode="auto">
            <a:xfrm>
              <a:off x="3097" y="2420"/>
              <a:ext cx="467" cy="448"/>
              <a:chOff x="3001" y="2916"/>
              <a:chExt cx="467" cy="448"/>
            </a:xfrm>
          </p:grpSpPr>
          <p:sp>
            <p:nvSpPr>
              <p:cNvPr id="52406" name="Freeform 182"/>
              <p:cNvSpPr>
                <a:spLocks/>
              </p:cNvSpPr>
              <p:nvPr/>
            </p:nvSpPr>
            <p:spPr bwMode="auto">
              <a:xfrm>
                <a:off x="3020" y="2950"/>
                <a:ext cx="354" cy="273"/>
              </a:xfrm>
              <a:custGeom>
                <a:avLst/>
                <a:gdLst/>
                <a:ahLst/>
                <a:cxnLst>
                  <a:cxn ang="0">
                    <a:pos x="22" y="8"/>
                  </a:cxn>
                  <a:cxn ang="0">
                    <a:pos x="20" y="35"/>
                  </a:cxn>
                  <a:cxn ang="0">
                    <a:pos x="16" y="63"/>
                  </a:cxn>
                  <a:cxn ang="0">
                    <a:pos x="12" y="90"/>
                  </a:cxn>
                  <a:cxn ang="0">
                    <a:pos x="10" y="119"/>
                  </a:cxn>
                  <a:cxn ang="0">
                    <a:pos x="6" y="145"/>
                  </a:cxn>
                  <a:cxn ang="0">
                    <a:pos x="4" y="174"/>
                  </a:cxn>
                  <a:cxn ang="0">
                    <a:pos x="2" y="203"/>
                  </a:cxn>
                  <a:cxn ang="0">
                    <a:pos x="0" y="231"/>
                  </a:cxn>
                  <a:cxn ang="0">
                    <a:pos x="0" y="235"/>
                  </a:cxn>
                  <a:cxn ang="0">
                    <a:pos x="2" y="239"/>
                  </a:cxn>
                  <a:cxn ang="0">
                    <a:pos x="2" y="241"/>
                  </a:cxn>
                  <a:cxn ang="0">
                    <a:pos x="2" y="243"/>
                  </a:cxn>
                  <a:cxn ang="0">
                    <a:pos x="4" y="245"/>
                  </a:cxn>
                  <a:cxn ang="0">
                    <a:pos x="6" y="247"/>
                  </a:cxn>
                  <a:cxn ang="0">
                    <a:pos x="8" y="249"/>
                  </a:cxn>
                  <a:cxn ang="0">
                    <a:pos x="12" y="249"/>
                  </a:cxn>
                  <a:cxn ang="0">
                    <a:pos x="313" y="272"/>
                  </a:cxn>
                  <a:cxn ang="0">
                    <a:pos x="319" y="272"/>
                  </a:cxn>
                  <a:cxn ang="0">
                    <a:pos x="322" y="270"/>
                  </a:cxn>
                  <a:cxn ang="0">
                    <a:pos x="324" y="270"/>
                  </a:cxn>
                  <a:cxn ang="0">
                    <a:pos x="328" y="266"/>
                  </a:cxn>
                  <a:cxn ang="0">
                    <a:pos x="330" y="264"/>
                  </a:cxn>
                  <a:cxn ang="0">
                    <a:pos x="330" y="260"/>
                  </a:cxn>
                  <a:cxn ang="0">
                    <a:pos x="332" y="256"/>
                  </a:cxn>
                  <a:cxn ang="0">
                    <a:pos x="332" y="252"/>
                  </a:cxn>
                  <a:cxn ang="0">
                    <a:pos x="353" y="38"/>
                  </a:cxn>
                  <a:cxn ang="0">
                    <a:pos x="353" y="33"/>
                  </a:cxn>
                  <a:cxn ang="0">
                    <a:pos x="353" y="31"/>
                  </a:cxn>
                  <a:cxn ang="0">
                    <a:pos x="353" y="27"/>
                  </a:cxn>
                  <a:cxn ang="0">
                    <a:pos x="351" y="23"/>
                  </a:cxn>
                  <a:cxn ang="0">
                    <a:pos x="351" y="21"/>
                  </a:cxn>
                  <a:cxn ang="0">
                    <a:pos x="349" y="19"/>
                  </a:cxn>
                  <a:cxn ang="0">
                    <a:pos x="347" y="17"/>
                  </a:cxn>
                  <a:cxn ang="0">
                    <a:pos x="343" y="17"/>
                  </a:cxn>
                  <a:cxn ang="0">
                    <a:pos x="307" y="12"/>
                  </a:cxn>
                  <a:cxn ang="0">
                    <a:pos x="271" y="8"/>
                  </a:cxn>
                  <a:cxn ang="0">
                    <a:pos x="232" y="4"/>
                  </a:cxn>
                  <a:cxn ang="0">
                    <a:pos x="196" y="2"/>
                  </a:cxn>
                  <a:cxn ang="0">
                    <a:pos x="158" y="0"/>
                  </a:cxn>
                  <a:cxn ang="0">
                    <a:pos x="119" y="0"/>
                  </a:cxn>
                  <a:cxn ang="0">
                    <a:pos x="81" y="0"/>
                  </a:cxn>
                  <a:cxn ang="0">
                    <a:pos x="43" y="0"/>
                  </a:cxn>
                  <a:cxn ang="0">
                    <a:pos x="39" y="0"/>
                  </a:cxn>
                  <a:cxn ang="0">
                    <a:pos x="35" y="0"/>
                  </a:cxn>
                  <a:cxn ang="0">
                    <a:pos x="31" y="0"/>
                  </a:cxn>
                  <a:cxn ang="0">
                    <a:pos x="29" y="2"/>
                  </a:cxn>
                  <a:cxn ang="0">
                    <a:pos x="27" y="2"/>
                  </a:cxn>
                  <a:cxn ang="0">
                    <a:pos x="25" y="4"/>
                  </a:cxn>
                  <a:cxn ang="0">
                    <a:pos x="23" y="6"/>
                  </a:cxn>
                  <a:cxn ang="0">
                    <a:pos x="22" y="8"/>
                  </a:cxn>
                </a:cxnLst>
                <a:rect l="0" t="0" r="r" b="b"/>
                <a:pathLst>
                  <a:path w="354" h="273">
                    <a:moveTo>
                      <a:pt x="22" y="8"/>
                    </a:moveTo>
                    <a:lnTo>
                      <a:pt x="20" y="35"/>
                    </a:lnTo>
                    <a:lnTo>
                      <a:pt x="16" y="63"/>
                    </a:lnTo>
                    <a:lnTo>
                      <a:pt x="12" y="90"/>
                    </a:lnTo>
                    <a:lnTo>
                      <a:pt x="10" y="119"/>
                    </a:lnTo>
                    <a:lnTo>
                      <a:pt x="6" y="145"/>
                    </a:lnTo>
                    <a:lnTo>
                      <a:pt x="4" y="174"/>
                    </a:lnTo>
                    <a:lnTo>
                      <a:pt x="2" y="203"/>
                    </a:lnTo>
                    <a:lnTo>
                      <a:pt x="0" y="231"/>
                    </a:lnTo>
                    <a:lnTo>
                      <a:pt x="0" y="235"/>
                    </a:lnTo>
                    <a:lnTo>
                      <a:pt x="2" y="239"/>
                    </a:lnTo>
                    <a:lnTo>
                      <a:pt x="2" y="241"/>
                    </a:lnTo>
                    <a:lnTo>
                      <a:pt x="2" y="243"/>
                    </a:lnTo>
                    <a:lnTo>
                      <a:pt x="4" y="245"/>
                    </a:lnTo>
                    <a:lnTo>
                      <a:pt x="6" y="247"/>
                    </a:lnTo>
                    <a:lnTo>
                      <a:pt x="8" y="249"/>
                    </a:lnTo>
                    <a:lnTo>
                      <a:pt x="12" y="249"/>
                    </a:lnTo>
                    <a:lnTo>
                      <a:pt x="313" y="272"/>
                    </a:lnTo>
                    <a:lnTo>
                      <a:pt x="319" y="272"/>
                    </a:lnTo>
                    <a:lnTo>
                      <a:pt x="322" y="270"/>
                    </a:lnTo>
                    <a:lnTo>
                      <a:pt x="324" y="270"/>
                    </a:lnTo>
                    <a:lnTo>
                      <a:pt x="328" y="266"/>
                    </a:lnTo>
                    <a:lnTo>
                      <a:pt x="330" y="264"/>
                    </a:lnTo>
                    <a:lnTo>
                      <a:pt x="330" y="260"/>
                    </a:lnTo>
                    <a:lnTo>
                      <a:pt x="332" y="256"/>
                    </a:lnTo>
                    <a:lnTo>
                      <a:pt x="332" y="252"/>
                    </a:lnTo>
                    <a:lnTo>
                      <a:pt x="353" y="38"/>
                    </a:lnTo>
                    <a:lnTo>
                      <a:pt x="353" y="33"/>
                    </a:lnTo>
                    <a:lnTo>
                      <a:pt x="353" y="31"/>
                    </a:lnTo>
                    <a:lnTo>
                      <a:pt x="353" y="27"/>
                    </a:lnTo>
                    <a:lnTo>
                      <a:pt x="351" y="23"/>
                    </a:lnTo>
                    <a:lnTo>
                      <a:pt x="351" y="21"/>
                    </a:lnTo>
                    <a:lnTo>
                      <a:pt x="349" y="19"/>
                    </a:lnTo>
                    <a:lnTo>
                      <a:pt x="347" y="17"/>
                    </a:lnTo>
                    <a:lnTo>
                      <a:pt x="343" y="17"/>
                    </a:lnTo>
                    <a:lnTo>
                      <a:pt x="307" y="12"/>
                    </a:lnTo>
                    <a:lnTo>
                      <a:pt x="271" y="8"/>
                    </a:lnTo>
                    <a:lnTo>
                      <a:pt x="232" y="4"/>
                    </a:lnTo>
                    <a:lnTo>
                      <a:pt x="196" y="2"/>
                    </a:lnTo>
                    <a:lnTo>
                      <a:pt x="158" y="0"/>
                    </a:lnTo>
                    <a:lnTo>
                      <a:pt x="119" y="0"/>
                    </a:lnTo>
                    <a:lnTo>
                      <a:pt x="81" y="0"/>
                    </a:lnTo>
                    <a:lnTo>
                      <a:pt x="43" y="0"/>
                    </a:lnTo>
                    <a:lnTo>
                      <a:pt x="39" y="0"/>
                    </a:lnTo>
                    <a:lnTo>
                      <a:pt x="35" y="0"/>
                    </a:lnTo>
                    <a:lnTo>
                      <a:pt x="31" y="0"/>
                    </a:lnTo>
                    <a:lnTo>
                      <a:pt x="29" y="2"/>
                    </a:lnTo>
                    <a:lnTo>
                      <a:pt x="27" y="2"/>
                    </a:lnTo>
                    <a:lnTo>
                      <a:pt x="25" y="4"/>
                    </a:lnTo>
                    <a:lnTo>
                      <a:pt x="23" y="6"/>
                    </a:lnTo>
                    <a:lnTo>
                      <a:pt x="22" y="8"/>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7" name="Freeform 183"/>
              <p:cNvSpPr>
                <a:spLocks/>
              </p:cNvSpPr>
              <p:nvPr/>
            </p:nvSpPr>
            <p:spPr bwMode="auto">
              <a:xfrm>
                <a:off x="3036" y="2956"/>
                <a:ext cx="334" cy="259"/>
              </a:xfrm>
              <a:custGeom>
                <a:avLst/>
                <a:gdLst/>
                <a:ahLst/>
                <a:cxnLst>
                  <a:cxn ang="0">
                    <a:pos x="21" y="8"/>
                  </a:cxn>
                  <a:cxn ang="0">
                    <a:pos x="17" y="34"/>
                  </a:cxn>
                  <a:cxn ang="0">
                    <a:pos x="13" y="59"/>
                  </a:cxn>
                  <a:cxn ang="0">
                    <a:pos x="11" y="86"/>
                  </a:cxn>
                  <a:cxn ang="0">
                    <a:pos x="7" y="113"/>
                  </a:cxn>
                  <a:cxn ang="0">
                    <a:pos x="6" y="139"/>
                  </a:cxn>
                  <a:cxn ang="0">
                    <a:pos x="4" y="166"/>
                  </a:cxn>
                  <a:cxn ang="0">
                    <a:pos x="2" y="193"/>
                  </a:cxn>
                  <a:cxn ang="0">
                    <a:pos x="0" y="220"/>
                  </a:cxn>
                  <a:cxn ang="0">
                    <a:pos x="0" y="224"/>
                  </a:cxn>
                  <a:cxn ang="0">
                    <a:pos x="0" y="225"/>
                  </a:cxn>
                  <a:cxn ang="0">
                    <a:pos x="2" y="229"/>
                  </a:cxn>
                  <a:cxn ang="0">
                    <a:pos x="2" y="231"/>
                  </a:cxn>
                  <a:cxn ang="0">
                    <a:pos x="4" y="233"/>
                  </a:cxn>
                  <a:cxn ang="0">
                    <a:pos x="6" y="233"/>
                  </a:cxn>
                  <a:cxn ang="0">
                    <a:pos x="7" y="235"/>
                  </a:cxn>
                  <a:cxn ang="0">
                    <a:pos x="9" y="235"/>
                  </a:cxn>
                  <a:cxn ang="0">
                    <a:pos x="295" y="258"/>
                  </a:cxn>
                  <a:cxn ang="0">
                    <a:pos x="299" y="258"/>
                  </a:cxn>
                  <a:cxn ang="0">
                    <a:pos x="303" y="256"/>
                  </a:cxn>
                  <a:cxn ang="0">
                    <a:pos x="306" y="254"/>
                  </a:cxn>
                  <a:cxn ang="0">
                    <a:pos x="308" y="252"/>
                  </a:cxn>
                  <a:cxn ang="0">
                    <a:pos x="310" y="250"/>
                  </a:cxn>
                  <a:cxn ang="0">
                    <a:pos x="312" y="246"/>
                  </a:cxn>
                  <a:cxn ang="0">
                    <a:pos x="314" y="243"/>
                  </a:cxn>
                  <a:cxn ang="0">
                    <a:pos x="314" y="239"/>
                  </a:cxn>
                  <a:cxn ang="0">
                    <a:pos x="331" y="36"/>
                  </a:cxn>
                  <a:cxn ang="0">
                    <a:pos x="333" y="32"/>
                  </a:cxn>
                  <a:cxn ang="0">
                    <a:pos x="333" y="29"/>
                  </a:cxn>
                  <a:cxn ang="0">
                    <a:pos x="333" y="25"/>
                  </a:cxn>
                  <a:cxn ang="0">
                    <a:pos x="331" y="23"/>
                  </a:cxn>
                  <a:cxn ang="0">
                    <a:pos x="331" y="21"/>
                  </a:cxn>
                  <a:cxn ang="0">
                    <a:pos x="329" y="19"/>
                  </a:cxn>
                  <a:cxn ang="0">
                    <a:pos x="327" y="17"/>
                  </a:cxn>
                  <a:cxn ang="0">
                    <a:pos x="324" y="15"/>
                  </a:cxn>
                  <a:cxn ang="0">
                    <a:pos x="289" y="11"/>
                  </a:cxn>
                  <a:cxn ang="0">
                    <a:pos x="255" y="8"/>
                  </a:cxn>
                  <a:cxn ang="0">
                    <a:pos x="220" y="4"/>
                  </a:cxn>
                  <a:cxn ang="0">
                    <a:pos x="184" y="2"/>
                  </a:cxn>
                  <a:cxn ang="0">
                    <a:pos x="147" y="0"/>
                  </a:cxn>
                  <a:cxn ang="0">
                    <a:pos x="111" y="0"/>
                  </a:cxn>
                  <a:cxn ang="0">
                    <a:pos x="74" y="0"/>
                  </a:cxn>
                  <a:cxn ang="0">
                    <a:pos x="38" y="0"/>
                  </a:cxn>
                  <a:cxn ang="0">
                    <a:pos x="34" y="0"/>
                  </a:cxn>
                  <a:cxn ang="0">
                    <a:pos x="32" y="0"/>
                  </a:cxn>
                  <a:cxn ang="0">
                    <a:pos x="29" y="2"/>
                  </a:cxn>
                  <a:cxn ang="0">
                    <a:pos x="27" y="2"/>
                  </a:cxn>
                  <a:cxn ang="0">
                    <a:pos x="25" y="4"/>
                  </a:cxn>
                  <a:cxn ang="0">
                    <a:pos x="23" y="4"/>
                  </a:cxn>
                  <a:cxn ang="0">
                    <a:pos x="21" y="6"/>
                  </a:cxn>
                  <a:cxn ang="0">
                    <a:pos x="21" y="8"/>
                  </a:cxn>
                </a:cxnLst>
                <a:rect l="0" t="0" r="r" b="b"/>
                <a:pathLst>
                  <a:path w="334" h="259">
                    <a:moveTo>
                      <a:pt x="21" y="8"/>
                    </a:moveTo>
                    <a:lnTo>
                      <a:pt x="17" y="34"/>
                    </a:lnTo>
                    <a:lnTo>
                      <a:pt x="13" y="59"/>
                    </a:lnTo>
                    <a:lnTo>
                      <a:pt x="11" y="86"/>
                    </a:lnTo>
                    <a:lnTo>
                      <a:pt x="7" y="113"/>
                    </a:lnTo>
                    <a:lnTo>
                      <a:pt x="6" y="139"/>
                    </a:lnTo>
                    <a:lnTo>
                      <a:pt x="4" y="166"/>
                    </a:lnTo>
                    <a:lnTo>
                      <a:pt x="2" y="193"/>
                    </a:lnTo>
                    <a:lnTo>
                      <a:pt x="0" y="220"/>
                    </a:lnTo>
                    <a:lnTo>
                      <a:pt x="0" y="224"/>
                    </a:lnTo>
                    <a:lnTo>
                      <a:pt x="0" y="225"/>
                    </a:lnTo>
                    <a:lnTo>
                      <a:pt x="2" y="229"/>
                    </a:lnTo>
                    <a:lnTo>
                      <a:pt x="2" y="231"/>
                    </a:lnTo>
                    <a:lnTo>
                      <a:pt x="4" y="233"/>
                    </a:lnTo>
                    <a:lnTo>
                      <a:pt x="6" y="233"/>
                    </a:lnTo>
                    <a:lnTo>
                      <a:pt x="7" y="235"/>
                    </a:lnTo>
                    <a:lnTo>
                      <a:pt x="9" y="235"/>
                    </a:lnTo>
                    <a:lnTo>
                      <a:pt x="295" y="258"/>
                    </a:lnTo>
                    <a:lnTo>
                      <a:pt x="299" y="258"/>
                    </a:lnTo>
                    <a:lnTo>
                      <a:pt x="303" y="256"/>
                    </a:lnTo>
                    <a:lnTo>
                      <a:pt x="306" y="254"/>
                    </a:lnTo>
                    <a:lnTo>
                      <a:pt x="308" y="252"/>
                    </a:lnTo>
                    <a:lnTo>
                      <a:pt x="310" y="250"/>
                    </a:lnTo>
                    <a:lnTo>
                      <a:pt x="312" y="246"/>
                    </a:lnTo>
                    <a:lnTo>
                      <a:pt x="314" y="243"/>
                    </a:lnTo>
                    <a:lnTo>
                      <a:pt x="314" y="239"/>
                    </a:lnTo>
                    <a:lnTo>
                      <a:pt x="331" y="36"/>
                    </a:lnTo>
                    <a:lnTo>
                      <a:pt x="333" y="32"/>
                    </a:lnTo>
                    <a:lnTo>
                      <a:pt x="333" y="29"/>
                    </a:lnTo>
                    <a:lnTo>
                      <a:pt x="333" y="25"/>
                    </a:lnTo>
                    <a:lnTo>
                      <a:pt x="331" y="23"/>
                    </a:lnTo>
                    <a:lnTo>
                      <a:pt x="331" y="21"/>
                    </a:lnTo>
                    <a:lnTo>
                      <a:pt x="329" y="19"/>
                    </a:lnTo>
                    <a:lnTo>
                      <a:pt x="327" y="17"/>
                    </a:lnTo>
                    <a:lnTo>
                      <a:pt x="324" y="15"/>
                    </a:lnTo>
                    <a:lnTo>
                      <a:pt x="289" y="11"/>
                    </a:lnTo>
                    <a:lnTo>
                      <a:pt x="255" y="8"/>
                    </a:lnTo>
                    <a:lnTo>
                      <a:pt x="220" y="4"/>
                    </a:lnTo>
                    <a:lnTo>
                      <a:pt x="184" y="2"/>
                    </a:lnTo>
                    <a:lnTo>
                      <a:pt x="147" y="0"/>
                    </a:lnTo>
                    <a:lnTo>
                      <a:pt x="111" y="0"/>
                    </a:lnTo>
                    <a:lnTo>
                      <a:pt x="74" y="0"/>
                    </a:lnTo>
                    <a:lnTo>
                      <a:pt x="38" y="0"/>
                    </a:lnTo>
                    <a:lnTo>
                      <a:pt x="34" y="0"/>
                    </a:lnTo>
                    <a:lnTo>
                      <a:pt x="32" y="0"/>
                    </a:lnTo>
                    <a:lnTo>
                      <a:pt x="29" y="2"/>
                    </a:lnTo>
                    <a:lnTo>
                      <a:pt x="27" y="2"/>
                    </a:lnTo>
                    <a:lnTo>
                      <a:pt x="25" y="4"/>
                    </a:lnTo>
                    <a:lnTo>
                      <a:pt x="23" y="4"/>
                    </a:lnTo>
                    <a:lnTo>
                      <a:pt x="21" y="6"/>
                    </a:lnTo>
                    <a:lnTo>
                      <a:pt x="21" y="8"/>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8" name="Freeform 184"/>
              <p:cNvSpPr>
                <a:spLocks/>
              </p:cNvSpPr>
              <p:nvPr/>
            </p:nvSpPr>
            <p:spPr bwMode="auto">
              <a:xfrm>
                <a:off x="3128" y="3269"/>
                <a:ext cx="189" cy="43"/>
              </a:xfrm>
              <a:custGeom>
                <a:avLst/>
                <a:gdLst/>
                <a:ahLst/>
                <a:cxnLst>
                  <a:cxn ang="0">
                    <a:pos x="0" y="0"/>
                  </a:cxn>
                  <a:cxn ang="0">
                    <a:pos x="188" y="19"/>
                  </a:cxn>
                  <a:cxn ang="0">
                    <a:pos x="178" y="27"/>
                  </a:cxn>
                  <a:cxn ang="0">
                    <a:pos x="168" y="33"/>
                  </a:cxn>
                  <a:cxn ang="0">
                    <a:pos x="157" y="39"/>
                  </a:cxn>
                  <a:cxn ang="0">
                    <a:pos x="145" y="40"/>
                  </a:cxn>
                  <a:cxn ang="0">
                    <a:pos x="132" y="40"/>
                  </a:cxn>
                  <a:cxn ang="0">
                    <a:pos x="120" y="42"/>
                  </a:cxn>
                  <a:cxn ang="0">
                    <a:pos x="107" y="40"/>
                  </a:cxn>
                  <a:cxn ang="0">
                    <a:pos x="94" y="40"/>
                  </a:cxn>
                  <a:cxn ang="0">
                    <a:pos x="80" y="40"/>
                  </a:cxn>
                  <a:cxn ang="0">
                    <a:pos x="67" y="39"/>
                  </a:cxn>
                  <a:cxn ang="0">
                    <a:pos x="53" y="35"/>
                  </a:cxn>
                  <a:cxn ang="0">
                    <a:pos x="40" y="31"/>
                  </a:cxn>
                  <a:cxn ang="0">
                    <a:pos x="28" y="25"/>
                  </a:cxn>
                  <a:cxn ang="0">
                    <a:pos x="17" y="18"/>
                  </a:cxn>
                  <a:cxn ang="0">
                    <a:pos x="7" y="10"/>
                  </a:cxn>
                  <a:cxn ang="0">
                    <a:pos x="0" y="0"/>
                  </a:cxn>
                </a:cxnLst>
                <a:rect l="0" t="0" r="r" b="b"/>
                <a:pathLst>
                  <a:path w="189" h="43">
                    <a:moveTo>
                      <a:pt x="0" y="0"/>
                    </a:moveTo>
                    <a:lnTo>
                      <a:pt x="188" y="19"/>
                    </a:lnTo>
                    <a:lnTo>
                      <a:pt x="178" y="27"/>
                    </a:lnTo>
                    <a:lnTo>
                      <a:pt x="168" y="33"/>
                    </a:lnTo>
                    <a:lnTo>
                      <a:pt x="157" y="39"/>
                    </a:lnTo>
                    <a:lnTo>
                      <a:pt x="145" y="40"/>
                    </a:lnTo>
                    <a:lnTo>
                      <a:pt x="132" y="40"/>
                    </a:lnTo>
                    <a:lnTo>
                      <a:pt x="120" y="42"/>
                    </a:lnTo>
                    <a:lnTo>
                      <a:pt x="107" y="40"/>
                    </a:lnTo>
                    <a:lnTo>
                      <a:pt x="94" y="40"/>
                    </a:lnTo>
                    <a:lnTo>
                      <a:pt x="80" y="40"/>
                    </a:lnTo>
                    <a:lnTo>
                      <a:pt x="67" y="39"/>
                    </a:lnTo>
                    <a:lnTo>
                      <a:pt x="53" y="35"/>
                    </a:lnTo>
                    <a:lnTo>
                      <a:pt x="40" y="31"/>
                    </a:lnTo>
                    <a:lnTo>
                      <a:pt x="28" y="25"/>
                    </a:lnTo>
                    <a:lnTo>
                      <a:pt x="17" y="18"/>
                    </a:lnTo>
                    <a:lnTo>
                      <a:pt x="7" y="10"/>
                    </a:lnTo>
                    <a:lnTo>
                      <a:pt x="0"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09" name="Freeform 185"/>
              <p:cNvSpPr>
                <a:spLocks/>
              </p:cNvSpPr>
              <p:nvPr/>
            </p:nvSpPr>
            <p:spPr bwMode="auto">
              <a:xfrm>
                <a:off x="3147" y="3298"/>
                <a:ext cx="166" cy="34"/>
              </a:xfrm>
              <a:custGeom>
                <a:avLst/>
                <a:gdLst/>
                <a:ahLst/>
                <a:cxnLst>
                  <a:cxn ang="0">
                    <a:pos x="15" y="0"/>
                  </a:cxn>
                  <a:cxn ang="0">
                    <a:pos x="0" y="19"/>
                  </a:cxn>
                  <a:cxn ang="0">
                    <a:pos x="2" y="21"/>
                  </a:cxn>
                  <a:cxn ang="0">
                    <a:pos x="8" y="25"/>
                  </a:cxn>
                  <a:cxn ang="0">
                    <a:pos x="15" y="27"/>
                  </a:cxn>
                  <a:cxn ang="0">
                    <a:pos x="29" y="29"/>
                  </a:cxn>
                  <a:cxn ang="0">
                    <a:pos x="42" y="31"/>
                  </a:cxn>
                  <a:cxn ang="0">
                    <a:pos x="55" y="33"/>
                  </a:cxn>
                  <a:cxn ang="0">
                    <a:pos x="71" y="33"/>
                  </a:cxn>
                  <a:cxn ang="0">
                    <a:pos x="82" y="33"/>
                  </a:cxn>
                  <a:cxn ang="0">
                    <a:pos x="96" y="33"/>
                  </a:cxn>
                  <a:cxn ang="0">
                    <a:pos x="109" y="33"/>
                  </a:cxn>
                  <a:cxn ang="0">
                    <a:pos x="123" y="31"/>
                  </a:cxn>
                  <a:cxn ang="0">
                    <a:pos x="136" y="29"/>
                  </a:cxn>
                  <a:cxn ang="0">
                    <a:pos x="149" y="27"/>
                  </a:cxn>
                  <a:cxn ang="0">
                    <a:pos x="159" y="25"/>
                  </a:cxn>
                  <a:cxn ang="0">
                    <a:pos x="165" y="23"/>
                  </a:cxn>
                  <a:cxn ang="0">
                    <a:pos x="165" y="19"/>
                  </a:cxn>
                  <a:cxn ang="0">
                    <a:pos x="155" y="2"/>
                  </a:cxn>
                  <a:cxn ang="0">
                    <a:pos x="147" y="4"/>
                  </a:cxn>
                  <a:cxn ang="0">
                    <a:pos x="140" y="6"/>
                  </a:cxn>
                  <a:cxn ang="0">
                    <a:pos x="130" y="8"/>
                  </a:cxn>
                  <a:cxn ang="0">
                    <a:pos x="123" y="10"/>
                  </a:cxn>
                  <a:cxn ang="0">
                    <a:pos x="113" y="10"/>
                  </a:cxn>
                  <a:cxn ang="0">
                    <a:pos x="103" y="11"/>
                  </a:cxn>
                  <a:cxn ang="0">
                    <a:pos x="96" y="11"/>
                  </a:cxn>
                  <a:cxn ang="0">
                    <a:pos x="86" y="11"/>
                  </a:cxn>
                  <a:cxn ang="0">
                    <a:pos x="75" y="11"/>
                  </a:cxn>
                  <a:cxn ang="0">
                    <a:pos x="63" y="11"/>
                  </a:cxn>
                  <a:cxn ang="0">
                    <a:pos x="50" y="10"/>
                  </a:cxn>
                  <a:cxn ang="0">
                    <a:pos x="38" y="10"/>
                  </a:cxn>
                  <a:cxn ang="0">
                    <a:pos x="27" y="8"/>
                  </a:cxn>
                  <a:cxn ang="0">
                    <a:pos x="19" y="6"/>
                  </a:cxn>
                  <a:cxn ang="0">
                    <a:pos x="17" y="4"/>
                  </a:cxn>
                  <a:cxn ang="0">
                    <a:pos x="15" y="2"/>
                  </a:cxn>
                  <a:cxn ang="0">
                    <a:pos x="13" y="0"/>
                  </a:cxn>
                  <a:cxn ang="0">
                    <a:pos x="15" y="0"/>
                  </a:cxn>
                </a:cxnLst>
                <a:rect l="0" t="0" r="r" b="b"/>
                <a:pathLst>
                  <a:path w="166" h="34">
                    <a:moveTo>
                      <a:pt x="15" y="0"/>
                    </a:moveTo>
                    <a:lnTo>
                      <a:pt x="0" y="19"/>
                    </a:lnTo>
                    <a:lnTo>
                      <a:pt x="2" y="21"/>
                    </a:lnTo>
                    <a:lnTo>
                      <a:pt x="8" y="25"/>
                    </a:lnTo>
                    <a:lnTo>
                      <a:pt x="15" y="27"/>
                    </a:lnTo>
                    <a:lnTo>
                      <a:pt x="29" y="29"/>
                    </a:lnTo>
                    <a:lnTo>
                      <a:pt x="42" y="31"/>
                    </a:lnTo>
                    <a:lnTo>
                      <a:pt x="55" y="33"/>
                    </a:lnTo>
                    <a:lnTo>
                      <a:pt x="71" y="33"/>
                    </a:lnTo>
                    <a:lnTo>
                      <a:pt x="82" y="33"/>
                    </a:lnTo>
                    <a:lnTo>
                      <a:pt x="96" y="33"/>
                    </a:lnTo>
                    <a:lnTo>
                      <a:pt x="109" y="33"/>
                    </a:lnTo>
                    <a:lnTo>
                      <a:pt x="123" y="31"/>
                    </a:lnTo>
                    <a:lnTo>
                      <a:pt x="136" y="29"/>
                    </a:lnTo>
                    <a:lnTo>
                      <a:pt x="149" y="27"/>
                    </a:lnTo>
                    <a:lnTo>
                      <a:pt x="159" y="25"/>
                    </a:lnTo>
                    <a:lnTo>
                      <a:pt x="165" y="23"/>
                    </a:lnTo>
                    <a:lnTo>
                      <a:pt x="165" y="19"/>
                    </a:lnTo>
                    <a:lnTo>
                      <a:pt x="155" y="2"/>
                    </a:lnTo>
                    <a:lnTo>
                      <a:pt x="147" y="4"/>
                    </a:lnTo>
                    <a:lnTo>
                      <a:pt x="140" y="6"/>
                    </a:lnTo>
                    <a:lnTo>
                      <a:pt x="130" y="8"/>
                    </a:lnTo>
                    <a:lnTo>
                      <a:pt x="123" y="10"/>
                    </a:lnTo>
                    <a:lnTo>
                      <a:pt x="113" y="10"/>
                    </a:lnTo>
                    <a:lnTo>
                      <a:pt x="103" y="11"/>
                    </a:lnTo>
                    <a:lnTo>
                      <a:pt x="96" y="11"/>
                    </a:lnTo>
                    <a:lnTo>
                      <a:pt x="86" y="11"/>
                    </a:lnTo>
                    <a:lnTo>
                      <a:pt x="75" y="11"/>
                    </a:lnTo>
                    <a:lnTo>
                      <a:pt x="63" y="11"/>
                    </a:lnTo>
                    <a:lnTo>
                      <a:pt x="50" y="10"/>
                    </a:lnTo>
                    <a:lnTo>
                      <a:pt x="38" y="10"/>
                    </a:lnTo>
                    <a:lnTo>
                      <a:pt x="27" y="8"/>
                    </a:lnTo>
                    <a:lnTo>
                      <a:pt x="19" y="6"/>
                    </a:lnTo>
                    <a:lnTo>
                      <a:pt x="17" y="4"/>
                    </a:lnTo>
                    <a:lnTo>
                      <a:pt x="15" y="2"/>
                    </a:lnTo>
                    <a:lnTo>
                      <a:pt x="13" y="0"/>
                    </a:lnTo>
                    <a:lnTo>
                      <a:pt x="15"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10" name="Freeform 186"/>
              <p:cNvSpPr>
                <a:spLocks/>
              </p:cNvSpPr>
              <p:nvPr/>
            </p:nvSpPr>
            <p:spPr bwMode="auto">
              <a:xfrm>
                <a:off x="3160" y="3296"/>
                <a:ext cx="40" cy="17"/>
              </a:xfrm>
              <a:custGeom>
                <a:avLst/>
                <a:gdLst/>
                <a:ahLst/>
                <a:cxnLst>
                  <a:cxn ang="0">
                    <a:pos x="2" y="0"/>
                  </a:cxn>
                  <a:cxn ang="0">
                    <a:pos x="0" y="5"/>
                  </a:cxn>
                  <a:cxn ang="0">
                    <a:pos x="4" y="8"/>
                  </a:cxn>
                  <a:cxn ang="0">
                    <a:pos x="8" y="10"/>
                  </a:cxn>
                  <a:cxn ang="0">
                    <a:pos x="14" y="13"/>
                  </a:cxn>
                  <a:cxn ang="0">
                    <a:pos x="19" y="13"/>
                  </a:cxn>
                  <a:cxn ang="0">
                    <a:pos x="27" y="16"/>
                  </a:cxn>
                  <a:cxn ang="0">
                    <a:pos x="33" y="16"/>
                  </a:cxn>
                  <a:cxn ang="0">
                    <a:pos x="39" y="16"/>
                  </a:cxn>
                  <a:cxn ang="0">
                    <a:pos x="35" y="16"/>
                  </a:cxn>
                  <a:cxn ang="0">
                    <a:pos x="29" y="13"/>
                  </a:cxn>
                  <a:cxn ang="0">
                    <a:pos x="25" y="13"/>
                  </a:cxn>
                  <a:cxn ang="0">
                    <a:pos x="19" y="10"/>
                  </a:cxn>
                  <a:cxn ang="0">
                    <a:pos x="16" y="8"/>
                  </a:cxn>
                  <a:cxn ang="0">
                    <a:pos x="10" y="5"/>
                  </a:cxn>
                  <a:cxn ang="0">
                    <a:pos x="6" y="2"/>
                  </a:cxn>
                  <a:cxn ang="0">
                    <a:pos x="2" y="0"/>
                  </a:cxn>
                </a:cxnLst>
                <a:rect l="0" t="0" r="r" b="b"/>
                <a:pathLst>
                  <a:path w="40" h="17">
                    <a:moveTo>
                      <a:pt x="2" y="0"/>
                    </a:moveTo>
                    <a:lnTo>
                      <a:pt x="0" y="5"/>
                    </a:lnTo>
                    <a:lnTo>
                      <a:pt x="4" y="8"/>
                    </a:lnTo>
                    <a:lnTo>
                      <a:pt x="8" y="10"/>
                    </a:lnTo>
                    <a:lnTo>
                      <a:pt x="14" y="13"/>
                    </a:lnTo>
                    <a:lnTo>
                      <a:pt x="19" y="13"/>
                    </a:lnTo>
                    <a:lnTo>
                      <a:pt x="27" y="16"/>
                    </a:lnTo>
                    <a:lnTo>
                      <a:pt x="33" y="16"/>
                    </a:lnTo>
                    <a:lnTo>
                      <a:pt x="39" y="16"/>
                    </a:lnTo>
                    <a:lnTo>
                      <a:pt x="35" y="16"/>
                    </a:lnTo>
                    <a:lnTo>
                      <a:pt x="29" y="13"/>
                    </a:lnTo>
                    <a:lnTo>
                      <a:pt x="25" y="13"/>
                    </a:lnTo>
                    <a:lnTo>
                      <a:pt x="19" y="10"/>
                    </a:lnTo>
                    <a:lnTo>
                      <a:pt x="16" y="8"/>
                    </a:lnTo>
                    <a:lnTo>
                      <a:pt x="10" y="5"/>
                    </a:lnTo>
                    <a:lnTo>
                      <a:pt x="6" y="2"/>
                    </a:lnTo>
                    <a:lnTo>
                      <a:pt x="2" y="0"/>
                    </a:lnTo>
                  </a:path>
                </a:pathLst>
              </a:custGeom>
              <a:solidFill>
                <a:srgbClr val="FFFFFF"/>
              </a:solidFill>
              <a:ln w="9525" cap="rnd">
                <a:solidFill>
                  <a:schemeClr val="bg2"/>
                </a:solidFill>
                <a:round/>
                <a:headEnd type="none" w="sm" len="sm"/>
                <a:tailEnd type="none" w="sm" len="sm"/>
              </a:ln>
              <a:effectLst/>
            </p:spPr>
            <p:txBody>
              <a:bodyPr/>
              <a:lstStyle/>
              <a:p>
                <a:endParaRPr lang="en-US"/>
              </a:p>
            </p:txBody>
          </p:sp>
          <p:sp>
            <p:nvSpPr>
              <p:cNvPr id="52411" name="Freeform 187"/>
              <p:cNvSpPr>
                <a:spLocks/>
              </p:cNvSpPr>
              <p:nvPr/>
            </p:nvSpPr>
            <p:spPr bwMode="auto">
              <a:xfrm>
                <a:off x="3001" y="2916"/>
                <a:ext cx="467" cy="448"/>
              </a:xfrm>
              <a:custGeom>
                <a:avLst/>
                <a:gdLst/>
                <a:ahLst/>
                <a:cxnLst>
                  <a:cxn ang="0">
                    <a:pos x="339" y="447"/>
                  </a:cxn>
                  <a:cxn ang="0">
                    <a:pos x="383" y="393"/>
                  </a:cxn>
                  <a:cxn ang="0">
                    <a:pos x="297" y="378"/>
                  </a:cxn>
                  <a:cxn ang="0">
                    <a:pos x="301" y="376"/>
                  </a:cxn>
                  <a:cxn ang="0">
                    <a:pos x="305" y="372"/>
                  </a:cxn>
                  <a:cxn ang="0">
                    <a:pos x="307" y="371"/>
                  </a:cxn>
                  <a:cxn ang="0">
                    <a:pos x="311" y="367"/>
                  </a:cxn>
                  <a:cxn ang="0">
                    <a:pos x="429" y="363"/>
                  </a:cxn>
                  <a:cxn ang="0">
                    <a:pos x="433" y="361"/>
                  </a:cxn>
                  <a:cxn ang="0">
                    <a:pos x="435" y="357"/>
                  </a:cxn>
                  <a:cxn ang="0">
                    <a:pos x="437" y="353"/>
                  </a:cxn>
                  <a:cxn ang="0">
                    <a:pos x="437" y="348"/>
                  </a:cxn>
                  <a:cxn ang="0">
                    <a:pos x="439" y="330"/>
                  </a:cxn>
                  <a:cxn ang="0">
                    <a:pos x="443" y="329"/>
                  </a:cxn>
                  <a:cxn ang="0">
                    <a:pos x="447" y="327"/>
                  </a:cxn>
                  <a:cxn ang="0">
                    <a:pos x="449" y="325"/>
                  </a:cxn>
                  <a:cxn ang="0">
                    <a:pos x="466" y="132"/>
                  </a:cxn>
                  <a:cxn ang="0">
                    <a:pos x="466" y="128"/>
                  </a:cxn>
                  <a:cxn ang="0">
                    <a:pos x="466" y="124"/>
                  </a:cxn>
                  <a:cxn ang="0">
                    <a:pos x="464" y="122"/>
                  </a:cxn>
                  <a:cxn ang="0">
                    <a:pos x="462" y="118"/>
                  </a:cxn>
                  <a:cxn ang="0">
                    <a:pos x="439" y="78"/>
                  </a:cxn>
                  <a:cxn ang="0">
                    <a:pos x="439" y="53"/>
                  </a:cxn>
                  <a:cxn ang="0">
                    <a:pos x="439" y="50"/>
                  </a:cxn>
                  <a:cxn ang="0">
                    <a:pos x="437" y="48"/>
                  </a:cxn>
                  <a:cxn ang="0">
                    <a:pos x="435" y="46"/>
                  </a:cxn>
                  <a:cxn ang="0">
                    <a:pos x="397" y="23"/>
                  </a:cxn>
                  <a:cxn ang="0">
                    <a:pos x="309" y="11"/>
                  </a:cxn>
                  <a:cxn ang="0">
                    <a:pos x="219" y="4"/>
                  </a:cxn>
                  <a:cxn ang="0">
                    <a:pos x="129" y="2"/>
                  </a:cxn>
                  <a:cxn ang="0">
                    <a:pos x="39" y="0"/>
                  </a:cxn>
                  <a:cxn ang="0">
                    <a:pos x="33" y="2"/>
                  </a:cxn>
                  <a:cxn ang="0">
                    <a:pos x="29" y="4"/>
                  </a:cxn>
                  <a:cxn ang="0">
                    <a:pos x="27" y="6"/>
                  </a:cxn>
                  <a:cxn ang="0">
                    <a:pos x="25" y="9"/>
                  </a:cxn>
                  <a:cxn ang="0">
                    <a:pos x="14" y="84"/>
                  </a:cxn>
                  <a:cxn ang="0">
                    <a:pos x="6" y="158"/>
                  </a:cxn>
                  <a:cxn ang="0">
                    <a:pos x="2" y="231"/>
                  </a:cxn>
                  <a:cxn ang="0">
                    <a:pos x="0" y="304"/>
                  </a:cxn>
                  <a:cxn ang="0">
                    <a:pos x="0" y="308"/>
                  </a:cxn>
                  <a:cxn ang="0">
                    <a:pos x="2" y="311"/>
                  </a:cxn>
                  <a:cxn ang="0">
                    <a:pos x="4" y="315"/>
                  </a:cxn>
                  <a:cxn ang="0">
                    <a:pos x="8" y="317"/>
                  </a:cxn>
                  <a:cxn ang="0">
                    <a:pos x="132" y="350"/>
                  </a:cxn>
                  <a:cxn ang="0">
                    <a:pos x="136" y="355"/>
                  </a:cxn>
                  <a:cxn ang="0">
                    <a:pos x="142" y="361"/>
                  </a:cxn>
                  <a:cxn ang="0">
                    <a:pos x="150" y="367"/>
                  </a:cxn>
                  <a:cxn ang="0">
                    <a:pos x="155" y="372"/>
                  </a:cxn>
                  <a:cxn ang="0">
                    <a:pos x="56" y="407"/>
                  </a:cxn>
                </a:cxnLst>
                <a:rect l="0" t="0" r="r" b="b"/>
                <a:pathLst>
                  <a:path w="467" h="448">
                    <a:moveTo>
                      <a:pt x="56" y="420"/>
                    </a:moveTo>
                    <a:lnTo>
                      <a:pt x="339" y="447"/>
                    </a:lnTo>
                    <a:lnTo>
                      <a:pt x="383" y="409"/>
                    </a:lnTo>
                    <a:lnTo>
                      <a:pt x="383" y="393"/>
                    </a:lnTo>
                    <a:lnTo>
                      <a:pt x="301" y="386"/>
                    </a:lnTo>
                    <a:lnTo>
                      <a:pt x="297" y="378"/>
                    </a:lnTo>
                    <a:lnTo>
                      <a:pt x="299" y="378"/>
                    </a:lnTo>
                    <a:lnTo>
                      <a:pt x="301" y="376"/>
                    </a:lnTo>
                    <a:lnTo>
                      <a:pt x="303" y="374"/>
                    </a:lnTo>
                    <a:lnTo>
                      <a:pt x="305" y="372"/>
                    </a:lnTo>
                    <a:lnTo>
                      <a:pt x="307" y="372"/>
                    </a:lnTo>
                    <a:lnTo>
                      <a:pt x="307" y="371"/>
                    </a:lnTo>
                    <a:lnTo>
                      <a:pt x="309" y="369"/>
                    </a:lnTo>
                    <a:lnTo>
                      <a:pt x="311" y="367"/>
                    </a:lnTo>
                    <a:lnTo>
                      <a:pt x="383" y="371"/>
                    </a:lnTo>
                    <a:lnTo>
                      <a:pt x="429" y="363"/>
                    </a:lnTo>
                    <a:lnTo>
                      <a:pt x="431" y="361"/>
                    </a:lnTo>
                    <a:lnTo>
                      <a:pt x="433" y="361"/>
                    </a:lnTo>
                    <a:lnTo>
                      <a:pt x="433" y="359"/>
                    </a:lnTo>
                    <a:lnTo>
                      <a:pt x="435" y="357"/>
                    </a:lnTo>
                    <a:lnTo>
                      <a:pt x="437" y="355"/>
                    </a:lnTo>
                    <a:lnTo>
                      <a:pt x="437" y="353"/>
                    </a:lnTo>
                    <a:lnTo>
                      <a:pt x="437" y="351"/>
                    </a:lnTo>
                    <a:lnTo>
                      <a:pt x="437" y="348"/>
                    </a:lnTo>
                    <a:lnTo>
                      <a:pt x="437" y="332"/>
                    </a:lnTo>
                    <a:lnTo>
                      <a:pt x="439" y="330"/>
                    </a:lnTo>
                    <a:lnTo>
                      <a:pt x="441" y="330"/>
                    </a:lnTo>
                    <a:lnTo>
                      <a:pt x="443" y="329"/>
                    </a:lnTo>
                    <a:lnTo>
                      <a:pt x="445" y="329"/>
                    </a:lnTo>
                    <a:lnTo>
                      <a:pt x="447" y="327"/>
                    </a:lnTo>
                    <a:lnTo>
                      <a:pt x="449" y="327"/>
                    </a:lnTo>
                    <a:lnTo>
                      <a:pt x="449" y="325"/>
                    </a:lnTo>
                    <a:lnTo>
                      <a:pt x="451" y="321"/>
                    </a:lnTo>
                    <a:lnTo>
                      <a:pt x="466" y="132"/>
                    </a:lnTo>
                    <a:lnTo>
                      <a:pt x="466" y="130"/>
                    </a:lnTo>
                    <a:lnTo>
                      <a:pt x="466" y="128"/>
                    </a:lnTo>
                    <a:lnTo>
                      <a:pt x="466" y="126"/>
                    </a:lnTo>
                    <a:lnTo>
                      <a:pt x="466" y="124"/>
                    </a:lnTo>
                    <a:lnTo>
                      <a:pt x="464" y="124"/>
                    </a:lnTo>
                    <a:lnTo>
                      <a:pt x="464" y="122"/>
                    </a:lnTo>
                    <a:lnTo>
                      <a:pt x="462" y="120"/>
                    </a:lnTo>
                    <a:lnTo>
                      <a:pt x="462" y="118"/>
                    </a:lnTo>
                    <a:lnTo>
                      <a:pt x="441" y="94"/>
                    </a:lnTo>
                    <a:lnTo>
                      <a:pt x="439" y="78"/>
                    </a:lnTo>
                    <a:lnTo>
                      <a:pt x="439" y="55"/>
                    </a:lnTo>
                    <a:lnTo>
                      <a:pt x="439" y="53"/>
                    </a:lnTo>
                    <a:lnTo>
                      <a:pt x="439" y="51"/>
                    </a:lnTo>
                    <a:lnTo>
                      <a:pt x="439" y="50"/>
                    </a:lnTo>
                    <a:lnTo>
                      <a:pt x="437" y="50"/>
                    </a:lnTo>
                    <a:lnTo>
                      <a:pt x="437" y="48"/>
                    </a:lnTo>
                    <a:lnTo>
                      <a:pt x="435" y="48"/>
                    </a:lnTo>
                    <a:lnTo>
                      <a:pt x="435" y="46"/>
                    </a:lnTo>
                    <a:lnTo>
                      <a:pt x="433" y="46"/>
                    </a:lnTo>
                    <a:lnTo>
                      <a:pt x="397" y="23"/>
                    </a:lnTo>
                    <a:lnTo>
                      <a:pt x="353" y="17"/>
                    </a:lnTo>
                    <a:lnTo>
                      <a:pt x="309" y="11"/>
                    </a:lnTo>
                    <a:lnTo>
                      <a:pt x="265" y="8"/>
                    </a:lnTo>
                    <a:lnTo>
                      <a:pt x="219" y="4"/>
                    </a:lnTo>
                    <a:lnTo>
                      <a:pt x="173" y="2"/>
                    </a:lnTo>
                    <a:lnTo>
                      <a:pt x="129" y="2"/>
                    </a:lnTo>
                    <a:lnTo>
                      <a:pt x="83" y="0"/>
                    </a:lnTo>
                    <a:lnTo>
                      <a:pt x="39" y="0"/>
                    </a:lnTo>
                    <a:lnTo>
                      <a:pt x="37" y="0"/>
                    </a:lnTo>
                    <a:lnTo>
                      <a:pt x="33" y="2"/>
                    </a:lnTo>
                    <a:lnTo>
                      <a:pt x="31" y="2"/>
                    </a:lnTo>
                    <a:lnTo>
                      <a:pt x="29" y="4"/>
                    </a:lnTo>
                    <a:lnTo>
                      <a:pt x="27" y="4"/>
                    </a:lnTo>
                    <a:lnTo>
                      <a:pt x="27" y="6"/>
                    </a:lnTo>
                    <a:lnTo>
                      <a:pt x="25" y="8"/>
                    </a:lnTo>
                    <a:lnTo>
                      <a:pt x="25" y="9"/>
                    </a:lnTo>
                    <a:lnTo>
                      <a:pt x="18" y="48"/>
                    </a:lnTo>
                    <a:lnTo>
                      <a:pt x="14" y="84"/>
                    </a:lnTo>
                    <a:lnTo>
                      <a:pt x="8" y="120"/>
                    </a:lnTo>
                    <a:lnTo>
                      <a:pt x="6" y="158"/>
                    </a:lnTo>
                    <a:lnTo>
                      <a:pt x="4" y="195"/>
                    </a:lnTo>
                    <a:lnTo>
                      <a:pt x="2" y="231"/>
                    </a:lnTo>
                    <a:lnTo>
                      <a:pt x="2" y="267"/>
                    </a:lnTo>
                    <a:lnTo>
                      <a:pt x="0" y="304"/>
                    </a:lnTo>
                    <a:lnTo>
                      <a:pt x="0" y="306"/>
                    </a:lnTo>
                    <a:lnTo>
                      <a:pt x="0" y="308"/>
                    </a:lnTo>
                    <a:lnTo>
                      <a:pt x="2" y="309"/>
                    </a:lnTo>
                    <a:lnTo>
                      <a:pt x="2" y="311"/>
                    </a:lnTo>
                    <a:lnTo>
                      <a:pt x="4" y="313"/>
                    </a:lnTo>
                    <a:lnTo>
                      <a:pt x="4" y="315"/>
                    </a:lnTo>
                    <a:lnTo>
                      <a:pt x="6" y="315"/>
                    </a:lnTo>
                    <a:lnTo>
                      <a:pt x="8" y="317"/>
                    </a:lnTo>
                    <a:lnTo>
                      <a:pt x="39" y="338"/>
                    </a:lnTo>
                    <a:lnTo>
                      <a:pt x="132" y="350"/>
                    </a:lnTo>
                    <a:lnTo>
                      <a:pt x="134" y="353"/>
                    </a:lnTo>
                    <a:lnTo>
                      <a:pt x="136" y="355"/>
                    </a:lnTo>
                    <a:lnTo>
                      <a:pt x="140" y="359"/>
                    </a:lnTo>
                    <a:lnTo>
                      <a:pt x="142" y="361"/>
                    </a:lnTo>
                    <a:lnTo>
                      <a:pt x="146" y="365"/>
                    </a:lnTo>
                    <a:lnTo>
                      <a:pt x="150" y="367"/>
                    </a:lnTo>
                    <a:lnTo>
                      <a:pt x="154" y="369"/>
                    </a:lnTo>
                    <a:lnTo>
                      <a:pt x="155" y="372"/>
                    </a:lnTo>
                    <a:lnTo>
                      <a:pt x="127" y="369"/>
                    </a:lnTo>
                    <a:lnTo>
                      <a:pt x="56" y="407"/>
                    </a:lnTo>
                    <a:lnTo>
                      <a:pt x="56" y="420"/>
                    </a:lnTo>
                  </a:path>
                </a:pathLst>
              </a:custGeom>
              <a:solidFill>
                <a:srgbClr val="A0C9C9"/>
              </a:solidFill>
              <a:ln w="9525" cap="rnd">
                <a:solidFill>
                  <a:schemeClr val="bg2"/>
                </a:solidFill>
                <a:round/>
                <a:headEnd type="none" w="sm" len="sm"/>
                <a:tailEnd type="none" w="sm" len="sm"/>
              </a:ln>
              <a:effectLst/>
            </p:spPr>
            <p:txBody>
              <a:bodyPr/>
              <a:lstStyle/>
              <a:p>
                <a:endParaRPr lang="en-US"/>
              </a:p>
            </p:txBody>
          </p:sp>
          <p:sp>
            <p:nvSpPr>
              <p:cNvPr id="52412" name="Freeform 188"/>
              <p:cNvSpPr>
                <a:spLocks/>
              </p:cNvSpPr>
              <p:nvPr/>
            </p:nvSpPr>
            <p:spPr bwMode="auto">
              <a:xfrm>
                <a:off x="3001" y="2916"/>
                <a:ext cx="467" cy="448"/>
              </a:xfrm>
              <a:custGeom>
                <a:avLst/>
                <a:gdLst/>
                <a:ahLst/>
                <a:cxnLst>
                  <a:cxn ang="0">
                    <a:pos x="339" y="447"/>
                  </a:cxn>
                  <a:cxn ang="0">
                    <a:pos x="383" y="393"/>
                  </a:cxn>
                  <a:cxn ang="0">
                    <a:pos x="297" y="378"/>
                  </a:cxn>
                  <a:cxn ang="0">
                    <a:pos x="301" y="376"/>
                  </a:cxn>
                  <a:cxn ang="0">
                    <a:pos x="305" y="372"/>
                  </a:cxn>
                  <a:cxn ang="0">
                    <a:pos x="307" y="371"/>
                  </a:cxn>
                  <a:cxn ang="0">
                    <a:pos x="311" y="367"/>
                  </a:cxn>
                  <a:cxn ang="0">
                    <a:pos x="429" y="363"/>
                  </a:cxn>
                  <a:cxn ang="0">
                    <a:pos x="433" y="361"/>
                  </a:cxn>
                  <a:cxn ang="0">
                    <a:pos x="435" y="357"/>
                  </a:cxn>
                  <a:cxn ang="0">
                    <a:pos x="437" y="353"/>
                  </a:cxn>
                  <a:cxn ang="0">
                    <a:pos x="437" y="348"/>
                  </a:cxn>
                  <a:cxn ang="0">
                    <a:pos x="439" y="330"/>
                  </a:cxn>
                  <a:cxn ang="0">
                    <a:pos x="443" y="329"/>
                  </a:cxn>
                  <a:cxn ang="0">
                    <a:pos x="447" y="327"/>
                  </a:cxn>
                  <a:cxn ang="0">
                    <a:pos x="449" y="325"/>
                  </a:cxn>
                  <a:cxn ang="0">
                    <a:pos x="466" y="132"/>
                  </a:cxn>
                  <a:cxn ang="0">
                    <a:pos x="466" y="128"/>
                  </a:cxn>
                  <a:cxn ang="0">
                    <a:pos x="466" y="124"/>
                  </a:cxn>
                  <a:cxn ang="0">
                    <a:pos x="464" y="122"/>
                  </a:cxn>
                  <a:cxn ang="0">
                    <a:pos x="462" y="118"/>
                  </a:cxn>
                  <a:cxn ang="0">
                    <a:pos x="439" y="78"/>
                  </a:cxn>
                  <a:cxn ang="0">
                    <a:pos x="439" y="53"/>
                  </a:cxn>
                  <a:cxn ang="0">
                    <a:pos x="439" y="50"/>
                  </a:cxn>
                  <a:cxn ang="0">
                    <a:pos x="437" y="48"/>
                  </a:cxn>
                  <a:cxn ang="0">
                    <a:pos x="435" y="46"/>
                  </a:cxn>
                  <a:cxn ang="0">
                    <a:pos x="397" y="23"/>
                  </a:cxn>
                  <a:cxn ang="0">
                    <a:pos x="309" y="11"/>
                  </a:cxn>
                  <a:cxn ang="0">
                    <a:pos x="219" y="4"/>
                  </a:cxn>
                  <a:cxn ang="0">
                    <a:pos x="129" y="2"/>
                  </a:cxn>
                  <a:cxn ang="0">
                    <a:pos x="39" y="0"/>
                  </a:cxn>
                  <a:cxn ang="0">
                    <a:pos x="33" y="2"/>
                  </a:cxn>
                  <a:cxn ang="0">
                    <a:pos x="29" y="4"/>
                  </a:cxn>
                  <a:cxn ang="0">
                    <a:pos x="27" y="6"/>
                  </a:cxn>
                  <a:cxn ang="0">
                    <a:pos x="25" y="9"/>
                  </a:cxn>
                  <a:cxn ang="0">
                    <a:pos x="14" y="84"/>
                  </a:cxn>
                  <a:cxn ang="0">
                    <a:pos x="6" y="158"/>
                  </a:cxn>
                  <a:cxn ang="0">
                    <a:pos x="2" y="231"/>
                  </a:cxn>
                  <a:cxn ang="0">
                    <a:pos x="0" y="304"/>
                  </a:cxn>
                  <a:cxn ang="0">
                    <a:pos x="0" y="308"/>
                  </a:cxn>
                  <a:cxn ang="0">
                    <a:pos x="2" y="311"/>
                  </a:cxn>
                  <a:cxn ang="0">
                    <a:pos x="4" y="315"/>
                  </a:cxn>
                  <a:cxn ang="0">
                    <a:pos x="8" y="317"/>
                  </a:cxn>
                  <a:cxn ang="0">
                    <a:pos x="132" y="350"/>
                  </a:cxn>
                  <a:cxn ang="0">
                    <a:pos x="136" y="355"/>
                  </a:cxn>
                  <a:cxn ang="0">
                    <a:pos x="142" y="361"/>
                  </a:cxn>
                  <a:cxn ang="0">
                    <a:pos x="150" y="367"/>
                  </a:cxn>
                  <a:cxn ang="0">
                    <a:pos x="155" y="372"/>
                  </a:cxn>
                  <a:cxn ang="0">
                    <a:pos x="56" y="407"/>
                  </a:cxn>
                </a:cxnLst>
                <a:rect l="0" t="0" r="r" b="b"/>
                <a:pathLst>
                  <a:path w="467" h="448">
                    <a:moveTo>
                      <a:pt x="56" y="420"/>
                    </a:moveTo>
                    <a:lnTo>
                      <a:pt x="339" y="447"/>
                    </a:lnTo>
                    <a:lnTo>
                      <a:pt x="383" y="409"/>
                    </a:lnTo>
                    <a:lnTo>
                      <a:pt x="383" y="393"/>
                    </a:lnTo>
                    <a:lnTo>
                      <a:pt x="301" y="386"/>
                    </a:lnTo>
                    <a:lnTo>
                      <a:pt x="297" y="378"/>
                    </a:lnTo>
                    <a:lnTo>
                      <a:pt x="299" y="378"/>
                    </a:lnTo>
                    <a:lnTo>
                      <a:pt x="301" y="376"/>
                    </a:lnTo>
                    <a:lnTo>
                      <a:pt x="303" y="374"/>
                    </a:lnTo>
                    <a:lnTo>
                      <a:pt x="305" y="372"/>
                    </a:lnTo>
                    <a:lnTo>
                      <a:pt x="307" y="372"/>
                    </a:lnTo>
                    <a:lnTo>
                      <a:pt x="307" y="371"/>
                    </a:lnTo>
                    <a:lnTo>
                      <a:pt x="309" y="369"/>
                    </a:lnTo>
                    <a:lnTo>
                      <a:pt x="311" y="367"/>
                    </a:lnTo>
                    <a:lnTo>
                      <a:pt x="383" y="371"/>
                    </a:lnTo>
                    <a:lnTo>
                      <a:pt x="429" y="363"/>
                    </a:lnTo>
                    <a:lnTo>
                      <a:pt x="431" y="361"/>
                    </a:lnTo>
                    <a:lnTo>
                      <a:pt x="433" y="361"/>
                    </a:lnTo>
                    <a:lnTo>
                      <a:pt x="433" y="359"/>
                    </a:lnTo>
                    <a:lnTo>
                      <a:pt x="435" y="357"/>
                    </a:lnTo>
                    <a:lnTo>
                      <a:pt x="437" y="355"/>
                    </a:lnTo>
                    <a:lnTo>
                      <a:pt x="437" y="353"/>
                    </a:lnTo>
                    <a:lnTo>
                      <a:pt x="437" y="351"/>
                    </a:lnTo>
                    <a:lnTo>
                      <a:pt x="437" y="348"/>
                    </a:lnTo>
                    <a:lnTo>
                      <a:pt x="437" y="332"/>
                    </a:lnTo>
                    <a:lnTo>
                      <a:pt x="439" y="330"/>
                    </a:lnTo>
                    <a:lnTo>
                      <a:pt x="441" y="330"/>
                    </a:lnTo>
                    <a:lnTo>
                      <a:pt x="443" y="329"/>
                    </a:lnTo>
                    <a:lnTo>
                      <a:pt x="445" y="329"/>
                    </a:lnTo>
                    <a:lnTo>
                      <a:pt x="447" y="327"/>
                    </a:lnTo>
                    <a:lnTo>
                      <a:pt x="449" y="327"/>
                    </a:lnTo>
                    <a:lnTo>
                      <a:pt x="449" y="325"/>
                    </a:lnTo>
                    <a:lnTo>
                      <a:pt x="451" y="321"/>
                    </a:lnTo>
                    <a:lnTo>
                      <a:pt x="466" y="132"/>
                    </a:lnTo>
                    <a:lnTo>
                      <a:pt x="466" y="130"/>
                    </a:lnTo>
                    <a:lnTo>
                      <a:pt x="466" y="128"/>
                    </a:lnTo>
                    <a:lnTo>
                      <a:pt x="466" y="126"/>
                    </a:lnTo>
                    <a:lnTo>
                      <a:pt x="466" y="124"/>
                    </a:lnTo>
                    <a:lnTo>
                      <a:pt x="464" y="124"/>
                    </a:lnTo>
                    <a:lnTo>
                      <a:pt x="464" y="122"/>
                    </a:lnTo>
                    <a:lnTo>
                      <a:pt x="462" y="120"/>
                    </a:lnTo>
                    <a:lnTo>
                      <a:pt x="462" y="118"/>
                    </a:lnTo>
                    <a:lnTo>
                      <a:pt x="441" y="94"/>
                    </a:lnTo>
                    <a:lnTo>
                      <a:pt x="439" y="78"/>
                    </a:lnTo>
                    <a:lnTo>
                      <a:pt x="439" y="55"/>
                    </a:lnTo>
                    <a:lnTo>
                      <a:pt x="439" y="53"/>
                    </a:lnTo>
                    <a:lnTo>
                      <a:pt x="439" y="51"/>
                    </a:lnTo>
                    <a:lnTo>
                      <a:pt x="439" y="50"/>
                    </a:lnTo>
                    <a:lnTo>
                      <a:pt x="437" y="50"/>
                    </a:lnTo>
                    <a:lnTo>
                      <a:pt x="437" y="48"/>
                    </a:lnTo>
                    <a:lnTo>
                      <a:pt x="435" y="48"/>
                    </a:lnTo>
                    <a:lnTo>
                      <a:pt x="435" y="46"/>
                    </a:lnTo>
                    <a:lnTo>
                      <a:pt x="433" y="46"/>
                    </a:lnTo>
                    <a:lnTo>
                      <a:pt x="397" y="23"/>
                    </a:lnTo>
                    <a:lnTo>
                      <a:pt x="353" y="17"/>
                    </a:lnTo>
                    <a:lnTo>
                      <a:pt x="309" y="11"/>
                    </a:lnTo>
                    <a:lnTo>
                      <a:pt x="265" y="8"/>
                    </a:lnTo>
                    <a:lnTo>
                      <a:pt x="219" y="4"/>
                    </a:lnTo>
                    <a:lnTo>
                      <a:pt x="173" y="2"/>
                    </a:lnTo>
                    <a:lnTo>
                      <a:pt x="129" y="2"/>
                    </a:lnTo>
                    <a:lnTo>
                      <a:pt x="83" y="0"/>
                    </a:lnTo>
                    <a:lnTo>
                      <a:pt x="39" y="0"/>
                    </a:lnTo>
                    <a:lnTo>
                      <a:pt x="37" y="0"/>
                    </a:lnTo>
                    <a:lnTo>
                      <a:pt x="33" y="2"/>
                    </a:lnTo>
                    <a:lnTo>
                      <a:pt x="31" y="2"/>
                    </a:lnTo>
                    <a:lnTo>
                      <a:pt x="29" y="4"/>
                    </a:lnTo>
                    <a:lnTo>
                      <a:pt x="27" y="4"/>
                    </a:lnTo>
                    <a:lnTo>
                      <a:pt x="27" y="6"/>
                    </a:lnTo>
                    <a:lnTo>
                      <a:pt x="25" y="8"/>
                    </a:lnTo>
                    <a:lnTo>
                      <a:pt x="25" y="9"/>
                    </a:lnTo>
                    <a:lnTo>
                      <a:pt x="18" y="48"/>
                    </a:lnTo>
                    <a:lnTo>
                      <a:pt x="14" y="84"/>
                    </a:lnTo>
                    <a:lnTo>
                      <a:pt x="8" y="120"/>
                    </a:lnTo>
                    <a:lnTo>
                      <a:pt x="6" y="158"/>
                    </a:lnTo>
                    <a:lnTo>
                      <a:pt x="4" y="195"/>
                    </a:lnTo>
                    <a:lnTo>
                      <a:pt x="2" y="231"/>
                    </a:lnTo>
                    <a:lnTo>
                      <a:pt x="2" y="267"/>
                    </a:lnTo>
                    <a:lnTo>
                      <a:pt x="0" y="304"/>
                    </a:lnTo>
                    <a:lnTo>
                      <a:pt x="0" y="306"/>
                    </a:lnTo>
                    <a:lnTo>
                      <a:pt x="0" y="308"/>
                    </a:lnTo>
                    <a:lnTo>
                      <a:pt x="2" y="309"/>
                    </a:lnTo>
                    <a:lnTo>
                      <a:pt x="2" y="311"/>
                    </a:lnTo>
                    <a:lnTo>
                      <a:pt x="4" y="313"/>
                    </a:lnTo>
                    <a:lnTo>
                      <a:pt x="4" y="315"/>
                    </a:lnTo>
                    <a:lnTo>
                      <a:pt x="6" y="315"/>
                    </a:lnTo>
                    <a:lnTo>
                      <a:pt x="8" y="317"/>
                    </a:lnTo>
                    <a:lnTo>
                      <a:pt x="39" y="338"/>
                    </a:lnTo>
                    <a:lnTo>
                      <a:pt x="132" y="350"/>
                    </a:lnTo>
                    <a:lnTo>
                      <a:pt x="134" y="353"/>
                    </a:lnTo>
                    <a:lnTo>
                      <a:pt x="136" y="355"/>
                    </a:lnTo>
                    <a:lnTo>
                      <a:pt x="140" y="359"/>
                    </a:lnTo>
                    <a:lnTo>
                      <a:pt x="142" y="361"/>
                    </a:lnTo>
                    <a:lnTo>
                      <a:pt x="146" y="365"/>
                    </a:lnTo>
                    <a:lnTo>
                      <a:pt x="150" y="367"/>
                    </a:lnTo>
                    <a:lnTo>
                      <a:pt x="154" y="369"/>
                    </a:lnTo>
                    <a:lnTo>
                      <a:pt x="155" y="372"/>
                    </a:lnTo>
                    <a:lnTo>
                      <a:pt x="127" y="369"/>
                    </a:lnTo>
                    <a:lnTo>
                      <a:pt x="56" y="407"/>
                    </a:lnTo>
                    <a:lnTo>
                      <a:pt x="56" y="420"/>
                    </a:lnTo>
                  </a:path>
                </a:pathLst>
              </a:custGeom>
              <a:noFill/>
              <a:ln w="9525" cap="rnd">
                <a:solidFill>
                  <a:schemeClr val="bg2"/>
                </a:solidFill>
                <a:round/>
                <a:headEnd type="none" w="sm" len="sm"/>
                <a:tailEnd type="none" w="sm" len="sm"/>
              </a:ln>
              <a:effectLst/>
            </p:spPr>
            <p:txBody>
              <a:bodyPr/>
              <a:lstStyle/>
              <a:p>
                <a:endParaRPr lang="en-US"/>
              </a:p>
            </p:txBody>
          </p:sp>
          <p:sp>
            <p:nvSpPr>
              <p:cNvPr id="52413" name="Freeform 189"/>
              <p:cNvSpPr>
                <a:spLocks/>
              </p:cNvSpPr>
              <p:nvPr/>
            </p:nvSpPr>
            <p:spPr bwMode="auto">
              <a:xfrm>
                <a:off x="3001" y="2916"/>
                <a:ext cx="406" cy="341"/>
              </a:xfrm>
              <a:custGeom>
                <a:avLst/>
                <a:gdLst/>
                <a:ahLst/>
                <a:cxnLst>
                  <a:cxn ang="0">
                    <a:pos x="6" y="306"/>
                  </a:cxn>
                  <a:cxn ang="0">
                    <a:pos x="374" y="340"/>
                  </a:cxn>
                  <a:cxn ang="0">
                    <a:pos x="380" y="304"/>
                  </a:cxn>
                  <a:cxn ang="0">
                    <a:pos x="385" y="267"/>
                  </a:cxn>
                  <a:cxn ang="0">
                    <a:pos x="391" y="229"/>
                  </a:cxn>
                  <a:cxn ang="0">
                    <a:pos x="395" y="191"/>
                  </a:cxn>
                  <a:cxn ang="0">
                    <a:pos x="399" y="151"/>
                  </a:cxn>
                  <a:cxn ang="0">
                    <a:pos x="401" y="113"/>
                  </a:cxn>
                  <a:cxn ang="0">
                    <a:pos x="403" y="72"/>
                  </a:cxn>
                  <a:cxn ang="0">
                    <a:pos x="405" y="32"/>
                  </a:cxn>
                  <a:cxn ang="0">
                    <a:pos x="405" y="30"/>
                  </a:cxn>
                  <a:cxn ang="0">
                    <a:pos x="405" y="29"/>
                  </a:cxn>
                  <a:cxn ang="0">
                    <a:pos x="403" y="29"/>
                  </a:cxn>
                  <a:cxn ang="0">
                    <a:pos x="403" y="27"/>
                  </a:cxn>
                  <a:cxn ang="0">
                    <a:pos x="401" y="25"/>
                  </a:cxn>
                  <a:cxn ang="0">
                    <a:pos x="399" y="25"/>
                  </a:cxn>
                  <a:cxn ang="0">
                    <a:pos x="399" y="23"/>
                  </a:cxn>
                  <a:cxn ang="0">
                    <a:pos x="397" y="23"/>
                  </a:cxn>
                  <a:cxn ang="0">
                    <a:pos x="351" y="17"/>
                  </a:cxn>
                  <a:cxn ang="0">
                    <a:pos x="309" y="11"/>
                  </a:cxn>
                  <a:cxn ang="0">
                    <a:pos x="265" y="8"/>
                  </a:cxn>
                  <a:cxn ang="0">
                    <a:pos x="223" y="4"/>
                  </a:cxn>
                  <a:cxn ang="0">
                    <a:pos x="178" y="2"/>
                  </a:cxn>
                  <a:cxn ang="0">
                    <a:pos x="136" y="2"/>
                  </a:cxn>
                  <a:cxn ang="0">
                    <a:pos x="92" y="0"/>
                  </a:cxn>
                  <a:cxn ang="0">
                    <a:pos x="48" y="0"/>
                  </a:cxn>
                  <a:cxn ang="0">
                    <a:pos x="42" y="0"/>
                  </a:cxn>
                  <a:cxn ang="0">
                    <a:pos x="39" y="0"/>
                  </a:cxn>
                  <a:cxn ang="0">
                    <a:pos x="35" y="0"/>
                  </a:cxn>
                  <a:cxn ang="0">
                    <a:pos x="31" y="2"/>
                  </a:cxn>
                  <a:cxn ang="0">
                    <a:pos x="29" y="2"/>
                  </a:cxn>
                  <a:cxn ang="0">
                    <a:pos x="27" y="4"/>
                  </a:cxn>
                  <a:cxn ang="0">
                    <a:pos x="27" y="8"/>
                  </a:cxn>
                  <a:cxn ang="0">
                    <a:pos x="25" y="9"/>
                  </a:cxn>
                  <a:cxn ang="0">
                    <a:pos x="21" y="30"/>
                  </a:cxn>
                  <a:cxn ang="0">
                    <a:pos x="18" y="50"/>
                  </a:cxn>
                  <a:cxn ang="0">
                    <a:pos x="16" y="71"/>
                  </a:cxn>
                  <a:cxn ang="0">
                    <a:pos x="12" y="90"/>
                  </a:cxn>
                  <a:cxn ang="0">
                    <a:pos x="10" y="109"/>
                  </a:cxn>
                  <a:cxn ang="0">
                    <a:pos x="8" y="130"/>
                  </a:cxn>
                  <a:cxn ang="0">
                    <a:pos x="6" y="149"/>
                  </a:cxn>
                  <a:cxn ang="0">
                    <a:pos x="4" y="168"/>
                  </a:cxn>
                  <a:cxn ang="0">
                    <a:pos x="4" y="185"/>
                  </a:cxn>
                  <a:cxn ang="0">
                    <a:pos x="4" y="201"/>
                  </a:cxn>
                  <a:cxn ang="0">
                    <a:pos x="2" y="216"/>
                  </a:cxn>
                  <a:cxn ang="0">
                    <a:pos x="2" y="231"/>
                  </a:cxn>
                  <a:cxn ang="0">
                    <a:pos x="2" y="248"/>
                  </a:cxn>
                  <a:cxn ang="0">
                    <a:pos x="2" y="264"/>
                  </a:cxn>
                  <a:cxn ang="0">
                    <a:pos x="0" y="279"/>
                  </a:cxn>
                  <a:cxn ang="0">
                    <a:pos x="0" y="296"/>
                  </a:cxn>
                  <a:cxn ang="0">
                    <a:pos x="0" y="298"/>
                  </a:cxn>
                  <a:cxn ang="0">
                    <a:pos x="0" y="300"/>
                  </a:cxn>
                  <a:cxn ang="0">
                    <a:pos x="0" y="302"/>
                  </a:cxn>
                  <a:cxn ang="0">
                    <a:pos x="2" y="302"/>
                  </a:cxn>
                  <a:cxn ang="0">
                    <a:pos x="2" y="304"/>
                  </a:cxn>
                  <a:cxn ang="0">
                    <a:pos x="4" y="304"/>
                  </a:cxn>
                  <a:cxn ang="0">
                    <a:pos x="4" y="306"/>
                  </a:cxn>
                  <a:cxn ang="0">
                    <a:pos x="6" y="306"/>
                  </a:cxn>
                </a:cxnLst>
                <a:rect l="0" t="0" r="r" b="b"/>
                <a:pathLst>
                  <a:path w="406" h="341">
                    <a:moveTo>
                      <a:pt x="6" y="306"/>
                    </a:moveTo>
                    <a:lnTo>
                      <a:pt x="374" y="340"/>
                    </a:lnTo>
                    <a:lnTo>
                      <a:pt x="380" y="304"/>
                    </a:lnTo>
                    <a:lnTo>
                      <a:pt x="385" y="267"/>
                    </a:lnTo>
                    <a:lnTo>
                      <a:pt x="391" y="229"/>
                    </a:lnTo>
                    <a:lnTo>
                      <a:pt x="395" y="191"/>
                    </a:lnTo>
                    <a:lnTo>
                      <a:pt x="399" y="151"/>
                    </a:lnTo>
                    <a:lnTo>
                      <a:pt x="401" y="113"/>
                    </a:lnTo>
                    <a:lnTo>
                      <a:pt x="403" y="72"/>
                    </a:lnTo>
                    <a:lnTo>
                      <a:pt x="405" y="32"/>
                    </a:lnTo>
                    <a:lnTo>
                      <a:pt x="405" y="30"/>
                    </a:lnTo>
                    <a:lnTo>
                      <a:pt x="405" y="29"/>
                    </a:lnTo>
                    <a:lnTo>
                      <a:pt x="403" y="29"/>
                    </a:lnTo>
                    <a:lnTo>
                      <a:pt x="403" y="27"/>
                    </a:lnTo>
                    <a:lnTo>
                      <a:pt x="401" y="25"/>
                    </a:lnTo>
                    <a:lnTo>
                      <a:pt x="399" y="25"/>
                    </a:lnTo>
                    <a:lnTo>
                      <a:pt x="399" y="23"/>
                    </a:lnTo>
                    <a:lnTo>
                      <a:pt x="397" y="23"/>
                    </a:lnTo>
                    <a:lnTo>
                      <a:pt x="351" y="17"/>
                    </a:lnTo>
                    <a:lnTo>
                      <a:pt x="309" y="11"/>
                    </a:lnTo>
                    <a:lnTo>
                      <a:pt x="265" y="8"/>
                    </a:lnTo>
                    <a:lnTo>
                      <a:pt x="223" y="4"/>
                    </a:lnTo>
                    <a:lnTo>
                      <a:pt x="178" y="2"/>
                    </a:lnTo>
                    <a:lnTo>
                      <a:pt x="136" y="2"/>
                    </a:lnTo>
                    <a:lnTo>
                      <a:pt x="92" y="0"/>
                    </a:lnTo>
                    <a:lnTo>
                      <a:pt x="48" y="0"/>
                    </a:lnTo>
                    <a:lnTo>
                      <a:pt x="42" y="0"/>
                    </a:lnTo>
                    <a:lnTo>
                      <a:pt x="39" y="0"/>
                    </a:lnTo>
                    <a:lnTo>
                      <a:pt x="35" y="0"/>
                    </a:lnTo>
                    <a:lnTo>
                      <a:pt x="31" y="2"/>
                    </a:lnTo>
                    <a:lnTo>
                      <a:pt x="29" y="2"/>
                    </a:lnTo>
                    <a:lnTo>
                      <a:pt x="27" y="4"/>
                    </a:lnTo>
                    <a:lnTo>
                      <a:pt x="27" y="8"/>
                    </a:lnTo>
                    <a:lnTo>
                      <a:pt x="25" y="9"/>
                    </a:lnTo>
                    <a:lnTo>
                      <a:pt x="21" y="30"/>
                    </a:lnTo>
                    <a:lnTo>
                      <a:pt x="18" y="50"/>
                    </a:lnTo>
                    <a:lnTo>
                      <a:pt x="16" y="71"/>
                    </a:lnTo>
                    <a:lnTo>
                      <a:pt x="12" y="90"/>
                    </a:lnTo>
                    <a:lnTo>
                      <a:pt x="10" y="109"/>
                    </a:lnTo>
                    <a:lnTo>
                      <a:pt x="8" y="130"/>
                    </a:lnTo>
                    <a:lnTo>
                      <a:pt x="6" y="149"/>
                    </a:lnTo>
                    <a:lnTo>
                      <a:pt x="4" y="168"/>
                    </a:lnTo>
                    <a:lnTo>
                      <a:pt x="4" y="185"/>
                    </a:lnTo>
                    <a:lnTo>
                      <a:pt x="4" y="201"/>
                    </a:lnTo>
                    <a:lnTo>
                      <a:pt x="2" y="216"/>
                    </a:lnTo>
                    <a:lnTo>
                      <a:pt x="2" y="231"/>
                    </a:lnTo>
                    <a:lnTo>
                      <a:pt x="2" y="248"/>
                    </a:lnTo>
                    <a:lnTo>
                      <a:pt x="2" y="264"/>
                    </a:lnTo>
                    <a:lnTo>
                      <a:pt x="0" y="279"/>
                    </a:lnTo>
                    <a:lnTo>
                      <a:pt x="0" y="296"/>
                    </a:lnTo>
                    <a:lnTo>
                      <a:pt x="0" y="298"/>
                    </a:lnTo>
                    <a:lnTo>
                      <a:pt x="0" y="300"/>
                    </a:lnTo>
                    <a:lnTo>
                      <a:pt x="0" y="302"/>
                    </a:lnTo>
                    <a:lnTo>
                      <a:pt x="2" y="302"/>
                    </a:lnTo>
                    <a:lnTo>
                      <a:pt x="2" y="304"/>
                    </a:lnTo>
                    <a:lnTo>
                      <a:pt x="4" y="304"/>
                    </a:lnTo>
                    <a:lnTo>
                      <a:pt x="4" y="306"/>
                    </a:lnTo>
                    <a:lnTo>
                      <a:pt x="6" y="306"/>
                    </a:lnTo>
                  </a:path>
                </a:pathLst>
              </a:custGeom>
              <a:solidFill>
                <a:srgbClr val="BAE3E3"/>
              </a:solidFill>
              <a:ln w="9525" cap="rnd">
                <a:solidFill>
                  <a:schemeClr val="bg2"/>
                </a:solidFill>
                <a:round/>
                <a:headEnd type="none" w="sm" len="sm"/>
                <a:tailEnd type="none" w="sm" len="sm"/>
              </a:ln>
              <a:effectLst/>
            </p:spPr>
            <p:txBody>
              <a:bodyPr/>
              <a:lstStyle/>
              <a:p>
                <a:endParaRPr lang="en-US"/>
              </a:p>
            </p:txBody>
          </p:sp>
          <p:sp>
            <p:nvSpPr>
              <p:cNvPr id="52414" name="Freeform 190"/>
              <p:cNvSpPr>
                <a:spLocks/>
              </p:cNvSpPr>
              <p:nvPr/>
            </p:nvSpPr>
            <p:spPr bwMode="auto">
              <a:xfrm>
                <a:off x="3001" y="2916"/>
                <a:ext cx="406" cy="341"/>
              </a:xfrm>
              <a:custGeom>
                <a:avLst/>
                <a:gdLst/>
                <a:ahLst/>
                <a:cxnLst>
                  <a:cxn ang="0">
                    <a:pos x="6" y="306"/>
                  </a:cxn>
                  <a:cxn ang="0">
                    <a:pos x="374" y="340"/>
                  </a:cxn>
                  <a:cxn ang="0">
                    <a:pos x="380" y="304"/>
                  </a:cxn>
                  <a:cxn ang="0">
                    <a:pos x="385" y="267"/>
                  </a:cxn>
                  <a:cxn ang="0">
                    <a:pos x="391" y="229"/>
                  </a:cxn>
                  <a:cxn ang="0">
                    <a:pos x="395" y="191"/>
                  </a:cxn>
                  <a:cxn ang="0">
                    <a:pos x="399" y="151"/>
                  </a:cxn>
                  <a:cxn ang="0">
                    <a:pos x="401" y="113"/>
                  </a:cxn>
                  <a:cxn ang="0">
                    <a:pos x="403" y="72"/>
                  </a:cxn>
                  <a:cxn ang="0">
                    <a:pos x="405" y="32"/>
                  </a:cxn>
                  <a:cxn ang="0">
                    <a:pos x="405" y="30"/>
                  </a:cxn>
                  <a:cxn ang="0">
                    <a:pos x="405" y="29"/>
                  </a:cxn>
                  <a:cxn ang="0">
                    <a:pos x="403" y="29"/>
                  </a:cxn>
                  <a:cxn ang="0">
                    <a:pos x="403" y="27"/>
                  </a:cxn>
                  <a:cxn ang="0">
                    <a:pos x="401" y="25"/>
                  </a:cxn>
                  <a:cxn ang="0">
                    <a:pos x="399" y="25"/>
                  </a:cxn>
                  <a:cxn ang="0">
                    <a:pos x="399" y="23"/>
                  </a:cxn>
                  <a:cxn ang="0">
                    <a:pos x="397" y="23"/>
                  </a:cxn>
                  <a:cxn ang="0">
                    <a:pos x="351" y="17"/>
                  </a:cxn>
                  <a:cxn ang="0">
                    <a:pos x="309" y="11"/>
                  </a:cxn>
                  <a:cxn ang="0">
                    <a:pos x="265" y="8"/>
                  </a:cxn>
                  <a:cxn ang="0">
                    <a:pos x="223" y="4"/>
                  </a:cxn>
                  <a:cxn ang="0">
                    <a:pos x="178" y="2"/>
                  </a:cxn>
                  <a:cxn ang="0">
                    <a:pos x="136" y="2"/>
                  </a:cxn>
                  <a:cxn ang="0">
                    <a:pos x="92" y="0"/>
                  </a:cxn>
                  <a:cxn ang="0">
                    <a:pos x="48" y="0"/>
                  </a:cxn>
                  <a:cxn ang="0">
                    <a:pos x="42" y="0"/>
                  </a:cxn>
                  <a:cxn ang="0">
                    <a:pos x="39" y="0"/>
                  </a:cxn>
                  <a:cxn ang="0">
                    <a:pos x="35" y="0"/>
                  </a:cxn>
                  <a:cxn ang="0">
                    <a:pos x="31" y="2"/>
                  </a:cxn>
                  <a:cxn ang="0">
                    <a:pos x="29" y="2"/>
                  </a:cxn>
                  <a:cxn ang="0">
                    <a:pos x="27" y="4"/>
                  </a:cxn>
                  <a:cxn ang="0">
                    <a:pos x="27" y="8"/>
                  </a:cxn>
                  <a:cxn ang="0">
                    <a:pos x="25" y="9"/>
                  </a:cxn>
                  <a:cxn ang="0">
                    <a:pos x="21" y="30"/>
                  </a:cxn>
                  <a:cxn ang="0">
                    <a:pos x="18" y="50"/>
                  </a:cxn>
                  <a:cxn ang="0">
                    <a:pos x="16" y="71"/>
                  </a:cxn>
                  <a:cxn ang="0">
                    <a:pos x="12" y="90"/>
                  </a:cxn>
                  <a:cxn ang="0">
                    <a:pos x="10" y="109"/>
                  </a:cxn>
                  <a:cxn ang="0">
                    <a:pos x="8" y="130"/>
                  </a:cxn>
                  <a:cxn ang="0">
                    <a:pos x="6" y="149"/>
                  </a:cxn>
                  <a:cxn ang="0">
                    <a:pos x="4" y="168"/>
                  </a:cxn>
                  <a:cxn ang="0">
                    <a:pos x="4" y="185"/>
                  </a:cxn>
                  <a:cxn ang="0">
                    <a:pos x="4" y="201"/>
                  </a:cxn>
                  <a:cxn ang="0">
                    <a:pos x="2" y="216"/>
                  </a:cxn>
                  <a:cxn ang="0">
                    <a:pos x="2" y="231"/>
                  </a:cxn>
                  <a:cxn ang="0">
                    <a:pos x="2" y="248"/>
                  </a:cxn>
                  <a:cxn ang="0">
                    <a:pos x="2" y="264"/>
                  </a:cxn>
                  <a:cxn ang="0">
                    <a:pos x="0" y="279"/>
                  </a:cxn>
                  <a:cxn ang="0">
                    <a:pos x="0" y="296"/>
                  </a:cxn>
                  <a:cxn ang="0">
                    <a:pos x="0" y="298"/>
                  </a:cxn>
                  <a:cxn ang="0">
                    <a:pos x="0" y="300"/>
                  </a:cxn>
                  <a:cxn ang="0">
                    <a:pos x="0" y="302"/>
                  </a:cxn>
                  <a:cxn ang="0">
                    <a:pos x="2" y="302"/>
                  </a:cxn>
                  <a:cxn ang="0">
                    <a:pos x="2" y="304"/>
                  </a:cxn>
                  <a:cxn ang="0">
                    <a:pos x="4" y="304"/>
                  </a:cxn>
                  <a:cxn ang="0">
                    <a:pos x="4" y="306"/>
                  </a:cxn>
                  <a:cxn ang="0">
                    <a:pos x="6" y="306"/>
                  </a:cxn>
                </a:cxnLst>
                <a:rect l="0" t="0" r="r" b="b"/>
                <a:pathLst>
                  <a:path w="406" h="341">
                    <a:moveTo>
                      <a:pt x="6" y="306"/>
                    </a:moveTo>
                    <a:lnTo>
                      <a:pt x="374" y="340"/>
                    </a:lnTo>
                    <a:lnTo>
                      <a:pt x="380" y="304"/>
                    </a:lnTo>
                    <a:lnTo>
                      <a:pt x="385" y="267"/>
                    </a:lnTo>
                    <a:lnTo>
                      <a:pt x="391" y="229"/>
                    </a:lnTo>
                    <a:lnTo>
                      <a:pt x="395" y="191"/>
                    </a:lnTo>
                    <a:lnTo>
                      <a:pt x="399" y="151"/>
                    </a:lnTo>
                    <a:lnTo>
                      <a:pt x="401" y="113"/>
                    </a:lnTo>
                    <a:lnTo>
                      <a:pt x="403" y="72"/>
                    </a:lnTo>
                    <a:lnTo>
                      <a:pt x="405" y="32"/>
                    </a:lnTo>
                    <a:lnTo>
                      <a:pt x="405" y="30"/>
                    </a:lnTo>
                    <a:lnTo>
                      <a:pt x="405" y="29"/>
                    </a:lnTo>
                    <a:lnTo>
                      <a:pt x="403" y="29"/>
                    </a:lnTo>
                    <a:lnTo>
                      <a:pt x="403" y="27"/>
                    </a:lnTo>
                    <a:lnTo>
                      <a:pt x="401" y="25"/>
                    </a:lnTo>
                    <a:lnTo>
                      <a:pt x="399" y="25"/>
                    </a:lnTo>
                    <a:lnTo>
                      <a:pt x="399" y="23"/>
                    </a:lnTo>
                    <a:lnTo>
                      <a:pt x="397" y="23"/>
                    </a:lnTo>
                    <a:lnTo>
                      <a:pt x="351" y="17"/>
                    </a:lnTo>
                    <a:lnTo>
                      <a:pt x="309" y="11"/>
                    </a:lnTo>
                    <a:lnTo>
                      <a:pt x="265" y="8"/>
                    </a:lnTo>
                    <a:lnTo>
                      <a:pt x="223" y="4"/>
                    </a:lnTo>
                    <a:lnTo>
                      <a:pt x="178" y="2"/>
                    </a:lnTo>
                    <a:lnTo>
                      <a:pt x="136" y="2"/>
                    </a:lnTo>
                    <a:lnTo>
                      <a:pt x="92" y="0"/>
                    </a:lnTo>
                    <a:lnTo>
                      <a:pt x="48" y="0"/>
                    </a:lnTo>
                    <a:lnTo>
                      <a:pt x="42" y="0"/>
                    </a:lnTo>
                    <a:lnTo>
                      <a:pt x="39" y="0"/>
                    </a:lnTo>
                    <a:lnTo>
                      <a:pt x="35" y="0"/>
                    </a:lnTo>
                    <a:lnTo>
                      <a:pt x="31" y="2"/>
                    </a:lnTo>
                    <a:lnTo>
                      <a:pt x="29" y="2"/>
                    </a:lnTo>
                    <a:lnTo>
                      <a:pt x="27" y="4"/>
                    </a:lnTo>
                    <a:lnTo>
                      <a:pt x="27" y="8"/>
                    </a:lnTo>
                    <a:lnTo>
                      <a:pt x="25" y="9"/>
                    </a:lnTo>
                    <a:lnTo>
                      <a:pt x="21" y="30"/>
                    </a:lnTo>
                    <a:lnTo>
                      <a:pt x="18" y="50"/>
                    </a:lnTo>
                    <a:lnTo>
                      <a:pt x="16" y="71"/>
                    </a:lnTo>
                    <a:lnTo>
                      <a:pt x="12" y="90"/>
                    </a:lnTo>
                    <a:lnTo>
                      <a:pt x="10" y="109"/>
                    </a:lnTo>
                    <a:lnTo>
                      <a:pt x="8" y="130"/>
                    </a:lnTo>
                    <a:lnTo>
                      <a:pt x="6" y="149"/>
                    </a:lnTo>
                    <a:lnTo>
                      <a:pt x="4" y="168"/>
                    </a:lnTo>
                    <a:lnTo>
                      <a:pt x="4" y="185"/>
                    </a:lnTo>
                    <a:lnTo>
                      <a:pt x="4" y="201"/>
                    </a:lnTo>
                    <a:lnTo>
                      <a:pt x="2" y="216"/>
                    </a:lnTo>
                    <a:lnTo>
                      <a:pt x="2" y="231"/>
                    </a:lnTo>
                    <a:lnTo>
                      <a:pt x="2" y="248"/>
                    </a:lnTo>
                    <a:lnTo>
                      <a:pt x="2" y="264"/>
                    </a:lnTo>
                    <a:lnTo>
                      <a:pt x="0" y="279"/>
                    </a:lnTo>
                    <a:lnTo>
                      <a:pt x="0" y="296"/>
                    </a:lnTo>
                    <a:lnTo>
                      <a:pt x="0" y="298"/>
                    </a:lnTo>
                    <a:lnTo>
                      <a:pt x="0" y="300"/>
                    </a:lnTo>
                    <a:lnTo>
                      <a:pt x="0" y="302"/>
                    </a:lnTo>
                    <a:lnTo>
                      <a:pt x="2" y="302"/>
                    </a:lnTo>
                    <a:lnTo>
                      <a:pt x="2" y="304"/>
                    </a:lnTo>
                    <a:lnTo>
                      <a:pt x="4" y="304"/>
                    </a:lnTo>
                    <a:lnTo>
                      <a:pt x="4" y="306"/>
                    </a:lnTo>
                    <a:lnTo>
                      <a:pt x="6" y="306"/>
                    </a:lnTo>
                  </a:path>
                </a:pathLst>
              </a:custGeom>
              <a:noFill/>
              <a:ln w="9525" cap="rnd">
                <a:solidFill>
                  <a:schemeClr val="bg2"/>
                </a:solidFill>
                <a:round/>
                <a:headEnd type="none" w="sm" len="sm"/>
                <a:tailEnd type="none" w="sm" len="sm"/>
              </a:ln>
              <a:effectLst/>
            </p:spPr>
            <p:txBody>
              <a:bodyPr/>
              <a:lstStyle/>
              <a:p>
                <a:endParaRPr lang="en-US"/>
              </a:p>
            </p:txBody>
          </p:sp>
          <p:sp>
            <p:nvSpPr>
              <p:cNvPr id="52415" name="Freeform 191"/>
              <p:cNvSpPr>
                <a:spLocks/>
              </p:cNvSpPr>
              <p:nvPr/>
            </p:nvSpPr>
            <p:spPr bwMode="auto">
              <a:xfrm>
                <a:off x="3032" y="2954"/>
                <a:ext cx="334" cy="267"/>
              </a:xfrm>
              <a:custGeom>
                <a:avLst/>
                <a:gdLst/>
                <a:ahLst/>
                <a:cxnLst>
                  <a:cxn ang="0">
                    <a:pos x="21" y="10"/>
                  </a:cxn>
                  <a:cxn ang="0">
                    <a:pos x="17" y="34"/>
                  </a:cxn>
                  <a:cxn ang="0">
                    <a:pos x="13" y="61"/>
                  </a:cxn>
                  <a:cxn ang="0">
                    <a:pos x="11" y="88"/>
                  </a:cxn>
                  <a:cxn ang="0">
                    <a:pos x="8" y="115"/>
                  </a:cxn>
                  <a:cxn ang="0">
                    <a:pos x="6" y="143"/>
                  </a:cxn>
                  <a:cxn ang="0">
                    <a:pos x="4" y="170"/>
                  </a:cxn>
                  <a:cxn ang="0">
                    <a:pos x="2" y="199"/>
                  </a:cxn>
                  <a:cxn ang="0">
                    <a:pos x="0" y="227"/>
                  </a:cxn>
                  <a:cxn ang="0">
                    <a:pos x="0" y="229"/>
                  </a:cxn>
                  <a:cxn ang="0">
                    <a:pos x="0" y="233"/>
                  </a:cxn>
                  <a:cxn ang="0">
                    <a:pos x="2" y="235"/>
                  </a:cxn>
                  <a:cxn ang="0">
                    <a:pos x="2" y="239"/>
                  </a:cxn>
                  <a:cxn ang="0">
                    <a:pos x="4" y="241"/>
                  </a:cxn>
                  <a:cxn ang="0">
                    <a:pos x="6" y="241"/>
                  </a:cxn>
                  <a:cxn ang="0">
                    <a:pos x="8" y="243"/>
                  </a:cxn>
                  <a:cxn ang="0">
                    <a:pos x="10" y="243"/>
                  </a:cxn>
                  <a:cxn ang="0">
                    <a:pos x="297" y="266"/>
                  </a:cxn>
                  <a:cxn ang="0">
                    <a:pos x="301" y="266"/>
                  </a:cxn>
                  <a:cxn ang="0">
                    <a:pos x="305" y="264"/>
                  </a:cxn>
                  <a:cxn ang="0">
                    <a:pos x="307" y="262"/>
                  </a:cxn>
                  <a:cxn ang="0">
                    <a:pos x="308" y="260"/>
                  </a:cxn>
                  <a:cxn ang="0">
                    <a:pos x="310" y="258"/>
                  </a:cxn>
                  <a:cxn ang="0">
                    <a:pos x="312" y="254"/>
                  </a:cxn>
                  <a:cxn ang="0">
                    <a:pos x="314" y="250"/>
                  </a:cxn>
                  <a:cxn ang="0">
                    <a:pos x="314" y="247"/>
                  </a:cxn>
                  <a:cxn ang="0">
                    <a:pos x="333" y="38"/>
                  </a:cxn>
                  <a:cxn ang="0">
                    <a:pos x="333" y="34"/>
                  </a:cxn>
                  <a:cxn ang="0">
                    <a:pos x="333" y="31"/>
                  </a:cxn>
                  <a:cxn ang="0">
                    <a:pos x="333" y="27"/>
                  </a:cxn>
                  <a:cxn ang="0">
                    <a:pos x="333" y="23"/>
                  </a:cxn>
                  <a:cxn ang="0">
                    <a:pos x="331" y="21"/>
                  </a:cxn>
                  <a:cxn ang="0">
                    <a:pos x="329" y="19"/>
                  </a:cxn>
                  <a:cxn ang="0">
                    <a:pos x="328" y="17"/>
                  </a:cxn>
                  <a:cxn ang="0">
                    <a:pos x="326" y="17"/>
                  </a:cxn>
                  <a:cxn ang="0">
                    <a:pos x="291" y="12"/>
                  </a:cxn>
                  <a:cxn ang="0">
                    <a:pos x="255" y="8"/>
                  </a:cxn>
                  <a:cxn ang="0">
                    <a:pos x="220" y="6"/>
                  </a:cxn>
                  <a:cxn ang="0">
                    <a:pos x="184" y="2"/>
                  </a:cxn>
                  <a:cxn ang="0">
                    <a:pos x="147" y="2"/>
                  </a:cxn>
                  <a:cxn ang="0">
                    <a:pos x="111" y="0"/>
                  </a:cxn>
                  <a:cxn ang="0">
                    <a:pos x="75" y="0"/>
                  </a:cxn>
                  <a:cxn ang="0">
                    <a:pos x="38" y="0"/>
                  </a:cxn>
                  <a:cxn ang="0">
                    <a:pos x="34" y="0"/>
                  </a:cxn>
                  <a:cxn ang="0">
                    <a:pos x="33" y="2"/>
                  </a:cxn>
                  <a:cxn ang="0">
                    <a:pos x="29" y="2"/>
                  </a:cxn>
                  <a:cxn ang="0">
                    <a:pos x="27" y="2"/>
                  </a:cxn>
                  <a:cxn ang="0">
                    <a:pos x="25" y="4"/>
                  </a:cxn>
                  <a:cxn ang="0">
                    <a:pos x="23" y="6"/>
                  </a:cxn>
                  <a:cxn ang="0">
                    <a:pos x="21" y="6"/>
                  </a:cxn>
                  <a:cxn ang="0">
                    <a:pos x="21" y="10"/>
                  </a:cxn>
                </a:cxnLst>
                <a:rect l="0" t="0" r="r" b="b"/>
                <a:pathLst>
                  <a:path w="334" h="267">
                    <a:moveTo>
                      <a:pt x="21" y="10"/>
                    </a:moveTo>
                    <a:lnTo>
                      <a:pt x="17" y="34"/>
                    </a:lnTo>
                    <a:lnTo>
                      <a:pt x="13" y="61"/>
                    </a:lnTo>
                    <a:lnTo>
                      <a:pt x="11" y="88"/>
                    </a:lnTo>
                    <a:lnTo>
                      <a:pt x="8" y="115"/>
                    </a:lnTo>
                    <a:lnTo>
                      <a:pt x="6" y="143"/>
                    </a:lnTo>
                    <a:lnTo>
                      <a:pt x="4" y="170"/>
                    </a:lnTo>
                    <a:lnTo>
                      <a:pt x="2" y="199"/>
                    </a:lnTo>
                    <a:lnTo>
                      <a:pt x="0" y="227"/>
                    </a:lnTo>
                    <a:lnTo>
                      <a:pt x="0" y="229"/>
                    </a:lnTo>
                    <a:lnTo>
                      <a:pt x="0" y="233"/>
                    </a:lnTo>
                    <a:lnTo>
                      <a:pt x="2" y="235"/>
                    </a:lnTo>
                    <a:lnTo>
                      <a:pt x="2" y="239"/>
                    </a:lnTo>
                    <a:lnTo>
                      <a:pt x="4" y="241"/>
                    </a:lnTo>
                    <a:lnTo>
                      <a:pt x="6" y="241"/>
                    </a:lnTo>
                    <a:lnTo>
                      <a:pt x="8" y="243"/>
                    </a:lnTo>
                    <a:lnTo>
                      <a:pt x="10" y="243"/>
                    </a:lnTo>
                    <a:lnTo>
                      <a:pt x="297" y="266"/>
                    </a:lnTo>
                    <a:lnTo>
                      <a:pt x="301" y="266"/>
                    </a:lnTo>
                    <a:lnTo>
                      <a:pt x="305" y="264"/>
                    </a:lnTo>
                    <a:lnTo>
                      <a:pt x="307" y="262"/>
                    </a:lnTo>
                    <a:lnTo>
                      <a:pt x="308" y="260"/>
                    </a:lnTo>
                    <a:lnTo>
                      <a:pt x="310" y="258"/>
                    </a:lnTo>
                    <a:lnTo>
                      <a:pt x="312" y="254"/>
                    </a:lnTo>
                    <a:lnTo>
                      <a:pt x="314" y="250"/>
                    </a:lnTo>
                    <a:lnTo>
                      <a:pt x="314" y="247"/>
                    </a:lnTo>
                    <a:lnTo>
                      <a:pt x="333" y="38"/>
                    </a:lnTo>
                    <a:lnTo>
                      <a:pt x="333" y="34"/>
                    </a:lnTo>
                    <a:lnTo>
                      <a:pt x="333" y="31"/>
                    </a:lnTo>
                    <a:lnTo>
                      <a:pt x="333" y="27"/>
                    </a:lnTo>
                    <a:lnTo>
                      <a:pt x="333" y="23"/>
                    </a:lnTo>
                    <a:lnTo>
                      <a:pt x="331" y="21"/>
                    </a:lnTo>
                    <a:lnTo>
                      <a:pt x="329" y="19"/>
                    </a:lnTo>
                    <a:lnTo>
                      <a:pt x="328" y="17"/>
                    </a:lnTo>
                    <a:lnTo>
                      <a:pt x="326" y="17"/>
                    </a:lnTo>
                    <a:lnTo>
                      <a:pt x="291" y="12"/>
                    </a:lnTo>
                    <a:lnTo>
                      <a:pt x="255" y="8"/>
                    </a:lnTo>
                    <a:lnTo>
                      <a:pt x="220" y="6"/>
                    </a:lnTo>
                    <a:lnTo>
                      <a:pt x="184" y="2"/>
                    </a:lnTo>
                    <a:lnTo>
                      <a:pt x="147" y="2"/>
                    </a:lnTo>
                    <a:lnTo>
                      <a:pt x="111" y="0"/>
                    </a:lnTo>
                    <a:lnTo>
                      <a:pt x="75" y="0"/>
                    </a:lnTo>
                    <a:lnTo>
                      <a:pt x="38" y="0"/>
                    </a:lnTo>
                    <a:lnTo>
                      <a:pt x="34" y="0"/>
                    </a:lnTo>
                    <a:lnTo>
                      <a:pt x="33" y="2"/>
                    </a:lnTo>
                    <a:lnTo>
                      <a:pt x="29" y="2"/>
                    </a:lnTo>
                    <a:lnTo>
                      <a:pt x="27" y="2"/>
                    </a:lnTo>
                    <a:lnTo>
                      <a:pt x="25" y="4"/>
                    </a:lnTo>
                    <a:lnTo>
                      <a:pt x="23" y="6"/>
                    </a:lnTo>
                    <a:lnTo>
                      <a:pt x="21" y="6"/>
                    </a:lnTo>
                    <a:lnTo>
                      <a:pt x="21" y="10"/>
                    </a:lnTo>
                  </a:path>
                </a:pathLst>
              </a:custGeom>
              <a:solidFill>
                <a:srgbClr val="6B8C8F"/>
              </a:solidFill>
              <a:ln w="9525" cap="rnd">
                <a:solidFill>
                  <a:schemeClr val="bg2"/>
                </a:solidFill>
                <a:round/>
                <a:headEnd type="none" w="sm" len="sm"/>
                <a:tailEnd type="none" w="sm" len="sm"/>
              </a:ln>
              <a:effectLst/>
            </p:spPr>
            <p:txBody>
              <a:bodyPr/>
              <a:lstStyle/>
              <a:p>
                <a:endParaRPr lang="en-US"/>
              </a:p>
            </p:txBody>
          </p:sp>
          <p:sp>
            <p:nvSpPr>
              <p:cNvPr id="52416" name="Freeform 192"/>
              <p:cNvSpPr>
                <a:spLocks/>
              </p:cNvSpPr>
              <p:nvPr/>
            </p:nvSpPr>
            <p:spPr bwMode="auto">
              <a:xfrm>
                <a:off x="3032" y="2954"/>
                <a:ext cx="334" cy="267"/>
              </a:xfrm>
              <a:custGeom>
                <a:avLst/>
                <a:gdLst/>
                <a:ahLst/>
                <a:cxnLst>
                  <a:cxn ang="0">
                    <a:pos x="21" y="10"/>
                  </a:cxn>
                  <a:cxn ang="0">
                    <a:pos x="17" y="34"/>
                  </a:cxn>
                  <a:cxn ang="0">
                    <a:pos x="13" y="61"/>
                  </a:cxn>
                  <a:cxn ang="0">
                    <a:pos x="11" y="88"/>
                  </a:cxn>
                  <a:cxn ang="0">
                    <a:pos x="8" y="115"/>
                  </a:cxn>
                  <a:cxn ang="0">
                    <a:pos x="6" y="143"/>
                  </a:cxn>
                  <a:cxn ang="0">
                    <a:pos x="4" y="170"/>
                  </a:cxn>
                  <a:cxn ang="0">
                    <a:pos x="2" y="199"/>
                  </a:cxn>
                  <a:cxn ang="0">
                    <a:pos x="0" y="227"/>
                  </a:cxn>
                  <a:cxn ang="0">
                    <a:pos x="0" y="229"/>
                  </a:cxn>
                  <a:cxn ang="0">
                    <a:pos x="0" y="233"/>
                  </a:cxn>
                  <a:cxn ang="0">
                    <a:pos x="2" y="235"/>
                  </a:cxn>
                  <a:cxn ang="0">
                    <a:pos x="2" y="239"/>
                  </a:cxn>
                  <a:cxn ang="0">
                    <a:pos x="4" y="241"/>
                  </a:cxn>
                  <a:cxn ang="0">
                    <a:pos x="6" y="241"/>
                  </a:cxn>
                  <a:cxn ang="0">
                    <a:pos x="8" y="243"/>
                  </a:cxn>
                  <a:cxn ang="0">
                    <a:pos x="10" y="243"/>
                  </a:cxn>
                  <a:cxn ang="0">
                    <a:pos x="297" y="266"/>
                  </a:cxn>
                  <a:cxn ang="0">
                    <a:pos x="301" y="266"/>
                  </a:cxn>
                  <a:cxn ang="0">
                    <a:pos x="305" y="264"/>
                  </a:cxn>
                  <a:cxn ang="0">
                    <a:pos x="307" y="262"/>
                  </a:cxn>
                  <a:cxn ang="0">
                    <a:pos x="308" y="260"/>
                  </a:cxn>
                  <a:cxn ang="0">
                    <a:pos x="310" y="258"/>
                  </a:cxn>
                  <a:cxn ang="0">
                    <a:pos x="312" y="254"/>
                  </a:cxn>
                  <a:cxn ang="0">
                    <a:pos x="314" y="250"/>
                  </a:cxn>
                  <a:cxn ang="0">
                    <a:pos x="314" y="247"/>
                  </a:cxn>
                  <a:cxn ang="0">
                    <a:pos x="333" y="38"/>
                  </a:cxn>
                  <a:cxn ang="0">
                    <a:pos x="333" y="34"/>
                  </a:cxn>
                  <a:cxn ang="0">
                    <a:pos x="333" y="31"/>
                  </a:cxn>
                  <a:cxn ang="0">
                    <a:pos x="333" y="27"/>
                  </a:cxn>
                  <a:cxn ang="0">
                    <a:pos x="333" y="23"/>
                  </a:cxn>
                  <a:cxn ang="0">
                    <a:pos x="331" y="21"/>
                  </a:cxn>
                  <a:cxn ang="0">
                    <a:pos x="329" y="19"/>
                  </a:cxn>
                  <a:cxn ang="0">
                    <a:pos x="328" y="17"/>
                  </a:cxn>
                  <a:cxn ang="0">
                    <a:pos x="326" y="17"/>
                  </a:cxn>
                  <a:cxn ang="0">
                    <a:pos x="291" y="12"/>
                  </a:cxn>
                  <a:cxn ang="0">
                    <a:pos x="255" y="8"/>
                  </a:cxn>
                  <a:cxn ang="0">
                    <a:pos x="220" y="6"/>
                  </a:cxn>
                  <a:cxn ang="0">
                    <a:pos x="184" y="2"/>
                  </a:cxn>
                  <a:cxn ang="0">
                    <a:pos x="147" y="2"/>
                  </a:cxn>
                  <a:cxn ang="0">
                    <a:pos x="111" y="0"/>
                  </a:cxn>
                  <a:cxn ang="0">
                    <a:pos x="75" y="0"/>
                  </a:cxn>
                  <a:cxn ang="0">
                    <a:pos x="38" y="0"/>
                  </a:cxn>
                  <a:cxn ang="0">
                    <a:pos x="34" y="0"/>
                  </a:cxn>
                  <a:cxn ang="0">
                    <a:pos x="33" y="2"/>
                  </a:cxn>
                  <a:cxn ang="0">
                    <a:pos x="29" y="2"/>
                  </a:cxn>
                  <a:cxn ang="0">
                    <a:pos x="27" y="2"/>
                  </a:cxn>
                  <a:cxn ang="0">
                    <a:pos x="25" y="4"/>
                  </a:cxn>
                  <a:cxn ang="0">
                    <a:pos x="23" y="6"/>
                  </a:cxn>
                  <a:cxn ang="0">
                    <a:pos x="21" y="6"/>
                  </a:cxn>
                  <a:cxn ang="0">
                    <a:pos x="21" y="10"/>
                  </a:cxn>
                </a:cxnLst>
                <a:rect l="0" t="0" r="r" b="b"/>
                <a:pathLst>
                  <a:path w="334" h="267">
                    <a:moveTo>
                      <a:pt x="21" y="10"/>
                    </a:moveTo>
                    <a:lnTo>
                      <a:pt x="17" y="34"/>
                    </a:lnTo>
                    <a:lnTo>
                      <a:pt x="13" y="61"/>
                    </a:lnTo>
                    <a:lnTo>
                      <a:pt x="11" y="88"/>
                    </a:lnTo>
                    <a:lnTo>
                      <a:pt x="8" y="115"/>
                    </a:lnTo>
                    <a:lnTo>
                      <a:pt x="6" y="143"/>
                    </a:lnTo>
                    <a:lnTo>
                      <a:pt x="4" y="170"/>
                    </a:lnTo>
                    <a:lnTo>
                      <a:pt x="2" y="199"/>
                    </a:lnTo>
                    <a:lnTo>
                      <a:pt x="0" y="227"/>
                    </a:lnTo>
                    <a:lnTo>
                      <a:pt x="0" y="229"/>
                    </a:lnTo>
                    <a:lnTo>
                      <a:pt x="0" y="233"/>
                    </a:lnTo>
                    <a:lnTo>
                      <a:pt x="2" y="235"/>
                    </a:lnTo>
                    <a:lnTo>
                      <a:pt x="2" y="239"/>
                    </a:lnTo>
                    <a:lnTo>
                      <a:pt x="4" y="241"/>
                    </a:lnTo>
                    <a:lnTo>
                      <a:pt x="6" y="241"/>
                    </a:lnTo>
                    <a:lnTo>
                      <a:pt x="8" y="243"/>
                    </a:lnTo>
                    <a:lnTo>
                      <a:pt x="10" y="243"/>
                    </a:lnTo>
                    <a:lnTo>
                      <a:pt x="297" y="266"/>
                    </a:lnTo>
                    <a:lnTo>
                      <a:pt x="301" y="266"/>
                    </a:lnTo>
                    <a:lnTo>
                      <a:pt x="305" y="264"/>
                    </a:lnTo>
                    <a:lnTo>
                      <a:pt x="307" y="262"/>
                    </a:lnTo>
                    <a:lnTo>
                      <a:pt x="308" y="260"/>
                    </a:lnTo>
                    <a:lnTo>
                      <a:pt x="310" y="258"/>
                    </a:lnTo>
                    <a:lnTo>
                      <a:pt x="312" y="254"/>
                    </a:lnTo>
                    <a:lnTo>
                      <a:pt x="314" y="250"/>
                    </a:lnTo>
                    <a:lnTo>
                      <a:pt x="314" y="247"/>
                    </a:lnTo>
                    <a:lnTo>
                      <a:pt x="333" y="38"/>
                    </a:lnTo>
                    <a:lnTo>
                      <a:pt x="333" y="34"/>
                    </a:lnTo>
                    <a:lnTo>
                      <a:pt x="333" y="31"/>
                    </a:lnTo>
                    <a:lnTo>
                      <a:pt x="333" y="27"/>
                    </a:lnTo>
                    <a:lnTo>
                      <a:pt x="333" y="23"/>
                    </a:lnTo>
                    <a:lnTo>
                      <a:pt x="331" y="21"/>
                    </a:lnTo>
                    <a:lnTo>
                      <a:pt x="329" y="19"/>
                    </a:lnTo>
                    <a:lnTo>
                      <a:pt x="328" y="17"/>
                    </a:lnTo>
                    <a:lnTo>
                      <a:pt x="326" y="17"/>
                    </a:lnTo>
                    <a:lnTo>
                      <a:pt x="291" y="12"/>
                    </a:lnTo>
                    <a:lnTo>
                      <a:pt x="255" y="8"/>
                    </a:lnTo>
                    <a:lnTo>
                      <a:pt x="220" y="6"/>
                    </a:lnTo>
                    <a:lnTo>
                      <a:pt x="184" y="2"/>
                    </a:lnTo>
                    <a:lnTo>
                      <a:pt x="147" y="2"/>
                    </a:lnTo>
                    <a:lnTo>
                      <a:pt x="111" y="0"/>
                    </a:lnTo>
                    <a:lnTo>
                      <a:pt x="75" y="0"/>
                    </a:lnTo>
                    <a:lnTo>
                      <a:pt x="38" y="0"/>
                    </a:lnTo>
                    <a:lnTo>
                      <a:pt x="34" y="0"/>
                    </a:lnTo>
                    <a:lnTo>
                      <a:pt x="33" y="2"/>
                    </a:lnTo>
                    <a:lnTo>
                      <a:pt x="29" y="2"/>
                    </a:lnTo>
                    <a:lnTo>
                      <a:pt x="27" y="2"/>
                    </a:lnTo>
                    <a:lnTo>
                      <a:pt x="25" y="4"/>
                    </a:lnTo>
                    <a:lnTo>
                      <a:pt x="23" y="6"/>
                    </a:lnTo>
                    <a:lnTo>
                      <a:pt x="21" y="6"/>
                    </a:lnTo>
                    <a:lnTo>
                      <a:pt x="21" y="10"/>
                    </a:lnTo>
                  </a:path>
                </a:pathLst>
              </a:custGeom>
              <a:noFill/>
              <a:ln w="9525" cap="rnd">
                <a:solidFill>
                  <a:schemeClr val="bg2"/>
                </a:solidFill>
                <a:round/>
                <a:headEnd type="none" w="sm" len="sm"/>
                <a:tailEnd type="none" w="sm" len="sm"/>
              </a:ln>
              <a:effectLst/>
            </p:spPr>
            <p:txBody>
              <a:bodyPr/>
              <a:lstStyle/>
              <a:p>
                <a:endParaRPr lang="en-US"/>
              </a:p>
            </p:txBody>
          </p:sp>
          <p:sp>
            <p:nvSpPr>
              <p:cNvPr id="52417" name="Freeform 193"/>
              <p:cNvSpPr>
                <a:spLocks/>
              </p:cNvSpPr>
              <p:nvPr/>
            </p:nvSpPr>
            <p:spPr bwMode="auto">
              <a:xfrm>
                <a:off x="3047" y="2960"/>
                <a:ext cx="315" cy="253"/>
              </a:xfrm>
              <a:custGeom>
                <a:avLst/>
                <a:gdLst/>
                <a:ahLst/>
                <a:cxnLst>
                  <a:cxn ang="0">
                    <a:pos x="19" y="9"/>
                  </a:cxn>
                  <a:cxn ang="0">
                    <a:pos x="16" y="34"/>
                  </a:cxn>
                  <a:cxn ang="0">
                    <a:pos x="12" y="59"/>
                  </a:cxn>
                  <a:cxn ang="0">
                    <a:pos x="10" y="84"/>
                  </a:cxn>
                  <a:cxn ang="0">
                    <a:pos x="6" y="109"/>
                  </a:cxn>
                  <a:cxn ang="0">
                    <a:pos x="4" y="135"/>
                  </a:cxn>
                  <a:cxn ang="0">
                    <a:pos x="2" y="162"/>
                  </a:cxn>
                  <a:cxn ang="0">
                    <a:pos x="0" y="189"/>
                  </a:cxn>
                  <a:cxn ang="0">
                    <a:pos x="0" y="216"/>
                  </a:cxn>
                  <a:cxn ang="0">
                    <a:pos x="0" y="218"/>
                  </a:cxn>
                  <a:cxn ang="0">
                    <a:pos x="0" y="221"/>
                  </a:cxn>
                  <a:cxn ang="0">
                    <a:pos x="0" y="223"/>
                  </a:cxn>
                  <a:cxn ang="0">
                    <a:pos x="2" y="225"/>
                  </a:cxn>
                  <a:cxn ang="0">
                    <a:pos x="2" y="227"/>
                  </a:cxn>
                  <a:cxn ang="0">
                    <a:pos x="4" y="229"/>
                  </a:cxn>
                  <a:cxn ang="0">
                    <a:pos x="6" y="229"/>
                  </a:cxn>
                  <a:cxn ang="0">
                    <a:pos x="10" y="231"/>
                  </a:cxn>
                  <a:cxn ang="0">
                    <a:pos x="280" y="252"/>
                  </a:cxn>
                  <a:cxn ang="0">
                    <a:pos x="284" y="252"/>
                  </a:cxn>
                  <a:cxn ang="0">
                    <a:pos x="286" y="250"/>
                  </a:cxn>
                  <a:cxn ang="0">
                    <a:pos x="290" y="248"/>
                  </a:cxn>
                  <a:cxn ang="0">
                    <a:pos x="292" y="246"/>
                  </a:cxn>
                  <a:cxn ang="0">
                    <a:pos x="293" y="244"/>
                  </a:cxn>
                  <a:cxn ang="0">
                    <a:pos x="295" y="241"/>
                  </a:cxn>
                  <a:cxn ang="0">
                    <a:pos x="295" y="237"/>
                  </a:cxn>
                  <a:cxn ang="0">
                    <a:pos x="297" y="235"/>
                  </a:cxn>
                  <a:cxn ang="0">
                    <a:pos x="314" y="36"/>
                  </a:cxn>
                  <a:cxn ang="0">
                    <a:pos x="314" y="32"/>
                  </a:cxn>
                  <a:cxn ang="0">
                    <a:pos x="314" y="28"/>
                  </a:cxn>
                  <a:cxn ang="0">
                    <a:pos x="314" y="25"/>
                  </a:cxn>
                  <a:cxn ang="0">
                    <a:pos x="314" y="23"/>
                  </a:cxn>
                  <a:cxn ang="0">
                    <a:pos x="313" y="21"/>
                  </a:cxn>
                  <a:cxn ang="0">
                    <a:pos x="311" y="19"/>
                  </a:cxn>
                  <a:cxn ang="0">
                    <a:pos x="309" y="17"/>
                  </a:cxn>
                  <a:cxn ang="0">
                    <a:pos x="307" y="17"/>
                  </a:cxn>
                  <a:cxn ang="0">
                    <a:pos x="274" y="11"/>
                  </a:cxn>
                  <a:cxn ang="0">
                    <a:pos x="242" y="7"/>
                  </a:cxn>
                  <a:cxn ang="0">
                    <a:pos x="207" y="6"/>
                  </a:cxn>
                  <a:cxn ang="0">
                    <a:pos x="173" y="4"/>
                  </a:cxn>
                  <a:cxn ang="0">
                    <a:pos x="138" y="2"/>
                  </a:cxn>
                  <a:cxn ang="0">
                    <a:pos x="104" y="0"/>
                  </a:cxn>
                  <a:cxn ang="0">
                    <a:pos x="71" y="0"/>
                  </a:cxn>
                  <a:cxn ang="0">
                    <a:pos x="37" y="2"/>
                  </a:cxn>
                  <a:cxn ang="0">
                    <a:pos x="33" y="2"/>
                  </a:cxn>
                  <a:cxn ang="0">
                    <a:pos x="29" y="2"/>
                  </a:cxn>
                  <a:cxn ang="0">
                    <a:pos x="27" y="2"/>
                  </a:cxn>
                  <a:cxn ang="0">
                    <a:pos x="23" y="2"/>
                  </a:cxn>
                  <a:cxn ang="0">
                    <a:pos x="21" y="4"/>
                  </a:cxn>
                  <a:cxn ang="0">
                    <a:pos x="21" y="6"/>
                  </a:cxn>
                  <a:cxn ang="0">
                    <a:pos x="19" y="7"/>
                  </a:cxn>
                  <a:cxn ang="0">
                    <a:pos x="19" y="9"/>
                  </a:cxn>
                </a:cxnLst>
                <a:rect l="0" t="0" r="r" b="b"/>
                <a:pathLst>
                  <a:path w="315" h="253">
                    <a:moveTo>
                      <a:pt x="19" y="9"/>
                    </a:moveTo>
                    <a:lnTo>
                      <a:pt x="16" y="34"/>
                    </a:lnTo>
                    <a:lnTo>
                      <a:pt x="12" y="59"/>
                    </a:lnTo>
                    <a:lnTo>
                      <a:pt x="10" y="84"/>
                    </a:lnTo>
                    <a:lnTo>
                      <a:pt x="6" y="109"/>
                    </a:lnTo>
                    <a:lnTo>
                      <a:pt x="4" y="135"/>
                    </a:lnTo>
                    <a:lnTo>
                      <a:pt x="2" y="162"/>
                    </a:lnTo>
                    <a:lnTo>
                      <a:pt x="0" y="189"/>
                    </a:lnTo>
                    <a:lnTo>
                      <a:pt x="0" y="216"/>
                    </a:lnTo>
                    <a:lnTo>
                      <a:pt x="0" y="218"/>
                    </a:lnTo>
                    <a:lnTo>
                      <a:pt x="0" y="221"/>
                    </a:lnTo>
                    <a:lnTo>
                      <a:pt x="0" y="223"/>
                    </a:lnTo>
                    <a:lnTo>
                      <a:pt x="2" y="225"/>
                    </a:lnTo>
                    <a:lnTo>
                      <a:pt x="2" y="227"/>
                    </a:lnTo>
                    <a:lnTo>
                      <a:pt x="4" y="229"/>
                    </a:lnTo>
                    <a:lnTo>
                      <a:pt x="6" y="229"/>
                    </a:lnTo>
                    <a:lnTo>
                      <a:pt x="10" y="231"/>
                    </a:lnTo>
                    <a:lnTo>
                      <a:pt x="280" y="252"/>
                    </a:lnTo>
                    <a:lnTo>
                      <a:pt x="284" y="252"/>
                    </a:lnTo>
                    <a:lnTo>
                      <a:pt x="286" y="250"/>
                    </a:lnTo>
                    <a:lnTo>
                      <a:pt x="290" y="248"/>
                    </a:lnTo>
                    <a:lnTo>
                      <a:pt x="292" y="246"/>
                    </a:lnTo>
                    <a:lnTo>
                      <a:pt x="293" y="244"/>
                    </a:lnTo>
                    <a:lnTo>
                      <a:pt x="295" y="241"/>
                    </a:lnTo>
                    <a:lnTo>
                      <a:pt x="295" y="237"/>
                    </a:lnTo>
                    <a:lnTo>
                      <a:pt x="297" y="235"/>
                    </a:lnTo>
                    <a:lnTo>
                      <a:pt x="314" y="36"/>
                    </a:lnTo>
                    <a:lnTo>
                      <a:pt x="314" y="32"/>
                    </a:lnTo>
                    <a:lnTo>
                      <a:pt x="314" y="28"/>
                    </a:lnTo>
                    <a:lnTo>
                      <a:pt x="314" y="25"/>
                    </a:lnTo>
                    <a:lnTo>
                      <a:pt x="314" y="23"/>
                    </a:lnTo>
                    <a:lnTo>
                      <a:pt x="313" y="21"/>
                    </a:lnTo>
                    <a:lnTo>
                      <a:pt x="311" y="19"/>
                    </a:lnTo>
                    <a:lnTo>
                      <a:pt x="309" y="17"/>
                    </a:lnTo>
                    <a:lnTo>
                      <a:pt x="307" y="17"/>
                    </a:lnTo>
                    <a:lnTo>
                      <a:pt x="274" y="11"/>
                    </a:lnTo>
                    <a:lnTo>
                      <a:pt x="242" y="7"/>
                    </a:lnTo>
                    <a:lnTo>
                      <a:pt x="207" y="6"/>
                    </a:lnTo>
                    <a:lnTo>
                      <a:pt x="173" y="4"/>
                    </a:lnTo>
                    <a:lnTo>
                      <a:pt x="138" y="2"/>
                    </a:lnTo>
                    <a:lnTo>
                      <a:pt x="104" y="0"/>
                    </a:lnTo>
                    <a:lnTo>
                      <a:pt x="71" y="0"/>
                    </a:lnTo>
                    <a:lnTo>
                      <a:pt x="37" y="2"/>
                    </a:lnTo>
                    <a:lnTo>
                      <a:pt x="33" y="2"/>
                    </a:lnTo>
                    <a:lnTo>
                      <a:pt x="29" y="2"/>
                    </a:lnTo>
                    <a:lnTo>
                      <a:pt x="27" y="2"/>
                    </a:lnTo>
                    <a:lnTo>
                      <a:pt x="23" y="2"/>
                    </a:lnTo>
                    <a:lnTo>
                      <a:pt x="21" y="4"/>
                    </a:lnTo>
                    <a:lnTo>
                      <a:pt x="21" y="6"/>
                    </a:lnTo>
                    <a:lnTo>
                      <a:pt x="19" y="7"/>
                    </a:lnTo>
                    <a:lnTo>
                      <a:pt x="19" y="9"/>
                    </a:lnTo>
                  </a:path>
                </a:pathLst>
              </a:custGeom>
              <a:solidFill>
                <a:srgbClr val="33CC33"/>
              </a:solidFill>
              <a:ln w="9525" cap="rnd">
                <a:solidFill>
                  <a:schemeClr val="bg2"/>
                </a:solidFill>
                <a:round/>
                <a:headEnd type="none" w="sm" len="sm"/>
                <a:tailEnd type="none" w="sm" len="sm"/>
              </a:ln>
              <a:effectLst/>
            </p:spPr>
            <p:txBody>
              <a:bodyPr/>
              <a:lstStyle/>
              <a:p>
                <a:endParaRPr lang="en-US"/>
              </a:p>
            </p:txBody>
          </p:sp>
          <p:sp>
            <p:nvSpPr>
              <p:cNvPr id="52418" name="Freeform 194"/>
              <p:cNvSpPr>
                <a:spLocks/>
              </p:cNvSpPr>
              <p:nvPr/>
            </p:nvSpPr>
            <p:spPr bwMode="auto">
              <a:xfrm>
                <a:off x="3047" y="2960"/>
                <a:ext cx="315" cy="253"/>
              </a:xfrm>
              <a:custGeom>
                <a:avLst/>
                <a:gdLst/>
                <a:ahLst/>
                <a:cxnLst>
                  <a:cxn ang="0">
                    <a:pos x="19" y="9"/>
                  </a:cxn>
                  <a:cxn ang="0">
                    <a:pos x="16" y="34"/>
                  </a:cxn>
                  <a:cxn ang="0">
                    <a:pos x="12" y="59"/>
                  </a:cxn>
                  <a:cxn ang="0">
                    <a:pos x="10" y="84"/>
                  </a:cxn>
                  <a:cxn ang="0">
                    <a:pos x="6" y="109"/>
                  </a:cxn>
                  <a:cxn ang="0">
                    <a:pos x="4" y="135"/>
                  </a:cxn>
                  <a:cxn ang="0">
                    <a:pos x="2" y="162"/>
                  </a:cxn>
                  <a:cxn ang="0">
                    <a:pos x="0" y="189"/>
                  </a:cxn>
                  <a:cxn ang="0">
                    <a:pos x="0" y="216"/>
                  </a:cxn>
                  <a:cxn ang="0">
                    <a:pos x="0" y="218"/>
                  </a:cxn>
                  <a:cxn ang="0">
                    <a:pos x="0" y="221"/>
                  </a:cxn>
                  <a:cxn ang="0">
                    <a:pos x="0" y="223"/>
                  </a:cxn>
                  <a:cxn ang="0">
                    <a:pos x="2" y="225"/>
                  </a:cxn>
                  <a:cxn ang="0">
                    <a:pos x="2" y="227"/>
                  </a:cxn>
                  <a:cxn ang="0">
                    <a:pos x="4" y="229"/>
                  </a:cxn>
                  <a:cxn ang="0">
                    <a:pos x="6" y="229"/>
                  </a:cxn>
                  <a:cxn ang="0">
                    <a:pos x="10" y="231"/>
                  </a:cxn>
                  <a:cxn ang="0">
                    <a:pos x="280" y="252"/>
                  </a:cxn>
                  <a:cxn ang="0">
                    <a:pos x="284" y="252"/>
                  </a:cxn>
                  <a:cxn ang="0">
                    <a:pos x="286" y="250"/>
                  </a:cxn>
                  <a:cxn ang="0">
                    <a:pos x="290" y="248"/>
                  </a:cxn>
                  <a:cxn ang="0">
                    <a:pos x="292" y="246"/>
                  </a:cxn>
                  <a:cxn ang="0">
                    <a:pos x="293" y="244"/>
                  </a:cxn>
                  <a:cxn ang="0">
                    <a:pos x="295" y="241"/>
                  </a:cxn>
                  <a:cxn ang="0">
                    <a:pos x="295" y="237"/>
                  </a:cxn>
                  <a:cxn ang="0">
                    <a:pos x="297" y="235"/>
                  </a:cxn>
                  <a:cxn ang="0">
                    <a:pos x="314" y="36"/>
                  </a:cxn>
                  <a:cxn ang="0">
                    <a:pos x="314" y="32"/>
                  </a:cxn>
                  <a:cxn ang="0">
                    <a:pos x="314" y="28"/>
                  </a:cxn>
                  <a:cxn ang="0">
                    <a:pos x="314" y="25"/>
                  </a:cxn>
                  <a:cxn ang="0">
                    <a:pos x="314" y="23"/>
                  </a:cxn>
                  <a:cxn ang="0">
                    <a:pos x="313" y="21"/>
                  </a:cxn>
                  <a:cxn ang="0">
                    <a:pos x="311" y="19"/>
                  </a:cxn>
                  <a:cxn ang="0">
                    <a:pos x="309" y="17"/>
                  </a:cxn>
                  <a:cxn ang="0">
                    <a:pos x="307" y="17"/>
                  </a:cxn>
                  <a:cxn ang="0">
                    <a:pos x="274" y="11"/>
                  </a:cxn>
                  <a:cxn ang="0">
                    <a:pos x="242" y="7"/>
                  </a:cxn>
                  <a:cxn ang="0">
                    <a:pos x="207" y="6"/>
                  </a:cxn>
                  <a:cxn ang="0">
                    <a:pos x="173" y="4"/>
                  </a:cxn>
                  <a:cxn ang="0">
                    <a:pos x="138" y="2"/>
                  </a:cxn>
                  <a:cxn ang="0">
                    <a:pos x="104" y="0"/>
                  </a:cxn>
                  <a:cxn ang="0">
                    <a:pos x="71" y="0"/>
                  </a:cxn>
                  <a:cxn ang="0">
                    <a:pos x="37" y="2"/>
                  </a:cxn>
                  <a:cxn ang="0">
                    <a:pos x="33" y="2"/>
                  </a:cxn>
                  <a:cxn ang="0">
                    <a:pos x="29" y="2"/>
                  </a:cxn>
                  <a:cxn ang="0">
                    <a:pos x="27" y="2"/>
                  </a:cxn>
                  <a:cxn ang="0">
                    <a:pos x="23" y="2"/>
                  </a:cxn>
                  <a:cxn ang="0">
                    <a:pos x="21" y="4"/>
                  </a:cxn>
                  <a:cxn ang="0">
                    <a:pos x="21" y="6"/>
                  </a:cxn>
                  <a:cxn ang="0">
                    <a:pos x="19" y="7"/>
                  </a:cxn>
                  <a:cxn ang="0">
                    <a:pos x="19" y="9"/>
                  </a:cxn>
                </a:cxnLst>
                <a:rect l="0" t="0" r="r" b="b"/>
                <a:pathLst>
                  <a:path w="315" h="253">
                    <a:moveTo>
                      <a:pt x="19" y="9"/>
                    </a:moveTo>
                    <a:lnTo>
                      <a:pt x="16" y="34"/>
                    </a:lnTo>
                    <a:lnTo>
                      <a:pt x="12" y="59"/>
                    </a:lnTo>
                    <a:lnTo>
                      <a:pt x="10" y="84"/>
                    </a:lnTo>
                    <a:lnTo>
                      <a:pt x="6" y="109"/>
                    </a:lnTo>
                    <a:lnTo>
                      <a:pt x="4" y="135"/>
                    </a:lnTo>
                    <a:lnTo>
                      <a:pt x="2" y="162"/>
                    </a:lnTo>
                    <a:lnTo>
                      <a:pt x="0" y="189"/>
                    </a:lnTo>
                    <a:lnTo>
                      <a:pt x="0" y="216"/>
                    </a:lnTo>
                    <a:lnTo>
                      <a:pt x="0" y="218"/>
                    </a:lnTo>
                    <a:lnTo>
                      <a:pt x="0" y="221"/>
                    </a:lnTo>
                    <a:lnTo>
                      <a:pt x="0" y="223"/>
                    </a:lnTo>
                    <a:lnTo>
                      <a:pt x="2" y="225"/>
                    </a:lnTo>
                    <a:lnTo>
                      <a:pt x="2" y="227"/>
                    </a:lnTo>
                    <a:lnTo>
                      <a:pt x="4" y="229"/>
                    </a:lnTo>
                    <a:lnTo>
                      <a:pt x="6" y="229"/>
                    </a:lnTo>
                    <a:lnTo>
                      <a:pt x="10" y="231"/>
                    </a:lnTo>
                    <a:lnTo>
                      <a:pt x="280" y="252"/>
                    </a:lnTo>
                    <a:lnTo>
                      <a:pt x="284" y="252"/>
                    </a:lnTo>
                    <a:lnTo>
                      <a:pt x="286" y="250"/>
                    </a:lnTo>
                    <a:lnTo>
                      <a:pt x="290" y="248"/>
                    </a:lnTo>
                    <a:lnTo>
                      <a:pt x="292" y="246"/>
                    </a:lnTo>
                    <a:lnTo>
                      <a:pt x="293" y="244"/>
                    </a:lnTo>
                    <a:lnTo>
                      <a:pt x="295" y="241"/>
                    </a:lnTo>
                    <a:lnTo>
                      <a:pt x="295" y="237"/>
                    </a:lnTo>
                    <a:lnTo>
                      <a:pt x="297" y="235"/>
                    </a:lnTo>
                    <a:lnTo>
                      <a:pt x="314" y="36"/>
                    </a:lnTo>
                    <a:lnTo>
                      <a:pt x="314" y="32"/>
                    </a:lnTo>
                    <a:lnTo>
                      <a:pt x="314" y="28"/>
                    </a:lnTo>
                    <a:lnTo>
                      <a:pt x="314" y="25"/>
                    </a:lnTo>
                    <a:lnTo>
                      <a:pt x="314" y="23"/>
                    </a:lnTo>
                    <a:lnTo>
                      <a:pt x="313" y="21"/>
                    </a:lnTo>
                    <a:lnTo>
                      <a:pt x="311" y="19"/>
                    </a:lnTo>
                    <a:lnTo>
                      <a:pt x="309" y="17"/>
                    </a:lnTo>
                    <a:lnTo>
                      <a:pt x="307" y="17"/>
                    </a:lnTo>
                    <a:lnTo>
                      <a:pt x="274" y="11"/>
                    </a:lnTo>
                    <a:lnTo>
                      <a:pt x="242" y="7"/>
                    </a:lnTo>
                    <a:lnTo>
                      <a:pt x="207" y="6"/>
                    </a:lnTo>
                    <a:lnTo>
                      <a:pt x="173" y="4"/>
                    </a:lnTo>
                    <a:lnTo>
                      <a:pt x="138" y="2"/>
                    </a:lnTo>
                    <a:lnTo>
                      <a:pt x="104" y="0"/>
                    </a:lnTo>
                    <a:lnTo>
                      <a:pt x="71" y="0"/>
                    </a:lnTo>
                    <a:lnTo>
                      <a:pt x="37" y="2"/>
                    </a:lnTo>
                    <a:lnTo>
                      <a:pt x="33" y="2"/>
                    </a:lnTo>
                    <a:lnTo>
                      <a:pt x="29" y="2"/>
                    </a:lnTo>
                    <a:lnTo>
                      <a:pt x="27" y="2"/>
                    </a:lnTo>
                    <a:lnTo>
                      <a:pt x="23" y="2"/>
                    </a:lnTo>
                    <a:lnTo>
                      <a:pt x="21" y="4"/>
                    </a:lnTo>
                    <a:lnTo>
                      <a:pt x="21" y="6"/>
                    </a:lnTo>
                    <a:lnTo>
                      <a:pt x="19" y="7"/>
                    </a:lnTo>
                    <a:lnTo>
                      <a:pt x="19" y="9"/>
                    </a:lnTo>
                  </a:path>
                </a:pathLst>
              </a:custGeom>
              <a:noFill/>
              <a:ln w="9525" cap="rnd">
                <a:solidFill>
                  <a:schemeClr val="bg2"/>
                </a:solidFill>
                <a:round/>
                <a:headEnd type="none" w="sm" len="sm"/>
                <a:tailEnd type="none" w="sm" len="sm"/>
              </a:ln>
              <a:effectLst/>
            </p:spPr>
            <p:txBody>
              <a:bodyPr/>
              <a:lstStyle/>
              <a:p>
                <a:endParaRPr lang="en-US"/>
              </a:p>
            </p:txBody>
          </p:sp>
          <p:sp>
            <p:nvSpPr>
              <p:cNvPr id="52419" name="Freeform 195"/>
              <p:cNvSpPr>
                <a:spLocks/>
              </p:cNvSpPr>
              <p:nvPr/>
            </p:nvSpPr>
            <p:spPr bwMode="auto">
              <a:xfrm>
                <a:off x="3133" y="3266"/>
                <a:ext cx="180" cy="41"/>
              </a:xfrm>
              <a:custGeom>
                <a:avLst/>
                <a:gdLst/>
                <a:ahLst/>
                <a:cxnLst>
                  <a:cxn ang="0">
                    <a:pos x="0" y="0"/>
                  </a:cxn>
                  <a:cxn ang="0">
                    <a:pos x="179" y="17"/>
                  </a:cxn>
                  <a:cxn ang="0">
                    <a:pos x="169" y="26"/>
                  </a:cxn>
                  <a:cxn ang="0">
                    <a:pos x="160" y="32"/>
                  </a:cxn>
                  <a:cxn ang="0">
                    <a:pos x="150" y="36"/>
                  </a:cxn>
                  <a:cxn ang="0">
                    <a:pos x="138" y="38"/>
                  </a:cxn>
                  <a:cxn ang="0">
                    <a:pos x="127" y="40"/>
                  </a:cxn>
                  <a:cxn ang="0">
                    <a:pos x="114" y="40"/>
                  </a:cxn>
                  <a:cxn ang="0">
                    <a:pos x="102" y="40"/>
                  </a:cxn>
                  <a:cxn ang="0">
                    <a:pos x="89" y="40"/>
                  </a:cxn>
                  <a:cxn ang="0">
                    <a:pos x="75" y="38"/>
                  </a:cxn>
                  <a:cxn ang="0">
                    <a:pos x="64" y="36"/>
                  </a:cxn>
                  <a:cxn ang="0">
                    <a:pos x="50" y="34"/>
                  </a:cxn>
                  <a:cxn ang="0">
                    <a:pos x="39" y="28"/>
                  </a:cxn>
                  <a:cxn ang="0">
                    <a:pos x="27" y="24"/>
                  </a:cxn>
                  <a:cxn ang="0">
                    <a:pos x="18" y="17"/>
                  </a:cxn>
                  <a:cxn ang="0">
                    <a:pos x="8" y="9"/>
                  </a:cxn>
                  <a:cxn ang="0">
                    <a:pos x="0" y="0"/>
                  </a:cxn>
                </a:cxnLst>
                <a:rect l="0" t="0" r="r" b="b"/>
                <a:pathLst>
                  <a:path w="180" h="41">
                    <a:moveTo>
                      <a:pt x="0" y="0"/>
                    </a:moveTo>
                    <a:lnTo>
                      <a:pt x="179" y="17"/>
                    </a:lnTo>
                    <a:lnTo>
                      <a:pt x="169" y="26"/>
                    </a:lnTo>
                    <a:lnTo>
                      <a:pt x="160" y="32"/>
                    </a:lnTo>
                    <a:lnTo>
                      <a:pt x="150" y="36"/>
                    </a:lnTo>
                    <a:lnTo>
                      <a:pt x="138" y="38"/>
                    </a:lnTo>
                    <a:lnTo>
                      <a:pt x="127" y="40"/>
                    </a:lnTo>
                    <a:lnTo>
                      <a:pt x="114" y="40"/>
                    </a:lnTo>
                    <a:lnTo>
                      <a:pt x="102" y="40"/>
                    </a:lnTo>
                    <a:lnTo>
                      <a:pt x="89" y="40"/>
                    </a:lnTo>
                    <a:lnTo>
                      <a:pt x="75" y="38"/>
                    </a:lnTo>
                    <a:lnTo>
                      <a:pt x="64" y="36"/>
                    </a:lnTo>
                    <a:lnTo>
                      <a:pt x="50" y="34"/>
                    </a:lnTo>
                    <a:lnTo>
                      <a:pt x="39" y="28"/>
                    </a:lnTo>
                    <a:lnTo>
                      <a:pt x="27" y="24"/>
                    </a:lnTo>
                    <a:lnTo>
                      <a:pt x="18" y="17"/>
                    </a:lnTo>
                    <a:lnTo>
                      <a:pt x="8" y="9"/>
                    </a:lnTo>
                    <a:lnTo>
                      <a:pt x="0" y="0"/>
                    </a:lnTo>
                  </a:path>
                </a:pathLst>
              </a:custGeom>
              <a:solidFill>
                <a:srgbClr val="A0C9C9"/>
              </a:solidFill>
              <a:ln w="9525" cap="rnd">
                <a:solidFill>
                  <a:schemeClr val="bg2"/>
                </a:solidFill>
                <a:round/>
                <a:headEnd type="none" w="sm" len="sm"/>
                <a:tailEnd type="none" w="sm" len="sm"/>
              </a:ln>
              <a:effectLst/>
            </p:spPr>
            <p:txBody>
              <a:bodyPr/>
              <a:lstStyle/>
              <a:p>
                <a:endParaRPr lang="en-US"/>
              </a:p>
            </p:txBody>
          </p:sp>
          <p:sp>
            <p:nvSpPr>
              <p:cNvPr id="52420" name="Freeform 196"/>
              <p:cNvSpPr>
                <a:spLocks/>
              </p:cNvSpPr>
              <p:nvPr/>
            </p:nvSpPr>
            <p:spPr bwMode="auto">
              <a:xfrm>
                <a:off x="3133" y="3266"/>
                <a:ext cx="180" cy="41"/>
              </a:xfrm>
              <a:custGeom>
                <a:avLst/>
                <a:gdLst/>
                <a:ahLst/>
                <a:cxnLst>
                  <a:cxn ang="0">
                    <a:pos x="0" y="0"/>
                  </a:cxn>
                  <a:cxn ang="0">
                    <a:pos x="179" y="17"/>
                  </a:cxn>
                  <a:cxn ang="0">
                    <a:pos x="169" y="26"/>
                  </a:cxn>
                  <a:cxn ang="0">
                    <a:pos x="160" y="32"/>
                  </a:cxn>
                  <a:cxn ang="0">
                    <a:pos x="150" y="36"/>
                  </a:cxn>
                  <a:cxn ang="0">
                    <a:pos x="138" y="38"/>
                  </a:cxn>
                  <a:cxn ang="0">
                    <a:pos x="127" y="40"/>
                  </a:cxn>
                  <a:cxn ang="0">
                    <a:pos x="114" y="40"/>
                  </a:cxn>
                  <a:cxn ang="0">
                    <a:pos x="102" y="40"/>
                  </a:cxn>
                  <a:cxn ang="0">
                    <a:pos x="89" y="40"/>
                  </a:cxn>
                  <a:cxn ang="0">
                    <a:pos x="75" y="38"/>
                  </a:cxn>
                  <a:cxn ang="0">
                    <a:pos x="64" y="36"/>
                  </a:cxn>
                  <a:cxn ang="0">
                    <a:pos x="50" y="34"/>
                  </a:cxn>
                  <a:cxn ang="0">
                    <a:pos x="39" y="28"/>
                  </a:cxn>
                  <a:cxn ang="0">
                    <a:pos x="27" y="24"/>
                  </a:cxn>
                  <a:cxn ang="0">
                    <a:pos x="18" y="17"/>
                  </a:cxn>
                  <a:cxn ang="0">
                    <a:pos x="8" y="9"/>
                  </a:cxn>
                  <a:cxn ang="0">
                    <a:pos x="0" y="0"/>
                  </a:cxn>
                </a:cxnLst>
                <a:rect l="0" t="0" r="r" b="b"/>
                <a:pathLst>
                  <a:path w="180" h="41">
                    <a:moveTo>
                      <a:pt x="0" y="0"/>
                    </a:moveTo>
                    <a:lnTo>
                      <a:pt x="179" y="17"/>
                    </a:lnTo>
                    <a:lnTo>
                      <a:pt x="169" y="26"/>
                    </a:lnTo>
                    <a:lnTo>
                      <a:pt x="160" y="32"/>
                    </a:lnTo>
                    <a:lnTo>
                      <a:pt x="150" y="36"/>
                    </a:lnTo>
                    <a:lnTo>
                      <a:pt x="138" y="38"/>
                    </a:lnTo>
                    <a:lnTo>
                      <a:pt x="127" y="40"/>
                    </a:lnTo>
                    <a:lnTo>
                      <a:pt x="114" y="40"/>
                    </a:lnTo>
                    <a:lnTo>
                      <a:pt x="102" y="40"/>
                    </a:lnTo>
                    <a:lnTo>
                      <a:pt x="89" y="40"/>
                    </a:lnTo>
                    <a:lnTo>
                      <a:pt x="75" y="38"/>
                    </a:lnTo>
                    <a:lnTo>
                      <a:pt x="64" y="36"/>
                    </a:lnTo>
                    <a:lnTo>
                      <a:pt x="50" y="34"/>
                    </a:lnTo>
                    <a:lnTo>
                      <a:pt x="39" y="28"/>
                    </a:lnTo>
                    <a:lnTo>
                      <a:pt x="27" y="24"/>
                    </a:lnTo>
                    <a:lnTo>
                      <a:pt x="18" y="17"/>
                    </a:lnTo>
                    <a:lnTo>
                      <a:pt x="8" y="9"/>
                    </a:lnTo>
                    <a:lnTo>
                      <a:pt x="0" y="0"/>
                    </a:lnTo>
                  </a:path>
                </a:pathLst>
              </a:custGeom>
              <a:noFill/>
              <a:ln w="9525" cap="rnd">
                <a:solidFill>
                  <a:schemeClr val="bg2"/>
                </a:solidFill>
                <a:round/>
                <a:headEnd type="none" w="sm" len="sm"/>
                <a:tailEnd type="none" w="sm" len="sm"/>
              </a:ln>
              <a:effectLst/>
            </p:spPr>
            <p:txBody>
              <a:bodyPr/>
              <a:lstStyle/>
              <a:p>
                <a:endParaRPr lang="en-US"/>
              </a:p>
            </p:txBody>
          </p:sp>
          <p:sp>
            <p:nvSpPr>
              <p:cNvPr id="52421" name="Freeform 197"/>
              <p:cNvSpPr>
                <a:spLocks/>
              </p:cNvSpPr>
              <p:nvPr/>
            </p:nvSpPr>
            <p:spPr bwMode="auto">
              <a:xfrm>
                <a:off x="3153" y="3292"/>
                <a:ext cx="156" cy="36"/>
              </a:xfrm>
              <a:custGeom>
                <a:avLst/>
                <a:gdLst/>
                <a:ahLst/>
                <a:cxnLst>
                  <a:cxn ang="0">
                    <a:pos x="13" y="0"/>
                  </a:cxn>
                  <a:cxn ang="0">
                    <a:pos x="0" y="19"/>
                  </a:cxn>
                  <a:cxn ang="0">
                    <a:pos x="0" y="23"/>
                  </a:cxn>
                  <a:cxn ang="0">
                    <a:pos x="5" y="25"/>
                  </a:cxn>
                  <a:cxn ang="0">
                    <a:pos x="13" y="29"/>
                  </a:cxn>
                  <a:cxn ang="0">
                    <a:pos x="25" y="31"/>
                  </a:cxn>
                  <a:cxn ang="0">
                    <a:pos x="38" y="33"/>
                  </a:cxn>
                  <a:cxn ang="0">
                    <a:pos x="51" y="33"/>
                  </a:cxn>
                  <a:cxn ang="0">
                    <a:pos x="65" y="35"/>
                  </a:cxn>
                  <a:cxn ang="0">
                    <a:pos x="78" y="35"/>
                  </a:cxn>
                  <a:cxn ang="0">
                    <a:pos x="88" y="35"/>
                  </a:cxn>
                  <a:cxn ang="0">
                    <a:pos x="101" y="33"/>
                  </a:cxn>
                  <a:cxn ang="0">
                    <a:pos x="115" y="33"/>
                  </a:cxn>
                  <a:cxn ang="0">
                    <a:pos x="128" y="31"/>
                  </a:cxn>
                  <a:cxn ang="0">
                    <a:pos x="140" y="29"/>
                  </a:cxn>
                  <a:cxn ang="0">
                    <a:pos x="149" y="27"/>
                  </a:cxn>
                  <a:cxn ang="0">
                    <a:pos x="155" y="23"/>
                  </a:cxn>
                  <a:cxn ang="0">
                    <a:pos x="155" y="19"/>
                  </a:cxn>
                  <a:cxn ang="0">
                    <a:pos x="145" y="2"/>
                  </a:cxn>
                  <a:cxn ang="0">
                    <a:pos x="138" y="6"/>
                  </a:cxn>
                  <a:cxn ang="0">
                    <a:pos x="130" y="8"/>
                  </a:cxn>
                  <a:cxn ang="0">
                    <a:pos x="122" y="10"/>
                  </a:cxn>
                  <a:cxn ang="0">
                    <a:pos x="115" y="12"/>
                  </a:cxn>
                  <a:cxn ang="0">
                    <a:pos x="105" y="12"/>
                  </a:cxn>
                  <a:cxn ang="0">
                    <a:pos x="97" y="12"/>
                  </a:cxn>
                  <a:cxn ang="0">
                    <a:pos x="88" y="12"/>
                  </a:cxn>
                  <a:cxn ang="0">
                    <a:pos x="80" y="14"/>
                  </a:cxn>
                  <a:cxn ang="0">
                    <a:pos x="71" y="12"/>
                  </a:cxn>
                  <a:cxn ang="0">
                    <a:pos x="59" y="12"/>
                  </a:cxn>
                  <a:cxn ang="0">
                    <a:pos x="46" y="12"/>
                  </a:cxn>
                  <a:cxn ang="0">
                    <a:pos x="34" y="10"/>
                  </a:cxn>
                  <a:cxn ang="0">
                    <a:pos x="25" y="8"/>
                  </a:cxn>
                  <a:cxn ang="0">
                    <a:pos x="17" y="6"/>
                  </a:cxn>
                  <a:cxn ang="0">
                    <a:pos x="13" y="4"/>
                  </a:cxn>
                  <a:cxn ang="0">
                    <a:pos x="13" y="0"/>
                  </a:cxn>
                </a:cxnLst>
                <a:rect l="0" t="0" r="r" b="b"/>
                <a:pathLst>
                  <a:path w="156" h="36">
                    <a:moveTo>
                      <a:pt x="13" y="0"/>
                    </a:moveTo>
                    <a:lnTo>
                      <a:pt x="0" y="19"/>
                    </a:lnTo>
                    <a:lnTo>
                      <a:pt x="0" y="23"/>
                    </a:lnTo>
                    <a:lnTo>
                      <a:pt x="5" y="25"/>
                    </a:lnTo>
                    <a:lnTo>
                      <a:pt x="13" y="29"/>
                    </a:lnTo>
                    <a:lnTo>
                      <a:pt x="25" y="31"/>
                    </a:lnTo>
                    <a:lnTo>
                      <a:pt x="38" y="33"/>
                    </a:lnTo>
                    <a:lnTo>
                      <a:pt x="51" y="33"/>
                    </a:lnTo>
                    <a:lnTo>
                      <a:pt x="65" y="35"/>
                    </a:lnTo>
                    <a:lnTo>
                      <a:pt x="78" y="35"/>
                    </a:lnTo>
                    <a:lnTo>
                      <a:pt x="88" y="35"/>
                    </a:lnTo>
                    <a:lnTo>
                      <a:pt x="101" y="33"/>
                    </a:lnTo>
                    <a:lnTo>
                      <a:pt x="115" y="33"/>
                    </a:lnTo>
                    <a:lnTo>
                      <a:pt x="128" y="31"/>
                    </a:lnTo>
                    <a:lnTo>
                      <a:pt x="140" y="29"/>
                    </a:lnTo>
                    <a:lnTo>
                      <a:pt x="149" y="27"/>
                    </a:lnTo>
                    <a:lnTo>
                      <a:pt x="155" y="23"/>
                    </a:lnTo>
                    <a:lnTo>
                      <a:pt x="155" y="19"/>
                    </a:lnTo>
                    <a:lnTo>
                      <a:pt x="145" y="2"/>
                    </a:lnTo>
                    <a:lnTo>
                      <a:pt x="138" y="6"/>
                    </a:lnTo>
                    <a:lnTo>
                      <a:pt x="130" y="8"/>
                    </a:lnTo>
                    <a:lnTo>
                      <a:pt x="122" y="10"/>
                    </a:lnTo>
                    <a:lnTo>
                      <a:pt x="115" y="12"/>
                    </a:lnTo>
                    <a:lnTo>
                      <a:pt x="105" y="12"/>
                    </a:lnTo>
                    <a:lnTo>
                      <a:pt x="97" y="12"/>
                    </a:lnTo>
                    <a:lnTo>
                      <a:pt x="88" y="12"/>
                    </a:lnTo>
                    <a:lnTo>
                      <a:pt x="80" y="14"/>
                    </a:lnTo>
                    <a:lnTo>
                      <a:pt x="71" y="12"/>
                    </a:lnTo>
                    <a:lnTo>
                      <a:pt x="59" y="12"/>
                    </a:lnTo>
                    <a:lnTo>
                      <a:pt x="46" y="12"/>
                    </a:lnTo>
                    <a:lnTo>
                      <a:pt x="34" y="10"/>
                    </a:lnTo>
                    <a:lnTo>
                      <a:pt x="25" y="8"/>
                    </a:lnTo>
                    <a:lnTo>
                      <a:pt x="17" y="6"/>
                    </a:lnTo>
                    <a:lnTo>
                      <a:pt x="13" y="4"/>
                    </a:lnTo>
                    <a:lnTo>
                      <a:pt x="13" y="0"/>
                    </a:lnTo>
                  </a:path>
                </a:pathLst>
              </a:custGeom>
              <a:solidFill>
                <a:srgbClr val="6B8C8F"/>
              </a:solidFill>
              <a:ln w="9525" cap="rnd">
                <a:solidFill>
                  <a:schemeClr val="bg2"/>
                </a:solidFill>
                <a:round/>
                <a:headEnd type="none" w="sm" len="sm"/>
                <a:tailEnd type="none" w="sm" len="sm"/>
              </a:ln>
              <a:effectLst/>
            </p:spPr>
            <p:txBody>
              <a:bodyPr/>
              <a:lstStyle/>
              <a:p>
                <a:endParaRPr lang="en-US"/>
              </a:p>
            </p:txBody>
          </p:sp>
          <p:sp>
            <p:nvSpPr>
              <p:cNvPr id="52422" name="Freeform 198"/>
              <p:cNvSpPr>
                <a:spLocks/>
              </p:cNvSpPr>
              <p:nvPr/>
            </p:nvSpPr>
            <p:spPr bwMode="auto">
              <a:xfrm>
                <a:off x="3153" y="3292"/>
                <a:ext cx="156" cy="36"/>
              </a:xfrm>
              <a:custGeom>
                <a:avLst/>
                <a:gdLst/>
                <a:ahLst/>
                <a:cxnLst>
                  <a:cxn ang="0">
                    <a:pos x="13" y="0"/>
                  </a:cxn>
                  <a:cxn ang="0">
                    <a:pos x="0" y="19"/>
                  </a:cxn>
                  <a:cxn ang="0">
                    <a:pos x="0" y="23"/>
                  </a:cxn>
                  <a:cxn ang="0">
                    <a:pos x="5" y="25"/>
                  </a:cxn>
                  <a:cxn ang="0">
                    <a:pos x="13" y="29"/>
                  </a:cxn>
                  <a:cxn ang="0">
                    <a:pos x="25" y="31"/>
                  </a:cxn>
                  <a:cxn ang="0">
                    <a:pos x="38" y="33"/>
                  </a:cxn>
                  <a:cxn ang="0">
                    <a:pos x="51" y="33"/>
                  </a:cxn>
                  <a:cxn ang="0">
                    <a:pos x="65" y="35"/>
                  </a:cxn>
                  <a:cxn ang="0">
                    <a:pos x="78" y="35"/>
                  </a:cxn>
                  <a:cxn ang="0">
                    <a:pos x="88" y="35"/>
                  </a:cxn>
                  <a:cxn ang="0">
                    <a:pos x="101" y="33"/>
                  </a:cxn>
                  <a:cxn ang="0">
                    <a:pos x="115" y="33"/>
                  </a:cxn>
                  <a:cxn ang="0">
                    <a:pos x="128" y="31"/>
                  </a:cxn>
                  <a:cxn ang="0">
                    <a:pos x="140" y="29"/>
                  </a:cxn>
                  <a:cxn ang="0">
                    <a:pos x="149" y="27"/>
                  </a:cxn>
                  <a:cxn ang="0">
                    <a:pos x="155" y="23"/>
                  </a:cxn>
                  <a:cxn ang="0">
                    <a:pos x="155" y="19"/>
                  </a:cxn>
                  <a:cxn ang="0">
                    <a:pos x="145" y="2"/>
                  </a:cxn>
                  <a:cxn ang="0">
                    <a:pos x="138" y="6"/>
                  </a:cxn>
                  <a:cxn ang="0">
                    <a:pos x="130" y="8"/>
                  </a:cxn>
                  <a:cxn ang="0">
                    <a:pos x="122" y="10"/>
                  </a:cxn>
                  <a:cxn ang="0">
                    <a:pos x="115" y="12"/>
                  </a:cxn>
                  <a:cxn ang="0">
                    <a:pos x="105" y="12"/>
                  </a:cxn>
                  <a:cxn ang="0">
                    <a:pos x="97" y="12"/>
                  </a:cxn>
                  <a:cxn ang="0">
                    <a:pos x="88" y="12"/>
                  </a:cxn>
                  <a:cxn ang="0">
                    <a:pos x="80" y="14"/>
                  </a:cxn>
                  <a:cxn ang="0">
                    <a:pos x="71" y="12"/>
                  </a:cxn>
                  <a:cxn ang="0">
                    <a:pos x="59" y="12"/>
                  </a:cxn>
                  <a:cxn ang="0">
                    <a:pos x="46" y="12"/>
                  </a:cxn>
                  <a:cxn ang="0">
                    <a:pos x="34" y="10"/>
                  </a:cxn>
                  <a:cxn ang="0">
                    <a:pos x="25" y="8"/>
                  </a:cxn>
                  <a:cxn ang="0">
                    <a:pos x="17" y="6"/>
                  </a:cxn>
                  <a:cxn ang="0">
                    <a:pos x="13" y="4"/>
                  </a:cxn>
                  <a:cxn ang="0">
                    <a:pos x="13" y="0"/>
                  </a:cxn>
                </a:cxnLst>
                <a:rect l="0" t="0" r="r" b="b"/>
                <a:pathLst>
                  <a:path w="156" h="36">
                    <a:moveTo>
                      <a:pt x="13" y="0"/>
                    </a:moveTo>
                    <a:lnTo>
                      <a:pt x="0" y="19"/>
                    </a:lnTo>
                    <a:lnTo>
                      <a:pt x="0" y="23"/>
                    </a:lnTo>
                    <a:lnTo>
                      <a:pt x="5" y="25"/>
                    </a:lnTo>
                    <a:lnTo>
                      <a:pt x="13" y="29"/>
                    </a:lnTo>
                    <a:lnTo>
                      <a:pt x="25" y="31"/>
                    </a:lnTo>
                    <a:lnTo>
                      <a:pt x="38" y="33"/>
                    </a:lnTo>
                    <a:lnTo>
                      <a:pt x="51" y="33"/>
                    </a:lnTo>
                    <a:lnTo>
                      <a:pt x="65" y="35"/>
                    </a:lnTo>
                    <a:lnTo>
                      <a:pt x="78" y="35"/>
                    </a:lnTo>
                    <a:lnTo>
                      <a:pt x="88" y="35"/>
                    </a:lnTo>
                    <a:lnTo>
                      <a:pt x="101" y="33"/>
                    </a:lnTo>
                    <a:lnTo>
                      <a:pt x="115" y="33"/>
                    </a:lnTo>
                    <a:lnTo>
                      <a:pt x="128" y="31"/>
                    </a:lnTo>
                    <a:lnTo>
                      <a:pt x="140" y="29"/>
                    </a:lnTo>
                    <a:lnTo>
                      <a:pt x="149" y="27"/>
                    </a:lnTo>
                    <a:lnTo>
                      <a:pt x="155" y="23"/>
                    </a:lnTo>
                    <a:lnTo>
                      <a:pt x="155" y="19"/>
                    </a:lnTo>
                    <a:lnTo>
                      <a:pt x="145" y="2"/>
                    </a:lnTo>
                    <a:lnTo>
                      <a:pt x="138" y="6"/>
                    </a:lnTo>
                    <a:lnTo>
                      <a:pt x="130" y="8"/>
                    </a:lnTo>
                    <a:lnTo>
                      <a:pt x="122" y="10"/>
                    </a:lnTo>
                    <a:lnTo>
                      <a:pt x="115" y="12"/>
                    </a:lnTo>
                    <a:lnTo>
                      <a:pt x="105" y="12"/>
                    </a:lnTo>
                    <a:lnTo>
                      <a:pt x="97" y="12"/>
                    </a:lnTo>
                    <a:lnTo>
                      <a:pt x="88" y="12"/>
                    </a:lnTo>
                    <a:lnTo>
                      <a:pt x="80" y="14"/>
                    </a:lnTo>
                    <a:lnTo>
                      <a:pt x="71" y="12"/>
                    </a:lnTo>
                    <a:lnTo>
                      <a:pt x="59" y="12"/>
                    </a:lnTo>
                    <a:lnTo>
                      <a:pt x="46" y="12"/>
                    </a:lnTo>
                    <a:lnTo>
                      <a:pt x="34" y="10"/>
                    </a:lnTo>
                    <a:lnTo>
                      <a:pt x="25" y="8"/>
                    </a:lnTo>
                    <a:lnTo>
                      <a:pt x="17" y="6"/>
                    </a:lnTo>
                    <a:lnTo>
                      <a:pt x="13" y="4"/>
                    </a:lnTo>
                    <a:lnTo>
                      <a:pt x="13" y="0"/>
                    </a:lnTo>
                  </a:path>
                </a:pathLst>
              </a:custGeom>
              <a:noFill/>
              <a:ln w="9525" cap="rnd">
                <a:solidFill>
                  <a:schemeClr val="bg2"/>
                </a:solidFill>
                <a:round/>
                <a:headEnd type="none" w="sm" len="sm"/>
                <a:tailEnd type="none" w="sm" len="sm"/>
              </a:ln>
              <a:effectLst/>
            </p:spPr>
            <p:txBody>
              <a:bodyPr/>
              <a:lstStyle/>
              <a:p>
                <a:endParaRPr lang="en-US"/>
              </a:p>
            </p:txBody>
          </p:sp>
          <p:sp>
            <p:nvSpPr>
              <p:cNvPr id="52423" name="Freeform 199"/>
              <p:cNvSpPr>
                <a:spLocks/>
              </p:cNvSpPr>
              <p:nvPr/>
            </p:nvSpPr>
            <p:spPr bwMode="auto">
              <a:xfrm>
                <a:off x="3164" y="3292"/>
                <a:ext cx="38" cy="17"/>
              </a:xfrm>
              <a:custGeom>
                <a:avLst/>
                <a:gdLst/>
                <a:ahLst/>
                <a:cxnLst>
                  <a:cxn ang="0">
                    <a:pos x="2" y="0"/>
                  </a:cxn>
                  <a:cxn ang="0">
                    <a:pos x="0" y="5"/>
                  </a:cxn>
                  <a:cxn ang="0">
                    <a:pos x="2" y="8"/>
                  </a:cxn>
                  <a:cxn ang="0">
                    <a:pos x="8" y="10"/>
                  </a:cxn>
                  <a:cxn ang="0">
                    <a:pos x="14" y="10"/>
                  </a:cxn>
                  <a:cxn ang="0">
                    <a:pos x="19" y="13"/>
                  </a:cxn>
                  <a:cxn ang="0">
                    <a:pos x="25" y="13"/>
                  </a:cxn>
                  <a:cxn ang="0">
                    <a:pos x="33" y="16"/>
                  </a:cxn>
                  <a:cxn ang="0">
                    <a:pos x="37" y="16"/>
                  </a:cxn>
                  <a:cxn ang="0">
                    <a:pos x="33" y="13"/>
                  </a:cxn>
                  <a:cxn ang="0">
                    <a:pos x="27" y="13"/>
                  </a:cxn>
                  <a:cxn ang="0">
                    <a:pos x="23" y="10"/>
                  </a:cxn>
                  <a:cxn ang="0">
                    <a:pos x="19" y="10"/>
                  </a:cxn>
                  <a:cxn ang="0">
                    <a:pos x="14" y="8"/>
                  </a:cxn>
                  <a:cxn ang="0">
                    <a:pos x="10" y="5"/>
                  </a:cxn>
                  <a:cxn ang="0">
                    <a:pos x="6" y="2"/>
                  </a:cxn>
                  <a:cxn ang="0">
                    <a:pos x="2" y="0"/>
                  </a:cxn>
                </a:cxnLst>
                <a:rect l="0" t="0" r="r" b="b"/>
                <a:pathLst>
                  <a:path w="38" h="17">
                    <a:moveTo>
                      <a:pt x="2" y="0"/>
                    </a:moveTo>
                    <a:lnTo>
                      <a:pt x="0" y="5"/>
                    </a:lnTo>
                    <a:lnTo>
                      <a:pt x="2" y="8"/>
                    </a:lnTo>
                    <a:lnTo>
                      <a:pt x="8" y="10"/>
                    </a:lnTo>
                    <a:lnTo>
                      <a:pt x="14" y="10"/>
                    </a:lnTo>
                    <a:lnTo>
                      <a:pt x="19" y="13"/>
                    </a:lnTo>
                    <a:lnTo>
                      <a:pt x="25" y="13"/>
                    </a:lnTo>
                    <a:lnTo>
                      <a:pt x="33" y="16"/>
                    </a:lnTo>
                    <a:lnTo>
                      <a:pt x="37" y="16"/>
                    </a:lnTo>
                    <a:lnTo>
                      <a:pt x="33" y="13"/>
                    </a:lnTo>
                    <a:lnTo>
                      <a:pt x="27" y="13"/>
                    </a:lnTo>
                    <a:lnTo>
                      <a:pt x="23" y="10"/>
                    </a:lnTo>
                    <a:lnTo>
                      <a:pt x="19" y="10"/>
                    </a:lnTo>
                    <a:lnTo>
                      <a:pt x="14" y="8"/>
                    </a:lnTo>
                    <a:lnTo>
                      <a:pt x="10" y="5"/>
                    </a:lnTo>
                    <a:lnTo>
                      <a:pt x="6" y="2"/>
                    </a:lnTo>
                    <a:lnTo>
                      <a:pt x="2" y="0"/>
                    </a:lnTo>
                  </a:path>
                </a:pathLst>
              </a:custGeom>
              <a:solidFill>
                <a:srgbClr val="000000"/>
              </a:solidFill>
              <a:ln w="9525" cap="rnd">
                <a:solidFill>
                  <a:schemeClr val="bg2"/>
                </a:solidFill>
                <a:round/>
                <a:headEnd type="none" w="sm" len="sm"/>
                <a:tailEnd type="none" w="sm" len="sm"/>
              </a:ln>
              <a:effectLst/>
            </p:spPr>
            <p:txBody>
              <a:bodyPr/>
              <a:lstStyle/>
              <a:p>
                <a:endParaRPr lang="en-US"/>
              </a:p>
            </p:txBody>
          </p:sp>
          <p:sp>
            <p:nvSpPr>
              <p:cNvPr id="52424" name="Freeform 200"/>
              <p:cNvSpPr>
                <a:spLocks/>
              </p:cNvSpPr>
              <p:nvPr/>
            </p:nvSpPr>
            <p:spPr bwMode="auto">
              <a:xfrm>
                <a:off x="3164" y="3292"/>
                <a:ext cx="38" cy="17"/>
              </a:xfrm>
              <a:custGeom>
                <a:avLst/>
                <a:gdLst/>
                <a:ahLst/>
                <a:cxnLst>
                  <a:cxn ang="0">
                    <a:pos x="2" y="0"/>
                  </a:cxn>
                  <a:cxn ang="0">
                    <a:pos x="0" y="5"/>
                  </a:cxn>
                  <a:cxn ang="0">
                    <a:pos x="2" y="8"/>
                  </a:cxn>
                  <a:cxn ang="0">
                    <a:pos x="8" y="10"/>
                  </a:cxn>
                  <a:cxn ang="0">
                    <a:pos x="14" y="10"/>
                  </a:cxn>
                  <a:cxn ang="0">
                    <a:pos x="19" y="13"/>
                  </a:cxn>
                  <a:cxn ang="0">
                    <a:pos x="25" y="13"/>
                  </a:cxn>
                  <a:cxn ang="0">
                    <a:pos x="33" y="16"/>
                  </a:cxn>
                  <a:cxn ang="0">
                    <a:pos x="37" y="16"/>
                  </a:cxn>
                  <a:cxn ang="0">
                    <a:pos x="33" y="13"/>
                  </a:cxn>
                  <a:cxn ang="0">
                    <a:pos x="27" y="13"/>
                  </a:cxn>
                  <a:cxn ang="0">
                    <a:pos x="23" y="10"/>
                  </a:cxn>
                  <a:cxn ang="0">
                    <a:pos x="19" y="10"/>
                  </a:cxn>
                  <a:cxn ang="0">
                    <a:pos x="14" y="8"/>
                  </a:cxn>
                  <a:cxn ang="0">
                    <a:pos x="10" y="5"/>
                  </a:cxn>
                  <a:cxn ang="0">
                    <a:pos x="6" y="2"/>
                  </a:cxn>
                  <a:cxn ang="0">
                    <a:pos x="2" y="0"/>
                  </a:cxn>
                </a:cxnLst>
                <a:rect l="0" t="0" r="r" b="b"/>
                <a:pathLst>
                  <a:path w="38" h="17">
                    <a:moveTo>
                      <a:pt x="2" y="0"/>
                    </a:moveTo>
                    <a:lnTo>
                      <a:pt x="0" y="5"/>
                    </a:lnTo>
                    <a:lnTo>
                      <a:pt x="2" y="8"/>
                    </a:lnTo>
                    <a:lnTo>
                      <a:pt x="8" y="10"/>
                    </a:lnTo>
                    <a:lnTo>
                      <a:pt x="14" y="10"/>
                    </a:lnTo>
                    <a:lnTo>
                      <a:pt x="19" y="13"/>
                    </a:lnTo>
                    <a:lnTo>
                      <a:pt x="25" y="13"/>
                    </a:lnTo>
                    <a:lnTo>
                      <a:pt x="33" y="16"/>
                    </a:lnTo>
                    <a:lnTo>
                      <a:pt x="37" y="16"/>
                    </a:lnTo>
                    <a:lnTo>
                      <a:pt x="33" y="13"/>
                    </a:lnTo>
                    <a:lnTo>
                      <a:pt x="27" y="13"/>
                    </a:lnTo>
                    <a:lnTo>
                      <a:pt x="23" y="10"/>
                    </a:lnTo>
                    <a:lnTo>
                      <a:pt x="19" y="10"/>
                    </a:lnTo>
                    <a:lnTo>
                      <a:pt x="14" y="8"/>
                    </a:lnTo>
                    <a:lnTo>
                      <a:pt x="10" y="5"/>
                    </a:lnTo>
                    <a:lnTo>
                      <a:pt x="6" y="2"/>
                    </a:lnTo>
                    <a:lnTo>
                      <a:pt x="2" y="0"/>
                    </a:lnTo>
                  </a:path>
                </a:pathLst>
              </a:custGeom>
              <a:noFill/>
              <a:ln w="9525" cap="rnd">
                <a:solidFill>
                  <a:schemeClr val="bg2"/>
                </a:solidFill>
                <a:round/>
                <a:headEnd type="none" w="sm" len="sm"/>
                <a:tailEnd type="none" w="sm" len="sm"/>
              </a:ln>
              <a:effectLst/>
            </p:spPr>
            <p:txBody>
              <a:bodyPr/>
              <a:lstStyle/>
              <a:p>
                <a:endParaRPr lang="en-US"/>
              </a:p>
            </p:txBody>
          </p:sp>
        </p:grpSp>
        <p:sp>
          <p:nvSpPr>
            <p:cNvPr id="52425" name="Rectangle 201"/>
            <p:cNvSpPr>
              <a:spLocks noChangeArrowheads="1"/>
            </p:cNvSpPr>
            <p:nvPr/>
          </p:nvSpPr>
          <p:spPr bwMode="auto">
            <a:xfrm>
              <a:off x="480" y="1728"/>
              <a:ext cx="82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Internet</a:t>
              </a:r>
            </a:p>
          </p:txBody>
        </p:sp>
        <p:sp>
          <p:nvSpPr>
            <p:cNvPr id="52426" name="Rectangle 202"/>
            <p:cNvSpPr>
              <a:spLocks noChangeArrowheads="1"/>
            </p:cNvSpPr>
            <p:nvPr/>
          </p:nvSpPr>
          <p:spPr bwMode="auto">
            <a:xfrm>
              <a:off x="3936" y="1824"/>
              <a:ext cx="162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Internal Network</a:t>
              </a:r>
            </a:p>
          </p:txBody>
        </p:sp>
        <p:sp>
          <p:nvSpPr>
            <p:cNvPr id="52427" name="Rectangle 203"/>
            <p:cNvSpPr>
              <a:spLocks noChangeArrowheads="1"/>
            </p:cNvSpPr>
            <p:nvPr/>
          </p:nvSpPr>
          <p:spPr bwMode="auto">
            <a:xfrm>
              <a:off x="2688" y="2928"/>
              <a:ext cx="1300"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Bastion Host</a:t>
              </a:r>
            </a:p>
          </p:txBody>
        </p:sp>
        <p:sp>
          <p:nvSpPr>
            <p:cNvPr id="52428" name="Rectangle 204"/>
            <p:cNvSpPr>
              <a:spLocks noChangeArrowheads="1"/>
            </p:cNvSpPr>
            <p:nvPr/>
          </p:nvSpPr>
          <p:spPr bwMode="auto">
            <a:xfrm>
              <a:off x="1718" y="1920"/>
              <a:ext cx="874" cy="288"/>
            </a:xfrm>
            <a:prstGeom prst="rect">
              <a:avLst/>
            </a:prstGeom>
            <a:noFill/>
            <a:ln w="9525">
              <a:noFill/>
              <a:miter lim="800000"/>
              <a:headEnd/>
              <a:tailEnd/>
            </a:ln>
            <a:effectLst/>
          </p:spPr>
          <p:txBody>
            <a:bodyPr wrap="none" lIns="92075" tIns="46038" rIns="92075" bIns="46038">
              <a:spAutoFit/>
            </a:bodyPr>
            <a:lstStyle/>
            <a:p>
              <a:r>
                <a:rPr lang="en-US" sz="2400" b="1">
                  <a:solidFill>
                    <a:srgbClr val="000099"/>
                  </a:solidFill>
                  <a:effectLst>
                    <a:outerShdw blurRad="38100" dist="38100" dir="2700000" algn="tl">
                      <a:srgbClr val="000000"/>
                    </a:outerShdw>
                  </a:effectLst>
                </a:rPr>
                <a:t>External</a:t>
              </a:r>
            </a:p>
          </p:txBody>
        </p:sp>
        <p:sp>
          <p:nvSpPr>
            <p:cNvPr id="52429" name="Rectangle 205"/>
            <p:cNvSpPr>
              <a:spLocks noChangeArrowheads="1"/>
            </p:cNvSpPr>
            <p:nvPr/>
          </p:nvSpPr>
          <p:spPr bwMode="auto">
            <a:xfrm>
              <a:off x="1761" y="2160"/>
              <a:ext cx="735" cy="288"/>
            </a:xfrm>
            <a:prstGeom prst="rect">
              <a:avLst/>
            </a:prstGeom>
            <a:noFill/>
            <a:ln w="9525">
              <a:noFill/>
              <a:miter lim="800000"/>
              <a:headEnd/>
              <a:tailEnd/>
            </a:ln>
            <a:effectLst/>
          </p:spPr>
          <p:txBody>
            <a:bodyPr lIns="92075" tIns="46038" rIns="92075" bIns="46038">
              <a:spAutoFit/>
            </a:bodyPr>
            <a:lstStyle/>
            <a:p>
              <a:r>
                <a:rPr lang="en-US" sz="2400" b="1">
                  <a:solidFill>
                    <a:srgbClr val="000099"/>
                  </a:solidFill>
                  <a:effectLst>
                    <a:outerShdw blurRad="38100" dist="38100" dir="2700000" algn="tl">
                      <a:srgbClr val="000000"/>
                    </a:outerShdw>
                  </a:effectLst>
                </a:rPr>
                <a:t>Router</a:t>
              </a:r>
            </a:p>
          </p:txBody>
        </p:sp>
        <p:sp>
          <p:nvSpPr>
            <p:cNvPr id="52430" name="Freeform 206"/>
            <p:cNvSpPr>
              <a:spLocks/>
            </p:cNvSpPr>
            <p:nvPr/>
          </p:nvSpPr>
          <p:spPr bwMode="auto">
            <a:xfrm>
              <a:off x="480" y="2107"/>
              <a:ext cx="825" cy="1139"/>
            </a:xfrm>
            <a:custGeom>
              <a:avLst/>
              <a:gdLst/>
              <a:ahLst/>
              <a:cxnLst>
                <a:cxn ang="0">
                  <a:pos x="471" y="15"/>
                </a:cxn>
                <a:cxn ang="0">
                  <a:pos x="521" y="64"/>
                </a:cxn>
                <a:cxn ang="0">
                  <a:pos x="536" y="129"/>
                </a:cxn>
                <a:cxn ang="0">
                  <a:pos x="531" y="160"/>
                </a:cxn>
                <a:cxn ang="0">
                  <a:pos x="604" y="227"/>
                </a:cxn>
                <a:cxn ang="0">
                  <a:pos x="617" y="298"/>
                </a:cxn>
                <a:cxn ang="0">
                  <a:pos x="625" y="330"/>
                </a:cxn>
                <a:cxn ang="0">
                  <a:pos x="674" y="410"/>
                </a:cxn>
                <a:cxn ang="0">
                  <a:pos x="680" y="433"/>
                </a:cxn>
                <a:cxn ang="0">
                  <a:pos x="701" y="431"/>
                </a:cxn>
                <a:cxn ang="0">
                  <a:pos x="770" y="452"/>
                </a:cxn>
                <a:cxn ang="0">
                  <a:pos x="814" y="506"/>
                </a:cxn>
                <a:cxn ang="0">
                  <a:pos x="822" y="580"/>
                </a:cxn>
                <a:cxn ang="0">
                  <a:pos x="787" y="642"/>
                </a:cxn>
                <a:cxn ang="0">
                  <a:pos x="726" y="676"/>
                </a:cxn>
                <a:cxn ang="0">
                  <a:pos x="669" y="674"/>
                </a:cxn>
                <a:cxn ang="0">
                  <a:pos x="636" y="672"/>
                </a:cxn>
                <a:cxn ang="0">
                  <a:pos x="623" y="705"/>
                </a:cxn>
                <a:cxn ang="0">
                  <a:pos x="713" y="783"/>
                </a:cxn>
                <a:cxn ang="0">
                  <a:pos x="711" y="873"/>
                </a:cxn>
                <a:cxn ang="0">
                  <a:pos x="667" y="928"/>
                </a:cxn>
                <a:cxn ang="0">
                  <a:pos x="598" y="949"/>
                </a:cxn>
                <a:cxn ang="0">
                  <a:pos x="542" y="936"/>
                </a:cxn>
                <a:cxn ang="0">
                  <a:pos x="519" y="934"/>
                </a:cxn>
                <a:cxn ang="0">
                  <a:pos x="521" y="955"/>
                </a:cxn>
                <a:cxn ang="0">
                  <a:pos x="536" y="1014"/>
                </a:cxn>
                <a:cxn ang="0">
                  <a:pos x="515" y="1085"/>
                </a:cxn>
                <a:cxn ang="0">
                  <a:pos x="460" y="1129"/>
                </a:cxn>
                <a:cxn ang="0">
                  <a:pos x="387" y="1136"/>
                </a:cxn>
                <a:cxn ang="0">
                  <a:pos x="326" y="1102"/>
                </a:cxn>
                <a:cxn ang="0">
                  <a:pos x="291" y="1039"/>
                </a:cxn>
                <a:cxn ang="0">
                  <a:pos x="289" y="1003"/>
                </a:cxn>
                <a:cxn ang="0">
                  <a:pos x="272" y="984"/>
                </a:cxn>
                <a:cxn ang="0">
                  <a:pos x="228" y="947"/>
                </a:cxn>
                <a:cxn ang="0">
                  <a:pos x="174" y="970"/>
                </a:cxn>
                <a:cxn ang="0">
                  <a:pos x="105" y="963"/>
                </a:cxn>
                <a:cxn ang="0">
                  <a:pos x="50" y="917"/>
                </a:cxn>
                <a:cxn ang="0">
                  <a:pos x="29" y="848"/>
                </a:cxn>
                <a:cxn ang="0">
                  <a:pos x="63" y="764"/>
                </a:cxn>
                <a:cxn ang="0">
                  <a:pos x="79" y="720"/>
                </a:cxn>
                <a:cxn ang="0">
                  <a:pos x="75" y="689"/>
                </a:cxn>
                <a:cxn ang="0">
                  <a:pos x="59" y="672"/>
                </a:cxn>
                <a:cxn ang="0">
                  <a:pos x="2" y="584"/>
                </a:cxn>
                <a:cxn ang="0">
                  <a:pos x="33" y="483"/>
                </a:cxn>
                <a:cxn ang="0">
                  <a:pos x="71" y="439"/>
                </a:cxn>
                <a:cxn ang="0">
                  <a:pos x="71" y="397"/>
                </a:cxn>
                <a:cxn ang="0">
                  <a:pos x="132" y="309"/>
                </a:cxn>
                <a:cxn ang="0">
                  <a:pos x="140" y="271"/>
                </a:cxn>
                <a:cxn ang="0">
                  <a:pos x="144" y="214"/>
                </a:cxn>
                <a:cxn ang="0">
                  <a:pos x="184" y="154"/>
                </a:cxn>
                <a:cxn ang="0">
                  <a:pos x="249" y="128"/>
                </a:cxn>
                <a:cxn ang="0">
                  <a:pos x="280" y="128"/>
                </a:cxn>
                <a:cxn ang="0">
                  <a:pos x="289" y="124"/>
                </a:cxn>
                <a:cxn ang="0">
                  <a:pos x="310" y="55"/>
                </a:cxn>
                <a:cxn ang="0">
                  <a:pos x="364" y="9"/>
                </a:cxn>
              </a:cxnLst>
              <a:rect l="0" t="0" r="r" b="b"/>
              <a:pathLst>
                <a:path w="825" h="1139">
                  <a:moveTo>
                    <a:pt x="412" y="0"/>
                  </a:moveTo>
                  <a:lnTo>
                    <a:pt x="425" y="0"/>
                  </a:lnTo>
                  <a:lnTo>
                    <a:pt x="437" y="1"/>
                  </a:lnTo>
                  <a:lnTo>
                    <a:pt x="448" y="5"/>
                  </a:lnTo>
                  <a:lnTo>
                    <a:pt x="460" y="9"/>
                  </a:lnTo>
                  <a:lnTo>
                    <a:pt x="471" y="15"/>
                  </a:lnTo>
                  <a:lnTo>
                    <a:pt x="481" y="21"/>
                  </a:lnTo>
                  <a:lnTo>
                    <a:pt x="491" y="28"/>
                  </a:lnTo>
                  <a:lnTo>
                    <a:pt x="500" y="36"/>
                  </a:lnTo>
                  <a:lnTo>
                    <a:pt x="508" y="45"/>
                  </a:lnTo>
                  <a:lnTo>
                    <a:pt x="515" y="55"/>
                  </a:lnTo>
                  <a:lnTo>
                    <a:pt x="521" y="64"/>
                  </a:lnTo>
                  <a:lnTo>
                    <a:pt x="527" y="76"/>
                  </a:lnTo>
                  <a:lnTo>
                    <a:pt x="531" y="87"/>
                  </a:lnTo>
                  <a:lnTo>
                    <a:pt x="535" y="99"/>
                  </a:lnTo>
                  <a:lnTo>
                    <a:pt x="536" y="110"/>
                  </a:lnTo>
                  <a:lnTo>
                    <a:pt x="536" y="124"/>
                  </a:lnTo>
                  <a:lnTo>
                    <a:pt x="536" y="129"/>
                  </a:lnTo>
                  <a:lnTo>
                    <a:pt x="536" y="135"/>
                  </a:lnTo>
                  <a:lnTo>
                    <a:pt x="535" y="139"/>
                  </a:lnTo>
                  <a:lnTo>
                    <a:pt x="535" y="145"/>
                  </a:lnTo>
                  <a:lnTo>
                    <a:pt x="533" y="150"/>
                  </a:lnTo>
                  <a:lnTo>
                    <a:pt x="533" y="156"/>
                  </a:lnTo>
                  <a:lnTo>
                    <a:pt x="531" y="160"/>
                  </a:lnTo>
                  <a:lnTo>
                    <a:pt x="529" y="166"/>
                  </a:lnTo>
                  <a:lnTo>
                    <a:pt x="548" y="173"/>
                  </a:lnTo>
                  <a:lnTo>
                    <a:pt x="563" y="183"/>
                  </a:lnTo>
                  <a:lnTo>
                    <a:pt x="579" y="196"/>
                  </a:lnTo>
                  <a:lnTo>
                    <a:pt x="592" y="210"/>
                  </a:lnTo>
                  <a:lnTo>
                    <a:pt x="604" y="227"/>
                  </a:lnTo>
                  <a:lnTo>
                    <a:pt x="611" y="244"/>
                  </a:lnTo>
                  <a:lnTo>
                    <a:pt x="615" y="263"/>
                  </a:lnTo>
                  <a:lnTo>
                    <a:pt x="617" y="284"/>
                  </a:lnTo>
                  <a:lnTo>
                    <a:pt x="617" y="290"/>
                  </a:lnTo>
                  <a:lnTo>
                    <a:pt x="617" y="294"/>
                  </a:lnTo>
                  <a:lnTo>
                    <a:pt x="617" y="298"/>
                  </a:lnTo>
                  <a:lnTo>
                    <a:pt x="615" y="303"/>
                  </a:lnTo>
                  <a:lnTo>
                    <a:pt x="615" y="307"/>
                  </a:lnTo>
                  <a:lnTo>
                    <a:pt x="613" y="311"/>
                  </a:lnTo>
                  <a:lnTo>
                    <a:pt x="613" y="317"/>
                  </a:lnTo>
                  <a:lnTo>
                    <a:pt x="611" y="321"/>
                  </a:lnTo>
                  <a:lnTo>
                    <a:pt x="625" y="330"/>
                  </a:lnTo>
                  <a:lnTo>
                    <a:pt x="638" y="340"/>
                  </a:lnTo>
                  <a:lnTo>
                    <a:pt x="648" y="351"/>
                  </a:lnTo>
                  <a:lnTo>
                    <a:pt x="657" y="364"/>
                  </a:lnTo>
                  <a:lnTo>
                    <a:pt x="665" y="380"/>
                  </a:lnTo>
                  <a:lnTo>
                    <a:pt x="671" y="395"/>
                  </a:lnTo>
                  <a:lnTo>
                    <a:pt x="674" y="410"/>
                  </a:lnTo>
                  <a:lnTo>
                    <a:pt x="674" y="428"/>
                  </a:lnTo>
                  <a:lnTo>
                    <a:pt x="674" y="429"/>
                  </a:lnTo>
                  <a:lnTo>
                    <a:pt x="674" y="431"/>
                  </a:lnTo>
                  <a:lnTo>
                    <a:pt x="674" y="433"/>
                  </a:lnTo>
                  <a:lnTo>
                    <a:pt x="678" y="433"/>
                  </a:lnTo>
                  <a:lnTo>
                    <a:pt x="680" y="433"/>
                  </a:lnTo>
                  <a:lnTo>
                    <a:pt x="684" y="431"/>
                  </a:lnTo>
                  <a:lnTo>
                    <a:pt x="688" y="431"/>
                  </a:lnTo>
                  <a:lnTo>
                    <a:pt x="692" y="431"/>
                  </a:lnTo>
                  <a:lnTo>
                    <a:pt x="694" y="431"/>
                  </a:lnTo>
                  <a:lnTo>
                    <a:pt x="697" y="431"/>
                  </a:lnTo>
                  <a:lnTo>
                    <a:pt x="701" y="431"/>
                  </a:lnTo>
                  <a:lnTo>
                    <a:pt x="713" y="431"/>
                  </a:lnTo>
                  <a:lnTo>
                    <a:pt x="726" y="433"/>
                  </a:lnTo>
                  <a:lnTo>
                    <a:pt x="738" y="437"/>
                  </a:lnTo>
                  <a:lnTo>
                    <a:pt x="749" y="441"/>
                  </a:lnTo>
                  <a:lnTo>
                    <a:pt x="761" y="447"/>
                  </a:lnTo>
                  <a:lnTo>
                    <a:pt x="770" y="452"/>
                  </a:lnTo>
                  <a:lnTo>
                    <a:pt x="780" y="460"/>
                  </a:lnTo>
                  <a:lnTo>
                    <a:pt x="787" y="468"/>
                  </a:lnTo>
                  <a:lnTo>
                    <a:pt x="797" y="475"/>
                  </a:lnTo>
                  <a:lnTo>
                    <a:pt x="803" y="485"/>
                  </a:lnTo>
                  <a:lnTo>
                    <a:pt x="810" y="496"/>
                  </a:lnTo>
                  <a:lnTo>
                    <a:pt x="814" y="506"/>
                  </a:lnTo>
                  <a:lnTo>
                    <a:pt x="820" y="517"/>
                  </a:lnTo>
                  <a:lnTo>
                    <a:pt x="822" y="531"/>
                  </a:lnTo>
                  <a:lnTo>
                    <a:pt x="824" y="542"/>
                  </a:lnTo>
                  <a:lnTo>
                    <a:pt x="824" y="556"/>
                  </a:lnTo>
                  <a:lnTo>
                    <a:pt x="824" y="567"/>
                  </a:lnTo>
                  <a:lnTo>
                    <a:pt x="822" y="580"/>
                  </a:lnTo>
                  <a:lnTo>
                    <a:pt x="820" y="592"/>
                  </a:lnTo>
                  <a:lnTo>
                    <a:pt x="814" y="603"/>
                  </a:lnTo>
                  <a:lnTo>
                    <a:pt x="810" y="613"/>
                  </a:lnTo>
                  <a:lnTo>
                    <a:pt x="803" y="624"/>
                  </a:lnTo>
                  <a:lnTo>
                    <a:pt x="797" y="634"/>
                  </a:lnTo>
                  <a:lnTo>
                    <a:pt x="787" y="642"/>
                  </a:lnTo>
                  <a:lnTo>
                    <a:pt x="780" y="649"/>
                  </a:lnTo>
                  <a:lnTo>
                    <a:pt x="770" y="657"/>
                  </a:lnTo>
                  <a:lnTo>
                    <a:pt x="761" y="663"/>
                  </a:lnTo>
                  <a:lnTo>
                    <a:pt x="749" y="668"/>
                  </a:lnTo>
                  <a:lnTo>
                    <a:pt x="738" y="672"/>
                  </a:lnTo>
                  <a:lnTo>
                    <a:pt x="726" y="676"/>
                  </a:lnTo>
                  <a:lnTo>
                    <a:pt x="713" y="678"/>
                  </a:lnTo>
                  <a:lnTo>
                    <a:pt x="701" y="678"/>
                  </a:lnTo>
                  <a:lnTo>
                    <a:pt x="692" y="678"/>
                  </a:lnTo>
                  <a:lnTo>
                    <a:pt x="684" y="678"/>
                  </a:lnTo>
                  <a:lnTo>
                    <a:pt x="676" y="676"/>
                  </a:lnTo>
                  <a:lnTo>
                    <a:pt x="669" y="674"/>
                  </a:lnTo>
                  <a:lnTo>
                    <a:pt x="661" y="672"/>
                  </a:lnTo>
                  <a:lnTo>
                    <a:pt x="653" y="668"/>
                  </a:lnTo>
                  <a:lnTo>
                    <a:pt x="646" y="664"/>
                  </a:lnTo>
                  <a:lnTo>
                    <a:pt x="638" y="661"/>
                  </a:lnTo>
                  <a:lnTo>
                    <a:pt x="638" y="666"/>
                  </a:lnTo>
                  <a:lnTo>
                    <a:pt x="636" y="672"/>
                  </a:lnTo>
                  <a:lnTo>
                    <a:pt x="634" y="678"/>
                  </a:lnTo>
                  <a:lnTo>
                    <a:pt x="632" y="684"/>
                  </a:lnTo>
                  <a:lnTo>
                    <a:pt x="630" y="689"/>
                  </a:lnTo>
                  <a:lnTo>
                    <a:pt x="628" y="695"/>
                  </a:lnTo>
                  <a:lnTo>
                    <a:pt x="625" y="699"/>
                  </a:lnTo>
                  <a:lnTo>
                    <a:pt x="623" y="705"/>
                  </a:lnTo>
                  <a:lnTo>
                    <a:pt x="644" y="710"/>
                  </a:lnTo>
                  <a:lnTo>
                    <a:pt x="661" y="720"/>
                  </a:lnTo>
                  <a:lnTo>
                    <a:pt x="678" y="731"/>
                  </a:lnTo>
                  <a:lnTo>
                    <a:pt x="694" y="747"/>
                  </a:lnTo>
                  <a:lnTo>
                    <a:pt x="705" y="764"/>
                  </a:lnTo>
                  <a:lnTo>
                    <a:pt x="713" y="783"/>
                  </a:lnTo>
                  <a:lnTo>
                    <a:pt x="719" y="804"/>
                  </a:lnTo>
                  <a:lnTo>
                    <a:pt x="720" y="825"/>
                  </a:lnTo>
                  <a:lnTo>
                    <a:pt x="720" y="838"/>
                  </a:lnTo>
                  <a:lnTo>
                    <a:pt x="719" y="850"/>
                  </a:lnTo>
                  <a:lnTo>
                    <a:pt x="715" y="861"/>
                  </a:lnTo>
                  <a:lnTo>
                    <a:pt x="711" y="873"/>
                  </a:lnTo>
                  <a:lnTo>
                    <a:pt x="705" y="884"/>
                  </a:lnTo>
                  <a:lnTo>
                    <a:pt x="699" y="894"/>
                  </a:lnTo>
                  <a:lnTo>
                    <a:pt x="692" y="903"/>
                  </a:lnTo>
                  <a:lnTo>
                    <a:pt x="684" y="913"/>
                  </a:lnTo>
                  <a:lnTo>
                    <a:pt x="676" y="920"/>
                  </a:lnTo>
                  <a:lnTo>
                    <a:pt x="667" y="928"/>
                  </a:lnTo>
                  <a:lnTo>
                    <a:pt x="655" y="934"/>
                  </a:lnTo>
                  <a:lnTo>
                    <a:pt x="646" y="940"/>
                  </a:lnTo>
                  <a:lnTo>
                    <a:pt x="634" y="943"/>
                  </a:lnTo>
                  <a:lnTo>
                    <a:pt x="623" y="945"/>
                  </a:lnTo>
                  <a:lnTo>
                    <a:pt x="609" y="947"/>
                  </a:lnTo>
                  <a:lnTo>
                    <a:pt x="598" y="949"/>
                  </a:lnTo>
                  <a:lnTo>
                    <a:pt x="586" y="949"/>
                  </a:lnTo>
                  <a:lnTo>
                    <a:pt x="577" y="947"/>
                  </a:lnTo>
                  <a:lnTo>
                    <a:pt x="569" y="945"/>
                  </a:lnTo>
                  <a:lnTo>
                    <a:pt x="559" y="943"/>
                  </a:lnTo>
                  <a:lnTo>
                    <a:pt x="550" y="940"/>
                  </a:lnTo>
                  <a:lnTo>
                    <a:pt x="542" y="936"/>
                  </a:lnTo>
                  <a:lnTo>
                    <a:pt x="535" y="932"/>
                  </a:lnTo>
                  <a:lnTo>
                    <a:pt x="527" y="926"/>
                  </a:lnTo>
                  <a:lnTo>
                    <a:pt x="525" y="928"/>
                  </a:lnTo>
                  <a:lnTo>
                    <a:pt x="523" y="930"/>
                  </a:lnTo>
                  <a:lnTo>
                    <a:pt x="521" y="932"/>
                  </a:lnTo>
                  <a:lnTo>
                    <a:pt x="519" y="934"/>
                  </a:lnTo>
                  <a:lnTo>
                    <a:pt x="517" y="934"/>
                  </a:lnTo>
                  <a:lnTo>
                    <a:pt x="515" y="936"/>
                  </a:lnTo>
                  <a:lnTo>
                    <a:pt x="512" y="938"/>
                  </a:lnTo>
                  <a:lnTo>
                    <a:pt x="510" y="940"/>
                  </a:lnTo>
                  <a:lnTo>
                    <a:pt x="515" y="947"/>
                  </a:lnTo>
                  <a:lnTo>
                    <a:pt x="521" y="955"/>
                  </a:lnTo>
                  <a:lnTo>
                    <a:pt x="525" y="964"/>
                  </a:lnTo>
                  <a:lnTo>
                    <a:pt x="529" y="974"/>
                  </a:lnTo>
                  <a:lnTo>
                    <a:pt x="533" y="984"/>
                  </a:lnTo>
                  <a:lnTo>
                    <a:pt x="535" y="993"/>
                  </a:lnTo>
                  <a:lnTo>
                    <a:pt x="536" y="1005"/>
                  </a:lnTo>
                  <a:lnTo>
                    <a:pt x="536" y="1014"/>
                  </a:lnTo>
                  <a:lnTo>
                    <a:pt x="536" y="1027"/>
                  </a:lnTo>
                  <a:lnTo>
                    <a:pt x="535" y="1039"/>
                  </a:lnTo>
                  <a:lnTo>
                    <a:pt x="531" y="1052"/>
                  </a:lnTo>
                  <a:lnTo>
                    <a:pt x="527" y="1064"/>
                  </a:lnTo>
                  <a:lnTo>
                    <a:pt x="521" y="1073"/>
                  </a:lnTo>
                  <a:lnTo>
                    <a:pt x="515" y="1085"/>
                  </a:lnTo>
                  <a:lnTo>
                    <a:pt x="508" y="1092"/>
                  </a:lnTo>
                  <a:lnTo>
                    <a:pt x="500" y="1102"/>
                  </a:lnTo>
                  <a:lnTo>
                    <a:pt x="491" y="1110"/>
                  </a:lnTo>
                  <a:lnTo>
                    <a:pt x="481" y="1117"/>
                  </a:lnTo>
                  <a:lnTo>
                    <a:pt x="471" y="1123"/>
                  </a:lnTo>
                  <a:lnTo>
                    <a:pt x="460" y="1129"/>
                  </a:lnTo>
                  <a:lnTo>
                    <a:pt x="448" y="1133"/>
                  </a:lnTo>
                  <a:lnTo>
                    <a:pt x="437" y="1136"/>
                  </a:lnTo>
                  <a:lnTo>
                    <a:pt x="425" y="1138"/>
                  </a:lnTo>
                  <a:lnTo>
                    <a:pt x="412" y="1138"/>
                  </a:lnTo>
                  <a:lnTo>
                    <a:pt x="400" y="1138"/>
                  </a:lnTo>
                  <a:lnTo>
                    <a:pt x="387" y="1136"/>
                  </a:lnTo>
                  <a:lnTo>
                    <a:pt x="376" y="1133"/>
                  </a:lnTo>
                  <a:lnTo>
                    <a:pt x="364" y="1129"/>
                  </a:lnTo>
                  <a:lnTo>
                    <a:pt x="353" y="1123"/>
                  </a:lnTo>
                  <a:lnTo>
                    <a:pt x="343" y="1117"/>
                  </a:lnTo>
                  <a:lnTo>
                    <a:pt x="333" y="1110"/>
                  </a:lnTo>
                  <a:lnTo>
                    <a:pt x="326" y="1102"/>
                  </a:lnTo>
                  <a:lnTo>
                    <a:pt x="316" y="1092"/>
                  </a:lnTo>
                  <a:lnTo>
                    <a:pt x="310" y="1085"/>
                  </a:lnTo>
                  <a:lnTo>
                    <a:pt x="303" y="1073"/>
                  </a:lnTo>
                  <a:lnTo>
                    <a:pt x="299" y="1064"/>
                  </a:lnTo>
                  <a:lnTo>
                    <a:pt x="293" y="1052"/>
                  </a:lnTo>
                  <a:lnTo>
                    <a:pt x="291" y="1039"/>
                  </a:lnTo>
                  <a:lnTo>
                    <a:pt x="289" y="1027"/>
                  </a:lnTo>
                  <a:lnTo>
                    <a:pt x="289" y="1014"/>
                  </a:lnTo>
                  <a:lnTo>
                    <a:pt x="289" y="1012"/>
                  </a:lnTo>
                  <a:lnTo>
                    <a:pt x="289" y="1008"/>
                  </a:lnTo>
                  <a:lnTo>
                    <a:pt x="289" y="1005"/>
                  </a:lnTo>
                  <a:lnTo>
                    <a:pt x="289" y="1003"/>
                  </a:lnTo>
                  <a:lnTo>
                    <a:pt x="289" y="999"/>
                  </a:lnTo>
                  <a:lnTo>
                    <a:pt x="289" y="995"/>
                  </a:lnTo>
                  <a:lnTo>
                    <a:pt x="291" y="993"/>
                  </a:lnTo>
                  <a:lnTo>
                    <a:pt x="291" y="989"/>
                  </a:lnTo>
                  <a:lnTo>
                    <a:pt x="282" y="987"/>
                  </a:lnTo>
                  <a:lnTo>
                    <a:pt x="272" y="984"/>
                  </a:lnTo>
                  <a:lnTo>
                    <a:pt x="264" y="978"/>
                  </a:lnTo>
                  <a:lnTo>
                    <a:pt x="255" y="972"/>
                  </a:lnTo>
                  <a:lnTo>
                    <a:pt x="247" y="966"/>
                  </a:lnTo>
                  <a:lnTo>
                    <a:pt x="241" y="961"/>
                  </a:lnTo>
                  <a:lnTo>
                    <a:pt x="234" y="953"/>
                  </a:lnTo>
                  <a:lnTo>
                    <a:pt x="228" y="947"/>
                  </a:lnTo>
                  <a:lnTo>
                    <a:pt x="220" y="953"/>
                  </a:lnTo>
                  <a:lnTo>
                    <a:pt x="211" y="957"/>
                  </a:lnTo>
                  <a:lnTo>
                    <a:pt x="203" y="961"/>
                  </a:lnTo>
                  <a:lnTo>
                    <a:pt x="194" y="964"/>
                  </a:lnTo>
                  <a:lnTo>
                    <a:pt x="184" y="968"/>
                  </a:lnTo>
                  <a:lnTo>
                    <a:pt x="174" y="970"/>
                  </a:lnTo>
                  <a:lnTo>
                    <a:pt x="163" y="972"/>
                  </a:lnTo>
                  <a:lnTo>
                    <a:pt x="153" y="972"/>
                  </a:lnTo>
                  <a:lnTo>
                    <a:pt x="140" y="970"/>
                  </a:lnTo>
                  <a:lnTo>
                    <a:pt x="128" y="968"/>
                  </a:lnTo>
                  <a:lnTo>
                    <a:pt x="117" y="966"/>
                  </a:lnTo>
                  <a:lnTo>
                    <a:pt x="105" y="963"/>
                  </a:lnTo>
                  <a:lnTo>
                    <a:pt x="94" y="957"/>
                  </a:lnTo>
                  <a:lnTo>
                    <a:pt x="84" y="951"/>
                  </a:lnTo>
                  <a:lnTo>
                    <a:pt x="75" y="943"/>
                  </a:lnTo>
                  <a:lnTo>
                    <a:pt x="65" y="936"/>
                  </a:lnTo>
                  <a:lnTo>
                    <a:pt x="57" y="926"/>
                  </a:lnTo>
                  <a:lnTo>
                    <a:pt x="50" y="917"/>
                  </a:lnTo>
                  <a:lnTo>
                    <a:pt x="44" y="907"/>
                  </a:lnTo>
                  <a:lnTo>
                    <a:pt x="38" y="896"/>
                  </a:lnTo>
                  <a:lnTo>
                    <a:pt x="34" y="884"/>
                  </a:lnTo>
                  <a:lnTo>
                    <a:pt x="31" y="873"/>
                  </a:lnTo>
                  <a:lnTo>
                    <a:pt x="29" y="861"/>
                  </a:lnTo>
                  <a:lnTo>
                    <a:pt x="29" y="848"/>
                  </a:lnTo>
                  <a:lnTo>
                    <a:pt x="31" y="833"/>
                  </a:lnTo>
                  <a:lnTo>
                    <a:pt x="33" y="817"/>
                  </a:lnTo>
                  <a:lnTo>
                    <a:pt x="38" y="802"/>
                  </a:lnTo>
                  <a:lnTo>
                    <a:pt x="44" y="789"/>
                  </a:lnTo>
                  <a:lnTo>
                    <a:pt x="54" y="775"/>
                  </a:lnTo>
                  <a:lnTo>
                    <a:pt x="63" y="764"/>
                  </a:lnTo>
                  <a:lnTo>
                    <a:pt x="75" y="752"/>
                  </a:lnTo>
                  <a:lnTo>
                    <a:pt x="86" y="745"/>
                  </a:lnTo>
                  <a:lnTo>
                    <a:pt x="84" y="737"/>
                  </a:lnTo>
                  <a:lnTo>
                    <a:pt x="80" y="731"/>
                  </a:lnTo>
                  <a:lnTo>
                    <a:pt x="79" y="726"/>
                  </a:lnTo>
                  <a:lnTo>
                    <a:pt x="79" y="720"/>
                  </a:lnTo>
                  <a:lnTo>
                    <a:pt x="77" y="712"/>
                  </a:lnTo>
                  <a:lnTo>
                    <a:pt x="77" y="706"/>
                  </a:lnTo>
                  <a:lnTo>
                    <a:pt x="75" y="699"/>
                  </a:lnTo>
                  <a:lnTo>
                    <a:pt x="75" y="693"/>
                  </a:lnTo>
                  <a:lnTo>
                    <a:pt x="75" y="691"/>
                  </a:lnTo>
                  <a:lnTo>
                    <a:pt x="75" y="689"/>
                  </a:lnTo>
                  <a:lnTo>
                    <a:pt x="75" y="687"/>
                  </a:lnTo>
                  <a:lnTo>
                    <a:pt x="75" y="685"/>
                  </a:lnTo>
                  <a:lnTo>
                    <a:pt x="75" y="684"/>
                  </a:lnTo>
                  <a:lnTo>
                    <a:pt x="75" y="682"/>
                  </a:lnTo>
                  <a:lnTo>
                    <a:pt x="75" y="680"/>
                  </a:lnTo>
                  <a:lnTo>
                    <a:pt x="59" y="672"/>
                  </a:lnTo>
                  <a:lnTo>
                    <a:pt x="46" y="661"/>
                  </a:lnTo>
                  <a:lnTo>
                    <a:pt x="33" y="649"/>
                  </a:lnTo>
                  <a:lnTo>
                    <a:pt x="21" y="636"/>
                  </a:lnTo>
                  <a:lnTo>
                    <a:pt x="11" y="621"/>
                  </a:lnTo>
                  <a:lnTo>
                    <a:pt x="6" y="603"/>
                  </a:lnTo>
                  <a:lnTo>
                    <a:pt x="2" y="584"/>
                  </a:lnTo>
                  <a:lnTo>
                    <a:pt x="0" y="567"/>
                  </a:lnTo>
                  <a:lnTo>
                    <a:pt x="2" y="548"/>
                  </a:lnTo>
                  <a:lnTo>
                    <a:pt x="6" y="531"/>
                  </a:lnTo>
                  <a:lnTo>
                    <a:pt x="11" y="514"/>
                  </a:lnTo>
                  <a:lnTo>
                    <a:pt x="21" y="498"/>
                  </a:lnTo>
                  <a:lnTo>
                    <a:pt x="33" y="483"/>
                  </a:lnTo>
                  <a:lnTo>
                    <a:pt x="44" y="471"/>
                  </a:lnTo>
                  <a:lnTo>
                    <a:pt x="59" y="462"/>
                  </a:lnTo>
                  <a:lnTo>
                    <a:pt x="75" y="452"/>
                  </a:lnTo>
                  <a:lnTo>
                    <a:pt x="73" y="449"/>
                  </a:lnTo>
                  <a:lnTo>
                    <a:pt x="73" y="445"/>
                  </a:lnTo>
                  <a:lnTo>
                    <a:pt x="71" y="439"/>
                  </a:lnTo>
                  <a:lnTo>
                    <a:pt x="71" y="435"/>
                  </a:lnTo>
                  <a:lnTo>
                    <a:pt x="71" y="431"/>
                  </a:lnTo>
                  <a:lnTo>
                    <a:pt x="69" y="426"/>
                  </a:lnTo>
                  <a:lnTo>
                    <a:pt x="69" y="422"/>
                  </a:lnTo>
                  <a:lnTo>
                    <a:pt x="69" y="416"/>
                  </a:lnTo>
                  <a:lnTo>
                    <a:pt x="71" y="397"/>
                  </a:lnTo>
                  <a:lnTo>
                    <a:pt x="75" y="380"/>
                  </a:lnTo>
                  <a:lnTo>
                    <a:pt x="82" y="361"/>
                  </a:lnTo>
                  <a:lnTo>
                    <a:pt x="92" y="345"/>
                  </a:lnTo>
                  <a:lnTo>
                    <a:pt x="103" y="332"/>
                  </a:lnTo>
                  <a:lnTo>
                    <a:pt x="117" y="319"/>
                  </a:lnTo>
                  <a:lnTo>
                    <a:pt x="132" y="309"/>
                  </a:lnTo>
                  <a:lnTo>
                    <a:pt x="149" y="301"/>
                  </a:lnTo>
                  <a:lnTo>
                    <a:pt x="148" y="296"/>
                  </a:lnTo>
                  <a:lnTo>
                    <a:pt x="146" y="288"/>
                  </a:lnTo>
                  <a:lnTo>
                    <a:pt x="144" y="282"/>
                  </a:lnTo>
                  <a:lnTo>
                    <a:pt x="142" y="277"/>
                  </a:lnTo>
                  <a:lnTo>
                    <a:pt x="140" y="271"/>
                  </a:lnTo>
                  <a:lnTo>
                    <a:pt x="140" y="263"/>
                  </a:lnTo>
                  <a:lnTo>
                    <a:pt x="138" y="257"/>
                  </a:lnTo>
                  <a:lnTo>
                    <a:pt x="138" y="250"/>
                  </a:lnTo>
                  <a:lnTo>
                    <a:pt x="140" y="236"/>
                  </a:lnTo>
                  <a:lnTo>
                    <a:pt x="142" y="225"/>
                  </a:lnTo>
                  <a:lnTo>
                    <a:pt x="144" y="214"/>
                  </a:lnTo>
                  <a:lnTo>
                    <a:pt x="148" y="202"/>
                  </a:lnTo>
                  <a:lnTo>
                    <a:pt x="153" y="191"/>
                  </a:lnTo>
                  <a:lnTo>
                    <a:pt x="159" y="181"/>
                  </a:lnTo>
                  <a:lnTo>
                    <a:pt x="167" y="171"/>
                  </a:lnTo>
                  <a:lnTo>
                    <a:pt x="174" y="162"/>
                  </a:lnTo>
                  <a:lnTo>
                    <a:pt x="184" y="154"/>
                  </a:lnTo>
                  <a:lnTo>
                    <a:pt x="194" y="147"/>
                  </a:lnTo>
                  <a:lnTo>
                    <a:pt x="203" y="141"/>
                  </a:lnTo>
                  <a:lnTo>
                    <a:pt x="215" y="135"/>
                  </a:lnTo>
                  <a:lnTo>
                    <a:pt x="226" y="131"/>
                  </a:lnTo>
                  <a:lnTo>
                    <a:pt x="238" y="129"/>
                  </a:lnTo>
                  <a:lnTo>
                    <a:pt x="249" y="128"/>
                  </a:lnTo>
                  <a:lnTo>
                    <a:pt x="262" y="126"/>
                  </a:lnTo>
                  <a:lnTo>
                    <a:pt x="266" y="126"/>
                  </a:lnTo>
                  <a:lnTo>
                    <a:pt x="268" y="126"/>
                  </a:lnTo>
                  <a:lnTo>
                    <a:pt x="272" y="128"/>
                  </a:lnTo>
                  <a:lnTo>
                    <a:pt x="276" y="128"/>
                  </a:lnTo>
                  <a:lnTo>
                    <a:pt x="280" y="128"/>
                  </a:lnTo>
                  <a:lnTo>
                    <a:pt x="282" y="128"/>
                  </a:lnTo>
                  <a:lnTo>
                    <a:pt x="285" y="128"/>
                  </a:lnTo>
                  <a:lnTo>
                    <a:pt x="289" y="129"/>
                  </a:lnTo>
                  <a:lnTo>
                    <a:pt x="289" y="128"/>
                  </a:lnTo>
                  <a:lnTo>
                    <a:pt x="289" y="126"/>
                  </a:lnTo>
                  <a:lnTo>
                    <a:pt x="289" y="124"/>
                  </a:lnTo>
                  <a:lnTo>
                    <a:pt x="289" y="110"/>
                  </a:lnTo>
                  <a:lnTo>
                    <a:pt x="291" y="99"/>
                  </a:lnTo>
                  <a:lnTo>
                    <a:pt x="293" y="87"/>
                  </a:lnTo>
                  <a:lnTo>
                    <a:pt x="299" y="76"/>
                  </a:lnTo>
                  <a:lnTo>
                    <a:pt x="303" y="64"/>
                  </a:lnTo>
                  <a:lnTo>
                    <a:pt x="310" y="55"/>
                  </a:lnTo>
                  <a:lnTo>
                    <a:pt x="316" y="45"/>
                  </a:lnTo>
                  <a:lnTo>
                    <a:pt x="326" y="36"/>
                  </a:lnTo>
                  <a:lnTo>
                    <a:pt x="333" y="28"/>
                  </a:lnTo>
                  <a:lnTo>
                    <a:pt x="343" y="21"/>
                  </a:lnTo>
                  <a:lnTo>
                    <a:pt x="353" y="15"/>
                  </a:lnTo>
                  <a:lnTo>
                    <a:pt x="364" y="9"/>
                  </a:lnTo>
                  <a:lnTo>
                    <a:pt x="376" y="5"/>
                  </a:lnTo>
                  <a:lnTo>
                    <a:pt x="387" y="1"/>
                  </a:lnTo>
                  <a:lnTo>
                    <a:pt x="400" y="0"/>
                  </a:lnTo>
                  <a:lnTo>
                    <a:pt x="412" y="0"/>
                  </a:lnTo>
                </a:path>
              </a:pathLst>
            </a:custGeom>
            <a:gradFill rotWithShape="0">
              <a:gsLst>
                <a:gs pos="0">
                  <a:srgbClr val="DDDDDD"/>
                </a:gs>
                <a:gs pos="50000">
                  <a:srgbClr val="DDDDDD">
                    <a:gamma/>
                    <a:shade val="76078"/>
                    <a:invGamma/>
                  </a:srgbClr>
                </a:gs>
                <a:gs pos="100000">
                  <a:srgbClr val="DDDDDD"/>
                </a:gs>
              </a:gsLst>
              <a:lin ang="5400000" scaled="1"/>
            </a:gradFill>
            <a:ln w="9525" cap="rnd">
              <a:noFill/>
              <a:round/>
              <a:headEnd type="none" w="sm" len="sm"/>
              <a:tailEnd type="none" w="sm" len="sm"/>
            </a:ln>
            <a:effectLst>
              <a:outerShdw dist="35921" dir="2700000" algn="ctr" rotWithShape="0">
                <a:schemeClr val="bg2"/>
              </a:outerShdw>
            </a:effectLst>
          </p:spPr>
          <p:txBody>
            <a:bodyPr/>
            <a:lstStyle/>
            <a:p>
              <a:endParaRPr lang="en-US"/>
            </a:p>
          </p:txBody>
        </p:sp>
        <p:sp>
          <p:nvSpPr>
            <p:cNvPr id="52431" name="Freeform 207"/>
            <p:cNvSpPr>
              <a:spLocks/>
            </p:cNvSpPr>
            <p:nvPr/>
          </p:nvSpPr>
          <p:spPr bwMode="auto">
            <a:xfrm>
              <a:off x="4385" y="2154"/>
              <a:ext cx="825" cy="1138"/>
            </a:xfrm>
            <a:custGeom>
              <a:avLst/>
              <a:gdLst/>
              <a:ahLst/>
              <a:cxnLst>
                <a:cxn ang="0">
                  <a:pos x="471" y="14"/>
                </a:cxn>
                <a:cxn ang="0">
                  <a:pos x="521" y="63"/>
                </a:cxn>
                <a:cxn ang="0">
                  <a:pos x="536" y="128"/>
                </a:cxn>
                <a:cxn ang="0">
                  <a:pos x="531" y="161"/>
                </a:cxn>
                <a:cxn ang="0">
                  <a:pos x="601" y="226"/>
                </a:cxn>
                <a:cxn ang="0">
                  <a:pos x="615" y="298"/>
                </a:cxn>
                <a:cxn ang="0">
                  <a:pos x="624" y="329"/>
                </a:cxn>
                <a:cxn ang="0">
                  <a:pos x="672" y="411"/>
                </a:cxn>
                <a:cxn ang="0">
                  <a:pos x="680" y="432"/>
                </a:cxn>
                <a:cxn ang="0">
                  <a:pos x="699" y="430"/>
                </a:cxn>
                <a:cxn ang="0">
                  <a:pos x="770" y="451"/>
                </a:cxn>
                <a:cxn ang="0">
                  <a:pos x="814" y="507"/>
                </a:cxn>
                <a:cxn ang="0">
                  <a:pos x="822" y="579"/>
                </a:cxn>
                <a:cxn ang="0">
                  <a:pos x="787" y="642"/>
                </a:cxn>
                <a:cxn ang="0">
                  <a:pos x="724" y="675"/>
                </a:cxn>
                <a:cxn ang="0">
                  <a:pos x="667" y="673"/>
                </a:cxn>
                <a:cxn ang="0">
                  <a:pos x="636" y="673"/>
                </a:cxn>
                <a:cxn ang="0">
                  <a:pos x="623" y="703"/>
                </a:cxn>
                <a:cxn ang="0">
                  <a:pos x="713" y="782"/>
                </a:cxn>
                <a:cxn ang="0">
                  <a:pos x="711" y="873"/>
                </a:cxn>
                <a:cxn ang="0">
                  <a:pos x="665" y="927"/>
                </a:cxn>
                <a:cxn ang="0">
                  <a:pos x="596" y="948"/>
                </a:cxn>
                <a:cxn ang="0">
                  <a:pos x="542" y="935"/>
                </a:cxn>
                <a:cxn ang="0">
                  <a:pos x="517" y="933"/>
                </a:cxn>
                <a:cxn ang="0">
                  <a:pos x="521" y="956"/>
                </a:cxn>
                <a:cxn ang="0">
                  <a:pos x="536" y="1015"/>
                </a:cxn>
                <a:cxn ang="0">
                  <a:pos x="513" y="1084"/>
                </a:cxn>
                <a:cxn ang="0">
                  <a:pos x="460" y="1128"/>
                </a:cxn>
                <a:cxn ang="0">
                  <a:pos x="387" y="1135"/>
                </a:cxn>
                <a:cxn ang="0">
                  <a:pos x="324" y="1103"/>
                </a:cxn>
                <a:cxn ang="0">
                  <a:pos x="289" y="1040"/>
                </a:cxn>
                <a:cxn ang="0">
                  <a:pos x="287" y="1002"/>
                </a:cxn>
                <a:cxn ang="0">
                  <a:pos x="272" y="982"/>
                </a:cxn>
                <a:cxn ang="0">
                  <a:pos x="226" y="946"/>
                </a:cxn>
                <a:cxn ang="0">
                  <a:pos x="172" y="969"/>
                </a:cxn>
                <a:cxn ang="0">
                  <a:pos x="103" y="961"/>
                </a:cxn>
                <a:cxn ang="0">
                  <a:pos x="50" y="917"/>
                </a:cxn>
                <a:cxn ang="0">
                  <a:pos x="29" y="847"/>
                </a:cxn>
                <a:cxn ang="0">
                  <a:pos x="61" y="763"/>
                </a:cxn>
                <a:cxn ang="0">
                  <a:pos x="76" y="719"/>
                </a:cxn>
                <a:cxn ang="0">
                  <a:pos x="75" y="688"/>
                </a:cxn>
                <a:cxn ang="0">
                  <a:pos x="44" y="661"/>
                </a:cxn>
                <a:cxn ang="0">
                  <a:pos x="0" y="566"/>
                </a:cxn>
                <a:cxn ang="0">
                  <a:pos x="44" y="470"/>
                </a:cxn>
                <a:cxn ang="0">
                  <a:pos x="69" y="434"/>
                </a:cxn>
                <a:cxn ang="0">
                  <a:pos x="75" y="379"/>
                </a:cxn>
                <a:cxn ang="0">
                  <a:pos x="149" y="300"/>
                </a:cxn>
                <a:cxn ang="0">
                  <a:pos x="138" y="264"/>
                </a:cxn>
                <a:cxn ang="0">
                  <a:pos x="147" y="201"/>
                </a:cxn>
                <a:cxn ang="0">
                  <a:pos x="191" y="147"/>
                </a:cxn>
                <a:cxn ang="0">
                  <a:pos x="262" y="126"/>
                </a:cxn>
                <a:cxn ang="0">
                  <a:pos x="282" y="128"/>
                </a:cxn>
                <a:cxn ang="0">
                  <a:pos x="287" y="111"/>
                </a:cxn>
                <a:cxn ang="0">
                  <a:pos x="316" y="44"/>
                </a:cxn>
                <a:cxn ang="0">
                  <a:pos x="375" y="4"/>
                </a:cxn>
              </a:cxnLst>
              <a:rect l="0" t="0" r="r" b="b"/>
              <a:pathLst>
                <a:path w="825" h="1138">
                  <a:moveTo>
                    <a:pt x="412" y="0"/>
                  </a:moveTo>
                  <a:lnTo>
                    <a:pt x="423" y="0"/>
                  </a:lnTo>
                  <a:lnTo>
                    <a:pt x="437" y="2"/>
                  </a:lnTo>
                  <a:lnTo>
                    <a:pt x="448" y="4"/>
                  </a:lnTo>
                  <a:lnTo>
                    <a:pt x="460" y="10"/>
                  </a:lnTo>
                  <a:lnTo>
                    <a:pt x="471" y="14"/>
                  </a:lnTo>
                  <a:lnTo>
                    <a:pt x="481" y="21"/>
                  </a:lnTo>
                  <a:lnTo>
                    <a:pt x="490" y="27"/>
                  </a:lnTo>
                  <a:lnTo>
                    <a:pt x="500" y="37"/>
                  </a:lnTo>
                  <a:lnTo>
                    <a:pt x="508" y="44"/>
                  </a:lnTo>
                  <a:lnTo>
                    <a:pt x="513" y="54"/>
                  </a:lnTo>
                  <a:lnTo>
                    <a:pt x="521" y="63"/>
                  </a:lnTo>
                  <a:lnTo>
                    <a:pt x="525" y="75"/>
                  </a:lnTo>
                  <a:lnTo>
                    <a:pt x="531" y="86"/>
                  </a:lnTo>
                  <a:lnTo>
                    <a:pt x="533" y="98"/>
                  </a:lnTo>
                  <a:lnTo>
                    <a:pt x="534" y="111"/>
                  </a:lnTo>
                  <a:lnTo>
                    <a:pt x="536" y="123"/>
                  </a:lnTo>
                  <a:lnTo>
                    <a:pt x="536" y="128"/>
                  </a:lnTo>
                  <a:lnTo>
                    <a:pt x="534" y="134"/>
                  </a:lnTo>
                  <a:lnTo>
                    <a:pt x="534" y="140"/>
                  </a:lnTo>
                  <a:lnTo>
                    <a:pt x="534" y="146"/>
                  </a:lnTo>
                  <a:lnTo>
                    <a:pt x="533" y="149"/>
                  </a:lnTo>
                  <a:lnTo>
                    <a:pt x="531" y="155"/>
                  </a:lnTo>
                  <a:lnTo>
                    <a:pt x="531" y="161"/>
                  </a:lnTo>
                  <a:lnTo>
                    <a:pt x="529" y="167"/>
                  </a:lnTo>
                  <a:lnTo>
                    <a:pt x="546" y="172"/>
                  </a:lnTo>
                  <a:lnTo>
                    <a:pt x="563" y="184"/>
                  </a:lnTo>
                  <a:lnTo>
                    <a:pt x="578" y="195"/>
                  </a:lnTo>
                  <a:lnTo>
                    <a:pt x="592" y="210"/>
                  </a:lnTo>
                  <a:lnTo>
                    <a:pt x="601" y="226"/>
                  </a:lnTo>
                  <a:lnTo>
                    <a:pt x="609" y="245"/>
                  </a:lnTo>
                  <a:lnTo>
                    <a:pt x="615" y="264"/>
                  </a:lnTo>
                  <a:lnTo>
                    <a:pt x="617" y="285"/>
                  </a:lnTo>
                  <a:lnTo>
                    <a:pt x="617" y="289"/>
                  </a:lnTo>
                  <a:lnTo>
                    <a:pt x="617" y="293"/>
                  </a:lnTo>
                  <a:lnTo>
                    <a:pt x="615" y="298"/>
                  </a:lnTo>
                  <a:lnTo>
                    <a:pt x="615" y="302"/>
                  </a:lnTo>
                  <a:lnTo>
                    <a:pt x="615" y="308"/>
                  </a:lnTo>
                  <a:lnTo>
                    <a:pt x="613" y="312"/>
                  </a:lnTo>
                  <a:lnTo>
                    <a:pt x="613" y="316"/>
                  </a:lnTo>
                  <a:lnTo>
                    <a:pt x="611" y="319"/>
                  </a:lnTo>
                  <a:lnTo>
                    <a:pt x="624" y="329"/>
                  </a:lnTo>
                  <a:lnTo>
                    <a:pt x="636" y="340"/>
                  </a:lnTo>
                  <a:lnTo>
                    <a:pt x="647" y="352"/>
                  </a:lnTo>
                  <a:lnTo>
                    <a:pt x="657" y="365"/>
                  </a:lnTo>
                  <a:lnTo>
                    <a:pt x="665" y="379"/>
                  </a:lnTo>
                  <a:lnTo>
                    <a:pt x="669" y="394"/>
                  </a:lnTo>
                  <a:lnTo>
                    <a:pt x="672" y="411"/>
                  </a:lnTo>
                  <a:lnTo>
                    <a:pt x="674" y="428"/>
                  </a:lnTo>
                  <a:lnTo>
                    <a:pt x="674" y="430"/>
                  </a:lnTo>
                  <a:lnTo>
                    <a:pt x="674" y="432"/>
                  </a:lnTo>
                  <a:lnTo>
                    <a:pt x="674" y="434"/>
                  </a:lnTo>
                  <a:lnTo>
                    <a:pt x="676" y="432"/>
                  </a:lnTo>
                  <a:lnTo>
                    <a:pt x="680" y="432"/>
                  </a:lnTo>
                  <a:lnTo>
                    <a:pt x="684" y="432"/>
                  </a:lnTo>
                  <a:lnTo>
                    <a:pt x="686" y="432"/>
                  </a:lnTo>
                  <a:lnTo>
                    <a:pt x="690" y="430"/>
                  </a:lnTo>
                  <a:lnTo>
                    <a:pt x="693" y="430"/>
                  </a:lnTo>
                  <a:lnTo>
                    <a:pt x="697" y="430"/>
                  </a:lnTo>
                  <a:lnTo>
                    <a:pt x="699" y="430"/>
                  </a:lnTo>
                  <a:lnTo>
                    <a:pt x="713" y="432"/>
                  </a:lnTo>
                  <a:lnTo>
                    <a:pt x="724" y="434"/>
                  </a:lnTo>
                  <a:lnTo>
                    <a:pt x="738" y="436"/>
                  </a:lnTo>
                  <a:lnTo>
                    <a:pt x="749" y="440"/>
                  </a:lnTo>
                  <a:lnTo>
                    <a:pt x="759" y="445"/>
                  </a:lnTo>
                  <a:lnTo>
                    <a:pt x="770" y="451"/>
                  </a:lnTo>
                  <a:lnTo>
                    <a:pt x="778" y="459"/>
                  </a:lnTo>
                  <a:lnTo>
                    <a:pt x="787" y="467"/>
                  </a:lnTo>
                  <a:lnTo>
                    <a:pt x="795" y="476"/>
                  </a:lnTo>
                  <a:lnTo>
                    <a:pt x="803" y="486"/>
                  </a:lnTo>
                  <a:lnTo>
                    <a:pt x="808" y="495"/>
                  </a:lnTo>
                  <a:lnTo>
                    <a:pt x="814" y="507"/>
                  </a:lnTo>
                  <a:lnTo>
                    <a:pt x="818" y="518"/>
                  </a:lnTo>
                  <a:lnTo>
                    <a:pt x="822" y="530"/>
                  </a:lnTo>
                  <a:lnTo>
                    <a:pt x="824" y="541"/>
                  </a:lnTo>
                  <a:lnTo>
                    <a:pt x="824" y="554"/>
                  </a:lnTo>
                  <a:lnTo>
                    <a:pt x="824" y="568"/>
                  </a:lnTo>
                  <a:lnTo>
                    <a:pt x="822" y="579"/>
                  </a:lnTo>
                  <a:lnTo>
                    <a:pt x="818" y="591"/>
                  </a:lnTo>
                  <a:lnTo>
                    <a:pt x="814" y="602"/>
                  </a:lnTo>
                  <a:lnTo>
                    <a:pt x="808" y="614"/>
                  </a:lnTo>
                  <a:lnTo>
                    <a:pt x="803" y="623"/>
                  </a:lnTo>
                  <a:lnTo>
                    <a:pt x="795" y="633"/>
                  </a:lnTo>
                  <a:lnTo>
                    <a:pt x="787" y="642"/>
                  </a:lnTo>
                  <a:lnTo>
                    <a:pt x="778" y="650"/>
                  </a:lnTo>
                  <a:lnTo>
                    <a:pt x="770" y="658"/>
                  </a:lnTo>
                  <a:lnTo>
                    <a:pt x="759" y="663"/>
                  </a:lnTo>
                  <a:lnTo>
                    <a:pt x="749" y="669"/>
                  </a:lnTo>
                  <a:lnTo>
                    <a:pt x="738" y="673"/>
                  </a:lnTo>
                  <a:lnTo>
                    <a:pt x="724" y="675"/>
                  </a:lnTo>
                  <a:lnTo>
                    <a:pt x="713" y="677"/>
                  </a:lnTo>
                  <a:lnTo>
                    <a:pt x="699" y="679"/>
                  </a:lnTo>
                  <a:lnTo>
                    <a:pt x="692" y="679"/>
                  </a:lnTo>
                  <a:lnTo>
                    <a:pt x="684" y="677"/>
                  </a:lnTo>
                  <a:lnTo>
                    <a:pt x="674" y="675"/>
                  </a:lnTo>
                  <a:lnTo>
                    <a:pt x="667" y="673"/>
                  </a:lnTo>
                  <a:lnTo>
                    <a:pt x="659" y="671"/>
                  </a:lnTo>
                  <a:lnTo>
                    <a:pt x="651" y="669"/>
                  </a:lnTo>
                  <a:lnTo>
                    <a:pt x="646" y="665"/>
                  </a:lnTo>
                  <a:lnTo>
                    <a:pt x="638" y="661"/>
                  </a:lnTo>
                  <a:lnTo>
                    <a:pt x="636" y="667"/>
                  </a:lnTo>
                  <a:lnTo>
                    <a:pt x="636" y="673"/>
                  </a:lnTo>
                  <a:lnTo>
                    <a:pt x="634" y="679"/>
                  </a:lnTo>
                  <a:lnTo>
                    <a:pt x="632" y="684"/>
                  </a:lnTo>
                  <a:lnTo>
                    <a:pt x="630" y="688"/>
                  </a:lnTo>
                  <a:lnTo>
                    <a:pt x="626" y="694"/>
                  </a:lnTo>
                  <a:lnTo>
                    <a:pt x="624" y="700"/>
                  </a:lnTo>
                  <a:lnTo>
                    <a:pt x="623" y="703"/>
                  </a:lnTo>
                  <a:lnTo>
                    <a:pt x="642" y="709"/>
                  </a:lnTo>
                  <a:lnTo>
                    <a:pt x="661" y="719"/>
                  </a:lnTo>
                  <a:lnTo>
                    <a:pt x="678" y="732"/>
                  </a:lnTo>
                  <a:lnTo>
                    <a:pt x="692" y="747"/>
                  </a:lnTo>
                  <a:lnTo>
                    <a:pt x="703" y="763"/>
                  </a:lnTo>
                  <a:lnTo>
                    <a:pt x="713" y="782"/>
                  </a:lnTo>
                  <a:lnTo>
                    <a:pt x="718" y="803"/>
                  </a:lnTo>
                  <a:lnTo>
                    <a:pt x="720" y="824"/>
                  </a:lnTo>
                  <a:lnTo>
                    <a:pt x="720" y="837"/>
                  </a:lnTo>
                  <a:lnTo>
                    <a:pt x="718" y="849"/>
                  </a:lnTo>
                  <a:lnTo>
                    <a:pt x="715" y="862"/>
                  </a:lnTo>
                  <a:lnTo>
                    <a:pt x="711" y="873"/>
                  </a:lnTo>
                  <a:lnTo>
                    <a:pt x="705" y="883"/>
                  </a:lnTo>
                  <a:lnTo>
                    <a:pt x="699" y="895"/>
                  </a:lnTo>
                  <a:lnTo>
                    <a:pt x="692" y="904"/>
                  </a:lnTo>
                  <a:lnTo>
                    <a:pt x="684" y="912"/>
                  </a:lnTo>
                  <a:lnTo>
                    <a:pt x="674" y="919"/>
                  </a:lnTo>
                  <a:lnTo>
                    <a:pt x="665" y="927"/>
                  </a:lnTo>
                  <a:lnTo>
                    <a:pt x="655" y="933"/>
                  </a:lnTo>
                  <a:lnTo>
                    <a:pt x="644" y="938"/>
                  </a:lnTo>
                  <a:lnTo>
                    <a:pt x="632" y="942"/>
                  </a:lnTo>
                  <a:lnTo>
                    <a:pt x="621" y="946"/>
                  </a:lnTo>
                  <a:lnTo>
                    <a:pt x="609" y="948"/>
                  </a:lnTo>
                  <a:lnTo>
                    <a:pt x="596" y="948"/>
                  </a:lnTo>
                  <a:lnTo>
                    <a:pt x="586" y="948"/>
                  </a:lnTo>
                  <a:lnTo>
                    <a:pt x="577" y="946"/>
                  </a:lnTo>
                  <a:lnTo>
                    <a:pt x="567" y="944"/>
                  </a:lnTo>
                  <a:lnTo>
                    <a:pt x="557" y="942"/>
                  </a:lnTo>
                  <a:lnTo>
                    <a:pt x="550" y="938"/>
                  </a:lnTo>
                  <a:lnTo>
                    <a:pt x="542" y="935"/>
                  </a:lnTo>
                  <a:lnTo>
                    <a:pt x="533" y="931"/>
                  </a:lnTo>
                  <a:lnTo>
                    <a:pt x="525" y="927"/>
                  </a:lnTo>
                  <a:lnTo>
                    <a:pt x="523" y="927"/>
                  </a:lnTo>
                  <a:lnTo>
                    <a:pt x="521" y="929"/>
                  </a:lnTo>
                  <a:lnTo>
                    <a:pt x="519" y="931"/>
                  </a:lnTo>
                  <a:lnTo>
                    <a:pt x="517" y="933"/>
                  </a:lnTo>
                  <a:lnTo>
                    <a:pt x="515" y="935"/>
                  </a:lnTo>
                  <a:lnTo>
                    <a:pt x="513" y="937"/>
                  </a:lnTo>
                  <a:lnTo>
                    <a:pt x="511" y="937"/>
                  </a:lnTo>
                  <a:lnTo>
                    <a:pt x="510" y="938"/>
                  </a:lnTo>
                  <a:lnTo>
                    <a:pt x="515" y="946"/>
                  </a:lnTo>
                  <a:lnTo>
                    <a:pt x="521" y="956"/>
                  </a:lnTo>
                  <a:lnTo>
                    <a:pt x="525" y="965"/>
                  </a:lnTo>
                  <a:lnTo>
                    <a:pt x="529" y="973"/>
                  </a:lnTo>
                  <a:lnTo>
                    <a:pt x="533" y="984"/>
                  </a:lnTo>
                  <a:lnTo>
                    <a:pt x="534" y="994"/>
                  </a:lnTo>
                  <a:lnTo>
                    <a:pt x="534" y="1003"/>
                  </a:lnTo>
                  <a:lnTo>
                    <a:pt x="536" y="1015"/>
                  </a:lnTo>
                  <a:lnTo>
                    <a:pt x="534" y="1026"/>
                  </a:lnTo>
                  <a:lnTo>
                    <a:pt x="533" y="1040"/>
                  </a:lnTo>
                  <a:lnTo>
                    <a:pt x="531" y="1051"/>
                  </a:lnTo>
                  <a:lnTo>
                    <a:pt x="525" y="1063"/>
                  </a:lnTo>
                  <a:lnTo>
                    <a:pt x="521" y="1074"/>
                  </a:lnTo>
                  <a:lnTo>
                    <a:pt x="513" y="1084"/>
                  </a:lnTo>
                  <a:lnTo>
                    <a:pt x="508" y="1093"/>
                  </a:lnTo>
                  <a:lnTo>
                    <a:pt x="500" y="1103"/>
                  </a:lnTo>
                  <a:lnTo>
                    <a:pt x="490" y="1110"/>
                  </a:lnTo>
                  <a:lnTo>
                    <a:pt x="481" y="1116"/>
                  </a:lnTo>
                  <a:lnTo>
                    <a:pt x="471" y="1124"/>
                  </a:lnTo>
                  <a:lnTo>
                    <a:pt x="460" y="1128"/>
                  </a:lnTo>
                  <a:lnTo>
                    <a:pt x="448" y="1133"/>
                  </a:lnTo>
                  <a:lnTo>
                    <a:pt x="437" y="1135"/>
                  </a:lnTo>
                  <a:lnTo>
                    <a:pt x="423" y="1137"/>
                  </a:lnTo>
                  <a:lnTo>
                    <a:pt x="412" y="1137"/>
                  </a:lnTo>
                  <a:lnTo>
                    <a:pt x="398" y="1137"/>
                  </a:lnTo>
                  <a:lnTo>
                    <a:pt x="387" y="1135"/>
                  </a:lnTo>
                  <a:lnTo>
                    <a:pt x="375" y="1133"/>
                  </a:lnTo>
                  <a:lnTo>
                    <a:pt x="364" y="1128"/>
                  </a:lnTo>
                  <a:lnTo>
                    <a:pt x="352" y="1124"/>
                  </a:lnTo>
                  <a:lnTo>
                    <a:pt x="343" y="1116"/>
                  </a:lnTo>
                  <a:lnTo>
                    <a:pt x="333" y="1110"/>
                  </a:lnTo>
                  <a:lnTo>
                    <a:pt x="324" y="1103"/>
                  </a:lnTo>
                  <a:lnTo>
                    <a:pt x="316" y="1093"/>
                  </a:lnTo>
                  <a:lnTo>
                    <a:pt x="308" y="1084"/>
                  </a:lnTo>
                  <a:lnTo>
                    <a:pt x="303" y="1074"/>
                  </a:lnTo>
                  <a:lnTo>
                    <a:pt x="297" y="1063"/>
                  </a:lnTo>
                  <a:lnTo>
                    <a:pt x="293" y="1051"/>
                  </a:lnTo>
                  <a:lnTo>
                    <a:pt x="289" y="1040"/>
                  </a:lnTo>
                  <a:lnTo>
                    <a:pt x="287" y="1026"/>
                  </a:lnTo>
                  <a:lnTo>
                    <a:pt x="287" y="1015"/>
                  </a:lnTo>
                  <a:lnTo>
                    <a:pt x="287" y="1011"/>
                  </a:lnTo>
                  <a:lnTo>
                    <a:pt x="287" y="1007"/>
                  </a:lnTo>
                  <a:lnTo>
                    <a:pt x="287" y="1005"/>
                  </a:lnTo>
                  <a:lnTo>
                    <a:pt x="287" y="1002"/>
                  </a:lnTo>
                  <a:lnTo>
                    <a:pt x="289" y="998"/>
                  </a:lnTo>
                  <a:lnTo>
                    <a:pt x="289" y="996"/>
                  </a:lnTo>
                  <a:lnTo>
                    <a:pt x="289" y="992"/>
                  </a:lnTo>
                  <a:lnTo>
                    <a:pt x="289" y="990"/>
                  </a:lnTo>
                  <a:lnTo>
                    <a:pt x="282" y="986"/>
                  </a:lnTo>
                  <a:lnTo>
                    <a:pt x="272" y="982"/>
                  </a:lnTo>
                  <a:lnTo>
                    <a:pt x="262" y="979"/>
                  </a:lnTo>
                  <a:lnTo>
                    <a:pt x="255" y="973"/>
                  </a:lnTo>
                  <a:lnTo>
                    <a:pt x="247" y="967"/>
                  </a:lnTo>
                  <a:lnTo>
                    <a:pt x="239" y="959"/>
                  </a:lnTo>
                  <a:lnTo>
                    <a:pt x="234" y="954"/>
                  </a:lnTo>
                  <a:lnTo>
                    <a:pt x="226" y="946"/>
                  </a:lnTo>
                  <a:lnTo>
                    <a:pt x="218" y="952"/>
                  </a:lnTo>
                  <a:lnTo>
                    <a:pt x="211" y="958"/>
                  </a:lnTo>
                  <a:lnTo>
                    <a:pt x="201" y="961"/>
                  </a:lnTo>
                  <a:lnTo>
                    <a:pt x="191" y="965"/>
                  </a:lnTo>
                  <a:lnTo>
                    <a:pt x="182" y="967"/>
                  </a:lnTo>
                  <a:lnTo>
                    <a:pt x="172" y="969"/>
                  </a:lnTo>
                  <a:lnTo>
                    <a:pt x="163" y="971"/>
                  </a:lnTo>
                  <a:lnTo>
                    <a:pt x="151" y="971"/>
                  </a:lnTo>
                  <a:lnTo>
                    <a:pt x="140" y="971"/>
                  </a:lnTo>
                  <a:lnTo>
                    <a:pt x="126" y="969"/>
                  </a:lnTo>
                  <a:lnTo>
                    <a:pt x="115" y="965"/>
                  </a:lnTo>
                  <a:lnTo>
                    <a:pt x="103" y="961"/>
                  </a:lnTo>
                  <a:lnTo>
                    <a:pt x="94" y="956"/>
                  </a:lnTo>
                  <a:lnTo>
                    <a:pt x="82" y="950"/>
                  </a:lnTo>
                  <a:lnTo>
                    <a:pt x="73" y="942"/>
                  </a:lnTo>
                  <a:lnTo>
                    <a:pt x="65" y="935"/>
                  </a:lnTo>
                  <a:lnTo>
                    <a:pt x="55" y="927"/>
                  </a:lnTo>
                  <a:lnTo>
                    <a:pt x="50" y="917"/>
                  </a:lnTo>
                  <a:lnTo>
                    <a:pt x="42" y="906"/>
                  </a:lnTo>
                  <a:lnTo>
                    <a:pt x="38" y="896"/>
                  </a:lnTo>
                  <a:lnTo>
                    <a:pt x="34" y="885"/>
                  </a:lnTo>
                  <a:lnTo>
                    <a:pt x="31" y="873"/>
                  </a:lnTo>
                  <a:lnTo>
                    <a:pt x="29" y="860"/>
                  </a:lnTo>
                  <a:lnTo>
                    <a:pt x="29" y="847"/>
                  </a:lnTo>
                  <a:lnTo>
                    <a:pt x="29" y="831"/>
                  </a:lnTo>
                  <a:lnTo>
                    <a:pt x="32" y="816"/>
                  </a:lnTo>
                  <a:lnTo>
                    <a:pt x="36" y="801"/>
                  </a:lnTo>
                  <a:lnTo>
                    <a:pt x="44" y="788"/>
                  </a:lnTo>
                  <a:lnTo>
                    <a:pt x="52" y="774"/>
                  </a:lnTo>
                  <a:lnTo>
                    <a:pt x="61" y="763"/>
                  </a:lnTo>
                  <a:lnTo>
                    <a:pt x="73" y="753"/>
                  </a:lnTo>
                  <a:lnTo>
                    <a:pt x="86" y="744"/>
                  </a:lnTo>
                  <a:lnTo>
                    <a:pt x="82" y="738"/>
                  </a:lnTo>
                  <a:lnTo>
                    <a:pt x="80" y="732"/>
                  </a:lnTo>
                  <a:lnTo>
                    <a:pt x="78" y="724"/>
                  </a:lnTo>
                  <a:lnTo>
                    <a:pt x="76" y="719"/>
                  </a:lnTo>
                  <a:lnTo>
                    <a:pt x="76" y="713"/>
                  </a:lnTo>
                  <a:lnTo>
                    <a:pt x="75" y="705"/>
                  </a:lnTo>
                  <a:lnTo>
                    <a:pt x="75" y="700"/>
                  </a:lnTo>
                  <a:lnTo>
                    <a:pt x="75" y="692"/>
                  </a:lnTo>
                  <a:lnTo>
                    <a:pt x="75" y="690"/>
                  </a:lnTo>
                  <a:lnTo>
                    <a:pt x="75" y="688"/>
                  </a:lnTo>
                  <a:lnTo>
                    <a:pt x="75" y="686"/>
                  </a:lnTo>
                  <a:lnTo>
                    <a:pt x="75" y="684"/>
                  </a:lnTo>
                  <a:lnTo>
                    <a:pt x="75" y="682"/>
                  </a:lnTo>
                  <a:lnTo>
                    <a:pt x="75" y="681"/>
                  </a:lnTo>
                  <a:lnTo>
                    <a:pt x="59" y="671"/>
                  </a:lnTo>
                  <a:lnTo>
                    <a:pt x="44" y="661"/>
                  </a:lnTo>
                  <a:lnTo>
                    <a:pt x="31" y="648"/>
                  </a:lnTo>
                  <a:lnTo>
                    <a:pt x="21" y="635"/>
                  </a:lnTo>
                  <a:lnTo>
                    <a:pt x="11" y="619"/>
                  </a:lnTo>
                  <a:lnTo>
                    <a:pt x="6" y="602"/>
                  </a:lnTo>
                  <a:lnTo>
                    <a:pt x="0" y="585"/>
                  </a:lnTo>
                  <a:lnTo>
                    <a:pt x="0" y="566"/>
                  </a:lnTo>
                  <a:lnTo>
                    <a:pt x="0" y="547"/>
                  </a:lnTo>
                  <a:lnTo>
                    <a:pt x="4" y="530"/>
                  </a:lnTo>
                  <a:lnTo>
                    <a:pt x="11" y="512"/>
                  </a:lnTo>
                  <a:lnTo>
                    <a:pt x="19" y="497"/>
                  </a:lnTo>
                  <a:lnTo>
                    <a:pt x="31" y="484"/>
                  </a:lnTo>
                  <a:lnTo>
                    <a:pt x="44" y="470"/>
                  </a:lnTo>
                  <a:lnTo>
                    <a:pt x="57" y="461"/>
                  </a:lnTo>
                  <a:lnTo>
                    <a:pt x="75" y="453"/>
                  </a:lnTo>
                  <a:lnTo>
                    <a:pt x="73" y="447"/>
                  </a:lnTo>
                  <a:lnTo>
                    <a:pt x="71" y="444"/>
                  </a:lnTo>
                  <a:lnTo>
                    <a:pt x="71" y="440"/>
                  </a:lnTo>
                  <a:lnTo>
                    <a:pt x="69" y="434"/>
                  </a:lnTo>
                  <a:lnTo>
                    <a:pt x="69" y="430"/>
                  </a:lnTo>
                  <a:lnTo>
                    <a:pt x="69" y="426"/>
                  </a:lnTo>
                  <a:lnTo>
                    <a:pt x="69" y="421"/>
                  </a:lnTo>
                  <a:lnTo>
                    <a:pt x="69" y="417"/>
                  </a:lnTo>
                  <a:lnTo>
                    <a:pt x="71" y="398"/>
                  </a:lnTo>
                  <a:lnTo>
                    <a:pt x="75" y="379"/>
                  </a:lnTo>
                  <a:lnTo>
                    <a:pt x="82" y="361"/>
                  </a:lnTo>
                  <a:lnTo>
                    <a:pt x="92" y="346"/>
                  </a:lnTo>
                  <a:lnTo>
                    <a:pt x="103" y="331"/>
                  </a:lnTo>
                  <a:lnTo>
                    <a:pt x="117" y="319"/>
                  </a:lnTo>
                  <a:lnTo>
                    <a:pt x="132" y="308"/>
                  </a:lnTo>
                  <a:lnTo>
                    <a:pt x="149" y="300"/>
                  </a:lnTo>
                  <a:lnTo>
                    <a:pt x="145" y="295"/>
                  </a:lnTo>
                  <a:lnTo>
                    <a:pt x="144" y="289"/>
                  </a:lnTo>
                  <a:lnTo>
                    <a:pt x="142" y="283"/>
                  </a:lnTo>
                  <a:lnTo>
                    <a:pt x="140" y="275"/>
                  </a:lnTo>
                  <a:lnTo>
                    <a:pt x="140" y="270"/>
                  </a:lnTo>
                  <a:lnTo>
                    <a:pt x="138" y="264"/>
                  </a:lnTo>
                  <a:lnTo>
                    <a:pt x="138" y="256"/>
                  </a:lnTo>
                  <a:lnTo>
                    <a:pt x="138" y="249"/>
                  </a:lnTo>
                  <a:lnTo>
                    <a:pt x="138" y="237"/>
                  </a:lnTo>
                  <a:lnTo>
                    <a:pt x="140" y="224"/>
                  </a:lnTo>
                  <a:lnTo>
                    <a:pt x="144" y="212"/>
                  </a:lnTo>
                  <a:lnTo>
                    <a:pt x="147" y="201"/>
                  </a:lnTo>
                  <a:lnTo>
                    <a:pt x="153" y="191"/>
                  </a:lnTo>
                  <a:lnTo>
                    <a:pt x="159" y="180"/>
                  </a:lnTo>
                  <a:lnTo>
                    <a:pt x="167" y="170"/>
                  </a:lnTo>
                  <a:lnTo>
                    <a:pt x="174" y="163"/>
                  </a:lnTo>
                  <a:lnTo>
                    <a:pt x="182" y="155"/>
                  </a:lnTo>
                  <a:lnTo>
                    <a:pt x="191" y="147"/>
                  </a:lnTo>
                  <a:lnTo>
                    <a:pt x="203" y="142"/>
                  </a:lnTo>
                  <a:lnTo>
                    <a:pt x="213" y="136"/>
                  </a:lnTo>
                  <a:lnTo>
                    <a:pt x="224" y="132"/>
                  </a:lnTo>
                  <a:lnTo>
                    <a:pt x="237" y="128"/>
                  </a:lnTo>
                  <a:lnTo>
                    <a:pt x="249" y="126"/>
                  </a:lnTo>
                  <a:lnTo>
                    <a:pt x="262" y="126"/>
                  </a:lnTo>
                  <a:lnTo>
                    <a:pt x="264" y="126"/>
                  </a:lnTo>
                  <a:lnTo>
                    <a:pt x="268" y="126"/>
                  </a:lnTo>
                  <a:lnTo>
                    <a:pt x="272" y="126"/>
                  </a:lnTo>
                  <a:lnTo>
                    <a:pt x="274" y="126"/>
                  </a:lnTo>
                  <a:lnTo>
                    <a:pt x="278" y="126"/>
                  </a:lnTo>
                  <a:lnTo>
                    <a:pt x="282" y="128"/>
                  </a:lnTo>
                  <a:lnTo>
                    <a:pt x="285" y="128"/>
                  </a:lnTo>
                  <a:lnTo>
                    <a:pt x="287" y="128"/>
                  </a:lnTo>
                  <a:lnTo>
                    <a:pt x="287" y="126"/>
                  </a:lnTo>
                  <a:lnTo>
                    <a:pt x="287" y="124"/>
                  </a:lnTo>
                  <a:lnTo>
                    <a:pt x="287" y="123"/>
                  </a:lnTo>
                  <a:lnTo>
                    <a:pt x="287" y="111"/>
                  </a:lnTo>
                  <a:lnTo>
                    <a:pt x="289" y="98"/>
                  </a:lnTo>
                  <a:lnTo>
                    <a:pt x="293" y="86"/>
                  </a:lnTo>
                  <a:lnTo>
                    <a:pt x="297" y="75"/>
                  </a:lnTo>
                  <a:lnTo>
                    <a:pt x="303" y="63"/>
                  </a:lnTo>
                  <a:lnTo>
                    <a:pt x="308" y="54"/>
                  </a:lnTo>
                  <a:lnTo>
                    <a:pt x="316" y="44"/>
                  </a:lnTo>
                  <a:lnTo>
                    <a:pt x="324" y="37"/>
                  </a:lnTo>
                  <a:lnTo>
                    <a:pt x="333" y="27"/>
                  </a:lnTo>
                  <a:lnTo>
                    <a:pt x="343" y="21"/>
                  </a:lnTo>
                  <a:lnTo>
                    <a:pt x="352" y="14"/>
                  </a:lnTo>
                  <a:lnTo>
                    <a:pt x="364" y="10"/>
                  </a:lnTo>
                  <a:lnTo>
                    <a:pt x="375" y="4"/>
                  </a:lnTo>
                  <a:lnTo>
                    <a:pt x="387" y="2"/>
                  </a:lnTo>
                  <a:lnTo>
                    <a:pt x="398" y="0"/>
                  </a:lnTo>
                  <a:lnTo>
                    <a:pt x="412" y="0"/>
                  </a:lnTo>
                </a:path>
              </a:pathLst>
            </a:custGeom>
            <a:gradFill rotWithShape="0">
              <a:gsLst>
                <a:gs pos="0">
                  <a:srgbClr val="DDDDDD"/>
                </a:gs>
                <a:gs pos="50000">
                  <a:srgbClr val="DDDDDD">
                    <a:gamma/>
                    <a:shade val="76078"/>
                    <a:invGamma/>
                  </a:srgbClr>
                </a:gs>
                <a:gs pos="100000">
                  <a:srgbClr val="DDDDDD"/>
                </a:gs>
              </a:gsLst>
              <a:lin ang="5400000" scaled="1"/>
            </a:gradFill>
            <a:ln w="9525" cap="rnd">
              <a:noFill/>
              <a:round/>
              <a:headEnd type="none" w="sm" len="sm"/>
              <a:tailEnd type="none" w="sm" len="sm"/>
            </a:ln>
            <a:effectLst>
              <a:outerShdw dist="35921" dir="2700000" algn="ctr" rotWithShape="0">
                <a:schemeClr val="bg2"/>
              </a:outerShdw>
            </a:effectLst>
          </p:spPr>
          <p:txBody>
            <a:bodyPr/>
            <a:lstStyle/>
            <a:p>
              <a:endParaRPr lang="en-US"/>
            </a:p>
          </p:txBody>
        </p:sp>
        <p:sp>
          <p:nvSpPr>
            <p:cNvPr id="52432" name="Freeform 208"/>
            <p:cNvSpPr>
              <a:spLocks/>
            </p:cNvSpPr>
            <p:nvPr/>
          </p:nvSpPr>
          <p:spPr bwMode="auto">
            <a:xfrm>
              <a:off x="4385" y="2154"/>
              <a:ext cx="825" cy="1138"/>
            </a:xfrm>
            <a:custGeom>
              <a:avLst/>
              <a:gdLst/>
              <a:ahLst/>
              <a:cxnLst>
                <a:cxn ang="0">
                  <a:pos x="471" y="14"/>
                </a:cxn>
                <a:cxn ang="0">
                  <a:pos x="521" y="63"/>
                </a:cxn>
                <a:cxn ang="0">
                  <a:pos x="536" y="128"/>
                </a:cxn>
                <a:cxn ang="0">
                  <a:pos x="531" y="161"/>
                </a:cxn>
                <a:cxn ang="0">
                  <a:pos x="601" y="226"/>
                </a:cxn>
                <a:cxn ang="0">
                  <a:pos x="615" y="298"/>
                </a:cxn>
                <a:cxn ang="0">
                  <a:pos x="624" y="329"/>
                </a:cxn>
                <a:cxn ang="0">
                  <a:pos x="672" y="411"/>
                </a:cxn>
                <a:cxn ang="0">
                  <a:pos x="680" y="432"/>
                </a:cxn>
                <a:cxn ang="0">
                  <a:pos x="699" y="430"/>
                </a:cxn>
                <a:cxn ang="0">
                  <a:pos x="770" y="451"/>
                </a:cxn>
                <a:cxn ang="0">
                  <a:pos x="814" y="507"/>
                </a:cxn>
                <a:cxn ang="0">
                  <a:pos x="822" y="579"/>
                </a:cxn>
                <a:cxn ang="0">
                  <a:pos x="787" y="642"/>
                </a:cxn>
                <a:cxn ang="0">
                  <a:pos x="724" y="675"/>
                </a:cxn>
                <a:cxn ang="0">
                  <a:pos x="667" y="673"/>
                </a:cxn>
                <a:cxn ang="0">
                  <a:pos x="636" y="673"/>
                </a:cxn>
                <a:cxn ang="0">
                  <a:pos x="623" y="703"/>
                </a:cxn>
                <a:cxn ang="0">
                  <a:pos x="713" y="782"/>
                </a:cxn>
                <a:cxn ang="0">
                  <a:pos x="711" y="873"/>
                </a:cxn>
                <a:cxn ang="0">
                  <a:pos x="665" y="927"/>
                </a:cxn>
                <a:cxn ang="0">
                  <a:pos x="596" y="948"/>
                </a:cxn>
                <a:cxn ang="0">
                  <a:pos x="542" y="935"/>
                </a:cxn>
                <a:cxn ang="0">
                  <a:pos x="517" y="933"/>
                </a:cxn>
                <a:cxn ang="0">
                  <a:pos x="521" y="956"/>
                </a:cxn>
                <a:cxn ang="0">
                  <a:pos x="536" y="1015"/>
                </a:cxn>
                <a:cxn ang="0">
                  <a:pos x="513" y="1084"/>
                </a:cxn>
                <a:cxn ang="0">
                  <a:pos x="460" y="1128"/>
                </a:cxn>
                <a:cxn ang="0">
                  <a:pos x="387" y="1135"/>
                </a:cxn>
                <a:cxn ang="0">
                  <a:pos x="324" y="1103"/>
                </a:cxn>
                <a:cxn ang="0">
                  <a:pos x="289" y="1040"/>
                </a:cxn>
                <a:cxn ang="0">
                  <a:pos x="287" y="1002"/>
                </a:cxn>
                <a:cxn ang="0">
                  <a:pos x="272" y="982"/>
                </a:cxn>
                <a:cxn ang="0">
                  <a:pos x="226" y="946"/>
                </a:cxn>
                <a:cxn ang="0">
                  <a:pos x="172" y="969"/>
                </a:cxn>
                <a:cxn ang="0">
                  <a:pos x="103" y="961"/>
                </a:cxn>
                <a:cxn ang="0">
                  <a:pos x="50" y="917"/>
                </a:cxn>
                <a:cxn ang="0">
                  <a:pos x="29" y="847"/>
                </a:cxn>
                <a:cxn ang="0">
                  <a:pos x="61" y="763"/>
                </a:cxn>
                <a:cxn ang="0">
                  <a:pos x="76" y="719"/>
                </a:cxn>
                <a:cxn ang="0">
                  <a:pos x="75" y="688"/>
                </a:cxn>
                <a:cxn ang="0">
                  <a:pos x="44" y="661"/>
                </a:cxn>
                <a:cxn ang="0">
                  <a:pos x="0" y="566"/>
                </a:cxn>
                <a:cxn ang="0">
                  <a:pos x="44" y="470"/>
                </a:cxn>
                <a:cxn ang="0">
                  <a:pos x="69" y="434"/>
                </a:cxn>
                <a:cxn ang="0">
                  <a:pos x="75" y="379"/>
                </a:cxn>
                <a:cxn ang="0">
                  <a:pos x="149" y="300"/>
                </a:cxn>
                <a:cxn ang="0">
                  <a:pos x="138" y="264"/>
                </a:cxn>
                <a:cxn ang="0">
                  <a:pos x="147" y="201"/>
                </a:cxn>
                <a:cxn ang="0">
                  <a:pos x="191" y="147"/>
                </a:cxn>
                <a:cxn ang="0">
                  <a:pos x="262" y="126"/>
                </a:cxn>
                <a:cxn ang="0">
                  <a:pos x="282" y="128"/>
                </a:cxn>
                <a:cxn ang="0">
                  <a:pos x="287" y="111"/>
                </a:cxn>
                <a:cxn ang="0">
                  <a:pos x="316" y="44"/>
                </a:cxn>
                <a:cxn ang="0">
                  <a:pos x="375" y="4"/>
                </a:cxn>
              </a:cxnLst>
              <a:rect l="0" t="0" r="r" b="b"/>
              <a:pathLst>
                <a:path w="825" h="1138">
                  <a:moveTo>
                    <a:pt x="412" y="0"/>
                  </a:moveTo>
                  <a:lnTo>
                    <a:pt x="423" y="0"/>
                  </a:lnTo>
                  <a:lnTo>
                    <a:pt x="437" y="2"/>
                  </a:lnTo>
                  <a:lnTo>
                    <a:pt x="448" y="4"/>
                  </a:lnTo>
                  <a:lnTo>
                    <a:pt x="460" y="10"/>
                  </a:lnTo>
                  <a:lnTo>
                    <a:pt x="471" y="14"/>
                  </a:lnTo>
                  <a:lnTo>
                    <a:pt x="481" y="21"/>
                  </a:lnTo>
                  <a:lnTo>
                    <a:pt x="490" y="27"/>
                  </a:lnTo>
                  <a:lnTo>
                    <a:pt x="500" y="37"/>
                  </a:lnTo>
                  <a:lnTo>
                    <a:pt x="508" y="44"/>
                  </a:lnTo>
                  <a:lnTo>
                    <a:pt x="513" y="54"/>
                  </a:lnTo>
                  <a:lnTo>
                    <a:pt x="521" y="63"/>
                  </a:lnTo>
                  <a:lnTo>
                    <a:pt x="525" y="75"/>
                  </a:lnTo>
                  <a:lnTo>
                    <a:pt x="531" y="86"/>
                  </a:lnTo>
                  <a:lnTo>
                    <a:pt x="533" y="98"/>
                  </a:lnTo>
                  <a:lnTo>
                    <a:pt x="534" y="111"/>
                  </a:lnTo>
                  <a:lnTo>
                    <a:pt x="536" y="123"/>
                  </a:lnTo>
                  <a:lnTo>
                    <a:pt x="536" y="128"/>
                  </a:lnTo>
                  <a:lnTo>
                    <a:pt x="534" y="134"/>
                  </a:lnTo>
                  <a:lnTo>
                    <a:pt x="534" y="140"/>
                  </a:lnTo>
                  <a:lnTo>
                    <a:pt x="534" y="146"/>
                  </a:lnTo>
                  <a:lnTo>
                    <a:pt x="533" y="149"/>
                  </a:lnTo>
                  <a:lnTo>
                    <a:pt x="531" y="155"/>
                  </a:lnTo>
                  <a:lnTo>
                    <a:pt x="531" y="161"/>
                  </a:lnTo>
                  <a:lnTo>
                    <a:pt x="529" y="167"/>
                  </a:lnTo>
                  <a:lnTo>
                    <a:pt x="546" y="172"/>
                  </a:lnTo>
                  <a:lnTo>
                    <a:pt x="563" y="184"/>
                  </a:lnTo>
                  <a:lnTo>
                    <a:pt x="578" y="195"/>
                  </a:lnTo>
                  <a:lnTo>
                    <a:pt x="592" y="210"/>
                  </a:lnTo>
                  <a:lnTo>
                    <a:pt x="601" y="226"/>
                  </a:lnTo>
                  <a:lnTo>
                    <a:pt x="609" y="245"/>
                  </a:lnTo>
                  <a:lnTo>
                    <a:pt x="615" y="264"/>
                  </a:lnTo>
                  <a:lnTo>
                    <a:pt x="617" y="285"/>
                  </a:lnTo>
                  <a:lnTo>
                    <a:pt x="617" y="289"/>
                  </a:lnTo>
                  <a:lnTo>
                    <a:pt x="617" y="293"/>
                  </a:lnTo>
                  <a:lnTo>
                    <a:pt x="615" y="298"/>
                  </a:lnTo>
                  <a:lnTo>
                    <a:pt x="615" y="302"/>
                  </a:lnTo>
                  <a:lnTo>
                    <a:pt x="615" y="308"/>
                  </a:lnTo>
                  <a:lnTo>
                    <a:pt x="613" y="312"/>
                  </a:lnTo>
                  <a:lnTo>
                    <a:pt x="613" y="316"/>
                  </a:lnTo>
                  <a:lnTo>
                    <a:pt x="611" y="319"/>
                  </a:lnTo>
                  <a:lnTo>
                    <a:pt x="624" y="329"/>
                  </a:lnTo>
                  <a:lnTo>
                    <a:pt x="636" y="340"/>
                  </a:lnTo>
                  <a:lnTo>
                    <a:pt x="647" y="352"/>
                  </a:lnTo>
                  <a:lnTo>
                    <a:pt x="657" y="365"/>
                  </a:lnTo>
                  <a:lnTo>
                    <a:pt x="665" y="379"/>
                  </a:lnTo>
                  <a:lnTo>
                    <a:pt x="669" y="394"/>
                  </a:lnTo>
                  <a:lnTo>
                    <a:pt x="672" y="411"/>
                  </a:lnTo>
                  <a:lnTo>
                    <a:pt x="674" y="428"/>
                  </a:lnTo>
                  <a:lnTo>
                    <a:pt x="674" y="430"/>
                  </a:lnTo>
                  <a:lnTo>
                    <a:pt x="674" y="432"/>
                  </a:lnTo>
                  <a:lnTo>
                    <a:pt x="674" y="434"/>
                  </a:lnTo>
                  <a:lnTo>
                    <a:pt x="676" y="432"/>
                  </a:lnTo>
                  <a:lnTo>
                    <a:pt x="680" y="432"/>
                  </a:lnTo>
                  <a:lnTo>
                    <a:pt x="684" y="432"/>
                  </a:lnTo>
                  <a:lnTo>
                    <a:pt x="686" y="432"/>
                  </a:lnTo>
                  <a:lnTo>
                    <a:pt x="690" y="430"/>
                  </a:lnTo>
                  <a:lnTo>
                    <a:pt x="693" y="430"/>
                  </a:lnTo>
                  <a:lnTo>
                    <a:pt x="697" y="430"/>
                  </a:lnTo>
                  <a:lnTo>
                    <a:pt x="699" y="430"/>
                  </a:lnTo>
                  <a:lnTo>
                    <a:pt x="713" y="432"/>
                  </a:lnTo>
                  <a:lnTo>
                    <a:pt x="724" y="434"/>
                  </a:lnTo>
                  <a:lnTo>
                    <a:pt x="738" y="436"/>
                  </a:lnTo>
                  <a:lnTo>
                    <a:pt x="749" y="440"/>
                  </a:lnTo>
                  <a:lnTo>
                    <a:pt x="759" y="445"/>
                  </a:lnTo>
                  <a:lnTo>
                    <a:pt x="770" y="451"/>
                  </a:lnTo>
                  <a:lnTo>
                    <a:pt x="778" y="459"/>
                  </a:lnTo>
                  <a:lnTo>
                    <a:pt x="787" y="467"/>
                  </a:lnTo>
                  <a:lnTo>
                    <a:pt x="795" y="476"/>
                  </a:lnTo>
                  <a:lnTo>
                    <a:pt x="803" y="486"/>
                  </a:lnTo>
                  <a:lnTo>
                    <a:pt x="808" y="495"/>
                  </a:lnTo>
                  <a:lnTo>
                    <a:pt x="814" y="507"/>
                  </a:lnTo>
                  <a:lnTo>
                    <a:pt x="818" y="518"/>
                  </a:lnTo>
                  <a:lnTo>
                    <a:pt x="822" y="530"/>
                  </a:lnTo>
                  <a:lnTo>
                    <a:pt x="824" y="541"/>
                  </a:lnTo>
                  <a:lnTo>
                    <a:pt x="824" y="554"/>
                  </a:lnTo>
                  <a:lnTo>
                    <a:pt x="824" y="568"/>
                  </a:lnTo>
                  <a:lnTo>
                    <a:pt x="822" y="579"/>
                  </a:lnTo>
                  <a:lnTo>
                    <a:pt x="818" y="591"/>
                  </a:lnTo>
                  <a:lnTo>
                    <a:pt x="814" y="602"/>
                  </a:lnTo>
                  <a:lnTo>
                    <a:pt x="808" y="614"/>
                  </a:lnTo>
                  <a:lnTo>
                    <a:pt x="803" y="623"/>
                  </a:lnTo>
                  <a:lnTo>
                    <a:pt x="795" y="633"/>
                  </a:lnTo>
                  <a:lnTo>
                    <a:pt x="787" y="642"/>
                  </a:lnTo>
                  <a:lnTo>
                    <a:pt x="778" y="650"/>
                  </a:lnTo>
                  <a:lnTo>
                    <a:pt x="770" y="658"/>
                  </a:lnTo>
                  <a:lnTo>
                    <a:pt x="759" y="663"/>
                  </a:lnTo>
                  <a:lnTo>
                    <a:pt x="749" y="669"/>
                  </a:lnTo>
                  <a:lnTo>
                    <a:pt x="738" y="673"/>
                  </a:lnTo>
                  <a:lnTo>
                    <a:pt x="724" y="675"/>
                  </a:lnTo>
                  <a:lnTo>
                    <a:pt x="713" y="677"/>
                  </a:lnTo>
                  <a:lnTo>
                    <a:pt x="699" y="679"/>
                  </a:lnTo>
                  <a:lnTo>
                    <a:pt x="692" y="679"/>
                  </a:lnTo>
                  <a:lnTo>
                    <a:pt x="684" y="677"/>
                  </a:lnTo>
                  <a:lnTo>
                    <a:pt x="674" y="675"/>
                  </a:lnTo>
                  <a:lnTo>
                    <a:pt x="667" y="673"/>
                  </a:lnTo>
                  <a:lnTo>
                    <a:pt x="659" y="671"/>
                  </a:lnTo>
                  <a:lnTo>
                    <a:pt x="651" y="669"/>
                  </a:lnTo>
                  <a:lnTo>
                    <a:pt x="646" y="665"/>
                  </a:lnTo>
                  <a:lnTo>
                    <a:pt x="638" y="661"/>
                  </a:lnTo>
                  <a:lnTo>
                    <a:pt x="636" y="667"/>
                  </a:lnTo>
                  <a:lnTo>
                    <a:pt x="636" y="673"/>
                  </a:lnTo>
                  <a:lnTo>
                    <a:pt x="634" y="679"/>
                  </a:lnTo>
                  <a:lnTo>
                    <a:pt x="632" y="684"/>
                  </a:lnTo>
                  <a:lnTo>
                    <a:pt x="630" y="688"/>
                  </a:lnTo>
                  <a:lnTo>
                    <a:pt x="626" y="694"/>
                  </a:lnTo>
                  <a:lnTo>
                    <a:pt x="624" y="700"/>
                  </a:lnTo>
                  <a:lnTo>
                    <a:pt x="623" y="703"/>
                  </a:lnTo>
                  <a:lnTo>
                    <a:pt x="642" y="709"/>
                  </a:lnTo>
                  <a:lnTo>
                    <a:pt x="661" y="719"/>
                  </a:lnTo>
                  <a:lnTo>
                    <a:pt x="678" y="732"/>
                  </a:lnTo>
                  <a:lnTo>
                    <a:pt x="692" y="747"/>
                  </a:lnTo>
                  <a:lnTo>
                    <a:pt x="703" y="763"/>
                  </a:lnTo>
                  <a:lnTo>
                    <a:pt x="713" y="782"/>
                  </a:lnTo>
                  <a:lnTo>
                    <a:pt x="718" y="803"/>
                  </a:lnTo>
                  <a:lnTo>
                    <a:pt x="720" y="824"/>
                  </a:lnTo>
                  <a:lnTo>
                    <a:pt x="720" y="837"/>
                  </a:lnTo>
                  <a:lnTo>
                    <a:pt x="718" y="849"/>
                  </a:lnTo>
                  <a:lnTo>
                    <a:pt x="715" y="862"/>
                  </a:lnTo>
                  <a:lnTo>
                    <a:pt x="711" y="873"/>
                  </a:lnTo>
                  <a:lnTo>
                    <a:pt x="705" y="883"/>
                  </a:lnTo>
                  <a:lnTo>
                    <a:pt x="699" y="895"/>
                  </a:lnTo>
                  <a:lnTo>
                    <a:pt x="692" y="904"/>
                  </a:lnTo>
                  <a:lnTo>
                    <a:pt x="684" y="912"/>
                  </a:lnTo>
                  <a:lnTo>
                    <a:pt x="674" y="919"/>
                  </a:lnTo>
                  <a:lnTo>
                    <a:pt x="665" y="927"/>
                  </a:lnTo>
                  <a:lnTo>
                    <a:pt x="655" y="933"/>
                  </a:lnTo>
                  <a:lnTo>
                    <a:pt x="644" y="938"/>
                  </a:lnTo>
                  <a:lnTo>
                    <a:pt x="632" y="942"/>
                  </a:lnTo>
                  <a:lnTo>
                    <a:pt x="621" y="946"/>
                  </a:lnTo>
                  <a:lnTo>
                    <a:pt x="609" y="948"/>
                  </a:lnTo>
                  <a:lnTo>
                    <a:pt x="596" y="948"/>
                  </a:lnTo>
                  <a:lnTo>
                    <a:pt x="586" y="948"/>
                  </a:lnTo>
                  <a:lnTo>
                    <a:pt x="577" y="946"/>
                  </a:lnTo>
                  <a:lnTo>
                    <a:pt x="567" y="944"/>
                  </a:lnTo>
                  <a:lnTo>
                    <a:pt x="557" y="942"/>
                  </a:lnTo>
                  <a:lnTo>
                    <a:pt x="550" y="938"/>
                  </a:lnTo>
                  <a:lnTo>
                    <a:pt x="542" y="935"/>
                  </a:lnTo>
                  <a:lnTo>
                    <a:pt x="533" y="931"/>
                  </a:lnTo>
                  <a:lnTo>
                    <a:pt x="525" y="927"/>
                  </a:lnTo>
                  <a:lnTo>
                    <a:pt x="523" y="927"/>
                  </a:lnTo>
                  <a:lnTo>
                    <a:pt x="521" y="929"/>
                  </a:lnTo>
                  <a:lnTo>
                    <a:pt x="519" y="931"/>
                  </a:lnTo>
                  <a:lnTo>
                    <a:pt x="517" y="933"/>
                  </a:lnTo>
                  <a:lnTo>
                    <a:pt x="515" y="935"/>
                  </a:lnTo>
                  <a:lnTo>
                    <a:pt x="513" y="937"/>
                  </a:lnTo>
                  <a:lnTo>
                    <a:pt x="511" y="937"/>
                  </a:lnTo>
                  <a:lnTo>
                    <a:pt x="510" y="938"/>
                  </a:lnTo>
                  <a:lnTo>
                    <a:pt x="515" y="946"/>
                  </a:lnTo>
                  <a:lnTo>
                    <a:pt x="521" y="956"/>
                  </a:lnTo>
                  <a:lnTo>
                    <a:pt x="525" y="965"/>
                  </a:lnTo>
                  <a:lnTo>
                    <a:pt x="529" y="973"/>
                  </a:lnTo>
                  <a:lnTo>
                    <a:pt x="533" y="984"/>
                  </a:lnTo>
                  <a:lnTo>
                    <a:pt x="534" y="994"/>
                  </a:lnTo>
                  <a:lnTo>
                    <a:pt x="534" y="1003"/>
                  </a:lnTo>
                  <a:lnTo>
                    <a:pt x="536" y="1015"/>
                  </a:lnTo>
                  <a:lnTo>
                    <a:pt x="534" y="1026"/>
                  </a:lnTo>
                  <a:lnTo>
                    <a:pt x="533" y="1040"/>
                  </a:lnTo>
                  <a:lnTo>
                    <a:pt x="531" y="1051"/>
                  </a:lnTo>
                  <a:lnTo>
                    <a:pt x="525" y="1063"/>
                  </a:lnTo>
                  <a:lnTo>
                    <a:pt x="521" y="1074"/>
                  </a:lnTo>
                  <a:lnTo>
                    <a:pt x="513" y="1084"/>
                  </a:lnTo>
                  <a:lnTo>
                    <a:pt x="508" y="1093"/>
                  </a:lnTo>
                  <a:lnTo>
                    <a:pt x="500" y="1103"/>
                  </a:lnTo>
                  <a:lnTo>
                    <a:pt x="490" y="1110"/>
                  </a:lnTo>
                  <a:lnTo>
                    <a:pt x="481" y="1116"/>
                  </a:lnTo>
                  <a:lnTo>
                    <a:pt x="471" y="1124"/>
                  </a:lnTo>
                  <a:lnTo>
                    <a:pt x="460" y="1128"/>
                  </a:lnTo>
                  <a:lnTo>
                    <a:pt x="448" y="1133"/>
                  </a:lnTo>
                  <a:lnTo>
                    <a:pt x="437" y="1135"/>
                  </a:lnTo>
                  <a:lnTo>
                    <a:pt x="423" y="1137"/>
                  </a:lnTo>
                  <a:lnTo>
                    <a:pt x="412" y="1137"/>
                  </a:lnTo>
                  <a:lnTo>
                    <a:pt x="398" y="1137"/>
                  </a:lnTo>
                  <a:lnTo>
                    <a:pt x="387" y="1135"/>
                  </a:lnTo>
                  <a:lnTo>
                    <a:pt x="375" y="1133"/>
                  </a:lnTo>
                  <a:lnTo>
                    <a:pt x="364" y="1128"/>
                  </a:lnTo>
                  <a:lnTo>
                    <a:pt x="352" y="1124"/>
                  </a:lnTo>
                  <a:lnTo>
                    <a:pt x="343" y="1116"/>
                  </a:lnTo>
                  <a:lnTo>
                    <a:pt x="333" y="1110"/>
                  </a:lnTo>
                  <a:lnTo>
                    <a:pt x="324" y="1103"/>
                  </a:lnTo>
                  <a:lnTo>
                    <a:pt x="316" y="1093"/>
                  </a:lnTo>
                  <a:lnTo>
                    <a:pt x="308" y="1084"/>
                  </a:lnTo>
                  <a:lnTo>
                    <a:pt x="303" y="1074"/>
                  </a:lnTo>
                  <a:lnTo>
                    <a:pt x="297" y="1063"/>
                  </a:lnTo>
                  <a:lnTo>
                    <a:pt x="293" y="1051"/>
                  </a:lnTo>
                  <a:lnTo>
                    <a:pt x="289" y="1040"/>
                  </a:lnTo>
                  <a:lnTo>
                    <a:pt x="287" y="1026"/>
                  </a:lnTo>
                  <a:lnTo>
                    <a:pt x="287" y="1015"/>
                  </a:lnTo>
                  <a:lnTo>
                    <a:pt x="287" y="1011"/>
                  </a:lnTo>
                  <a:lnTo>
                    <a:pt x="287" y="1007"/>
                  </a:lnTo>
                  <a:lnTo>
                    <a:pt x="287" y="1005"/>
                  </a:lnTo>
                  <a:lnTo>
                    <a:pt x="287" y="1002"/>
                  </a:lnTo>
                  <a:lnTo>
                    <a:pt x="289" y="998"/>
                  </a:lnTo>
                  <a:lnTo>
                    <a:pt x="289" y="996"/>
                  </a:lnTo>
                  <a:lnTo>
                    <a:pt x="289" y="992"/>
                  </a:lnTo>
                  <a:lnTo>
                    <a:pt x="289" y="990"/>
                  </a:lnTo>
                  <a:lnTo>
                    <a:pt x="282" y="986"/>
                  </a:lnTo>
                  <a:lnTo>
                    <a:pt x="272" y="982"/>
                  </a:lnTo>
                  <a:lnTo>
                    <a:pt x="262" y="979"/>
                  </a:lnTo>
                  <a:lnTo>
                    <a:pt x="255" y="973"/>
                  </a:lnTo>
                  <a:lnTo>
                    <a:pt x="247" y="967"/>
                  </a:lnTo>
                  <a:lnTo>
                    <a:pt x="239" y="959"/>
                  </a:lnTo>
                  <a:lnTo>
                    <a:pt x="234" y="954"/>
                  </a:lnTo>
                  <a:lnTo>
                    <a:pt x="226" y="946"/>
                  </a:lnTo>
                  <a:lnTo>
                    <a:pt x="218" y="952"/>
                  </a:lnTo>
                  <a:lnTo>
                    <a:pt x="211" y="958"/>
                  </a:lnTo>
                  <a:lnTo>
                    <a:pt x="201" y="961"/>
                  </a:lnTo>
                  <a:lnTo>
                    <a:pt x="191" y="965"/>
                  </a:lnTo>
                  <a:lnTo>
                    <a:pt x="182" y="967"/>
                  </a:lnTo>
                  <a:lnTo>
                    <a:pt x="172" y="969"/>
                  </a:lnTo>
                  <a:lnTo>
                    <a:pt x="163" y="971"/>
                  </a:lnTo>
                  <a:lnTo>
                    <a:pt x="151" y="971"/>
                  </a:lnTo>
                  <a:lnTo>
                    <a:pt x="140" y="971"/>
                  </a:lnTo>
                  <a:lnTo>
                    <a:pt x="126" y="969"/>
                  </a:lnTo>
                  <a:lnTo>
                    <a:pt x="115" y="965"/>
                  </a:lnTo>
                  <a:lnTo>
                    <a:pt x="103" y="961"/>
                  </a:lnTo>
                  <a:lnTo>
                    <a:pt x="94" y="956"/>
                  </a:lnTo>
                  <a:lnTo>
                    <a:pt x="82" y="950"/>
                  </a:lnTo>
                  <a:lnTo>
                    <a:pt x="73" y="942"/>
                  </a:lnTo>
                  <a:lnTo>
                    <a:pt x="65" y="935"/>
                  </a:lnTo>
                  <a:lnTo>
                    <a:pt x="55" y="927"/>
                  </a:lnTo>
                  <a:lnTo>
                    <a:pt x="50" y="917"/>
                  </a:lnTo>
                  <a:lnTo>
                    <a:pt x="42" y="906"/>
                  </a:lnTo>
                  <a:lnTo>
                    <a:pt x="38" y="896"/>
                  </a:lnTo>
                  <a:lnTo>
                    <a:pt x="34" y="885"/>
                  </a:lnTo>
                  <a:lnTo>
                    <a:pt x="31" y="873"/>
                  </a:lnTo>
                  <a:lnTo>
                    <a:pt x="29" y="860"/>
                  </a:lnTo>
                  <a:lnTo>
                    <a:pt x="29" y="847"/>
                  </a:lnTo>
                  <a:lnTo>
                    <a:pt x="29" y="831"/>
                  </a:lnTo>
                  <a:lnTo>
                    <a:pt x="32" y="816"/>
                  </a:lnTo>
                  <a:lnTo>
                    <a:pt x="36" y="801"/>
                  </a:lnTo>
                  <a:lnTo>
                    <a:pt x="44" y="788"/>
                  </a:lnTo>
                  <a:lnTo>
                    <a:pt x="52" y="774"/>
                  </a:lnTo>
                  <a:lnTo>
                    <a:pt x="61" y="763"/>
                  </a:lnTo>
                  <a:lnTo>
                    <a:pt x="73" y="753"/>
                  </a:lnTo>
                  <a:lnTo>
                    <a:pt x="86" y="744"/>
                  </a:lnTo>
                  <a:lnTo>
                    <a:pt x="82" y="738"/>
                  </a:lnTo>
                  <a:lnTo>
                    <a:pt x="80" y="732"/>
                  </a:lnTo>
                  <a:lnTo>
                    <a:pt x="78" y="724"/>
                  </a:lnTo>
                  <a:lnTo>
                    <a:pt x="76" y="719"/>
                  </a:lnTo>
                  <a:lnTo>
                    <a:pt x="76" y="713"/>
                  </a:lnTo>
                  <a:lnTo>
                    <a:pt x="75" y="705"/>
                  </a:lnTo>
                  <a:lnTo>
                    <a:pt x="75" y="700"/>
                  </a:lnTo>
                  <a:lnTo>
                    <a:pt x="75" y="692"/>
                  </a:lnTo>
                  <a:lnTo>
                    <a:pt x="75" y="690"/>
                  </a:lnTo>
                  <a:lnTo>
                    <a:pt x="75" y="688"/>
                  </a:lnTo>
                  <a:lnTo>
                    <a:pt x="75" y="686"/>
                  </a:lnTo>
                  <a:lnTo>
                    <a:pt x="75" y="684"/>
                  </a:lnTo>
                  <a:lnTo>
                    <a:pt x="75" y="682"/>
                  </a:lnTo>
                  <a:lnTo>
                    <a:pt x="75" y="681"/>
                  </a:lnTo>
                  <a:lnTo>
                    <a:pt x="59" y="671"/>
                  </a:lnTo>
                  <a:lnTo>
                    <a:pt x="44" y="661"/>
                  </a:lnTo>
                  <a:lnTo>
                    <a:pt x="31" y="648"/>
                  </a:lnTo>
                  <a:lnTo>
                    <a:pt x="21" y="635"/>
                  </a:lnTo>
                  <a:lnTo>
                    <a:pt x="11" y="619"/>
                  </a:lnTo>
                  <a:lnTo>
                    <a:pt x="6" y="602"/>
                  </a:lnTo>
                  <a:lnTo>
                    <a:pt x="0" y="585"/>
                  </a:lnTo>
                  <a:lnTo>
                    <a:pt x="0" y="566"/>
                  </a:lnTo>
                  <a:lnTo>
                    <a:pt x="0" y="547"/>
                  </a:lnTo>
                  <a:lnTo>
                    <a:pt x="4" y="530"/>
                  </a:lnTo>
                  <a:lnTo>
                    <a:pt x="11" y="512"/>
                  </a:lnTo>
                  <a:lnTo>
                    <a:pt x="19" y="497"/>
                  </a:lnTo>
                  <a:lnTo>
                    <a:pt x="31" y="484"/>
                  </a:lnTo>
                  <a:lnTo>
                    <a:pt x="44" y="470"/>
                  </a:lnTo>
                  <a:lnTo>
                    <a:pt x="57" y="461"/>
                  </a:lnTo>
                  <a:lnTo>
                    <a:pt x="75" y="453"/>
                  </a:lnTo>
                  <a:lnTo>
                    <a:pt x="73" y="447"/>
                  </a:lnTo>
                  <a:lnTo>
                    <a:pt x="71" y="444"/>
                  </a:lnTo>
                  <a:lnTo>
                    <a:pt x="71" y="440"/>
                  </a:lnTo>
                  <a:lnTo>
                    <a:pt x="69" y="434"/>
                  </a:lnTo>
                  <a:lnTo>
                    <a:pt x="69" y="430"/>
                  </a:lnTo>
                  <a:lnTo>
                    <a:pt x="69" y="426"/>
                  </a:lnTo>
                  <a:lnTo>
                    <a:pt x="69" y="421"/>
                  </a:lnTo>
                  <a:lnTo>
                    <a:pt x="69" y="417"/>
                  </a:lnTo>
                  <a:lnTo>
                    <a:pt x="71" y="398"/>
                  </a:lnTo>
                  <a:lnTo>
                    <a:pt x="75" y="379"/>
                  </a:lnTo>
                  <a:lnTo>
                    <a:pt x="82" y="361"/>
                  </a:lnTo>
                  <a:lnTo>
                    <a:pt x="92" y="346"/>
                  </a:lnTo>
                  <a:lnTo>
                    <a:pt x="103" y="331"/>
                  </a:lnTo>
                  <a:lnTo>
                    <a:pt x="117" y="319"/>
                  </a:lnTo>
                  <a:lnTo>
                    <a:pt x="132" y="308"/>
                  </a:lnTo>
                  <a:lnTo>
                    <a:pt x="149" y="300"/>
                  </a:lnTo>
                  <a:lnTo>
                    <a:pt x="145" y="295"/>
                  </a:lnTo>
                  <a:lnTo>
                    <a:pt x="144" y="289"/>
                  </a:lnTo>
                  <a:lnTo>
                    <a:pt x="142" y="283"/>
                  </a:lnTo>
                  <a:lnTo>
                    <a:pt x="140" y="275"/>
                  </a:lnTo>
                  <a:lnTo>
                    <a:pt x="140" y="270"/>
                  </a:lnTo>
                  <a:lnTo>
                    <a:pt x="138" y="264"/>
                  </a:lnTo>
                  <a:lnTo>
                    <a:pt x="138" y="256"/>
                  </a:lnTo>
                  <a:lnTo>
                    <a:pt x="138" y="249"/>
                  </a:lnTo>
                  <a:lnTo>
                    <a:pt x="138" y="237"/>
                  </a:lnTo>
                  <a:lnTo>
                    <a:pt x="140" y="224"/>
                  </a:lnTo>
                  <a:lnTo>
                    <a:pt x="144" y="212"/>
                  </a:lnTo>
                  <a:lnTo>
                    <a:pt x="147" y="201"/>
                  </a:lnTo>
                  <a:lnTo>
                    <a:pt x="153" y="191"/>
                  </a:lnTo>
                  <a:lnTo>
                    <a:pt x="159" y="180"/>
                  </a:lnTo>
                  <a:lnTo>
                    <a:pt x="167" y="170"/>
                  </a:lnTo>
                  <a:lnTo>
                    <a:pt x="174" y="163"/>
                  </a:lnTo>
                  <a:lnTo>
                    <a:pt x="182" y="155"/>
                  </a:lnTo>
                  <a:lnTo>
                    <a:pt x="191" y="147"/>
                  </a:lnTo>
                  <a:lnTo>
                    <a:pt x="203" y="142"/>
                  </a:lnTo>
                  <a:lnTo>
                    <a:pt x="213" y="136"/>
                  </a:lnTo>
                  <a:lnTo>
                    <a:pt x="224" y="132"/>
                  </a:lnTo>
                  <a:lnTo>
                    <a:pt x="237" y="128"/>
                  </a:lnTo>
                  <a:lnTo>
                    <a:pt x="249" y="126"/>
                  </a:lnTo>
                  <a:lnTo>
                    <a:pt x="262" y="126"/>
                  </a:lnTo>
                  <a:lnTo>
                    <a:pt x="264" y="126"/>
                  </a:lnTo>
                  <a:lnTo>
                    <a:pt x="268" y="126"/>
                  </a:lnTo>
                  <a:lnTo>
                    <a:pt x="272" y="126"/>
                  </a:lnTo>
                  <a:lnTo>
                    <a:pt x="274" y="126"/>
                  </a:lnTo>
                  <a:lnTo>
                    <a:pt x="278" y="126"/>
                  </a:lnTo>
                  <a:lnTo>
                    <a:pt x="282" y="128"/>
                  </a:lnTo>
                  <a:lnTo>
                    <a:pt x="285" y="128"/>
                  </a:lnTo>
                  <a:lnTo>
                    <a:pt x="287" y="128"/>
                  </a:lnTo>
                  <a:lnTo>
                    <a:pt x="287" y="126"/>
                  </a:lnTo>
                  <a:lnTo>
                    <a:pt x="287" y="124"/>
                  </a:lnTo>
                  <a:lnTo>
                    <a:pt x="287" y="123"/>
                  </a:lnTo>
                  <a:lnTo>
                    <a:pt x="287" y="111"/>
                  </a:lnTo>
                  <a:lnTo>
                    <a:pt x="289" y="98"/>
                  </a:lnTo>
                  <a:lnTo>
                    <a:pt x="293" y="86"/>
                  </a:lnTo>
                  <a:lnTo>
                    <a:pt x="297" y="75"/>
                  </a:lnTo>
                  <a:lnTo>
                    <a:pt x="303" y="63"/>
                  </a:lnTo>
                  <a:lnTo>
                    <a:pt x="308" y="54"/>
                  </a:lnTo>
                  <a:lnTo>
                    <a:pt x="316" y="44"/>
                  </a:lnTo>
                  <a:lnTo>
                    <a:pt x="324" y="37"/>
                  </a:lnTo>
                  <a:lnTo>
                    <a:pt x="333" y="27"/>
                  </a:lnTo>
                  <a:lnTo>
                    <a:pt x="343" y="21"/>
                  </a:lnTo>
                  <a:lnTo>
                    <a:pt x="352" y="14"/>
                  </a:lnTo>
                  <a:lnTo>
                    <a:pt x="364" y="10"/>
                  </a:lnTo>
                  <a:lnTo>
                    <a:pt x="375" y="4"/>
                  </a:lnTo>
                  <a:lnTo>
                    <a:pt x="387" y="2"/>
                  </a:lnTo>
                  <a:lnTo>
                    <a:pt x="398" y="0"/>
                  </a:lnTo>
                  <a:lnTo>
                    <a:pt x="412" y="0"/>
                  </a:lnTo>
                </a:path>
              </a:pathLst>
            </a:custGeom>
            <a:noFill/>
            <a:ln w="9525" cap="rnd">
              <a:noFill/>
              <a:round/>
              <a:headEnd type="none" w="sm" len="sm"/>
              <a:tailEnd type="none" w="sm" len="sm"/>
            </a:ln>
            <a:effectLst/>
          </p:spPr>
          <p:txBody>
            <a:bodyPr/>
            <a:lstStyle/>
            <a:p>
              <a:endParaRPr lang="en-US"/>
            </a:p>
          </p:txBody>
        </p:sp>
      </p:grpSp>
      <p:sp>
        <p:nvSpPr>
          <p:cNvPr id="52433" name="Rectangle 209"/>
          <p:cNvSpPr>
            <a:spLocks noGrp="1" noRot="1" noChangeArrowheads="1"/>
          </p:cNvSpPr>
          <p:nvPr>
            <p:ph type="title"/>
          </p:nvPr>
        </p:nvSpPr>
        <p:spPr/>
        <p:txBody>
          <a:bodyPr/>
          <a:lstStyle/>
          <a:p>
            <a:r>
              <a:rPr lang="en-US"/>
              <a:t>Proxy Servers</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n-US"/>
              <a:t>Proxy Servers</a:t>
            </a:r>
          </a:p>
        </p:txBody>
      </p:sp>
      <p:sp>
        <p:nvSpPr>
          <p:cNvPr id="53251" name="Rectangle 3"/>
          <p:cNvSpPr>
            <a:spLocks noGrp="1" noRot="1" noChangeArrowheads="1"/>
          </p:cNvSpPr>
          <p:nvPr>
            <p:ph type="body" idx="1"/>
          </p:nvPr>
        </p:nvSpPr>
        <p:spPr>
          <a:xfrm>
            <a:off x="152400" y="1524000"/>
            <a:ext cx="8610600" cy="4114800"/>
          </a:xfrm>
        </p:spPr>
        <p:txBody>
          <a:bodyPr/>
          <a:lstStyle/>
          <a:p>
            <a:pPr>
              <a:lnSpc>
                <a:spcPct val="80000"/>
              </a:lnSpc>
              <a:spcAft>
                <a:spcPct val="40000"/>
              </a:spcAft>
            </a:pPr>
            <a:r>
              <a:rPr lang="en-US" sz="2400" dirty="0"/>
              <a:t>Modified server software acts as user “proxy”</a:t>
            </a:r>
          </a:p>
          <a:p>
            <a:pPr>
              <a:lnSpc>
                <a:spcPct val="80000"/>
              </a:lnSpc>
              <a:spcAft>
                <a:spcPct val="40000"/>
              </a:spcAft>
            </a:pPr>
            <a:r>
              <a:rPr lang="en-US" sz="2400" dirty="0"/>
              <a:t>May require modification of client software</a:t>
            </a:r>
          </a:p>
          <a:p>
            <a:pPr>
              <a:lnSpc>
                <a:spcPct val="80000"/>
              </a:lnSpc>
              <a:spcAft>
                <a:spcPct val="40000"/>
              </a:spcAft>
            </a:pPr>
            <a:r>
              <a:rPr lang="en-US" sz="2400" dirty="0"/>
              <a:t>User connects to proxy software but doesn’t access firewall operating system</a:t>
            </a:r>
          </a:p>
          <a:p>
            <a:pPr>
              <a:lnSpc>
                <a:spcPct val="80000"/>
              </a:lnSpc>
              <a:spcAft>
                <a:spcPct val="5000"/>
              </a:spcAft>
            </a:pPr>
            <a:r>
              <a:rPr lang="en-US" sz="2400" dirty="0"/>
              <a:t>User interacts with proxy; proxy interacts with server</a:t>
            </a:r>
          </a:p>
          <a:p>
            <a:pPr lvl="1">
              <a:lnSpc>
                <a:spcPct val="80000"/>
              </a:lnSpc>
              <a:spcAft>
                <a:spcPct val="40000"/>
              </a:spcAft>
            </a:pPr>
            <a:r>
              <a:rPr lang="en-US" sz="2000" dirty="0"/>
              <a:t>User and server may not know proxy exists</a:t>
            </a:r>
            <a:endParaRPr lang="en-US" dirty="0"/>
          </a:p>
          <a:p>
            <a:pPr>
              <a:lnSpc>
                <a:spcPct val="80000"/>
              </a:lnSpc>
              <a:spcAft>
                <a:spcPct val="40000"/>
              </a:spcAft>
            </a:pPr>
            <a:r>
              <a:rPr lang="en-US" sz="2400" dirty="0"/>
              <a:t>Session continues transparently after initial connection</a:t>
            </a:r>
          </a:p>
          <a:p>
            <a:pPr>
              <a:lnSpc>
                <a:spcPct val="80000"/>
              </a:lnSpc>
              <a:spcAft>
                <a:spcPct val="40000"/>
              </a:spcAft>
            </a:pPr>
            <a:r>
              <a:rPr lang="en-US" sz="2400" dirty="0"/>
              <a:t>Generally application specific</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29ED893B-1E8C-4E7A-B500-2152AC47BA53}" type="slidenum">
              <a:rPr lang="en-US"/>
              <a:pPr/>
              <a:t>103</a:t>
            </a:fld>
            <a:endParaRPr lang="en-US"/>
          </a:p>
        </p:txBody>
      </p:sp>
      <p:sp>
        <p:nvSpPr>
          <p:cNvPr id="54274" name="Rectangle 2"/>
          <p:cNvSpPr>
            <a:spLocks noGrp="1" noRot="1" noChangeArrowheads="1"/>
          </p:cNvSpPr>
          <p:nvPr>
            <p:ph type="body" sz="half" idx="1"/>
          </p:nvPr>
        </p:nvSpPr>
        <p:spPr>
          <a:xfrm>
            <a:off x="304800" y="1371600"/>
            <a:ext cx="4953000" cy="4114800"/>
          </a:xfrm>
        </p:spPr>
        <p:txBody>
          <a:bodyPr/>
          <a:lstStyle/>
          <a:p>
            <a:r>
              <a:rPr lang="en-US" sz="2400" dirty="0"/>
              <a:t>Pros:</a:t>
            </a:r>
          </a:p>
          <a:p>
            <a:pPr lvl="1"/>
            <a:r>
              <a:rPr lang="en-US" sz="2000" dirty="0"/>
              <a:t>Semi-transparent to users</a:t>
            </a:r>
          </a:p>
          <a:p>
            <a:pPr lvl="1"/>
            <a:r>
              <a:rPr lang="en-US" sz="2000" dirty="0"/>
              <a:t>Good logging and auditing of connections</a:t>
            </a:r>
          </a:p>
          <a:p>
            <a:pPr lvl="1"/>
            <a:r>
              <a:rPr lang="en-US" sz="2000" dirty="0"/>
              <a:t>Allows user-based security</a:t>
            </a:r>
          </a:p>
          <a:p>
            <a:pPr lvl="1"/>
            <a:r>
              <a:rPr lang="en-US" sz="2000" dirty="0"/>
              <a:t>Single point of control</a:t>
            </a:r>
          </a:p>
          <a:p>
            <a:pPr lvl="1"/>
            <a:r>
              <a:rPr lang="en-US" sz="2000" dirty="0"/>
              <a:t>No user accounts required in operating system</a:t>
            </a:r>
          </a:p>
          <a:p>
            <a:pPr lvl="1"/>
            <a:r>
              <a:rPr lang="en-US" sz="2000" dirty="0"/>
              <a:t>Strong authentication is possible</a:t>
            </a:r>
          </a:p>
        </p:txBody>
      </p:sp>
      <p:sp>
        <p:nvSpPr>
          <p:cNvPr id="54275" name="Rectangle 3"/>
          <p:cNvSpPr>
            <a:spLocks noGrp="1" noRot="1" noChangeArrowheads="1"/>
          </p:cNvSpPr>
          <p:nvPr>
            <p:ph type="title"/>
          </p:nvPr>
        </p:nvSpPr>
        <p:spPr/>
        <p:txBody>
          <a:bodyPr/>
          <a:lstStyle/>
          <a:p>
            <a:r>
              <a:rPr lang="en-US"/>
              <a:t>Proxy Servers - Summary</a:t>
            </a:r>
          </a:p>
        </p:txBody>
      </p:sp>
      <p:sp>
        <p:nvSpPr>
          <p:cNvPr id="54276" name="Rectangle 4"/>
          <p:cNvSpPr>
            <a:spLocks noGrp="1" noRot="1" noChangeArrowheads="1"/>
          </p:cNvSpPr>
          <p:nvPr>
            <p:ph type="body" sz="half" idx="2"/>
          </p:nvPr>
        </p:nvSpPr>
        <p:spPr>
          <a:xfrm>
            <a:off x="5334000" y="1447800"/>
            <a:ext cx="3505200" cy="4114800"/>
          </a:xfrm>
        </p:spPr>
        <p:txBody>
          <a:bodyPr/>
          <a:lstStyle/>
          <a:p>
            <a:pPr>
              <a:lnSpc>
                <a:spcPct val="80000"/>
              </a:lnSpc>
            </a:pPr>
            <a:r>
              <a:rPr lang="en-US" sz="2400" dirty="0"/>
              <a:t>Cons:</a:t>
            </a:r>
          </a:p>
          <a:p>
            <a:pPr lvl="1"/>
            <a:r>
              <a:rPr lang="en-US" sz="2000" dirty="0"/>
              <a:t>May require specialized client software</a:t>
            </a:r>
          </a:p>
          <a:p>
            <a:pPr lvl="1"/>
            <a:r>
              <a:rPr lang="en-US" sz="2000" dirty="0"/>
              <a:t>Separate proxy required for each service</a:t>
            </a:r>
          </a:p>
          <a:p>
            <a:pPr lvl="1"/>
            <a:r>
              <a:rPr lang="en-US" sz="2000" dirty="0"/>
              <a:t>Not totally transparent to users</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2ABA85E-F14A-4624-BA1C-D53E7DCAB183}" type="slidenum">
              <a:rPr lang="en-US"/>
              <a:pPr/>
              <a:t>104</a:t>
            </a:fld>
            <a:endParaRPr lang="en-US"/>
          </a:p>
        </p:txBody>
      </p:sp>
      <p:sp>
        <p:nvSpPr>
          <p:cNvPr id="56322" name="Rectangle 2"/>
          <p:cNvSpPr>
            <a:spLocks noGrp="1" noRot="1" noChangeArrowheads="1"/>
          </p:cNvSpPr>
          <p:nvPr>
            <p:ph type="title"/>
          </p:nvPr>
        </p:nvSpPr>
        <p:spPr/>
        <p:txBody>
          <a:bodyPr/>
          <a:lstStyle/>
          <a:p>
            <a:r>
              <a:rPr lang="en-US"/>
              <a:t>Firewall Trends - Doing More</a:t>
            </a:r>
          </a:p>
        </p:txBody>
      </p:sp>
      <p:sp>
        <p:nvSpPr>
          <p:cNvPr id="56323" name="Rectangle 3"/>
          <p:cNvSpPr>
            <a:spLocks noGrp="1" noRot="1" noChangeArrowheads="1"/>
          </p:cNvSpPr>
          <p:nvPr>
            <p:ph type="body" idx="1"/>
          </p:nvPr>
        </p:nvSpPr>
        <p:spPr>
          <a:xfrm>
            <a:off x="381000" y="1600200"/>
            <a:ext cx="8077200" cy="4191000"/>
          </a:xfrm>
        </p:spPr>
        <p:txBody>
          <a:bodyPr/>
          <a:lstStyle/>
          <a:p>
            <a:pPr>
              <a:lnSpc>
                <a:spcPct val="80000"/>
              </a:lnSpc>
              <a:spcAft>
                <a:spcPct val="25000"/>
              </a:spcAft>
            </a:pPr>
            <a:r>
              <a:rPr lang="en-US" sz="2400" dirty="0"/>
              <a:t>Firewalls are incorporating more and more </a:t>
            </a:r>
            <a:r>
              <a:rPr lang="en-US" sz="2400" dirty="0" smtClean="0"/>
              <a:t>technologies (like UTMS)</a:t>
            </a:r>
            <a:endParaRPr lang="en-US" sz="2400" dirty="0"/>
          </a:p>
          <a:p>
            <a:pPr lvl="1">
              <a:lnSpc>
                <a:spcPct val="80000"/>
              </a:lnSpc>
              <a:spcAft>
                <a:spcPct val="25000"/>
              </a:spcAft>
            </a:pPr>
            <a:r>
              <a:rPr lang="en-US" sz="2000" dirty="0"/>
              <a:t>Web servers, mail servers, and DNS</a:t>
            </a:r>
          </a:p>
          <a:p>
            <a:pPr lvl="1">
              <a:lnSpc>
                <a:spcPct val="80000"/>
              </a:lnSpc>
              <a:spcAft>
                <a:spcPct val="25000"/>
              </a:spcAft>
            </a:pPr>
            <a:r>
              <a:rPr lang="en-US" sz="2000" dirty="0"/>
              <a:t>Virus checking</a:t>
            </a:r>
          </a:p>
          <a:p>
            <a:pPr lvl="1">
              <a:lnSpc>
                <a:spcPct val="80000"/>
              </a:lnSpc>
              <a:spcAft>
                <a:spcPct val="25000"/>
              </a:spcAft>
            </a:pPr>
            <a:r>
              <a:rPr lang="en-US" sz="2000" dirty="0"/>
              <a:t>Authentication</a:t>
            </a:r>
          </a:p>
          <a:p>
            <a:pPr lvl="1">
              <a:lnSpc>
                <a:spcPct val="80000"/>
              </a:lnSpc>
              <a:spcAft>
                <a:spcPct val="40000"/>
              </a:spcAft>
            </a:pPr>
            <a:r>
              <a:rPr lang="en-US" sz="2000" dirty="0"/>
              <a:t>Encryption</a:t>
            </a:r>
          </a:p>
          <a:p>
            <a:pPr>
              <a:lnSpc>
                <a:spcPct val="80000"/>
              </a:lnSpc>
              <a:spcAft>
                <a:spcPct val="40000"/>
              </a:spcAft>
            </a:pPr>
            <a:r>
              <a:rPr lang="en-US" sz="2400" dirty="0"/>
              <a:t>Increases usefulness</a:t>
            </a:r>
          </a:p>
          <a:p>
            <a:pPr>
              <a:lnSpc>
                <a:spcPct val="80000"/>
              </a:lnSpc>
              <a:spcAft>
                <a:spcPct val="40000"/>
              </a:spcAft>
            </a:pPr>
            <a:r>
              <a:rPr lang="en-US" sz="2400" dirty="0"/>
              <a:t>Increases complexity</a:t>
            </a:r>
          </a:p>
          <a:p>
            <a:pPr>
              <a:lnSpc>
                <a:spcPct val="80000"/>
              </a:lnSpc>
              <a:spcAft>
                <a:spcPct val="40000"/>
              </a:spcAft>
            </a:pPr>
            <a:r>
              <a:rPr lang="en-US" sz="2400" dirty="0"/>
              <a:t>Complexity can be the enemy of security</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66D245B-FFD8-449A-A4FE-91F18A616BEA}" type="slidenum">
              <a:rPr lang="en-US"/>
              <a:pPr/>
              <a:t>105</a:t>
            </a:fld>
            <a:endParaRPr lang="en-US"/>
          </a:p>
        </p:txBody>
      </p:sp>
      <p:sp>
        <p:nvSpPr>
          <p:cNvPr id="59396" name="Rectangle 4"/>
          <p:cNvSpPr>
            <a:spLocks noGrp="1" noRot="1" noChangeArrowheads="1"/>
          </p:cNvSpPr>
          <p:nvPr>
            <p:ph type="title"/>
          </p:nvPr>
        </p:nvSpPr>
        <p:spPr/>
        <p:txBody>
          <a:bodyPr/>
          <a:lstStyle/>
          <a:p>
            <a:r>
              <a:rPr lang="en-US"/>
              <a:t>Bastion Host</a:t>
            </a:r>
          </a:p>
        </p:txBody>
      </p:sp>
      <p:sp>
        <p:nvSpPr>
          <p:cNvPr id="59397" name="Rectangle 5"/>
          <p:cNvSpPr>
            <a:spLocks noGrp="1" noRot="1" noChangeArrowheads="1"/>
          </p:cNvSpPr>
          <p:nvPr>
            <p:ph type="body" idx="1"/>
          </p:nvPr>
        </p:nvSpPr>
        <p:spPr>
          <a:xfrm>
            <a:off x="533400" y="1447800"/>
            <a:ext cx="8001000" cy="4191000"/>
          </a:xfrm>
        </p:spPr>
        <p:txBody>
          <a:bodyPr/>
          <a:lstStyle/>
          <a:p>
            <a:pPr>
              <a:lnSpc>
                <a:spcPct val="80000"/>
              </a:lnSpc>
              <a:spcAft>
                <a:spcPct val="10000"/>
              </a:spcAft>
            </a:pPr>
            <a:r>
              <a:rPr lang="en-US" sz="2400" dirty="0" smtClean="0"/>
              <a:t>Machine </a:t>
            </a:r>
            <a:r>
              <a:rPr lang="en-US" sz="2400" dirty="0"/>
              <a:t>that is visible to the outside world</a:t>
            </a:r>
          </a:p>
          <a:p>
            <a:pPr lvl="1">
              <a:lnSpc>
                <a:spcPct val="80000"/>
              </a:lnSpc>
              <a:spcAft>
                <a:spcPct val="30000"/>
              </a:spcAft>
            </a:pPr>
            <a:r>
              <a:rPr lang="en-US" sz="2200" dirty="0"/>
              <a:t>Potential target for </a:t>
            </a:r>
            <a:r>
              <a:rPr lang="en-US" sz="2200" dirty="0" smtClean="0"/>
              <a:t>attacks</a:t>
            </a:r>
          </a:p>
          <a:p>
            <a:pPr>
              <a:lnSpc>
                <a:spcPct val="80000"/>
              </a:lnSpc>
              <a:spcAft>
                <a:spcPct val="30000"/>
              </a:spcAft>
            </a:pPr>
            <a:r>
              <a:rPr lang="en-US" sz="2600" dirty="0" smtClean="0"/>
              <a:t>Securing bastion host</a:t>
            </a:r>
          </a:p>
          <a:p>
            <a:pPr lvl="1">
              <a:lnSpc>
                <a:spcPct val="80000"/>
              </a:lnSpc>
              <a:spcAft>
                <a:spcPct val="5000"/>
              </a:spcAft>
            </a:pPr>
            <a:r>
              <a:rPr lang="en-US" sz="2000" dirty="0" smtClean="0"/>
              <a:t>Monitor closely</a:t>
            </a:r>
            <a:endParaRPr lang="en-US" dirty="0" smtClean="0"/>
          </a:p>
          <a:p>
            <a:pPr lvl="1">
              <a:lnSpc>
                <a:spcPct val="80000"/>
              </a:lnSpc>
              <a:spcAft>
                <a:spcPct val="25000"/>
              </a:spcAft>
            </a:pPr>
            <a:r>
              <a:rPr lang="en-US" sz="2000" dirty="0" smtClean="0"/>
              <a:t>Disable all unnecessary services</a:t>
            </a:r>
          </a:p>
          <a:p>
            <a:pPr lvl="1">
              <a:lnSpc>
                <a:spcPct val="80000"/>
              </a:lnSpc>
              <a:spcAft>
                <a:spcPct val="25000"/>
              </a:spcAft>
            </a:pPr>
            <a:r>
              <a:rPr lang="en-US" sz="2000" dirty="0" smtClean="0"/>
              <a:t>Remove other programs (compilers, interpreters, etc.)</a:t>
            </a:r>
          </a:p>
          <a:p>
            <a:pPr lvl="1">
              <a:lnSpc>
                <a:spcPct val="80000"/>
              </a:lnSpc>
              <a:spcAft>
                <a:spcPct val="25000"/>
              </a:spcAft>
            </a:pPr>
            <a:r>
              <a:rPr lang="en-US" sz="2000" dirty="0" smtClean="0"/>
              <a:t>Turn off “IP forwarding”</a:t>
            </a:r>
          </a:p>
          <a:p>
            <a:pPr lvl="1">
              <a:lnSpc>
                <a:spcPct val="80000"/>
              </a:lnSpc>
              <a:spcAft>
                <a:spcPct val="25000"/>
              </a:spcAft>
            </a:pPr>
            <a:r>
              <a:rPr lang="en-US" sz="2000" dirty="0" smtClean="0"/>
              <a:t>Protect existing services with wrappers</a:t>
            </a:r>
          </a:p>
          <a:p>
            <a:pPr lvl="1">
              <a:lnSpc>
                <a:spcPct val="80000"/>
              </a:lnSpc>
              <a:spcAft>
                <a:spcPct val="25000"/>
              </a:spcAft>
            </a:pPr>
            <a:r>
              <a:rPr lang="en-US" sz="2000" dirty="0" smtClean="0"/>
              <a:t>Use static routes</a:t>
            </a:r>
          </a:p>
          <a:p>
            <a:pPr lvl="1">
              <a:lnSpc>
                <a:spcPct val="80000"/>
              </a:lnSpc>
              <a:spcAft>
                <a:spcPct val="30000"/>
              </a:spcAft>
            </a:pPr>
            <a:endParaRPr lang="en-US" sz="2200" dirty="0" smtClean="0"/>
          </a:p>
          <a:p>
            <a:pPr lvl="1">
              <a:lnSpc>
                <a:spcPct val="80000"/>
              </a:lnSpc>
              <a:spcAft>
                <a:spcPct val="30000"/>
              </a:spcAft>
            </a:pPr>
            <a:endParaRPr lang="en-US" sz="2200"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7BB44D3-0446-4417-8793-B27959B9DC17}" type="slidenum">
              <a:rPr lang="en-US"/>
              <a:pPr/>
              <a:t>106</a:t>
            </a:fld>
            <a:endParaRPr lang="en-US"/>
          </a:p>
        </p:txBody>
      </p:sp>
      <p:sp>
        <p:nvSpPr>
          <p:cNvPr id="61443" name="Rectangle 3"/>
          <p:cNvSpPr>
            <a:spLocks noGrp="1" noRot="1" noChangeArrowheads="1"/>
          </p:cNvSpPr>
          <p:nvPr>
            <p:ph type="title"/>
          </p:nvPr>
        </p:nvSpPr>
        <p:spPr/>
        <p:txBody>
          <a:bodyPr/>
          <a:lstStyle/>
          <a:p>
            <a:r>
              <a:rPr lang="en-US" dirty="0"/>
              <a:t>Secure Configuration of Routers</a:t>
            </a:r>
          </a:p>
        </p:txBody>
      </p:sp>
      <p:sp>
        <p:nvSpPr>
          <p:cNvPr id="61444" name="Rectangle 4"/>
          <p:cNvSpPr>
            <a:spLocks noGrp="1" noRot="1" noChangeArrowheads="1"/>
          </p:cNvSpPr>
          <p:nvPr>
            <p:ph type="body" idx="1"/>
          </p:nvPr>
        </p:nvSpPr>
        <p:spPr>
          <a:xfrm>
            <a:off x="381000" y="1295400"/>
            <a:ext cx="8001000" cy="4114800"/>
          </a:xfrm>
        </p:spPr>
        <p:txBody>
          <a:bodyPr/>
          <a:lstStyle/>
          <a:p>
            <a:pPr>
              <a:lnSpc>
                <a:spcPct val="90000"/>
              </a:lnSpc>
            </a:pPr>
            <a:r>
              <a:rPr lang="en-US" sz="2400" dirty="0"/>
              <a:t>Access should be limited</a:t>
            </a:r>
          </a:p>
          <a:p>
            <a:pPr lvl="1">
              <a:lnSpc>
                <a:spcPct val="90000"/>
              </a:lnSpc>
            </a:pPr>
            <a:r>
              <a:rPr lang="en-US" sz="2000" dirty="0"/>
              <a:t>Attach a terminal</a:t>
            </a:r>
          </a:p>
          <a:p>
            <a:pPr lvl="1">
              <a:lnSpc>
                <a:spcPct val="90000"/>
              </a:lnSpc>
            </a:pPr>
            <a:r>
              <a:rPr lang="en-US" sz="2000" dirty="0"/>
              <a:t>Limit access to a few sites (internally)</a:t>
            </a:r>
          </a:p>
          <a:p>
            <a:pPr>
              <a:lnSpc>
                <a:spcPct val="90000"/>
              </a:lnSpc>
              <a:spcBef>
                <a:spcPct val="15000"/>
              </a:spcBef>
            </a:pPr>
            <a:r>
              <a:rPr lang="en-US" sz="2400" dirty="0"/>
              <a:t>User/password combination</a:t>
            </a:r>
          </a:p>
          <a:p>
            <a:pPr lvl="1">
              <a:lnSpc>
                <a:spcPct val="90000"/>
              </a:lnSpc>
            </a:pPr>
            <a:r>
              <a:rPr lang="en-US" sz="2000" dirty="0"/>
              <a:t>Not supported by most routers</a:t>
            </a:r>
          </a:p>
          <a:p>
            <a:pPr>
              <a:lnSpc>
                <a:spcPct val="90000"/>
              </a:lnSpc>
              <a:spcBef>
                <a:spcPct val="15000"/>
              </a:spcBef>
            </a:pPr>
            <a:r>
              <a:rPr lang="en-US" sz="2400" dirty="0"/>
              <a:t>Authentication</a:t>
            </a:r>
          </a:p>
          <a:p>
            <a:pPr lvl="1">
              <a:lnSpc>
                <a:spcPct val="90000"/>
              </a:lnSpc>
            </a:pPr>
            <a:r>
              <a:rPr lang="en-US" sz="2000" dirty="0"/>
              <a:t>TACACS</a:t>
            </a:r>
          </a:p>
          <a:p>
            <a:pPr>
              <a:lnSpc>
                <a:spcPct val="90000"/>
              </a:lnSpc>
              <a:spcBef>
                <a:spcPct val="15000"/>
              </a:spcBef>
            </a:pPr>
            <a:r>
              <a:rPr lang="en-US" sz="2400" dirty="0"/>
              <a:t>Routing</a:t>
            </a:r>
          </a:p>
          <a:p>
            <a:pPr lvl="1">
              <a:lnSpc>
                <a:spcPct val="90000"/>
              </a:lnSpc>
            </a:pPr>
            <a:r>
              <a:rPr lang="en-US" sz="2000" dirty="0"/>
              <a:t>Don’t accept RIP updates</a:t>
            </a:r>
          </a:p>
          <a:p>
            <a:pPr lvl="1">
              <a:lnSpc>
                <a:spcPct val="90000"/>
              </a:lnSpc>
            </a:pPr>
            <a:r>
              <a:rPr lang="en-US" sz="2000" dirty="0"/>
              <a:t>Static route to service provider</a:t>
            </a:r>
          </a:p>
          <a:p>
            <a:pPr lvl="1">
              <a:lnSpc>
                <a:spcPct val="90000"/>
              </a:lnSpc>
            </a:pPr>
            <a:r>
              <a:rPr lang="en-US" sz="2000" dirty="0"/>
              <a:t>Turn off source routing</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7FF7428-C204-4E06-B3A0-47CB182A649D}" type="slidenum">
              <a:rPr lang="en-US"/>
              <a:pPr/>
              <a:t>107</a:t>
            </a:fld>
            <a:endParaRPr lang="en-US"/>
          </a:p>
        </p:txBody>
      </p:sp>
      <p:sp>
        <p:nvSpPr>
          <p:cNvPr id="443394" name="Rectangle 2"/>
          <p:cNvSpPr>
            <a:spLocks noGrp="1" noRot="1" noChangeArrowheads="1"/>
          </p:cNvSpPr>
          <p:nvPr>
            <p:ph type="body" idx="1"/>
          </p:nvPr>
        </p:nvSpPr>
        <p:spPr>
          <a:xfrm>
            <a:off x="533400" y="1371600"/>
            <a:ext cx="7543800" cy="4419600"/>
          </a:xfrm>
          <a:noFill/>
          <a:ln/>
        </p:spPr>
        <p:txBody>
          <a:bodyPr lIns="90488" tIns="44450" rIns="90488" bIns="44450"/>
          <a:lstStyle/>
          <a:p>
            <a:pPr>
              <a:lnSpc>
                <a:spcPct val="140000"/>
              </a:lnSpc>
              <a:spcBef>
                <a:spcPct val="10000"/>
              </a:spcBef>
              <a:spcAft>
                <a:spcPct val="10000"/>
              </a:spcAft>
            </a:pPr>
            <a:r>
              <a:rPr lang="en-US" sz="2400" b="1" dirty="0"/>
              <a:t> </a:t>
            </a:r>
            <a:r>
              <a:rPr lang="en-US" sz="2400" dirty="0"/>
              <a:t>Firewall Security Systems</a:t>
            </a:r>
          </a:p>
          <a:p>
            <a:pPr lvl="1">
              <a:lnSpc>
                <a:spcPct val="140000"/>
              </a:lnSpc>
              <a:spcBef>
                <a:spcPct val="10000"/>
              </a:spcBef>
              <a:spcAft>
                <a:spcPct val="10000"/>
              </a:spcAft>
            </a:pPr>
            <a:r>
              <a:rPr lang="en-US" sz="2000" dirty="0"/>
              <a:t>Examples of firewall implementations</a:t>
            </a:r>
          </a:p>
          <a:p>
            <a:pPr lvl="2">
              <a:lnSpc>
                <a:spcPct val="140000"/>
              </a:lnSpc>
              <a:spcBef>
                <a:spcPct val="10000"/>
              </a:spcBef>
              <a:spcAft>
                <a:spcPct val="10000"/>
              </a:spcAft>
              <a:buClr>
                <a:schemeClr val="tx1"/>
              </a:buClr>
              <a:buFont typeface="Wingdings" pitchFamily="2" charset="2"/>
              <a:buChar char="Ø"/>
            </a:pPr>
            <a:r>
              <a:rPr lang="en-US" sz="1800" dirty="0"/>
              <a:t>Screened-host firewall</a:t>
            </a:r>
          </a:p>
          <a:p>
            <a:pPr lvl="2">
              <a:lnSpc>
                <a:spcPct val="140000"/>
              </a:lnSpc>
              <a:spcBef>
                <a:spcPct val="10000"/>
              </a:spcBef>
              <a:spcAft>
                <a:spcPct val="10000"/>
              </a:spcAft>
              <a:buClr>
                <a:schemeClr val="tx1"/>
              </a:buClr>
              <a:buFont typeface="Wingdings" pitchFamily="2" charset="2"/>
              <a:buChar char="Ø"/>
            </a:pPr>
            <a:r>
              <a:rPr lang="en-US" sz="1800" dirty="0"/>
              <a:t>Dual-homed firewall</a:t>
            </a:r>
          </a:p>
          <a:p>
            <a:pPr lvl="2">
              <a:lnSpc>
                <a:spcPct val="140000"/>
              </a:lnSpc>
              <a:spcBef>
                <a:spcPct val="10000"/>
              </a:spcBef>
              <a:spcAft>
                <a:spcPct val="10000"/>
              </a:spcAft>
              <a:buClr>
                <a:schemeClr val="tx1"/>
              </a:buClr>
              <a:buFont typeface="Wingdings" pitchFamily="2" charset="2"/>
              <a:buChar char="Ø"/>
            </a:pPr>
            <a:r>
              <a:rPr lang="en-US" sz="1800" dirty="0"/>
              <a:t>Demilitarized zone (DMZ)</a:t>
            </a:r>
          </a:p>
          <a:p>
            <a:pPr>
              <a:lnSpc>
                <a:spcPct val="90000"/>
              </a:lnSpc>
            </a:pPr>
            <a:r>
              <a:rPr lang="en-US" sz="2400" dirty="0"/>
              <a:t>Firewall Security Systems</a:t>
            </a:r>
          </a:p>
          <a:p>
            <a:pPr>
              <a:lnSpc>
                <a:spcPct val="90000"/>
              </a:lnSpc>
            </a:pPr>
            <a:r>
              <a:rPr lang="en-US" sz="2400" dirty="0"/>
              <a:t>Firewall Platforms</a:t>
            </a:r>
          </a:p>
          <a:p>
            <a:pPr lvl="1">
              <a:lnSpc>
                <a:spcPct val="90000"/>
              </a:lnSpc>
            </a:pPr>
            <a:r>
              <a:rPr lang="en-US" sz="2000" dirty="0"/>
              <a:t>Using hardware or software</a:t>
            </a:r>
          </a:p>
          <a:p>
            <a:pPr lvl="1">
              <a:lnSpc>
                <a:spcPct val="90000"/>
              </a:lnSpc>
            </a:pPr>
            <a:r>
              <a:rPr lang="en-US" sz="2000" dirty="0"/>
              <a:t>appliances versus normal servers</a:t>
            </a:r>
          </a:p>
          <a:p>
            <a:pPr lvl="2">
              <a:lnSpc>
                <a:spcPct val="140000"/>
              </a:lnSpc>
              <a:spcBef>
                <a:spcPct val="10000"/>
              </a:spcBef>
              <a:spcAft>
                <a:spcPct val="10000"/>
              </a:spcAft>
              <a:buClr>
                <a:schemeClr val="tx1"/>
              </a:buClr>
              <a:buFont typeface="Wingdings" pitchFamily="2" charset="2"/>
              <a:buChar char="Ø"/>
            </a:pPr>
            <a:endParaRPr lang="en-US" sz="1800"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D448DA9-3122-4E0E-BB0D-E5F9271FF7C5}" type="slidenum">
              <a:rPr lang="en-US"/>
              <a:pPr/>
              <a:t>108</a:t>
            </a:fld>
            <a:endParaRPr lang="en-US"/>
          </a:p>
        </p:txBody>
      </p:sp>
      <p:sp>
        <p:nvSpPr>
          <p:cNvPr id="445442" name="Rectangle 2"/>
          <p:cNvSpPr>
            <a:spLocks noGrp="1" noRot="1" noChangeArrowheads="1"/>
          </p:cNvSpPr>
          <p:nvPr>
            <p:ph type="body" idx="1"/>
          </p:nvPr>
        </p:nvSpPr>
        <p:spPr>
          <a:xfrm>
            <a:off x="381000" y="1219200"/>
            <a:ext cx="8001000" cy="5029200"/>
          </a:xfrm>
          <a:noFill/>
          <a:ln/>
        </p:spPr>
        <p:txBody>
          <a:bodyPr lIns="90488" tIns="44450" rIns="90488" bIns="44450"/>
          <a:lstStyle/>
          <a:p>
            <a:pPr>
              <a:lnSpc>
                <a:spcPct val="140000"/>
              </a:lnSpc>
              <a:spcBef>
                <a:spcPct val="10000"/>
              </a:spcBef>
              <a:spcAft>
                <a:spcPct val="10000"/>
              </a:spcAft>
            </a:pPr>
            <a:r>
              <a:rPr lang="en-US" dirty="0"/>
              <a:t> </a:t>
            </a:r>
            <a:r>
              <a:rPr lang="en-US" sz="2800" dirty="0"/>
              <a:t>Firewall Security Systems</a:t>
            </a:r>
          </a:p>
          <a:p>
            <a:pPr lvl="1">
              <a:lnSpc>
                <a:spcPct val="140000"/>
              </a:lnSpc>
              <a:spcBef>
                <a:spcPct val="10000"/>
              </a:spcBef>
              <a:spcAft>
                <a:spcPct val="10000"/>
              </a:spcAft>
            </a:pPr>
            <a:r>
              <a:rPr lang="en-US" sz="2400" dirty="0"/>
              <a:t>Firewall issues</a:t>
            </a:r>
          </a:p>
          <a:p>
            <a:pPr lvl="2">
              <a:lnSpc>
                <a:spcPct val="140000"/>
              </a:lnSpc>
              <a:spcBef>
                <a:spcPct val="10000"/>
              </a:spcBef>
              <a:spcAft>
                <a:spcPct val="10000"/>
              </a:spcAft>
              <a:buClr>
                <a:schemeClr val="tx1"/>
              </a:buClr>
              <a:buFont typeface="Wingdings" pitchFamily="2" charset="2"/>
              <a:buChar char="Ø"/>
            </a:pPr>
            <a:r>
              <a:rPr lang="en-US" sz="2000" dirty="0"/>
              <a:t>A false sense of security</a:t>
            </a:r>
          </a:p>
          <a:p>
            <a:pPr lvl="2">
              <a:lnSpc>
                <a:spcPct val="140000"/>
              </a:lnSpc>
              <a:spcBef>
                <a:spcPct val="10000"/>
              </a:spcBef>
              <a:spcAft>
                <a:spcPct val="10000"/>
              </a:spcAft>
              <a:buClr>
                <a:schemeClr val="tx1"/>
              </a:buClr>
              <a:buFont typeface="Wingdings" pitchFamily="2" charset="2"/>
              <a:buChar char="Ø"/>
            </a:pPr>
            <a:r>
              <a:rPr lang="en-US" sz="2000" dirty="0"/>
              <a:t>The circumvention of firewall</a:t>
            </a:r>
          </a:p>
          <a:p>
            <a:pPr lvl="2">
              <a:lnSpc>
                <a:spcPct val="140000"/>
              </a:lnSpc>
              <a:spcBef>
                <a:spcPct val="10000"/>
              </a:spcBef>
              <a:spcAft>
                <a:spcPct val="10000"/>
              </a:spcAft>
              <a:buClr>
                <a:schemeClr val="tx1"/>
              </a:buClr>
              <a:buFont typeface="Wingdings" pitchFamily="2" charset="2"/>
              <a:buChar char="Ø"/>
            </a:pPr>
            <a:r>
              <a:rPr lang="en-US" sz="2000" dirty="0" err="1"/>
              <a:t>Misconfigured</a:t>
            </a:r>
            <a:r>
              <a:rPr lang="en-US" sz="2000" dirty="0"/>
              <a:t> firewalls</a:t>
            </a:r>
          </a:p>
          <a:p>
            <a:pPr lvl="2">
              <a:lnSpc>
                <a:spcPct val="140000"/>
              </a:lnSpc>
              <a:spcBef>
                <a:spcPct val="10000"/>
              </a:spcBef>
              <a:spcAft>
                <a:spcPct val="10000"/>
              </a:spcAft>
              <a:buClr>
                <a:schemeClr val="tx1"/>
              </a:buClr>
              <a:buFont typeface="Wingdings" pitchFamily="2" charset="2"/>
              <a:buChar char="Ø"/>
            </a:pPr>
            <a:r>
              <a:rPr lang="en-US" sz="2000" dirty="0"/>
              <a:t>What constitutes a firewall</a:t>
            </a:r>
          </a:p>
          <a:p>
            <a:pPr lvl="2">
              <a:lnSpc>
                <a:spcPct val="140000"/>
              </a:lnSpc>
              <a:spcBef>
                <a:spcPct val="10000"/>
              </a:spcBef>
              <a:spcAft>
                <a:spcPct val="10000"/>
              </a:spcAft>
              <a:buClr>
                <a:schemeClr val="tx1"/>
              </a:buClr>
              <a:buFont typeface="Wingdings" pitchFamily="2" charset="2"/>
              <a:buChar char="Ø"/>
            </a:pPr>
            <a:r>
              <a:rPr lang="en-US" sz="2000" dirty="0"/>
              <a:t>Monitoring activities may not occur on a regular basis</a:t>
            </a:r>
          </a:p>
          <a:p>
            <a:pPr lvl="2">
              <a:lnSpc>
                <a:spcPct val="140000"/>
              </a:lnSpc>
              <a:spcBef>
                <a:spcPct val="10000"/>
              </a:spcBef>
              <a:spcAft>
                <a:spcPct val="10000"/>
              </a:spcAft>
              <a:buClr>
                <a:schemeClr val="tx1"/>
              </a:buClr>
              <a:buFont typeface="Wingdings" pitchFamily="2" charset="2"/>
              <a:buChar char="Ø"/>
            </a:pPr>
            <a:r>
              <a:rPr lang="en-US" sz="2000" dirty="0"/>
              <a:t>Firewall policies </a:t>
            </a:r>
            <a:endParaRPr lang="en-US" dirty="0"/>
          </a:p>
        </p:txBody>
      </p:sp>
      <p:sp>
        <p:nvSpPr>
          <p:cNvPr id="6" name="Rectangle 3"/>
          <p:cNvSpPr>
            <a:spLocks noChangeArrowheads="1"/>
          </p:cNvSpPr>
          <p:nvPr/>
        </p:nvSpPr>
        <p:spPr bwMode="auto">
          <a:xfrm>
            <a:off x="2438400" y="533400"/>
            <a:ext cx="6705600" cy="584775"/>
          </a:xfrm>
          <a:prstGeom prst="rect">
            <a:avLst/>
          </a:prstGeom>
          <a:noFill/>
          <a:ln w="9525">
            <a:noFill/>
            <a:miter lim="800000"/>
            <a:headEnd/>
            <a:tailEnd/>
          </a:ln>
          <a:effectLst/>
        </p:spPr>
        <p:txBody>
          <a:bodyPr wrap="square">
            <a:spAutoFit/>
          </a:bodyPr>
          <a:lstStyle/>
          <a:p>
            <a:r>
              <a:rPr lang="en-US" sz="3200" dirty="0">
                <a:solidFill>
                  <a:schemeClr val="bg1"/>
                </a:solidFill>
                <a:latin typeface="+mj-lt"/>
                <a:ea typeface="+mj-ea"/>
                <a:cs typeface="+mj-cs"/>
              </a:rPr>
              <a:t>Network </a:t>
            </a:r>
            <a:r>
              <a:rPr lang="en-US" sz="3200" dirty="0" smtClean="0">
                <a:solidFill>
                  <a:schemeClr val="bg1"/>
                </a:solidFill>
                <a:latin typeface="+mj-lt"/>
                <a:ea typeface="+mj-ea"/>
                <a:cs typeface="+mj-cs"/>
              </a:rPr>
              <a:t>Infrastructure Security</a:t>
            </a:r>
            <a:endParaRPr lang="es-ES" sz="3200" dirty="0">
              <a:solidFill>
                <a:schemeClr val="bg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4F434FF2-3D63-4343-B03D-A72C8DE27928}" type="slidenum">
              <a:rPr lang="en-US"/>
              <a:pPr/>
              <a:t>109</a:t>
            </a:fld>
            <a:endParaRPr lang="en-US"/>
          </a:p>
        </p:txBody>
      </p:sp>
      <p:sp>
        <p:nvSpPr>
          <p:cNvPr id="65538" name="Line 2"/>
          <p:cNvSpPr>
            <a:spLocks noChangeShapeType="1"/>
          </p:cNvSpPr>
          <p:nvPr/>
        </p:nvSpPr>
        <p:spPr bwMode="auto">
          <a:xfrm>
            <a:off x="2438400" y="51054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5539" name="Freeform 3"/>
          <p:cNvSpPr>
            <a:spLocks/>
          </p:cNvSpPr>
          <p:nvPr/>
        </p:nvSpPr>
        <p:spPr bwMode="auto">
          <a:xfrm>
            <a:off x="6256338" y="45720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5540" name="Text Box 4"/>
          <p:cNvSpPr txBox="1">
            <a:spLocks noChangeArrowheads="1"/>
          </p:cNvSpPr>
          <p:nvPr/>
        </p:nvSpPr>
        <p:spPr bwMode="auto">
          <a:xfrm>
            <a:off x="6934200" y="48768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65541" name="Freeform 5"/>
          <p:cNvSpPr>
            <a:spLocks/>
          </p:cNvSpPr>
          <p:nvPr/>
        </p:nvSpPr>
        <p:spPr bwMode="auto">
          <a:xfrm>
            <a:off x="965200" y="45894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5542" name="Text Box 6"/>
          <p:cNvSpPr txBox="1">
            <a:spLocks noChangeArrowheads="1"/>
          </p:cNvSpPr>
          <p:nvPr/>
        </p:nvSpPr>
        <p:spPr bwMode="auto">
          <a:xfrm>
            <a:off x="1219200" y="48164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5543" name="AutoShape 7"/>
          <p:cNvSpPr>
            <a:spLocks noChangeArrowheads="1"/>
          </p:cNvSpPr>
          <p:nvPr/>
        </p:nvSpPr>
        <p:spPr bwMode="auto">
          <a:xfrm>
            <a:off x="3810000" y="4648200"/>
            <a:ext cx="1600200" cy="7620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graphicFrame>
        <p:nvGraphicFramePr>
          <p:cNvPr id="65544" name="Object 8"/>
          <p:cNvGraphicFramePr>
            <a:graphicFrameLocks noChangeAspect="1"/>
          </p:cNvGraphicFramePr>
          <p:nvPr/>
        </p:nvGraphicFramePr>
        <p:xfrm>
          <a:off x="404813" y="5410200"/>
          <a:ext cx="814387" cy="850900"/>
        </p:xfrm>
        <a:graphic>
          <a:graphicData uri="http://schemas.openxmlformats.org/presentationml/2006/ole">
            <p:oleObj spid="_x0000_s6146" name="Clip" r:id="rId3" imgW="2501280" imgH="2615760" progId="">
              <p:embed/>
            </p:oleObj>
          </a:graphicData>
        </a:graphic>
      </p:graphicFrame>
      <p:graphicFrame>
        <p:nvGraphicFramePr>
          <p:cNvPr id="65545" name="Object 9"/>
          <p:cNvGraphicFramePr>
            <a:graphicFrameLocks noChangeAspect="1"/>
          </p:cNvGraphicFramePr>
          <p:nvPr/>
        </p:nvGraphicFramePr>
        <p:xfrm>
          <a:off x="1828800" y="5626100"/>
          <a:ext cx="814388" cy="850900"/>
        </p:xfrm>
        <a:graphic>
          <a:graphicData uri="http://schemas.openxmlformats.org/presentationml/2006/ole">
            <p:oleObj spid="_x0000_s6147" name="Clip" r:id="rId4" imgW="2501280" imgH="2615760" progId="">
              <p:embed/>
            </p:oleObj>
          </a:graphicData>
        </a:graphic>
      </p:graphicFrame>
      <p:graphicFrame>
        <p:nvGraphicFramePr>
          <p:cNvPr id="65546" name="Object 10"/>
          <p:cNvGraphicFramePr>
            <a:graphicFrameLocks noChangeAspect="1"/>
          </p:cNvGraphicFramePr>
          <p:nvPr/>
        </p:nvGraphicFramePr>
        <p:xfrm>
          <a:off x="533400" y="4114800"/>
          <a:ext cx="814388" cy="850900"/>
        </p:xfrm>
        <a:graphic>
          <a:graphicData uri="http://schemas.openxmlformats.org/presentationml/2006/ole">
            <p:oleObj spid="_x0000_s6148" name="Clip" r:id="rId5" imgW="2501280" imgH="2615760" progId="">
              <p:embed/>
            </p:oleObj>
          </a:graphicData>
        </a:graphic>
      </p:graphicFrame>
      <p:sp>
        <p:nvSpPr>
          <p:cNvPr id="65547" name="Rectangle 11"/>
          <p:cNvSpPr>
            <a:spLocks noGrp="1" noRot="1" noChangeArrowheads="1"/>
          </p:cNvSpPr>
          <p:nvPr>
            <p:ph type="title"/>
          </p:nvPr>
        </p:nvSpPr>
        <p:spPr/>
        <p:txBody>
          <a:bodyPr/>
          <a:lstStyle/>
          <a:p>
            <a:r>
              <a:rPr lang="en-US"/>
              <a:t>Architectures    #1 Bare Bones</a:t>
            </a:r>
          </a:p>
        </p:txBody>
      </p:sp>
      <p:sp>
        <p:nvSpPr>
          <p:cNvPr id="65548" name="Rectangle 12"/>
          <p:cNvSpPr>
            <a:spLocks noGrp="1" noRot="1" noChangeArrowheads="1"/>
          </p:cNvSpPr>
          <p:nvPr>
            <p:ph type="body" idx="1"/>
          </p:nvPr>
        </p:nvSpPr>
        <p:spPr>
          <a:xfrm>
            <a:off x="304800" y="1371600"/>
            <a:ext cx="8153400" cy="1905000"/>
          </a:xfrm>
        </p:spPr>
        <p:txBody>
          <a:bodyPr/>
          <a:lstStyle/>
          <a:p>
            <a:pPr>
              <a:lnSpc>
                <a:spcPct val="90000"/>
              </a:lnSpc>
            </a:pPr>
            <a:r>
              <a:rPr lang="en-US" sz="2400" dirty="0"/>
              <a:t>Just A Router with Access Control Lists</a:t>
            </a:r>
          </a:p>
          <a:p>
            <a:pPr>
              <a:lnSpc>
                <a:spcPct val="90000"/>
              </a:lnSpc>
            </a:pPr>
            <a:r>
              <a:rPr lang="en-US" sz="2400" dirty="0"/>
              <a:t>Very Scaled down</a:t>
            </a:r>
          </a:p>
          <a:p>
            <a:pPr>
              <a:lnSpc>
                <a:spcPct val="90000"/>
              </a:lnSpc>
            </a:pPr>
            <a:r>
              <a:rPr lang="en-US" sz="2400" dirty="0"/>
              <a:t>Acceptable, if you are able to control the security on all hosts of internal network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Eve’s Goals</a:t>
            </a:r>
            <a:endParaRPr lang="en-US" dirty="0"/>
          </a:p>
        </p:txBody>
      </p:sp>
      <p:sp>
        <p:nvSpPr>
          <p:cNvPr id="7170" name="Slide Number Placeholder 3"/>
          <p:cNvSpPr>
            <a:spLocks noGrp="1"/>
          </p:cNvSpPr>
          <p:nvPr>
            <p:ph type="sldNum" sz="quarter" idx="12"/>
          </p:nvPr>
        </p:nvSpPr>
        <p:spPr>
          <a:noFill/>
        </p:spPr>
        <p:txBody>
          <a:bodyPr/>
          <a:lstStyle/>
          <a:p>
            <a:fld id="{7BE6814B-4D16-47D5-A52A-29AAB7820B69}" type="slidenum">
              <a:rPr lang="en-US" smtClean="0">
                <a:latin typeface="Arial" pitchFamily="34" charset="0"/>
              </a:rPr>
              <a:pPr/>
              <a:t>11</a:t>
            </a:fld>
            <a:endParaRPr lang="en-US" smtClean="0">
              <a:latin typeface="Arial" pitchFamily="34" charset="0"/>
            </a:endParaRPr>
          </a:p>
        </p:txBody>
      </p:sp>
      <p:sp>
        <p:nvSpPr>
          <p:cNvPr id="7171" name="Text Box 2"/>
          <p:cNvSpPr txBox="1">
            <a:spLocks noChangeArrowheads="1"/>
          </p:cNvSpPr>
          <p:nvPr/>
        </p:nvSpPr>
        <p:spPr bwMode="auto">
          <a:xfrm>
            <a:off x="457200" y="1466195"/>
            <a:ext cx="8229600" cy="4401205"/>
          </a:xfrm>
          <a:prstGeom prst="rect">
            <a:avLst/>
          </a:prstGeom>
          <a:noFill/>
          <a:ln w="9525">
            <a:noFill/>
            <a:miter lim="800000"/>
            <a:headEnd/>
            <a:tailEnd/>
          </a:ln>
        </p:spPr>
        <p:txBody>
          <a:bodyPr wrap="square">
            <a:spAutoFit/>
          </a:bodyPr>
          <a:lstStyle/>
          <a:p>
            <a:pPr marL="457200" indent="-457200">
              <a:buFontTx/>
              <a:buAutoNum type="arabicPeriod"/>
            </a:pPr>
            <a:r>
              <a:rPr lang="en-US" sz="2200" dirty="0" smtClean="0"/>
              <a:t>Read </a:t>
            </a:r>
            <a:r>
              <a:rPr lang="en-US" sz="2200" dirty="0"/>
              <a:t>the message</a:t>
            </a:r>
          </a:p>
          <a:p>
            <a:pPr marL="457200" indent="-457200">
              <a:buFontTx/>
              <a:buAutoNum type="arabicPeriod"/>
            </a:pPr>
            <a:r>
              <a:rPr lang="en-US" sz="2200" dirty="0"/>
              <a:t>Figure out the key Alice is using and read all the messages</a:t>
            </a:r>
            <a:br>
              <a:rPr lang="en-US" sz="2200" dirty="0"/>
            </a:br>
            <a:r>
              <a:rPr lang="en-US" sz="2200" dirty="0"/>
              <a:t>encrypted with that key</a:t>
            </a:r>
          </a:p>
          <a:p>
            <a:pPr marL="457200" indent="-457200">
              <a:buFontTx/>
              <a:buAutoNum type="arabicPeriod"/>
            </a:pPr>
            <a:r>
              <a:rPr lang="en-US" sz="2200" dirty="0"/>
              <a:t>Modify the content of the message in such a way that </a:t>
            </a:r>
            <a:br>
              <a:rPr lang="en-US" sz="2200" dirty="0"/>
            </a:br>
            <a:r>
              <a:rPr lang="en-US" sz="2200" dirty="0"/>
              <a:t>Bob will think Alice sent the altered message.</a:t>
            </a:r>
          </a:p>
          <a:p>
            <a:pPr marL="457200" indent="-457200">
              <a:buFontTx/>
              <a:buAutoNum type="arabicPeriod"/>
            </a:pPr>
            <a:r>
              <a:rPr lang="en-US" sz="2200" dirty="0"/>
              <a:t>Impersonate Alice and communicate with Bob who thinks</a:t>
            </a:r>
            <a:br>
              <a:rPr lang="en-US" sz="2200" dirty="0"/>
            </a:br>
            <a:r>
              <a:rPr lang="en-US" sz="2200" dirty="0"/>
              <a:t>he is communicating with Alice.</a:t>
            </a:r>
          </a:p>
          <a:p>
            <a:pPr marL="457200" indent="-457200"/>
            <a:r>
              <a:rPr lang="en-US" sz="2200" b="1" dirty="0"/>
              <a:t> </a:t>
            </a:r>
          </a:p>
          <a:p>
            <a:pPr marL="457200" indent="-457200"/>
            <a:r>
              <a:rPr lang="en-US" sz="2200" dirty="0"/>
              <a:t>Oscar is a passive observer who is trying to perform (1) and (2).</a:t>
            </a:r>
          </a:p>
          <a:p>
            <a:pPr marL="457200" indent="-457200"/>
            <a:endParaRPr lang="en-US" sz="2200" dirty="0"/>
          </a:p>
          <a:p>
            <a:pPr marL="457200" indent="-457200"/>
            <a:r>
              <a:rPr lang="en-US" sz="2200" dirty="0"/>
              <a:t>Mallory is more active and evil who is trying to perform </a:t>
            </a:r>
          </a:p>
          <a:p>
            <a:pPr marL="457200" indent="-457200"/>
            <a:r>
              <a:rPr lang="en-US" sz="2200" dirty="0"/>
              <a:t>(3) And (4).</a:t>
            </a:r>
            <a:r>
              <a:rPr lang="en-US" sz="1600" dirty="0"/>
              <a:t/>
            </a:r>
            <a:br>
              <a:rPr lang="en-US" sz="1600" dirty="0"/>
            </a:br>
            <a:endParaRPr lang="en-US" sz="1600"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031DAE2-4C31-485A-8D40-7C1FEE01C971}" type="slidenum">
              <a:rPr lang="en-US"/>
              <a:pPr/>
              <a:t>110</a:t>
            </a:fld>
            <a:endParaRPr lang="en-US"/>
          </a:p>
        </p:txBody>
      </p:sp>
      <p:sp>
        <p:nvSpPr>
          <p:cNvPr id="66562" name="Rectangle 2"/>
          <p:cNvSpPr>
            <a:spLocks noGrp="1" noRot="1" noChangeArrowheads="1"/>
          </p:cNvSpPr>
          <p:nvPr>
            <p:ph type="title"/>
          </p:nvPr>
        </p:nvSpPr>
        <p:spPr/>
        <p:txBody>
          <a:bodyPr/>
          <a:lstStyle/>
          <a:p>
            <a:r>
              <a:rPr lang="en-US"/>
              <a:t>Bare Bones Architecture</a:t>
            </a:r>
          </a:p>
        </p:txBody>
      </p:sp>
      <p:sp>
        <p:nvSpPr>
          <p:cNvPr id="66563" name="Rectangle 3"/>
          <p:cNvSpPr>
            <a:spLocks noGrp="1" noRot="1" noChangeArrowheads="1"/>
          </p:cNvSpPr>
          <p:nvPr>
            <p:ph type="body" idx="1"/>
          </p:nvPr>
        </p:nvSpPr>
        <p:spPr>
          <a:xfrm>
            <a:off x="304800" y="1219200"/>
            <a:ext cx="8153400" cy="4114800"/>
          </a:xfrm>
        </p:spPr>
        <p:txBody>
          <a:bodyPr/>
          <a:lstStyle/>
          <a:p>
            <a:pPr>
              <a:lnSpc>
                <a:spcPct val="85000"/>
              </a:lnSpc>
              <a:spcBef>
                <a:spcPct val="25000"/>
              </a:spcBef>
              <a:spcAft>
                <a:spcPct val="25000"/>
              </a:spcAft>
            </a:pPr>
            <a:r>
              <a:rPr lang="en-US" sz="2800" dirty="0"/>
              <a:t>All your eggs are in the router basket</a:t>
            </a:r>
          </a:p>
          <a:p>
            <a:pPr>
              <a:lnSpc>
                <a:spcPct val="85000"/>
              </a:lnSpc>
              <a:spcBef>
                <a:spcPct val="25000"/>
              </a:spcBef>
              <a:spcAft>
                <a:spcPct val="25000"/>
              </a:spcAft>
            </a:pPr>
            <a:r>
              <a:rPr lang="en-US" sz="2800" dirty="0"/>
              <a:t>If the router fails, or if a new attack is devised, you are vulnerable</a:t>
            </a:r>
          </a:p>
          <a:p>
            <a:pPr>
              <a:lnSpc>
                <a:spcPct val="85000"/>
              </a:lnSpc>
              <a:spcBef>
                <a:spcPct val="25000"/>
              </a:spcBef>
              <a:spcAft>
                <a:spcPct val="25000"/>
              </a:spcAft>
            </a:pPr>
            <a:r>
              <a:rPr lang="en-US" sz="2800" dirty="0"/>
              <a:t>Not a fine-level of control, logging, management</a:t>
            </a:r>
          </a:p>
          <a:p>
            <a:pPr>
              <a:lnSpc>
                <a:spcPct val="85000"/>
              </a:lnSpc>
              <a:spcBef>
                <a:spcPct val="25000"/>
              </a:spcBef>
              <a:spcAft>
                <a:spcPct val="25000"/>
              </a:spcAft>
            </a:pPr>
            <a:r>
              <a:rPr lang="en-US" sz="2800" dirty="0"/>
              <a:t>Not realistic for significantly sized user base</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D6882698-C1D3-4A88-A8C1-2E970FBE0722}" type="slidenum">
              <a:rPr lang="en-US"/>
              <a:pPr/>
              <a:t>111</a:t>
            </a:fld>
            <a:endParaRPr lang="en-US"/>
          </a:p>
        </p:txBody>
      </p:sp>
      <p:sp>
        <p:nvSpPr>
          <p:cNvPr id="67586" name="Line 2"/>
          <p:cNvSpPr>
            <a:spLocks noChangeShapeType="1"/>
          </p:cNvSpPr>
          <p:nvPr/>
        </p:nvSpPr>
        <p:spPr bwMode="auto">
          <a:xfrm>
            <a:off x="1809750" y="43053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7587" name="Rectangle 3"/>
          <p:cNvSpPr>
            <a:spLocks noChangeArrowheads="1"/>
          </p:cNvSpPr>
          <p:nvPr/>
        </p:nvSpPr>
        <p:spPr bwMode="auto">
          <a:xfrm>
            <a:off x="2667000" y="38862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67588" name="Freeform 4"/>
          <p:cNvSpPr>
            <a:spLocks/>
          </p:cNvSpPr>
          <p:nvPr/>
        </p:nvSpPr>
        <p:spPr bwMode="auto">
          <a:xfrm>
            <a:off x="5638800" y="3733800"/>
            <a:ext cx="2506663"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7589" name="Text Box 5"/>
          <p:cNvSpPr txBox="1">
            <a:spLocks noChangeArrowheads="1"/>
          </p:cNvSpPr>
          <p:nvPr/>
        </p:nvSpPr>
        <p:spPr bwMode="auto">
          <a:xfrm>
            <a:off x="6305550" y="40767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67590" name="Freeform 6"/>
          <p:cNvSpPr>
            <a:spLocks/>
          </p:cNvSpPr>
          <p:nvPr/>
        </p:nvSpPr>
        <p:spPr bwMode="auto">
          <a:xfrm>
            <a:off x="336550" y="45513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7591" name="Text Box 7"/>
          <p:cNvSpPr txBox="1">
            <a:spLocks noChangeArrowheads="1"/>
          </p:cNvSpPr>
          <p:nvPr/>
        </p:nvSpPr>
        <p:spPr bwMode="auto">
          <a:xfrm>
            <a:off x="590550" y="40163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7592" name="AutoShape 8"/>
          <p:cNvSpPr>
            <a:spLocks noChangeArrowheads="1"/>
          </p:cNvSpPr>
          <p:nvPr/>
        </p:nvSpPr>
        <p:spPr bwMode="auto">
          <a:xfrm>
            <a:off x="4248150" y="40005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67593" name="Rectangle 9"/>
          <p:cNvSpPr>
            <a:spLocks noGrp="1" noRot="1" noChangeArrowheads="1"/>
          </p:cNvSpPr>
          <p:nvPr>
            <p:ph type="title"/>
          </p:nvPr>
        </p:nvSpPr>
        <p:spPr>
          <a:xfrm>
            <a:off x="457200" y="304800"/>
            <a:ext cx="8229600" cy="792163"/>
          </a:xfrm>
        </p:spPr>
        <p:txBody>
          <a:bodyPr/>
          <a:lstStyle/>
          <a:p>
            <a:pPr>
              <a:lnSpc>
                <a:spcPct val="85000"/>
              </a:lnSpc>
            </a:pPr>
            <a:r>
              <a:rPr lang="en-US" dirty="0"/>
              <a:t>#2 Router and Host Based Firewall</a:t>
            </a:r>
          </a:p>
        </p:txBody>
      </p:sp>
      <p:sp>
        <p:nvSpPr>
          <p:cNvPr id="67594" name="Rectangle 10"/>
          <p:cNvSpPr>
            <a:spLocks noGrp="1" noRot="1" noChangeArrowheads="1"/>
          </p:cNvSpPr>
          <p:nvPr>
            <p:ph type="body" idx="1"/>
          </p:nvPr>
        </p:nvSpPr>
        <p:spPr>
          <a:xfrm>
            <a:off x="304800" y="1371600"/>
            <a:ext cx="8540750" cy="1414463"/>
          </a:xfrm>
        </p:spPr>
        <p:txBody>
          <a:bodyPr/>
          <a:lstStyle/>
          <a:p>
            <a:pPr lvl="1"/>
            <a:r>
              <a:rPr lang="en-US" sz="2800" dirty="0"/>
              <a:t>Recommend that filtering be done at both router and firewall</a:t>
            </a:r>
          </a:p>
          <a:p>
            <a:pPr lvl="2"/>
            <a:r>
              <a:rPr lang="en-US" sz="2400" dirty="0"/>
              <a:t>Extra management, but it’s worth it</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DDF31E5-6AE3-4B1D-9163-1CB6F3C47997}" type="slidenum">
              <a:rPr lang="en-US"/>
              <a:pPr/>
              <a:t>112</a:t>
            </a:fld>
            <a:endParaRPr lang="en-US"/>
          </a:p>
        </p:txBody>
      </p:sp>
      <p:sp>
        <p:nvSpPr>
          <p:cNvPr id="68610" name="Rectangle 2"/>
          <p:cNvSpPr>
            <a:spLocks noGrp="1" noRot="1" noChangeArrowheads="1"/>
          </p:cNvSpPr>
          <p:nvPr>
            <p:ph type="title"/>
          </p:nvPr>
        </p:nvSpPr>
        <p:spPr>
          <a:xfrm>
            <a:off x="609600" y="304800"/>
            <a:ext cx="8077200" cy="792163"/>
          </a:xfrm>
        </p:spPr>
        <p:txBody>
          <a:bodyPr>
            <a:normAutofit fontScale="90000"/>
          </a:bodyPr>
          <a:lstStyle/>
          <a:p>
            <a:pPr>
              <a:lnSpc>
                <a:spcPct val="75000"/>
              </a:lnSpc>
              <a:spcBef>
                <a:spcPct val="15000"/>
              </a:spcBef>
            </a:pPr>
            <a:r>
              <a:rPr lang="en-US" dirty="0"/>
              <a:t>Router and Host Firewall Architecture</a:t>
            </a:r>
          </a:p>
        </p:txBody>
      </p:sp>
      <p:sp>
        <p:nvSpPr>
          <p:cNvPr id="68611" name="Rectangle 3"/>
          <p:cNvSpPr>
            <a:spLocks noGrp="1" noRot="1" noChangeArrowheads="1"/>
          </p:cNvSpPr>
          <p:nvPr>
            <p:ph type="body" idx="1"/>
          </p:nvPr>
        </p:nvSpPr>
        <p:spPr>
          <a:xfrm>
            <a:off x="304800" y="1600200"/>
            <a:ext cx="8153400" cy="4114800"/>
          </a:xfrm>
        </p:spPr>
        <p:txBody>
          <a:bodyPr/>
          <a:lstStyle/>
          <a:p>
            <a:r>
              <a:rPr lang="en-US" sz="2800" dirty="0"/>
              <a:t>Concern about where to put servers</a:t>
            </a:r>
          </a:p>
          <a:p>
            <a:pPr lvl="1"/>
            <a:r>
              <a:rPr lang="en-US" sz="2400" dirty="0"/>
              <a:t>WWW, DNS, e-mail</a:t>
            </a:r>
          </a:p>
          <a:p>
            <a:pPr>
              <a:spcBef>
                <a:spcPct val="25000"/>
              </a:spcBef>
            </a:pPr>
            <a:r>
              <a:rPr lang="en-US" sz="2800" dirty="0"/>
              <a:t>Locate them on firewall</a:t>
            </a:r>
          </a:p>
          <a:p>
            <a:pPr lvl="1"/>
            <a:r>
              <a:rPr lang="en-US" sz="2400" dirty="0"/>
              <a:t>Concerns!  If one of the services has a vulnerability, compromise of the entire firewall is possible</a:t>
            </a:r>
          </a:p>
          <a:p>
            <a:pPr lvl="1"/>
            <a:r>
              <a:rPr lang="en-US" sz="2400" dirty="0"/>
              <a:t>Add a DMZ could help alleviate concern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84745DE0-5845-4BC1-BDB4-3482AB4BAB64}" type="slidenum">
              <a:rPr lang="en-US"/>
              <a:pPr/>
              <a:t>113</a:t>
            </a:fld>
            <a:endParaRPr lang="en-US"/>
          </a:p>
        </p:txBody>
      </p:sp>
      <p:sp>
        <p:nvSpPr>
          <p:cNvPr id="69634" name="Line 2"/>
          <p:cNvSpPr>
            <a:spLocks noChangeShapeType="1"/>
          </p:cNvSpPr>
          <p:nvPr/>
        </p:nvSpPr>
        <p:spPr bwMode="auto">
          <a:xfrm>
            <a:off x="4343400" y="3902075"/>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5" name="Text Box 3"/>
          <p:cNvSpPr txBox="1">
            <a:spLocks noChangeArrowheads="1"/>
          </p:cNvSpPr>
          <p:nvPr/>
        </p:nvSpPr>
        <p:spPr bwMode="auto">
          <a:xfrm>
            <a:off x="6934200" y="5426075"/>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solidFill>
                  <a:schemeClr val="bg1"/>
                </a:solidFill>
                <a:latin typeface="Times New Roman" pitchFamily="18" charset="0"/>
              </a:rPr>
              <a:t>Internet</a:t>
            </a:r>
          </a:p>
        </p:txBody>
      </p:sp>
      <p:sp>
        <p:nvSpPr>
          <p:cNvPr id="69636" name="Line 4"/>
          <p:cNvSpPr>
            <a:spLocks noChangeShapeType="1"/>
          </p:cNvSpPr>
          <p:nvPr/>
        </p:nvSpPr>
        <p:spPr bwMode="auto">
          <a:xfrm flipV="1">
            <a:off x="4597400" y="3902075"/>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7" name="Line 5"/>
          <p:cNvSpPr>
            <a:spLocks noChangeShapeType="1"/>
          </p:cNvSpPr>
          <p:nvPr/>
        </p:nvSpPr>
        <p:spPr bwMode="auto">
          <a:xfrm>
            <a:off x="1473200" y="5578475"/>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69638" name="Rectangle 6"/>
          <p:cNvSpPr>
            <a:spLocks noChangeArrowheads="1"/>
          </p:cNvSpPr>
          <p:nvPr/>
        </p:nvSpPr>
        <p:spPr bwMode="auto">
          <a:xfrm>
            <a:off x="2311400" y="51054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69639" name="Freeform 7"/>
          <p:cNvSpPr>
            <a:spLocks/>
          </p:cNvSpPr>
          <p:nvPr/>
        </p:nvSpPr>
        <p:spPr bwMode="auto">
          <a:xfrm>
            <a:off x="5291138" y="51054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9640" name="Freeform 8"/>
          <p:cNvSpPr>
            <a:spLocks/>
          </p:cNvSpPr>
          <p:nvPr/>
        </p:nvSpPr>
        <p:spPr bwMode="auto">
          <a:xfrm>
            <a:off x="0" y="51228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69641" name="AutoShape 9"/>
          <p:cNvSpPr>
            <a:spLocks noChangeArrowheads="1"/>
          </p:cNvSpPr>
          <p:nvPr/>
        </p:nvSpPr>
        <p:spPr bwMode="auto">
          <a:xfrm>
            <a:off x="3911600" y="5273675"/>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69642" name="Rectangle 10"/>
          <p:cNvSpPr>
            <a:spLocks noChangeArrowheads="1"/>
          </p:cNvSpPr>
          <p:nvPr/>
        </p:nvSpPr>
        <p:spPr bwMode="auto">
          <a:xfrm>
            <a:off x="3378200" y="3444875"/>
            <a:ext cx="838200" cy="762000"/>
          </a:xfrm>
          <a:prstGeom prst="rect">
            <a:avLst/>
          </a:prstGeom>
          <a:solidFill>
            <a:srgbClr val="6699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69643" name="Rectangle 11"/>
          <p:cNvSpPr>
            <a:spLocks noChangeArrowheads="1"/>
          </p:cNvSpPr>
          <p:nvPr/>
        </p:nvSpPr>
        <p:spPr bwMode="auto">
          <a:xfrm>
            <a:off x="4749800" y="3444875"/>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69644" name="Rectangle 12"/>
          <p:cNvSpPr>
            <a:spLocks noGrp="1" noRot="1" noChangeArrowheads="1"/>
          </p:cNvSpPr>
          <p:nvPr>
            <p:ph type="title"/>
          </p:nvPr>
        </p:nvSpPr>
        <p:spPr>
          <a:xfrm>
            <a:off x="609600" y="304800"/>
            <a:ext cx="8077200" cy="792163"/>
          </a:xfrm>
        </p:spPr>
        <p:txBody>
          <a:bodyPr>
            <a:normAutofit fontScale="90000"/>
          </a:bodyPr>
          <a:lstStyle/>
          <a:p>
            <a:pPr algn="l">
              <a:lnSpc>
                <a:spcPct val="85000"/>
              </a:lnSpc>
            </a:pPr>
            <a:r>
              <a:rPr lang="en-US" dirty="0"/>
              <a:t>#3 Router and Host Based </a:t>
            </a:r>
            <a:r>
              <a:rPr lang="en-US" dirty="0" smtClean="0"/>
              <a:t>with </a:t>
            </a:r>
            <a:r>
              <a:rPr lang="en-US" dirty="0"/>
              <a:t>DMZ</a:t>
            </a:r>
          </a:p>
        </p:txBody>
      </p:sp>
      <p:sp>
        <p:nvSpPr>
          <p:cNvPr id="69645" name="Rectangle 13"/>
          <p:cNvSpPr>
            <a:spLocks noGrp="1" noRot="1" noChangeArrowheads="1"/>
          </p:cNvSpPr>
          <p:nvPr>
            <p:ph type="body" idx="1"/>
          </p:nvPr>
        </p:nvSpPr>
        <p:spPr>
          <a:xfrm>
            <a:off x="381000" y="1524000"/>
            <a:ext cx="8153400" cy="1371600"/>
          </a:xfrm>
        </p:spPr>
        <p:txBody>
          <a:bodyPr/>
          <a:lstStyle/>
          <a:p>
            <a:pPr lvl="1">
              <a:spcAft>
                <a:spcPct val="20000"/>
              </a:spcAft>
            </a:pPr>
            <a:r>
              <a:rPr lang="en-US" sz="2000" dirty="0"/>
              <a:t>Add a </a:t>
            </a:r>
            <a:r>
              <a:rPr lang="en-US" sz="2000" dirty="0" err="1"/>
              <a:t>DeMilitarized</a:t>
            </a:r>
            <a:r>
              <a:rPr lang="en-US" sz="2000" dirty="0"/>
              <a:t> Zone (DMZ) for additional services</a:t>
            </a:r>
          </a:p>
          <a:p>
            <a:pPr lvl="1">
              <a:spcAft>
                <a:spcPct val="20000"/>
              </a:spcAft>
            </a:pPr>
            <a:r>
              <a:rPr lang="en-US" sz="2000" dirty="0"/>
              <a:t>DMZ aka “perimeter network”</a:t>
            </a:r>
          </a:p>
        </p:txBody>
      </p:sp>
      <p:sp>
        <p:nvSpPr>
          <p:cNvPr id="69646" name="Text Box 14"/>
          <p:cNvSpPr txBox="1">
            <a:spLocks noChangeArrowheads="1"/>
          </p:cNvSpPr>
          <p:nvPr/>
        </p:nvSpPr>
        <p:spPr bwMode="auto">
          <a:xfrm>
            <a:off x="304800" y="52736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69647" name="Rectangle 15"/>
          <p:cNvSpPr>
            <a:spLocks noChangeArrowheads="1"/>
          </p:cNvSpPr>
          <p:nvPr/>
        </p:nvSpPr>
        <p:spPr bwMode="auto">
          <a:xfrm>
            <a:off x="5943600" y="5273675"/>
            <a:ext cx="1130300" cy="457200"/>
          </a:xfrm>
          <a:prstGeom prst="rect">
            <a:avLst/>
          </a:prstGeom>
          <a:noFill/>
          <a:ln w="9525">
            <a:noFill/>
            <a:miter lim="800000"/>
            <a:headEnd/>
            <a:tailEnd/>
          </a:ln>
          <a:effectLst/>
        </p:spPr>
        <p:txBody>
          <a:bodyPr wrap="none">
            <a:spAutoFit/>
          </a:bodyPr>
          <a:lstStyle/>
          <a:p>
            <a:r>
              <a:rPr lang="en-US" sz="2400">
                <a:latin typeface="Times New Roman" pitchFamily="18" charset="0"/>
              </a:rPr>
              <a:t>Internet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5FA8D88-7D35-4084-AB6E-00113B79D829}" type="slidenum">
              <a:rPr lang="en-US"/>
              <a:pPr/>
              <a:t>114</a:t>
            </a:fld>
            <a:endParaRPr lang="en-US"/>
          </a:p>
        </p:txBody>
      </p:sp>
      <p:sp>
        <p:nvSpPr>
          <p:cNvPr id="70658" name="Rectangle 2"/>
          <p:cNvSpPr>
            <a:spLocks noGrp="1" noRot="1" noChangeArrowheads="1"/>
          </p:cNvSpPr>
          <p:nvPr>
            <p:ph type="title"/>
          </p:nvPr>
        </p:nvSpPr>
        <p:spPr/>
        <p:txBody>
          <a:bodyPr/>
          <a:lstStyle/>
          <a:p>
            <a:r>
              <a:rPr lang="en-US"/>
              <a:t>Router &amp; Host with DMZ</a:t>
            </a:r>
          </a:p>
        </p:txBody>
      </p:sp>
      <p:sp>
        <p:nvSpPr>
          <p:cNvPr id="70659" name="Rectangle 3"/>
          <p:cNvSpPr>
            <a:spLocks noGrp="1" noRot="1" noChangeArrowheads="1"/>
          </p:cNvSpPr>
          <p:nvPr>
            <p:ph type="body" idx="1"/>
          </p:nvPr>
        </p:nvSpPr>
        <p:spPr>
          <a:xfrm>
            <a:off x="152400" y="1524000"/>
            <a:ext cx="8686800" cy="4114800"/>
          </a:xfrm>
        </p:spPr>
        <p:txBody>
          <a:bodyPr/>
          <a:lstStyle/>
          <a:p>
            <a:pPr>
              <a:lnSpc>
                <a:spcPct val="90000"/>
              </a:lnSpc>
              <a:spcAft>
                <a:spcPct val="25000"/>
              </a:spcAft>
            </a:pPr>
            <a:r>
              <a:rPr lang="en-US" sz="2400" dirty="0"/>
              <a:t>Keep filtering at both router and firewall</a:t>
            </a:r>
          </a:p>
          <a:p>
            <a:pPr>
              <a:lnSpc>
                <a:spcPct val="90000"/>
              </a:lnSpc>
              <a:spcAft>
                <a:spcPct val="10000"/>
              </a:spcAft>
            </a:pPr>
            <a:r>
              <a:rPr lang="en-US" sz="2400" dirty="0"/>
              <a:t>Concern - if one of the servers on the DMZ fails, other servers can be taken over</a:t>
            </a:r>
          </a:p>
          <a:p>
            <a:pPr lvl="1">
              <a:lnSpc>
                <a:spcPct val="90000"/>
              </a:lnSpc>
              <a:spcAft>
                <a:spcPct val="25000"/>
              </a:spcAft>
            </a:pPr>
            <a:r>
              <a:rPr lang="en-US" sz="2200" dirty="0"/>
              <a:t>Attacker grabs the www server and installs a sniffer</a:t>
            </a:r>
          </a:p>
          <a:p>
            <a:pPr lvl="1">
              <a:lnSpc>
                <a:spcPct val="90000"/>
              </a:lnSpc>
              <a:spcAft>
                <a:spcPct val="25000"/>
              </a:spcAft>
            </a:pPr>
            <a:r>
              <a:rPr lang="en-US" sz="2200" dirty="0"/>
              <a:t>Attacker gets passwords for all other machines</a:t>
            </a:r>
          </a:p>
          <a:p>
            <a:pPr>
              <a:lnSpc>
                <a:spcPct val="90000"/>
              </a:lnSpc>
              <a:spcAft>
                <a:spcPct val="10000"/>
              </a:spcAft>
            </a:pPr>
            <a:r>
              <a:rPr lang="en-US" sz="2400" dirty="0"/>
              <a:t>To minimize this possibility:</a:t>
            </a:r>
          </a:p>
          <a:p>
            <a:pPr lvl="1">
              <a:lnSpc>
                <a:spcPct val="90000"/>
              </a:lnSpc>
              <a:spcAft>
                <a:spcPct val="25000"/>
              </a:spcAft>
            </a:pPr>
            <a:r>
              <a:rPr lang="en-US" sz="2200" dirty="0"/>
              <a:t>Use a switching hub on the DMZ</a:t>
            </a:r>
          </a:p>
          <a:p>
            <a:pPr lvl="1">
              <a:lnSpc>
                <a:spcPct val="90000"/>
              </a:lnSpc>
              <a:spcAft>
                <a:spcPct val="25000"/>
              </a:spcAft>
            </a:pPr>
            <a:r>
              <a:rPr lang="en-US" sz="2200" dirty="0"/>
              <a:t>Use encryption where possible</a:t>
            </a:r>
          </a:p>
          <a:p>
            <a:pPr>
              <a:lnSpc>
                <a:spcPct val="90000"/>
              </a:lnSpc>
              <a:spcAft>
                <a:spcPct val="25000"/>
              </a:spcAft>
            </a:pPr>
            <a:r>
              <a:rPr lang="en-US" sz="2400" dirty="0"/>
              <a:t>Another concern - outside systems </a:t>
            </a:r>
            <a:r>
              <a:rPr lang="en-US" sz="2400" dirty="0" smtClean="0"/>
              <a:t> </a:t>
            </a:r>
            <a:r>
              <a:rPr lang="en-US" sz="2400" dirty="0"/>
              <a:t>only protected by router</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5A88B5AB-6CC2-4A75-9BBF-5F94674FCBEC}" type="slidenum">
              <a:rPr lang="en-US"/>
              <a:pPr/>
              <a:t>115</a:t>
            </a:fld>
            <a:endParaRPr lang="en-US"/>
          </a:p>
        </p:txBody>
      </p:sp>
      <p:sp>
        <p:nvSpPr>
          <p:cNvPr id="71682" name="Line 2"/>
          <p:cNvSpPr>
            <a:spLocks noChangeShapeType="1"/>
          </p:cNvSpPr>
          <p:nvPr/>
        </p:nvSpPr>
        <p:spPr bwMode="auto">
          <a:xfrm>
            <a:off x="3505200" y="3810000"/>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3" name="Line 3"/>
          <p:cNvSpPr>
            <a:spLocks noChangeShapeType="1"/>
          </p:cNvSpPr>
          <p:nvPr/>
        </p:nvSpPr>
        <p:spPr bwMode="auto">
          <a:xfrm flipV="1">
            <a:off x="3962400" y="3810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4" name="Line 4"/>
          <p:cNvSpPr>
            <a:spLocks noChangeShapeType="1"/>
          </p:cNvSpPr>
          <p:nvPr/>
        </p:nvSpPr>
        <p:spPr bwMode="auto">
          <a:xfrm>
            <a:off x="2438400" y="57150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1685" name="Rectangle 5"/>
          <p:cNvSpPr>
            <a:spLocks noChangeArrowheads="1"/>
          </p:cNvSpPr>
          <p:nvPr/>
        </p:nvSpPr>
        <p:spPr bwMode="auto">
          <a:xfrm>
            <a:off x="3276600" y="51816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1686" name="Freeform 6"/>
          <p:cNvSpPr>
            <a:spLocks/>
          </p:cNvSpPr>
          <p:nvPr/>
        </p:nvSpPr>
        <p:spPr bwMode="auto">
          <a:xfrm>
            <a:off x="6400800" y="4648200"/>
            <a:ext cx="2506663"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1687" name="Text Box 7"/>
          <p:cNvSpPr txBox="1">
            <a:spLocks noChangeArrowheads="1"/>
          </p:cNvSpPr>
          <p:nvPr/>
        </p:nvSpPr>
        <p:spPr bwMode="auto">
          <a:xfrm>
            <a:off x="7086600" y="4953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1688" name="Freeform 8"/>
          <p:cNvSpPr>
            <a:spLocks/>
          </p:cNvSpPr>
          <p:nvPr/>
        </p:nvSpPr>
        <p:spPr bwMode="auto">
          <a:xfrm>
            <a:off x="965200" y="51990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1689" name="Text Box 9"/>
          <p:cNvSpPr txBox="1">
            <a:spLocks noChangeArrowheads="1"/>
          </p:cNvSpPr>
          <p:nvPr/>
        </p:nvSpPr>
        <p:spPr bwMode="auto">
          <a:xfrm>
            <a:off x="1219200" y="54260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1690" name="AutoShape 10"/>
          <p:cNvSpPr>
            <a:spLocks noChangeArrowheads="1"/>
          </p:cNvSpPr>
          <p:nvPr/>
        </p:nvSpPr>
        <p:spPr bwMode="auto">
          <a:xfrm>
            <a:off x="4876800" y="54102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1691" name="Rectangle 11"/>
          <p:cNvSpPr>
            <a:spLocks noChangeArrowheads="1"/>
          </p:cNvSpPr>
          <p:nvPr/>
        </p:nvSpPr>
        <p:spPr bwMode="auto">
          <a:xfrm>
            <a:off x="2743200" y="3352800"/>
            <a:ext cx="838200" cy="762000"/>
          </a:xfrm>
          <a:prstGeom prst="rect">
            <a:avLst/>
          </a:prstGeom>
          <a:solidFill>
            <a:srgbClr val="6699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71692" name="Rectangle 12"/>
          <p:cNvSpPr>
            <a:spLocks noChangeArrowheads="1"/>
          </p:cNvSpPr>
          <p:nvPr/>
        </p:nvSpPr>
        <p:spPr bwMode="auto">
          <a:xfrm>
            <a:off x="4114800" y="3352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71693" name="Rectangle 13"/>
          <p:cNvSpPr>
            <a:spLocks noGrp="1" noRot="1" noChangeArrowheads="1"/>
          </p:cNvSpPr>
          <p:nvPr>
            <p:ph type="title"/>
          </p:nvPr>
        </p:nvSpPr>
        <p:spPr/>
        <p:txBody>
          <a:bodyPr/>
          <a:lstStyle/>
          <a:p>
            <a:r>
              <a:rPr lang="en-US"/>
              <a:t>#4 Tri-homed Firewall Host</a:t>
            </a:r>
          </a:p>
        </p:txBody>
      </p:sp>
      <p:sp>
        <p:nvSpPr>
          <p:cNvPr id="71694" name="Rectangle 14"/>
          <p:cNvSpPr>
            <a:spLocks noGrp="1" noRot="1" noChangeArrowheads="1"/>
          </p:cNvSpPr>
          <p:nvPr>
            <p:ph type="body" idx="1"/>
          </p:nvPr>
        </p:nvSpPr>
        <p:spPr>
          <a:xfrm>
            <a:off x="304800" y="1600200"/>
            <a:ext cx="4114800" cy="914400"/>
          </a:xfrm>
        </p:spPr>
        <p:txBody>
          <a:bodyPr/>
          <a:lstStyle/>
          <a:p>
            <a:pPr>
              <a:lnSpc>
                <a:spcPct val="85000"/>
              </a:lnSpc>
            </a:pPr>
            <a:r>
              <a:rPr lang="en-US" sz="2400" dirty="0"/>
              <a:t>Variation of # 3:</a:t>
            </a:r>
          </a:p>
          <a:p>
            <a:pPr>
              <a:lnSpc>
                <a:spcPct val="85000"/>
              </a:lnSpc>
            </a:pPr>
            <a:r>
              <a:rPr lang="en-US" sz="2400" dirty="0"/>
              <a:t>Tri-homed firewall</a:t>
            </a:r>
          </a:p>
        </p:txBody>
      </p:sp>
      <p:sp>
        <p:nvSpPr>
          <p:cNvPr id="71695" name="Rectangle 15"/>
          <p:cNvSpPr>
            <a:spLocks noChangeArrowheads="1"/>
          </p:cNvSpPr>
          <p:nvPr/>
        </p:nvSpPr>
        <p:spPr bwMode="auto">
          <a:xfrm>
            <a:off x="3505200" y="2057400"/>
            <a:ext cx="5638800" cy="1219200"/>
          </a:xfrm>
          <a:prstGeom prst="rect">
            <a:avLst/>
          </a:prstGeom>
          <a:noFill/>
          <a:ln w="9525">
            <a:noFill/>
            <a:miter lim="800000"/>
            <a:headEnd/>
            <a:tailEnd/>
          </a:ln>
        </p:spPr>
        <p:txBody>
          <a:bodyPr/>
          <a:lstStyle/>
          <a:p>
            <a:pPr marL="742950" lvl="1" indent="-285750" eaLnBrk="1" hangingPunct="1">
              <a:lnSpc>
                <a:spcPct val="80000"/>
              </a:lnSpc>
              <a:spcBef>
                <a:spcPct val="20000"/>
              </a:spcBef>
              <a:buFontTx/>
              <a:buChar char="–"/>
            </a:pPr>
            <a:r>
              <a:rPr lang="en-US" sz="2400" dirty="0"/>
              <a:t>All logging, suspicious activity detection, etc. of the firewall is available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E83135D-3D9E-4D0D-8468-E1D3609A0C30}" type="slidenum">
              <a:rPr lang="en-US"/>
              <a:pPr/>
              <a:t>116</a:t>
            </a:fld>
            <a:endParaRPr lang="en-US"/>
          </a:p>
        </p:txBody>
      </p:sp>
      <p:sp>
        <p:nvSpPr>
          <p:cNvPr id="72706" name="Rectangle 2"/>
          <p:cNvSpPr>
            <a:spLocks noGrp="1" noRot="1" noChangeArrowheads="1"/>
          </p:cNvSpPr>
          <p:nvPr>
            <p:ph type="title"/>
          </p:nvPr>
        </p:nvSpPr>
        <p:spPr/>
        <p:txBody>
          <a:bodyPr/>
          <a:lstStyle/>
          <a:p>
            <a:r>
              <a:rPr lang="en-US"/>
              <a:t>Tri-homed Firewall Host</a:t>
            </a:r>
          </a:p>
        </p:txBody>
      </p:sp>
      <p:sp>
        <p:nvSpPr>
          <p:cNvPr id="72707" name="Rectangle 3"/>
          <p:cNvSpPr>
            <a:spLocks noGrp="1" noRot="1" noChangeArrowheads="1"/>
          </p:cNvSpPr>
          <p:nvPr>
            <p:ph type="body" idx="1"/>
          </p:nvPr>
        </p:nvSpPr>
        <p:spPr>
          <a:xfrm>
            <a:off x="304800" y="1447800"/>
            <a:ext cx="8229600" cy="4419600"/>
          </a:xfrm>
        </p:spPr>
        <p:txBody>
          <a:bodyPr/>
          <a:lstStyle/>
          <a:p>
            <a:pPr>
              <a:lnSpc>
                <a:spcPct val="80000"/>
              </a:lnSpc>
              <a:spcBef>
                <a:spcPct val="25000"/>
              </a:spcBef>
              <a:spcAft>
                <a:spcPct val="45000"/>
              </a:spcAft>
            </a:pPr>
            <a:r>
              <a:rPr lang="en-US" sz="2800" dirty="0"/>
              <a:t>Provides greater protection of DMZ servers</a:t>
            </a:r>
          </a:p>
          <a:p>
            <a:pPr lvl="1">
              <a:lnSpc>
                <a:spcPct val="80000"/>
              </a:lnSpc>
              <a:spcBef>
                <a:spcPct val="10000"/>
              </a:spcBef>
              <a:spcAft>
                <a:spcPct val="45000"/>
              </a:spcAft>
            </a:pPr>
            <a:r>
              <a:rPr lang="en-US" sz="2400" dirty="0"/>
              <a:t>Firewall’s resources can protect and log</a:t>
            </a:r>
          </a:p>
          <a:p>
            <a:pPr lvl="1">
              <a:lnSpc>
                <a:spcPct val="80000"/>
              </a:lnSpc>
              <a:spcBef>
                <a:spcPct val="10000"/>
              </a:spcBef>
              <a:spcAft>
                <a:spcPct val="45000"/>
              </a:spcAft>
            </a:pPr>
            <a:r>
              <a:rPr lang="en-US" sz="2400" dirty="0"/>
              <a:t>Can control at a greater level of detail all accesses to servers on DMZ</a:t>
            </a:r>
          </a:p>
          <a:p>
            <a:pPr>
              <a:lnSpc>
                <a:spcPct val="80000"/>
              </a:lnSpc>
              <a:spcBef>
                <a:spcPct val="25000"/>
              </a:spcBef>
              <a:spcAft>
                <a:spcPct val="45000"/>
              </a:spcAft>
            </a:pPr>
            <a:r>
              <a:rPr lang="en-US" sz="2800" dirty="0"/>
              <a:t>Single point to administer protection</a:t>
            </a:r>
          </a:p>
          <a:p>
            <a:pPr>
              <a:lnSpc>
                <a:spcPct val="80000"/>
              </a:lnSpc>
              <a:spcBef>
                <a:spcPct val="25000"/>
              </a:spcBef>
              <a:spcAft>
                <a:spcPct val="45000"/>
              </a:spcAft>
            </a:pPr>
            <a:r>
              <a:rPr lang="en-US" sz="2800" dirty="0"/>
              <a:t>Single point of failure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9DA3637-B00A-45E2-AA9F-CAA425D4CEBD}" type="slidenum">
              <a:rPr lang="en-US"/>
              <a:pPr/>
              <a:t>117</a:t>
            </a:fld>
            <a:endParaRPr lang="en-US"/>
          </a:p>
        </p:txBody>
      </p:sp>
      <p:sp>
        <p:nvSpPr>
          <p:cNvPr id="73730" name="Rectangle 2"/>
          <p:cNvSpPr>
            <a:spLocks noGrp="1" noRot="1" noChangeArrowheads="1"/>
          </p:cNvSpPr>
          <p:nvPr>
            <p:ph type="title"/>
          </p:nvPr>
        </p:nvSpPr>
        <p:spPr>
          <a:xfrm>
            <a:off x="2438400" y="304800"/>
            <a:ext cx="6248400" cy="792163"/>
          </a:xfrm>
        </p:spPr>
        <p:txBody>
          <a:bodyPr>
            <a:normAutofit fontScale="90000"/>
          </a:bodyPr>
          <a:lstStyle/>
          <a:p>
            <a:pPr>
              <a:lnSpc>
                <a:spcPct val="75000"/>
              </a:lnSpc>
            </a:pPr>
            <a:r>
              <a:rPr lang="en-US" dirty="0"/>
              <a:t>Accessing Internal Hosts from the Internet</a:t>
            </a:r>
          </a:p>
        </p:txBody>
      </p:sp>
      <p:sp>
        <p:nvSpPr>
          <p:cNvPr id="73731" name="Rectangle 3"/>
          <p:cNvSpPr>
            <a:spLocks noGrp="1" noRot="1" noChangeArrowheads="1"/>
          </p:cNvSpPr>
          <p:nvPr>
            <p:ph type="body" idx="1"/>
          </p:nvPr>
        </p:nvSpPr>
        <p:spPr>
          <a:xfrm>
            <a:off x="304800" y="1524000"/>
            <a:ext cx="8153400" cy="4648200"/>
          </a:xfrm>
        </p:spPr>
        <p:txBody>
          <a:bodyPr/>
          <a:lstStyle/>
          <a:p>
            <a:pPr>
              <a:lnSpc>
                <a:spcPct val="80000"/>
              </a:lnSpc>
              <a:spcAft>
                <a:spcPct val="20000"/>
              </a:spcAft>
            </a:pPr>
            <a:r>
              <a:rPr lang="en-US" sz="2400" dirty="0" smtClean="0"/>
              <a:t>Giving </a:t>
            </a:r>
            <a:r>
              <a:rPr lang="en-US" sz="2400" dirty="0"/>
              <a:t>access to the public or semi-public to databases inside the corporation</a:t>
            </a:r>
          </a:p>
          <a:p>
            <a:pPr lvl="1">
              <a:lnSpc>
                <a:spcPct val="80000"/>
              </a:lnSpc>
              <a:spcAft>
                <a:spcPct val="40000"/>
              </a:spcAft>
            </a:pPr>
            <a:r>
              <a:rPr lang="en-US" sz="2000" dirty="0"/>
              <a:t>Over the Internet!</a:t>
            </a:r>
          </a:p>
          <a:p>
            <a:pPr>
              <a:lnSpc>
                <a:spcPct val="80000"/>
              </a:lnSpc>
              <a:spcAft>
                <a:spcPct val="20000"/>
              </a:spcAft>
            </a:pPr>
            <a:r>
              <a:rPr lang="en-US" sz="2400" dirty="0"/>
              <a:t>Potential for cost-savings is large</a:t>
            </a:r>
          </a:p>
          <a:p>
            <a:pPr lvl="1">
              <a:lnSpc>
                <a:spcPct val="80000"/>
              </a:lnSpc>
              <a:spcAft>
                <a:spcPct val="40000"/>
              </a:spcAft>
            </a:pPr>
            <a:r>
              <a:rPr lang="en-US" sz="2000" dirty="0"/>
              <a:t>On-Line banking, trading, and Insurance applications</a:t>
            </a:r>
          </a:p>
          <a:p>
            <a:pPr>
              <a:lnSpc>
                <a:spcPct val="80000"/>
              </a:lnSpc>
              <a:spcAft>
                <a:spcPct val="40000"/>
              </a:spcAft>
            </a:pPr>
            <a:r>
              <a:rPr lang="en-US" sz="2400" dirty="0"/>
              <a:t>For any of the following approaches, use encrypted session (SSL) for transport across Internet</a:t>
            </a:r>
            <a:endParaRPr lang="en-US" sz="2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DF3734BF-1DD9-460D-98D0-3163EA2BC504}" type="slidenum">
              <a:rPr lang="en-US"/>
              <a:pPr/>
              <a:t>118</a:t>
            </a:fld>
            <a:endParaRPr lang="en-US"/>
          </a:p>
        </p:txBody>
      </p:sp>
      <p:sp>
        <p:nvSpPr>
          <p:cNvPr id="74754" name="Line 2"/>
          <p:cNvSpPr>
            <a:spLocks noChangeShapeType="1"/>
          </p:cNvSpPr>
          <p:nvPr/>
        </p:nvSpPr>
        <p:spPr bwMode="auto">
          <a:xfrm flipV="1">
            <a:off x="8077200" y="3352800"/>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5" name="Line 3"/>
          <p:cNvSpPr>
            <a:spLocks noChangeShapeType="1"/>
          </p:cNvSpPr>
          <p:nvPr/>
        </p:nvSpPr>
        <p:spPr bwMode="auto">
          <a:xfrm flipV="1">
            <a:off x="6096000" y="3140075"/>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6" name="Line 4"/>
          <p:cNvSpPr>
            <a:spLocks noChangeShapeType="1"/>
          </p:cNvSpPr>
          <p:nvPr/>
        </p:nvSpPr>
        <p:spPr bwMode="auto">
          <a:xfrm>
            <a:off x="2667000" y="4587875"/>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4757" name="Rectangle 5"/>
          <p:cNvSpPr>
            <a:spLocks noChangeArrowheads="1"/>
          </p:cNvSpPr>
          <p:nvPr/>
        </p:nvSpPr>
        <p:spPr bwMode="auto">
          <a:xfrm>
            <a:off x="5257800" y="3978275"/>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4758" name="Freeform 6"/>
          <p:cNvSpPr>
            <a:spLocks/>
          </p:cNvSpPr>
          <p:nvPr/>
        </p:nvSpPr>
        <p:spPr bwMode="auto">
          <a:xfrm>
            <a:off x="617538" y="4054475"/>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4759" name="Text Box 7"/>
          <p:cNvSpPr txBox="1">
            <a:spLocks noChangeArrowheads="1"/>
          </p:cNvSpPr>
          <p:nvPr/>
        </p:nvSpPr>
        <p:spPr bwMode="auto">
          <a:xfrm>
            <a:off x="1295400" y="4359275"/>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4760" name="AutoShape 8"/>
          <p:cNvSpPr>
            <a:spLocks noChangeArrowheads="1"/>
          </p:cNvSpPr>
          <p:nvPr/>
        </p:nvSpPr>
        <p:spPr bwMode="auto">
          <a:xfrm>
            <a:off x="3619500" y="4283075"/>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4761" name="Rectangle 9"/>
          <p:cNvSpPr>
            <a:spLocks noChangeArrowheads="1"/>
          </p:cNvSpPr>
          <p:nvPr/>
        </p:nvSpPr>
        <p:spPr bwMode="auto">
          <a:xfrm>
            <a:off x="5638800" y="2682875"/>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4762" name="Object 10"/>
          <p:cNvGraphicFramePr>
            <a:graphicFrameLocks noChangeAspect="1"/>
          </p:cNvGraphicFramePr>
          <p:nvPr/>
        </p:nvGraphicFramePr>
        <p:xfrm>
          <a:off x="381000" y="3444875"/>
          <a:ext cx="814388" cy="850900"/>
        </p:xfrm>
        <a:graphic>
          <a:graphicData uri="http://schemas.openxmlformats.org/presentationml/2006/ole">
            <p:oleObj spid="_x0000_s7170" name="Clip" r:id="rId3" imgW="2501280" imgH="2615760" progId="">
              <p:embed/>
            </p:oleObj>
          </a:graphicData>
        </a:graphic>
      </p:graphicFrame>
      <p:sp>
        <p:nvSpPr>
          <p:cNvPr id="74763" name="Freeform 11"/>
          <p:cNvSpPr>
            <a:spLocks/>
          </p:cNvSpPr>
          <p:nvPr/>
        </p:nvSpPr>
        <p:spPr bwMode="auto">
          <a:xfrm>
            <a:off x="6985000" y="39798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4764" name="Text Box 12"/>
          <p:cNvSpPr txBox="1">
            <a:spLocks noChangeArrowheads="1"/>
          </p:cNvSpPr>
          <p:nvPr/>
        </p:nvSpPr>
        <p:spPr bwMode="auto">
          <a:xfrm>
            <a:off x="7162800" y="4206875"/>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4765" name="AutoShape 13"/>
          <p:cNvSpPr>
            <a:spLocks noChangeArrowheads="1"/>
          </p:cNvSpPr>
          <p:nvPr/>
        </p:nvSpPr>
        <p:spPr bwMode="auto">
          <a:xfrm>
            <a:off x="8001000" y="2895600"/>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4766" name="AutoShape 14"/>
          <p:cNvSpPr>
            <a:spLocks noChangeArrowheads="1"/>
          </p:cNvSpPr>
          <p:nvPr/>
        </p:nvSpPr>
        <p:spPr bwMode="auto">
          <a:xfrm>
            <a:off x="6477000" y="2590800"/>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4767" name="Text Box 15"/>
          <p:cNvSpPr txBox="1">
            <a:spLocks noChangeArrowheads="1"/>
          </p:cNvSpPr>
          <p:nvPr/>
        </p:nvSpPr>
        <p:spPr bwMode="auto">
          <a:xfrm>
            <a:off x="79375" y="2971800"/>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4768" name="Rectangle 16"/>
          <p:cNvSpPr>
            <a:spLocks noGrp="1" noRot="1" noChangeArrowheads="1"/>
          </p:cNvSpPr>
          <p:nvPr>
            <p:ph type="title"/>
          </p:nvPr>
        </p:nvSpPr>
        <p:spPr>
          <a:xfrm>
            <a:off x="0" y="457200"/>
            <a:ext cx="8915400" cy="487363"/>
          </a:xfrm>
        </p:spPr>
        <p:txBody>
          <a:bodyPr>
            <a:normAutofit fontScale="90000"/>
          </a:bodyPr>
          <a:lstStyle/>
          <a:p>
            <a:pPr>
              <a:lnSpc>
                <a:spcPct val="75000"/>
              </a:lnSpc>
            </a:pPr>
            <a:r>
              <a:rPr lang="en-US" dirty="0"/>
              <a:t>Accessing Internal Hosts from the Internet</a:t>
            </a:r>
          </a:p>
        </p:txBody>
      </p:sp>
      <p:sp>
        <p:nvSpPr>
          <p:cNvPr id="74769" name="Rectangle 17"/>
          <p:cNvSpPr>
            <a:spLocks noGrp="1" noRot="1" noChangeArrowheads="1"/>
          </p:cNvSpPr>
          <p:nvPr>
            <p:ph type="body" idx="1"/>
          </p:nvPr>
        </p:nvSpPr>
        <p:spPr>
          <a:xfrm>
            <a:off x="228600" y="5410200"/>
            <a:ext cx="7239000" cy="838200"/>
          </a:xfrm>
        </p:spPr>
        <p:txBody>
          <a:bodyPr/>
          <a:lstStyle/>
          <a:p>
            <a:pPr lvl="1">
              <a:spcAft>
                <a:spcPct val="25000"/>
              </a:spcAft>
            </a:pPr>
            <a:r>
              <a:rPr lang="en-US" sz="2000"/>
              <a:t>Somewhat secure, but non-interactive</a:t>
            </a:r>
          </a:p>
          <a:p>
            <a:pPr lvl="1">
              <a:spcAft>
                <a:spcPct val="25000"/>
              </a:spcAft>
            </a:pPr>
            <a:r>
              <a:rPr lang="en-US" sz="2000"/>
              <a:t>Providing update access may be required</a:t>
            </a:r>
          </a:p>
        </p:txBody>
      </p:sp>
      <p:sp>
        <p:nvSpPr>
          <p:cNvPr id="74770" name="Rectangle 18"/>
          <p:cNvSpPr>
            <a:spLocks noChangeArrowheads="1"/>
          </p:cNvSpPr>
          <p:nvPr/>
        </p:nvSpPr>
        <p:spPr bwMode="auto">
          <a:xfrm>
            <a:off x="228600" y="1447800"/>
            <a:ext cx="8534400" cy="533400"/>
          </a:xfrm>
          <a:prstGeom prst="rect">
            <a:avLst/>
          </a:prstGeom>
          <a:noFill/>
          <a:ln w="9525">
            <a:noFill/>
            <a:miter lim="800000"/>
            <a:headEnd/>
            <a:tailEnd/>
          </a:ln>
        </p:spPr>
        <p:txBody>
          <a:bodyPr/>
          <a:lstStyle/>
          <a:p>
            <a:pPr marL="342900" indent="-342900" eaLnBrk="1" hangingPunct="1">
              <a:spcBef>
                <a:spcPct val="20000"/>
              </a:spcBef>
              <a:buClr>
                <a:schemeClr val="hlink"/>
              </a:buClr>
              <a:buFont typeface="Wingdings" pitchFamily="2" charset="2"/>
              <a:buChar char="§"/>
            </a:pPr>
            <a:r>
              <a:rPr lang="en-US" sz="2400" dirty="0"/>
              <a:t>Approach A - </a:t>
            </a:r>
            <a:r>
              <a:rPr lang="en-US" sz="2400" dirty="0" smtClean="0">
                <a:solidFill>
                  <a:srgbClr val="C00000"/>
                </a:solidFill>
              </a:rPr>
              <a:t>Replicate</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1"/>
          </p:nvPr>
        </p:nvSpPr>
        <p:spPr/>
        <p:txBody>
          <a:bodyPr/>
          <a:lstStyle/>
          <a:p>
            <a:fld id="{F7E94820-1FD3-4B8B-9A59-395B71CEC0B7}" type="slidenum">
              <a:rPr lang="en-US"/>
              <a:pPr/>
              <a:t>119</a:t>
            </a:fld>
            <a:endParaRPr lang="en-US"/>
          </a:p>
        </p:txBody>
      </p:sp>
      <p:sp>
        <p:nvSpPr>
          <p:cNvPr id="75778" name="Line 2"/>
          <p:cNvSpPr>
            <a:spLocks noChangeShapeType="1"/>
          </p:cNvSpPr>
          <p:nvPr/>
        </p:nvSpPr>
        <p:spPr bwMode="auto">
          <a:xfrm flipV="1">
            <a:off x="7997825" y="30321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79" name="Line 3"/>
          <p:cNvSpPr>
            <a:spLocks noChangeShapeType="1"/>
          </p:cNvSpPr>
          <p:nvPr/>
        </p:nvSpPr>
        <p:spPr bwMode="auto">
          <a:xfrm flipV="1">
            <a:off x="6016625" y="28194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80" name="Line 4"/>
          <p:cNvSpPr>
            <a:spLocks noChangeShapeType="1"/>
          </p:cNvSpPr>
          <p:nvPr/>
        </p:nvSpPr>
        <p:spPr bwMode="auto">
          <a:xfrm>
            <a:off x="2587625" y="42672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5781" name="Rectangle 5"/>
          <p:cNvSpPr>
            <a:spLocks noChangeArrowheads="1"/>
          </p:cNvSpPr>
          <p:nvPr/>
        </p:nvSpPr>
        <p:spPr bwMode="auto">
          <a:xfrm>
            <a:off x="5178425" y="36576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5782" name="Freeform 6"/>
          <p:cNvSpPr>
            <a:spLocks/>
          </p:cNvSpPr>
          <p:nvPr/>
        </p:nvSpPr>
        <p:spPr bwMode="auto">
          <a:xfrm>
            <a:off x="538163" y="37338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5783" name="Text Box 7"/>
          <p:cNvSpPr txBox="1">
            <a:spLocks noChangeArrowheads="1"/>
          </p:cNvSpPr>
          <p:nvPr/>
        </p:nvSpPr>
        <p:spPr bwMode="auto">
          <a:xfrm>
            <a:off x="1216025" y="40386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5784" name="AutoShape 8"/>
          <p:cNvSpPr>
            <a:spLocks noChangeArrowheads="1"/>
          </p:cNvSpPr>
          <p:nvPr/>
        </p:nvSpPr>
        <p:spPr bwMode="auto">
          <a:xfrm>
            <a:off x="3273425" y="3962400"/>
            <a:ext cx="1219200" cy="533400"/>
          </a:xfrm>
          <a:prstGeom prst="can">
            <a:avLst>
              <a:gd name="adj" fmla="val 25000"/>
            </a:avLst>
          </a:prstGeom>
          <a:solidFill>
            <a:srgbClr val="FF6699"/>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5785" name="Rectangle 9"/>
          <p:cNvSpPr>
            <a:spLocks noChangeArrowheads="1"/>
          </p:cNvSpPr>
          <p:nvPr/>
        </p:nvSpPr>
        <p:spPr bwMode="auto">
          <a:xfrm>
            <a:off x="5559425" y="23622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5786" name="Object 10"/>
          <p:cNvGraphicFramePr>
            <a:graphicFrameLocks noChangeAspect="1"/>
          </p:cNvGraphicFramePr>
          <p:nvPr/>
        </p:nvGraphicFramePr>
        <p:xfrm>
          <a:off x="301625" y="3124200"/>
          <a:ext cx="814388" cy="850900"/>
        </p:xfrm>
        <a:graphic>
          <a:graphicData uri="http://schemas.openxmlformats.org/presentationml/2006/ole">
            <p:oleObj spid="_x0000_s8194" name="Clip" r:id="rId3" imgW="2501280" imgH="2615760" progId="">
              <p:embed/>
            </p:oleObj>
          </a:graphicData>
        </a:graphic>
      </p:graphicFrame>
      <p:sp>
        <p:nvSpPr>
          <p:cNvPr id="75787" name="Freeform 11"/>
          <p:cNvSpPr>
            <a:spLocks/>
          </p:cNvSpPr>
          <p:nvPr/>
        </p:nvSpPr>
        <p:spPr bwMode="auto">
          <a:xfrm>
            <a:off x="6905625" y="36591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5788" name="Text Box 12"/>
          <p:cNvSpPr txBox="1">
            <a:spLocks noChangeArrowheads="1"/>
          </p:cNvSpPr>
          <p:nvPr/>
        </p:nvSpPr>
        <p:spPr bwMode="auto">
          <a:xfrm>
            <a:off x="7083425" y="38862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5789" name="AutoShape 13"/>
          <p:cNvSpPr>
            <a:spLocks noChangeArrowheads="1"/>
          </p:cNvSpPr>
          <p:nvPr/>
        </p:nvSpPr>
        <p:spPr bwMode="auto">
          <a:xfrm>
            <a:off x="7921625" y="25749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5790" name="AutoShape 14"/>
          <p:cNvSpPr>
            <a:spLocks noChangeArrowheads="1"/>
          </p:cNvSpPr>
          <p:nvPr/>
        </p:nvSpPr>
        <p:spPr bwMode="auto">
          <a:xfrm>
            <a:off x="6397625" y="22701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5791" name="Text Box 15"/>
          <p:cNvSpPr txBox="1">
            <a:spLocks noChangeArrowheads="1"/>
          </p:cNvSpPr>
          <p:nvPr/>
        </p:nvSpPr>
        <p:spPr bwMode="auto">
          <a:xfrm>
            <a:off x="0" y="2651125"/>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5792" name="Line 16"/>
          <p:cNvSpPr>
            <a:spLocks noChangeShapeType="1"/>
          </p:cNvSpPr>
          <p:nvPr/>
        </p:nvSpPr>
        <p:spPr bwMode="auto">
          <a:xfrm flipH="1">
            <a:off x="6397625" y="3032125"/>
            <a:ext cx="304800" cy="6096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5793" name="Line 17"/>
          <p:cNvSpPr>
            <a:spLocks noChangeShapeType="1"/>
          </p:cNvSpPr>
          <p:nvPr/>
        </p:nvSpPr>
        <p:spPr bwMode="auto">
          <a:xfrm flipH="1">
            <a:off x="6473825" y="3260725"/>
            <a:ext cx="1447800" cy="3810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5794" name="Rectangle 18"/>
          <p:cNvSpPr>
            <a:spLocks noGrp="1" noRot="1" noChangeArrowheads="1"/>
          </p:cNvSpPr>
          <p:nvPr>
            <p:ph type="title"/>
          </p:nvPr>
        </p:nvSpPr>
        <p:spPr>
          <a:xfrm>
            <a:off x="533400" y="381000"/>
            <a:ext cx="8153400" cy="715963"/>
          </a:xfrm>
        </p:spPr>
        <p:txBody>
          <a:bodyPr>
            <a:normAutofit fontScale="90000"/>
          </a:bodyPr>
          <a:lstStyle/>
          <a:p>
            <a:pPr>
              <a:lnSpc>
                <a:spcPct val="85000"/>
              </a:lnSpc>
            </a:pPr>
            <a:r>
              <a:rPr lang="en-US" dirty="0"/>
              <a:t>Accessing Internal Hosts from the Internet</a:t>
            </a:r>
          </a:p>
        </p:txBody>
      </p:sp>
      <p:sp>
        <p:nvSpPr>
          <p:cNvPr id="75795" name="Rectangle 19"/>
          <p:cNvSpPr>
            <a:spLocks noGrp="1" noRot="1" noChangeArrowheads="1"/>
          </p:cNvSpPr>
          <p:nvPr>
            <p:ph type="body" idx="1"/>
          </p:nvPr>
        </p:nvSpPr>
        <p:spPr>
          <a:xfrm>
            <a:off x="457200" y="1371600"/>
            <a:ext cx="4724400" cy="1393825"/>
          </a:xfrm>
        </p:spPr>
        <p:txBody>
          <a:bodyPr/>
          <a:lstStyle/>
          <a:p>
            <a:pPr>
              <a:lnSpc>
                <a:spcPct val="90000"/>
              </a:lnSpc>
            </a:pPr>
            <a:r>
              <a:rPr lang="en-US" sz="2400" dirty="0"/>
              <a:t>	Approach B</a:t>
            </a:r>
          </a:p>
          <a:p>
            <a:pPr>
              <a:lnSpc>
                <a:spcPct val="90000"/>
              </a:lnSpc>
            </a:pPr>
            <a:r>
              <a:rPr lang="en-US" sz="2400" dirty="0"/>
              <a:t>	</a:t>
            </a:r>
            <a:r>
              <a:rPr lang="en-US" sz="2400" dirty="0">
                <a:solidFill>
                  <a:srgbClr val="C00000"/>
                </a:solidFill>
              </a:rPr>
              <a:t>Use database Replication</a:t>
            </a:r>
            <a:endParaRPr lang="en-US" dirty="0">
              <a:solidFill>
                <a:srgbClr val="C00000"/>
              </a:solidFill>
            </a:endParaRPr>
          </a:p>
        </p:txBody>
      </p:sp>
      <p:sp>
        <p:nvSpPr>
          <p:cNvPr id="75796" name="Rectangle 20"/>
          <p:cNvSpPr>
            <a:spLocks noChangeArrowheads="1"/>
          </p:cNvSpPr>
          <p:nvPr/>
        </p:nvSpPr>
        <p:spPr bwMode="auto">
          <a:xfrm>
            <a:off x="152400" y="5105400"/>
            <a:ext cx="8458200" cy="1371600"/>
          </a:xfrm>
          <a:prstGeom prst="rect">
            <a:avLst/>
          </a:prstGeom>
          <a:noFill/>
          <a:ln w="9525">
            <a:noFill/>
            <a:miter lim="800000"/>
            <a:headEnd/>
            <a:tailEnd/>
          </a:ln>
        </p:spPr>
        <p:txBody>
          <a:bodyPr/>
          <a:lstStyle/>
          <a:p>
            <a:pPr marL="742950" lvl="1" indent="-285750" eaLnBrk="1" hangingPunct="1">
              <a:spcBef>
                <a:spcPct val="20000"/>
              </a:spcBef>
              <a:buFontTx/>
              <a:buChar char="–"/>
            </a:pPr>
            <a:r>
              <a:rPr lang="en-US" sz="2400" dirty="0"/>
              <a:t>Be careful punching holes through the firewall</a:t>
            </a:r>
          </a:p>
          <a:p>
            <a:pPr marL="742950" lvl="1" indent="-285750" eaLnBrk="1" hangingPunct="1">
              <a:spcBef>
                <a:spcPct val="20000"/>
              </a:spcBef>
              <a:buFontTx/>
              <a:buChar char="–"/>
            </a:pPr>
            <a:r>
              <a:rPr lang="en-US" sz="2400" dirty="0"/>
              <a:t>Encrypt if possible</a:t>
            </a:r>
          </a:p>
          <a:p>
            <a:pPr marL="742950" lvl="1" indent="-285750" eaLnBrk="1" hangingPunct="1">
              <a:spcBef>
                <a:spcPct val="20000"/>
              </a:spcBef>
              <a:buFontTx/>
              <a:buChar char="–"/>
            </a:pPr>
            <a:r>
              <a:rPr lang="en-US" sz="2400" dirty="0"/>
              <a:t>Use switching hub on DMZ</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Attack Methods</a:t>
            </a:r>
            <a:endParaRPr lang="en-US" dirty="0"/>
          </a:p>
        </p:txBody>
      </p:sp>
      <p:sp>
        <p:nvSpPr>
          <p:cNvPr id="8194" name="Slide Number Placeholder 3"/>
          <p:cNvSpPr>
            <a:spLocks noGrp="1"/>
          </p:cNvSpPr>
          <p:nvPr>
            <p:ph type="sldNum" sz="quarter" idx="12"/>
          </p:nvPr>
        </p:nvSpPr>
        <p:spPr>
          <a:noFill/>
        </p:spPr>
        <p:txBody>
          <a:bodyPr/>
          <a:lstStyle/>
          <a:p>
            <a:fld id="{B5709C6C-A607-4520-BC22-2101BF15A6D3}" type="slidenum">
              <a:rPr lang="en-US" smtClean="0">
                <a:latin typeface="Arial" pitchFamily="34" charset="0"/>
              </a:rPr>
              <a:pPr/>
              <a:t>12</a:t>
            </a:fld>
            <a:endParaRPr lang="en-US" smtClean="0">
              <a:latin typeface="Arial" pitchFamily="34" charset="0"/>
            </a:endParaRPr>
          </a:p>
        </p:txBody>
      </p:sp>
      <p:sp>
        <p:nvSpPr>
          <p:cNvPr id="8195" name="Text Box 2"/>
          <p:cNvSpPr txBox="1">
            <a:spLocks noChangeArrowheads="1"/>
          </p:cNvSpPr>
          <p:nvPr/>
        </p:nvSpPr>
        <p:spPr bwMode="auto">
          <a:xfrm>
            <a:off x="457200" y="1460480"/>
            <a:ext cx="7924800" cy="3693319"/>
          </a:xfrm>
          <a:prstGeom prst="rect">
            <a:avLst/>
          </a:prstGeom>
          <a:noFill/>
          <a:ln w="9525">
            <a:noFill/>
            <a:miter lim="800000"/>
            <a:headEnd/>
            <a:tailEnd/>
          </a:ln>
        </p:spPr>
        <p:txBody>
          <a:bodyPr wrap="square">
            <a:spAutoFit/>
          </a:bodyPr>
          <a:lstStyle/>
          <a:p>
            <a:pPr marL="457200" indent="-457200">
              <a:buFontTx/>
              <a:buAutoNum type="arabicPeriod"/>
            </a:pPr>
            <a:r>
              <a:rPr lang="en-US" sz="2200" b="1" dirty="0" err="1" smtClean="0"/>
              <a:t>Ciphertext</a:t>
            </a:r>
            <a:r>
              <a:rPr lang="en-US" sz="2200" b="1" dirty="0" smtClean="0"/>
              <a:t> </a:t>
            </a:r>
            <a:r>
              <a:rPr lang="en-US" sz="2200" b="1" dirty="0"/>
              <a:t>only: </a:t>
            </a:r>
            <a:r>
              <a:rPr lang="en-US" sz="2200" dirty="0"/>
              <a:t>Alice has only a copy of </a:t>
            </a:r>
            <a:r>
              <a:rPr lang="en-US" sz="2200" dirty="0" err="1"/>
              <a:t>ciphertext</a:t>
            </a:r>
            <a:endParaRPr lang="en-US" sz="2200" b="1" dirty="0"/>
          </a:p>
          <a:p>
            <a:pPr marL="457200" indent="-457200">
              <a:buFontTx/>
              <a:buAutoNum type="arabicPeriod"/>
            </a:pPr>
            <a:r>
              <a:rPr lang="en-US" sz="2200" b="1" dirty="0"/>
              <a:t>Known Plaintext: </a:t>
            </a:r>
            <a:r>
              <a:rPr lang="en-US" sz="2200" dirty="0"/>
              <a:t>Eve has a copy of </a:t>
            </a:r>
            <a:r>
              <a:rPr lang="en-US" sz="2200" dirty="0" err="1"/>
              <a:t>ciphertext</a:t>
            </a:r>
            <a:r>
              <a:rPr lang="en-US" sz="2200" dirty="0"/>
              <a:t> and the</a:t>
            </a:r>
            <a:br>
              <a:rPr lang="en-US" sz="2200" dirty="0"/>
            </a:br>
            <a:r>
              <a:rPr lang="en-US" sz="2200" dirty="0"/>
              <a:t>corresponding plaintext and tries the deduce the key.</a:t>
            </a:r>
            <a:endParaRPr lang="en-US" sz="2200" b="1" dirty="0"/>
          </a:p>
          <a:p>
            <a:pPr marL="457200" indent="-457200">
              <a:buFontTx/>
              <a:buAutoNum type="arabicPeriod"/>
            </a:pPr>
            <a:r>
              <a:rPr lang="en-US" sz="2200" b="1" dirty="0"/>
              <a:t>Chosen Plaintext: </a:t>
            </a:r>
            <a:r>
              <a:rPr lang="en-US" sz="2200" dirty="0"/>
              <a:t>Eve has a copy of </a:t>
            </a:r>
            <a:r>
              <a:rPr lang="en-US" sz="2200" dirty="0" err="1"/>
              <a:t>ciphertext</a:t>
            </a:r>
            <a:r>
              <a:rPr lang="en-US" sz="2200" dirty="0"/>
              <a:t> </a:t>
            </a:r>
            <a:br>
              <a:rPr lang="en-US" sz="2200" dirty="0"/>
            </a:br>
            <a:r>
              <a:rPr lang="en-US" sz="2200" dirty="0"/>
              <a:t>corresponding to a copy of plaintext selected by Alice who</a:t>
            </a:r>
            <a:br>
              <a:rPr lang="en-US" sz="2200" dirty="0"/>
            </a:br>
            <a:r>
              <a:rPr lang="en-US" sz="2200" dirty="0"/>
              <a:t>believes it is useful to deduce the key.  </a:t>
            </a:r>
          </a:p>
          <a:p>
            <a:pPr marL="457200" indent="-457200">
              <a:buFontTx/>
              <a:buAutoNum type="arabicPeriod"/>
            </a:pPr>
            <a:r>
              <a:rPr lang="en-US" sz="2200" b="1" dirty="0"/>
              <a:t>Chosen </a:t>
            </a:r>
            <a:r>
              <a:rPr lang="en-US" sz="2200" b="1" dirty="0" err="1"/>
              <a:t>Ciphertext</a:t>
            </a:r>
            <a:r>
              <a:rPr lang="en-US" sz="2200" b="1" dirty="0"/>
              <a:t>: </a:t>
            </a:r>
            <a:r>
              <a:rPr lang="en-US" sz="2200" dirty="0"/>
              <a:t>Eve has a copy plaintext </a:t>
            </a:r>
            <a:br>
              <a:rPr lang="en-US" sz="2200" dirty="0"/>
            </a:br>
            <a:r>
              <a:rPr lang="en-US" sz="2200" dirty="0"/>
              <a:t>corresponding to a copy of </a:t>
            </a:r>
            <a:r>
              <a:rPr lang="en-US" sz="2200" dirty="0" err="1"/>
              <a:t>ciphertext</a:t>
            </a:r>
            <a:r>
              <a:rPr lang="en-US" sz="2200" dirty="0"/>
              <a:t> selected by Alice </a:t>
            </a:r>
            <a:r>
              <a:rPr lang="en-US" sz="2200" dirty="0" smtClean="0"/>
              <a:t>who believes </a:t>
            </a:r>
            <a:r>
              <a:rPr lang="en-US" sz="2200" dirty="0"/>
              <a:t>it is useful to deduce the key.</a:t>
            </a:r>
            <a:r>
              <a:rPr lang="en-US" sz="2200" b="1" dirty="0"/>
              <a:t> </a:t>
            </a:r>
          </a:p>
          <a:p>
            <a:pPr marL="457200" indent="-457200"/>
            <a:endParaRPr lang="en-US" dirty="0"/>
          </a:p>
          <a:p>
            <a:pPr marL="457200" indent="-457200"/>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body" idx="1"/>
          </p:nvPr>
        </p:nvSpPr>
        <p:spPr>
          <a:xfrm>
            <a:off x="228600" y="1371600"/>
            <a:ext cx="7467600" cy="5105400"/>
          </a:xfrm>
        </p:spPr>
        <p:txBody>
          <a:bodyPr/>
          <a:lstStyle/>
          <a:p>
            <a:pPr>
              <a:lnSpc>
                <a:spcPct val="90000"/>
              </a:lnSpc>
            </a:pPr>
            <a:r>
              <a:rPr lang="en-US" sz="2800" dirty="0" smtClean="0"/>
              <a:t>Approach </a:t>
            </a:r>
            <a:r>
              <a:rPr lang="en-US" sz="2800" dirty="0"/>
              <a:t>C</a:t>
            </a:r>
            <a:endParaRPr lang="en-US" sz="3600"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85000"/>
              </a:lnSpc>
            </a:pPr>
            <a:endParaRPr lang="en-US" sz="2000" dirty="0"/>
          </a:p>
          <a:p>
            <a:pPr lvl="1">
              <a:lnSpc>
                <a:spcPct val="85000"/>
              </a:lnSpc>
              <a:spcAft>
                <a:spcPct val="30000"/>
              </a:spcAft>
            </a:pPr>
            <a:endParaRPr lang="en-US" sz="2000" dirty="0" smtClean="0"/>
          </a:p>
          <a:p>
            <a:pPr lvl="1">
              <a:lnSpc>
                <a:spcPct val="85000"/>
              </a:lnSpc>
              <a:spcAft>
                <a:spcPct val="30000"/>
              </a:spcAft>
            </a:pPr>
            <a:endParaRPr lang="en-US" sz="2000" dirty="0" smtClean="0"/>
          </a:p>
          <a:p>
            <a:pPr lvl="1">
              <a:lnSpc>
                <a:spcPct val="85000"/>
              </a:lnSpc>
              <a:spcAft>
                <a:spcPct val="30000"/>
              </a:spcAft>
            </a:pPr>
            <a:r>
              <a:rPr lang="en-US" sz="2000" dirty="0" smtClean="0"/>
              <a:t>Very </a:t>
            </a:r>
            <a:r>
              <a:rPr lang="en-US" sz="2000" dirty="0"/>
              <a:t>Bad - This bypasses the firewall</a:t>
            </a:r>
          </a:p>
          <a:p>
            <a:pPr lvl="1">
              <a:lnSpc>
                <a:spcPct val="85000"/>
              </a:lnSpc>
              <a:spcAft>
                <a:spcPct val="30000"/>
              </a:spcAft>
            </a:pPr>
            <a:r>
              <a:rPr lang="en-US" sz="2000" dirty="0"/>
              <a:t>Web server provides potential exposure       to the internal network</a:t>
            </a:r>
          </a:p>
        </p:txBody>
      </p:sp>
      <p:sp>
        <p:nvSpPr>
          <p:cNvPr id="76803" name="Line 3"/>
          <p:cNvSpPr>
            <a:spLocks noChangeShapeType="1"/>
          </p:cNvSpPr>
          <p:nvPr/>
        </p:nvSpPr>
        <p:spPr bwMode="auto">
          <a:xfrm>
            <a:off x="6248400" y="2574925"/>
            <a:ext cx="2133600" cy="228600"/>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6804" name="Line 4"/>
          <p:cNvSpPr>
            <a:spLocks noChangeShapeType="1"/>
          </p:cNvSpPr>
          <p:nvPr/>
        </p:nvSpPr>
        <p:spPr bwMode="auto">
          <a:xfrm flipV="1">
            <a:off x="8077200" y="28797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5" name="Line 5"/>
          <p:cNvSpPr>
            <a:spLocks noChangeShapeType="1"/>
          </p:cNvSpPr>
          <p:nvPr/>
        </p:nvSpPr>
        <p:spPr bwMode="auto">
          <a:xfrm flipV="1">
            <a:off x="6096000" y="2667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6" name="Line 6"/>
          <p:cNvSpPr>
            <a:spLocks noChangeShapeType="1"/>
          </p:cNvSpPr>
          <p:nvPr/>
        </p:nvSpPr>
        <p:spPr bwMode="auto">
          <a:xfrm>
            <a:off x="2667000" y="41148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6807" name="Rectangle 7"/>
          <p:cNvSpPr>
            <a:spLocks noChangeArrowheads="1"/>
          </p:cNvSpPr>
          <p:nvPr/>
        </p:nvSpPr>
        <p:spPr bwMode="auto">
          <a:xfrm>
            <a:off x="5257800" y="35052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6808" name="Freeform 8"/>
          <p:cNvSpPr>
            <a:spLocks/>
          </p:cNvSpPr>
          <p:nvPr/>
        </p:nvSpPr>
        <p:spPr bwMode="auto">
          <a:xfrm>
            <a:off x="617538" y="35814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6809" name="Text Box 9"/>
          <p:cNvSpPr txBox="1">
            <a:spLocks noChangeArrowheads="1"/>
          </p:cNvSpPr>
          <p:nvPr/>
        </p:nvSpPr>
        <p:spPr bwMode="auto">
          <a:xfrm>
            <a:off x="1295400" y="38862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6810" name="AutoShape 10"/>
          <p:cNvSpPr>
            <a:spLocks noChangeArrowheads="1"/>
          </p:cNvSpPr>
          <p:nvPr/>
        </p:nvSpPr>
        <p:spPr bwMode="auto">
          <a:xfrm>
            <a:off x="3352800" y="3810000"/>
            <a:ext cx="1219200" cy="533400"/>
          </a:xfrm>
          <a:prstGeom prst="can">
            <a:avLst>
              <a:gd name="adj" fmla="val 25000"/>
            </a:avLst>
          </a:prstGeom>
          <a:solidFill>
            <a:srgbClr val="FF00FF"/>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76811" name="Rectangle 11"/>
          <p:cNvSpPr>
            <a:spLocks noChangeArrowheads="1"/>
          </p:cNvSpPr>
          <p:nvPr/>
        </p:nvSpPr>
        <p:spPr bwMode="auto">
          <a:xfrm>
            <a:off x="5638800" y="2209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graphicFrame>
        <p:nvGraphicFramePr>
          <p:cNvPr id="76812" name="Object 12"/>
          <p:cNvGraphicFramePr>
            <a:graphicFrameLocks noChangeAspect="1"/>
          </p:cNvGraphicFramePr>
          <p:nvPr/>
        </p:nvGraphicFramePr>
        <p:xfrm>
          <a:off x="381000" y="2971800"/>
          <a:ext cx="814388" cy="850900"/>
        </p:xfrm>
        <a:graphic>
          <a:graphicData uri="http://schemas.openxmlformats.org/presentationml/2006/ole">
            <p:oleObj spid="_x0000_s9218" name="Clip" r:id="rId3" imgW="2501280" imgH="2615760" progId="">
              <p:embed/>
            </p:oleObj>
          </a:graphicData>
        </a:graphic>
      </p:graphicFrame>
      <p:sp>
        <p:nvSpPr>
          <p:cNvPr id="76813" name="Freeform 13"/>
          <p:cNvSpPr>
            <a:spLocks/>
          </p:cNvSpPr>
          <p:nvPr/>
        </p:nvSpPr>
        <p:spPr bwMode="auto">
          <a:xfrm>
            <a:off x="6985000" y="35067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6814" name="Text Box 14"/>
          <p:cNvSpPr txBox="1">
            <a:spLocks noChangeArrowheads="1"/>
          </p:cNvSpPr>
          <p:nvPr/>
        </p:nvSpPr>
        <p:spPr bwMode="auto">
          <a:xfrm>
            <a:off x="7162800" y="37338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6815" name="AutoShape 15"/>
          <p:cNvSpPr>
            <a:spLocks noChangeArrowheads="1"/>
          </p:cNvSpPr>
          <p:nvPr/>
        </p:nvSpPr>
        <p:spPr bwMode="auto">
          <a:xfrm>
            <a:off x="8001000" y="2422525"/>
            <a:ext cx="762000" cy="838200"/>
          </a:xfrm>
          <a:prstGeom prst="flowChartMagneticDisk">
            <a:avLst/>
          </a:prstGeom>
          <a:solidFill>
            <a:srgbClr val="996633"/>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6816" name="Text Box 16"/>
          <p:cNvSpPr txBox="1">
            <a:spLocks noChangeArrowheads="1"/>
          </p:cNvSpPr>
          <p:nvPr/>
        </p:nvSpPr>
        <p:spPr bwMode="auto">
          <a:xfrm>
            <a:off x="152400" y="2590800"/>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6817" name="Rectangle 17"/>
          <p:cNvSpPr>
            <a:spLocks noGrp="1" noRot="1" noChangeArrowheads="1"/>
          </p:cNvSpPr>
          <p:nvPr>
            <p:ph type="title"/>
          </p:nvPr>
        </p:nvSpPr>
        <p:spPr>
          <a:xfrm>
            <a:off x="457200" y="381000"/>
            <a:ext cx="8458200" cy="487363"/>
          </a:xfrm>
        </p:spPr>
        <p:txBody>
          <a:bodyPr>
            <a:normAutofit fontScale="90000"/>
          </a:bodyPr>
          <a:lstStyle/>
          <a:p>
            <a:r>
              <a:rPr lang="en-US" dirty="0"/>
              <a:t>Accessing Internal Hosts from the Internet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body" idx="1"/>
          </p:nvPr>
        </p:nvSpPr>
        <p:spPr>
          <a:xfrm>
            <a:off x="76200" y="1676400"/>
            <a:ext cx="8001000" cy="4762500"/>
          </a:xfrm>
        </p:spPr>
        <p:txBody>
          <a:bodyPr/>
          <a:lstStyle/>
          <a:p>
            <a:pPr>
              <a:lnSpc>
                <a:spcPct val="90000"/>
              </a:lnSpc>
            </a:pPr>
            <a:r>
              <a:rPr lang="en-US" sz="2400" dirty="0" smtClean="0"/>
              <a:t>Approach D</a:t>
            </a:r>
            <a:endParaRPr lang="en-US" sz="28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smtClean="0"/>
          </a:p>
          <a:p>
            <a:pPr>
              <a:lnSpc>
                <a:spcPct val="90000"/>
              </a:lnSpc>
              <a:buFont typeface="Wingdings" pitchFamily="2" charset="2"/>
              <a:buNone/>
            </a:pPr>
            <a:endParaRPr lang="en-US" sz="2400" dirty="0"/>
          </a:p>
          <a:p>
            <a:pPr lvl="1">
              <a:lnSpc>
                <a:spcPct val="75000"/>
              </a:lnSpc>
              <a:spcBef>
                <a:spcPct val="10000"/>
              </a:spcBef>
              <a:spcAft>
                <a:spcPct val="25000"/>
              </a:spcAft>
            </a:pPr>
            <a:r>
              <a:rPr lang="en-US" sz="1800" dirty="0"/>
              <a:t>WWW server accesses database by going through firewall</a:t>
            </a:r>
          </a:p>
          <a:p>
            <a:pPr lvl="1">
              <a:lnSpc>
                <a:spcPct val="75000"/>
              </a:lnSpc>
              <a:spcBef>
                <a:spcPct val="10000"/>
              </a:spcBef>
              <a:spcAft>
                <a:spcPct val="25000"/>
              </a:spcAft>
            </a:pPr>
            <a:r>
              <a:rPr lang="en-US" sz="1800" dirty="0"/>
              <a:t>Safer than A, with respect to confidentiality because firewall can more tightly control access</a:t>
            </a:r>
          </a:p>
          <a:p>
            <a:pPr lvl="1">
              <a:lnSpc>
                <a:spcPct val="75000"/>
              </a:lnSpc>
              <a:spcBef>
                <a:spcPct val="10000"/>
              </a:spcBef>
              <a:spcAft>
                <a:spcPct val="25000"/>
              </a:spcAft>
            </a:pPr>
            <a:r>
              <a:rPr lang="en-US" sz="1800" dirty="0"/>
              <a:t>Concerns about snooping and hijacking</a:t>
            </a:r>
            <a:endParaRPr lang="en-US" sz="1600" dirty="0"/>
          </a:p>
        </p:txBody>
      </p:sp>
      <p:sp>
        <p:nvSpPr>
          <p:cNvPr id="77827" name="Line 3"/>
          <p:cNvSpPr>
            <a:spLocks noChangeShapeType="1"/>
          </p:cNvSpPr>
          <p:nvPr/>
        </p:nvSpPr>
        <p:spPr bwMode="auto">
          <a:xfrm flipV="1">
            <a:off x="8077200" y="2803525"/>
            <a:ext cx="30480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28" name="Line 4"/>
          <p:cNvSpPr>
            <a:spLocks noChangeShapeType="1"/>
          </p:cNvSpPr>
          <p:nvPr/>
        </p:nvSpPr>
        <p:spPr bwMode="auto">
          <a:xfrm flipV="1">
            <a:off x="6096000" y="25908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29" name="Line 5"/>
          <p:cNvSpPr>
            <a:spLocks noChangeShapeType="1"/>
          </p:cNvSpPr>
          <p:nvPr/>
        </p:nvSpPr>
        <p:spPr bwMode="auto">
          <a:xfrm>
            <a:off x="2667000" y="40386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77830" name="Rectangle 6"/>
          <p:cNvSpPr>
            <a:spLocks noChangeArrowheads="1"/>
          </p:cNvSpPr>
          <p:nvPr/>
        </p:nvSpPr>
        <p:spPr bwMode="auto">
          <a:xfrm>
            <a:off x="5257800" y="3429000"/>
            <a:ext cx="1219200" cy="1066800"/>
          </a:xfrm>
          <a:prstGeom prst="rect">
            <a:avLst/>
          </a:prstGeom>
          <a:solidFill>
            <a:srgbClr val="00FF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pPr algn="ctr"/>
            <a:r>
              <a:rPr lang="en-US" sz="2400">
                <a:latin typeface="Times New Roman" pitchFamily="18" charset="0"/>
              </a:rPr>
              <a:t>Firewall</a:t>
            </a:r>
          </a:p>
        </p:txBody>
      </p:sp>
      <p:sp>
        <p:nvSpPr>
          <p:cNvPr id="77831" name="Freeform 7"/>
          <p:cNvSpPr>
            <a:spLocks/>
          </p:cNvSpPr>
          <p:nvPr/>
        </p:nvSpPr>
        <p:spPr bwMode="auto">
          <a:xfrm>
            <a:off x="617538" y="35052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7832" name="Text Box 8"/>
          <p:cNvSpPr txBox="1">
            <a:spLocks noChangeArrowheads="1"/>
          </p:cNvSpPr>
          <p:nvPr/>
        </p:nvSpPr>
        <p:spPr bwMode="auto">
          <a:xfrm>
            <a:off x="1295400" y="3810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Internet</a:t>
            </a:r>
          </a:p>
        </p:txBody>
      </p:sp>
      <p:sp>
        <p:nvSpPr>
          <p:cNvPr id="77833" name="AutoShape 9"/>
          <p:cNvSpPr>
            <a:spLocks noChangeArrowheads="1"/>
          </p:cNvSpPr>
          <p:nvPr/>
        </p:nvSpPr>
        <p:spPr bwMode="auto">
          <a:xfrm>
            <a:off x="3352800" y="3733800"/>
            <a:ext cx="1219200" cy="533400"/>
          </a:xfrm>
          <a:prstGeom prst="can">
            <a:avLst>
              <a:gd name="adj" fmla="val 25000"/>
            </a:avLst>
          </a:prstGeom>
          <a:solidFill>
            <a:srgbClr val="FF99CC"/>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graphicFrame>
        <p:nvGraphicFramePr>
          <p:cNvPr id="77834" name="Object 10"/>
          <p:cNvGraphicFramePr>
            <a:graphicFrameLocks noChangeAspect="1"/>
          </p:cNvGraphicFramePr>
          <p:nvPr/>
        </p:nvGraphicFramePr>
        <p:xfrm>
          <a:off x="381000" y="2895600"/>
          <a:ext cx="814388" cy="850900"/>
        </p:xfrm>
        <a:graphic>
          <a:graphicData uri="http://schemas.openxmlformats.org/presentationml/2006/ole">
            <p:oleObj spid="_x0000_s10242" name="Clip" r:id="rId3" imgW="2501280" imgH="2615760" progId="">
              <p:embed/>
            </p:oleObj>
          </a:graphicData>
        </a:graphic>
      </p:graphicFrame>
      <p:sp>
        <p:nvSpPr>
          <p:cNvPr id="77835" name="Freeform 11"/>
          <p:cNvSpPr>
            <a:spLocks/>
          </p:cNvSpPr>
          <p:nvPr/>
        </p:nvSpPr>
        <p:spPr bwMode="auto">
          <a:xfrm>
            <a:off x="6985000" y="3430588"/>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77836" name="Text Box 12"/>
          <p:cNvSpPr txBox="1">
            <a:spLocks noChangeArrowheads="1"/>
          </p:cNvSpPr>
          <p:nvPr/>
        </p:nvSpPr>
        <p:spPr bwMode="auto">
          <a:xfrm>
            <a:off x="7162800" y="36576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77837" name="Text Box 13"/>
          <p:cNvSpPr txBox="1">
            <a:spLocks noChangeArrowheads="1"/>
          </p:cNvSpPr>
          <p:nvPr/>
        </p:nvSpPr>
        <p:spPr bwMode="auto">
          <a:xfrm>
            <a:off x="79375" y="2422525"/>
            <a:ext cx="1368425" cy="457200"/>
          </a:xfrm>
          <a:prstGeom prst="rect">
            <a:avLst/>
          </a:prstGeom>
          <a:noFill/>
          <a:ln w="12700">
            <a:noFill/>
            <a:miter lim="800000"/>
            <a:headEnd type="none" w="sm" len="sm"/>
            <a:tailEnd type="none" w="sm" len="sm"/>
          </a:ln>
          <a:effectLst/>
        </p:spPr>
        <p:txBody>
          <a:bodyPr wrap="none">
            <a:spAutoFit/>
          </a:bodyPr>
          <a:lstStyle/>
          <a:p>
            <a:r>
              <a:rPr lang="en-US" sz="2400">
                <a:latin typeface="Times New Roman" pitchFamily="18" charset="0"/>
              </a:rPr>
              <a:t>Customer</a:t>
            </a:r>
          </a:p>
        </p:txBody>
      </p:sp>
      <p:sp>
        <p:nvSpPr>
          <p:cNvPr id="77838" name="Line 14"/>
          <p:cNvSpPr>
            <a:spLocks noChangeShapeType="1"/>
          </p:cNvSpPr>
          <p:nvPr/>
        </p:nvSpPr>
        <p:spPr bwMode="auto">
          <a:xfrm>
            <a:off x="6248400" y="2482850"/>
            <a:ext cx="76200" cy="1235075"/>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7839" name="Rectangle 15"/>
          <p:cNvSpPr>
            <a:spLocks noChangeArrowheads="1"/>
          </p:cNvSpPr>
          <p:nvPr/>
        </p:nvSpPr>
        <p:spPr bwMode="auto">
          <a:xfrm>
            <a:off x="5638800" y="21336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77840" name="Line 16"/>
          <p:cNvSpPr>
            <a:spLocks noChangeShapeType="1"/>
          </p:cNvSpPr>
          <p:nvPr/>
        </p:nvSpPr>
        <p:spPr bwMode="auto">
          <a:xfrm flipV="1">
            <a:off x="6477000" y="2711450"/>
            <a:ext cx="1905000" cy="930275"/>
          </a:xfrm>
          <a:prstGeom prst="line">
            <a:avLst/>
          </a:prstGeom>
          <a:noFill/>
          <a:ln w="76200" cap="rnd">
            <a:solidFill>
              <a:schemeClr val="tx1"/>
            </a:solidFill>
            <a:prstDash val="sysDot"/>
            <a:round/>
            <a:headEnd type="none" w="sm" len="sm"/>
            <a:tailEnd type="none" w="sm" len="sm"/>
          </a:ln>
          <a:effectLst/>
        </p:spPr>
        <p:txBody>
          <a:bodyPr wrap="none" anchor="ctr"/>
          <a:lstStyle/>
          <a:p>
            <a:endParaRPr lang="en-US"/>
          </a:p>
        </p:txBody>
      </p:sp>
      <p:sp>
        <p:nvSpPr>
          <p:cNvPr id="77841" name="AutoShape 17"/>
          <p:cNvSpPr>
            <a:spLocks noChangeArrowheads="1"/>
          </p:cNvSpPr>
          <p:nvPr/>
        </p:nvSpPr>
        <p:spPr bwMode="auto">
          <a:xfrm>
            <a:off x="8001000" y="2346325"/>
            <a:ext cx="762000" cy="838200"/>
          </a:xfrm>
          <a:prstGeom prst="flowChartMagneticDisk">
            <a:avLst/>
          </a:prstGeom>
          <a:solidFill>
            <a:srgbClr val="CC9900"/>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DB</a:t>
            </a:r>
          </a:p>
        </p:txBody>
      </p:sp>
      <p:sp>
        <p:nvSpPr>
          <p:cNvPr id="77842" name="Rectangle 18"/>
          <p:cNvSpPr>
            <a:spLocks noGrp="1" noRot="1" noChangeArrowheads="1"/>
          </p:cNvSpPr>
          <p:nvPr>
            <p:ph type="title"/>
          </p:nvPr>
        </p:nvSpPr>
        <p:spPr>
          <a:xfrm>
            <a:off x="609600" y="457200"/>
            <a:ext cx="8382000" cy="487363"/>
          </a:xfrm>
        </p:spPr>
        <p:txBody>
          <a:bodyPr>
            <a:normAutofit fontScale="90000"/>
          </a:bodyPr>
          <a:lstStyle/>
          <a:p>
            <a:pPr>
              <a:lnSpc>
                <a:spcPct val="85000"/>
              </a:lnSpc>
            </a:pPr>
            <a:r>
              <a:rPr lang="en-US" dirty="0"/>
              <a:t>Accessing Internal Hosts from the Internet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a:lnSpc>
                <a:spcPct val="85000"/>
              </a:lnSpc>
            </a:pPr>
            <a:r>
              <a:rPr lang="en-US" dirty="0"/>
              <a:t>Firewall Protocol Policy</a:t>
            </a:r>
          </a:p>
        </p:txBody>
      </p:sp>
      <p:sp>
        <p:nvSpPr>
          <p:cNvPr id="78851" name="Rectangle 3"/>
          <p:cNvSpPr>
            <a:spLocks noGrp="1" noRot="1" noChangeArrowheads="1"/>
          </p:cNvSpPr>
          <p:nvPr>
            <p:ph type="body" idx="1"/>
          </p:nvPr>
        </p:nvSpPr>
        <p:spPr>
          <a:xfrm>
            <a:off x="381000" y="1371600"/>
            <a:ext cx="7924800" cy="4114800"/>
          </a:xfrm>
        </p:spPr>
        <p:txBody>
          <a:bodyPr/>
          <a:lstStyle/>
          <a:p>
            <a:pPr>
              <a:lnSpc>
                <a:spcPct val="80000"/>
              </a:lnSpc>
              <a:spcAft>
                <a:spcPct val="25000"/>
              </a:spcAft>
            </a:pPr>
            <a:r>
              <a:rPr lang="en-US" sz="2400" dirty="0"/>
              <a:t>Maintain “protocol policy” - identify what is permitted and what is not</a:t>
            </a:r>
          </a:p>
          <a:p>
            <a:pPr>
              <a:lnSpc>
                <a:spcPct val="80000"/>
              </a:lnSpc>
              <a:spcAft>
                <a:spcPct val="25000"/>
              </a:spcAft>
            </a:pPr>
            <a:r>
              <a:rPr lang="en-US" sz="2400" dirty="0"/>
              <a:t>Easy to update/maintain lists</a:t>
            </a:r>
          </a:p>
          <a:p>
            <a:pPr>
              <a:lnSpc>
                <a:spcPct val="80000"/>
              </a:lnSpc>
              <a:spcAft>
                <a:spcPct val="25000"/>
              </a:spcAft>
            </a:pPr>
            <a:r>
              <a:rPr lang="en-US" sz="2400" dirty="0"/>
              <a:t>Some connections allowed with </a:t>
            </a:r>
            <a:br>
              <a:rPr lang="en-US" sz="2400" dirty="0"/>
            </a:br>
            <a:r>
              <a:rPr lang="en-US" sz="2400" dirty="0"/>
              <a:t>security in place:</a:t>
            </a:r>
          </a:p>
          <a:p>
            <a:pPr lvl="1">
              <a:lnSpc>
                <a:spcPct val="80000"/>
              </a:lnSpc>
            </a:pPr>
            <a:r>
              <a:rPr lang="en-US" sz="2000" dirty="0"/>
              <a:t>Strong authentication</a:t>
            </a:r>
          </a:p>
          <a:p>
            <a:pPr lvl="1">
              <a:lnSpc>
                <a:spcPct val="80000"/>
              </a:lnSpc>
            </a:pPr>
            <a:r>
              <a:rPr lang="en-US" sz="2000" dirty="0"/>
              <a:t>Access control</a:t>
            </a:r>
          </a:p>
          <a:p>
            <a:pPr lvl="1">
              <a:lnSpc>
                <a:spcPct val="80000"/>
              </a:lnSpc>
              <a:spcAft>
                <a:spcPct val="25000"/>
              </a:spcAft>
            </a:pPr>
            <a:r>
              <a:rPr lang="en-US" sz="2000" dirty="0"/>
              <a:t>Encryption</a:t>
            </a:r>
          </a:p>
          <a:p>
            <a:pPr>
              <a:lnSpc>
                <a:spcPct val="80000"/>
              </a:lnSpc>
            </a:pPr>
            <a:r>
              <a:rPr lang="en-US" sz="2400" dirty="0"/>
              <a:t>This should be reflected in policy</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AABC86CC-FD04-46A9-8ACA-F409A82E516A}" type="slidenum">
              <a:rPr lang="en-US"/>
              <a:pPr/>
              <a:t>123</a:t>
            </a:fld>
            <a:endParaRPr lang="en-US"/>
          </a:p>
        </p:txBody>
      </p:sp>
      <p:sp>
        <p:nvSpPr>
          <p:cNvPr id="411651" name="Rectangle 3"/>
          <p:cNvSpPr>
            <a:spLocks noChangeArrowheads="1"/>
          </p:cNvSpPr>
          <p:nvPr/>
        </p:nvSpPr>
        <p:spPr bwMode="auto">
          <a:xfrm>
            <a:off x="228600" y="2286000"/>
            <a:ext cx="1598613" cy="714375"/>
          </a:xfrm>
          <a:prstGeom prst="rect">
            <a:avLst/>
          </a:prstGeom>
          <a:noFill/>
          <a:ln w="12700">
            <a:noFill/>
            <a:miter lim="800000"/>
            <a:headEnd/>
            <a:tailEnd/>
          </a:ln>
          <a:effectLst/>
        </p:spPr>
        <p:txBody>
          <a:bodyPr lIns="90488" tIns="44450" rIns="90488" bIns="44450">
            <a:spAutoFit/>
          </a:bodyPr>
          <a:lstStyle/>
          <a:p>
            <a:pPr>
              <a:spcBef>
                <a:spcPct val="5000"/>
              </a:spcBef>
            </a:pPr>
            <a:r>
              <a:rPr lang="en-US" sz="2000" b="1" dirty="0"/>
              <a:t>Packet </a:t>
            </a:r>
          </a:p>
          <a:p>
            <a:pPr>
              <a:spcBef>
                <a:spcPct val="5000"/>
              </a:spcBef>
            </a:pPr>
            <a:r>
              <a:rPr lang="en-US" sz="2000" b="1" dirty="0"/>
              <a:t>Filters</a:t>
            </a:r>
          </a:p>
        </p:txBody>
      </p:sp>
      <p:sp>
        <p:nvSpPr>
          <p:cNvPr id="411652" name="Rectangle 4"/>
          <p:cNvSpPr>
            <a:spLocks noChangeArrowheads="1"/>
          </p:cNvSpPr>
          <p:nvPr/>
        </p:nvSpPr>
        <p:spPr bwMode="auto">
          <a:xfrm>
            <a:off x="228600" y="3200400"/>
            <a:ext cx="2133600" cy="1013098"/>
          </a:xfrm>
          <a:prstGeom prst="rect">
            <a:avLst/>
          </a:prstGeom>
          <a:noFill/>
          <a:ln w="12700">
            <a:noFill/>
            <a:miter lim="800000"/>
            <a:headEnd/>
            <a:tailEnd/>
          </a:ln>
          <a:effectLst/>
        </p:spPr>
        <p:txBody>
          <a:bodyPr lIns="90488" tIns="44450" rIns="90488" bIns="44450">
            <a:spAutoFit/>
          </a:bodyPr>
          <a:lstStyle/>
          <a:p>
            <a:r>
              <a:rPr lang="en-US" sz="2000" b="1" dirty="0"/>
              <a:t>Application-Proxy Gateways</a:t>
            </a:r>
          </a:p>
        </p:txBody>
      </p:sp>
      <p:sp>
        <p:nvSpPr>
          <p:cNvPr id="411653" name="Rectangle 5"/>
          <p:cNvSpPr>
            <a:spLocks noChangeArrowheads="1"/>
          </p:cNvSpPr>
          <p:nvPr/>
        </p:nvSpPr>
        <p:spPr bwMode="auto">
          <a:xfrm>
            <a:off x="228600" y="4724400"/>
            <a:ext cx="2044700" cy="698500"/>
          </a:xfrm>
          <a:prstGeom prst="rect">
            <a:avLst/>
          </a:prstGeom>
          <a:noFill/>
          <a:ln w="12700">
            <a:noFill/>
            <a:miter lim="800000"/>
            <a:headEnd/>
            <a:tailEnd/>
          </a:ln>
          <a:effectLst/>
        </p:spPr>
        <p:txBody>
          <a:bodyPr lIns="90488" tIns="44450" rIns="90488" bIns="44450">
            <a:spAutoFit/>
          </a:bodyPr>
          <a:lstStyle/>
          <a:p>
            <a:pPr>
              <a:spcBef>
                <a:spcPct val="50000"/>
              </a:spcBef>
            </a:pPr>
            <a:r>
              <a:rPr lang="en-US" sz="2000" b="1" dirty="0" err="1"/>
              <a:t>Stateful</a:t>
            </a:r>
            <a:r>
              <a:rPr lang="en-US" sz="2000" b="1" dirty="0"/>
              <a:t> Inspection</a:t>
            </a:r>
          </a:p>
        </p:txBody>
      </p:sp>
      <p:sp>
        <p:nvSpPr>
          <p:cNvPr id="411654" name="Rectangle 6"/>
          <p:cNvSpPr>
            <a:spLocks noChangeArrowheads="1"/>
          </p:cNvSpPr>
          <p:nvPr/>
        </p:nvSpPr>
        <p:spPr bwMode="auto">
          <a:xfrm>
            <a:off x="4038600" y="533400"/>
            <a:ext cx="3917740" cy="582211"/>
          </a:xfrm>
          <a:prstGeom prst="rect">
            <a:avLst/>
          </a:prstGeom>
          <a:noFill/>
          <a:ln w="12700">
            <a:noFill/>
            <a:miter lim="800000"/>
            <a:headEnd/>
            <a:tailEnd/>
          </a:ln>
          <a:effectLst/>
        </p:spPr>
        <p:txBody>
          <a:bodyPr wrap="none" lIns="90488" tIns="44450" rIns="90488" bIns="44450">
            <a:spAutoFit/>
          </a:bodyPr>
          <a:lstStyle/>
          <a:p>
            <a:pPr algn="r"/>
            <a:r>
              <a:rPr lang="en-US" sz="3200" dirty="0">
                <a:solidFill>
                  <a:schemeClr val="bg1"/>
                </a:solidFill>
                <a:latin typeface="+mj-lt"/>
                <a:ea typeface="+mj-ea"/>
                <a:cs typeface="+mj-cs"/>
              </a:rPr>
              <a:t>Firewall Comparison</a:t>
            </a:r>
          </a:p>
        </p:txBody>
      </p:sp>
      <p:grpSp>
        <p:nvGrpSpPr>
          <p:cNvPr id="2" name="Group 7"/>
          <p:cNvGrpSpPr>
            <a:grpSpLocks/>
          </p:cNvGrpSpPr>
          <p:nvPr/>
        </p:nvGrpSpPr>
        <p:grpSpPr bwMode="auto">
          <a:xfrm>
            <a:off x="3352800" y="1447800"/>
            <a:ext cx="4038600" cy="454025"/>
            <a:chOff x="1920" y="1152"/>
            <a:chExt cx="2544" cy="286"/>
          </a:xfrm>
        </p:grpSpPr>
        <p:sp>
          <p:nvSpPr>
            <p:cNvPr id="411656" name="Rectangle 8"/>
            <p:cNvSpPr>
              <a:spLocks noChangeArrowheads="1"/>
            </p:cNvSpPr>
            <p:nvPr/>
          </p:nvSpPr>
          <p:spPr bwMode="auto">
            <a:xfrm>
              <a:off x="1920" y="1152"/>
              <a:ext cx="720" cy="286"/>
            </a:xfrm>
            <a:prstGeom prst="rect">
              <a:avLst/>
            </a:prstGeom>
            <a:noFill/>
            <a:ln w="12700">
              <a:noFill/>
              <a:miter lim="800000"/>
              <a:headEnd/>
              <a:tailEnd/>
            </a:ln>
            <a:effectLst/>
          </p:spPr>
          <p:txBody>
            <a:bodyPr lIns="90488" tIns="44450" rIns="90488" bIns="44450">
              <a:spAutoFit/>
            </a:bodyPr>
            <a:lstStyle/>
            <a:p>
              <a:pPr>
                <a:spcBef>
                  <a:spcPct val="5000"/>
                </a:spcBef>
              </a:pPr>
              <a:r>
                <a:rPr lang="en-US" sz="2400" b="1" u="sng"/>
                <a:t>PROS</a:t>
              </a:r>
            </a:p>
          </p:txBody>
        </p:sp>
        <p:sp>
          <p:nvSpPr>
            <p:cNvPr id="411657" name="Rectangle 9"/>
            <p:cNvSpPr>
              <a:spLocks noChangeArrowheads="1"/>
            </p:cNvSpPr>
            <p:nvPr/>
          </p:nvSpPr>
          <p:spPr bwMode="auto">
            <a:xfrm>
              <a:off x="3744" y="1152"/>
              <a:ext cx="720" cy="286"/>
            </a:xfrm>
            <a:prstGeom prst="rect">
              <a:avLst/>
            </a:prstGeom>
            <a:noFill/>
            <a:ln w="12700">
              <a:noFill/>
              <a:miter lim="800000"/>
              <a:headEnd/>
              <a:tailEnd/>
            </a:ln>
            <a:effectLst/>
          </p:spPr>
          <p:txBody>
            <a:bodyPr lIns="90488" tIns="44450" rIns="90488" bIns="44450">
              <a:spAutoFit/>
            </a:bodyPr>
            <a:lstStyle/>
            <a:p>
              <a:pPr>
                <a:spcBef>
                  <a:spcPct val="5000"/>
                </a:spcBef>
              </a:pPr>
              <a:r>
                <a:rPr lang="en-US" sz="2400" b="1" u="sng"/>
                <a:t>CONS</a:t>
              </a:r>
            </a:p>
          </p:txBody>
        </p:sp>
      </p:grpSp>
      <p:grpSp>
        <p:nvGrpSpPr>
          <p:cNvPr id="3" name="Group 10"/>
          <p:cNvGrpSpPr>
            <a:grpSpLocks/>
          </p:cNvGrpSpPr>
          <p:nvPr/>
        </p:nvGrpSpPr>
        <p:grpSpPr bwMode="auto">
          <a:xfrm>
            <a:off x="2286000" y="1905000"/>
            <a:ext cx="3733800" cy="4435475"/>
            <a:chOff x="1536" y="1440"/>
            <a:chExt cx="2352" cy="2794"/>
          </a:xfrm>
        </p:grpSpPr>
        <p:sp>
          <p:nvSpPr>
            <p:cNvPr id="411659" name="Rectangle 11"/>
            <p:cNvSpPr>
              <a:spLocks noChangeArrowheads="1"/>
            </p:cNvSpPr>
            <p:nvPr/>
          </p:nvSpPr>
          <p:spPr bwMode="auto">
            <a:xfrm>
              <a:off x="1536" y="1440"/>
              <a:ext cx="2064" cy="652"/>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Application Independent</a:t>
              </a:r>
            </a:p>
            <a:p>
              <a:pPr>
                <a:spcBef>
                  <a:spcPct val="5000"/>
                </a:spcBef>
                <a:buFontTx/>
                <a:buChar char="•"/>
              </a:pPr>
              <a:r>
                <a:rPr lang="en-US" sz="2000"/>
                <a:t> High Performance</a:t>
              </a:r>
            </a:p>
            <a:p>
              <a:pPr>
                <a:spcBef>
                  <a:spcPct val="5000"/>
                </a:spcBef>
                <a:buFontTx/>
                <a:buChar char="•"/>
              </a:pPr>
              <a:r>
                <a:rPr lang="en-US" sz="2000"/>
                <a:t> Scalable</a:t>
              </a:r>
            </a:p>
          </p:txBody>
        </p:sp>
        <p:sp>
          <p:nvSpPr>
            <p:cNvPr id="411660" name="Rectangle 12"/>
            <p:cNvSpPr>
              <a:spLocks noChangeArrowheads="1"/>
            </p:cNvSpPr>
            <p:nvPr/>
          </p:nvSpPr>
          <p:spPr bwMode="auto">
            <a:xfrm>
              <a:off x="1536" y="2208"/>
              <a:ext cx="2352" cy="652"/>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Good Security</a:t>
              </a:r>
            </a:p>
            <a:p>
              <a:pPr>
                <a:spcBef>
                  <a:spcPct val="5000"/>
                </a:spcBef>
                <a:buFontTx/>
                <a:buChar char="•"/>
              </a:pPr>
              <a:r>
                <a:rPr lang="en-US" sz="2000"/>
                <a:t> Fully Aware of Application</a:t>
              </a:r>
            </a:p>
            <a:p>
              <a:pPr>
                <a:spcBef>
                  <a:spcPct val="5000"/>
                </a:spcBef>
              </a:pPr>
              <a:r>
                <a:rPr lang="en-US" sz="2000"/>
                <a:t>  Layer </a:t>
              </a:r>
            </a:p>
          </p:txBody>
        </p:sp>
        <p:sp>
          <p:nvSpPr>
            <p:cNvPr id="411661" name="Rectangle 13"/>
            <p:cNvSpPr>
              <a:spLocks noChangeArrowheads="1"/>
            </p:cNvSpPr>
            <p:nvPr/>
          </p:nvSpPr>
          <p:spPr bwMode="auto">
            <a:xfrm>
              <a:off x="1536" y="2976"/>
              <a:ext cx="2064" cy="1258"/>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Good Security</a:t>
              </a:r>
            </a:p>
            <a:p>
              <a:pPr>
                <a:spcBef>
                  <a:spcPct val="5000"/>
                </a:spcBef>
                <a:buFontTx/>
                <a:buChar char="•"/>
              </a:pPr>
              <a:r>
                <a:rPr lang="en-US" sz="2000"/>
                <a:t> High Performance</a:t>
              </a:r>
            </a:p>
            <a:p>
              <a:pPr>
                <a:spcBef>
                  <a:spcPct val="5000"/>
                </a:spcBef>
                <a:buFontTx/>
                <a:buChar char="•"/>
              </a:pPr>
              <a:r>
                <a:rPr lang="en-US" sz="2000"/>
                <a:t> Scalable</a:t>
              </a:r>
            </a:p>
            <a:p>
              <a:pPr>
                <a:spcBef>
                  <a:spcPct val="5000"/>
                </a:spcBef>
                <a:buFontTx/>
                <a:buChar char="•"/>
              </a:pPr>
              <a:r>
                <a:rPr lang="en-US" sz="2000"/>
                <a:t> Fully Aware of Application</a:t>
              </a:r>
            </a:p>
            <a:p>
              <a:pPr>
                <a:spcBef>
                  <a:spcPct val="5000"/>
                </a:spcBef>
              </a:pPr>
              <a:r>
                <a:rPr lang="en-US" sz="2000"/>
                <a:t>  Layer</a:t>
              </a:r>
            </a:p>
            <a:p>
              <a:pPr>
                <a:spcBef>
                  <a:spcPct val="5000"/>
                </a:spcBef>
                <a:buFontTx/>
                <a:buChar char="•"/>
              </a:pPr>
              <a:r>
                <a:rPr lang="en-US" sz="2000"/>
                <a:t> Extensible</a:t>
              </a:r>
            </a:p>
          </p:txBody>
        </p:sp>
      </p:grpSp>
      <p:sp>
        <p:nvSpPr>
          <p:cNvPr id="411662" name="Rectangle 14"/>
          <p:cNvSpPr>
            <a:spLocks noChangeArrowheads="1"/>
          </p:cNvSpPr>
          <p:nvPr/>
        </p:nvSpPr>
        <p:spPr bwMode="auto">
          <a:xfrm>
            <a:off x="5638800" y="1905000"/>
            <a:ext cx="3276600" cy="1355725"/>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Low Security</a:t>
            </a:r>
          </a:p>
          <a:p>
            <a:pPr>
              <a:spcBef>
                <a:spcPct val="5000"/>
              </a:spcBef>
              <a:buFontTx/>
              <a:buChar char="•"/>
            </a:pPr>
            <a:r>
              <a:rPr lang="en-US" sz="2000"/>
              <a:t> No Protection Above</a:t>
            </a:r>
          </a:p>
          <a:p>
            <a:pPr>
              <a:spcBef>
                <a:spcPct val="5000"/>
              </a:spcBef>
            </a:pPr>
            <a:r>
              <a:rPr lang="en-US" sz="2000"/>
              <a:t>  Network Layer</a:t>
            </a:r>
          </a:p>
          <a:p>
            <a:pPr>
              <a:spcBef>
                <a:spcPct val="5000"/>
              </a:spcBef>
            </a:pPr>
            <a:endParaRPr lang="en-US" sz="2000"/>
          </a:p>
        </p:txBody>
      </p:sp>
      <p:sp>
        <p:nvSpPr>
          <p:cNvPr id="411663" name="Rectangle 15"/>
          <p:cNvSpPr>
            <a:spLocks noChangeArrowheads="1"/>
          </p:cNvSpPr>
          <p:nvPr/>
        </p:nvSpPr>
        <p:spPr bwMode="auto">
          <a:xfrm>
            <a:off x="5638800" y="3124200"/>
            <a:ext cx="3505200" cy="1035050"/>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Poor Performance</a:t>
            </a:r>
          </a:p>
          <a:p>
            <a:pPr>
              <a:spcBef>
                <a:spcPct val="5000"/>
              </a:spcBef>
              <a:buFontTx/>
              <a:buChar char="•"/>
            </a:pPr>
            <a:r>
              <a:rPr lang="en-US" sz="2000"/>
              <a:t> Limited Application Support</a:t>
            </a:r>
          </a:p>
          <a:p>
            <a:pPr>
              <a:spcBef>
                <a:spcPct val="5000"/>
              </a:spcBef>
              <a:buFontTx/>
              <a:buChar char="•"/>
            </a:pPr>
            <a:r>
              <a:rPr lang="en-US" sz="2000"/>
              <a:t> Poor Scalability</a:t>
            </a:r>
          </a:p>
        </p:txBody>
      </p:sp>
      <p:sp>
        <p:nvSpPr>
          <p:cNvPr id="411664" name="Rectangle 16"/>
          <p:cNvSpPr>
            <a:spLocks noChangeArrowheads="1"/>
          </p:cNvSpPr>
          <p:nvPr/>
        </p:nvSpPr>
        <p:spPr bwMode="auto">
          <a:xfrm>
            <a:off x="5638800" y="4343400"/>
            <a:ext cx="3276600" cy="393700"/>
          </a:xfrm>
          <a:prstGeom prst="rect">
            <a:avLst/>
          </a:prstGeom>
          <a:noFill/>
          <a:ln w="12700">
            <a:noFill/>
            <a:miter lim="800000"/>
            <a:headEnd/>
            <a:tailEnd/>
          </a:ln>
          <a:effectLst/>
        </p:spPr>
        <p:txBody>
          <a:bodyPr lIns="90488" tIns="44450" rIns="90488" bIns="44450">
            <a:spAutoFit/>
          </a:bodyPr>
          <a:lstStyle/>
          <a:p>
            <a:pPr>
              <a:spcBef>
                <a:spcPct val="5000"/>
              </a:spcBef>
              <a:buFontTx/>
              <a:buChar char="•"/>
            </a:pPr>
            <a:r>
              <a:rPr lang="en-US" sz="2000"/>
              <a:t> More Expensive</a:t>
            </a:r>
          </a:p>
        </p:txBody>
      </p:sp>
      <p:sp>
        <p:nvSpPr>
          <p:cNvPr id="411665" name="Line 17"/>
          <p:cNvSpPr>
            <a:spLocks noChangeShapeType="1"/>
          </p:cNvSpPr>
          <p:nvPr/>
        </p:nvSpPr>
        <p:spPr bwMode="auto">
          <a:xfrm>
            <a:off x="228600" y="3048000"/>
            <a:ext cx="8305800" cy="0"/>
          </a:xfrm>
          <a:prstGeom prst="line">
            <a:avLst/>
          </a:prstGeom>
          <a:noFill/>
          <a:ln w="9525">
            <a:solidFill>
              <a:schemeClr val="tx1"/>
            </a:solidFill>
            <a:round/>
            <a:headEnd/>
            <a:tailEnd/>
          </a:ln>
          <a:effectLst/>
        </p:spPr>
        <p:txBody>
          <a:bodyPr>
            <a:spAutoFit/>
          </a:bodyPr>
          <a:lstStyle/>
          <a:p>
            <a:endParaRPr lang="en-US"/>
          </a:p>
        </p:txBody>
      </p:sp>
      <p:sp>
        <p:nvSpPr>
          <p:cNvPr id="411666" name="Line 18"/>
          <p:cNvSpPr>
            <a:spLocks noChangeShapeType="1"/>
          </p:cNvSpPr>
          <p:nvPr/>
        </p:nvSpPr>
        <p:spPr bwMode="auto">
          <a:xfrm>
            <a:off x="304800" y="4343400"/>
            <a:ext cx="8305800" cy="0"/>
          </a:xfrm>
          <a:prstGeom prst="line">
            <a:avLst/>
          </a:prstGeom>
          <a:noFill/>
          <a:ln w="9525">
            <a:solidFill>
              <a:schemeClr val="tx1"/>
            </a:solidFill>
            <a:round/>
            <a:headEnd/>
            <a:tailEnd/>
          </a:ln>
          <a:effectLst/>
        </p:spPr>
        <p:txBody>
          <a:bodyPr>
            <a:spAutoFit/>
          </a:bodyPr>
          <a:lstStyle/>
          <a:p>
            <a:endParaRPr lang="en-US"/>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en-US"/>
              <a:t>Sample Protocol Policy</a:t>
            </a:r>
          </a:p>
        </p:txBody>
      </p:sp>
      <p:grpSp>
        <p:nvGrpSpPr>
          <p:cNvPr id="2" name="Group 3"/>
          <p:cNvGrpSpPr>
            <a:grpSpLocks/>
          </p:cNvGrpSpPr>
          <p:nvPr/>
        </p:nvGrpSpPr>
        <p:grpSpPr bwMode="auto">
          <a:xfrm>
            <a:off x="457200" y="1600200"/>
            <a:ext cx="8381999" cy="4572000"/>
            <a:chOff x="240" y="1296"/>
            <a:chExt cx="4716" cy="2496"/>
          </a:xfrm>
          <a:solidFill>
            <a:schemeClr val="bg1"/>
          </a:solidFill>
        </p:grpSpPr>
        <p:sp>
          <p:nvSpPr>
            <p:cNvPr id="79876" name="Rectangle 4" descr="Recycled paper"/>
            <p:cNvSpPr>
              <a:spLocks noChangeArrowheads="1"/>
            </p:cNvSpPr>
            <p:nvPr/>
          </p:nvSpPr>
          <p:spPr bwMode="auto">
            <a:xfrm>
              <a:off x="256" y="1301"/>
              <a:ext cx="4672" cy="2487"/>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7" name="Rectangle 5"/>
            <p:cNvSpPr>
              <a:spLocks noChangeArrowheads="1"/>
            </p:cNvSpPr>
            <p:nvPr/>
          </p:nvSpPr>
          <p:spPr bwMode="auto">
            <a:xfrm>
              <a:off x="264" y="1303"/>
              <a:ext cx="4663" cy="286"/>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8" name="Line 6"/>
            <p:cNvSpPr>
              <a:spLocks noChangeShapeType="1"/>
            </p:cNvSpPr>
            <p:nvPr/>
          </p:nvSpPr>
          <p:spPr bwMode="auto">
            <a:xfrm flipV="1">
              <a:off x="912" y="1302"/>
              <a:ext cx="3" cy="249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79" name="Rectangle 7"/>
            <p:cNvSpPr>
              <a:spLocks noChangeArrowheads="1"/>
            </p:cNvSpPr>
            <p:nvPr/>
          </p:nvSpPr>
          <p:spPr bwMode="auto">
            <a:xfrm>
              <a:off x="266" y="1613"/>
              <a:ext cx="47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FTP  IN</a:t>
              </a:r>
            </a:p>
          </p:txBody>
        </p:sp>
        <p:sp>
          <p:nvSpPr>
            <p:cNvPr id="79880" name="Line 8"/>
            <p:cNvSpPr>
              <a:spLocks noChangeShapeType="1"/>
            </p:cNvSpPr>
            <p:nvPr/>
          </p:nvSpPr>
          <p:spPr bwMode="auto">
            <a:xfrm flipH="1" flipV="1">
              <a:off x="2434" y="1296"/>
              <a:ext cx="0" cy="2484"/>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81" name="Rectangle 9"/>
            <p:cNvSpPr>
              <a:spLocks noChangeArrowheads="1"/>
            </p:cNvSpPr>
            <p:nvPr/>
          </p:nvSpPr>
          <p:spPr bwMode="auto">
            <a:xfrm>
              <a:off x="1377" y="1343"/>
              <a:ext cx="508"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a:solidFill>
                    <a:schemeClr val="tx1"/>
                  </a:solidFill>
                </a:rPr>
                <a:t>Policy</a:t>
              </a:r>
            </a:p>
          </p:txBody>
        </p:sp>
        <p:sp>
          <p:nvSpPr>
            <p:cNvPr id="79882" name="Rectangle 10"/>
            <p:cNvSpPr>
              <a:spLocks noChangeArrowheads="1"/>
            </p:cNvSpPr>
            <p:nvPr/>
          </p:nvSpPr>
          <p:spPr bwMode="auto">
            <a:xfrm>
              <a:off x="3215" y="1347"/>
              <a:ext cx="932"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a:solidFill>
                    <a:schemeClr val="tx1"/>
                  </a:solidFill>
                </a:rPr>
                <a:t>Justification</a:t>
              </a:r>
            </a:p>
          </p:txBody>
        </p:sp>
        <p:sp>
          <p:nvSpPr>
            <p:cNvPr id="79883" name="Rectangle 11"/>
            <p:cNvSpPr>
              <a:spLocks noChangeArrowheads="1"/>
            </p:cNvSpPr>
            <p:nvPr/>
          </p:nvSpPr>
          <p:spPr bwMode="auto">
            <a:xfrm>
              <a:off x="961" y="1625"/>
              <a:ext cx="13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DMZ server</a:t>
              </a:r>
            </a:p>
          </p:txBody>
        </p:sp>
        <p:sp>
          <p:nvSpPr>
            <p:cNvPr id="79884" name="Rectangle 12"/>
            <p:cNvSpPr>
              <a:spLocks noChangeArrowheads="1"/>
            </p:cNvSpPr>
            <p:nvPr/>
          </p:nvSpPr>
          <p:spPr bwMode="auto">
            <a:xfrm>
              <a:off x="2459" y="1620"/>
              <a:ext cx="2207"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Public documents need to be available</a:t>
              </a:r>
            </a:p>
          </p:txBody>
        </p:sp>
        <p:sp>
          <p:nvSpPr>
            <p:cNvPr id="79885" name="Rectangle 13"/>
            <p:cNvSpPr>
              <a:spLocks noChangeArrowheads="1"/>
            </p:cNvSpPr>
            <p:nvPr/>
          </p:nvSpPr>
          <p:spPr bwMode="auto">
            <a:xfrm>
              <a:off x="266" y="1937"/>
              <a:ext cx="595"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Telnet  IN</a:t>
              </a:r>
            </a:p>
          </p:txBody>
        </p:sp>
        <p:sp>
          <p:nvSpPr>
            <p:cNvPr id="79886" name="Rectangle 14"/>
            <p:cNvSpPr>
              <a:spLocks noChangeArrowheads="1"/>
            </p:cNvSpPr>
            <p:nvPr/>
          </p:nvSpPr>
          <p:spPr bwMode="auto">
            <a:xfrm>
              <a:off x="958" y="1880"/>
              <a:ext cx="1261" cy="444"/>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lIns="73025" tIns="36512" rIns="73025" bIns="36512">
              <a:spAutoFit/>
            </a:bodyPr>
            <a:lstStyle/>
            <a:p>
              <a:pPr defTabSz="585788">
                <a:buClr>
                  <a:schemeClr val="tx1"/>
                </a:buClr>
                <a:buFont typeface="Arial" pitchFamily="34" charset="0"/>
                <a:buNone/>
              </a:pPr>
              <a:r>
                <a:rPr lang="en-US" sz="1600" b="1">
                  <a:solidFill>
                    <a:schemeClr val="tx1"/>
                  </a:solidFill>
                </a:rPr>
                <a:t>Allowed using strong authentication to specific destinations</a:t>
              </a:r>
            </a:p>
          </p:txBody>
        </p:sp>
        <p:sp>
          <p:nvSpPr>
            <p:cNvPr id="79887" name="Rectangle 15"/>
            <p:cNvSpPr>
              <a:spLocks noChangeArrowheads="1"/>
            </p:cNvSpPr>
            <p:nvPr/>
          </p:nvSpPr>
          <p:spPr bwMode="auto">
            <a:xfrm>
              <a:off x="2465" y="1901"/>
              <a:ext cx="2443"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Remote users and business partners need </a:t>
              </a:r>
              <a:br>
                <a:rPr lang="en-US" sz="1600" b="1">
                  <a:solidFill>
                    <a:schemeClr val="tx1"/>
                  </a:solidFill>
                </a:rPr>
              </a:br>
              <a:r>
                <a:rPr lang="en-US" sz="1600" b="1">
                  <a:solidFill>
                    <a:schemeClr val="tx1"/>
                  </a:solidFill>
                </a:rPr>
                <a:t>to access information, applications</a:t>
              </a:r>
            </a:p>
          </p:txBody>
        </p:sp>
        <p:sp>
          <p:nvSpPr>
            <p:cNvPr id="79888" name="Rectangle 16"/>
            <p:cNvSpPr>
              <a:spLocks noChangeArrowheads="1"/>
            </p:cNvSpPr>
            <p:nvPr/>
          </p:nvSpPr>
          <p:spPr bwMode="auto">
            <a:xfrm>
              <a:off x="266" y="2417"/>
              <a:ext cx="562"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lIns="73025" tIns="36512" rIns="73025" bIns="36512">
              <a:spAutoFit/>
            </a:bodyPr>
            <a:lstStyle/>
            <a:p>
              <a:pPr defTabSz="585788">
                <a:buClr>
                  <a:schemeClr val="tx1"/>
                </a:buClr>
                <a:buFont typeface="Arial" pitchFamily="34" charset="0"/>
                <a:buNone/>
              </a:pPr>
              <a:r>
                <a:rPr lang="en-US" sz="1600" b="1">
                  <a:solidFill>
                    <a:schemeClr val="tx1"/>
                  </a:solidFill>
                </a:rPr>
                <a:t>Telnet </a:t>
              </a:r>
              <a:br>
                <a:rPr lang="en-US" sz="1600" b="1">
                  <a:solidFill>
                    <a:schemeClr val="tx1"/>
                  </a:solidFill>
                </a:rPr>
              </a:br>
              <a:r>
                <a:rPr lang="en-US" sz="1600" b="1">
                  <a:solidFill>
                    <a:schemeClr val="tx1"/>
                  </a:solidFill>
                </a:rPr>
                <a:t>OUT</a:t>
              </a:r>
            </a:p>
          </p:txBody>
        </p:sp>
        <p:sp>
          <p:nvSpPr>
            <p:cNvPr id="79889" name="Rectangle 17"/>
            <p:cNvSpPr>
              <a:spLocks noChangeArrowheads="1"/>
            </p:cNvSpPr>
            <p:nvPr/>
          </p:nvSpPr>
          <p:spPr bwMode="auto">
            <a:xfrm>
              <a:off x="958" y="2433"/>
              <a:ext cx="1370" cy="30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by all full-time </a:t>
              </a:r>
              <a:br>
                <a:rPr lang="en-US" sz="1600" b="1">
                  <a:solidFill>
                    <a:schemeClr val="tx1"/>
                  </a:solidFill>
                </a:rPr>
              </a:br>
              <a:r>
                <a:rPr lang="en-US" sz="1600" b="1">
                  <a:solidFill>
                    <a:schemeClr val="tx1"/>
                  </a:solidFill>
                </a:rPr>
                <a:t>employees</a:t>
              </a:r>
            </a:p>
          </p:txBody>
        </p:sp>
        <p:sp>
          <p:nvSpPr>
            <p:cNvPr id="79890" name="Rectangle 18"/>
            <p:cNvSpPr>
              <a:spLocks noChangeArrowheads="1"/>
            </p:cNvSpPr>
            <p:nvPr/>
          </p:nvSpPr>
          <p:spPr bwMode="auto">
            <a:xfrm>
              <a:off x="2457" y="2414"/>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1" name="Rectangle 19"/>
            <p:cNvSpPr>
              <a:spLocks noChangeArrowheads="1"/>
            </p:cNvSpPr>
            <p:nvPr/>
          </p:nvSpPr>
          <p:spPr bwMode="auto">
            <a:xfrm>
              <a:off x="266" y="2841"/>
              <a:ext cx="574"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FTP OUT</a:t>
              </a:r>
            </a:p>
          </p:txBody>
        </p:sp>
        <p:sp>
          <p:nvSpPr>
            <p:cNvPr id="79892" name="Rectangle 20"/>
            <p:cNvSpPr>
              <a:spLocks noChangeArrowheads="1"/>
            </p:cNvSpPr>
            <p:nvPr/>
          </p:nvSpPr>
          <p:spPr bwMode="auto">
            <a:xfrm>
              <a:off x="958" y="2829"/>
              <a:ext cx="116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all users</a:t>
              </a:r>
            </a:p>
          </p:txBody>
        </p:sp>
        <p:sp>
          <p:nvSpPr>
            <p:cNvPr id="79893" name="Rectangle 21"/>
            <p:cNvSpPr>
              <a:spLocks noChangeArrowheads="1"/>
            </p:cNvSpPr>
            <p:nvPr/>
          </p:nvSpPr>
          <p:spPr bwMode="auto">
            <a:xfrm>
              <a:off x="2480" y="2831"/>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4" name="Rectangle 22"/>
            <p:cNvSpPr>
              <a:spLocks noChangeArrowheads="1"/>
            </p:cNvSpPr>
            <p:nvPr/>
          </p:nvSpPr>
          <p:spPr bwMode="auto">
            <a:xfrm>
              <a:off x="266" y="3492"/>
              <a:ext cx="657"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HTTP OUT</a:t>
              </a:r>
            </a:p>
          </p:txBody>
        </p:sp>
        <p:sp>
          <p:nvSpPr>
            <p:cNvPr id="79895" name="Rectangle 23"/>
            <p:cNvSpPr>
              <a:spLocks noChangeArrowheads="1"/>
            </p:cNvSpPr>
            <p:nvPr/>
          </p:nvSpPr>
          <p:spPr bwMode="auto">
            <a:xfrm>
              <a:off x="958" y="3472"/>
              <a:ext cx="116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all users</a:t>
              </a:r>
            </a:p>
          </p:txBody>
        </p:sp>
        <p:sp>
          <p:nvSpPr>
            <p:cNvPr id="79896" name="Rectangle 24"/>
            <p:cNvSpPr>
              <a:spLocks noChangeArrowheads="1"/>
            </p:cNvSpPr>
            <p:nvPr/>
          </p:nvSpPr>
          <p:spPr bwMode="auto">
            <a:xfrm>
              <a:off x="2452" y="3488"/>
              <a:ext cx="2406"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Users need to access external information</a:t>
              </a:r>
            </a:p>
          </p:txBody>
        </p:sp>
        <p:sp>
          <p:nvSpPr>
            <p:cNvPr id="79897" name="Line 25"/>
            <p:cNvSpPr>
              <a:spLocks noChangeShapeType="1"/>
            </p:cNvSpPr>
            <p:nvPr/>
          </p:nvSpPr>
          <p:spPr bwMode="auto">
            <a:xfrm>
              <a:off x="252" y="3072"/>
              <a:ext cx="4668" cy="1"/>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898" name="Rectangle 26"/>
            <p:cNvSpPr>
              <a:spLocks noChangeArrowheads="1"/>
            </p:cNvSpPr>
            <p:nvPr/>
          </p:nvSpPr>
          <p:spPr bwMode="auto">
            <a:xfrm>
              <a:off x="266" y="3152"/>
              <a:ext cx="5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HTTP IN</a:t>
              </a:r>
            </a:p>
          </p:txBody>
        </p:sp>
        <p:sp>
          <p:nvSpPr>
            <p:cNvPr id="79899" name="Rectangle 27"/>
            <p:cNvSpPr>
              <a:spLocks noChangeArrowheads="1"/>
            </p:cNvSpPr>
            <p:nvPr/>
          </p:nvSpPr>
          <p:spPr bwMode="auto">
            <a:xfrm>
              <a:off x="958" y="3099"/>
              <a:ext cx="132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Allowed to DMZ server</a:t>
              </a:r>
            </a:p>
          </p:txBody>
        </p:sp>
        <p:sp>
          <p:nvSpPr>
            <p:cNvPr id="79900" name="Rectangle 28"/>
            <p:cNvSpPr>
              <a:spLocks noChangeArrowheads="1"/>
            </p:cNvSpPr>
            <p:nvPr/>
          </p:nvSpPr>
          <p:spPr bwMode="auto">
            <a:xfrm>
              <a:off x="2460" y="3074"/>
              <a:ext cx="2239" cy="175"/>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1600" b="1">
                  <a:solidFill>
                    <a:schemeClr val="tx1"/>
                  </a:solidFill>
                </a:rPr>
                <a:t>Public documents need to be available </a:t>
              </a:r>
            </a:p>
          </p:txBody>
        </p:sp>
        <p:sp>
          <p:nvSpPr>
            <p:cNvPr id="79901" name="Rectangle 29"/>
            <p:cNvSpPr>
              <a:spLocks noChangeArrowheads="1"/>
            </p:cNvSpPr>
            <p:nvPr/>
          </p:nvSpPr>
          <p:spPr bwMode="auto">
            <a:xfrm>
              <a:off x="282" y="1349"/>
              <a:ext cx="596" cy="208"/>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lIns="73025" tIns="36512" rIns="73025" bIns="36512">
              <a:spAutoFit/>
            </a:bodyPr>
            <a:lstStyle/>
            <a:p>
              <a:pPr defTabSz="585788">
                <a:buClr>
                  <a:schemeClr val="tx1"/>
                </a:buClr>
                <a:buFont typeface="Arial" pitchFamily="34" charset="0"/>
                <a:buNone/>
              </a:pPr>
              <a:r>
                <a:rPr lang="en-US" sz="2000" b="1" dirty="0">
                  <a:solidFill>
                    <a:schemeClr val="tx1"/>
                  </a:solidFill>
                </a:rPr>
                <a:t>Service</a:t>
              </a:r>
            </a:p>
          </p:txBody>
        </p:sp>
        <p:sp>
          <p:nvSpPr>
            <p:cNvPr id="79902" name="Line 30"/>
            <p:cNvSpPr>
              <a:spLocks noChangeShapeType="1"/>
            </p:cNvSpPr>
            <p:nvPr/>
          </p:nvSpPr>
          <p:spPr bwMode="auto">
            <a:xfrm>
              <a:off x="240" y="2400"/>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3" name="Line 31"/>
            <p:cNvSpPr>
              <a:spLocks noChangeShapeType="1"/>
            </p:cNvSpPr>
            <p:nvPr/>
          </p:nvSpPr>
          <p:spPr bwMode="auto">
            <a:xfrm>
              <a:off x="240" y="1872"/>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4" name="Line 32"/>
            <p:cNvSpPr>
              <a:spLocks noChangeShapeType="1"/>
            </p:cNvSpPr>
            <p:nvPr/>
          </p:nvSpPr>
          <p:spPr bwMode="auto">
            <a:xfrm>
              <a:off x="241" y="2784"/>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5" name="Line 33"/>
            <p:cNvSpPr>
              <a:spLocks noChangeShapeType="1"/>
            </p:cNvSpPr>
            <p:nvPr/>
          </p:nvSpPr>
          <p:spPr bwMode="auto">
            <a:xfrm>
              <a:off x="252" y="3408"/>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sp>
          <p:nvSpPr>
            <p:cNvPr id="79906" name="Line 34"/>
            <p:cNvSpPr>
              <a:spLocks noChangeShapeType="1"/>
            </p:cNvSpPr>
            <p:nvPr/>
          </p:nvSpPr>
          <p:spPr bwMode="auto">
            <a:xfrm>
              <a:off x="240" y="1584"/>
              <a:ext cx="4704" cy="0"/>
            </a:xfrm>
            <a:prstGeom prst="line">
              <a:avLst/>
            </a:prstGeom>
            <a:grpFill/>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2000">
                <a:solidFill>
                  <a:schemeClr val="tx1"/>
                </a:solidFill>
              </a:endParaRPr>
            </a:p>
          </p:txBody>
        </p:sp>
      </p:gr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title"/>
          </p:nvPr>
        </p:nvSpPr>
        <p:spPr>
          <a:xfrm>
            <a:off x="457200" y="304800"/>
            <a:ext cx="8229600" cy="792163"/>
          </a:xfrm>
        </p:spPr>
        <p:txBody>
          <a:bodyPr>
            <a:normAutofit/>
          </a:bodyPr>
          <a:lstStyle/>
          <a:p>
            <a:pPr>
              <a:lnSpc>
                <a:spcPct val="75000"/>
              </a:lnSpc>
            </a:pPr>
            <a:r>
              <a:rPr lang="en-US" dirty="0"/>
              <a:t>Remote Management of Firewalls</a:t>
            </a:r>
          </a:p>
        </p:txBody>
      </p:sp>
      <p:sp>
        <p:nvSpPr>
          <p:cNvPr id="80900" name="Rectangle 4"/>
          <p:cNvSpPr>
            <a:spLocks noGrp="1" noRot="1" noChangeArrowheads="1"/>
          </p:cNvSpPr>
          <p:nvPr>
            <p:ph type="body" idx="1"/>
          </p:nvPr>
        </p:nvSpPr>
        <p:spPr>
          <a:xfrm>
            <a:off x="457200" y="1447800"/>
            <a:ext cx="7848600" cy="4267200"/>
          </a:xfrm>
        </p:spPr>
        <p:txBody>
          <a:bodyPr>
            <a:normAutofit fontScale="92500"/>
          </a:bodyPr>
          <a:lstStyle/>
          <a:p>
            <a:pPr>
              <a:spcAft>
                <a:spcPct val="25000"/>
              </a:spcAft>
            </a:pPr>
            <a:r>
              <a:rPr lang="en-US" sz="2800" dirty="0"/>
              <a:t>Many firewalls support secured remote management</a:t>
            </a:r>
          </a:p>
          <a:p>
            <a:pPr>
              <a:spcBef>
                <a:spcPct val="25000"/>
              </a:spcBef>
              <a:spcAft>
                <a:spcPct val="25000"/>
              </a:spcAft>
            </a:pPr>
            <a:r>
              <a:rPr lang="en-US" sz="2800" dirty="0"/>
              <a:t>Or use some form of strong authentication</a:t>
            </a:r>
          </a:p>
          <a:p>
            <a:pPr lvl="1">
              <a:spcAft>
                <a:spcPct val="25000"/>
              </a:spcAft>
            </a:pPr>
            <a:r>
              <a:rPr lang="en-US" sz="2400" dirty="0"/>
              <a:t>One-time passwords</a:t>
            </a:r>
          </a:p>
          <a:p>
            <a:pPr lvl="1">
              <a:spcAft>
                <a:spcPct val="25000"/>
              </a:spcAft>
            </a:pPr>
            <a:r>
              <a:rPr lang="en-US" sz="2400" dirty="0"/>
              <a:t>Cryptographic authentication</a:t>
            </a:r>
          </a:p>
          <a:p>
            <a:pPr>
              <a:spcBef>
                <a:spcPct val="25000"/>
              </a:spcBef>
              <a:spcAft>
                <a:spcPct val="25000"/>
              </a:spcAft>
            </a:pPr>
            <a:r>
              <a:rPr lang="en-US" sz="2800" dirty="0"/>
              <a:t>SSH (Secure Shell)</a:t>
            </a:r>
          </a:p>
          <a:p>
            <a:pPr lvl="1">
              <a:spcAft>
                <a:spcPct val="25000"/>
              </a:spcAft>
            </a:pPr>
            <a:r>
              <a:rPr lang="en-US" sz="2400" dirty="0"/>
              <a:t>Allows remote login to machine from specific hosts</a:t>
            </a:r>
          </a:p>
          <a:p>
            <a:pPr lvl="1">
              <a:spcAft>
                <a:spcPct val="25000"/>
              </a:spcAft>
            </a:pPr>
            <a:r>
              <a:rPr lang="en-US" sz="2400" dirty="0"/>
              <a:t>All traffic encrypted</a:t>
            </a:r>
          </a:p>
          <a:p>
            <a:pPr lvl="1">
              <a:spcAft>
                <a:spcPct val="25000"/>
              </a:spcAft>
            </a:pPr>
            <a:r>
              <a:rPr lang="en-US" sz="2400" dirty="0"/>
              <a:t>Knowledge of key is necessary to connect</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a:xfrm>
            <a:off x="762000" y="304800"/>
            <a:ext cx="8382000" cy="792163"/>
          </a:xfrm>
        </p:spPr>
        <p:txBody>
          <a:bodyPr>
            <a:normAutofit fontScale="90000"/>
          </a:bodyPr>
          <a:lstStyle/>
          <a:p>
            <a:r>
              <a:rPr lang="en-US" dirty="0"/>
              <a:t>Remote Access Security </a:t>
            </a:r>
            <a:r>
              <a:rPr lang="en-US" dirty="0" smtClean="0"/>
              <a:t>Management</a:t>
            </a:r>
            <a:endParaRPr lang="en-US" dirty="0"/>
          </a:p>
        </p:txBody>
      </p:sp>
      <p:sp>
        <p:nvSpPr>
          <p:cNvPr id="3075" name="Rectangle 3"/>
          <p:cNvSpPr>
            <a:spLocks noGrp="1" noRot="1" noChangeArrowheads="1"/>
          </p:cNvSpPr>
          <p:nvPr>
            <p:ph type="body" idx="1"/>
          </p:nvPr>
        </p:nvSpPr>
        <p:spPr/>
        <p:txBody>
          <a:bodyPr/>
          <a:lstStyle/>
          <a:p>
            <a:r>
              <a:rPr lang="en-US" sz="2400" dirty="0"/>
              <a:t>Dialup</a:t>
            </a:r>
          </a:p>
          <a:p>
            <a:pPr lvl="1"/>
            <a:r>
              <a:rPr lang="en-US" sz="2000" dirty="0"/>
              <a:t>DSL,ISDN, Wireless computing and Cable modems</a:t>
            </a:r>
          </a:p>
          <a:p>
            <a:r>
              <a:rPr lang="en-US" sz="2400" dirty="0"/>
              <a:t>Securing Enterprise &amp; Telecommuting Remote Connectivity</a:t>
            </a:r>
          </a:p>
          <a:p>
            <a:pPr lvl="1"/>
            <a:r>
              <a:rPr lang="en-US" sz="2000" dirty="0"/>
              <a:t>Securing external connectivity using SSL, VPN and SSH</a:t>
            </a:r>
          </a:p>
          <a:p>
            <a:pPr lvl="1"/>
            <a:r>
              <a:rPr lang="en-US" sz="2000" dirty="0"/>
              <a:t>Remote Access Authentication systems (TACACS, RADIUS etc.)</a:t>
            </a:r>
          </a:p>
          <a:p>
            <a:pPr lvl="1"/>
            <a:r>
              <a:rPr lang="en-US" sz="2000" dirty="0"/>
              <a:t>Authentication Security protocols (PAP), CHAP etc.</a:t>
            </a:r>
          </a:p>
          <a:p>
            <a:r>
              <a:rPr lang="en-US" sz="2400" dirty="0"/>
              <a:t>Remote User Management Issues</a:t>
            </a:r>
          </a:p>
          <a:p>
            <a:pPr lvl="1"/>
            <a:r>
              <a:rPr lang="en-US" sz="2000" dirty="0"/>
              <a:t>User support and </a:t>
            </a:r>
            <a:r>
              <a:rPr lang="en-US" sz="2000" dirty="0" smtClean="0"/>
              <a:t>inventory </a:t>
            </a:r>
            <a:r>
              <a:rPr lang="en-US" sz="2000" dirty="0" err="1" smtClean="0"/>
              <a:t>magement</a:t>
            </a:r>
            <a:endParaRPr lang="en-US"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2F50AC5-0A05-49FB-9610-5EB5131A8E04}" type="slidenum">
              <a:rPr lang="en-US"/>
              <a:pPr/>
              <a:t>127</a:t>
            </a:fld>
            <a:endParaRPr lang="en-US"/>
          </a:p>
        </p:txBody>
      </p:sp>
      <p:sp>
        <p:nvSpPr>
          <p:cNvPr id="83970" name="Rectangle 2"/>
          <p:cNvSpPr>
            <a:spLocks noGrp="1" noRot="1" noChangeArrowheads="1"/>
          </p:cNvSpPr>
          <p:nvPr>
            <p:ph type="title"/>
          </p:nvPr>
        </p:nvSpPr>
        <p:spPr/>
        <p:txBody>
          <a:bodyPr/>
          <a:lstStyle/>
          <a:p>
            <a:r>
              <a:rPr lang="en-US"/>
              <a:t>Methods of Remote Access</a:t>
            </a:r>
          </a:p>
        </p:txBody>
      </p:sp>
      <p:sp>
        <p:nvSpPr>
          <p:cNvPr id="83971" name="Rectangle 3"/>
          <p:cNvSpPr>
            <a:spLocks noGrp="1" noRot="1" noChangeArrowheads="1"/>
          </p:cNvSpPr>
          <p:nvPr>
            <p:ph type="body" idx="1"/>
          </p:nvPr>
        </p:nvSpPr>
        <p:spPr>
          <a:xfrm>
            <a:off x="381000" y="1295400"/>
            <a:ext cx="8229600" cy="4343400"/>
          </a:xfrm>
        </p:spPr>
        <p:txBody>
          <a:bodyPr/>
          <a:lstStyle/>
          <a:p>
            <a:pPr>
              <a:lnSpc>
                <a:spcPct val="80000"/>
              </a:lnSpc>
              <a:spcAft>
                <a:spcPct val="25000"/>
              </a:spcAft>
            </a:pPr>
            <a:r>
              <a:rPr lang="en-US" sz="2800" dirty="0"/>
              <a:t>Terminal emulation - single window connects to remote system</a:t>
            </a:r>
          </a:p>
          <a:p>
            <a:pPr lvl="1">
              <a:lnSpc>
                <a:spcPct val="80000"/>
              </a:lnSpc>
              <a:spcAft>
                <a:spcPct val="25000"/>
              </a:spcAft>
            </a:pPr>
            <a:r>
              <a:rPr lang="en-US" sz="2400" dirty="0" smtClean="0"/>
              <a:t>Such as vt100, other terminal windows</a:t>
            </a:r>
          </a:p>
          <a:p>
            <a:pPr>
              <a:lnSpc>
                <a:spcPct val="80000"/>
              </a:lnSpc>
              <a:spcBef>
                <a:spcPct val="35000"/>
              </a:spcBef>
              <a:spcAft>
                <a:spcPct val="25000"/>
              </a:spcAft>
            </a:pPr>
            <a:r>
              <a:rPr lang="en-US" sz="2800" dirty="0" smtClean="0"/>
              <a:t>Remote </a:t>
            </a:r>
            <a:r>
              <a:rPr lang="en-US" sz="2800" dirty="0"/>
              <a:t>control - direct connection to “captive” remote host</a:t>
            </a:r>
          </a:p>
          <a:p>
            <a:pPr lvl="1">
              <a:lnSpc>
                <a:spcPct val="80000"/>
              </a:lnSpc>
              <a:spcAft>
                <a:spcPct val="25000"/>
              </a:spcAft>
            </a:pPr>
            <a:r>
              <a:rPr lang="en-US" sz="2400" dirty="0"/>
              <a:t>Such as </a:t>
            </a:r>
            <a:r>
              <a:rPr lang="en-US" sz="2400" dirty="0" err="1"/>
              <a:t>pcAnywhere</a:t>
            </a:r>
            <a:r>
              <a:rPr lang="en-US" sz="2400" dirty="0"/>
              <a:t>, Citrix, etc.</a:t>
            </a:r>
          </a:p>
          <a:p>
            <a:pPr>
              <a:lnSpc>
                <a:spcPct val="80000"/>
              </a:lnSpc>
              <a:spcBef>
                <a:spcPct val="35000"/>
              </a:spcBef>
              <a:spcAft>
                <a:spcPct val="25000"/>
              </a:spcAft>
            </a:pPr>
            <a:r>
              <a:rPr lang="en-US" sz="2800" dirty="0"/>
              <a:t>Remote node - places remote system on local network</a:t>
            </a:r>
          </a:p>
          <a:p>
            <a:pPr lvl="1">
              <a:lnSpc>
                <a:spcPct val="80000"/>
              </a:lnSpc>
              <a:spcAft>
                <a:spcPct val="25000"/>
              </a:spcAft>
            </a:pPr>
            <a:r>
              <a:rPr lang="en-US" sz="2400" dirty="0"/>
              <a:t>Such as NT/RAS, PPP, NetWare Connect, VPN, PPTP</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905E7E8-FFF9-45C9-A56E-ABEB4986834D}" type="slidenum">
              <a:rPr lang="en-US"/>
              <a:pPr/>
              <a:t>128</a:t>
            </a:fld>
            <a:endParaRPr lang="en-US"/>
          </a:p>
        </p:txBody>
      </p:sp>
      <p:sp>
        <p:nvSpPr>
          <p:cNvPr id="84994" name="Rectangle 2"/>
          <p:cNvSpPr>
            <a:spLocks noGrp="1" noRot="1" noChangeArrowheads="1"/>
          </p:cNvSpPr>
          <p:nvPr>
            <p:ph type="title"/>
          </p:nvPr>
        </p:nvSpPr>
        <p:spPr/>
        <p:txBody>
          <a:bodyPr/>
          <a:lstStyle/>
          <a:p>
            <a:r>
              <a:rPr lang="en-US"/>
              <a:t>Remote Access Architectures</a:t>
            </a:r>
          </a:p>
        </p:txBody>
      </p:sp>
      <p:sp>
        <p:nvSpPr>
          <p:cNvPr id="84995" name="Rectangle 3"/>
          <p:cNvSpPr>
            <a:spLocks noGrp="1" noRot="1" noChangeArrowheads="1"/>
          </p:cNvSpPr>
          <p:nvPr>
            <p:ph type="body" idx="1"/>
          </p:nvPr>
        </p:nvSpPr>
        <p:spPr>
          <a:xfrm>
            <a:off x="304800" y="1600200"/>
            <a:ext cx="8839200" cy="4419600"/>
          </a:xfrm>
        </p:spPr>
        <p:txBody>
          <a:bodyPr/>
          <a:lstStyle/>
          <a:p>
            <a:pPr>
              <a:lnSpc>
                <a:spcPct val="80000"/>
              </a:lnSpc>
              <a:spcAft>
                <a:spcPct val="10000"/>
              </a:spcAft>
            </a:pPr>
            <a:r>
              <a:rPr lang="en-US" sz="2400" dirty="0"/>
              <a:t>Local modems - used for remote control or terminal emulation</a:t>
            </a:r>
          </a:p>
          <a:p>
            <a:pPr lvl="1">
              <a:lnSpc>
                <a:spcPct val="80000"/>
              </a:lnSpc>
              <a:spcAft>
                <a:spcPct val="10000"/>
              </a:spcAft>
            </a:pPr>
            <a:r>
              <a:rPr lang="en-US" sz="2000" dirty="0"/>
              <a:t>Discouraged - difficult to control and monitor</a:t>
            </a:r>
            <a:endParaRPr lang="en-US" sz="2100" dirty="0"/>
          </a:p>
          <a:p>
            <a:pPr>
              <a:lnSpc>
                <a:spcPct val="80000"/>
              </a:lnSpc>
              <a:spcBef>
                <a:spcPct val="30000"/>
              </a:spcBef>
              <a:spcAft>
                <a:spcPct val="10000"/>
              </a:spcAft>
            </a:pPr>
            <a:r>
              <a:rPr lang="en-US" sz="2400" dirty="0"/>
              <a:t>Modem pools - provide centralized dial-in access</a:t>
            </a:r>
          </a:p>
          <a:p>
            <a:pPr lvl="1">
              <a:lnSpc>
                <a:spcPct val="80000"/>
              </a:lnSpc>
              <a:spcAft>
                <a:spcPct val="10000"/>
              </a:spcAft>
            </a:pPr>
            <a:r>
              <a:rPr lang="en-US" sz="2000" dirty="0"/>
              <a:t>Easy to add security/authentication mechanisms</a:t>
            </a:r>
            <a:endParaRPr lang="en-US" sz="2100" dirty="0"/>
          </a:p>
          <a:p>
            <a:pPr>
              <a:lnSpc>
                <a:spcPct val="80000"/>
              </a:lnSpc>
              <a:spcBef>
                <a:spcPct val="30000"/>
              </a:spcBef>
              <a:spcAft>
                <a:spcPct val="10000"/>
              </a:spcAft>
            </a:pPr>
            <a:r>
              <a:rPr lang="en-US" sz="2400" dirty="0"/>
              <a:t>Dial on demand routing</a:t>
            </a:r>
          </a:p>
          <a:p>
            <a:pPr lvl="1">
              <a:lnSpc>
                <a:spcPct val="80000"/>
              </a:lnSpc>
              <a:spcAft>
                <a:spcPct val="10000"/>
              </a:spcAft>
            </a:pPr>
            <a:r>
              <a:rPr lang="en-US" sz="2000" dirty="0"/>
              <a:t>Common with ISDN access</a:t>
            </a:r>
          </a:p>
          <a:p>
            <a:pPr lvl="1">
              <a:lnSpc>
                <a:spcPct val="80000"/>
              </a:lnSpc>
              <a:spcAft>
                <a:spcPct val="10000"/>
              </a:spcAft>
            </a:pPr>
            <a:r>
              <a:rPr lang="en-US" sz="2000" dirty="0"/>
              <a:t>Only connects when traffic is detected</a:t>
            </a:r>
            <a:endParaRPr lang="en-US" sz="2100" dirty="0"/>
          </a:p>
          <a:p>
            <a:pPr>
              <a:lnSpc>
                <a:spcPct val="80000"/>
              </a:lnSpc>
              <a:spcBef>
                <a:spcPct val="30000"/>
              </a:spcBef>
              <a:spcAft>
                <a:spcPct val="10000"/>
              </a:spcAft>
            </a:pPr>
            <a:r>
              <a:rPr lang="en-US" sz="2400" dirty="0"/>
              <a:t>Access servers</a:t>
            </a:r>
          </a:p>
          <a:p>
            <a:pPr lvl="1">
              <a:lnSpc>
                <a:spcPct val="80000"/>
              </a:lnSpc>
              <a:spcAft>
                <a:spcPct val="10000"/>
              </a:spcAft>
            </a:pPr>
            <a:r>
              <a:rPr lang="en-US" sz="2000" dirty="0"/>
              <a:t>Centralized access point - similar to a </a:t>
            </a:r>
            <a:br>
              <a:rPr lang="en-US" sz="2000" dirty="0"/>
            </a:br>
            <a:r>
              <a:rPr lang="en-US" sz="2000" dirty="0"/>
              <a:t>firewall or router</a:t>
            </a:r>
            <a:endParaRPr lang="en-US" sz="1900" dirty="0"/>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90AD26E-1887-4785-A2E1-6355ED693AD4}" type="slidenum">
              <a:rPr lang="en-US"/>
              <a:pPr/>
              <a:t>129</a:t>
            </a:fld>
            <a:endParaRPr lang="en-US"/>
          </a:p>
        </p:txBody>
      </p:sp>
      <p:sp>
        <p:nvSpPr>
          <p:cNvPr id="86018" name="Rectangle 2"/>
          <p:cNvSpPr>
            <a:spLocks noGrp="1" noRot="1" noChangeArrowheads="1"/>
          </p:cNvSpPr>
          <p:nvPr>
            <p:ph type="title"/>
          </p:nvPr>
        </p:nvSpPr>
        <p:spPr/>
        <p:txBody>
          <a:bodyPr/>
          <a:lstStyle/>
          <a:p>
            <a:r>
              <a:rPr lang="en-US"/>
              <a:t>Remote Access Security</a:t>
            </a:r>
          </a:p>
        </p:txBody>
      </p:sp>
      <p:sp>
        <p:nvSpPr>
          <p:cNvPr id="86019" name="Rectangle 3"/>
          <p:cNvSpPr>
            <a:spLocks noGrp="1" noRot="1" noChangeArrowheads="1"/>
          </p:cNvSpPr>
          <p:nvPr>
            <p:ph type="body" idx="1"/>
          </p:nvPr>
        </p:nvSpPr>
        <p:spPr>
          <a:xfrm>
            <a:off x="381000" y="1600200"/>
            <a:ext cx="8305800" cy="4495800"/>
          </a:xfrm>
        </p:spPr>
        <p:txBody>
          <a:bodyPr/>
          <a:lstStyle/>
          <a:p>
            <a:pPr>
              <a:lnSpc>
                <a:spcPct val="90000"/>
              </a:lnSpc>
              <a:spcAft>
                <a:spcPct val="20000"/>
              </a:spcAft>
            </a:pPr>
            <a:r>
              <a:rPr lang="en-US" sz="2000" dirty="0" err="1"/>
              <a:t>Dialback</a:t>
            </a:r>
            <a:endParaRPr lang="en-US" sz="2000" dirty="0"/>
          </a:p>
          <a:p>
            <a:pPr>
              <a:lnSpc>
                <a:spcPct val="90000"/>
              </a:lnSpc>
              <a:spcAft>
                <a:spcPct val="20000"/>
              </a:spcAft>
            </a:pPr>
            <a:r>
              <a:rPr lang="en-US" sz="2000" dirty="0"/>
              <a:t>Local authentication</a:t>
            </a:r>
          </a:p>
          <a:p>
            <a:pPr>
              <a:lnSpc>
                <a:spcPct val="90000"/>
              </a:lnSpc>
              <a:spcAft>
                <a:spcPct val="10000"/>
              </a:spcAft>
            </a:pPr>
            <a:r>
              <a:rPr lang="en-US" sz="2000" dirty="0"/>
              <a:t>Authentication servers</a:t>
            </a:r>
          </a:p>
          <a:p>
            <a:pPr lvl="1">
              <a:lnSpc>
                <a:spcPct val="90000"/>
              </a:lnSpc>
              <a:spcAft>
                <a:spcPct val="10000"/>
              </a:spcAft>
            </a:pPr>
            <a:r>
              <a:rPr lang="en-US" sz="1800" dirty="0"/>
              <a:t>Password authentication</a:t>
            </a:r>
          </a:p>
          <a:p>
            <a:pPr lvl="1">
              <a:lnSpc>
                <a:spcPct val="90000"/>
              </a:lnSpc>
              <a:spcAft>
                <a:spcPct val="20000"/>
              </a:spcAft>
            </a:pPr>
            <a:r>
              <a:rPr lang="en-US" sz="1800" dirty="0"/>
              <a:t>One-time passwords/tokens</a:t>
            </a:r>
          </a:p>
          <a:p>
            <a:pPr>
              <a:lnSpc>
                <a:spcPct val="90000"/>
              </a:lnSpc>
              <a:spcAft>
                <a:spcPct val="10000"/>
              </a:spcAft>
            </a:pPr>
            <a:r>
              <a:rPr lang="en-US" sz="2000" dirty="0"/>
              <a:t>Authentication protocols</a:t>
            </a:r>
          </a:p>
          <a:p>
            <a:pPr lvl="1">
              <a:lnSpc>
                <a:spcPct val="90000"/>
              </a:lnSpc>
              <a:spcAft>
                <a:spcPct val="10000"/>
              </a:spcAft>
            </a:pPr>
            <a:r>
              <a:rPr lang="en-US" sz="1800" dirty="0"/>
              <a:t>PPP authentication protocols (PAP, CHAP)</a:t>
            </a:r>
          </a:p>
          <a:p>
            <a:pPr lvl="1">
              <a:lnSpc>
                <a:spcPct val="90000"/>
              </a:lnSpc>
              <a:spcAft>
                <a:spcPct val="10000"/>
              </a:spcAft>
            </a:pPr>
            <a:r>
              <a:rPr lang="en-US" sz="1800" dirty="0"/>
              <a:t>PPTP / L2TP</a:t>
            </a:r>
          </a:p>
          <a:p>
            <a:pPr lvl="1">
              <a:lnSpc>
                <a:spcPct val="90000"/>
              </a:lnSpc>
              <a:spcAft>
                <a:spcPct val="10000"/>
              </a:spcAft>
            </a:pPr>
            <a:r>
              <a:rPr lang="en-US" sz="1800" dirty="0"/>
              <a:t>IPSec</a:t>
            </a:r>
          </a:p>
          <a:p>
            <a:pPr lvl="1">
              <a:lnSpc>
                <a:spcPct val="90000"/>
              </a:lnSpc>
              <a:spcAft>
                <a:spcPct val="10000"/>
              </a:spcAft>
            </a:pPr>
            <a:r>
              <a:rPr lang="en-US" sz="1800" dirty="0"/>
              <a:t>Authentication protocols (TACACS, </a:t>
            </a:r>
            <a:r>
              <a:rPr lang="en-US" sz="1800" dirty="0" smtClean="0"/>
              <a:t>RADIUS</a:t>
            </a:r>
            <a:r>
              <a:rPr lang="en-US" sz="1800" dirty="0"/>
              <a:t>, TACACS+)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0728"/>
          </a:xfrm>
        </p:spPr>
        <p:txBody>
          <a:bodyPr>
            <a:normAutofit/>
          </a:bodyPr>
          <a:lstStyle/>
          <a:p>
            <a:pPr algn="ctr"/>
            <a:r>
              <a:rPr lang="en-US" b="1" dirty="0" smtClean="0">
                <a:ln w="18415" cmpd="sng">
                  <a:noFill/>
                  <a:prstDash val="solid"/>
                </a:ln>
                <a:solidFill>
                  <a:schemeClr val="tx2"/>
                </a:solidFill>
                <a:effectLst>
                  <a:outerShdw blurRad="63500" dir="3600000" algn="tl" rotWithShape="0">
                    <a:srgbClr val="000000">
                      <a:alpha val="70000"/>
                    </a:srgbClr>
                  </a:outerShdw>
                </a:effectLst>
              </a:rPr>
              <a:t>What is Encryption / Decryption</a:t>
            </a:r>
            <a:endParaRPr lang="en-IN" b="1" dirty="0">
              <a:ln w="18415" cmpd="sng">
                <a:noFill/>
                <a:prstDash val="solid"/>
              </a:ln>
              <a:solidFill>
                <a:schemeClr val="tx2"/>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179512" y="1447800"/>
            <a:ext cx="8784976" cy="4800600"/>
          </a:xfrm>
        </p:spPr>
        <p:style>
          <a:lnRef idx="2">
            <a:schemeClr val="accent5"/>
          </a:lnRef>
          <a:fillRef idx="1">
            <a:schemeClr val="lt1"/>
          </a:fillRef>
          <a:effectRef idx="0">
            <a:schemeClr val="accent5"/>
          </a:effectRef>
          <a:fontRef idx="minor">
            <a:schemeClr val="dk1"/>
          </a:fontRef>
        </p:style>
        <p:txBody>
          <a:bodyPr/>
          <a:lstStyle/>
          <a:p>
            <a:r>
              <a:rPr lang="en-US" dirty="0" smtClean="0"/>
              <a:t>Encryption –</a:t>
            </a:r>
          </a:p>
          <a:p>
            <a:pPr lvl="1"/>
            <a:r>
              <a:rPr lang="en-US" dirty="0" smtClean="0"/>
              <a:t>The process of converting plain text into an unintelligible format (cipher text) is called Encryption.</a:t>
            </a:r>
          </a:p>
          <a:p>
            <a:pPr>
              <a:buNone/>
            </a:pPr>
            <a:endParaRPr lang="en-US" dirty="0" smtClean="0"/>
          </a:p>
          <a:p>
            <a:r>
              <a:rPr lang="en-US" dirty="0" smtClean="0"/>
              <a:t>Decryption – </a:t>
            </a:r>
          </a:p>
          <a:p>
            <a:pPr lvl="1"/>
            <a:r>
              <a:rPr lang="en-US" dirty="0" smtClean="0"/>
              <a:t>The process of converting cipher text into a plain text is called Decryption.</a:t>
            </a:r>
          </a:p>
        </p:txBody>
      </p:sp>
    </p:spTree>
  </p:cSld>
  <p:clrMapOvr>
    <a:masterClrMapping/>
  </p:clrMapOvr>
  <p:transition spd="med">
    <p:fade thruBlk="1"/>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B2E1987-DD32-4169-BDBA-80826671CC0D}" type="slidenum">
              <a:rPr lang="en-US"/>
              <a:pPr/>
              <a:t>130</a:t>
            </a:fld>
            <a:endParaRPr lang="en-US"/>
          </a:p>
        </p:txBody>
      </p:sp>
      <p:sp>
        <p:nvSpPr>
          <p:cNvPr id="88066" name="Rectangle 2"/>
          <p:cNvSpPr>
            <a:spLocks noGrp="1" noRot="1" noChangeArrowheads="1"/>
          </p:cNvSpPr>
          <p:nvPr>
            <p:ph type="title"/>
          </p:nvPr>
        </p:nvSpPr>
        <p:spPr/>
        <p:txBody>
          <a:bodyPr/>
          <a:lstStyle/>
          <a:p>
            <a:r>
              <a:rPr lang="en-US"/>
              <a:t>Other Access Methods</a:t>
            </a:r>
          </a:p>
        </p:txBody>
      </p:sp>
      <p:sp>
        <p:nvSpPr>
          <p:cNvPr id="88067" name="Rectangle 3"/>
          <p:cNvSpPr>
            <a:spLocks noGrp="1" noRot="1" noChangeArrowheads="1"/>
          </p:cNvSpPr>
          <p:nvPr>
            <p:ph type="body" idx="1"/>
          </p:nvPr>
        </p:nvSpPr>
        <p:spPr>
          <a:xfrm>
            <a:off x="304800" y="1371600"/>
            <a:ext cx="8610600" cy="4953000"/>
          </a:xfrm>
        </p:spPr>
        <p:txBody>
          <a:bodyPr/>
          <a:lstStyle/>
          <a:p>
            <a:pPr lvl="1"/>
            <a:r>
              <a:rPr lang="en-US" sz="2000" dirty="0"/>
              <a:t>Cable Modems</a:t>
            </a:r>
          </a:p>
          <a:p>
            <a:pPr lvl="1">
              <a:spcBef>
                <a:spcPct val="25000"/>
              </a:spcBef>
              <a:spcAft>
                <a:spcPct val="25000"/>
              </a:spcAft>
            </a:pPr>
            <a:r>
              <a:rPr lang="en-US" sz="2000" dirty="0"/>
              <a:t>Digital </a:t>
            </a:r>
            <a:r>
              <a:rPr lang="en-US" sz="2000" dirty="0" err="1"/>
              <a:t>Subsciber</a:t>
            </a:r>
            <a:r>
              <a:rPr lang="en-US" sz="2000" dirty="0"/>
              <a:t> Loop (DSL)</a:t>
            </a:r>
          </a:p>
          <a:p>
            <a:pPr lvl="1">
              <a:spcBef>
                <a:spcPct val="25000"/>
              </a:spcBef>
            </a:pPr>
            <a:r>
              <a:rPr lang="en-US" sz="2000" dirty="0"/>
              <a:t>Both provide high bandwidth to home users</a:t>
            </a:r>
          </a:p>
          <a:p>
            <a:pPr lvl="2"/>
            <a:r>
              <a:rPr lang="en-US" sz="1800" dirty="0"/>
              <a:t>“Always on”</a:t>
            </a:r>
          </a:p>
          <a:p>
            <a:pPr lvl="2"/>
            <a:r>
              <a:rPr lang="en-US" sz="1800" dirty="0"/>
              <a:t>Leads to increased targeting of home systems</a:t>
            </a:r>
          </a:p>
          <a:p>
            <a:pPr lvl="2"/>
            <a:r>
              <a:rPr lang="en-US" sz="1800" dirty="0"/>
              <a:t>Also enables widespread attacks</a:t>
            </a:r>
          </a:p>
          <a:p>
            <a:pPr lvl="1">
              <a:spcBef>
                <a:spcPct val="30000"/>
              </a:spcBef>
            </a:pPr>
            <a:r>
              <a:rPr lang="en-US" sz="2000" dirty="0"/>
              <a:t>Personal IDS / Firewall systems</a:t>
            </a:r>
          </a:p>
          <a:p>
            <a:pPr lvl="2"/>
            <a:r>
              <a:rPr lang="en-US" sz="1800" dirty="0"/>
              <a:t>Provide localized protection from remote packets</a:t>
            </a:r>
          </a:p>
          <a:p>
            <a:pPr lvl="1">
              <a:spcBef>
                <a:spcPct val="30000"/>
              </a:spcBef>
            </a:pPr>
            <a:r>
              <a:rPr lang="en-US" sz="2000" dirty="0"/>
              <a:t>Use a secure VPN for remote </a:t>
            </a:r>
            <a:r>
              <a:rPr lang="en-US" sz="2000" dirty="0" smtClean="0"/>
              <a:t>access</a:t>
            </a:r>
            <a:endParaRPr lang="en-US" sz="20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Rot="1" noChangeArrowheads="1"/>
          </p:cNvSpPr>
          <p:nvPr>
            <p:ph type="title"/>
          </p:nvPr>
        </p:nvSpPr>
        <p:spPr/>
        <p:txBody>
          <a:bodyPr/>
          <a:lstStyle/>
          <a:p>
            <a:r>
              <a:rPr lang="en-US"/>
              <a:t>IPSec Security Architecture</a:t>
            </a:r>
          </a:p>
        </p:txBody>
      </p:sp>
      <p:sp>
        <p:nvSpPr>
          <p:cNvPr id="89092" name="Rectangle 4"/>
          <p:cNvSpPr>
            <a:spLocks noGrp="1" noRot="1" noChangeArrowheads="1"/>
          </p:cNvSpPr>
          <p:nvPr>
            <p:ph type="body" idx="1"/>
          </p:nvPr>
        </p:nvSpPr>
        <p:spPr>
          <a:xfrm>
            <a:off x="228600" y="1371600"/>
            <a:ext cx="8229600" cy="4114800"/>
          </a:xfrm>
        </p:spPr>
        <p:txBody>
          <a:bodyPr/>
          <a:lstStyle/>
          <a:p>
            <a:pPr lvl="1">
              <a:lnSpc>
                <a:spcPct val="90000"/>
              </a:lnSpc>
            </a:pPr>
            <a:r>
              <a:rPr lang="en-US" sz="2800" dirty="0"/>
              <a:t>Detailed in RFCs 2411</a:t>
            </a:r>
          </a:p>
          <a:p>
            <a:pPr lvl="1">
              <a:lnSpc>
                <a:spcPct val="90000"/>
              </a:lnSpc>
              <a:spcBef>
                <a:spcPct val="25000"/>
              </a:spcBef>
            </a:pPr>
            <a:r>
              <a:rPr lang="en-US" sz="2800" dirty="0"/>
              <a:t>Two parts:</a:t>
            </a:r>
          </a:p>
          <a:p>
            <a:pPr lvl="2">
              <a:lnSpc>
                <a:spcPct val="90000"/>
              </a:lnSpc>
            </a:pPr>
            <a:r>
              <a:rPr lang="en-US" sz="2400" dirty="0"/>
              <a:t>Authentication Header (AH)</a:t>
            </a:r>
          </a:p>
          <a:p>
            <a:pPr lvl="2">
              <a:lnSpc>
                <a:spcPct val="90000"/>
              </a:lnSpc>
            </a:pPr>
            <a:r>
              <a:rPr lang="en-US" sz="2400" dirty="0"/>
              <a:t>Encapsulated Security Payload (ESP)</a:t>
            </a:r>
          </a:p>
          <a:p>
            <a:pPr lvl="1">
              <a:lnSpc>
                <a:spcPct val="90000"/>
              </a:lnSpc>
              <a:spcBef>
                <a:spcPct val="25000"/>
              </a:spcBef>
            </a:pPr>
            <a:r>
              <a:rPr lang="en-US" sz="2800" dirty="0"/>
              <a:t>Security Parameters Index (SPI)</a:t>
            </a:r>
          </a:p>
          <a:p>
            <a:pPr lvl="2">
              <a:lnSpc>
                <a:spcPct val="90000"/>
              </a:lnSpc>
            </a:pPr>
            <a:r>
              <a:rPr lang="en-US" sz="2400" dirty="0"/>
              <a:t>Security “associations”</a:t>
            </a:r>
          </a:p>
          <a:p>
            <a:pPr lvl="2">
              <a:lnSpc>
                <a:spcPct val="90000"/>
              </a:lnSpc>
            </a:pPr>
            <a:r>
              <a:rPr lang="en-US" sz="2400" dirty="0"/>
              <a:t>Pre-negotiated keys, algorithms, Initialization Vectors (IVs), etc.</a:t>
            </a:r>
          </a:p>
          <a:p>
            <a:pPr lvl="2">
              <a:lnSpc>
                <a:spcPct val="90000"/>
              </a:lnSpc>
            </a:pPr>
            <a:endParaRPr lang="en-US" dirty="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Rot="1" noChangeArrowheads="1"/>
          </p:cNvSpPr>
          <p:nvPr>
            <p:ph type="title"/>
          </p:nvPr>
        </p:nvSpPr>
        <p:spPr>
          <a:xfrm>
            <a:off x="2438400" y="617538"/>
            <a:ext cx="5695950" cy="457200"/>
          </a:xfrm>
        </p:spPr>
        <p:txBody>
          <a:bodyPr>
            <a:normAutofit fontScale="90000"/>
          </a:bodyPr>
          <a:lstStyle/>
          <a:p>
            <a:r>
              <a:rPr lang="en-US" b="1" dirty="0"/>
              <a:t>VPN Connectivity Models</a:t>
            </a:r>
          </a:p>
        </p:txBody>
      </p:sp>
      <p:graphicFrame>
        <p:nvGraphicFramePr>
          <p:cNvPr id="457731" name="Object 3"/>
          <p:cNvGraphicFramePr>
            <a:graphicFrameLocks noChangeAspect="1"/>
          </p:cNvGraphicFramePr>
          <p:nvPr/>
        </p:nvGraphicFramePr>
        <p:xfrm>
          <a:off x="295275" y="1420813"/>
          <a:ext cx="8890000" cy="5208587"/>
        </p:xfrm>
        <a:graphic>
          <a:graphicData uri="http://schemas.openxmlformats.org/presentationml/2006/ole">
            <p:oleObj spid="_x0000_s11266" name="Visio" r:id="rId3" imgW="9803430" imgH="574573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7731"/>
                                        </p:tgtEl>
                                        <p:attrNameLst>
                                          <p:attrName>style.visibility</p:attrName>
                                        </p:attrNameLst>
                                      </p:cBhvr>
                                      <p:to>
                                        <p:strVal val="visible"/>
                                      </p:to>
                                    </p:set>
                                    <p:anim calcmode="lin" valueType="num">
                                      <p:cBhvr additive="base">
                                        <p:cTn id="7" dur="500" fill="hold"/>
                                        <p:tgtEl>
                                          <p:spTgt spid="457731"/>
                                        </p:tgtEl>
                                        <p:attrNameLst>
                                          <p:attrName>ppt_x</p:attrName>
                                        </p:attrNameLst>
                                      </p:cBhvr>
                                      <p:tavLst>
                                        <p:tav tm="0">
                                          <p:val>
                                            <p:strVal val="0-#ppt_w/2"/>
                                          </p:val>
                                        </p:tav>
                                        <p:tav tm="100000">
                                          <p:val>
                                            <p:strVal val="#ppt_x"/>
                                          </p:val>
                                        </p:tav>
                                      </p:tavLst>
                                    </p:anim>
                                    <p:anim calcmode="lin" valueType="num">
                                      <p:cBhvr additive="base">
                                        <p:cTn id="8" dur="500" fill="hold"/>
                                        <p:tgtEl>
                                          <p:spTgt spid="457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t>VPN Benefits &amp; Needs</a:t>
            </a:r>
          </a:p>
        </p:txBody>
      </p:sp>
      <p:sp>
        <p:nvSpPr>
          <p:cNvPr id="101379" name="Rectangle 3"/>
          <p:cNvSpPr>
            <a:spLocks noGrp="1" noRot="1" noChangeArrowheads="1"/>
          </p:cNvSpPr>
          <p:nvPr>
            <p:ph type="body" idx="1"/>
          </p:nvPr>
        </p:nvSpPr>
        <p:spPr/>
        <p:txBody>
          <a:bodyPr/>
          <a:lstStyle/>
          <a:p>
            <a:pPr>
              <a:lnSpc>
                <a:spcPct val="90000"/>
              </a:lnSpc>
            </a:pPr>
            <a:r>
              <a:rPr lang="en-US" sz="2400"/>
              <a:t>VPN is a communication method to leverage the flexibility and cost advantage of the internet.</a:t>
            </a:r>
          </a:p>
          <a:p>
            <a:pPr>
              <a:lnSpc>
                <a:spcPct val="90000"/>
              </a:lnSpc>
            </a:pPr>
            <a:r>
              <a:rPr lang="en-US" sz="2400"/>
              <a:t>A VPN allows an </a:t>
            </a:r>
            <a:r>
              <a:rPr lang="en-US" sz="2400" b="1"/>
              <a:t>enterprise</a:t>
            </a:r>
            <a:r>
              <a:rPr lang="en-US" sz="2400"/>
              <a:t> to reduce its dependencies on expensive, leased-line networks and troublesome remote-access solutions,  by establishing virtual connections across shared-IP networks.  </a:t>
            </a:r>
          </a:p>
          <a:p>
            <a:pPr>
              <a:lnSpc>
                <a:spcPct val="90000"/>
              </a:lnSpc>
            </a:pPr>
            <a:r>
              <a:rPr lang="en-US" sz="2400" b="1"/>
              <a:t>Internet Service Providers</a:t>
            </a:r>
            <a:r>
              <a:rPr lang="en-US" sz="2400"/>
              <a:t> benefit from VPNs by offering multi-tiered VPN services to their customers.</a:t>
            </a:r>
            <a:br>
              <a:rPr lang="en-US" sz="2400"/>
            </a:br>
            <a:endParaRPr lang="en-US" sz="2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8754" name="Object 2"/>
          <p:cNvGraphicFramePr>
            <a:graphicFrameLocks noChangeAspect="1"/>
          </p:cNvGraphicFramePr>
          <p:nvPr>
            <p:ph type="tbl" idx="1"/>
          </p:nvPr>
        </p:nvGraphicFramePr>
        <p:xfrm>
          <a:off x="381000" y="1295400"/>
          <a:ext cx="8665494" cy="5105400"/>
        </p:xfrm>
        <a:graphic>
          <a:graphicData uri="http://schemas.openxmlformats.org/presentationml/2006/ole">
            <p:oleObj spid="_x0000_s12290" name="Document" r:id="rId3" imgW="9591717" imgH="5679932" progId="Word.Document.8">
              <p:embed/>
            </p:oleObj>
          </a:graphicData>
        </a:graphic>
      </p:graphicFrame>
      <p:sp>
        <p:nvSpPr>
          <p:cNvPr id="458755" name="Rectangle 3"/>
          <p:cNvSpPr>
            <a:spLocks noGrp="1" noChangeArrowheads="1"/>
          </p:cNvSpPr>
          <p:nvPr>
            <p:ph type="title"/>
          </p:nvPr>
        </p:nvSpPr>
        <p:spPr>
          <a:xfrm>
            <a:off x="685801" y="609601"/>
            <a:ext cx="8126412" cy="533400"/>
          </a:xfrm>
          <a:noFill/>
          <a:ln/>
        </p:spPr>
        <p:txBody>
          <a:bodyPr lIns="0" tIns="0" rIns="0" bIns="0" anchor="t">
            <a:normAutofit fontScale="90000"/>
          </a:bodyPr>
          <a:lstStyle/>
          <a:p>
            <a:r>
              <a:rPr lang="en-US" dirty="0"/>
              <a:t>VPN Connectivity Models (Cont)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2971800" y="4876800"/>
            <a:ext cx="3124200" cy="336550"/>
          </a:xfrm>
          <a:prstGeom prst="rect">
            <a:avLst/>
          </a:prstGeom>
          <a:noFill/>
          <a:ln w="9525">
            <a:noFill/>
            <a:miter lim="800000"/>
            <a:headEnd/>
            <a:tailEnd/>
          </a:ln>
          <a:effectLst/>
        </p:spPr>
        <p:txBody>
          <a:bodyPr lIns="92075" tIns="46038" rIns="92075" bIns="46038">
            <a:spAutoFit/>
          </a:bodyPr>
          <a:lstStyle/>
          <a:p>
            <a:pPr algn="ctr"/>
            <a:endParaRPr lang="en-US" sz="1600">
              <a:solidFill>
                <a:srgbClr val="996633"/>
              </a:solidFill>
              <a:latin typeface="Times New Roman" pitchFamily="18" charset="0"/>
            </a:endParaRPr>
          </a:p>
        </p:txBody>
      </p:sp>
      <p:sp>
        <p:nvSpPr>
          <p:cNvPr id="476163" name="Rectangle 3"/>
          <p:cNvSpPr>
            <a:spLocks noChangeArrowheads="1"/>
          </p:cNvSpPr>
          <p:nvPr/>
        </p:nvSpPr>
        <p:spPr bwMode="auto">
          <a:xfrm>
            <a:off x="2514600" y="609600"/>
            <a:ext cx="5943600" cy="457200"/>
          </a:xfrm>
          <a:prstGeom prst="rect">
            <a:avLst/>
          </a:prstGeom>
          <a:noFill/>
          <a:ln w="9525">
            <a:noFill/>
            <a:miter lim="800000"/>
            <a:headEnd/>
            <a:tailEnd/>
          </a:ln>
          <a:effectLst/>
        </p:spPr>
        <p:txBody>
          <a:bodyPr anchor="ctr"/>
          <a:lstStyle/>
          <a:p>
            <a:pPr algn="ctr" eaLnBrk="1" hangingPunct="1"/>
            <a:r>
              <a:rPr lang="en-US" sz="3200" dirty="0">
                <a:solidFill>
                  <a:schemeClr val="bg1"/>
                </a:solidFill>
              </a:rPr>
              <a:t>VPN Types</a:t>
            </a:r>
            <a:endParaRPr lang="en-US" sz="4400" dirty="0">
              <a:solidFill>
                <a:schemeClr val="bg1"/>
              </a:solidFill>
            </a:endParaRPr>
          </a:p>
        </p:txBody>
      </p:sp>
      <p:sp>
        <p:nvSpPr>
          <p:cNvPr id="476164" name="Text Box 4"/>
          <p:cNvSpPr txBox="1">
            <a:spLocks noChangeArrowheads="1"/>
          </p:cNvSpPr>
          <p:nvPr/>
        </p:nvSpPr>
        <p:spPr bwMode="auto">
          <a:xfrm>
            <a:off x="457200" y="1371600"/>
            <a:ext cx="8458200" cy="1371600"/>
          </a:xfrm>
          <a:prstGeom prst="rect">
            <a:avLst/>
          </a:prstGeom>
          <a:noFill/>
          <a:ln w="9525">
            <a:noFill/>
            <a:miter lim="800000"/>
            <a:headEnd/>
            <a:tailEnd/>
          </a:ln>
          <a:effectLst/>
        </p:spPr>
        <p:txBody>
          <a:bodyPr>
            <a:spAutoFit/>
          </a:bodyPr>
          <a:lstStyle/>
          <a:p>
            <a:pPr marL="342900" indent="-342900">
              <a:spcBef>
                <a:spcPct val="50000"/>
              </a:spcBef>
              <a:buClr>
                <a:schemeClr val="accent2"/>
              </a:buClr>
              <a:buSzPct val="70000"/>
              <a:buFont typeface="Wingdings" pitchFamily="2" charset="2"/>
              <a:buNone/>
            </a:pPr>
            <a:r>
              <a:rPr lang="en-US" sz="2400" b="1" dirty="0">
                <a:effectLst>
                  <a:outerShdw blurRad="38100" dist="38100" dir="2700000" algn="tl">
                    <a:srgbClr val="000000"/>
                  </a:outerShdw>
                </a:effectLst>
              </a:rPr>
              <a:t>Firewall-to-Firewall</a:t>
            </a:r>
          </a:p>
          <a:p>
            <a:pPr marL="342900" indent="-342900">
              <a:spcBef>
                <a:spcPct val="50000"/>
              </a:spcBef>
              <a:buClr>
                <a:schemeClr val="accent2"/>
              </a:buClr>
              <a:buSzPct val="70000"/>
              <a:buFont typeface="Wingdings" pitchFamily="2" charset="2"/>
              <a:buChar char="n"/>
            </a:pPr>
            <a:r>
              <a:rPr lang="en-US" sz="2000" dirty="0"/>
              <a:t>Data is encrypted when it leaves Firewall #1 and crosses the Internet</a:t>
            </a:r>
          </a:p>
          <a:p>
            <a:pPr marL="342900" indent="-342900">
              <a:spcBef>
                <a:spcPct val="50000"/>
              </a:spcBef>
              <a:buClr>
                <a:schemeClr val="accent2"/>
              </a:buClr>
              <a:buSzPct val="70000"/>
              <a:buFont typeface="Wingdings" pitchFamily="2" charset="2"/>
              <a:buChar char="n"/>
            </a:pPr>
            <a:r>
              <a:rPr lang="en-US" sz="2000" dirty="0"/>
              <a:t>The data is authenticated and decrypted when it reaches Firewall #2.</a:t>
            </a:r>
          </a:p>
        </p:txBody>
      </p:sp>
      <p:pic>
        <p:nvPicPr>
          <p:cNvPr id="476165" name="Picture 5" descr="brickwall red"/>
          <p:cNvPicPr>
            <a:picLocks noChangeAspect="1" noChangeArrowheads="1"/>
          </p:cNvPicPr>
          <p:nvPr/>
        </p:nvPicPr>
        <p:blipFill>
          <a:blip r:embed="rId2" cstate="print"/>
          <a:srcRect/>
          <a:stretch>
            <a:fillRect/>
          </a:stretch>
        </p:blipFill>
        <p:spPr bwMode="auto">
          <a:xfrm>
            <a:off x="6284913" y="3883025"/>
            <a:ext cx="692150" cy="1031875"/>
          </a:xfrm>
          <a:prstGeom prst="rect">
            <a:avLst/>
          </a:prstGeom>
          <a:noFill/>
        </p:spPr>
      </p:pic>
      <p:pic>
        <p:nvPicPr>
          <p:cNvPr id="476166" name="Picture 6"/>
          <p:cNvPicPr>
            <a:picLocks noChangeArrowheads="1"/>
          </p:cNvPicPr>
          <p:nvPr/>
        </p:nvPicPr>
        <p:blipFill>
          <a:blip r:embed="rId3" cstate="print"/>
          <a:srcRect/>
          <a:stretch>
            <a:fillRect/>
          </a:stretch>
        </p:blipFill>
        <p:spPr bwMode="auto">
          <a:xfrm>
            <a:off x="3824288" y="3973513"/>
            <a:ext cx="1808162" cy="838200"/>
          </a:xfrm>
          <a:prstGeom prst="rect">
            <a:avLst/>
          </a:prstGeom>
          <a:noFill/>
          <a:ln w="9525">
            <a:noFill/>
            <a:miter lim="800000"/>
            <a:headEnd/>
            <a:tailEnd/>
          </a:ln>
          <a:effectLst/>
        </p:spPr>
      </p:pic>
      <p:sp>
        <p:nvSpPr>
          <p:cNvPr id="476167" name="Text Box 7"/>
          <p:cNvSpPr txBox="1">
            <a:spLocks noChangeArrowheads="1"/>
          </p:cNvSpPr>
          <p:nvPr/>
        </p:nvSpPr>
        <p:spPr bwMode="auto">
          <a:xfrm>
            <a:off x="1681163" y="3309938"/>
            <a:ext cx="801687" cy="642937"/>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Firewall</a:t>
            </a:r>
          </a:p>
          <a:p>
            <a:pPr algn="ctr">
              <a:lnSpc>
                <a:spcPct val="70000"/>
              </a:lnSpc>
              <a:spcBef>
                <a:spcPct val="50000"/>
              </a:spcBef>
              <a:buClr>
                <a:srgbClr val="E5186A"/>
              </a:buClr>
              <a:buSzPct val="70000"/>
              <a:buFont typeface="Wingdings" pitchFamily="2" charset="2"/>
              <a:buNone/>
            </a:pPr>
            <a:r>
              <a:rPr lang="en-US" sz="1200"/>
              <a:t>Module</a:t>
            </a:r>
          </a:p>
          <a:p>
            <a:pPr algn="ctr">
              <a:lnSpc>
                <a:spcPct val="70000"/>
              </a:lnSpc>
              <a:spcBef>
                <a:spcPct val="50000"/>
              </a:spcBef>
              <a:buClr>
                <a:srgbClr val="E5186A"/>
              </a:buClr>
              <a:buSzPct val="70000"/>
              <a:buFont typeface="Wingdings" pitchFamily="2" charset="2"/>
              <a:buNone/>
            </a:pPr>
            <a:r>
              <a:rPr lang="en-US" sz="1200"/>
              <a:t> # 1</a:t>
            </a:r>
          </a:p>
        </p:txBody>
      </p:sp>
      <p:pic>
        <p:nvPicPr>
          <p:cNvPr id="476168" name="Picture 8" descr="brickwall red"/>
          <p:cNvPicPr>
            <a:picLocks noChangeAspect="1" noChangeArrowheads="1"/>
          </p:cNvPicPr>
          <p:nvPr/>
        </p:nvPicPr>
        <p:blipFill>
          <a:blip r:embed="rId2" cstate="print"/>
          <a:srcRect/>
          <a:stretch>
            <a:fillRect/>
          </a:stretch>
        </p:blipFill>
        <p:spPr bwMode="auto">
          <a:xfrm>
            <a:off x="2611438" y="3881438"/>
            <a:ext cx="692150" cy="1031875"/>
          </a:xfrm>
          <a:prstGeom prst="rect">
            <a:avLst/>
          </a:prstGeom>
          <a:noFill/>
        </p:spPr>
      </p:pic>
      <p:pic>
        <p:nvPicPr>
          <p:cNvPr id="476169" name="Picture 9" descr="server"/>
          <p:cNvPicPr>
            <a:picLocks noChangeAspect="1" noChangeArrowheads="1"/>
          </p:cNvPicPr>
          <p:nvPr/>
        </p:nvPicPr>
        <p:blipFill>
          <a:blip r:embed="rId4" cstate="print"/>
          <a:srcRect/>
          <a:stretch>
            <a:fillRect/>
          </a:stretch>
        </p:blipFill>
        <p:spPr bwMode="auto">
          <a:xfrm>
            <a:off x="1751013" y="3957638"/>
            <a:ext cx="858837" cy="682625"/>
          </a:xfrm>
          <a:prstGeom prst="rect">
            <a:avLst/>
          </a:prstGeom>
          <a:noFill/>
        </p:spPr>
      </p:pic>
      <p:pic>
        <p:nvPicPr>
          <p:cNvPr id="476170" name="Picture 10" descr="desk076"/>
          <p:cNvPicPr>
            <a:picLocks noChangeAspect="1" noChangeArrowheads="1"/>
          </p:cNvPicPr>
          <p:nvPr/>
        </p:nvPicPr>
        <p:blipFill>
          <a:blip r:embed="rId5" cstate="print"/>
          <a:srcRect/>
          <a:stretch>
            <a:fillRect/>
          </a:stretch>
        </p:blipFill>
        <p:spPr bwMode="auto">
          <a:xfrm>
            <a:off x="1150938" y="3952875"/>
            <a:ext cx="515937" cy="411163"/>
          </a:xfrm>
          <a:prstGeom prst="rect">
            <a:avLst/>
          </a:prstGeom>
          <a:noFill/>
        </p:spPr>
      </p:pic>
      <p:pic>
        <p:nvPicPr>
          <p:cNvPr id="476171" name="Picture 11" descr="server"/>
          <p:cNvPicPr>
            <a:picLocks noChangeAspect="1" noChangeArrowheads="1"/>
          </p:cNvPicPr>
          <p:nvPr/>
        </p:nvPicPr>
        <p:blipFill>
          <a:blip r:embed="rId4" cstate="print"/>
          <a:srcRect/>
          <a:stretch>
            <a:fillRect/>
          </a:stretch>
        </p:blipFill>
        <p:spPr bwMode="auto">
          <a:xfrm>
            <a:off x="6926263" y="3956050"/>
            <a:ext cx="858837" cy="682625"/>
          </a:xfrm>
          <a:prstGeom prst="rect">
            <a:avLst/>
          </a:prstGeom>
          <a:noFill/>
        </p:spPr>
      </p:pic>
      <p:pic>
        <p:nvPicPr>
          <p:cNvPr id="476172" name="Picture 12" descr="desk076"/>
          <p:cNvPicPr>
            <a:picLocks noChangeAspect="1" noChangeArrowheads="1"/>
          </p:cNvPicPr>
          <p:nvPr/>
        </p:nvPicPr>
        <p:blipFill>
          <a:blip r:embed="rId5" cstate="print"/>
          <a:srcRect/>
          <a:stretch>
            <a:fillRect/>
          </a:stretch>
        </p:blipFill>
        <p:spPr bwMode="auto">
          <a:xfrm>
            <a:off x="1160463" y="4418013"/>
            <a:ext cx="515937" cy="411162"/>
          </a:xfrm>
          <a:prstGeom prst="rect">
            <a:avLst/>
          </a:prstGeom>
          <a:noFill/>
        </p:spPr>
      </p:pic>
      <p:pic>
        <p:nvPicPr>
          <p:cNvPr id="476173" name="Picture 13" descr="desk076"/>
          <p:cNvPicPr>
            <a:picLocks noChangeAspect="1" noChangeArrowheads="1"/>
          </p:cNvPicPr>
          <p:nvPr/>
        </p:nvPicPr>
        <p:blipFill>
          <a:blip r:embed="rId5" cstate="print"/>
          <a:srcRect/>
          <a:stretch>
            <a:fillRect/>
          </a:stretch>
        </p:blipFill>
        <p:spPr bwMode="auto">
          <a:xfrm>
            <a:off x="1160463" y="4875213"/>
            <a:ext cx="515937" cy="411162"/>
          </a:xfrm>
          <a:prstGeom prst="rect">
            <a:avLst/>
          </a:prstGeom>
          <a:noFill/>
        </p:spPr>
      </p:pic>
      <p:pic>
        <p:nvPicPr>
          <p:cNvPr id="476174" name="Picture 14" descr="desk076"/>
          <p:cNvPicPr>
            <a:picLocks noChangeAspect="1" noChangeArrowheads="1"/>
          </p:cNvPicPr>
          <p:nvPr/>
        </p:nvPicPr>
        <p:blipFill>
          <a:blip r:embed="rId5" cstate="print"/>
          <a:srcRect/>
          <a:stretch>
            <a:fillRect/>
          </a:stretch>
        </p:blipFill>
        <p:spPr bwMode="auto">
          <a:xfrm>
            <a:off x="7997825" y="3940175"/>
            <a:ext cx="515938" cy="411163"/>
          </a:xfrm>
          <a:prstGeom prst="rect">
            <a:avLst/>
          </a:prstGeom>
          <a:noFill/>
        </p:spPr>
      </p:pic>
      <p:pic>
        <p:nvPicPr>
          <p:cNvPr id="476175" name="Picture 15" descr="desk076"/>
          <p:cNvPicPr>
            <a:picLocks noChangeAspect="1" noChangeArrowheads="1"/>
          </p:cNvPicPr>
          <p:nvPr/>
        </p:nvPicPr>
        <p:blipFill>
          <a:blip r:embed="rId5" cstate="print"/>
          <a:srcRect/>
          <a:stretch>
            <a:fillRect/>
          </a:stretch>
        </p:blipFill>
        <p:spPr bwMode="auto">
          <a:xfrm>
            <a:off x="8007350" y="4405313"/>
            <a:ext cx="515938" cy="411162"/>
          </a:xfrm>
          <a:prstGeom prst="rect">
            <a:avLst/>
          </a:prstGeom>
          <a:noFill/>
        </p:spPr>
      </p:pic>
      <p:pic>
        <p:nvPicPr>
          <p:cNvPr id="476176" name="Picture 16" descr="desk076"/>
          <p:cNvPicPr>
            <a:picLocks noChangeAspect="1" noChangeArrowheads="1"/>
          </p:cNvPicPr>
          <p:nvPr/>
        </p:nvPicPr>
        <p:blipFill>
          <a:blip r:embed="rId5" cstate="print"/>
          <a:srcRect/>
          <a:stretch>
            <a:fillRect/>
          </a:stretch>
        </p:blipFill>
        <p:spPr bwMode="auto">
          <a:xfrm>
            <a:off x="8007350" y="4862513"/>
            <a:ext cx="515938" cy="411162"/>
          </a:xfrm>
          <a:prstGeom prst="rect">
            <a:avLst/>
          </a:prstGeom>
          <a:noFill/>
        </p:spPr>
      </p:pic>
      <p:sp>
        <p:nvSpPr>
          <p:cNvPr id="476177" name="Text Box 17"/>
          <p:cNvSpPr txBox="1">
            <a:spLocks noChangeArrowheads="1"/>
          </p:cNvSpPr>
          <p:nvPr/>
        </p:nvSpPr>
        <p:spPr bwMode="auto">
          <a:xfrm>
            <a:off x="855663" y="5318125"/>
            <a:ext cx="1062037" cy="201613"/>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Payroll</a:t>
            </a:r>
          </a:p>
        </p:txBody>
      </p:sp>
      <p:sp>
        <p:nvSpPr>
          <p:cNvPr id="476178" name="Text Box 18"/>
          <p:cNvSpPr txBox="1">
            <a:spLocks noChangeArrowheads="1"/>
          </p:cNvSpPr>
          <p:nvPr/>
        </p:nvSpPr>
        <p:spPr bwMode="auto">
          <a:xfrm>
            <a:off x="7677150" y="5318125"/>
            <a:ext cx="1062038" cy="201613"/>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Sales</a:t>
            </a:r>
          </a:p>
        </p:txBody>
      </p:sp>
      <p:sp>
        <p:nvSpPr>
          <p:cNvPr id="476179" name="Line 19"/>
          <p:cNvSpPr>
            <a:spLocks noChangeShapeType="1"/>
          </p:cNvSpPr>
          <p:nvPr/>
        </p:nvSpPr>
        <p:spPr bwMode="auto">
          <a:xfrm>
            <a:off x="3546475" y="3543300"/>
            <a:ext cx="0" cy="2022475"/>
          </a:xfrm>
          <a:prstGeom prst="line">
            <a:avLst/>
          </a:prstGeom>
          <a:noFill/>
          <a:ln w="38100">
            <a:solidFill>
              <a:schemeClr val="accent2"/>
            </a:solidFill>
            <a:prstDash val="dash"/>
            <a:round/>
            <a:headEnd/>
            <a:tailEnd/>
          </a:ln>
          <a:effectLst/>
        </p:spPr>
        <p:txBody>
          <a:bodyPr wrap="none" anchor="ctr"/>
          <a:lstStyle/>
          <a:p>
            <a:endParaRPr lang="en-US"/>
          </a:p>
        </p:txBody>
      </p:sp>
      <p:sp>
        <p:nvSpPr>
          <p:cNvPr id="476180" name="Line 20"/>
          <p:cNvSpPr>
            <a:spLocks noChangeShapeType="1"/>
          </p:cNvSpPr>
          <p:nvPr/>
        </p:nvSpPr>
        <p:spPr bwMode="auto">
          <a:xfrm>
            <a:off x="5891213" y="3543300"/>
            <a:ext cx="0" cy="2022475"/>
          </a:xfrm>
          <a:prstGeom prst="line">
            <a:avLst/>
          </a:prstGeom>
          <a:noFill/>
          <a:ln w="38100">
            <a:solidFill>
              <a:schemeClr val="accent2"/>
            </a:solidFill>
            <a:prstDash val="dash"/>
            <a:round/>
            <a:headEnd/>
            <a:tailEnd/>
          </a:ln>
          <a:effectLst/>
        </p:spPr>
        <p:txBody>
          <a:bodyPr wrap="none" anchor="ctr"/>
          <a:lstStyle/>
          <a:p>
            <a:endParaRPr lang="en-US"/>
          </a:p>
        </p:txBody>
      </p:sp>
      <p:sp>
        <p:nvSpPr>
          <p:cNvPr id="476181" name="Text Box 21"/>
          <p:cNvSpPr txBox="1">
            <a:spLocks noChangeArrowheads="1"/>
          </p:cNvSpPr>
          <p:nvPr/>
        </p:nvSpPr>
        <p:spPr bwMode="auto">
          <a:xfrm>
            <a:off x="3567113" y="5086350"/>
            <a:ext cx="2262187"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solidFill>
                  <a:srgbClr val="990000"/>
                </a:solidFill>
              </a:rPr>
              <a:t>Encrypted</a:t>
            </a:r>
          </a:p>
          <a:p>
            <a:pPr algn="ctr">
              <a:lnSpc>
                <a:spcPct val="60000"/>
              </a:lnSpc>
              <a:spcBef>
                <a:spcPct val="50000"/>
              </a:spcBef>
              <a:buClr>
                <a:srgbClr val="E5186A"/>
              </a:buClr>
              <a:buSzPct val="70000"/>
              <a:buFont typeface="Wingdings" pitchFamily="2" charset="2"/>
              <a:buNone/>
            </a:pPr>
            <a:r>
              <a:rPr lang="en-US" b="1">
                <a:solidFill>
                  <a:srgbClr val="990000"/>
                </a:solidFill>
              </a:rPr>
              <a:t>PUBLIC</a:t>
            </a:r>
            <a:endParaRPr lang="en-US" sz="1200">
              <a:solidFill>
                <a:srgbClr val="990000"/>
              </a:solidFill>
            </a:endParaRPr>
          </a:p>
        </p:txBody>
      </p:sp>
      <p:sp>
        <p:nvSpPr>
          <p:cNvPr id="476182" name="Text Box 22"/>
          <p:cNvSpPr txBox="1">
            <a:spLocks noChangeArrowheads="1"/>
          </p:cNvSpPr>
          <p:nvPr/>
        </p:nvSpPr>
        <p:spPr bwMode="auto">
          <a:xfrm>
            <a:off x="1428750" y="5083175"/>
            <a:ext cx="2085975"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t>Not Encrypted</a:t>
            </a:r>
          </a:p>
          <a:p>
            <a:pPr algn="ctr">
              <a:lnSpc>
                <a:spcPct val="60000"/>
              </a:lnSpc>
              <a:spcBef>
                <a:spcPct val="50000"/>
              </a:spcBef>
              <a:buClr>
                <a:srgbClr val="E5186A"/>
              </a:buClr>
              <a:buSzPct val="70000"/>
              <a:buFont typeface="Wingdings" pitchFamily="2" charset="2"/>
              <a:buNone/>
            </a:pPr>
            <a:r>
              <a:rPr lang="en-US" b="1"/>
              <a:t>PRIVATE</a:t>
            </a:r>
            <a:endParaRPr lang="en-US" sz="1200"/>
          </a:p>
        </p:txBody>
      </p:sp>
      <p:sp>
        <p:nvSpPr>
          <p:cNvPr id="476183" name="Text Box 23"/>
          <p:cNvSpPr txBox="1">
            <a:spLocks noChangeArrowheads="1"/>
          </p:cNvSpPr>
          <p:nvPr/>
        </p:nvSpPr>
        <p:spPr bwMode="auto">
          <a:xfrm>
            <a:off x="5872163" y="5083175"/>
            <a:ext cx="2085975" cy="560388"/>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b="1"/>
              <a:t>Not Encrypted</a:t>
            </a:r>
          </a:p>
          <a:p>
            <a:pPr algn="ctr">
              <a:lnSpc>
                <a:spcPct val="60000"/>
              </a:lnSpc>
              <a:spcBef>
                <a:spcPct val="50000"/>
              </a:spcBef>
              <a:buClr>
                <a:srgbClr val="E5186A"/>
              </a:buClr>
              <a:buSzPct val="70000"/>
              <a:buFont typeface="Wingdings" pitchFamily="2" charset="2"/>
              <a:buNone/>
            </a:pPr>
            <a:r>
              <a:rPr lang="en-US" b="1"/>
              <a:t>PRIVATE</a:t>
            </a:r>
            <a:endParaRPr lang="en-US" sz="1200"/>
          </a:p>
        </p:txBody>
      </p:sp>
      <p:cxnSp>
        <p:nvCxnSpPr>
          <p:cNvPr id="476184" name="AutoShape 24"/>
          <p:cNvCxnSpPr>
            <a:cxnSpLocks noChangeShapeType="1"/>
            <a:stCxn id="0" idx="3"/>
            <a:endCxn id="0" idx="1"/>
          </p:cNvCxnSpPr>
          <p:nvPr/>
        </p:nvCxnSpPr>
        <p:spPr bwMode="auto">
          <a:xfrm flipV="1">
            <a:off x="3303588" y="4392613"/>
            <a:ext cx="520700" cy="4762"/>
          </a:xfrm>
          <a:prstGeom prst="straightConnector1">
            <a:avLst/>
          </a:prstGeom>
          <a:noFill/>
          <a:ln w="38100">
            <a:solidFill>
              <a:schemeClr val="accent2"/>
            </a:solidFill>
            <a:round/>
            <a:headEnd type="triangle" w="med" len="med"/>
            <a:tailEnd type="triangle" w="med" len="med"/>
          </a:ln>
          <a:effectLst/>
        </p:spPr>
      </p:cxnSp>
      <p:cxnSp>
        <p:nvCxnSpPr>
          <p:cNvPr id="476185" name="AutoShape 25"/>
          <p:cNvCxnSpPr>
            <a:cxnSpLocks noChangeShapeType="1"/>
          </p:cNvCxnSpPr>
          <p:nvPr/>
        </p:nvCxnSpPr>
        <p:spPr bwMode="auto">
          <a:xfrm flipV="1">
            <a:off x="5661025" y="4383088"/>
            <a:ext cx="520700" cy="4762"/>
          </a:xfrm>
          <a:prstGeom prst="straightConnector1">
            <a:avLst/>
          </a:prstGeom>
          <a:noFill/>
          <a:ln w="38100">
            <a:solidFill>
              <a:schemeClr val="accent2"/>
            </a:solidFill>
            <a:round/>
            <a:headEnd type="triangle" w="med" len="med"/>
            <a:tailEnd type="triangle" w="med" len="med"/>
          </a:ln>
          <a:effectLst/>
        </p:spPr>
      </p:cxnSp>
      <p:sp>
        <p:nvSpPr>
          <p:cNvPr id="476186" name="Text Box 26"/>
          <p:cNvSpPr txBox="1">
            <a:spLocks noChangeArrowheads="1"/>
          </p:cNvSpPr>
          <p:nvPr/>
        </p:nvSpPr>
        <p:spPr bwMode="auto">
          <a:xfrm>
            <a:off x="6859588" y="3306763"/>
            <a:ext cx="801687" cy="642937"/>
          </a:xfrm>
          <a:prstGeom prst="rect">
            <a:avLst/>
          </a:prstGeom>
          <a:noFill/>
          <a:ln w="9525">
            <a:noFill/>
            <a:miter lim="800000"/>
            <a:headEnd/>
            <a:tailEnd/>
          </a:ln>
          <a:effectLst/>
        </p:spPr>
        <p:txBody>
          <a:bodyPr>
            <a:spAutoFit/>
          </a:bodyPr>
          <a:lstStyle/>
          <a:p>
            <a:pPr algn="ctr">
              <a:lnSpc>
                <a:spcPct val="60000"/>
              </a:lnSpc>
              <a:spcBef>
                <a:spcPct val="50000"/>
              </a:spcBef>
              <a:buClr>
                <a:srgbClr val="E5186A"/>
              </a:buClr>
              <a:buSzPct val="70000"/>
              <a:buFont typeface="Wingdings" pitchFamily="2" charset="2"/>
              <a:buNone/>
            </a:pPr>
            <a:r>
              <a:rPr lang="en-US" sz="1200"/>
              <a:t>Firewall</a:t>
            </a:r>
          </a:p>
          <a:p>
            <a:pPr algn="ctr">
              <a:lnSpc>
                <a:spcPct val="70000"/>
              </a:lnSpc>
              <a:spcBef>
                <a:spcPct val="50000"/>
              </a:spcBef>
              <a:buClr>
                <a:srgbClr val="E5186A"/>
              </a:buClr>
              <a:buSzPct val="70000"/>
              <a:buFont typeface="Wingdings" pitchFamily="2" charset="2"/>
              <a:buNone/>
            </a:pPr>
            <a:r>
              <a:rPr lang="en-US" sz="1200"/>
              <a:t>Module</a:t>
            </a:r>
          </a:p>
          <a:p>
            <a:pPr algn="ctr">
              <a:lnSpc>
                <a:spcPct val="70000"/>
              </a:lnSpc>
              <a:spcBef>
                <a:spcPct val="50000"/>
              </a:spcBef>
              <a:buClr>
                <a:srgbClr val="E5186A"/>
              </a:buClr>
              <a:buSzPct val="70000"/>
              <a:buFont typeface="Wingdings" pitchFamily="2" charset="2"/>
              <a:buNone/>
            </a:pPr>
            <a:r>
              <a:rPr lang="en-US" sz="1200"/>
              <a:t> # 2</a:t>
            </a:r>
          </a:p>
        </p:txBody>
      </p:sp>
    </p:spTree>
  </p:cSld>
  <p:clrMapOvr>
    <a:masterClrMapping/>
  </p:clrMapOvr>
  <p:transition advClick="0"/>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3376613" y="4813300"/>
            <a:ext cx="3124200" cy="336550"/>
          </a:xfrm>
          <a:prstGeom prst="rect">
            <a:avLst/>
          </a:prstGeom>
          <a:noFill/>
          <a:ln w="9525">
            <a:noFill/>
            <a:miter lim="800000"/>
            <a:headEnd/>
            <a:tailEnd/>
          </a:ln>
          <a:effectLst/>
        </p:spPr>
        <p:txBody>
          <a:bodyPr lIns="92075" tIns="46038" rIns="92075" bIns="46038">
            <a:spAutoFit/>
          </a:bodyPr>
          <a:lstStyle/>
          <a:p>
            <a:pPr algn="ctr"/>
            <a:endParaRPr lang="en-US" sz="1600">
              <a:solidFill>
                <a:srgbClr val="996633"/>
              </a:solidFill>
              <a:latin typeface="Times New Roman" pitchFamily="18" charset="0"/>
            </a:endParaRPr>
          </a:p>
        </p:txBody>
      </p:sp>
      <p:pic>
        <p:nvPicPr>
          <p:cNvPr id="477187" name="Picture 3"/>
          <p:cNvPicPr>
            <a:picLocks noChangeAspect="1" noChangeArrowheads="1"/>
          </p:cNvPicPr>
          <p:nvPr/>
        </p:nvPicPr>
        <p:blipFill>
          <a:blip r:embed="rId2" cstate="print"/>
          <a:srcRect/>
          <a:stretch>
            <a:fillRect/>
          </a:stretch>
        </p:blipFill>
        <p:spPr bwMode="auto">
          <a:xfrm>
            <a:off x="4189413" y="2874963"/>
            <a:ext cx="2147887" cy="995362"/>
          </a:xfrm>
          <a:prstGeom prst="rect">
            <a:avLst/>
          </a:prstGeom>
          <a:noFill/>
          <a:ln w="9525">
            <a:noFill/>
            <a:miter lim="800000"/>
            <a:headEnd/>
            <a:tailEnd/>
          </a:ln>
        </p:spPr>
      </p:pic>
      <p:sp>
        <p:nvSpPr>
          <p:cNvPr id="477188" name="Rectangle 4"/>
          <p:cNvSpPr>
            <a:spLocks noChangeArrowheads="1"/>
          </p:cNvSpPr>
          <p:nvPr/>
        </p:nvSpPr>
        <p:spPr bwMode="auto">
          <a:xfrm>
            <a:off x="1817688" y="2419350"/>
            <a:ext cx="2343150" cy="454025"/>
          </a:xfrm>
          <a:prstGeom prst="rect">
            <a:avLst/>
          </a:prstGeom>
          <a:noFill/>
          <a:ln w="9525">
            <a:noFill/>
            <a:miter lim="800000"/>
            <a:headEnd/>
            <a:tailEnd/>
          </a:ln>
        </p:spPr>
        <p:txBody>
          <a:bodyPr/>
          <a:lstStyle/>
          <a:p>
            <a:endParaRPr lang="en-US"/>
          </a:p>
        </p:txBody>
      </p:sp>
      <p:sp>
        <p:nvSpPr>
          <p:cNvPr id="477189" name="Rectangle 5"/>
          <p:cNvSpPr>
            <a:spLocks noChangeArrowheads="1"/>
          </p:cNvSpPr>
          <p:nvPr/>
        </p:nvSpPr>
        <p:spPr bwMode="auto">
          <a:xfrm>
            <a:off x="1631950" y="2403475"/>
            <a:ext cx="2038350" cy="384175"/>
          </a:xfrm>
          <a:prstGeom prst="rect">
            <a:avLst/>
          </a:prstGeom>
          <a:noFill/>
          <a:ln w="9525">
            <a:noFill/>
            <a:miter lim="800000"/>
            <a:headEnd/>
            <a:tailEnd/>
          </a:ln>
        </p:spPr>
        <p:txBody>
          <a:bodyPr wrap="none" lIns="0" tIns="0" rIns="0" bIns="0">
            <a:spAutoFit/>
          </a:bodyPr>
          <a:lstStyle/>
          <a:p>
            <a:pPr algn="ctr">
              <a:lnSpc>
                <a:spcPct val="90000"/>
              </a:lnSpc>
            </a:pPr>
            <a:r>
              <a:rPr lang="en-US" sz="1400" b="1">
                <a:solidFill>
                  <a:srgbClr val="000000"/>
                </a:solidFill>
              </a:rPr>
              <a:t>Firewall or Gateway</a:t>
            </a:r>
          </a:p>
          <a:p>
            <a:pPr algn="ctr">
              <a:lnSpc>
                <a:spcPct val="90000"/>
              </a:lnSpc>
            </a:pPr>
            <a:r>
              <a:rPr lang="en-US" sz="1400" b="1">
                <a:solidFill>
                  <a:srgbClr val="000000"/>
                </a:solidFill>
              </a:rPr>
              <a:t>With Encryption module</a:t>
            </a:r>
            <a:endParaRPr lang="en-US" sz="1400" b="1">
              <a:solidFill>
                <a:schemeClr val="tx2"/>
              </a:solidFill>
            </a:endParaRPr>
          </a:p>
        </p:txBody>
      </p:sp>
      <p:pic>
        <p:nvPicPr>
          <p:cNvPr id="477190" name="Picture 6"/>
          <p:cNvPicPr>
            <a:picLocks noChangeAspect="1" noChangeArrowheads="1"/>
          </p:cNvPicPr>
          <p:nvPr/>
        </p:nvPicPr>
        <p:blipFill>
          <a:blip r:embed="rId3" cstate="print"/>
          <a:srcRect/>
          <a:stretch>
            <a:fillRect/>
          </a:stretch>
        </p:blipFill>
        <p:spPr bwMode="auto">
          <a:xfrm>
            <a:off x="6523038" y="2919413"/>
            <a:ext cx="984250" cy="930275"/>
          </a:xfrm>
          <a:prstGeom prst="rect">
            <a:avLst/>
          </a:prstGeom>
          <a:noFill/>
          <a:ln w="9525">
            <a:noFill/>
            <a:miter lim="800000"/>
            <a:headEnd/>
            <a:tailEnd/>
          </a:ln>
        </p:spPr>
      </p:pic>
      <p:pic>
        <p:nvPicPr>
          <p:cNvPr id="477191" name="Picture 7"/>
          <p:cNvPicPr>
            <a:picLocks noChangeAspect="1" noChangeArrowheads="1"/>
          </p:cNvPicPr>
          <p:nvPr/>
        </p:nvPicPr>
        <p:blipFill>
          <a:blip r:embed="rId4" cstate="print"/>
          <a:srcRect/>
          <a:stretch>
            <a:fillRect/>
          </a:stretch>
        </p:blipFill>
        <p:spPr bwMode="auto">
          <a:xfrm>
            <a:off x="1546225" y="3074988"/>
            <a:ext cx="481013" cy="382587"/>
          </a:xfrm>
          <a:prstGeom prst="rect">
            <a:avLst/>
          </a:prstGeom>
          <a:noFill/>
          <a:ln w="9525">
            <a:noFill/>
            <a:miter lim="800000"/>
            <a:headEnd/>
            <a:tailEnd/>
          </a:ln>
        </p:spPr>
      </p:pic>
      <p:pic>
        <p:nvPicPr>
          <p:cNvPr id="477192" name="Picture 8"/>
          <p:cNvPicPr>
            <a:picLocks noChangeAspect="1" noChangeArrowheads="1"/>
          </p:cNvPicPr>
          <p:nvPr/>
        </p:nvPicPr>
        <p:blipFill>
          <a:blip r:embed="rId4" cstate="print"/>
          <a:srcRect/>
          <a:stretch>
            <a:fillRect/>
          </a:stretch>
        </p:blipFill>
        <p:spPr bwMode="auto">
          <a:xfrm>
            <a:off x="1531938" y="3579813"/>
            <a:ext cx="481012" cy="382587"/>
          </a:xfrm>
          <a:prstGeom prst="rect">
            <a:avLst/>
          </a:prstGeom>
          <a:noFill/>
          <a:ln w="9525">
            <a:noFill/>
            <a:miter lim="800000"/>
            <a:headEnd/>
            <a:tailEnd/>
          </a:ln>
        </p:spPr>
      </p:pic>
      <p:pic>
        <p:nvPicPr>
          <p:cNvPr id="477193" name="Picture 9"/>
          <p:cNvPicPr>
            <a:picLocks noChangeAspect="1" noChangeArrowheads="1"/>
          </p:cNvPicPr>
          <p:nvPr/>
        </p:nvPicPr>
        <p:blipFill>
          <a:blip r:embed="rId4" cstate="print"/>
          <a:srcRect/>
          <a:stretch>
            <a:fillRect/>
          </a:stretch>
        </p:blipFill>
        <p:spPr bwMode="auto">
          <a:xfrm>
            <a:off x="1519238" y="4054475"/>
            <a:ext cx="481012" cy="382588"/>
          </a:xfrm>
          <a:prstGeom prst="rect">
            <a:avLst/>
          </a:prstGeom>
          <a:noFill/>
          <a:ln w="9525">
            <a:noFill/>
            <a:miter lim="800000"/>
            <a:headEnd/>
            <a:tailEnd/>
          </a:ln>
        </p:spPr>
      </p:pic>
      <p:grpSp>
        <p:nvGrpSpPr>
          <p:cNvPr id="2" name="Group 10"/>
          <p:cNvGrpSpPr>
            <a:grpSpLocks/>
          </p:cNvGrpSpPr>
          <p:nvPr/>
        </p:nvGrpSpPr>
        <p:grpSpPr bwMode="auto">
          <a:xfrm>
            <a:off x="4038600" y="3116263"/>
            <a:ext cx="2471738" cy="169862"/>
            <a:chOff x="2544" y="1963"/>
            <a:chExt cx="1557" cy="107"/>
          </a:xfrm>
        </p:grpSpPr>
        <p:sp>
          <p:nvSpPr>
            <p:cNvPr id="477195" name="Freeform 11"/>
            <p:cNvSpPr>
              <a:spLocks/>
            </p:cNvSpPr>
            <p:nvPr/>
          </p:nvSpPr>
          <p:spPr bwMode="auto">
            <a:xfrm>
              <a:off x="2544" y="2004"/>
              <a:ext cx="1452" cy="35"/>
            </a:xfrm>
            <a:custGeom>
              <a:avLst/>
              <a:gdLst/>
              <a:ahLst/>
              <a:cxnLst>
                <a:cxn ang="0">
                  <a:pos x="0" y="11"/>
                </a:cxn>
                <a:cxn ang="0">
                  <a:pos x="0" y="35"/>
                </a:cxn>
                <a:cxn ang="0">
                  <a:pos x="1452" y="24"/>
                </a:cxn>
                <a:cxn ang="0">
                  <a:pos x="1452" y="0"/>
                </a:cxn>
                <a:cxn ang="0">
                  <a:pos x="0" y="11"/>
                </a:cxn>
              </a:cxnLst>
              <a:rect l="0" t="0" r="r" b="b"/>
              <a:pathLst>
                <a:path w="1452" h="35">
                  <a:moveTo>
                    <a:pt x="0" y="11"/>
                  </a:moveTo>
                  <a:lnTo>
                    <a:pt x="0" y="35"/>
                  </a:lnTo>
                  <a:lnTo>
                    <a:pt x="1452" y="24"/>
                  </a:lnTo>
                  <a:lnTo>
                    <a:pt x="1452" y="0"/>
                  </a:lnTo>
                  <a:lnTo>
                    <a:pt x="0" y="11"/>
                  </a:lnTo>
                  <a:close/>
                </a:path>
              </a:pathLst>
            </a:custGeom>
            <a:solidFill>
              <a:srgbClr val="3333CC"/>
            </a:solidFill>
            <a:ln w="9525">
              <a:noFill/>
              <a:round/>
              <a:headEnd/>
              <a:tailEnd/>
            </a:ln>
          </p:spPr>
          <p:txBody>
            <a:bodyPr/>
            <a:lstStyle/>
            <a:p>
              <a:endParaRPr lang="en-US"/>
            </a:p>
          </p:txBody>
        </p:sp>
        <p:sp>
          <p:nvSpPr>
            <p:cNvPr id="477196" name="Freeform 12"/>
            <p:cNvSpPr>
              <a:spLocks/>
            </p:cNvSpPr>
            <p:nvPr/>
          </p:nvSpPr>
          <p:spPr bwMode="auto">
            <a:xfrm>
              <a:off x="3994" y="1963"/>
              <a:ext cx="107" cy="107"/>
            </a:xfrm>
            <a:custGeom>
              <a:avLst/>
              <a:gdLst/>
              <a:ahLst/>
              <a:cxnLst>
                <a:cxn ang="0">
                  <a:pos x="1" y="107"/>
                </a:cxn>
                <a:cxn ang="0">
                  <a:pos x="107" y="52"/>
                </a:cxn>
                <a:cxn ang="0">
                  <a:pos x="0" y="0"/>
                </a:cxn>
                <a:cxn ang="0">
                  <a:pos x="1" y="107"/>
                </a:cxn>
              </a:cxnLst>
              <a:rect l="0" t="0" r="r" b="b"/>
              <a:pathLst>
                <a:path w="107" h="107">
                  <a:moveTo>
                    <a:pt x="1" y="107"/>
                  </a:moveTo>
                  <a:lnTo>
                    <a:pt x="107" y="52"/>
                  </a:lnTo>
                  <a:lnTo>
                    <a:pt x="0" y="0"/>
                  </a:lnTo>
                  <a:lnTo>
                    <a:pt x="1" y="107"/>
                  </a:lnTo>
                  <a:close/>
                </a:path>
              </a:pathLst>
            </a:custGeom>
            <a:solidFill>
              <a:srgbClr val="3333CC"/>
            </a:solidFill>
            <a:ln w="9525">
              <a:noFill/>
              <a:round/>
              <a:headEnd/>
              <a:tailEnd/>
            </a:ln>
          </p:spPr>
          <p:txBody>
            <a:bodyPr/>
            <a:lstStyle/>
            <a:p>
              <a:endParaRPr lang="en-US"/>
            </a:p>
          </p:txBody>
        </p:sp>
      </p:grpSp>
      <p:sp>
        <p:nvSpPr>
          <p:cNvPr id="477197" name="Rectangle 13"/>
          <p:cNvSpPr>
            <a:spLocks noChangeArrowheads="1"/>
          </p:cNvSpPr>
          <p:nvPr/>
        </p:nvSpPr>
        <p:spPr bwMode="auto">
          <a:xfrm>
            <a:off x="5899150" y="2419350"/>
            <a:ext cx="1730375" cy="454025"/>
          </a:xfrm>
          <a:prstGeom prst="rect">
            <a:avLst/>
          </a:prstGeom>
          <a:noFill/>
          <a:ln w="9525">
            <a:noFill/>
            <a:miter lim="800000"/>
            <a:headEnd/>
            <a:tailEnd/>
          </a:ln>
        </p:spPr>
        <p:txBody>
          <a:bodyPr/>
          <a:lstStyle/>
          <a:p>
            <a:endParaRPr lang="en-US"/>
          </a:p>
        </p:txBody>
      </p:sp>
      <p:sp>
        <p:nvSpPr>
          <p:cNvPr id="477198" name="Rectangle 14"/>
          <p:cNvSpPr>
            <a:spLocks noChangeArrowheads="1"/>
          </p:cNvSpPr>
          <p:nvPr/>
        </p:nvSpPr>
        <p:spPr bwMode="auto">
          <a:xfrm>
            <a:off x="5554663" y="2438400"/>
            <a:ext cx="2449512" cy="384175"/>
          </a:xfrm>
          <a:prstGeom prst="rect">
            <a:avLst/>
          </a:prstGeom>
          <a:noFill/>
          <a:ln w="9525">
            <a:noFill/>
            <a:miter lim="800000"/>
            <a:headEnd/>
            <a:tailEnd/>
          </a:ln>
        </p:spPr>
        <p:txBody>
          <a:bodyPr wrap="none" lIns="0" tIns="0" rIns="0" bIns="0">
            <a:spAutoFit/>
          </a:bodyPr>
          <a:lstStyle/>
          <a:p>
            <a:pPr algn="ctr">
              <a:lnSpc>
                <a:spcPct val="90000"/>
              </a:lnSpc>
            </a:pPr>
            <a:r>
              <a:rPr lang="en-US" sz="1400" b="1">
                <a:solidFill>
                  <a:srgbClr val="000000"/>
                </a:solidFill>
              </a:rPr>
              <a:t>Client with</a:t>
            </a:r>
          </a:p>
          <a:p>
            <a:pPr algn="ctr">
              <a:lnSpc>
                <a:spcPct val="90000"/>
              </a:lnSpc>
            </a:pPr>
            <a:r>
              <a:rPr lang="en-US" sz="1400" b="1">
                <a:solidFill>
                  <a:srgbClr val="000000"/>
                </a:solidFill>
              </a:rPr>
              <a:t>Encryption package installed</a:t>
            </a:r>
            <a:endParaRPr lang="en-US" sz="1400" b="1">
              <a:solidFill>
                <a:schemeClr val="tx2"/>
              </a:solidFill>
            </a:endParaRPr>
          </a:p>
        </p:txBody>
      </p:sp>
      <p:grpSp>
        <p:nvGrpSpPr>
          <p:cNvPr id="3" name="Group 15"/>
          <p:cNvGrpSpPr>
            <a:grpSpLocks/>
          </p:cNvGrpSpPr>
          <p:nvPr/>
        </p:nvGrpSpPr>
        <p:grpSpPr bwMode="auto">
          <a:xfrm>
            <a:off x="2000250" y="3503613"/>
            <a:ext cx="4418013" cy="768350"/>
            <a:chOff x="1260" y="2207"/>
            <a:chExt cx="2783" cy="484"/>
          </a:xfrm>
        </p:grpSpPr>
        <p:sp>
          <p:nvSpPr>
            <p:cNvPr id="477200" name="Freeform 16"/>
            <p:cNvSpPr>
              <a:spLocks/>
            </p:cNvSpPr>
            <p:nvPr/>
          </p:nvSpPr>
          <p:spPr bwMode="auto">
            <a:xfrm>
              <a:off x="1355" y="2207"/>
              <a:ext cx="2688" cy="443"/>
            </a:xfrm>
            <a:custGeom>
              <a:avLst/>
              <a:gdLst/>
              <a:ahLst/>
              <a:cxnLst>
                <a:cxn ang="0">
                  <a:pos x="2447" y="1"/>
                </a:cxn>
                <a:cxn ang="0">
                  <a:pos x="1973" y="11"/>
                </a:cxn>
                <a:cxn ang="0">
                  <a:pos x="1631" y="25"/>
                </a:cxn>
                <a:cxn ang="0">
                  <a:pos x="1309" y="42"/>
                </a:cxn>
                <a:cxn ang="0">
                  <a:pos x="1012" y="63"/>
                </a:cxn>
                <a:cxn ang="0">
                  <a:pos x="831" y="79"/>
                </a:cxn>
                <a:cxn ang="0">
                  <a:pos x="705" y="92"/>
                </a:cxn>
                <a:cxn ang="0">
                  <a:pos x="590" y="106"/>
                </a:cxn>
                <a:cxn ang="0">
                  <a:pos x="485" y="120"/>
                </a:cxn>
                <a:cxn ang="0">
                  <a:pos x="392" y="134"/>
                </a:cxn>
                <a:cxn ang="0">
                  <a:pos x="311" y="149"/>
                </a:cxn>
                <a:cxn ang="0">
                  <a:pos x="259" y="161"/>
                </a:cxn>
                <a:cxn ang="0">
                  <a:pos x="200" y="176"/>
                </a:cxn>
                <a:cxn ang="0">
                  <a:pos x="155" y="192"/>
                </a:cxn>
                <a:cxn ang="0">
                  <a:pos x="125" y="208"/>
                </a:cxn>
                <a:cxn ang="0">
                  <a:pos x="110" y="221"/>
                </a:cxn>
                <a:cxn ang="0">
                  <a:pos x="104" y="235"/>
                </a:cxn>
                <a:cxn ang="0">
                  <a:pos x="101" y="268"/>
                </a:cxn>
                <a:cxn ang="0">
                  <a:pos x="99" y="278"/>
                </a:cxn>
                <a:cxn ang="0">
                  <a:pos x="73" y="344"/>
                </a:cxn>
                <a:cxn ang="0">
                  <a:pos x="59" y="365"/>
                </a:cxn>
                <a:cxn ang="0">
                  <a:pos x="0" y="423"/>
                </a:cxn>
                <a:cxn ang="0">
                  <a:pos x="58" y="404"/>
                </a:cxn>
                <a:cxn ang="0">
                  <a:pos x="95" y="353"/>
                </a:cxn>
                <a:cxn ang="0">
                  <a:pos x="121" y="287"/>
                </a:cxn>
                <a:cxn ang="0">
                  <a:pos x="125" y="268"/>
                </a:cxn>
                <a:cxn ang="0">
                  <a:pos x="128" y="235"/>
                </a:cxn>
                <a:cxn ang="0">
                  <a:pos x="130" y="234"/>
                </a:cxn>
                <a:cxn ang="0">
                  <a:pos x="132" y="233"/>
                </a:cxn>
                <a:cxn ang="0">
                  <a:pos x="134" y="230"/>
                </a:cxn>
                <a:cxn ang="0">
                  <a:pos x="164" y="214"/>
                </a:cxn>
                <a:cxn ang="0">
                  <a:pos x="209" y="198"/>
                </a:cxn>
                <a:cxn ang="0">
                  <a:pos x="268" y="183"/>
                </a:cxn>
                <a:cxn ang="0">
                  <a:pos x="311" y="161"/>
                </a:cxn>
                <a:cxn ang="0">
                  <a:pos x="363" y="163"/>
                </a:cxn>
                <a:cxn ang="0">
                  <a:pos x="453" y="149"/>
                </a:cxn>
                <a:cxn ang="0">
                  <a:pos x="554" y="134"/>
                </a:cxn>
                <a:cxn ang="0">
                  <a:pos x="666" y="121"/>
                </a:cxn>
                <a:cxn ang="0">
                  <a:pos x="788" y="108"/>
                </a:cxn>
                <a:cxn ang="0">
                  <a:pos x="919" y="95"/>
                </a:cxn>
                <a:cxn ang="0">
                  <a:pos x="1207" y="73"/>
                </a:cxn>
                <a:cxn ang="0">
                  <a:pos x="1521" y="54"/>
                </a:cxn>
                <a:cxn ang="0">
                  <a:pos x="1857" y="39"/>
                </a:cxn>
                <a:cxn ang="0">
                  <a:pos x="2208" y="29"/>
                </a:cxn>
              </a:cxnLst>
              <a:rect l="0" t="0" r="r" b="b"/>
              <a:pathLst>
                <a:path w="2688" h="443">
                  <a:moveTo>
                    <a:pt x="2688" y="24"/>
                  </a:moveTo>
                  <a:lnTo>
                    <a:pt x="2688" y="0"/>
                  </a:lnTo>
                  <a:lnTo>
                    <a:pt x="2447" y="1"/>
                  </a:lnTo>
                  <a:lnTo>
                    <a:pt x="2208" y="5"/>
                  </a:lnTo>
                  <a:lnTo>
                    <a:pt x="2090" y="8"/>
                  </a:lnTo>
                  <a:lnTo>
                    <a:pt x="1973" y="11"/>
                  </a:lnTo>
                  <a:lnTo>
                    <a:pt x="1857" y="15"/>
                  </a:lnTo>
                  <a:lnTo>
                    <a:pt x="1743" y="20"/>
                  </a:lnTo>
                  <a:lnTo>
                    <a:pt x="1631" y="25"/>
                  </a:lnTo>
                  <a:lnTo>
                    <a:pt x="1521" y="30"/>
                  </a:lnTo>
                  <a:lnTo>
                    <a:pt x="1414" y="36"/>
                  </a:lnTo>
                  <a:lnTo>
                    <a:pt x="1309" y="42"/>
                  </a:lnTo>
                  <a:lnTo>
                    <a:pt x="1207" y="49"/>
                  </a:lnTo>
                  <a:lnTo>
                    <a:pt x="1107" y="56"/>
                  </a:lnTo>
                  <a:lnTo>
                    <a:pt x="1012" y="63"/>
                  </a:lnTo>
                  <a:lnTo>
                    <a:pt x="919" y="71"/>
                  </a:lnTo>
                  <a:lnTo>
                    <a:pt x="875" y="75"/>
                  </a:lnTo>
                  <a:lnTo>
                    <a:pt x="831" y="79"/>
                  </a:lnTo>
                  <a:lnTo>
                    <a:pt x="788" y="84"/>
                  </a:lnTo>
                  <a:lnTo>
                    <a:pt x="746" y="88"/>
                  </a:lnTo>
                  <a:lnTo>
                    <a:pt x="705" y="92"/>
                  </a:lnTo>
                  <a:lnTo>
                    <a:pt x="666" y="97"/>
                  </a:lnTo>
                  <a:lnTo>
                    <a:pt x="627" y="101"/>
                  </a:lnTo>
                  <a:lnTo>
                    <a:pt x="590" y="106"/>
                  </a:lnTo>
                  <a:lnTo>
                    <a:pt x="554" y="110"/>
                  </a:lnTo>
                  <a:lnTo>
                    <a:pt x="519" y="115"/>
                  </a:lnTo>
                  <a:lnTo>
                    <a:pt x="485" y="120"/>
                  </a:lnTo>
                  <a:lnTo>
                    <a:pt x="453" y="125"/>
                  </a:lnTo>
                  <a:lnTo>
                    <a:pt x="422" y="129"/>
                  </a:lnTo>
                  <a:lnTo>
                    <a:pt x="392" y="134"/>
                  </a:lnTo>
                  <a:lnTo>
                    <a:pt x="363" y="139"/>
                  </a:lnTo>
                  <a:lnTo>
                    <a:pt x="336" y="144"/>
                  </a:lnTo>
                  <a:lnTo>
                    <a:pt x="311" y="149"/>
                  </a:lnTo>
                  <a:lnTo>
                    <a:pt x="306" y="150"/>
                  </a:lnTo>
                  <a:lnTo>
                    <a:pt x="282" y="155"/>
                  </a:lnTo>
                  <a:lnTo>
                    <a:pt x="259" y="161"/>
                  </a:lnTo>
                  <a:lnTo>
                    <a:pt x="238" y="166"/>
                  </a:lnTo>
                  <a:lnTo>
                    <a:pt x="218" y="171"/>
                  </a:lnTo>
                  <a:lnTo>
                    <a:pt x="200" y="176"/>
                  </a:lnTo>
                  <a:lnTo>
                    <a:pt x="183" y="181"/>
                  </a:lnTo>
                  <a:lnTo>
                    <a:pt x="168" y="187"/>
                  </a:lnTo>
                  <a:lnTo>
                    <a:pt x="155" y="192"/>
                  </a:lnTo>
                  <a:lnTo>
                    <a:pt x="143" y="197"/>
                  </a:lnTo>
                  <a:lnTo>
                    <a:pt x="133" y="202"/>
                  </a:lnTo>
                  <a:lnTo>
                    <a:pt x="125" y="208"/>
                  </a:lnTo>
                  <a:lnTo>
                    <a:pt x="121" y="210"/>
                  </a:lnTo>
                  <a:lnTo>
                    <a:pt x="115" y="216"/>
                  </a:lnTo>
                  <a:lnTo>
                    <a:pt x="110" y="221"/>
                  </a:lnTo>
                  <a:lnTo>
                    <a:pt x="108" y="225"/>
                  </a:lnTo>
                  <a:lnTo>
                    <a:pt x="105" y="230"/>
                  </a:lnTo>
                  <a:lnTo>
                    <a:pt x="104" y="235"/>
                  </a:lnTo>
                  <a:lnTo>
                    <a:pt x="103" y="240"/>
                  </a:lnTo>
                  <a:lnTo>
                    <a:pt x="102" y="254"/>
                  </a:lnTo>
                  <a:lnTo>
                    <a:pt x="101" y="268"/>
                  </a:lnTo>
                  <a:lnTo>
                    <a:pt x="98" y="282"/>
                  </a:lnTo>
                  <a:lnTo>
                    <a:pt x="110" y="282"/>
                  </a:lnTo>
                  <a:lnTo>
                    <a:pt x="99" y="278"/>
                  </a:lnTo>
                  <a:lnTo>
                    <a:pt x="96" y="291"/>
                  </a:lnTo>
                  <a:lnTo>
                    <a:pt x="86" y="318"/>
                  </a:lnTo>
                  <a:lnTo>
                    <a:pt x="73" y="344"/>
                  </a:lnTo>
                  <a:lnTo>
                    <a:pt x="57" y="369"/>
                  </a:lnTo>
                  <a:lnTo>
                    <a:pt x="68" y="373"/>
                  </a:lnTo>
                  <a:lnTo>
                    <a:pt x="59" y="365"/>
                  </a:lnTo>
                  <a:lnTo>
                    <a:pt x="41" y="387"/>
                  </a:lnTo>
                  <a:lnTo>
                    <a:pt x="20" y="407"/>
                  </a:lnTo>
                  <a:lnTo>
                    <a:pt x="0" y="423"/>
                  </a:lnTo>
                  <a:lnTo>
                    <a:pt x="13" y="443"/>
                  </a:lnTo>
                  <a:lnTo>
                    <a:pt x="37" y="424"/>
                  </a:lnTo>
                  <a:lnTo>
                    <a:pt x="58" y="404"/>
                  </a:lnTo>
                  <a:lnTo>
                    <a:pt x="76" y="382"/>
                  </a:lnTo>
                  <a:lnTo>
                    <a:pt x="79" y="378"/>
                  </a:lnTo>
                  <a:lnTo>
                    <a:pt x="95" y="353"/>
                  </a:lnTo>
                  <a:lnTo>
                    <a:pt x="108" y="327"/>
                  </a:lnTo>
                  <a:lnTo>
                    <a:pt x="118" y="300"/>
                  </a:lnTo>
                  <a:lnTo>
                    <a:pt x="121" y="287"/>
                  </a:lnTo>
                  <a:lnTo>
                    <a:pt x="122" y="282"/>
                  </a:lnTo>
                  <a:lnTo>
                    <a:pt x="122" y="282"/>
                  </a:lnTo>
                  <a:lnTo>
                    <a:pt x="125" y="268"/>
                  </a:lnTo>
                  <a:lnTo>
                    <a:pt x="126" y="254"/>
                  </a:lnTo>
                  <a:lnTo>
                    <a:pt x="127" y="240"/>
                  </a:lnTo>
                  <a:lnTo>
                    <a:pt x="128" y="235"/>
                  </a:lnTo>
                  <a:lnTo>
                    <a:pt x="116" y="235"/>
                  </a:lnTo>
                  <a:lnTo>
                    <a:pt x="127" y="239"/>
                  </a:lnTo>
                  <a:lnTo>
                    <a:pt x="130" y="234"/>
                  </a:lnTo>
                  <a:lnTo>
                    <a:pt x="119" y="229"/>
                  </a:lnTo>
                  <a:lnTo>
                    <a:pt x="127" y="238"/>
                  </a:lnTo>
                  <a:lnTo>
                    <a:pt x="132" y="233"/>
                  </a:lnTo>
                  <a:lnTo>
                    <a:pt x="138" y="227"/>
                  </a:lnTo>
                  <a:lnTo>
                    <a:pt x="130" y="219"/>
                  </a:lnTo>
                  <a:lnTo>
                    <a:pt x="134" y="230"/>
                  </a:lnTo>
                  <a:lnTo>
                    <a:pt x="142" y="224"/>
                  </a:lnTo>
                  <a:lnTo>
                    <a:pt x="152" y="219"/>
                  </a:lnTo>
                  <a:lnTo>
                    <a:pt x="164" y="214"/>
                  </a:lnTo>
                  <a:lnTo>
                    <a:pt x="177" y="209"/>
                  </a:lnTo>
                  <a:lnTo>
                    <a:pt x="192" y="203"/>
                  </a:lnTo>
                  <a:lnTo>
                    <a:pt x="209" y="198"/>
                  </a:lnTo>
                  <a:lnTo>
                    <a:pt x="227" y="193"/>
                  </a:lnTo>
                  <a:lnTo>
                    <a:pt x="247" y="188"/>
                  </a:lnTo>
                  <a:lnTo>
                    <a:pt x="268" y="183"/>
                  </a:lnTo>
                  <a:lnTo>
                    <a:pt x="291" y="177"/>
                  </a:lnTo>
                  <a:lnTo>
                    <a:pt x="315" y="172"/>
                  </a:lnTo>
                  <a:lnTo>
                    <a:pt x="311" y="161"/>
                  </a:lnTo>
                  <a:lnTo>
                    <a:pt x="311" y="173"/>
                  </a:lnTo>
                  <a:lnTo>
                    <a:pt x="336" y="168"/>
                  </a:lnTo>
                  <a:lnTo>
                    <a:pt x="363" y="163"/>
                  </a:lnTo>
                  <a:lnTo>
                    <a:pt x="392" y="158"/>
                  </a:lnTo>
                  <a:lnTo>
                    <a:pt x="422" y="153"/>
                  </a:lnTo>
                  <a:lnTo>
                    <a:pt x="453" y="149"/>
                  </a:lnTo>
                  <a:lnTo>
                    <a:pt x="485" y="144"/>
                  </a:lnTo>
                  <a:lnTo>
                    <a:pt x="519" y="139"/>
                  </a:lnTo>
                  <a:lnTo>
                    <a:pt x="554" y="134"/>
                  </a:lnTo>
                  <a:lnTo>
                    <a:pt x="590" y="130"/>
                  </a:lnTo>
                  <a:lnTo>
                    <a:pt x="627" y="125"/>
                  </a:lnTo>
                  <a:lnTo>
                    <a:pt x="666" y="121"/>
                  </a:lnTo>
                  <a:lnTo>
                    <a:pt x="705" y="116"/>
                  </a:lnTo>
                  <a:lnTo>
                    <a:pt x="746" y="112"/>
                  </a:lnTo>
                  <a:lnTo>
                    <a:pt x="788" y="108"/>
                  </a:lnTo>
                  <a:lnTo>
                    <a:pt x="831" y="103"/>
                  </a:lnTo>
                  <a:lnTo>
                    <a:pt x="875" y="99"/>
                  </a:lnTo>
                  <a:lnTo>
                    <a:pt x="919" y="95"/>
                  </a:lnTo>
                  <a:lnTo>
                    <a:pt x="1012" y="87"/>
                  </a:lnTo>
                  <a:lnTo>
                    <a:pt x="1107" y="80"/>
                  </a:lnTo>
                  <a:lnTo>
                    <a:pt x="1207" y="73"/>
                  </a:lnTo>
                  <a:lnTo>
                    <a:pt x="1309" y="66"/>
                  </a:lnTo>
                  <a:lnTo>
                    <a:pt x="1414" y="60"/>
                  </a:lnTo>
                  <a:lnTo>
                    <a:pt x="1521" y="54"/>
                  </a:lnTo>
                  <a:lnTo>
                    <a:pt x="1631" y="49"/>
                  </a:lnTo>
                  <a:lnTo>
                    <a:pt x="1743" y="44"/>
                  </a:lnTo>
                  <a:lnTo>
                    <a:pt x="1857" y="39"/>
                  </a:lnTo>
                  <a:lnTo>
                    <a:pt x="1973" y="35"/>
                  </a:lnTo>
                  <a:lnTo>
                    <a:pt x="2090" y="32"/>
                  </a:lnTo>
                  <a:lnTo>
                    <a:pt x="2208" y="29"/>
                  </a:lnTo>
                  <a:lnTo>
                    <a:pt x="2447" y="25"/>
                  </a:lnTo>
                  <a:lnTo>
                    <a:pt x="2688" y="24"/>
                  </a:lnTo>
                  <a:close/>
                </a:path>
              </a:pathLst>
            </a:custGeom>
            <a:solidFill>
              <a:srgbClr val="3333CC"/>
            </a:solidFill>
            <a:ln w="9525">
              <a:noFill/>
              <a:round/>
              <a:headEnd/>
              <a:tailEnd/>
            </a:ln>
          </p:spPr>
          <p:txBody>
            <a:bodyPr/>
            <a:lstStyle/>
            <a:p>
              <a:endParaRPr lang="en-US"/>
            </a:p>
          </p:txBody>
        </p:sp>
        <p:sp>
          <p:nvSpPr>
            <p:cNvPr id="477201" name="Freeform 17"/>
            <p:cNvSpPr>
              <a:spLocks/>
            </p:cNvSpPr>
            <p:nvPr/>
          </p:nvSpPr>
          <p:spPr bwMode="auto">
            <a:xfrm>
              <a:off x="1260" y="2590"/>
              <a:ext cx="118" cy="101"/>
            </a:xfrm>
            <a:custGeom>
              <a:avLst/>
              <a:gdLst/>
              <a:ahLst/>
              <a:cxnLst>
                <a:cxn ang="0">
                  <a:pos x="84" y="0"/>
                </a:cxn>
                <a:cxn ang="0">
                  <a:pos x="0" y="85"/>
                </a:cxn>
                <a:cxn ang="0">
                  <a:pos x="118" y="101"/>
                </a:cxn>
                <a:cxn ang="0">
                  <a:pos x="84" y="0"/>
                </a:cxn>
              </a:cxnLst>
              <a:rect l="0" t="0" r="r" b="b"/>
              <a:pathLst>
                <a:path w="118" h="101">
                  <a:moveTo>
                    <a:pt x="84" y="0"/>
                  </a:moveTo>
                  <a:lnTo>
                    <a:pt x="0" y="85"/>
                  </a:lnTo>
                  <a:lnTo>
                    <a:pt x="118" y="101"/>
                  </a:lnTo>
                  <a:lnTo>
                    <a:pt x="84" y="0"/>
                  </a:lnTo>
                  <a:close/>
                </a:path>
              </a:pathLst>
            </a:custGeom>
            <a:solidFill>
              <a:srgbClr val="3333CC"/>
            </a:solidFill>
            <a:ln w="9525">
              <a:noFill/>
              <a:round/>
              <a:headEnd/>
              <a:tailEnd/>
            </a:ln>
          </p:spPr>
          <p:txBody>
            <a:bodyPr/>
            <a:lstStyle/>
            <a:p>
              <a:endParaRPr lang="en-US"/>
            </a:p>
          </p:txBody>
        </p:sp>
      </p:grpSp>
      <p:pic>
        <p:nvPicPr>
          <p:cNvPr id="477202" name="Picture 18"/>
          <p:cNvPicPr>
            <a:picLocks noChangeAspect="1" noChangeArrowheads="1"/>
          </p:cNvPicPr>
          <p:nvPr/>
        </p:nvPicPr>
        <p:blipFill>
          <a:blip r:embed="rId5" cstate="print"/>
          <a:srcRect/>
          <a:stretch>
            <a:fillRect/>
          </a:stretch>
        </p:blipFill>
        <p:spPr bwMode="auto">
          <a:xfrm>
            <a:off x="3252788" y="2890838"/>
            <a:ext cx="787400" cy="1174750"/>
          </a:xfrm>
          <a:prstGeom prst="rect">
            <a:avLst/>
          </a:prstGeom>
          <a:noFill/>
          <a:ln w="9525">
            <a:noFill/>
            <a:miter lim="800000"/>
            <a:headEnd/>
            <a:tailEnd/>
          </a:ln>
        </p:spPr>
      </p:pic>
      <p:pic>
        <p:nvPicPr>
          <p:cNvPr id="477203" name="Picture 19"/>
          <p:cNvPicPr>
            <a:picLocks noChangeAspect="1" noChangeArrowheads="1"/>
          </p:cNvPicPr>
          <p:nvPr/>
        </p:nvPicPr>
        <p:blipFill>
          <a:blip r:embed="rId6" cstate="print"/>
          <a:srcRect/>
          <a:stretch>
            <a:fillRect/>
          </a:stretch>
        </p:blipFill>
        <p:spPr bwMode="auto">
          <a:xfrm>
            <a:off x="2554288" y="3475038"/>
            <a:ext cx="709612" cy="565150"/>
          </a:xfrm>
          <a:prstGeom prst="rect">
            <a:avLst/>
          </a:prstGeom>
          <a:noFill/>
          <a:ln w="9525">
            <a:noFill/>
            <a:miter lim="800000"/>
            <a:headEnd/>
            <a:tailEnd/>
          </a:ln>
        </p:spPr>
      </p:pic>
      <p:sp>
        <p:nvSpPr>
          <p:cNvPr id="477204" name="Rectangle 20"/>
          <p:cNvSpPr>
            <a:spLocks noChangeArrowheads="1"/>
          </p:cNvSpPr>
          <p:nvPr/>
        </p:nvSpPr>
        <p:spPr bwMode="auto">
          <a:xfrm>
            <a:off x="2514600" y="533400"/>
            <a:ext cx="5943600" cy="533400"/>
          </a:xfrm>
          <a:prstGeom prst="rect">
            <a:avLst/>
          </a:prstGeom>
          <a:noFill/>
          <a:ln w="9525">
            <a:noFill/>
            <a:miter lim="800000"/>
            <a:headEnd/>
            <a:tailEnd/>
          </a:ln>
          <a:effectLst/>
        </p:spPr>
        <p:txBody>
          <a:bodyPr anchor="ctr"/>
          <a:lstStyle/>
          <a:p>
            <a:pPr algn="ctr" eaLnBrk="1" hangingPunct="1"/>
            <a:r>
              <a:rPr lang="en-US" sz="3200" dirty="0">
                <a:solidFill>
                  <a:schemeClr val="bg1"/>
                </a:solidFill>
              </a:rPr>
              <a:t>VPN Types</a:t>
            </a:r>
            <a:endParaRPr lang="en-US" sz="4400" dirty="0">
              <a:solidFill>
                <a:schemeClr val="bg1"/>
              </a:solidFill>
            </a:endParaRPr>
          </a:p>
        </p:txBody>
      </p:sp>
      <p:sp>
        <p:nvSpPr>
          <p:cNvPr id="477205" name="Text Box 21"/>
          <p:cNvSpPr txBox="1">
            <a:spLocks noChangeArrowheads="1"/>
          </p:cNvSpPr>
          <p:nvPr/>
        </p:nvSpPr>
        <p:spPr bwMode="auto">
          <a:xfrm>
            <a:off x="457200" y="1371600"/>
            <a:ext cx="8458200" cy="457200"/>
          </a:xfrm>
          <a:prstGeom prst="rect">
            <a:avLst/>
          </a:prstGeom>
          <a:noFill/>
          <a:ln w="9525">
            <a:noFill/>
            <a:miter lim="800000"/>
            <a:headEnd/>
            <a:tailEnd/>
          </a:ln>
          <a:effectLst/>
        </p:spPr>
        <p:txBody>
          <a:bodyPr>
            <a:spAutoFit/>
          </a:bodyPr>
          <a:lstStyle/>
          <a:p>
            <a:pPr marL="342900" indent="-342900">
              <a:spcBef>
                <a:spcPct val="50000"/>
              </a:spcBef>
              <a:buClr>
                <a:schemeClr val="accent2"/>
              </a:buClr>
              <a:buSzPct val="70000"/>
              <a:buFont typeface="Wingdings" pitchFamily="2" charset="2"/>
              <a:buNone/>
            </a:pPr>
            <a:r>
              <a:rPr lang="en-US" sz="2400" b="1">
                <a:effectLst>
                  <a:outerShdw blurRad="38100" dist="38100" dir="2700000" algn="tl">
                    <a:srgbClr val="000000"/>
                  </a:outerShdw>
                </a:effectLst>
              </a:rPr>
              <a:t>Client-to-Firewall</a:t>
            </a:r>
          </a:p>
        </p:txBody>
      </p:sp>
    </p:spTree>
  </p:cSld>
  <p:clrMapOvr>
    <a:masterClrMapping/>
  </p:clrMapOvr>
  <p:transition advClick="0"/>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rrowheads="1"/>
          </p:cNvSpPr>
          <p:nvPr>
            <p:ph type="title"/>
          </p:nvPr>
        </p:nvSpPr>
        <p:spPr/>
        <p:txBody>
          <a:bodyPr/>
          <a:lstStyle/>
          <a:p>
            <a:r>
              <a:rPr lang="en-US"/>
              <a:t>Connectivity Fundamentals</a:t>
            </a:r>
          </a:p>
        </p:txBody>
      </p:sp>
      <p:sp>
        <p:nvSpPr>
          <p:cNvPr id="459779" name="Rectangle 3"/>
          <p:cNvSpPr>
            <a:spLocks noGrp="1" noRot="1" noChangeArrowheads="1"/>
          </p:cNvSpPr>
          <p:nvPr>
            <p:ph type="body" idx="1"/>
          </p:nvPr>
        </p:nvSpPr>
        <p:spPr/>
        <p:txBody>
          <a:bodyPr/>
          <a:lstStyle/>
          <a:p>
            <a:pPr>
              <a:lnSpc>
                <a:spcPct val="90000"/>
              </a:lnSpc>
            </a:pPr>
            <a:r>
              <a:rPr lang="en-US" sz="2200" b="1" dirty="0"/>
              <a:t> </a:t>
            </a:r>
            <a:r>
              <a:rPr lang="en-US" sz="2400" dirty="0"/>
              <a:t>VPN connectivity models rely on creating a </a:t>
            </a:r>
            <a:r>
              <a:rPr lang="en-US" sz="2400" i="1" dirty="0"/>
              <a:t>Secure Virtual Tunnel </a:t>
            </a:r>
            <a:r>
              <a:rPr lang="en-US" sz="2400" dirty="0"/>
              <a:t>between the access points and the enterprise networks.</a:t>
            </a:r>
          </a:p>
          <a:p>
            <a:pPr>
              <a:lnSpc>
                <a:spcPct val="90000"/>
              </a:lnSpc>
            </a:pPr>
            <a:r>
              <a:rPr lang="en-US" sz="2400" dirty="0">
                <a:solidFill>
                  <a:srgbClr val="C00000"/>
                </a:solidFill>
              </a:rPr>
              <a:t> </a:t>
            </a:r>
            <a:r>
              <a:rPr lang="en-US" sz="2400" i="1" dirty="0" smtClean="0">
                <a:solidFill>
                  <a:srgbClr val="C00000"/>
                </a:solidFill>
              </a:rPr>
              <a:t>Tunneling</a:t>
            </a:r>
            <a:r>
              <a:rPr lang="en-US" sz="2400" dirty="0" smtClean="0">
                <a:solidFill>
                  <a:srgbClr val="C00000"/>
                </a:solidFill>
              </a:rPr>
              <a:t> </a:t>
            </a:r>
            <a:r>
              <a:rPr lang="en-US" sz="2400" dirty="0"/>
              <a:t>is a protocol that encapsulates various communication protocols in an IP envelop in order to fulfill secure communications requirements.</a:t>
            </a:r>
          </a:p>
          <a:p>
            <a:pPr>
              <a:lnSpc>
                <a:spcPct val="90000"/>
              </a:lnSpc>
            </a:pPr>
            <a:r>
              <a:rPr lang="en-US" sz="2400" dirty="0"/>
              <a:t> Most of the current implemented Tunneling protocols are in layer 2 (Data Link), Layer 3 ( Network) and Layer 5 (Session) of the OSI model</a:t>
            </a:r>
            <a:r>
              <a:rPr lang="en-US" sz="2200" b="1" dirty="0"/>
              <a:t>.</a:t>
            </a:r>
            <a:br>
              <a:rPr lang="en-US" sz="2200" b="1" dirty="0"/>
            </a:br>
            <a:endParaRPr lang="en-US" sz="2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11"/>
          </p:nvPr>
        </p:nvSpPr>
        <p:spPr/>
        <p:txBody>
          <a:bodyPr/>
          <a:lstStyle/>
          <a:p>
            <a:fld id="{DE779470-3B19-42D6-A9E8-7D694E30D0E9}" type="slidenum">
              <a:rPr lang="en-US"/>
              <a:pPr/>
              <a:t>138</a:t>
            </a:fld>
            <a:endParaRPr lang="en-US"/>
          </a:p>
        </p:txBody>
      </p:sp>
      <p:sp>
        <p:nvSpPr>
          <p:cNvPr id="461826" name="Line 2"/>
          <p:cNvSpPr>
            <a:spLocks noChangeShapeType="1"/>
          </p:cNvSpPr>
          <p:nvPr/>
        </p:nvSpPr>
        <p:spPr bwMode="auto">
          <a:xfrm>
            <a:off x="3055938" y="3594100"/>
            <a:ext cx="2897187" cy="0"/>
          </a:xfrm>
          <a:prstGeom prst="line">
            <a:avLst/>
          </a:prstGeom>
          <a:noFill/>
          <a:ln w="60325">
            <a:solidFill>
              <a:schemeClr val="accent2"/>
            </a:solidFill>
            <a:round/>
            <a:headEnd/>
            <a:tailEnd type="triangle" w="med" len="med"/>
          </a:ln>
          <a:effectLst/>
        </p:spPr>
        <p:txBody>
          <a:bodyPr wrap="none" anchor="ctr"/>
          <a:lstStyle/>
          <a:p>
            <a:endParaRPr lang="en-US"/>
          </a:p>
        </p:txBody>
      </p:sp>
      <p:pic>
        <p:nvPicPr>
          <p:cNvPr id="461827" name="Picture 3" descr="laptop"/>
          <p:cNvPicPr>
            <a:picLocks noChangeAspect="1" noChangeArrowheads="1"/>
          </p:cNvPicPr>
          <p:nvPr/>
        </p:nvPicPr>
        <p:blipFill>
          <a:blip r:embed="rId2" cstate="print"/>
          <a:srcRect/>
          <a:stretch>
            <a:fillRect/>
          </a:stretch>
        </p:blipFill>
        <p:spPr bwMode="auto">
          <a:xfrm>
            <a:off x="1347788" y="3316288"/>
            <a:ext cx="779462" cy="650875"/>
          </a:xfrm>
          <a:prstGeom prst="rect">
            <a:avLst/>
          </a:prstGeom>
          <a:noFill/>
        </p:spPr>
      </p:pic>
      <p:pic>
        <p:nvPicPr>
          <p:cNvPr id="461828" name="Picture 4" descr="server"/>
          <p:cNvPicPr>
            <a:picLocks noChangeAspect="1" noChangeArrowheads="1"/>
          </p:cNvPicPr>
          <p:nvPr/>
        </p:nvPicPr>
        <p:blipFill>
          <a:blip r:embed="rId3" cstate="print"/>
          <a:srcRect/>
          <a:stretch>
            <a:fillRect/>
          </a:stretch>
        </p:blipFill>
        <p:spPr bwMode="auto">
          <a:xfrm>
            <a:off x="6018213" y="3178175"/>
            <a:ext cx="346075" cy="663575"/>
          </a:xfrm>
          <a:prstGeom prst="rect">
            <a:avLst/>
          </a:prstGeom>
          <a:noFill/>
        </p:spPr>
      </p:pic>
      <p:pic>
        <p:nvPicPr>
          <p:cNvPr id="461829" name="Picture 5" descr="server"/>
          <p:cNvPicPr>
            <a:picLocks noChangeAspect="1" noChangeArrowheads="1"/>
          </p:cNvPicPr>
          <p:nvPr/>
        </p:nvPicPr>
        <p:blipFill>
          <a:blip r:embed="rId3" cstate="print"/>
          <a:srcRect/>
          <a:stretch>
            <a:fillRect/>
          </a:stretch>
        </p:blipFill>
        <p:spPr bwMode="auto">
          <a:xfrm>
            <a:off x="2732088" y="3246438"/>
            <a:ext cx="346075" cy="665162"/>
          </a:xfrm>
          <a:prstGeom prst="rect">
            <a:avLst/>
          </a:prstGeom>
          <a:noFill/>
        </p:spPr>
      </p:pic>
      <p:sp>
        <p:nvSpPr>
          <p:cNvPr id="461830" name="Line 6"/>
          <p:cNvSpPr>
            <a:spLocks noChangeShapeType="1"/>
          </p:cNvSpPr>
          <p:nvPr/>
        </p:nvSpPr>
        <p:spPr bwMode="auto">
          <a:xfrm>
            <a:off x="2212975" y="3594100"/>
            <a:ext cx="519113" cy="0"/>
          </a:xfrm>
          <a:prstGeom prst="line">
            <a:avLst/>
          </a:prstGeom>
          <a:noFill/>
          <a:ln w="60325">
            <a:solidFill>
              <a:schemeClr val="accent2"/>
            </a:solidFill>
            <a:round/>
            <a:headEnd/>
            <a:tailEnd type="triangle" w="med" len="med"/>
          </a:ln>
          <a:effectLst/>
        </p:spPr>
        <p:txBody>
          <a:bodyPr wrap="none" anchor="ctr"/>
          <a:lstStyle/>
          <a:p>
            <a:endParaRPr lang="en-US"/>
          </a:p>
        </p:txBody>
      </p:sp>
      <p:sp>
        <p:nvSpPr>
          <p:cNvPr id="461831" name="Freeform 7"/>
          <p:cNvSpPr>
            <a:spLocks noChangeAspect="1"/>
          </p:cNvSpPr>
          <p:nvPr/>
        </p:nvSpPr>
        <p:spPr bwMode="auto">
          <a:xfrm>
            <a:off x="3735388" y="3171825"/>
            <a:ext cx="1460500" cy="1190625"/>
          </a:xfrm>
          <a:custGeom>
            <a:avLst/>
            <a:gdLst/>
            <a:ahLst/>
            <a:cxnLst>
              <a:cxn ang="0">
                <a:pos x="175" y="654"/>
              </a:cxn>
              <a:cxn ang="0">
                <a:pos x="210" y="721"/>
              </a:cxn>
              <a:cxn ang="0">
                <a:pos x="256" y="774"/>
              </a:cxn>
              <a:cxn ang="0">
                <a:pos x="308" y="810"/>
              </a:cxn>
              <a:cxn ang="0">
                <a:pos x="361" y="828"/>
              </a:cxn>
              <a:cxn ang="0">
                <a:pos x="418" y="827"/>
              </a:cxn>
              <a:cxn ang="0">
                <a:pos x="471" y="805"/>
              </a:cxn>
              <a:cxn ang="0">
                <a:pos x="522" y="765"/>
              </a:cxn>
              <a:cxn ang="0">
                <a:pos x="566" y="765"/>
              </a:cxn>
              <a:cxn ang="0">
                <a:pos x="617" y="805"/>
              </a:cxn>
              <a:cxn ang="0">
                <a:pos x="670" y="827"/>
              </a:cxn>
              <a:cxn ang="0">
                <a:pos x="727" y="828"/>
              </a:cxn>
              <a:cxn ang="0">
                <a:pos x="782" y="810"/>
              </a:cxn>
              <a:cxn ang="0">
                <a:pos x="832" y="774"/>
              </a:cxn>
              <a:cxn ang="0">
                <a:pos x="876" y="721"/>
              </a:cxn>
              <a:cxn ang="0">
                <a:pos x="914" y="654"/>
              </a:cxn>
              <a:cxn ang="0">
                <a:pos x="948" y="622"/>
              </a:cxn>
              <a:cxn ang="0">
                <a:pos x="986" y="617"/>
              </a:cxn>
              <a:cxn ang="0">
                <a:pos x="1023" y="595"/>
              </a:cxn>
              <a:cxn ang="0">
                <a:pos x="1053" y="557"/>
              </a:cxn>
              <a:cxn ang="0">
                <a:pos x="1076" y="506"/>
              </a:cxn>
              <a:cxn ang="0">
                <a:pos x="1087" y="446"/>
              </a:cxn>
              <a:cxn ang="0">
                <a:pos x="1087" y="383"/>
              </a:cxn>
              <a:cxn ang="0">
                <a:pos x="1076" y="323"/>
              </a:cxn>
              <a:cxn ang="0">
                <a:pos x="1053" y="272"/>
              </a:cxn>
              <a:cxn ang="0">
                <a:pos x="1023" y="232"/>
              </a:cxn>
              <a:cxn ang="0">
                <a:pos x="986" y="210"/>
              </a:cxn>
              <a:cxn ang="0">
                <a:pos x="948" y="207"/>
              </a:cxn>
              <a:cxn ang="0">
                <a:pos x="914" y="175"/>
              </a:cxn>
              <a:cxn ang="0">
                <a:pos x="876" y="108"/>
              </a:cxn>
              <a:cxn ang="0">
                <a:pos x="832" y="54"/>
              </a:cxn>
              <a:cxn ang="0">
                <a:pos x="782" y="19"/>
              </a:cxn>
              <a:cxn ang="0">
                <a:pos x="727" y="1"/>
              </a:cxn>
              <a:cxn ang="0">
                <a:pos x="670" y="2"/>
              </a:cxn>
              <a:cxn ang="0">
                <a:pos x="617" y="24"/>
              </a:cxn>
              <a:cxn ang="0">
                <a:pos x="566" y="64"/>
              </a:cxn>
              <a:cxn ang="0">
                <a:pos x="522" y="64"/>
              </a:cxn>
              <a:cxn ang="0">
                <a:pos x="471" y="24"/>
              </a:cxn>
              <a:cxn ang="0">
                <a:pos x="418" y="2"/>
              </a:cxn>
              <a:cxn ang="0">
                <a:pos x="361" y="1"/>
              </a:cxn>
              <a:cxn ang="0">
                <a:pos x="308" y="19"/>
              </a:cxn>
              <a:cxn ang="0">
                <a:pos x="256" y="54"/>
              </a:cxn>
              <a:cxn ang="0">
                <a:pos x="210" y="108"/>
              </a:cxn>
              <a:cxn ang="0">
                <a:pos x="175" y="175"/>
              </a:cxn>
              <a:cxn ang="0">
                <a:pos x="140" y="207"/>
              </a:cxn>
              <a:cxn ang="0">
                <a:pos x="102" y="210"/>
              </a:cxn>
              <a:cxn ang="0">
                <a:pos x="65" y="232"/>
              </a:cxn>
              <a:cxn ang="0">
                <a:pos x="35" y="272"/>
              </a:cxn>
              <a:cxn ang="0">
                <a:pos x="12" y="323"/>
              </a:cxn>
              <a:cxn ang="0">
                <a:pos x="1" y="383"/>
              </a:cxn>
              <a:cxn ang="0">
                <a:pos x="1" y="446"/>
              </a:cxn>
              <a:cxn ang="0">
                <a:pos x="12" y="506"/>
              </a:cxn>
              <a:cxn ang="0">
                <a:pos x="35" y="557"/>
              </a:cxn>
              <a:cxn ang="0">
                <a:pos x="65" y="595"/>
              </a:cxn>
              <a:cxn ang="0">
                <a:pos x="102" y="617"/>
              </a:cxn>
              <a:cxn ang="0">
                <a:pos x="140" y="622"/>
              </a:cxn>
            </a:cxnLst>
            <a:rect l="0" t="0" r="r" b="b"/>
            <a:pathLst>
              <a:path w="1090" h="831">
                <a:moveTo>
                  <a:pt x="160" y="616"/>
                </a:moveTo>
                <a:lnTo>
                  <a:pt x="175" y="654"/>
                </a:lnTo>
                <a:lnTo>
                  <a:pt x="192" y="689"/>
                </a:lnTo>
                <a:lnTo>
                  <a:pt x="210" y="721"/>
                </a:lnTo>
                <a:lnTo>
                  <a:pt x="233" y="750"/>
                </a:lnTo>
                <a:lnTo>
                  <a:pt x="256" y="774"/>
                </a:lnTo>
                <a:lnTo>
                  <a:pt x="281" y="794"/>
                </a:lnTo>
                <a:lnTo>
                  <a:pt x="308" y="810"/>
                </a:lnTo>
                <a:lnTo>
                  <a:pt x="334" y="822"/>
                </a:lnTo>
                <a:lnTo>
                  <a:pt x="361" y="828"/>
                </a:lnTo>
                <a:lnTo>
                  <a:pt x="391" y="830"/>
                </a:lnTo>
                <a:lnTo>
                  <a:pt x="418" y="827"/>
                </a:lnTo>
                <a:lnTo>
                  <a:pt x="444" y="818"/>
                </a:lnTo>
                <a:lnTo>
                  <a:pt x="471" y="805"/>
                </a:lnTo>
                <a:lnTo>
                  <a:pt x="497" y="787"/>
                </a:lnTo>
                <a:lnTo>
                  <a:pt x="522" y="765"/>
                </a:lnTo>
                <a:lnTo>
                  <a:pt x="543" y="739"/>
                </a:lnTo>
                <a:lnTo>
                  <a:pt x="566" y="765"/>
                </a:lnTo>
                <a:lnTo>
                  <a:pt x="591" y="787"/>
                </a:lnTo>
                <a:lnTo>
                  <a:pt x="617" y="805"/>
                </a:lnTo>
                <a:lnTo>
                  <a:pt x="643" y="818"/>
                </a:lnTo>
                <a:lnTo>
                  <a:pt x="670" y="827"/>
                </a:lnTo>
                <a:lnTo>
                  <a:pt x="699" y="830"/>
                </a:lnTo>
                <a:lnTo>
                  <a:pt x="727" y="828"/>
                </a:lnTo>
                <a:lnTo>
                  <a:pt x="754" y="822"/>
                </a:lnTo>
                <a:lnTo>
                  <a:pt x="782" y="810"/>
                </a:lnTo>
                <a:lnTo>
                  <a:pt x="807" y="794"/>
                </a:lnTo>
                <a:lnTo>
                  <a:pt x="832" y="774"/>
                </a:lnTo>
                <a:lnTo>
                  <a:pt x="856" y="750"/>
                </a:lnTo>
                <a:lnTo>
                  <a:pt x="876" y="721"/>
                </a:lnTo>
                <a:lnTo>
                  <a:pt x="898" y="689"/>
                </a:lnTo>
                <a:lnTo>
                  <a:pt x="914" y="654"/>
                </a:lnTo>
                <a:lnTo>
                  <a:pt x="928" y="616"/>
                </a:lnTo>
                <a:lnTo>
                  <a:pt x="948" y="622"/>
                </a:lnTo>
                <a:lnTo>
                  <a:pt x="968" y="622"/>
                </a:lnTo>
                <a:lnTo>
                  <a:pt x="986" y="617"/>
                </a:lnTo>
                <a:lnTo>
                  <a:pt x="1004" y="608"/>
                </a:lnTo>
                <a:lnTo>
                  <a:pt x="1023" y="595"/>
                </a:lnTo>
                <a:lnTo>
                  <a:pt x="1038" y="579"/>
                </a:lnTo>
                <a:lnTo>
                  <a:pt x="1053" y="557"/>
                </a:lnTo>
                <a:lnTo>
                  <a:pt x="1066" y="532"/>
                </a:lnTo>
                <a:lnTo>
                  <a:pt x="1076" y="506"/>
                </a:lnTo>
                <a:lnTo>
                  <a:pt x="1084" y="477"/>
                </a:lnTo>
                <a:lnTo>
                  <a:pt x="1087" y="446"/>
                </a:lnTo>
                <a:lnTo>
                  <a:pt x="1089" y="414"/>
                </a:lnTo>
                <a:lnTo>
                  <a:pt x="1087" y="383"/>
                </a:lnTo>
                <a:lnTo>
                  <a:pt x="1084" y="352"/>
                </a:lnTo>
                <a:lnTo>
                  <a:pt x="1076" y="323"/>
                </a:lnTo>
                <a:lnTo>
                  <a:pt x="1066" y="297"/>
                </a:lnTo>
                <a:lnTo>
                  <a:pt x="1053" y="272"/>
                </a:lnTo>
                <a:lnTo>
                  <a:pt x="1038" y="251"/>
                </a:lnTo>
                <a:lnTo>
                  <a:pt x="1023" y="232"/>
                </a:lnTo>
                <a:lnTo>
                  <a:pt x="1004" y="221"/>
                </a:lnTo>
                <a:lnTo>
                  <a:pt x="986" y="210"/>
                </a:lnTo>
                <a:lnTo>
                  <a:pt x="968" y="207"/>
                </a:lnTo>
                <a:lnTo>
                  <a:pt x="948" y="207"/>
                </a:lnTo>
                <a:lnTo>
                  <a:pt x="928" y="213"/>
                </a:lnTo>
                <a:lnTo>
                  <a:pt x="914" y="175"/>
                </a:lnTo>
                <a:lnTo>
                  <a:pt x="898" y="140"/>
                </a:lnTo>
                <a:lnTo>
                  <a:pt x="876" y="108"/>
                </a:lnTo>
                <a:lnTo>
                  <a:pt x="856" y="79"/>
                </a:lnTo>
                <a:lnTo>
                  <a:pt x="832" y="54"/>
                </a:lnTo>
                <a:lnTo>
                  <a:pt x="807" y="35"/>
                </a:lnTo>
                <a:lnTo>
                  <a:pt x="782" y="19"/>
                </a:lnTo>
                <a:lnTo>
                  <a:pt x="754" y="7"/>
                </a:lnTo>
                <a:lnTo>
                  <a:pt x="727" y="1"/>
                </a:lnTo>
                <a:lnTo>
                  <a:pt x="699" y="0"/>
                </a:lnTo>
                <a:lnTo>
                  <a:pt x="670" y="2"/>
                </a:lnTo>
                <a:lnTo>
                  <a:pt x="643" y="11"/>
                </a:lnTo>
                <a:lnTo>
                  <a:pt x="617" y="24"/>
                </a:lnTo>
                <a:lnTo>
                  <a:pt x="591" y="42"/>
                </a:lnTo>
                <a:lnTo>
                  <a:pt x="566" y="64"/>
                </a:lnTo>
                <a:lnTo>
                  <a:pt x="543" y="90"/>
                </a:lnTo>
                <a:lnTo>
                  <a:pt x="522" y="64"/>
                </a:lnTo>
                <a:lnTo>
                  <a:pt x="497" y="42"/>
                </a:lnTo>
                <a:lnTo>
                  <a:pt x="471" y="24"/>
                </a:lnTo>
                <a:lnTo>
                  <a:pt x="444" y="11"/>
                </a:lnTo>
                <a:lnTo>
                  <a:pt x="418" y="2"/>
                </a:lnTo>
                <a:lnTo>
                  <a:pt x="391" y="0"/>
                </a:lnTo>
                <a:lnTo>
                  <a:pt x="361" y="1"/>
                </a:lnTo>
                <a:lnTo>
                  <a:pt x="334" y="7"/>
                </a:lnTo>
                <a:lnTo>
                  <a:pt x="308" y="19"/>
                </a:lnTo>
                <a:lnTo>
                  <a:pt x="281" y="35"/>
                </a:lnTo>
                <a:lnTo>
                  <a:pt x="256" y="54"/>
                </a:lnTo>
                <a:lnTo>
                  <a:pt x="233" y="79"/>
                </a:lnTo>
                <a:lnTo>
                  <a:pt x="210" y="108"/>
                </a:lnTo>
                <a:lnTo>
                  <a:pt x="192" y="140"/>
                </a:lnTo>
                <a:lnTo>
                  <a:pt x="175" y="175"/>
                </a:lnTo>
                <a:lnTo>
                  <a:pt x="160" y="213"/>
                </a:lnTo>
                <a:lnTo>
                  <a:pt x="140" y="207"/>
                </a:lnTo>
                <a:lnTo>
                  <a:pt x="122" y="207"/>
                </a:lnTo>
                <a:lnTo>
                  <a:pt x="102" y="210"/>
                </a:lnTo>
                <a:lnTo>
                  <a:pt x="82" y="221"/>
                </a:lnTo>
                <a:lnTo>
                  <a:pt x="65" y="232"/>
                </a:lnTo>
                <a:lnTo>
                  <a:pt x="48" y="251"/>
                </a:lnTo>
                <a:lnTo>
                  <a:pt x="35" y="272"/>
                </a:lnTo>
                <a:lnTo>
                  <a:pt x="22" y="297"/>
                </a:lnTo>
                <a:lnTo>
                  <a:pt x="12" y="323"/>
                </a:lnTo>
                <a:lnTo>
                  <a:pt x="6" y="352"/>
                </a:lnTo>
                <a:lnTo>
                  <a:pt x="1" y="383"/>
                </a:lnTo>
                <a:lnTo>
                  <a:pt x="0" y="414"/>
                </a:lnTo>
                <a:lnTo>
                  <a:pt x="1" y="446"/>
                </a:lnTo>
                <a:lnTo>
                  <a:pt x="6" y="477"/>
                </a:lnTo>
                <a:lnTo>
                  <a:pt x="12" y="506"/>
                </a:lnTo>
                <a:lnTo>
                  <a:pt x="22" y="532"/>
                </a:lnTo>
                <a:lnTo>
                  <a:pt x="35" y="557"/>
                </a:lnTo>
                <a:lnTo>
                  <a:pt x="48" y="579"/>
                </a:lnTo>
                <a:lnTo>
                  <a:pt x="65" y="595"/>
                </a:lnTo>
                <a:lnTo>
                  <a:pt x="82" y="608"/>
                </a:lnTo>
                <a:lnTo>
                  <a:pt x="102" y="617"/>
                </a:lnTo>
                <a:lnTo>
                  <a:pt x="122" y="622"/>
                </a:lnTo>
                <a:lnTo>
                  <a:pt x="140" y="622"/>
                </a:lnTo>
                <a:lnTo>
                  <a:pt x="160" y="616"/>
                </a:lnTo>
              </a:path>
            </a:pathLst>
          </a:custGeom>
          <a:solidFill>
            <a:schemeClr val="bg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endParaRPr lang="en-US"/>
          </a:p>
        </p:txBody>
      </p:sp>
      <p:sp>
        <p:nvSpPr>
          <p:cNvPr id="461832" name="Text Box 8"/>
          <p:cNvSpPr txBox="1">
            <a:spLocks noChangeArrowheads="1"/>
          </p:cNvSpPr>
          <p:nvPr/>
        </p:nvSpPr>
        <p:spPr bwMode="auto">
          <a:xfrm>
            <a:off x="3795713" y="3549650"/>
            <a:ext cx="1425575"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a:latin typeface="Times New Roman" pitchFamily="18" charset="0"/>
              </a:rPr>
              <a:t>INTERNET</a:t>
            </a:r>
          </a:p>
        </p:txBody>
      </p:sp>
      <p:sp>
        <p:nvSpPr>
          <p:cNvPr id="461833" name="Line 9"/>
          <p:cNvSpPr>
            <a:spLocks noChangeShapeType="1"/>
          </p:cNvSpPr>
          <p:nvPr/>
        </p:nvSpPr>
        <p:spPr bwMode="auto">
          <a:xfrm flipV="1">
            <a:off x="639763" y="4902200"/>
            <a:ext cx="7991475" cy="14288"/>
          </a:xfrm>
          <a:prstGeom prst="line">
            <a:avLst/>
          </a:prstGeom>
          <a:noFill/>
          <a:ln w="28575">
            <a:solidFill>
              <a:schemeClr val="tx1"/>
            </a:solidFill>
            <a:round/>
            <a:headEnd/>
            <a:tailEnd/>
          </a:ln>
          <a:effectLst/>
        </p:spPr>
        <p:txBody>
          <a:bodyPr wrap="none" anchor="ctr"/>
          <a:lstStyle/>
          <a:p>
            <a:endParaRPr lang="en-US"/>
          </a:p>
        </p:txBody>
      </p:sp>
      <p:sp>
        <p:nvSpPr>
          <p:cNvPr id="461834" name="Text Box 10"/>
          <p:cNvSpPr txBox="1">
            <a:spLocks noChangeArrowheads="1"/>
          </p:cNvSpPr>
          <p:nvPr/>
        </p:nvSpPr>
        <p:spPr bwMode="auto">
          <a:xfrm>
            <a:off x="896938" y="3744913"/>
            <a:ext cx="5899150" cy="415925"/>
          </a:xfrm>
          <a:prstGeom prst="rect">
            <a:avLst/>
          </a:prstGeom>
          <a:noFill/>
          <a:ln w="12700">
            <a:noFill/>
            <a:miter lim="800000"/>
            <a:headEnd type="none" w="sm" len="sm"/>
            <a:tailEnd type="none" w="sm" len="sm"/>
          </a:ln>
          <a:effectLst/>
        </p:spPr>
        <p:txBody>
          <a:bodyPr lIns="80010" tIns="40005" rIns="80010" bIns="40005">
            <a:spAutoFit/>
          </a:bodyPr>
          <a:lstStyle/>
          <a:p>
            <a:pPr defTabSz="800100"/>
            <a:endParaRPr lang="en-US" sz="2100">
              <a:latin typeface="Times New Roman" pitchFamily="18" charset="0"/>
            </a:endParaRPr>
          </a:p>
        </p:txBody>
      </p:sp>
      <p:sp>
        <p:nvSpPr>
          <p:cNvPr id="461835" name="Rectangle 11"/>
          <p:cNvSpPr>
            <a:spLocks noChangeArrowheads="1"/>
          </p:cNvSpPr>
          <p:nvPr/>
        </p:nvSpPr>
        <p:spPr bwMode="auto">
          <a:xfrm>
            <a:off x="692150" y="1754188"/>
            <a:ext cx="8137525" cy="873125"/>
          </a:xfrm>
          <a:prstGeom prst="rect">
            <a:avLst/>
          </a:prstGeom>
          <a:noFill/>
          <a:ln w="12700">
            <a:noFill/>
            <a:miter lim="800000"/>
            <a:headEnd type="none" w="sm" len="sm"/>
            <a:tailEnd type="none" w="sm" len="sm"/>
          </a:ln>
          <a:effectLst/>
        </p:spPr>
        <p:txBody>
          <a:bodyPr lIns="80010" tIns="40005" rIns="80010" bIns="40005">
            <a:spAutoFit/>
          </a:bodyPr>
          <a:lstStyle/>
          <a:p>
            <a:pPr defTabSz="800100">
              <a:buFontTx/>
              <a:buChar char="•"/>
            </a:pPr>
            <a:r>
              <a:rPr lang="en-US" sz="1700" b="1">
                <a:latin typeface="Times New Roman" pitchFamily="18" charset="0"/>
              </a:rPr>
              <a:t> PPTP</a:t>
            </a:r>
            <a:r>
              <a:rPr lang="en-US" sz="1100" b="1">
                <a:latin typeface="Times New Roman" pitchFamily="18" charset="0"/>
              </a:rPr>
              <a:t> </a:t>
            </a:r>
            <a:r>
              <a:rPr lang="en-US" sz="1700" b="1">
                <a:latin typeface="Times New Roman" pitchFamily="18" charset="0"/>
              </a:rPr>
              <a:t>is a tunneling protocol that encapsulates network protocol datagrams within an IP tunnel.  This means that any network equipment that treats IP will be able to route this protocol.</a:t>
            </a:r>
            <a:endParaRPr lang="en-US" sz="1700">
              <a:latin typeface="Times New Roman" pitchFamily="18" charset="0"/>
            </a:endParaRPr>
          </a:p>
        </p:txBody>
      </p:sp>
      <p:sp>
        <p:nvSpPr>
          <p:cNvPr id="461836" name="Rectangle 12"/>
          <p:cNvSpPr>
            <a:spLocks noChangeArrowheads="1"/>
          </p:cNvSpPr>
          <p:nvPr/>
        </p:nvSpPr>
        <p:spPr bwMode="auto">
          <a:xfrm>
            <a:off x="565150" y="5121275"/>
            <a:ext cx="8061325" cy="61595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lnSpc>
                <a:spcPts val="2013"/>
              </a:lnSpc>
              <a:buFontTx/>
              <a:buChar char="•"/>
            </a:pPr>
            <a:r>
              <a:rPr lang="en-US" sz="1700" b="1">
                <a:latin typeface="Times New Roman" pitchFamily="18" charset="0"/>
              </a:rPr>
              <a:t> Revolves around Remote Access Services -RAS- for windows (i.e. Network must support </a:t>
            </a:r>
          </a:p>
          <a:p>
            <a:pPr defTabSz="800100">
              <a:lnSpc>
                <a:spcPts val="2013"/>
              </a:lnSpc>
            </a:pPr>
            <a:r>
              <a:rPr lang="en-US" sz="1700" b="1">
                <a:latin typeface="Times New Roman" pitchFamily="18" charset="0"/>
              </a:rPr>
              <a:t>a RAS PPTP enabled server and network equipment that support PPTP).</a:t>
            </a:r>
            <a:endParaRPr lang="en-US" sz="1100" b="1">
              <a:latin typeface="Times New Roman" pitchFamily="18" charset="0"/>
            </a:endParaRPr>
          </a:p>
        </p:txBody>
      </p:sp>
      <p:sp>
        <p:nvSpPr>
          <p:cNvPr id="461837" name="Line 13"/>
          <p:cNvSpPr>
            <a:spLocks noChangeShapeType="1"/>
          </p:cNvSpPr>
          <p:nvPr/>
        </p:nvSpPr>
        <p:spPr bwMode="auto">
          <a:xfrm flipV="1">
            <a:off x="649288" y="2605088"/>
            <a:ext cx="7991475" cy="14287"/>
          </a:xfrm>
          <a:prstGeom prst="line">
            <a:avLst/>
          </a:prstGeom>
          <a:noFill/>
          <a:ln w="28575">
            <a:solidFill>
              <a:schemeClr val="tx1"/>
            </a:solidFill>
            <a:round/>
            <a:headEnd/>
            <a:tailEnd/>
          </a:ln>
          <a:effectLst/>
        </p:spPr>
        <p:txBody>
          <a:bodyPr wrap="none" anchor="ctr"/>
          <a:lstStyle/>
          <a:p>
            <a:endParaRPr lang="en-US"/>
          </a:p>
        </p:txBody>
      </p:sp>
      <p:sp>
        <p:nvSpPr>
          <p:cNvPr id="461838" name="Text Box 14"/>
          <p:cNvSpPr txBox="1">
            <a:spLocks noChangeArrowheads="1"/>
          </p:cNvSpPr>
          <p:nvPr/>
        </p:nvSpPr>
        <p:spPr bwMode="auto">
          <a:xfrm>
            <a:off x="2689225" y="2989263"/>
            <a:ext cx="425450" cy="30480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ISP</a:t>
            </a:r>
            <a:endParaRPr lang="en-US" sz="2100">
              <a:latin typeface="Times New Roman" pitchFamily="18" charset="0"/>
            </a:endParaRPr>
          </a:p>
        </p:txBody>
      </p:sp>
      <p:sp>
        <p:nvSpPr>
          <p:cNvPr id="461839" name="Text Box 15"/>
          <p:cNvSpPr txBox="1">
            <a:spLocks noChangeArrowheads="1"/>
          </p:cNvSpPr>
          <p:nvPr/>
        </p:nvSpPr>
        <p:spPr bwMode="auto">
          <a:xfrm>
            <a:off x="5614988" y="2838450"/>
            <a:ext cx="1601787" cy="306388"/>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RAS/PPTP enabled</a:t>
            </a:r>
            <a:endParaRPr lang="en-US" sz="2100" b="1">
              <a:latin typeface="Times New Roman" pitchFamily="18" charset="0"/>
            </a:endParaRPr>
          </a:p>
        </p:txBody>
      </p:sp>
      <p:sp>
        <p:nvSpPr>
          <p:cNvPr id="461840" name="Text Box 16"/>
          <p:cNvSpPr txBox="1">
            <a:spLocks noChangeArrowheads="1"/>
          </p:cNvSpPr>
          <p:nvPr/>
        </p:nvSpPr>
        <p:spPr bwMode="auto">
          <a:xfrm>
            <a:off x="7289800" y="3243263"/>
            <a:ext cx="882650" cy="304800"/>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1400" b="1">
                <a:latin typeface="Times New Roman" pitchFamily="18" charset="0"/>
              </a:rPr>
              <a:t> Resource</a:t>
            </a:r>
          </a:p>
        </p:txBody>
      </p:sp>
      <p:pic>
        <p:nvPicPr>
          <p:cNvPr id="461841" name="Picture 17" descr="server"/>
          <p:cNvPicPr>
            <a:picLocks noChangeAspect="1" noChangeArrowheads="1"/>
          </p:cNvPicPr>
          <p:nvPr/>
        </p:nvPicPr>
        <p:blipFill>
          <a:blip r:embed="rId3" cstate="print"/>
          <a:srcRect/>
          <a:stretch>
            <a:fillRect/>
          </a:stretch>
        </p:blipFill>
        <p:spPr bwMode="auto">
          <a:xfrm>
            <a:off x="6985000" y="3186113"/>
            <a:ext cx="346075" cy="663575"/>
          </a:xfrm>
          <a:prstGeom prst="rect">
            <a:avLst/>
          </a:prstGeom>
          <a:noFill/>
        </p:spPr>
      </p:pic>
      <p:sp>
        <p:nvSpPr>
          <p:cNvPr id="461842" name="Text Box 18"/>
          <p:cNvSpPr txBox="1">
            <a:spLocks noChangeArrowheads="1"/>
          </p:cNvSpPr>
          <p:nvPr/>
        </p:nvSpPr>
        <p:spPr bwMode="auto">
          <a:xfrm>
            <a:off x="3043238" y="4425950"/>
            <a:ext cx="3165475" cy="471488"/>
          </a:xfrm>
          <a:prstGeom prst="rect">
            <a:avLst/>
          </a:prstGeom>
          <a:solidFill>
            <a:srgbClr val="99CC00"/>
          </a:solidFill>
          <a:ln w="12700">
            <a:noFill/>
            <a:miter lim="800000"/>
            <a:headEnd type="none" w="sm" len="sm"/>
            <a:tailEnd type="none" w="sm" len="sm"/>
          </a:ln>
          <a:effectLst/>
        </p:spPr>
        <p:txBody>
          <a:bodyPr wrap="none" lIns="80010" tIns="40005" rIns="80010" bIns="40005">
            <a:spAutoFit/>
          </a:bodyPr>
          <a:lstStyle/>
          <a:p>
            <a:pPr algn="ctr" defTabSz="800100"/>
            <a:r>
              <a:rPr lang="en-US" sz="2500" b="1" i="1">
                <a:solidFill>
                  <a:schemeClr val="accent2"/>
                </a:solidFill>
                <a:effectLst>
                  <a:outerShdw blurRad="38100" dist="38100" dir="2700000" algn="tl">
                    <a:srgbClr val="000000"/>
                  </a:outerShdw>
                </a:effectLst>
                <a:latin typeface="Times New Roman" pitchFamily="18" charset="0"/>
              </a:rPr>
              <a:t>E  N  C  R  Y  P  T  E  D</a:t>
            </a:r>
            <a:endParaRPr lang="en-US" sz="2100" b="1" i="1">
              <a:latin typeface="Times New Roman" pitchFamily="18" charset="0"/>
            </a:endParaRPr>
          </a:p>
        </p:txBody>
      </p:sp>
      <p:sp>
        <p:nvSpPr>
          <p:cNvPr id="461843" name="Rectangle 19"/>
          <p:cNvSpPr>
            <a:spLocks noChangeArrowheads="1"/>
          </p:cNvSpPr>
          <p:nvPr/>
        </p:nvSpPr>
        <p:spPr bwMode="auto">
          <a:xfrm>
            <a:off x="2362200" y="609600"/>
            <a:ext cx="6505575" cy="609601"/>
          </a:xfrm>
          <a:prstGeom prst="rect">
            <a:avLst/>
          </a:prstGeom>
          <a:noFill/>
          <a:ln w="9525">
            <a:noFill/>
            <a:miter lim="800000"/>
            <a:headEnd/>
            <a:tailEnd/>
          </a:ln>
          <a:effectLst/>
        </p:spPr>
        <p:txBody>
          <a:bodyPr lIns="0" tIns="0" rIns="0" bIns="0"/>
          <a:lstStyle/>
          <a:p>
            <a:pPr algn="ctr" eaLnBrk="1" hangingPunct="1"/>
            <a:r>
              <a:rPr lang="en-US" sz="3200" dirty="0">
                <a:solidFill>
                  <a:schemeClr val="bg1"/>
                </a:solidFill>
              </a:rPr>
              <a:t>Point-2-Point Tunneling </a:t>
            </a:r>
            <a:r>
              <a:rPr lang="en-US" sz="3200" dirty="0" smtClean="0">
                <a:solidFill>
                  <a:schemeClr val="bg1"/>
                </a:solidFill>
              </a:rPr>
              <a:t>Protocol</a:t>
            </a:r>
            <a:endParaRPr lang="en-US" sz="3200" dirty="0">
              <a:solidFill>
                <a:schemeClr val="bg1"/>
              </a:solidFill>
            </a:endParaRPr>
          </a:p>
        </p:txBody>
      </p:sp>
      <p:sp>
        <p:nvSpPr>
          <p:cNvPr id="461844" name="Text Box 20"/>
          <p:cNvSpPr txBox="1">
            <a:spLocks noChangeArrowheads="1"/>
          </p:cNvSpPr>
          <p:nvPr/>
        </p:nvSpPr>
        <p:spPr bwMode="auto">
          <a:xfrm>
            <a:off x="3143250" y="2571750"/>
            <a:ext cx="2640013"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b="1" i="1">
                <a:solidFill>
                  <a:schemeClr val="accent2"/>
                </a:solidFill>
                <a:latin typeface="Times New Roman" pitchFamily="18" charset="0"/>
              </a:rPr>
              <a:t>Dial-up/Remote Access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Rot="1" noChangeArrowheads="1"/>
          </p:cNvSpPr>
          <p:nvPr>
            <p:ph type="title"/>
          </p:nvPr>
        </p:nvSpPr>
        <p:spPr>
          <a:xfrm>
            <a:off x="914400" y="609600"/>
            <a:ext cx="7924800" cy="601663"/>
          </a:xfrm>
        </p:spPr>
        <p:txBody>
          <a:bodyPr>
            <a:normAutofit fontScale="90000"/>
          </a:bodyPr>
          <a:lstStyle/>
          <a:p>
            <a:pPr algn="l"/>
            <a:r>
              <a:rPr lang="en-US" dirty="0"/>
              <a:t>IP Security Protocol (IPSec)</a:t>
            </a:r>
          </a:p>
        </p:txBody>
      </p:sp>
      <p:sp>
        <p:nvSpPr>
          <p:cNvPr id="462851" name="Rectangle 3"/>
          <p:cNvSpPr>
            <a:spLocks noGrp="1" noRot="1" noChangeArrowheads="1"/>
          </p:cNvSpPr>
          <p:nvPr>
            <p:ph type="body" idx="1"/>
          </p:nvPr>
        </p:nvSpPr>
        <p:spPr>
          <a:xfrm>
            <a:off x="304800" y="1752600"/>
            <a:ext cx="8458200" cy="3960813"/>
          </a:xfrm>
        </p:spPr>
        <p:txBody>
          <a:bodyPr/>
          <a:lstStyle/>
          <a:p>
            <a:pPr>
              <a:lnSpc>
                <a:spcPts val="2000"/>
              </a:lnSpc>
            </a:pPr>
            <a:r>
              <a:rPr lang="en-US" sz="1800" dirty="0"/>
              <a:t> </a:t>
            </a:r>
            <a:r>
              <a:rPr lang="en-US" sz="2400" dirty="0"/>
              <a:t>An IETF sponsored protocol that addresses the lack of security in the existing IP infrastructure.</a:t>
            </a:r>
          </a:p>
          <a:p>
            <a:pPr>
              <a:lnSpc>
                <a:spcPts val="2000"/>
              </a:lnSpc>
            </a:pPr>
            <a:r>
              <a:rPr lang="en-US" sz="2400" dirty="0"/>
              <a:t>All devices must share a common key</a:t>
            </a:r>
          </a:p>
        </p:txBody>
      </p:sp>
      <p:grpSp>
        <p:nvGrpSpPr>
          <p:cNvPr id="2" name="Group 4"/>
          <p:cNvGrpSpPr>
            <a:grpSpLocks/>
          </p:cNvGrpSpPr>
          <p:nvPr/>
        </p:nvGrpSpPr>
        <p:grpSpPr bwMode="auto">
          <a:xfrm>
            <a:off x="1227138" y="3051175"/>
            <a:ext cx="6496050" cy="1844675"/>
            <a:chOff x="472" y="2745"/>
            <a:chExt cx="4808" cy="1278"/>
          </a:xfrm>
        </p:grpSpPr>
        <p:sp>
          <p:nvSpPr>
            <p:cNvPr id="462853" name="Line 5"/>
            <p:cNvSpPr>
              <a:spLocks noChangeShapeType="1"/>
            </p:cNvSpPr>
            <p:nvPr/>
          </p:nvSpPr>
          <p:spPr bwMode="auto">
            <a:xfrm>
              <a:off x="1776" y="3456"/>
              <a:ext cx="1824" cy="0"/>
            </a:xfrm>
            <a:prstGeom prst="line">
              <a:avLst/>
            </a:prstGeom>
            <a:noFill/>
            <a:ln w="57150">
              <a:solidFill>
                <a:schemeClr val="accent2"/>
              </a:solidFill>
              <a:round/>
              <a:headEnd type="triangle" w="med" len="med"/>
              <a:tailEnd type="triangle" w="med" len="med"/>
            </a:ln>
            <a:effectLst/>
          </p:spPr>
          <p:txBody>
            <a:bodyPr wrap="none" anchor="ctr"/>
            <a:lstStyle/>
            <a:p>
              <a:endParaRPr lang="en-US"/>
            </a:p>
          </p:txBody>
        </p:sp>
        <p:pic>
          <p:nvPicPr>
            <p:cNvPr id="462854" name="Picture 6" descr="server"/>
            <p:cNvPicPr>
              <a:picLocks noChangeAspect="1" noChangeArrowheads="1"/>
            </p:cNvPicPr>
            <p:nvPr/>
          </p:nvPicPr>
          <p:blipFill>
            <a:blip r:embed="rId3" cstate="print"/>
            <a:srcRect/>
            <a:stretch>
              <a:fillRect/>
            </a:stretch>
          </p:blipFill>
          <p:spPr bwMode="auto">
            <a:xfrm>
              <a:off x="4312" y="3198"/>
              <a:ext cx="248" cy="375"/>
            </a:xfrm>
            <a:prstGeom prst="rect">
              <a:avLst/>
            </a:prstGeom>
            <a:noFill/>
          </p:spPr>
        </p:pic>
        <p:sp>
          <p:nvSpPr>
            <p:cNvPr id="462855" name="Freeform 7"/>
            <p:cNvSpPr>
              <a:spLocks noChangeAspect="1"/>
            </p:cNvSpPr>
            <p:nvPr/>
          </p:nvSpPr>
          <p:spPr bwMode="auto">
            <a:xfrm>
              <a:off x="2120" y="3081"/>
              <a:ext cx="1048" cy="672"/>
            </a:xfrm>
            <a:custGeom>
              <a:avLst/>
              <a:gdLst/>
              <a:ahLst/>
              <a:cxnLst>
                <a:cxn ang="0">
                  <a:pos x="175" y="654"/>
                </a:cxn>
                <a:cxn ang="0">
                  <a:pos x="210" y="721"/>
                </a:cxn>
                <a:cxn ang="0">
                  <a:pos x="256" y="774"/>
                </a:cxn>
                <a:cxn ang="0">
                  <a:pos x="308" y="810"/>
                </a:cxn>
                <a:cxn ang="0">
                  <a:pos x="361" y="828"/>
                </a:cxn>
                <a:cxn ang="0">
                  <a:pos x="418" y="827"/>
                </a:cxn>
                <a:cxn ang="0">
                  <a:pos x="471" y="805"/>
                </a:cxn>
                <a:cxn ang="0">
                  <a:pos x="522" y="765"/>
                </a:cxn>
                <a:cxn ang="0">
                  <a:pos x="566" y="765"/>
                </a:cxn>
                <a:cxn ang="0">
                  <a:pos x="617" y="805"/>
                </a:cxn>
                <a:cxn ang="0">
                  <a:pos x="670" y="827"/>
                </a:cxn>
                <a:cxn ang="0">
                  <a:pos x="727" y="828"/>
                </a:cxn>
                <a:cxn ang="0">
                  <a:pos x="782" y="810"/>
                </a:cxn>
                <a:cxn ang="0">
                  <a:pos x="832" y="774"/>
                </a:cxn>
                <a:cxn ang="0">
                  <a:pos x="876" y="721"/>
                </a:cxn>
                <a:cxn ang="0">
                  <a:pos x="914" y="654"/>
                </a:cxn>
                <a:cxn ang="0">
                  <a:pos x="948" y="622"/>
                </a:cxn>
                <a:cxn ang="0">
                  <a:pos x="986" y="617"/>
                </a:cxn>
                <a:cxn ang="0">
                  <a:pos x="1023" y="595"/>
                </a:cxn>
                <a:cxn ang="0">
                  <a:pos x="1053" y="557"/>
                </a:cxn>
                <a:cxn ang="0">
                  <a:pos x="1076" y="506"/>
                </a:cxn>
                <a:cxn ang="0">
                  <a:pos x="1087" y="446"/>
                </a:cxn>
                <a:cxn ang="0">
                  <a:pos x="1087" y="383"/>
                </a:cxn>
                <a:cxn ang="0">
                  <a:pos x="1076" y="323"/>
                </a:cxn>
                <a:cxn ang="0">
                  <a:pos x="1053" y="272"/>
                </a:cxn>
                <a:cxn ang="0">
                  <a:pos x="1023" y="232"/>
                </a:cxn>
                <a:cxn ang="0">
                  <a:pos x="986" y="210"/>
                </a:cxn>
                <a:cxn ang="0">
                  <a:pos x="948" y="207"/>
                </a:cxn>
                <a:cxn ang="0">
                  <a:pos x="914" y="175"/>
                </a:cxn>
                <a:cxn ang="0">
                  <a:pos x="876" y="108"/>
                </a:cxn>
                <a:cxn ang="0">
                  <a:pos x="832" y="54"/>
                </a:cxn>
                <a:cxn ang="0">
                  <a:pos x="782" y="19"/>
                </a:cxn>
                <a:cxn ang="0">
                  <a:pos x="727" y="1"/>
                </a:cxn>
                <a:cxn ang="0">
                  <a:pos x="670" y="2"/>
                </a:cxn>
                <a:cxn ang="0">
                  <a:pos x="617" y="24"/>
                </a:cxn>
                <a:cxn ang="0">
                  <a:pos x="566" y="64"/>
                </a:cxn>
                <a:cxn ang="0">
                  <a:pos x="522" y="64"/>
                </a:cxn>
                <a:cxn ang="0">
                  <a:pos x="471" y="24"/>
                </a:cxn>
                <a:cxn ang="0">
                  <a:pos x="418" y="2"/>
                </a:cxn>
                <a:cxn ang="0">
                  <a:pos x="361" y="1"/>
                </a:cxn>
                <a:cxn ang="0">
                  <a:pos x="308" y="19"/>
                </a:cxn>
                <a:cxn ang="0">
                  <a:pos x="256" y="54"/>
                </a:cxn>
                <a:cxn ang="0">
                  <a:pos x="210" y="108"/>
                </a:cxn>
                <a:cxn ang="0">
                  <a:pos x="175" y="175"/>
                </a:cxn>
                <a:cxn ang="0">
                  <a:pos x="140" y="207"/>
                </a:cxn>
                <a:cxn ang="0">
                  <a:pos x="102" y="210"/>
                </a:cxn>
                <a:cxn ang="0">
                  <a:pos x="65" y="232"/>
                </a:cxn>
                <a:cxn ang="0">
                  <a:pos x="35" y="272"/>
                </a:cxn>
                <a:cxn ang="0">
                  <a:pos x="12" y="323"/>
                </a:cxn>
                <a:cxn ang="0">
                  <a:pos x="1" y="383"/>
                </a:cxn>
                <a:cxn ang="0">
                  <a:pos x="1" y="446"/>
                </a:cxn>
                <a:cxn ang="0">
                  <a:pos x="12" y="506"/>
                </a:cxn>
                <a:cxn ang="0">
                  <a:pos x="35" y="557"/>
                </a:cxn>
                <a:cxn ang="0">
                  <a:pos x="65" y="595"/>
                </a:cxn>
                <a:cxn ang="0">
                  <a:pos x="102" y="617"/>
                </a:cxn>
                <a:cxn ang="0">
                  <a:pos x="140" y="622"/>
                </a:cxn>
              </a:cxnLst>
              <a:rect l="0" t="0" r="r" b="b"/>
              <a:pathLst>
                <a:path w="1090" h="831">
                  <a:moveTo>
                    <a:pt x="160" y="616"/>
                  </a:moveTo>
                  <a:lnTo>
                    <a:pt x="175" y="654"/>
                  </a:lnTo>
                  <a:lnTo>
                    <a:pt x="192" y="689"/>
                  </a:lnTo>
                  <a:lnTo>
                    <a:pt x="210" y="721"/>
                  </a:lnTo>
                  <a:lnTo>
                    <a:pt x="233" y="750"/>
                  </a:lnTo>
                  <a:lnTo>
                    <a:pt x="256" y="774"/>
                  </a:lnTo>
                  <a:lnTo>
                    <a:pt x="281" y="794"/>
                  </a:lnTo>
                  <a:lnTo>
                    <a:pt x="308" y="810"/>
                  </a:lnTo>
                  <a:lnTo>
                    <a:pt x="334" y="822"/>
                  </a:lnTo>
                  <a:lnTo>
                    <a:pt x="361" y="828"/>
                  </a:lnTo>
                  <a:lnTo>
                    <a:pt x="391" y="830"/>
                  </a:lnTo>
                  <a:lnTo>
                    <a:pt x="418" y="827"/>
                  </a:lnTo>
                  <a:lnTo>
                    <a:pt x="444" y="818"/>
                  </a:lnTo>
                  <a:lnTo>
                    <a:pt x="471" y="805"/>
                  </a:lnTo>
                  <a:lnTo>
                    <a:pt x="497" y="787"/>
                  </a:lnTo>
                  <a:lnTo>
                    <a:pt x="522" y="765"/>
                  </a:lnTo>
                  <a:lnTo>
                    <a:pt x="543" y="739"/>
                  </a:lnTo>
                  <a:lnTo>
                    <a:pt x="566" y="765"/>
                  </a:lnTo>
                  <a:lnTo>
                    <a:pt x="591" y="787"/>
                  </a:lnTo>
                  <a:lnTo>
                    <a:pt x="617" y="805"/>
                  </a:lnTo>
                  <a:lnTo>
                    <a:pt x="643" y="818"/>
                  </a:lnTo>
                  <a:lnTo>
                    <a:pt x="670" y="827"/>
                  </a:lnTo>
                  <a:lnTo>
                    <a:pt x="699" y="830"/>
                  </a:lnTo>
                  <a:lnTo>
                    <a:pt x="727" y="828"/>
                  </a:lnTo>
                  <a:lnTo>
                    <a:pt x="754" y="822"/>
                  </a:lnTo>
                  <a:lnTo>
                    <a:pt x="782" y="810"/>
                  </a:lnTo>
                  <a:lnTo>
                    <a:pt x="807" y="794"/>
                  </a:lnTo>
                  <a:lnTo>
                    <a:pt x="832" y="774"/>
                  </a:lnTo>
                  <a:lnTo>
                    <a:pt x="856" y="750"/>
                  </a:lnTo>
                  <a:lnTo>
                    <a:pt x="876" y="721"/>
                  </a:lnTo>
                  <a:lnTo>
                    <a:pt x="898" y="689"/>
                  </a:lnTo>
                  <a:lnTo>
                    <a:pt x="914" y="654"/>
                  </a:lnTo>
                  <a:lnTo>
                    <a:pt x="928" y="616"/>
                  </a:lnTo>
                  <a:lnTo>
                    <a:pt x="948" y="622"/>
                  </a:lnTo>
                  <a:lnTo>
                    <a:pt x="968" y="622"/>
                  </a:lnTo>
                  <a:lnTo>
                    <a:pt x="986" y="617"/>
                  </a:lnTo>
                  <a:lnTo>
                    <a:pt x="1004" y="608"/>
                  </a:lnTo>
                  <a:lnTo>
                    <a:pt x="1023" y="595"/>
                  </a:lnTo>
                  <a:lnTo>
                    <a:pt x="1038" y="579"/>
                  </a:lnTo>
                  <a:lnTo>
                    <a:pt x="1053" y="557"/>
                  </a:lnTo>
                  <a:lnTo>
                    <a:pt x="1066" y="532"/>
                  </a:lnTo>
                  <a:lnTo>
                    <a:pt x="1076" y="506"/>
                  </a:lnTo>
                  <a:lnTo>
                    <a:pt x="1084" y="477"/>
                  </a:lnTo>
                  <a:lnTo>
                    <a:pt x="1087" y="446"/>
                  </a:lnTo>
                  <a:lnTo>
                    <a:pt x="1089" y="414"/>
                  </a:lnTo>
                  <a:lnTo>
                    <a:pt x="1087" y="383"/>
                  </a:lnTo>
                  <a:lnTo>
                    <a:pt x="1084" y="352"/>
                  </a:lnTo>
                  <a:lnTo>
                    <a:pt x="1076" y="323"/>
                  </a:lnTo>
                  <a:lnTo>
                    <a:pt x="1066" y="297"/>
                  </a:lnTo>
                  <a:lnTo>
                    <a:pt x="1053" y="272"/>
                  </a:lnTo>
                  <a:lnTo>
                    <a:pt x="1038" y="251"/>
                  </a:lnTo>
                  <a:lnTo>
                    <a:pt x="1023" y="232"/>
                  </a:lnTo>
                  <a:lnTo>
                    <a:pt x="1004" y="221"/>
                  </a:lnTo>
                  <a:lnTo>
                    <a:pt x="986" y="210"/>
                  </a:lnTo>
                  <a:lnTo>
                    <a:pt x="968" y="207"/>
                  </a:lnTo>
                  <a:lnTo>
                    <a:pt x="948" y="207"/>
                  </a:lnTo>
                  <a:lnTo>
                    <a:pt x="928" y="213"/>
                  </a:lnTo>
                  <a:lnTo>
                    <a:pt x="914" y="175"/>
                  </a:lnTo>
                  <a:lnTo>
                    <a:pt x="898" y="140"/>
                  </a:lnTo>
                  <a:lnTo>
                    <a:pt x="876" y="108"/>
                  </a:lnTo>
                  <a:lnTo>
                    <a:pt x="856" y="79"/>
                  </a:lnTo>
                  <a:lnTo>
                    <a:pt x="832" y="54"/>
                  </a:lnTo>
                  <a:lnTo>
                    <a:pt x="807" y="35"/>
                  </a:lnTo>
                  <a:lnTo>
                    <a:pt x="782" y="19"/>
                  </a:lnTo>
                  <a:lnTo>
                    <a:pt x="754" y="7"/>
                  </a:lnTo>
                  <a:lnTo>
                    <a:pt x="727" y="1"/>
                  </a:lnTo>
                  <a:lnTo>
                    <a:pt x="699" y="0"/>
                  </a:lnTo>
                  <a:lnTo>
                    <a:pt x="670" y="2"/>
                  </a:lnTo>
                  <a:lnTo>
                    <a:pt x="643" y="11"/>
                  </a:lnTo>
                  <a:lnTo>
                    <a:pt x="617" y="24"/>
                  </a:lnTo>
                  <a:lnTo>
                    <a:pt x="591" y="42"/>
                  </a:lnTo>
                  <a:lnTo>
                    <a:pt x="566" y="64"/>
                  </a:lnTo>
                  <a:lnTo>
                    <a:pt x="543" y="90"/>
                  </a:lnTo>
                  <a:lnTo>
                    <a:pt x="522" y="64"/>
                  </a:lnTo>
                  <a:lnTo>
                    <a:pt x="497" y="42"/>
                  </a:lnTo>
                  <a:lnTo>
                    <a:pt x="471" y="24"/>
                  </a:lnTo>
                  <a:lnTo>
                    <a:pt x="444" y="11"/>
                  </a:lnTo>
                  <a:lnTo>
                    <a:pt x="418" y="2"/>
                  </a:lnTo>
                  <a:lnTo>
                    <a:pt x="391" y="0"/>
                  </a:lnTo>
                  <a:lnTo>
                    <a:pt x="361" y="1"/>
                  </a:lnTo>
                  <a:lnTo>
                    <a:pt x="334" y="7"/>
                  </a:lnTo>
                  <a:lnTo>
                    <a:pt x="308" y="19"/>
                  </a:lnTo>
                  <a:lnTo>
                    <a:pt x="281" y="35"/>
                  </a:lnTo>
                  <a:lnTo>
                    <a:pt x="256" y="54"/>
                  </a:lnTo>
                  <a:lnTo>
                    <a:pt x="233" y="79"/>
                  </a:lnTo>
                  <a:lnTo>
                    <a:pt x="210" y="108"/>
                  </a:lnTo>
                  <a:lnTo>
                    <a:pt x="192" y="140"/>
                  </a:lnTo>
                  <a:lnTo>
                    <a:pt x="175" y="175"/>
                  </a:lnTo>
                  <a:lnTo>
                    <a:pt x="160" y="213"/>
                  </a:lnTo>
                  <a:lnTo>
                    <a:pt x="140" y="207"/>
                  </a:lnTo>
                  <a:lnTo>
                    <a:pt x="122" y="207"/>
                  </a:lnTo>
                  <a:lnTo>
                    <a:pt x="102" y="210"/>
                  </a:lnTo>
                  <a:lnTo>
                    <a:pt x="82" y="221"/>
                  </a:lnTo>
                  <a:lnTo>
                    <a:pt x="65" y="232"/>
                  </a:lnTo>
                  <a:lnTo>
                    <a:pt x="48" y="251"/>
                  </a:lnTo>
                  <a:lnTo>
                    <a:pt x="35" y="272"/>
                  </a:lnTo>
                  <a:lnTo>
                    <a:pt x="22" y="297"/>
                  </a:lnTo>
                  <a:lnTo>
                    <a:pt x="12" y="323"/>
                  </a:lnTo>
                  <a:lnTo>
                    <a:pt x="6" y="352"/>
                  </a:lnTo>
                  <a:lnTo>
                    <a:pt x="1" y="383"/>
                  </a:lnTo>
                  <a:lnTo>
                    <a:pt x="0" y="414"/>
                  </a:lnTo>
                  <a:lnTo>
                    <a:pt x="1" y="446"/>
                  </a:lnTo>
                  <a:lnTo>
                    <a:pt x="6" y="477"/>
                  </a:lnTo>
                  <a:lnTo>
                    <a:pt x="12" y="506"/>
                  </a:lnTo>
                  <a:lnTo>
                    <a:pt x="22" y="532"/>
                  </a:lnTo>
                  <a:lnTo>
                    <a:pt x="35" y="557"/>
                  </a:lnTo>
                  <a:lnTo>
                    <a:pt x="48" y="579"/>
                  </a:lnTo>
                  <a:lnTo>
                    <a:pt x="65" y="595"/>
                  </a:lnTo>
                  <a:lnTo>
                    <a:pt x="82" y="608"/>
                  </a:lnTo>
                  <a:lnTo>
                    <a:pt x="102" y="617"/>
                  </a:lnTo>
                  <a:lnTo>
                    <a:pt x="122" y="622"/>
                  </a:lnTo>
                  <a:lnTo>
                    <a:pt x="140" y="622"/>
                  </a:lnTo>
                  <a:lnTo>
                    <a:pt x="160" y="616"/>
                  </a:lnTo>
                </a:path>
              </a:pathLst>
            </a:custGeom>
            <a:solidFill>
              <a:schemeClr val="bg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endParaRPr lang="en-US"/>
            </a:p>
          </p:txBody>
        </p:sp>
        <p:sp>
          <p:nvSpPr>
            <p:cNvPr id="462856" name="Text Box 8"/>
            <p:cNvSpPr txBox="1">
              <a:spLocks noChangeArrowheads="1"/>
            </p:cNvSpPr>
            <p:nvPr/>
          </p:nvSpPr>
          <p:spPr bwMode="auto">
            <a:xfrm>
              <a:off x="2208" y="3311"/>
              <a:ext cx="116" cy="250"/>
            </a:xfrm>
            <a:prstGeom prst="rect">
              <a:avLst/>
            </a:prstGeom>
            <a:noFill/>
            <a:ln w="9525">
              <a:noFill/>
              <a:miter lim="800000"/>
              <a:headEnd/>
              <a:tailEnd/>
            </a:ln>
            <a:effectLst/>
          </p:spPr>
          <p:txBody>
            <a:bodyPr wrap="none" lIns="80010" tIns="40005" rIns="80010" bIns="40005">
              <a:spAutoFit/>
            </a:bodyPr>
            <a:lstStyle/>
            <a:p>
              <a:pPr defTabSz="800100"/>
              <a:endParaRPr lang="en-US" b="1"/>
            </a:p>
          </p:txBody>
        </p:sp>
        <p:pic>
          <p:nvPicPr>
            <p:cNvPr id="462857" name="Picture 9" descr="server"/>
            <p:cNvPicPr>
              <a:picLocks noChangeAspect="1" noChangeArrowheads="1"/>
            </p:cNvPicPr>
            <p:nvPr/>
          </p:nvPicPr>
          <p:blipFill>
            <a:blip r:embed="rId3" cstate="print"/>
            <a:srcRect/>
            <a:stretch>
              <a:fillRect/>
            </a:stretch>
          </p:blipFill>
          <p:spPr bwMode="auto">
            <a:xfrm>
              <a:off x="4896" y="3609"/>
              <a:ext cx="248" cy="375"/>
            </a:xfrm>
            <a:prstGeom prst="rect">
              <a:avLst/>
            </a:prstGeom>
            <a:noFill/>
          </p:spPr>
        </p:pic>
        <p:pic>
          <p:nvPicPr>
            <p:cNvPr id="462858" name="Picture 10" descr="server"/>
            <p:cNvPicPr>
              <a:picLocks noChangeAspect="1" noChangeArrowheads="1"/>
            </p:cNvPicPr>
            <p:nvPr/>
          </p:nvPicPr>
          <p:blipFill>
            <a:blip r:embed="rId3" cstate="print"/>
            <a:srcRect/>
            <a:stretch>
              <a:fillRect/>
            </a:stretch>
          </p:blipFill>
          <p:spPr bwMode="auto">
            <a:xfrm>
              <a:off x="5032" y="2745"/>
              <a:ext cx="248" cy="375"/>
            </a:xfrm>
            <a:prstGeom prst="rect">
              <a:avLst/>
            </a:prstGeom>
            <a:noFill/>
          </p:spPr>
        </p:pic>
        <p:pic>
          <p:nvPicPr>
            <p:cNvPr id="462859" name="Picture 11" descr="server"/>
            <p:cNvPicPr>
              <a:picLocks noChangeAspect="1" noChangeArrowheads="1"/>
            </p:cNvPicPr>
            <p:nvPr/>
          </p:nvPicPr>
          <p:blipFill>
            <a:blip r:embed="rId3" cstate="print"/>
            <a:srcRect/>
            <a:stretch>
              <a:fillRect/>
            </a:stretch>
          </p:blipFill>
          <p:spPr bwMode="auto">
            <a:xfrm>
              <a:off x="472" y="2793"/>
              <a:ext cx="248" cy="375"/>
            </a:xfrm>
            <a:prstGeom prst="rect">
              <a:avLst/>
            </a:prstGeom>
            <a:noFill/>
          </p:spPr>
        </p:pic>
        <p:sp>
          <p:nvSpPr>
            <p:cNvPr id="462860" name="Line 12"/>
            <p:cNvSpPr>
              <a:spLocks noChangeShapeType="1"/>
            </p:cNvSpPr>
            <p:nvPr/>
          </p:nvSpPr>
          <p:spPr bwMode="auto">
            <a:xfrm>
              <a:off x="4608" y="3369"/>
              <a:ext cx="624" cy="0"/>
            </a:xfrm>
            <a:prstGeom prst="line">
              <a:avLst/>
            </a:prstGeom>
            <a:noFill/>
            <a:ln w="57150">
              <a:solidFill>
                <a:schemeClr val="tx1"/>
              </a:solidFill>
              <a:round/>
              <a:headEnd/>
              <a:tailEnd/>
            </a:ln>
            <a:effectLst/>
          </p:spPr>
          <p:txBody>
            <a:bodyPr wrap="none" anchor="ctr"/>
            <a:lstStyle/>
            <a:p>
              <a:endParaRPr lang="en-US"/>
            </a:p>
          </p:txBody>
        </p:sp>
        <p:sp>
          <p:nvSpPr>
            <p:cNvPr id="462861" name="Line 13"/>
            <p:cNvSpPr>
              <a:spLocks noChangeShapeType="1"/>
            </p:cNvSpPr>
            <p:nvPr/>
          </p:nvSpPr>
          <p:spPr bwMode="auto">
            <a:xfrm flipV="1">
              <a:off x="576" y="3177"/>
              <a:ext cx="0" cy="240"/>
            </a:xfrm>
            <a:prstGeom prst="line">
              <a:avLst/>
            </a:prstGeom>
            <a:noFill/>
            <a:ln w="57150">
              <a:solidFill>
                <a:schemeClr val="tx1"/>
              </a:solidFill>
              <a:round/>
              <a:headEnd/>
              <a:tailEnd/>
            </a:ln>
            <a:effectLst/>
          </p:spPr>
          <p:txBody>
            <a:bodyPr wrap="none" anchor="ctr"/>
            <a:lstStyle/>
            <a:p>
              <a:endParaRPr lang="en-US"/>
            </a:p>
          </p:txBody>
        </p:sp>
        <p:sp>
          <p:nvSpPr>
            <p:cNvPr id="462862" name="Line 14"/>
            <p:cNvSpPr>
              <a:spLocks noChangeShapeType="1"/>
            </p:cNvSpPr>
            <p:nvPr/>
          </p:nvSpPr>
          <p:spPr bwMode="auto">
            <a:xfrm flipV="1">
              <a:off x="816" y="3417"/>
              <a:ext cx="0" cy="240"/>
            </a:xfrm>
            <a:prstGeom prst="line">
              <a:avLst/>
            </a:prstGeom>
            <a:noFill/>
            <a:ln w="57150">
              <a:solidFill>
                <a:schemeClr val="tx1"/>
              </a:solidFill>
              <a:round/>
              <a:headEnd/>
              <a:tailEnd/>
            </a:ln>
            <a:effectLst/>
          </p:spPr>
          <p:txBody>
            <a:bodyPr wrap="none" anchor="ctr"/>
            <a:lstStyle/>
            <a:p>
              <a:endParaRPr lang="en-US"/>
            </a:p>
          </p:txBody>
        </p:sp>
        <p:sp>
          <p:nvSpPr>
            <p:cNvPr id="462863" name="Line 15"/>
            <p:cNvSpPr>
              <a:spLocks noChangeShapeType="1"/>
            </p:cNvSpPr>
            <p:nvPr/>
          </p:nvSpPr>
          <p:spPr bwMode="auto">
            <a:xfrm flipV="1">
              <a:off x="4992" y="3369"/>
              <a:ext cx="0" cy="240"/>
            </a:xfrm>
            <a:prstGeom prst="line">
              <a:avLst/>
            </a:prstGeom>
            <a:noFill/>
            <a:ln w="57150">
              <a:solidFill>
                <a:schemeClr val="tx1"/>
              </a:solidFill>
              <a:round/>
              <a:headEnd/>
              <a:tailEnd/>
            </a:ln>
            <a:effectLst/>
          </p:spPr>
          <p:txBody>
            <a:bodyPr wrap="none" anchor="ctr"/>
            <a:lstStyle/>
            <a:p>
              <a:endParaRPr lang="en-US"/>
            </a:p>
          </p:txBody>
        </p:sp>
        <p:sp>
          <p:nvSpPr>
            <p:cNvPr id="462864" name="Line 16"/>
            <p:cNvSpPr>
              <a:spLocks noChangeShapeType="1"/>
            </p:cNvSpPr>
            <p:nvPr/>
          </p:nvSpPr>
          <p:spPr bwMode="auto">
            <a:xfrm flipV="1">
              <a:off x="5136" y="3129"/>
              <a:ext cx="0" cy="240"/>
            </a:xfrm>
            <a:prstGeom prst="line">
              <a:avLst/>
            </a:prstGeom>
            <a:noFill/>
            <a:ln w="57150">
              <a:solidFill>
                <a:schemeClr val="tx1"/>
              </a:solidFill>
              <a:round/>
              <a:headEnd/>
              <a:tailEnd/>
            </a:ln>
            <a:effectLst/>
          </p:spPr>
          <p:txBody>
            <a:bodyPr wrap="none" anchor="ctr"/>
            <a:lstStyle/>
            <a:p>
              <a:endParaRPr lang="en-US"/>
            </a:p>
          </p:txBody>
        </p:sp>
        <p:graphicFrame>
          <p:nvGraphicFramePr>
            <p:cNvPr id="462865" name="Object 17"/>
            <p:cNvGraphicFramePr>
              <a:graphicFrameLocks noChangeAspect="1"/>
            </p:cNvGraphicFramePr>
            <p:nvPr/>
          </p:nvGraphicFramePr>
          <p:xfrm>
            <a:off x="1392" y="3177"/>
            <a:ext cx="345" cy="576"/>
          </p:xfrm>
          <a:graphic>
            <a:graphicData uri="http://schemas.openxmlformats.org/presentationml/2006/ole">
              <p:oleObj spid="_x0000_s13314" name="Clip" r:id="rId4" imgW="1529280" imgH="2286720" progId="">
                <p:embed/>
              </p:oleObj>
            </a:graphicData>
          </a:graphic>
        </p:graphicFrame>
        <p:graphicFrame>
          <p:nvGraphicFramePr>
            <p:cNvPr id="462866" name="Object 18"/>
            <p:cNvGraphicFramePr>
              <a:graphicFrameLocks noChangeAspect="1"/>
            </p:cNvGraphicFramePr>
            <p:nvPr/>
          </p:nvGraphicFramePr>
          <p:xfrm>
            <a:off x="3648" y="3168"/>
            <a:ext cx="345" cy="576"/>
          </p:xfrm>
          <a:graphic>
            <a:graphicData uri="http://schemas.openxmlformats.org/presentationml/2006/ole">
              <p:oleObj spid="_x0000_s13315" name="Clip" r:id="rId5" imgW="1529280" imgH="2286720" progId="">
                <p:embed/>
              </p:oleObj>
            </a:graphicData>
          </a:graphic>
        </p:graphicFrame>
        <p:pic>
          <p:nvPicPr>
            <p:cNvPr id="462867" name="Picture 19" descr="server"/>
            <p:cNvPicPr>
              <a:picLocks noChangeAspect="1" noChangeArrowheads="1"/>
            </p:cNvPicPr>
            <p:nvPr/>
          </p:nvPicPr>
          <p:blipFill>
            <a:blip r:embed="rId3" cstate="print"/>
            <a:srcRect/>
            <a:stretch>
              <a:fillRect/>
            </a:stretch>
          </p:blipFill>
          <p:spPr bwMode="auto">
            <a:xfrm>
              <a:off x="672" y="3648"/>
              <a:ext cx="248" cy="375"/>
            </a:xfrm>
            <a:prstGeom prst="rect">
              <a:avLst/>
            </a:prstGeom>
            <a:noFill/>
          </p:spPr>
        </p:pic>
        <p:sp>
          <p:nvSpPr>
            <p:cNvPr id="462868" name="Line 20"/>
            <p:cNvSpPr>
              <a:spLocks noChangeShapeType="1"/>
            </p:cNvSpPr>
            <p:nvPr/>
          </p:nvSpPr>
          <p:spPr bwMode="auto">
            <a:xfrm>
              <a:off x="528" y="3408"/>
              <a:ext cx="624" cy="0"/>
            </a:xfrm>
            <a:prstGeom prst="line">
              <a:avLst/>
            </a:prstGeom>
            <a:noFill/>
            <a:ln w="57150">
              <a:solidFill>
                <a:schemeClr val="tx1"/>
              </a:solidFill>
              <a:round/>
              <a:headEnd/>
              <a:tailEnd/>
            </a:ln>
            <a:effectLst/>
          </p:spPr>
          <p:txBody>
            <a:bodyPr wrap="none" anchor="ctr"/>
            <a:lstStyle/>
            <a:p>
              <a:endParaRPr lang="en-US"/>
            </a:p>
          </p:txBody>
        </p:sp>
      </p:grpSp>
      <p:sp>
        <p:nvSpPr>
          <p:cNvPr id="462869" name="Rectangle 21"/>
          <p:cNvSpPr>
            <a:spLocks noChangeArrowheads="1"/>
          </p:cNvSpPr>
          <p:nvPr/>
        </p:nvSpPr>
        <p:spPr bwMode="auto">
          <a:xfrm>
            <a:off x="625475" y="4937125"/>
            <a:ext cx="8348663" cy="1298575"/>
          </a:xfrm>
          <a:prstGeom prst="rect">
            <a:avLst/>
          </a:prstGeom>
          <a:noFill/>
          <a:ln w="12700">
            <a:noFill/>
            <a:miter lim="800000"/>
            <a:headEnd type="none" w="sm" len="sm"/>
            <a:tailEnd type="none" w="sm" len="sm"/>
          </a:ln>
          <a:effectLst/>
        </p:spPr>
        <p:txBody>
          <a:bodyPr lIns="80010" tIns="40005" rIns="80010" bIns="40005">
            <a:spAutoFit/>
          </a:bodyPr>
          <a:lstStyle/>
          <a:p>
            <a:pPr defTabSz="800100">
              <a:buFontTx/>
              <a:buChar char="•"/>
            </a:pPr>
            <a:r>
              <a:rPr lang="en-US" sz="1700" b="1">
                <a:latin typeface="Times New Roman" pitchFamily="18" charset="0"/>
              </a:rPr>
              <a:t> </a:t>
            </a:r>
            <a:r>
              <a:rPr lang="en-US" sz="2000">
                <a:latin typeface="Times New Roman" pitchFamily="18" charset="0"/>
              </a:rPr>
              <a:t>Works with the existing IP infrastructure via encapsulation. </a:t>
            </a:r>
          </a:p>
          <a:p>
            <a:pPr defTabSz="800100">
              <a:buFontTx/>
              <a:buChar char="•"/>
            </a:pPr>
            <a:r>
              <a:rPr lang="en-US" sz="2000">
                <a:latin typeface="Times New Roman" pitchFamily="18" charset="0"/>
              </a:rPr>
              <a:t> It secures a packet of data by packaging it inside another packet that is then sent over the Internet.</a:t>
            </a:r>
          </a:p>
          <a:p>
            <a:pPr defTabSz="800100"/>
            <a:endParaRPr lang="en-US" sz="2000">
              <a:latin typeface="Times New Roman" pitchFamily="18" charset="0"/>
            </a:endParaRPr>
          </a:p>
        </p:txBody>
      </p:sp>
      <p:sp>
        <p:nvSpPr>
          <p:cNvPr id="462870" name="Text Box 22"/>
          <p:cNvSpPr txBox="1">
            <a:spLocks noChangeArrowheads="1"/>
          </p:cNvSpPr>
          <p:nvPr/>
        </p:nvSpPr>
        <p:spPr bwMode="auto">
          <a:xfrm>
            <a:off x="3484563" y="3808413"/>
            <a:ext cx="1423987"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a:latin typeface="Times New Roman" pitchFamily="18" charset="0"/>
              </a:rPr>
              <a:t>INTERNET</a:t>
            </a:r>
          </a:p>
        </p:txBody>
      </p:sp>
      <p:sp>
        <p:nvSpPr>
          <p:cNvPr id="462871" name="Text Box 23"/>
          <p:cNvSpPr txBox="1">
            <a:spLocks noChangeArrowheads="1"/>
          </p:cNvSpPr>
          <p:nvPr/>
        </p:nvSpPr>
        <p:spPr bwMode="auto">
          <a:xfrm>
            <a:off x="3405188" y="3017838"/>
            <a:ext cx="1497012" cy="415925"/>
          </a:xfrm>
          <a:prstGeom prst="rect">
            <a:avLst/>
          </a:prstGeom>
          <a:noFill/>
          <a:ln w="12700">
            <a:noFill/>
            <a:miter lim="800000"/>
            <a:headEnd type="none" w="sm" len="sm"/>
            <a:tailEnd type="none" w="sm" len="sm"/>
          </a:ln>
          <a:effectLst/>
        </p:spPr>
        <p:txBody>
          <a:bodyPr wrap="none" lIns="80010" tIns="40005" rIns="80010" bIns="40005">
            <a:spAutoFit/>
          </a:bodyPr>
          <a:lstStyle/>
          <a:p>
            <a:pPr defTabSz="800100"/>
            <a:r>
              <a:rPr lang="en-US" sz="2100" b="1" i="1">
                <a:solidFill>
                  <a:schemeClr val="accent2"/>
                </a:solidFill>
                <a:latin typeface="Times New Roman" pitchFamily="18" charset="0"/>
              </a:rPr>
              <a:t>LAN-2-LAN</a:t>
            </a:r>
          </a:p>
        </p:txBody>
      </p:sp>
      <p:sp>
        <p:nvSpPr>
          <p:cNvPr id="462872" name="Line 24"/>
          <p:cNvSpPr>
            <a:spLocks noChangeShapeType="1"/>
          </p:cNvSpPr>
          <p:nvPr/>
        </p:nvSpPr>
        <p:spPr bwMode="auto">
          <a:xfrm flipV="1">
            <a:off x="649288" y="2922588"/>
            <a:ext cx="7991475" cy="14287"/>
          </a:xfrm>
          <a:prstGeom prst="line">
            <a:avLst/>
          </a:prstGeom>
          <a:noFill/>
          <a:ln w="28575">
            <a:solidFill>
              <a:schemeClr val="tx1"/>
            </a:solidFill>
            <a:round/>
            <a:headEnd/>
            <a:tailEnd/>
          </a:ln>
          <a:effectLst/>
        </p:spPr>
        <p:txBody>
          <a:bodyPr wrap="none" anchor="ctr"/>
          <a:lstStyle/>
          <a:p>
            <a:endParaRPr lang="en-US"/>
          </a:p>
        </p:txBody>
      </p:sp>
      <p:sp>
        <p:nvSpPr>
          <p:cNvPr id="462873" name="Line 25"/>
          <p:cNvSpPr>
            <a:spLocks noChangeShapeType="1"/>
          </p:cNvSpPr>
          <p:nvPr/>
        </p:nvSpPr>
        <p:spPr bwMode="auto">
          <a:xfrm flipV="1">
            <a:off x="649288" y="4943475"/>
            <a:ext cx="7991475" cy="14288"/>
          </a:xfrm>
          <a:prstGeom prst="line">
            <a:avLst/>
          </a:prstGeom>
          <a:noFill/>
          <a:ln w="28575">
            <a:solidFill>
              <a:schemeClr val="tx1"/>
            </a:solidFill>
            <a:round/>
            <a:headEnd/>
            <a:tailEnd/>
          </a:ln>
          <a:effectLst/>
        </p:spPr>
        <p:txBody>
          <a:bodyPr wrap="none" anchor="ctr"/>
          <a:lstStyle/>
          <a:p>
            <a:endParaRPr lang="en-US"/>
          </a:p>
        </p:txBody>
      </p:sp>
      <p:sp>
        <p:nvSpPr>
          <p:cNvPr id="462874" name="Text Box 26"/>
          <p:cNvSpPr txBox="1">
            <a:spLocks noChangeArrowheads="1"/>
          </p:cNvSpPr>
          <p:nvPr/>
        </p:nvSpPr>
        <p:spPr bwMode="auto">
          <a:xfrm>
            <a:off x="2786063" y="4484688"/>
            <a:ext cx="3165475" cy="471487"/>
          </a:xfrm>
          <a:prstGeom prst="rect">
            <a:avLst/>
          </a:prstGeom>
          <a:solidFill>
            <a:srgbClr val="99CC00"/>
          </a:solidFill>
          <a:ln w="12700">
            <a:noFill/>
            <a:miter lim="800000"/>
            <a:headEnd type="none" w="sm" len="sm"/>
            <a:tailEnd type="none" w="sm" len="sm"/>
          </a:ln>
          <a:effectLst/>
        </p:spPr>
        <p:txBody>
          <a:bodyPr wrap="none" lIns="80010" tIns="40005" rIns="80010" bIns="40005">
            <a:spAutoFit/>
          </a:bodyPr>
          <a:lstStyle/>
          <a:p>
            <a:pPr algn="ctr" defTabSz="800100"/>
            <a:r>
              <a:rPr lang="en-US" sz="2500" b="1" i="1">
                <a:solidFill>
                  <a:schemeClr val="accent2"/>
                </a:solidFill>
                <a:effectLst>
                  <a:outerShdw blurRad="38100" dist="38100" dir="2700000" algn="tl">
                    <a:srgbClr val="000000"/>
                  </a:outerShdw>
                </a:effectLst>
                <a:latin typeface="Times New Roman" pitchFamily="18" charset="0"/>
              </a:rPr>
              <a:t>E  N  C  R  Y  P  T  E  D</a:t>
            </a:r>
            <a:endParaRPr lang="en-US" sz="2100" b="1" i="1">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868346"/>
          </a:xfrm>
        </p:spPr>
        <p:txBody>
          <a:bodyPr>
            <a:normAutofit/>
          </a:bodyPr>
          <a:lstStyle/>
          <a:p>
            <a:pPr algn="ctr"/>
            <a:r>
              <a:rPr lang="en-US" b="1" dirty="0" smtClean="0">
                <a:ln w="18415" cmpd="sng">
                  <a:noFill/>
                  <a:prstDash val="solid"/>
                </a:ln>
                <a:solidFill>
                  <a:schemeClr val="tx2"/>
                </a:solidFill>
                <a:effectLst>
                  <a:outerShdw blurRad="63500" dir="3600000" algn="tl" rotWithShape="0">
                    <a:srgbClr val="000000">
                      <a:alpha val="70000"/>
                    </a:srgbClr>
                  </a:outerShdw>
                </a:effectLst>
              </a:rPr>
              <a:t>What are the Types of Cryptography</a:t>
            </a:r>
            <a:endParaRPr lang="en-IN" b="1" dirty="0">
              <a:ln w="18415" cmpd="sng">
                <a:noFill/>
                <a:prstDash val="solid"/>
              </a:ln>
              <a:solidFill>
                <a:schemeClr val="tx2"/>
              </a:solidFill>
              <a:effectLst>
                <a:outerShdw blurRad="63500" dir="3600000" algn="tl" rotWithShape="0">
                  <a:srgbClr val="000000">
                    <a:alpha val="70000"/>
                  </a:srgbClr>
                </a:outerShdw>
              </a:effectLst>
            </a:endParaRPr>
          </a:p>
        </p:txBody>
      </p:sp>
      <p:sp>
        <p:nvSpPr>
          <p:cNvPr id="5" name="Content Placeholder 4"/>
          <p:cNvSpPr>
            <a:spLocks noGrp="1"/>
          </p:cNvSpPr>
          <p:nvPr>
            <p:ph idx="1"/>
          </p:nvPr>
        </p:nvSpPr>
        <p:spPr>
          <a:xfrm>
            <a:off x="251520" y="1071546"/>
            <a:ext cx="8478114" cy="5572164"/>
          </a:xfrm>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Symmetric Key Cryptography (Secret Key Cryptography)</a:t>
            </a:r>
          </a:p>
          <a:p>
            <a:pPr lvl="1"/>
            <a:r>
              <a:rPr lang="en-US" sz="2300" b="1" dirty="0" smtClean="0"/>
              <a:t>Same Key is used by both parties</a:t>
            </a:r>
          </a:p>
          <a:p>
            <a:pPr lvl="1">
              <a:buNone/>
            </a:pPr>
            <a:r>
              <a:rPr lang="en-US" sz="2300" b="1" dirty="0" smtClean="0"/>
              <a:t>Advantages</a:t>
            </a:r>
          </a:p>
          <a:p>
            <a:pPr marL="914400" lvl="1" indent="-457200">
              <a:buFont typeface="+mj-lt"/>
              <a:buAutoNum type="arabicPeriod"/>
            </a:pPr>
            <a:r>
              <a:rPr lang="en-US" sz="2300" b="1" dirty="0" smtClean="0"/>
              <a:t>Simpler and Faster</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Less Secured</a:t>
            </a:r>
          </a:p>
          <a:p>
            <a:pPr>
              <a:buNone/>
            </a:pPr>
            <a:endParaRPr lang="en-US" sz="2300" b="1" dirty="0" smtClean="0"/>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endParaRPr lang="en-US" sz="2300" b="1" dirty="0"/>
          </a:p>
        </p:txBody>
      </p:sp>
      <p:pic>
        <p:nvPicPr>
          <p:cNvPr id="2050" name="Picture 2"/>
          <p:cNvPicPr>
            <a:picLocks noChangeAspect="1" noChangeArrowheads="1"/>
          </p:cNvPicPr>
          <p:nvPr/>
        </p:nvPicPr>
        <p:blipFill>
          <a:blip r:embed="rId2" cstate="print"/>
          <a:srcRect/>
          <a:stretch>
            <a:fillRect/>
          </a:stretch>
        </p:blipFill>
        <p:spPr bwMode="auto">
          <a:xfrm>
            <a:off x="3707904" y="2996952"/>
            <a:ext cx="4754768" cy="34094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fade thruBlk="1"/>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76DF1F9-87F2-48D9-8CC3-CB789E47C526}" type="slidenum">
              <a:rPr lang="en-US"/>
              <a:pPr/>
              <a:t>140</a:t>
            </a:fld>
            <a:endParaRPr lang="en-US"/>
          </a:p>
        </p:txBody>
      </p:sp>
      <p:sp>
        <p:nvSpPr>
          <p:cNvPr id="463874" name="Rectangle 2"/>
          <p:cNvSpPr>
            <a:spLocks noGrp="1" noRot="1" noChangeArrowheads="1"/>
          </p:cNvSpPr>
          <p:nvPr>
            <p:ph type="title"/>
          </p:nvPr>
        </p:nvSpPr>
        <p:spPr/>
        <p:txBody>
          <a:bodyPr/>
          <a:lstStyle/>
          <a:p>
            <a:r>
              <a:rPr lang="en-US"/>
              <a:t>IPSec Modes</a:t>
            </a:r>
          </a:p>
        </p:txBody>
      </p:sp>
      <p:sp>
        <p:nvSpPr>
          <p:cNvPr id="463875" name="Rectangle 3"/>
          <p:cNvSpPr>
            <a:spLocks noGrp="1" noRot="1" noChangeArrowheads="1"/>
          </p:cNvSpPr>
          <p:nvPr>
            <p:ph type="body" idx="1"/>
          </p:nvPr>
        </p:nvSpPr>
        <p:spPr/>
        <p:txBody>
          <a:bodyPr/>
          <a:lstStyle/>
          <a:p>
            <a:r>
              <a:rPr lang="en-US" sz="2800" i="1" dirty="0"/>
              <a:t>Transport Mode </a:t>
            </a:r>
            <a:r>
              <a:rPr lang="en-US" sz="2800" dirty="0"/>
              <a:t>– protects only the payload portion of sent IP packet (I.e. not the header)</a:t>
            </a:r>
            <a:endParaRPr lang="en-US" sz="2800" i="1" dirty="0"/>
          </a:p>
          <a:p>
            <a:r>
              <a:rPr lang="en-US" sz="2800" i="1" dirty="0"/>
              <a:t>Tunnel Mode – </a:t>
            </a:r>
            <a:r>
              <a:rPr lang="en-US" sz="2800" dirty="0"/>
              <a:t>protects the entire header and payload of the </a:t>
            </a:r>
            <a:r>
              <a:rPr lang="en-US" sz="2800" dirty="0" smtClean="0"/>
              <a:t>packet</a:t>
            </a:r>
            <a:endParaRPr lang="en-US" sz="28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rrowheads="1"/>
          </p:cNvSpPr>
          <p:nvPr>
            <p:ph type="title"/>
          </p:nvPr>
        </p:nvSpPr>
        <p:spPr/>
        <p:txBody>
          <a:bodyPr/>
          <a:lstStyle/>
          <a:p>
            <a:r>
              <a:rPr lang="en-US"/>
              <a:t>VPN Assessment</a:t>
            </a:r>
          </a:p>
        </p:txBody>
      </p:sp>
      <p:sp>
        <p:nvSpPr>
          <p:cNvPr id="464899" name="Rectangle 3"/>
          <p:cNvSpPr>
            <a:spLocks noGrp="1" noRot="1" noChangeArrowheads="1"/>
          </p:cNvSpPr>
          <p:nvPr>
            <p:ph type="body" idx="1"/>
          </p:nvPr>
        </p:nvSpPr>
        <p:spPr>
          <a:xfrm>
            <a:off x="381000" y="1447800"/>
            <a:ext cx="8512175" cy="4565650"/>
          </a:xfrm>
        </p:spPr>
        <p:txBody>
          <a:bodyPr/>
          <a:lstStyle/>
          <a:p>
            <a:pPr>
              <a:lnSpc>
                <a:spcPts val="6000"/>
              </a:lnSpc>
            </a:pPr>
            <a:r>
              <a:rPr lang="en-US" dirty="0"/>
              <a:t> Security Considerations.</a:t>
            </a:r>
          </a:p>
          <a:p>
            <a:pPr>
              <a:lnSpc>
                <a:spcPts val="6000"/>
              </a:lnSpc>
            </a:pPr>
            <a:r>
              <a:rPr lang="en-US" dirty="0"/>
              <a:t> Scalability Considerations.</a:t>
            </a:r>
          </a:p>
          <a:p>
            <a:pPr>
              <a:lnSpc>
                <a:spcPts val="6000"/>
              </a:lnSpc>
            </a:pPr>
            <a:r>
              <a:rPr lang="en-US" dirty="0"/>
              <a:t> Support &amp; Management Considerations.</a:t>
            </a:r>
          </a:p>
          <a:p>
            <a:pPr>
              <a:lnSpc>
                <a:spcPts val="6000"/>
              </a:lnSpc>
            </a:pPr>
            <a:r>
              <a:rPr lang="en-US" dirty="0"/>
              <a:t>  Cost Considerations.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Asymmetric Key Cryptography (Public Key Cryptography)</a:t>
            </a:r>
          </a:p>
          <a:p>
            <a:pPr lvl="1"/>
            <a:r>
              <a:rPr lang="en-US" sz="2300" b="1" dirty="0" smtClean="0"/>
              <a:t>2 different keys are used</a:t>
            </a:r>
          </a:p>
          <a:p>
            <a:pPr lvl="1"/>
            <a:r>
              <a:rPr lang="en-US" sz="2300" b="1" dirty="0" smtClean="0"/>
              <a:t>Users get the Key from an Certificate Authority</a:t>
            </a:r>
          </a:p>
          <a:p>
            <a:pPr lvl="1">
              <a:buNone/>
            </a:pPr>
            <a:endParaRPr lang="en-US" sz="2300" b="1" dirty="0" smtClean="0"/>
          </a:p>
          <a:p>
            <a:pPr lvl="1">
              <a:buNone/>
            </a:pPr>
            <a:r>
              <a:rPr lang="en-US" sz="2300" b="1" dirty="0" smtClean="0"/>
              <a:t>Advantages</a:t>
            </a:r>
          </a:p>
          <a:p>
            <a:pPr marL="914400" lvl="1" indent="-457200">
              <a:buFont typeface="+mj-lt"/>
              <a:buAutoNum type="arabicPeriod"/>
            </a:pPr>
            <a:r>
              <a:rPr lang="en-US" sz="2300" b="1" dirty="0" smtClean="0"/>
              <a:t>More Secured</a:t>
            </a:r>
          </a:p>
          <a:p>
            <a:pPr marL="914400" lvl="1" indent="-457200">
              <a:buFont typeface="+mj-lt"/>
              <a:buAutoNum type="arabicPeriod"/>
            </a:pPr>
            <a:r>
              <a:rPr lang="en-US" sz="2300" b="1" dirty="0" smtClean="0"/>
              <a:t>Authentication</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Relatively Complex</a:t>
            </a:r>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p>
          <a:p>
            <a:pPr>
              <a:buNone/>
            </a:pPr>
            <a:endParaRPr lang="en-US" sz="2300" b="1" dirty="0"/>
          </a:p>
        </p:txBody>
      </p:sp>
      <p:pic>
        <p:nvPicPr>
          <p:cNvPr id="3074" name="Picture 2"/>
          <p:cNvPicPr>
            <a:picLocks noChangeAspect="1" noChangeArrowheads="1"/>
          </p:cNvPicPr>
          <p:nvPr/>
        </p:nvPicPr>
        <p:blipFill>
          <a:blip r:embed="rId2" cstate="print"/>
          <a:srcRect/>
          <a:stretch>
            <a:fillRect/>
          </a:stretch>
        </p:blipFill>
        <p:spPr bwMode="auto">
          <a:xfrm>
            <a:off x="4366964" y="2711921"/>
            <a:ext cx="4381500" cy="33813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style>
          <a:lnRef idx="2">
            <a:schemeClr val="accent5"/>
          </a:lnRef>
          <a:fillRef idx="1">
            <a:schemeClr val="lt1"/>
          </a:fillRef>
          <a:effectRef idx="0">
            <a:schemeClr val="accent5"/>
          </a:effectRef>
          <a:fontRef idx="minor">
            <a:schemeClr val="dk1"/>
          </a:fontRef>
        </p:style>
        <p:txBody>
          <a:bodyPr>
            <a:normAutofit/>
          </a:bodyPr>
          <a:lstStyle/>
          <a:p>
            <a:r>
              <a:rPr lang="en-US" sz="2200" b="1" dirty="0" smtClean="0"/>
              <a:t>What is a Key</a:t>
            </a:r>
          </a:p>
          <a:p>
            <a:pPr lvl="1"/>
            <a:r>
              <a:rPr lang="en-US" sz="2200" b="1" dirty="0" smtClean="0"/>
              <a:t> In cryptography, a key is a variable value that is applied using an algorithm to a string or block of unencrypted text to produce encrypted text, or to decrypt encrypted text. The length of the key is a factor in considering how difficult it will be to decrypt the text in a given message.</a:t>
            </a:r>
          </a:p>
          <a:p>
            <a:pPr lvl="1"/>
            <a:endParaRPr lang="en-US" sz="2200" b="1" dirty="0" smtClean="0"/>
          </a:p>
          <a:p>
            <a:r>
              <a:rPr lang="en-US" sz="2200" b="1" dirty="0" smtClean="0"/>
              <a:t>What is a Block Cipher?</a:t>
            </a:r>
          </a:p>
          <a:p>
            <a:pPr lvl="1"/>
            <a:r>
              <a:rPr lang="en-US" sz="2200" b="1" dirty="0" smtClean="0"/>
              <a:t>A method of encrypting / decrypting data</a:t>
            </a:r>
          </a:p>
          <a:p>
            <a:pPr lvl="1"/>
            <a:r>
              <a:rPr lang="en-US" sz="2200" b="1" dirty="0" smtClean="0"/>
              <a:t>Key is used for encryption / decryption.</a:t>
            </a:r>
          </a:p>
          <a:p>
            <a:pPr lvl="1"/>
            <a:r>
              <a:rPr lang="en-US" sz="2200" b="1" dirty="0" smtClean="0"/>
              <a:t>Same size of I/P and O/P</a:t>
            </a:r>
          </a:p>
          <a:p>
            <a:pPr lvl="1">
              <a:buNone/>
            </a:pPr>
            <a:endParaRPr lang="en-US" sz="2200" b="1" dirty="0" smtClean="0"/>
          </a:p>
          <a:p>
            <a:r>
              <a:rPr lang="en-US" sz="2200" b="1" dirty="0" smtClean="0"/>
              <a:t>What is Initialization Vector?</a:t>
            </a:r>
          </a:p>
          <a:p>
            <a:pPr lvl="1"/>
            <a:r>
              <a:rPr lang="en-US" sz="2200" b="1" dirty="0" smtClean="0"/>
              <a:t>An initialization vector (IV) is an arbitrary number that can be used along with a secret key for data encryption.</a:t>
            </a:r>
          </a:p>
          <a:p>
            <a:pPr lvl="1"/>
            <a:r>
              <a:rPr lang="en-US" sz="2200" b="1" dirty="0" smtClean="0"/>
              <a:t>It is a group of hex values.</a:t>
            </a:r>
          </a:p>
          <a:p>
            <a:pPr lvl="1">
              <a:buNone/>
            </a:pPr>
            <a:endParaRPr lang="en-US" sz="2200" b="1" dirty="0" smtClean="0"/>
          </a:p>
          <a:p>
            <a:pPr lvl="1"/>
            <a:endParaRPr lang="en-US" sz="2200" b="1" dirty="0" smtClean="0"/>
          </a:p>
          <a:p>
            <a:pPr lvl="1">
              <a:buNone/>
            </a:pPr>
            <a:endParaRPr lang="en-US" sz="2200" b="1" dirty="0" smtClean="0"/>
          </a:p>
        </p:txBody>
      </p:sp>
      <p:pic>
        <p:nvPicPr>
          <p:cNvPr id="4098" name="Picture 2"/>
          <p:cNvPicPr>
            <a:picLocks noChangeAspect="1" noChangeArrowheads="1"/>
          </p:cNvPicPr>
          <p:nvPr/>
        </p:nvPicPr>
        <p:blipFill>
          <a:blip r:embed="rId2" cstate="print"/>
          <a:srcRect/>
          <a:stretch>
            <a:fillRect/>
          </a:stretch>
        </p:blipFill>
        <p:spPr bwMode="auto">
          <a:xfrm>
            <a:off x="6956315" y="2571744"/>
            <a:ext cx="1072069" cy="2071702"/>
          </a:xfrm>
          <a:prstGeom prst="rect">
            <a:avLst/>
          </a:prstGeom>
          <a:noFill/>
          <a:ln w="9525">
            <a:noFill/>
            <a:miter lim="800000"/>
            <a:headEnd/>
            <a:tailEnd/>
          </a:ln>
          <a:effectLst/>
        </p:spPr>
      </p:pic>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85800" y="2286000"/>
            <a:ext cx="7772400" cy="1362075"/>
          </a:xfrm>
        </p:spPr>
        <p:txBody>
          <a:bodyPr/>
          <a:lstStyle/>
          <a:p>
            <a:pPr algn="ctr"/>
            <a:r>
              <a:rPr lang="en-US" cap="none" dirty="0" smtClean="0">
                <a:solidFill>
                  <a:schemeClr val="tx1"/>
                </a:solidFill>
              </a:rPr>
              <a:t>Encryption Methodologies</a:t>
            </a:r>
            <a:endParaRPr lang="en-US" cap="none"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Substitution Cipher</a:t>
            </a:r>
          </a:p>
        </p:txBody>
      </p:sp>
      <p:sp>
        <p:nvSpPr>
          <p:cNvPr id="517123" name="Rectangle 3"/>
          <p:cNvSpPr>
            <a:spLocks noGrp="1" noChangeArrowheads="1"/>
          </p:cNvSpPr>
          <p:nvPr>
            <p:ph type="body" idx="1"/>
          </p:nvPr>
        </p:nvSpPr>
        <p:spPr>
          <a:xfrm>
            <a:off x="228600" y="1295400"/>
            <a:ext cx="8077200" cy="4419600"/>
          </a:xfrm>
        </p:spPr>
        <p:txBody>
          <a:bodyPr/>
          <a:lstStyle/>
          <a:p>
            <a:pPr>
              <a:lnSpc>
                <a:spcPct val="90000"/>
              </a:lnSpc>
            </a:pPr>
            <a:r>
              <a:rPr lang="en-US" sz="2800" dirty="0"/>
              <a:t>Plaintext characters are substituted to form </a:t>
            </a:r>
            <a:r>
              <a:rPr lang="en-US" sz="2800" dirty="0" err="1"/>
              <a:t>ciphertext</a:t>
            </a:r>
            <a:endParaRPr lang="en-US" sz="2800" dirty="0"/>
          </a:p>
          <a:p>
            <a:pPr lvl="1">
              <a:lnSpc>
                <a:spcPct val="90000"/>
              </a:lnSpc>
            </a:pPr>
            <a:r>
              <a:rPr lang="en-US" sz="2400" dirty="0"/>
              <a:t>“A” becomes “R”, “B” becomes “G”, etc.</a:t>
            </a:r>
          </a:p>
          <a:p>
            <a:pPr lvl="1">
              <a:lnSpc>
                <a:spcPct val="90000"/>
              </a:lnSpc>
            </a:pPr>
            <a:r>
              <a:rPr lang="en-US" sz="2400" dirty="0"/>
              <a:t>Character rotation</a:t>
            </a:r>
          </a:p>
          <a:p>
            <a:pPr lvl="2">
              <a:lnSpc>
                <a:spcPct val="90000"/>
              </a:lnSpc>
            </a:pPr>
            <a:r>
              <a:rPr lang="en-US" sz="2000" dirty="0"/>
              <a:t>Caesar rotated three to the right </a:t>
            </a:r>
            <a:br>
              <a:rPr lang="en-US" sz="2000" dirty="0"/>
            </a:br>
            <a:r>
              <a:rPr lang="en-US" sz="2000" dirty="0"/>
              <a:t>(A &gt; D, B &gt; E, C &gt; F, etc.)</a:t>
            </a:r>
          </a:p>
          <a:p>
            <a:pPr lvl="1">
              <a:lnSpc>
                <a:spcPct val="90000"/>
              </a:lnSpc>
            </a:pPr>
            <a:r>
              <a:rPr lang="en-US" sz="2400" dirty="0"/>
              <a:t>A table or formula is used</a:t>
            </a:r>
          </a:p>
          <a:p>
            <a:pPr lvl="1">
              <a:lnSpc>
                <a:spcPct val="90000"/>
              </a:lnSpc>
            </a:pPr>
            <a:r>
              <a:rPr lang="en-US" sz="2400" dirty="0"/>
              <a:t>ROT13 is a Caesar cipher</a:t>
            </a:r>
          </a:p>
          <a:p>
            <a:pPr lvl="1">
              <a:lnSpc>
                <a:spcPct val="90000"/>
              </a:lnSpc>
            </a:pPr>
            <a:r>
              <a:rPr lang="en-US" sz="2400" dirty="0" smtClean="0"/>
              <a:t>Subject </a:t>
            </a:r>
            <a:r>
              <a:rPr lang="en-US" sz="2400" dirty="0"/>
              <a:t>to </a:t>
            </a:r>
            <a:r>
              <a:rPr lang="en-US" sz="2400" i="1" dirty="0"/>
              <a:t>frequency analysis</a:t>
            </a:r>
            <a:r>
              <a:rPr lang="en-US" sz="2400" dirty="0"/>
              <a:t> </a:t>
            </a:r>
            <a:br>
              <a:rPr lang="en-US" sz="2400" dirty="0"/>
            </a:br>
            <a:r>
              <a:rPr lang="en-US" sz="2400" dirty="0"/>
              <a:t>attack</a:t>
            </a:r>
          </a:p>
        </p:txBody>
      </p:sp>
      <p:pic>
        <p:nvPicPr>
          <p:cNvPr id="517124" name="Picture 4"/>
          <p:cNvPicPr>
            <a:picLocks noChangeAspect="1" noChangeArrowheads="1"/>
          </p:cNvPicPr>
          <p:nvPr/>
        </p:nvPicPr>
        <p:blipFill>
          <a:blip r:embed="rId2" cstate="print"/>
          <a:srcRect/>
          <a:stretch>
            <a:fillRect/>
          </a:stretch>
        </p:blipFill>
        <p:spPr bwMode="auto">
          <a:xfrm>
            <a:off x="5176736" y="2590800"/>
            <a:ext cx="3891064"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762000" y="609600"/>
            <a:ext cx="7848600" cy="533400"/>
          </a:xfrm>
        </p:spPr>
        <p:txBody>
          <a:bodyPr>
            <a:normAutofit fontScale="90000"/>
          </a:bodyPr>
          <a:lstStyle/>
          <a:p>
            <a:r>
              <a:rPr lang="en-US" dirty="0"/>
              <a:t>Transposition Cipher</a:t>
            </a:r>
          </a:p>
        </p:txBody>
      </p:sp>
      <p:sp>
        <p:nvSpPr>
          <p:cNvPr id="518147" name="Rectangle 3"/>
          <p:cNvSpPr>
            <a:spLocks noGrp="1" noChangeArrowheads="1"/>
          </p:cNvSpPr>
          <p:nvPr>
            <p:ph type="body" sz="half" idx="1"/>
          </p:nvPr>
        </p:nvSpPr>
        <p:spPr>
          <a:xfrm>
            <a:off x="228600" y="1379537"/>
            <a:ext cx="8686800" cy="4487863"/>
          </a:xfrm>
        </p:spPr>
        <p:txBody>
          <a:bodyPr/>
          <a:lstStyle/>
          <a:p>
            <a:r>
              <a:rPr lang="en-US" sz="2800" dirty="0"/>
              <a:t>Plaintext messages are transposed into </a:t>
            </a:r>
            <a:r>
              <a:rPr lang="en-US" sz="2800" dirty="0" err="1"/>
              <a:t>ciphertext</a:t>
            </a:r>
            <a:endParaRPr lang="en-US" sz="2800" dirty="0"/>
          </a:p>
          <a:p>
            <a:r>
              <a:rPr lang="en-US" sz="2400" dirty="0" smtClean="0"/>
              <a:t>Plaintext</a:t>
            </a:r>
            <a:r>
              <a:rPr lang="en-US" sz="2400" dirty="0"/>
              <a:t>: </a:t>
            </a:r>
            <a:br>
              <a:rPr lang="en-US" sz="2400" dirty="0"/>
            </a:br>
            <a:r>
              <a:rPr lang="en-US" sz="2400" dirty="0">
                <a:solidFill>
                  <a:srgbClr val="C00000"/>
                </a:solidFill>
              </a:rPr>
              <a:t>ATTACK AT ONCE VIA </a:t>
            </a:r>
            <a:br>
              <a:rPr lang="en-US" sz="2400" dirty="0">
                <a:solidFill>
                  <a:srgbClr val="C00000"/>
                </a:solidFill>
              </a:rPr>
            </a:br>
            <a:r>
              <a:rPr lang="en-US" sz="2400" dirty="0">
                <a:solidFill>
                  <a:srgbClr val="C00000"/>
                </a:solidFill>
              </a:rPr>
              <a:t>NORTH BRIDGE</a:t>
            </a:r>
          </a:p>
          <a:p>
            <a:pPr lvl="1"/>
            <a:r>
              <a:rPr lang="en-US" sz="2000" dirty="0"/>
              <a:t>Write into columns going down</a:t>
            </a:r>
          </a:p>
          <a:p>
            <a:pPr lvl="1"/>
            <a:r>
              <a:rPr lang="en-US" sz="2000" dirty="0"/>
              <a:t>Read from columns to the </a:t>
            </a:r>
            <a:r>
              <a:rPr lang="en-US" sz="2000" dirty="0" smtClean="0"/>
              <a:t>right</a:t>
            </a:r>
          </a:p>
          <a:p>
            <a:pPr lvl="1"/>
            <a:endParaRPr lang="en-US" sz="2000" dirty="0" smtClean="0"/>
          </a:p>
          <a:p>
            <a:r>
              <a:rPr lang="en-US" sz="2400" dirty="0" err="1" smtClean="0"/>
              <a:t>Ciphertext</a:t>
            </a:r>
            <a:r>
              <a:rPr lang="en-US" sz="2400" dirty="0" smtClean="0"/>
              <a:t>:</a:t>
            </a:r>
          </a:p>
          <a:p>
            <a:pPr>
              <a:buFontTx/>
              <a:buNone/>
            </a:pPr>
            <a:r>
              <a:rPr lang="en-US" sz="2400" dirty="0" smtClean="0">
                <a:solidFill>
                  <a:srgbClr val="C00000"/>
                </a:solidFill>
              </a:rPr>
              <a:t>	AKCNBTAEORTTVRIAOITDCNAHG</a:t>
            </a:r>
          </a:p>
          <a:p>
            <a:pPr lvl="1"/>
            <a:r>
              <a:rPr lang="en-US" sz="2000" dirty="0" smtClean="0"/>
              <a:t>Subject to </a:t>
            </a:r>
            <a:r>
              <a:rPr lang="en-US" sz="2000" i="1" dirty="0" smtClean="0"/>
              <a:t>frequency analysis</a:t>
            </a:r>
            <a:r>
              <a:rPr lang="en-US" sz="2000" dirty="0" smtClean="0"/>
              <a:t> </a:t>
            </a:r>
            <a:br>
              <a:rPr lang="en-US" sz="2000" dirty="0" smtClean="0"/>
            </a:br>
            <a:r>
              <a:rPr lang="en-US" sz="2000" dirty="0" smtClean="0"/>
              <a:t>attack</a:t>
            </a:r>
          </a:p>
          <a:p>
            <a:pPr lvl="1"/>
            <a:endParaRPr lang="en-US" sz="2000" dirty="0"/>
          </a:p>
        </p:txBody>
      </p:sp>
      <p:graphicFrame>
        <p:nvGraphicFramePr>
          <p:cNvPr id="518148" name="Group 4"/>
          <p:cNvGraphicFramePr>
            <a:graphicFrameLocks noGrp="1"/>
          </p:cNvGraphicFramePr>
          <p:nvPr>
            <p:ph sz="half" idx="2"/>
          </p:nvPr>
        </p:nvGraphicFramePr>
        <p:xfrm>
          <a:off x="6096001" y="2057400"/>
          <a:ext cx="2895599" cy="2438400"/>
        </p:xfrm>
        <a:graphic>
          <a:graphicData uri="http://schemas.openxmlformats.org/drawingml/2006/table">
            <a:tbl>
              <a:tblPr/>
              <a:tblGrid>
                <a:gridCol w="580048"/>
                <a:gridCol w="577728"/>
                <a:gridCol w="580048"/>
                <a:gridCol w="577727"/>
                <a:gridCol w="580048"/>
              </a:tblGrid>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K</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V</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G</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Security</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dirty="0" smtClean="0"/>
              <a:t>• </a:t>
            </a:r>
            <a:r>
              <a:rPr lang="en-US" dirty="0"/>
              <a:t>Computer Security</a:t>
            </a:r>
          </a:p>
          <a:p>
            <a:pPr>
              <a:buNone/>
            </a:pPr>
            <a:r>
              <a:rPr lang="en-US" dirty="0"/>
              <a:t>– generic name for the collection of tools designed to protect data </a:t>
            </a:r>
            <a:r>
              <a:rPr lang="en-US" dirty="0" smtClean="0"/>
              <a:t>and to </a:t>
            </a:r>
            <a:r>
              <a:rPr lang="en-US" dirty="0"/>
              <a:t>thwart hackers</a:t>
            </a:r>
          </a:p>
          <a:p>
            <a:pPr>
              <a:buNone/>
            </a:pPr>
            <a:r>
              <a:rPr lang="en-US" dirty="0"/>
              <a:t>• Network Security</a:t>
            </a:r>
          </a:p>
          <a:p>
            <a:pPr>
              <a:buNone/>
            </a:pPr>
            <a:r>
              <a:rPr lang="en-US" dirty="0"/>
              <a:t>– measures to protect data during </a:t>
            </a:r>
            <a:r>
              <a:rPr lang="en-US" dirty="0" smtClean="0"/>
              <a:t>their transmission</a:t>
            </a:r>
            <a:endParaRPr lang="en-US" dirty="0"/>
          </a:p>
          <a:p>
            <a:pPr>
              <a:buNone/>
            </a:pPr>
            <a:r>
              <a:rPr lang="en-US" dirty="0" smtClean="0"/>
              <a:t>•  </a:t>
            </a:r>
            <a:r>
              <a:rPr lang="en-US" dirty="0"/>
              <a:t>Internet Security</a:t>
            </a:r>
          </a:p>
          <a:p>
            <a:pPr>
              <a:buNone/>
            </a:pPr>
            <a:r>
              <a:rPr lang="en-US" dirty="0"/>
              <a:t>– measures to protect data during </a:t>
            </a:r>
            <a:r>
              <a:rPr lang="en-US" dirty="0" smtClean="0"/>
              <a:t>their transmission </a:t>
            </a:r>
            <a:r>
              <a:rPr lang="en-US" dirty="0"/>
              <a:t>over a </a:t>
            </a:r>
            <a:r>
              <a:rPr lang="en-US" dirty="0" smtClean="0"/>
              <a:t>collection of </a:t>
            </a:r>
            <a:r>
              <a:rPr lang="en-US" dirty="0"/>
              <a:t>interconnected networks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990600" y="609600"/>
            <a:ext cx="7620000" cy="533400"/>
          </a:xfrm>
        </p:spPr>
        <p:txBody>
          <a:bodyPr>
            <a:normAutofit fontScale="90000"/>
          </a:bodyPr>
          <a:lstStyle/>
          <a:p>
            <a:r>
              <a:rPr lang="en-US" dirty="0" smtClean="0"/>
              <a:t>Mono-alphabetic </a:t>
            </a:r>
            <a:r>
              <a:rPr lang="en-US" dirty="0"/>
              <a:t>Cipher</a:t>
            </a:r>
          </a:p>
        </p:txBody>
      </p:sp>
      <p:sp>
        <p:nvSpPr>
          <p:cNvPr id="520195" name="Rectangle 3"/>
          <p:cNvSpPr>
            <a:spLocks noGrp="1" noChangeArrowheads="1"/>
          </p:cNvSpPr>
          <p:nvPr>
            <p:ph type="body" sz="half" idx="1"/>
          </p:nvPr>
        </p:nvSpPr>
        <p:spPr>
          <a:xfrm>
            <a:off x="228600" y="1371600"/>
            <a:ext cx="8686800" cy="4114800"/>
          </a:xfrm>
          <a:noFill/>
        </p:spPr>
        <p:txBody>
          <a:bodyPr>
            <a:normAutofit/>
          </a:bodyPr>
          <a:lstStyle/>
          <a:p>
            <a:r>
              <a:rPr lang="en-US" sz="2800" dirty="0"/>
              <a:t>One alphabetic character is substituted </a:t>
            </a:r>
            <a:br>
              <a:rPr lang="en-US" sz="2800" dirty="0"/>
            </a:br>
            <a:r>
              <a:rPr lang="en-US" sz="2800" dirty="0"/>
              <a:t>or another</a:t>
            </a:r>
          </a:p>
          <a:p>
            <a:pPr lvl="1"/>
            <a:r>
              <a:rPr lang="en-US" sz="2400" dirty="0"/>
              <a:t>Caesar </a:t>
            </a:r>
            <a:r>
              <a:rPr lang="en-US" sz="2400" dirty="0" smtClean="0"/>
              <a:t>right-three shift</a:t>
            </a:r>
            <a:r>
              <a:rPr lang="en-US" sz="2400" dirty="0"/>
              <a:t>:</a:t>
            </a:r>
          </a:p>
          <a:p>
            <a:pPr lvl="1"/>
            <a:r>
              <a:rPr lang="en-US" sz="2400" dirty="0" smtClean="0"/>
              <a:t>Or </a:t>
            </a:r>
            <a:r>
              <a:rPr lang="en-US" sz="2400" dirty="0"/>
              <a:t>a more random </a:t>
            </a:r>
            <a:r>
              <a:rPr lang="en-US" sz="2400" dirty="0" smtClean="0"/>
              <a:t> scheme:</a:t>
            </a:r>
          </a:p>
          <a:p>
            <a:pPr lvl="1"/>
            <a:endParaRPr lang="en-US" sz="2400" dirty="0" smtClean="0"/>
          </a:p>
          <a:p>
            <a:pPr lvl="1"/>
            <a:endParaRPr lang="en-US" sz="2400" dirty="0" smtClean="0"/>
          </a:p>
          <a:p>
            <a:pPr lvl="1"/>
            <a:endParaRPr lang="en-US" sz="2400" dirty="0" smtClean="0"/>
          </a:p>
          <a:p>
            <a:pPr lvl="1"/>
            <a:endParaRPr lang="en-US" sz="2400" dirty="0"/>
          </a:p>
          <a:p>
            <a:r>
              <a:rPr lang="en-US" sz="2800" dirty="0" smtClean="0"/>
              <a:t>Subject </a:t>
            </a:r>
            <a:r>
              <a:rPr lang="en-US" sz="2800" dirty="0"/>
              <a:t>to </a:t>
            </a:r>
            <a:r>
              <a:rPr lang="en-US" sz="2800" i="1" dirty="0"/>
              <a:t>frequency analysis</a:t>
            </a:r>
            <a:r>
              <a:rPr lang="en-US" sz="2800" dirty="0"/>
              <a:t> attack</a:t>
            </a:r>
          </a:p>
        </p:txBody>
      </p:sp>
      <p:graphicFrame>
        <p:nvGraphicFramePr>
          <p:cNvPr id="520196" name="Group 4"/>
          <p:cNvGraphicFramePr>
            <a:graphicFrameLocks noGrp="1"/>
          </p:cNvGraphicFramePr>
          <p:nvPr>
            <p:ph sz="quarter" idx="2"/>
          </p:nvPr>
        </p:nvGraphicFramePr>
        <p:xfrm>
          <a:off x="762000" y="3429000"/>
          <a:ext cx="3879850" cy="792480"/>
        </p:xfrm>
        <a:graphic>
          <a:graphicData uri="http://schemas.openxmlformats.org/drawingml/2006/table">
            <a:tbl>
              <a:tblPr/>
              <a:tblGrid>
                <a:gridCol w="323850"/>
                <a:gridCol w="322263"/>
                <a:gridCol w="323850"/>
                <a:gridCol w="323850"/>
                <a:gridCol w="322262"/>
                <a:gridCol w="323850"/>
                <a:gridCol w="323850"/>
                <a:gridCol w="322263"/>
                <a:gridCol w="323850"/>
                <a:gridCol w="323850"/>
                <a:gridCol w="322262"/>
                <a:gridCol w="323850"/>
              </a:tblGrid>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K</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0237" name="Group 45"/>
          <p:cNvGraphicFramePr>
            <a:graphicFrameLocks noGrp="1"/>
          </p:cNvGraphicFramePr>
          <p:nvPr>
            <p:ph sz="quarter" idx="3"/>
          </p:nvPr>
        </p:nvGraphicFramePr>
        <p:xfrm>
          <a:off x="4800600" y="3352800"/>
          <a:ext cx="3959225" cy="847726"/>
        </p:xfrm>
        <a:graphic>
          <a:graphicData uri="http://schemas.openxmlformats.org/drawingml/2006/table">
            <a:tbl>
              <a:tblPr/>
              <a:tblGrid>
                <a:gridCol w="330200"/>
                <a:gridCol w="330200"/>
                <a:gridCol w="330200"/>
                <a:gridCol w="328613"/>
                <a:gridCol w="330200"/>
                <a:gridCol w="330200"/>
                <a:gridCol w="330200"/>
                <a:gridCol w="330200"/>
                <a:gridCol w="330200"/>
                <a:gridCol w="328612"/>
                <a:gridCol w="330200"/>
                <a:gridCol w="330200"/>
              </a:tblGrid>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W</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U</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X</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685800" y="609600"/>
            <a:ext cx="7924800" cy="533400"/>
          </a:xfrm>
        </p:spPr>
        <p:txBody>
          <a:bodyPr>
            <a:normAutofit fontScale="90000"/>
          </a:bodyPr>
          <a:lstStyle/>
          <a:p>
            <a:r>
              <a:rPr lang="en-US" dirty="0"/>
              <a:t>Running-key Cipher</a:t>
            </a:r>
          </a:p>
        </p:txBody>
      </p:sp>
      <p:sp>
        <p:nvSpPr>
          <p:cNvPr id="523267" name="Rectangle 3"/>
          <p:cNvSpPr>
            <a:spLocks noGrp="1" noChangeArrowheads="1"/>
          </p:cNvSpPr>
          <p:nvPr>
            <p:ph type="body" sz="half" idx="1"/>
          </p:nvPr>
        </p:nvSpPr>
        <p:spPr>
          <a:xfrm>
            <a:off x="533400" y="1371601"/>
            <a:ext cx="8229600" cy="1828800"/>
          </a:xfrm>
        </p:spPr>
        <p:txBody>
          <a:bodyPr/>
          <a:lstStyle/>
          <a:p>
            <a:r>
              <a:rPr lang="en-US" sz="2400" dirty="0"/>
              <a:t>Plaintext letters converted to numeric (A=0, B=1, etc.)</a:t>
            </a:r>
          </a:p>
          <a:p>
            <a:r>
              <a:rPr lang="en-US" sz="2400" dirty="0"/>
              <a:t>Plaintext values “added” to key values giving </a:t>
            </a:r>
            <a:r>
              <a:rPr lang="en-US" sz="2400" dirty="0" err="1" smtClean="0"/>
              <a:t>ciphertext</a:t>
            </a:r>
            <a:endParaRPr lang="en-US" sz="2400" dirty="0" smtClean="0"/>
          </a:p>
          <a:p>
            <a:r>
              <a:rPr lang="en-US" sz="2400" dirty="0" smtClean="0"/>
              <a:t>Modulo arithmetic is used to keep results in range 0-26</a:t>
            </a:r>
          </a:p>
          <a:p>
            <a:pPr lvl="1"/>
            <a:r>
              <a:rPr lang="en-US" sz="2000" dirty="0" smtClean="0"/>
              <a:t>Add 26 if results &lt; 0; subtract 26 if results &gt; 26</a:t>
            </a:r>
          </a:p>
          <a:p>
            <a:endParaRPr lang="en-US" sz="2800" dirty="0"/>
          </a:p>
        </p:txBody>
      </p:sp>
      <p:graphicFrame>
        <p:nvGraphicFramePr>
          <p:cNvPr id="4" name="Group 4"/>
          <p:cNvGraphicFramePr>
            <a:graphicFrameLocks noGrp="1"/>
          </p:cNvGraphicFramePr>
          <p:nvPr>
            <p:ph sz="half" idx="2"/>
          </p:nvPr>
        </p:nvGraphicFramePr>
        <p:xfrm>
          <a:off x="457200" y="3703320"/>
          <a:ext cx="8053388" cy="2011680"/>
        </p:xfrm>
        <a:graphic>
          <a:graphicData uri="http://schemas.openxmlformats.org/drawingml/2006/table">
            <a:tbl>
              <a:tblPr/>
              <a:tblGrid>
                <a:gridCol w="1368425"/>
                <a:gridCol w="420688"/>
                <a:gridCol w="414337"/>
                <a:gridCol w="420688"/>
                <a:gridCol w="417512"/>
                <a:gridCol w="419100"/>
                <a:gridCol w="415925"/>
                <a:gridCol w="415925"/>
                <a:gridCol w="420688"/>
                <a:gridCol w="414337"/>
                <a:gridCol w="419100"/>
                <a:gridCol w="419100"/>
                <a:gridCol w="419100"/>
                <a:gridCol w="417513"/>
                <a:gridCol w="419100"/>
                <a:gridCol w="415925"/>
                <a:gridCol w="415925"/>
              </a:tblGrid>
              <a:tr h="268288">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K</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O</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Sum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Types of Encryption</a:t>
            </a:r>
          </a:p>
        </p:txBody>
      </p:sp>
      <p:sp>
        <p:nvSpPr>
          <p:cNvPr id="402435" name="Rectangle 3"/>
          <p:cNvSpPr>
            <a:spLocks noGrp="1" noChangeArrowheads="1"/>
          </p:cNvSpPr>
          <p:nvPr>
            <p:ph type="body" idx="1"/>
          </p:nvPr>
        </p:nvSpPr>
        <p:spPr/>
        <p:txBody>
          <a:bodyPr/>
          <a:lstStyle/>
          <a:p>
            <a:r>
              <a:rPr lang="en-US"/>
              <a:t>Block cipher</a:t>
            </a:r>
          </a:p>
          <a:p>
            <a:pPr lvl="1"/>
            <a:r>
              <a:rPr lang="en-US"/>
              <a:t>Encrypts blocks of data, often 128 bits</a:t>
            </a:r>
          </a:p>
          <a:p>
            <a:r>
              <a:rPr lang="en-US"/>
              <a:t>Stream cipher</a:t>
            </a:r>
          </a:p>
          <a:p>
            <a:pPr lvl="1"/>
            <a:r>
              <a:rPr lang="en-US"/>
              <a:t>Operates on a continuous stream of data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t>Block Ciphers</a:t>
            </a:r>
          </a:p>
        </p:txBody>
      </p:sp>
      <p:sp>
        <p:nvSpPr>
          <p:cNvPr id="526339" name="Rectangle 3"/>
          <p:cNvSpPr>
            <a:spLocks noGrp="1" noChangeArrowheads="1"/>
          </p:cNvSpPr>
          <p:nvPr>
            <p:ph type="body" idx="1"/>
          </p:nvPr>
        </p:nvSpPr>
        <p:spPr/>
        <p:txBody>
          <a:bodyPr/>
          <a:lstStyle/>
          <a:p>
            <a:r>
              <a:rPr lang="en-US" sz="2800" dirty="0"/>
              <a:t>Encrypt and decrypt a block of data </a:t>
            </a:r>
            <a:r>
              <a:rPr lang="en-US" sz="2800" dirty="0" smtClean="0"/>
              <a:t>at </a:t>
            </a:r>
            <a:r>
              <a:rPr lang="en-US" sz="2800" dirty="0"/>
              <a:t>a time</a:t>
            </a:r>
          </a:p>
          <a:p>
            <a:pPr lvl="1"/>
            <a:r>
              <a:rPr lang="en-US" sz="2400" dirty="0"/>
              <a:t>Typically 128 bits</a:t>
            </a:r>
          </a:p>
          <a:p>
            <a:r>
              <a:rPr lang="en-US" sz="2800" dirty="0"/>
              <a:t>Typical uses for block ciphers</a:t>
            </a:r>
          </a:p>
          <a:p>
            <a:pPr lvl="1"/>
            <a:r>
              <a:rPr lang="en-US" sz="2400" dirty="0"/>
              <a:t>Files, e-mail messages, text communications, web</a:t>
            </a:r>
          </a:p>
          <a:p>
            <a:r>
              <a:rPr lang="en-US" sz="2800" dirty="0"/>
              <a:t>Well known encryption algorithms</a:t>
            </a:r>
          </a:p>
          <a:p>
            <a:pPr lvl="1"/>
            <a:r>
              <a:rPr lang="en-US" sz="2400" dirty="0"/>
              <a:t>DES, 3DES, AES, CAST,  </a:t>
            </a:r>
            <a:r>
              <a:rPr lang="en-US" sz="2400" dirty="0" err="1"/>
              <a:t>Twofish</a:t>
            </a:r>
            <a:r>
              <a:rPr lang="en-US" sz="2400" dirty="0"/>
              <a:t>, Blowfish, Serpent</a:t>
            </a:r>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Stream Ciphers</a:t>
            </a:r>
          </a:p>
        </p:txBody>
      </p:sp>
      <p:sp>
        <p:nvSpPr>
          <p:cNvPr id="534531" name="Rectangle 3"/>
          <p:cNvSpPr>
            <a:spLocks noGrp="1" noChangeArrowheads="1"/>
          </p:cNvSpPr>
          <p:nvPr>
            <p:ph type="body" idx="1"/>
          </p:nvPr>
        </p:nvSpPr>
        <p:spPr>
          <a:xfrm>
            <a:off x="457200" y="1219200"/>
            <a:ext cx="8229600" cy="1676400"/>
          </a:xfrm>
        </p:spPr>
        <p:txBody>
          <a:bodyPr/>
          <a:lstStyle/>
          <a:p>
            <a:pPr>
              <a:lnSpc>
                <a:spcPct val="90000"/>
              </a:lnSpc>
            </a:pPr>
            <a:r>
              <a:rPr lang="en-US" sz="2400" dirty="0"/>
              <a:t>Used to encrypt a continuous stream </a:t>
            </a:r>
            <a:br>
              <a:rPr lang="en-US" sz="2400" dirty="0"/>
            </a:br>
            <a:r>
              <a:rPr lang="en-US" sz="2400" dirty="0"/>
              <a:t>of data, such as an audio or video transmission</a:t>
            </a:r>
          </a:p>
          <a:p>
            <a:pPr lvl="1">
              <a:lnSpc>
                <a:spcPct val="90000"/>
              </a:lnSpc>
            </a:pPr>
            <a:r>
              <a:rPr lang="en-US" sz="2000" dirty="0"/>
              <a:t>A stream cipher is a substitution cipher that typically uses an exclusive-or (XOR) operation that can be performed very quickly by a computer</a:t>
            </a:r>
            <a:r>
              <a:rPr lang="en-US" sz="2000" dirty="0" smtClean="0"/>
              <a:t>.</a:t>
            </a:r>
            <a:endParaRPr lang="en-US" sz="2000" dirty="0"/>
          </a:p>
        </p:txBody>
      </p:sp>
      <p:sp>
        <p:nvSpPr>
          <p:cNvPr id="4" name="Rectangle 3"/>
          <p:cNvSpPr txBox="1">
            <a:spLocks noChangeArrowheads="1"/>
          </p:cNvSpPr>
          <p:nvPr/>
        </p:nvSpPr>
        <p:spPr bwMode="auto">
          <a:xfrm>
            <a:off x="1905000" y="6019800"/>
            <a:ext cx="5410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tx2"/>
              </a:buClr>
              <a:buSzTx/>
              <a:tabLst/>
              <a:defRPr/>
            </a:pPr>
            <a:r>
              <a:rPr lang="en-US" kern="0" dirty="0" smtClean="0"/>
              <a:t>Decryption: simple XOR with the same key</a:t>
            </a:r>
            <a:endParaRPr lang="en-US" kern="0" dirty="0"/>
          </a:p>
        </p:txBody>
      </p:sp>
      <p:graphicFrame>
        <p:nvGraphicFramePr>
          <p:cNvPr id="5" name="Group 4"/>
          <p:cNvGraphicFramePr>
            <a:graphicFrameLocks/>
          </p:cNvGraphicFramePr>
          <p:nvPr/>
        </p:nvGraphicFramePr>
        <p:xfrm>
          <a:off x="304800" y="300228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78"/>
          <p:cNvGraphicFramePr>
            <a:graphicFrameLocks/>
          </p:cNvGraphicFramePr>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514600" y="4278868"/>
            <a:ext cx="4967456" cy="369332"/>
          </a:xfrm>
          <a:prstGeom prst="rect">
            <a:avLst/>
          </a:prstGeom>
          <a:noFill/>
        </p:spPr>
        <p:txBody>
          <a:bodyPr wrap="square" rtlCol="0">
            <a:spAutoFit/>
          </a:bodyPr>
          <a:lstStyle/>
          <a:p>
            <a:pPr lvl="0"/>
            <a:r>
              <a:rPr lang="en-US" kern="0" dirty="0" smtClean="0"/>
              <a:t>Encryption: simple XOR with key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t>Stream Ciphers (cont.)</a:t>
            </a:r>
          </a:p>
        </p:txBody>
      </p:sp>
      <p:sp>
        <p:nvSpPr>
          <p:cNvPr id="535555" name="Rectangle 3"/>
          <p:cNvSpPr>
            <a:spLocks noGrp="1" noChangeArrowheads="1"/>
          </p:cNvSpPr>
          <p:nvPr>
            <p:ph type="body" sz="half" idx="1"/>
          </p:nvPr>
        </p:nvSpPr>
        <p:spPr>
          <a:xfrm>
            <a:off x="533400" y="1676400"/>
            <a:ext cx="7602538" cy="4572000"/>
          </a:xfrm>
        </p:spPr>
        <p:txBody>
          <a:bodyPr/>
          <a:lstStyle/>
          <a:p>
            <a:r>
              <a:rPr lang="en-US" sz="2800" dirty="0"/>
              <a:t>Encryption: simple XOR with key:</a:t>
            </a:r>
          </a:p>
          <a:p>
            <a:endParaRPr lang="en-US" sz="2800" dirty="0"/>
          </a:p>
          <a:p>
            <a:endParaRPr lang="en-US" sz="2800" dirty="0"/>
          </a:p>
          <a:p>
            <a:endParaRPr lang="en-US" sz="2800" dirty="0"/>
          </a:p>
          <a:p>
            <a:r>
              <a:rPr lang="en-US" sz="2800" dirty="0"/>
              <a:t>Decryption: simple XOR with the same key:</a:t>
            </a:r>
          </a:p>
        </p:txBody>
      </p:sp>
      <p:graphicFrame>
        <p:nvGraphicFramePr>
          <p:cNvPr id="535556" name="Group 4"/>
          <p:cNvGraphicFramePr>
            <a:graphicFrameLocks noGrp="1"/>
          </p:cNvGraphicFramePr>
          <p:nvPr>
            <p:ph idx="4294967295"/>
          </p:nvPr>
        </p:nvGraphicFramePr>
        <p:xfrm>
          <a:off x="304800" y="243840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5630" name="Group 78"/>
          <p:cNvGraphicFramePr>
            <a:graphicFrameLocks noGrp="1"/>
          </p:cNvGraphicFramePr>
          <p:nvPr>
            <p:ph sz="half" idx="2"/>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nSpc>
                <a:spcPct val="90000"/>
              </a:lnSpc>
            </a:pPr>
            <a:r>
              <a:rPr lang="en-US" dirty="0" smtClean="0"/>
              <a:t>Symmetric key</a:t>
            </a:r>
            <a:endParaRPr lang="en-US" dirty="0"/>
          </a:p>
        </p:txBody>
      </p:sp>
      <p:sp>
        <p:nvSpPr>
          <p:cNvPr id="403459" name="Rectangle 3"/>
          <p:cNvSpPr>
            <a:spLocks noGrp="1" noChangeArrowheads="1"/>
          </p:cNvSpPr>
          <p:nvPr>
            <p:ph type="body" idx="1"/>
          </p:nvPr>
        </p:nvSpPr>
        <p:spPr>
          <a:xfrm>
            <a:off x="457200" y="1295400"/>
            <a:ext cx="8077200" cy="1981200"/>
          </a:xfrm>
        </p:spPr>
        <p:txBody>
          <a:bodyPr/>
          <a:lstStyle/>
          <a:p>
            <a:pPr lvl="1">
              <a:lnSpc>
                <a:spcPct val="90000"/>
              </a:lnSpc>
              <a:buFont typeface="Wingdings" pitchFamily="2" charset="2"/>
              <a:buChar char="v"/>
            </a:pPr>
            <a:r>
              <a:rPr lang="en-US" sz="2400" dirty="0" smtClean="0"/>
              <a:t>A </a:t>
            </a:r>
            <a:r>
              <a:rPr lang="en-US" sz="2400" dirty="0"/>
              <a:t>common secret that all parties must know</a:t>
            </a:r>
          </a:p>
          <a:p>
            <a:pPr lvl="1">
              <a:lnSpc>
                <a:spcPct val="90000"/>
              </a:lnSpc>
              <a:buFont typeface="Wingdings" pitchFamily="2" charset="2"/>
              <a:buChar char="v"/>
            </a:pPr>
            <a:r>
              <a:rPr lang="en-US" sz="2400" dirty="0"/>
              <a:t>Difficult to distribute key securely</a:t>
            </a:r>
          </a:p>
          <a:p>
            <a:pPr lvl="1">
              <a:lnSpc>
                <a:spcPct val="90000"/>
              </a:lnSpc>
              <a:buFont typeface="Wingdings" pitchFamily="2" charset="2"/>
              <a:buChar char="v"/>
            </a:pPr>
            <a:r>
              <a:rPr lang="en-US" sz="2400" dirty="0"/>
              <a:t>Used by DES, 3DES, AES, </a:t>
            </a:r>
            <a:r>
              <a:rPr lang="en-US" sz="2400" dirty="0" err="1"/>
              <a:t>Twofish</a:t>
            </a:r>
            <a:r>
              <a:rPr lang="en-US" sz="2400" dirty="0"/>
              <a:t>, Blowfish, IDEA, </a:t>
            </a:r>
            <a:r>
              <a:rPr lang="en-US" sz="2400" dirty="0" smtClean="0"/>
              <a:t>RC5</a:t>
            </a:r>
            <a:endParaRPr lang="en-US" sz="2400" dirty="0"/>
          </a:p>
        </p:txBody>
      </p:sp>
      <p:graphicFrame>
        <p:nvGraphicFramePr>
          <p:cNvPr id="205826" name="Object 2"/>
          <p:cNvGraphicFramePr>
            <a:graphicFrameLocks noChangeAspect="1"/>
          </p:cNvGraphicFramePr>
          <p:nvPr/>
        </p:nvGraphicFramePr>
        <p:xfrm>
          <a:off x="530225" y="3200400"/>
          <a:ext cx="7778750" cy="2451100"/>
        </p:xfrm>
        <a:graphic>
          <a:graphicData uri="http://schemas.openxmlformats.org/presentationml/2006/ole">
            <p:oleObj spid="_x0000_s1026" name="Document" r:id="rId3" imgW="4471649" imgH="1413223" progId="Word.Document.8">
              <p:embed/>
            </p:oleObj>
          </a:graphicData>
        </a:graphic>
      </p:graphicFrame>
      <p:sp>
        <p:nvSpPr>
          <p:cNvPr id="5" name="TextBox 4"/>
          <p:cNvSpPr txBox="1"/>
          <p:nvPr/>
        </p:nvSpPr>
        <p:spPr>
          <a:xfrm>
            <a:off x="3048000" y="5791200"/>
            <a:ext cx="3121367" cy="369332"/>
          </a:xfrm>
          <a:prstGeom prst="rect">
            <a:avLst/>
          </a:prstGeom>
          <a:noFill/>
        </p:spPr>
        <p:txBody>
          <a:bodyPr wrap="none" rtlCol="0">
            <a:spAutoFit/>
          </a:bodyPr>
          <a:lstStyle/>
          <a:p>
            <a:r>
              <a:rPr lang="en-US" dirty="0" smtClean="0"/>
              <a:t>Fig. Symmetric cryptography</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txBox="1">
            <a:spLocks noGrp="1" noChangeArrowheads="1"/>
          </p:cNvSpPr>
          <p:nvPr/>
        </p:nvSpPr>
        <p:spPr bwMode="auto">
          <a:xfrm>
            <a:off x="8305800" y="6400800"/>
            <a:ext cx="625475" cy="457200"/>
          </a:xfrm>
          <a:prstGeom prst="rect">
            <a:avLst/>
          </a:prstGeom>
          <a:noFill/>
          <a:ln w="9525">
            <a:noFill/>
            <a:miter lim="800000"/>
            <a:headEnd/>
            <a:tailEnd/>
          </a:ln>
        </p:spPr>
        <p:txBody>
          <a:bodyPr/>
          <a:lstStyle/>
          <a:p>
            <a:pPr algn="r" eaLnBrk="0" hangingPunct="0"/>
            <a:fld id="{E1795A33-1452-4E7B-95E9-4A177C47C27E}" type="slidenum">
              <a:rPr lang="en-US" sz="1400">
                <a:latin typeface="Times New Roman" pitchFamily="18" charset="0"/>
              </a:rPr>
              <a:pPr algn="r" eaLnBrk="0" hangingPunct="0"/>
              <a:t>27</a:t>
            </a:fld>
            <a:endParaRPr lang="en-US" sz="1400">
              <a:latin typeface="Times New Roman" pitchFamily="18" charset="0"/>
            </a:endParaRPr>
          </a:p>
        </p:txBody>
      </p:sp>
      <p:sp>
        <p:nvSpPr>
          <p:cNvPr id="18435" name="Rectangle 2"/>
          <p:cNvSpPr>
            <a:spLocks noGrp="1" noChangeArrowheads="1"/>
          </p:cNvSpPr>
          <p:nvPr>
            <p:ph type="title" idx="4294967295"/>
          </p:nvPr>
        </p:nvSpPr>
        <p:spPr/>
        <p:txBody>
          <a:bodyPr/>
          <a:lstStyle/>
          <a:p>
            <a:r>
              <a:rPr lang="en-US"/>
              <a:t>Symmetric Cipher Model</a:t>
            </a:r>
            <a:endParaRPr lang="en-AU"/>
          </a:p>
        </p:txBody>
      </p:sp>
      <p:pic>
        <p:nvPicPr>
          <p:cNvPr id="18436" name="Picture 3"/>
          <p:cNvPicPr>
            <a:picLocks noGrp="1" noChangeAspect="1" noChangeArrowheads="1"/>
          </p:cNvPicPr>
          <p:nvPr>
            <p:ph type="body" idx="4294967295"/>
          </p:nvPr>
        </p:nvPicPr>
        <p:blipFill>
          <a:blip r:embed="rId3"/>
          <a:srcRect/>
          <a:stretch>
            <a:fillRect/>
          </a:stretch>
        </p:blipFill>
        <p:spPr>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a:srcRect/>
          <a:stretch>
            <a:fillRect/>
          </a:stretch>
        </p:blipFill>
        <p:spPr bwMode="auto">
          <a:xfrm>
            <a:off x="704850" y="890588"/>
            <a:ext cx="7734300" cy="5076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2667000"/>
          </a:xfrm>
        </p:spPr>
        <p:txBody>
          <a:bodyPr/>
          <a:lstStyle/>
          <a:p>
            <a:pPr lvl="1">
              <a:lnSpc>
                <a:spcPct val="90000"/>
              </a:lnSpc>
              <a:buFont typeface="Wingdings" pitchFamily="2" charset="2"/>
              <a:buChar char="v"/>
            </a:pPr>
            <a:r>
              <a:rPr lang="en-US" sz="2400" dirty="0" smtClean="0"/>
              <a:t>Public / private key</a:t>
            </a:r>
          </a:p>
          <a:p>
            <a:pPr lvl="1">
              <a:lnSpc>
                <a:spcPct val="90000"/>
              </a:lnSpc>
              <a:buFont typeface="Wingdings" pitchFamily="2" charset="2"/>
              <a:buChar char="v"/>
            </a:pPr>
            <a:r>
              <a:rPr lang="en-US" sz="2400" dirty="0" smtClean="0"/>
              <a:t>Keys mathematically tied together</a:t>
            </a:r>
          </a:p>
          <a:p>
            <a:pPr lvl="1">
              <a:lnSpc>
                <a:spcPct val="90000"/>
              </a:lnSpc>
              <a:buFont typeface="Wingdings" pitchFamily="2" charset="2"/>
              <a:buChar char="v"/>
            </a:pPr>
            <a:r>
              <a:rPr lang="en-US" sz="2400" dirty="0" smtClean="0"/>
              <a:t>Openly distribute public key to all parties</a:t>
            </a:r>
          </a:p>
          <a:p>
            <a:pPr lvl="1">
              <a:lnSpc>
                <a:spcPct val="90000"/>
              </a:lnSpc>
              <a:buFont typeface="Wingdings" pitchFamily="2" charset="2"/>
              <a:buChar char="v"/>
            </a:pPr>
            <a:r>
              <a:rPr lang="en-US" sz="2400" dirty="0" smtClean="0"/>
              <a:t>Keep private key secret</a:t>
            </a:r>
          </a:p>
          <a:p>
            <a:pPr lvl="1">
              <a:lnSpc>
                <a:spcPct val="90000"/>
              </a:lnSpc>
              <a:buFont typeface="Wingdings" pitchFamily="2" charset="2"/>
              <a:buChar char="v"/>
            </a:pPr>
            <a:r>
              <a:rPr lang="en-US" sz="2400" dirty="0" smtClean="0"/>
              <a:t>Anyone can use your public key to send you a message</a:t>
            </a:r>
          </a:p>
          <a:p>
            <a:pPr lvl="1">
              <a:lnSpc>
                <a:spcPct val="90000"/>
              </a:lnSpc>
              <a:buFont typeface="Wingdings" pitchFamily="2" charset="2"/>
              <a:buChar char="v"/>
            </a:pPr>
            <a:r>
              <a:rPr lang="en-US" sz="2400" dirty="0" smtClean="0"/>
              <a:t>Used by RSA. El </a:t>
            </a:r>
            <a:r>
              <a:rPr lang="en-US" sz="2400" dirty="0" err="1" smtClean="0"/>
              <a:t>Gamal</a:t>
            </a:r>
            <a:r>
              <a:rPr lang="en-US" sz="2400" dirty="0" smtClean="0"/>
              <a:t>, Elliptic Curve</a:t>
            </a:r>
          </a:p>
          <a:p>
            <a:endParaRPr lang="en-US" dirty="0"/>
          </a:p>
        </p:txBody>
      </p:sp>
      <p:graphicFrame>
        <p:nvGraphicFramePr>
          <p:cNvPr id="5" name="Object 2"/>
          <p:cNvGraphicFramePr>
            <a:graphicFrameLocks noChangeAspect="1"/>
          </p:cNvGraphicFramePr>
          <p:nvPr/>
        </p:nvGraphicFramePr>
        <p:xfrm>
          <a:off x="1143000" y="4191000"/>
          <a:ext cx="6905791" cy="1949826"/>
        </p:xfrm>
        <a:graphic>
          <a:graphicData uri="http://schemas.openxmlformats.org/presentationml/2006/ole">
            <p:oleObj spid="_x0000_s2050" name="VISIO" r:id="rId3" imgW="4405680" imgH="1244880" progId="">
              <p:embed/>
            </p:oleObj>
          </a:graphicData>
        </a:graphic>
      </p:graphicFrame>
      <p:sp>
        <p:nvSpPr>
          <p:cNvPr id="6" name="TextBox 5"/>
          <p:cNvSpPr txBox="1"/>
          <p:nvPr/>
        </p:nvSpPr>
        <p:spPr>
          <a:xfrm>
            <a:off x="3429000" y="6336268"/>
            <a:ext cx="3224024" cy="369332"/>
          </a:xfrm>
          <a:prstGeom prst="rect">
            <a:avLst/>
          </a:prstGeom>
          <a:noFill/>
        </p:spPr>
        <p:txBody>
          <a:bodyPr wrap="none" rtlCol="0">
            <a:spAutoFit/>
          </a:bodyPr>
          <a:lstStyle/>
          <a:p>
            <a:r>
              <a:rPr lang="en-US" dirty="0" smtClean="0"/>
              <a:t>Fig. Asymmetric cryptography</a:t>
            </a:r>
            <a:endParaRPr lang="en-US" dirty="0"/>
          </a:p>
        </p:txBody>
      </p:sp>
      <p:sp>
        <p:nvSpPr>
          <p:cNvPr id="7" name="Rectangle 2"/>
          <p:cNvSpPr>
            <a:spLocks noGrp="1" noChangeArrowheads="1"/>
          </p:cNvSpPr>
          <p:nvPr>
            <p:ph type="title"/>
          </p:nvPr>
        </p:nvSpPr>
        <p:spPr>
          <a:xfrm>
            <a:off x="1143000" y="609600"/>
            <a:ext cx="7543800" cy="487363"/>
          </a:xfrm>
        </p:spPr>
        <p:txBody>
          <a:bodyPr>
            <a:normAutofit fontScale="90000"/>
          </a:bodyPr>
          <a:lstStyle/>
          <a:p>
            <a:pPr>
              <a:lnSpc>
                <a:spcPct val="90000"/>
              </a:lnSpc>
            </a:pPr>
            <a:r>
              <a:rPr lang="en-US" dirty="0" smtClean="0"/>
              <a:t>Asymmetric key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360106" y="1143000"/>
            <a:ext cx="8174294" cy="52792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AU" altLang="zh-CN">
                <a:ea typeface="SimSun" pitchFamily="2" charset="-122"/>
              </a:rPr>
              <a:t>Public-Key Cryptography</a:t>
            </a:r>
          </a:p>
        </p:txBody>
      </p:sp>
      <p:sp>
        <p:nvSpPr>
          <p:cNvPr id="9219" name="Rectangle 3"/>
          <p:cNvSpPr>
            <a:spLocks noGrp="1" noChangeArrowheads="1"/>
          </p:cNvSpPr>
          <p:nvPr>
            <p:ph type="body" idx="1"/>
            <p:custDataLst>
              <p:tags r:id="rId2"/>
            </p:custDataLst>
          </p:nvPr>
        </p:nvSpPr>
        <p:spPr/>
        <p:txBody>
          <a:bodyPr/>
          <a:lstStyle/>
          <a:p>
            <a:r>
              <a:rPr lang="en-AU" altLang="zh-CN" sz="2800" b="1">
                <a:ea typeface="SimSun" pitchFamily="2" charset="-122"/>
              </a:rPr>
              <a:t>public-key/two-key/asymmetric</a:t>
            </a:r>
            <a:r>
              <a:rPr lang="en-AU" altLang="zh-CN" sz="2800">
                <a:ea typeface="SimSun" pitchFamily="2" charset="-122"/>
              </a:rPr>
              <a:t> cryptography involves the use of </a:t>
            </a:r>
            <a:r>
              <a:rPr lang="en-AU" altLang="zh-CN" sz="2800" b="1">
                <a:ea typeface="SimSun" pitchFamily="2" charset="-122"/>
              </a:rPr>
              <a:t>two</a:t>
            </a:r>
            <a:r>
              <a:rPr lang="en-AU" altLang="zh-CN" sz="2800">
                <a:ea typeface="SimSun" pitchFamily="2" charset="-122"/>
              </a:rPr>
              <a:t> keys: </a:t>
            </a:r>
          </a:p>
          <a:p>
            <a:pPr lvl="1"/>
            <a:r>
              <a:rPr lang="en-AU" altLang="zh-CN" sz="2400">
                <a:ea typeface="SimSun" pitchFamily="2" charset="-122"/>
              </a:rPr>
              <a:t>a </a:t>
            </a:r>
            <a:r>
              <a:rPr lang="en-AU" altLang="zh-CN" sz="2400" b="1">
                <a:ea typeface="SimSun" pitchFamily="2" charset="-122"/>
              </a:rPr>
              <a:t>public-key</a:t>
            </a:r>
            <a:r>
              <a:rPr lang="en-AU" altLang="zh-CN" sz="2400">
                <a:ea typeface="SimSun" pitchFamily="2" charset="-122"/>
              </a:rPr>
              <a:t>, which may be known by anybody, and can be used to </a:t>
            </a:r>
            <a:r>
              <a:rPr lang="en-AU" altLang="zh-CN" sz="2400" b="1">
                <a:ea typeface="SimSun" pitchFamily="2" charset="-122"/>
              </a:rPr>
              <a:t>encrypt messages</a:t>
            </a:r>
            <a:r>
              <a:rPr lang="en-AU" altLang="zh-CN" sz="2400">
                <a:ea typeface="SimSun" pitchFamily="2" charset="-122"/>
              </a:rPr>
              <a:t>, and </a:t>
            </a:r>
            <a:r>
              <a:rPr lang="en-AU" altLang="zh-CN" sz="2400" b="1">
                <a:ea typeface="SimSun" pitchFamily="2" charset="-122"/>
              </a:rPr>
              <a:t>verify signatures</a:t>
            </a:r>
            <a:r>
              <a:rPr lang="en-AU" altLang="zh-CN" sz="2400">
                <a:ea typeface="SimSun" pitchFamily="2" charset="-122"/>
              </a:rPr>
              <a:t> </a:t>
            </a:r>
          </a:p>
          <a:p>
            <a:pPr lvl="1"/>
            <a:r>
              <a:rPr lang="en-AU" altLang="zh-CN" sz="2400">
                <a:ea typeface="SimSun" pitchFamily="2" charset="-122"/>
              </a:rPr>
              <a:t>a </a:t>
            </a:r>
            <a:r>
              <a:rPr lang="en-AU" altLang="zh-CN" sz="2400" b="1">
                <a:ea typeface="SimSun" pitchFamily="2" charset="-122"/>
              </a:rPr>
              <a:t>private-key</a:t>
            </a:r>
            <a:r>
              <a:rPr lang="en-AU" altLang="zh-CN" sz="2400">
                <a:ea typeface="SimSun" pitchFamily="2" charset="-122"/>
              </a:rPr>
              <a:t>, known only to the recipient, used to </a:t>
            </a:r>
            <a:r>
              <a:rPr lang="en-AU" altLang="zh-CN" sz="2400" b="1">
                <a:ea typeface="SimSun" pitchFamily="2" charset="-122"/>
              </a:rPr>
              <a:t>decrypt messages</a:t>
            </a:r>
            <a:r>
              <a:rPr lang="en-AU" altLang="zh-CN" sz="2400">
                <a:ea typeface="SimSun" pitchFamily="2" charset="-122"/>
              </a:rPr>
              <a:t>, and </a:t>
            </a:r>
            <a:r>
              <a:rPr lang="en-AU" altLang="zh-CN" sz="2400" b="1">
                <a:ea typeface="SimSun" pitchFamily="2" charset="-122"/>
              </a:rPr>
              <a:t>sign</a:t>
            </a:r>
            <a:r>
              <a:rPr lang="en-AU" altLang="zh-CN" sz="2400">
                <a:ea typeface="SimSun" pitchFamily="2" charset="-122"/>
              </a:rPr>
              <a:t> (create)</a:t>
            </a:r>
            <a:r>
              <a:rPr lang="en-AU" altLang="zh-CN" sz="2400" b="1">
                <a:ea typeface="SimSun" pitchFamily="2" charset="-122"/>
              </a:rPr>
              <a:t> signatures</a:t>
            </a:r>
            <a:endParaRPr lang="en-AU" altLang="zh-CN" sz="2400">
              <a:ea typeface="SimSun" pitchFamily="2" charset="-122"/>
            </a:endParaRPr>
          </a:p>
          <a:p>
            <a:r>
              <a:rPr lang="en-AU" altLang="zh-CN" sz="2800">
                <a:ea typeface="SimSun" pitchFamily="2" charset="-122"/>
              </a:rPr>
              <a:t>is </a:t>
            </a:r>
            <a:r>
              <a:rPr lang="en-AU" altLang="zh-CN" sz="2800" b="1">
                <a:ea typeface="SimSun" pitchFamily="2" charset="-122"/>
              </a:rPr>
              <a:t>asymmetric</a:t>
            </a:r>
            <a:r>
              <a:rPr lang="en-AU" altLang="zh-CN" sz="2800">
                <a:ea typeface="SimSun" pitchFamily="2" charset="-122"/>
              </a:rPr>
              <a:t> because</a:t>
            </a:r>
          </a:p>
          <a:p>
            <a:pPr lvl="1"/>
            <a:r>
              <a:rPr lang="en-AU" altLang="zh-CN" sz="2400">
                <a:ea typeface="SimSun" pitchFamily="2" charset="-122"/>
              </a:rPr>
              <a:t>those who encrypt messages or verify signatures </a:t>
            </a:r>
            <a:r>
              <a:rPr lang="en-AU" altLang="zh-CN" sz="2400" b="1">
                <a:ea typeface="SimSun" pitchFamily="2" charset="-122"/>
              </a:rPr>
              <a:t>cannot</a:t>
            </a:r>
            <a:r>
              <a:rPr lang="en-AU" altLang="zh-CN" sz="2400">
                <a:ea typeface="SimSun" pitchFamily="2" charset="-122"/>
              </a:rPr>
              <a:t> decrypt messages or create signatures</a:t>
            </a:r>
          </a:p>
          <a:p>
            <a:endParaRPr lang="en-AU" altLang="zh-CN" sz="2800">
              <a:ea typeface="SimSun"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Asymmetric Encryption Uses</a:t>
            </a:r>
          </a:p>
        </p:txBody>
      </p:sp>
      <p:sp>
        <p:nvSpPr>
          <p:cNvPr id="540675" name="Rectangle 3"/>
          <p:cNvSpPr>
            <a:spLocks noGrp="1" noChangeArrowheads="1"/>
          </p:cNvSpPr>
          <p:nvPr>
            <p:ph type="body" idx="1"/>
          </p:nvPr>
        </p:nvSpPr>
        <p:spPr>
          <a:xfrm>
            <a:off x="533400" y="1447800"/>
            <a:ext cx="8077200" cy="5181600"/>
          </a:xfrm>
        </p:spPr>
        <p:txBody>
          <a:bodyPr>
            <a:normAutofit/>
          </a:bodyPr>
          <a:lstStyle/>
          <a:p>
            <a:r>
              <a:rPr lang="en-US" sz="2600" dirty="0" smtClean="0"/>
              <a:t>Encrypt </a:t>
            </a:r>
            <a:r>
              <a:rPr lang="en-US" sz="2600" dirty="0"/>
              <a:t>message with recipient's public key</a:t>
            </a:r>
          </a:p>
          <a:p>
            <a:pPr lvl="1"/>
            <a:r>
              <a:rPr lang="en-US" sz="2600" dirty="0"/>
              <a:t>Only recipient can read it, using his or her </a:t>
            </a:r>
            <a:r>
              <a:rPr lang="en-US" sz="2600" b="1" dirty="0"/>
              <a:t>private key</a:t>
            </a:r>
          </a:p>
          <a:p>
            <a:pPr lvl="1"/>
            <a:r>
              <a:rPr lang="en-US" sz="2600" dirty="0"/>
              <a:t>Provides </a:t>
            </a:r>
            <a:r>
              <a:rPr lang="en-US" sz="2600" b="1" dirty="0"/>
              <a:t>confidentiality</a:t>
            </a:r>
          </a:p>
          <a:p>
            <a:r>
              <a:rPr lang="en-US" sz="2600" dirty="0"/>
              <a:t>Sign message</a:t>
            </a:r>
          </a:p>
          <a:p>
            <a:pPr lvl="1"/>
            <a:r>
              <a:rPr lang="en-US" sz="2600" dirty="0"/>
              <a:t>Hash message, encrypt hash with your private key</a:t>
            </a:r>
          </a:p>
          <a:p>
            <a:pPr lvl="1"/>
            <a:r>
              <a:rPr lang="en-US" sz="2600" dirty="0"/>
              <a:t>Anyone can verify the signature using your </a:t>
            </a:r>
            <a:r>
              <a:rPr lang="en-US" sz="2600" b="1" dirty="0"/>
              <a:t>public key</a:t>
            </a:r>
          </a:p>
          <a:p>
            <a:pPr lvl="1"/>
            <a:r>
              <a:rPr lang="en-US" sz="2600" dirty="0"/>
              <a:t>Provides </a:t>
            </a:r>
            <a:r>
              <a:rPr lang="en-US" sz="2600" b="1" dirty="0"/>
              <a:t>integrity</a:t>
            </a:r>
            <a:r>
              <a:rPr lang="en-US" sz="2600" dirty="0"/>
              <a:t> and </a:t>
            </a:r>
            <a:r>
              <a:rPr lang="en-US" sz="2600" b="1" dirty="0"/>
              <a:t>non-repudiation </a:t>
            </a:r>
            <a:r>
              <a:rPr lang="en-US" sz="2600" dirty="0"/>
              <a:t>(sender cannot deny authorship)</a:t>
            </a:r>
            <a:endParaRPr lang="en-US" sz="2600" b="1" dirty="0"/>
          </a:p>
          <a:p>
            <a:r>
              <a:rPr lang="en-US" sz="2600" dirty="0"/>
              <a:t>Sign and encrypt</a:t>
            </a:r>
          </a:p>
          <a:p>
            <a:pPr lvl="1"/>
            <a:r>
              <a:rPr lang="en-US" sz="2600" dirty="0"/>
              <a:t>Both of the above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09800"/>
            <a:ext cx="7772400" cy="1362075"/>
          </a:xfrm>
        </p:spPr>
        <p:txBody>
          <a:bodyPr/>
          <a:lstStyle/>
          <a:p>
            <a:pPr algn="ctr"/>
            <a:r>
              <a:rPr lang="en-US" cap="none" dirty="0" smtClean="0">
                <a:solidFill>
                  <a:schemeClr val="tx1"/>
                </a:solidFill>
              </a:rPr>
              <a:t>Symmetric Cryptography</a:t>
            </a:r>
            <a:br>
              <a:rPr lang="en-US" cap="none" dirty="0" smtClean="0">
                <a:solidFill>
                  <a:schemeClr val="tx1"/>
                </a:solidFill>
              </a:rPr>
            </a:br>
            <a:endParaRPr lang="en-US" cap="none" dirty="0">
              <a:solidFill>
                <a:schemeClr val="tx1"/>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Encryption Standard (DES)</a:t>
            </a:r>
            <a:endParaRPr lang="en-US" dirty="0"/>
          </a:p>
        </p:txBody>
      </p:sp>
      <p:sp>
        <p:nvSpPr>
          <p:cNvPr id="5" name="Content Placeholder 4"/>
          <p:cNvSpPr>
            <a:spLocks noGrp="1"/>
          </p:cNvSpPr>
          <p:nvPr>
            <p:ph idx="1"/>
          </p:nvPr>
        </p:nvSpPr>
        <p:spPr/>
        <p:txBody>
          <a:bodyPr/>
          <a:lstStyle/>
          <a:p>
            <a:r>
              <a:rPr lang="en-US" sz="2400" dirty="0" smtClean="0"/>
              <a:t>The Data Encryption Standard (DES) is a symmetric-key block cipher published by the National Institute of Standards and Technology (NIST).</a:t>
            </a:r>
          </a:p>
          <a:p>
            <a:r>
              <a:rPr lang="en-US" sz="2400" dirty="0" smtClean="0"/>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a:p>
            <a:r>
              <a:rPr lang="en-US" sz="2400" dirty="0" smtClean="0"/>
              <a:t>There has been considerable controversy over the design, particularly in the choice of a 56-bit key.</a:t>
            </a:r>
          </a:p>
          <a:p>
            <a:endParaRPr lang="en-US" sz="2400" dirty="0" smtClean="0"/>
          </a:p>
          <a:p>
            <a:endParaRPr lang="en-US" sz="2400" dirty="0" smtClean="0"/>
          </a:p>
          <a:p>
            <a:endParaRPr lang="en-US" sz="2400" dirty="0" smtClean="0"/>
          </a:p>
          <a:p>
            <a:endParaRPr lang="en-US" sz="2400"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43" name="Text Box 11"/>
          <p:cNvSpPr txBox="1">
            <a:spLocks noChangeArrowheads="1"/>
          </p:cNvSpPr>
          <p:nvPr/>
        </p:nvSpPr>
        <p:spPr bwMode="auto">
          <a:xfrm>
            <a:off x="1828800" y="4953000"/>
            <a:ext cx="5214889" cy="400110"/>
          </a:xfrm>
          <a:prstGeom prst="rect">
            <a:avLst/>
          </a:prstGeom>
          <a:noFill/>
          <a:ln w="9525">
            <a:noFill/>
            <a:miter lim="800000"/>
            <a:headEnd/>
            <a:tailEnd/>
          </a:ln>
          <a:effectLst/>
        </p:spPr>
        <p:txBody>
          <a:bodyPr wrap="none">
            <a:spAutoFit/>
          </a:bodyPr>
          <a:lstStyle/>
          <a:p>
            <a:r>
              <a:rPr lang="en-US" sz="2000" dirty="0" smtClean="0">
                <a:latin typeface="+mn-lt"/>
              </a:rPr>
              <a:t>Figure  </a:t>
            </a:r>
            <a:r>
              <a:rPr lang="en-US" sz="2000" dirty="0">
                <a:latin typeface="+mn-lt"/>
              </a:rPr>
              <a:t>Encryption and decryption with DES</a:t>
            </a:r>
          </a:p>
        </p:txBody>
      </p:sp>
      <p:pic>
        <p:nvPicPr>
          <p:cNvPr id="940044" name="Picture 12"/>
          <p:cNvPicPr>
            <a:picLocks noChangeAspect="1" noChangeArrowheads="1"/>
          </p:cNvPicPr>
          <p:nvPr/>
        </p:nvPicPr>
        <p:blipFill>
          <a:blip r:embed="rId3" cstate="print"/>
          <a:srcRect/>
          <a:stretch>
            <a:fillRect/>
          </a:stretch>
        </p:blipFill>
        <p:spPr bwMode="auto">
          <a:xfrm>
            <a:off x="295275" y="1905000"/>
            <a:ext cx="8391525" cy="2752725"/>
          </a:xfrm>
          <a:prstGeom prst="rect">
            <a:avLst/>
          </a:prstGeom>
          <a:noFill/>
          <a:ln w="9525">
            <a:noFill/>
            <a:miter lim="800000"/>
            <a:headEnd/>
            <a:tailEnd/>
          </a:ln>
          <a:effectLst/>
        </p:spPr>
      </p:pic>
      <p:sp>
        <p:nvSpPr>
          <p:cNvPr id="14" name="Title 13"/>
          <p:cNvSpPr>
            <a:spLocks noGrp="1"/>
          </p:cNvSpPr>
          <p:nvPr>
            <p:ph type="title"/>
          </p:nvPr>
        </p:nvSpPr>
        <p:spPr/>
        <p:txBody>
          <a:bodyPr/>
          <a:lstStyle/>
          <a:p>
            <a:r>
              <a:rPr lang="en-US" dirty="0" smtClean="0"/>
              <a:t>DES Overview</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a:srcRect/>
          <a:stretch>
            <a:fillRect/>
          </a:stretch>
        </p:blipFill>
        <p:spPr bwMode="auto">
          <a:xfrm>
            <a:off x="800100" y="1081088"/>
            <a:ext cx="7543800" cy="46958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Structure</a:t>
            </a:r>
            <a:endParaRPr lang="en-US" dirty="0"/>
          </a:p>
        </p:txBody>
      </p:sp>
      <p:sp>
        <p:nvSpPr>
          <p:cNvPr id="3" name="Content Placeholder 2"/>
          <p:cNvSpPr>
            <a:spLocks noGrp="1"/>
          </p:cNvSpPr>
          <p:nvPr>
            <p:ph idx="1"/>
          </p:nvPr>
        </p:nvSpPr>
        <p:spPr>
          <a:xfrm>
            <a:off x="457200" y="1371600"/>
            <a:ext cx="8229600" cy="1219200"/>
          </a:xfrm>
        </p:spPr>
        <p:txBody>
          <a:bodyPr/>
          <a:lstStyle/>
          <a:p>
            <a:r>
              <a:rPr lang="en-US" sz="2400" dirty="0" smtClean="0"/>
              <a:t>The encryption process is made of two permutations (P-boxes), which we call initial and final permutations, and sixteen rounds of complex key dependent calculation.</a:t>
            </a:r>
          </a:p>
          <a:p>
            <a:endParaRPr lang="en-US" sz="2800" dirty="0" smtClean="0"/>
          </a:p>
          <a:p>
            <a:endParaRPr lang="en-US" dirty="0"/>
          </a:p>
        </p:txBody>
      </p:sp>
      <p:pic>
        <p:nvPicPr>
          <p:cNvPr id="4" name="Picture 8"/>
          <p:cNvPicPr>
            <a:picLocks noChangeAspect="1" noChangeArrowheads="1"/>
          </p:cNvPicPr>
          <p:nvPr/>
        </p:nvPicPr>
        <p:blipFill>
          <a:blip r:embed="rId2" cstate="print"/>
          <a:srcRect/>
          <a:stretch>
            <a:fillRect/>
          </a:stretch>
        </p:blipFill>
        <p:spPr bwMode="auto">
          <a:xfrm>
            <a:off x="2036617" y="2590800"/>
            <a:ext cx="5024583" cy="4267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DES - Basics</a:t>
            </a:r>
          </a:p>
        </p:txBody>
      </p:sp>
      <p:sp>
        <p:nvSpPr>
          <p:cNvPr id="22531" name="Rectangle 3"/>
          <p:cNvSpPr>
            <a:spLocks noGrp="1" noChangeArrowheads="1"/>
          </p:cNvSpPr>
          <p:nvPr>
            <p:ph type="body" idx="1"/>
          </p:nvPr>
        </p:nvSpPr>
        <p:spPr>
          <a:xfrm>
            <a:off x="457200" y="1295400"/>
            <a:ext cx="8229600" cy="5029200"/>
          </a:xfrm>
        </p:spPr>
        <p:txBody>
          <a:bodyPr/>
          <a:lstStyle/>
          <a:p>
            <a:pPr>
              <a:lnSpc>
                <a:spcPct val="90000"/>
              </a:lnSpc>
            </a:pPr>
            <a:r>
              <a:rPr lang="en-US" sz="2800" dirty="0"/>
              <a:t>Fundamentally DES performs only two operations on its input, bit shifting (permutation), and bit substitution. </a:t>
            </a:r>
          </a:p>
          <a:p>
            <a:pPr>
              <a:lnSpc>
                <a:spcPct val="90000"/>
              </a:lnSpc>
            </a:pPr>
            <a:r>
              <a:rPr lang="en-US" sz="2800" dirty="0"/>
              <a:t>The key controls exactly how this process works.</a:t>
            </a:r>
          </a:p>
          <a:p>
            <a:pPr>
              <a:lnSpc>
                <a:spcPct val="90000"/>
              </a:lnSpc>
            </a:pPr>
            <a:r>
              <a:rPr lang="en-US" sz="2800" dirty="0"/>
              <a:t>By doing these operations repeatedly and in a non-linear manner you end up with a result which can not be used to retrieve the original without the key. </a:t>
            </a:r>
          </a:p>
          <a:p>
            <a:pPr>
              <a:lnSpc>
                <a:spcPct val="90000"/>
              </a:lnSpc>
            </a:pPr>
            <a:r>
              <a:rPr lang="en-US" sz="2800" dirty="0" smtClean="0"/>
              <a:t>By </a:t>
            </a:r>
            <a:r>
              <a:rPr lang="en-US" sz="2800" dirty="0"/>
              <a:t>applying relatively simple operations repeatedly a system can achieve a state of near total randomness.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09600"/>
            <a:ext cx="7924800" cy="685800"/>
          </a:xfrm>
        </p:spPr>
        <p:txBody>
          <a:bodyPr>
            <a:normAutofit fontScale="90000"/>
          </a:bodyPr>
          <a:lstStyle/>
          <a:p>
            <a:r>
              <a:rPr lang="en-US" sz="3600" b="1" dirty="0" smtClean="0"/>
              <a:t>Each Iteration Use of  </a:t>
            </a:r>
            <a:r>
              <a:rPr lang="en-US" sz="3600" b="1" dirty="0"/>
              <a:t>a Different Sub-key</a:t>
            </a:r>
          </a:p>
        </p:txBody>
      </p:sp>
      <p:sp>
        <p:nvSpPr>
          <p:cNvPr id="23555" name="Rectangle 3"/>
          <p:cNvSpPr>
            <a:spLocks noGrp="1" noChangeArrowheads="1"/>
          </p:cNvSpPr>
          <p:nvPr>
            <p:ph type="body" idx="1"/>
          </p:nvPr>
        </p:nvSpPr>
        <p:spPr/>
        <p:txBody>
          <a:bodyPr>
            <a:normAutofit/>
          </a:bodyPr>
          <a:lstStyle/>
          <a:p>
            <a:r>
              <a:rPr lang="en-US" sz="2800" dirty="0"/>
              <a:t>DES works on 64 bits of data at a time. Each 64 bits of data is iterated on from 1 to 16 times (16 is the DES standard). </a:t>
            </a:r>
          </a:p>
          <a:p>
            <a:r>
              <a:rPr lang="en-US" sz="2800" dirty="0"/>
              <a:t>For each iteration a 48 bit subset of the 56 bit key is fed into the encryption block </a:t>
            </a:r>
          </a:p>
          <a:p>
            <a:r>
              <a:rPr lang="en-US" sz="2800" dirty="0"/>
              <a:t>Decryption is the inverse of the encryption process.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DES Key Processing</a:t>
            </a:r>
          </a:p>
        </p:txBody>
      </p:sp>
      <p:sp>
        <p:nvSpPr>
          <p:cNvPr id="24579" name="Rectangle 3"/>
          <p:cNvSpPr>
            <a:spLocks noGrp="1" noChangeArrowheads="1"/>
          </p:cNvSpPr>
          <p:nvPr>
            <p:ph type="body" idx="1"/>
          </p:nvPr>
        </p:nvSpPr>
        <p:spPr/>
        <p:txBody>
          <a:bodyPr>
            <a:normAutofit fontScale="92500"/>
          </a:bodyPr>
          <a:lstStyle/>
          <a:p>
            <a:pPr>
              <a:spcBef>
                <a:spcPts val="500"/>
              </a:spcBef>
              <a:spcAft>
                <a:spcPts val="500"/>
              </a:spcAft>
            </a:pPr>
            <a:r>
              <a:rPr lang="en-US" sz="2400" dirty="0"/>
              <a:t>The key is usually stored as a 64-bit number, where every eighth bit is a parity bit. </a:t>
            </a:r>
          </a:p>
          <a:p>
            <a:pPr>
              <a:spcBef>
                <a:spcPts val="500"/>
              </a:spcBef>
              <a:spcAft>
                <a:spcPts val="500"/>
              </a:spcAft>
            </a:pPr>
            <a:r>
              <a:rPr lang="en-US" sz="2400" dirty="0"/>
              <a:t>The parity bits are pitched during the algorithm, and the 56-bit key is used to create 16 different 48-bit </a:t>
            </a:r>
            <a:r>
              <a:rPr lang="en-US" sz="2400" dirty="0" err="1"/>
              <a:t>subkeys</a:t>
            </a:r>
            <a:r>
              <a:rPr lang="en-US" sz="2400" dirty="0"/>
              <a:t> - one for each round</a:t>
            </a:r>
            <a:r>
              <a:rPr lang="en-US" sz="2400" dirty="0" smtClean="0"/>
              <a:t>.</a:t>
            </a:r>
          </a:p>
          <a:p>
            <a:pPr>
              <a:spcBef>
                <a:spcPts val="500"/>
              </a:spcBef>
              <a:spcAft>
                <a:spcPts val="500"/>
              </a:spcAft>
            </a:pPr>
            <a:r>
              <a:rPr lang="en-US" sz="2400" dirty="0" err="1" smtClean="0"/>
              <a:t>Subkeys</a:t>
            </a:r>
            <a:r>
              <a:rPr lang="en-US" sz="2400" dirty="0" smtClean="0"/>
              <a:t> Generation</a:t>
            </a:r>
          </a:p>
          <a:p>
            <a:pPr lvl="1">
              <a:lnSpc>
                <a:spcPct val="90000"/>
              </a:lnSpc>
              <a:spcBef>
                <a:spcPts val="500"/>
              </a:spcBef>
              <a:spcAft>
                <a:spcPts val="500"/>
              </a:spcAft>
            </a:pPr>
            <a:r>
              <a:rPr lang="en-US" sz="2000" dirty="0" smtClean="0"/>
              <a:t>First, the key is loaded according to the PC-1 and then halved. </a:t>
            </a:r>
          </a:p>
          <a:p>
            <a:pPr lvl="1">
              <a:lnSpc>
                <a:spcPct val="90000"/>
              </a:lnSpc>
              <a:spcBef>
                <a:spcPts val="500"/>
              </a:spcBef>
              <a:spcAft>
                <a:spcPts val="500"/>
              </a:spcAft>
            </a:pPr>
            <a:r>
              <a:rPr lang="en-US" sz="2000" dirty="0" smtClean="0"/>
              <a:t>Then each half is rotated by 2 bits in every round except the first, second, 9th and last rounds. </a:t>
            </a:r>
          </a:p>
          <a:p>
            <a:pPr lvl="1">
              <a:lnSpc>
                <a:spcPct val="90000"/>
              </a:lnSpc>
              <a:spcBef>
                <a:spcPts val="500"/>
              </a:spcBef>
              <a:spcAft>
                <a:spcPts val="500"/>
              </a:spcAft>
            </a:pPr>
            <a:r>
              <a:rPr lang="en-US" sz="2000" dirty="0" smtClean="0"/>
              <a:t>The reason for this is that it makes it secure against related-key cryptanalysis. </a:t>
            </a:r>
          </a:p>
          <a:p>
            <a:pPr lvl="1">
              <a:lnSpc>
                <a:spcPct val="90000"/>
              </a:lnSpc>
              <a:spcBef>
                <a:spcPts val="500"/>
              </a:spcBef>
              <a:spcAft>
                <a:spcPts val="500"/>
              </a:spcAft>
            </a:pPr>
            <a:r>
              <a:rPr lang="en-US" sz="2000" dirty="0" smtClean="0"/>
              <a:t>Then 48 of the 56 bits are chosen according to a compression</a:t>
            </a:r>
            <a:r>
              <a:rPr lang="en-US" sz="2000" u="sng" dirty="0" smtClean="0">
                <a:solidFill>
                  <a:srgbClr val="0000FF"/>
                </a:solidFill>
                <a:hlinkClick r:id="rId2"/>
              </a:rPr>
              <a:t> </a:t>
            </a:r>
            <a:r>
              <a:rPr lang="en-US" sz="2000" dirty="0" smtClean="0"/>
              <a:t>permutation.</a:t>
            </a:r>
          </a:p>
          <a:p>
            <a:pPr lvl="1">
              <a:spcBef>
                <a:spcPts val="500"/>
              </a:spcBef>
              <a:spcAft>
                <a:spcPts val="500"/>
              </a:spcAft>
            </a:pPr>
            <a:endParaRPr lang="en-US" sz="2400" dirty="0" smtClean="0"/>
          </a:p>
          <a:p>
            <a:pPr lvl="1">
              <a:spcBef>
                <a:spcPts val="500"/>
              </a:spcBef>
              <a:spcAft>
                <a:spcPts val="500"/>
              </a:spcAft>
            </a:pPr>
            <a:endParaRPr lang="en-US" sz="2400" dirty="0"/>
          </a:p>
          <a:p>
            <a:pPr>
              <a:spcBef>
                <a:spcPts val="500"/>
              </a:spcBef>
              <a:spcAft>
                <a:spcPts val="500"/>
              </a:spcAft>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AIC Traid</a:t>
            </a:r>
          </a:p>
        </p:txBody>
      </p:sp>
      <p:sp>
        <p:nvSpPr>
          <p:cNvPr id="20483" name="Content Placeholder 2"/>
          <p:cNvSpPr>
            <a:spLocks noGrp="1"/>
          </p:cNvSpPr>
          <p:nvPr>
            <p:ph idx="1"/>
          </p:nvPr>
        </p:nvSpPr>
        <p:spPr>
          <a:xfrm>
            <a:off x="228600" y="1219200"/>
            <a:ext cx="5105400" cy="5105400"/>
          </a:xfrm>
        </p:spPr>
        <p:txBody>
          <a:bodyPr/>
          <a:lstStyle/>
          <a:p>
            <a:r>
              <a:rPr lang="en-US" sz="2400" b="1" smtClean="0"/>
              <a:t>Confidentiality - </a:t>
            </a:r>
            <a:r>
              <a:rPr lang="en-US" sz="2400" smtClean="0"/>
              <a:t>Is the concept of protecting the secrecy and privacy of information</a:t>
            </a:r>
          </a:p>
          <a:p>
            <a:r>
              <a:rPr lang="en-US" sz="2400" b="1" smtClean="0"/>
              <a:t>Integrity - </a:t>
            </a:r>
            <a:r>
              <a:rPr lang="en-US" sz="2400" smtClean="0"/>
              <a:t>Is the concept of protecting the “accuracy” of information processing and data from improper modification.</a:t>
            </a:r>
          </a:p>
          <a:p>
            <a:r>
              <a:rPr lang="en-US" sz="2400" b="1" smtClean="0"/>
              <a:t>Availability - </a:t>
            </a:r>
            <a:r>
              <a:rPr lang="en-US" sz="2400" smtClean="0"/>
              <a:t>Is the concept of ensuring that the systems and data can be accessed when required.</a:t>
            </a:r>
          </a:p>
        </p:txBody>
      </p:sp>
      <p:grpSp>
        <p:nvGrpSpPr>
          <p:cNvPr id="2" name="Group 2"/>
          <p:cNvGrpSpPr>
            <a:grpSpLocks/>
          </p:cNvGrpSpPr>
          <p:nvPr/>
        </p:nvGrpSpPr>
        <p:grpSpPr bwMode="auto">
          <a:xfrm>
            <a:off x="5257800" y="1447800"/>
            <a:ext cx="3733800" cy="3429000"/>
            <a:chOff x="1805" y="-5784"/>
            <a:chExt cx="7193" cy="5400"/>
          </a:xfrm>
        </p:grpSpPr>
        <p:pic>
          <p:nvPicPr>
            <p:cNvPr id="20485" name="Picture 3"/>
            <p:cNvPicPr>
              <a:picLocks noChangeAspect="1" noChangeArrowheads="1"/>
            </p:cNvPicPr>
            <p:nvPr/>
          </p:nvPicPr>
          <p:blipFill>
            <a:blip r:embed="rId2"/>
            <a:srcRect/>
            <a:stretch>
              <a:fillRect/>
            </a:stretch>
          </p:blipFill>
          <p:spPr bwMode="auto">
            <a:xfrm>
              <a:off x="1815" y="-5774"/>
              <a:ext cx="7173" cy="5380"/>
            </a:xfrm>
            <a:prstGeom prst="rect">
              <a:avLst/>
            </a:prstGeom>
            <a:noFill/>
            <a:ln w="9525">
              <a:noFill/>
              <a:miter lim="800000"/>
              <a:headEnd/>
              <a:tailEnd/>
            </a:ln>
          </p:spPr>
        </p:pic>
        <p:grpSp>
          <p:nvGrpSpPr>
            <p:cNvPr id="3" name="Group 4"/>
            <p:cNvGrpSpPr>
              <a:grpSpLocks/>
            </p:cNvGrpSpPr>
            <p:nvPr/>
          </p:nvGrpSpPr>
          <p:grpSpPr bwMode="auto">
            <a:xfrm>
              <a:off x="1815" y="-5774"/>
              <a:ext cx="7173" cy="5380"/>
              <a:chOff x="1815" y="-5774"/>
              <a:chExt cx="7173" cy="5380"/>
            </a:xfrm>
          </p:grpSpPr>
          <p:sp>
            <p:nvSpPr>
              <p:cNvPr id="20487" name="Freeform 5"/>
              <p:cNvSpPr>
                <a:spLocks/>
              </p:cNvSpPr>
              <p:nvPr/>
            </p:nvSpPr>
            <p:spPr bwMode="auto">
              <a:xfrm>
                <a:off x="1815" y="-5774"/>
                <a:ext cx="7173" cy="5380"/>
              </a:xfrm>
              <a:custGeom>
                <a:avLst/>
                <a:gdLst>
                  <a:gd name="T0" fmla="*/ 0 w 7173"/>
                  <a:gd name="T1" fmla="*/ 5380 h 5380"/>
                  <a:gd name="T2" fmla="*/ 7173 w 7173"/>
                  <a:gd name="T3" fmla="*/ 5380 h 5380"/>
                  <a:gd name="T4" fmla="*/ 7173 w 7173"/>
                  <a:gd name="T5" fmla="*/ 0 h 5380"/>
                  <a:gd name="T6" fmla="*/ 0 w 7173"/>
                  <a:gd name="T7" fmla="*/ 0 h 5380"/>
                  <a:gd name="T8" fmla="*/ 0 w 7173"/>
                  <a:gd name="T9" fmla="*/ 5380 h 5380"/>
                  <a:gd name="T10" fmla="*/ 0 60000 65536"/>
                  <a:gd name="T11" fmla="*/ 0 60000 65536"/>
                  <a:gd name="T12" fmla="*/ 0 60000 65536"/>
                  <a:gd name="T13" fmla="*/ 0 60000 65536"/>
                  <a:gd name="T14" fmla="*/ 0 60000 65536"/>
                  <a:gd name="T15" fmla="*/ 0 w 7173"/>
                  <a:gd name="T16" fmla="*/ 0 h 5380"/>
                  <a:gd name="T17" fmla="*/ 7173 w 7173"/>
                  <a:gd name="T18" fmla="*/ 5380 h 5380"/>
                </a:gdLst>
                <a:ahLst/>
                <a:cxnLst>
                  <a:cxn ang="T10">
                    <a:pos x="T0" y="T1"/>
                  </a:cxn>
                  <a:cxn ang="T11">
                    <a:pos x="T2" y="T3"/>
                  </a:cxn>
                  <a:cxn ang="T12">
                    <a:pos x="T4" y="T5"/>
                  </a:cxn>
                  <a:cxn ang="T13">
                    <a:pos x="T6" y="T7"/>
                  </a:cxn>
                  <a:cxn ang="T14">
                    <a:pos x="T8" y="T9"/>
                  </a:cxn>
                </a:cxnLst>
                <a:rect l="T15" t="T16" r="T17" b="T18"/>
                <a:pathLst>
                  <a:path w="7173" h="5380">
                    <a:moveTo>
                      <a:pt x="0" y="5380"/>
                    </a:moveTo>
                    <a:lnTo>
                      <a:pt x="7173" y="5380"/>
                    </a:lnTo>
                    <a:lnTo>
                      <a:pt x="7173" y="0"/>
                    </a:lnTo>
                    <a:lnTo>
                      <a:pt x="0" y="0"/>
                    </a:lnTo>
                    <a:lnTo>
                      <a:pt x="0" y="5380"/>
                    </a:lnTo>
                    <a:close/>
                  </a:path>
                </a:pathLst>
              </a:custGeom>
              <a:noFill/>
              <a:ln w="12700">
                <a:solidFill>
                  <a:srgbClr val="000000"/>
                </a:solid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The Key Schedule </a:t>
            </a:r>
          </a:p>
        </p:txBody>
      </p:sp>
      <p:sp>
        <p:nvSpPr>
          <p:cNvPr id="26627" name="Rectangle 3"/>
          <p:cNvSpPr>
            <a:spLocks noGrp="1" noChangeArrowheads="1"/>
          </p:cNvSpPr>
          <p:nvPr>
            <p:ph type="body" idx="1"/>
          </p:nvPr>
        </p:nvSpPr>
        <p:spPr/>
        <p:txBody>
          <a:bodyPr/>
          <a:lstStyle/>
          <a:p>
            <a:pPr>
              <a:lnSpc>
                <a:spcPct val="80000"/>
              </a:lnSpc>
              <a:spcBef>
                <a:spcPts val="500"/>
              </a:spcBef>
              <a:spcAft>
                <a:spcPts val="500"/>
              </a:spcAft>
            </a:pPr>
            <a:r>
              <a:rPr lang="en-US" sz="2800" dirty="0"/>
              <a:t>The </a:t>
            </a:r>
            <a:r>
              <a:rPr lang="en-US" sz="2800" dirty="0" err="1"/>
              <a:t>subkeys</a:t>
            </a:r>
            <a:r>
              <a:rPr lang="en-US" sz="2800" dirty="0"/>
              <a:t> used by the 16 rounds are formed by the key schedule which consists of:</a:t>
            </a:r>
            <a:r>
              <a:rPr lang="en-US" dirty="0"/>
              <a:t> </a:t>
            </a:r>
          </a:p>
          <a:p>
            <a:pPr lvl="1">
              <a:lnSpc>
                <a:spcPct val="80000"/>
              </a:lnSpc>
              <a:spcBef>
                <a:spcPts val="500"/>
              </a:spcBef>
              <a:spcAft>
                <a:spcPts val="500"/>
              </a:spcAft>
              <a:buFont typeface="Symbol" pitchFamily="18" charset="2"/>
              <a:buChar char="·"/>
            </a:pPr>
            <a:r>
              <a:rPr lang="en-US" sz="2400" dirty="0"/>
              <a:t>An initial permutation of the key (PC1) which selects 56-bits in two 28-bit halves </a:t>
            </a:r>
          </a:p>
          <a:p>
            <a:pPr lvl="1">
              <a:lnSpc>
                <a:spcPct val="80000"/>
              </a:lnSpc>
              <a:spcBef>
                <a:spcPts val="500"/>
              </a:spcBef>
              <a:spcAft>
                <a:spcPts val="500"/>
              </a:spcAft>
              <a:buFont typeface="Symbol" pitchFamily="18" charset="2"/>
              <a:buChar char="·"/>
            </a:pPr>
            <a:r>
              <a:rPr lang="en-US" sz="2400" dirty="0"/>
              <a:t>16 stages consisting of</a:t>
            </a:r>
            <a:r>
              <a:rPr lang="en-US" sz="3200" dirty="0"/>
              <a:t> </a:t>
            </a:r>
          </a:p>
          <a:p>
            <a:pPr lvl="3">
              <a:lnSpc>
                <a:spcPct val="80000"/>
              </a:lnSpc>
              <a:spcBef>
                <a:spcPts val="500"/>
              </a:spcBef>
              <a:spcAft>
                <a:spcPts val="500"/>
              </a:spcAft>
              <a:buClr>
                <a:schemeClr val="tx1"/>
              </a:buClr>
              <a:buFont typeface="Symbol" pitchFamily="18" charset="2"/>
              <a:buChar char="-"/>
            </a:pPr>
            <a:r>
              <a:rPr lang="en-US" sz="2400" dirty="0"/>
              <a:t>selecting 24-bits from each half and permuting them by PC2 for use in function f, </a:t>
            </a:r>
          </a:p>
          <a:p>
            <a:pPr lvl="3">
              <a:lnSpc>
                <a:spcPct val="80000"/>
              </a:lnSpc>
              <a:spcBef>
                <a:spcPts val="500"/>
              </a:spcBef>
              <a:spcAft>
                <a:spcPts val="500"/>
              </a:spcAft>
              <a:buClr>
                <a:schemeClr val="tx1"/>
              </a:buClr>
              <a:buFont typeface="Symbol" pitchFamily="18" charset="2"/>
              <a:buChar char="-"/>
            </a:pPr>
            <a:r>
              <a:rPr lang="en-US" sz="2400" dirty="0"/>
              <a:t>rotating each half either 1 or 2 places depending on the </a:t>
            </a:r>
            <a:r>
              <a:rPr lang="en-US" sz="2400" b="1" dirty="0"/>
              <a:t>key rotation schedule</a:t>
            </a:r>
            <a:r>
              <a:rPr lang="en-US" sz="2400" dirty="0"/>
              <a:t> </a:t>
            </a:r>
            <a:r>
              <a:rPr lang="en-US" sz="2400" dirty="0" smtClean="0"/>
              <a:t>KS</a:t>
            </a:r>
            <a:endParaRPr lang="en-US" sz="24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3DES or Triple-DES</a:t>
            </a:r>
          </a:p>
        </p:txBody>
      </p:sp>
      <p:sp>
        <p:nvSpPr>
          <p:cNvPr id="9219" name="Rectangle 3"/>
          <p:cNvSpPr>
            <a:spLocks noGrp="1" noChangeArrowheads="1"/>
          </p:cNvSpPr>
          <p:nvPr>
            <p:ph type="body" idx="1"/>
          </p:nvPr>
        </p:nvSpPr>
        <p:spPr>
          <a:xfrm>
            <a:off x="457200" y="1066800"/>
            <a:ext cx="7924800" cy="5410200"/>
          </a:xfrm>
        </p:spPr>
        <p:txBody>
          <a:bodyPr/>
          <a:lstStyle/>
          <a:p>
            <a:r>
              <a:rPr lang="en-US" sz="2800" dirty="0" smtClean="0"/>
              <a:t>Triple-DES is a block cipher, which applies the Data Encryption Standard (DES) cipher algorithm three times to each data block.</a:t>
            </a:r>
          </a:p>
          <a:p>
            <a:pPr lvl="1"/>
            <a:r>
              <a:rPr lang="en-US" sz="2400" dirty="0" smtClean="0"/>
              <a:t> DES </a:t>
            </a:r>
            <a:r>
              <a:rPr lang="en-US" sz="2400" dirty="0"/>
              <a:t>used a single 56-bit key.</a:t>
            </a:r>
          </a:p>
          <a:p>
            <a:pPr lvl="1"/>
            <a:r>
              <a:rPr lang="en-US" sz="2400" dirty="0"/>
              <a:t>3DES uses three 56-bit keys (often just referred to as a 3DES key), and performs three rounds of DES operations on the data.</a:t>
            </a:r>
          </a:p>
          <a:p>
            <a:pPr lvl="1"/>
            <a:r>
              <a:rPr lang="en-US" sz="2400" dirty="0"/>
              <a:t>The result is that DES technology could be used </a:t>
            </a:r>
            <a:r>
              <a:rPr lang="en-US" sz="2400" dirty="0" smtClean="0"/>
              <a:t>until long term solution (the </a:t>
            </a:r>
            <a:r>
              <a:rPr lang="en-US" sz="2400" dirty="0"/>
              <a:t>Advanced Encryption Standard) </a:t>
            </a:r>
            <a:r>
              <a:rPr lang="en-US" sz="2400" dirty="0" smtClean="0"/>
              <a:t>is found.</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609600"/>
            <a:ext cx="7772400" cy="533400"/>
          </a:xfrm>
        </p:spPr>
        <p:txBody>
          <a:bodyPr>
            <a:normAutofit fontScale="90000"/>
          </a:bodyPr>
          <a:lstStyle/>
          <a:p>
            <a:r>
              <a:rPr lang="en-US" dirty="0"/>
              <a:t>Triple DES - More Secure</a:t>
            </a:r>
          </a:p>
        </p:txBody>
      </p:sp>
      <p:pic>
        <p:nvPicPr>
          <p:cNvPr id="69635" name="Picture 3"/>
          <p:cNvPicPr>
            <a:picLocks noGrp="1" noChangeAspect="1" noChangeArrowheads="1"/>
          </p:cNvPicPr>
          <p:nvPr>
            <p:ph type="clipArt" sz="half" idx="2"/>
          </p:nvPr>
        </p:nvPicPr>
        <p:blipFill>
          <a:blip r:embed="rId2" cstate="print"/>
          <a:srcRect/>
          <a:stretch>
            <a:fillRect/>
          </a:stretch>
        </p:blipFill>
        <p:spPr>
          <a:xfrm>
            <a:off x="762000" y="1752600"/>
            <a:ext cx="7391400" cy="3503613"/>
          </a:xfrm>
          <a:solidFill>
            <a:schemeClr val="bg1"/>
          </a:solid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62200" y="609600"/>
            <a:ext cx="6248400" cy="533400"/>
          </a:xfrm>
        </p:spPr>
        <p:txBody>
          <a:bodyPr>
            <a:normAutofit fontScale="90000"/>
          </a:bodyPr>
          <a:lstStyle/>
          <a:p>
            <a:r>
              <a:rPr lang="en-US" dirty="0" smtClean="0"/>
              <a:t>3DES</a:t>
            </a:r>
            <a:endParaRPr lang="en-US" dirty="0"/>
          </a:p>
        </p:txBody>
      </p:sp>
      <p:sp>
        <p:nvSpPr>
          <p:cNvPr id="12291" name="Rectangle 3"/>
          <p:cNvSpPr>
            <a:spLocks noGrp="1" noChangeArrowheads="1"/>
          </p:cNvSpPr>
          <p:nvPr>
            <p:ph type="body" sz="half" idx="1"/>
          </p:nvPr>
        </p:nvSpPr>
        <p:spPr>
          <a:xfrm>
            <a:off x="457200" y="1255713"/>
            <a:ext cx="7808912" cy="3087687"/>
          </a:xfrm>
        </p:spPr>
        <p:txBody>
          <a:bodyPr/>
          <a:lstStyle/>
          <a:p>
            <a:r>
              <a:rPr lang="en-US" sz="2800" dirty="0"/>
              <a:t>A typical application of 3DES is known as </a:t>
            </a:r>
            <a:r>
              <a:rPr lang="en-US" sz="2800" dirty="0" smtClean="0"/>
              <a:t>EDE (Encrypt-Decrypt-Encrypt).</a:t>
            </a:r>
            <a:endParaRPr lang="en-US" sz="2800" dirty="0"/>
          </a:p>
          <a:p>
            <a:pPr lvl="1"/>
            <a:r>
              <a:rPr lang="en-US" sz="2400" dirty="0"/>
              <a:t>In this case, the first and third keys are equal, so the effective key length is 112-bits.</a:t>
            </a:r>
          </a:p>
          <a:p>
            <a:pPr lvl="1"/>
            <a:r>
              <a:rPr lang="en-US" sz="2400" dirty="0"/>
              <a:t>In the first operation, the plaintext is </a:t>
            </a:r>
            <a:r>
              <a:rPr lang="en-US" sz="2400" dirty="0">
                <a:solidFill>
                  <a:srgbClr val="C00000"/>
                </a:solidFill>
              </a:rPr>
              <a:t>encrypted </a:t>
            </a:r>
            <a:r>
              <a:rPr lang="en-US" sz="2400" dirty="0"/>
              <a:t>with the first DES key, K</a:t>
            </a:r>
            <a:r>
              <a:rPr lang="en-US" sz="2400" baseline="-25000" dirty="0"/>
              <a:t>1</a:t>
            </a:r>
            <a:r>
              <a:rPr lang="en-US" dirty="0"/>
              <a:t>.</a:t>
            </a:r>
          </a:p>
        </p:txBody>
      </p:sp>
      <p:pic>
        <p:nvPicPr>
          <p:cNvPr id="12295" name="Picture 7"/>
          <p:cNvPicPr>
            <a:picLocks noGrp="1" noChangeAspect="1" noChangeArrowheads="1"/>
          </p:cNvPicPr>
          <p:nvPr>
            <p:ph sz="half" idx="2"/>
          </p:nvPr>
        </p:nvPicPr>
        <p:blipFill>
          <a:blip r:embed="rId3" cstate="print"/>
          <a:srcRect/>
          <a:stretch>
            <a:fillRect/>
          </a:stretch>
        </p:blipFill>
        <p:spPr>
          <a:xfrm>
            <a:off x="2209800" y="4114800"/>
            <a:ext cx="3922194" cy="1600200"/>
          </a:xfrm>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533400"/>
            <a:ext cx="7848600" cy="609600"/>
          </a:xfrm>
        </p:spPr>
        <p:txBody>
          <a:bodyPr>
            <a:normAutofit fontScale="90000"/>
          </a:bodyPr>
          <a:lstStyle/>
          <a:p>
            <a:r>
              <a:rPr lang="en-US" dirty="0" smtClean="0"/>
              <a:t>3DES</a:t>
            </a:r>
            <a:endParaRPr lang="en-US" dirty="0"/>
          </a:p>
        </p:txBody>
      </p:sp>
      <p:sp>
        <p:nvSpPr>
          <p:cNvPr id="14339" name="Rectangle 3"/>
          <p:cNvSpPr>
            <a:spLocks noGrp="1" noChangeArrowheads="1"/>
          </p:cNvSpPr>
          <p:nvPr>
            <p:ph type="body" sz="half" idx="1"/>
          </p:nvPr>
        </p:nvSpPr>
        <p:spPr>
          <a:xfrm>
            <a:off x="685800" y="1295400"/>
            <a:ext cx="7808912" cy="3087687"/>
          </a:xfrm>
        </p:spPr>
        <p:txBody>
          <a:bodyPr/>
          <a:lstStyle/>
          <a:p>
            <a:r>
              <a:rPr lang="en-US" sz="2800" dirty="0"/>
              <a:t>In the second step, the results of the first step, C</a:t>
            </a:r>
            <a:r>
              <a:rPr lang="en-US" sz="2800" baseline="-25000" dirty="0"/>
              <a:t>1</a:t>
            </a:r>
            <a:r>
              <a:rPr lang="en-US" sz="2800" dirty="0"/>
              <a:t>, is </a:t>
            </a:r>
            <a:r>
              <a:rPr lang="en-US" sz="2800" dirty="0">
                <a:solidFill>
                  <a:srgbClr val="C00000"/>
                </a:solidFill>
              </a:rPr>
              <a:t>decrypted</a:t>
            </a:r>
            <a:r>
              <a:rPr lang="en-US" sz="2800" dirty="0"/>
              <a:t> using the second key, K</a:t>
            </a:r>
            <a:r>
              <a:rPr lang="en-US" sz="2800" baseline="-25000" dirty="0"/>
              <a:t>2</a:t>
            </a:r>
          </a:p>
          <a:p>
            <a:r>
              <a:rPr lang="en-US" sz="2800" dirty="0"/>
              <a:t>Since K</a:t>
            </a:r>
            <a:r>
              <a:rPr lang="en-US" sz="2800" baseline="-25000" dirty="0"/>
              <a:t>2</a:t>
            </a:r>
            <a:r>
              <a:rPr lang="en-US" sz="2800" dirty="0"/>
              <a:t> ≠ K</a:t>
            </a:r>
            <a:r>
              <a:rPr lang="en-US" sz="2800" baseline="-25000" dirty="0"/>
              <a:t>1</a:t>
            </a:r>
            <a:r>
              <a:rPr lang="en-US" sz="2800" dirty="0"/>
              <a:t>, this </a:t>
            </a:r>
            <a:r>
              <a:rPr lang="en-US" sz="2800" dirty="0">
                <a:solidFill>
                  <a:srgbClr val="C00000"/>
                </a:solidFill>
              </a:rPr>
              <a:t>does not </a:t>
            </a:r>
            <a:r>
              <a:rPr lang="en-US" sz="2800" dirty="0"/>
              <a:t>result in the original plaintext message.</a:t>
            </a:r>
          </a:p>
        </p:txBody>
      </p:sp>
      <p:pic>
        <p:nvPicPr>
          <p:cNvPr id="14340" name="Picture 4"/>
          <p:cNvPicPr>
            <a:picLocks noGrp="1" noChangeAspect="1" noChangeArrowheads="1"/>
          </p:cNvPicPr>
          <p:nvPr>
            <p:ph sz="half" idx="2"/>
          </p:nvPr>
        </p:nvPicPr>
        <p:blipFill>
          <a:blip r:embed="rId3" cstate="print"/>
          <a:srcRect/>
          <a:stretch>
            <a:fillRect/>
          </a:stretch>
        </p:blipFill>
        <p:spPr>
          <a:xfrm>
            <a:off x="1676399" y="3810000"/>
            <a:ext cx="6225705" cy="1524000"/>
          </a:xfr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533400"/>
            <a:ext cx="8001000" cy="609600"/>
          </a:xfrm>
        </p:spPr>
        <p:txBody>
          <a:bodyPr>
            <a:normAutofit fontScale="90000"/>
          </a:bodyPr>
          <a:lstStyle/>
          <a:p>
            <a:r>
              <a:rPr lang="en-US" dirty="0" smtClean="0"/>
              <a:t>3DES</a:t>
            </a:r>
            <a:endParaRPr lang="en-US" dirty="0"/>
          </a:p>
        </p:txBody>
      </p:sp>
      <p:sp>
        <p:nvSpPr>
          <p:cNvPr id="13315" name="Rectangle 3"/>
          <p:cNvSpPr>
            <a:spLocks noGrp="1" noChangeArrowheads="1"/>
          </p:cNvSpPr>
          <p:nvPr>
            <p:ph type="body" sz="half" idx="1"/>
          </p:nvPr>
        </p:nvSpPr>
        <p:spPr>
          <a:xfrm>
            <a:off x="762000" y="1295400"/>
            <a:ext cx="7808912" cy="3087687"/>
          </a:xfrm>
        </p:spPr>
        <p:txBody>
          <a:bodyPr>
            <a:normAutofit lnSpcReduction="10000"/>
          </a:bodyPr>
          <a:lstStyle/>
          <a:p>
            <a:r>
              <a:rPr lang="en-US" sz="2800" dirty="0"/>
              <a:t>In the final step, the results of the second step, C</a:t>
            </a:r>
            <a:r>
              <a:rPr lang="en-US" sz="2800" baseline="-25000" dirty="0"/>
              <a:t>2</a:t>
            </a:r>
            <a:r>
              <a:rPr lang="en-US" sz="2800" dirty="0"/>
              <a:t>, is </a:t>
            </a:r>
            <a:r>
              <a:rPr lang="en-US" sz="2800" dirty="0">
                <a:solidFill>
                  <a:srgbClr val="C00000"/>
                </a:solidFill>
              </a:rPr>
              <a:t>encrypted</a:t>
            </a:r>
            <a:r>
              <a:rPr lang="en-US" sz="2800" dirty="0"/>
              <a:t> using the third key, K</a:t>
            </a:r>
            <a:r>
              <a:rPr lang="en-US" sz="2800" baseline="-25000" dirty="0"/>
              <a:t>3</a:t>
            </a:r>
          </a:p>
          <a:p>
            <a:r>
              <a:rPr lang="en-US" sz="2800" dirty="0"/>
              <a:t>The output </a:t>
            </a:r>
            <a:r>
              <a:rPr lang="en-US" sz="2800" dirty="0" err="1"/>
              <a:t>ciphertext</a:t>
            </a:r>
            <a:r>
              <a:rPr lang="en-US" sz="2800" dirty="0"/>
              <a:t> C</a:t>
            </a:r>
            <a:r>
              <a:rPr lang="en-US" sz="2800" baseline="-25000" dirty="0"/>
              <a:t>3</a:t>
            </a:r>
            <a:r>
              <a:rPr lang="en-US" sz="2800" dirty="0"/>
              <a:t> is the final encrypted message.</a:t>
            </a:r>
          </a:p>
          <a:p>
            <a:r>
              <a:rPr lang="en-US" sz="2800" dirty="0"/>
              <a:t>Recall that K</a:t>
            </a:r>
            <a:r>
              <a:rPr lang="en-US" sz="2800" baseline="-25000" dirty="0"/>
              <a:t>3</a:t>
            </a:r>
            <a:r>
              <a:rPr lang="en-US" sz="2800" dirty="0"/>
              <a:t> = K</a:t>
            </a:r>
            <a:r>
              <a:rPr lang="en-US" sz="2800" baseline="-25000" dirty="0"/>
              <a:t>1</a:t>
            </a:r>
            <a:r>
              <a:rPr lang="en-US" sz="2800" dirty="0"/>
              <a:t> in this case, so even though there are three 56-bit keys, the effective key length is only 112-bits.</a:t>
            </a:r>
          </a:p>
        </p:txBody>
      </p:sp>
      <p:pic>
        <p:nvPicPr>
          <p:cNvPr id="13316" name="Picture 4"/>
          <p:cNvPicPr>
            <a:picLocks noGrp="1" noChangeAspect="1" noChangeArrowheads="1"/>
          </p:cNvPicPr>
          <p:nvPr>
            <p:ph sz="half" idx="2"/>
          </p:nvPr>
        </p:nvPicPr>
        <p:blipFill>
          <a:blip r:embed="rId3" cstate="print"/>
          <a:srcRect/>
          <a:stretch>
            <a:fillRect/>
          </a:stretch>
        </p:blipFill>
        <p:spPr>
          <a:xfrm>
            <a:off x="609600" y="5029200"/>
            <a:ext cx="7708198" cy="1347787"/>
          </a:xfrm>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Nance - INFA 640</a:t>
            </a:r>
          </a:p>
        </p:txBody>
      </p:sp>
      <p:sp>
        <p:nvSpPr>
          <p:cNvPr id="16386" name="Rectangle 2"/>
          <p:cNvSpPr>
            <a:spLocks noGrp="1" noChangeArrowheads="1"/>
          </p:cNvSpPr>
          <p:nvPr>
            <p:ph type="title"/>
          </p:nvPr>
        </p:nvSpPr>
        <p:spPr/>
        <p:txBody>
          <a:bodyPr/>
          <a:lstStyle/>
          <a:p>
            <a:r>
              <a:rPr lang="en-US"/>
              <a:t>3DES or Triple-DES</a:t>
            </a:r>
          </a:p>
        </p:txBody>
      </p:sp>
      <p:sp>
        <p:nvSpPr>
          <p:cNvPr id="16387" name="Rectangle 3"/>
          <p:cNvSpPr>
            <a:spLocks noGrp="1" noChangeArrowheads="1"/>
          </p:cNvSpPr>
          <p:nvPr>
            <p:ph type="body" sz="half" idx="1"/>
          </p:nvPr>
        </p:nvSpPr>
        <p:spPr>
          <a:xfrm>
            <a:off x="1182688" y="2017713"/>
            <a:ext cx="7808912" cy="3087687"/>
          </a:xfrm>
        </p:spPr>
        <p:txBody>
          <a:bodyPr/>
          <a:lstStyle/>
          <a:p>
            <a:r>
              <a:rPr lang="en-US"/>
              <a:t>Decryption in this case follows the reverse of the encryption process, as shown below.</a:t>
            </a:r>
          </a:p>
        </p:txBody>
      </p:sp>
      <p:pic>
        <p:nvPicPr>
          <p:cNvPr id="16388" name="Picture 4"/>
          <p:cNvPicPr>
            <a:picLocks noGrp="1" noChangeAspect="1" noChangeArrowheads="1"/>
          </p:cNvPicPr>
          <p:nvPr>
            <p:ph sz="half" idx="2"/>
          </p:nvPr>
        </p:nvPicPr>
        <p:blipFill>
          <a:blip r:embed="rId3" cstate="print"/>
          <a:srcRect/>
          <a:stretch>
            <a:fillRect/>
          </a:stretch>
        </p:blipFill>
        <p:spPr>
          <a:xfrm>
            <a:off x="1143000" y="3429000"/>
            <a:ext cx="6400800" cy="1828800"/>
          </a:xfr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3DES or Triple-DES</a:t>
            </a:r>
          </a:p>
        </p:txBody>
      </p:sp>
      <p:sp>
        <p:nvSpPr>
          <p:cNvPr id="15363" name="Rectangle 3"/>
          <p:cNvSpPr>
            <a:spLocks noGrp="1" noChangeArrowheads="1"/>
          </p:cNvSpPr>
          <p:nvPr>
            <p:ph type="body" idx="1"/>
          </p:nvPr>
        </p:nvSpPr>
        <p:spPr>
          <a:xfrm>
            <a:off x="990600" y="1219200"/>
            <a:ext cx="7772400" cy="4459287"/>
          </a:xfrm>
        </p:spPr>
        <p:txBody>
          <a:bodyPr/>
          <a:lstStyle/>
          <a:p>
            <a:r>
              <a:rPr lang="en-US" sz="2800" dirty="0"/>
              <a:t>Although the length of the key has doubled, there are 2</a:t>
            </a:r>
            <a:r>
              <a:rPr lang="en-US" sz="2800" baseline="30000" dirty="0"/>
              <a:t>56</a:t>
            </a:r>
            <a:r>
              <a:rPr lang="en-US" sz="2800" dirty="0"/>
              <a:t> (= 72,057,594,037,927,936) times as many keys.</a:t>
            </a:r>
          </a:p>
          <a:p>
            <a:pPr lvl="1"/>
            <a:r>
              <a:rPr lang="en-US" sz="2400" dirty="0"/>
              <a:t>Therefore a brute force search for a 3DES-EDE key would take 2</a:t>
            </a:r>
            <a:r>
              <a:rPr lang="en-US" sz="2400" baseline="30000" dirty="0"/>
              <a:t>56</a:t>
            </a:r>
            <a:r>
              <a:rPr lang="en-US" sz="2400" dirty="0"/>
              <a:t> times longer on the same hardware than a brute force search for a DES key.</a:t>
            </a:r>
          </a:p>
          <a:p>
            <a:r>
              <a:rPr lang="en-US" sz="2800" dirty="0"/>
              <a:t>There are some approaches that can recover 3DES keys more quickly than brute force </a:t>
            </a:r>
            <a:r>
              <a:rPr lang="en-US" sz="2800" dirty="0" smtClean="0"/>
              <a:t>searches, </a:t>
            </a:r>
            <a:r>
              <a:rPr lang="en-US" sz="2800" dirty="0"/>
              <a:t>but for many kinds of data 3DES is still an acceptable encryption method.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97658"/>
            <a:ext cx="8786874" cy="6643710"/>
          </a:xfrm>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What is DES?</a:t>
            </a:r>
          </a:p>
          <a:p>
            <a:pPr lvl="1"/>
            <a:r>
              <a:rPr lang="en-US" sz="2000" b="1" dirty="0" smtClean="0"/>
              <a:t>The Data Encryption Standard (DES) is a previously predominant algorithm used for encryption/decryption of electronic data. DES was developed in the early 70’s by IBM which was then submitted to the National Bureau of Standards (NBS).</a:t>
            </a:r>
          </a:p>
          <a:p>
            <a:pPr lvl="1"/>
            <a:endParaRPr lang="en-US" sz="2000" b="1" dirty="0" smtClean="0"/>
          </a:p>
          <a:p>
            <a:pPr lvl="1"/>
            <a:r>
              <a:rPr lang="en-US" sz="2000" b="1" dirty="0" smtClean="0"/>
              <a:t>Like other private key cryptographic methods, both the sender and the receiver must know and use the same private key.</a:t>
            </a:r>
          </a:p>
          <a:p>
            <a:pPr lvl="1"/>
            <a:endParaRPr lang="en-US" sz="2000" b="1" dirty="0" smtClean="0"/>
          </a:p>
          <a:p>
            <a:pPr lvl="1"/>
            <a:r>
              <a:rPr lang="en-US" sz="2000" b="1" dirty="0" smtClean="0"/>
              <a:t>DES uses a 56 bit encryption key which can give around 2^56 (</a:t>
            </a:r>
            <a:r>
              <a:rPr lang="en-US" sz="2000" b="1" dirty="0" err="1" smtClean="0"/>
              <a:t>ie</a:t>
            </a:r>
            <a:r>
              <a:rPr lang="en-US" sz="2000" b="1" dirty="0" smtClean="0"/>
              <a:t>) 256 combinations to encrypt the plain text. DES is restricted with a Block Size of just 64bits. </a:t>
            </a:r>
          </a:p>
          <a:p>
            <a:pPr lvl="1"/>
            <a:endParaRPr lang="en-US" sz="2000" b="1" dirty="0" smtClean="0"/>
          </a:p>
          <a:p>
            <a:pPr lvl="1"/>
            <a:r>
              <a:rPr lang="en-US" sz="2000" b="1" dirty="0" smtClean="0"/>
              <a:t>Sometimes DES is said to use 64 bit key, but 8bits out of it is used for some other purpose.</a:t>
            </a:r>
          </a:p>
          <a:p>
            <a:pPr lvl="1"/>
            <a:endParaRPr lang="en-US" sz="2000" b="1" dirty="0" smtClean="0"/>
          </a:p>
          <a:p>
            <a:pPr lvl="1"/>
            <a:r>
              <a:rPr lang="en-US" sz="2000" b="1" dirty="0" smtClean="0"/>
              <a:t>The maximum amount that can be transferred with a single encryption is 32GB. DES uses the </a:t>
            </a:r>
            <a:r>
              <a:rPr lang="en-US" sz="2000" b="1" dirty="0" err="1" smtClean="0"/>
              <a:t>Feistel</a:t>
            </a:r>
            <a:r>
              <a:rPr lang="en-US" sz="2000" b="1" dirty="0" smtClean="0"/>
              <a:t> Network which divides block into 2 halves before going through the encryption steps.</a:t>
            </a:r>
            <a:endParaRPr lang="en-US" sz="2000" b="1" dirty="0"/>
          </a:p>
        </p:txBody>
      </p:sp>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6874" cy="6429420"/>
          </a:xfrm>
        </p:spPr>
        <p:style>
          <a:lnRef idx="2">
            <a:schemeClr val="accent5"/>
          </a:lnRef>
          <a:fillRef idx="1">
            <a:schemeClr val="lt1"/>
          </a:fillRef>
          <a:effectRef idx="0">
            <a:schemeClr val="accent5"/>
          </a:effectRef>
          <a:fontRef idx="minor">
            <a:schemeClr val="dk1"/>
          </a:fontRef>
        </p:style>
        <p:txBody>
          <a:bodyPr>
            <a:noAutofit/>
          </a:bodyPr>
          <a:lstStyle/>
          <a:p>
            <a:r>
              <a:rPr lang="en-US" sz="2200" b="1" dirty="0" smtClean="0"/>
              <a:t>What is AES?</a:t>
            </a:r>
          </a:p>
          <a:p>
            <a:pPr lvl="1"/>
            <a:r>
              <a:rPr lang="en-US" sz="2000" b="1" dirty="0" smtClean="0"/>
              <a:t>The Advanced Encryption Standard (AES) is a specification for the Encryption of electronic data. Originally called “</a:t>
            </a:r>
            <a:r>
              <a:rPr lang="en-US" sz="2000" b="1" dirty="0" err="1" smtClean="0"/>
              <a:t>Rijndael</a:t>
            </a:r>
            <a:r>
              <a:rPr lang="en-US" sz="2000" b="1" dirty="0" smtClean="0"/>
              <a:t>” the cipher was developed by 2 Belgian Cryptographers “Joan </a:t>
            </a:r>
            <a:r>
              <a:rPr lang="en-US" sz="2000" b="1" dirty="0" err="1" smtClean="0"/>
              <a:t>Daemen</a:t>
            </a:r>
            <a:r>
              <a:rPr lang="en-US" sz="2000" b="1" dirty="0" smtClean="0"/>
              <a:t>” and “Vincent </a:t>
            </a:r>
            <a:r>
              <a:rPr lang="en-US" sz="2000" b="1" dirty="0" err="1" smtClean="0"/>
              <a:t>Rijmen</a:t>
            </a:r>
            <a:r>
              <a:rPr lang="en-US" sz="2000" b="1" dirty="0" smtClean="0"/>
              <a:t>” who submitted to the AES Selection process held by the NIST (National Institute of Standards and Technology) in the year 1997 which continued for 3 years and the end result was given on 2</a:t>
            </a:r>
            <a:r>
              <a:rPr lang="en-US" sz="2000" b="1" baseline="30000" dirty="0" smtClean="0"/>
              <a:t>nd</a:t>
            </a:r>
            <a:r>
              <a:rPr lang="en-US" sz="2000" b="1" dirty="0" smtClean="0"/>
              <a:t> October 2002 where </a:t>
            </a:r>
            <a:r>
              <a:rPr lang="en-US" sz="2000" b="1" dirty="0" err="1" smtClean="0"/>
              <a:t>Rijndael</a:t>
            </a:r>
            <a:r>
              <a:rPr lang="en-US" sz="2000" b="1" dirty="0" smtClean="0"/>
              <a:t> was chosen as the proposed standard.</a:t>
            </a:r>
          </a:p>
          <a:p>
            <a:pPr lvl="1"/>
            <a:endParaRPr lang="en-US" sz="2000" b="1" dirty="0" smtClean="0"/>
          </a:p>
          <a:p>
            <a:pPr lvl="1"/>
            <a:r>
              <a:rPr lang="en-US" sz="2000" b="1" dirty="0" smtClean="0"/>
              <a:t>The algorithm described by AES is a Symmetric-Key Algorithm, meaning the same key is used for encrypting and decrypting the data. AES standard is a variant of </a:t>
            </a:r>
            <a:r>
              <a:rPr lang="en-US" sz="2000" b="1" dirty="0" err="1" smtClean="0"/>
              <a:t>Rijndael</a:t>
            </a:r>
            <a:r>
              <a:rPr lang="en-US" sz="2000" b="1" dirty="0" smtClean="0"/>
              <a:t> where the block size is restricted to 128bits and the key size of 128, 192, 256 bits can be used.</a:t>
            </a:r>
          </a:p>
          <a:p>
            <a:pPr lvl="1"/>
            <a:endParaRPr lang="en-US" sz="2000" b="1" dirty="0" smtClean="0"/>
          </a:p>
          <a:p>
            <a:pPr lvl="1"/>
            <a:r>
              <a:rPr lang="en-US" sz="2000" b="1" dirty="0" smtClean="0"/>
              <a:t>AES is based on a design principle known as a substitution-permutation network, and is fast in both software and hardware.</a:t>
            </a:r>
            <a:endParaRPr lang="en-US" sz="2000" b="1" dirty="0"/>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2"/>
          <p:cNvSpPr txBox="1">
            <a:spLocks noChangeArrowheads="1"/>
          </p:cNvSpPr>
          <p:nvPr/>
        </p:nvSpPr>
        <p:spPr bwMode="auto">
          <a:xfrm>
            <a:off x="2514600" y="619125"/>
            <a:ext cx="6477000" cy="523875"/>
          </a:xfrm>
          <a:prstGeom prst="rect">
            <a:avLst/>
          </a:prstGeom>
          <a:noFill/>
          <a:ln w="9525">
            <a:noFill/>
            <a:miter lim="800000"/>
            <a:headEnd/>
            <a:tailEnd/>
          </a:ln>
        </p:spPr>
        <p:txBody>
          <a:bodyPr>
            <a:spAutoFit/>
          </a:bodyPr>
          <a:lstStyle/>
          <a:p>
            <a:r>
              <a:rPr lang="en-US" altLang="ko-KR" sz="2800" b="1">
                <a:solidFill>
                  <a:schemeClr val="bg1"/>
                </a:solidFill>
                <a:ea typeface="굴림" pitchFamily="34" charset="-127"/>
              </a:rPr>
              <a:t>Security Needs for Communications</a:t>
            </a:r>
          </a:p>
        </p:txBody>
      </p:sp>
      <p:grpSp>
        <p:nvGrpSpPr>
          <p:cNvPr id="2" name="Group 3"/>
          <p:cNvGrpSpPr>
            <a:grpSpLocks/>
          </p:cNvGrpSpPr>
          <p:nvPr/>
        </p:nvGrpSpPr>
        <p:grpSpPr bwMode="auto">
          <a:xfrm>
            <a:off x="598488" y="1419225"/>
            <a:ext cx="7775575" cy="4586288"/>
            <a:chOff x="576" y="962"/>
            <a:chExt cx="4584" cy="2650"/>
          </a:xfrm>
        </p:grpSpPr>
        <p:sp>
          <p:nvSpPr>
            <p:cNvPr id="2054" name="Rectangle 4"/>
            <p:cNvSpPr>
              <a:spLocks noChangeArrowheads="1"/>
            </p:cNvSpPr>
            <p:nvPr/>
          </p:nvSpPr>
          <p:spPr bwMode="auto">
            <a:xfrm>
              <a:off x="576"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3" name="Group 5"/>
            <p:cNvGrpSpPr>
              <a:grpSpLocks/>
            </p:cNvGrpSpPr>
            <p:nvPr/>
          </p:nvGrpSpPr>
          <p:grpSpPr bwMode="auto">
            <a:xfrm>
              <a:off x="657" y="1197"/>
              <a:ext cx="1089" cy="305"/>
              <a:chOff x="657" y="1197"/>
              <a:chExt cx="1089" cy="305"/>
            </a:xfrm>
          </p:grpSpPr>
          <p:pic>
            <p:nvPicPr>
              <p:cNvPr id="2140" name="Picture 6" descr="Click To Preview"/>
              <p:cNvPicPr>
                <a:picLocks noChangeAspect="1" noChangeArrowheads="1"/>
              </p:cNvPicPr>
              <p:nvPr/>
            </p:nvPicPr>
            <p:blipFill>
              <a:blip r:embed="rId4"/>
              <a:srcRect/>
              <a:stretch>
                <a:fillRect/>
              </a:stretch>
            </p:blipFill>
            <p:spPr bwMode="auto">
              <a:xfrm>
                <a:off x="657" y="1198"/>
                <a:ext cx="287" cy="287"/>
              </a:xfrm>
              <a:prstGeom prst="rect">
                <a:avLst/>
              </a:prstGeom>
              <a:noFill/>
              <a:ln w="9525">
                <a:noFill/>
                <a:miter lim="800000"/>
                <a:headEnd/>
                <a:tailEnd/>
              </a:ln>
            </p:spPr>
          </p:pic>
          <p:pic>
            <p:nvPicPr>
              <p:cNvPr id="2141" name="Picture 7" descr="Click To Preview"/>
              <p:cNvPicPr>
                <a:picLocks noChangeAspect="1" noChangeArrowheads="1"/>
              </p:cNvPicPr>
              <p:nvPr/>
            </p:nvPicPr>
            <p:blipFill>
              <a:blip r:embed="rId5"/>
              <a:srcRect/>
              <a:stretch>
                <a:fillRect/>
              </a:stretch>
            </p:blipFill>
            <p:spPr bwMode="auto">
              <a:xfrm>
                <a:off x="1441" y="1197"/>
                <a:ext cx="305" cy="305"/>
              </a:xfrm>
              <a:prstGeom prst="rect">
                <a:avLst/>
              </a:prstGeom>
              <a:noFill/>
              <a:ln w="9525">
                <a:noFill/>
                <a:miter lim="800000"/>
                <a:headEnd/>
                <a:tailEnd/>
              </a:ln>
            </p:spPr>
          </p:pic>
          <p:sp>
            <p:nvSpPr>
              <p:cNvPr id="2142" name="Line 8"/>
              <p:cNvSpPr>
                <a:spLocks noChangeShapeType="1"/>
              </p:cNvSpPr>
              <p:nvPr/>
            </p:nvSpPr>
            <p:spPr bwMode="auto">
              <a:xfrm>
                <a:off x="978" y="1320"/>
                <a:ext cx="426"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grpSp>
          <p:nvGrpSpPr>
            <p:cNvPr id="4" name="Group 9"/>
            <p:cNvGrpSpPr>
              <a:grpSpLocks/>
            </p:cNvGrpSpPr>
            <p:nvPr/>
          </p:nvGrpSpPr>
          <p:grpSpPr bwMode="auto">
            <a:xfrm>
              <a:off x="912" y="1314"/>
              <a:ext cx="570" cy="582"/>
              <a:chOff x="912" y="1314"/>
              <a:chExt cx="570" cy="582"/>
            </a:xfrm>
          </p:grpSpPr>
          <p:grpSp>
            <p:nvGrpSpPr>
              <p:cNvPr id="5" name="Group 10"/>
              <p:cNvGrpSpPr>
                <a:grpSpLocks/>
              </p:cNvGrpSpPr>
              <p:nvPr/>
            </p:nvGrpSpPr>
            <p:grpSpPr bwMode="auto">
              <a:xfrm>
                <a:off x="1098" y="1514"/>
                <a:ext cx="229" cy="265"/>
                <a:chOff x="2526" y="1562"/>
                <a:chExt cx="277" cy="301"/>
              </a:xfrm>
            </p:grpSpPr>
            <p:sp>
              <p:nvSpPr>
                <p:cNvPr id="2134" name="Freeform 11"/>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35" name="Freeform 12"/>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36" name="Freeform 13"/>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37" name="Freeform 14"/>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38" name="Freeform 15"/>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39" name="Freeform 16"/>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32" name="Line 17"/>
              <p:cNvSpPr>
                <a:spLocks noChangeShapeType="1"/>
              </p:cNvSpPr>
              <p:nvPr/>
            </p:nvSpPr>
            <p:spPr bwMode="auto">
              <a:xfrm>
                <a:off x="1092" y="1314"/>
                <a:ext cx="90" cy="186"/>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33" name="Text Box 18"/>
              <p:cNvSpPr txBox="1">
                <a:spLocks noChangeArrowheads="1"/>
              </p:cNvSpPr>
              <p:nvPr/>
            </p:nvSpPr>
            <p:spPr bwMode="auto">
              <a:xfrm>
                <a:off x="912"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Interception</a:t>
                </a:r>
              </a:p>
            </p:txBody>
          </p:sp>
        </p:grpSp>
        <p:grpSp>
          <p:nvGrpSpPr>
            <p:cNvPr id="6" name="Group 19"/>
            <p:cNvGrpSpPr>
              <a:grpSpLocks/>
            </p:cNvGrpSpPr>
            <p:nvPr/>
          </p:nvGrpSpPr>
          <p:grpSpPr bwMode="auto">
            <a:xfrm>
              <a:off x="642" y="974"/>
              <a:ext cx="1146" cy="1120"/>
              <a:chOff x="642" y="974"/>
              <a:chExt cx="1146" cy="1120"/>
            </a:xfrm>
          </p:grpSpPr>
          <p:sp>
            <p:nvSpPr>
              <p:cNvPr id="2129" name="Text Box 20"/>
              <p:cNvSpPr txBox="1">
                <a:spLocks noChangeArrowheads="1"/>
              </p:cNvSpPr>
              <p:nvPr/>
            </p:nvSpPr>
            <p:spPr bwMode="auto">
              <a:xfrm>
                <a:off x="799" y="974"/>
                <a:ext cx="735" cy="123"/>
              </a:xfrm>
              <a:prstGeom prst="rect">
                <a:avLst/>
              </a:prstGeom>
              <a:noFill/>
              <a:ln w="25400">
                <a:noFill/>
                <a:miter lim="800000"/>
                <a:headEnd/>
                <a:tailEnd/>
              </a:ln>
            </p:spPr>
            <p:txBody>
              <a:bodyPr wrap="none" lIns="0" tIns="0" rIns="0" bIns="0">
                <a:spAutoFit/>
              </a:bodyPr>
              <a:lstStyle/>
              <a:p>
                <a:r>
                  <a:rPr lang="en-US" altLang="ko-KR" sz="1400">
                    <a:solidFill>
                      <a:srgbClr val="3333FF"/>
                    </a:solidFill>
                    <a:latin typeface="Comic Sans MS" pitchFamily="66" charset="0"/>
                    <a:ea typeface="Gungsuh" pitchFamily="18" charset="-127"/>
                  </a:rPr>
                  <a:t>Confidentiality</a:t>
                </a:r>
              </a:p>
            </p:txBody>
          </p:sp>
          <p:sp>
            <p:nvSpPr>
              <p:cNvPr id="2130" name="Text Box 21"/>
              <p:cNvSpPr txBox="1">
                <a:spLocks noChangeArrowheads="1"/>
              </p:cNvSpPr>
              <p:nvPr/>
            </p:nvSpPr>
            <p:spPr bwMode="auto">
              <a:xfrm>
                <a:off x="642" y="1988"/>
                <a:ext cx="114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Is Private?</a:t>
                </a:r>
              </a:p>
            </p:txBody>
          </p:sp>
        </p:grpSp>
        <p:sp>
          <p:nvSpPr>
            <p:cNvPr id="2058" name="Rectangle 22"/>
            <p:cNvSpPr>
              <a:spLocks noChangeArrowheads="1"/>
            </p:cNvSpPr>
            <p:nvPr/>
          </p:nvSpPr>
          <p:spPr bwMode="auto">
            <a:xfrm>
              <a:off x="576" y="264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7" name="Group 23"/>
            <p:cNvGrpSpPr>
              <a:grpSpLocks/>
            </p:cNvGrpSpPr>
            <p:nvPr/>
          </p:nvGrpSpPr>
          <p:grpSpPr bwMode="auto">
            <a:xfrm>
              <a:off x="657" y="2715"/>
              <a:ext cx="1089" cy="305"/>
              <a:chOff x="657" y="2715"/>
              <a:chExt cx="1089" cy="305"/>
            </a:xfrm>
          </p:grpSpPr>
          <p:pic>
            <p:nvPicPr>
              <p:cNvPr id="2127" name="Picture 24" descr="Click To Preview"/>
              <p:cNvPicPr>
                <a:picLocks noChangeAspect="1" noChangeArrowheads="1"/>
              </p:cNvPicPr>
              <p:nvPr/>
            </p:nvPicPr>
            <p:blipFill>
              <a:blip r:embed="rId4"/>
              <a:srcRect/>
              <a:stretch>
                <a:fillRect/>
              </a:stretch>
            </p:blipFill>
            <p:spPr bwMode="auto">
              <a:xfrm>
                <a:off x="657" y="2716"/>
                <a:ext cx="287" cy="287"/>
              </a:xfrm>
              <a:prstGeom prst="rect">
                <a:avLst/>
              </a:prstGeom>
              <a:noFill/>
              <a:ln w="9525">
                <a:noFill/>
                <a:miter lim="800000"/>
                <a:headEnd/>
                <a:tailEnd/>
              </a:ln>
            </p:spPr>
          </p:pic>
          <p:pic>
            <p:nvPicPr>
              <p:cNvPr id="2128" name="Picture 25" descr="Click To Preview"/>
              <p:cNvPicPr>
                <a:picLocks noChangeAspect="1" noChangeArrowheads="1"/>
              </p:cNvPicPr>
              <p:nvPr/>
            </p:nvPicPr>
            <p:blipFill>
              <a:blip r:embed="rId5"/>
              <a:srcRect/>
              <a:stretch>
                <a:fillRect/>
              </a:stretch>
            </p:blipFill>
            <p:spPr bwMode="auto">
              <a:xfrm>
                <a:off x="1441" y="2715"/>
                <a:ext cx="305" cy="305"/>
              </a:xfrm>
              <a:prstGeom prst="rect">
                <a:avLst/>
              </a:prstGeom>
              <a:noFill/>
              <a:ln w="9525">
                <a:noFill/>
                <a:miter lim="800000"/>
                <a:headEnd/>
                <a:tailEnd/>
              </a:ln>
            </p:spPr>
          </p:pic>
        </p:grpSp>
        <p:grpSp>
          <p:nvGrpSpPr>
            <p:cNvPr id="8" name="Group 26"/>
            <p:cNvGrpSpPr>
              <a:grpSpLocks/>
            </p:cNvGrpSpPr>
            <p:nvPr/>
          </p:nvGrpSpPr>
          <p:grpSpPr bwMode="auto">
            <a:xfrm>
              <a:off x="1098" y="3032"/>
              <a:ext cx="229" cy="265"/>
              <a:chOff x="2526" y="1562"/>
              <a:chExt cx="277" cy="301"/>
            </a:xfrm>
          </p:grpSpPr>
          <p:sp>
            <p:nvSpPr>
              <p:cNvPr id="2121" name="Freeform 27"/>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22" name="Freeform 28"/>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23" name="Freeform 29"/>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24" name="Freeform 30"/>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25" name="Freeform 31"/>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26" name="Freeform 32"/>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061" name="Line 33"/>
            <p:cNvSpPr>
              <a:spLocks noChangeShapeType="1"/>
            </p:cNvSpPr>
            <p:nvPr/>
          </p:nvSpPr>
          <p:spPr bwMode="auto">
            <a:xfrm>
              <a:off x="978" y="2838"/>
              <a:ext cx="168" cy="198"/>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nvGrpSpPr>
            <p:cNvPr id="9" name="Group 34"/>
            <p:cNvGrpSpPr>
              <a:grpSpLocks/>
            </p:cNvGrpSpPr>
            <p:nvPr/>
          </p:nvGrpSpPr>
          <p:grpSpPr bwMode="auto">
            <a:xfrm>
              <a:off x="912" y="2838"/>
              <a:ext cx="570" cy="576"/>
              <a:chOff x="912" y="2838"/>
              <a:chExt cx="570" cy="576"/>
            </a:xfrm>
          </p:grpSpPr>
          <p:sp>
            <p:nvSpPr>
              <p:cNvPr id="2119" name="Line 35"/>
              <p:cNvSpPr>
                <a:spLocks noChangeShapeType="1"/>
              </p:cNvSpPr>
              <p:nvPr/>
            </p:nvSpPr>
            <p:spPr bwMode="auto">
              <a:xfrm flipV="1">
                <a:off x="1242" y="2838"/>
                <a:ext cx="174" cy="192"/>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20" name="Text Box 36"/>
              <p:cNvSpPr txBox="1">
                <a:spLocks noChangeArrowheads="1"/>
              </p:cNvSpPr>
              <p:nvPr/>
            </p:nvSpPr>
            <p:spPr bwMode="auto">
              <a:xfrm>
                <a:off x="912" y="3308"/>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Modification</a:t>
                </a:r>
              </a:p>
            </p:txBody>
          </p:sp>
        </p:grpSp>
        <p:grpSp>
          <p:nvGrpSpPr>
            <p:cNvPr id="10" name="Group 37"/>
            <p:cNvGrpSpPr>
              <a:grpSpLocks/>
            </p:cNvGrpSpPr>
            <p:nvPr/>
          </p:nvGrpSpPr>
          <p:grpSpPr bwMode="auto">
            <a:xfrm>
              <a:off x="588" y="2492"/>
              <a:ext cx="1254" cy="1120"/>
              <a:chOff x="588" y="2492"/>
              <a:chExt cx="1254" cy="1120"/>
            </a:xfrm>
          </p:grpSpPr>
          <p:sp>
            <p:nvSpPr>
              <p:cNvPr id="2117" name="Text Box 38"/>
              <p:cNvSpPr txBox="1">
                <a:spLocks noChangeArrowheads="1"/>
              </p:cNvSpPr>
              <p:nvPr/>
            </p:nvSpPr>
            <p:spPr bwMode="auto">
              <a:xfrm>
                <a:off x="594" y="2492"/>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Integrity</a:t>
                </a:r>
              </a:p>
            </p:txBody>
          </p:sp>
          <p:sp>
            <p:nvSpPr>
              <p:cNvPr id="2118" name="Text Box 39"/>
              <p:cNvSpPr txBox="1">
                <a:spLocks noChangeArrowheads="1"/>
              </p:cNvSpPr>
              <p:nvPr/>
            </p:nvSpPr>
            <p:spPr bwMode="auto">
              <a:xfrm>
                <a:off x="588" y="350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Has been altered?</a:t>
                </a:r>
              </a:p>
            </p:txBody>
          </p:sp>
        </p:grpSp>
        <p:sp>
          <p:nvSpPr>
            <p:cNvPr id="2064" name="Rectangle 40"/>
            <p:cNvSpPr>
              <a:spLocks noChangeArrowheads="1"/>
            </p:cNvSpPr>
            <p:nvPr/>
          </p:nvSpPr>
          <p:spPr bwMode="auto">
            <a:xfrm>
              <a:off x="2238"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1" name="Group 41"/>
            <p:cNvGrpSpPr>
              <a:grpSpLocks/>
            </p:cNvGrpSpPr>
            <p:nvPr/>
          </p:nvGrpSpPr>
          <p:grpSpPr bwMode="auto">
            <a:xfrm>
              <a:off x="2319" y="1197"/>
              <a:ext cx="1089" cy="305"/>
              <a:chOff x="2319" y="1197"/>
              <a:chExt cx="1089" cy="305"/>
            </a:xfrm>
          </p:grpSpPr>
          <p:pic>
            <p:nvPicPr>
              <p:cNvPr id="2115" name="Picture 42" descr="Click To Preview"/>
              <p:cNvPicPr>
                <a:picLocks noChangeAspect="1" noChangeArrowheads="1"/>
              </p:cNvPicPr>
              <p:nvPr/>
            </p:nvPicPr>
            <p:blipFill>
              <a:blip r:embed="rId4"/>
              <a:srcRect/>
              <a:stretch>
                <a:fillRect/>
              </a:stretch>
            </p:blipFill>
            <p:spPr bwMode="auto">
              <a:xfrm>
                <a:off x="2319" y="1198"/>
                <a:ext cx="287" cy="287"/>
              </a:xfrm>
              <a:prstGeom prst="rect">
                <a:avLst/>
              </a:prstGeom>
              <a:noFill/>
              <a:ln w="9525">
                <a:noFill/>
                <a:miter lim="800000"/>
                <a:headEnd/>
                <a:tailEnd/>
              </a:ln>
            </p:spPr>
          </p:pic>
          <p:pic>
            <p:nvPicPr>
              <p:cNvPr id="2116" name="Picture 43" descr="Click To Preview"/>
              <p:cNvPicPr>
                <a:picLocks noChangeAspect="1" noChangeArrowheads="1"/>
              </p:cNvPicPr>
              <p:nvPr/>
            </p:nvPicPr>
            <p:blipFill>
              <a:blip r:embed="rId5"/>
              <a:srcRect/>
              <a:stretch>
                <a:fillRect/>
              </a:stretch>
            </p:blipFill>
            <p:spPr bwMode="auto">
              <a:xfrm>
                <a:off x="3103" y="1197"/>
                <a:ext cx="305" cy="305"/>
              </a:xfrm>
              <a:prstGeom prst="rect">
                <a:avLst/>
              </a:prstGeom>
              <a:noFill/>
              <a:ln w="9525">
                <a:noFill/>
                <a:miter lim="800000"/>
                <a:headEnd/>
                <a:tailEnd/>
              </a:ln>
            </p:spPr>
          </p:pic>
        </p:grpSp>
        <p:grpSp>
          <p:nvGrpSpPr>
            <p:cNvPr id="12" name="Group 44"/>
            <p:cNvGrpSpPr>
              <a:grpSpLocks/>
            </p:cNvGrpSpPr>
            <p:nvPr/>
          </p:nvGrpSpPr>
          <p:grpSpPr bwMode="auto">
            <a:xfrm>
              <a:off x="2574" y="1320"/>
              <a:ext cx="570" cy="576"/>
              <a:chOff x="2574" y="1320"/>
              <a:chExt cx="570" cy="576"/>
            </a:xfrm>
          </p:grpSpPr>
          <p:grpSp>
            <p:nvGrpSpPr>
              <p:cNvPr id="13" name="Group 45"/>
              <p:cNvGrpSpPr>
                <a:grpSpLocks/>
              </p:cNvGrpSpPr>
              <p:nvPr/>
            </p:nvGrpSpPr>
            <p:grpSpPr bwMode="auto">
              <a:xfrm>
                <a:off x="2754" y="1520"/>
                <a:ext cx="229" cy="265"/>
                <a:chOff x="2526" y="1562"/>
                <a:chExt cx="277" cy="301"/>
              </a:xfrm>
            </p:grpSpPr>
            <p:sp>
              <p:nvSpPr>
                <p:cNvPr id="2109" name="Freeform 46"/>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10" name="Freeform 47"/>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11" name="Freeform 48"/>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12" name="Freeform 49"/>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13" name="Freeform 50"/>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14" name="Freeform 51"/>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07" name="Line 52"/>
              <p:cNvSpPr>
                <a:spLocks noChangeShapeType="1"/>
              </p:cNvSpPr>
              <p:nvPr/>
            </p:nvSpPr>
            <p:spPr bwMode="auto">
              <a:xfrm flipV="1">
                <a:off x="2868" y="1320"/>
                <a:ext cx="210" cy="198"/>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08" name="Text Box 53"/>
              <p:cNvSpPr txBox="1">
                <a:spLocks noChangeArrowheads="1"/>
              </p:cNvSpPr>
              <p:nvPr/>
            </p:nvSpPr>
            <p:spPr bwMode="auto">
              <a:xfrm>
                <a:off x="2574"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Forgery</a:t>
                </a:r>
              </a:p>
            </p:txBody>
          </p:sp>
        </p:grpSp>
        <p:grpSp>
          <p:nvGrpSpPr>
            <p:cNvPr id="14" name="Group 54"/>
            <p:cNvGrpSpPr>
              <a:grpSpLocks/>
            </p:cNvGrpSpPr>
            <p:nvPr/>
          </p:nvGrpSpPr>
          <p:grpSpPr bwMode="auto">
            <a:xfrm>
              <a:off x="2250" y="974"/>
              <a:ext cx="1254" cy="1120"/>
              <a:chOff x="2250" y="974"/>
              <a:chExt cx="1254" cy="1120"/>
            </a:xfrm>
          </p:grpSpPr>
          <p:sp>
            <p:nvSpPr>
              <p:cNvPr id="2104" name="Text Box 55"/>
              <p:cNvSpPr txBox="1">
                <a:spLocks noChangeArrowheads="1"/>
              </p:cNvSpPr>
              <p:nvPr/>
            </p:nvSpPr>
            <p:spPr bwMode="auto">
              <a:xfrm>
                <a:off x="2256" y="974"/>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Authentication</a:t>
                </a:r>
              </a:p>
            </p:txBody>
          </p:sp>
          <p:sp>
            <p:nvSpPr>
              <p:cNvPr id="2105" name="Text Box 56"/>
              <p:cNvSpPr txBox="1">
                <a:spLocks noChangeArrowheads="1"/>
              </p:cNvSpPr>
              <p:nvPr/>
            </p:nvSpPr>
            <p:spPr bwMode="auto">
              <a:xfrm>
                <a:off x="2250" y="1988"/>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Who am I dealing with?</a:t>
                </a:r>
              </a:p>
            </p:txBody>
          </p:sp>
        </p:grpSp>
        <p:sp>
          <p:nvSpPr>
            <p:cNvPr id="2068" name="Rectangle 57"/>
            <p:cNvSpPr>
              <a:spLocks noChangeArrowheads="1"/>
            </p:cNvSpPr>
            <p:nvPr/>
          </p:nvSpPr>
          <p:spPr bwMode="auto">
            <a:xfrm>
              <a:off x="2256" y="2640"/>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5" name="Group 58"/>
            <p:cNvGrpSpPr>
              <a:grpSpLocks/>
            </p:cNvGrpSpPr>
            <p:nvPr/>
          </p:nvGrpSpPr>
          <p:grpSpPr bwMode="auto">
            <a:xfrm>
              <a:off x="2337" y="2709"/>
              <a:ext cx="1089" cy="305"/>
              <a:chOff x="2337" y="2709"/>
              <a:chExt cx="1089" cy="305"/>
            </a:xfrm>
          </p:grpSpPr>
          <p:pic>
            <p:nvPicPr>
              <p:cNvPr id="2101" name="Picture 59" descr="Click To Preview"/>
              <p:cNvPicPr>
                <a:picLocks noChangeAspect="1" noChangeArrowheads="1"/>
              </p:cNvPicPr>
              <p:nvPr/>
            </p:nvPicPr>
            <p:blipFill>
              <a:blip r:embed="rId4"/>
              <a:srcRect/>
              <a:stretch>
                <a:fillRect/>
              </a:stretch>
            </p:blipFill>
            <p:spPr bwMode="auto">
              <a:xfrm>
                <a:off x="2337" y="2710"/>
                <a:ext cx="287" cy="287"/>
              </a:xfrm>
              <a:prstGeom prst="rect">
                <a:avLst/>
              </a:prstGeom>
              <a:noFill/>
              <a:ln w="9525">
                <a:noFill/>
                <a:miter lim="800000"/>
                <a:headEnd/>
                <a:tailEnd/>
              </a:ln>
            </p:spPr>
          </p:pic>
          <p:pic>
            <p:nvPicPr>
              <p:cNvPr id="2102" name="Picture 60" descr="Click To Preview"/>
              <p:cNvPicPr>
                <a:picLocks noChangeAspect="1" noChangeArrowheads="1"/>
              </p:cNvPicPr>
              <p:nvPr/>
            </p:nvPicPr>
            <p:blipFill>
              <a:blip r:embed="rId5"/>
              <a:srcRect/>
              <a:stretch>
                <a:fillRect/>
              </a:stretch>
            </p:blipFill>
            <p:spPr bwMode="auto">
              <a:xfrm>
                <a:off x="3121" y="2709"/>
                <a:ext cx="305" cy="305"/>
              </a:xfrm>
              <a:prstGeom prst="rect">
                <a:avLst/>
              </a:prstGeom>
              <a:noFill/>
              <a:ln w="9525">
                <a:noFill/>
                <a:miter lim="800000"/>
                <a:headEnd/>
                <a:tailEnd/>
              </a:ln>
            </p:spPr>
          </p:pic>
          <p:sp>
            <p:nvSpPr>
              <p:cNvPr id="2103" name="Line 61"/>
              <p:cNvSpPr>
                <a:spLocks noChangeShapeType="1"/>
              </p:cNvSpPr>
              <p:nvPr/>
            </p:nvSpPr>
            <p:spPr bwMode="auto">
              <a:xfrm>
                <a:off x="2658" y="2832"/>
                <a:ext cx="408"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sp>
          <p:nvSpPr>
            <p:cNvPr id="2070" name="Text Box 62"/>
            <p:cNvSpPr txBox="1">
              <a:spLocks noChangeArrowheads="1"/>
            </p:cNvSpPr>
            <p:nvPr/>
          </p:nvSpPr>
          <p:spPr bwMode="auto">
            <a:xfrm>
              <a:off x="2592" y="3302"/>
              <a:ext cx="570"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Claim</a:t>
              </a:r>
            </a:p>
          </p:txBody>
        </p:sp>
        <p:grpSp>
          <p:nvGrpSpPr>
            <p:cNvPr id="16" name="Group 63"/>
            <p:cNvGrpSpPr>
              <a:grpSpLocks/>
            </p:cNvGrpSpPr>
            <p:nvPr/>
          </p:nvGrpSpPr>
          <p:grpSpPr bwMode="auto">
            <a:xfrm>
              <a:off x="2268" y="2486"/>
              <a:ext cx="1254" cy="1119"/>
              <a:chOff x="2268" y="2486"/>
              <a:chExt cx="1254" cy="1119"/>
            </a:xfrm>
          </p:grpSpPr>
          <p:sp>
            <p:nvSpPr>
              <p:cNvPr id="2099" name="Text Box 64"/>
              <p:cNvSpPr txBox="1">
                <a:spLocks noChangeArrowheads="1"/>
              </p:cNvSpPr>
              <p:nvPr/>
            </p:nvSpPr>
            <p:spPr bwMode="auto">
              <a:xfrm>
                <a:off x="2274" y="2486"/>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Non-Repudiation</a:t>
                </a:r>
              </a:p>
            </p:txBody>
          </p:sp>
          <p:sp>
            <p:nvSpPr>
              <p:cNvPr id="2100" name="Text Box 65"/>
              <p:cNvSpPr txBox="1">
                <a:spLocks noChangeArrowheads="1"/>
              </p:cNvSpPr>
              <p:nvPr/>
            </p:nvSpPr>
            <p:spPr bwMode="auto">
              <a:xfrm>
                <a:off x="2268" y="3500"/>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Who sent/received it?</a:t>
                </a:r>
              </a:p>
            </p:txBody>
          </p:sp>
        </p:grpSp>
        <p:sp>
          <p:nvSpPr>
            <p:cNvPr id="2072" name="Text Box 66"/>
            <p:cNvSpPr txBox="1">
              <a:spLocks noChangeArrowheads="1"/>
            </p:cNvSpPr>
            <p:nvPr/>
          </p:nvSpPr>
          <p:spPr bwMode="auto">
            <a:xfrm>
              <a:off x="2292" y="2984"/>
              <a:ext cx="366" cy="194"/>
            </a:xfrm>
            <a:prstGeom prst="rect">
              <a:avLst/>
            </a:prstGeom>
            <a:noFill/>
            <a:ln w="25400">
              <a:noFill/>
              <a:miter lim="800000"/>
              <a:headEnd/>
              <a:tailEnd/>
            </a:ln>
          </p:spPr>
          <p:txBody>
            <a:bodyPr lIns="0" tIns="0" rIns="0" bIns="0">
              <a:spAutoFit/>
            </a:bodyPr>
            <a:lstStyle/>
            <a:p>
              <a:r>
                <a:rPr lang="en-US" altLang="ko-KR" sz="1200">
                  <a:solidFill>
                    <a:srgbClr val="FF0000"/>
                  </a:solidFill>
                  <a:ea typeface="굴림" pitchFamily="34" charset="-127"/>
                </a:rPr>
                <a:t>Not </a:t>
              </a:r>
            </a:p>
            <a:p>
              <a:r>
                <a:rPr lang="en-US" altLang="ko-KR" sz="1000">
                  <a:solidFill>
                    <a:srgbClr val="FF0000"/>
                  </a:solidFill>
                  <a:ea typeface="굴림" pitchFamily="34" charset="-127"/>
                </a:rPr>
                <a:t>SENT !</a:t>
              </a:r>
            </a:p>
          </p:txBody>
        </p:sp>
        <p:sp>
          <p:nvSpPr>
            <p:cNvPr id="2073" name="Rectangle 67"/>
            <p:cNvSpPr>
              <a:spLocks noChangeArrowheads="1"/>
            </p:cNvSpPr>
            <p:nvPr/>
          </p:nvSpPr>
          <p:spPr bwMode="auto">
            <a:xfrm>
              <a:off x="3852" y="111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sp>
          <p:nvSpPr>
            <p:cNvPr id="2074" name="Text Box 68"/>
            <p:cNvSpPr txBox="1">
              <a:spLocks noChangeArrowheads="1"/>
            </p:cNvSpPr>
            <p:nvPr/>
          </p:nvSpPr>
          <p:spPr bwMode="auto">
            <a:xfrm>
              <a:off x="4032" y="1778"/>
              <a:ext cx="90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Denial of Service</a:t>
              </a:r>
            </a:p>
          </p:txBody>
        </p:sp>
        <p:grpSp>
          <p:nvGrpSpPr>
            <p:cNvPr id="17" name="Group 69"/>
            <p:cNvGrpSpPr>
              <a:grpSpLocks/>
            </p:cNvGrpSpPr>
            <p:nvPr/>
          </p:nvGrpSpPr>
          <p:grpSpPr bwMode="auto">
            <a:xfrm>
              <a:off x="3864" y="962"/>
              <a:ext cx="1254" cy="1120"/>
              <a:chOff x="3864" y="962"/>
              <a:chExt cx="1254" cy="1120"/>
            </a:xfrm>
          </p:grpSpPr>
          <p:sp>
            <p:nvSpPr>
              <p:cNvPr id="2097" name="Text Box 70"/>
              <p:cNvSpPr txBox="1">
                <a:spLocks noChangeArrowheads="1"/>
              </p:cNvSpPr>
              <p:nvPr/>
            </p:nvSpPr>
            <p:spPr bwMode="auto">
              <a:xfrm>
                <a:off x="3869" y="962"/>
                <a:ext cx="1234"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Availability</a:t>
                </a:r>
              </a:p>
            </p:txBody>
          </p:sp>
          <p:sp>
            <p:nvSpPr>
              <p:cNvPr id="2098" name="Text Box 71"/>
              <p:cNvSpPr txBox="1">
                <a:spLocks noChangeArrowheads="1"/>
              </p:cNvSpPr>
              <p:nvPr/>
            </p:nvSpPr>
            <p:spPr bwMode="auto">
              <a:xfrm>
                <a:off x="3864" y="197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Wish to access!!</a:t>
                </a:r>
              </a:p>
            </p:txBody>
          </p:sp>
        </p:grpSp>
        <p:graphicFrame>
          <p:nvGraphicFramePr>
            <p:cNvPr id="2050" name="Object 2"/>
            <p:cNvGraphicFramePr>
              <a:graphicFrameLocks noChangeAspect="1"/>
            </p:cNvGraphicFramePr>
            <p:nvPr/>
          </p:nvGraphicFramePr>
          <p:xfrm>
            <a:off x="4348" y="1369"/>
            <a:ext cx="228" cy="241"/>
          </p:xfrm>
          <a:graphic>
            <a:graphicData uri="http://schemas.openxmlformats.org/presentationml/2006/ole">
              <p:oleObj spid="_x0000_s15362" name="비트맵 이미지" r:id="rId6" imgW="504724" imgH="533575" progId="PBrush">
                <p:embed/>
              </p:oleObj>
            </a:graphicData>
          </a:graphic>
        </p:graphicFrame>
        <p:grpSp>
          <p:nvGrpSpPr>
            <p:cNvPr id="18" name="Group 73"/>
            <p:cNvGrpSpPr>
              <a:grpSpLocks/>
            </p:cNvGrpSpPr>
            <p:nvPr/>
          </p:nvGrpSpPr>
          <p:grpSpPr bwMode="auto">
            <a:xfrm>
              <a:off x="3978" y="1224"/>
              <a:ext cx="888" cy="456"/>
              <a:chOff x="3978" y="1224"/>
              <a:chExt cx="888" cy="456"/>
            </a:xfrm>
          </p:grpSpPr>
          <p:sp>
            <p:nvSpPr>
              <p:cNvPr id="2091" name="Line 74"/>
              <p:cNvSpPr>
                <a:spLocks noChangeShapeType="1"/>
              </p:cNvSpPr>
              <p:nvPr/>
            </p:nvSpPr>
            <p:spPr bwMode="auto">
              <a:xfrm>
                <a:off x="4032" y="1224"/>
                <a:ext cx="246" cy="144"/>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2" name="Line 75"/>
              <p:cNvSpPr>
                <a:spLocks noChangeShapeType="1"/>
              </p:cNvSpPr>
              <p:nvPr/>
            </p:nvSpPr>
            <p:spPr bwMode="auto">
              <a:xfrm>
                <a:off x="3978" y="1434"/>
                <a:ext cx="306" cy="3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3" name="Line 76"/>
              <p:cNvSpPr>
                <a:spLocks noChangeShapeType="1"/>
              </p:cNvSpPr>
              <p:nvPr/>
            </p:nvSpPr>
            <p:spPr bwMode="auto">
              <a:xfrm flipV="1">
                <a:off x="4068" y="1578"/>
                <a:ext cx="264" cy="66"/>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4" name="Line 77"/>
              <p:cNvSpPr>
                <a:spLocks noChangeShapeType="1"/>
              </p:cNvSpPr>
              <p:nvPr/>
            </p:nvSpPr>
            <p:spPr bwMode="auto">
              <a:xfrm flipH="1" flipV="1">
                <a:off x="4626" y="1482"/>
                <a:ext cx="240" cy="1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5" name="Line 78"/>
              <p:cNvSpPr>
                <a:spLocks noChangeShapeType="1"/>
              </p:cNvSpPr>
              <p:nvPr/>
            </p:nvSpPr>
            <p:spPr bwMode="auto">
              <a:xfrm flipH="1">
                <a:off x="4602" y="1224"/>
                <a:ext cx="210" cy="12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6" name="Line 79"/>
              <p:cNvSpPr>
                <a:spLocks noChangeShapeType="1"/>
              </p:cNvSpPr>
              <p:nvPr/>
            </p:nvSpPr>
            <p:spPr bwMode="auto">
              <a:xfrm flipH="1" flipV="1">
                <a:off x="4602" y="1572"/>
                <a:ext cx="240" cy="10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grpSp>
        <p:sp>
          <p:nvSpPr>
            <p:cNvPr id="2077" name="Rectangle 80"/>
            <p:cNvSpPr>
              <a:spLocks noChangeArrowheads="1"/>
            </p:cNvSpPr>
            <p:nvPr/>
          </p:nvSpPr>
          <p:spPr bwMode="auto">
            <a:xfrm>
              <a:off x="3888" y="26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9" name="Group 81"/>
            <p:cNvGrpSpPr>
              <a:grpSpLocks/>
            </p:cNvGrpSpPr>
            <p:nvPr/>
          </p:nvGrpSpPr>
          <p:grpSpPr bwMode="auto">
            <a:xfrm>
              <a:off x="3900" y="2474"/>
              <a:ext cx="1254" cy="1119"/>
              <a:chOff x="3900" y="2474"/>
              <a:chExt cx="1254" cy="1119"/>
            </a:xfrm>
          </p:grpSpPr>
          <p:sp>
            <p:nvSpPr>
              <p:cNvPr id="2089" name="Text Box 82"/>
              <p:cNvSpPr txBox="1">
                <a:spLocks noChangeArrowheads="1"/>
              </p:cNvSpPr>
              <p:nvPr/>
            </p:nvSpPr>
            <p:spPr bwMode="auto">
              <a:xfrm>
                <a:off x="3906" y="2474"/>
                <a:ext cx="1233" cy="122"/>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Access Control</a:t>
                </a:r>
              </a:p>
            </p:txBody>
          </p:sp>
          <p:sp>
            <p:nvSpPr>
              <p:cNvPr id="2090" name="Text Box 83"/>
              <p:cNvSpPr txBox="1">
                <a:spLocks noChangeArrowheads="1"/>
              </p:cNvSpPr>
              <p:nvPr/>
            </p:nvSpPr>
            <p:spPr bwMode="auto">
              <a:xfrm>
                <a:off x="3900" y="3488"/>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Have you privilege?</a:t>
                </a:r>
              </a:p>
            </p:txBody>
          </p:sp>
        </p:grpSp>
        <p:graphicFrame>
          <p:nvGraphicFramePr>
            <p:cNvPr id="2051" name="Object 3"/>
            <p:cNvGraphicFramePr>
              <a:graphicFrameLocks noChangeAspect="1"/>
            </p:cNvGraphicFramePr>
            <p:nvPr/>
          </p:nvGraphicFramePr>
          <p:xfrm>
            <a:off x="4384" y="2881"/>
            <a:ext cx="228" cy="241"/>
          </p:xfrm>
          <a:graphic>
            <a:graphicData uri="http://schemas.openxmlformats.org/presentationml/2006/ole">
              <p:oleObj spid="_x0000_s15363" name="비트맵 이미지" r:id="rId7" imgW="504724" imgH="533575" progId="PBrush">
                <p:embed/>
              </p:oleObj>
            </a:graphicData>
          </a:graphic>
        </p:graphicFrame>
        <p:grpSp>
          <p:nvGrpSpPr>
            <p:cNvPr id="20" name="Group 85"/>
            <p:cNvGrpSpPr>
              <a:grpSpLocks/>
            </p:cNvGrpSpPr>
            <p:nvPr/>
          </p:nvGrpSpPr>
          <p:grpSpPr bwMode="auto">
            <a:xfrm>
              <a:off x="4014" y="2736"/>
              <a:ext cx="888" cy="456"/>
              <a:chOff x="4014" y="2736"/>
              <a:chExt cx="888" cy="456"/>
            </a:xfrm>
          </p:grpSpPr>
          <p:sp>
            <p:nvSpPr>
              <p:cNvPr id="2083" name="Line 86"/>
              <p:cNvSpPr>
                <a:spLocks noChangeShapeType="1"/>
              </p:cNvSpPr>
              <p:nvPr/>
            </p:nvSpPr>
            <p:spPr bwMode="auto">
              <a:xfrm>
                <a:off x="4068" y="2736"/>
                <a:ext cx="246" cy="144"/>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4" name="Line 87"/>
              <p:cNvSpPr>
                <a:spLocks noChangeShapeType="1"/>
              </p:cNvSpPr>
              <p:nvPr/>
            </p:nvSpPr>
            <p:spPr bwMode="auto">
              <a:xfrm>
                <a:off x="4014" y="2946"/>
                <a:ext cx="306" cy="3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5" name="Line 88"/>
              <p:cNvSpPr>
                <a:spLocks noChangeShapeType="1"/>
              </p:cNvSpPr>
              <p:nvPr/>
            </p:nvSpPr>
            <p:spPr bwMode="auto">
              <a:xfrm flipV="1">
                <a:off x="4104" y="3090"/>
                <a:ext cx="264" cy="66"/>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6" name="Line 89"/>
              <p:cNvSpPr>
                <a:spLocks noChangeShapeType="1"/>
              </p:cNvSpPr>
              <p:nvPr/>
            </p:nvSpPr>
            <p:spPr bwMode="auto">
              <a:xfrm flipH="1" flipV="1">
                <a:off x="4662" y="2994"/>
                <a:ext cx="240" cy="1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7" name="Line 90"/>
              <p:cNvSpPr>
                <a:spLocks noChangeShapeType="1"/>
              </p:cNvSpPr>
              <p:nvPr/>
            </p:nvSpPr>
            <p:spPr bwMode="auto">
              <a:xfrm flipH="1">
                <a:off x="4638" y="2736"/>
                <a:ext cx="210" cy="12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8" name="Line 91"/>
              <p:cNvSpPr>
                <a:spLocks noChangeShapeType="1"/>
              </p:cNvSpPr>
              <p:nvPr/>
            </p:nvSpPr>
            <p:spPr bwMode="auto">
              <a:xfrm flipH="1" flipV="1">
                <a:off x="4638" y="3084"/>
                <a:ext cx="240" cy="10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grpSp>
        <p:grpSp>
          <p:nvGrpSpPr>
            <p:cNvPr id="21" name="Group 92"/>
            <p:cNvGrpSpPr>
              <a:grpSpLocks/>
            </p:cNvGrpSpPr>
            <p:nvPr/>
          </p:nvGrpSpPr>
          <p:grpSpPr bwMode="auto">
            <a:xfrm>
              <a:off x="3984" y="2676"/>
              <a:ext cx="1074" cy="720"/>
              <a:chOff x="3984" y="2676"/>
              <a:chExt cx="1074" cy="720"/>
            </a:xfrm>
          </p:grpSpPr>
          <p:sp>
            <p:nvSpPr>
              <p:cNvPr id="2081" name="Text Box 93"/>
              <p:cNvSpPr txBox="1">
                <a:spLocks noChangeArrowheads="1"/>
              </p:cNvSpPr>
              <p:nvPr/>
            </p:nvSpPr>
            <p:spPr bwMode="auto">
              <a:xfrm>
                <a:off x="3984" y="3291"/>
                <a:ext cx="107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Unauthorized  access</a:t>
                </a:r>
              </a:p>
            </p:txBody>
          </p:sp>
          <p:sp>
            <p:nvSpPr>
              <p:cNvPr id="2082" name="Line 94"/>
              <p:cNvSpPr>
                <a:spLocks noChangeShapeType="1"/>
              </p:cNvSpPr>
              <p:nvPr/>
            </p:nvSpPr>
            <p:spPr bwMode="auto">
              <a:xfrm flipH="1">
                <a:off x="4500" y="2676"/>
                <a:ext cx="6" cy="180"/>
              </a:xfrm>
              <a:prstGeom prst="line">
                <a:avLst/>
              </a:prstGeom>
              <a:noFill/>
              <a:ln w="22225">
                <a:solidFill>
                  <a:srgbClr val="FF0000"/>
                </a:solidFill>
                <a:round/>
                <a:headEnd type="oval" w="sm" len="sm"/>
                <a:tailEnd type="stealth" w="med" len="med"/>
              </a:ln>
            </p:spPr>
            <p:txBody>
              <a:bodyPr lIns="0" tIns="0" rIns="0" bIns="0" anchor="ctr">
                <a:spAutoFit/>
              </a:bodyPr>
              <a:lstStyle/>
              <a:p>
                <a:endParaRPr lang="en-US"/>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75" y="214313"/>
          <a:ext cx="8858250" cy="6500834"/>
        </p:xfrm>
        <a:graphic>
          <a:graphicData uri="http://schemas.openxmlformats.org/drawingml/2006/table">
            <a:tbl>
              <a:tblPr firstRow="1" bandRow="1">
                <a:tableStyleId>{7DF18680-E054-41AD-8BC1-D1AEF772440D}</a:tableStyleId>
              </a:tblPr>
              <a:tblGrid>
                <a:gridCol w="4429125"/>
                <a:gridCol w="4429125"/>
              </a:tblGrid>
              <a:tr h="392378">
                <a:tc>
                  <a:txBody>
                    <a:bodyPr/>
                    <a:lstStyle/>
                    <a:p>
                      <a:pPr algn="ctr"/>
                      <a:r>
                        <a:rPr lang="en-US" sz="1600" kern="1200" dirty="0" smtClean="0"/>
                        <a:t>DES Encryption</a:t>
                      </a:r>
                      <a:endParaRPr lang="en-US" sz="1600" dirty="0"/>
                    </a:p>
                  </a:txBody>
                  <a:tcPr/>
                </a:tc>
                <a:tc>
                  <a:txBody>
                    <a:bodyPr/>
                    <a:lstStyle/>
                    <a:p>
                      <a:pPr algn="ctr"/>
                      <a:r>
                        <a:rPr lang="en-US" sz="1600" kern="1200" dirty="0" smtClean="0"/>
                        <a:t>AES Encryption</a:t>
                      </a:r>
                      <a:endParaRPr lang="en-US" sz="1600" dirty="0"/>
                    </a:p>
                  </a:txBody>
                  <a:tcPr/>
                </a:tc>
              </a:tr>
              <a:tr h="872636">
                <a:tc>
                  <a:txBody>
                    <a:bodyPr/>
                    <a:lstStyle/>
                    <a:p>
                      <a:pPr marL="0" marR="0" algn="l">
                        <a:lnSpc>
                          <a:spcPct val="115000"/>
                        </a:lnSpc>
                        <a:spcBef>
                          <a:spcPts val="0"/>
                        </a:spcBef>
                        <a:spcAft>
                          <a:spcPts val="0"/>
                        </a:spcAft>
                      </a:pPr>
                      <a:r>
                        <a:rPr lang="en-US" sz="1600" dirty="0"/>
                        <a:t>DES uses only 56 bits key which provides a combination of 2^56 = 256 combinations for encryption.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dirty="0"/>
                        <a:t>AES can use 128, 192, 256 bits keys which provides 2^128, 2^192, 2^256 combinations for encryption.</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restricted to use a Block Size of only 64 bits</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restricted to use a Block Size of 128 bits (double of what is used in DES)</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With 64 bits block size, the amount of data that can be transferred with a single encryption key is just 32GB.</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With AES, it is possible to transfer around 256 billion GB of data. It is probably safe to say that you can use a single AES encryption key for any application.</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uses a </a:t>
                      </a:r>
                      <a:r>
                        <a:rPr lang="en-US" sz="1600" kern="1200" dirty="0" err="1" smtClean="0"/>
                        <a:t>Feistel</a:t>
                      </a:r>
                      <a:r>
                        <a:rPr lang="en-US" sz="1600" kern="1200" dirty="0" smtClean="0"/>
                        <a:t> network, which divides the block into 2 halves before going through the Encryption steps. </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uses Permutation-Substitution method, which involves a series of substitution and permutation steps to create the encrypted block.</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encryption is breakable through Brute Force attack.</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encryption on the other hand is still not breakable, though there are some theoretical discussions about breaking the AES.</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an old technique used for encryption/decryption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relatively new.</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128-bit key: 5x10</a:t>
                      </a:r>
                      <a:r>
                        <a:rPr lang="en-US" sz="1600" kern="1200" baseline="30000" dirty="0" smtClean="0"/>
                        <a:t>21 </a:t>
                      </a:r>
                      <a:r>
                        <a:rPr lang="en-US" sz="1600" kern="1200" dirty="0" smtClean="0"/>
                        <a:t>years (which makes it difficult for the hackers to decrypt the data)</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56-bit key: 400 days.</a:t>
                      </a:r>
                      <a:endParaRPr lang="en-US" sz="1600" dirty="0">
                        <a:latin typeface="Calibri"/>
                        <a:ea typeface="Calibri"/>
                        <a:cs typeface="Times New Roman"/>
                      </a:endParaRPr>
                    </a:p>
                  </a:txBody>
                  <a:tcPr marL="68580" marR="68580" marT="0" marB="0"/>
                </a:tc>
              </a:tr>
            </a:tbl>
          </a:graphicData>
        </a:graphic>
      </p:graphicFrame>
    </p:spTree>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304800"/>
            <a:ext cx="7924800" cy="792163"/>
          </a:xfrm>
        </p:spPr>
        <p:txBody>
          <a:bodyPr>
            <a:normAutofit fontScale="90000"/>
          </a:bodyPr>
          <a:lstStyle/>
          <a:p>
            <a:r>
              <a:rPr lang="en-US" dirty="0"/>
              <a:t>Symmetric Key </a:t>
            </a:r>
            <a:r>
              <a:rPr lang="en-US" dirty="0" smtClean="0"/>
              <a:t>Encryption- Strength</a:t>
            </a:r>
            <a:endParaRPr lang="en-US" dirty="0"/>
          </a:p>
        </p:txBody>
      </p:sp>
      <p:sp>
        <p:nvSpPr>
          <p:cNvPr id="19459" name="Rectangle 3"/>
          <p:cNvSpPr>
            <a:spLocks noGrp="1" noChangeArrowheads="1"/>
          </p:cNvSpPr>
          <p:nvPr>
            <p:ph type="body" idx="1"/>
          </p:nvPr>
        </p:nvSpPr>
        <p:spPr>
          <a:xfrm>
            <a:off x="914400" y="1447800"/>
            <a:ext cx="7772400" cy="4764087"/>
          </a:xfrm>
        </p:spPr>
        <p:txBody>
          <a:bodyPr/>
          <a:lstStyle/>
          <a:p>
            <a:r>
              <a:rPr lang="en-US" sz="2800" dirty="0"/>
              <a:t>The strengths of modern symmetric key encryption algorithms include:</a:t>
            </a:r>
          </a:p>
          <a:p>
            <a:pPr lvl="1"/>
            <a:r>
              <a:rPr lang="en-US" sz="2400" dirty="0"/>
              <a:t>Fairly fast encryption/decryption process (in comparison to public key techniques, for example)</a:t>
            </a:r>
          </a:p>
          <a:p>
            <a:pPr lvl="1"/>
            <a:r>
              <a:rPr lang="en-US" sz="2400" dirty="0"/>
              <a:t>Several well known, well tested algorithms are available, including 3DES and AES.</a:t>
            </a:r>
          </a:p>
          <a:p>
            <a:pPr lvl="1"/>
            <a:r>
              <a:rPr lang="en-US" sz="2400" dirty="0"/>
              <a:t>Library implementations of symmetric key algorithms are commonly available for many programming languages.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Asymmetric Encryption Uses</a:t>
            </a:r>
          </a:p>
        </p:txBody>
      </p:sp>
      <p:sp>
        <p:nvSpPr>
          <p:cNvPr id="540675" name="Rectangle 3"/>
          <p:cNvSpPr>
            <a:spLocks noGrp="1" noChangeArrowheads="1"/>
          </p:cNvSpPr>
          <p:nvPr>
            <p:ph type="body" idx="1"/>
          </p:nvPr>
        </p:nvSpPr>
        <p:spPr>
          <a:xfrm>
            <a:off x="228600" y="1295400"/>
            <a:ext cx="8077200" cy="2971800"/>
          </a:xfrm>
        </p:spPr>
        <p:txBody>
          <a:bodyPr>
            <a:normAutofit lnSpcReduction="10000"/>
          </a:bodyPr>
          <a:lstStyle/>
          <a:p>
            <a:r>
              <a:rPr lang="en-US" sz="2400" dirty="0" smtClean="0"/>
              <a:t>Encrypt </a:t>
            </a:r>
            <a:r>
              <a:rPr lang="en-US" sz="2400" dirty="0"/>
              <a:t>message with recipient's public key</a:t>
            </a:r>
          </a:p>
          <a:p>
            <a:pPr lvl="1"/>
            <a:r>
              <a:rPr lang="en-US" sz="2000" dirty="0"/>
              <a:t>Only recipient can read it, using his or her </a:t>
            </a:r>
            <a:r>
              <a:rPr lang="en-US" sz="2000" b="1" dirty="0"/>
              <a:t>private key</a:t>
            </a:r>
          </a:p>
          <a:p>
            <a:pPr lvl="1"/>
            <a:r>
              <a:rPr lang="en-US" sz="2000" dirty="0"/>
              <a:t>Provides </a:t>
            </a:r>
            <a:r>
              <a:rPr lang="en-US" sz="2000" b="1" dirty="0"/>
              <a:t>confidentiality</a:t>
            </a:r>
          </a:p>
          <a:p>
            <a:r>
              <a:rPr lang="en-US" sz="2400" dirty="0"/>
              <a:t>Sign message</a:t>
            </a:r>
          </a:p>
          <a:p>
            <a:pPr lvl="1"/>
            <a:r>
              <a:rPr lang="en-US" sz="2000" dirty="0"/>
              <a:t>Hash message, encrypt hash with your private key</a:t>
            </a:r>
          </a:p>
          <a:p>
            <a:pPr lvl="1"/>
            <a:r>
              <a:rPr lang="en-US" sz="2000" dirty="0"/>
              <a:t>Anyone can verify the signature using your </a:t>
            </a:r>
            <a:r>
              <a:rPr lang="en-US" sz="2000" b="1" dirty="0"/>
              <a:t>public key</a:t>
            </a:r>
          </a:p>
          <a:p>
            <a:pPr lvl="1"/>
            <a:r>
              <a:rPr lang="en-US" sz="2000" dirty="0"/>
              <a:t>Provides </a:t>
            </a:r>
            <a:r>
              <a:rPr lang="en-US" sz="2000" b="1" dirty="0"/>
              <a:t>integrity</a:t>
            </a:r>
            <a:r>
              <a:rPr lang="en-US" sz="2000" dirty="0"/>
              <a:t> and </a:t>
            </a:r>
            <a:r>
              <a:rPr lang="en-US" sz="2000" b="1" dirty="0"/>
              <a:t>non-repudiation </a:t>
            </a:r>
            <a:r>
              <a:rPr lang="en-US" sz="2000" dirty="0"/>
              <a:t>(sender cannot deny authorship</a:t>
            </a:r>
            <a:r>
              <a:rPr lang="en-US" sz="2000" dirty="0" smtClean="0"/>
              <a:t>)</a:t>
            </a:r>
          </a:p>
        </p:txBody>
      </p:sp>
      <p:grpSp>
        <p:nvGrpSpPr>
          <p:cNvPr id="2" name="Group 4"/>
          <p:cNvGrpSpPr>
            <a:grpSpLocks/>
          </p:cNvGrpSpPr>
          <p:nvPr/>
        </p:nvGrpSpPr>
        <p:grpSpPr bwMode="auto">
          <a:xfrm>
            <a:off x="917575" y="4586287"/>
            <a:ext cx="7235825" cy="1966913"/>
            <a:chOff x="192" y="2728"/>
            <a:chExt cx="4558" cy="1239"/>
          </a:xfrm>
        </p:grpSpPr>
        <p:sp>
          <p:nvSpPr>
            <p:cNvPr id="40" name="Rectangle 5"/>
            <p:cNvSpPr>
              <a:spLocks noChangeArrowheads="1"/>
            </p:cNvSpPr>
            <p:nvPr/>
          </p:nvSpPr>
          <p:spPr bwMode="auto">
            <a:xfrm>
              <a:off x="192" y="2736"/>
              <a:ext cx="1756" cy="1231"/>
            </a:xfrm>
            <a:prstGeom prst="rect">
              <a:avLst/>
            </a:prstGeom>
            <a:solidFill>
              <a:srgbClr val="FFFFFF"/>
            </a:solidFill>
            <a:ln w="20638">
              <a:solidFill>
                <a:srgbClr val="008080"/>
              </a:solidFill>
              <a:miter lim="800000"/>
              <a:headEnd/>
              <a:tailEnd/>
            </a:ln>
          </p:spPr>
          <p:txBody>
            <a:bodyPr/>
            <a:lstStyle/>
            <a:p>
              <a:endParaRPr lang="en-US"/>
            </a:p>
          </p:txBody>
        </p:sp>
        <p:sp>
          <p:nvSpPr>
            <p:cNvPr id="41" name="Rectangle 6"/>
            <p:cNvSpPr>
              <a:spLocks noChangeArrowheads="1"/>
            </p:cNvSpPr>
            <p:nvPr/>
          </p:nvSpPr>
          <p:spPr bwMode="auto">
            <a:xfrm>
              <a:off x="2995" y="2728"/>
              <a:ext cx="1755" cy="1231"/>
            </a:xfrm>
            <a:prstGeom prst="rect">
              <a:avLst/>
            </a:prstGeom>
            <a:solidFill>
              <a:srgbClr val="FFFFFF"/>
            </a:solidFill>
            <a:ln w="20638">
              <a:solidFill>
                <a:srgbClr val="008080"/>
              </a:solidFill>
              <a:miter lim="800000"/>
              <a:headEnd/>
              <a:tailEnd/>
            </a:ln>
          </p:spPr>
          <p:txBody>
            <a:bodyPr/>
            <a:lstStyle/>
            <a:p>
              <a:endParaRPr lang="en-US"/>
            </a:p>
          </p:txBody>
        </p:sp>
        <p:sp>
          <p:nvSpPr>
            <p:cNvPr id="42" name="Rectangle 7"/>
            <p:cNvSpPr>
              <a:spLocks noChangeArrowheads="1"/>
            </p:cNvSpPr>
            <p:nvPr/>
          </p:nvSpPr>
          <p:spPr bwMode="auto">
            <a:xfrm>
              <a:off x="2168" y="3196"/>
              <a:ext cx="57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Originator’s</a:t>
              </a:r>
            </a:p>
          </p:txBody>
        </p:sp>
        <p:sp>
          <p:nvSpPr>
            <p:cNvPr id="43" name="Rectangle 8"/>
            <p:cNvSpPr>
              <a:spLocks noChangeArrowheads="1"/>
            </p:cNvSpPr>
            <p:nvPr/>
          </p:nvSpPr>
          <p:spPr bwMode="auto">
            <a:xfrm>
              <a:off x="2037" y="3349"/>
              <a:ext cx="83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Signed</a:t>
              </a:r>
              <a:r>
                <a:rPr lang="en-US" sz="1700">
                  <a:solidFill>
                    <a:srgbClr val="000000"/>
                  </a:solidFill>
                  <a:latin typeface="Arial Narrow" pitchFamily="34" charset="0"/>
                </a:rPr>
                <a:t> </a:t>
              </a:r>
              <a:r>
                <a:rPr lang="en-US" sz="1700">
                  <a:latin typeface="Arial Narrow" pitchFamily="34" charset="0"/>
                </a:rPr>
                <a:t>Message</a:t>
              </a:r>
            </a:p>
          </p:txBody>
        </p:sp>
        <p:sp>
          <p:nvSpPr>
            <p:cNvPr id="44" name="Freeform 9"/>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close/>
                </a:path>
              </a:pathLst>
            </a:custGeom>
            <a:solidFill>
              <a:srgbClr val="B3B3B3"/>
            </a:solidFill>
            <a:ln w="9525">
              <a:noFill/>
              <a:round/>
              <a:headEnd/>
              <a:tailEnd/>
            </a:ln>
          </p:spPr>
          <p:txBody>
            <a:bodyPr/>
            <a:lstStyle/>
            <a:p>
              <a:endParaRPr lang="en-US"/>
            </a:p>
          </p:txBody>
        </p:sp>
        <p:sp>
          <p:nvSpPr>
            <p:cNvPr id="45" name="Freeform 10"/>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path>
              </a:pathLst>
            </a:custGeom>
            <a:noFill/>
            <a:ln w="20638">
              <a:solidFill>
                <a:srgbClr val="B3B3B3"/>
              </a:solidFill>
              <a:round/>
              <a:headEnd/>
              <a:tailEnd/>
            </a:ln>
          </p:spPr>
          <p:txBody>
            <a:bodyPr/>
            <a:lstStyle/>
            <a:p>
              <a:endParaRPr lang="en-US"/>
            </a:p>
          </p:txBody>
        </p:sp>
        <p:sp>
          <p:nvSpPr>
            <p:cNvPr id="46" name="Freeform 11"/>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close/>
                </a:path>
              </a:pathLst>
            </a:custGeom>
            <a:solidFill>
              <a:srgbClr val="E6E6E6"/>
            </a:solidFill>
            <a:ln w="9525">
              <a:noFill/>
              <a:round/>
              <a:headEnd/>
              <a:tailEnd/>
            </a:ln>
          </p:spPr>
          <p:txBody>
            <a:bodyPr/>
            <a:lstStyle/>
            <a:p>
              <a:endParaRPr lang="en-US"/>
            </a:p>
          </p:txBody>
        </p:sp>
        <p:sp>
          <p:nvSpPr>
            <p:cNvPr id="47" name="Freeform 12"/>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path>
              </a:pathLst>
            </a:custGeom>
            <a:noFill/>
            <a:ln w="20638">
              <a:solidFill>
                <a:srgbClr val="000000"/>
              </a:solidFill>
              <a:round/>
              <a:headEnd/>
              <a:tailEnd/>
            </a:ln>
          </p:spPr>
          <p:txBody>
            <a:bodyPr/>
            <a:lstStyle/>
            <a:p>
              <a:endParaRPr lang="en-US"/>
            </a:p>
          </p:txBody>
        </p:sp>
        <p:sp>
          <p:nvSpPr>
            <p:cNvPr id="48" name="Freeform 13"/>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close/>
                </a:path>
              </a:pathLst>
            </a:custGeom>
            <a:solidFill>
              <a:srgbClr val="B3B3B3"/>
            </a:solidFill>
            <a:ln w="9525">
              <a:noFill/>
              <a:round/>
              <a:headEnd/>
              <a:tailEnd/>
            </a:ln>
          </p:spPr>
          <p:txBody>
            <a:bodyPr/>
            <a:lstStyle/>
            <a:p>
              <a:endParaRPr lang="en-US"/>
            </a:p>
          </p:txBody>
        </p:sp>
        <p:sp>
          <p:nvSpPr>
            <p:cNvPr id="49" name="Freeform 14"/>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path>
              </a:pathLst>
            </a:custGeom>
            <a:noFill/>
            <a:ln w="20638">
              <a:solidFill>
                <a:srgbClr val="B3B3B3"/>
              </a:solidFill>
              <a:round/>
              <a:headEnd/>
              <a:tailEnd/>
            </a:ln>
          </p:spPr>
          <p:txBody>
            <a:bodyPr/>
            <a:lstStyle/>
            <a:p>
              <a:endParaRPr lang="en-US"/>
            </a:p>
          </p:txBody>
        </p:sp>
        <p:sp>
          <p:nvSpPr>
            <p:cNvPr id="50" name="Freeform 15"/>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close/>
                </a:path>
              </a:pathLst>
            </a:custGeom>
            <a:solidFill>
              <a:srgbClr val="E6E6E6"/>
            </a:solidFill>
            <a:ln w="9525">
              <a:noFill/>
              <a:round/>
              <a:headEnd/>
              <a:tailEnd/>
            </a:ln>
          </p:spPr>
          <p:txBody>
            <a:bodyPr/>
            <a:lstStyle/>
            <a:p>
              <a:endParaRPr lang="en-US"/>
            </a:p>
          </p:txBody>
        </p:sp>
        <p:sp>
          <p:nvSpPr>
            <p:cNvPr id="51" name="Freeform 16"/>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path>
              </a:pathLst>
            </a:custGeom>
            <a:noFill/>
            <a:ln w="20638">
              <a:solidFill>
                <a:srgbClr val="000000"/>
              </a:solidFill>
              <a:round/>
              <a:headEnd/>
              <a:tailEnd/>
            </a:ln>
          </p:spPr>
          <p:txBody>
            <a:bodyPr/>
            <a:lstStyle/>
            <a:p>
              <a:endParaRPr lang="en-US"/>
            </a:p>
          </p:txBody>
        </p:sp>
        <p:sp>
          <p:nvSpPr>
            <p:cNvPr id="52" name="Line 17"/>
            <p:cNvSpPr>
              <a:spLocks noChangeShapeType="1"/>
            </p:cNvSpPr>
            <p:nvPr/>
          </p:nvSpPr>
          <p:spPr bwMode="auto">
            <a:xfrm>
              <a:off x="224" y="3546"/>
              <a:ext cx="607" cy="1"/>
            </a:xfrm>
            <a:prstGeom prst="line">
              <a:avLst/>
            </a:prstGeom>
            <a:noFill/>
            <a:ln w="20638">
              <a:solidFill>
                <a:srgbClr val="000000"/>
              </a:solidFill>
              <a:round/>
              <a:headEnd/>
              <a:tailEnd/>
            </a:ln>
          </p:spPr>
          <p:txBody>
            <a:bodyPr/>
            <a:lstStyle/>
            <a:p>
              <a:endParaRPr lang="en-US"/>
            </a:p>
          </p:txBody>
        </p:sp>
        <p:sp>
          <p:nvSpPr>
            <p:cNvPr id="53" name="Freeform 18"/>
            <p:cNvSpPr>
              <a:spLocks/>
            </p:cNvSpPr>
            <p:nvPr/>
          </p:nvSpPr>
          <p:spPr bwMode="auto">
            <a:xfrm>
              <a:off x="803" y="3503"/>
              <a:ext cx="100" cy="87"/>
            </a:xfrm>
            <a:custGeom>
              <a:avLst/>
              <a:gdLst>
                <a:gd name="T0" fmla="*/ 0 w 100"/>
                <a:gd name="T1" fmla="*/ 87 h 87"/>
                <a:gd name="T2" fmla="*/ 15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5"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4" name="Rectangle 19"/>
            <p:cNvSpPr>
              <a:spLocks noChangeArrowheads="1"/>
            </p:cNvSpPr>
            <p:nvPr/>
          </p:nvSpPr>
          <p:spPr bwMode="auto">
            <a:xfrm>
              <a:off x="275"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5" name="Rectangle 20"/>
            <p:cNvSpPr>
              <a:spLocks noChangeArrowheads="1"/>
            </p:cNvSpPr>
            <p:nvPr/>
          </p:nvSpPr>
          <p:spPr bwMode="auto">
            <a:xfrm>
              <a:off x="273"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56" name="Line 21"/>
            <p:cNvSpPr>
              <a:spLocks noChangeShapeType="1"/>
            </p:cNvSpPr>
            <p:nvPr/>
          </p:nvSpPr>
          <p:spPr bwMode="auto">
            <a:xfrm>
              <a:off x="4027" y="3546"/>
              <a:ext cx="604" cy="1"/>
            </a:xfrm>
            <a:prstGeom prst="line">
              <a:avLst/>
            </a:prstGeom>
            <a:noFill/>
            <a:ln w="20638">
              <a:solidFill>
                <a:srgbClr val="000000"/>
              </a:solidFill>
              <a:round/>
              <a:headEnd/>
              <a:tailEnd/>
            </a:ln>
          </p:spPr>
          <p:txBody>
            <a:bodyPr/>
            <a:lstStyle/>
            <a:p>
              <a:endParaRPr lang="en-US"/>
            </a:p>
          </p:txBody>
        </p:sp>
        <p:sp>
          <p:nvSpPr>
            <p:cNvPr id="57" name="Freeform 22"/>
            <p:cNvSpPr>
              <a:spLocks/>
            </p:cNvSpPr>
            <p:nvPr/>
          </p:nvSpPr>
          <p:spPr bwMode="auto">
            <a:xfrm>
              <a:off x="4604" y="3503"/>
              <a:ext cx="100" cy="87"/>
            </a:xfrm>
            <a:custGeom>
              <a:avLst/>
              <a:gdLst>
                <a:gd name="T0" fmla="*/ 0 w 100"/>
                <a:gd name="T1" fmla="*/ 87 h 87"/>
                <a:gd name="T2" fmla="*/ 14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4"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8" name="Rectangle 23"/>
            <p:cNvSpPr>
              <a:spLocks noChangeArrowheads="1"/>
            </p:cNvSpPr>
            <p:nvPr/>
          </p:nvSpPr>
          <p:spPr bwMode="auto">
            <a:xfrm>
              <a:off x="4076"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9" name="Rectangle 24"/>
            <p:cNvSpPr>
              <a:spLocks noChangeArrowheads="1"/>
            </p:cNvSpPr>
            <p:nvPr/>
          </p:nvSpPr>
          <p:spPr bwMode="auto">
            <a:xfrm>
              <a:off x="4074"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60" name="Line 25"/>
            <p:cNvSpPr>
              <a:spLocks noChangeShapeType="1"/>
            </p:cNvSpPr>
            <p:nvPr/>
          </p:nvSpPr>
          <p:spPr bwMode="auto">
            <a:xfrm>
              <a:off x="1864" y="3546"/>
              <a:ext cx="1122" cy="1"/>
            </a:xfrm>
            <a:prstGeom prst="line">
              <a:avLst/>
            </a:prstGeom>
            <a:noFill/>
            <a:ln w="20638">
              <a:solidFill>
                <a:srgbClr val="000000"/>
              </a:solidFill>
              <a:round/>
              <a:headEnd/>
              <a:tailEnd/>
            </a:ln>
          </p:spPr>
          <p:txBody>
            <a:bodyPr/>
            <a:lstStyle/>
            <a:p>
              <a:endParaRPr lang="en-US"/>
            </a:p>
          </p:txBody>
        </p:sp>
        <p:sp>
          <p:nvSpPr>
            <p:cNvPr id="61" name="Freeform 26"/>
            <p:cNvSpPr>
              <a:spLocks/>
            </p:cNvSpPr>
            <p:nvPr/>
          </p:nvSpPr>
          <p:spPr bwMode="auto">
            <a:xfrm>
              <a:off x="2958" y="3503"/>
              <a:ext cx="99" cy="87"/>
            </a:xfrm>
            <a:custGeom>
              <a:avLst/>
              <a:gdLst>
                <a:gd name="T0" fmla="*/ 0 w 99"/>
                <a:gd name="T1" fmla="*/ 87 h 87"/>
                <a:gd name="T2" fmla="*/ 14 w 99"/>
                <a:gd name="T3" fmla="*/ 43 h 87"/>
                <a:gd name="T4" fmla="*/ 0 w 99"/>
                <a:gd name="T5" fmla="*/ 0 h 87"/>
                <a:gd name="T6" fmla="*/ 99 w 99"/>
                <a:gd name="T7" fmla="*/ 43 h 87"/>
                <a:gd name="T8" fmla="*/ 0 w 99"/>
                <a:gd name="T9" fmla="*/ 87 h 87"/>
                <a:gd name="T10" fmla="*/ 0 60000 65536"/>
                <a:gd name="T11" fmla="*/ 0 60000 65536"/>
                <a:gd name="T12" fmla="*/ 0 60000 65536"/>
                <a:gd name="T13" fmla="*/ 0 60000 65536"/>
                <a:gd name="T14" fmla="*/ 0 60000 65536"/>
                <a:gd name="T15" fmla="*/ 0 w 99"/>
                <a:gd name="T16" fmla="*/ 0 h 87"/>
                <a:gd name="T17" fmla="*/ 99 w 99"/>
                <a:gd name="T18" fmla="*/ 87 h 87"/>
              </a:gdLst>
              <a:ahLst/>
              <a:cxnLst>
                <a:cxn ang="T10">
                  <a:pos x="T0" y="T1"/>
                </a:cxn>
                <a:cxn ang="T11">
                  <a:pos x="T2" y="T3"/>
                </a:cxn>
                <a:cxn ang="T12">
                  <a:pos x="T4" y="T5"/>
                </a:cxn>
                <a:cxn ang="T13">
                  <a:pos x="T6" y="T7"/>
                </a:cxn>
                <a:cxn ang="T14">
                  <a:pos x="T8" y="T9"/>
                </a:cxn>
              </a:cxnLst>
              <a:rect l="T15" t="T16" r="T17" b="T18"/>
              <a:pathLst>
                <a:path w="99" h="87">
                  <a:moveTo>
                    <a:pt x="0" y="87"/>
                  </a:moveTo>
                  <a:lnTo>
                    <a:pt x="14" y="43"/>
                  </a:lnTo>
                  <a:lnTo>
                    <a:pt x="0" y="0"/>
                  </a:lnTo>
                  <a:lnTo>
                    <a:pt x="99" y="43"/>
                  </a:lnTo>
                  <a:lnTo>
                    <a:pt x="0" y="87"/>
                  </a:lnTo>
                  <a:close/>
                </a:path>
              </a:pathLst>
            </a:custGeom>
            <a:solidFill>
              <a:srgbClr val="000000"/>
            </a:solidFill>
            <a:ln w="9525">
              <a:noFill/>
              <a:round/>
              <a:headEnd/>
              <a:tailEnd/>
            </a:ln>
          </p:spPr>
          <p:txBody>
            <a:bodyPr/>
            <a:lstStyle/>
            <a:p>
              <a:endParaRPr lang="en-US"/>
            </a:p>
          </p:txBody>
        </p:sp>
        <p:sp>
          <p:nvSpPr>
            <p:cNvPr id="62" name="Line 27"/>
            <p:cNvSpPr>
              <a:spLocks noChangeShapeType="1"/>
            </p:cNvSpPr>
            <p:nvPr/>
          </p:nvSpPr>
          <p:spPr bwMode="auto">
            <a:xfrm>
              <a:off x="1390" y="3090"/>
              <a:ext cx="1" cy="214"/>
            </a:xfrm>
            <a:prstGeom prst="line">
              <a:avLst/>
            </a:prstGeom>
            <a:noFill/>
            <a:ln w="20638">
              <a:solidFill>
                <a:srgbClr val="000000"/>
              </a:solidFill>
              <a:round/>
              <a:headEnd/>
              <a:tailEnd/>
            </a:ln>
          </p:spPr>
          <p:txBody>
            <a:bodyPr/>
            <a:lstStyle/>
            <a:p>
              <a:endParaRPr lang="en-US"/>
            </a:p>
          </p:txBody>
        </p:sp>
        <p:sp>
          <p:nvSpPr>
            <p:cNvPr id="63" name="Freeform 28"/>
            <p:cNvSpPr>
              <a:spLocks/>
            </p:cNvSpPr>
            <p:nvPr/>
          </p:nvSpPr>
          <p:spPr bwMode="auto">
            <a:xfrm>
              <a:off x="1347" y="3275"/>
              <a:ext cx="86" cy="101"/>
            </a:xfrm>
            <a:custGeom>
              <a:avLst/>
              <a:gdLst>
                <a:gd name="T0" fmla="*/ 0 w 86"/>
                <a:gd name="T1" fmla="*/ 0 h 101"/>
                <a:gd name="T2" fmla="*/ 43 w 86"/>
                <a:gd name="T3" fmla="*/ 16 h 101"/>
                <a:gd name="T4" fmla="*/ 86 w 86"/>
                <a:gd name="T5" fmla="*/ 0 h 101"/>
                <a:gd name="T6" fmla="*/ 43 w 86"/>
                <a:gd name="T7" fmla="*/ 101 h 101"/>
                <a:gd name="T8" fmla="*/ 0 w 86"/>
                <a:gd name="T9" fmla="*/ 0 h 101"/>
                <a:gd name="T10" fmla="*/ 0 60000 65536"/>
                <a:gd name="T11" fmla="*/ 0 60000 65536"/>
                <a:gd name="T12" fmla="*/ 0 60000 65536"/>
                <a:gd name="T13" fmla="*/ 0 60000 65536"/>
                <a:gd name="T14" fmla="*/ 0 60000 65536"/>
                <a:gd name="T15" fmla="*/ 0 w 86"/>
                <a:gd name="T16" fmla="*/ 0 h 101"/>
                <a:gd name="T17" fmla="*/ 86 w 86"/>
                <a:gd name="T18" fmla="*/ 101 h 101"/>
              </a:gdLst>
              <a:ahLst/>
              <a:cxnLst>
                <a:cxn ang="T10">
                  <a:pos x="T0" y="T1"/>
                </a:cxn>
                <a:cxn ang="T11">
                  <a:pos x="T2" y="T3"/>
                </a:cxn>
                <a:cxn ang="T12">
                  <a:pos x="T4" y="T5"/>
                </a:cxn>
                <a:cxn ang="T13">
                  <a:pos x="T6" y="T7"/>
                </a:cxn>
                <a:cxn ang="T14">
                  <a:pos x="T8" y="T9"/>
                </a:cxn>
              </a:cxnLst>
              <a:rect l="T15" t="T16" r="T17" b="T18"/>
              <a:pathLst>
                <a:path w="86" h="101">
                  <a:moveTo>
                    <a:pt x="0" y="0"/>
                  </a:moveTo>
                  <a:lnTo>
                    <a:pt x="43" y="16"/>
                  </a:lnTo>
                  <a:lnTo>
                    <a:pt x="86" y="0"/>
                  </a:lnTo>
                  <a:lnTo>
                    <a:pt x="43" y="101"/>
                  </a:lnTo>
                  <a:lnTo>
                    <a:pt x="0" y="0"/>
                  </a:lnTo>
                  <a:close/>
                </a:path>
              </a:pathLst>
            </a:custGeom>
            <a:solidFill>
              <a:srgbClr val="000000"/>
            </a:solidFill>
            <a:ln w="9525">
              <a:noFill/>
              <a:round/>
              <a:headEnd/>
              <a:tailEnd/>
            </a:ln>
          </p:spPr>
          <p:txBody>
            <a:bodyPr/>
            <a:lstStyle/>
            <a:p>
              <a:endParaRPr lang="en-US"/>
            </a:p>
          </p:txBody>
        </p:sp>
        <p:sp>
          <p:nvSpPr>
            <p:cNvPr id="64" name="Rectangle 29"/>
            <p:cNvSpPr>
              <a:spLocks noChangeArrowheads="1"/>
            </p:cNvSpPr>
            <p:nvPr/>
          </p:nvSpPr>
          <p:spPr bwMode="auto">
            <a:xfrm>
              <a:off x="1124"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65" name="Rectangle 30"/>
            <p:cNvSpPr>
              <a:spLocks noChangeArrowheads="1"/>
            </p:cNvSpPr>
            <p:nvPr/>
          </p:nvSpPr>
          <p:spPr bwMode="auto">
            <a:xfrm>
              <a:off x="1124" y="2892"/>
              <a:ext cx="570"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Private Key</a:t>
              </a:r>
              <a:endParaRPr lang="en-US" sz="2400">
                <a:latin typeface="Times New Roman" pitchFamily="18" charset="0"/>
              </a:endParaRPr>
            </a:p>
          </p:txBody>
        </p:sp>
        <p:sp>
          <p:nvSpPr>
            <p:cNvPr id="66" name="Rectangle 31"/>
            <p:cNvSpPr>
              <a:spLocks noChangeArrowheads="1"/>
            </p:cNvSpPr>
            <p:nvPr/>
          </p:nvSpPr>
          <p:spPr bwMode="auto">
            <a:xfrm>
              <a:off x="247" y="3745"/>
              <a:ext cx="546"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Originator</a:t>
              </a:r>
              <a:endParaRPr lang="en-US" sz="2400">
                <a:latin typeface="Times New Roman" pitchFamily="18" charset="0"/>
              </a:endParaRPr>
            </a:p>
          </p:txBody>
        </p:sp>
        <p:sp>
          <p:nvSpPr>
            <p:cNvPr id="67" name="Line 32"/>
            <p:cNvSpPr>
              <a:spLocks noChangeShapeType="1"/>
            </p:cNvSpPr>
            <p:nvPr/>
          </p:nvSpPr>
          <p:spPr bwMode="auto">
            <a:xfrm>
              <a:off x="3551" y="3090"/>
              <a:ext cx="1" cy="214"/>
            </a:xfrm>
            <a:prstGeom prst="line">
              <a:avLst/>
            </a:prstGeom>
            <a:noFill/>
            <a:ln w="20638">
              <a:solidFill>
                <a:srgbClr val="000000"/>
              </a:solidFill>
              <a:round/>
              <a:headEnd/>
              <a:tailEnd/>
            </a:ln>
          </p:spPr>
          <p:txBody>
            <a:bodyPr/>
            <a:lstStyle/>
            <a:p>
              <a:endParaRPr lang="en-US"/>
            </a:p>
          </p:txBody>
        </p:sp>
        <p:sp>
          <p:nvSpPr>
            <p:cNvPr id="68" name="Freeform 33"/>
            <p:cNvSpPr>
              <a:spLocks/>
            </p:cNvSpPr>
            <p:nvPr/>
          </p:nvSpPr>
          <p:spPr bwMode="auto">
            <a:xfrm>
              <a:off x="3507" y="3275"/>
              <a:ext cx="87" cy="101"/>
            </a:xfrm>
            <a:custGeom>
              <a:avLst/>
              <a:gdLst>
                <a:gd name="T0" fmla="*/ 0 w 87"/>
                <a:gd name="T1" fmla="*/ 0 h 101"/>
                <a:gd name="T2" fmla="*/ 44 w 87"/>
                <a:gd name="T3" fmla="*/ 16 h 101"/>
                <a:gd name="T4" fmla="*/ 87 w 87"/>
                <a:gd name="T5" fmla="*/ 0 h 101"/>
                <a:gd name="T6" fmla="*/ 44 w 87"/>
                <a:gd name="T7" fmla="*/ 101 h 101"/>
                <a:gd name="T8" fmla="*/ 0 w 87"/>
                <a:gd name="T9" fmla="*/ 0 h 101"/>
                <a:gd name="T10" fmla="*/ 0 60000 65536"/>
                <a:gd name="T11" fmla="*/ 0 60000 65536"/>
                <a:gd name="T12" fmla="*/ 0 60000 65536"/>
                <a:gd name="T13" fmla="*/ 0 60000 65536"/>
                <a:gd name="T14" fmla="*/ 0 60000 65536"/>
                <a:gd name="T15" fmla="*/ 0 w 87"/>
                <a:gd name="T16" fmla="*/ 0 h 101"/>
                <a:gd name="T17" fmla="*/ 87 w 87"/>
                <a:gd name="T18" fmla="*/ 101 h 101"/>
              </a:gdLst>
              <a:ahLst/>
              <a:cxnLst>
                <a:cxn ang="T10">
                  <a:pos x="T0" y="T1"/>
                </a:cxn>
                <a:cxn ang="T11">
                  <a:pos x="T2" y="T3"/>
                </a:cxn>
                <a:cxn ang="T12">
                  <a:pos x="T4" y="T5"/>
                </a:cxn>
                <a:cxn ang="T13">
                  <a:pos x="T6" y="T7"/>
                </a:cxn>
                <a:cxn ang="T14">
                  <a:pos x="T8" y="T9"/>
                </a:cxn>
              </a:cxnLst>
              <a:rect l="T15" t="T16" r="T17" b="T18"/>
              <a:pathLst>
                <a:path w="87" h="101">
                  <a:moveTo>
                    <a:pt x="0" y="0"/>
                  </a:moveTo>
                  <a:lnTo>
                    <a:pt x="44" y="16"/>
                  </a:lnTo>
                  <a:lnTo>
                    <a:pt x="87" y="0"/>
                  </a:lnTo>
                  <a:lnTo>
                    <a:pt x="44" y="101"/>
                  </a:lnTo>
                  <a:lnTo>
                    <a:pt x="0" y="0"/>
                  </a:lnTo>
                  <a:close/>
                </a:path>
              </a:pathLst>
            </a:custGeom>
            <a:solidFill>
              <a:srgbClr val="000000"/>
            </a:solidFill>
            <a:ln w="9525">
              <a:noFill/>
              <a:round/>
              <a:headEnd/>
              <a:tailEnd/>
            </a:ln>
          </p:spPr>
          <p:txBody>
            <a:bodyPr/>
            <a:lstStyle/>
            <a:p>
              <a:endParaRPr lang="en-US"/>
            </a:p>
          </p:txBody>
        </p:sp>
        <p:sp>
          <p:nvSpPr>
            <p:cNvPr id="69" name="Rectangle 34"/>
            <p:cNvSpPr>
              <a:spLocks noChangeArrowheads="1"/>
            </p:cNvSpPr>
            <p:nvPr/>
          </p:nvSpPr>
          <p:spPr bwMode="auto">
            <a:xfrm>
              <a:off x="3285"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70" name="Rectangle 35"/>
            <p:cNvSpPr>
              <a:spLocks noChangeArrowheads="1"/>
            </p:cNvSpPr>
            <p:nvPr/>
          </p:nvSpPr>
          <p:spPr bwMode="auto">
            <a:xfrm>
              <a:off x="3304" y="2892"/>
              <a:ext cx="527"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Public Key</a:t>
              </a:r>
              <a:endParaRPr lang="en-US" sz="2400">
                <a:latin typeface="Times New Roman" pitchFamily="18" charset="0"/>
              </a:endParaRPr>
            </a:p>
          </p:txBody>
        </p:sp>
        <p:sp>
          <p:nvSpPr>
            <p:cNvPr id="71" name="Rectangle 36"/>
            <p:cNvSpPr>
              <a:spLocks noChangeArrowheads="1"/>
            </p:cNvSpPr>
            <p:nvPr/>
          </p:nvSpPr>
          <p:spPr bwMode="auto">
            <a:xfrm>
              <a:off x="3059" y="3745"/>
              <a:ext cx="519"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Recipient</a:t>
              </a:r>
              <a:endParaRPr lang="en-US" sz="2400">
                <a:latin typeface="Times New Roman" pitchFamily="18" charset="0"/>
              </a:endParaRPr>
            </a:p>
          </p:txBody>
        </p:sp>
        <p:sp>
          <p:nvSpPr>
            <p:cNvPr id="72" name="Text Box 37"/>
            <p:cNvSpPr txBox="1">
              <a:spLocks noChangeArrowheads="1"/>
            </p:cNvSpPr>
            <p:nvPr/>
          </p:nvSpPr>
          <p:spPr bwMode="auto">
            <a:xfrm>
              <a:off x="1104" y="3408"/>
              <a:ext cx="52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Sign</a:t>
              </a:r>
              <a:endParaRPr lang="en-US" sz="2400">
                <a:latin typeface="Times New Roman" pitchFamily="18" charset="0"/>
              </a:endParaRPr>
            </a:p>
          </p:txBody>
        </p:sp>
        <p:sp>
          <p:nvSpPr>
            <p:cNvPr id="73" name="Text Box 38"/>
            <p:cNvSpPr txBox="1">
              <a:spLocks noChangeArrowheads="1"/>
            </p:cNvSpPr>
            <p:nvPr/>
          </p:nvSpPr>
          <p:spPr bwMode="auto">
            <a:xfrm>
              <a:off x="3232" y="3408"/>
              <a:ext cx="60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Verify</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7BA80CD-E6C7-492C-B4FA-EE6338E55AE8}" type="slidenum">
              <a:rPr lang="en-US"/>
              <a:pPr>
                <a:defRPr/>
              </a:pPr>
              <a:t>53</a:t>
            </a:fld>
            <a:endParaRPr lang="en-US"/>
          </a:p>
        </p:txBody>
      </p:sp>
      <p:sp>
        <p:nvSpPr>
          <p:cNvPr id="1259522" name="Rectangle 2"/>
          <p:cNvSpPr>
            <a:spLocks noGrp="1" noChangeArrowheads="1"/>
          </p:cNvSpPr>
          <p:nvPr>
            <p:ph type="title"/>
          </p:nvPr>
        </p:nvSpPr>
        <p:spPr>
          <a:xfrm>
            <a:off x="609600" y="533401"/>
            <a:ext cx="8534400" cy="609600"/>
          </a:xfrm>
        </p:spPr>
        <p:txBody>
          <a:bodyPr>
            <a:normAutofit fontScale="90000"/>
          </a:bodyPr>
          <a:lstStyle/>
          <a:p>
            <a:pPr eaLnBrk="1" hangingPunct="1">
              <a:defRPr/>
            </a:pPr>
            <a:r>
              <a:rPr lang="en-US" dirty="0" smtClean="0"/>
              <a:t>Algorithms</a:t>
            </a:r>
          </a:p>
        </p:txBody>
      </p:sp>
      <p:sp>
        <p:nvSpPr>
          <p:cNvPr id="1259523" name="Rectangle 3"/>
          <p:cNvSpPr>
            <a:spLocks noGrp="1" noChangeArrowheads="1"/>
          </p:cNvSpPr>
          <p:nvPr>
            <p:ph type="body" idx="1"/>
          </p:nvPr>
        </p:nvSpPr>
        <p:spPr>
          <a:xfrm>
            <a:off x="381000" y="1295400"/>
            <a:ext cx="7372350" cy="4800600"/>
          </a:xfrm>
        </p:spPr>
        <p:txBody>
          <a:bodyPr/>
          <a:lstStyle/>
          <a:p>
            <a:pPr lvl="1" eaLnBrk="1" hangingPunct="1">
              <a:defRPr/>
            </a:pPr>
            <a:r>
              <a:rPr lang="en-US" dirty="0" smtClean="0"/>
              <a:t>RSA</a:t>
            </a:r>
          </a:p>
          <a:p>
            <a:pPr lvl="2" eaLnBrk="1" hangingPunct="1">
              <a:defRPr/>
            </a:pPr>
            <a:r>
              <a:rPr lang="en-US" dirty="0" smtClean="0"/>
              <a:t>De facto public-key algorithm</a:t>
            </a:r>
          </a:p>
          <a:p>
            <a:pPr lvl="2" eaLnBrk="1" hangingPunct="1">
              <a:defRPr/>
            </a:pPr>
            <a:r>
              <a:rPr lang="en-US" dirty="0" smtClean="0"/>
              <a:t>Variable length keys</a:t>
            </a:r>
          </a:p>
          <a:p>
            <a:pPr lvl="2" eaLnBrk="1" hangingPunct="1">
              <a:defRPr/>
            </a:pPr>
            <a:r>
              <a:rPr lang="en-US" dirty="0" smtClean="0"/>
              <a:t>Used for key exchange and signatures</a:t>
            </a:r>
          </a:p>
          <a:p>
            <a:pPr lvl="1" eaLnBrk="1" hangingPunct="1">
              <a:defRPr/>
            </a:pPr>
            <a:r>
              <a:rPr lang="en-US" sz="3200" dirty="0" smtClean="0"/>
              <a:t>Elliptic Curve</a:t>
            </a:r>
          </a:p>
          <a:p>
            <a:pPr lvl="1" eaLnBrk="1" hangingPunct="1">
              <a:spcBef>
                <a:spcPct val="50000"/>
              </a:spcBef>
              <a:defRPr/>
            </a:pPr>
            <a:r>
              <a:rPr lang="en-US" dirty="0" err="1" smtClean="0"/>
              <a:t>Diffie</a:t>
            </a:r>
            <a:r>
              <a:rPr lang="en-US" dirty="0" smtClean="0"/>
              <a:t>-Hellman key exchange</a:t>
            </a:r>
            <a:endParaRPr lang="en-US" sz="3200" dirty="0" smtClean="0"/>
          </a:p>
          <a:p>
            <a:pPr lvl="2" eaLnBrk="1" hangingPunct="1">
              <a:defRPr/>
            </a:pPr>
            <a:r>
              <a:rPr lang="en-US" dirty="0" smtClean="0"/>
              <a:t>Used for key exchange only</a:t>
            </a:r>
            <a:endParaRPr lang="en-US" sz="2800" dirty="0" smtClean="0"/>
          </a:p>
          <a:p>
            <a:pPr lvl="1" eaLnBrk="1" hangingPunct="1">
              <a:spcBef>
                <a:spcPct val="50000"/>
              </a:spcBef>
              <a:defRPr/>
            </a:pPr>
            <a:r>
              <a:rPr lang="en-US" dirty="0" smtClean="0"/>
              <a:t>Digital signature algorithm</a:t>
            </a:r>
            <a:endParaRPr lang="en-US" sz="3200" dirty="0" smtClean="0"/>
          </a:p>
          <a:p>
            <a:pPr lvl="2" eaLnBrk="1" hangingPunct="1">
              <a:defRPr/>
            </a:pPr>
            <a:r>
              <a:rPr lang="en-US" dirty="0" smtClean="0"/>
              <a:t>Used for signature only</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24CA9B4-37C0-4F9E-AE8E-FD23199673BF}" type="slidenum">
              <a:rPr lang="en-US"/>
              <a:pPr>
                <a:defRPr/>
              </a:pPr>
              <a:t>54</a:t>
            </a:fld>
            <a:endParaRPr lang="en-US"/>
          </a:p>
        </p:txBody>
      </p:sp>
      <p:sp>
        <p:nvSpPr>
          <p:cNvPr id="1261570" name="Rectangle 2"/>
          <p:cNvSpPr>
            <a:spLocks noGrp="1" noChangeArrowheads="1"/>
          </p:cNvSpPr>
          <p:nvPr>
            <p:ph type="title"/>
          </p:nvPr>
        </p:nvSpPr>
        <p:spPr>
          <a:xfrm>
            <a:off x="304800" y="533400"/>
            <a:ext cx="8991600" cy="609600"/>
          </a:xfrm>
        </p:spPr>
        <p:txBody>
          <a:bodyPr>
            <a:normAutofit fontScale="90000"/>
          </a:bodyPr>
          <a:lstStyle/>
          <a:p>
            <a:pPr eaLnBrk="1" hangingPunct="1">
              <a:defRPr/>
            </a:pPr>
            <a:r>
              <a:rPr lang="en-US" dirty="0" smtClean="0"/>
              <a:t>Asymmetric Systems - Requirements</a:t>
            </a:r>
          </a:p>
        </p:txBody>
      </p:sp>
      <p:sp>
        <p:nvSpPr>
          <p:cNvPr id="1261571" name="Rectangle 3"/>
          <p:cNvSpPr>
            <a:spLocks noGrp="1" noChangeArrowheads="1"/>
          </p:cNvSpPr>
          <p:nvPr>
            <p:ph type="body" idx="1"/>
          </p:nvPr>
        </p:nvSpPr>
        <p:spPr>
          <a:xfrm>
            <a:off x="457200" y="1371600"/>
            <a:ext cx="7372350" cy="3810000"/>
          </a:xfrm>
        </p:spPr>
        <p:txBody>
          <a:bodyPr/>
          <a:lstStyle/>
          <a:p>
            <a:pPr lvl="1" eaLnBrk="1" hangingPunct="1">
              <a:defRPr/>
            </a:pPr>
            <a:r>
              <a:rPr lang="en-US" dirty="0" smtClean="0"/>
              <a:t>Secrecy of the private key</a:t>
            </a:r>
          </a:p>
          <a:p>
            <a:pPr lvl="2" eaLnBrk="1" hangingPunct="1">
              <a:defRPr/>
            </a:pPr>
            <a:r>
              <a:rPr lang="en-US" dirty="0" smtClean="0"/>
              <a:t>Must be known only to owner</a:t>
            </a:r>
          </a:p>
          <a:p>
            <a:pPr lvl="2" eaLnBrk="1" hangingPunct="1">
              <a:defRPr/>
            </a:pPr>
            <a:r>
              <a:rPr lang="en-US" dirty="0" smtClean="0"/>
              <a:t>Key ownership = identity</a:t>
            </a:r>
          </a:p>
          <a:p>
            <a:pPr lvl="1" eaLnBrk="1" hangingPunct="1">
              <a:spcBef>
                <a:spcPct val="50000"/>
              </a:spcBef>
              <a:defRPr/>
            </a:pPr>
            <a:r>
              <a:rPr lang="en-US" dirty="0" smtClean="0"/>
              <a:t>Availability of the public key</a:t>
            </a:r>
          </a:p>
          <a:p>
            <a:pPr lvl="2" eaLnBrk="1" hangingPunct="1">
              <a:defRPr/>
            </a:pPr>
            <a:r>
              <a:rPr lang="en-US" dirty="0" smtClean="0"/>
              <a:t>Must be available to anyone</a:t>
            </a:r>
          </a:p>
          <a:p>
            <a:pPr lvl="2" eaLnBrk="1" hangingPunct="1">
              <a:defRPr/>
            </a:pPr>
            <a:r>
              <a:rPr lang="en-US" dirty="0" smtClean="0"/>
              <a:t>Requires a public directory</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1000" y="609600"/>
            <a:ext cx="8534400" cy="533400"/>
          </a:xfrm>
        </p:spPr>
        <p:txBody>
          <a:bodyPr>
            <a:normAutofit fontScale="90000"/>
          </a:bodyPr>
          <a:lstStyle/>
          <a:p>
            <a:r>
              <a:rPr lang="en-US" dirty="0"/>
              <a:t>Asymmetric Algorithms (continued)</a:t>
            </a:r>
          </a:p>
        </p:txBody>
      </p:sp>
      <p:sp>
        <p:nvSpPr>
          <p:cNvPr id="143363" name="Rectangle 3"/>
          <p:cNvSpPr>
            <a:spLocks noGrp="1" noChangeArrowheads="1"/>
          </p:cNvSpPr>
          <p:nvPr>
            <p:ph type="body" idx="1"/>
          </p:nvPr>
        </p:nvSpPr>
        <p:spPr>
          <a:xfrm>
            <a:off x="457200" y="1371600"/>
            <a:ext cx="8229600" cy="4495800"/>
          </a:xfrm>
        </p:spPr>
        <p:txBody>
          <a:bodyPr/>
          <a:lstStyle/>
          <a:p>
            <a:pPr>
              <a:lnSpc>
                <a:spcPct val="90000"/>
              </a:lnSpc>
            </a:pPr>
            <a:r>
              <a:rPr lang="en-US" sz="2800" dirty="0" err="1"/>
              <a:t>Rivest</a:t>
            </a:r>
            <a:r>
              <a:rPr lang="en-US" sz="2800" dirty="0"/>
              <a:t>, Shamir, Adelman algorithm (RSA) </a:t>
            </a:r>
          </a:p>
          <a:p>
            <a:pPr lvl="1">
              <a:lnSpc>
                <a:spcPct val="90000"/>
              </a:lnSpc>
            </a:pPr>
            <a:r>
              <a:rPr lang="en-US" sz="2400" dirty="0"/>
              <a:t>One of the most well-known public key cryptosystems</a:t>
            </a:r>
          </a:p>
          <a:p>
            <a:pPr lvl="1">
              <a:lnSpc>
                <a:spcPct val="90000"/>
              </a:lnSpc>
            </a:pPr>
            <a:r>
              <a:rPr lang="en-US" sz="2400" dirty="0"/>
              <a:t>Developed in the late 1970’s</a:t>
            </a:r>
          </a:p>
          <a:p>
            <a:pPr lvl="1">
              <a:lnSpc>
                <a:spcPct val="90000"/>
              </a:lnSpc>
            </a:pPr>
            <a:r>
              <a:rPr lang="en-US" sz="2400" dirty="0"/>
              <a:t>Relies on the fact that it is extremely difficult to factor large prime numbers</a:t>
            </a:r>
          </a:p>
          <a:p>
            <a:pPr>
              <a:lnSpc>
                <a:spcPct val="90000"/>
              </a:lnSpc>
            </a:pPr>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2667000" y="533400"/>
            <a:ext cx="6172200" cy="584775"/>
          </a:xfrm>
          <a:prstGeom prst="rect">
            <a:avLst/>
          </a:prstGeom>
          <a:noFill/>
          <a:ln w="9525">
            <a:noFill/>
            <a:miter lim="800000"/>
            <a:headEnd/>
            <a:tailEnd/>
          </a:ln>
          <a:effectLst/>
        </p:spPr>
        <p:txBody>
          <a:bodyPr wrap="square">
            <a:spAutoFit/>
          </a:bodyPr>
          <a:lstStyle/>
          <a:p>
            <a:pPr algn="ctr">
              <a:defRPr/>
            </a:pPr>
            <a:r>
              <a:rPr lang="en-US" sz="3200" dirty="0" smtClean="0">
                <a:solidFill>
                  <a:schemeClr val="bg1"/>
                </a:solidFill>
                <a:latin typeface="+mj-lt"/>
                <a:ea typeface="+mj-ea"/>
                <a:cs typeface="+mj-cs"/>
              </a:rPr>
              <a:t>RSA Cryptosystem</a:t>
            </a:r>
            <a:endParaRPr lang="en-US" sz="3200" dirty="0">
              <a:solidFill>
                <a:schemeClr val="bg1"/>
              </a:solidFill>
              <a:latin typeface="+mj-lt"/>
              <a:ea typeface="+mj-ea"/>
              <a:cs typeface="+mj-cs"/>
            </a:endParaRPr>
          </a:p>
        </p:txBody>
      </p:sp>
      <p:sp>
        <p:nvSpPr>
          <p:cNvPr id="1946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zh-CN" altLang="zh-CN" sz="1800">
              <a:latin typeface="Times New Roman" pitchFamily="18" charset="0"/>
              <a:ea typeface="SimSun" pitchFamily="2" charset="-122"/>
            </a:endParaRPr>
          </a:p>
        </p:txBody>
      </p:sp>
      <p:sp>
        <p:nvSpPr>
          <p:cNvPr id="858117" name="Rectangle 5"/>
          <p:cNvSpPr>
            <a:spLocks noChangeArrowheads="1"/>
          </p:cNvSpPr>
          <p:nvPr/>
        </p:nvSpPr>
        <p:spPr bwMode="auto">
          <a:xfrm>
            <a:off x="304800" y="685800"/>
            <a:ext cx="8229600" cy="1384995"/>
          </a:xfrm>
          <a:prstGeom prst="rect">
            <a:avLst/>
          </a:prstGeom>
          <a:noFill/>
          <a:ln w="9525">
            <a:noFill/>
            <a:miter lim="800000"/>
            <a:headEnd/>
            <a:tailEnd/>
          </a:ln>
          <a:effectLst/>
        </p:spPr>
        <p:txBody>
          <a:bodyPr wrap="square" anchor="ctr">
            <a:spAutoFit/>
          </a:bodyPr>
          <a:lstStyle/>
          <a:p>
            <a:pPr algn="just" eaLnBrk="1" hangingPunct="1">
              <a:defRPr/>
            </a:pPr>
            <a:r>
              <a:rPr lang="en-US" sz="2800" dirty="0">
                <a:latin typeface="+mn-lt"/>
              </a:rPr>
              <a:t>The most common public-key algorithm is the RSA cryptosystem, named for its inventors (</a:t>
            </a:r>
            <a:r>
              <a:rPr lang="en-US" sz="2800" dirty="0" err="1">
                <a:latin typeface="+mn-lt"/>
              </a:rPr>
              <a:t>Rivest</a:t>
            </a:r>
            <a:r>
              <a:rPr lang="en-US" sz="2800" dirty="0">
                <a:latin typeface="+mn-lt"/>
              </a:rPr>
              <a:t>, Shamir, and </a:t>
            </a:r>
            <a:r>
              <a:rPr lang="en-US" sz="2800" dirty="0" err="1">
                <a:latin typeface="+mn-lt"/>
              </a:rPr>
              <a:t>Adleman</a:t>
            </a:r>
            <a:r>
              <a:rPr lang="en-US" sz="2800" dirty="0">
                <a:latin typeface="+mn-lt"/>
              </a:rPr>
              <a:t>).</a:t>
            </a:r>
          </a:p>
        </p:txBody>
      </p:sp>
      <p:pic>
        <p:nvPicPr>
          <p:cNvPr id="9" name="Picture 12"/>
          <p:cNvPicPr>
            <a:picLocks noChangeAspect="1" noChangeArrowheads="1"/>
          </p:cNvPicPr>
          <p:nvPr/>
        </p:nvPicPr>
        <p:blipFill>
          <a:blip r:embed="rId3" cstate="print"/>
          <a:srcRect/>
          <a:stretch>
            <a:fillRect/>
          </a:stretch>
        </p:blipFill>
        <p:spPr bwMode="auto">
          <a:xfrm>
            <a:off x="533400" y="2667000"/>
            <a:ext cx="7724775" cy="2400300"/>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76200" y="5670550"/>
            <a:ext cx="8991600" cy="882650"/>
          </a:xfrm>
          <a:prstGeom prst="rect">
            <a:avLst/>
          </a:prstGeom>
          <a:noFill/>
          <a:ln w="38100">
            <a:solidFill>
              <a:schemeClr val="hlink"/>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8"/>
            <a:ext cx="8382000" cy="1325562"/>
          </a:xfrm>
        </p:spPr>
        <p:txBody>
          <a:bodyPr>
            <a:noAutofit/>
          </a:bodyPr>
          <a:lstStyle/>
          <a:p>
            <a:pPr algn="l"/>
            <a:r>
              <a:rPr lang="en-US" altLang="zh-CN" sz="3600" dirty="0" smtClean="0">
                <a:ea typeface="SimSun" pitchFamily="2" charset="-122"/>
              </a:rPr>
              <a:t/>
            </a:r>
            <a:br>
              <a:rPr lang="en-US" altLang="zh-CN" sz="3600" dirty="0" smtClean="0">
                <a:ea typeface="SimSun" pitchFamily="2" charset="-122"/>
              </a:rPr>
            </a:br>
            <a:r>
              <a:rPr lang="en-US" altLang="zh-CN" sz="3600" dirty="0" smtClean="0">
                <a:ea typeface="SimSun" pitchFamily="2" charset="-122"/>
              </a:rPr>
              <a:t>Encryption, decryption, and key generation in RSA</a:t>
            </a:r>
            <a:br>
              <a:rPr lang="en-US" altLang="zh-CN" sz="3600" dirty="0" smtClean="0">
                <a:ea typeface="SimSun" pitchFamily="2" charset="-122"/>
              </a:rPr>
            </a:br>
            <a:endParaRPr lang="en-US" sz="3600" dirty="0"/>
          </a:p>
        </p:txBody>
      </p:sp>
      <p:sp>
        <p:nvSpPr>
          <p:cNvPr id="215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pic>
        <p:nvPicPr>
          <p:cNvPr id="21517" name="Picture 12"/>
          <p:cNvPicPr>
            <a:picLocks noChangeAspect="1" noChangeArrowheads="1"/>
          </p:cNvPicPr>
          <p:nvPr/>
        </p:nvPicPr>
        <p:blipFill>
          <a:blip r:embed="rId3" cstate="print"/>
          <a:srcRect/>
          <a:stretch>
            <a:fillRect/>
          </a:stretch>
        </p:blipFill>
        <p:spPr bwMode="auto">
          <a:xfrm>
            <a:off x="533400" y="1752600"/>
            <a:ext cx="808689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35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pic>
        <p:nvPicPr>
          <p:cNvPr id="23563" name="Picture 12"/>
          <p:cNvPicPr>
            <a:picLocks noChangeAspect="1" noChangeArrowheads="1"/>
          </p:cNvPicPr>
          <p:nvPr/>
        </p:nvPicPr>
        <p:blipFill>
          <a:blip r:embed="rId3" cstate="print"/>
          <a:srcRect/>
          <a:stretch>
            <a:fillRect/>
          </a:stretch>
        </p:blipFill>
        <p:spPr bwMode="auto">
          <a:xfrm>
            <a:off x="30163" y="1393825"/>
            <a:ext cx="9113837" cy="424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4586" name="Rectangle 9"/>
          <p:cNvSpPr>
            <a:spLocks noChangeArrowheads="1"/>
          </p:cNvSpPr>
          <p:nvPr/>
        </p:nvSpPr>
        <p:spPr bwMode="auto">
          <a:xfrm>
            <a:off x="228600" y="1143000"/>
            <a:ext cx="8686800" cy="519113"/>
          </a:xfrm>
          <a:prstGeom prst="rect">
            <a:avLst/>
          </a:prstGeom>
          <a:solidFill>
            <a:schemeClr val="bg1"/>
          </a:solidFill>
          <a:ln w="9525">
            <a:noFill/>
            <a:miter lim="800000"/>
            <a:headEnd/>
            <a:tailEnd/>
          </a:ln>
        </p:spPr>
        <p:txBody>
          <a:bodyPr>
            <a:spAutoFit/>
          </a:bodyPr>
          <a:lstStyle/>
          <a:p>
            <a:pPr algn="just"/>
            <a:r>
              <a:rPr lang="en-US" altLang="zh-CN" sz="2800" i="1">
                <a:solidFill>
                  <a:schemeClr val="folHlink"/>
                </a:solidFill>
                <a:latin typeface="Times New Roman" pitchFamily="18" charset="0"/>
                <a:ea typeface="SimSun" pitchFamily="2" charset="-122"/>
              </a:rPr>
              <a:t>Encryption</a:t>
            </a:r>
            <a:endParaRPr lang="en-US" altLang="zh-CN" sz="2800" i="1">
              <a:latin typeface="Times New Roman" pitchFamily="18" charset="0"/>
              <a:ea typeface="SimSun" pitchFamily="2" charset="-122"/>
            </a:endParaRPr>
          </a:p>
        </p:txBody>
      </p:sp>
      <p:pic>
        <p:nvPicPr>
          <p:cNvPr id="24588" name="Picture 11"/>
          <p:cNvPicPr>
            <a:picLocks noChangeAspect="1" noChangeArrowheads="1"/>
          </p:cNvPicPr>
          <p:nvPr/>
        </p:nvPicPr>
        <p:blipFill>
          <a:blip r:embed="rId3" cstate="print"/>
          <a:srcRect/>
          <a:stretch>
            <a:fillRect/>
          </a:stretch>
        </p:blipFill>
        <p:spPr bwMode="auto">
          <a:xfrm>
            <a:off x="49213" y="2209800"/>
            <a:ext cx="9094787" cy="2174875"/>
          </a:xfrm>
          <a:prstGeom prst="rect">
            <a:avLst/>
          </a:prstGeom>
          <a:noFill/>
          <a:ln w="9525">
            <a:noFill/>
            <a:miter lim="800000"/>
            <a:headEnd/>
            <a:tailEnd/>
          </a:ln>
        </p:spPr>
      </p:pic>
      <p:pic>
        <p:nvPicPr>
          <p:cNvPr id="24589" name="Picture 12"/>
          <p:cNvPicPr>
            <a:picLocks noChangeAspect="1" noChangeArrowheads="1"/>
          </p:cNvPicPr>
          <p:nvPr/>
        </p:nvPicPr>
        <p:blipFill>
          <a:blip r:embed="rId4" cstate="print"/>
          <a:srcRect/>
          <a:stretch>
            <a:fillRect/>
          </a:stretch>
        </p:blipFill>
        <p:spPr bwMode="auto">
          <a:xfrm>
            <a:off x="533400" y="4800600"/>
            <a:ext cx="7970838" cy="395288"/>
          </a:xfrm>
          <a:prstGeom prst="rect">
            <a:avLst/>
          </a:prstGeom>
          <a:noFill/>
          <a:ln w="38100">
            <a:solidFill>
              <a:schemeClr val="hlink"/>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1E0820B-050D-41E1-BB39-4F7900597C2B}" type="slidenum">
              <a:rPr lang="en-US"/>
              <a:pPr>
                <a:defRPr/>
              </a:pPr>
              <a:t>6</a:t>
            </a:fld>
            <a:endParaRPr lang="en-US" dirty="0"/>
          </a:p>
        </p:txBody>
      </p:sp>
      <p:sp>
        <p:nvSpPr>
          <p:cNvPr id="1228802" name="Rectangle 2"/>
          <p:cNvSpPr>
            <a:spLocks noGrp="1" noChangeArrowheads="1"/>
          </p:cNvSpPr>
          <p:nvPr>
            <p:ph type="title"/>
          </p:nvPr>
        </p:nvSpPr>
        <p:spPr>
          <a:xfrm>
            <a:off x="533400" y="533400"/>
            <a:ext cx="8153400" cy="563563"/>
          </a:xfrm>
        </p:spPr>
        <p:txBody>
          <a:bodyPr>
            <a:normAutofit fontScale="90000"/>
          </a:bodyPr>
          <a:lstStyle/>
          <a:p>
            <a:pPr eaLnBrk="1" hangingPunct="1">
              <a:defRPr/>
            </a:pPr>
            <a:r>
              <a:rPr lang="en-US" dirty="0" smtClean="0"/>
              <a:t>Why Cryptography?</a:t>
            </a:r>
            <a:endParaRPr lang="en-US" sz="4000" dirty="0" smtClean="0"/>
          </a:p>
        </p:txBody>
      </p:sp>
      <p:sp>
        <p:nvSpPr>
          <p:cNvPr id="1228803" name="Rectangle 3"/>
          <p:cNvSpPr>
            <a:spLocks noGrp="1" noChangeArrowheads="1"/>
          </p:cNvSpPr>
          <p:nvPr>
            <p:ph type="body" idx="1"/>
          </p:nvPr>
        </p:nvSpPr>
        <p:spPr>
          <a:xfrm>
            <a:off x="152400" y="1219200"/>
            <a:ext cx="8458200" cy="1600200"/>
          </a:xfrm>
        </p:spPr>
        <p:txBody>
          <a:bodyPr>
            <a:normAutofit lnSpcReduction="10000"/>
          </a:bodyPr>
          <a:lstStyle/>
          <a:p>
            <a:pPr lvl="1" eaLnBrk="1" hangingPunct="1">
              <a:buFont typeface="Wingdings" pitchFamily="2" charset="2"/>
              <a:buChar char="v"/>
              <a:defRPr/>
            </a:pPr>
            <a:r>
              <a:rPr lang="en-US" sz="2400" dirty="0" smtClean="0"/>
              <a:t>Cryptography is a component of many security systems</a:t>
            </a:r>
          </a:p>
          <a:p>
            <a:pPr lvl="1" eaLnBrk="1" hangingPunct="1">
              <a:buFont typeface="Wingdings" pitchFamily="2" charset="2"/>
              <a:buChar char="v"/>
              <a:defRPr/>
            </a:pPr>
            <a:r>
              <a:rPr lang="en-US" sz="2400" dirty="0" smtClean="0"/>
              <a:t>It applies to numerous aspects of the security models   ( Confidentiality, Authentication, Integrity, Authorization, Non-repudiation)</a:t>
            </a:r>
          </a:p>
        </p:txBody>
      </p:sp>
      <p:grpSp>
        <p:nvGrpSpPr>
          <p:cNvPr id="2" name="Group 3"/>
          <p:cNvGrpSpPr>
            <a:grpSpLocks/>
          </p:cNvGrpSpPr>
          <p:nvPr/>
        </p:nvGrpSpPr>
        <p:grpSpPr bwMode="auto">
          <a:xfrm>
            <a:off x="838200" y="3052762"/>
            <a:ext cx="7543800" cy="3500438"/>
            <a:chOff x="860" y="1488"/>
            <a:chExt cx="3978" cy="2205"/>
          </a:xfrm>
        </p:grpSpPr>
        <p:sp>
          <p:nvSpPr>
            <p:cNvPr id="7" name="Rectangle 4"/>
            <p:cNvSpPr>
              <a:spLocks noChangeArrowheads="1"/>
            </p:cNvSpPr>
            <p:nvPr/>
          </p:nvSpPr>
          <p:spPr bwMode="auto">
            <a:xfrm>
              <a:off x="860" y="1496"/>
              <a:ext cx="3884" cy="2189"/>
            </a:xfrm>
            <a:prstGeom prst="rect">
              <a:avLst/>
            </a:prstGeom>
            <a:solidFill>
              <a:srgbClr val="66FFFF"/>
            </a:solidFill>
            <a:ln w="12700">
              <a:noFill/>
              <a:miter lim="800000"/>
              <a:headEnd type="none" w="sm" len="sm"/>
              <a:tailEnd type="none" w="sm" len="sm"/>
            </a:ln>
            <a:effectLst>
              <a:outerShdw dist="35921" dir="2700000" algn="ctr" rotWithShape="0">
                <a:schemeClr val="bg2"/>
              </a:outerShdw>
            </a:effectLst>
          </p:spPr>
          <p:txBody>
            <a:bodyPr wrap="none" anchor="ctr"/>
            <a:lstStyle/>
            <a:p>
              <a:pPr>
                <a:defRPr/>
              </a:pPr>
              <a:endParaRPr lang="en-US" dirty="0">
                <a:latin typeface="+mn-lt"/>
              </a:endParaRPr>
            </a:p>
          </p:txBody>
        </p:sp>
        <p:sp>
          <p:nvSpPr>
            <p:cNvPr id="8" name="Rectangle 5"/>
            <p:cNvSpPr>
              <a:spLocks noChangeArrowheads="1"/>
            </p:cNvSpPr>
            <p:nvPr/>
          </p:nvSpPr>
          <p:spPr bwMode="auto">
            <a:xfrm>
              <a:off x="940" y="1533"/>
              <a:ext cx="981"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Desired Property</a:t>
              </a:r>
              <a:endParaRPr lang="en-US" sz="2400" b="1" dirty="0">
                <a:solidFill>
                  <a:schemeClr val="tx2"/>
                </a:solidFill>
                <a:latin typeface="+mn-lt"/>
              </a:endParaRPr>
            </a:p>
          </p:txBody>
        </p:sp>
        <p:sp>
          <p:nvSpPr>
            <p:cNvPr id="9" name="Rectangle 6"/>
            <p:cNvSpPr>
              <a:spLocks noChangeArrowheads="1"/>
            </p:cNvSpPr>
            <p:nvPr/>
          </p:nvSpPr>
          <p:spPr bwMode="auto">
            <a:xfrm>
              <a:off x="2171" y="1527"/>
              <a:ext cx="372"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Threat</a:t>
              </a:r>
              <a:endParaRPr lang="en-US" sz="2400" b="1" dirty="0">
                <a:solidFill>
                  <a:schemeClr val="tx2"/>
                </a:solidFill>
                <a:latin typeface="+mn-lt"/>
              </a:endParaRPr>
            </a:p>
          </p:txBody>
        </p:sp>
        <p:sp>
          <p:nvSpPr>
            <p:cNvPr id="10" name="Rectangle 7"/>
            <p:cNvSpPr>
              <a:spLocks noChangeArrowheads="1"/>
            </p:cNvSpPr>
            <p:nvPr/>
          </p:nvSpPr>
          <p:spPr bwMode="auto">
            <a:xfrm>
              <a:off x="3592" y="1533"/>
              <a:ext cx="487"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Solution</a:t>
              </a:r>
              <a:endParaRPr lang="en-US" sz="2400" b="1" dirty="0">
                <a:solidFill>
                  <a:schemeClr val="tx2"/>
                </a:solidFill>
                <a:latin typeface="+mn-lt"/>
              </a:endParaRPr>
            </a:p>
          </p:txBody>
        </p:sp>
        <p:sp>
          <p:nvSpPr>
            <p:cNvPr id="11" name="Rectangle 8"/>
            <p:cNvSpPr>
              <a:spLocks noChangeArrowheads="1"/>
            </p:cNvSpPr>
            <p:nvPr/>
          </p:nvSpPr>
          <p:spPr bwMode="auto">
            <a:xfrm>
              <a:off x="920" y="1858"/>
              <a:ext cx="913"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Confidentiality</a:t>
              </a:r>
              <a:endParaRPr lang="en-US" sz="2400" dirty="0">
                <a:latin typeface="+mn-lt"/>
              </a:endParaRPr>
            </a:p>
          </p:txBody>
        </p:sp>
        <p:sp>
          <p:nvSpPr>
            <p:cNvPr id="12" name="Rectangle 9"/>
            <p:cNvSpPr>
              <a:spLocks noChangeArrowheads="1"/>
            </p:cNvSpPr>
            <p:nvPr/>
          </p:nvSpPr>
          <p:spPr bwMode="auto">
            <a:xfrm>
              <a:off x="2135" y="1858"/>
              <a:ext cx="679"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Disclosure</a:t>
              </a:r>
              <a:endParaRPr lang="en-US" sz="2400" dirty="0">
                <a:latin typeface="+mn-lt"/>
              </a:endParaRPr>
            </a:p>
          </p:txBody>
        </p:sp>
        <p:sp>
          <p:nvSpPr>
            <p:cNvPr id="13" name="Rectangle 10"/>
            <p:cNvSpPr>
              <a:spLocks noChangeArrowheads="1"/>
            </p:cNvSpPr>
            <p:nvPr/>
          </p:nvSpPr>
          <p:spPr bwMode="auto">
            <a:xfrm>
              <a:off x="3117" y="1858"/>
              <a:ext cx="1438"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Encryption for secrecy</a:t>
              </a:r>
              <a:endParaRPr lang="en-US" sz="2400" dirty="0">
                <a:latin typeface="+mn-lt"/>
              </a:endParaRPr>
            </a:p>
          </p:txBody>
        </p:sp>
        <p:sp>
          <p:nvSpPr>
            <p:cNvPr id="14" name="Rectangle 11"/>
            <p:cNvSpPr>
              <a:spLocks noChangeArrowheads="1"/>
            </p:cNvSpPr>
            <p:nvPr/>
          </p:nvSpPr>
          <p:spPr bwMode="auto">
            <a:xfrm>
              <a:off x="3117" y="2020"/>
              <a:ext cx="106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Disguising traffic</a:t>
              </a:r>
              <a:endParaRPr lang="en-US" sz="2400" dirty="0">
                <a:latin typeface="+mn-lt"/>
              </a:endParaRPr>
            </a:p>
          </p:txBody>
        </p:sp>
        <p:sp>
          <p:nvSpPr>
            <p:cNvPr id="15" name="Rectangle 12"/>
            <p:cNvSpPr>
              <a:spLocks noChangeArrowheads="1"/>
            </p:cNvSpPr>
            <p:nvPr/>
          </p:nvSpPr>
          <p:spPr bwMode="auto">
            <a:xfrm>
              <a:off x="3117" y="2179"/>
              <a:ext cx="525"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patterns</a:t>
              </a:r>
              <a:endParaRPr lang="en-US" sz="2400" dirty="0">
                <a:latin typeface="+mn-lt"/>
              </a:endParaRPr>
            </a:p>
          </p:txBody>
        </p:sp>
        <p:sp>
          <p:nvSpPr>
            <p:cNvPr id="16" name="Rectangle 13"/>
            <p:cNvSpPr>
              <a:spLocks noChangeArrowheads="1"/>
            </p:cNvSpPr>
            <p:nvPr/>
          </p:nvSpPr>
          <p:spPr bwMode="auto">
            <a:xfrm>
              <a:off x="920" y="2509"/>
              <a:ext cx="9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Authentication</a:t>
              </a:r>
              <a:endParaRPr lang="en-US" sz="2400" dirty="0">
                <a:latin typeface="+mn-lt"/>
              </a:endParaRPr>
            </a:p>
          </p:txBody>
        </p:sp>
        <p:sp>
          <p:nvSpPr>
            <p:cNvPr id="17" name="Rectangle 14"/>
            <p:cNvSpPr>
              <a:spLocks noChangeArrowheads="1"/>
            </p:cNvSpPr>
            <p:nvPr/>
          </p:nvSpPr>
          <p:spPr bwMode="auto">
            <a:xfrm>
              <a:off x="2135" y="2509"/>
              <a:ext cx="57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Spoofing</a:t>
              </a:r>
              <a:endParaRPr lang="en-US" sz="2400" dirty="0">
                <a:latin typeface="+mn-lt"/>
              </a:endParaRPr>
            </a:p>
          </p:txBody>
        </p:sp>
        <p:sp>
          <p:nvSpPr>
            <p:cNvPr id="18" name="Rectangle 15"/>
            <p:cNvSpPr>
              <a:spLocks noChangeArrowheads="1"/>
            </p:cNvSpPr>
            <p:nvPr/>
          </p:nvSpPr>
          <p:spPr bwMode="auto">
            <a:xfrm>
              <a:off x="3117" y="250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19" name="Rectangle 16"/>
            <p:cNvSpPr>
              <a:spLocks noChangeArrowheads="1"/>
            </p:cNvSpPr>
            <p:nvPr/>
          </p:nvSpPr>
          <p:spPr bwMode="auto">
            <a:xfrm>
              <a:off x="920" y="2840"/>
              <a:ext cx="517"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Integrity</a:t>
              </a:r>
              <a:endParaRPr lang="en-US" sz="2400" dirty="0">
                <a:latin typeface="+mn-lt"/>
              </a:endParaRPr>
            </a:p>
          </p:txBody>
        </p:sp>
        <p:sp>
          <p:nvSpPr>
            <p:cNvPr id="20" name="Rectangle 17"/>
            <p:cNvSpPr>
              <a:spLocks noChangeArrowheads="1"/>
            </p:cNvSpPr>
            <p:nvPr/>
          </p:nvSpPr>
          <p:spPr bwMode="auto">
            <a:xfrm>
              <a:off x="2135" y="2840"/>
              <a:ext cx="81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Modification,</a:t>
              </a:r>
              <a:endParaRPr lang="en-US" sz="2400" dirty="0">
                <a:latin typeface="+mn-lt"/>
              </a:endParaRPr>
            </a:p>
          </p:txBody>
        </p:sp>
        <p:sp>
          <p:nvSpPr>
            <p:cNvPr id="21" name="Rectangle 18"/>
            <p:cNvSpPr>
              <a:spLocks noChangeArrowheads="1"/>
            </p:cNvSpPr>
            <p:nvPr/>
          </p:nvSpPr>
          <p:spPr bwMode="auto">
            <a:xfrm>
              <a:off x="2135" y="2999"/>
              <a:ext cx="39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replay</a:t>
              </a:r>
              <a:endParaRPr lang="en-US" sz="2400" dirty="0">
                <a:latin typeface="+mn-lt"/>
              </a:endParaRPr>
            </a:p>
          </p:txBody>
        </p:sp>
        <p:sp>
          <p:nvSpPr>
            <p:cNvPr id="22" name="Rectangle 19"/>
            <p:cNvSpPr>
              <a:spLocks noChangeArrowheads="1"/>
            </p:cNvSpPr>
            <p:nvPr/>
          </p:nvSpPr>
          <p:spPr bwMode="auto">
            <a:xfrm>
              <a:off x="3117" y="2840"/>
              <a:ext cx="17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Message digests, hashing,</a:t>
              </a:r>
              <a:endParaRPr lang="en-US" sz="2400" dirty="0">
                <a:latin typeface="+mn-lt"/>
              </a:endParaRPr>
            </a:p>
          </p:txBody>
        </p:sp>
        <p:sp>
          <p:nvSpPr>
            <p:cNvPr id="23" name="Rectangle 20"/>
            <p:cNvSpPr>
              <a:spLocks noChangeArrowheads="1"/>
            </p:cNvSpPr>
            <p:nvPr/>
          </p:nvSpPr>
          <p:spPr bwMode="auto">
            <a:xfrm>
              <a:off x="3117" y="2999"/>
              <a:ext cx="78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time stamps</a:t>
              </a:r>
              <a:endParaRPr lang="en-US" sz="2400" dirty="0">
                <a:latin typeface="+mn-lt"/>
              </a:endParaRPr>
            </a:p>
          </p:txBody>
        </p:sp>
        <p:sp>
          <p:nvSpPr>
            <p:cNvPr id="24" name="Rectangle 21"/>
            <p:cNvSpPr>
              <a:spLocks noChangeArrowheads="1"/>
            </p:cNvSpPr>
            <p:nvPr/>
          </p:nvSpPr>
          <p:spPr bwMode="auto">
            <a:xfrm>
              <a:off x="920" y="3329"/>
              <a:ext cx="103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Non-repudiation</a:t>
              </a:r>
              <a:endParaRPr lang="en-US" sz="2400" dirty="0">
                <a:latin typeface="+mn-lt"/>
              </a:endParaRPr>
            </a:p>
          </p:txBody>
        </p:sp>
        <p:sp>
          <p:nvSpPr>
            <p:cNvPr id="25" name="Rectangle 22"/>
            <p:cNvSpPr>
              <a:spLocks noChangeArrowheads="1"/>
            </p:cNvSpPr>
            <p:nvPr/>
          </p:nvSpPr>
          <p:spPr bwMode="auto">
            <a:xfrm>
              <a:off x="2135" y="3329"/>
              <a:ext cx="41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Denial</a:t>
              </a:r>
              <a:endParaRPr lang="en-US" sz="2400" dirty="0">
                <a:latin typeface="+mn-lt"/>
              </a:endParaRPr>
            </a:p>
          </p:txBody>
        </p:sp>
        <p:sp>
          <p:nvSpPr>
            <p:cNvPr id="26" name="Rectangle 23"/>
            <p:cNvSpPr>
              <a:spLocks noChangeArrowheads="1"/>
            </p:cNvSpPr>
            <p:nvPr/>
          </p:nvSpPr>
          <p:spPr bwMode="auto">
            <a:xfrm>
              <a:off x="3117" y="332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27" name="Line 24"/>
            <p:cNvSpPr>
              <a:spLocks noChangeShapeType="1"/>
            </p:cNvSpPr>
            <p:nvPr/>
          </p:nvSpPr>
          <p:spPr bwMode="auto">
            <a:xfrm>
              <a:off x="1987" y="1496"/>
              <a:ext cx="0" cy="2189"/>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8" name="Line 25"/>
            <p:cNvSpPr>
              <a:spLocks noChangeShapeType="1"/>
            </p:cNvSpPr>
            <p:nvPr/>
          </p:nvSpPr>
          <p:spPr bwMode="auto">
            <a:xfrm>
              <a:off x="2992" y="1488"/>
              <a:ext cx="0" cy="2205"/>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9" name="Line 26"/>
            <p:cNvSpPr>
              <a:spLocks noChangeShapeType="1"/>
            </p:cNvSpPr>
            <p:nvPr/>
          </p:nvSpPr>
          <p:spPr bwMode="auto">
            <a:xfrm>
              <a:off x="860" y="1772"/>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0" name="Line 27"/>
            <p:cNvSpPr>
              <a:spLocks noChangeShapeType="1"/>
            </p:cNvSpPr>
            <p:nvPr/>
          </p:nvSpPr>
          <p:spPr bwMode="auto">
            <a:xfrm>
              <a:off x="860" y="2453"/>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1" name="Line 28"/>
            <p:cNvSpPr>
              <a:spLocks noChangeShapeType="1"/>
            </p:cNvSpPr>
            <p:nvPr/>
          </p:nvSpPr>
          <p:spPr bwMode="auto">
            <a:xfrm>
              <a:off x="860" y="2761"/>
              <a:ext cx="3892"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2" name="Line 29"/>
            <p:cNvSpPr>
              <a:spLocks noChangeShapeType="1"/>
            </p:cNvSpPr>
            <p:nvPr/>
          </p:nvSpPr>
          <p:spPr bwMode="auto">
            <a:xfrm>
              <a:off x="860" y="3271"/>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5610" name="Rectangle 9"/>
          <p:cNvSpPr>
            <a:spLocks noChangeArrowheads="1"/>
          </p:cNvSpPr>
          <p:nvPr/>
        </p:nvSpPr>
        <p:spPr bwMode="auto">
          <a:xfrm>
            <a:off x="228600" y="1143000"/>
            <a:ext cx="8686800" cy="519113"/>
          </a:xfrm>
          <a:prstGeom prst="rect">
            <a:avLst/>
          </a:prstGeom>
          <a:solidFill>
            <a:schemeClr val="bg1"/>
          </a:solidFill>
          <a:ln w="9525">
            <a:noFill/>
            <a:miter lim="800000"/>
            <a:headEnd/>
            <a:tailEnd/>
          </a:ln>
        </p:spPr>
        <p:txBody>
          <a:bodyPr>
            <a:spAutoFit/>
          </a:bodyPr>
          <a:lstStyle/>
          <a:p>
            <a:pPr algn="just"/>
            <a:r>
              <a:rPr lang="en-US" altLang="zh-CN" sz="2800" i="1">
                <a:solidFill>
                  <a:schemeClr val="folHlink"/>
                </a:solidFill>
                <a:latin typeface="Times New Roman" pitchFamily="18" charset="0"/>
                <a:ea typeface="SimSun" pitchFamily="2" charset="-122"/>
              </a:rPr>
              <a:t>Decryption</a:t>
            </a:r>
            <a:endParaRPr lang="en-US" altLang="zh-CN" sz="2800" i="1">
              <a:latin typeface="Times New Roman" pitchFamily="18" charset="0"/>
              <a:ea typeface="SimSun" pitchFamily="2" charset="-122"/>
            </a:endParaRPr>
          </a:p>
        </p:txBody>
      </p:sp>
      <p:sp>
        <p:nvSpPr>
          <p:cNvPr id="25611" name="Text Box 10"/>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zh-CN" i="1">
                <a:latin typeface="Times New Roman" pitchFamily="18" charset="0"/>
                <a:ea typeface="SimSun" pitchFamily="2" charset="-122"/>
              </a:rPr>
              <a:t>10.2.2  Continued</a:t>
            </a:r>
          </a:p>
        </p:txBody>
      </p:sp>
      <p:pic>
        <p:nvPicPr>
          <p:cNvPr id="25612" name="Picture 11"/>
          <p:cNvPicPr>
            <a:picLocks noChangeAspect="1" noChangeArrowheads="1"/>
          </p:cNvPicPr>
          <p:nvPr/>
        </p:nvPicPr>
        <p:blipFill>
          <a:blip r:embed="rId3" cstate="print"/>
          <a:srcRect/>
          <a:stretch>
            <a:fillRect/>
          </a:stretch>
        </p:blipFill>
        <p:spPr bwMode="auto">
          <a:xfrm>
            <a:off x="30163" y="2209800"/>
            <a:ext cx="9113837" cy="219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6634" name="Rectangle 9"/>
          <p:cNvSpPr>
            <a:spLocks noChangeArrowheads="1"/>
          </p:cNvSpPr>
          <p:nvPr/>
        </p:nvSpPr>
        <p:spPr bwMode="auto">
          <a:xfrm>
            <a:off x="228600" y="1447800"/>
            <a:ext cx="8686800" cy="519113"/>
          </a:xfrm>
          <a:prstGeom prst="rect">
            <a:avLst/>
          </a:prstGeom>
          <a:solidFill>
            <a:schemeClr val="bg1"/>
          </a:solidFill>
          <a:ln w="9525">
            <a:noFill/>
            <a:miter lim="800000"/>
            <a:headEnd/>
            <a:tailEnd/>
          </a:ln>
        </p:spPr>
        <p:txBody>
          <a:bodyPr>
            <a:spAutoFit/>
          </a:bodyPr>
          <a:lstStyle/>
          <a:p>
            <a:pPr algn="just"/>
            <a:r>
              <a:rPr lang="en-US" altLang="zh-CN" sz="2800" i="1">
                <a:solidFill>
                  <a:schemeClr val="folHlink"/>
                </a:solidFill>
                <a:latin typeface="Times New Roman" pitchFamily="18" charset="0"/>
                <a:ea typeface="SimSun" pitchFamily="2" charset="-122"/>
              </a:rPr>
              <a:t>Proof of RSA</a:t>
            </a:r>
          </a:p>
        </p:txBody>
      </p:sp>
      <p:pic>
        <p:nvPicPr>
          <p:cNvPr id="26636" name="Picture 11"/>
          <p:cNvPicPr>
            <a:picLocks noChangeAspect="1" noChangeArrowheads="1"/>
          </p:cNvPicPr>
          <p:nvPr/>
        </p:nvPicPr>
        <p:blipFill>
          <a:blip r:embed="rId3" cstate="print"/>
          <a:srcRect/>
          <a:stretch>
            <a:fillRect/>
          </a:stretch>
        </p:blipFill>
        <p:spPr bwMode="auto">
          <a:xfrm>
            <a:off x="152400" y="2316163"/>
            <a:ext cx="8775700" cy="503237"/>
          </a:xfrm>
          <a:prstGeom prst="rect">
            <a:avLst/>
          </a:prstGeom>
          <a:noFill/>
          <a:ln w="38100">
            <a:solidFill>
              <a:schemeClr val="hlink"/>
            </a:solidFill>
            <a:miter lim="800000"/>
            <a:headEnd/>
            <a:tailEnd/>
          </a:ln>
        </p:spPr>
      </p:pic>
      <p:pic>
        <p:nvPicPr>
          <p:cNvPr id="26637" name="Picture 12"/>
          <p:cNvPicPr>
            <a:picLocks noChangeAspect="1" noChangeArrowheads="1"/>
          </p:cNvPicPr>
          <p:nvPr/>
        </p:nvPicPr>
        <p:blipFill>
          <a:blip r:embed="rId4" cstate="print"/>
          <a:srcRect/>
          <a:stretch>
            <a:fillRect/>
          </a:stretch>
        </p:blipFill>
        <p:spPr bwMode="auto">
          <a:xfrm>
            <a:off x="336550" y="3725863"/>
            <a:ext cx="8556625" cy="1303337"/>
          </a:xfrm>
          <a:prstGeom prst="rect">
            <a:avLst/>
          </a:prstGeom>
          <a:noFill/>
          <a:ln w="38100">
            <a:solidFill>
              <a:schemeClr val="hlink"/>
            </a:solid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7658" name="Text Box 10"/>
          <p:cNvSpPr txBox="1">
            <a:spLocks noChangeArrowheads="1"/>
          </p:cNvSpPr>
          <p:nvPr/>
        </p:nvSpPr>
        <p:spPr bwMode="auto">
          <a:xfrm>
            <a:off x="3200400" y="533400"/>
            <a:ext cx="1984839"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mj-lt"/>
                <a:ea typeface="SimSun" pitchFamily="2" charset="-122"/>
              </a:rPr>
              <a:t>Examples</a:t>
            </a:r>
            <a:endParaRPr lang="en-US" altLang="zh-CN" sz="3200" dirty="0">
              <a:solidFill>
                <a:schemeClr val="bg1"/>
              </a:solidFill>
              <a:latin typeface="+mj-lt"/>
              <a:ea typeface="SimSun" pitchFamily="2" charset="-122"/>
            </a:endParaRPr>
          </a:p>
        </p:txBody>
      </p:sp>
      <p:sp>
        <p:nvSpPr>
          <p:cNvPr id="27660" name="Rectangle 12"/>
          <p:cNvSpPr>
            <a:spLocks noChangeArrowheads="1"/>
          </p:cNvSpPr>
          <p:nvPr/>
        </p:nvSpPr>
        <p:spPr bwMode="auto">
          <a:xfrm>
            <a:off x="228600" y="1222375"/>
            <a:ext cx="8686800" cy="2282825"/>
          </a:xfrm>
          <a:prstGeom prst="rect">
            <a:avLst/>
          </a:prstGeom>
          <a:solidFill>
            <a:schemeClr val="bg1"/>
          </a:solidFill>
          <a:ln w="9525">
            <a:noFill/>
            <a:miter lim="800000"/>
            <a:headEnd/>
            <a:tailEnd/>
          </a:ln>
        </p:spPr>
        <p:txBody>
          <a:bodyPr>
            <a:spAutoFit/>
          </a:bodyPr>
          <a:lstStyle/>
          <a:p>
            <a:pPr algn="just"/>
            <a:r>
              <a:rPr lang="en-US" altLang="zh-CN" sz="2400" b="0" dirty="0">
                <a:latin typeface="Arial" pitchFamily="34" charset="0"/>
                <a:ea typeface="SimSun" pitchFamily="2" charset="-122"/>
              </a:rPr>
              <a:t>Bob chooses 7 and 11 as </a:t>
            </a:r>
            <a:r>
              <a:rPr lang="en-US" altLang="zh-CN" sz="2400" b="0" i="1" dirty="0">
                <a:latin typeface="Arial" pitchFamily="34" charset="0"/>
                <a:ea typeface="SimSun" pitchFamily="2" charset="-122"/>
              </a:rPr>
              <a:t>p</a:t>
            </a:r>
            <a:r>
              <a:rPr lang="en-US" altLang="zh-CN" sz="2400" b="0" dirty="0">
                <a:latin typeface="Arial" pitchFamily="34" charset="0"/>
                <a:ea typeface="SimSun" pitchFamily="2" charset="-122"/>
              </a:rPr>
              <a:t> and </a:t>
            </a:r>
            <a:r>
              <a:rPr lang="en-US" altLang="zh-CN" sz="2400" b="0" i="1" dirty="0">
                <a:latin typeface="Arial" pitchFamily="34" charset="0"/>
                <a:ea typeface="SimSun" pitchFamily="2" charset="-122"/>
              </a:rPr>
              <a:t>q</a:t>
            </a:r>
            <a:r>
              <a:rPr lang="en-US" altLang="zh-CN" sz="2400" b="0" dirty="0">
                <a:latin typeface="Arial" pitchFamily="34" charset="0"/>
                <a:ea typeface="SimSun" pitchFamily="2" charset="-122"/>
              </a:rPr>
              <a:t> and calculates </a:t>
            </a:r>
            <a:r>
              <a:rPr lang="en-US" altLang="zh-CN" sz="2400" b="0" i="1" dirty="0">
                <a:latin typeface="Arial" pitchFamily="34" charset="0"/>
                <a:ea typeface="SimSun" pitchFamily="2" charset="-122"/>
              </a:rPr>
              <a:t>n</a:t>
            </a:r>
            <a:r>
              <a:rPr lang="en-US" altLang="zh-CN" sz="2400" b="0" dirty="0">
                <a:latin typeface="Arial" pitchFamily="34" charset="0"/>
                <a:ea typeface="SimSun" pitchFamily="2" charset="-122"/>
              </a:rPr>
              <a:t> = 77. The value of </a:t>
            </a:r>
            <a:r>
              <a:rPr lang="en-US" altLang="zh-CN" sz="2400" b="0" dirty="0">
                <a:latin typeface="Symbol" pitchFamily="18" charset="2"/>
                <a:ea typeface="SimSun" pitchFamily="2" charset="-122"/>
              </a:rPr>
              <a:t>f</a:t>
            </a:r>
            <a:r>
              <a:rPr lang="en-US" altLang="zh-CN" sz="2400" b="0" dirty="0">
                <a:latin typeface="Arial" pitchFamily="34" charset="0"/>
                <a:ea typeface="SimSun" pitchFamily="2" charset="-122"/>
              </a:rPr>
              <a:t>(n) = (7 − 1)(11 − 1) or 60. Now he chooses two exponents, </a:t>
            </a:r>
            <a:r>
              <a:rPr lang="en-US" altLang="zh-CN" sz="2400" b="0" i="1" dirty="0">
                <a:latin typeface="Arial" pitchFamily="34" charset="0"/>
                <a:ea typeface="SimSun" pitchFamily="2" charset="-122"/>
              </a:rPr>
              <a:t>e</a:t>
            </a:r>
            <a:r>
              <a:rPr lang="en-US" altLang="zh-CN" sz="2400" b="0" dirty="0">
                <a:latin typeface="Arial" pitchFamily="34" charset="0"/>
                <a:ea typeface="SimSun" pitchFamily="2" charset="-122"/>
              </a:rPr>
              <a:t> and </a:t>
            </a:r>
            <a:r>
              <a:rPr lang="en-US" altLang="zh-CN" sz="2400" b="0" i="1" dirty="0">
                <a:latin typeface="Arial" pitchFamily="34" charset="0"/>
                <a:ea typeface="SimSun" pitchFamily="2" charset="-122"/>
              </a:rPr>
              <a:t>d</a:t>
            </a:r>
            <a:r>
              <a:rPr lang="en-US" altLang="zh-CN" sz="2400" b="0" dirty="0">
                <a:latin typeface="Arial" pitchFamily="34" charset="0"/>
                <a:ea typeface="SimSun" pitchFamily="2" charset="-122"/>
              </a:rPr>
              <a:t>, from Z</a:t>
            </a:r>
            <a:r>
              <a:rPr lang="en-US" altLang="zh-CN" sz="2400" b="0" baseline="-25000" dirty="0">
                <a:latin typeface="Arial" pitchFamily="34" charset="0"/>
                <a:ea typeface="SimSun" pitchFamily="2" charset="-122"/>
              </a:rPr>
              <a:t>60</a:t>
            </a:r>
            <a:r>
              <a:rPr lang="en-US" altLang="zh-CN" sz="2400" b="0" dirty="0">
                <a:latin typeface="Arial" pitchFamily="34" charset="0"/>
                <a:ea typeface="SimSun" pitchFamily="2" charset="-122"/>
              </a:rPr>
              <a:t>∗. If he chooses </a:t>
            </a:r>
            <a:r>
              <a:rPr lang="en-US" altLang="zh-CN" sz="2400" b="0" i="1" dirty="0">
                <a:latin typeface="Arial" pitchFamily="34" charset="0"/>
                <a:ea typeface="SimSun" pitchFamily="2" charset="-122"/>
              </a:rPr>
              <a:t>e</a:t>
            </a:r>
            <a:r>
              <a:rPr lang="en-US" altLang="zh-CN" sz="2400" b="0" dirty="0">
                <a:latin typeface="Arial" pitchFamily="34" charset="0"/>
                <a:ea typeface="SimSun" pitchFamily="2" charset="-122"/>
              </a:rPr>
              <a:t> to be 13, then d is 37. Note that </a:t>
            </a:r>
            <a:r>
              <a:rPr lang="en-US" altLang="zh-CN" sz="2400" b="0" i="1" dirty="0">
                <a:latin typeface="Arial" pitchFamily="34" charset="0"/>
                <a:ea typeface="SimSun" pitchFamily="2" charset="-122"/>
              </a:rPr>
              <a:t>e</a:t>
            </a:r>
            <a:r>
              <a:rPr lang="en-US" altLang="zh-CN" sz="2400" b="0" dirty="0">
                <a:latin typeface="Arial" pitchFamily="34" charset="0"/>
                <a:ea typeface="SimSun" pitchFamily="2" charset="-122"/>
              </a:rPr>
              <a:t> × </a:t>
            </a:r>
            <a:r>
              <a:rPr lang="en-US" altLang="zh-CN" sz="2400" b="0" i="1" dirty="0">
                <a:latin typeface="Arial" pitchFamily="34" charset="0"/>
                <a:ea typeface="SimSun" pitchFamily="2" charset="-122"/>
              </a:rPr>
              <a:t>d</a:t>
            </a:r>
            <a:r>
              <a:rPr lang="en-US" altLang="zh-CN" sz="2400" b="0" dirty="0">
                <a:latin typeface="Arial" pitchFamily="34" charset="0"/>
                <a:ea typeface="SimSun" pitchFamily="2" charset="-122"/>
              </a:rPr>
              <a:t> mod 60 = 1 (they are inverses of each Now imagine that Alice wants to send the plaintext 5 to Bob. She uses the public exponent 13 to encrypt 5.</a:t>
            </a:r>
          </a:p>
        </p:txBody>
      </p:sp>
      <p:pic>
        <p:nvPicPr>
          <p:cNvPr id="27661" name="Picture 13"/>
          <p:cNvPicPr>
            <a:picLocks noChangeAspect="1" noChangeArrowheads="1"/>
          </p:cNvPicPr>
          <p:nvPr/>
        </p:nvPicPr>
        <p:blipFill>
          <a:blip r:embed="rId3" cstate="print"/>
          <a:srcRect/>
          <a:stretch>
            <a:fillRect/>
          </a:stretch>
        </p:blipFill>
        <p:spPr bwMode="auto">
          <a:xfrm>
            <a:off x="285750" y="3657600"/>
            <a:ext cx="8172450" cy="411163"/>
          </a:xfrm>
          <a:prstGeom prst="rect">
            <a:avLst/>
          </a:prstGeom>
          <a:noFill/>
          <a:ln w="9525">
            <a:noFill/>
            <a:miter lim="800000"/>
            <a:headEnd/>
            <a:tailEnd/>
          </a:ln>
        </p:spPr>
      </p:pic>
      <p:sp>
        <p:nvSpPr>
          <p:cNvPr id="27662" name="Rectangle 14"/>
          <p:cNvSpPr>
            <a:spLocks noChangeArrowheads="1"/>
          </p:cNvSpPr>
          <p:nvPr/>
        </p:nvSpPr>
        <p:spPr bwMode="auto">
          <a:xfrm>
            <a:off x="152400" y="4267200"/>
            <a:ext cx="8686800" cy="822325"/>
          </a:xfrm>
          <a:prstGeom prst="rect">
            <a:avLst/>
          </a:prstGeom>
          <a:solidFill>
            <a:schemeClr val="bg1"/>
          </a:solidFill>
          <a:ln w="9525">
            <a:noFill/>
            <a:miter lim="800000"/>
            <a:headEnd/>
            <a:tailEnd/>
          </a:ln>
        </p:spPr>
        <p:txBody>
          <a:bodyPr>
            <a:spAutoFit/>
          </a:bodyPr>
          <a:lstStyle/>
          <a:p>
            <a:pPr algn="just"/>
            <a:r>
              <a:rPr lang="en-US" altLang="zh-CN" sz="2400" b="0">
                <a:latin typeface="Arial" pitchFamily="34" charset="0"/>
                <a:ea typeface="SimSun" pitchFamily="2" charset="-122"/>
              </a:rPr>
              <a:t>Bob receives the ciphertext 26 and uses the private key 37 to decipher the ciphertext:</a:t>
            </a:r>
          </a:p>
        </p:txBody>
      </p:sp>
      <p:pic>
        <p:nvPicPr>
          <p:cNvPr id="27663" name="Picture 15"/>
          <p:cNvPicPr>
            <a:picLocks noChangeAspect="1" noChangeArrowheads="1"/>
          </p:cNvPicPr>
          <p:nvPr/>
        </p:nvPicPr>
        <p:blipFill>
          <a:blip r:embed="rId4" cstate="print"/>
          <a:srcRect/>
          <a:stretch>
            <a:fillRect/>
          </a:stretch>
        </p:blipFill>
        <p:spPr bwMode="auto">
          <a:xfrm>
            <a:off x="200025" y="5541963"/>
            <a:ext cx="8181975" cy="33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sp>
        <p:nvSpPr>
          <p:cNvPr id="28684" name="Rectangle 13"/>
          <p:cNvSpPr>
            <a:spLocks noChangeArrowheads="1"/>
          </p:cNvSpPr>
          <p:nvPr/>
        </p:nvSpPr>
        <p:spPr bwMode="auto">
          <a:xfrm>
            <a:off x="152400" y="4267200"/>
            <a:ext cx="8686800" cy="822325"/>
          </a:xfrm>
          <a:prstGeom prst="rect">
            <a:avLst/>
          </a:prstGeom>
          <a:solidFill>
            <a:schemeClr val="bg1"/>
          </a:solidFill>
          <a:ln w="9525">
            <a:noFill/>
            <a:miter lim="800000"/>
            <a:headEnd/>
            <a:tailEnd/>
          </a:ln>
        </p:spPr>
        <p:txBody>
          <a:bodyPr>
            <a:spAutoFit/>
          </a:bodyPr>
          <a:lstStyle/>
          <a:p>
            <a:pPr algn="just"/>
            <a:r>
              <a:rPr lang="en-US" altLang="zh-CN" sz="2400" b="0">
                <a:latin typeface="Arial" pitchFamily="34" charset="0"/>
                <a:ea typeface="SimSun" pitchFamily="2" charset="-122"/>
              </a:rPr>
              <a:t>Bob receives the ciphertext 28 and uses his private key 37 to decipher the ciphertext:</a:t>
            </a:r>
          </a:p>
        </p:txBody>
      </p:sp>
      <p:sp>
        <p:nvSpPr>
          <p:cNvPr id="28685" name="Rectangle 15"/>
          <p:cNvSpPr>
            <a:spLocks noChangeArrowheads="1"/>
          </p:cNvSpPr>
          <p:nvPr/>
        </p:nvSpPr>
        <p:spPr bwMode="auto">
          <a:xfrm>
            <a:off x="228600" y="1201737"/>
            <a:ext cx="8686800" cy="1569660"/>
          </a:xfrm>
          <a:prstGeom prst="rect">
            <a:avLst/>
          </a:prstGeom>
          <a:solidFill>
            <a:schemeClr val="bg1"/>
          </a:solidFill>
          <a:ln w="9525">
            <a:noFill/>
            <a:miter lim="800000"/>
            <a:headEnd/>
            <a:tailEnd/>
          </a:ln>
        </p:spPr>
        <p:txBody>
          <a:bodyPr>
            <a:spAutoFit/>
          </a:bodyPr>
          <a:lstStyle/>
          <a:p>
            <a:pPr algn="just"/>
            <a:r>
              <a:rPr lang="en-US" altLang="zh-CN" sz="2400" b="0" dirty="0">
                <a:latin typeface="Arial" pitchFamily="34" charset="0"/>
                <a:ea typeface="SimSun" pitchFamily="2" charset="-122"/>
              </a:rPr>
              <a:t>Now assume that another person, John, wants to send a message to Bob. John can use the same public key announced by Bob (probably on his website), 13; John’s plaintext is 63. John calculates the following:</a:t>
            </a:r>
          </a:p>
        </p:txBody>
      </p:sp>
      <p:pic>
        <p:nvPicPr>
          <p:cNvPr id="28686" name="Picture 16"/>
          <p:cNvPicPr>
            <a:picLocks noChangeAspect="1" noChangeArrowheads="1"/>
          </p:cNvPicPr>
          <p:nvPr/>
        </p:nvPicPr>
        <p:blipFill>
          <a:blip r:embed="rId3" cstate="print"/>
          <a:srcRect/>
          <a:stretch>
            <a:fillRect/>
          </a:stretch>
        </p:blipFill>
        <p:spPr bwMode="auto">
          <a:xfrm>
            <a:off x="474663" y="3649663"/>
            <a:ext cx="7678737" cy="388937"/>
          </a:xfrm>
          <a:prstGeom prst="rect">
            <a:avLst/>
          </a:prstGeom>
          <a:noFill/>
          <a:ln w="9525">
            <a:noFill/>
            <a:miter lim="800000"/>
            <a:headEnd/>
            <a:tailEnd/>
          </a:ln>
        </p:spPr>
      </p:pic>
      <p:pic>
        <p:nvPicPr>
          <p:cNvPr id="28687" name="Picture 17"/>
          <p:cNvPicPr>
            <a:picLocks noChangeAspect="1" noChangeArrowheads="1"/>
          </p:cNvPicPr>
          <p:nvPr/>
        </p:nvPicPr>
        <p:blipFill>
          <a:blip r:embed="rId4" cstate="print"/>
          <a:srcRect/>
          <a:stretch>
            <a:fillRect/>
          </a:stretch>
        </p:blipFill>
        <p:spPr bwMode="auto">
          <a:xfrm>
            <a:off x="438150" y="5565775"/>
            <a:ext cx="7715250" cy="42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8" name="Rectangle 11"/>
          <p:cNvSpPr>
            <a:spLocks noChangeArrowheads="1"/>
          </p:cNvSpPr>
          <p:nvPr/>
        </p:nvSpPr>
        <p:spPr bwMode="auto">
          <a:xfrm>
            <a:off x="152400" y="3019961"/>
            <a:ext cx="8686800" cy="1323439"/>
          </a:xfrm>
          <a:prstGeom prst="rect">
            <a:avLst/>
          </a:prstGeom>
          <a:solidFill>
            <a:schemeClr val="bg1"/>
          </a:solidFill>
          <a:ln w="9525">
            <a:noFill/>
            <a:miter lim="800000"/>
            <a:headEnd/>
            <a:tailEnd/>
          </a:ln>
        </p:spPr>
        <p:txBody>
          <a:bodyPr>
            <a:spAutoFit/>
          </a:bodyPr>
          <a:lstStyle/>
          <a:p>
            <a:pPr algn="just"/>
            <a:r>
              <a:rPr lang="en-US" altLang="zh-CN" sz="2000" b="0" dirty="0">
                <a:latin typeface="Arial" pitchFamily="34" charset="0"/>
                <a:ea typeface="SimSun" pitchFamily="2" charset="-122"/>
              </a:rPr>
              <a:t>Suppose Ted wants to send the message “NO” to Jennifer. He changes each character to a number (from 00 to 25), with each character coded as two digits. He then concatenates the two coded characters and gets a four-digit number. The plaintext is 1314. Figure 10.7 shows the process.</a:t>
            </a:r>
          </a:p>
        </p:txBody>
      </p:sp>
      <p:sp>
        <p:nvSpPr>
          <p:cNvPr id="29709" name="Rectangle 12"/>
          <p:cNvSpPr>
            <a:spLocks noChangeArrowheads="1"/>
          </p:cNvSpPr>
          <p:nvPr/>
        </p:nvSpPr>
        <p:spPr bwMode="auto">
          <a:xfrm>
            <a:off x="228600" y="1277937"/>
            <a:ext cx="8686800" cy="1446550"/>
          </a:xfrm>
          <a:prstGeom prst="rect">
            <a:avLst/>
          </a:prstGeom>
          <a:solidFill>
            <a:schemeClr val="bg1"/>
          </a:solidFill>
          <a:ln w="9525">
            <a:noFill/>
            <a:miter lim="800000"/>
            <a:headEnd/>
            <a:tailEnd/>
          </a:ln>
        </p:spPr>
        <p:txBody>
          <a:bodyPr>
            <a:spAutoFit/>
          </a:bodyPr>
          <a:lstStyle/>
          <a:p>
            <a:pPr>
              <a:buFont typeface="Wingdings" pitchFamily="2" charset="2"/>
              <a:buChar char="v"/>
            </a:pPr>
            <a:r>
              <a:rPr lang="en-US" altLang="zh-CN" sz="2000" b="0" dirty="0">
                <a:latin typeface="Arial" pitchFamily="34" charset="0"/>
                <a:ea typeface="SimSun" pitchFamily="2" charset="-122"/>
              </a:rPr>
              <a:t>Jennifer creates a pair of keys for herself. She chooses </a:t>
            </a:r>
            <a:r>
              <a:rPr lang="en-US" altLang="zh-CN" sz="2000" b="0" i="1" dirty="0">
                <a:latin typeface="Arial" pitchFamily="34" charset="0"/>
                <a:ea typeface="SimSun" pitchFamily="2" charset="-122"/>
              </a:rPr>
              <a:t>p</a:t>
            </a:r>
            <a:r>
              <a:rPr lang="en-US" altLang="zh-CN" sz="2000" b="0" dirty="0">
                <a:latin typeface="Arial" pitchFamily="34" charset="0"/>
                <a:ea typeface="SimSun" pitchFamily="2" charset="-122"/>
              </a:rPr>
              <a:t> = 397 and </a:t>
            </a:r>
            <a:r>
              <a:rPr lang="en-US" altLang="zh-CN" sz="2000" b="0" i="1" dirty="0">
                <a:latin typeface="Arial" pitchFamily="34" charset="0"/>
                <a:ea typeface="SimSun" pitchFamily="2" charset="-122"/>
              </a:rPr>
              <a:t>q</a:t>
            </a:r>
            <a:r>
              <a:rPr lang="en-US" altLang="zh-CN" sz="2000" b="0" dirty="0">
                <a:latin typeface="Arial" pitchFamily="34" charset="0"/>
                <a:ea typeface="SimSun" pitchFamily="2" charset="-122"/>
              </a:rPr>
              <a:t> = </a:t>
            </a:r>
            <a:r>
              <a:rPr lang="en-US" altLang="zh-CN" sz="2000" b="0" dirty="0" smtClean="0">
                <a:latin typeface="Arial" pitchFamily="34" charset="0"/>
                <a:ea typeface="SimSun" pitchFamily="2" charset="-122"/>
              </a:rPr>
              <a:t>401.She </a:t>
            </a:r>
            <a:r>
              <a:rPr lang="en-US" altLang="zh-CN" sz="2000" b="0" dirty="0">
                <a:latin typeface="Arial" pitchFamily="34" charset="0"/>
                <a:ea typeface="SimSun" pitchFamily="2" charset="-122"/>
              </a:rPr>
              <a:t>calculates </a:t>
            </a:r>
            <a:r>
              <a:rPr lang="en-US" altLang="zh-CN" sz="2000" b="0" dirty="0" smtClean="0">
                <a:latin typeface="Arial" pitchFamily="34" charset="0"/>
                <a:ea typeface="SimSun" pitchFamily="2" charset="-122"/>
              </a:rPr>
              <a:t> </a:t>
            </a:r>
            <a:r>
              <a:rPr lang="en-US" altLang="zh-CN" sz="2000" b="0" i="1" dirty="0" smtClean="0">
                <a:latin typeface="Arial" pitchFamily="34" charset="0"/>
                <a:ea typeface="SimSun" pitchFamily="2" charset="-122"/>
              </a:rPr>
              <a:t>n</a:t>
            </a:r>
            <a:r>
              <a:rPr lang="en-US" altLang="zh-CN" sz="2000" b="0" dirty="0" smtClean="0">
                <a:latin typeface="Arial" pitchFamily="34" charset="0"/>
                <a:ea typeface="SimSun" pitchFamily="2" charset="-122"/>
              </a:rPr>
              <a:t> </a:t>
            </a:r>
            <a:r>
              <a:rPr lang="en-US" altLang="zh-CN" sz="2000" b="0" dirty="0">
                <a:latin typeface="Arial" pitchFamily="34" charset="0"/>
                <a:ea typeface="SimSun" pitchFamily="2" charset="-122"/>
              </a:rPr>
              <a:t>= 159197. </a:t>
            </a:r>
            <a:r>
              <a:rPr lang="en-US" altLang="zh-CN" sz="2000" b="0" dirty="0" smtClean="0">
                <a:latin typeface="Arial" pitchFamily="34" charset="0"/>
                <a:ea typeface="SimSun" pitchFamily="2" charset="-122"/>
              </a:rPr>
              <a:t> She </a:t>
            </a:r>
            <a:r>
              <a:rPr lang="en-US" altLang="zh-CN" sz="2000" b="0" dirty="0">
                <a:latin typeface="Arial" pitchFamily="34" charset="0"/>
                <a:ea typeface="SimSun" pitchFamily="2" charset="-122"/>
              </a:rPr>
              <a:t>then calculates </a:t>
            </a:r>
            <a:r>
              <a:rPr lang="en-US" altLang="zh-CN" sz="2000" b="0" dirty="0">
                <a:latin typeface="Symbol" pitchFamily="18" charset="2"/>
                <a:ea typeface="SimSun" pitchFamily="2" charset="-122"/>
              </a:rPr>
              <a:t>f</a:t>
            </a:r>
            <a:r>
              <a:rPr lang="en-US" altLang="zh-CN" sz="2000" b="0" dirty="0">
                <a:latin typeface="Arial" pitchFamily="34" charset="0"/>
                <a:ea typeface="SimSun" pitchFamily="2" charset="-122"/>
              </a:rPr>
              <a:t>(n) = 158400. She then chooses e = 343 and d = 12007. Show how Ted can send a message to Jennifer if he knows </a:t>
            </a:r>
            <a:r>
              <a:rPr lang="en-US" altLang="zh-CN" sz="2000" b="0" i="1" dirty="0">
                <a:latin typeface="Arial" pitchFamily="34" charset="0"/>
                <a:ea typeface="SimSun" pitchFamily="2" charset="-122"/>
              </a:rPr>
              <a:t>e</a:t>
            </a:r>
            <a:r>
              <a:rPr lang="en-US" altLang="zh-CN" sz="2000" b="0" dirty="0">
                <a:latin typeface="Arial" pitchFamily="34" charset="0"/>
                <a:ea typeface="SimSun" pitchFamily="2" charset="-122"/>
              </a:rPr>
              <a:t> and </a:t>
            </a:r>
            <a:r>
              <a:rPr lang="en-US" altLang="zh-CN" sz="2000" b="0" i="1" dirty="0">
                <a:latin typeface="Arial" pitchFamily="34" charset="0"/>
                <a:ea typeface="SimSun" pitchFamily="2" charset="-122"/>
              </a:rPr>
              <a:t>n</a:t>
            </a:r>
            <a:r>
              <a:rPr lang="en-US" altLang="zh-CN" sz="2800" b="0" dirty="0">
                <a:latin typeface="Arial" pitchFamily="34" charset="0"/>
                <a:ea typeface="SimSun" pitchFamily="2" charset="-122"/>
              </a:rPr>
              <a:t>.</a:t>
            </a:r>
          </a:p>
        </p:txBody>
      </p:sp>
      <p:pic>
        <p:nvPicPr>
          <p:cNvPr id="14" name="Picture 12"/>
          <p:cNvPicPr>
            <a:picLocks noChangeAspect="1" noChangeArrowheads="1"/>
          </p:cNvPicPr>
          <p:nvPr/>
        </p:nvPicPr>
        <p:blipFill>
          <a:blip r:embed="rId3" cstate="print"/>
          <a:srcRect/>
          <a:stretch>
            <a:fillRect/>
          </a:stretch>
        </p:blipFill>
        <p:spPr bwMode="auto">
          <a:xfrm>
            <a:off x="152400" y="4419600"/>
            <a:ext cx="8775700" cy="222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Digital Signature: Outline</a:t>
            </a:r>
            <a:endParaRPr lang="en-US" dirty="0"/>
          </a:p>
        </p:txBody>
      </p:sp>
      <p:sp>
        <p:nvSpPr>
          <p:cNvPr id="5123" name="Rectangle 3"/>
          <p:cNvSpPr>
            <a:spLocks noGrp="1" noChangeArrowheads="1"/>
          </p:cNvSpPr>
          <p:nvPr>
            <p:ph type="body" idx="1"/>
          </p:nvPr>
        </p:nvSpPr>
        <p:spPr/>
        <p:txBody>
          <a:bodyPr/>
          <a:lstStyle/>
          <a:p>
            <a:r>
              <a:rPr lang="en-US" sz="2800" dirty="0"/>
              <a:t>What is a Digital Signature</a:t>
            </a:r>
          </a:p>
          <a:p>
            <a:r>
              <a:rPr lang="en-US" sz="2800" dirty="0"/>
              <a:t>Digital Signature Features</a:t>
            </a:r>
          </a:p>
          <a:p>
            <a:r>
              <a:rPr lang="en-US" sz="2800" dirty="0"/>
              <a:t>Digital Signature Concepts</a:t>
            </a:r>
          </a:p>
          <a:p>
            <a:r>
              <a:rPr lang="en-US" sz="2800" dirty="0"/>
              <a:t>How Digital Signature Works</a:t>
            </a:r>
          </a:p>
          <a:p>
            <a:r>
              <a:rPr lang="en-US" sz="2800" dirty="0"/>
              <a:t>How to Register</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What is a Digital Signature</a:t>
            </a:r>
          </a:p>
        </p:txBody>
      </p:sp>
      <p:sp>
        <p:nvSpPr>
          <p:cNvPr id="6147" name="Rectangle 3"/>
          <p:cNvSpPr>
            <a:spLocks noGrp="1" noChangeArrowheads="1"/>
          </p:cNvSpPr>
          <p:nvPr>
            <p:ph type="body" idx="1"/>
          </p:nvPr>
        </p:nvSpPr>
        <p:spPr/>
        <p:txBody>
          <a:bodyPr/>
          <a:lstStyle/>
          <a:p>
            <a:r>
              <a:rPr lang="en-US" sz="2800" dirty="0"/>
              <a:t>Digital signature means</a:t>
            </a:r>
            <a:r>
              <a:rPr lang="en-US" sz="3600" dirty="0"/>
              <a:t> </a:t>
            </a:r>
            <a:r>
              <a:rPr lang="en-US" sz="2800" dirty="0"/>
              <a:t>a type of electronic signature that transforms a message using an asymmetric cryptosystem   ( public and private key capability )</a:t>
            </a:r>
          </a:p>
          <a:p>
            <a:endParaRPr lang="en-US" sz="1800" dirty="0"/>
          </a:p>
          <a:p>
            <a:r>
              <a:rPr lang="en-US" sz="2800" dirty="0"/>
              <a:t>A person having the initial message and the </a:t>
            </a:r>
            <a:r>
              <a:rPr lang="en-US" sz="2800" dirty="0" smtClean="0"/>
              <a:t>signer’s </a:t>
            </a:r>
            <a:r>
              <a:rPr lang="en-US" sz="2800" dirty="0"/>
              <a:t>public key can accurately determine </a:t>
            </a:r>
            <a:endParaRPr lang="en-US" sz="2800" dirty="0" smtClean="0"/>
          </a:p>
          <a:p>
            <a:pPr lvl="1"/>
            <a:r>
              <a:rPr lang="en-US" sz="2400" dirty="0" smtClean="0"/>
              <a:t>Whether </a:t>
            </a:r>
            <a:r>
              <a:rPr lang="en-US" sz="2400" dirty="0"/>
              <a:t>the transformation was created using the private key that corresponds to the signer’s public </a:t>
            </a:r>
            <a:r>
              <a:rPr lang="en-US" sz="2400" dirty="0" smtClean="0"/>
              <a:t>key</a:t>
            </a:r>
          </a:p>
          <a:p>
            <a:pPr lvl="1"/>
            <a:r>
              <a:rPr lang="en-US" sz="2400" dirty="0" smtClean="0"/>
              <a:t>Whether </a:t>
            </a:r>
            <a:r>
              <a:rPr lang="en-US" sz="2400" dirty="0"/>
              <a:t>the initial message has been altered since the transformation was made            </a:t>
            </a:r>
            <a:endParaRPr lang="en-US" sz="3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A Digital Signature is:</a:t>
            </a:r>
          </a:p>
        </p:txBody>
      </p:sp>
      <p:sp>
        <p:nvSpPr>
          <p:cNvPr id="14339" name="Rectangle 3"/>
          <p:cNvSpPr>
            <a:spLocks noGrp="1" noChangeArrowheads="1"/>
          </p:cNvSpPr>
          <p:nvPr>
            <p:ph type="body" idx="1"/>
          </p:nvPr>
        </p:nvSpPr>
        <p:spPr/>
        <p:txBody>
          <a:bodyPr/>
          <a:lstStyle/>
          <a:p>
            <a:r>
              <a:rPr lang="en-US" sz="2400" dirty="0"/>
              <a:t>Intended by the party using it to have the same force and effect as the use of  a manual signature</a:t>
            </a:r>
          </a:p>
          <a:p>
            <a:r>
              <a:rPr lang="en-US" sz="2400" dirty="0"/>
              <a:t>Unique to the party using it</a:t>
            </a:r>
          </a:p>
          <a:p>
            <a:r>
              <a:rPr lang="en-US" sz="2400" dirty="0"/>
              <a:t>Capable of verification</a:t>
            </a:r>
          </a:p>
          <a:p>
            <a:r>
              <a:rPr lang="en-US" sz="2400" dirty="0"/>
              <a:t>Under the sole control of the party using it</a:t>
            </a:r>
          </a:p>
          <a:p>
            <a:r>
              <a:rPr lang="en-US" sz="2400" dirty="0"/>
              <a:t>Linked to data in such a manner that it is invalidated if the data is changed</a:t>
            </a:r>
          </a:p>
          <a:p>
            <a:r>
              <a:rPr lang="en-US" sz="2400" dirty="0"/>
              <a:t>In conformity with rules adopted by </a:t>
            </a:r>
            <a:r>
              <a:rPr lang="en-US" sz="2400" dirty="0" smtClean="0"/>
              <a:t>Office of Controller </a:t>
            </a:r>
            <a:r>
              <a:rPr lang="en-US" sz="2400" smtClean="0"/>
              <a:t>of Certification </a:t>
            </a:r>
            <a:r>
              <a:rPr lang="en-US" sz="2400" dirty="0"/>
              <a:t>(a Certificate Authority) pursuant to this act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What is a Digital Signature</a:t>
            </a:r>
          </a:p>
        </p:txBody>
      </p:sp>
      <p:pic>
        <p:nvPicPr>
          <p:cNvPr id="12296" name="Picture 8"/>
          <p:cNvPicPr>
            <a:picLocks noGrp="1" noChangeAspect="1" noChangeArrowheads="1"/>
          </p:cNvPicPr>
          <p:nvPr>
            <p:ph type="body" idx="1"/>
          </p:nvPr>
        </p:nvPicPr>
        <p:blipFill>
          <a:blip r:embed="rId2" cstate="print"/>
          <a:srcRect/>
          <a:stretch>
            <a:fillRect/>
          </a:stretch>
        </p:blipFill>
        <p:spPr>
          <a:xfrm>
            <a:off x="1219200" y="1524000"/>
            <a:ext cx="7086600" cy="3998912"/>
          </a:xfrm>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Digital Signature Features</a:t>
            </a:r>
          </a:p>
        </p:txBody>
      </p:sp>
      <p:sp>
        <p:nvSpPr>
          <p:cNvPr id="13315" name="Rectangle 3"/>
          <p:cNvSpPr>
            <a:spLocks noGrp="1" noChangeArrowheads="1"/>
          </p:cNvSpPr>
          <p:nvPr>
            <p:ph type="body" idx="1"/>
          </p:nvPr>
        </p:nvSpPr>
        <p:spPr/>
        <p:txBody>
          <a:bodyPr/>
          <a:lstStyle/>
          <a:p>
            <a:r>
              <a:rPr lang="en-US" sz="2800" dirty="0"/>
              <a:t>Signer authentication</a:t>
            </a:r>
          </a:p>
          <a:p>
            <a:r>
              <a:rPr lang="en-US" sz="2800" dirty="0"/>
              <a:t>Message authentication</a:t>
            </a:r>
          </a:p>
          <a:p>
            <a:r>
              <a:rPr lang="en-US" sz="2800" dirty="0"/>
              <a:t>Non-repudiation</a:t>
            </a:r>
          </a:p>
          <a:p>
            <a:r>
              <a:rPr lang="en-US" sz="2800" dirty="0"/>
              <a:t>Integrity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dirty="0"/>
              <a:t>What Is Cryptography</a:t>
            </a:r>
          </a:p>
        </p:txBody>
      </p:sp>
      <p:sp>
        <p:nvSpPr>
          <p:cNvPr id="399363" name="Rectangle 3"/>
          <p:cNvSpPr>
            <a:spLocks noGrp="1" noChangeArrowheads="1"/>
          </p:cNvSpPr>
          <p:nvPr>
            <p:ph type="body" idx="1"/>
          </p:nvPr>
        </p:nvSpPr>
        <p:spPr/>
        <p:txBody>
          <a:bodyPr/>
          <a:lstStyle/>
          <a:p>
            <a:r>
              <a:rPr lang="en-US" sz="2800" dirty="0"/>
              <a:t>Cryptography is the science of hiding information in plain sight, in order to conceal it from unauthorized parties.</a:t>
            </a:r>
          </a:p>
          <a:p>
            <a:pPr lvl="1"/>
            <a:r>
              <a:rPr lang="en-US" sz="2400" dirty="0"/>
              <a:t>Substitution cipher first used by Caesar </a:t>
            </a:r>
            <a:br>
              <a:rPr lang="en-US" sz="2400" dirty="0"/>
            </a:br>
            <a:r>
              <a:rPr lang="en-US" sz="2400" dirty="0"/>
              <a:t>for battlefield communications</a:t>
            </a:r>
          </a:p>
        </p:txBody>
      </p:sp>
      <p:pic>
        <p:nvPicPr>
          <p:cNvPr id="399364" name="Picture 4"/>
          <p:cNvPicPr>
            <a:picLocks noChangeAspect="1" noChangeArrowheads="1"/>
          </p:cNvPicPr>
          <p:nvPr/>
        </p:nvPicPr>
        <p:blipFill>
          <a:blip r:embed="rId2" cstate="print"/>
          <a:srcRect/>
          <a:stretch>
            <a:fillRect/>
          </a:stretch>
        </p:blipFill>
        <p:spPr bwMode="auto">
          <a:xfrm>
            <a:off x="2286000" y="3733800"/>
            <a:ext cx="5304430" cy="223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Digital Signature Concepts</a:t>
            </a:r>
          </a:p>
        </p:txBody>
      </p:sp>
      <p:sp>
        <p:nvSpPr>
          <p:cNvPr id="16387" name="Rectangle 3"/>
          <p:cNvSpPr>
            <a:spLocks noGrp="1" noChangeArrowheads="1"/>
          </p:cNvSpPr>
          <p:nvPr>
            <p:ph type="body" idx="1"/>
          </p:nvPr>
        </p:nvSpPr>
        <p:spPr>
          <a:xfrm>
            <a:off x="457200" y="1219200"/>
            <a:ext cx="8229600" cy="2362200"/>
          </a:xfrm>
        </p:spPr>
        <p:txBody>
          <a:bodyPr/>
          <a:lstStyle/>
          <a:p>
            <a:r>
              <a:rPr lang="en-US" sz="2800" dirty="0"/>
              <a:t>The first is that each user has a pair of matching virtual keys ( the private key and public key ), which have a unique mathematical relationship</a:t>
            </a:r>
            <a:r>
              <a:rPr lang="en-US" sz="2000" dirty="0"/>
              <a:t> </a:t>
            </a:r>
          </a:p>
          <a:p>
            <a:endParaRPr lang="en-US" sz="2000" dirty="0"/>
          </a:p>
          <a:p>
            <a:r>
              <a:rPr lang="en-US" sz="2800" dirty="0"/>
              <a:t>The second concept is that of a digital certificate</a:t>
            </a:r>
            <a:endParaRPr lang="en-US" sz="2000" dirty="0"/>
          </a:p>
        </p:txBody>
      </p:sp>
      <p:pic>
        <p:nvPicPr>
          <p:cNvPr id="4" name="Picture 4"/>
          <p:cNvPicPr>
            <a:picLocks noChangeAspect="1" noChangeArrowheads="1"/>
          </p:cNvPicPr>
          <p:nvPr/>
        </p:nvPicPr>
        <p:blipFill>
          <a:blip r:embed="rId2" cstate="print"/>
          <a:srcRect/>
          <a:stretch>
            <a:fillRect/>
          </a:stretch>
        </p:blipFill>
        <p:spPr bwMode="auto">
          <a:xfrm>
            <a:off x="1905000" y="3595181"/>
            <a:ext cx="5486400" cy="3110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Public-key Cryptography</a:t>
            </a:r>
          </a:p>
        </p:txBody>
      </p:sp>
      <p:sp>
        <p:nvSpPr>
          <p:cNvPr id="17411" name="Rectangle 3"/>
          <p:cNvSpPr>
            <a:spLocks noGrp="1" noChangeArrowheads="1"/>
          </p:cNvSpPr>
          <p:nvPr>
            <p:ph type="body" idx="1"/>
          </p:nvPr>
        </p:nvSpPr>
        <p:spPr/>
        <p:txBody>
          <a:bodyPr/>
          <a:lstStyle/>
          <a:p>
            <a:r>
              <a:rPr lang="en-US" sz="2800" dirty="0"/>
              <a:t>Each person’s public key is published while the private key is kept secret</a:t>
            </a:r>
          </a:p>
          <a:p>
            <a:r>
              <a:rPr lang="en-US" sz="2800" dirty="0"/>
              <a:t>Communications involve only the public keys, and no private key is ever transmitted or shared.</a:t>
            </a:r>
          </a:p>
          <a:p>
            <a:r>
              <a:rPr lang="en-US" sz="2800" dirty="0"/>
              <a:t>The public keys are associated with their users in a trusted manner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Public-key Cryptography</a:t>
            </a:r>
          </a:p>
        </p:txBody>
      </p:sp>
      <p:sp>
        <p:nvSpPr>
          <p:cNvPr id="18435" name="Rectangle 3"/>
          <p:cNvSpPr>
            <a:spLocks noGrp="1" noChangeArrowheads="1"/>
          </p:cNvSpPr>
          <p:nvPr>
            <p:ph type="body" idx="1"/>
          </p:nvPr>
        </p:nvSpPr>
        <p:spPr/>
        <p:txBody>
          <a:bodyPr/>
          <a:lstStyle/>
          <a:p>
            <a:r>
              <a:rPr lang="en-US" sz="2800" dirty="0"/>
              <a:t>Anyone can send a confidential message by just using public information, but the message  can only be decrypted with a private key</a:t>
            </a:r>
          </a:p>
          <a:p>
            <a:r>
              <a:rPr lang="en-US" sz="2800" dirty="0"/>
              <a:t>Public-key cryptography can be  used not only for privacy (encryption), but also for authentication (digital signatures)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Certificate Authority</a:t>
            </a:r>
          </a:p>
        </p:txBody>
      </p:sp>
      <p:sp>
        <p:nvSpPr>
          <p:cNvPr id="19459" name="Rectangle 3"/>
          <p:cNvSpPr>
            <a:spLocks noGrp="1" noChangeArrowheads="1"/>
          </p:cNvSpPr>
          <p:nvPr>
            <p:ph type="body" idx="1"/>
          </p:nvPr>
        </p:nvSpPr>
        <p:spPr/>
        <p:txBody>
          <a:bodyPr/>
          <a:lstStyle/>
          <a:p>
            <a:r>
              <a:rPr lang="en-US" sz="2800" dirty="0"/>
              <a:t>The Certificate Authority is an individual organization that acts as a notary to authenticate the identity of users of a public-key encryption</a:t>
            </a:r>
          </a:p>
          <a:p>
            <a:endParaRPr lang="en-US" sz="1800" dirty="0"/>
          </a:p>
          <a:p>
            <a:r>
              <a:rPr lang="en-US" sz="2800" dirty="0"/>
              <a:t>A Certificate Authority is used to:                                                 1) Associate a pair of keys with a person                           2) Publishing the public keys in a directory                       3) Maintain functions associated with the keys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Digital Certificate</a:t>
            </a:r>
          </a:p>
        </p:txBody>
      </p:sp>
      <p:sp>
        <p:nvSpPr>
          <p:cNvPr id="21507" name="Rectangle 3"/>
          <p:cNvSpPr>
            <a:spLocks noGrp="1" noChangeArrowheads="1"/>
          </p:cNvSpPr>
          <p:nvPr>
            <p:ph type="body" idx="1"/>
          </p:nvPr>
        </p:nvSpPr>
        <p:spPr/>
        <p:txBody>
          <a:bodyPr/>
          <a:lstStyle/>
          <a:p>
            <a:r>
              <a:rPr lang="en-US" sz="2400" b="1"/>
              <a:t>The digital certificate acts like an electronic envelope in which the public key travels</a:t>
            </a:r>
          </a:p>
          <a:p>
            <a:endParaRPr lang="en-US" sz="1600" b="1"/>
          </a:p>
          <a:p>
            <a:r>
              <a:rPr lang="en-US" sz="2400" b="1"/>
              <a:t>This electronic ID file verifies the connection between the public key and the owner</a:t>
            </a:r>
          </a:p>
          <a:p>
            <a:endParaRPr lang="en-US" sz="1600" b="1"/>
          </a:p>
          <a:p>
            <a:r>
              <a:rPr lang="en-US" sz="2400" b="1"/>
              <a:t>The digital certificate is issued by a Certificate Authority and signed with that Certificate Authority’s private key, authenticating the public key</a:t>
            </a:r>
            <a:endParaRPr lang="en-US" b="1"/>
          </a:p>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Digital Certificate</a:t>
            </a:r>
          </a:p>
        </p:txBody>
      </p:sp>
      <p:sp>
        <p:nvSpPr>
          <p:cNvPr id="22531" name="Rectangle 3"/>
          <p:cNvSpPr>
            <a:spLocks noGrp="1" noChangeArrowheads="1"/>
          </p:cNvSpPr>
          <p:nvPr>
            <p:ph type="body" idx="1"/>
          </p:nvPr>
        </p:nvSpPr>
        <p:spPr/>
        <p:txBody>
          <a:bodyPr/>
          <a:lstStyle/>
          <a:p>
            <a:r>
              <a:rPr lang="en-US" sz="2800" dirty="0"/>
              <a:t>Typically includes:</a:t>
            </a:r>
          </a:p>
          <a:p>
            <a:endParaRPr lang="en-US" sz="1200" b="1" dirty="0"/>
          </a:p>
          <a:p>
            <a:pPr lvl="1"/>
            <a:r>
              <a:rPr lang="en-US" sz="2400" dirty="0"/>
              <a:t>Public key and owner’s name</a:t>
            </a:r>
          </a:p>
          <a:p>
            <a:pPr lvl="1"/>
            <a:r>
              <a:rPr lang="en-US" sz="2400" dirty="0"/>
              <a:t>Certificate Authority issuing the key</a:t>
            </a:r>
          </a:p>
          <a:p>
            <a:pPr lvl="1"/>
            <a:r>
              <a:rPr lang="en-US" sz="2400" dirty="0"/>
              <a:t>Serial number</a:t>
            </a:r>
          </a:p>
          <a:p>
            <a:pPr lvl="1"/>
            <a:r>
              <a:rPr lang="en-US" sz="2400" dirty="0"/>
              <a:t>Digital signature of Certificate Authority, signed using the Certificate Authority’s private key</a:t>
            </a:r>
          </a:p>
          <a:p>
            <a:pPr lvl="1"/>
            <a:r>
              <a:rPr lang="en-US" sz="2400" dirty="0"/>
              <a:t>Other optional identifying information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533400"/>
            <a:ext cx="8229600" cy="685800"/>
          </a:xfrm>
        </p:spPr>
        <p:txBody>
          <a:bodyPr>
            <a:normAutofit fontScale="90000"/>
          </a:bodyPr>
          <a:lstStyle/>
          <a:p>
            <a:r>
              <a:rPr lang="en-US" dirty="0"/>
              <a:t>Digital Signature Creation</a:t>
            </a:r>
            <a:endParaRPr lang="en-US" b="1" dirty="0"/>
          </a:p>
        </p:txBody>
      </p:sp>
      <p:grpSp>
        <p:nvGrpSpPr>
          <p:cNvPr id="2" name="Group 3"/>
          <p:cNvGrpSpPr>
            <a:grpSpLocks/>
          </p:cNvGrpSpPr>
          <p:nvPr/>
        </p:nvGrpSpPr>
        <p:grpSpPr bwMode="auto">
          <a:xfrm>
            <a:off x="1066800" y="2286000"/>
            <a:ext cx="7467600" cy="3124200"/>
            <a:chOff x="480" y="1728"/>
            <a:chExt cx="5040" cy="2016"/>
          </a:xfrm>
        </p:grpSpPr>
        <p:sp>
          <p:nvSpPr>
            <p:cNvPr id="8196" name="Rectangle 4"/>
            <p:cNvSpPr>
              <a:spLocks noChangeArrowheads="1"/>
            </p:cNvSpPr>
            <p:nvPr/>
          </p:nvSpPr>
          <p:spPr bwMode="auto">
            <a:xfrm>
              <a:off x="480" y="2544"/>
              <a:ext cx="720"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endParaRPr lang="en-US" sz="2000">
                <a:solidFill>
                  <a:schemeClr val="bg1"/>
                </a:solidFill>
                <a:latin typeface="Arial" pitchFamily="34" charset="0"/>
              </a:endParaRPr>
            </a:p>
          </p:txBody>
        </p:sp>
        <p:sp>
          <p:nvSpPr>
            <p:cNvPr id="8197" name="Oval 5"/>
            <p:cNvSpPr>
              <a:spLocks noChangeArrowheads="1"/>
            </p:cNvSpPr>
            <p:nvPr/>
          </p:nvSpPr>
          <p:spPr bwMode="auto">
            <a:xfrm>
              <a:off x="1584" y="2544"/>
              <a:ext cx="768"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a:t>
              </a:r>
            </a:p>
            <a:p>
              <a:pPr algn="ctr" eaLnBrk="1" hangingPunct="1"/>
              <a:r>
                <a:rPr lang="en-US" sz="1600">
                  <a:solidFill>
                    <a:schemeClr val="bg1"/>
                  </a:solidFill>
                  <a:latin typeface="Arial" pitchFamily="34" charset="0"/>
                </a:rPr>
                <a:t>Function</a:t>
              </a:r>
            </a:p>
          </p:txBody>
        </p:sp>
        <p:sp>
          <p:nvSpPr>
            <p:cNvPr id="8198" name="Rectangle 6"/>
            <p:cNvSpPr>
              <a:spLocks noChangeArrowheads="1"/>
            </p:cNvSpPr>
            <p:nvPr/>
          </p:nvSpPr>
          <p:spPr bwMode="auto">
            <a:xfrm>
              <a:off x="2736" y="2544"/>
              <a:ext cx="67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8199" name="Oval 7"/>
            <p:cNvSpPr>
              <a:spLocks noChangeArrowheads="1"/>
            </p:cNvSpPr>
            <p:nvPr/>
          </p:nvSpPr>
          <p:spPr bwMode="auto">
            <a:xfrm>
              <a:off x="3744" y="2544"/>
              <a:ext cx="720"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8200" name="Rectangle 8"/>
            <p:cNvSpPr>
              <a:spLocks noChangeArrowheads="1"/>
            </p:cNvSpPr>
            <p:nvPr/>
          </p:nvSpPr>
          <p:spPr bwMode="auto">
            <a:xfrm>
              <a:off x="4896" y="2544"/>
              <a:ext cx="624"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Digital </a:t>
              </a:r>
            </a:p>
            <a:p>
              <a:pPr algn="ctr" eaLnBrk="1" hangingPunct="1"/>
              <a:r>
                <a:rPr lang="en-US" sz="1600">
                  <a:solidFill>
                    <a:schemeClr val="bg1"/>
                  </a:solidFill>
                  <a:latin typeface="Arial" pitchFamily="34" charset="0"/>
                </a:rPr>
                <a:t>Signature</a:t>
              </a:r>
            </a:p>
          </p:txBody>
        </p:sp>
        <p:sp>
          <p:nvSpPr>
            <p:cNvPr id="8201" name="Rectangle 9"/>
            <p:cNvSpPr>
              <a:spLocks noChangeArrowheads="1"/>
            </p:cNvSpPr>
            <p:nvPr/>
          </p:nvSpPr>
          <p:spPr bwMode="auto">
            <a:xfrm>
              <a:off x="4896" y="1728"/>
              <a:ext cx="57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latin typeface="Arial" pitchFamily="34" charset="0"/>
                </a:rPr>
                <a:t> </a:t>
              </a:r>
              <a:r>
                <a:rPr lang="en-US" sz="1600">
                  <a:solidFill>
                    <a:schemeClr val="bg1"/>
                  </a:solidFill>
                  <a:latin typeface="Arial" pitchFamily="34" charset="0"/>
                </a:rPr>
                <a:t>Message</a:t>
              </a:r>
            </a:p>
          </p:txBody>
        </p:sp>
        <p:sp>
          <p:nvSpPr>
            <p:cNvPr id="8202" name="Rectangle 10"/>
            <p:cNvSpPr>
              <a:spLocks noChangeArrowheads="1"/>
            </p:cNvSpPr>
            <p:nvPr/>
          </p:nvSpPr>
          <p:spPr bwMode="auto">
            <a:xfrm>
              <a:off x="1488" y="3408"/>
              <a:ext cx="225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 Private Key</a:t>
              </a:r>
              <a:endParaRPr lang="en-US" sz="1800">
                <a:solidFill>
                  <a:schemeClr val="bg1"/>
                </a:solidFill>
                <a:latin typeface="Arial" pitchFamily="34" charset="0"/>
              </a:endParaRPr>
            </a:p>
          </p:txBody>
        </p:sp>
        <p:sp>
          <p:nvSpPr>
            <p:cNvPr id="8203" name="Line 11"/>
            <p:cNvSpPr>
              <a:spLocks noChangeShapeType="1"/>
            </p:cNvSpPr>
            <p:nvPr/>
          </p:nvSpPr>
          <p:spPr bwMode="auto">
            <a:xfrm>
              <a:off x="912" y="1920"/>
              <a:ext cx="3984"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4" name="Line 12"/>
            <p:cNvSpPr>
              <a:spLocks noChangeShapeType="1"/>
            </p:cNvSpPr>
            <p:nvPr/>
          </p:nvSpPr>
          <p:spPr bwMode="auto">
            <a:xfrm>
              <a:off x="912" y="1920"/>
              <a:ext cx="0" cy="528"/>
            </a:xfrm>
            <a:prstGeom prst="line">
              <a:avLst/>
            </a:prstGeom>
            <a:noFill/>
            <a:ln w="9525">
              <a:solidFill>
                <a:schemeClr val="tx1"/>
              </a:solidFill>
              <a:miter lim="800000"/>
              <a:headEnd/>
              <a:tailEnd/>
            </a:ln>
            <a:effectLst/>
          </p:spPr>
          <p:txBody>
            <a:bodyPr wrap="none"/>
            <a:lstStyle/>
            <a:p>
              <a:endParaRPr lang="en-US"/>
            </a:p>
          </p:txBody>
        </p:sp>
        <p:sp>
          <p:nvSpPr>
            <p:cNvPr id="8205" name="Line 13"/>
            <p:cNvSpPr>
              <a:spLocks noChangeShapeType="1"/>
            </p:cNvSpPr>
            <p:nvPr/>
          </p:nvSpPr>
          <p:spPr bwMode="auto">
            <a:xfrm>
              <a:off x="1248"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6" name="Line 14"/>
            <p:cNvSpPr>
              <a:spLocks noChangeShapeType="1"/>
            </p:cNvSpPr>
            <p:nvPr/>
          </p:nvSpPr>
          <p:spPr bwMode="auto">
            <a:xfrm>
              <a:off x="2400"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7" name="Line 15"/>
            <p:cNvSpPr>
              <a:spLocks noChangeShapeType="1"/>
            </p:cNvSpPr>
            <p:nvPr/>
          </p:nvSpPr>
          <p:spPr bwMode="auto">
            <a:xfrm>
              <a:off x="3456" y="2688"/>
              <a:ext cx="24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8" name="Line 16"/>
            <p:cNvSpPr>
              <a:spLocks noChangeShapeType="1"/>
            </p:cNvSpPr>
            <p:nvPr/>
          </p:nvSpPr>
          <p:spPr bwMode="auto">
            <a:xfrm>
              <a:off x="4512"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9" name="Line 17"/>
            <p:cNvSpPr>
              <a:spLocks noChangeShapeType="1"/>
            </p:cNvSpPr>
            <p:nvPr/>
          </p:nvSpPr>
          <p:spPr bwMode="auto">
            <a:xfrm>
              <a:off x="3792" y="3552"/>
              <a:ext cx="336" cy="0"/>
            </a:xfrm>
            <a:prstGeom prst="line">
              <a:avLst/>
            </a:prstGeom>
            <a:noFill/>
            <a:ln w="9525">
              <a:solidFill>
                <a:schemeClr val="tx1"/>
              </a:solidFill>
              <a:miter lim="800000"/>
              <a:headEnd/>
              <a:tailEnd/>
            </a:ln>
            <a:effectLst/>
          </p:spPr>
          <p:txBody>
            <a:bodyPr wrap="none"/>
            <a:lstStyle/>
            <a:p>
              <a:endParaRPr lang="en-US"/>
            </a:p>
          </p:txBody>
        </p:sp>
        <p:sp>
          <p:nvSpPr>
            <p:cNvPr id="8210" name="Line 18"/>
            <p:cNvSpPr>
              <a:spLocks noChangeShapeType="1"/>
            </p:cNvSpPr>
            <p:nvPr/>
          </p:nvSpPr>
          <p:spPr bwMode="auto">
            <a:xfrm flipV="1">
              <a:off x="4128" y="2928"/>
              <a:ext cx="0" cy="624"/>
            </a:xfrm>
            <a:prstGeom prst="line">
              <a:avLst/>
            </a:prstGeom>
            <a:noFill/>
            <a:ln w="9525">
              <a:solidFill>
                <a:schemeClr val="tx1"/>
              </a:solidFill>
              <a:miter lim="800000"/>
              <a:headEnd/>
              <a:tailEnd type="triangle" w="med" len="me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Digital Signature Creation</a:t>
            </a:r>
            <a:endParaRPr lang="en-US" b="1" dirty="0"/>
          </a:p>
        </p:txBody>
      </p:sp>
      <p:sp>
        <p:nvSpPr>
          <p:cNvPr id="24579" name="Rectangle 3"/>
          <p:cNvSpPr>
            <a:spLocks noGrp="1" noChangeArrowheads="1"/>
          </p:cNvSpPr>
          <p:nvPr>
            <p:ph type="body" idx="1"/>
          </p:nvPr>
        </p:nvSpPr>
        <p:spPr/>
        <p:txBody>
          <a:bodyPr>
            <a:noAutofit/>
          </a:bodyPr>
          <a:lstStyle/>
          <a:p>
            <a:r>
              <a:rPr lang="en-US" sz="2800" dirty="0"/>
              <a:t>Sign</a:t>
            </a:r>
          </a:p>
          <a:p>
            <a:pPr lvl="1"/>
            <a:r>
              <a:rPr lang="en-US" dirty="0"/>
              <a:t>A process known as hash function must occur                                                            1) A hash function is a mathematical algorithm which creates a digital representation or fingerprint in the form of a hash result or message digest   </a:t>
            </a:r>
            <a:endParaRPr lang="en-US" dirty="0" smtClean="0"/>
          </a:p>
          <a:p>
            <a:pPr lvl="1">
              <a:buNone/>
            </a:pPr>
            <a:r>
              <a:rPr lang="en-US" dirty="0" smtClean="0"/>
              <a:t>	2</a:t>
            </a:r>
            <a:r>
              <a:rPr lang="en-US" dirty="0"/>
              <a:t>) The hash function generally consists of a standard length that is usually much smaller than the message but nevertheless substantially unique to it                     </a:t>
            </a:r>
          </a:p>
          <a:p>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Digital Signature Creation </a:t>
            </a:r>
          </a:p>
        </p:txBody>
      </p:sp>
      <p:sp>
        <p:nvSpPr>
          <p:cNvPr id="11267" name="Rectangle 3"/>
          <p:cNvSpPr>
            <a:spLocks noGrp="1" noChangeArrowheads="1"/>
          </p:cNvSpPr>
          <p:nvPr>
            <p:ph type="body" idx="1"/>
          </p:nvPr>
        </p:nvSpPr>
        <p:spPr/>
        <p:txBody>
          <a:bodyPr>
            <a:noAutofit/>
          </a:bodyPr>
          <a:lstStyle/>
          <a:p>
            <a:r>
              <a:rPr lang="en-US" dirty="0"/>
              <a:t>Sign</a:t>
            </a:r>
          </a:p>
          <a:p>
            <a:pPr lvl="1"/>
            <a:r>
              <a:rPr lang="en-US" sz="3200" dirty="0"/>
              <a:t>The sender’s digital signature software transforms the hash result into a digital signature using the sender’s private key</a:t>
            </a:r>
          </a:p>
          <a:p>
            <a:r>
              <a:rPr lang="en-US" dirty="0"/>
              <a:t>Seal</a:t>
            </a:r>
          </a:p>
          <a:p>
            <a:pPr lvl="1"/>
            <a:r>
              <a:rPr lang="en-US" sz="3200" dirty="0"/>
              <a:t>The message is encrypted with a fast symmetric key</a:t>
            </a:r>
          </a:p>
          <a:p>
            <a:pPr lvl="1"/>
            <a:r>
              <a:rPr lang="en-US" sz="3200" dirty="0"/>
              <a:t>Then the symmetric key is encrypted with the receiver’s public key</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Digital Signature Verification</a:t>
            </a:r>
          </a:p>
        </p:txBody>
      </p:sp>
      <p:sp>
        <p:nvSpPr>
          <p:cNvPr id="10243" name="Rectangle 3"/>
          <p:cNvSpPr>
            <a:spLocks noChangeArrowheads="1"/>
          </p:cNvSpPr>
          <p:nvPr/>
        </p:nvSpPr>
        <p:spPr bwMode="auto">
          <a:xfrm>
            <a:off x="1295400" y="2590800"/>
            <a:ext cx="11430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p:txBody>
      </p:sp>
      <p:sp>
        <p:nvSpPr>
          <p:cNvPr id="10244" name="Oval 4"/>
          <p:cNvSpPr>
            <a:spLocks noChangeArrowheads="1"/>
          </p:cNvSpPr>
          <p:nvPr/>
        </p:nvSpPr>
        <p:spPr bwMode="auto">
          <a:xfrm>
            <a:off x="2971800" y="2514600"/>
            <a:ext cx="1371600" cy="609600"/>
          </a:xfrm>
          <a:prstGeom prst="ellipse">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 Function</a:t>
            </a:r>
          </a:p>
        </p:txBody>
      </p:sp>
      <p:sp>
        <p:nvSpPr>
          <p:cNvPr id="10245" name="Rectangle 5"/>
          <p:cNvSpPr>
            <a:spLocks noChangeArrowheads="1"/>
          </p:cNvSpPr>
          <p:nvPr/>
        </p:nvSpPr>
        <p:spPr bwMode="auto">
          <a:xfrm>
            <a:off x="4800600" y="2514600"/>
            <a:ext cx="13716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6" name="Rectangle 6"/>
          <p:cNvSpPr>
            <a:spLocks noChangeArrowheads="1"/>
          </p:cNvSpPr>
          <p:nvPr/>
        </p:nvSpPr>
        <p:spPr bwMode="auto">
          <a:xfrm>
            <a:off x="1295400" y="3733800"/>
            <a:ext cx="12192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Digest </a:t>
            </a:r>
          </a:p>
          <a:p>
            <a:pPr algn="ctr" eaLnBrk="1" hangingPunct="1"/>
            <a:r>
              <a:rPr lang="en-US" sz="1600">
                <a:solidFill>
                  <a:schemeClr val="bg1"/>
                </a:solidFill>
                <a:latin typeface="Arial" pitchFamily="34" charset="0"/>
              </a:rPr>
              <a:t>Signature</a:t>
            </a:r>
          </a:p>
        </p:txBody>
      </p:sp>
      <p:sp>
        <p:nvSpPr>
          <p:cNvPr id="10247" name="Oval 7"/>
          <p:cNvSpPr>
            <a:spLocks noChangeArrowheads="1"/>
          </p:cNvSpPr>
          <p:nvPr/>
        </p:nvSpPr>
        <p:spPr bwMode="auto">
          <a:xfrm>
            <a:off x="3048000" y="3733800"/>
            <a:ext cx="1371600" cy="609600"/>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10248" name="Rectangle 8"/>
          <p:cNvSpPr>
            <a:spLocks noChangeArrowheads="1"/>
          </p:cNvSpPr>
          <p:nvPr/>
        </p:nvSpPr>
        <p:spPr bwMode="auto">
          <a:xfrm>
            <a:off x="4876800" y="3733800"/>
            <a:ext cx="12954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9" name="Rectangle 9"/>
          <p:cNvSpPr>
            <a:spLocks noChangeArrowheads="1"/>
          </p:cNvSpPr>
          <p:nvPr/>
        </p:nvSpPr>
        <p:spPr bwMode="auto">
          <a:xfrm>
            <a:off x="6705600" y="2286000"/>
            <a:ext cx="2057400" cy="3200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eaLnBrk="1" hangingPunct="1">
              <a:lnSpc>
                <a:spcPct val="120000"/>
              </a:lnSpc>
            </a:pPr>
            <a:r>
              <a:rPr lang="en-US" sz="1600">
                <a:solidFill>
                  <a:schemeClr val="bg1"/>
                </a:solidFill>
                <a:latin typeface="Arial" pitchFamily="34" charset="0"/>
              </a:rPr>
              <a:t>If the message</a:t>
            </a:r>
          </a:p>
          <a:p>
            <a:pPr eaLnBrk="1" hangingPunct="1">
              <a:lnSpc>
                <a:spcPct val="120000"/>
              </a:lnSpc>
            </a:pPr>
            <a:r>
              <a:rPr lang="en-US" sz="1600">
                <a:solidFill>
                  <a:schemeClr val="bg1"/>
                </a:solidFill>
                <a:latin typeface="Arial" pitchFamily="34" charset="0"/>
              </a:rPr>
              <a:t>digest are identical,</a:t>
            </a:r>
          </a:p>
          <a:p>
            <a:pPr eaLnBrk="1" hangingPunct="1">
              <a:lnSpc>
                <a:spcPct val="120000"/>
              </a:lnSpc>
            </a:pPr>
            <a:r>
              <a:rPr lang="en-US" sz="1600">
                <a:solidFill>
                  <a:schemeClr val="bg1"/>
                </a:solidFill>
                <a:latin typeface="Arial" pitchFamily="34" charset="0"/>
              </a:rPr>
              <a:t>the signature is valid.</a:t>
            </a:r>
          </a:p>
          <a:p>
            <a:pPr eaLnBrk="1" hangingPunct="1">
              <a:lnSpc>
                <a:spcPct val="120000"/>
              </a:lnSpc>
            </a:pPr>
            <a:r>
              <a:rPr lang="en-US" sz="1600">
                <a:solidFill>
                  <a:schemeClr val="bg1"/>
                </a:solidFill>
                <a:latin typeface="Arial" pitchFamily="34" charset="0"/>
              </a:rPr>
              <a:t>If they are different,</a:t>
            </a:r>
          </a:p>
          <a:p>
            <a:pPr eaLnBrk="1" hangingPunct="1">
              <a:lnSpc>
                <a:spcPct val="120000"/>
              </a:lnSpc>
            </a:pPr>
            <a:r>
              <a:rPr lang="en-US" sz="1600">
                <a:solidFill>
                  <a:schemeClr val="bg1"/>
                </a:solidFill>
                <a:latin typeface="Arial" pitchFamily="34" charset="0"/>
              </a:rPr>
              <a:t>the signature is not</a:t>
            </a:r>
          </a:p>
          <a:p>
            <a:pPr eaLnBrk="1" hangingPunct="1">
              <a:lnSpc>
                <a:spcPct val="120000"/>
              </a:lnSpc>
            </a:pPr>
            <a:r>
              <a:rPr lang="en-US" sz="1600">
                <a:solidFill>
                  <a:schemeClr val="bg1"/>
                </a:solidFill>
                <a:latin typeface="Arial" pitchFamily="34" charset="0"/>
              </a:rPr>
              <a:t>valid.</a:t>
            </a:r>
          </a:p>
          <a:p>
            <a:pPr eaLnBrk="1" hangingPunct="1">
              <a:lnSpc>
                <a:spcPct val="120000"/>
              </a:lnSpc>
            </a:pPr>
            <a:r>
              <a:rPr lang="en-US" sz="1600">
                <a:solidFill>
                  <a:schemeClr val="bg1"/>
                </a:solidFill>
                <a:latin typeface="Arial" pitchFamily="34" charset="0"/>
              </a:rPr>
              <a:t> </a:t>
            </a:r>
          </a:p>
        </p:txBody>
      </p:sp>
      <p:sp>
        <p:nvSpPr>
          <p:cNvPr id="10250" name="Rectangle 10"/>
          <p:cNvSpPr>
            <a:spLocks noChangeArrowheads="1"/>
          </p:cNvSpPr>
          <p:nvPr/>
        </p:nvSpPr>
        <p:spPr bwMode="auto">
          <a:xfrm>
            <a:off x="2514600" y="4953000"/>
            <a:ext cx="31242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Signer’s Public Key</a:t>
            </a:r>
            <a:endParaRPr lang="en-US" sz="1800">
              <a:solidFill>
                <a:schemeClr val="bg1"/>
              </a:solidFill>
              <a:latin typeface="Arial" pitchFamily="34" charset="0"/>
            </a:endParaRPr>
          </a:p>
        </p:txBody>
      </p:sp>
      <p:sp>
        <p:nvSpPr>
          <p:cNvPr id="10251" name="Line 11"/>
          <p:cNvSpPr>
            <a:spLocks noChangeShapeType="1"/>
          </p:cNvSpPr>
          <p:nvPr/>
        </p:nvSpPr>
        <p:spPr bwMode="auto">
          <a:xfrm>
            <a:off x="25146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2" name="Line 12"/>
          <p:cNvSpPr>
            <a:spLocks noChangeShapeType="1"/>
          </p:cNvSpPr>
          <p:nvPr/>
        </p:nvSpPr>
        <p:spPr bwMode="auto">
          <a:xfrm>
            <a:off x="4419600" y="28194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3" name="Line 13"/>
          <p:cNvSpPr>
            <a:spLocks noChangeShapeType="1"/>
          </p:cNvSpPr>
          <p:nvPr/>
        </p:nvSpPr>
        <p:spPr bwMode="auto">
          <a:xfrm>
            <a:off x="62484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4" name="Line 14"/>
          <p:cNvSpPr>
            <a:spLocks noChangeShapeType="1"/>
          </p:cNvSpPr>
          <p:nvPr/>
        </p:nvSpPr>
        <p:spPr bwMode="auto">
          <a:xfrm>
            <a:off x="25908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5" name="Line 15"/>
          <p:cNvSpPr>
            <a:spLocks noChangeShapeType="1"/>
          </p:cNvSpPr>
          <p:nvPr/>
        </p:nvSpPr>
        <p:spPr bwMode="auto">
          <a:xfrm>
            <a:off x="4495800" y="40386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6" name="Line 16"/>
          <p:cNvSpPr>
            <a:spLocks noChangeShapeType="1"/>
          </p:cNvSpPr>
          <p:nvPr/>
        </p:nvSpPr>
        <p:spPr bwMode="auto">
          <a:xfrm>
            <a:off x="62484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7" name="Line 17"/>
          <p:cNvSpPr>
            <a:spLocks noChangeShapeType="1"/>
          </p:cNvSpPr>
          <p:nvPr/>
        </p:nvSpPr>
        <p:spPr bwMode="auto">
          <a:xfrm flipV="1">
            <a:off x="3810000" y="4343400"/>
            <a:ext cx="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8" name="Rectangle 18"/>
          <p:cNvSpPr>
            <a:spLocks noChangeArrowheads="1"/>
          </p:cNvSpPr>
          <p:nvPr/>
        </p:nvSpPr>
        <p:spPr bwMode="auto">
          <a:xfrm>
            <a:off x="3657600" y="2590800"/>
            <a:ext cx="184150" cy="336550"/>
          </a:xfrm>
          <a:prstGeom prst="rect">
            <a:avLst/>
          </a:prstGeom>
          <a:noFill/>
          <a:ln w="12700">
            <a:noFill/>
            <a:miter lim="800000"/>
            <a:headEnd type="none" w="sm" len="sm"/>
            <a:tailEnd type="none" w="sm" len="sm"/>
          </a:ln>
          <a:effectLst/>
        </p:spPr>
        <p:txBody>
          <a:bodyPr wrap="none">
            <a:spAutoFit/>
          </a:bodyPr>
          <a:lstStyle/>
          <a:p>
            <a:pPr eaLnBrk="1" hangingPunct="1"/>
            <a:endParaRPr lang="en-US" sz="160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868346"/>
          </a:xfrm>
        </p:spPr>
        <p:txBody>
          <a:bodyPr>
            <a:normAutofit/>
          </a:bodyPr>
          <a:lstStyle/>
          <a:p>
            <a:pPr algn="ctr"/>
            <a:r>
              <a:rPr lang="en-US" b="1" dirty="0" smtClean="0">
                <a:ln w="18415" cmpd="sng">
                  <a:noFill/>
                  <a:prstDash val="solid"/>
                </a:ln>
                <a:solidFill>
                  <a:schemeClr val="tx2"/>
                </a:solidFill>
                <a:effectLst/>
              </a:rPr>
              <a:t>What is Cryptography?</a:t>
            </a:r>
            <a:endParaRPr lang="en-IN" b="1" dirty="0">
              <a:ln w="18415" cmpd="sng">
                <a:noFill/>
                <a:prstDash val="solid"/>
              </a:ln>
              <a:solidFill>
                <a:schemeClr val="tx2"/>
              </a:solidFill>
              <a:effectLst/>
            </a:endParaRPr>
          </a:p>
        </p:txBody>
      </p:sp>
      <p:sp>
        <p:nvSpPr>
          <p:cNvPr id="6" name="TextBox 5"/>
          <p:cNvSpPr txBox="1"/>
          <p:nvPr/>
        </p:nvSpPr>
        <p:spPr>
          <a:xfrm>
            <a:off x="685800" y="1124744"/>
            <a:ext cx="8315356" cy="48320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dirty="0" smtClean="0">
                <a:ln w="18415" cmpd="sng">
                  <a:noFill/>
                  <a:prstDash val="solid"/>
                </a:ln>
                <a:effectLst/>
              </a:rPr>
              <a:t>Cryptography derived its name from a Greek word called “</a:t>
            </a:r>
            <a:r>
              <a:rPr lang="en-US" sz="2800" dirty="0" err="1" smtClean="0">
                <a:ln w="18415" cmpd="sng">
                  <a:noFill/>
                  <a:prstDash val="solid"/>
                </a:ln>
                <a:effectLst/>
              </a:rPr>
              <a:t>Kryptos</a:t>
            </a:r>
            <a:r>
              <a:rPr lang="en-US" sz="2800" dirty="0" smtClean="0">
                <a:ln w="18415" cmpd="sng">
                  <a:noFill/>
                  <a:prstDash val="solid"/>
                </a:ln>
                <a:effectLst/>
              </a:rPr>
              <a:t>” which means “Hidden Secrets”.</a:t>
            </a:r>
          </a:p>
          <a:p>
            <a:endParaRPr lang="en-US" sz="2800" dirty="0" smtClean="0">
              <a:ln w="18415" cmpd="sng">
                <a:noFill/>
                <a:prstDash val="solid"/>
              </a:ln>
              <a:effectLst/>
            </a:endParaRPr>
          </a:p>
          <a:p>
            <a:r>
              <a:rPr lang="en-IN" sz="2800" dirty="0" smtClean="0">
                <a:ln w="18415" cmpd="sng">
                  <a:noFill/>
                  <a:prstDash val="solid"/>
                </a:ln>
                <a:effectLst/>
              </a:rPr>
              <a:t>Cryptography is the practice and study of hiding information.  </a:t>
            </a:r>
          </a:p>
          <a:p>
            <a:r>
              <a:rPr lang="en-IN" sz="2800" dirty="0" smtClean="0">
                <a:ln w="18415" cmpd="sng">
                  <a:noFill/>
                  <a:prstDash val="solid"/>
                </a:ln>
                <a:effectLst/>
              </a:rPr>
              <a:t>It is the Art or Science of converting a plain intelligible data into an unintelligible data and again retransforming that message into its original form.</a:t>
            </a:r>
          </a:p>
          <a:p>
            <a:endParaRPr lang="en-US" sz="2800" dirty="0">
              <a:ln w="18415" cmpd="sng">
                <a:noFill/>
                <a:prstDash val="solid"/>
              </a:ln>
              <a:effectLst/>
            </a:endParaRPr>
          </a:p>
          <a:p>
            <a:r>
              <a:rPr lang="en-US" sz="2800" dirty="0" smtClean="0">
                <a:ln w="18415" cmpd="sng">
                  <a:noFill/>
                  <a:prstDash val="solid"/>
                </a:ln>
                <a:effectLst/>
              </a:rPr>
              <a:t>It provides Confidentiality, Integrity, Accuracy.</a:t>
            </a:r>
          </a:p>
          <a:p>
            <a:endParaRPr lang="en-IN" sz="2800" dirty="0">
              <a:ln w="18415" cmpd="sng">
                <a:noFill/>
                <a:prstDash val="solid"/>
              </a:ln>
              <a:effectLst/>
            </a:endParaRPr>
          </a:p>
        </p:txBody>
      </p:sp>
    </p:spTree>
  </p:cSld>
  <p:clrMapOvr>
    <a:masterClrMapping/>
  </p:clrMapOvr>
  <p:transition spd="med">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Digital Signature Verification</a:t>
            </a:r>
          </a:p>
        </p:txBody>
      </p:sp>
      <p:sp>
        <p:nvSpPr>
          <p:cNvPr id="27651" name="Rectangle 3"/>
          <p:cNvSpPr>
            <a:spLocks noGrp="1" noChangeArrowheads="1"/>
          </p:cNvSpPr>
          <p:nvPr>
            <p:ph type="body" idx="1"/>
          </p:nvPr>
        </p:nvSpPr>
        <p:spPr/>
        <p:txBody>
          <a:bodyPr>
            <a:noAutofit/>
          </a:bodyPr>
          <a:lstStyle/>
          <a:p>
            <a:r>
              <a:rPr lang="en-US" dirty="0"/>
              <a:t>Accept</a:t>
            </a:r>
          </a:p>
          <a:p>
            <a:r>
              <a:rPr lang="en-US" dirty="0"/>
              <a:t>Open</a:t>
            </a:r>
          </a:p>
          <a:p>
            <a:pPr lvl="1"/>
            <a:r>
              <a:rPr lang="en-US" sz="3200" dirty="0"/>
              <a:t>The receiver decrypts the symmetric key by using  the receiver’s private key</a:t>
            </a:r>
          </a:p>
          <a:p>
            <a:pPr lvl="1"/>
            <a:r>
              <a:rPr lang="en-US" sz="3200" dirty="0"/>
              <a:t>The message is decrypted using the symmetric key</a:t>
            </a:r>
          </a:p>
          <a:p>
            <a:r>
              <a:rPr lang="en-US" dirty="0"/>
              <a:t>Verify</a:t>
            </a:r>
          </a:p>
          <a:p>
            <a:pPr lvl="1"/>
            <a:r>
              <a:rPr lang="en-US" sz="3200" dirty="0"/>
              <a:t>Accomplished by computing a new hash result of the original message</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Digital Signature Verification</a:t>
            </a:r>
          </a:p>
        </p:txBody>
      </p:sp>
      <p:sp>
        <p:nvSpPr>
          <p:cNvPr id="28675" name="Rectangle 3"/>
          <p:cNvSpPr>
            <a:spLocks noGrp="1" noChangeArrowheads="1"/>
          </p:cNvSpPr>
          <p:nvPr>
            <p:ph type="body" idx="1"/>
          </p:nvPr>
        </p:nvSpPr>
        <p:spPr/>
        <p:txBody>
          <a:bodyPr/>
          <a:lstStyle/>
          <a:p>
            <a:r>
              <a:rPr lang="en-US" b="1" dirty="0"/>
              <a:t>Verify</a:t>
            </a:r>
          </a:p>
          <a:p>
            <a:pPr>
              <a:buNone/>
            </a:pPr>
            <a:r>
              <a:rPr lang="en-US" sz="2400" b="1" dirty="0"/>
              <a:t>Then, using the sender’s public key and the new hash result, the verifier checks whether</a:t>
            </a:r>
            <a:r>
              <a:rPr lang="en-US" sz="2400" b="1" dirty="0" smtClean="0"/>
              <a:t>: </a:t>
            </a:r>
          </a:p>
          <a:p>
            <a:pPr>
              <a:buNone/>
            </a:pPr>
            <a:r>
              <a:rPr lang="en-US" sz="2400" b="1" dirty="0" smtClean="0"/>
              <a:t>1</a:t>
            </a:r>
            <a:r>
              <a:rPr lang="en-US" sz="2400" b="1" dirty="0"/>
              <a:t>) the digital signature was created using the corresponding private key                                             </a:t>
            </a:r>
            <a:endParaRPr lang="en-US" sz="2400" b="1" dirty="0" smtClean="0"/>
          </a:p>
          <a:p>
            <a:pPr>
              <a:buNone/>
            </a:pPr>
            <a:r>
              <a:rPr lang="en-US" sz="2400" b="1" dirty="0" smtClean="0"/>
              <a:t> </a:t>
            </a:r>
            <a:r>
              <a:rPr lang="en-US" sz="2400" b="1" dirty="0"/>
              <a:t>2) the newly computed hash result matches the original hash result</a:t>
            </a:r>
          </a:p>
          <a:p>
            <a:r>
              <a:rPr lang="en-US" sz="2400" b="1" dirty="0"/>
              <a:t>The software will confirm the digital signature as</a:t>
            </a:r>
            <a:r>
              <a:rPr lang="en-US" sz="2400" b="1" dirty="0" smtClean="0"/>
              <a:t>: </a:t>
            </a:r>
            <a:r>
              <a:rPr lang="en-US" sz="2400" b="1" dirty="0"/>
              <a:t>1) verified                                                                           2) failed</a:t>
            </a:r>
            <a:endParaRPr lang="en-US"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How to register</a:t>
            </a:r>
          </a:p>
        </p:txBody>
      </p:sp>
      <p:pic>
        <p:nvPicPr>
          <p:cNvPr id="29700" name="Picture 4"/>
          <p:cNvPicPr>
            <a:picLocks noGrp="1" noChangeAspect="1" noChangeArrowheads="1"/>
          </p:cNvPicPr>
          <p:nvPr>
            <p:ph type="body" idx="1"/>
          </p:nvPr>
        </p:nvPicPr>
        <p:blipFill>
          <a:blip r:embed="rId2" cstate="print"/>
          <a:srcRect/>
          <a:stretch>
            <a:fillRect/>
          </a:stretch>
        </p:blipFill>
        <p:spPr>
          <a:xfrm>
            <a:off x="914400" y="1447800"/>
            <a:ext cx="7641167" cy="4343400"/>
          </a:xfrm>
          <a:noFill/>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How to register</a:t>
            </a:r>
          </a:p>
        </p:txBody>
      </p:sp>
      <p:sp>
        <p:nvSpPr>
          <p:cNvPr id="30723" name="Rectangle 3"/>
          <p:cNvSpPr>
            <a:spLocks noGrp="1" noChangeArrowheads="1"/>
          </p:cNvSpPr>
          <p:nvPr>
            <p:ph type="body" idx="1"/>
          </p:nvPr>
        </p:nvSpPr>
        <p:spPr/>
        <p:txBody>
          <a:bodyPr/>
          <a:lstStyle/>
          <a:p>
            <a:r>
              <a:rPr lang="en-US" sz="2800" dirty="0"/>
              <a:t>A LRA (Local Registration Authority) uploads information about an authorized user</a:t>
            </a:r>
          </a:p>
          <a:p>
            <a:endParaRPr lang="en-US" sz="1800" dirty="0"/>
          </a:p>
          <a:p>
            <a:r>
              <a:rPr lang="en-US" sz="2800" dirty="0"/>
              <a:t>The LRA verifies the user’s identity and provides them with their user number and password</a:t>
            </a:r>
          </a:p>
          <a:p>
            <a:endParaRPr lang="en-US" sz="1800" dirty="0"/>
          </a:p>
          <a:p>
            <a:r>
              <a:rPr lang="en-US" sz="2800" dirty="0"/>
              <a:t>The user connects to the CA, the key pair is generated automatically in the user’s browser, and the private key is stored to their hard drive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How to register</a:t>
            </a:r>
          </a:p>
        </p:txBody>
      </p:sp>
      <p:sp>
        <p:nvSpPr>
          <p:cNvPr id="31747" name="Rectangle 3"/>
          <p:cNvSpPr>
            <a:spLocks noGrp="1" noChangeArrowheads="1"/>
          </p:cNvSpPr>
          <p:nvPr>
            <p:ph type="body" idx="1"/>
          </p:nvPr>
        </p:nvSpPr>
        <p:spPr/>
        <p:txBody>
          <a:bodyPr/>
          <a:lstStyle/>
          <a:p>
            <a:r>
              <a:rPr lang="en-US" sz="2400" dirty="0"/>
              <a:t>The use’s public key is automatically sent to the CA, and the CA generates the certificate after verifying  the user number and password</a:t>
            </a:r>
          </a:p>
          <a:p>
            <a:endParaRPr lang="en-US" sz="1600" dirty="0"/>
          </a:p>
          <a:p>
            <a:r>
              <a:rPr lang="en-US" sz="2400" dirty="0"/>
              <a:t>The CA passes a copy of the certificate back to the user</a:t>
            </a:r>
          </a:p>
          <a:p>
            <a:endParaRPr lang="en-US" sz="1600" dirty="0"/>
          </a:p>
          <a:p>
            <a:r>
              <a:rPr lang="en-US" sz="2400" dirty="0"/>
              <a:t>The CA automatically posts a copy of the certificate in the directory server to make the public key available to others</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Summary</a:t>
            </a:r>
          </a:p>
        </p:txBody>
      </p:sp>
      <p:sp>
        <p:nvSpPr>
          <p:cNvPr id="32771" name="Rectangle 3"/>
          <p:cNvSpPr>
            <a:spLocks noGrp="1" noChangeArrowheads="1"/>
          </p:cNvSpPr>
          <p:nvPr>
            <p:ph type="body" idx="1"/>
          </p:nvPr>
        </p:nvSpPr>
        <p:spPr/>
        <p:txBody>
          <a:bodyPr/>
          <a:lstStyle/>
          <a:p>
            <a:r>
              <a:rPr lang="en-US" sz="2400" b="1"/>
              <a:t>Digital signature is based on asymmetric cryptography</a:t>
            </a:r>
          </a:p>
          <a:p>
            <a:r>
              <a:rPr lang="en-US" sz="2400" b="1"/>
              <a:t>Every user has a unique pair of private and public key certified by a trusted Certification Authority</a:t>
            </a:r>
          </a:p>
          <a:p>
            <a:r>
              <a:rPr lang="en-US" sz="2400" b="1"/>
              <a:t>When the sender signs a transaction, a unique mathematical code is created with their private key and the actual content of the transaction</a:t>
            </a:r>
          </a:p>
          <a:p>
            <a:r>
              <a:rPr lang="en-US" sz="2400" b="1"/>
              <a:t>Digital signature can identify the signer’s identity by its relationship to the digital certificate</a:t>
            </a:r>
          </a:p>
          <a:p>
            <a:r>
              <a:rPr lang="en-US" sz="2400" b="1"/>
              <a:t>Digital signature provides more value than any other electronic signature method</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14400" y="152400"/>
            <a:ext cx="7772400" cy="944563"/>
          </a:xfrm>
        </p:spPr>
        <p:txBody>
          <a:bodyPr>
            <a:normAutofit fontScale="90000"/>
          </a:bodyPr>
          <a:lstStyle/>
          <a:p>
            <a:pPr algn="l"/>
            <a:r>
              <a:rPr lang="en-US" dirty="0"/>
              <a:t>Symmetric Versus Asymmetric Cryptosystems</a:t>
            </a:r>
          </a:p>
        </p:txBody>
      </p:sp>
      <p:sp>
        <p:nvSpPr>
          <p:cNvPr id="145411" name="Rectangle 3"/>
          <p:cNvSpPr>
            <a:spLocks noGrp="1" noChangeArrowheads="1"/>
          </p:cNvSpPr>
          <p:nvPr>
            <p:ph type="body" idx="1"/>
          </p:nvPr>
        </p:nvSpPr>
        <p:spPr/>
        <p:txBody>
          <a:bodyPr>
            <a:normAutofit lnSpcReduction="10000"/>
          </a:bodyPr>
          <a:lstStyle/>
          <a:p>
            <a:r>
              <a:rPr lang="en-US" sz="2800" dirty="0"/>
              <a:t>Choice between symmetric and asymmetric cryptosystems involves the number of keys that must be generated</a:t>
            </a:r>
          </a:p>
          <a:p>
            <a:pPr lvl="1"/>
            <a:r>
              <a:rPr lang="en-US" sz="2400" dirty="0"/>
              <a:t>Symmetric cryptosystems don’t scale well</a:t>
            </a:r>
          </a:p>
          <a:p>
            <a:pPr lvl="1"/>
            <a:r>
              <a:rPr lang="en-US" sz="2400" dirty="0"/>
              <a:t>Asymmetric cryptosystems are slower than symmetric ones</a:t>
            </a:r>
          </a:p>
          <a:p>
            <a:pPr lvl="1"/>
            <a:r>
              <a:rPr lang="en-US" sz="2400" dirty="0"/>
              <a:t>Symmetric cryptosystems are excellent for securing the ends of a communication circuit such as a Virtual Private Network</a:t>
            </a:r>
          </a:p>
          <a:p>
            <a:pPr lvl="1"/>
            <a:r>
              <a:rPr lang="en-US" sz="2400" dirty="0"/>
              <a:t>Asymmetric cryptosystems are more practical when there are a large number of users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cstate="print"/>
          <a:srcRect/>
          <a:stretch>
            <a:fillRect/>
          </a:stretch>
        </p:blipFill>
        <p:spPr bwMode="auto">
          <a:xfrm>
            <a:off x="0" y="685800"/>
            <a:ext cx="9144000" cy="601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Summary</a:t>
            </a:r>
          </a:p>
        </p:txBody>
      </p:sp>
      <p:sp>
        <p:nvSpPr>
          <p:cNvPr id="132099" name="Rectangle 3"/>
          <p:cNvSpPr>
            <a:spLocks noGrp="1" noChangeArrowheads="1"/>
          </p:cNvSpPr>
          <p:nvPr>
            <p:ph type="body" idx="1"/>
          </p:nvPr>
        </p:nvSpPr>
        <p:spPr>
          <a:xfrm>
            <a:off x="457200" y="1371600"/>
            <a:ext cx="8229600" cy="5105400"/>
          </a:xfrm>
        </p:spPr>
        <p:txBody>
          <a:bodyPr/>
          <a:lstStyle/>
          <a:p>
            <a:pPr>
              <a:lnSpc>
                <a:spcPct val="90000"/>
              </a:lnSpc>
            </a:pPr>
            <a:r>
              <a:rPr lang="en-US" sz="2400" dirty="0"/>
              <a:t>Goals of cryptography are confidentiality, integrity, </a:t>
            </a:r>
            <a:r>
              <a:rPr lang="en-US" sz="2400" dirty="0" err="1"/>
              <a:t>nonrepudiation</a:t>
            </a:r>
            <a:r>
              <a:rPr lang="en-US" sz="2400" dirty="0"/>
              <a:t>, and authentication</a:t>
            </a:r>
          </a:p>
          <a:p>
            <a:pPr>
              <a:lnSpc>
                <a:spcPct val="90000"/>
              </a:lnSpc>
            </a:pPr>
            <a:r>
              <a:rPr lang="en-US" sz="2400" dirty="0"/>
              <a:t>General steps in cryptography are to</a:t>
            </a:r>
          </a:p>
          <a:p>
            <a:pPr lvl="1">
              <a:lnSpc>
                <a:spcPct val="90000"/>
              </a:lnSpc>
            </a:pPr>
            <a:r>
              <a:rPr lang="en-US" sz="2000" dirty="0"/>
              <a:t>Create a plaintext message</a:t>
            </a:r>
          </a:p>
          <a:p>
            <a:pPr lvl="1">
              <a:lnSpc>
                <a:spcPct val="90000"/>
              </a:lnSpc>
            </a:pPr>
            <a:r>
              <a:rPr lang="en-US" sz="2000" dirty="0"/>
              <a:t>Use a cryptographic key and algorithm to produce a </a:t>
            </a:r>
            <a:r>
              <a:rPr lang="en-US" sz="2000" dirty="0" err="1"/>
              <a:t>ciphertext</a:t>
            </a:r>
            <a:r>
              <a:rPr lang="en-US" sz="2000" dirty="0"/>
              <a:t> message</a:t>
            </a:r>
          </a:p>
          <a:p>
            <a:pPr lvl="1">
              <a:lnSpc>
                <a:spcPct val="90000"/>
              </a:lnSpc>
            </a:pPr>
            <a:r>
              <a:rPr lang="en-US" sz="2000" dirty="0"/>
              <a:t>Apply the same or a related key and algorithm to the </a:t>
            </a:r>
            <a:r>
              <a:rPr lang="en-US" sz="2000" dirty="0" err="1"/>
              <a:t>ciphertext</a:t>
            </a:r>
            <a:r>
              <a:rPr lang="en-US" sz="2000" dirty="0"/>
              <a:t> message</a:t>
            </a:r>
          </a:p>
          <a:p>
            <a:pPr lvl="1">
              <a:lnSpc>
                <a:spcPct val="90000"/>
              </a:lnSpc>
            </a:pPr>
            <a:r>
              <a:rPr lang="en-US" sz="2000" dirty="0"/>
              <a:t>Recreate the original plaintext message</a:t>
            </a:r>
          </a:p>
          <a:p>
            <a:pPr>
              <a:lnSpc>
                <a:spcPct val="90000"/>
              </a:lnSpc>
            </a:pPr>
            <a:r>
              <a:rPr lang="en-US" sz="2400" dirty="0"/>
              <a:t>There are two types of cryptographic algorithms</a:t>
            </a:r>
          </a:p>
          <a:p>
            <a:pPr lvl="1">
              <a:lnSpc>
                <a:spcPct val="90000"/>
              </a:lnSpc>
            </a:pPr>
            <a:r>
              <a:rPr lang="en-US" sz="2000" dirty="0"/>
              <a:t>Symmetric (uses a shared secret key)</a:t>
            </a:r>
          </a:p>
          <a:p>
            <a:pPr lvl="1">
              <a:lnSpc>
                <a:spcPct val="90000"/>
              </a:lnSpc>
            </a:pPr>
            <a:r>
              <a:rPr lang="en-US" sz="2000" dirty="0"/>
              <a:t>Asymmetric (uses a public and private key pair)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304800"/>
            <a:ext cx="8229600" cy="1143000"/>
          </a:xfrm>
        </p:spPr>
        <p:txBody>
          <a:bodyPr/>
          <a:lstStyle/>
          <a:p>
            <a:r>
              <a:rPr lang="en-US"/>
              <a:t>Summary</a:t>
            </a:r>
          </a:p>
        </p:txBody>
      </p:sp>
      <p:sp>
        <p:nvSpPr>
          <p:cNvPr id="108547" name="Rectangle 3"/>
          <p:cNvSpPr>
            <a:spLocks noGrp="1" noChangeArrowheads="1"/>
          </p:cNvSpPr>
          <p:nvPr>
            <p:ph type="body" idx="1"/>
          </p:nvPr>
        </p:nvSpPr>
        <p:spPr>
          <a:xfrm>
            <a:off x="457200" y="1600200"/>
            <a:ext cx="8229600" cy="4800600"/>
          </a:xfrm>
        </p:spPr>
        <p:txBody>
          <a:bodyPr/>
          <a:lstStyle/>
          <a:p>
            <a:pPr>
              <a:lnSpc>
                <a:spcPct val="90000"/>
              </a:lnSpc>
            </a:pPr>
            <a:r>
              <a:rPr lang="en-US" sz="2400" dirty="0"/>
              <a:t>Digital signatures are used to add integrity and </a:t>
            </a:r>
            <a:r>
              <a:rPr lang="en-US" sz="2400" dirty="0" smtClean="0"/>
              <a:t>non-repudiation </a:t>
            </a:r>
            <a:r>
              <a:rPr lang="en-US" sz="2400" dirty="0"/>
              <a:t>functionality to cryptosystems</a:t>
            </a:r>
          </a:p>
          <a:p>
            <a:pPr>
              <a:lnSpc>
                <a:spcPct val="90000"/>
              </a:lnSpc>
            </a:pPr>
            <a:r>
              <a:rPr lang="en-US" sz="2400" dirty="0"/>
              <a:t>Digital signatures are created using hash functions applied to the message to create a message digest that is then encrypted</a:t>
            </a:r>
          </a:p>
          <a:p>
            <a:pPr>
              <a:lnSpc>
                <a:spcPct val="90000"/>
              </a:lnSpc>
            </a:pPr>
            <a:r>
              <a:rPr lang="en-US" sz="2400" dirty="0"/>
              <a:t>Digital certificates allow a third party Certificate Authority to verify the identity of a sender who may not be well known to the recipient</a:t>
            </a:r>
          </a:p>
          <a:p>
            <a:pPr>
              <a:lnSpc>
                <a:spcPct val="90000"/>
              </a:lnSpc>
            </a:pPr>
            <a:r>
              <a:rPr lang="en-US" sz="2400" dirty="0"/>
              <a:t>A digital certificate is a copy of a user’s public key that has been digitally signed by a Certificate Authority.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457200" y="609600"/>
            <a:ext cx="8458200" cy="487363"/>
          </a:xfrm>
        </p:spPr>
        <p:txBody>
          <a:bodyPr>
            <a:normAutofit fontScale="90000"/>
          </a:bodyPr>
          <a:lstStyle/>
          <a:p>
            <a:r>
              <a:rPr lang="en-US" dirty="0"/>
              <a:t>Encryption Terms and Operations</a:t>
            </a:r>
          </a:p>
        </p:txBody>
      </p:sp>
      <p:sp>
        <p:nvSpPr>
          <p:cNvPr id="400387" name="Rectangle 3"/>
          <p:cNvSpPr>
            <a:spLocks noGrp="1" noChangeArrowheads="1"/>
          </p:cNvSpPr>
          <p:nvPr>
            <p:ph type="body" idx="1"/>
          </p:nvPr>
        </p:nvSpPr>
        <p:spPr/>
        <p:txBody>
          <a:bodyPr/>
          <a:lstStyle/>
          <a:p>
            <a:r>
              <a:rPr lang="en-US" sz="2800" dirty="0">
                <a:solidFill>
                  <a:srgbClr val="C00000"/>
                </a:solidFill>
              </a:rPr>
              <a:t>Plaintext</a:t>
            </a:r>
            <a:r>
              <a:rPr lang="en-US" sz="2800" dirty="0"/>
              <a:t> – an original message</a:t>
            </a:r>
          </a:p>
          <a:p>
            <a:r>
              <a:rPr lang="en-US" sz="2800" dirty="0" err="1">
                <a:solidFill>
                  <a:srgbClr val="C00000"/>
                </a:solidFill>
              </a:rPr>
              <a:t>Ciphertext</a:t>
            </a:r>
            <a:r>
              <a:rPr lang="en-US" sz="2800" dirty="0">
                <a:solidFill>
                  <a:srgbClr val="C00000"/>
                </a:solidFill>
              </a:rPr>
              <a:t> </a:t>
            </a:r>
            <a:r>
              <a:rPr lang="en-US" sz="2800" dirty="0"/>
              <a:t>– an encrypted message</a:t>
            </a:r>
          </a:p>
          <a:p>
            <a:r>
              <a:rPr lang="en-US" sz="2800" dirty="0">
                <a:solidFill>
                  <a:srgbClr val="C00000"/>
                </a:solidFill>
              </a:rPr>
              <a:t>Encryption</a:t>
            </a:r>
            <a:r>
              <a:rPr lang="en-US" sz="2800" dirty="0"/>
              <a:t> – the process of transforming plaintext into </a:t>
            </a:r>
            <a:r>
              <a:rPr lang="en-US" sz="2800" dirty="0" err="1"/>
              <a:t>ciphertext</a:t>
            </a:r>
            <a:r>
              <a:rPr lang="en-US" sz="2800" dirty="0"/>
              <a:t> (also </a:t>
            </a:r>
            <a:r>
              <a:rPr lang="en-US" sz="2800" i="1" dirty="0"/>
              <a:t>encipher</a:t>
            </a:r>
            <a:r>
              <a:rPr lang="en-US" sz="2800" dirty="0"/>
              <a:t>)</a:t>
            </a:r>
          </a:p>
          <a:p>
            <a:r>
              <a:rPr lang="en-US" sz="2800" dirty="0">
                <a:solidFill>
                  <a:srgbClr val="C00000"/>
                </a:solidFill>
              </a:rPr>
              <a:t>Decryption</a:t>
            </a:r>
            <a:r>
              <a:rPr lang="en-US" sz="2800" dirty="0"/>
              <a:t> – the process of transforming </a:t>
            </a:r>
            <a:r>
              <a:rPr lang="en-US" sz="2800" dirty="0" err="1"/>
              <a:t>ciphertext</a:t>
            </a:r>
            <a:r>
              <a:rPr lang="en-US" sz="2800" dirty="0"/>
              <a:t> into plaintext (also </a:t>
            </a:r>
            <a:r>
              <a:rPr lang="en-US" sz="2800" i="1" dirty="0"/>
              <a:t>decipher</a:t>
            </a:r>
            <a:r>
              <a:rPr lang="en-US" sz="2800" dirty="0"/>
              <a:t>)</a:t>
            </a:r>
          </a:p>
          <a:p>
            <a:r>
              <a:rPr lang="en-US" sz="2800" dirty="0">
                <a:solidFill>
                  <a:srgbClr val="C00000"/>
                </a:solidFill>
              </a:rPr>
              <a:t>Encryption key </a:t>
            </a:r>
            <a:r>
              <a:rPr lang="en-US" sz="2800" dirty="0"/>
              <a:t>– the text value required to encrypt and decrypt data</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p:txBody>
          <a:bodyPr/>
          <a:lstStyle/>
          <a:p>
            <a:fld id="{3EC37148-2A8B-4D87-B05B-B411B172125E}" type="slidenum">
              <a:rPr lang="en-US"/>
              <a:pPr/>
              <a:t>90</a:t>
            </a:fld>
            <a:endParaRPr lang="en-US"/>
          </a:p>
        </p:txBody>
      </p:sp>
      <p:sp>
        <p:nvSpPr>
          <p:cNvPr id="37890" name="Line 2"/>
          <p:cNvSpPr>
            <a:spLocks noChangeShapeType="1"/>
          </p:cNvSpPr>
          <p:nvPr/>
        </p:nvSpPr>
        <p:spPr bwMode="auto">
          <a:xfrm>
            <a:off x="4737100" y="3048000"/>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1" name="Text Box 3"/>
          <p:cNvSpPr txBox="1">
            <a:spLocks noChangeArrowheads="1"/>
          </p:cNvSpPr>
          <p:nvPr/>
        </p:nvSpPr>
        <p:spPr bwMode="auto">
          <a:xfrm>
            <a:off x="7327900" y="4572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solidFill>
                  <a:schemeClr val="bg1"/>
                </a:solidFill>
                <a:latin typeface="Times New Roman" pitchFamily="18" charset="0"/>
              </a:rPr>
              <a:t>Internet</a:t>
            </a:r>
          </a:p>
        </p:txBody>
      </p:sp>
      <p:sp>
        <p:nvSpPr>
          <p:cNvPr id="37892" name="Line 4"/>
          <p:cNvSpPr>
            <a:spLocks noChangeShapeType="1"/>
          </p:cNvSpPr>
          <p:nvPr/>
        </p:nvSpPr>
        <p:spPr bwMode="auto">
          <a:xfrm flipV="1">
            <a:off x="4991100" y="3048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3" name="Line 5"/>
          <p:cNvSpPr>
            <a:spLocks noChangeShapeType="1"/>
          </p:cNvSpPr>
          <p:nvPr/>
        </p:nvSpPr>
        <p:spPr bwMode="auto">
          <a:xfrm>
            <a:off x="1866900" y="47244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4" name="Rectangle 6"/>
          <p:cNvSpPr>
            <a:spLocks noChangeArrowheads="1"/>
          </p:cNvSpPr>
          <p:nvPr/>
        </p:nvSpPr>
        <p:spPr bwMode="auto">
          <a:xfrm>
            <a:off x="2705100" y="4191000"/>
            <a:ext cx="1219200" cy="1066800"/>
          </a:xfrm>
          <a:prstGeom prst="rect">
            <a:avLst/>
          </a:prstGeom>
          <a:solidFill>
            <a:srgbClr val="00CC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lgn="ctr"/>
            <a:r>
              <a:rPr lang="en-US" sz="2400">
                <a:latin typeface="Times New Roman" pitchFamily="18" charset="0"/>
              </a:rPr>
              <a:t>Firewall</a:t>
            </a:r>
          </a:p>
        </p:txBody>
      </p:sp>
      <p:sp>
        <p:nvSpPr>
          <p:cNvPr id="37895" name="Freeform 7"/>
          <p:cNvSpPr>
            <a:spLocks/>
          </p:cNvSpPr>
          <p:nvPr/>
        </p:nvSpPr>
        <p:spPr bwMode="auto">
          <a:xfrm>
            <a:off x="5684838" y="41910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6" name="Freeform 8"/>
          <p:cNvSpPr>
            <a:spLocks/>
          </p:cNvSpPr>
          <p:nvPr/>
        </p:nvSpPr>
        <p:spPr bwMode="auto">
          <a:xfrm>
            <a:off x="393700" y="42084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7" name="AutoShape 9"/>
          <p:cNvSpPr>
            <a:spLocks noChangeArrowheads="1"/>
          </p:cNvSpPr>
          <p:nvPr/>
        </p:nvSpPr>
        <p:spPr bwMode="auto">
          <a:xfrm>
            <a:off x="4305300" y="4419600"/>
            <a:ext cx="1219200" cy="533400"/>
          </a:xfrm>
          <a:prstGeom prst="can">
            <a:avLst>
              <a:gd name="adj" fmla="val 25000"/>
            </a:avLst>
          </a:prstGeom>
          <a:solidFill>
            <a:srgbClr val="FF00FF"/>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37898" name="Rectangle 10"/>
          <p:cNvSpPr>
            <a:spLocks noChangeArrowheads="1"/>
          </p:cNvSpPr>
          <p:nvPr/>
        </p:nvSpPr>
        <p:spPr bwMode="auto">
          <a:xfrm>
            <a:off x="3771900" y="2590800"/>
            <a:ext cx="838200" cy="762000"/>
          </a:xfrm>
          <a:prstGeom prst="rect">
            <a:avLst/>
          </a:prstGeom>
          <a:solidFill>
            <a:srgbClr val="66CC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37899" name="Rectangle 11"/>
          <p:cNvSpPr>
            <a:spLocks noChangeArrowheads="1"/>
          </p:cNvSpPr>
          <p:nvPr/>
        </p:nvSpPr>
        <p:spPr bwMode="auto">
          <a:xfrm>
            <a:off x="5143500" y="2590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37900" name="Rectangle 12"/>
          <p:cNvSpPr>
            <a:spLocks noGrp="1" noRot="1" noChangeArrowheads="1"/>
          </p:cNvSpPr>
          <p:nvPr>
            <p:ph type="title"/>
          </p:nvPr>
        </p:nvSpPr>
        <p:spPr/>
        <p:txBody>
          <a:bodyPr/>
          <a:lstStyle/>
          <a:p>
            <a:pPr>
              <a:lnSpc>
                <a:spcPct val="85000"/>
              </a:lnSpc>
            </a:pPr>
            <a:r>
              <a:rPr lang="en-US"/>
              <a:t>Typical Network Architecture</a:t>
            </a:r>
          </a:p>
        </p:txBody>
      </p:sp>
      <p:sp>
        <p:nvSpPr>
          <p:cNvPr id="37901" name="Text Box 13"/>
          <p:cNvSpPr txBox="1">
            <a:spLocks noChangeArrowheads="1"/>
          </p:cNvSpPr>
          <p:nvPr/>
        </p:nvSpPr>
        <p:spPr bwMode="auto">
          <a:xfrm>
            <a:off x="698500" y="44196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37902" name="Rectangle 14"/>
          <p:cNvSpPr>
            <a:spLocks noChangeArrowheads="1"/>
          </p:cNvSpPr>
          <p:nvPr/>
        </p:nvSpPr>
        <p:spPr bwMode="auto">
          <a:xfrm>
            <a:off x="6337300" y="4419600"/>
            <a:ext cx="1130300" cy="457200"/>
          </a:xfrm>
          <a:prstGeom prst="rect">
            <a:avLst/>
          </a:prstGeom>
          <a:noFill/>
          <a:ln w="9525">
            <a:noFill/>
            <a:miter lim="800000"/>
            <a:headEnd/>
            <a:tailEnd/>
          </a:ln>
          <a:effectLst/>
        </p:spPr>
        <p:txBody>
          <a:bodyPr wrap="none">
            <a:spAutoFit/>
          </a:bodyPr>
          <a:lstStyle/>
          <a:p>
            <a:r>
              <a:rPr lang="en-US" sz="2400">
                <a:latin typeface="Times New Roman" pitchFamily="18" charset="0"/>
              </a:rPr>
              <a:t>Internet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43E9EDE-C255-40C0-B503-61A719591B0F}" type="slidenum">
              <a:rPr lang="en-US"/>
              <a:pPr/>
              <a:t>91</a:t>
            </a:fld>
            <a:endParaRPr lang="en-US"/>
          </a:p>
        </p:txBody>
      </p:sp>
      <p:sp>
        <p:nvSpPr>
          <p:cNvPr id="38916" name="Rectangle 4"/>
          <p:cNvSpPr>
            <a:spLocks noGrp="1" noRot="1" noChangeArrowheads="1"/>
          </p:cNvSpPr>
          <p:nvPr>
            <p:ph type="title"/>
          </p:nvPr>
        </p:nvSpPr>
        <p:spPr/>
        <p:txBody>
          <a:bodyPr/>
          <a:lstStyle/>
          <a:p>
            <a:r>
              <a:rPr lang="en-US"/>
              <a:t>What Is a Firewall?</a:t>
            </a:r>
          </a:p>
        </p:txBody>
      </p:sp>
      <p:sp>
        <p:nvSpPr>
          <p:cNvPr id="38917" name="Rectangle 5"/>
          <p:cNvSpPr>
            <a:spLocks noGrp="1" noRot="1" noChangeArrowheads="1"/>
          </p:cNvSpPr>
          <p:nvPr>
            <p:ph type="body" idx="1"/>
          </p:nvPr>
        </p:nvSpPr>
        <p:spPr>
          <a:xfrm>
            <a:off x="228600" y="1447800"/>
            <a:ext cx="8305800" cy="3962400"/>
          </a:xfrm>
        </p:spPr>
        <p:txBody>
          <a:bodyPr/>
          <a:lstStyle/>
          <a:p>
            <a:pPr>
              <a:lnSpc>
                <a:spcPct val="90000"/>
              </a:lnSpc>
            </a:pPr>
            <a:r>
              <a:rPr lang="en-US" sz="2800" dirty="0"/>
              <a:t>A hardware/software system that securely regulates communication between networks</a:t>
            </a:r>
          </a:p>
          <a:p>
            <a:pPr>
              <a:lnSpc>
                <a:spcPct val="90000"/>
              </a:lnSpc>
              <a:spcBef>
                <a:spcPct val="25000"/>
              </a:spcBef>
            </a:pPr>
            <a:r>
              <a:rPr lang="en-US" sz="2800" dirty="0"/>
              <a:t>Typical components of a strong perimeter defense:</a:t>
            </a:r>
          </a:p>
          <a:p>
            <a:pPr lvl="1">
              <a:lnSpc>
                <a:spcPct val="90000"/>
              </a:lnSpc>
            </a:pPr>
            <a:r>
              <a:rPr lang="en-US" sz="2400" dirty="0"/>
              <a:t>Packet filter</a:t>
            </a:r>
          </a:p>
          <a:p>
            <a:pPr lvl="1">
              <a:lnSpc>
                <a:spcPct val="90000"/>
              </a:lnSpc>
            </a:pPr>
            <a:r>
              <a:rPr lang="en-US" sz="2400" dirty="0"/>
              <a:t>Proxy servers</a:t>
            </a:r>
          </a:p>
          <a:p>
            <a:pPr lvl="1">
              <a:lnSpc>
                <a:spcPct val="90000"/>
              </a:lnSpc>
            </a:pPr>
            <a:r>
              <a:rPr lang="en-US" sz="2400" dirty="0"/>
              <a:t>Screening routers</a:t>
            </a:r>
          </a:p>
          <a:p>
            <a:pPr lvl="1">
              <a:lnSpc>
                <a:spcPct val="90000"/>
              </a:lnSpc>
            </a:pPr>
            <a:r>
              <a:rPr lang="en-US" sz="2400" dirty="0"/>
              <a:t>Secure bastion hosts</a:t>
            </a:r>
          </a:p>
          <a:p>
            <a:pPr lvl="1">
              <a:lnSpc>
                <a:spcPct val="90000"/>
              </a:lnSpc>
            </a:pPr>
            <a:r>
              <a:rPr lang="en-US" sz="2400" dirty="0"/>
              <a:t>Authentication server</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t>What Firewalls Can Do</a:t>
            </a:r>
          </a:p>
        </p:txBody>
      </p:sp>
      <p:sp>
        <p:nvSpPr>
          <p:cNvPr id="39939" name="Rectangle 3"/>
          <p:cNvSpPr>
            <a:spLocks noGrp="1" noRot="1" noChangeArrowheads="1"/>
          </p:cNvSpPr>
          <p:nvPr>
            <p:ph type="body" idx="1"/>
          </p:nvPr>
        </p:nvSpPr>
        <p:spPr>
          <a:xfrm>
            <a:off x="304800" y="1295400"/>
            <a:ext cx="8610600" cy="5105400"/>
          </a:xfrm>
        </p:spPr>
        <p:txBody>
          <a:bodyPr/>
          <a:lstStyle/>
          <a:p>
            <a:pPr>
              <a:lnSpc>
                <a:spcPct val="105000"/>
              </a:lnSpc>
              <a:spcAft>
                <a:spcPct val="25000"/>
              </a:spcAft>
            </a:pPr>
            <a:r>
              <a:rPr lang="en-US" sz="2400" dirty="0"/>
              <a:t>Provide focused security</a:t>
            </a:r>
          </a:p>
          <a:p>
            <a:pPr lvl="1">
              <a:lnSpc>
                <a:spcPct val="105000"/>
              </a:lnSpc>
              <a:spcAft>
                <a:spcPct val="25000"/>
              </a:spcAft>
            </a:pPr>
            <a:r>
              <a:rPr lang="en-US" sz="2200" dirty="0"/>
              <a:t>Centralized </a:t>
            </a:r>
            <a:r>
              <a:rPr lang="en-US" sz="2200" dirty="0" smtClean="0"/>
              <a:t>administration, configuring</a:t>
            </a:r>
            <a:r>
              <a:rPr lang="en-US" sz="2200" dirty="0"/>
              <a:t>, logging, auditing</a:t>
            </a:r>
          </a:p>
          <a:p>
            <a:pPr lvl="1">
              <a:lnSpc>
                <a:spcPct val="105000"/>
              </a:lnSpc>
              <a:spcAft>
                <a:spcPct val="25000"/>
              </a:spcAft>
            </a:pPr>
            <a:r>
              <a:rPr lang="en-US" sz="2200" dirty="0"/>
              <a:t>Focused points of control</a:t>
            </a:r>
          </a:p>
          <a:p>
            <a:pPr>
              <a:lnSpc>
                <a:spcPct val="105000"/>
              </a:lnSpc>
              <a:spcAft>
                <a:spcPct val="25000"/>
              </a:spcAft>
            </a:pPr>
            <a:r>
              <a:rPr lang="en-US" sz="2400" dirty="0"/>
              <a:t>Provide a secure network perimeter</a:t>
            </a:r>
          </a:p>
          <a:p>
            <a:pPr>
              <a:lnSpc>
                <a:spcPct val="105000"/>
              </a:lnSpc>
              <a:spcAft>
                <a:spcPct val="25000"/>
              </a:spcAft>
            </a:pPr>
            <a:r>
              <a:rPr lang="en-US" sz="2400" dirty="0"/>
              <a:t>Separate sensitive portions of the intranet</a:t>
            </a:r>
          </a:p>
          <a:p>
            <a:pPr>
              <a:lnSpc>
                <a:spcPct val="105000"/>
              </a:lnSpc>
              <a:spcAft>
                <a:spcPct val="25000"/>
              </a:spcAft>
            </a:pPr>
            <a:r>
              <a:rPr lang="en-US" sz="2400" dirty="0"/>
              <a:t>Build Virtual Private Networks (VPNs)</a:t>
            </a:r>
          </a:p>
          <a:p>
            <a:pPr lvl="1">
              <a:lnSpc>
                <a:spcPct val="105000"/>
              </a:lnSpc>
              <a:spcAft>
                <a:spcPct val="25000"/>
              </a:spcAft>
            </a:pPr>
            <a:r>
              <a:rPr lang="en-US" sz="2200" dirty="0"/>
              <a:t>Extensions to the network</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t>What Firewalls Can’t Do</a:t>
            </a:r>
          </a:p>
        </p:txBody>
      </p:sp>
      <p:sp>
        <p:nvSpPr>
          <p:cNvPr id="40963" name="Rectangle 3"/>
          <p:cNvSpPr>
            <a:spLocks noGrp="1" noRot="1" noChangeArrowheads="1"/>
          </p:cNvSpPr>
          <p:nvPr>
            <p:ph type="body" idx="1"/>
          </p:nvPr>
        </p:nvSpPr>
        <p:spPr>
          <a:xfrm>
            <a:off x="152400" y="1371600"/>
            <a:ext cx="8991600" cy="4343400"/>
          </a:xfrm>
        </p:spPr>
        <p:txBody>
          <a:bodyPr/>
          <a:lstStyle/>
          <a:p>
            <a:r>
              <a:rPr lang="en-US" sz="2400" dirty="0"/>
              <a:t>Provide complete confidentiality</a:t>
            </a:r>
          </a:p>
          <a:p>
            <a:pPr lvl="1"/>
            <a:r>
              <a:rPr lang="en-US" sz="2000" dirty="0"/>
              <a:t>Eavesdropping is still possible</a:t>
            </a:r>
          </a:p>
          <a:p>
            <a:pPr lvl="1"/>
            <a:r>
              <a:rPr lang="en-US" sz="2000" dirty="0"/>
              <a:t>Firewalls are evolving in this area with VPNs</a:t>
            </a:r>
          </a:p>
          <a:p>
            <a:pPr>
              <a:spcBef>
                <a:spcPct val="25000"/>
              </a:spcBef>
            </a:pPr>
            <a:r>
              <a:rPr lang="en-US" sz="2400" dirty="0"/>
              <a:t>Provide integrity</a:t>
            </a:r>
          </a:p>
          <a:p>
            <a:pPr lvl="1"/>
            <a:r>
              <a:rPr lang="en-US" sz="2000" dirty="0"/>
              <a:t>No assurances of traffic content</a:t>
            </a:r>
          </a:p>
          <a:p>
            <a:pPr lvl="1"/>
            <a:r>
              <a:rPr lang="en-US" sz="2000" dirty="0"/>
              <a:t>Packets can still be tampered with along the way</a:t>
            </a:r>
          </a:p>
          <a:p>
            <a:pPr lvl="1"/>
            <a:r>
              <a:rPr lang="en-US" sz="2000" dirty="0"/>
              <a:t>Virus checking only beginning to catch on</a:t>
            </a:r>
          </a:p>
          <a:p>
            <a:pPr>
              <a:spcBef>
                <a:spcPct val="25000"/>
              </a:spcBef>
            </a:pPr>
            <a:r>
              <a:rPr lang="en-US" sz="2400" dirty="0"/>
              <a:t>Prevent packet forgery</a:t>
            </a:r>
          </a:p>
          <a:p>
            <a:pPr lvl="1"/>
            <a:r>
              <a:rPr lang="en-US" sz="2000" dirty="0"/>
              <a:t>No end-to-end controls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dirty="0"/>
              <a:t>Principles of Firewalls</a:t>
            </a:r>
          </a:p>
        </p:txBody>
      </p:sp>
      <p:sp>
        <p:nvSpPr>
          <p:cNvPr id="41987" name="Rectangle 3"/>
          <p:cNvSpPr>
            <a:spLocks noGrp="1" noRot="1" noChangeArrowheads="1"/>
          </p:cNvSpPr>
          <p:nvPr>
            <p:ph type="body" idx="1"/>
          </p:nvPr>
        </p:nvSpPr>
        <p:spPr>
          <a:xfrm>
            <a:off x="228600" y="1143000"/>
            <a:ext cx="8534400" cy="5105400"/>
          </a:xfrm>
        </p:spPr>
        <p:txBody>
          <a:bodyPr>
            <a:noAutofit/>
          </a:bodyPr>
          <a:lstStyle/>
          <a:p>
            <a:pPr>
              <a:lnSpc>
                <a:spcPct val="90000"/>
              </a:lnSpc>
              <a:spcBef>
                <a:spcPct val="25000"/>
              </a:spcBef>
              <a:spcAft>
                <a:spcPct val="25000"/>
              </a:spcAft>
            </a:pPr>
            <a:r>
              <a:rPr lang="en-US" sz="2800" dirty="0"/>
              <a:t>“That which is not explicitly denied, is allowed”</a:t>
            </a:r>
          </a:p>
          <a:p>
            <a:pPr>
              <a:lnSpc>
                <a:spcPct val="90000"/>
              </a:lnSpc>
              <a:spcBef>
                <a:spcPct val="25000"/>
              </a:spcBef>
              <a:spcAft>
                <a:spcPct val="25000"/>
              </a:spcAft>
            </a:pPr>
            <a:r>
              <a:rPr lang="en-US" sz="2800" dirty="0"/>
              <a:t>“That which is not explicitly allowed, is denied</a:t>
            </a:r>
            <a:r>
              <a:rPr lang="en-US" sz="2800" dirty="0" smtClean="0"/>
              <a:t>”</a:t>
            </a:r>
          </a:p>
          <a:p>
            <a:pPr>
              <a:lnSpc>
                <a:spcPct val="90000"/>
              </a:lnSpc>
              <a:spcBef>
                <a:spcPct val="25000"/>
              </a:spcBef>
              <a:spcAft>
                <a:spcPct val="25000"/>
              </a:spcAft>
            </a:pPr>
            <a:r>
              <a:rPr lang="en-US" sz="2800" dirty="0" smtClean="0"/>
              <a:t>Firewall building blocks:</a:t>
            </a:r>
          </a:p>
          <a:p>
            <a:pPr lvl="1">
              <a:lnSpc>
                <a:spcPct val="135000"/>
              </a:lnSpc>
            </a:pPr>
            <a:r>
              <a:rPr lang="en-US" dirty="0" smtClean="0"/>
              <a:t>Packet Filters</a:t>
            </a:r>
          </a:p>
          <a:p>
            <a:pPr lvl="1">
              <a:lnSpc>
                <a:spcPct val="135000"/>
              </a:lnSpc>
            </a:pPr>
            <a:r>
              <a:rPr lang="en-US" dirty="0" smtClean="0"/>
              <a:t>Proxy Servers</a:t>
            </a:r>
          </a:p>
          <a:p>
            <a:pPr lvl="1">
              <a:lnSpc>
                <a:spcPct val="135000"/>
              </a:lnSpc>
            </a:pPr>
            <a:r>
              <a:rPr lang="en-US" dirty="0" smtClean="0"/>
              <a:t>Screening Routers</a:t>
            </a:r>
          </a:p>
          <a:p>
            <a:pPr lvl="1">
              <a:lnSpc>
                <a:spcPct val="135000"/>
              </a:lnSpc>
            </a:pPr>
            <a:r>
              <a:rPr lang="en-US" dirty="0" smtClean="0"/>
              <a:t>Secure Bastion Hosts</a:t>
            </a:r>
          </a:p>
          <a:p>
            <a:pPr lvl="1">
              <a:lnSpc>
                <a:spcPct val="135000"/>
              </a:lnSpc>
            </a:pPr>
            <a:r>
              <a:rPr lang="en-US" dirty="0" smtClean="0"/>
              <a:t>Authentication Server</a:t>
            </a:r>
          </a:p>
          <a:p>
            <a:pPr>
              <a:lnSpc>
                <a:spcPct val="90000"/>
              </a:lnSpc>
              <a:spcBef>
                <a:spcPct val="25000"/>
              </a:spcBef>
              <a:spcAft>
                <a:spcPct val="25000"/>
              </a:spcAft>
            </a:pPr>
            <a:endParaRPr lang="en-US" sz="2800" dirty="0" smtClean="0"/>
          </a:p>
          <a:p>
            <a:pPr>
              <a:lnSpc>
                <a:spcPct val="90000"/>
              </a:lnSpc>
              <a:spcBef>
                <a:spcPct val="25000"/>
              </a:spcBef>
              <a:spcAft>
                <a:spcPct val="25000"/>
              </a:spcAft>
            </a:pPr>
            <a:endParaRPr lang="en-US" sz="2800" dirty="0"/>
          </a:p>
          <a:p>
            <a:pPr>
              <a:lnSpc>
                <a:spcPct val="90000"/>
              </a:lnSpc>
              <a:spcBef>
                <a:spcPct val="25000"/>
              </a:spcBef>
              <a:spcAft>
                <a:spcPct val="25000"/>
              </a:spcAft>
              <a:buFont typeface="Wingdings" pitchFamily="2" charset="2"/>
              <a:buNone/>
            </a:pPr>
            <a:r>
              <a:rPr lang="en-US" sz="2800" dirty="0"/>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t>Packet Filter</a:t>
            </a:r>
          </a:p>
        </p:txBody>
      </p:sp>
      <p:sp>
        <p:nvSpPr>
          <p:cNvPr id="44035" name="Rectangle 3"/>
          <p:cNvSpPr>
            <a:spLocks noGrp="1" noRot="1" noChangeArrowheads="1"/>
          </p:cNvSpPr>
          <p:nvPr>
            <p:ph type="body" idx="1"/>
          </p:nvPr>
        </p:nvSpPr>
        <p:spPr>
          <a:xfrm>
            <a:off x="304800" y="1447800"/>
            <a:ext cx="8382000" cy="4343400"/>
          </a:xfrm>
        </p:spPr>
        <p:txBody>
          <a:bodyPr/>
          <a:lstStyle/>
          <a:p>
            <a:pPr>
              <a:lnSpc>
                <a:spcPct val="90000"/>
              </a:lnSpc>
              <a:spcAft>
                <a:spcPct val="25000"/>
              </a:spcAft>
            </a:pPr>
            <a:r>
              <a:rPr lang="en-US" sz="2800" dirty="0"/>
              <a:t>Router-based or host-based</a:t>
            </a:r>
          </a:p>
          <a:p>
            <a:pPr>
              <a:lnSpc>
                <a:spcPct val="90000"/>
              </a:lnSpc>
              <a:spcBef>
                <a:spcPct val="25000"/>
              </a:spcBef>
              <a:spcAft>
                <a:spcPct val="25000"/>
              </a:spcAft>
            </a:pPr>
            <a:r>
              <a:rPr lang="en-US" sz="2800" dirty="0"/>
              <a:t>Access control rules are generally specified by:</a:t>
            </a:r>
          </a:p>
          <a:p>
            <a:pPr lvl="1">
              <a:lnSpc>
                <a:spcPct val="90000"/>
              </a:lnSpc>
              <a:spcAft>
                <a:spcPct val="25000"/>
              </a:spcAft>
            </a:pPr>
            <a:r>
              <a:rPr lang="en-US" sz="2400" dirty="0"/>
              <a:t>Interface</a:t>
            </a:r>
          </a:p>
          <a:p>
            <a:pPr lvl="1">
              <a:lnSpc>
                <a:spcPct val="90000"/>
              </a:lnSpc>
              <a:spcAft>
                <a:spcPct val="25000"/>
              </a:spcAft>
            </a:pPr>
            <a:r>
              <a:rPr lang="en-US" sz="2400" dirty="0"/>
              <a:t>Direction</a:t>
            </a:r>
          </a:p>
          <a:p>
            <a:pPr lvl="1">
              <a:lnSpc>
                <a:spcPct val="90000"/>
              </a:lnSpc>
              <a:spcAft>
                <a:spcPct val="25000"/>
              </a:spcAft>
            </a:pPr>
            <a:r>
              <a:rPr lang="en-US" sz="2400" dirty="0"/>
              <a:t>IP source/destination address</a:t>
            </a:r>
          </a:p>
          <a:p>
            <a:pPr lvl="1">
              <a:lnSpc>
                <a:spcPct val="90000"/>
              </a:lnSpc>
              <a:spcAft>
                <a:spcPct val="25000"/>
              </a:spcAft>
            </a:pPr>
            <a:r>
              <a:rPr lang="en-US" sz="2400" dirty="0"/>
              <a:t>TCP/UDP source/destination port</a:t>
            </a:r>
          </a:p>
          <a:p>
            <a:pPr lvl="1">
              <a:lnSpc>
                <a:spcPct val="90000"/>
              </a:lnSpc>
              <a:spcAft>
                <a:spcPct val="25000"/>
              </a:spcAft>
            </a:pPr>
            <a:r>
              <a:rPr lang="en-US" sz="2400" dirty="0"/>
              <a:t>Protocol</a:t>
            </a:r>
          </a:p>
          <a:p>
            <a:pPr lvl="1">
              <a:lnSpc>
                <a:spcPct val="90000"/>
              </a:lnSpc>
              <a:spcAft>
                <a:spcPct val="25000"/>
              </a:spcAft>
            </a:pPr>
            <a:r>
              <a:rPr lang="en-US" sz="2400" dirty="0"/>
              <a:t>Customized filters</a:t>
            </a:r>
            <a:endParaRPr lang="en-US" sz="2000"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laceholder 4"/>
          <p:cNvSpPr>
            <a:spLocks noGrp="1"/>
          </p:cNvSpPr>
          <p:nvPr>
            <p:ph type="sldNum" sz="quarter" idx="11"/>
          </p:nvPr>
        </p:nvSpPr>
        <p:spPr/>
        <p:txBody>
          <a:bodyPr/>
          <a:lstStyle/>
          <a:p>
            <a:fld id="{9921B672-D91D-4171-B1F7-B6FD60EAD8D3}" type="slidenum">
              <a:rPr lang="en-US"/>
              <a:pPr/>
              <a:t>96</a:t>
            </a:fld>
            <a:endParaRPr lang="en-US"/>
          </a:p>
        </p:txBody>
      </p:sp>
      <p:grpSp>
        <p:nvGrpSpPr>
          <p:cNvPr id="2" name="Group 2"/>
          <p:cNvGrpSpPr>
            <a:grpSpLocks/>
          </p:cNvGrpSpPr>
          <p:nvPr/>
        </p:nvGrpSpPr>
        <p:grpSpPr bwMode="auto">
          <a:xfrm>
            <a:off x="1263650" y="2366963"/>
            <a:ext cx="7189788" cy="3348037"/>
            <a:chOff x="796" y="1273"/>
            <a:chExt cx="4529" cy="2109"/>
          </a:xfrm>
        </p:grpSpPr>
        <p:sp>
          <p:nvSpPr>
            <p:cNvPr id="45059" name="Rectangle 3"/>
            <p:cNvSpPr>
              <a:spLocks noChangeArrowheads="1"/>
            </p:cNvSpPr>
            <p:nvPr/>
          </p:nvSpPr>
          <p:spPr bwMode="auto">
            <a:xfrm>
              <a:off x="796" y="1344"/>
              <a:ext cx="1664" cy="173"/>
            </a:xfrm>
            <a:prstGeom prst="rect">
              <a:avLst/>
            </a:prstGeom>
            <a:noFill/>
            <a:ln w="9525">
              <a:noFill/>
              <a:miter lim="800000"/>
              <a:headEnd/>
              <a:tailEnd/>
            </a:ln>
            <a:effectLst/>
          </p:spPr>
          <p:txBody>
            <a:bodyPr wrap="none" lIns="0" tIns="0" rIns="0" bIns="0">
              <a:spAutoFit/>
            </a:bodyPr>
            <a:lstStyle/>
            <a:p>
              <a:r>
                <a:rPr lang="en-US" b="1"/>
                <a:t>“telnet mail.COMP.com”</a:t>
              </a:r>
            </a:p>
          </p:txBody>
        </p:sp>
        <p:sp>
          <p:nvSpPr>
            <p:cNvPr id="45060" name="Rectangle 4"/>
            <p:cNvSpPr>
              <a:spLocks noChangeArrowheads="1"/>
            </p:cNvSpPr>
            <p:nvPr/>
          </p:nvSpPr>
          <p:spPr bwMode="auto">
            <a:xfrm>
              <a:off x="1005" y="3048"/>
              <a:ext cx="1136" cy="173"/>
            </a:xfrm>
            <a:prstGeom prst="rect">
              <a:avLst/>
            </a:prstGeom>
            <a:noFill/>
            <a:ln w="9525">
              <a:noFill/>
              <a:miter lim="800000"/>
              <a:headEnd/>
              <a:tailEnd/>
            </a:ln>
            <a:effectLst/>
          </p:spPr>
          <p:txBody>
            <a:bodyPr wrap="none" lIns="0" tIns="0" rIns="0" bIns="0">
              <a:spAutoFit/>
            </a:bodyPr>
            <a:lstStyle/>
            <a:p>
              <a:r>
                <a:rPr lang="en-US" b="1"/>
                <a:t>shell.COMP.com</a:t>
              </a:r>
            </a:p>
          </p:txBody>
        </p:sp>
        <p:sp>
          <p:nvSpPr>
            <p:cNvPr id="45061" name="Rectangle 5"/>
            <p:cNvSpPr>
              <a:spLocks noChangeArrowheads="1"/>
            </p:cNvSpPr>
            <p:nvPr/>
          </p:nvSpPr>
          <p:spPr bwMode="auto">
            <a:xfrm>
              <a:off x="1005" y="3209"/>
              <a:ext cx="1000" cy="173"/>
            </a:xfrm>
            <a:prstGeom prst="rect">
              <a:avLst/>
            </a:prstGeom>
            <a:noFill/>
            <a:ln w="9525">
              <a:noFill/>
              <a:miter lim="800000"/>
              <a:headEnd/>
              <a:tailEnd/>
            </a:ln>
            <a:effectLst/>
          </p:spPr>
          <p:txBody>
            <a:bodyPr wrap="none" lIns="0" tIns="0" rIns="0" bIns="0">
              <a:spAutoFit/>
            </a:bodyPr>
            <a:lstStyle/>
            <a:p>
              <a:r>
                <a:rPr lang="en-US" b="1"/>
                <a:t>163.39.250.195</a:t>
              </a:r>
            </a:p>
          </p:txBody>
        </p:sp>
        <p:sp>
          <p:nvSpPr>
            <p:cNvPr id="45062" name="Rectangle 6"/>
            <p:cNvSpPr>
              <a:spLocks noChangeArrowheads="1"/>
            </p:cNvSpPr>
            <p:nvPr/>
          </p:nvSpPr>
          <p:spPr bwMode="auto">
            <a:xfrm>
              <a:off x="4229" y="2246"/>
              <a:ext cx="1096" cy="173"/>
            </a:xfrm>
            <a:prstGeom prst="rect">
              <a:avLst/>
            </a:prstGeom>
            <a:noFill/>
            <a:ln w="9525">
              <a:noFill/>
              <a:miter lim="800000"/>
              <a:headEnd/>
              <a:tailEnd/>
            </a:ln>
            <a:effectLst/>
          </p:spPr>
          <p:txBody>
            <a:bodyPr wrap="none" lIns="0" tIns="0" rIns="0" bIns="0">
              <a:spAutoFit/>
            </a:bodyPr>
            <a:lstStyle/>
            <a:p>
              <a:r>
                <a:rPr lang="en-US" b="1"/>
                <a:t>mail.COMP.com</a:t>
              </a:r>
            </a:p>
          </p:txBody>
        </p:sp>
        <p:sp>
          <p:nvSpPr>
            <p:cNvPr id="45063" name="Rectangle 7"/>
            <p:cNvSpPr>
              <a:spLocks noChangeArrowheads="1"/>
            </p:cNvSpPr>
            <p:nvPr/>
          </p:nvSpPr>
          <p:spPr bwMode="auto">
            <a:xfrm>
              <a:off x="4229" y="2406"/>
              <a:ext cx="920" cy="173"/>
            </a:xfrm>
            <a:prstGeom prst="rect">
              <a:avLst/>
            </a:prstGeom>
            <a:noFill/>
            <a:ln w="9525">
              <a:noFill/>
              <a:miter lim="800000"/>
              <a:headEnd/>
              <a:tailEnd/>
            </a:ln>
            <a:effectLst/>
          </p:spPr>
          <p:txBody>
            <a:bodyPr wrap="none" lIns="0" tIns="0" rIns="0" bIns="0">
              <a:spAutoFit/>
            </a:bodyPr>
            <a:lstStyle/>
            <a:p>
              <a:r>
                <a:rPr lang="en-US" b="1"/>
                <a:t>192.193.249.8</a:t>
              </a:r>
            </a:p>
          </p:txBody>
        </p:sp>
        <p:sp>
          <p:nvSpPr>
            <p:cNvPr id="45064" name="Freeform 8"/>
            <p:cNvSpPr>
              <a:spLocks/>
            </p:cNvSpPr>
            <p:nvPr/>
          </p:nvSpPr>
          <p:spPr bwMode="auto">
            <a:xfrm>
              <a:off x="4210" y="1920"/>
              <a:ext cx="654" cy="290"/>
            </a:xfrm>
            <a:custGeom>
              <a:avLst/>
              <a:gdLst/>
              <a:ahLst/>
              <a:cxnLst>
                <a:cxn ang="0">
                  <a:pos x="0" y="11"/>
                </a:cxn>
                <a:cxn ang="0">
                  <a:pos x="0" y="153"/>
                </a:cxn>
                <a:cxn ang="0">
                  <a:pos x="218" y="289"/>
                </a:cxn>
                <a:cxn ang="0">
                  <a:pos x="653" y="237"/>
                </a:cxn>
                <a:cxn ang="0">
                  <a:pos x="653" y="78"/>
                </a:cxn>
                <a:cxn ang="0">
                  <a:pos x="348" y="0"/>
                </a:cxn>
                <a:cxn ang="0">
                  <a:pos x="0" y="11"/>
                </a:cxn>
              </a:cxnLst>
              <a:rect l="0" t="0" r="r" b="b"/>
              <a:pathLst>
                <a:path w="654" h="290">
                  <a:moveTo>
                    <a:pt x="0" y="11"/>
                  </a:moveTo>
                  <a:lnTo>
                    <a:pt x="0" y="153"/>
                  </a:lnTo>
                  <a:lnTo>
                    <a:pt x="218" y="289"/>
                  </a:lnTo>
                  <a:lnTo>
                    <a:pt x="653" y="237"/>
                  </a:lnTo>
                  <a:lnTo>
                    <a:pt x="653" y="78"/>
                  </a:lnTo>
                  <a:lnTo>
                    <a:pt x="348" y="0"/>
                  </a:lnTo>
                  <a:lnTo>
                    <a:pt x="0" y="11"/>
                  </a:lnTo>
                </a:path>
              </a:pathLst>
            </a:custGeom>
            <a:solidFill>
              <a:srgbClr val="F7F2E5"/>
            </a:solidFill>
            <a:ln w="9525" cap="rnd">
              <a:noFill/>
              <a:round/>
              <a:headEnd type="none" w="sm" len="sm"/>
              <a:tailEnd type="none" w="sm" len="sm"/>
            </a:ln>
            <a:effectLst/>
          </p:spPr>
          <p:txBody>
            <a:bodyPr/>
            <a:lstStyle/>
            <a:p>
              <a:endParaRPr lang="en-US"/>
            </a:p>
          </p:txBody>
        </p:sp>
        <p:sp>
          <p:nvSpPr>
            <p:cNvPr id="45065" name="Freeform 9"/>
            <p:cNvSpPr>
              <a:spLocks/>
            </p:cNvSpPr>
            <p:nvPr/>
          </p:nvSpPr>
          <p:spPr bwMode="auto">
            <a:xfrm>
              <a:off x="4210" y="1920"/>
              <a:ext cx="654" cy="290"/>
            </a:xfrm>
            <a:custGeom>
              <a:avLst/>
              <a:gdLst/>
              <a:ahLst/>
              <a:cxnLst>
                <a:cxn ang="0">
                  <a:pos x="0" y="11"/>
                </a:cxn>
                <a:cxn ang="0">
                  <a:pos x="0" y="153"/>
                </a:cxn>
                <a:cxn ang="0">
                  <a:pos x="218" y="289"/>
                </a:cxn>
                <a:cxn ang="0">
                  <a:pos x="653" y="237"/>
                </a:cxn>
                <a:cxn ang="0">
                  <a:pos x="653" y="78"/>
                </a:cxn>
                <a:cxn ang="0">
                  <a:pos x="348" y="0"/>
                </a:cxn>
                <a:cxn ang="0">
                  <a:pos x="0" y="11"/>
                </a:cxn>
              </a:cxnLst>
              <a:rect l="0" t="0" r="r" b="b"/>
              <a:pathLst>
                <a:path w="654" h="290">
                  <a:moveTo>
                    <a:pt x="0" y="11"/>
                  </a:moveTo>
                  <a:lnTo>
                    <a:pt x="0" y="153"/>
                  </a:lnTo>
                  <a:lnTo>
                    <a:pt x="218" y="289"/>
                  </a:lnTo>
                  <a:lnTo>
                    <a:pt x="653" y="237"/>
                  </a:lnTo>
                  <a:lnTo>
                    <a:pt x="653" y="78"/>
                  </a:lnTo>
                  <a:lnTo>
                    <a:pt x="348" y="0"/>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66" name="Freeform 10"/>
            <p:cNvSpPr>
              <a:spLocks/>
            </p:cNvSpPr>
            <p:nvPr/>
          </p:nvSpPr>
          <p:spPr bwMode="auto">
            <a:xfrm>
              <a:off x="4210" y="1931"/>
              <a:ext cx="219" cy="279"/>
            </a:xfrm>
            <a:custGeom>
              <a:avLst/>
              <a:gdLst/>
              <a:ahLst/>
              <a:cxnLst>
                <a:cxn ang="0">
                  <a:pos x="0" y="0"/>
                </a:cxn>
                <a:cxn ang="0">
                  <a:pos x="218" y="104"/>
                </a:cxn>
                <a:cxn ang="0">
                  <a:pos x="218" y="278"/>
                </a:cxn>
                <a:cxn ang="0">
                  <a:pos x="0" y="142"/>
                </a:cxn>
                <a:cxn ang="0">
                  <a:pos x="0" y="0"/>
                </a:cxn>
              </a:cxnLst>
              <a:rect l="0" t="0" r="r" b="b"/>
              <a:pathLst>
                <a:path w="219" h="279">
                  <a:moveTo>
                    <a:pt x="0" y="0"/>
                  </a:moveTo>
                  <a:lnTo>
                    <a:pt x="218" y="104"/>
                  </a:lnTo>
                  <a:lnTo>
                    <a:pt x="218" y="278"/>
                  </a:lnTo>
                  <a:lnTo>
                    <a:pt x="0" y="142"/>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067" name="Freeform 11"/>
            <p:cNvSpPr>
              <a:spLocks/>
            </p:cNvSpPr>
            <p:nvPr/>
          </p:nvSpPr>
          <p:spPr bwMode="auto">
            <a:xfrm>
              <a:off x="4210" y="1931"/>
              <a:ext cx="219" cy="279"/>
            </a:xfrm>
            <a:custGeom>
              <a:avLst/>
              <a:gdLst/>
              <a:ahLst/>
              <a:cxnLst>
                <a:cxn ang="0">
                  <a:pos x="0" y="0"/>
                </a:cxn>
                <a:cxn ang="0">
                  <a:pos x="218" y="104"/>
                </a:cxn>
                <a:cxn ang="0">
                  <a:pos x="218" y="278"/>
                </a:cxn>
                <a:cxn ang="0">
                  <a:pos x="0" y="142"/>
                </a:cxn>
                <a:cxn ang="0">
                  <a:pos x="0" y="0"/>
                </a:cxn>
              </a:cxnLst>
              <a:rect l="0" t="0" r="r" b="b"/>
              <a:pathLst>
                <a:path w="219" h="279">
                  <a:moveTo>
                    <a:pt x="0" y="0"/>
                  </a:moveTo>
                  <a:lnTo>
                    <a:pt x="218" y="104"/>
                  </a:lnTo>
                  <a:lnTo>
                    <a:pt x="218" y="278"/>
                  </a:lnTo>
                  <a:lnTo>
                    <a:pt x="0" y="142"/>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68" name="Freeform 12"/>
            <p:cNvSpPr>
              <a:spLocks/>
            </p:cNvSpPr>
            <p:nvPr/>
          </p:nvSpPr>
          <p:spPr bwMode="auto">
            <a:xfrm>
              <a:off x="4403" y="1991"/>
              <a:ext cx="442" cy="208"/>
            </a:xfrm>
            <a:custGeom>
              <a:avLst/>
              <a:gdLst/>
              <a:ahLst/>
              <a:cxnLst>
                <a:cxn ang="0">
                  <a:pos x="0" y="203"/>
                </a:cxn>
                <a:cxn ang="0">
                  <a:pos x="0" y="32"/>
                </a:cxn>
                <a:cxn ang="0">
                  <a:pos x="433" y="0"/>
                </a:cxn>
                <a:cxn ang="0">
                  <a:pos x="441" y="2"/>
                </a:cxn>
                <a:cxn ang="0">
                  <a:pos x="8" y="36"/>
                </a:cxn>
                <a:cxn ang="0">
                  <a:pos x="8" y="207"/>
                </a:cxn>
                <a:cxn ang="0">
                  <a:pos x="0" y="203"/>
                </a:cxn>
              </a:cxnLst>
              <a:rect l="0" t="0" r="r" b="b"/>
              <a:pathLst>
                <a:path w="442" h="208">
                  <a:moveTo>
                    <a:pt x="0" y="203"/>
                  </a:moveTo>
                  <a:lnTo>
                    <a:pt x="0" y="32"/>
                  </a:lnTo>
                  <a:lnTo>
                    <a:pt x="433" y="0"/>
                  </a:lnTo>
                  <a:lnTo>
                    <a:pt x="441" y="2"/>
                  </a:lnTo>
                  <a:lnTo>
                    <a:pt x="8" y="36"/>
                  </a:lnTo>
                  <a:lnTo>
                    <a:pt x="8" y="207"/>
                  </a:lnTo>
                  <a:lnTo>
                    <a:pt x="0" y="203"/>
                  </a:lnTo>
                </a:path>
              </a:pathLst>
            </a:custGeom>
            <a:solidFill>
              <a:srgbClr val="000000"/>
            </a:solidFill>
            <a:ln w="9525" cap="rnd">
              <a:noFill/>
              <a:round/>
              <a:headEnd type="none" w="sm" len="sm"/>
              <a:tailEnd type="none" w="sm" len="sm"/>
            </a:ln>
            <a:effectLst/>
          </p:spPr>
          <p:txBody>
            <a:bodyPr/>
            <a:lstStyle/>
            <a:p>
              <a:endParaRPr lang="en-US"/>
            </a:p>
          </p:txBody>
        </p:sp>
        <p:sp>
          <p:nvSpPr>
            <p:cNvPr id="45069" name="Freeform 13"/>
            <p:cNvSpPr>
              <a:spLocks/>
            </p:cNvSpPr>
            <p:nvPr/>
          </p:nvSpPr>
          <p:spPr bwMode="auto">
            <a:xfrm>
              <a:off x="4403" y="1991"/>
              <a:ext cx="442" cy="208"/>
            </a:xfrm>
            <a:custGeom>
              <a:avLst/>
              <a:gdLst/>
              <a:ahLst/>
              <a:cxnLst>
                <a:cxn ang="0">
                  <a:pos x="0" y="203"/>
                </a:cxn>
                <a:cxn ang="0">
                  <a:pos x="0" y="32"/>
                </a:cxn>
                <a:cxn ang="0">
                  <a:pos x="433" y="0"/>
                </a:cxn>
                <a:cxn ang="0">
                  <a:pos x="441" y="2"/>
                </a:cxn>
                <a:cxn ang="0">
                  <a:pos x="8" y="36"/>
                </a:cxn>
                <a:cxn ang="0">
                  <a:pos x="8" y="207"/>
                </a:cxn>
                <a:cxn ang="0">
                  <a:pos x="0" y="203"/>
                </a:cxn>
              </a:cxnLst>
              <a:rect l="0" t="0" r="r" b="b"/>
              <a:pathLst>
                <a:path w="442" h="208">
                  <a:moveTo>
                    <a:pt x="0" y="203"/>
                  </a:moveTo>
                  <a:lnTo>
                    <a:pt x="0" y="32"/>
                  </a:lnTo>
                  <a:lnTo>
                    <a:pt x="433" y="0"/>
                  </a:lnTo>
                  <a:lnTo>
                    <a:pt x="441" y="2"/>
                  </a:lnTo>
                  <a:lnTo>
                    <a:pt x="8" y="36"/>
                  </a:lnTo>
                  <a:lnTo>
                    <a:pt x="8" y="207"/>
                  </a:lnTo>
                  <a:lnTo>
                    <a:pt x="0" y="20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0" name="Freeform 14"/>
            <p:cNvSpPr>
              <a:spLocks/>
            </p:cNvSpPr>
            <p:nvPr/>
          </p:nvSpPr>
          <p:spPr bwMode="auto">
            <a:xfrm>
              <a:off x="4618" y="2062"/>
              <a:ext cx="198" cy="79"/>
            </a:xfrm>
            <a:custGeom>
              <a:avLst/>
              <a:gdLst/>
              <a:ahLst/>
              <a:cxnLst>
                <a:cxn ang="0">
                  <a:pos x="0" y="21"/>
                </a:cxn>
                <a:cxn ang="0">
                  <a:pos x="0" y="78"/>
                </a:cxn>
                <a:cxn ang="0">
                  <a:pos x="197" y="57"/>
                </a:cxn>
                <a:cxn ang="0">
                  <a:pos x="197" y="0"/>
                </a:cxn>
                <a:cxn ang="0">
                  <a:pos x="0" y="21"/>
                </a:cxn>
              </a:cxnLst>
              <a:rect l="0" t="0" r="r" b="b"/>
              <a:pathLst>
                <a:path w="198" h="79">
                  <a:moveTo>
                    <a:pt x="0" y="21"/>
                  </a:moveTo>
                  <a:lnTo>
                    <a:pt x="0" y="78"/>
                  </a:lnTo>
                  <a:lnTo>
                    <a:pt x="197" y="57"/>
                  </a:lnTo>
                  <a:lnTo>
                    <a:pt x="197" y="0"/>
                  </a:lnTo>
                  <a:lnTo>
                    <a:pt x="0" y="21"/>
                  </a:lnTo>
                </a:path>
              </a:pathLst>
            </a:custGeom>
            <a:solidFill>
              <a:srgbClr val="000000"/>
            </a:solidFill>
            <a:ln w="9525" cap="rnd">
              <a:noFill/>
              <a:round/>
              <a:headEnd type="none" w="sm" len="sm"/>
              <a:tailEnd type="none" w="sm" len="sm"/>
            </a:ln>
            <a:effectLst/>
          </p:spPr>
          <p:txBody>
            <a:bodyPr/>
            <a:lstStyle/>
            <a:p>
              <a:endParaRPr lang="en-US"/>
            </a:p>
          </p:txBody>
        </p:sp>
        <p:sp>
          <p:nvSpPr>
            <p:cNvPr id="45071" name="Freeform 15"/>
            <p:cNvSpPr>
              <a:spLocks/>
            </p:cNvSpPr>
            <p:nvPr/>
          </p:nvSpPr>
          <p:spPr bwMode="auto">
            <a:xfrm>
              <a:off x="4618" y="2062"/>
              <a:ext cx="198" cy="79"/>
            </a:xfrm>
            <a:custGeom>
              <a:avLst/>
              <a:gdLst/>
              <a:ahLst/>
              <a:cxnLst>
                <a:cxn ang="0">
                  <a:pos x="0" y="21"/>
                </a:cxn>
                <a:cxn ang="0">
                  <a:pos x="0" y="78"/>
                </a:cxn>
                <a:cxn ang="0">
                  <a:pos x="197" y="57"/>
                </a:cxn>
                <a:cxn ang="0">
                  <a:pos x="197" y="0"/>
                </a:cxn>
                <a:cxn ang="0">
                  <a:pos x="0" y="21"/>
                </a:cxn>
              </a:cxnLst>
              <a:rect l="0" t="0" r="r" b="b"/>
              <a:pathLst>
                <a:path w="198" h="79">
                  <a:moveTo>
                    <a:pt x="0" y="21"/>
                  </a:moveTo>
                  <a:lnTo>
                    <a:pt x="0" y="78"/>
                  </a:lnTo>
                  <a:lnTo>
                    <a:pt x="197" y="57"/>
                  </a:lnTo>
                  <a:lnTo>
                    <a:pt x="197" y="0"/>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2" name="Freeform 16"/>
            <p:cNvSpPr>
              <a:spLocks/>
            </p:cNvSpPr>
            <p:nvPr/>
          </p:nvSpPr>
          <p:spPr bwMode="auto">
            <a:xfrm>
              <a:off x="4631" y="2104"/>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3" name="Freeform 17"/>
            <p:cNvSpPr>
              <a:spLocks/>
            </p:cNvSpPr>
            <p:nvPr/>
          </p:nvSpPr>
          <p:spPr bwMode="auto">
            <a:xfrm>
              <a:off x="4652" y="2100"/>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4" name="Freeform 18"/>
            <p:cNvSpPr>
              <a:spLocks/>
            </p:cNvSpPr>
            <p:nvPr/>
          </p:nvSpPr>
          <p:spPr bwMode="auto">
            <a:xfrm>
              <a:off x="4671" y="2098"/>
              <a:ext cx="13" cy="5"/>
            </a:xfrm>
            <a:custGeom>
              <a:avLst/>
              <a:gdLst/>
              <a:ahLst/>
              <a:cxnLst>
                <a:cxn ang="0">
                  <a:pos x="0" y="0"/>
                </a:cxn>
                <a:cxn ang="0">
                  <a:pos x="0" y="4"/>
                </a:cxn>
                <a:cxn ang="0">
                  <a:pos x="12" y="4"/>
                </a:cxn>
              </a:cxnLst>
              <a:rect l="0" t="0" r="r" b="b"/>
              <a:pathLst>
                <a:path w="13" h="5">
                  <a:moveTo>
                    <a:pt x="0" y="0"/>
                  </a:moveTo>
                  <a:lnTo>
                    <a:pt x="0" y="4"/>
                  </a:lnTo>
                  <a:lnTo>
                    <a:pt x="12"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5" name="Freeform 19"/>
            <p:cNvSpPr>
              <a:spLocks/>
            </p:cNvSpPr>
            <p:nvPr/>
          </p:nvSpPr>
          <p:spPr bwMode="auto">
            <a:xfrm>
              <a:off x="4693" y="2096"/>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6" name="Freeform 20"/>
            <p:cNvSpPr>
              <a:spLocks/>
            </p:cNvSpPr>
            <p:nvPr/>
          </p:nvSpPr>
          <p:spPr bwMode="auto">
            <a:xfrm>
              <a:off x="4714" y="2094"/>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7" name="Freeform 21"/>
            <p:cNvSpPr>
              <a:spLocks/>
            </p:cNvSpPr>
            <p:nvPr/>
          </p:nvSpPr>
          <p:spPr bwMode="auto">
            <a:xfrm>
              <a:off x="4735" y="2092"/>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8" name="Freeform 22"/>
            <p:cNvSpPr>
              <a:spLocks/>
            </p:cNvSpPr>
            <p:nvPr/>
          </p:nvSpPr>
          <p:spPr bwMode="auto">
            <a:xfrm>
              <a:off x="4754" y="2090"/>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79" name="Freeform 23"/>
            <p:cNvSpPr>
              <a:spLocks/>
            </p:cNvSpPr>
            <p:nvPr/>
          </p:nvSpPr>
          <p:spPr bwMode="auto">
            <a:xfrm>
              <a:off x="4775" y="2088"/>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0" name="Freeform 24"/>
            <p:cNvSpPr>
              <a:spLocks/>
            </p:cNvSpPr>
            <p:nvPr/>
          </p:nvSpPr>
          <p:spPr bwMode="auto">
            <a:xfrm>
              <a:off x="4796" y="2085"/>
              <a:ext cx="11" cy="6"/>
            </a:xfrm>
            <a:custGeom>
              <a:avLst/>
              <a:gdLst/>
              <a:ahLst/>
              <a:cxnLst>
                <a:cxn ang="0">
                  <a:pos x="0" y="0"/>
                </a:cxn>
                <a:cxn ang="0">
                  <a:pos x="0" y="5"/>
                </a:cxn>
                <a:cxn ang="0">
                  <a:pos x="10" y="3"/>
                </a:cxn>
              </a:cxnLst>
              <a:rect l="0" t="0" r="r" b="b"/>
              <a:pathLst>
                <a:path w="11" h="6">
                  <a:moveTo>
                    <a:pt x="0" y="0"/>
                  </a:moveTo>
                  <a:lnTo>
                    <a:pt x="0" y="5"/>
                  </a:lnTo>
                  <a:lnTo>
                    <a:pt x="10"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1" name="Freeform 25"/>
            <p:cNvSpPr>
              <a:spLocks/>
            </p:cNvSpPr>
            <p:nvPr/>
          </p:nvSpPr>
          <p:spPr bwMode="auto">
            <a:xfrm>
              <a:off x="4631" y="2092"/>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2" name="Freeform 26"/>
            <p:cNvSpPr>
              <a:spLocks/>
            </p:cNvSpPr>
            <p:nvPr/>
          </p:nvSpPr>
          <p:spPr bwMode="auto">
            <a:xfrm>
              <a:off x="4652" y="2090"/>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3" name="Freeform 27"/>
            <p:cNvSpPr>
              <a:spLocks/>
            </p:cNvSpPr>
            <p:nvPr/>
          </p:nvSpPr>
          <p:spPr bwMode="auto">
            <a:xfrm>
              <a:off x="4671" y="2088"/>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4" name="Freeform 28"/>
            <p:cNvSpPr>
              <a:spLocks/>
            </p:cNvSpPr>
            <p:nvPr/>
          </p:nvSpPr>
          <p:spPr bwMode="auto">
            <a:xfrm>
              <a:off x="4693" y="2087"/>
              <a:ext cx="12" cy="4"/>
            </a:xfrm>
            <a:custGeom>
              <a:avLst/>
              <a:gdLst/>
              <a:ahLst/>
              <a:cxnLst>
                <a:cxn ang="0">
                  <a:pos x="0" y="0"/>
                </a:cxn>
                <a:cxn ang="0">
                  <a:pos x="0" y="3"/>
                </a:cxn>
                <a:cxn ang="0">
                  <a:pos x="11" y="1"/>
                </a:cxn>
              </a:cxnLst>
              <a:rect l="0" t="0" r="r" b="b"/>
              <a:pathLst>
                <a:path w="12" h="4">
                  <a:moveTo>
                    <a:pt x="0" y="0"/>
                  </a:moveTo>
                  <a:lnTo>
                    <a:pt x="0" y="3"/>
                  </a:lnTo>
                  <a:lnTo>
                    <a:pt x="11" y="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5" name="Freeform 29"/>
            <p:cNvSpPr>
              <a:spLocks/>
            </p:cNvSpPr>
            <p:nvPr/>
          </p:nvSpPr>
          <p:spPr bwMode="auto">
            <a:xfrm>
              <a:off x="4714" y="2083"/>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6" name="Freeform 30"/>
            <p:cNvSpPr>
              <a:spLocks/>
            </p:cNvSpPr>
            <p:nvPr/>
          </p:nvSpPr>
          <p:spPr bwMode="auto">
            <a:xfrm>
              <a:off x="4735" y="2081"/>
              <a:ext cx="10" cy="5"/>
            </a:xfrm>
            <a:custGeom>
              <a:avLst/>
              <a:gdLst/>
              <a:ahLst/>
              <a:cxnLst>
                <a:cxn ang="0">
                  <a:pos x="0" y="0"/>
                </a:cxn>
                <a:cxn ang="0">
                  <a:pos x="0" y="4"/>
                </a:cxn>
                <a:cxn ang="0">
                  <a:pos x="9" y="4"/>
                </a:cxn>
              </a:cxnLst>
              <a:rect l="0" t="0" r="r" b="b"/>
              <a:pathLst>
                <a:path w="10" h="5">
                  <a:moveTo>
                    <a:pt x="0" y="0"/>
                  </a:moveTo>
                  <a:lnTo>
                    <a:pt x="0" y="4"/>
                  </a:lnTo>
                  <a:lnTo>
                    <a:pt x="9"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7" name="Freeform 31"/>
            <p:cNvSpPr>
              <a:spLocks/>
            </p:cNvSpPr>
            <p:nvPr/>
          </p:nvSpPr>
          <p:spPr bwMode="auto">
            <a:xfrm>
              <a:off x="4754" y="2079"/>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8" name="Freeform 32"/>
            <p:cNvSpPr>
              <a:spLocks/>
            </p:cNvSpPr>
            <p:nvPr/>
          </p:nvSpPr>
          <p:spPr bwMode="auto">
            <a:xfrm>
              <a:off x="4775" y="2077"/>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89" name="Freeform 33"/>
            <p:cNvSpPr>
              <a:spLocks/>
            </p:cNvSpPr>
            <p:nvPr/>
          </p:nvSpPr>
          <p:spPr bwMode="auto">
            <a:xfrm>
              <a:off x="4796" y="2075"/>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0" name="Freeform 34"/>
            <p:cNvSpPr>
              <a:spLocks/>
            </p:cNvSpPr>
            <p:nvPr/>
          </p:nvSpPr>
          <p:spPr bwMode="auto">
            <a:xfrm>
              <a:off x="4618" y="2010"/>
              <a:ext cx="198" cy="74"/>
            </a:xfrm>
            <a:custGeom>
              <a:avLst/>
              <a:gdLst/>
              <a:ahLst/>
              <a:cxnLst>
                <a:cxn ang="0">
                  <a:pos x="0" y="17"/>
                </a:cxn>
                <a:cxn ang="0">
                  <a:pos x="197" y="0"/>
                </a:cxn>
                <a:cxn ang="0">
                  <a:pos x="197" y="52"/>
                </a:cxn>
                <a:cxn ang="0">
                  <a:pos x="0" y="73"/>
                </a:cxn>
                <a:cxn ang="0">
                  <a:pos x="0" y="17"/>
                </a:cxn>
              </a:cxnLst>
              <a:rect l="0" t="0" r="r" b="b"/>
              <a:pathLst>
                <a:path w="198" h="74">
                  <a:moveTo>
                    <a:pt x="0" y="17"/>
                  </a:moveTo>
                  <a:lnTo>
                    <a:pt x="197" y="0"/>
                  </a:lnTo>
                  <a:lnTo>
                    <a:pt x="197" y="52"/>
                  </a:lnTo>
                  <a:lnTo>
                    <a:pt x="0" y="73"/>
                  </a:lnTo>
                  <a:lnTo>
                    <a:pt x="0"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1" name="Freeform 35"/>
            <p:cNvSpPr>
              <a:spLocks/>
            </p:cNvSpPr>
            <p:nvPr/>
          </p:nvSpPr>
          <p:spPr bwMode="auto">
            <a:xfrm>
              <a:off x="4631" y="2020"/>
              <a:ext cx="174" cy="52"/>
            </a:xfrm>
            <a:custGeom>
              <a:avLst/>
              <a:gdLst/>
              <a:ahLst/>
              <a:cxnLst>
                <a:cxn ang="0">
                  <a:pos x="0" y="21"/>
                </a:cxn>
                <a:cxn ang="0">
                  <a:pos x="58" y="15"/>
                </a:cxn>
                <a:cxn ang="0">
                  <a:pos x="58" y="11"/>
                </a:cxn>
                <a:cxn ang="0">
                  <a:pos x="58" y="9"/>
                </a:cxn>
                <a:cxn ang="0">
                  <a:pos x="58" y="7"/>
                </a:cxn>
                <a:cxn ang="0">
                  <a:pos x="58" y="5"/>
                </a:cxn>
                <a:cxn ang="0">
                  <a:pos x="60" y="5"/>
                </a:cxn>
                <a:cxn ang="0">
                  <a:pos x="60" y="3"/>
                </a:cxn>
                <a:cxn ang="0">
                  <a:pos x="62" y="3"/>
                </a:cxn>
                <a:cxn ang="0">
                  <a:pos x="63" y="3"/>
                </a:cxn>
                <a:cxn ang="0">
                  <a:pos x="65" y="1"/>
                </a:cxn>
                <a:cxn ang="0">
                  <a:pos x="102" y="0"/>
                </a:cxn>
                <a:cxn ang="0">
                  <a:pos x="104" y="0"/>
                </a:cxn>
                <a:cxn ang="0">
                  <a:pos x="106" y="0"/>
                </a:cxn>
                <a:cxn ang="0">
                  <a:pos x="107" y="1"/>
                </a:cxn>
                <a:cxn ang="0">
                  <a:pos x="109" y="3"/>
                </a:cxn>
                <a:cxn ang="0">
                  <a:pos x="109" y="5"/>
                </a:cxn>
                <a:cxn ang="0">
                  <a:pos x="109" y="7"/>
                </a:cxn>
                <a:cxn ang="0">
                  <a:pos x="109" y="11"/>
                </a:cxn>
                <a:cxn ang="0">
                  <a:pos x="173" y="5"/>
                </a:cxn>
                <a:cxn ang="0">
                  <a:pos x="173" y="15"/>
                </a:cxn>
                <a:cxn ang="0">
                  <a:pos x="109" y="21"/>
                </a:cxn>
                <a:cxn ang="0">
                  <a:pos x="109" y="36"/>
                </a:cxn>
                <a:cxn ang="0">
                  <a:pos x="109" y="38"/>
                </a:cxn>
                <a:cxn ang="0">
                  <a:pos x="107" y="40"/>
                </a:cxn>
                <a:cxn ang="0">
                  <a:pos x="107" y="42"/>
                </a:cxn>
                <a:cxn ang="0">
                  <a:pos x="107" y="44"/>
                </a:cxn>
                <a:cxn ang="0">
                  <a:pos x="106" y="45"/>
                </a:cxn>
                <a:cxn ang="0">
                  <a:pos x="104" y="45"/>
                </a:cxn>
                <a:cxn ang="0">
                  <a:pos x="102" y="47"/>
                </a:cxn>
                <a:cxn ang="0">
                  <a:pos x="100" y="47"/>
                </a:cxn>
                <a:cxn ang="0">
                  <a:pos x="67" y="51"/>
                </a:cxn>
                <a:cxn ang="0">
                  <a:pos x="65" y="51"/>
                </a:cxn>
                <a:cxn ang="0">
                  <a:pos x="63" y="51"/>
                </a:cxn>
                <a:cxn ang="0">
                  <a:pos x="62" y="49"/>
                </a:cxn>
                <a:cxn ang="0">
                  <a:pos x="60" y="49"/>
                </a:cxn>
                <a:cxn ang="0">
                  <a:pos x="60" y="47"/>
                </a:cxn>
                <a:cxn ang="0">
                  <a:pos x="58" y="45"/>
                </a:cxn>
                <a:cxn ang="0">
                  <a:pos x="58" y="44"/>
                </a:cxn>
                <a:cxn ang="0">
                  <a:pos x="58" y="42"/>
                </a:cxn>
                <a:cxn ang="0">
                  <a:pos x="58" y="26"/>
                </a:cxn>
                <a:cxn ang="0">
                  <a:pos x="0" y="32"/>
                </a:cxn>
                <a:cxn ang="0">
                  <a:pos x="0" y="21"/>
                </a:cxn>
              </a:cxnLst>
              <a:rect l="0" t="0" r="r" b="b"/>
              <a:pathLst>
                <a:path w="174" h="52">
                  <a:moveTo>
                    <a:pt x="0" y="21"/>
                  </a:moveTo>
                  <a:lnTo>
                    <a:pt x="58" y="15"/>
                  </a:lnTo>
                  <a:lnTo>
                    <a:pt x="58" y="11"/>
                  </a:lnTo>
                  <a:lnTo>
                    <a:pt x="58" y="9"/>
                  </a:lnTo>
                  <a:lnTo>
                    <a:pt x="58" y="7"/>
                  </a:lnTo>
                  <a:lnTo>
                    <a:pt x="58" y="5"/>
                  </a:lnTo>
                  <a:lnTo>
                    <a:pt x="60" y="5"/>
                  </a:lnTo>
                  <a:lnTo>
                    <a:pt x="60" y="3"/>
                  </a:lnTo>
                  <a:lnTo>
                    <a:pt x="62" y="3"/>
                  </a:lnTo>
                  <a:lnTo>
                    <a:pt x="63" y="3"/>
                  </a:lnTo>
                  <a:lnTo>
                    <a:pt x="65" y="1"/>
                  </a:lnTo>
                  <a:lnTo>
                    <a:pt x="102" y="0"/>
                  </a:lnTo>
                  <a:lnTo>
                    <a:pt x="104" y="0"/>
                  </a:lnTo>
                  <a:lnTo>
                    <a:pt x="106" y="0"/>
                  </a:lnTo>
                  <a:lnTo>
                    <a:pt x="107" y="1"/>
                  </a:lnTo>
                  <a:lnTo>
                    <a:pt x="109" y="3"/>
                  </a:lnTo>
                  <a:lnTo>
                    <a:pt x="109" y="5"/>
                  </a:lnTo>
                  <a:lnTo>
                    <a:pt x="109" y="7"/>
                  </a:lnTo>
                  <a:lnTo>
                    <a:pt x="109" y="11"/>
                  </a:lnTo>
                  <a:lnTo>
                    <a:pt x="173" y="5"/>
                  </a:lnTo>
                  <a:lnTo>
                    <a:pt x="173" y="15"/>
                  </a:lnTo>
                  <a:lnTo>
                    <a:pt x="109" y="21"/>
                  </a:lnTo>
                  <a:lnTo>
                    <a:pt x="109" y="36"/>
                  </a:lnTo>
                  <a:lnTo>
                    <a:pt x="109" y="38"/>
                  </a:lnTo>
                  <a:lnTo>
                    <a:pt x="107" y="40"/>
                  </a:lnTo>
                  <a:lnTo>
                    <a:pt x="107" y="42"/>
                  </a:lnTo>
                  <a:lnTo>
                    <a:pt x="107" y="44"/>
                  </a:lnTo>
                  <a:lnTo>
                    <a:pt x="106" y="45"/>
                  </a:lnTo>
                  <a:lnTo>
                    <a:pt x="104" y="45"/>
                  </a:lnTo>
                  <a:lnTo>
                    <a:pt x="102" y="47"/>
                  </a:lnTo>
                  <a:lnTo>
                    <a:pt x="100" y="47"/>
                  </a:lnTo>
                  <a:lnTo>
                    <a:pt x="67" y="51"/>
                  </a:lnTo>
                  <a:lnTo>
                    <a:pt x="65" y="51"/>
                  </a:lnTo>
                  <a:lnTo>
                    <a:pt x="63" y="51"/>
                  </a:lnTo>
                  <a:lnTo>
                    <a:pt x="62" y="49"/>
                  </a:lnTo>
                  <a:lnTo>
                    <a:pt x="60" y="49"/>
                  </a:lnTo>
                  <a:lnTo>
                    <a:pt x="60" y="47"/>
                  </a:lnTo>
                  <a:lnTo>
                    <a:pt x="58" y="45"/>
                  </a:lnTo>
                  <a:lnTo>
                    <a:pt x="58" y="44"/>
                  </a:lnTo>
                  <a:lnTo>
                    <a:pt x="58" y="42"/>
                  </a:lnTo>
                  <a:lnTo>
                    <a:pt x="58" y="26"/>
                  </a:lnTo>
                  <a:lnTo>
                    <a:pt x="0" y="32"/>
                  </a:lnTo>
                  <a:lnTo>
                    <a:pt x="0" y="21"/>
                  </a:lnTo>
                </a:path>
              </a:pathLst>
            </a:custGeom>
            <a:solidFill>
              <a:srgbClr val="B7B2A5"/>
            </a:solidFill>
            <a:ln w="9525" cap="rnd">
              <a:noFill/>
              <a:round/>
              <a:headEnd type="none" w="sm" len="sm"/>
              <a:tailEnd type="none" w="sm" len="sm"/>
            </a:ln>
            <a:effectLst/>
          </p:spPr>
          <p:txBody>
            <a:bodyPr/>
            <a:lstStyle/>
            <a:p>
              <a:endParaRPr lang="en-US"/>
            </a:p>
          </p:txBody>
        </p:sp>
        <p:sp>
          <p:nvSpPr>
            <p:cNvPr id="45092" name="Freeform 36"/>
            <p:cNvSpPr>
              <a:spLocks/>
            </p:cNvSpPr>
            <p:nvPr/>
          </p:nvSpPr>
          <p:spPr bwMode="auto">
            <a:xfrm>
              <a:off x="4631" y="2020"/>
              <a:ext cx="174" cy="52"/>
            </a:xfrm>
            <a:custGeom>
              <a:avLst/>
              <a:gdLst/>
              <a:ahLst/>
              <a:cxnLst>
                <a:cxn ang="0">
                  <a:pos x="0" y="21"/>
                </a:cxn>
                <a:cxn ang="0">
                  <a:pos x="58" y="15"/>
                </a:cxn>
                <a:cxn ang="0">
                  <a:pos x="58" y="11"/>
                </a:cxn>
                <a:cxn ang="0">
                  <a:pos x="58" y="9"/>
                </a:cxn>
                <a:cxn ang="0">
                  <a:pos x="58" y="7"/>
                </a:cxn>
                <a:cxn ang="0">
                  <a:pos x="58" y="5"/>
                </a:cxn>
                <a:cxn ang="0">
                  <a:pos x="60" y="5"/>
                </a:cxn>
                <a:cxn ang="0">
                  <a:pos x="60" y="3"/>
                </a:cxn>
                <a:cxn ang="0">
                  <a:pos x="62" y="3"/>
                </a:cxn>
                <a:cxn ang="0">
                  <a:pos x="63" y="3"/>
                </a:cxn>
                <a:cxn ang="0">
                  <a:pos x="65" y="1"/>
                </a:cxn>
                <a:cxn ang="0">
                  <a:pos x="102" y="0"/>
                </a:cxn>
                <a:cxn ang="0">
                  <a:pos x="104" y="0"/>
                </a:cxn>
                <a:cxn ang="0">
                  <a:pos x="106" y="0"/>
                </a:cxn>
                <a:cxn ang="0">
                  <a:pos x="107" y="1"/>
                </a:cxn>
                <a:cxn ang="0">
                  <a:pos x="109" y="3"/>
                </a:cxn>
                <a:cxn ang="0">
                  <a:pos x="109" y="5"/>
                </a:cxn>
                <a:cxn ang="0">
                  <a:pos x="109" y="7"/>
                </a:cxn>
                <a:cxn ang="0">
                  <a:pos x="109" y="11"/>
                </a:cxn>
                <a:cxn ang="0">
                  <a:pos x="173" y="5"/>
                </a:cxn>
                <a:cxn ang="0">
                  <a:pos x="173" y="15"/>
                </a:cxn>
                <a:cxn ang="0">
                  <a:pos x="109" y="21"/>
                </a:cxn>
                <a:cxn ang="0">
                  <a:pos x="109" y="36"/>
                </a:cxn>
                <a:cxn ang="0">
                  <a:pos x="109" y="38"/>
                </a:cxn>
                <a:cxn ang="0">
                  <a:pos x="107" y="40"/>
                </a:cxn>
                <a:cxn ang="0">
                  <a:pos x="107" y="42"/>
                </a:cxn>
                <a:cxn ang="0">
                  <a:pos x="107" y="44"/>
                </a:cxn>
                <a:cxn ang="0">
                  <a:pos x="106" y="45"/>
                </a:cxn>
                <a:cxn ang="0">
                  <a:pos x="104" y="45"/>
                </a:cxn>
                <a:cxn ang="0">
                  <a:pos x="102" y="47"/>
                </a:cxn>
                <a:cxn ang="0">
                  <a:pos x="100" y="47"/>
                </a:cxn>
                <a:cxn ang="0">
                  <a:pos x="67" y="51"/>
                </a:cxn>
                <a:cxn ang="0">
                  <a:pos x="65" y="51"/>
                </a:cxn>
                <a:cxn ang="0">
                  <a:pos x="63" y="51"/>
                </a:cxn>
                <a:cxn ang="0">
                  <a:pos x="62" y="49"/>
                </a:cxn>
                <a:cxn ang="0">
                  <a:pos x="60" y="49"/>
                </a:cxn>
                <a:cxn ang="0">
                  <a:pos x="60" y="47"/>
                </a:cxn>
                <a:cxn ang="0">
                  <a:pos x="58" y="45"/>
                </a:cxn>
                <a:cxn ang="0">
                  <a:pos x="58" y="44"/>
                </a:cxn>
                <a:cxn ang="0">
                  <a:pos x="58" y="42"/>
                </a:cxn>
                <a:cxn ang="0">
                  <a:pos x="58" y="26"/>
                </a:cxn>
                <a:cxn ang="0">
                  <a:pos x="0" y="32"/>
                </a:cxn>
                <a:cxn ang="0">
                  <a:pos x="0" y="21"/>
                </a:cxn>
              </a:cxnLst>
              <a:rect l="0" t="0" r="r" b="b"/>
              <a:pathLst>
                <a:path w="174" h="52">
                  <a:moveTo>
                    <a:pt x="0" y="21"/>
                  </a:moveTo>
                  <a:lnTo>
                    <a:pt x="58" y="15"/>
                  </a:lnTo>
                  <a:lnTo>
                    <a:pt x="58" y="11"/>
                  </a:lnTo>
                  <a:lnTo>
                    <a:pt x="58" y="9"/>
                  </a:lnTo>
                  <a:lnTo>
                    <a:pt x="58" y="7"/>
                  </a:lnTo>
                  <a:lnTo>
                    <a:pt x="58" y="5"/>
                  </a:lnTo>
                  <a:lnTo>
                    <a:pt x="60" y="5"/>
                  </a:lnTo>
                  <a:lnTo>
                    <a:pt x="60" y="3"/>
                  </a:lnTo>
                  <a:lnTo>
                    <a:pt x="62" y="3"/>
                  </a:lnTo>
                  <a:lnTo>
                    <a:pt x="63" y="3"/>
                  </a:lnTo>
                  <a:lnTo>
                    <a:pt x="65" y="1"/>
                  </a:lnTo>
                  <a:lnTo>
                    <a:pt x="102" y="0"/>
                  </a:lnTo>
                  <a:lnTo>
                    <a:pt x="104" y="0"/>
                  </a:lnTo>
                  <a:lnTo>
                    <a:pt x="106" y="0"/>
                  </a:lnTo>
                  <a:lnTo>
                    <a:pt x="107" y="1"/>
                  </a:lnTo>
                  <a:lnTo>
                    <a:pt x="109" y="3"/>
                  </a:lnTo>
                  <a:lnTo>
                    <a:pt x="109" y="5"/>
                  </a:lnTo>
                  <a:lnTo>
                    <a:pt x="109" y="7"/>
                  </a:lnTo>
                  <a:lnTo>
                    <a:pt x="109" y="11"/>
                  </a:lnTo>
                  <a:lnTo>
                    <a:pt x="173" y="5"/>
                  </a:lnTo>
                  <a:lnTo>
                    <a:pt x="173" y="15"/>
                  </a:lnTo>
                  <a:lnTo>
                    <a:pt x="109" y="21"/>
                  </a:lnTo>
                  <a:lnTo>
                    <a:pt x="109" y="36"/>
                  </a:lnTo>
                  <a:lnTo>
                    <a:pt x="109" y="38"/>
                  </a:lnTo>
                  <a:lnTo>
                    <a:pt x="107" y="40"/>
                  </a:lnTo>
                  <a:lnTo>
                    <a:pt x="107" y="42"/>
                  </a:lnTo>
                  <a:lnTo>
                    <a:pt x="107" y="44"/>
                  </a:lnTo>
                  <a:lnTo>
                    <a:pt x="106" y="45"/>
                  </a:lnTo>
                  <a:lnTo>
                    <a:pt x="104" y="45"/>
                  </a:lnTo>
                  <a:lnTo>
                    <a:pt x="102" y="47"/>
                  </a:lnTo>
                  <a:lnTo>
                    <a:pt x="100" y="47"/>
                  </a:lnTo>
                  <a:lnTo>
                    <a:pt x="67" y="51"/>
                  </a:lnTo>
                  <a:lnTo>
                    <a:pt x="65" y="51"/>
                  </a:lnTo>
                  <a:lnTo>
                    <a:pt x="63" y="51"/>
                  </a:lnTo>
                  <a:lnTo>
                    <a:pt x="62" y="49"/>
                  </a:lnTo>
                  <a:lnTo>
                    <a:pt x="60" y="49"/>
                  </a:lnTo>
                  <a:lnTo>
                    <a:pt x="60" y="47"/>
                  </a:lnTo>
                  <a:lnTo>
                    <a:pt x="58" y="45"/>
                  </a:lnTo>
                  <a:lnTo>
                    <a:pt x="58" y="44"/>
                  </a:lnTo>
                  <a:lnTo>
                    <a:pt x="58" y="42"/>
                  </a:lnTo>
                  <a:lnTo>
                    <a:pt x="58" y="26"/>
                  </a:lnTo>
                  <a:lnTo>
                    <a:pt x="0" y="32"/>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3" name="Freeform 37"/>
            <p:cNvSpPr>
              <a:spLocks/>
            </p:cNvSpPr>
            <p:nvPr/>
          </p:nvSpPr>
          <p:spPr bwMode="auto">
            <a:xfrm>
              <a:off x="4690" y="2020"/>
              <a:ext cx="47" cy="51"/>
            </a:xfrm>
            <a:custGeom>
              <a:avLst/>
              <a:gdLst/>
              <a:ahLst/>
              <a:cxnLst>
                <a:cxn ang="0">
                  <a:pos x="0" y="10"/>
                </a:cxn>
                <a:cxn ang="0">
                  <a:pos x="0" y="43"/>
                </a:cxn>
                <a:cxn ang="0">
                  <a:pos x="0" y="47"/>
                </a:cxn>
                <a:cxn ang="0">
                  <a:pos x="0" y="50"/>
                </a:cxn>
                <a:cxn ang="0">
                  <a:pos x="38" y="43"/>
                </a:cxn>
                <a:cxn ang="0">
                  <a:pos x="46" y="43"/>
                </a:cxn>
                <a:cxn ang="0">
                  <a:pos x="46" y="40"/>
                </a:cxn>
                <a:cxn ang="0">
                  <a:pos x="46" y="37"/>
                </a:cxn>
                <a:cxn ang="0">
                  <a:pos x="46" y="4"/>
                </a:cxn>
                <a:cxn ang="0">
                  <a:pos x="46" y="0"/>
                </a:cxn>
                <a:cxn ang="0">
                  <a:pos x="7" y="0"/>
                </a:cxn>
                <a:cxn ang="0">
                  <a:pos x="7" y="4"/>
                </a:cxn>
                <a:cxn ang="0">
                  <a:pos x="0" y="4"/>
                </a:cxn>
                <a:cxn ang="0">
                  <a:pos x="0" y="7"/>
                </a:cxn>
                <a:cxn ang="0">
                  <a:pos x="0" y="10"/>
                </a:cxn>
              </a:cxnLst>
              <a:rect l="0" t="0" r="r" b="b"/>
              <a:pathLst>
                <a:path w="47" h="51">
                  <a:moveTo>
                    <a:pt x="0" y="10"/>
                  </a:moveTo>
                  <a:lnTo>
                    <a:pt x="0" y="43"/>
                  </a:lnTo>
                  <a:lnTo>
                    <a:pt x="0" y="47"/>
                  </a:lnTo>
                  <a:lnTo>
                    <a:pt x="0" y="50"/>
                  </a:lnTo>
                  <a:lnTo>
                    <a:pt x="38" y="43"/>
                  </a:lnTo>
                  <a:lnTo>
                    <a:pt x="46" y="43"/>
                  </a:lnTo>
                  <a:lnTo>
                    <a:pt x="46" y="40"/>
                  </a:lnTo>
                  <a:lnTo>
                    <a:pt x="46" y="37"/>
                  </a:lnTo>
                  <a:lnTo>
                    <a:pt x="46" y="4"/>
                  </a:lnTo>
                  <a:lnTo>
                    <a:pt x="46" y="0"/>
                  </a:lnTo>
                  <a:lnTo>
                    <a:pt x="7" y="0"/>
                  </a:lnTo>
                  <a:lnTo>
                    <a:pt x="7" y="4"/>
                  </a:lnTo>
                  <a:lnTo>
                    <a:pt x="0" y="4"/>
                  </a:lnTo>
                  <a:lnTo>
                    <a:pt x="0" y="7"/>
                  </a:lnTo>
                  <a:lnTo>
                    <a:pt x="0" y="10"/>
                  </a:lnTo>
                </a:path>
              </a:pathLst>
            </a:custGeom>
            <a:solidFill>
              <a:srgbClr val="F7F2E5"/>
            </a:solidFill>
            <a:ln w="9525" cap="rnd">
              <a:noFill/>
              <a:round/>
              <a:headEnd type="none" w="sm" len="sm"/>
              <a:tailEnd type="none" w="sm" len="sm"/>
            </a:ln>
            <a:effectLst/>
          </p:spPr>
          <p:txBody>
            <a:bodyPr/>
            <a:lstStyle/>
            <a:p>
              <a:endParaRPr lang="en-US"/>
            </a:p>
          </p:txBody>
        </p:sp>
        <p:sp>
          <p:nvSpPr>
            <p:cNvPr id="45094" name="Freeform 38"/>
            <p:cNvSpPr>
              <a:spLocks/>
            </p:cNvSpPr>
            <p:nvPr/>
          </p:nvSpPr>
          <p:spPr bwMode="auto">
            <a:xfrm>
              <a:off x="4689" y="2020"/>
              <a:ext cx="49" cy="50"/>
            </a:xfrm>
            <a:custGeom>
              <a:avLst/>
              <a:gdLst/>
              <a:ahLst/>
              <a:cxnLst>
                <a:cxn ang="0">
                  <a:pos x="0" y="9"/>
                </a:cxn>
                <a:cxn ang="0">
                  <a:pos x="0" y="44"/>
                </a:cxn>
                <a:cxn ang="0">
                  <a:pos x="0" y="45"/>
                </a:cxn>
                <a:cxn ang="0">
                  <a:pos x="0" y="47"/>
                </a:cxn>
                <a:cxn ang="0">
                  <a:pos x="2" y="47"/>
                </a:cxn>
                <a:cxn ang="0">
                  <a:pos x="2" y="49"/>
                </a:cxn>
                <a:cxn ang="0">
                  <a:pos x="42" y="45"/>
                </a:cxn>
                <a:cxn ang="0">
                  <a:pos x="44" y="45"/>
                </a:cxn>
                <a:cxn ang="0">
                  <a:pos x="46" y="44"/>
                </a:cxn>
                <a:cxn ang="0">
                  <a:pos x="48" y="42"/>
                </a:cxn>
                <a:cxn ang="0">
                  <a:pos x="48" y="40"/>
                </a:cxn>
                <a:cxn ang="0">
                  <a:pos x="48" y="38"/>
                </a:cxn>
                <a:cxn ang="0">
                  <a:pos x="48" y="3"/>
                </a:cxn>
                <a:cxn ang="0">
                  <a:pos x="48" y="1"/>
                </a:cxn>
                <a:cxn ang="0">
                  <a:pos x="48" y="0"/>
                </a:cxn>
                <a:cxn ang="0">
                  <a:pos x="46" y="0"/>
                </a:cxn>
                <a:cxn ang="0">
                  <a:pos x="44" y="0"/>
                </a:cxn>
                <a:cxn ang="0">
                  <a:pos x="9" y="1"/>
                </a:cxn>
                <a:cxn ang="0">
                  <a:pos x="7" y="1"/>
                </a:cxn>
                <a:cxn ang="0">
                  <a:pos x="5" y="3"/>
                </a:cxn>
                <a:cxn ang="0">
                  <a:pos x="4" y="3"/>
                </a:cxn>
                <a:cxn ang="0">
                  <a:pos x="2" y="3"/>
                </a:cxn>
                <a:cxn ang="0">
                  <a:pos x="2" y="5"/>
                </a:cxn>
                <a:cxn ang="0">
                  <a:pos x="0" y="7"/>
                </a:cxn>
                <a:cxn ang="0">
                  <a:pos x="0" y="9"/>
                </a:cxn>
              </a:cxnLst>
              <a:rect l="0" t="0" r="r" b="b"/>
              <a:pathLst>
                <a:path w="49" h="50">
                  <a:moveTo>
                    <a:pt x="0" y="9"/>
                  </a:moveTo>
                  <a:lnTo>
                    <a:pt x="0" y="44"/>
                  </a:lnTo>
                  <a:lnTo>
                    <a:pt x="0" y="45"/>
                  </a:lnTo>
                  <a:lnTo>
                    <a:pt x="0" y="47"/>
                  </a:lnTo>
                  <a:lnTo>
                    <a:pt x="2" y="47"/>
                  </a:lnTo>
                  <a:lnTo>
                    <a:pt x="2" y="49"/>
                  </a:lnTo>
                  <a:lnTo>
                    <a:pt x="42" y="45"/>
                  </a:lnTo>
                  <a:lnTo>
                    <a:pt x="44" y="45"/>
                  </a:lnTo>
                  <a:lnTo>
                    <a:pt x="46" y="44"/>
                  </a:lnTo>
                  <a:lnTo>
                    <a:pt x="48" y="42"/>
                  </a:lnTo>
                  <a:lnTo>
                    <a:pt x="48" y="40"/>
                  </a:lnTo>
                  <a:lnTo>
                    <a:pt x="48" y="38"/>
                  </a:lnTo>
                  <a:lnTo>
                    <a:pt x="48" y="3"/>
                  </a:lnTo>
                  <a:lnTo>
                    <a:pt x="48" y="1"/>
                  </a:lnTo>
                  <a:lnTo>
                    <a:pt x="48" y="0"/>
                  </a:lnTo>
                  <a:lnTo>
                    <a:pt x="46" y="0"/>
                  </a:lnTo>
                  <a:lnTo>
                    <a:pt x="44" y="0"/>
                  </a:lnTo>
                  <a:lnTo>
                    <a:pt x="9" y="1"/>
                  </a:lnTo>
                  <a:lnTo>
                    <a:pt x="7" y="1"/>
                  </a:lnTo>
                  <a:lnTo>
                    <a:pt x="5" y="3"/>
                  </a:lnTo>
                  <a:lnTo>
                    <a:pt x="4" y="3"/>
                  </a:lnTo>
                  <a:lnTo>
                    <a:pt x="2" y="3"/>
                  </a:lnTo>
                  <a:lnTo>
                    <a:pt x="2" y="5"/>
                  </a:lnTo>
                  <a:lnTo>
                    <a:pt x="0" y="7"/>
                  </a:lnTo>
                  <a:lnTo>
                    <a:pt x="0" y="9"/>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5" name="Freeform 39"/>
            <p:cNvSpPr>
              <a:spLocks/>
            </p:cNvSpPr>
            <p:nvPr/>
          </p:nvSpPr>
          <p:spPr bwMode="auto">
            <a:xfrm>
              <a:off x="4631" y="2044"/>
              <a:ext cx="59" cy="9"/>
            </a:xfrm>
            <a:custGeom>
              <a:avLst/>
              <a:gdLst/>
              <a:ahLst/>
              <a:cxnLst>
                <a:cxn ang="0">
                  <a:pos x="58" y="2"/>
                </a:cxn>
                <a:cxn ang="0">
                  <a:pos x="54" y="0"/>
                </a:cxn>
                <a:cxn ang="0">
                  <a:pos x="0" y="4"/>
                </a:cxn>
                <a:cxn ang="0">
                  <a:pos x="0" y="8"/>
                </a:cxn>
                <a:cxn ang="0">
                  <a:pos x="58" y="2"/>
                </a:cxn>
              </a:cxnLst>
              <a:rect l="0" t="0" r="r" b="b"/>
              <a:pathLst>
                <a:path w="59" h="9">
                  <a:moveTo>
                    <a:pt x="58" y="2"/>
                  </a:moveTo>
                  <a:lnTo>
                    <a:pt x="54" y="0"/>
                  </a:lnTo>
                  <a:lnTo>
                    <a:pt x="0" y="4"/>
                  </a:lnTo>
                  <a:lnTo>
                    <a:pt x="0" y="8"/>
                  </a:lnTo>
                  <a:lnTo>
                    <a:pt x="58"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6" name="Freeform 40"/>
            <p:cNvSpPr>
              <a:spLocks/>
            </p:cNvSpPr>
            <p:nvPr/>
          </p:nvSpPr>
          <p:spPr bwMode="auto">
            <a:xfrm>
              <a:off x="4737" y="2033"/>
              <a:ext cx="68" cy="9"/>
            </a:xfrm>
            <a:custGeom>
              <a:avLst/>
              <a:gdLst/>
              <a:ahLst/>
              <a:cxnLst>
                <a:cxn ang="0">
                  <a:pos x="3" y="8"/>
                </a:cxn>
                <a:cxn ang="0">
                  <a:pos x="0" y="6"/>
                </a:cxn>
                <a:cxn ang="0">
                  <a:pos x="63" y="0"/>
                </a:cxn>
                <a:cxn ang="0">
                  <a:pos x="67" y="2"/>
                </a:cxn>
                <a:cxn ang="0">
                  <a:pos x="3" y="8"/>
                </a:cxn>
              </a:cxnLst>
              <a:rect l="0" t="0" r="r" b="b"/>
              <a:pathLst>
                <a:path w="68" h="9">
                  <a:moveTo>
                    <a:pt x="3" y="8"/>
                  </a:moveTo>
                  <a:lnTo>
                    <a:pt x="0" y="6"/>
                  </a:lnTo>
                  <a:lnTo>
                    <a:pt x="63" y="0"/>
                  </a:lnTo>
                  <a:lnTo>
                    <a:pt x="67" y="2"/>
                  </a:lnTo>
                  <a:lnTo>
                    <a:pt x="3" y="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7" name="Freeform 41"/>
            <p:cNvSpPr>
              <a:spLocks/>
            </p:cNvSpPr>
            <p:nvPr/>
          </p:nvSpPr>
          <p:spPr bwMode="auto">
            <a:xfrm>
              <a:off x="4631" y="2025"/>
              <a:ext cx="170" cy="24"/>
            </a:xfrm>
            <a:custGeom>
              <a:avLst/>
              <a:gdLst/>
              <a:ahLst/>
              <a:cxnLst>
                <a:cxn ang="0">
                  <a:pos x="0" y="23"/>
                </a:cxn>
                <a:cxn ang="0">
                  <a:pos x="169" y="8"/>
                </a:cxn>
                <a:cxn ang="0">
                  <a:pos x="169" y="0"/>
                </a:cxn>
                <a:cxn ang="0">
                  <a:pos x="0" y="16"/>
                </a:cxn>
                <a:cxn ang="0">
                  <a:pos x="0" y="23"/>
                </a:cxn>
              </a:cxnLst>
              <a:rect l="0" t="0" r="r" b="b"/>
              <a:pathLst>
                <a:path w="170" h="24">
                  <a:moveTo>
                    <a:pt x="0" y="23"/>
                  </a:moveTo>
                  <a:lnTo>
                    <a:pt x="169" y="8"/>
                  </a:lnTo>
                  <a:lnTo>
                    <a:pt x="169" y="0"/>
                  </a:lnTo>
                  <a:lnTo>
                    <a:pt x="0" y="16"/>
                  </a:lnTo>
                  <a:lnTo>
                    <a:pt x="0" y="23"/>
                  </a:lnTo>
                </a:path>
              </a:pathLst>
            </a:custGeom>
            <a:solidFill>
              <a:srgbClr val="000000"/>
            </a:solidFill>
            <a:ln w="9525" cap="rnd">
              <a:noFill/>
              <a:round/>
              <a:headEnd type="none" w="sm" len="sm"/>
              <a:tailEnd type="none" w="sm" len="sm"/>
            </a:ln>
            <a:effectLst/>
          </p:spPr>
          <p:txBody>
            <a:bodyPr/>
            <a:lstStyle/>
            <a:p>
              <a:endParaRPr lang="en-US"/>
            </a:p>
          </p:txBody>
        </p:sp>
        <p:sp>
          <p:nvSpPr>
            <p:cNvPr id="45098" name="Freeform 42"/>
            <p:cNvSpPr>
              <a:spLocks/>
            </p:cNvSpPr>
            <p:nvPr/>
          </p:nvSpPr>
          <p:spPr bwMode="auto">
            <a:xfrm>
              <a:off x="4631" y="2025"/>
              <a:ext cx="170" cy="24"/>
            </a:xfrm>
            <a:custGeom>
              <a:avLst/>
              <a:gdLst/>
              <a:ahLst/>
              <a:cxnLst>
                <a:cxn ang="0">
                  <a:pos x="0" y="23"/>
                </a:cxn>
                <a:cxn ang="0">
                  <a:pos x="169" y="8"/>
                </a:cxn>
                <a:cxn ang="0">
                  <a:pos x="169" y="0"/>
                </a:cxn>
                <a:cxn ang="0">
                  <a:pos x="0" y="16"/>
                </a:cxn>
                <a:cxn ang="0">
                  <a:pos x="0" y="23"/>
                </a:cxn>
              </a:cxnLst>
              <a:rect l="0" t="0" r="r" b="b"/>
              <a:pathLst>
                <a:path w="170" h="24">
                  <a:moveTo>
                    <a:pt x="0" y="23"/>
                  </a:moveTo>
                  <a:lnTo>
                    <a:pt x="169" y="8"/>
                  </a:lnTo>
                  <a:lnTo>
                    <a:pt x="169" y="0"/>
                  </a:lnTo>
                  <a:lnTo>
                    <a:pt x="0" y="16"/>
                  </a:lnTo>
                  <a:lnTo>
                    <a:pt x="0" y="2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099" name="Freeform 43"/>
            <p:cNvSpPr>
              <a:spLocks/>
            </p:cNvSpPr>
            <p:nvPr/>
          </p:nvSpPr>
          <p:spPr bwMode="auto">
            <a:xfrm>
              <a:off x="4666" y="2023"/>
              <a:ext cx="18" cy="42"/>
            </a:xfrm>
            <a:custGeom>
              <a:avLst/>
              <a:gdLst/>
              <a:ahLst/>
              <a:cxnLst>
                <a:cxn ang="0">
                  <a:pos x="17" y="2"/>
                </a:cxn>
                <a:cxn ang="0">
                  <a:pos x="13" y="0"/>
                </a:cxn>
                <a:cxn ang="0">
                  <a:pos x="0" y="0"/>
                </a:cxn>
                <a:cxn ang="0">
                  <a:pos x="0" y="39"/>
                </a:cxn>
                <a:cxn ang="0">
                  <a:pos x="4" y="41"/>
                </a:cxn>
                <a:cxn ang="0">
                  <a:pos x="11" y="41"/>
                </a:cxn>
                <a:cxn ang="0">
                  <a:pos x="11" y="20"/>
                </a:cxn>
                <a:cxn ang="0">
                  <a:pos x="17" y="16"/>
                </a:cxn>
                <a:cxn ang="0">
                  <a:pos x="17" y="2"/>
                </a:cxn>
              </a:cxnLst>
              <a:rect l="0" t="0" r="r" b="b"/>
              <a:pathLst>
                <a:path w="18" h="42">
                  <a:moveTo>
                    <a:pt x="17" y="2"/>
                  </a:moveTo>
                  <a:lnTo>
                    <a:pt x="13" y="0"/>
                  </a:lnTo>
                  <a:lnTo>
                    <a:pt x="0" y="0"/>
                  </a:lnTo>
                  <a:lnTo>
                    <a:pt x="0" y="39"/>
                  </a:lnTo>
                  <a:lnTo>
                    <a:pt x="4" y="41"/>
                  </a:lnTo>
                  <a:lnTo>
                    <a:pt x="11" y="41"/>
                  </a:lnTo>
                  <a:lnTo>
                    <a:pt x="11" y="20"/>
                  </a:lnTo>
                  <a:lnTo>
                    <a:pt x="17" y="16"/>
                  </a:lnTo>
                  <a:lnTo>
                    <a:pt x="17" y="2"/>
                  </a:lnTo>
                </a:path>
              </a:pathLst>
            </a:custGeom>
            <a:solidFill>
              <a:srgbClr val="F7F2E5"/>
            </a:solidFill>
            <a:ln w="9525" cap="rnd">
              <a:noFill/>
              <a:round/>
              <a:headEnd type="none" w="sm" len="sm"/>
              <a:tailEnd type="none" w="sm" len="sm"/>
            </a:ln>
            <a:effectLst/>
          </p:spPr>
          <p:txBody>
            <a:bodyPr/>
            <a:lstStyle/>
            <a:p>
              <a:endParaRPr lang="en-US"/>
            </a:p>
          </p:txBody>
        </p:sp>
        <p:sp>
          <p:nvSpPr>
            <p:cNvPr id="45100" name="Freeform 44"/>
            <p:cNvSpPr>
              <a:spLocks/>
            </p:cNvSpPr>
            <p:nvPr/>
          </p:nvSpPr>
          <p:spPr bwMode="auto">
            <a:xfrm>
              <a:off x="4666" y="2023"/>
              <a:ext cx="18" cy="42"/>
            </a:xfrm>
            <a:custGeom>
              <a:avLst/>
              <a:gdLst/>
              <a:ahLst/>
              <a:cxnLst>
                <a:cxn ang="0">
                  <a:pos x="17" y="2"/>
                </a:cxn>
                <a:cxn ang="0">
                  <a:pos x="13" y="0"/>
                </a:cxn>
                <a:cxn ang="0">
                  <a:pos x="0" y="0"/>
                </a:cxn>
                <a:cxn ang="0">
                  <a:pos x="0" y="39"/>
                </a:cxn>
                <a:cxn ang="0">
                  <a:pos x="4" y="41"/>
                </a:cxn>
                <a:cxn ang="0">
                  <a:pos x="11" y="41"/>
                </a:cxn>
                <a:cxn ang="0">
                  <a:pos x="11" y="20"/>
                </a:cxn>
                <a:cxn ang="0">
                  <a:pos x="17" y="16"/>
                </a:cxn>
                <a:cxn ang="0">
                  <a:pos x="17" y="2"/>
                </a:cxn>
              </a:cxnLst>
              <a:rect l="0" t="0" r="r" b="b"/>
              <a:pathLst>
                <a:path w="18" h="42">
                  <a:moveTo>
                    <a:pt x="17" y="2"/>
                  </a:moveTo>
                  <a:lnTo>
                    <a:pt x="13" y="0"/>
                  </a:lnTo>
                  <a:lnTo>
                    <a:pt x="0" y="0"/>
                  </a:lnTo>
                  <a:lnTo>
                    <a:pt x="0" y="39"/>
                  </a:lnTo>
                  <a:lnTo>
                    <a:pt x="4" y="41"/>
                  </a:lnTo>
                  <a:lnTo>
                    <a:pt x="11" y="41"/>
                  </a:lnTo>
                  <a:lnTo>
                    <a:pt x="11" y="20"/>
                  </a:lnTo>
                  <a:lnTo>
                    <a:pt x="17" y="16"/>
                  </a:lnTo>
                  <a:lnTo>
                    <a:pt x="17"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1" name="Freeform 45"/>
            <p:cNvSpPr>
              <a:spLocks/>
            </p:cNvSpPr>
            <p:nvPr/>
          </p:nvSpPr>
          <p:spPr bwMode="auto">
            <a:xfrm>
              <a:off x="4670" y="2025"/>
              <a:ext cx="14" cy="40"/>
            </a:xfrm>
            <a:custGeom>
              <a:avLst/>
              <a:gdLst/>
              <a:ahLst/>
              <a:cxnLst>
                <a:cxn ang="0">
                  <a:pos x="0" y="2"/>
                </a:cxn>
                <a:cxn ang="0">
                  <a:pos x="0" y="39"/>
                </a:cxn>
                <a:cxn ang="0">
                  <a:pos x="7" y="39"/>
                </a:cxn>
                <a:cxn ang="0">
                  <a:pos x="7" y="18"/>
                </a:cxn>
                <a:cxn ang="0">
                  <a:pos x="13" y="14"/>
                </a:cxn>
                <a:cxn ang="0">
                  <a:pos x="13" y="0"/>
                </a:cxn>
                <a:cxn ang="0">
                  <a:pos x="0" y="2"/>
                </a:cxn>
              </a:cxnLst>
              <a:rect l="0" t="0" r="r" b="b"/>
              <a:pathLst>
                <a:path w="14" h="40">
                  <a:moveTo>
                    <a:pt x="0" y="2"/>
                  </a:moveTo>
                  <a:lnTo>
                    <a:pt x="0" y="39"/>
                  </a:lnTo>
                  <a:lnTo>
                    <a:pt x="7" y="39"/>
                  </a:lnTo>
                  <a:lnTo>
                    <a:pt x="7" y="18"/>
                  </a:lnTo>
                  <a:lnTo>
                    <a:pt x="13" y="14"/>
                  </a:lnTo>
                  <a:lnTo>
                    <a:pt x="13" y="0"/>
                  </a:lnTo>
                  <a:lnTo>
                    <a:pt x="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2" name="Freeform 46"/>
            <p:cNvSpPr>
              <a:spLocks/>
            </p:cNvSpPr>
            <p:nvPr/>
          </p:nvSpPr>
          <p:spPr bwMode="auto">
            <a:xfrm>
              <a:off x="4666" y="2023"/>
              <a:ext cx="5" cy="42"/>
            </a:xfrm>
            <a:custGeom>
              <a:avLst/>
              <a:gdLst/>
              <a:ahLst/>
              <a:cxnLst>
                <a:cxn ang="0">
                  <a:pos x="0" y="0"/>
                </a:cxn>
                <a:cxn ang="0">
                  <a:pos x="4" y="4"/>
                </a:cxn>
                <a:cxn ang="0">
                  <a:pos x="4" y="41"/>
                </a:cxn>
                <a:cxn ang="0">
                  <a:pos x="0" y="39"/>
                </a:cxn>
                <a:cxn ang="0">
                  <a:pos x="0" y="0"/>
                </a:cxn>
              </a:cxnLst>
              <a:rect l="0" t="0" r="r" b="b"/>
              <a:pathLst>
                <a:path w="5" h="42">
                  <a:moveTo>
                    <a:pt x="0" y="0"/>
                  </a:moveTo>
                  <a:lnTo>
                    <a:pt x="4" y="4"/>
                  </a:lnTo>
                  <a:lnTo>
                    <a:pt x="4" y="41"/>
                  </a:lnTo>
                  <a:lnTo>
                    <a:pt x="0" y="39"/>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03" name="Freeform 47"/>
            <p:cNvSpPr>
              <a:spLocks/>
            </p:cNvSpPr>
            <p:nvPr/>
          </p:nvSpPr>
          <p:spPr bwMode="auto">
            <a:xfrm>
              <a:off x="4666" y="2023"/>
              <a:ext cx="5" cy="42"/>
            </a:xfrm>
            <a:custGeom>
              <a:avLst/>
              <a:gdLst/>
              <a:ahLst/>
              <a:cxnLst>
                <a:cxn ang="0">
                  <a:pos x="0" y="0"/>
                </a:cxn>
                <a:cxn ang="0">
                  <a:pos x="4" y="4"/>
                </a:cxn>
                <a:cxn ang="0">
                  <a:pos x="4" y="41"/>
                </a:cxn>
                <a:cxn ang="0">
                  <a:pos x="0" y="39"/>
                </a:cxn>
                <a:cxn ang="0">
                  <a:pos x="0" y="0"/>
                </a:cxn>
              </a:cxnLst>
              <a:rect l="0" t="0" r="r" b="b"/>
              <a:pathLst>
                <a:path w="5" h="42">
                  <a:moveTo>
                    <a:pt x="0" y="0"/>
                  </a:moveTo>
                  <a:lnTo>
                    <a:pt x="4" y="4"/>
                  </a:lnTo>
                  <a:lnTo>
                    <a:pt x="4" y="41"/>
                  </a:lnTo>
                  <a:lnTo>
                    <a:pt x="0" y="39"/>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4" name="Freeform 48"/>
            <p:cNvSpPr>
              <a:spLocks/>
            </p:cNvSpPr>
            <p:nvPr/>
          </p:nvSpPr>
          <p:spPr bwMode="auto">
            <a:xfrm>
              <a:off x="4775" y="2016"/>
              <a:ext cx="7" cy="8"/>
            </a:xfrm>
            <a:custGeom>
              <a:avLst/>
              <a:gdLst/>
              <a:ahLst/>
              <a:cxnLst>
                <a:cxn ang="0">
                  <a:pos x="2" y="0"/>
                </a:cxn>
                <a:cxn ang="0">
                  <a:pos x="4" y="0"/>
                </a:cxn>
                <a:cxn ang="0">
                  <a:pos x="4" y="2"/>
                </a:cxn>
                <a:cxn ang="0">
                  <a:pos x="6" y="2"/>
                </a:cxn>
                <a:cxn ang="0">
                  <a:pos x="6" y="4"/>
                </a:cxn>
                <a:cxn ang="0">
                  <a:pos x="6" y="5"/>
                </a:cxn>
                <a:cxn ang="0">
                  <a:pos x="4" y="5"/>
                </a:cxn>
                <a:cxn ang="0">
                  <a:pos x="4" y="7"/>
                </a:cxn>
                <a:cxn ang="0">
                  <a:pos x="2" y="7"/>
                </a:cxn>
                <a:cxn ang="0">
                  <a:pos x="2" y="5"/>
                </a:cxn>
                <a:cxn ang="0">
                  <a:pos x="0" y="5"/>
                </a:cxn>
                <a:cxn ang="0">
                  <a:pos x="0" y="4"/>
                </a:cxn>
                <a:cxn ang="0">
                  <a:pos x="0" y="2"/>
                </a:cxn>
                <a:cxn ang="0">
                  <a:pos x="2" y="2"/>
                </a:cxn>
                <a:cxn ang="0">
                  <a:pos x="2" y="0"/>
                </a:cxn>
              </a:cxnLst>
              <a:rect l="0" t="0" r="r" b="b"/>
              <a:pathLst>
                <a:path w="7" h="8">
                  <a:moveTo>
                    <a:pt x="2" y="0"/>
                  </a:moveTo>
                  <a:lnTo>
                    <a:pt x="4" y="0"/>
                  </a:lnTo>
                  <a:lnTo>
                    <a:pt x="4" y="2"/>
                  </a:lnTo>
                  <a:lnTo>
                    <a:pt x="6" y="2"/>
                  </a:lnTo>
                  <a:lnTo>
                    <a:pt x="6" y="4"/>
                  </a:lnTo>
                  <a:lnTo>
                    <a:pt x="6" y="5"/>
                  </a:lnTo>
                  <a:lnTo>
                    <a:pt x="4" y="5"/>
                  </a:lnTo>
                  <a:lnTo>
                    <a:pt x="4" y="7"/>
                  </a:lnTo>
                  <a:lnTo>
                    <a:pt x="2" y="7"/>
                  </a:lnTo>
                  <a:lnTo>
                    <a:pt x="2" y="5"/>
                  </a:lnTo>
                  <a:lnTo>
                    <a:pt x="0" y="5"/>
                  </a:lnTo>
                  <a:lnTo>
                    <a:pt x="0" y="4"/>
                  </a:lnTo>
                  <a:lnTo>
                    <a:pt x="0" y="2"/>
                  </a:lnTo>
                  <a:lnTo>
                    <a:pt x="2" y="2"/>
                  </a:lnTo>
                  <a:lnTo>
                    <a:pt x="2" y="0"/>
                  </a:lnTo>
                </a:path>
              </a:pathLst>
            </a:custGeom>
            <a:solidFill>
              <a:srgbClr val="FF0000"/>
            </a:solidFill>
            <a:ln w="9525" cap="rnd">
              <a:noFill/>
              <a:round/>
              <a:headEnd type="none" w="sm" len="sm"/>
              <a:tailEnd type="none" w="sm" len="sm"/>
            </a:ln>
            <a:effectLst/>
          </p:spPr>
          <p:txBody>
            <a:bodyPr/>
            <a:lstStyle/>
            <a:p>
              <a:endParaRPr lang="en-US"/>
            </a:p>
          </p:txBody>
        </p:sp>
        <p:sp>
          <p:nvSpPr>
            <p:cNvPr id="45105" name="Freeform 49"/>
            <p:cNvSpPr>
              <a:spLocks/>
            </p:cNvSpPr>
            <p:nvPr/>
          </p:nvSpPr>
          <p:spPr bwMode="auto">
            <a:xfrm>
              <a:off x="4775" y="2016"/>
              <a:ext cx="7" cy="8"/>
            </a:xfrm>
            <a:custGeom>
              <a:avLst/>
              <a:gdLst/>
              <a:ahLst/>
              <a:cxnLst>
                <a:cxn ang="0">
                  <a:pos x="2" y="0"/>
                </a:cxn>
                <a:cxn ang="0">
                  <a:pos x="4" y="0"/>
                </a:cxn>
                <a:cxn ang="0">
                  <a:pos x="4" y="2"/>
                </a:cxn>
                <a:cxn ang="0">
                  <a:pos x="6" y="2"/>
                </a:cxn>
                <a:cxn ang="0">
                  <a:pos x="6" y="4"/>
                </a:cxn>
                <a:cxn ang="0">
                  <a:pos x="6" y="5"/>
                </a:cxn>
                <a:cxn ang="0">
                  <a:pos x="4" y="5"/>
                </a:cxn>
                <a:cxn ang="0">
                  <a:pos x="4" y="7"/>
                </a:cxn>
                <a:cxn ang="0">
                  <a:pos x="2" y="7"/>
                </a:cxn>
                <a:cxn ang="0">
                  <a:pos x="2" y="5"/>
                </a:cxn>
                <a:cxn ang="0">
                  <a:pos x="0" y="5"/>
                </a:cxn>
                <a:cxn ang="0">
                  <a:pos x="0" y="4"/>
                </a:cxn>
                <a:cxn ang="0">
                  <a:pos x="0" y="2"/>
                </a:cxn>
                <a:cxn ang="0">
                  <a:pos x="2" y="2"/>
                </a:cxn>
                <a:cxn ang="0">
                  <a:pos x="2" y="0"/>
                </a:cxn>
              </a:cxnLst>
              <a:rect l="0" t="0" r="r" b="b"/>
              <a:pathLst>
                <a:path w="7" h="8">
                  <a:moveTo>
                    <a:pt x="2" y="0"/>
                  </a:moveTo>
                  <a:lnTo>
                    <a:pt x="4" y="0"/>
                  </a:lnTo>
                  <a:lnTo>
                    <a:pt x="4" y="2"/>
                  </a:lnTo>
                  <a:lnTo>
                    <a:pt x="6" y="2"/>
                  </a:lnTo>
                  <a:lnTo>
                    <a:pt x="6" y="4"/>
                  </a:lnTo>
                  <a:lnTo>
                    <a:pt x="6" y="5"/>
                  </a:lnTo>
                  <a:lnTo>
                    <a:pt x="4" y="5"/>
                  </a:lnTo>
                  <a:lnTo>
                    <a:pt x="4" y="7"/>
                  </a:lnTo>
                  <a:lnTo>
                    <a:pt x="2" y="7"/>
                  </a:lnTo>
                  <a:lnTo>
                    <a:pt x="2" y="5"/>
                  </a:lnTo>
                  <a:lnTo>
                    <a:pt x="0" y="5"/>
                  </a:lnTo>
                  <a:lnTo>
                    <a:pt x="0" y="4"/>
                  </a:lnTo>
                  <a:lnTo>
                    <a:pt x="0" y="2"/>
                  </a:lnTo>
                  <a:lnTo>
                    <a:pt x="2" y="2"/>
                  </a:lnTo>
                  <a:lnTo>
                    <a:pt x="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06" name="Line 50"/>
            <p:cNvSpPr>
              <a:spLocks noChangeShapeType="1"/>
            </p:cNvSpPr>
            <p:nvPr/>
          </p:nvSpPr>
          <p:spPr bwMode="auto">
            <a:xfrm flipV="1">
              <a:off x="4429" y="2149"/>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7" name="Line 51"/>
            <p:cNvSpPr>
              <a:spLocks noChangeShapeType="1"/>
            </p:cNvSpPr>
            <p:nvPr/>
          </p:nvSpPr>
          <p:spPr bwMode="auto">
            <a:xfrm flipV="1">
              <a:off x="4429" y="2137"/>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8" name="Line 52"/>
            <p:cNvSpPr>
              <a:spLocks noChangeShapeType="1"/>
            </p:cNvSpPr>
            <p:nvPr/>
          </p:nvSpPr>
          <p:spPr bwMode="auto">
            <a:xfrm flipV="1">
              <a:off x="4429" y="2128"/>
              <a:ext cx="431"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09" name="Line 53"/>
            <p:cNvSpPr>
              <a:spLocks noChangeShapeType="1"/>
            </p:cNvSpPr>
            <p:nvPr/>
          </p:nvSpPr>
          <p:spPr bwMode="auto">
            <a:xfrm flipV="1">
              <a:off x="4429" y="2007"/>
              <a:ext cx="433" cy="3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0" name="Line 54"/>
            <p:cNvSpPr>
              <a:spLocks noChangeShapeType="1"/>
            </p:cNvSpPr>
            <p:nvPr/>
          </p:nvSpPr>
          <p:spPr bwMode="auto">
            <a:xfrm flipV="1">
              <a:off x="4429" y="1999"/>
              <a:ext cx="431" cy="3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1" name="Line 55"/>
            <p:cNvSpPr>
              <a:spLocks noChangeShapeType="1"/>
            </p:cNvSpPr>
            <p:nvPr/>
          </p:nvSpPr>
          <p:spPr bwMode="auto">
            <a:xfrm>
              <a:off x="4618" y="2140"/>
              <a:ext cx="1" cy="1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2" name="Line 56"/>
            <p:cNvSpPr>
              <a:spLocks noChangeShapeType="1"/>
            </p:cNvSpPr>
            <p:nvPr/>
          </p:nvSpPr>
          <p:spPr bwMode="auto">
            <a:xfrm>
              <a:off x="4815" y="2121"/>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13" name="Freeform 57"/>
            <p:cNvSpPr>
              <a:spLocks/>
            </p:cNvSpPr>
            <p:nvPr/>
          </p:nvSpPr>
          <p:spPr bwMode="auto">
            <a:xfrm>
              <a:off x="4284" y="1562"/>
              <a:ext cx="517" cy="441"/>
            </a:xfrm>
            <a:custGeom>
              <a:avLst/>
              <a:gdLst/>
              <a:ahLst/>
              <a:cxnLst>
                <a:cxn ang="0">
                  <a:pos x="58" y="17"/>
                </a:cxn>
                <a:cxn ang="0">
                  <a:pos x="58" y="50"/>
                </a:cxn>
                <a:cxn ang="0">
                  <a:pos x="43" y="88"/>
                </a:cxn>
                <a:cxn ang="0">
                  <a:pos x="0" y="111"/>
                </a:cxn>
                <a:cxn ang="0">
                  <a:pos x="4" y="314"/>
                </a:cxn>
                <a:cxn ang="0">
                  <a:pos x="22" y="322"/>
                </a:cxn>
                <a:cxn ang="0">
                  <a:pos x="27" y="371"/>
                </a:cxn>
                <a:cxn ang="0">
                  <a:pos x="37" y="377"/>
                </a:cxn>
                <a:cxn ang="0">
                  <a:pos x="37" y="385"/>
                </a:cxn>
                <a:cxn ang="0">
                  <a:pos x="156" y="440"/>
                </a:cxn>
                <a:cxn ang="0">
                  <a:pos x="458" y="421"/>
                </a:cxn>
                <a:cxn ang="0">
                  <a:pos x="458" y="389"/>
                </a:cxn>
                <a:cxn ang="0">
                  <a:pos x="506" y="387"/>
                </a:cxn>
                <a:cxn ang="0">
                  <a:pos x="508" y="387"/>
                </a:cxn>
                <a:cxn ang="0">
                  <a:pos x="512" y="385"/>
                </a:cxn>
                <a:cxn ang="0">
                  <a:pos x="514" y="385"/>
                </a:cxn>
                <a:cxn ang="0">
                  <a:pos x="514" y="383"/>
                </a:cxn>
                <a:cxn ang="0">
                  <a:pos x="516" y="381"/>
                </a:cxn>
                <a:cxn ang="0">
                  <a:pos x="516" y="377"/>
                </a:cxn>
                <a:cxn ang="0">
                  <a:pos x="516" y="375"/>
                </a:cxn>
                <a:cxn ang="0">
                  <a:pos x="516" y="371"/>
                </a:cxn>
                <a:cxn ang="0">
                  <a:pos x="502" y="29"/>
                </a:cxn>
                <a:cxn ang="0">
                  <a:pos x="502" y="25"/>
                </a:cxn>
                <a:cxn ang="0">
                  <a:pos x="502" y="21"/>
                </a:cxn>
                <a:cxn ang="0">
                  <a:pos x="500" y="17"/>
                </a:cxn>
                <a:cxn ang="0">
                  <a:pos x="499" y="13"/>
                </a:cxn>
                <a:cxn ang="0">
                  <a:pos x="497" y="13"/>
                </a:cxn>
                <a:cxn ang="0">
                  <a:pos x="495" y="11"/>
                </a:cxn>
                <a:cxn ang="0">
                  <a:pos x="493" y="9"/>
                </a:cxn>
                <a:cxn ang="0">
                  <a:pos x="489" y="9"/>
                </a:cxn>
                <a:cxn ang="0">
                  <a:pos x="121" y="0"/>
                </a:cxn>
                <a:cxn ang="0">
                  <a:pos x="96" y="4"/>
                </a:cxn>
                <a:cxn ang="0">
                  <a:pos x="58" y="17"/>
                </a:cxn>
              </a:cxnLst>
              <a:rect l="0" t="0" r="r" b="b"/>
              <a:pathLst>
                <a:path w="517" h="441">
                  <a:moveTo>
                    <a:pt x="58" y="17"/>
                  </a:moveTo>
                  <a:lnTo>
                    <a:pt x="58" y="50"/>
                  </a:lnTo>
                  <a:lnTo>
                    <a:pt x="43" y="88"/>
                  </a:lnTo>
                  <a:lnTo>
                    <a:pt x="0" y="111"/>
                  </a:lnTo>
                  <a:lnTo>
                    <a:pt x="4" y="314"/>
                  </a:lnTo>
                  <a:lnTo>
                    <a:pt x="22" y="322"/>
                  </a:lnTo>
                  <a:lnTo>
                    <a:pt x="27" y="371"/>
                  </a:lnTo>
                  <a:lnTo>
                    <a:pt x="37" y="377"/>
                  </a:lnTo>
                  <a:lnTo>
                    <a:pt x="37" y="385"/>
                  </a:lnTo>
                  <a:lnTo>
                    <a:pt x="156" y="440"/>
                  </a:lnTo>
                  <a:lnTo>
                    <a:pt x="458" y="421"/>
                  </a:lnTo>
                  <a:lnTo>
                    <a:pt x="458" y="389"/>
                  </a:lnTo>
                  <a:lnTo>
                    <a:pt x="506" y="387"/>
                  </a:lnTo>
                  <a:lnTo>
                    <a:pt x="508" y="387"/>
                  </a:lnTo>
                  <a:lnTo>
                    <a:pt x="512" y="385"/>
                  </a:lnTo>
                  <a:lnTo>
                    <a:pt x="514" y="385"/>
                  </a:lnTo>
                  <a:lnTo>
                    <a:pt x="514" y="383"/>
                  </a:lnTo>
                  <a:lnTo>
                    <a:pt x="516" y="381"/>
                  </a:lnTo>
                  <a:lnTo>
                    <a:pt x="516" y="377"/>
                  </a:lnTo>
                  <a:lnTo>
                    <a:pt x="516" y="375"/>
                  </a:lnTo>
                  <a:lnTo>
                    <a:pt x="516" y="371"/>
                  </a:lnTo>
                  <a:lnTo>
                    <a:pt x="502" y="29"/>
                  </a:lnTo>
                  <a:lnTo>
                    <a:pt x="502" y="25"/>
                  </a:lnTo>
                  <a:lnTo>
                    <a:pt x="502" y="21"/>
                  </a:lnTo>
                  <a:lnTo>
                    <a:pt x="500" y="17"/>
                  </a:lnTo>
                  <a:lnTo>
                    <a:pt x="499" y="13"/>
                  </a:lnTo>
                  <a:lnTo>
                    <a:pt x="497" y="13"/>
                  </a:lnTo>
                  <a:lnTo>
                    <a:pt x="495" y="11"/>
                  </a:lnTo>
                  <a:lnTo>
                    <a:pt x="493" y="9"/>
                  </a:lnTo>
                  <a:lnTo>
                    <a:pt x="489" y="9"/>
                  </a:lnTo>
                  <a:lnTo>
                    <a:pt x="121" y="0"/>
                  </a:lnTo>
                  <a:lnTo>
                    <a:pt x="96" y="4"/>
                  </a:lnTo>
                  <a:lnTo>
                    <a:pt x="58" y="17"/>
                  </a:lnTo>
                </a:path>
              </a:pathLst>
            </a:custGeom>
            <a:solidFill>
              <a:srgbClr val="B7B2A5"/>
            </a:solidFill>
            <a:ln w="9525" cap="rnd">
              <a:noFill/>
              <a:round/>
              <a:headEnd type="none" w="sm" len="sm"/>
              <a:tailEnd type="none" w="sm" len="sm"/>
            </a:ln>
            <a:effectLst/>
          </p:spPr>
          <p:txBody>
            <a:bodyPr/>
            <a:lstStyle/>
            <a:p>
              <a:endParaRPr lang="en-US"/>
            </a:p>
          </p:txBody>
        </p:sp>
        <p:sp>
          <p:nvSpPr>
            <p:cNvPr id="45114" name="Freeform 58"/>
            <p:cNvSpPr>
              <a:spLocks/>
            </p:cNvSpPr>
            <p:nvPr/>
          </p:nvSpPr>
          <p:spPr bwMode="auto">
            <a:xfrm>
              <a:off x="4284" y="1562"/>
              <a:ext cx="517" cy="441"/>
            </a:xfrm>
            <a:custGeom>
              <a:avLst/>
              <a:gdLst/>
              <a:ahLst/>
              <a:cxnLst>
                <a:cxn ang="0">
                  <a:pos x="58" y="17"/>
                </a:cxn>
                <a:cxn ang="0">
                  <a:pos x="58" y="50"/>
                </a:cxn>
                <a:cxn ang="0">
                  <a:pos x="43" y="88"/>
                </a:cxn>
                <a:cxn ang="0">
                  <a:pos x="0" y="111"/>
                </a:cxn>
                <a:cxn ang="0">
                  <a:pos x="4" y="314"/>
                </a:cxn>
                <a:cxn ang="0">
                  <a:pos x="22" y="322"/>
                </a:cxn>
                <a:cxn ang="0">
                  <a:pos x="27" y="371"/>
                </a:cxn>
                <a:cxn ang="0">
                  <a:pos x="37" y="377"/>
                </a:cxn>
                <a:cxn ang="0">
                  <a:pos x="37" y="385"/>
                </a:cxn>
                <a:cxn ang="0">
                  <a:pos x="156" y="440"/>
                </a:cxn>
                <a:cxn ang="0">
                  <a:pos x="458" y="421"/>
                </a:cxn>
                <a:cxn ang="0">
                  <a:pos x="458" y="389"/>
                </a:cxn>
                <a:cxn ang="0">
                  <a:pos x="506" y="387"/>
                </a:cxn>
                <a:cxn ang="0">
                  <a:pos x="508" y="387"/>
                </a:cxn>
                <a:cxn ang="0">
                  <a:pos x="512" y="385"/>
                </a:cxn>
                <a:cxn ang="0">
                  <a:pos x="514" y="385"/>
                </a:cxn>
                <a:cxn ang="0">
                  <a:pos x="514" y="383"/>
                </a:cxn>
                <a:cxn ang="0">
                  <a:pos x="516" y="381"/>
                </a:cxn>
                <a:cxn ang="0">
                  <a:pos x="516" y="377"/>
                </a:cxn>
                <a:cxn ang="0">
                  <a:pos x="516" y="375"/>
                </a:cxn>
                <a:cxn ang="0">
                  <a:pos x="516" y="371"/>
                </a:cxn>
                <a:cxn ang="0">
                  <a:pos x="502" y="29"/>
                </a:cxn>
                <a:cxn ang="0">
                  <a:pos x="502" y="25"/>
                </a:cxn>
                <a:cxn ang="0">
                  <a:pos x="502" y="21"/>
                </a:cxn>
                <a:cxn ang="0">
                  <a:pos x="500" y="17"/>
                </a:cxn>
                <a:cxn ang="0">
                  <a:pos x="499" y="13"/>
                </a:cxn>
                <a:cxn ang="0">
                  <a:pos x="497" y="13"/>
                </a:cxn>
                <a:cxn ang="0">
                  <a:pos x="495" y="11"/>
                </a:cxn>
                <a:cxn ang="0">
                  <a:pos x="493" y="9"/>
                </a:cxn>
                <a:cxn ang="0">
                  <a:pos x="489" y="9"/>
                </a:cxn>
                <a:cxn ang="0">
                  <a:pos x="121" y="0"/>
                </a:cxn>
                <a:cxn ang="0">
                  <a:pos x="96" y="4"/>
                </a:cxn>
                <a:cxn ang="0">
                  <a:pos x="58" y="17"/>
                </a:cxn>
              </a:cxnLst>
              <a:rect l="0" t="0" r="r" b="b"/>
              <a:pathLst>
                <a:path w="517" h="441">
                  <a:moveTo>
                    <a:pt x="58" y="17"/>
                  </a:moveTo>
                  <a:lnTo>
                    <a:pt x="58" y="50"/>
                  </a:lnTo>
                  <a:lnTo>
                    <a:pt x="43" y="88"/>
                  </a:lnTo>
                  <a:lnTo>
                    <a:pt x="0" y="111"/>
                  </a:lnTo>
                  <a:lnTo>
                    <a:pt x="4" y="314"/>
                  </a:lnTo>
                  <a:lnTo>
                    <a:pt x="22" y="322"/>
                  </a:lnTo>
                  <a:lnTo>
                    <a:pt x="27" y="371"/>
                  </a:lnTo>
                  <a:lnTo>
                    <a:pt x="37" y="377"/>
                  </a:lnTo>
                  <a:lnTo>
                    <a:pt x="37" y="385"/>
                  </a:lnTo>
                  <a:lnTo>
                    <a:pt x="156" y="440"/>
                  </a:lnTo>
                  <a:lnTo>
                    <a:pt x="458" y="421"/>
                  </a:lnTo>
                  <a:lnTo>
                    <a:pt x="458" y="389"/>
                  </a:lnTo>
                  <a:lnTo>
                    <a:pt x="506" y="387"/>
                  </a:lnTo>
                  <a:lnTo>
                    <a:pt x="508" y="387"/>
                  </a:lnTo>
                  <a:lnTo>
                    <a:pt x="512" y="385"/>
                  </a:lnTo>
                  <a:lnTo>
                    <a:pt x="514" y="385"/>
                  </a:lnTo>
                  <a:lnTo>
                    <a:pt x="514" y="383"/>
                  </a:lnTo>
                  <a:lnTo>
                    <a:pt x="516" y="381"/>
                  </a:lnTo>
                  <a:lnTo>
                    <a:pt x="516" y="377"/>
                  </a:lnTo>
                  <a:lnTo>
                    <a:pt x="516" y="375"/>
                  </a:lnTo>
                  <a:lnTo>
                    <a:pt x="516" y="371"/>
                  </a:lnTo>
                  <a:lnTo>
                    <a:pt x="502" y="29"/>
                  </a:lnTo>
                  <a:lnTo>
                    <a:pt x="502" y="25"/>
                  </a:lnTo>
                  <a:lnTo>
                    <a:pt x="502" y="21"/>
                  </a:lnTo>
                  <a:lnTo>
                    <a:pt x="500" y="17"/>
                  </a:lnTo>
                  <a:lnTo>
                    <a:pt x="499" y="13"/>
                  </a:lnTo>
                  <a:lnTo>
                    <a:pt x="497" y="13"/>
                  </a:lnTo>
                  <a:lnTo>
                    <a:pt x="495" y="11"/>
                  </a:lnTo>
                  <a:lnTo>
                    <a:pt x="493" y="9"/>
                  </a:lnTo>
                  <a:lnTo>
                    <a:pt x="489" y="9"/>
                  </a:lnTo>
                  <a:lnTo>
                    <a:pt x="121" y="0"/>
                  </a:lnTo>
                  <a:lnTo>
                    <a:pt x="96" y="4"/>
                  </a:lnTo>
                  <a:lnTo>
                    <a:pt x="58"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5" name="Freeform 59"/>
            <p:cNvSpPr>
              <a:spLocks/>
            </p:cNvSpPr>
            <p:nvPr/>
          </p:nvSpPr>
          <p:spPr bwMode="auto">
            <a:xfrm>
              <a:off x="4394" y="1561"/>
              <a:ext cx="408" cy="411"/>
            </a:xfrm>
            <a:custGeom>
              <a:avLst/>
              <a:gdLst/>
              <a:ahLst/>
              <a:cxnLst>
                <a:cxn ang="0">
                  <a:pos x="15" y="0"/>
                </a:cxn>
                <a:cxn ang="0">
                  <a:pos x="8" y="0"/>
                </a:cxn>
                <a:cxn ang="0">
                  <a:pos x="8" y="3"/>
                </a:cxn>
                <a:cxn ang="0">
                  <a:pos x="0" y="3"/>
                </a:cxn>
                <a:cxn ang="0">
                  <a:pos x="0" y="6"/>
                </a:cxn>
                <a:cxn ang="0">
                  <a:pos x="0" y="9"/>
                </a:cxn>
                <a:cxn ang="0">
                  <a:pos x="15" y="401"/>
                </a:cxn>
                <a:cxn ang="0">
                  <a:pos x="15" y="404"/>
                </a:cxn>
                <a:cxn ang="0">
                  <a:pos x="15" y="407"/>
                </a:cxn>
                <a:cxn ang="0">
                  <a:pos x="23" y="407"/>
                </a:cxn>
                <a:cxn ang="0">
                  <a:pos x="23" y="410"/>
                </a:cxn>
                <a:cxn ang="0">
                  <a:pos x="399" y="388"/>
                </a:cxn>
                <a:cxn ang="0">
                  <a:pos x="399" y="385"/>
                </a:cxn>
                <a:cxn ang="0">
                  <a:pos x="407" y="385"/>
                </a:cxn>
                <a:cxn ang="0">
                  <a:pos x="407" y="382"/>
                </a:cxn>
                <a:cxn ang="0">
                  <a:pos x="407" y="378"/>
                </a:cxn>
                <a:cxn ang="0">
                  <a:pos x="392" y="28"/>
                </a:cxn>
                <a:cxn ang="0">
                  <a:pos x="392" y="25"/>
                </a:cxn>
                <a:cxn ang="0">
                  <a:pos x="392" y="22"/>
                </a:cxn>
                <a:cxn ang="0">
                  <a:pos x="392" y="19"/>
                </a:cxn>
                <a:cxn ang="0">
                  <a:pos x="392" y="16"/>
                </a:cxn>
                <a:cxn ang="0">
                  <a:pos x="392" y="13"/>
                </a:cxn>
                <a:cxn ang="0">
                  <a:pos x="384" y="13"/>
                </a:cxn>
                <a:cxn ang="0">
                  <a:pos x="376" y="9"/>
                </a:cxn>
                <a:cxn ang="0">
                  <a:pos x="15" y="0"/>
                </a:cxn>
              </a:cxnLst>
              <a:rect l="0" t="0" r="r" b="b"/>
              <a:pathLst>
                <a:path w="408" h="411">
                  <a:moveTo>
                    <a:pt x="15" y="0"/>
                  </a:moveTo>
                  <a:lnTo>
                    <a:pt x="8" y="0"/>
                  </a:lnTo>
                  <a:lnTo>
                    <a:pt x="8" y="3"/>
                  </a:lnTo>
                  <a:lnTo>
                    <a:pt x="0" y="3"/>
                  </a:lnTo>
                  <a:lnTo>
                    <a:pt x="0" y="6"/>
                  </a:lnTo>
                  <a:lnTo>
                    <a:pt x="0" y="9"/>
                  </a:lnTo>
                  <a:lnTo>
                    <a:pt x="15" y="401"/>
                  </a:lnTo>
                  <a:lnTo>
                    <a:pt x="15" y="404"/>
                  </a:lnTo>
                  <a:lnTo>
                    <a:pt x="15" y="407"/>
                  </a:lnTo>
                  <a:lnTo>
                    <a:pt x="23" y="407"/>
                  </a:lnTo>
                  <a:lnTo>
                    <a:pt x="23" y="410"/>
                  </a:lnTo>
                  <a:lnTo>
                    <a:pt x="399" y="388"/>
                  </a:lnTo>
                  <a:lnTo>
                    <a:pt x="399" y="385"/>
                  </a:lnTo>
                  <a:lnTo>
                    <a:pt x="407" y="385"/>
                  </a:lnTo>
                  <a:lnTo>
                    <a:pt x="407" y="382"/>
                  </a:lnTo>
                  <a:lnTo>
                    <a:pt x="407" y="378"/>
                  </a:lnTo>
                  <a:lnTo>
                    <a:pt x="392" y="28"/>
                  </a:lnTo>
                  <a:lnTo>
                    <a:pt x="392" y="25"/>
                  </a:lnTo>
                  <a:lnTo>
                    <a:pt x="392" y="22"/>
                  </a:lnTo>
                  <a:lnTo>
                    <a:pt x="392" y="19"/>
                  </a:lnTo>
                  <a:lnTo>
                    <a:pt x="392" y="16"/>
                  </a:lnTo>
                  <a:lnTo>
                    <a:pt x="392" y="13"/>
                  </a:lnTo>
                  <a:lnTo>
                    <a:pt x="384" y="13"/>
                  </a:lnTo>
                  <a:lnTo>
                    <a:pt x="376" y="9"/>
                  </a:lnTo>
                  <a:lnTo>
                    <a:pt x="15" y="0"/>
                  </a:lnTo>
                </a:path>
              </a:pathLst>
            </a:custGeom>
            <a:solidFill>
              <a:srgbClr val="F7F2E5"/>
            </a:solidFill>
            <a:ln w="9525" cap="rnd">
              <a:noFill/>
              <a:round/>
              <a:headEnd type="none" w="sm" len="sm"/>
              <a:tailEnd type="none" w="sm" len="sm"/>
            </a:ln>
            <a:effectLst/>
          </p:spPr>
          <p:txBody>
            <a:bodyPr/>
            <a:lstStyle/>
            <a:p>
              <a:endParaRPr lang="en-US"/>
            </a:p>
          </p:txBody>
        </p:sp>
        <p:sp>
          <p:nvSpPr>
            <p:cNvPr id="45116" name="Freeform 60"/>
            <p:cNvSpPr>
              <a:spLocks/>
            </p:cNvSpPr>
            <p:nvPr/>
          </p:nvSpPr>
          <p:spPr bwMode="auto">
            <a:xfrm>
              <a:off x="4394" y="1562"/>
              <a:ext cx="407" cy="409"/>
            </a:xfrm>
            <a:custGeom>
              <a:avLst/>
              <a:gdLst/>
              <a:ahLst/>
              <a:cxnLst>
                <a:cxn ang="0">
                  <a:pos x="13" y="0"/>
                </a:cxn>
                <a:cxn ang="0">
                  <a:pos x="9" y="0"/>
                </a:cxn>
                <a:cxn ang="0">
                  <a:pos x="7" y="2"/>
                </a:cxn>
                <a:cxn ang="0">
                  <a:pos x="5" y="2"/>
                </a:cxn>
                <a:cxn ang="0">
                  <a:pos x="3" y="2"/>
                </a:cxn>
                <a:cxn ang="0">
                  <a:pos x="2" y="4"/>
                </a:cxn>
                <a:cxn ang="0">
                  <a:pos x="0" y="6"/>
                </a:cxn>
                <a:cxn ang="0">
                  <a:pos x="0" y="8"/>
                </a:cxn>
                <a:cxn ang="0">
                  <a:pos x="15" y="398"/>
                </a:cxn>
                <a:cxn ang="0">
                  <a:pos x="15" y="400"/>
                </a:cxn>
                <a:cxn ang="0">
                  <a:pos x="17" y="402"/>
                </a:cxn>
                <a:cxn ang="0">
                  <a:pos x="17" y="404"/>
                </a:cxn>
                <a:cxn ang="0">
                  <a:pos x="19" y="404"/>
                </a:cxn>
                <a:cxn ang="0">
                  <a:pos x="19" y="406"/>
                </a:cxn>
                <a:cxn ang="0">
                  <a:pos x="21" y="406"/>
                </a:cxn>
                <a:cxn ang="0">
                  <a:pos x="23" y="408"/>
                </a:cxn>
                <a:cxn ang="0">
                  <a:pos x="25" y="408"/>
                </a:cxn>
                <a:cxn ang="0">
                  <a:pos x="396" y="387"/>
                </a:cxn>
                <a:cxn ang="0">
                  <a:pos x="398" y="387"/>
                </a:cxn>
                <a:cxn ang="0">
                  <a:pos x="402" y="385"/>
                </a:cxn>
                <a:cxn ang="0">
                  <a:pos x="404" y="383"/>
                </a:cxn>
                <a:cxn ang="0">
                  <a:pos x="406" y="383"/>
                </a:cxn>
                <a:cxn ang="0">
                  <a:pos x="406" y="381"/>
                </a:cxn>
                <a:cxn ang="0">
                  <a:pos x="406" y="379"/>
                </a:cxn>
                <a:cxn ang="0">
                  <a:pos x="406" y="377"/>
                </a:cxn>
                <a:cxn ang="0">
                  <a:pos x="392" y="27"/>
                </a:cxn>
                <a:cxn ang="0">
                  <a:pos x="392" y="23"/>
                </a:cxn>
                <a:cxn ang="0">
                  <a:pos x="392" y="21"/>
                </a:cxn>
                <a:cxn ang="0">
                  <a:pos x="390" y="17"/>
                </a:cxn>
                <a:cxn ang="0">
                  <a:pos x="390" y="15"/>
                </a:cxn>
                <a:cxn ang="0">
                  <a:pos x="389" y="13"/>
                </a:cxn>
                <a:cxn ang="0">
                  <a:pos x="387" y="11"/>
                </a:cxn>
                <a:cxn ang="0">
                  <a:pos x="383" y="11"/>
                </a:cxn>
                <a:cxn ang="0">
                  <a:pos x="379" y="9"/>
                </a:cxn>
                <a:cxn ang="0">
                  <a:pos x="13" y="0"/>
                </a:cxn>
              </a:cxnLst>
              <a:rect l="0" t="0" r="r" b="b"/>
              <a:pathLst>
                <a:path w="407" h="409">
                  <a:moveTo>
                    <a:pt x="13" y="0"/>
                  </a:moveTo>
                  <a:lnTo>
                    <a:pt x="9" y="0"/>
                  </a:lnTo>
                  <a:lnTo>
                    <a:pt x="7" y="2"/>
                  </a:lnTo>
                  <a:lnTo>
                    <a:pt x="5" y="2"/>
                  </a:lnTo>
                  <a:lnTo>
                    <a:pt x="3" y="2"/>
                  </a:lnTo>
                  <a:lnTo>
                    <a:pt x="2" y="4"/>
                  </a:lnTo>
                  <a:lnTo>
                    <a:pt x="0" y="6"/>
                  </a:lnTo>
                  <a:lnTo>
                    <a:pt x="0" y="8"/>
                  </a:lnTo>
                  <a:lnTo>
                    <a:pt x="15" y="398"/>
                  </a:lnTo>
                  <a:lnTo>
                    <a:pt x="15" y="400"/>
                  </a:lnTo>
                  <a:lnTo>
                    <a:pt x="17" y="402"/>
                  </a:lnTo>
                  <a:lnTo>
                    <a:pt x="17" y="404"/>
                  </a:lnTo>
                  <a:lnTo>
                    <a:pt x="19" y="404"/>
                  </a:lnTo>
                  <a:lnTo>
                    <a:pt x="19" y="406"/>
                  </a:lnTo>
                  <a:lnTo>
                    <a:pt x="21" y="406"/>
                  </a:lnTo>
                  <a:lnTo>
                    <a:pt x="23" y="408"/>
                  </a:lnTo>
                  <a:lnTo>
                    <a:pt x="25" y="408"/>
                  </a:lnTo>
                  <a:lnTo>
                    <a:pt x="396" y="387"/>
                  </a:lnTo>
                  <a:lnTo>
                    <a:pt x="398" y="387"/>
                  </a:lnTo>
                  <a:lnTo>
                    <a:pt x="402" y="385"/>
                  </a:lnTo>
                  <a:lnTo>
                    <a:pt x="404" y="383"/>
                  </a:lnTo>
                  <a:lnTo>
                    <a:pt x="406" y="383"/>
                  </a:lnTo>
                  <a:lnTo>
                    <a:pt x="406" y="381"/>
                  </a:lnTo>
                  <a:lnTo>
                    <a:pt x="406" y="379"/>
                  </a:lnTo>
                  <a:lnTo>
                    <a:pt x="406" y="377"/>
                  </a:lnTo>
                  <a:lnTo>
                    <a:pt x="392" y="27"/>
                  </a:lnTo>
                  <a:lnTo>
                    <a:pt x="392" y="23"/>
                  </a:lnTo>
                  <a:lnTo>
                    <a:pt x="392" y="21"/>
                  </a:lnTo>
                  <a:lnTo>
                    <a:pt x="390" y="17"/>
                  </a:lnTo>
                  <a:lnTo>
                    <a:pt x="390" y="15"/>
                  </a:lnTo>
                  <a:lnTo>
                    <a:pt x="389" y="13"/>
                  </a:lnTo>
                  <a:lnTo>
                    <a:pt x="387" y="11"/>
                  </a:lnTo>
                  <a:lnTo>
                    <a:pt x="383" y="11"/>
                  </a:lnTo>
                  <a:lnTo>
                    <a:pt x="379" y="9"/>
                  </a:lnTo>
                  <a:lnTo>
                    <a:pt x="13"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7" name="Freeform 61"/>
            <p:cNvSpPr>
              <a:spLocks/>
            </p:cNvSpPr>
            <p:nvPr/>
          </p:nvSpPr>
          <p:spPr bwMode="auto">
            <a:xfrm>
              <a:off x="4436" y="1612"/>
              <a:ext cx="334" cy="301"/>
            </a:xfrm>
            <a:custGeom>
              <a:avLst/>
              <a:gdLst/>
              <a:ahLst/>
              <a:cxnLst>
                <a:cxn ang="0">
                  <a:pos x="9" y="0"/>
                </a:cxn>
                <a:cxn ang="0">
                  <a:pos x="7" y="0"/>
                </a:cxn>
                <a:cxn ang="0">
                  <a:pos x="6" y="0"/>
                </a:cxn>
                <a:cxn ang="0">
                  <a:pos x="4" y="2"/>
                </a:cxn>
                <a:cxn ang="0">
                  <a:pos x="2" y="2"/>
                </a:cxn>
                <a:cxn ang="0">
                  <a:pos x="0" y="4"/>
                </a:cxn>
                <a:cxn ang="0">
                  <a:pos x="0" y="5"/>
                </a:cxn>
                <a:cxn ang="0">
                  <a:pos x="11" y="293"/>
                </a:cxn>
                <a:cxn ang="0">
                  <a:pos x="11" y="295"/>
                </a:cxn>
                <a:cxn ang="0">
                  <a:pos x="11" y="296"/>
                </a:cxn>
                <a:cxn ang="0">
                  <a:pos x="11" y="298"/>
                </a:cxn>
                <a:cxn ang="0">
                  <a:pos x="13" y="298"/>
                </a:cxn>
                <a:cxn ang="0">
                  <a:pos x="13" y="300"/>
                </a:cxn>
                <a:cxn ang="0">
                  <a:pos x="15" y="300"/>
                </a:cxn>
                <a:cxn ang="0">
                  <a:pos x="17" y="300"/>
                </a:cxn>
                <a:cxn ang="0">
                  <a:pos x="327" y="285"/>
                </a:cxn>
                <a:cxn ang="0">
                  <a:pos x="329" y="285"/>
                </a:cxn>
                <a:cxn ang="0">
                  <a:pos x="331" y="283"/>
                </a:cxn>
                <a:cxn ang="0">
                  <a:pos x="333" y="283"/>
                </a:cxn>
                <a:cxn ang="0">
                  <a:pos x="333" y="281"/>
                </a:cxn>
                <a:cxn ang="0">
                  <a:pos x="333" y="279"/>
                </a:cxn>
                <a:cxn ang="0">
                  <a:pos x="333" y="277"/>
                </a:cxn>
                <a:cxn ang="0">
                  <a:pos x="324" y="17"/>
                </a:cxn>
                <a:cxn ang="0">
                  <a:pos x="324" y="15"/>
                </a:cxn>
                <a:cxn ang="0">
                  <a:pos x="324" y="13"/>
                </a:cxn>
                <a:cxn ang="0">
                  <a:pos x="324" y="11"/>
                </a:cxn>
                <a:cxn ang="0">
                  <a:pos x="322" y="9"/>
                </a:cxn>
                <a:cxn ang="0">
                  <a:pos x="322" y="7"/>
                </a:cxn>
                <a:cxn ang="0">
                  <a:pos x="320" y="5"/>
                </a:cxn>
                <a:cxn ang="0">
                  <a:pos x="318" y="5"/>
                </a:cxn>
                <a:cxn ang="0">
                  <a:pos x="314" y="5"/>
                </a:cxn>
                <a:cxn ang="0">
                  <a:pos x="9" y="0"/>
                </a:cxn>
              </a:cxnLst>
              <a:rect l="0" t="0" r="r" b="b"/>
              <a:pathLst>
                <a:path w="334" h="301">
                  <a:moveTo>
                    <a:pt x="9" y="0"/>
                  </a:moveTo>
                  <a:lnTo>
                    <a:pt x="7" y="0"/>
                  </a:lnTo>
                  <a:lnTo>
                    <a:pt x="6" y="0"/>
                  </a:lnTo>
                  <a:lnTo>
                    <a:pt x="4" y="2"/>
                  </a:lnTo>
                  <a:lnTo>
                    <a:pt x="2" y="2"/>
                  </a:lnTo>
                  <a:lnTo>
                    <a:pt x="0" y="4"/>
                  </a:lnTo>
                  <a:lnTo>
                    <a:pt x="0" y="5"/>
                  </a:lnTo>
                  <a:lnTo>
                    <a:pt x="11" y="293"/>
                  </a:lnTo>
                  <a:lnTo>
                    <a:pt x="11" y="295"/>
                  </a:lnTo>
                  <a:lnTo>
                    <a:pt x="11" y="296"/>
                  </a:lnTo>
                  <a:lnTo>
                    <a:pt x="11" y="298"/>
                  </a:lnTo>
                  <a:lnTo>
                    <a:pt x="13" y="298"/>
                  </a:lnTo>
                  <a:lnTo>
                    <a:pt x="13" y="300"/>
                  </a:lnTo>
                  <a:lnTo>
                    <a:pt x="15" y="300"/>
                  </a:lnTo>
                  <a:lnTo>
                    <a:pt x="17" y="300"/>
                  </a:lnTo>
                  <a:lnTo>
                    <a:pt x="327" y="285"/>
                  </a:lnTo>
                  <a:lnTo>
                    <a:pt x="329" y="285"/>
                  </a:lnTo>
                  <a:lnTo>
                    <a:pt x="331" y="283"/>
                  </a:lnTo>
                  <a:lnTo>
                    <a:pt x="333" y="283"/>
                  </a:lnTo>
                  <a:lnTo>
                    <a:pt x="333" y="281"/>
                  </a:lnTo>
                  <a:lnTo>
                    <a:pt x="333" y="279"/>
                  </a:lnTo>
                  <a:lnTo>
                    <a:pt x="333" y="277"/>
                  </a:lnTo>
                  <a:lnTo>
                    <a:pt x="324" y="17"/>
                  </a:lnTo>
                  <a:lnTo>
                    <a:pt x="324" y="15"/>
                  </a:lnTo>
                  <a:lnTo>
                    <a:pt x="324" y="13"/>
                  </a:lnTo>
                  <a:lnTo>
                    <a:pt x="324" y="11"/>
                  </a:lnTo>
                  <a:lnTo>
                    <a:pt x="322" y="9"/>
                  </a:lnTo>
                  <a:lnTo>
                    <a:pt x="322" y="7"/>
                  </a:lnTo>
                  <a:lnTo>
                    <a:pt x="320" y="5"/>
                  </a:lnTo>
                  <a:lnTo>
                    <a:pt x="318" y="5"/>
                  </a:lnTo>
                  <a:lnTo>
                    <a:pt x="314" y="5"/>
                  </a:lnTo>
                  <a:lnTo>
                    <a:pt x="9"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18" name="Freeform 62"/>
            <p:cNvSpPr>
              <a:spLocks/>
            </p:cNvSpPr>
            <p:nvPr/>
          </p:nvSpPr>
          <p:spPr bwMode="auto">
            <a:xfrm>
              <a:off x="4438" y="1617"/>
              <a:ext cx="332" cy="294"/>
            </a:xfrm>
            <a:custGeom>
              <a:avLst/>
              <a:gdLst/>
              <a:ahLst/>
              <a:cxnLst>
                <a:cxn ang="0">
                  <a:pos x="331" y="272"/>
                </a:cxn>
                <a:cxn ang="0">
                  <a:pos x="0" y="0"/>
                </a:cxn>
                <a:cxn ang="0">
                  <a:pos x="11" y="288"/>
                </a:cxn>
                <a:cxn ang="0">
                  <a:pos x="11" y="290"/>
                </a:cxn>
                <a:cxn ang="0">
                  <a:pos x="11" y="291"/>
                </a:cxn>
                <a:cxn ang="0">
                  <a:pos x="13" y="293"/>
                </a:cxn>
                <a:cxn ang="0">
                  <a:pos x="15" y="293"/>
                </a:cxn>
                <a:cxn ang="0">
                  <a:pos x="17" y="293"/>
                </a:cxn>
                <a:cxn ang="0">
                  <a:pos x="323" y="278"/>
                </a:cxn>
                <a:cxn ang="0">
                  <a:pos x="325" y="278"/>
                </a:cxn>
                <a:cxn ang="0">
                  <a:pos x="327" y="278"/>
                </a:cxn>
                <a:cxn ang="0">
                  <a:pos x="329" y="276"/>
                </a:cxn>
                <a:cxn ang="0">
                  <a:pos x="331" y="274"/>
                </a:cxn>
                <a:cxn ang="0">
                  <a:pos x="331" y="272"/>
                </a:cxn>
              </a:cxnLst>
              <a:rect l="0" t="0" r="r" b="b"/>
              <a:pathLst>
                <a:path w="332" h="294">
                  <a:moveTo>
                    <a:pt x="331" y="272"/>
                  </a:moveTo>
                  <a:lnTo>
                    <a:pt x="0" y="0"/>
                  </a:lnTo>
                  <a:lnTo>
                    <a:pt x="11" y="288"/>
                  </a:lnTo>
                  <a:lnTo>
                    <a:pt x="11" y="290"/>
                  </a:lnTo>
                  <a:lnTo>
                    <a:pt x="11" y="291"/>
                  </a:lnTo>
                  <a:lnTo>
                    <a:pt x="13" y="293"/>
                  </a:lnTo>
                  <a:lnTo>
                    <a:pt x="15" y="293"/>
                  </a:lnTo>
                  <a:lnTo>
                    <a:pt x="17" y="293"/>
                  </a:lnTo>
                  <a:lnTo>
                    <a:pt x="323" y="278"/>
                  </a:lnTo>
                  <a:lnTo>
                    <a:pt x="325" y="278"/>
                  </a:lnTo>
                  <a:lnTo>
                    <a:pt x="327" y="278"/>
                  </a:lnTo>
                  <a:lnTo>
                    <a:pt x="329" y="276"/>
                  </a:lnTo>
                  <a:lnTo>
                    <a:pt x="331" y="274"/>
                  </a:lnTo>
                  <a:lnTo>
                    <a:pt x="331" y="272"/>
                  </a:lnTo>
                </a:path>
              </a:pathLst>
            </a:custGeom>
            <a:solidFill>
              <a:srgbClr val="F7F2E5"/>
            </a:solidFill>
            <a:ln w="9525" cap="rnd">
              <a:noFill/>
              <a:round/>
              <a:headEnd type="none" w="sm" len="sm"/>
              <a:tailEnd type="none" w="sm" len="sm"/>
            </a:ln>
            <a:effectLst/>
          </p:spPr>
          <p:txBody>
            <a:bodyPr/>
            <a:lstStyle/>
            <a:p>
              <a:endParaRPr lang="en-US"/>
            </a:p>
          </p:txBody>
        </p:sp>
        <p:sp>
          <p:nvSpPr>
            <p:cNvPr id="45119" name="Freeform 63"/>
            <p:cNvSpPr>
              <a:spLocks/>
            </p:cNvSpPr>
            <p:nvPr/>
          </p:nvSpPr>
          <p:spPr bwMode="auto">
            <a:xfrm>
              <a:off x="4438" y="1617"/>
              <a:ext cx="332" cy="294"/>
            </a:xfrm>
            <a:custGeom>
              <a:avLst/>
              <a:gdLst/>
              <a:ahLst/>
              <a:cxnLst>
                <a:cxn ang="0">
                  <a:pos x="331" y="272"/>
                </a:cxn>
                <a:cxn ang="0">
                  <a:pos x="0" y="0"/>
                </a:cxn>
                <a:cxn ang="0">
                  <a:pos x="11" y="288"/>
                </a:cxn>
                <a:cxn ang="0">
                  <a:pos x="11" y="290"/>
                </a:cxn>
                <a:cxn ang="0">
                  <a:pos x="11" y="291"/>
                </a:cxn>
                <a:cxn ang="0">
                  <a:pos x="13" y="293"/>
                </a:cxn>
                <a:cxn ang="0">
                  <a:pos x="15" y="293"/>
                </a:cxn>
                <a:cxn ang="0">
                  <a:pos x="17" y="293"/>
                </a:cxn>
                <a:cxn ang="0">
                  <a:pos x="323" y="278"/>
                </a:cxn>
                <a:cxn ang="0">
                  <a:pos x="325" y="278"/>
                </a:cxn>
                <a:cxn ang="0">
                  <a:pos x="327" y="278"/>
                </a:cxn>
                <a:cxn ang="0">
                  <a:pos x="329" y="276"/>
                </a:cxn>
                <a:cxn ang="0">
                  <a:pos x="331" y="274"/>
                </a:cxn>
                <a:cxn ang="0">
                  <a:pos x="331" y="272"/>
                </a:cxn>
              </a:cxnLst>
              <a:rect l="0" t="0" r="r" b="b"/>
              <a:pathLst>
                <a:path w="332" h="294">
                  <a:moveTo>
                    <a:pt x="331" y="272"/>
                  </a:moveTo>
                  <a:lnTo>
                    <a:pt x="0" y="0"/>
                  </a:lnTo>
                  <a:lnTo>
                    <a:pt x="11" y="288"/>
                  </a:lnTo>
                  <a:lnTo>
                    <a:pt x="11" y="290"/>
                  </a:lnTo>
                  <a:lnTo>
                    <a:pt x="11" y="291"/>
                  </a:lnTo>
                  <a:lnTo>
                    <a:pt x="13" y="293"/>
                  </a:lnTo>
                  <a:lnTo>
                    <a:pt x="15" y="293"/>
                  </a:lnTo>
                  <a:lnTo>
                    <a:pt x="17" y="293"/>
                  </a:lnTo>
                  <a:lnTo>
                    <a:pt x="323" y="278"/>
                  </a:lnTo>
                  <a:lnTo>
                    <a:pt x="325" y="278"/>
                  </a:lnTo>
                  <a:lnTo>
                    <a:pt x="327" y="278"/>
                  </a:lnTo>
                  <a:lnTo>
                    <a:pt x="329" y="276"/>
                  </a:lnTo>
                  <a:lnTo>
                    <a:pt x="331" y="274"/>
                  </a:lnTo>
                  <a:lnTo>
                    <a:pt x="331" y="27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0" name="Freeform 64"/>
            <p:cNvSpPr>
              <a:spLocks/>
            </p:cNvSpPr>
            <p:nvPr/>
          </p:nvSpPr>
          <p:spPr bwMode="auto">
            <a:xfrm>
              <a:off x="4306" y="1884"/>
              <a:ext cx="135" cy="119"/>
            </a:xfrm>
            <a:custGeom>
              <a:avLst/>
              <a:gdLst/>
              <a:ahLst/>
              <a:cxnLst>
                <a:cxn ang="0">
                  <a:pos x="134" y="118"/>
                </a:cxn>
                <a:cxn ang="0">
                  <a:pos x="134" y="84"/>
                </a:cxn>
                <a:cxn ang="0">
                  <a:pos x="84" y="88"/>
                </a:cxn>
                <a:cxn ang="0">
                  <a:pos x="63" y="74"/>
                </a:cxn>
                <a:cxn ang="0">
                  <a:pos x="28" y="13"/>
                </a:cxn>
                <a:cxn ang="0">
                  <a:pos x="0" y="0"/>
                </a:cxn>
                <a:cxn ang="0">
                  <a:pos x="5" y="49"/>
                </a:cxn>
                <a:cxn ang="0">
                  <a:pos x="15" y="55"/>
                </a:cxn>
                <a:cxn ang="0">
                  <a:pos x="15" y="63"/>
                </a:cxn>
                <a:cxn ang="0">
                  <a:pos x="134" y="118"/>
                </a:cxn>
              </a:cxnLst>
              <a:rect l="0" t="0" r="r" b="b"/>
              <a:pathLst>
                <a:path w="135" h="119">
                  <a:moveTo>
                    <a:pt x="134" y="118"/>
                  </a:moveTo>
                  <a:lnTo>
                    <a:pt x="134" y="84"/>
                  </a:lnTo>
                  <a:lnTo>
                    <a:pt x="84" y="88"/>
                  </a:lnTo>
                  <a:lnTo>
                    <a:pt x="63" y="74"/>
                  </a:lnTo>
                  <a:lnTo>
                    <a:pt x="28" y="13"/>
                  </a:lnTo>
                  <a:lnTo>
                    <a:pt x="0" y="0"/>
                  </a:lnTo>
                  <a:lnTo>
                    <a:pt x="5" y="49"/>
                  </a:lnTo>
                  <a:lnTo>
                    <a:pt x="15" y="55"/>
                  </a:lnTo>
                  <a:lnTo>
                    <a:pt x="15" y="63"/>
                  </a:lnTo>
                  <a:lnTo>
                    <a:pt x="134" y="118"/>
                  </a:lnTo>
                </a:path>
              </a:pathLst>
            </a:custGeom>
            <a:solidFill>
              <a:srgbClr val="9E998C"/>
            </a:solidFill>
            <a:ln w="9525" cap="rnd">
              <a:noFill/>
              <a:round/>
              <a:headEnd type="none" w="sm" len="sm"/>
              <a:tailEnd type="none" w="sm" len="sm"/>
            </a:ln>
            <a:effectLst/>
          </p:spPr>
          <p:txBody>
            <a:bodyPr/>
            <a:lstStyle/>
            <a:p>
              <a:endParaRPr lang="en-US"/>
            </a:p>
          </p:txBody>
        </p:sp>
        <p:sp>
          <p:nvSpPr>
            <p:cNvPr id="45121" name="Freeform 65"/>
            <p:cNvSpPr>
              <a:spLocks/>
            </p:cNvSpPr>
            <p:nvPr/>
          </p:nvSpPr>
          <p:spPr bwMode="auto">
            <a:xfrm>
              <a:off x="4306" y="1884"/>
              <a:ext cx="135" cy="119"/>
            </a:xfrm>
            <a:custGeom>
              <a:avLst/>
              <a:gdLst/>
              <a:ahLst/>
              <a:cxnLst>
                <a:cxn ang="0">
                  <a:pos x="134" y="118"/>
                </a:cxn>
                <a:cxn ang="0">
                  <a:pos x="134" y="84"/>
                </a:cxn>
                <a:cxn ang="0">
                  <a:pos x="84" y="88"/>
                </a:cxn>
                <a:cxn ang="0">
                  <a:pos x="63" y="74"/>
                </a:cxn>
                <a:cxn ang="0">
                  <a:pos x="28" y="13"/>
                </a:cxn>
                <a:cxn ang="0">
                  <a:pos x="0" y="0"/>
                </a:cxn>
                <a:cxn ang="0">
                  <a:pos x="5" y="49"/>
                </a:cxn>
                <a:cxn ang="0">
                  <a:pos x="15" y="55"/>
                </a:cxn>
                <a:cxn ang="0">
                  <a:pos x="15" y="63"/>
                </a:cxn>
                <a:cxn ang="0">
                  <a:pos x="134" y="118"/>
                </a:cxn>
              </a:cxnLst>
              <a:rect l="0" t="0" r="r" b="b"/>
              <a:pathLst>
                <a:path w="135" h="119">
                  <a:moveTo>
                    <a:pt x="134" y="118"/>
                  </a:moveTo>
                  <a:lnTo>
                    <a:pt x="134" y="84"/>
                  </a:lnTo>
                  <a:lnTo>
                    <a:pt x="84" y="88"/>
                  </a:lnTo>
                  <a:lnTo>
                    <a:pt x="63" y="74"/>
                  </a:lnTo>
                  <a:lnTo>
                    <a:pt x="28" y="13"/>
                  </a:lnTo>
                  <a:lnTo>
                    <a:pt x="0" y="0"/>
                  </a:lnTo>
                  <a:lnTo>
                    <a:pt x="5" y="49"/>
                  </a:lnTo>
                  <a:lnTo>
                    <a:pt x="15" y="55"/>
                  </a:lnTo>
                  <a:lnTo>
                    <a:pt x="15" y="63"/>
                  </a:lnTo>
                  <a:lnTo>
                    <a:pt x="134" y="11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2" name="Freeform 66"/>
            <p:cNvSpPr>
              <a:spLocks/>
            </p:cNvSpPr>
            <p:nvPr/>
          </p:nvSpPr>
          <p:spPr bwMode="auto">
            <a:xfrm>
              <a:off x="4443" y="1629"/>
              <a:ext cx="306" cy="265"/>
            </a:xfrm>
            <a:custGeom>
              <a:avLst/>
              <a:gdLst/>
              <a:ahLst/>
              <a:cxnLst>
                <a:cxn ang="0">
                  <a:pos x="0" y="11"/>
                </a:cxn>
                <a:cxn ang="0">
                  <a:pos x="2" y="42"/>
                </a:cxn>
                <a:cxn ang="0">
                  <a:pos x="4" y="73"/>
                </a:cxn>
                <a:cxn ang="0">
                  <a:pos x="6" y="103"/>
                </a:cxn>
                <a:cxn ang="0">
                  <a:pos x="6" y="132"/>
                </a:cxn>
                <a:cxn ang="0">
                  <a:pos x="6" y="163"/>
                </a:cxn>
                <a:cxn ang="0">
                  <a:pos x="8" y="191"/>
                </a:cxn>
                <a:cxn ang="0">
                  <a:pos x="8" y="224"/>
                </a:cxn>
                <a:cxn ang="0">
                  <a:pos x="8" y="255"/>
                </a:cxn>
                <a:cxn ang="0">
                  <a:pos x="8" y="256"/>
                </a:cxn>
                <a:cxn ang="0">
                  <a:pos x="8" y="258"/>
                </a:cxn>
                <a:cxn ang="0">
                  <a:pos x="10" y="260"/>
                </a:cxn>
                <a:cxn ang="0">
                  <a:pos x="10" y="262"/>
                </a:cxn>
                <a:cxn ang="0">
                  <a:pos x="12" y="262"/>
                </a:cxn>
                <a:cxn ang="0">
                  <a:pos x="12" y="264"/>
                </a:cxn>
                <a:cxn ang="0">
                  <a:pos x="14" y="264"/>
                </a:cxn>
                <a:cxn ang="0">
                  <a:pos x="16" y="264"/>
                </a:cxn>
                <a:cxn ang="0">
                  <a:pos x="52" y="264"/>
                </a:cxn>
                <a:cxn ang="0">
                  <a:pos x="87" y="264"/>
                </a:cxn>
                <a:cxn ang="0">
                  <a:pos x="121" y="262"/>
                </a:cxn>
                <a:cxn ang="0">
                  <a:pos x="156" y="262"/>
                </a:cxn>
                <a:cxn ang="0">
                  <a:pos x="190" y="260"/>
                </a:cxn>
                <a:cxn ang="0">
                  <a:pos x="225" y="258"/>
                </a:cxn>
                <a:cxn ang="0">
                  <a:pos x="257" y="255"/>
                </a:cxn>
                <a:cxn ang="0">
                  <a:pos x="290" y="251"/>
                </a:cxn>
                <a:cxn ang="0">
                  <a:pos x="294" y="251"/>
                </a:cxn>
                <a:cxn ang="0">
                  <a:pos x="295" y="251"/>
                </a:cxn>
                <a:cxn ang="0">
                  <a:pos x="297" y="249"/>
                </a:cxn>
                <a:cxn ang="0">
                  <a:pos x="299" y="247"/>
                </a:cxn>
                <a:cxn ang="0">
                  <a:pos x="299" y="245"/>
                </a:cxn>
                <a:cxn ang="0">
                  <a:pos x="301" y="243"/>
                </a:cxn>
                <a:cxn ang="0">
                  <a:pos x="301" y="241"/>
                </a:cxn>
                <a:cxn ang="0">
                  <a:pos x="301" y="239"/>
                </a:cxn>
                <a:cxn ang="0">
                  <a:pos x="303" y="211"/>
                </a:cxn>
                <a:cxn ang="0">
                  <a:pos x="305" y="184"/>
                </a:cxn>
                <a:cxn ang="0">
                  <a:pos x="305" y="155"/>
                </a:cxn>
                <a:cxn ang="0">
                  <a:pos x="305" y="126"/>
                </a:cxn>
                <a:cxn ang="0">
                  <a:pos x="303" y="98"/>
                </a:cxn>
                <a:cxn ang="0">
                  <a:pos x="301" y="69"/>
                </a:cxn>
                <a:cxn ang="0">
                  <a:pos x="299" y="40"/>
                </a:cxn>
                <a:cxn ang="0">
                  <a:pos x="295" y="13"/>
                </a:cxn>
                <a:cxn ang="0">
                  <a:pos x="295" y="9"/>
                </a:cxn>
                <a:cxn ang="0">
                  <a:pos x="294" y="8"/>
                </a:cxn>
                <a:cxn ang="0">
                  <a:pos x="292" y="6"/>
                </a:cxn>
                <a:cxn ang="0">
                  <a:pos x="290" y="6"/>
                </a:cxn>
                <a:cxn ang="0">
                  <a:pos x="288"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9"/>
                </a:cxn>
                <a:cxn ang="0">
                  <a:pos x="0" y="11"/>
                </a:cxn>
              </a:cxnLst>
              <a:rect l="0" t="0" r="r" b="b"/>
              <a:pathLst>
                <a:path w="306" h="265">
                  <a:moveTo>
                    <a:pt x="0" y="11"/>
                  </a:moveTo>
                  <a:lnTo>
                    <a:pt x="2" y="42"/>
                  </a:lnTo>
                  <a:lnTo>
                    <a:pt x="4" y="73"/>
                  </a:lnTo>
                  <a:lnTo>
                    <a:pt x="6" y="103"/>
                  </a:lnTo>
                  <a:lnTo>
                    <a:pt x="6" y="132"/>
                  </a:lnTo>
                  <a:lnTo>
                    <a:pt x="6" y="163"/>
                  </a:lnTo>
                  <a:lnTo>
                    <a:pt x="8" y="191"/>
                  </a:lnTo>
                  <a:lnTo>
                    <a:pt x="8" y="224"/>
                  </a:lnTo>
                  <a:lnTo>
                    <a:pt x="8" y="255"/>
                  </a:lnTo>
                  <a:lnTo>
                    <a:pt x="8" y="256"/>
                  </a:lnTo>
                  <a:lnTo>
                    <a:pt x="8" y="258"/>
                  </a:lnTo>
                  <a:lnTo>
                    <a:pt x="10" y="260"/>
                  </a:lnTo>
                  <a:lnTo>
                    <a:pt x="10" y="262"/>
                  </a:lnTo>
                  <a:lnTo>
                    <a:pt x="12" y="262"/>
                  </a:lnTo>
                  <a:lnTo>
                    <a:pt x="12" y="264"/>
                  </a:lnTo>
                  <a:lnTo>
                    <a:pt x="14" y="264"/>
                  </a:lnTo>
                  <a:lnTo>
                    <a:pt x="16" y="264"/>
                  </a:lnTo>
                  <a:lnTo>
                    <a:pt x="52" y="264"/>
                  </a:lnTo>
                  <a:lnTo>
                    <a:pt x="87" y="264"/>
                  </a:lnTo>
                  <a:lnTo>
                    <a:pt x="121" y="262"/>
                  </a:lnTo>
                  <a:lnTo>
                    <a:pt x="156" y="262"/>
                  </a:lnTo>
                  <a:lnTo>
                    <a:pt x="190" y="260"/>
                  </a:lnTo>
                  <a:lnTo>
                    <a:pt x="225" y="258"/>
                  </a:lnTo>
                  <a:lnTo>
                    <a:pt x="257" y="255"/>
                  </a:lnTo>
                  <a:lnTo>
                    <a:pt x="290" y="251"/>
                  </a:lnTo>
                  <a:lnTo>
                    <a:pt x="294" y="251"/>
                  </a:lnTo>
                  <a:lnTo>
                    <a:pt x="295" y="251"/>
                  </a:lnTo>
                  <a:lnTo>
                    <a:pt x="297" y="249"/>
                  </a:lnTo>
                  <a:lnTo>
                    <a:pt x="299" y="247"/>
                  </a:lnTo>
                  <a:lnTo>
                    <a:pt x="299" y="245"/>
                  </a:lnTo>
                  <a:lnTo>
                    <a:pt x="301" y="243"/>
                  </a:lnTo>
                  <a:lnTo>
                    <a:pt x="301" y="241"/>
                  </a:lnTo>
                  <a:lnTo>
                    <a:pt x="301" y="239"/>
                  </a:lnTo>
                  <a:lnTo>
                    <a:pt x="303" y="211"/>
                  </a:lnTo>
                  <a:lnTo>
                    <a:pt x="305" y="184"/>
                  </a:lnTo>
                  <a:lnTo>
                    <a:pt x="305" y="155"/>
                  </a:lnTo>
                  <a:lnTo>
                    <a:pt x="305" y="126"/>
                  </a:lnTo>
                  <a:lnTo>
                    <a:pt x="303" y="98"/>
                  </a:lnTo>
                  <a:lnTo>
                    <a:pt x="301" y="69"/>
                  </a:lnTo>
                  <a:lnTo>
                    <a:pt x="299" y="40"/>
                  </a:lnTo>
                  <a:lnTo>
                    <a:pt x="295" y="13"/>
                  </a:lnTo>
                  <a:lnTo>
                    <a:pt x="295" y="9"/>
                  </a:lnTo>
                  <a:lnTo>
                    <a:pt x="294" y="8"/>
                  </a:lnTo>
                  <a:lnTo>
                    <a:pt x="292" y="6"/>
                  </a:lnTo>
                  <a:lnTo>
                    <a:pt x="290" y="6"/>
                  </a:lnTo>
                  <a:lnTo>
                    <a:pt x="288"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9"/>
                  </a:lnTo>
                  <a:lnTo>
                    <a:pt x="0" y="11"/>
                  </a:lnTo>
                </a:path>
              </a:pathLst>
            </a:custGeom>
            <a:solidFill>
              <a:srgbClr val="99CCCC"/>
            </a:solidFill>
            <a:ln w="9525" cap="rnd">
              <a:noFill/>
              <a:round/>
              <a:headEnd type="none" w="sm" len="sm"/>
              <a:tailEnd type="none" w="sm" len="sm"/>
            </a:ln>
            <a:effectLst/>
          </p:spPr>
          <p:txBody>
            <a:bodyPr/>
            <a:lstStyle/>
            <a:p>
              <a:endParaRPr lang="en-US"/>
            </a:p>
          </p:txBody>
        </p:sp>
        <p:sp>
          <p:nvSpPr>
            <p:cNvPr id="45123" name="Freeform 67"/>
            <p:cNvSpPr>
              <a:spLocks/>
            </p:cNvSpPr>
            <p:nvPr/>
          </p:nvSpPr>
          <p:spPr bwMode="auto">
            <a:xfrm>
              <a:off x="4443" y="1629"/>
              <a:ext cx="306" cy="265"/>
            </a:xfrm>
            <a:custGeom>
              <a:avLst/>
              <a:gdLst/>
              <a:ahLst/>
              <a:cxnLst>
                <a:cxn ang="0">
                  <a:pos x="0" y="11"/>
                </a:cxn>
                <a:cxn ang="0">
                  <a:pos x="2" y="42"/>
                </a:cxn>
                <a:cxn ang="0">
                  <a:pos x="4" y="73"/>
                </a:cxn>
                <a:cxn ang="0">
                  <a:pos x="6" y="103"/>
                </a:cxn>
                <a:cxn ang="0">
                  <a:pos x="6" y="132"/>
                </a:cxn>
                <a:cxn ang="0">
                  <a:pos x="6" y="163"/>
                </a:cxn>
                <a:cxn ang="0">
                  <a:pos x="8" y="191"/>
                </a:cxn>
                <a:cxn ang="0">
                  <a:pos x="8" y="224"/>
                </a:cxn>
                <a:cxn ang="0">
                  <a:pos x="8" y="255"/>
                </a:cxn>
                <a:cxn ang="0">
                  <a:pos x="8" y="256"/>
                </a:cxn>
                <a:cxn ang="0">
                  <a:pos x="8" y="258"/>
                </a:cxn>
                <a:cxn ang="0">
                  <a:pos x="10" y="260"/>
                </a:cxn>
                <a:cxn ang="0">
                  <a:pos x="10" y="262"/>
                </a:cxn>
                <a:cxn ang="0">
                  <a:pos x="12" y="262"/>
                </a:cxn>
                <a:cxn ang="0">
                  <a:pos x="12" y="264"/>
                </a:cxn>
                <a:cxn ang="0">
                  <a:pos x="14" y="264"/>
                </a:cxn>
                <a:cxn ang="0">
                  <a:pos x="16" y="264"/>
                </a:cxn>
                <a:cxn ang="0">
                  <a:pos x="52" y="264"/>
                </a:cxn>
                <a:cxn ang="0">
                  <a:pos x="87" y="264"/>
                </a:cxn>
                <a:cxn ang="0">
                  <a:pos x="121" y="262"/>
                </a:cxn>
                <a:cxn ang="0">
                  <a:pos x="156" y="262"/>
                </a:cxn>
                <a:cxn ang="0">
                  <a:pos x="190" y="260"/>
                </a:cxn>
                <a:cxn ang="0">
                  <a:pos x="225" y="258"/>
                </a:cxn>
                <a:cxn ang="0">
                  <a:pos x="257" y="255"/>
                </a:cxn>
                <a:cxn ang="0">
                  <a:pos x="290" y="251"/>
                </a:cxn>
                <a:cxn ang="0">
                  <a:pos x="294" y="251"/>
                </a:cxn>
                <a:cxn ang="0">
                  <a:pos x="295" y="251"/>
                </a:cxn>
                <a:cxn ang="0">
                  <a:pos x="297" y="249"/>
                </a:cxn>
                <a:cxn ang="0">
                  <a:pos x="299" y="247"/>
                </a:cxn>
                <a:cxn ang="0">
                  <a:pos x="299" y="245"/>
                </a:cxn>
                <a:cxn ang="0">
                  <a:pos x="301" y="243"/>
                </a:cxn>
                <a:cxn ang="0">
                  <a:pos x="301" y="241"/>
                </a:cxn>
                <a:cxn ang="0">
                  <a:pos x="301" y="239"/>
                </a:cxn>
                <a:cxn ang="0">
                  <a:pos x="303" y="211"/>
                </a:cxn>
                <a:cxn ang="0">
                  <a:pos x="305" y="184"/>
                </a:cxn>
                <a:cxn ang="0">
                  <a:pos x="305" y="155"/>
                </a:cxn>
                <a:cxn ang="0">
                  <a:pos x="305" y="126"/>
                </a:cxn>
                <a:cxn ang="0">
                  <a:pos x="303" y="98"/>
                </a:cxn>
                <a:cxn ang="0">
                  <a:pos x="301" y="69"/>
                </a:cxn>
                <a:cxn ang="0">
                  <a:pos x="299" y="40"/>
                </a:cxn>
                <a:cxn ang="0">
                  <a:pos x="295" y="13"/>
                </a:cxn>
                <a:cxn ang="0">
                  <a:pos x="295" y="9"/>
                </a:cxn>
                <a:cxn ang="0">
                  <a:pos x="294" y="8"/>
                </a:cxn>
                <a:cxn ang="0">
                  <a:pos x="292" y="6"/>
                </a:cxn>
                <a:cxn ang="0">
                  <a:pos x="290" y="6"/>
                </a:cxn>
                <a:cxn ang="0">
                  <a:pos x="288"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9"/>
                </a:cxn>
                <a:cxn ang="0">
                  <a:pos x="0" y="11"/>
                </a:cxn>
              </a:cxnLst>
              <a:rect l="0" t="0" r="r" b="b"/>
              <a:pathLst>
                <a:path w="306" h="265">
                  <a:moveTo>
                    <a:pt x="0" y="11"/>
                  </a:moveTo>
                  <a:lnTo>
                    <a:pt x="2" y="42"/>
                  </a:lnTo>
                  <a:lnTo>
                    <a:pt x="4" y="73"/>
                  </a:lnTo>
                  <a:lnTo>
                    <a:pt x="6" y="103"/>
                  </a:lnTo>
                  <a:lnTo>
                    <a:pt x="6" y="132"/>
                  </a:lnTo>
                  <a:lnTo>
                    <a:pt x="6" y="163"/>
                  </a:lnTo>
                  <a:lnTo>
                    <a:pt x="8" y="191"/>
                  </a:lnTo>
                  <a:lnTo>
                    <a:pt x="8" y="224"/>
                  </a:lnTo>
                  <a:lnTo>
                    <a:pt x="8" y="255"/>
                  </a:lnTo>
                  <a:lnTo>
                    <a:pt x="8" y="256"/>
                  </a:lnTo>
                  <a:lnTo>
                    <a:pt x="8" y="258"/>
                  </a:lnTo>
                  <a:lnTo>
                    <a:pt x="10" y="260"/>
                  </a:lnTo>
                  <a:lnTo>
                    <a:pt x="10" y="262"/>
                  </a:lnTo>
                  <a:lnTo>
                    <a:pt x="12" y="262"/>
                  </a:lnTo>
                  <a:lnTo>
                    <a:pt x="12" y="264"/>
                  </a:lnTo>
                  <a:lnTo>
                    <a:pt x="14" y="264"/>
                  </a:lnTo>
                  <a:lnTo>
                    <a:pt x="16" y="264"/>
                  </a:lnTo>
                  <a:lnTo>
                    <a:pt x="52" y="264"/>
                  </a:lnTo>
                  <a:lnTo>
                    <a:pt x="87" y="264"/>
                  </a:lnTo>
                  <a:lnTo>
                    <a:pt x="121" y="262"/>
                  </a:lnTo>
                  <a:lnTo>
                    <a:pt x="156" y="262"/>
                  </a:lnTo>
                  <a:lnTo>
                    <a:pt x="190" y="260"/>
                  </a:lnTo>
                  <a:lnTo>
                    <a:pt x="225" y="258"/>
                  </a:lnTo>
                  <a:lnTo>
                    <a:pt x="257" y="255"/>
                  </a:lnTo>
                  <a:lnTo>
                    <a:pt x="290" y="251"/>
                  </a:lnTo>
                  <a:lnTo>
                    <a:pt x="294" y="251"/>
                  </a:lnTo>
                  <a:lnTo>
                    <a:pt x="295" y="251"/>
                  </a:lnTo>
                  <a:lnTo>
                    <a:pt x="297" y="249"/>
                  </a:lnTo>
                  <a:lnTo>
                    <a:pt x="299" y="247"/>
                  </a:lnTo>
                  <a:lnTo>
                    <a:pt x="299" y="245"/>
                  </a:lnTo>
                  <a:lnTo>
                    <a:pt x="301" y="243"/>
                  </a:lnTo>
                  <a:lnTo>
                    <a:pt x="301" y="241"/>
                  </a:lnTo>
                  <a:lnTo>
                    <a:pt x="301" y="239"/>
                  </a:lnTo>
                  <a:lnTo>
                    <a:pt x="303" y="211"/>
                  </a:lnTo>
                  <a:lnTo>
                    <a:pt x="305" y="184"/>
                  </a:lnTo>
                  <a:lnTo>
                    <a:pt x="305" y="155"/>
                  </a:lnTo>
                  <a:lnTo>
                    <a:pt x="305" y="126"/>
                  </a:lnTo>
                  <a:lnTo>
                    <a:pt x="303" y="98"/>
                  </a:lnTo>
                  <a:lnTo>
                    <a:pt x="301" y="69"/>
                  </a:lnTo>
                  <a:lnTo>
                    <a:pt x="299" y="40"/>
                  </a:lnTo>
                  <a:lnTo>
                    <a:pt x="295" y="13"/>
                  </a:lnTo>
                  <a:lnTo>
                    <a:pt x="295" y="9"/>
                  </a:lnTo>
                  <a:lnTo>
                    <a:pt x="294" y="8"/>
                  </a:lnTo>
                  <a:lnTo>
                    <a:pt x="292" y="6"/>
                  </a:lnTo>
                  <a:lnTo>
                    <a:pt x="290" y="6"/>
                  </a:lnTo>
                  <a:lnTo>
                    <a:pt x="288"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9"/>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4" name="Freeform 68"/>
            <p:cNvSpPr>
              <a:spLocks/>
            </p:cNvSpPr>
            <p:nvPr/>
          </p:nvSpPr>
          <p:spPr bwMode="auto">
            <a:xfrm>
              <a:off x="4737" y="1914"/>
              <a:ext cx="37" cy="26"/>
            </a:xfrm>
            <a:custGeom>
              <a:avLst/>
              <a:gdLst/>
              <a:ahLst/>
              <a:cxnLst>
                <a:cxn ang="0">
                  <a:pos x="0" y="25"/>
                </a:cxn>
                <a:cxn ang="0">
                  <a:pos x="36" y="23"/>
                </a:cxn>
                <a:cxn ang="0">
                  <a:pos x="36" y="0"/>
                </a:cxn>
                <a:cxn ang="0">
                  <a:pos x="0" y="2"/>
                </a:cxn>
                <a:cxn ang="0">
                  <a:pos x="0" y="25"/>
                </a:cxn>
              </a:cxnLst>
              <a:rect l="0" t="0" r="r" b="b"/>
              <a:pathLst>
                <a:path w="37" h="26">
                  <a:moveTo>
                    <a:pt x="0" y="25"/>
                  </a:moveTo>
                  <a:lnTo>
                    <a:pt x="36" y="23"/>
                  </a:lnTo>
                  <a:lnTo>
                    <a:pt x="36" y="0"/>
                  </a:lnTo>
                  <a:lnTo>
                    <a:pt x="0" y="2"/>
                  </a:lnTo>
                  <a:lnTo>
                    <a:pt x="0" y="25"/>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5" name="Freeform 69"/>
            <p:cNvSpPr>
              <a:spLocks/>
            </p:cNvSpPr>
            <p:nvPr/>
          </p:nvSpPr>
          <p:spPr bwMode="auto">
            <a:xfrm>
              <a:off x="4399" y="1568"/>
              <a:ext cx="396" cy="397"/>
            </a:xfrm>
            <a:custGeom>
              <a:avLst/>
              <a:gdLst/>
              <a:ahLst/>
              <a:cxnLst>
                <a:cxn ang="0">
                  <a:pos x="12" y="0"/>
                </a:cxn>
                <a:cxn ang="0">
                  <a:pos x="10" y="0"/>
                </a:cxn>
                <a:cxn ang="0">
                  <a:pos x="8" y="0"/>
                </a:cxn>
                <a:cxn ang="0">
                  <a:pos x="4" y="0"/>
                </a:cxn>
                <a:cxn ang="0">
                  <a:pos x="2" y="2"/>
                </a:cxn>
                <a:cxn ang="0">
                  <a:pos x="0" y="3"/>
                </a:cxn>
                <a:cxn ang="0">
                  <a:pos x="0" y="5"/>
                </a:cxn>
                <a:cxn ang="0">
                  <a:pos x="16" y="386"/>
                </a:cxn>
                <a:cxn ang="0">
                  <a:pos x="16" y="388"/>
                </a:cxn>
                <a:cxn ang="0">
                  <a:pos x="16" y="390"/>
                </a:cxn>
                <a:cxn ang="0">
                  <a:pos x="16" y="392"/>
                </a:cxn>
                <a:cxn ang="0">
                  <a:pos x="18" y="392"/>
                </a:cxn>
                <a:cxn ang="0">
                  <a:pos x="18" y="394"/>
                </a:cxn>
                <a:cxn ang="0">
                  <a:pos x="20" y="394"/>
                </a:cxn>
                <a:cxn ang="0">
                  <a:pos x="21" y="394"/>
                </a:cxn>
                <a:cxn ang="0">
                  <a:pos x="23" y="396"/>
                </a:cxn>
                <a:cxn ang="0">
                  <a:pos x="385" y="375"/>
                </a:cxn>
                <a:cxn ang="0">
                  <a:pos x="389" y="375"/>
                </a:cxn>
                <a:cxn ang="0">
                  <a:pos x="391" y="373"/>
                </a:cxn>
                <a:cxn ang="0">
                  <a:pos x="393" y="371"/>
                </a:cxn>
                <a:cxn ang="0">
                  <a:pos x="395" y="371"/>
                </a:cxn>
                <a:cxn ang="0">
                  <a:pos x="395" y="369"/>
                </a:cxn>
                <a:cxn ang="0">
                  <a:pos x="395" y="367"/>
                </a:cxn>
                <a:cxn ang="0">
                  <a:pos x="395" y="365"/>
                </a:cxn>
                <a:cxn ang="0">
                  <a:pos x="382" y="25"/>
                </a:cxn>
                <a:cxn ang="0">
                  <a:pos x="382" y="21"/>
                </a:cxn>
                <a:cxn ang="0">
                  <a:pos x="382" y="19"/>
                </a:cxn>
                <a:cxn ang="0">
                  <a:pos x="382" y="17"/>
                </a:cxn>
                <a:cxn ang="0">
                  <a:pos x="380" y="13"/>
                </a:cxn>
                <a:cxn ang="0">
                  <a:pos x="378" y="11"/>
                </a:cxn>
                <a:cxn ang="0">
                  <a:pos x="376" y="9"/>
                </a:cxn>
                <a:cxn ang="0">
                  <a:pos x="372" y="9"/>
                </a:cxn>
                <a:cxn ang="0">
                  <a:pos x="370" y="9"/>
                </a:cxn>
                <a:cxn ang="0">
                  <a:pos x="12" y="0"/>
                </a:cxn>
              </a:cxnLst>
              <a:rect l="0" t="0" r="r" b="b"/>
              <a:pathLst>
                <a:path w="396" h="397">
                  <a:moveTo>
                    <a:pt x="12" y="0"/>
                  </a:moveTo>
                  <a:lnTo>
                    <a:pt x="10" y="0"/>
                  </a:lnTo>
                  <a:lnTo>
                    <a:pt x="8" y="0"/>
                  </a:lnTo>
                  <a:lnTo>
                    <a:pt x="4" y="0"/>
                  </a:lnTo>
                  <a:lnTo>
                    <a:pt x="2" y="2"/>
                  </a:lnTo>
                  <a:lnTo>
                    <a:pt x="0" y="3"/>
                  </a:lnTo>
                  <a:lnTo>
                    <a:pt x="0" y="5"/>
                  </a:lnTo>
                  <a:lnTo>
                    <a:pt x="16" y="386"/>
                  </a:lnTo>
                  <a:lnTo>
                    <a:pt x="16" y="388"/>
                  </a:lnTo>
                  <a:lnTo>
                    <a:pt x="16" y="390"/>
                  </a:lnTo>
                  <a:lnTo>
                    <a:pt x="16" y="392"/>
                  </a:lnTo>
                  <a:lnTo>
                    <a:pt x="18" y="392"/>
                  </a:lnTo>
                  <a:lnTo>
                    <a:pt x="18" y="394"/>
                  </a:lnTo>
                  <a:lnTo>
                    <a:pt x="20" y="394"/>
                  </a:lnTo>
                  <a:lnTo>
                    <a:pt x="21" y="394"/>
                  </a:lnTo>
                  <a:lnTo>
                    <a:pt x="23" y="396"/>
                  </a:lnTo>
                  <a:lnTo>
                    <a:pt x="385" y="375"/>
                  </a:lnTo>
                  <a:lnTo>
                    <a:pt x="389" y="375"/>
                  </a:lnTo>
                  <a:lnTo>
                    <a:pt x="391" y="373"/>
                  </a:lnTo>
                  <a:lnTo>
                    <a:pt x="393" y="371"/>
                  </a:lnTo>
                  <a:lnTo>
                    <a:pt x="395" y="371"/>
                  </a:lnTo>
                  <a:lnTo>
                    <a:pt x="395" y="369"/>
                  </a:lnTo>
                  <a:lnTo>
                    <a:pt x="395" y="367"/>
                  </a:lnTo>
                  <a:lnTo>
                    <a:pt x="395" y="365"/>
                  </a:lnTo>
                  <a:lnTo>
                    <a:pt x="382" y="25"/>
                  </a:lnTo>
                  <a:lnTo>
                    <a:pt x="382" y="21"/>
                  </a:lnTo>
                  <a:lnTo>
                    <a:pt x="382" y="19"/>
                  </a:lnTo>
                  <a:lnTo>
                    <a:pt x="382" y="17"/>
                  </a:lnTo>
                  <a:lnTo>
                    <a:pt x="380" y="13"/>
                  </a:lnTo>
                  <a:lnTo>
                    <a:pt x="378" y="11"/>
                  </a:lnTo>
                  <a:lnTo>
                    <a:pt x="376" y="9"/>
                  </a:lnTo>
                  <a:lnTo>
                    <a:pt x="372" y="9"/>
                  </a:lnTo>
                  <a:lnTo>
                    <a:pt x="370" y="9"/>
                  </a:lnTo>
                  <a:lnTo>
                    <a:pt x="1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6" name="Line 70"/>
            <p:cNvSpPr>
              <a:spLocks noChangeShapeType="1"/>
            </p:cNvSpPr>
            <p:nvPr/>
          </p:nvSpPr>
          <p:spPr bwMode="auto">
            <a:xfrm>
              <a:off x="4329" y="1652"/>
              <a:ext cx="5" cy="24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27" name="Line 71"/>
            <p:cNvSpPr>
              <a:spLocks noChangeShapeType="1"/>
            </p:cNvSpPr>
            <p:nvPr/>
          </p:nvSpPr>
          <p:spPr bwMode="auto">
            <a:xfrm>
              <a:off x="4344" y="1616"/>
              <a:ext cx="8" cy="310"/>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28" name="Freeform 72"/>
            <p:cNvSpPr>
              <a:spLocks/>
            </p:cNvSpPr>
            <p:nvPr/>
          </p:nvSpPr>
          <p:spPr bwMode="auto">
            <a:xfrm>
              <a:off x="4376" y="1566"/>
              <a:ext cx="15" cy="407"/>
            </a:xfrm>
            <a:custGeom>
              <a:avLst/>
              <a:gdLst/>
              <a:ahLst/>
              <a:cxnLst>
                <a:cxn ang="0">
                  <a:pos x="14" y="406"/>
                </a:cxn>
                <a:cxn ang="0">
                  <a:pos x="0" y="5"/>
                </a:cxn>
                <a:cxn ang="0">
                  <a:pos x="0" y="4"/>
                </a:cxn>
                <a:cxn ang="0">
                  <a:pos x="0" y="2"/>
                </a:cxn>
                <a:cxn ang="0">
                  <a:pos x="0" y="0"/>
                </a:cxn>
                <a:cxn ang="0">
                  <a:pos x="2" y="0"/>
                </a:cxn>
                <a:cxn ang="0">
                  <a:pos x="4" y="0"/>
                </a:cxn>
              </a:cxnLst>
              <a:rect l="0" t="0" r="r" b="b"/>
              <a:pathLst>
                <a:path w="15" h="407">
                  <a:moveTo>
                    <a:pt x="14" y="406"/>
                  </a:moveTo>
                  <a:lnTo>
                    <a:pt x="0" y="5"/>
                  </a:lnTo>
                  <a:lnTo>
                    <a:pt x="0" y="4"/>
                  </a:lnTo>
                  <a:lnTo>
                    <a:pt x="0" y="2"/>
                  </a:lnTo>
                  <a:lnTo>
                    <a:pt x="0" y="0"/>
                  </a:lnTo>
                  <a:lnTo>
                    <a:pt x="2" y="0"/>
                  </a:lnTo>
                  <a:lnTo>
                    <a:pt x="4"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29" name="Freeform 73"/>
            <p:cNvSpPr>
              <a:spLocks/>
            </p:cNvSpPr>
            <p:nvPr/>
          </p:nvSpPr>
          <p:spPr bwMode="auto">
            <a:xfrm>
              <a:off x="1168" y="2717"/>
              <a:ext cx="652" cy="290"/>
            </a:xfrm>
            <a:custGeom>
              <a:avLst/>
              <a:gdLst/>
              <a:ahLst/>
              <a:cxnLst>
                <a:cxn ang="0">
                  <a:pos x="0" y="11"/>
                </a:cxn>
                <a:cxn ang="0">
                  <a:pos x="0" y="153"/>
                </a:cxn>
                <a:cxn ang="0">
                  <a:pos x="216" y="289"/>
                </a:cxn>
                <a:cxn ang="0">
                  <a:pos x="651" y="239"/>
                </a:cxn>
                <a:cxn ang="0">
                  <a:pos x="651" y="78"/>
                </a:cxn>
                <a:cxn ang="0">
                  <a:pos x="348" y="0"/>
                </a:cxn>
                <a:cxn ang="0">
                  <a:pos x="0" y="11"/>
                </a:cxn>
              </a:cxnLst>
              <a:rect l="0" t="0" r="r" b="b"/>
              <a:pathLst>
                <a:path w="652" h="290">
                  <a:moveTo>
                    <a:pt x="0" y="11"/>
                  </a:moveTo>
                  <a:lnTo>
                    <a:pt x="0" y="153"/>
                  </a:lnTo>
                  <a:lnTo>
                    <a:pt x="216" y="289"/>
                  </a:lnTo>
                  <a:lnTo>
                    <a:pt x="651" y="239"/>
                  </a:lnTo>
                  <a:lnTo>
                    <a:pt x="651" y="78"/>
                  </a:lnTo>
                  <a:lnTo>
                    <a:pt x="348" y="0"/>
                  </a:lnTo>
                  <a:lnTo>
                    <a:pt x="0" y="11"/>
                  </a:lnTo>
                </a:path>
              </a:pathLst>
            </a:custGeom>
            <a:solidFill>
              <a:srgbClr val="F7F2E5"/>
            </a:solidFill>
            <a:ln w="9525" cap="rnd">
              <a:noFill/>
              <a:round/>
              <a:headEnd type="none" w="sm" len="sm"/>
              <a:tailEnd type="none" w="sm" len="sm"/>
            </a:ln>
            <a:effectLst/>
          </p:spPr>
          <p:txBody>
            <a:bodyPr/>
            <a:lstStyle/>
            <a:p>
              <a:endParaRPr lang="en-US"/>
            </a:p>
          </p:txBody>
        </p:sp>
        <p:sp>
          <p:nvSpPr>
            <p:cNvPr id="45130" name="Freeform 74"/>
            <p:cNvSpPr>
              <a:spLocks/>
            </p:cNvSpPr>
            <p:nvPr/>
          </p:nvSpPr>
          <p:spPr bwMode="auto">
            <a:xfrm>
              <a:off x="1168" y="2717"/>
              <a:ext cx="652" cy="290"/>
            </a:xfrm>
            <a:custGeom>
              <a:avLst/>
              <a:gdLst/>
              <a:ahLst/>
              <a:cxnLst>
                <a:cxn ang="0">
                  <a:pos x="0" y="11"/>
                </a:cxn>
                <a:cxn ang="0">
                  <a:pos x="0" y="153"/>
                </a:cxn>
                <a:cxn ang="0">
                  <a:pos x="216" y="289"/>
                </a:cxn>
                <a:cxn ang="0">
                  <a:pos x="651" y="239"/>
                </a:cxn>
                <a:cxn ang="0">
                  <a:pos x="651" y="78"/>
                </a:cxn>
                <a:cxn ang="0">
                  <a:pos x="348" y="0"/>
                </a:cxn>
                <a:cxn ang="0">
                  <a:pos x="0" y="11"/>
                </a:cxn>
              </a:cxnLst>
              <a:rect l="0" t="0" r="r" b="b"/>
              <a:pathLst>
                <a:path w="652" h="290">
                  <a:moveTo>
                    <a:pt x="0" y="11"/>
                  </a:moveTo>
                  <a:lnTo>
                    <a:pt x="0" y="153"/>
                  </a:lnTo>
                  <a:lnTo>
                    <a:pt x="216" y="289"/>
                  </a:lnTo>
                  <a:lnTo>
                    <a:pt x="651" y="239"/>
                  </a:lnTo>
                  <a:lnTo>
                    <a:pt x="651" y="78"/>
                  </a:lnTo>
                  <a:lnTo>
                    <a:pt x="348" y="0"/>
                  </a:lnTo>
                  <a:lnTo>
                    <a:pt x="0" y="1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1" name="Freeform 75"/>
            <p:cNvSpPr>
              <a:spLocks/>
            </p:cNvSpPr>
            <p:nvPr/>
          </p:nvSpPr>
          <p:spPr bwMode="auto">
            <a:xfrm>
              <a:off x="1168" y="2728"/>
              <a:ext cx="217" cy="279"/>
            </a:xfrm>
            <a:custGeom>
              <a:avLst/>
              <a:gdLst/>
              <a:ahLst/>
              <a:cxnLst>
                <a:cxn ang="0">
                  <a:pos x="0" y="0"/>
                </a:cxn>
                <a:cxn ang="0">
                  <a:pos x="216" y="103"/>
                </a:cxn>
                <a:cxn ang="0">
                  <a:pos x="216" y="278"/>
                </a:cxn>
                <a:cxn ang="0">
                  <a:pos x="0" y="142"/>
                </a:cxn>
                <a:cxn ang="0">
                  <a:pos x="0" y="0"/>
                </a:cxn>
              </a:cxnLst>
              <a:rect l="0" t="0" r="r" b="b"/>
              <a:pathLst>
                <a:path w="217" h="279">
                  <a:moveTo>
                    <a:pt x="0" y="0"/>
                  </a:moveTo>
                  <a:lnTo>
                    <a:pt x="216" y="103"/>
                  </a:lnTo>
                  <a:lnTo>
                    <a:pt x="216" y="278"/>
                  </a:lnTo>
                  <a:lnTo>
                    <a:pt x="0" y="142"/>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32" name="Freeform 76"/>
            <p:cNvSpPr>
              <a:spLocks/>
            </p:cNvSpPr>
            <p:nvPr/>
          </p:nvSpPr>
          <p:spPr bwMode="auto">
            <a:xfrm>
              <a:off x="1168" y="2728"/>
              <a:ext cx="217" cy="279"/>
            </a:xfrm>
            <a:custGeom>
              <a:avLst/>
              <a:gdLst/>
              <a:ahLst/>
              <a:cxnLst>
                <a:cxn ang="0">
                  <a:pos x="0" y="0"/>
                </a:cxn>
                <a:cxn ang="0">
                  <a:pos x="216" y="103"/>
                </a:cxn>
                <a:cxn ang="0">
                  <a:pos x="216" y="278"/>
                </a:cxn>
                <a:cxn ang="0">
                  <a:pos x="0" y="142"/>
                </a:cxn>
                <a:cxn ang="0">
                  <a:pos x="0" y="0"/>
                </a:cxn>
              </a:cxnLst>
              <a:rect l="0" t="0" r="r" b="b"/>
              <a:pathLst>
                <a:path w="217" h="279">
                  <a:moveTo>
                    <a:pt x="0" y="0"/>
                  </a:moveTo>
                  <a:lnTo>
                    <a:pt x="216" y="103"/>
                  </a:lnTo>
                  <a:lnTo>
                    <a:pt x="216" y="278"/>
                  </a:lnTo>
                  <a:lnTo>
                    <a:pt x="0" y="142"/>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3" name="Freeform 77"/>
            <p:cNvSpPr>
              <a:spLocks/>
            </p:cNvSpPr>
            <p:nvPr/>
          </p:nvSpPr>
          <p:spPr bwMode="auto">
            <a:xfrm>
              <a:off x="1361" y="2787"/>
              <a:ext cx="442" cy="210"/>
            </a:xfrm>
            <a:custGeom>
              <a:avLst/>
              <a:gdLst/>
              <a:ahLst/>
              <a:cxnLst>
                <a:cxn ang="0">
                  <a:pos x="0" y="203"/>
                </a:cxn>
                <a:cxn ang="0">
                  <a:pos x="0" y="33"/>
                </a:cxn>
                <a:cxn ang="0">
                  <a:pos x="433" y="0"/>
                </a:cxn>
                <a:cxn ang="0">
                  <a:pos x="441" y="2"/>
                </a:cxn>
                <a:cxn ang="0">
                  <a:pos x="8" y="37"/>
                </a:cxn>
                <a:cxn ang="0">
                  <a:pos x="8" y="209"/>
                </a:cxn>
                <a:cxn ang="0">
                  <a:pos x="0" y="203"/>
                </a:cxn>
              </a:cxnLst>
              <a:rect l="0" t="0" r="r" b="b"/>
              <a:pathLst>
                <a:path w="442" h="210">
                  <a:moveTo>
                    <a:pt x="0" y="203"/>
                  </a:moveTo>
                  <a:lnTo>
                    <a:pt x="0" y="33"/>
                  </a:lnTo>
                  <a:lnTo>
                    <a:pt x="433" y="0"/>
                  </a:lnTo>
                  <a:lnTo>
                    <a:pt x="441" y="2"/>
                  </a:lnTo>
                  <a:lnTo>
                    <a:pt x="8" y="37"/>
                  </a:lnTo>
                  <a:lnTo>
                    <a:pt x="8" y="209"/>
                  </a:lnTo>
                  <a:lnTo>
                    <a:pt x="0" y="203"/>
                  </a:lnTo>
                </a:path>
              </a:pathLst>
            </a:custGeom>
            <a:solidFill>
              <a:srgbClr val="000000"/>
            </a:solidFill>
            <a:ln w="9525" cap="rnd">
              <a:noFill/>
              <a:round/>
              <a:headEnd type="none" w="sm" len="sm"/>
              <a:tailEnd type="none" w="sm" len="sm"/>
            </a:ln>
            <a:effectLst/>
          </p:spPr>
          <p:txBody>
            <a:bodyPr/>
            <a:lstStyle/>
            <a:p>
              <a:endParaRPr lang="en-US"/>
            </a:p>
          </p:txBody>
        </p:sp>
        <p:sp>
          <p:nvSpPr>
            <p:cNvPr id="45134" name="Freeform 78"/>
            <p:cNvSpPr>
              <a:spLocks/>
            </p:cNvSpPr>
            <p:nvPr/>
          </p:nvSpPr>
          <p:spPr bwMode="auto">
            <a:xfrm>
              <a:off x="1361" y="2787"/>
              <a:ext cx="442" cy="210"/>
            </a:xfrm>
            <a:custGeom>
              <a:avLst/>
              <a:gdLst/>
              <a:ahLst/>
              <a:cxnLst>
                <a:cxn ang="0">
                  <a:pos x="0" y="203"/>
                </a:cxn>
                <a:cxn ang="0">
                  <a:pos x="0" y="33"/>
                </a:cxn>
                <a:cxn ang="0">
                  <a:pos x="433" y="0"/>
                </a:cxn>
                <a:cxn ang="0">
                  <a:pos x="441" y="2"/>
                </a:cxn>
                <a:cxn ang="0">
                  <a:pos x="8" y="37"/>
                </a:cxn>
                <a:cxn ang="0">
                  <a:pos x="8" y="209"/>
                </a:cxn>
                <a:cxn ang="0">
                  <a:pos x="0" y="203"/>
                </a:cxn>
              </a:cxnLst>
              <a:rect l="0" t="0" r="r" b="b"/>
              <a:pathLst>
                <a:path w="442" h="210">
                  <a:moveTo>
                    <a:pt x="0" y="203"/>
                  </a:moveTo>
                  <a:lnTo>
                    <a:pt x="0" y="33"/>
                  </a:lnTo>
                  <a:lnTo>
                    <a:pt x="433" y="0"/>
                  </a:lnTo>
                  <a:lnTo>
                    <a:pt x="441" y="2"/>
                  </a:lnTo>
                  <a:lnTo>
                    <a:pt x="8" y="37"/>
                  </a:lnTo>
                  <a:lnTo>
                    <a:pt x="8" y="209"/>
                  </a:lnTo>
                  <a:lnTo>
                    <a:pt x="0" y="20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5" name="Freeform 79"/>
            <p:cNvSpPr>
              <a:spLocks/>
            </p:cNvSpPr>
            <p:nvPr/>
          </p:nvSpPr>
          <p:spPr bwMode="auto">
            <a:xfrm>
              <a:off x="1576" y="2858"/>
              <a:ext cx="198" cy="80"/>
            </a:xfrm>
            <a:custGeom>
              <a:avLst/>
              <a:gdLst/>
              <a:ahLst/>
              <a:cxnLst>
                <a:cxn ang="0">
                  <a:pos x="0" y="21"/>
                </a:cxn>
                <a:cxn ang="0">
                  <a:pos x="0" y="79"/>
                </a:cxn>
                <a:cxn ang="0">
                  <a:pos x="197" y="58"/>
                </a:cxn>
                <a:cxn ang="0">
                  <a:pos x="197" y="0"/>
                </a:cxn>
                <a:cxn ang="0">
                  <a:pos x="0" y="21"/>
                </a:cxn>
              </a:cxnLst>
              <a:rect l="0" t="0" r="r" b="b"/>
              <a:pathLst>
                <a:path w="198" h="80">
                  <a:moveTo>
                    <a:pt x="0" y="21"/>
                  </a:moveTo>
                  <a:lnTo>
                    <a:pt x="0" y="79"/>
                  </a:lnTo>
                  <a:lnTo>
                    <a:pt x="197" y="58"/>
                  </a:lnTo>
                  <a:lnTo>
                    <a:pt x="197" y="0"/>
                  </a:lnTo>
                  <a:lnTo>
                    <a:pt x="0" y="21"/>
                  </a:lnTo>
                </a:path>
              </a:pathLst>
            </a:custGeom>
            <a:solidFill>
              <a:srgbClr val="000000"/>
            </a:solidFill>
            <a:ln w="9525" cap="rnd">
              <a:noFill/>
              <a:round/>
              <a:headEnd type="none" w="sm" len="sm"/>
              <a:tailEnd type="none" w="sm" len="sm"/>
            </a:ln>
            <a:effectLst/>
          </p:spPr>
          <p:txBody>
            <a:bodyPr/>
            <a:lstStyle/>
            <a:p>
              <a:endParaRPr lang="en-US"/>
            </a:p>
          </p:txBody>
        </p:sp>
        <p:sp>
          <p:nvSpPr>
            <p:cNvPr id="45136" name="Freeform 80"/>
            <p:cNvSpPr>
              <a:spLocks/>
            </p:cNvSpPr>
            <p:nvPr/>
          </p:nvSpPr>
          <p:spPr bwMode="auto">
            <a:xfrm>
              <a:off x="1576" y="2858"/>
              <a:ext cx="198" cy="80"/>
            </a:xfrm>
            <a:custGeom>
              <a:avLst/>
              <a:gdLst/>
              <a:ahLst/>
              <a:cxnLst>
                <a:cxn ang="0">
                  <a:pos x="0" y="21"/>
                </a:cxn>
                <a:cxn ang="0">
                  <a:pos x="0" y="79"/>
                </a:cxn>
                <a:cxn ang="0">
                  <a:pos x="197" y="58"/>
                </a:cxn>
                <a:cxn ang="0">
                  <a:pos x="197" y="0"/>
                </a:cxn>
                <a:cxn ang="0">
                  <a:pos x="0" y="21"/>
                </a:cxn>
              </a:cxnLst>
              <a:rect l="0" t="0" r="r" b="b"/>
              <a:pathLst>
                <a:path w="198" h="80">
                  <a:moveTo>
                    <a:pt x="0" y="21"/>
                  </a:moveTo>
                  <a:lnTo>
                    <a:pt x="0" y="79"/>
                  </a:lnTo>
                  <a:lnTo>
                    <a:pt x="197" y="58"/>
                  </a:lnTo>
                  <a:lnTo>
                    <a:pt x="197" y="0"/>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7" name="Freeform 81"/>
            <p:cNvSpPr>
              <a:spLocks/>
            </p:cNvSpPr>
            <p:nvPr/>
          </p:nvSpPr>
          <p:spPr bwMode="auto">
            <a:xfrm>
              <a:off x="1589" y="2900"/>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8" name="Freeform 82"/>
            <p:cNvSpPr>
              <a:spLocks/>
            </p:cNvSpPr>
            <p:nvPr/>
          </p:nvSpPr>
          <p:spPr bwMode="auto">
            <a:xfrm>
              <a:off x="1610" y="2896"/>
              <a:ext cx="11" cy="7"/>
            </a:xfrm>
            <a:custGeom>
              <a:avLst/>
              <a:gdLst/>
              <a:ahLst/>
              <a:cxnLst>
                <a:cxn ang="0">
                  <a:pos x="0" y="0"/>
                </a:cxn>
                <a:cxn ang="0">
                  <a:pos x="0" y="6"/>
                </a:cxn>
                <a:cxn ang="0">
                  <a:pos x="10" y="4"/>
                </a:cxn>
              </a:cxnLst>
              <a:rect l="0" t="0" r="r" b="b"/>
              <a:pathLst>
                <a:path w="11" h="7">
                  <a:moveTo>
                    <a:pt x="0" y="0"/>
                  </a:moveTo>
                  <a:lnTo>
                    <a:pt x="0" y="6"/>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39" name="Freeform 83"/>
            <p:cNvSpPr>
              <a:spLocks/>
            </p:cNvSpPr>
            <p:nvPr/>
          </p:nvSpPr>
          <p:spPr bwMode="auto">
            <a:xfrm>
              <a:off x="1629" y="2895"/>
              <a:ext cx="13" cy="4"/>
            </a:xfrm>
            <a:custGeom>
              <a:avLst/>
              <a:gdLst/>
              <a:ahLst/>
              <a:cxnLst>
                <a:cxn ang="0">
                  <a:pos x="0" y="0"/>
                </a:cxn>
                <a:cxn ang="0">
                  <a:pos x="0" y="3"/>
                </a:cxn>
                <a:cxn ang="0">
                  <a:pos x="12" y="3"/>
                </a:cxn>
              </a:cxnLst>
              <a:rect l="0" t="0" r="r" b="b"/>
              <a:pathLst>
                <a:path w="13" h="4">
                  <a:moveTo>
                    <a:pt x="0" y="0"/>
                  </a:moveTo>
                  <a:lnTo>
                    <a:pt x="0" y="3"/>
                  </a:lnTo>
                  <a:lnTo>
                    <a:pt x="12"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0" name="Freeform 84"/>
            <p:cNvSpPr>
              <a:spLocks/>
            </p:cNvSpPr>
            <p:nvPr/>
          </p:nvSpPr>
          <p:spPr bwMode="auto">
            <a:xfrm>
              <a:off x="1650" y="2893"/>
              <a:ext cx="13" cy="4"/>
            </a:xfrm>
            <a:custGeom>
              <a:avLst/>
              <a:gdLst/>
              <a:ahLst/>
              <a:cxnLst>
                <a:cxn ang="0">
                  <a:pos x="0" y="0"/>
                </a:cxn>
                <a:cxn ang="0">
                  <a:pos x="0" y="3"/>
                </a:cxn>
                <a:cxn ang="0">
                  <a:pos x="12" y="3"/>
                </a:cxn>
              </a:cxnLst>
              <a:rect l="0" t="0" r="r" b="b"/>
              <a:pathLst>
                <a:path w="13" h="4">
                  <a:moveTo>
                    <a:pt x="0" y="0"/>
                  </a:moveTo>
                  <a:lnTo>
                    <a:pt x="0" y="3"/>
                  </a:lnTo>
                  <a:lnTo>
                    <a:pt x="12"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1" name="Freeform 85"/>
            <p:cNvSpPr>
              <a:spLocks/>
            </p:cNvSpPr>
            <p:nvPr/>
          </p:nvSpPr>
          <p:spPr bwMode="auto">
            <a:xfrm>
              <a:off x="1671" y="2891"/>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2" name="Freeform 86"/>
            <p:cNvSpPr>
              <a:spLocks/>
            </p:cNvSpPr>
            <p:nvPr/>
          </p:nvSpPr>
          <p:spPr bwMode="auto">
            <a:xfrm>
              <a:off x="1691" y="2889"/>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3" name="Freeform 87"/>
            <p:cNvSpPr>
              <a:spLocks/>
            </p:cNvSpPr>
            <p:nvPr/>
          </p:nvSpPr>
          <p:spPr bwMode="auto">
            <a:xfrm>
              <a:off x="1712" y="2887"/>
              <a:ext cx="12" cy="5"/>
            </a:xfrm>
            <a:custGeom>
              <a:avLst/>
              <a:gdLst/>
              <a:ahLst/>
              <a:cxnLst>
                <a:cxn ang="0">
                  <a:pos x="0" y="0"/>
                </a:cxn>
                <a:cxn ang="0">
                  <a:pos x="0" y="4"/>
                </a:cxn>
                <a:cxn ang="0">
                  <a:pos x="11" y="2"/>
                </a:cxn>
              </a:cxnLst>
              <a:rect l="0" t="0" r="r" b="b"/>
              <a:pathLst>
                <a:path w="12" h="5">
                  <a:moveTo>
                    <a:pt x="0" y="0"/>
                  </a:moveTo>
                  <a:lnTo>
                    <a:pt x="0" y="4"/>
                  </a:lnTo>
                  <a:lnTo>
                    <a:pt x="11"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4" name="Freeform 88"/>
            <p:cNvSpPr>
              <a:spLocks/>
            </p:cNvSpPr>
            <p:nvPr/>
          </p:nvSpPr>
          <p:spPr bwMode="auto">
            <a:xfrm>
              <a:off x="1733" y="2885"/>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5" name="Freeform 89"/>
            <p:cNvSpPr>
              <a:spLocks/>
            </p:cNvSpPr>
            <p:nvPr/>
          </p:nvSpPr>
          <p:spPr bwMode="auto">
            <a:xfrm>
              <a:off x="1754" y="2883"/>
              <a:ext cx="10" cy="5"/>
            </a:xfrm>
            <a:custGeom>
              <a:avLst/>
              <a:gdLst/>
              <a:ahLst/>
              <a:cxnLst>
                <a:cxn ang="0">
                  <a:pos x="0" y="0"/>
                </a:cxn>
                <a:cxn ang="0">
                  <a:pos x="0" y="4"/>
                </a:cxn>
                <a:cxn ang="0">
                  <a:pos x="9" y="2"/>
                </a:cxn>
              </a:cxnLst>
              <a:rect l="0" t="0" r="r" b="b"/>
              <a:pathLst>
                <a:path w="10" h="5">
                  <a:moveTo>
                    <a:pt x="0" y="0"/>
                  </a:moveTo>
                  <a:lnTo>
                    <a:pt x="0" y="4"/>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6" name="Freeform 90"/>
            <p:cNvSpPr>
              <a:spLocks/>
            </p:cNvSpPr>
            <p:nvPr/>
          </p:nvSpPr>
          <p:spPr bwMode="auto">
            <a:xfrm>
              <a:off x="1589" y="2889"/>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7" name="Freeform 91"/>
            <p:cNvSpPr>
              <a:spLocks/>
            </p:cNvSpPr>
            <p:nvPr/>
          </p:nvSpPr>
          <p:spPr bwMode="auto">
            <a:xfrm>
              <a:off x="1610" y="2887"/>
              <a:ext cx="11" cy="5"/>
            </a:xfrm>
            <a:custGeom>
              <a:avLst/>
              <a:gdLst/>
              <a:ahLst/>
              <a:cxnLst>
                <a:cxn ang="0">
                  <a:pos x="0" y="0"/>
                </a:cxn>
                <a:cxn ang="0">
                  <a:pos x="0" y="4"/>
                </a:cxn>
                <a:cxn ang="0">
                  <a:pos x="10" y="2"/>
                </a:cxn>
              </a:cxnLst>
              <a:rect l="0" t="0" r="r" b="b"/>
              <a:pathLst>
                <a:path w="11" h="5">
                  <a:moveTo>
                    <a:pt x="0" y="0"/>
                  </a:moveTo>
                  <a:lnTo>
                    <a:pt x="0" y="4"/>
                  </a:lnTo>
                  <a:lnTo>
                    <a:pt x="1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8" name="Freeform 92"/>
            <p:cNvSpPr>
              <a:spLocks/>
            </p:cNvSpPr>
            <p:nvPr/>
          </p:nvSpPr>
          <p:spPr bwMode="auto">
            <a:xfrm>
              <a:off x="1629" y="2885"/>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49" name="Freeform 93"/>
            <p:cNvSpPr>
              <a:spLocks/>
            </p:cNvSpPr>
            <p:nvPr/>
          </p:nvSpPr>
          <p:spPr bwMode="auto">
            <a:xfrm>
              <a:off x="1650" y="2883"/>
              <a:ext cx="13" cy="5"/>
            </a:xfrm>
            <a:custGeom>
              <a:avLst/>
              <a:gdLst/>
              <a:ahLst/>
              <a:cxnLst>
                <a:cxn ang="0">
                  <a:pos x="0" y="0"/>
                </a:cxn>
                <a:cxn ang="0">
                  <a:pos x="0" y="4"/>
                </a:cxn>
                <a:cxn ang="0">
                  <a:pos x="12" y="2"/>
                </a:cxn>
              </a:cxnLst>
              <a:rect l="0" t="0" r="r" b="b"/>
              <a:pathLst>
                <a:path w="13" h="5">
                  <a:moveTo>
                    <a:pt x="0" y="0"/>
                  </a:moveTo>
                  <a:lnTo>
                    <a:pt x="0" y="4"/>
                  </a:lnTo>
                  <a:lnTo>
                    <a:pt x="12"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0" name="Freeform 94"/>
            <p:cNvSpPr>
              <a:spLocks/>
            </p:cNvSpPr>
            <p:nvPr/>
          </p:nvSpPr>
          <p:spPr bwMode="auto">
            <a:xfrm>
              <a:off x="1671" y="2879"/>
              <a:ext cx="11" cy="5"/>
            </a:xfrm>
            <a:custGeom>
              <a:avLst/>
              <a:gdLst/>
              <a:ahLst/>
              <a:cxnLst>
                <a:cxn ang="0">
                  <a:pos x="0" y="0"/>
                </a:cxn>
                <a:cxn ang="0">
                  <a:pos x="0" y="4"/>
                </a:cxn>
                <a:cxn ang="0">
                  <a:pos x="10" y="4"/>
                </a:cxn>
              </a:cxnLst>
              <a:rect l="0" t="0" r="r" b="b"/>
              <a:pathLst>
                <a:path w="11" h="5">
                  <a:moveTo>
                    <a:pt x="0" y="0"/>
                  </a:moveTo>
                  <a:lnTo>
                    <a:pt x="0" y="4"/>
                  </a:lnTo>
                  <a:lnTo>
                    <a:pt x="10"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1" name="Freeform 95"/>
            <p:cNvSpPr>
              <a:spLocks/>
            </p:cNvSpPr>
            <p:nvPr/>
          </p:nvSpPr>
          <p:spPr bwMode="auto">
            <a:xfrm>
              <a:off x="1691" y="2877"/>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2" name="Freeform 96"/>
            <p:cNvSpPr>
              <a:spLocks/>
            </p:cNvSpPr>
            <p:nvPr/>
          </p:nvSpPr>
          <p:spPr bwMode="auto">
            <a:xfrm>
              <a:off x="1712" y="2875"/>
              <a:ext cx="12" cy="5"/>
            </a:xfrm>
            <a:custGeom>
              <a:avLst/>
              <a:gdLst/>
              <a:ahLst/>
              <a:cxnLst>
                <a:cxn ang="0">
                  <a:pos x="0" y="0"/>
                </a:cxn>
                <a:cxn ang="0">
                  <a:pos x="0" y="4"/>
                </a:cxn>
                <a:cxn ang="0">
                  <a:pos x="11" y="4"/>
                </a:cxn>
              </a:cxnLst>
              <a:rect l="0" t="0" r="r" b="b"/>
              <a:pathLst>
                <a:path w="12" h="5">
                  <a:moveTo>
                    <a:pt x="0" y="0"/>
                  </a:moveTo>
                  <a:lnTo>
                    <a:pt x="0" y="4"/>
                  </a:lnTo>
                  <a:lnTo>
                    <a:pt x="11" y="4"/>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3" name="Freeform 97"/>
            <p:cNvSpPr>
              <a:spLocks/>
            </p:cNvSpPr>
            <p:nvPr/>
          </p:nvSpPr>
          <p:spPr bwMode="auto">
            <a:xfrm>
              <a:off x="1733" y="2874"/>
              <a:ext cx="10" cy="4"/>
            </a:xfrm>
            <a:custGeom>
              <a:avLst/>
              <a:gdLst/>
              <a:ahLst/>
              <a:cxnLst>
                <a:cxn ang="0">
                  <a:pos x="0" y="0"/>
                </a:cxn>
                <a:cxn ang="0">
                  <a:pos x="0" y="3"/>
                </a:cxn>
                <a:cxn ang="0">
                  <a:pos x="9" y="3"/>
                </a:cxn>
              </a:cxnLst>
              <a:rect l="0" t="0" r="r" b="b"/>
              <a:pathLst>
                <a:path w="10" h="4">
                  <a:moveTo>
                    <a:pt x="0" y="0"/>
                  </a:moveTo>
                  <a:lnTo>
                    <a:pt x="0" y="3"/>
                  </a:lnTo>
                  <a:lnTo>
                    <a:pt x="9" y="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4" name="Freeform 98"/>
            <p:cNvSpPr>
              <a:spLocks/>
            </p:cNvSpPr>
            <p:nvPr/>
          </p:nvSpPr>
          <p:spPr bwMode="auto">
            <a:xfrm>
              <a:off x="1754" y="2872"/>
              <a:ext cx="10" cy="4"/>
            </a:xfrm>
            <a:custGeom>
              <a:avLst/>
              <a:gdLst/>
              <a:ahLst/>
              <a:cxnLst>
                <a:cxn ang="0">
                  <a:pos x="0" y="0"/>
                </a:cxn>
                <a:cxn ang="0">
                  <a:pos x="0" y="3"/>
                </a:cxn>
                <a:cxn ang="0">
                  <a:pos x="9" y="2"/>
                </a:cxn>
              </a:cxnLst>
              <a:rect l="0" t="0" r="r" b="b"/>
              <a:pathLst>
                <a:path w="10" h="4">
                  <a:moveTo>
                    <a:pt x="0" y="0"/>
                  </a:moveTo>
                  <a:lnTo>
                    <a:pt x="0" y="3"/>
                  </a:lnTo>
                  <a:lnTo>
                    <a:pt x="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5" name="Freeform 99"/>
            <p:cNvSpPr>
              <a:spLocks/>
            </p:cNvSpPr>
            <p:nvPr/>
          </p:nvSpPr>
          <p:spPr bwMode="auto">
            <a:xfrm>
              <a:off x="1576" y="2807"/>
              <a:ext cx="198" cy="73"/>
            </a:xfrm>
            <a:custGeom>
              <a:avLst/>
              <a:gdLst/>
              <a:ahLst/>
              <a:cxnLst>
                <a:cxn ang="0">
                  <a:pos x="0" y="17"/>
                </a:cxn>
                <a:cxn ang="0">
                  <a:pos x="197" y="0"/>
                </a:cxn>
                <a:cxn ang="0">
                  <a:pos x="197" y="51"/>
                </a:cxn>
                <a:cxn ang="0">
                  <a:pos x="0" y="72"/>
                </a:cxn>
                <a:cxn ang="0">
                  <a:pos x="0" y="17"/>
                </a:cxn>
              </a:cxnLst>
              <a:rect l="0" t="0" r="r" b="b"/>
              <a:pathLst>
                <a:path w="198" h="73">
                  <a:moveTo>
                    <a:pt x="0" y="17"/>
                  </a:moveTo>
                  <a:lnTo>
                    <a:pt x="197" y="0"/>
                  </a:lnTo>
                  <a:lnTo>
                    <a:pt x="197" y="51"/>
                  </a:lnTo>
                  <a:lnTo>
                    <a:pt x="0" y="72"/>
                  </a:lnTo>
                  <a:lnTo>
                    <a:pt x="0" y="17"/>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6" name="Freeform 100"/>
            <p:cNvSpPr>
              <a:spLocks/>
            </p:cNvSpPr>
            <p:nvPr/>
          </p:nvSpPr>
          <p:spPr bwMode="auto">
            <a:xfrm>
              <a:off x="1589" y="2816"/>
              <a:ext cx="174" cy="53"/>
            </a:xfrm>
            <a:custGeom>
              <a:avLst/>
              <a:gdLst/>
              <a:ahLst/>
              <a:cxnLst>
                <a:cxn ang="0">
                  <a:pos x="0" y="21"/>
                </a:cxn>
                <a:cxn ang="0">
                  <a:pos x="58" y="15"/>
                </a:cxn>
                <a:cxn ang="0">
                  <a:pos x="58" y="12"/>
                </a:cxn>
                <a:cxn ang="0">
                  <a:pos x="58" y="10"/>
                </a:cxn>
                <a:cxn ang="0">
                  <a:pos x="58" y="8"/>
                </a:cxn>
                <a:cxn ang="0">
                  <a:pos x="58" y="6"/>
                </a:cxn>
                <a:cxn ang="0">
                  <a:pos x="59" y="6"/>
                </a:cxn>
                <a:cxn ang="0">
                  <a:pos x="59" y="4"/>
                </a:cxn>
                <a:cxn ang="0">
                  <a:pos x="61" y="4"/>
                </a:cxn>
                <a:cxn ang="0">
                  <a:pos x="63" y="4"/>
                </a:cxn>
                <a:cxn ang="0">
                  <a:pos x="65" y="2"/>
                </a:cxn>
                <a:cxn ang="0">
                  <a:pos x="102" y="0"/>
                </a:cxn>
                <a:cxn ang="0">
                  <a:pos x="104" y="0"/>
                </a:cxn>
                <a:cxn ang="0">
                  <a:pos x="105" y="0"/>
                </a:cxn>
                <a:cxn ang="0">
                  <a:pos x="107" y="2"/>
                </a:cxn>
                <a:cxn ang="0">
                  <a:pos x="107" y="4"/>
                </a:cxn>
                <a:cxn ang="0">
                  <a:pos x="109" y="6"/>
                </a:cxn>
                <a:cxn ang="0">
                  <a:pos x="109" y="8"/>
                </a:cxn>
                <a:cxn ang="0">
                  <a:pos x="109" y="12"/>
                </a:cxn>
                <a:cxn ang="0">
                  <a:pos x="173" y="6"/>
                </a:cxn>
                <a:cxn ang="0">
                  <a:pos x="173" y="15"/>
                </a:cxn>
                <a:cxn ang="0">
                  <a:pos x="109" y="21"/>
                </a:cxn>
                <a:cxn ang="0">
                  <a:pos x="109" y="36"/>
                </a:cxn>
                <a:cxn ang="0">
                  <a:pos x="109" y="38"/>
                </a:cxn>
                <a:cxn ang="0">
                  <a:pos x="107" y="40"/>
                </a:cxn>
                <a:cxn ang="0">
                  <a:pos x="107" y="42"/>
                </a:cxn>
                <a:cxn ang="0">
                  <a:pos x="107" y="44"/>
                </a:cxn>
                <a:cxn ang="0">
                  <a:pos x="105" y="46"/>
                </a:cxn>
                <a:cxn ang="0">
                  <a:pos x="104" y="46"/>
                </a:cxn>
                <a:cxn ang="0">
                  <a:pos x="102" y="48"/>
                </a:cxn>
                <a:cxn ang="0">
                  <a:pos x="100" y="48"/>
                </a:cxn>
                <a:cxn ang="0">
                  <a:pos x="67" y="52"/>
                </a:cxn>
                <a:cxn ang="0">
                  <a:pos x="65" y="52"/>
                </a:cxn>
                <a:cxn ang="0">
                  <a:pos x="63" y="52"/>
                </a:cxn>
                <a:cxn ang="0">
                  <a:pos x="61" y="50"/>
                </a:cxn>
                <a:cxn ang="0">
                  <a:pos x="59" y="50"/>
                </a:cxn>
                <a:cxn ang="0">
                  <a:pos x="58" y="48"/>
                </a:cxn>
                <a:cxn ang="0">
                  <a:pos x="58" y="46"/>
                </a:cxn>
                <a:cxn ang="0">
                  <a:pos x="58" y="44"/>
                </a:cxn>
                <a:cxn ang="0">
                  <a:pos x="58" y="42"/>
                </a:cxn>
                <a:cxn ang="0">
                  <a:pos x="58" y="27"/>
                </a:cxn>
                <a:cxn ang="0">
                  <a:pos x="0" y="33"/>
                </a:cxn>
                <a:cxn ang="0">
                  <a:pos x="0" y="21"/>
                </a:cxn>
              </a:cxnLst>
              <a:rect l="0" t="0" r="r" b="b"/>
              <a:pathLst>
                <a:path w="174" h="53">
                  <a:moveTo>
                    <a:pt x="0" y="21"/>
                  </a:moveTo>
                  <a:lnTo>
                    <a:pt x="58" y="15"/>
                  </a:lnTo>
                  <a:lnTo>
                    <a:pt x="58" y="12"/>
                  </a:lnTo>
                  <a:lnTo>
                    <a:pt x="58" y="10"/>
                  </a:lnTo>
                  <a:lnTo>
                    <a:pt x="58" y="8"/>
                  </a:lnTo>
                  <a:lnTo>
                    <a:pt x="58" y="6"/>
                  </a:lnTo>
                  <a:lnTo>
                    <a:pt x="59" y="6"/>
                  </a:lnTo>
                  <a:lnTo>
                    <a:pt x="59" y="4"/>
                  </a:lnTo>
                  <a:lnTo>
                    <a:pt x="61" y="4"/>
                  </a:lnTo>
                  <a:lnTo>
                    <a:pt x="63" y="4"/>
                  </a:lnTo>
                  <a:lnTo>
                    <a:pt x="65" y="2"/>
                  </a:lnTo>
                  <a:lnTo>
                    <a:pt x="102" y="0"/>
                  </a:lnTo>
                  <a:lnTo>
                    <a:pt x="104" y="0"/>
                  </a:lnTo>
                  <a:lnTo>
                    <a:pt x="105" y="0"/>
                  </a:lnTo>
                  <a:lnTo>
                    <a:pt x="107" y="2"/>
                  </a:lnTo>
                  <a:lnTo>
                    <a:pt x="107" y="4"/>
                  </a:lnTo>
                  <a:lnTo>
                    <a:pt x="109" y="6"/>
                  </a:lnTo>
                  <a:lnTo>
                    <a:pt x="109" y="8"/>
                  </a:lnTo>
                  <a:lnTo>
                    <a:pt x="109" y="12"/>
                  </a:lnTo>
                  <a:lnTo>
                    <a:pt x="173" y="6"/>
                  </a:lnTo>
                  <a:lnTo>
                    <a:pt x="173" y="15"/>
                  </a:lnTo>
                  <a:lnTo>
                    <a:pt x="109" y="21"/>
                  </a:lnTo>
                  <a:lnTo>
                    <a:pt x="109" y="36"/>
                  </a:lnTo>
                  <a:lnTo>
                    <a:pt x="109" y="38"/>
                  </a:lnTo>
                  <a:lnTo>
                    <a:pt x="107" y="40"/>
                  </a:lnTo>
                  <a:lnTo>
                    <a:pt x="107" y="42"/>
                  </a:lnTo>
                  <a:lnTo>
                    <a:pt x="107" y="44"/>
                  </a:lnTo>
                  <a:lnTo>
                    <a:pt x="105" y="46"/>
                  </a:lnTo>
                  <a:lnTo>
                    <a:pt x="104" y="46"/>
                  </a:lnTo>
                  <a:lnTo>
                    <a:pt x="102" y="48"/>
                  </a:lnTo>
                  <a:lnTo>
                    <a:pt x="100" y="48"/>
                  </a:lnTo>
                  <a:lnTo>
                    <a:pt x="67" y="52"/>
                  </a:lnTo>
                  <a:lnTo>
                    <a:pt x="65" y="52"/>
                  </a:lnTo>
                  <a:lnTo>
                    <a:pt x="63" y="52"/>
                  </a:lnTo>
                  <a:lnTo>
                    <a:pt x="61" y="50"/>
                  </a:lnTo>
                  <a:lnTo>
                    <a:pt x="59" y="50"/>
                  </a:lnTo>
                  <a:lnTo>
                    <a:pt x="58" y="48"/>
                  </a:lnTo>
                  <a:lnTo>
                    <a:pt x="58" y="46"/>
                  </a:lnTo>
                  <a:lnTo>
                    <a:pt x="58" y="44"/>
                  </a:lnTo>
                  <a:lnTo>
                    <a:pt x="58" y="42"/>
                  </a:lnTo>
                  <a:lnTo>
                    <a:pt x="58" y="27"/>
                  </a:lnTo>
                  <a:lnTo>
                    <a:pt x="0" y="33"/>
                  </a:lnTo>
                  <a:lnTo>
                    <a:pt x="0" y="21"/>
                  </a:lnTo>
                </a:path>
              </a:pathLst>
            </a:custGeom>
            <a:solidFill>
              <a:srgbClr val="B7B2A5"/>
            </a:solidFill>
            <a:ln w="9525" cap="rnd">
              <a:noFill/>
              <a:round/>
              <a:headEnd type="none" w="sm" len="sm"/>
              <a:tailEnd type="none" w="sm" len="sm"/>
            </a:ln>
            <a:effectLst/>
          </p:spPr>
          <p:txBody>
            <a:bodyPr/>
            <a:lstStyle/>
            <a:p>
              <a:endParaRPr lang="en-US"/>
            </a:p>
          </p:txBody>
        </p:sp>
        <p:sp>
          <p:nvSpPr>
            <p:cNvPr id="45157" name="Freeform 101"/>
            <p:cNvSpPr>
              <a:spLocks/>
            </p:cNvSpPr>
            <p:nvPr/>
          </p:nvSpPr>
          <p:spPr bwMode="auto">
            <a:xfrm>
              <a:off x="1589" y="2816"/>
              <a:ext cx="174" cy="53"/>
            </a:xfrm>
            <a:custGeom>
              <a:avLst/>
              <a:gdLst/>
              <a:ahLst/>
              <a:cxnLst>
                <a:cxn ang="0">
                  <a:pos x="0" y="21"/>
                </a:cxn>
                <a:cxn ang="0">
                  <a:pos x="58" y="15"/>
                </a:cxn>
                <a:cxn ang="0">
                  <a:pos x="58" y="12"/>
                </a:cxn>
                <a:cxn ang="0">
                  <a:pos x="58" y="10"/>
                </a:cxn>
                <a:cxn ang="0">
                  <a:pos x="58" y="8"/>
                </a:cxn>
                <a:cxn ang="0">
                  <a:pos x="58" y="6"/>
                </a:cxn>
                <a:cxn ang="0">
                  <a:pos x="59" y="6"/>
                </a:cxn>
                <a:cxn ang="0">
                  <a:pos x="59" y="4"/>
                </a:cxn>
                <a:cxn ang="0">
                  <a:pos x="61" y="4"/>
                </a:cxn>
                <a:cxn ang="0">
                  <a:pos x="63" y="4"/>
                </a:cxn>
                <a:cxn ang="0">
                  <a:pos x="65" y="2"/>
                </a:cxn>
                <a:cxn ang="0">
                  <a:pos x="102" y="0"/>
                </a:cxn>
                <a:cxn ang="0">
                  <a:pos x="104" y="0"/>
                </a:cxn>
                <a:cxn ang="0">
                  <a:pos x="105" y="0"/>
                </a:cxn>
                <a:cxn ang="0">
                  <a:pos x="107" y="2"/>
                </a:cxn>
                <a:cxn ang="0">
                  <a:pos x="107" y="4"/>
                </a:cxn>
                <a:cxn ang="0">
                  <a:pos x="109" y="6"/>
                </a:cxn>
                <a:cxn ang="0">
                  <a:pos x="109" y="8"/>
                </a:cxn>
                <a:cxn ang="0">
                  <a:pos x="109" y="12"/>
                </a:cxn>
                <a:cxn ang="0">
                  <a:pos x="173" y="6"/>
                </a:cxn>
                <a:cxn ang="0">
                  <a:pos x="173" y="15"/>
                </a:cxn>
                <a:cxn ang="0">
                  <a:pos x="109" y="21"/>
                </a:cxn>
                <a:cxn ang="0">
                  <a:pos x="109" y="36"/>
                </a:cxn>
                <a:cxn ang="0">
                  <a:pos x="109" y="38"/>
                </a:cxn>
                <a:cxn ang="0">
                  <a:pos x="107" y="40"/>
                </a:cxn>
                <a:cxn ang="0">
                  <a:pos x="107" y="42"/>
                </a:cxn>
                <a:cxn ang="0">
                  <a:pos x="107" y="44"/>
                </a:cxn>
                <a:cxn ang="0">
                  <a:pos x="105" y="46"/>
                </a:cxn>
                <a:cxn ang="0">
                  <a:pos x="104" y="46"/>
                </a:cxn>
                <a:cxn ang="0">
                  <a:pos x="102" y="48"/>
                </a:cxn>
                <a:cxn ang="0">
                  <a:pos x="100" y="48"/>
                </a:cxn>
                <a:cxn ang="0">
                  <a:pos x="67" y="52"/>
                </a:cxn>
                <a:cxn ang="0">
                  <a:pos x="65" y="52"/>
                </a:cxn>
                <a:cxn ang="0">
                  <a:pos x="63" y="52"/>
                </a:cxn>
                <a:cxn ang="0">
                  <a:pos x="61" y="50"/>
                </a:cxn>
                <a:cxn ang="0">
                  <a:pos x="59" y="50"/>
                </a:cxn>
                <a:cxn ang="0">
                  <a:pos x="58" y="48"/>
                </a:cxn>
                <a:cxn ang="0">
                  <a:pos x="58" y="46"/>
                </a:cxn>
                <a:cxn ang="0">
                  <a:pos x="58" y="44"/>
                </a:cxn>
                <a:cxn ang="0">
                  <a:pos x="58" y="42"/>
                </a:cxn>
                <a:cxn ang="0">
                  <a:pos x="58" y="27"/>
                </a:cxn>
                <a:cxn ang="0">
                  <a:pos x="0" y="33"/>
                </a:cxn>
                <a:cxn ang="0">
                  <a:pos x="0" y="21"/>
                </a:cxn>
              </a:cxnLst>
              <a:rect l="0" t="0" r="r" b="b"/>
              <a:pathLst>
                <a:path w="174" h="53">
                  <a:moveTo>
                    <a:pt x="0" y="21"/>
                  </a:moveTo>
                  <a:lnTo>
                    <a:pt x="58" y="15"/>
                  </a:lnTo>
                  <a:lnTo>
                    <a:pt x="58" y="12"/>
                  </a:lnTo>
                  <a:lnTo>
                    <a:pt x="58" y="10"/>
                  </a:lnTo>
                  <a:lnTo>
                    <a:pt x="58" y="8"/>
                  </a:lnTo>
                  <a:lnTo>
                    <a:pt x="58" y="6"/>
                  </a:lnTo>
                  <a:lnTo>
                    <a:pt x="59" y="6"/>
                  </a:lnTo>
                  <a:lnTo>
                    <a:pt x="59" y="4"/>
                  </a:lnTo>
                  <a:lnTo>
                    <a:pt x="61" y="4"/>
                  </a:lnTo>
                  <a:lnTo>
                    <a:pt x="63" y="4"/>
                  </a:lnTo>
                  <a:lnTo>
                    <a:pt x="65" y="2"/>
                  </a:lnTo>
                  <a:lnTo>
                    <a:pt x="102" y="0"/>
                  </a:lnTo>
                  <a:lnTo>
                    <a:pt x="104" y="0"/>
                  </a:lnTo>
                  <a:lnTo>
                    <a:pt x="105" y="0"/>
                  </a:lnTo>
                  <a:lnTo>
                    <a:pt x="107" y="2"/>
                  </a:lnTo>
                  <a:lnTo>
                    <a:pt x="107" y="4"/>
                  </a:lnTo>
                  <a:lnTo>
                    <a:pt x="109" y="6"/>
                  </a:lnTo>
                  <a:lnTo>
                    <a:pt x="109" y="8"/>
                  </a:lnTo>
                  <a:lnTo>
                    <a:pt x="109" y="12"/>
                  </a:lnTo>
                  <a:lnTo>
                    <a:pt x="173" y="6"/>
                  </a:lnTo>
                  <a:lnTo>
                    <a:pt x="173" y="15"/>
                  </a:lnTo>
                  <a:lnTo>
                    <a:pt x="109" y="21"/>
                  </a:lnTo>
                  <a:lnTo>
                    <a:pt x="109" y="36"/>
                  </a:lnTo>
                  <a:lnTo>
                    <a:pt x="109" y="38"/>
                  </a:lnTo>
                  <a:lnTo>
                    <a:pt x="107" y="40"/>
                  </a:lnTo>
                  <a:lnTo>
                    <a:pt x="107" y="42"/>
                  </a:lnTo>
                  <a:lnTo>
                    <a:pt x="107" y="44"/>
                  </a:lnTo>
                  <a:lnTo>
                    <a:pt x="105" y="46"/>
                  </a:lnTo>
                  <a:lnTo>
                    <a:pt x="104" y="46"/>
                  </a:lnTo>
                  <a:lnTo>
                    <a:pt x="102" y="48"/>
                  </a:lnTo>
                  <a:lnTo>
                    <a:pt x="100" y="48"/>
                  </a:lnTo>
                  <a:lnTo>
                    <a:pt x="67" y="52"/>
                  </a:lnTo>
                  <a:lnTo>
                    <a:pt x="65" y="52"/>
                  </a:lnTo>
                  <a:lnTo>
                    <a:pt x="63" y="52"/>
                  </a:lnTo>
                  <a:lnTo>
                    <a:pt x="61" y="50"/>
                  </a:lnTo>
                  <a:lnTo>
                    <a:pt x="59" y="50"/>
                  </a:lnTo>
                  <a:lnTo>
                    <a:pt x="58" y="48"/>
                  </a:lnTo>
                  <a:lnTo>
                    <a:pt x="58" y="46"/>
                  </a:lnTo>
                  <a:lnTo>
                    <a:pt x="58" y="44"/>
                  </a:lnTo>
                  <a:lnTo>
                    <a:pt x="58" y="42"/>
                  </a:lnTo>
                  <a:lnTo>
                    <a:pt x="58" y="27"/>
                  </a:lnTo>
                  <a:lnTo>
                    <a:pt x="0" y="33"/>
                  </a:lnTo>
                  <a:lnTo>
                    <a:pt x="0" y="21"/>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58" name="Freeform 102"/>
            <p:cNvSpPr>
              <a:spLocks/>
            </p:cNvSpPr>
            <p:nvPr/>
          </p:nvSpPr>
          <p:spPr bwMode="auto">
            <a:xfrm>
              <a:off x="1647" y="2817"/>
              <a:ext cx="49" cy="51"/>
            </a:xfrm>
            <a:custGeom>
              <a:avLst/>
              <a:gdLst/>
              <a:ahLst/>
              <a:cxnLst>
                <a:cxn ang="0">
                  <a:pos x="0" y="9"/>
                </a:cxn>
                <a:cxn ang="0">
                  <a:pos x="0" y="41"/>
                </a:cxn>
                <a:cxn ang="0">
                  <a:pos x="0" y="45"/>
                </a:cxn>
                <a:cxn ang="0">
                  <a:pos x="0" y="50"/>
                </a:cxn>
                <a:cxn ang="0">
                  <a:pos x="43" y="45"/>
                </a:cxn>
                <a:cxn ang="0">
                  <a:pos x="45" y="41"/>
                </a:cxn>
                <a:cxn ang="0">
                  <a:pos x="48" y="41"/>
                </a:cxn>
                <a:cxn ang="0">
                  <a:pos x="48" y="36"/>
                </a:cxn>
                <a:cxn ang="0">
                  <a:pos x="48" y="4"/>
                </a:cxn>
                <a:cxn ang="0">
                  <a:pos x="48" y="0"/>
                </a:cxn>
                <a:cxn ang="0">
                  <a:pos x="45" y="0"/>
                </a:cxn>
                <a:cxn ang="0">
                  <a:pos x="43" y="0"/>
                </a:cxn>
                <a:cxn ang="0">
                  <a:pos x="6" y="0"/>
                </a:cxn>
                <a:cxn ang="0">
                  <a:pos x="6" y="4"/>
                </a:cxn>
                <a:cxn ang="0">
                  <a:pos x="3" y="4"/>
                </a:cxn>
                <a:cxn ang="0">
                  <a:pos x="0" y="4"/>
                </a:cxn>
                <a:cxn ang="0">
                  <a:pos x="0" y="9"/>
                </a:cxn>
              </a:cxnLst>
              <a:rect l="0" t="0" r="r" b="b"/>
              <a:pathLst>
                <a:path w="49" h="51">
                  <a:moveTo>
                    <a:pt x="0" y="9"/>
                  </a:moveTo>
                  <a:lnTo>
                    <a:pt x="0" y="41"/>
                  </a:lnTo>
                  <a:lnTo>
                    <a:pt x="0" y="45"/>
                  </a:lnTo>
                  <a:lnTo>
                    <a:pt x="0" y="50"/>
                  </a:lnTo>
                  <a:lnTo>
                    <a:pt x="43" y="45"/>
                  </a:lnTo>
                  <a:lnTo>
                    <a:pt x="45" y="41"/>
                  </a:lnTo>
                  <a:lnTo>
                    <a:pt x="48" y="41"/>
                  </a:lnTo>
                  <a:lnTo>
                    <a:pt x="48" y="36"/>
                  </a:lnTo>
                  <a:lnTo>
                    <a:pt x="48" y="4"/>
                  </a:lnTo>
                  <a:lnTo>
                    <a:pt x="48" y="0"/>
                  </a:lnTo>
                  <a:lnTo>
                    <a:pt x="45" y="0"/>
                  </a:lnTo>
                  <a:lnTo>
                    <a:pt x="43" y="0"/>
                  </a:lnTo>
                  <a:lnTo>
                    <a:pt x="6" y="0"/>
                  </a:lnTo>
                  <a:lnTo>
                    <a:pt x="6" y="4"/>
                  </a:lnTo>
                  <a:lnTo>
                    <a:pt x="3" y="4"/>
                  </a:lnTo>
                  <a:lnTo>
                    <a:pt x="0" y="4"/>
                  </a:lnTo>
                  <a:lnTo>
                    <a:pt x="0" y="9"/>
                  </a:lnTo>
                </a:path>
              </a:pathLst>
            </a:custGeom>
            <a:solidFill>
              <a:srgbClr val="F7F2E5"/>
            </a:solidFill>
            <a:ln w="9525" cap="rnd">
              <a:noFill/>
              <a:round/>
              <a:headEnd type="none" w="sm" len="sm"/>
              <a:tailEnd type="none" w="sm" len="sm"/>
            </a:ln>
            <a:effectLst/>
          </p:spPr>
          <p:txBody>
            <a:bodyPr/>
            <a:lstStyle/>
            <a:p>
              <a:endParaRPr lang="en-US"/>
            </a:p>
          </p:txBody>
        </p:sp>
        <p:sp>
          <p:nvSpPr>
            <p:cNvPr id="45159" name="Freeform 103"/>
            <p:cNvSpPr>
              <a:spLocks/>
            </p:cNvSpPr>
            <p:nvPr/>
          </p:nvSpPr>
          <p:spPr bwMode="auto">
            <a:xfrm>
              <a:off x="1647" y="2816"/>
              <a:ext cx="48" cy="51"/>
            </a:xfrm>
            <a:custGeom>
              <a:avLst/>
              <a:gdLst/>
              <a:ahLst/>
              <a:cxnLst>
                <a:cxn ang="0">
                  <a:pos x="0" y="10"/>
                </a:cxn>
                <a:cxn ang="0">
                  <a:pos x="0" y="44"/>
                </a:cxn>
                <a:cxn ang="0">
                  <a:pos x="0" y="46"/>
                </a:cxn>
                <a:cxn ang="0">
                  <a:pos x="0" y="48"/>
                </a:cxn>
                <a:cxn ang="0">
                  <a:pos x="1" y="50"/>
                </a:cxn>
                <a:cxn ang="0">
                  <a:pos x="42" y="46"/>
                </a:cxn>
                <a:cxn ang="0">
                  <a:pos x="44" y="46"/>
                </a:cxn>
                <a:cxn ang="0">
                  <a:pos x="46" y="44"/>
                </a:cxn>
                <a:cxn ang="0">
                  <a:pos x="47" y="42"/>
                </a:cxn>
                <a:cxn ang="0">
                  <a:pos x="47" y="40"/>
                </a:cxn>
                <a:cxn ang="0">
                  <a:pos x="47" y="38"/>
                </a:cxn>
                <a:cxn ang="0">
                  <a:pos x="47" y="4"/>
                </a:cxn>
                <a:cxn ang="0">
                  <a:pos x="47" y="2"/>
                </a:cxn>
                <a:cxn ang="0">
                  <a:pos x="46" y="0"/>
                </a:cxn>
                <a:cxn ang="0">
                  <a:pos x="44" y="0"/>
                </a:cxn>
                <a:cxn ang="0">
                  <a:pos x="7" y="2"/>
                </a:cxn>
                <a:cxn ang="0">
                  <a:pos x="5" y="4"/>
                </a:cxn>
                <a:cxn ang="0">
                  <a:pos x="3" y="4"/>
                </a:cxn>
                <a:cxn ang="0">
                  <a:pos x="1" y="6"/>
                </a:cxn>
                <a:cxn ang="0">
                  <a:pos x="0" y="6"/>
                </a:cxn>
                <a:cxn ang="0">
                  <a:pos x="0" y="8"/>
                </a:cxn>
                <a:cxn ang="0">
                  <a:pos x="0" y="10"/>
                </a:cxn>
              </a:cxnLst>
              <a:rect l="0" t="0" r="r" b="b"/>
              <a:pathLst>
                <a:path w="48" h="51">
                  <a:moveTo>
                    <a:pt x="0" y="10"/>
                  </a:moveTo>
                  <a:lnTo>
                    <a:pt x="0" y="44"/>
                  </a:lnTo>
                  <a:lnTo>
                    <a:pt x="0" y="46"/>
                  </a:lnTo>
                  <a:lnTo>
                    <a:pt x="0" y="48"/>
                  </a:lnTo>
                  <a:lnTo>
                    <a:pt x="1" y="50"/>
                  </a:lnTo>
                  <a:lnTo>
                    <a:pt x="42" y="46"/>
                  </a:lnTo>
                  <a:lnTo>
                    <a:pt x="44" y="46"/>
                  </a:lnTo>
                  <a:lnTo>
                    <a:pt x="46" y="44"/>
                  </a:lnTo>
                  <a:lnTo>
                    <a:pt x="47" y="42"/>
                  </a:lnTo>
                  <a:lnTo>
                    <a:pt x="47" y="40"/>
                  </a:lnTo>
                  <a:lnTo>
                    <a:pt x="47" y="38"/>
                  </a:lnTo>
                  <a:lnTo>
                    <a:pt x="47" y="4"/>
                  </a:lnTo>
                  <a:lnTo>
                    <a:pt x="47" y="2"/>
                  </a:lnTo>
                  <a:lnTo>
                    <a:pt x="46" y="0"/>
                  </a:lnTo>
                  <a:lnTo>
                    <a:pt x="44" y="0"/>
                  </a:lnTo>
                  <a:lnTo>
                    <a:pt x="7" y="2"/>
                  </a:lnTo>
                  <a:lnTo>
                    <a:pt x="5" y="4"/>
                  </a:lnTo>
                  <a:lnTo>
                    <a:pt x="3" y="4"/>
                  </a:lnTo>
                  <a:lnTo>
                    <a:pt x="1" y="6"/>
                  </a:lnTo>
                  <a:lnTo>
                    <a:pt x="0" y="6"/>
                  </a:lnTo>
                  <a:lnTo>
                    <a:pt x="0" y="8"/>
                  </a:lnTo>
                  <a:lnTo>
                    <a:pt x="0" y="1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0" name="Freeform 104"/>
            <p:cNvSpPr>
              <a:spLocks/>
            </p:cNvSpPr>
            <p:nvPr/>
          </p:nvSpPr>
          <p:spPr bwMode="auto">
            <a:xfrm>
              <a:off x="1589" y="2841"/>
              <a:ext cx="59" cy="9"/>
            </a:xfrm>
            <a:custGeom>
              <a:avLst/>
              <a:gdLst/>
              <a:ahLst/>
              <a:cxnLst>
                <a:cxn ang="0">
                  <a:pos x="58" y="2"/>
                </a:cxn>
                <a:cxn ang="0">
                  <a:pos x="54" y="0"/>
                </a:cxn>
                <a:cxn ang="0">
                  <a:pos x="0" y="4"/>
                </a:cxn>
                <a:cxn ang="0">
                  <a:pos x="0" y="8"/>
                </a:cxn>
                <a:cxn ang="0">
                  <a:pos x="58" y="2"/>
                </a:cxn>
              </a:cxnLst>
              <a:rect l="0" t="0" r="r" b="b"/>
              <a:pathLst>
                <a:path w="59" h="9">
                  <a:moveTo>
                    <a:pt x="58" y="2"/>
                  </a:moveTo>
                  <a:lnTo>
                    <a:pt x="54" y="0"/>
                  </a:lnTo>
                  <a:lnTo>
                    <a:pt x="0" y="4"/>
                  </a:lnTo>
                  <a:lnTo>
                    <a:pt x="0" y="8"/>
                  </a:lnTo>
                  <a:lnTo>
                    <a:pt x="58"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1" name="Freeform 105"/>
            <p:cNvSpPr>
              <a:spLocks/>
            </p:cNvSpPr>
            <p:nvPr/>
          </p:nvSpPr>
          <p:spPr bwMode="auto">
            <a:xfrm>
              <a:off x="1694" y="2829"/>
              <a:ext cx="69" cy="11"/>
            </a:xfrm>
            <a:custGeom>
              <a:avLst/>
              <a:gdLst/>
              <a:ahLst/>
              <a:cxnLst>
                <a:cxn ang="0">
                  <a:pos x="4" y="10"/>
                </a:cxn>
                <a:cxn ang="0">
                  <a:pos x="0" y="6"/>
                </a:cxn>
                <a:cxn ang="0">
                  <a:pos x="64" y="0"/>
                </a:cxn>
                <a:cxn ang="0">
                  <a:pos x="68" y="2"/>
                </a:cxn>
                <a:cxn ang="0">
                  <a:pos x="4" y="10"/>
                </a:cxn>
              </a:cxnLst>
              <a:rect l="0" t="0" r="r" b="b"/>
              <a:pathLst>
                <a:path w="69" h="11">
                  <a:moveTo>
                    <a:pt x="4" y="10"/>
                  </a:moveTo>
                  <a:lnTo>
                    <a:pt x="0" y="6"/>
                  </a:lnTo>
                  <a:lnTo>
                    <a:pt x="64" y="0"/>
                  </a:lnTo>
                  <a:lnTo>
                    <a:pt x="68" y="2"/>
                  </a:lnTo>
                  <a:lnTo>
                    <a:pt x="4" y="1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2" name="Freeform 106"/>
            <p:cNvSpPr>
              <a:spLocks/>
            </p:cNvSpPr>
            <p:nvPr/>
          </p:nvSpPr>
          <p:spPr bwMode="auto">
            <a:xfrm>
              <a:off x="1589" y="2822"/>
              <a:ext cx="170" cy="24"/>
            </a:xfrm>
            <a:custGeom>
              <a:avLst/>
              <a:gdLst/>
              <a:ahLst/>
              <a:cxnLst>
                <a:cxn ang="0">
                  <a:pos x="0" y="23"/>
                </a:cxn>
                <a:cxn ang="0">
                  <a:pos x="169" y="7"/>
                </a:cxn>
                <a:cxn ang="0">
                  <a:pos x="169" y="0"/>
                </a:cxn>
                <a:cxn ang="0">
                  <a:pos x="0" y="15"/>
                </a:cxn>
                <a:cxn ang="0">
                  <a:pos x="0" y="23"/>
                </a:cxn>
              </a:cxnLst>
              <a:rect l="0" t="0" r="r" b="b"/>
              <a:pathLst>
                <a:path w="170" h="24">
                  <a:moveTo>
                    <a:pt x="0" y="23"/>
                  </a:moveTo>
                  <a:lnTo>
                    <a:pt x="169" y="7"/>
                  </a:lnTo>
                  <a:lnTo>
                    <a:pt x="169" y="0"/>
                  </a:lnTo>
                  <a:lnTo>
                    <a:pt x="0" y="15"/>
                  </a:lnTo>
                  <a:lnTo>
                    <a:pt x="0" y="23"/>
                  </a:lnTo>
                </a:path>
              </a:pathLst>
            </a:custGeom>
            <a:solidFill>
              <a:srgbClr val="000000"/>
            </a:solidFill>
            <a:ln w="9525" cap="rnd">
              <a:noFill/>
              <a:round/>
              <a:headEnd type="none" w="sm" len="sm"/>
              <a:tailEnd type="none" w="sm" len="sm"/>
            </a:ln>
            <a:effectLst/>
          </p:spPr>
          <p:txBody>
            <a:bodyPr/>
            <a:lstStyle/>
            <a:p>
              <a:endParaRPr lang="en-US"/>
            </a:p>
          </p:txBody>
        </p:sp>
        <p:sp>
          <p:nvSpPr>
            <p:cNvPr id="45163" name="Freeform 107"/>
            <p:cNvSpPr>
              <a:spLocks/>
            </p:cNvSpPr>
            <p:nvPr/>
          </p:nvSpPr>
          <p:spPr bwMode="auto">
            <a:xfrm>
              <a:off x="1589" y="2822"/>
              <a:ext cx="170" cy="24"/>
            </a:xfrm>
            <a:custGeom>
              <a:avLst/>
              <a:gdLst/>
              <a:ahLst/>
              <a:cxnLst>
                <a:cxn ang="0">
                  <a:pos x="0" y="23"/>
                </a:cxn>
                <a:cxn ang="0">
                  <a:pos x="169" y="7"/>
                </a:cxn>
                <a:cxn ang="0">
                  <a:pos x="169" y="0"/>
                </a:cxn>
                <a:cxn ang="0">
                  <a:pos x="0" y="15"/>
                </a:cxn>
                <a:cxn ang="0">
                  <a:pos x="0" y="23"/>
                </a:cxn>
              </a:cxnLst>
              <a:rect l="0" t="0" r="r" b="b"/>
              <a:pathLst>
                <a:path w="170" h="24">
                  <a:moveTo>
                    <a:pt x="0" y="23"/>
                  </a:moveTo>
                  <a:lnTo>
                    <a:pt x="169" y="7"/>
                  </a:lnTo>
                  <a:lnTo>
                    <a:pt x="169" y="0"/>
                  </a:lnTo>
                  <a:lnTo>
                    <a:pt x="0" y="15"/>
                  </a:lnTo>
                  <a:lnTo>
                    <a:pt x="0" y="23"/>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4" name="Freeform 108"/>
            <p:cNvSpPr>
              <a:spLocks/>
            </p:cNvSpPr>
            <p:nvPr/>
          </p:nvSpPr>
          <p:spPr bwMode="auto">
            <a:xfrm>
              <a:off x="1622" y="2820"/>
              <a:ext cx="20" cy="41"/>
            </a:xfrm>
            <a:custGeom>
              <a:avLst/>
              <a:gdLst/>
              <a:ahLst/>
              <a:cxnLst>
                <a:cxn ang="0">
                  <a:pos x="19" y="2"/>
                </a:cxn>
                <a:cxn ang="0">
                  <a:pos x="13" y="0"/>
                </a:cxn>
                <a:cxn ang="0">
                  <a:pos x="0" y="0"/>
                </a:cxn>
                <a:cxn ang="0">
                  <a:pos x="0" y="38"/>
                </a:cxn>
                <a:cxn ang="0">
                  <a:pos x="5" y="40"/>
                </a:cxn>
                <a:cxn ang="0">
                  <a:pos x="13" y="40"/>
                </a:cxn>
                <a:cxn ang="0">
                  <a:pos x="13" y="19"/>
                </a:cxn>
                <a:cxn ang="0">
                  <a:pos x="19" y="15"/>
                </a:cxn>
                <a:cxn ang="0">
                  <a:pos x="19" y="2"/>
                </a:cxn>
              </a:cxnLst>
              <a:rect l="0" t="0" r="r" b="b"/>
              <a:pathLst>
                <a:path w="20" h="41">
                  <a:moveTo>
                    <a:pt x="19" y="2"/>
                  </a:moveTo>
                  <a:lnTo>
                    <a:pt x="13" y="0"/>
                  </a:lnTo>
                  <a:lnTo>
                    <a:pt x="0" y="0"/>
                  </a:lnTo>
                  <a:lnTo>
                    <a:pt x="0" y="38"/>
                  </a:lnTo>
                  <a:lnTo>
                    <a:pt x="5" y="40"/>
                  </a:lnTo>
                  <a:lnTo>
                    <a:pt x="13" y="40"/>
                  </a:lnTo>
                  <a:lnTo>
                    <a:pt x="13" y="19"/>
                  </a:lnTo>
                  <a:lnTo>
                    <a:pt x="19" y="15"/>
                  </a:lnTo>
                  <a:lnTo>
                    <a:pt x="19" y="2"/>
                  </a:lnTo>
                </a:path>
              </a:pathLst>
            </a:custGeom>
            <a:solidFill>
              <a:srgbClr val="F7F2E5"/>
            </a:solidFill>
            <a:ln w="9525" cap="rnd">
              <a:noFill/>
              <a:round/>
              <a:headEnd type="none" w="sm" len="sm"/>
              <a:tailEnd type="none" w="sm" len="sm"/>
            </a:ln>
            <a:effectLst/>
          </p:spPr>
          <p:txBody>
            <a:bodyPr/>
            <a:lstStyle/>
            <a:p>
              <a:endParaRPr lang="en-US"/>
            </a:p>
          </p:txBody>
        </p:sp>
        <p:sp>
          <p:nvSpPr>
            <p:cNvPr id="45165" name="Freeform 109"/>
            <p:cNvSpPr>
              <a:spLocks/>
            </p:cNvSpPr>
            <p:nvPr/>
          </p:nvSpPr>
          <p:spPr bwMode="auto">
            <a:xfrm>
              <a:off x="1622" y="2820"/>
              <a:ext cx="20" cy="41"/>
            </a:xfrm>
            <a:custGeom>
              <a:avLst/>
              <a:gdLst/>
              <a:ahLst/>
              <a:cxnLst>
                <a:cxn ang="0">
                  <a:pos x="19" y="2"/>
                </a:cxn>
                <a:cxn ang="0">
                  <a:pos x="13" y="0"/>
                </a:cxn>
                <a:cxn ang="0">
                  <a:pos x="0" y="0"/>
                </a:cxn>
                <a:cxn ang="0">
                  <a:pos x="0" y="38"/>
                </a:cxn>
                <a:cxn ang="0">
                  <a:pos x="5" y="40"/>
                </a:cxn>
                <a:cxn ang="0">
                  <a:pos x="13" y="40"/>
                </a:cxn>
                <a:cxn ang="0">
                  <a:pos x="13" y="19"/>
                </a:cxn>
                <a:cxn ang="0">
                  <a:pos x="19" y="15"/>
                </a:cxn>
                <a:cxn ang="0">
                  <a:pos x="19" y="2"/>
                </a:cxn>
              </a:cxnLst>
              <a:rect l="0" t="0" r="r" b="b"/>
              <a:pathLst>
                <a:path w="20" h="41">
                  <a:moveTo>
                    <a:pt x="19" y="2"/>
                  </a:moveTo>
                  <a:lnTo>
                    <a:pt x="13" y="0"/>
                  </a:lnTo>
                  <a:lnTo>
                    <a:pt x="0" y="0"/>
                  </a:lnTo>
                  <a:lnTo>
                    <a:pt x="0" y="38"/>
                  </a:lnTo>
                  <a:lnTo>
                    <a:pt x="5" y="40"/>
                  </a:lnTo>
                  <a:lnTo>
                    <a:pt x="13" y="40"/>
                  </a:lnTo>
                  <a:lnTo>
                    <a:pt x="13" y="19"/>
                  </a:lnTo>
                  <a:lnTo>
                    <a:pt x="19" y="15"/>
                  </a:lnTo>
                  <a:lnTo>
                    <a:pt x="19"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6" name="Freeform 110"/>
            <p:cNvSpPr>
              <a:spLocks/>
            </p:cNvSpPr>
            <p:nvPr/>
          </p:nvSpPr>
          <p:spPr bwMode="auto">
            <a:xfrm>
              <a:off x="1627" y="2822"/>
              <a:ext cx="15" cy="39"/>
            </a:xfrm>
            <a:custGeom>
              <a:avLst/>
              <a:gdLst/>
              <a:ahLst/>
              <a:cxnLst>
                <a:cxn ang="0">
                  <a:pos x="0" y="2"/>
                </a:cxn>
                <a:cxn ang="0">
                  <a:pos x="0" y="38"/>
                </a:cxn>
                <a:cxn ang="0">
                  <a:pos x="8" y="38"/>
                </a:cxn>
                <a:cxn ang="0">
                  <a:pos x="8" y="17"/>
                </a:cxn>
                <a:cxn ang="0">
                  <a:pos x="14" y="13"/>
                </a:cxn>
                <a:cxn ang="0">
                  <a:pos x="14" y="0"/>
                </a:cxn>
                <a:cxn ang="0">
                  <a:pos x="0" y="2"/>
                </a:cxn>
              </a:cxnLst>
              <a:rect l="0" t="0" r="r" b="b"/>
              <a:pathLst>
                <a:path w="15" h="39">
                  <a:moveTo>
                    <a:pt x="0" y="2"/>
                  </a:moveTo>
                  <a:lnTo>
                    <a:pt x="0" y="38"/>
                  </a:lnTo>
                  <a:lnTo>
                    <a:pt x="8" y="38"/>
                  </a:lnTo>
                  <a:lnTo>
                    <a:pt x="8" y="17"/>
                  </a:lnTo>
                  <a:lnTo>
                    <a:pt x="14" y="13"/>
                  </a:lnTo>
                  <a:lnTo>
                    <a:pt x="14" y="0"/>
                  </a:lnTo>
                  <a:lnTo>
                    <a:pt x="0" y="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7" name="Freeform 111"/>
            <p:cNvSpPr>
              <a:spLocks/>
            </p:cNvSpPr>
            <p:nvPr/>
          </p:nvSpPr>
          <p:spPr bwMode="auto">
            <a:xfrm>
              <a:off x="1624" y="2820"/>
              <a:ext cx="4" cy="41"/>
            </a:xfrm>
            <a:custGeom>
              <a:avLst/>
              <a:gdLst/>
              <a:ahLst/>
              <a:cxnLst>
                <a:cxn ang="0">
                  <a:pos x="0" y="0"/>
                </a:cxn>
                <a:cxn ang="0">
                  <a:pos x="3" y="4"/>
                </a:cxn>
                <a:cxn ang="0">
                  <a:pos x="3" y="40"/>
                </a:cxn>
                <a:cxn ang="0">
                  <a:pos x="0" y="38"/>
                </a:cxn>
                <a:cxn ang="0">
                  <a:pos x="0" y="0"/>
                </a:cxn>
              </a:cxnLst>
              <a:rect l="0" t="0" r="r" b="b"/>
              <a:pathLst>
                <a:path w="4" h="41">
                  <a:moveTo>
                    <a:pt x="0" y="0"/>
                  </a:moveTo>
                  <a:lnTo>
                    <a:pt x="3" y="4"/>
                  </a:lnTo>
                  <a:lnTo>
                    <a:pt x="3" y="40"/>
                  </a:lnTo>
                  <a:lnTo>
                    <a:pt x="0" y="38"/>
                  </a:lnTo>
                  <a:lnTo>
                    <a:pt x="0" y="0"/>
                  </a:lnTo>
                </a:path>
              </a:pathLst>
            </a:custGeom>
            <a:solidFill>
              <a:srgbClr val="B7B2A5"/>
            </a:solidFill>
            <a:ln w="9525" cap="rnd">
              <a:noFill/>
              <a:round/>
              <a:headEnd type="none" w="sm" len="sm"/>
              <a:tailEnd type="none" w="sm" len="sm"/>
            </a:ln>
            <a:effectLst/>
          </p:spPr>
          <p:txBody>
            <a:bodyPr/>
            <a:lstStyle/>
            <a:p>
              <a:endParaRPr lang="en-US"/>
            </a:p>
          </p:txBody>
        </p:sp>
        <p:sp>
          <p:nvSpPr>
            <p:cNvPr id="45168" name="Freeform 112"/>
            <p:cNvSpPr>
              <a:spLocks/>
            </p:cNvSpPr>
            <p:nvPr/>
          </p:nvSpPr>
          <p:spPr bwMode="auto">
            <a:xfrm>
              <a:off x="1624" y="2820"/>
              <a:ext cx="4" cy="41"/>
            </a:xfrm>
            <a:custGeom>
              <a:avLst/>
              <a:gdLst/>
              <a:ahLst/>
              <a:cxnLst>
                <a:cxn ang="0">
                  <a:pos x="0" y="0"/>
                </a:cxn>
                <a:cxn ang="0">
                  <a:pos x="3" y="4"/>
                </a:cxn>
                <a:cxn ang="0">
                  <a:pos x="3" y="40"/>
                </a:cxn>
                <a:cxn ang="0">
                  <a:pos x="0" y="38"/>
                </a:cxn>
                <a:cxn ang="0">
                  <a:pos x="0" y="0"/>
                </a:cxn>
              </a:cxnLst>
              <a:rect l="0" t="0" r="r" b="b"/>
              <a:pathLst>
                <a:path w="4" h="41">
                  <a:moveTo>
                    <a:pt x="0" y="0"/>
                  </a:moveTo>
                  <a:lnTo>
                    <a:pt x="3" y="4"/>
                  </a:lnTo>
                  <a:lnTo>
                    <a:pt x="3" y="40"/>
                  </a:lnTo>
                  <a:lnTo>
                    <a:pt x="0" y="38"/>
                  </a:lnTo>
                  <a:lnTo>
                    <a:pt x="0"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69" name="Freeform 113"/>
            <p:cNvSpPr>
              <a:spLocks/>
            </p:cNvSpPr>
            <p:nvPr/>
          </p:nvSpPr>
          <p:spPr bwMode="auto">
            <a:xfrm>
              <a:off x="1733" y="2812"/>
              <a:ext cx="7" cy="9"/>
            </a:xfrm>
            <a:custGeom>
              <a:avLst/>
              <a:gdLst/>
              <a:ahLst/>
              <a:cxnLst>
                <a:cxn ang="0">
                  <a:pos x="2" y="0"/>
                </a:cxn>
                <a:cxn ang="0">
                  <a:pos x="4" y="2"/>
                </a:cxn>
                <a:cxn ang="0">
                  <a:pos x="6" y="2"/>
                </a:cxn>
                <a:cxn ang="0">
                  <a:pos x="6" y="4"/>
                </a:cxn>
                <a:cxn ang="0">
                  <a:pos x="6" y="6"/>
                </a:cxn>
                <a:cxn ang="0">
                  <a:pos x="4" y="6"/>
                </a:cxn>
                <a:cxn ang="0">
                  <a:pos x="4" y="8"/>
                </a:cxn>
                <a:cxn ang="0">
                  <a:pos x="2" y="8"/>
                </a:cxn>
                <a:cxn ang="0">
                  <a:pos x="0" y="6"/>
                </a:cxn>
                <a:cxn ang="0">
                  <a:pos x="0" y="4"/>
                </a:cxn>
                <a:cxn ang="0">
                  <a:pos x="0" y="2"/>
                </a:cxn>
                <a:cxn ang="0">
                  <a:pos x="2" y="2"/>
                </a:cxn>
                <a:cxn ang="0">
                  <a:pos x="2" y="0"/>
                </a:cxn>
              </a:cxnLst>
              <a:rect l="0" t="0" r="r" b="b"/>
              <a:pathLst>
                <a:path w="7" h="9">
                  <a:moveTo>
                    <a:pt x="2" y="0"/>
                  </a:moveTo>
                  <a:lnTo>
                    <a:pt x="4" y="2"/>
                  </a:lnTo>
                  <a:lnTo>
                    <a:pt x="6" y="2"/>
                  </a:lnTo>
                  <a:lnTo>
                    <a:pt x="6" y="4"/>
                  </a:lnTo>
                  <a:lnTo>
                    <a:pt x="6" y="6"/>
                  </a:lnTo>
                  <a:lnTo>
                    <a:pt x="4" y="6"/>
                  </a:lnTo>
                  <a:lnTo>
                    <a:pt x="4" y="8"/>
                  </a:lnTo>
                  <a:lnTo>
                    <a:pt x="2" y="8"/>
                  </a:lnTo>
                  <a:lnTo>
                    <a:pt x="0" y="6"/>
                  </a:lnTo>
                  <a:lnTo>
                    <a:pt x="0" y="4"/>
                  </a:lnTo>
                  <a:lnTo>
                    <a:pt x="0" y="2"/>
                  </a:lnTo>
                  <a:lnTo>
                    <a:pt x="2" y="2"/>
                  </a:lnTo>
                  <a:lnTo>
                    <a:pt x="2" y="0"/>
                  </a:lnTo>
                </a:path>
              </a:pathLst>
            </a:custGeom>
            <a:solidFill>
              <a:srgbClr val="FF0000"/>
            </a:solidFill>
            <a:ln w="9525" cap="rnd">
              <a:noFill/>
              <a:round/>
              <a:headEnd type="none" w="sm" len="sm"/>
              <a:tailEnd type="none" w="sm" len="sm"/>
            </a:ln>
            <a:effectLst/>
          </p:spPr>
          <p:txBody>
            <a:bodyPr/>
            <a:lstStyle/>
            <a:p>
              <a:endParaRPr lang="en-US"/>
            </a:p>
          </p:txBody>
        </p:sp>
        <p:sp>
          <p:nvSpPr>
            <p:cNvPr id="45170" name="Freeform 114"/>
            <p:cNvSpPr>
              <a:spLocks/>
            </p:cNvSpPr>
            <p:nvPr/>
          </p:nvSpPr>
          <p:spPr bwMode="auto">
            <a:xfrm>
              <a:off x="1733" y="2812"/>
              <a:ext cx="7" cy="9"/>
            </a:xfrm>
            <a:custGeom>
              <a:avLst/>
              <a:gdLst/>
              <a:ahLst/>
              <a:cxnLst>
                <a:cxn ang="0">
                  <a:pos x="2" y="0"/>
                </a:cxn>
                <a:cxn ang="0">
                  <a:pos x="4" y="2"/>
                </a:cxn>
                <a:cxn ang="0">
                  <a:pos x="6" y="2"/>
                </a:cxn>
                <a:cxn ang="0">
                  <a:pos x="6" y="4"/>
                </a:cxn>
                <a:cxn ang="0">
                  <a:pos x="6" y="6"/>
                </a:cxn>
                <a:cxn ang="0">
                  <a:pos x="4" y="6"/>
                </a:cxn>
                <a:cxn ang="0">
                  <a:pos x="4" y="8"/>
                </a:cxn>
                <a:cxn ang="0">
                  <a:pos x="2" y="8"/>
                </a:cxn>
                <a:cxn ang="0">
                  <a:pos x="0" y="6"/>
                </a:cxn>
                <a:cxn ang="0">
                  <a:pos x="0" y="4"/>
                </a:cxn>
                <a:cxn ang="0">
                  <a:pos x="0" y="2"/>
                </a:cxn>
                <a:cxn ang="0">
                  <a:pos x="2" y="2"/>
                </a:cxn>
                <a:cxn ang="0">
                  <a:pos x="2" y="0"/>
                </a:cxn>
              </a:cxnLst>
              <a:rect l="0" t="0" r="r" b="b"/>
              <a:pathLst>
                <a:path w="7" h="9">
                  <a:moveTo>
                    <a:pt x="2" y="0"/>
                  </a:moveTo>
                  <a:lnTo>
                    <a:pt x="4" y="2"/>
                  </a:lnTo>
                  <a:lnTo>
                    <a:pt x="6" y="2"/>
                  </a:lnTo>
                  <a:lnTo>
                    <a:pt x="6" y="4"/>
                  </a:lnTo>
                  <a:lnTo>
                    <a:pt x="6" y="6"/>
                  </a:lnTo>
                  <a:lnTo>
                    <a:pt x="4" y="6"/>
                  </a:lnTo>
                  <a:lnTo>
                    <a:pt x="4" y="8"/>
                  </a:lnTo>
                  <a:lnTo>
                    <a:pt x="2" y="8"/>
                  </a:lnTo>
                  <a:lnTo>
                    <a:pt x="0" y="6"/>
                  </a:lnTo>
                  <a:lnTo>
                    <a:pt x="0" y="4"/>
                  </a:lnTo>
                  <a:lnTo>
                    <a:pt x="0" y="2"/>
                  </a:lnTo>
                  <a:lnTo>
                    <a:pt x="2" y="2"/>
                  </a:lnTo>
                  <a:lnTo>
                    <a:pt x="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71" name="Line 115"/>
            <p:cNvSpPr>
              <a:spLocks noChangeShapeType="1"/>
            </p:cNvSpPr>
            <p:nvPr/>
          </p:nvSpPr>
          <p:spPr bwMode="auto">
            <a:xfrm flipV="1">
              <a:off x="1385" y="2945"/>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2" name="Line 116"/>
            <p:cNvSpPr>
              <a:spLocks noChangeShapeType="1"/>
            </p:cNvSpPr>
            <p:nvPr/>
          </p:nvSpPr>
          <p:spPr bwMode="auto">
            <a:xfrm flipV="1">
              <a:off x="1385" y="2934"/>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3" name="Line 117"/>
            <p:cNvSpPr>
              <a:spLocks noChangeShapeType="1"/>
            </p:cNvSpPr>
            <p:nvPr/>
          </p:nvSpPr>
          <p:spPr bwMode="auto">
            <a:xfrm flipV="1">
              <a:off x="1385" y="2924"/>
              <a:ext cx="433" cy="46"/>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4" name="Line 118"/>
            <p:cNvSpPr>
              <a:spLocks noChangeShapeType="1"/>
            </p:cNvSpPr>
            <p:nvPr/>
          </p:nvSpPr>
          <p:spPr bwMode="auto">
            <a:xfrm flipV="1">
              <a:off x="1387" y="2804"/>
              <a:ext cx="433" cy="3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5" name="Line 119"/>
            <p:cNvSpPr>
              <a:spLocks noChangeShapeType="1"/>
            </p:cNvSpPr>
            <p:nvPr/>
          </p:nvSpPr>
          <p:spPr bwMode="auto">
            <a:xfrm flipV="1">
              <a:off x="1385" y="2796"/>
              <a:ext cx="433" cy="34"/>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6" name="Line 120"/>
            <p:cNvSpPr>
              <a:spLocks noChangeShapeType="1"/>
            </p:cNvSpPr>
            <p:nvPr/>
          </p:nvSpPr>
          <p:spPr bwMode="auto">
            <a:xfrm>
              <a:off x="1576" y="2939"/>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7" name="Line 121"/>
            <p:cNvSpPr>
              <a:spLocks noChangeShapeType="1"/>
            </p:cNvSpPr>
            <p:nvPr/>
          </p:nvSpPr>
          <p:spPr bwMode="auto">
            <a:xfrm>
              <a:off x="1773" y="2918"/>
              <a:ext cx="1" cy="11"/>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78" name="Freeform 122"/>
            <p:cNvSpPr>
              <a:spLocks/>
            </p:cNvSpPr>
            <p:nvPr/>
          </p:nvSpPr>
          <p:spPr bwMode="auto">
            <a:xfrm>
              <a:off x="1242" y="2358"/>
              <a:ext cx="517" cy="442"/>
            </a:xfrm>
            <a:custGeom>
              <a:avLst/>
              <a:gdLst/>
              <a:ahLst/>
              <a:cxnLst>
                <a:cxn ang="0">
                  <a:pos x="58" y="18"/>
                </a:cxn>
                <a:cxn ang="0">
                  <a:pos x="58" y="50"/>
                </a:cxn>
                <a:cxn ang="0">
                  <a:pos x="42" y="89"/>
                </a:cxn>
                <a:cxn ang="0">
                  <a:pos x="0" y="112"/>
                </a:cxn>
                <a:cxn ang="0">
                  <a:pos x="4" y="314"/>
                </a:cxn>
                <a:cxn ang="0">
                  <a:pos x="21" y="322"/>
                </a:cxn>
                <a:cxn ang="0">
                  <a:pos x="27" y="372"/>
                </a:cxn>
                <a:cxn ang="0">
                  <a:pos x="37" y="378"/>
                </a:cxn>
                <a:cxn ang="0">
                  <a:pos x="37" y="385"/>
                </a:cxn>
                <a:cxn ang="0">
                  <a:pos x="156" y="441"/>
                </a:cxn>
                <a:cxn ang="0">
                  <a:pos x="458" y="422"/>
                </a:cxn>
                <a:cxn ang="0">
                  <a:pos x="458" y="389"/>
                </a:cxn>
                <a:cxn ang="0">
                  <a:pos x="506" y="387"/>
                </a:cxn>
                <a:cxn ang="0">
                  <a:pos x="508" y="387"/>
                </a:cxn>
                <a:cxn ang="0">
                  <a:pos x="512" y="385"/>
                </a:cxn>
                <a:cxn ang="0">
                  <a:pos x="514" y="385"/>
                </a:cxn>
                <a:cxn ang="0">
                  <a:pos x="514" y="383"/>
                </a:cxn>
                <a:cxn ang="0">
                  <a:pos x="516" y="381"/>
                </a:cxn>
                <a:cxn ang="0">
                  <a:pos x="516" y="378"/>
                </a:cxn>
                <a:cxn ang="0">
                  <a:pos x="516" y="376"/>
                </a:cxn>
                <a:cxn ang="0">
                  <a:pos x="516" y="372"/>
                </a:cxn>
                <a:cxn ang="0">
                  <a:pos x="502" y="29"/>
                </a:cxn>
                <a:cxn ang="0">
                  <a:pos x="502" y="25"/>
                </a:cxn>
                <a:cxn ang="0">
                  <a:pos x="502" y="22"/>
                </a:cxn>
                <a:cxn ang="0">
                  <a:pos x="500" y="18"/>
                </a:cxn>
                <a:cxn ang="0">
                  <a:pos x="498" y="16"/>
                </a:cxn>
                <a:cxn ang="0">
                  <a:pos x="497" y="14"/>
                </a:cxn>
                <a:cxn ang="0">
                  <a:pos x="495" y="12"/>
                </a:cxn>
                <a:cxn ang="0">
                  <a:pos x="491" y="12"/>
                </a:cxn>
                <a:cxn ang="0">
                  <a:pos x="489" y="10"/>
                </a:cxn>
                <a:cxn ang="0">
                  <a:pos x="121" y="0"/>
                </a:cxn>
                <a:cxn ang="0">
                  <a:pos x="96" y="4"/>
                </a:cxn>
                <a:cxn ang="0">
                  <a:pos x="58" y="18"/>
                </a:cxn>
              </a:cxnLst>
              <a:rect l="0" t="0" r="r" b="b"/>
              <a:pathLst>
                <a:path w="517" h="442">
                  <a:moveTo>
                    <a:pt x="58" y="18"/>
                  </a:moveTo>
                  <a:lnTo>
                    <a:pt x="58" y="50"/>
                  </a:lnTo>
                  <a:lnTo>
                    <a:pt x="42" y="89"/>
                  </a:lnTo>
                  <a:lnTo>
                    <a:pt x="0" y="112"/>
                  </a:lnTo>
                  <a:lnTo>
                    <a:pt x="4" y="314"/>
                  </a:lnTo>
                  <a:lnTo>
                    <a:pt x="21" y="322"/>
                  </a:lnTo>
                  <a:lnTo>
                    <a:pt x="27" y="372"/>
                  </a:lnTo>
                  <a:lnTo>
                    <a:pt x="37" y="378"/>
                  </a:lnTo>
                  <a:lnTo>
                    <a:pt x="37" y="385"/>
                  </a:lnTo>
                  <a:lnTo>
                    <a:pt x="156" y="441"/>
                  </a:lnTo>
                  <a:lnTo>
                    <a:pt x="458" y="422"/>
                  </a:lnTo>
                  <a:lnTo>
                    <a:pt x="458" y="389"/>
                  </a:lnTo>
                  <a:lnTo>
                    <a:pt x="506" y="387"/>
                  </a:lnTo>
                  <a:lnTo>
                    <a:pt x="508" y="387"/>
                  </a:lnTo>
                  <a:lnTo>
                    <a:pt x="512" y="385"/>
                  </a:lnTo>
                  <a:lnTo>
                    <a:pt x="514" y="385"/>
                  </a:lnTo>
                  <a:lnTo>
                    <a:pt x="514" y="383"/>
                  </a:lnTo>
                  <a:lnTo>
                    <a:pt x="516" y="381"/>
                  </a:lnTo>
                  <a:lnTo>
                    <a:pt x="516" y="378"/>
                  </a:lnTo>
                  <a:lnTo>
                    <a:pt x="516" y="376"/>
                  </a:lnTo>
                  <a:lnTo>
                    <a:pt x="516" y="372"/>
                  </a:lnTo>
                  <a:lnTo>
                    <a:pt x="502" y="29"/>
                  </a:lnTo>
                  <a:lnTo>
                    <a:pt x="502" y="25"/>
                  </a:lnTo>
                  <a:lnTo>
                    <a:pt x="502" y="22"/>
                  </a:lnTo>
                  <a:lnTo>
                    <a:pt x="500" y="18"/>
                  </a:lnTo>
                  <a:lnTo>
                    <a:pt x="498" y="16"/>
                  </a:lnTo>
                  <a:lnTo>
                    <a:pt x="497" y="14"/>
                  </a:lnTo>
                  <a:lnTo>
                    <a:pt x="495" y="12"/>
                  </a:lnTo>
                  <a:lnTo>
                    <a:pt x="491" y="12"/>
                  </a:lnTo>
                  <a:lnTo>
                    <a:pt x="489" y="10"/>
                  </a:lnTo>
                  <a:lnTo>
                    <a:pt x="121" y="0"/>
                  </a:lnTo>
                  <a:lnTo>
                    <a:pt x="96" y="4"/>
                  </a:lnTo>
                  <a:lnTo>
                    <a:pt x="58" y="18"/>
                  </a:lnTo>
                </a:path>
              </a:pathLst>
            </a:custGeom>
            <a:solidFill>
              <a:srgbClr val="B7B2A5"/>
            </a:solidFill>
            <a:ln w="9525" cap="rnd">
              <a:noFill/>
              <a:round/>
              <a:headEnd type="none" w="sm" len="sm"/>
              <a:tailEnd type="none" w="sm" len="sm"/>
            </a:ln>
            <a:effectLst/>
          </p:spPr>
          <p:txBody>
            <a:bodyPr/>
            <a:lstStyle/>
            <a:p>
              <a:endParaRPr lang="en-US"/>
            </a:p>
          </p:txBody>
        </p:sp>
        <p:sp>
          <p:nvSpPr>
            <p:cNvPr id="45179" name="Freeform 123"/>
            <p:cNvSpPr>
              <a:spLocks/>
            </p:cNvSpPr>
            <p:nvPr/>
          </p:nvSpPr>
          <p:spPr bwMode="auto">
            <a:xfrm>
              <a:off x="1242" y="2358"/>
              <a:ext cx="517" cy="442"/>
            </a:xfrm>
            <a:custGeom>
              <a:avLst/>
              <a:gdLst/>
              <a:ahLst/>
              <a:cxnLst>
                <a:cxn ang="0">
                  <a:pos x="58" y="18"/>
                </a:cxn>
                <a:cxn ang="0">
                  <a:pos x="58" y="50"/>
                </a:cxn>
                <a:cxn ang="0">
                  <a:pos x="42" y="89"/>
                </a:cxn>
                <a:cxn ang="0">
                  <a:pos x="0" y="112"/>
                </a:cxn>
                <a:cxn ang="0">
                  <a:pos x="4" y="314"/>
                </a:cxn>
                <a:cxn ang="0">
                  <a:pos x="21" y="322"/>
                </a:cxn>
                <a:cxn ang="0">
                  <a:pos x="27" y="372"/>
                </a:cxn>
                <a:cxn ang="0">
                  <a:pos x="37" y="378"/>
                </a:cxn>
                <a:cxn ang="0">
                  <a:pos x="37" y="385"/>
                </a:cxn>
                <a:cxn ang="0">
                  <a:pos x="156" y="441"/>
                </a:cxn>
                <a:cxn ang="0">
                  <a:pos x="458" y="422"/>
                </a:cxn>
                <a:cxn ang="0">
                  <a:pos x="458" y="389"/>
                </a:cxn>
                <a:cxn ang="0">
                  <a:pos x="506" y="387"/>
                </a:cxn>
                <a:cxn ang="0">
                  <a:pos x="508" y="387"/>
                </a:cxn>
                <a:cxn ang="0">
                  <a:pos x="512" y="385"/>
                </a:cxn>
                <a:cxn ang="0">
                  <a:pos x="514" y="385"/>
                </a:cxn>
                <a:cxn ang="0">
                  <a:pos x="514" y="383"/>
                </a:cxn>
                <a:cxn ang="0">
                  <a:pos x="516" y="381"/>
                </a:cxn>
                <a:cxn ang="0">
                  <a:pos x="516" y="378"/>
                </a:cxn>
                <a:cxn ang="0">
                  <a:pos x="516" y="376"/>
                </a:cxn>
                <a:cxn ang="0">
                  <a:pos x="516" y="372"/>
                </a:cxn>
                <a:cxn ang="0">
                  <a:pos x="502" y="29"/>
                </a:cxn>
                <a:cxn ang="0">
                  <a:pos x="502" y="25"/>
                </a:cxn>
                <a:cxn ang="0">
                  <a:pos x="502" y="22"/>
                </a:cxn>
                <a:cxn ang="0">
                  <a:pos x="500" y="18"/>
                </a:cxn>
                <a:cxn ang="0">
                  <a:pos x="498" y="16"/>
                </a:cxn>
                <a:cxn ang="0">
                  <a:pos x="497" y="14"/>
                </a:cxn>
                <a:cxn ang="0">
                  <a:pos x="495" y="12"/>
                </a:cxn>
                <a:cxn ang="0">
                  <a:pos x="491" y="12"/>
                </a:cxn>
                <a:cxn ang="0">
                  <a:pos x="489" y="10"/>
                </a:cxn>
                <a:cxn ang="0">
                  <a:pos x="121" y="0"/>
                </a:cxn>
                <a:cxn ang="0">
                  <a:pos x="96" y="4"/>
                </a:cxn>
                <a:cxn ang="0">
                  <a:pos x="58" y="18"/>
                </a:cxn>
              </a:cxnLst>
              <a:rect l="0" t="0" r="r" b="b"/>
              <a:pathLst>
                <a:path w="517" h="442">
                  <a:moveTo>
                    <a:pt x="58" y="18"/>
                  </a:moveTo>
                  <a:lnTo>
                    <a:pt x="58" y="50"/>
                  </a:lnTo>
                  <a:lnTo>
                    <a:pt x="42" y="89"/>
                  </a:lnTo>
                  <a:lnTo>
                    <a:pt x="0" y="112"/>
                  </a:lnTo>
                  <a:lnTo>
                    <a:pt x="4" y="314"/>
                  </a:lnTo>
                  <a:lnTo>
                    <a:pt x="21" y="322"/>
                  </a:lnTo>
                  <a:lnTo>
                    <a:pt x="27" y="372"/>
                  </a:lnTo>
                  <a:lnTo>
                    <a:pt x="37" y="378"/>
                  </a:lnTo>
                  <a:lnTo>
                    <a:pt x="37" y="385"/>
                  </a:lnTo>
                  <a:lnTo>
                    <a:pt x="156" y="441"/>
                  </a:lnTo>
                  <a:lnTo>
                    <a:pt x="458" y="422"/>
                  </a:lnTo>
                  <a:lnTo>
                    <a:pt x="458" y="389"/>
                  </a:lnTo>
                  <a:lnTo>
                    <a:pt x="506" y="387"/>
                  </a:lnTo>
                  <a:lnTo>
                    <a:pt x="508" y="387"/>
                  </a:lnTo>
                  <a:lnTo>
                    <a:pt x="512" y="385"/>
                  </a:lnTo>
                  <a:lnTo>
                    <a:pt x="514" y="385"/>
                  </a:lnTo>
                  <a:lnTo>
                    <a:pt x="514" y="383"/>
                  </a:lnTo>
                  <a:lnTo>
                    <a:pt x="516" y="381"/>
                  </a:lnTo>
                  <a:lnTo>
                    <a:pt x="516" y="378"/>
                  </a:lnTo>
                  <a:lnTo>
                    <a:pt x="516" y="376"/>
                  </a:lnTo>
                  <a:lnTo>
                    <a:pt x="516" y="372"/>
                  </a:lnTo>
                  <a:lnTo>
                    <a:pt x="502" y="29"/>
                  </a:lnTo>
                  <a:lnTo>
                    <a:pt x="502" y="25"/>
                  </a:lnTo>
                  <a:lnTo>
                    <a:pt x="502" y="22"/>
                  </a:lnTo>
                  <a:lnTo>
                    <a:pt x="500" y="18"/>
                  </a:lnTo>
                  <a:lnTo>
                    <a:pt x="498" y="16"/>
                  </a:lnTo>
                  <a:lnTo>
                    <a:pt x="497" y="14"/>
                  </a:lnTo>
                  <a:lnTo>
                    <a:pt x="495" y="12"/>
                  </a:lnTo>
                  <a:lnTo>
                    <a:pt x="491" y="12"/>
                  </a:lnTo>
                  <a:lnTo>
                    <a:pt x="489" y="10"/>
                  </a:lnTo>
                  <a:lnTo>
                    <a:pt x="121" y="0"/>
                  </a:lnTo>
                  <a:lnTo>
                    <a:pt x="96" y="4"/>
                  </a:lnTo>
                  <a:lnTo>
                    <a:pt x="58" y="18"/>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0" name="Freeform 124"/>
            <p:cNvSpPr>
              <a:spLocks/>
            </p:cNvSpPr>
            <p:nvPr/>
          </p:nvSpPr>
          <p:spPr bwMode="auto">
            <a:xfrm>
              <a:off x="1351" y="2360"/>
              <a:ext cx="409" cy="408"/>
            </a:xfrm>
            <a:custGeom>
              <a:avLst/>
              <a:gdLst/>
              <a:ahLst/>
              <a:cxnLst>
                <a:cxn ang="0">
                  <a:pos x="14" y="0"/>
                </a:cxn>
                <a:cxn ang="0">
                  <a:pos x="11" y="0"/>
                </a:cxn>
                <a:cxn ang="0">
                  <a:pos x="8" y="0"/>
                </a:cxn>
                <a:cxn ang="0">
                  <a:pos x="6" y="0"/>
                </a:cxn>
                <a:cxn ang="0">
                  <a:pos x="3" y="0"/>
                </a:cxn>
                <a:cxn ang="0">
                  <a:pos x="3" y="4"/>
                </a:cxn>
                <a:cxn ang="0">
                  <a:pos x="0" y="4"/>
                </a:cxn>
                <a:cxn ang="0">
                  <a:pos x="17" y="398"/>
                </a:cxn>
                <a:cxn ang="0">
                  <a:pos x="17" y="403"/>
                </a:cxn>
                <a:cxn ang="0">
                  <a:pos x="20" y="403"/>
                </a:cxn>
                <a:cxn ang="0">
                  <a:pos x="22" y="407"/>
                </a:cxn>
                <a:cxn ang="0">
                  <a:pos x="25" y="407"/>
                </a:cxn>
                <a:cxn ang="0">
                  <a:pos x="397" y="385"/>
                </a:cxn>
                <a:cxn ang="0">
                  <a:pos x="400" y="385"/>
                </a:cxn>
                <a:cxn ang="0">
                  <a:pos x="402" y="385"/>
                </a:cxn>
                <a:cxn ang="0">
                  <a:pos x="405" y="380"/>
                </a:cxn>
                <a:cxn ang="0">
                  <a:pos x="408" y="380"/>
                </a:cxn>
                <a:cxn ang="0">
                  <a:pos x="408" y="376"/>
                </a:cxn>
                <a:cxn ang="0">
                  <a:pos x="394" y="26"/>
                </a:cxn>
                <a:cxn ang="0">
                  <a:pos x="394" y="22"/>
                </a:cxn>
                <a:cxn ang="0">
                  <a:pos x="391" y="17"/>
                </a:cxn>
                <a:cxn ang="0">
                  <a:pos x="391" y="13"/>
                </a:cxn>
                <a:cxn ang="0">
                  <a:pos x="388" y="13"/>
                </a:cxn>
                <a:cxn ang="0">
                  <a:pos x="388" y="9"/>
                </a:cxn>
                <a:cxn ang="0">
                  <a:pos x="383" y="9"/>
                </a:cxn>
                <a:cxn ang="0">
                  <a:pos x="380" y="9"/>
                </a:cxn>
                <a:cxn ang="0">
                  <a:pos x="14" y="0"/>
                </a:cxn>
              </a:cxnLst>
              <a:rect l="0" t="0" r="r" b="b"/>
              <a:pathLst>
                <a:path w="409" h="408">
                  <a:moveTo>
                    <a:pt x="14" y="0"/>
                  </a:moveTo>
                  <a:lnTo>
                    <a:pt x="11" y="0"/>
                  </a:lnTo>
                  <a:lnTo>
                    <a:pt x="8" y="0"/>
                  </a:lnTo>
                  <a:lnTo>
                    <a:pt x="6" y="0"/>
                  </a:lnTo>
                  <a:lnTo>
                    <a:pt x="3" y="0"/>
                  </a:lnTo>
                  <a:lnTo>
                    <a:pt x="3" y="4"/>
                  </a:lnTo>
                  <a:lnTo>
                    <a:pt x="0" y="4"/>
                  </a:lnTo>
                  <a:lnTo>
                    <a:pt x="17" y="398"/>
                  </a:lnTo>
                  <a:lnTo>
                    <a:pt x="17" y="403"/>
                  </a:lnTo>
                  <a:lnTo>
                    <a:pt x="20" y="403"/>
                  </a:lnTo>
                  <a:lnTo>
                    <a:pt x="22" y="407"/>
                  </a:lnTo>
                  <a:lnTo>
                    <a:pt x="25" y="407"/>
                  </a:lnTo>
                  <a:lnTo>
                    <a:pt x="397" y="385"/>
                  </a:lnTo>
                  <a:lnTo>
                    <a:pt x="400" y="385"/>
                  </a:lnTo>
                  <a:lnTo>
                    <a:pt x="402" y="385"/>
                  </a:lnTo>
                  <a:lnTo>
                    <a:pt x="405" y="380"/>
                  </a:lnTo>
                  <a:lnTo>
                    <a:pt x="408" y="380"/>
                  </a:lnTo>
                  <a:lnTo>
                    <a:pt x="408" y="376"/>
                  </a:lnTo>
                  <a:lnTo>
                    <a:pt x="394" y="26"/>
                  </a:lnTo>
                  <a:lnTo>
                    <a:pt x="394" y="22"/>
                  </a:lnTo>
                  <a:lnTo>
                    <a:pt x="391" y="17"/>
                  </a:lnTo>
                  <a:lnTo>
                    <a:pt x="391" y="13"/>
                  </a:lnTo>
                  <a:lnTo>
                    <a:pt x="388" y="13"/>
                  </a:lnTo>
                  <a:lnTo>
                    <a:pt x="388" y="9"/>
                  </a:lnTo>
                  <a:lnTo>
                    <a:pt x="383" y="9"/>
                  </a:lnTo>
                  <a:lnTo>
                    <a:pt x="380" y="9"/>
                  </a:lnTo>
                  <a:lnTo>
                    <a:pt x="14" y="0"/>
                  </a:lnTo>
                </a:path>
              </a:pathLst>
            </a:custGeom>
            <a:solidFill>
              <a:srgbClr val="F7F2E5"/>
            </a:solidFill>
            <a:ln w="9525" cap="rnd">
              <a:noFill/>
              <a:round/>
              <a:headEnd type="none" w="sm" len="sm"/>
              <a:tailEnd type="none" w="sm" len="sm"/>
            </a:ln>
            <a:effectLst/>
          </p:spPr>
          <p:txBody>
            <a:bodyPr/>
            <a:lstStyle/>
            <a:p>
              <a:endParaRPr lang="en-US"/>
            </a:p>
          </p:txBody>
        </p:sp>
        <p:sp>
          <p:nvSpPr>
            <p:cNvPr id="45181" name="Freeform 125"/>
            <p:cNvSpPr>
              <a:spLocks/>
            </p:cNvSpPr>
            <p:nvPr/>
          </p:nvSpPr>
          <p:spPr bwMode="auto">
            <a:xfrm>
              <a:off x="1352" y="2358"/>
              <a:ext cx="407" cy="409"/>
            </a:xfrm>
            <a:custGeom>
              <a:avLst/>
              <a:gdLst/>
              <a:ahLst/>
              <a:cxnLst>
                <a:cxn ang="0">
                  <a:pos x="13" y="0"/>
                </a:cxn>
                <a:cxn ang="0">
                  <a:pos x="9" y="0"/>
                </a:cxn>
                <a:cxn ang="0">
                  <a:pos x="7" y="2"/>
                </a:cxn>
                <a:cxn ang="0">
                  <a:pos x="5" y="2"/>
                </a:cxn>
                <a:cxn ang="0">
                  <a:pos x="3" y="2"/>
                </a:cxn>
                <a:cxn ang="0">
                  <a:pos x="1" y="4"/>
                </a:cxn>
                <a:cxn ang="0">
                  <a:pos x="0" y="6"/>
                </a:cxn>
                <a:cxn ang="0">
                  <a:pos x="0" y="8"/>
                </a:cxn>
                <a:cxn ang="0">
                  <a:pos x="15" y="399"/>
                </a:cxn>
                <a:cxn ang="0">
                  <a:pos x="15" y="401"/>
                </a:cxn>
                <a:cxn ang="0">
                  <a:pos x="17" y="403"/>
                </a:cxn>
                <a:cxn ang="0">
                  <a:pos x="17" y="404"/>
                </a:cxn>
                <a:cxn ang="0">
                  <a:pos x="17" y="406"/>
                </a:cxn>
                <a:cxn ang="0">
                  <a:pos x="19" y="406"/>
                </a:cxn>
                <a:cxn ang="0">
                  <a:pos x="21" y="408"/>
                </a:cxn>
                <a:cxn ang="0">
                  <a:pos x="23" y="408"/>
                </a:cxn>
                <a:cxn ang="0">
                  <a:pos x="24" y="408"/>
                </a:cxn>
                <a:cxn ang="0">
                  <a:pos x="396" y="387"/>
                </a:cxn>
                <a:cxn ang="0">
                  <a:pos x="398" y="387"/>
                </a:cxn>
                <a:cxn ang="0">
                  <a:pos x="402" y="385"/>
                </a:cxn>
                <a:cxn ang="0">
                  <a:pos x="404" y="383"/>
                </a:cxn>
                <a:cxn ang="0">
                  <a:pos x="406" y="383"/>
                </a:cxn>
                <a:cxn ang="0">
                  <a:pos x="406" y="381"/>
                </a:cxn>
                <a:cxn ang="0">
                  <a:pos x="406" y="380"/>
                </a:cxn>
                <a:cxn ang="0">
                  <a:pos x="406" y="378"/>
                </a:cxn>
                <a:cxn ang="0">
                  <a:pos x="392" y="27"/>
                </a:cxn>
                <a:cxn ang="0">
                  <a:pos x="392" y="23"/>
                </a:cxn>
                <a:cxn ang="0">
                  <a:pos x="392" y="22"/>
                </a:cxn>
                <a:cxn ang="0">
                  <a:pos x="390" y="18"/>
                </a:cxn>
                <a:cxn ang="0">
                  <a:pos x="390" y="16"/>
                </a:cxn>
                <a:cxn ang="0">
                  <a:pos x="388" y="14"/>
                </a:cxn>
                <a:cxn ang="0">
                  <a:pos x="387" y="12"/>
                </a:cxn>
                <a:cxn ang="0">
                  <a:pos x="383" y="12"/>
                </a:cxn>
                <a:cxn ang="0">
                  <a:pos x="379" y="10"/>
                </a:cxn>
                <a:cxn ang="0">
                  <a:pos x="13" y="0"/>
                </a:cxn>
              </a:cxnLst>
              <a:rect l="0" t="0" r="r" b="b"/>
              <a:pathLst>
                <a:path w="407" h="409">
                  <a:moveTo>
                    <a:pt x="13" y="0"/>
                  </a:moveTo>
                  <a:lnTo>
                    <a:pt x="9" y="0"/>
                  </a:lnTo>
                  <a:lnTo>
                    <a:pt x="7" y="2"/>
                  </a:lnTo>
                  <a:lnTo>
                    <a:pt x="5" y="2"/>
                  </a:lnTo>
                  <a:lnTo>
                    <a:pt x="3" y="2"/>
                  </a:lnTo>
                  <a:lnTo>
                    <a:pt x="1" y="4"/>
                  </a:lnTo>
                  <a:lnTo>
                    <a:pt x="0" y="6"/>
                  </a:lnTo>
                  <a:lnTo>
                    <a:pt x="0" y="8"/>
                  </a:lnTo>
                  <a:lnTo>
                    <a:pt x="15" y="399"/>
                  </a:lnTo>
                  <a:lnTo>
                    <a:pt x="15" y="401"/>
                  </a:lnTo>
                  <a:lnTo>
                    <a:pt x="17" y="403"/>
                  </a:lnTo>
                  <a:lnTo>
                    <a:pt x="17" y="404"/>
                  </a:lnTo>
                  <a:lnTo>
                    <a:pt x="17" y="406"/>
                  </a:lnTo>
                  <a:lnTo>
                    <a:pt x="19" y="406"/>
                  </a:lnTo>
                  <a:lnTo>
                    <a:pt x="21" y="408"/>
                  </a:lnTo>
                  <a:lnTo>
                    <a:pt x="23" y="408"/>
                  </a:lnTo>
                  <a:lnTo>
                    <a:pt x="24" y="408"/>
                  </a:lnTo>
                  <a:lnTo>
                    <a:pt x="396" y="387"/>
                  </a:lnTo>
                  <a:lnTo>
                    <a:pt x="398" y="387"/>
                  </a:lnTo>
                  <a:lnTo>
                    <a:pt x="402" y="385"/>
                  </a:lnTo>
                  <a:lnTo>
                    <a:pt x="404" y="383"/>
                  </a:lnTo>
                  <a:lnTo>
                    <a:pt x="406" y="383"/>
                  </a:lnTo>
                  <a:lnTo>
                    <a:pt x="406" y="381"/>
                  </a:lnTo>
                  <a:lnTo>
                    <a:pt x="406" y="380"/>
                  </a:lnTo>
                  <a:lnTo>
                    <a:pt x="406" y="378"/>
                  </a:lnTo>
                  <a:lnTo>
                    <a:pt x="392" y="27"/>
                  </a:lnTo>
                  <a:lnTo>
                    <a:pt x="392" y="23"/>
                  </a:lnTo>
                  <a:lnTo>
                    <a:pt x="392" y="22"/>
                  </a:lnTo>
                  <a:lnTo>
                    <a:pt x="390" y="18"/>
                  </a:lnTo>
                  <a:lnTo>
                    <a:pt x="390" y="16"/>
                  </a:lnTo>
                  <a:lnTo>
                    <a:pt x="388" y="14"/>
                  </a:lnTo>
                  <a:lnTo>
                    <a:pt x="387" y="12"/>
                  </a:lnTo>
                  <a:lnTo>
                    <a:pt x="383" y="12"/>
                  </a:lnTo>
                  <a:lnTo>
                    <a:pt x="379" y="10"/>
                  </a:lnTo>
                  <a:lnTo>
                    <a:pt x="13"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2" name="Freeform 126"/>
            <p:cNvSpPr>
              <a:spLocks/>
            </p:cNvSpPr>
            <p:nvPr/>
          </p:nvSpPr>
          <p:spPr bwMode="auto">
            <a:xfrm>
              <a:off x="1394" y="2408"/>
              <a:ext cx="334" cy="302"/>
            </a:xfrm>
            <a:custGeom>
              <a:avLst/>
              <a:gdLst/>
              <a:ahLst/>
              <a:cxnLst>
                <a:cxn ang="0">
                  <a:pos x="9" y="0"/>
                </a:cxn>
                <a:cxn ang="0">
                  <a:pos x="7" y="0"/>
                </a:cxn>
                <a:cxn ang="0">
                  <a:pos x="5" y="0"/>
                </a:cxn>
                <a:cxn ang="0">
                  <a:pos x="4" y="2"/>
                </a:cxn>
                <a:cxn ang="0">
                  <a:pos x="2" y="2"/>
                </a:cxn>
                <a:cxn ang="0">
                  <a:pos x="0" y="4"/>
                </a:cxn>
                <a:cxn ang="0">
                  <a:pos x="0" y="6"/>
                </a:cxn>
                <a:cxn ang="0">
                  <a:pos x="11" y="295"/>
                </a:cxn>
                <a:cxn ang="0">
                  <a:pos x="11" y="297"/>
                </a:cxn>
                <a:cxn ang="0">
                  <a:pos x="11" y="299"/>
                </a:cxn>
                <a:cxn ang="0">
                  <a:pos x="13" y="299"/>
                </a:cxn>
                <a:cxn ang="0">
                  <a:pos x="13" y="301"/>
                </a:cxn>
                <a:cxn ang="0">
                  <a:pos x="15" y="301"/>
                </a:cxn>
                <a:cxn ang="0">
                  <a:pos x="17" y="301"/>
                </a:cxn>
                <a:cxn ang="0">
                  <a:pos x="327" y="286"/>
                </a:cxn>
                <a:cxn ang="0">
                  <a:pos x="329" y="286"/>
                </a:cxn>
                <a:cxn ang="0">
                  <a:pos x="331" y="284"/>
                </a:cxn>
                <a:cxn ang="0">
                  <a:pos x="333" y="284"/>
                </a:cxn>
                <a:cxn ang="0">
                  <a:pos x="333" y="282"/>
                </a:cxn>
                <a:cxn ang="0">
                  <a:pos x="333" y="280"/>
                </a:cxn>
                <a:cxn ang="0">
                  <a:pos x="333" y="278"/>
                </a:cxn>
                <a:cxn ang="0">
                  <a:pos x="323" y="17"/>
                </a:cxn>
                <a:cxn ang="0">
                  <a:pos x="323" y="16"/>
                </a:cxn>
                <a:cxn ang="0">
                  <a:pos x="323" y="14"/>
                </a:cxn>
                <a:cxn ang="0">
                  <a:pos x="323" y="12"/>
                </a:cxn>
                <a:cxn ang="0">
                  <a:pos x="322" y="10"/>
                </a:cxn>
                <a:cxn ang="0">
                  <a:pos x="320" y="8"/>
                </a:cxn>
                <a:cxn ang="0">
                  <a:pos x="320" y="6"/>
                </a:cxn>
                <a:cxn ang="0">
                  <a:pos x="316" y="6"/>
                </a:cxn>
                <a:cxn ang="0">
                  <a:pos x="314" y="6"/>
                </a:cxn>
                <a:cxn ang="0">
                  <a:pos x="9" y="0"/>
                </a:cxn>
              </a:cxnLst>
              <a:rect l="0" t="0" r="r" b="b"/>
              <a:pathLst>
                <a:path w="334" h="302">
                  <a:moveTo>
                    <a:pt x="9" y="0"/>
                  </a:moveTo>
                  <a:lnTo>
                    <a:pt x="7" y="0"/>
                  </a:lnTo>
                  <a:lnTo>
                    <a:pt x="5" y="0"/>
                  </a:lnTo>
                  <a:lnTo>
                    <a:pt x="4" y="2"/>
                  </a:lnTo>
                  <a:lnTo>
                    <a:pt x="2" y="2"/>
                  </a:lnTo>
                  <a:lnTo>
                    <a:pt x="0" y="4"/>
                  </a:lnTo>
                  <a:lnTo>
                    <a:pt x="0" y="6"/>
                  </a:lnTo>
                  <a:lnTo>
                    <a:pt x="11" y="295"/>
                  </a:lnTo>
                  <a:lnTo>
                    <a:pt x="11" y="297"/>
                  </a:lnTo>
                  <a:lnTo>
                    <a:pt x="11" y="299"/>
                  </a:lnTo>
                  <a:lnTo>
                    <a:pt x="13" y="299"/>
                  </a:lnTo>
                  <a:lnTo>
                    <a:pt x="13" y="301"/>
                  </a:lnTo>
                  <a:lnTo>
                    <a:pt x="15" y="301"/>
                  </a:lnTo>
                  <a:lnTo>
                    <a:pt x="17" y="301"/>
                  </a:lnTo>
                  <a:lnTo>
                    <a:pt x="327" y="286"/>
                  </a:lnTo>
                  <a:lnTo>
                    <a:pt x="329" y="286"/>
                  </a:lnTo>
                  <a:lnTo>
                    <a:pt x="331" y="284"/>
                  </a:lnTo>
                  <a:lnTo>
                    <a:pt x="333" y="284"/>
                  </a:lnTo>
                  <a:lnTo>
                    <a:pt x="333" y="282"/>
                  </a:lnTo>
                  <a:lnTo>
                    <a:pt x="333" y="280"/>
                  </a:lnTo>
                  <a:lnTo>
                    <a:pt x="333" y="278"/>
                  </a:lnTo>
                  <a:lnTo>
                    <a:pt x="323" y="17"/>
                  </a:lnTo>
                  <a:lnTo>
                    <a:pt x="323" y="16"/>
                  </a:lnTo>
                  <a:lnTo>
                    <a:pt x="323" y="14"/>
                  </a:lnTo>
                  <a:lnTo>
                    <a:pt x="323" y="12"/>
                  </a:lnTo>
                  <a:lnTo>
                    <a:pt x="322" y="10"/>
                  </a:lnTo>
                  <a:lnTo>
                    <a:pt x="320" y="8"/>
                  </a:lnTo>
                  <a:lnTo>
                    <a:pt x="320" y="6"/>
                  </a:lnTo>
                  <a:lnTo>
                    <a:pt x="316" y="6"/>
                  </a:lnTo>
                  <a:lnTo>
                    <a:pt x="314" y="6"/>
                  </a:lnTo>
                  <a:lnTo>
                    <a:pt x="9"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3" name="Freeform 127"/>
            <p:cNvSpPr>
              <a:spLocks/>
            </p:cNvSpPr>
            <p:nvPr/>
          </p:nvSpPr>
          <p:spPr bwMode="auto">
            <a:xfrm>
              <a:off x="1396" y="2414"/>
              <a:ext cx="332" cy="294"/>
            </a:xfrm>
            <a:custGeom>
              <a:avLst/>
              <a:gdLst/>
              <a:ahLst/>
              <a:cxnLst>
                <a:cxn ang="0">
                  <a:pos x="331" y="272"/>
                </a:cxn>
                <a:cxn ang="0">
                  <a:pos x="0" y="0"/>
                </a:cxn>
                <a:cxn ang="0">
                  <a:pos x="9" y="287"/>
                </a:cxn>
                <a:cxn ang="0">
                  <a:pos x="11" y="289"/>
                </a:cxn>
                <a:cxn ang="0">
                  <a:pos x="11" y="291"/>
                </a:cxn>
                <a:cxn ang="0">
                  <a:pos x="13" y="293"/>
                </a:cxn>
                <a:cxn ang="0">
                  <a:pos x="15" y="293"/>
                </a:cxn>
                <a:cxn ang="0">
                  <a:pos x="17" y="293"/>
                </a:cxn>
                <a:cxn ang="0">
                  <a:pos x="323" y="278"/>
                </a:cxn>
                <a:cxn ang="0">
                  <a:pos x="325" y="278"/>
                </a:cxn>
                <a:cxn ang="0">
                  <a:pos x="327" y="278"/>
                </a:cxn>
                <a:cxn ang="0">
                  <a:pos x="329" y="276"/>
                </a:cxn>
                <a:cxn ang="0">
                  <a:pos x="329" y="274"/>
                </a:cxn>
                <a:cxn ang="0">
                  <a:pos x="331" y="274"/>
                </a:cxn>
                <a:cxn ang="0">
                  <a:pos x="331" y="272"/>
                </a:cxn>
              </a:cxnLst>
              <a:rect l="0" t="0" r="r" b="b"/>
              <a:pathLst>
                <a:path w="332" h="294">
                  <a:moveTo>
                    <a:pt x="331" y="272"/>
                  </a:moveTo>
                  <a:lnTo>
                    <a:pt x="0" y="0"/>
                  </a:lnTo>
                  <a:lnTo>
                    <a:pt x="9" y="287"/>
                  </a:lnTo>
                  <a:lnTo>
                    <a:pt x="11" y="289"/>
                  </a:lnTo>
                  <a:lnTo>
                    <a:pt x="11" y="291"/>
                  </a:lnTo>
                  <a:lnTo>
                    <a:pt x="13" y="293"/>
                  </a:lnTo>
                  <a:lnTo>
                    <a:pt x="15" y="293"/>
                  </a:lnTo>
                  <a:lnTo>
                    <a:pt x="17" y="293"/>
                  </a:lnTo>
                  <a:lnTo>
                    <a:pt x="323" y="278"/>
                  </a:lnTo>
                  <a:lnTo>
                    <a:pt x="325" y="278"/>
                  </a:lnTo>
                  <a:lnTo>
                    <a:pt x="327" y="278"/>
                  </a:lnTo>
                  <a:lnTo>
                    <a:pt x="329" y="276"/>
                  </a:lnTo>
                  <a:lnTo>
                    <a:pt x="329" y="274"/>
                  </a:lnTo>
                  <a:lnTo>
                    <a:pt x="331" y="274"/>
                  </a:lnTo>
                  <a:lnTo>
                    <a:pt x="331" y="272"/>
                  </a:lnTo>
                </a:path>
              </a:pathLst>
            </a:custGeom>
            <a:solidFill>
              <a:srgbClr val="F7F2E5"/>
            </a:solidFill>
            <a:ln w="9525" cap="rnd">
              <a:noFill/>
              <a:round/>
              <a:headEnd type="none" w="sm" len="sm"/>
              <a:tailEnd type="none" w="sm" len="sm"/>
            </a:ln>
            <a:effectLst/>
          </p:spPr>
          <p:txBody>
            <a:bodyPr/>
            <a:lstStyle/>
            <a:p>
              <a:endParaRPr lang="en-US"/>
            </a:p>
          </p:txBody>
        </p:sp>
        <p:sp>
          <p:nvSpPr>
            <p:cNvPr id="45184" name="Freeform 128"/>
            <p:cNvSpPr>
              <a:spLocks/>
            </p:cNvSpPr>
            <p:nvPr/>
          </p:nvSpPr>
          <p:spPr bwMode="auto">
            <a:xfrm>
              <a:off x="1396" y="2414"/>
              <a:ext cx="332" cy="294"/>
            </a:xfrm>
            <a:custGeom>
              <a:avLst/>
              <a:gdLst/>
              <a:ahLst/>
              <a:cxnLst>
                <a:cxn ang="0">
                  <a:pos x="331" y="272"/>
                </a:cxn>
                <a:cxn ang="0">
                  <a:pos x="0" y="0"/>
                </a:cxn>
                <a:cxn ang="0">
                  <a:pos x="9" y="287"/>
                </a:cxn>
                <a:cxn ang="0">
                  <a:pos x="11" y="289"/>
                </a:cxn>
                <a:cxn ang="0">
                  <a:pos x="11" y="291"/>
                </a:cxn>
                <a:cxn ang="0">
                  <a:pos x="13" y="293"/>
                </a:cxn>
                <a:cxn ang="0">
                  <a:pos x="15" y="293"/>
                </a:cxn>
                <a:cxn ang="0">
                  <a:pos x="17" y="293"/>
                </a:cxn>
                <a:cxn ang="0">
                  <a:pos x="323" y="278"/>
                </a:cxn>
                <a:cxn ang="0">
                  <a:pos x="325" y="278"/>
                </a:cxn>
                <a:cxn ang="0">
                  <a:pos x="327" y="278"/>
                </a:cxn>
                <a:cxn ang="0">
                  <a:pos x="329" y="276"/>
                </a:cxn>
                <a:cxn ang="0">
                  <a:pos x="329" y="274"/>
                </a:cxn>
                <a:cxn ang="0">
                  <a:pos x="331" y="274"/>
                </a:cxn>
                <a:cxn ang="0">
                  <a:pos x="331" y="272"/>
                </a:cxn>
              </a:cxnLst>
              <a:rect l="0" t="0" r="r" b="b"/>
              <a:pathLst>
                <a:path w="332" h="294">
                  <a:moveTo>
                    <a:pt x="331" y="272"/>
                  </a:moveTo>
                  <a:lnTo>
                    <a:pt x="0" y="0"/>
                  </a:lnTo>
                  <a:lnTo>
                    <a:pt x="9" y="287"/>
                  </a:lnTo>
                  <a:lnTo>
                    <a:pt x="11" y="289"/>
                  </a:lnTo>
                  <a:lnTo>
                    <a:pt x="11" y="291"/>
                  </a:lnTo>
                  <a:lnTo>
                    <a:pt x="13" y="293"/>
                  </a:lnTo>
                  <a:lnTo>
                    <a:pt x="15" y="293"/>
                  </a:lnTo>
                  <a:lnTo>
                    <a:pt x="17" y="293"/>
                  </a:lnTo>
                  <a:lnTo>
                    <a:pt x="323" y="278"/>
                  </a:lnTo>
                  <a:lnTo>
                    <a:pt x="325" y="278"/>
                  </a:lnTo>
                  <a:lnTo>
                    <a:pt x="327" y="278"/>
                  </a:lnTo>
                  <a:lnTo>
                    <a:pt x="329" y="276"/>
                  </a:lnTo>
                  <a:lnTo>
                    <a:pt x="329" y="274"/>
                  </a:lnTo>
                  <a:lnTo>
                    <a:pt x="331" y="274"/>
                  </a:lnTo>
                  <a:lnTo>
                    <a:pt x="331" y="27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5" name="Freeform 129"/>
            <p:cNvSpPr>
              <a:spLocks/>
            </p:cNvSpPr>
            <p:nvPr/>
          </p:nvSpPr>
          <p:spPr bwMode="auto">
            <a:xfrm>
              <a:off x="1263" y="2680"/>
              <a:ext cx="136" cy="120"/>
            </a:xfrm>
            <a:custGeom>
              <a:avLst/>
              <a:gdLst/>
              <a:ahLst/>
              <a:cxnLst>
                <a:cxn ang="0">
                  <a:pos x="135" y="119"/>
                </a:cxn>
                <a:cxn ang="0">
                  <a:pos x="135" y="84"/>
                </a:cxn>
                <a:cxn ang="0">
                  <a:pos x="85" y="88"/>
                </a:cxn>
                <a:cxn ang="0">
                  <a:pos x="64" y="75"/>
                </a:cxn>
                <a:cxn ang="0">
                  <a:pos x="29" y="14"/>
                </a:cxn>
                <a:cxn ang="0">
                  <a:pos x="0" y="0"/>
                </a:cxn>
                <a:cxn ang="0">
                  <a:pos x="6" y="50"/>
                </a:cxn>
                <a:cxn ang="0">
                  <a:pos x="16" y="56"/>
                </a:cxn>
                <a:cxn ang="0">
                  <a:pos x="16" y="63"/>
                </a:cxn>
                <a:cxn ang="0">
                  <a:pos x="135" y="119"/>
                </a:cxn>
              </a:cxnLst>
              <a:rect l="0" t="0" r="r" b="b"/>
              <a:pathLst>
                <a:path w="136" h="120">
                  <a:moveTo>
                    <a:pt x="135" y="119"/>
                  </a:moveTo>
                  <a:lnTo>
                    <a:pt x="135" y="84"/>
                  </a:lnTo>
                  <a:lnTo>
                    <a:pt x="85" y="88"/>
                  </a:lnTo>
                  <a:lnTo>
                    <a:pt x="64" y="75"/>
                  </a:lnTo>
                  <a:lnTo>
                    <a:pt x="29" y="14"/>
                  </a:lnTo>
                  <a:lnTo>
                    <a:pt x="0" y="0"/>
                  </a:lnTo>
                  <a:lnTo>
                    <a:pt x="6" y="50"/>
                  </a:lnTo>
                  <a:lnTo>
                    <a:pt x="16" y="56"/>
                  </a:lnTo>
                  <a:lnTo>
                    <a:pt x="16" y="63"/>
                  </a:lnTo>
                  <a:lnTo>
                    <a:pt x="135" y="119"/>
                  </a:lnTo>
                </a:path>
              </a:pathLst>
            </a:custGeom>
            <a:solidFill>
              <a:srgbClr val="9E998C"/>
            </a:solidFill>
            <a:ln w="9525" cap="rnd">
              <a:noFill/>
              <a:round/>
              <a:headEnd type="none" w="sm" len="sm"/>
              <a:tailEnd type="none" w="sm" len="sm"/>
            </a:ln>
            <a:effectLst/>
          </p:spPr>
          <p:txBody>
            <a:bodyPr/>
            <a:lstStyle/>
            <a:p>
              <a:endParaRPr lang="en-US"/>
            </a:p>
          </p:txBody>
        </p:sp>
        <p:sp>
          <p:nvSpPr>
            <p:cNvPr id="45186" name="Freeform 130"/>
            <p:cNvSpPr>
              <a:spLocks/>
            </p:cNvSpPr>
            <p:nvPr/>
          </p:nvSpPr>
          <p:spPr bwMode="auto">
            <a:xfrm>
              <a:off x="1263" y="2680"/>
              <a:ext cx="136" cy="120"/>
            </a:xfrm>
            <a:custGeom>
              <a:avLst/>
              <a:gdLst/>
              <a:ahLst/>
              <a:cxnLst>
                <a:cxn ang="0">
                  <a:pos x="135" y="119"/>
                </a:cxn>
                <a:cxn ang="0">
                  <a:pos x="135" y="84"/>
                </a:cxn>
                <a:cxn ang="0">
                  <a:pos x="85" y="88"/>
                </a:cxn>
                <a:cxn ang="0">
                  <a:pos x="64" y="75"/>
                </a:cxn>
                <a:cxn ang="0">
                  <a:pos x="29" y="14"/>
                </a:cxn>
                <a:cxn ang="0">
                  <a:pos x="0" y="0"/>
                </a:cxn>
                <a:cxn ang="0">
                  <a:pos x="6" y="50"/>
                </a:cxn>
                <a:cxn ang="0">
                  <a:pos x="16" y="56"/>
                </a:cxn>
                <a:cxn ang="0">
                  <a:pos x="16" y="63"/>
                </a:cxn>
                <a:cxn ang="0">
                  <a:pos x="135" y="119"/>
                </a:cxn>
              </a:cxnLst>
              <a:rect l="0" t="0" r="r" b="b"/>
              <a:pathLst>
                <a:path w="136" h="120">
                  <a:moveTo>
                    <a:pt x="135" y="119"/>
                  </a:moveTo>
                  <a:lnTo>
                    <a:pt x="135" y="84"/>
                  </a:lnTo>
                  <a:lnTo>
                    <a:pt x="85" y="88"/>
                  </a:lnTo>
                  <a:lnTo>
                    <a:pt x="64" y="75"/>
                  </a:lnTo>
                  <a:lnTo>
                    <a:pt x="29" y="14"/>
                  </a:lnTo>
                  <a:lnTo>
                    <a:pt x="0" y="0"/>
                  </a:lnTo>
                  <a:lnTo>
                    <a:pt x="6" y="50"/>
                  </a:lnTo>
                  <a:lnTo>
                    <a:pt x="16" y="56"/>
                  </a:lnTo>
                  <a:lnTo>
                    <a:pt x="16" y="63"/>
                  </a:lnTo>
                  <a:lnTo>
                    <a:pt x="135" y="119"/>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7" name="Freeform 131"/>
            <p:cNvSpPr>
              <a:spLocks/>
            </p:cNvSpPr>
            <p:nvPr/>
          </p:nvSpPr>
          <p:spPr bwMode="auto">
            <a:xfrm>
              <a:off x="1401" y="2425"/>
              <a:ext cx="306" cy="266"/>
            </a:xfrm>
            <a:custGeom>
              <a:avLst/>
              <a:gdLst/>
              <a:ahLst/>
              <a:cxnLst>
                <a:cxn ang="0">
                  <a:pos x="0" y="12"/>
                </a:cxn>
                <a:cxn ang="0">
                  <a:pos x="2" y="43"/>
                </a:cxn>
                <a:cxn ang="0">
                  <a:pos x="4" y="73"/>
                </a:cxn>
                <a:cxn ang="0">
                  <a:pos x="6" y="104"/>
                </a:cxn>
                <a:cxn ang="0">
                  <a:pos x="6" y="133"/>
                </a:cxn>
                <a:cxn ang="0">
                  <a:pos x="6" y="163"/>
                </a:cxn>
                <a:cxn ang="0">
                  <a:pos x="8" y="194"/>
                </a:cxn>
                <a:cxn ang="0">
                  <a:pos x="8" y="224"/>
                </a:cxn>
                <a:cxn ang="0">
                  <a:pos x="8" y="255"/>
                </a:cxn>
                <a:cxn ang="0">
                  <a:pos x="8" y="257"/>
                </a:cxn>
                <a:cxn ang="0">
                  <a:pos x="8" y="259"/>
                </a:cxn>
                <a:cxn ang="0">
                  <a:pos x="10" y="261"/>
                </a:cxn>
                <a:cxn ang="0">
                  <a:pos x="10" y="263"/>
                </a:cxn>
                <a:cxn ang="0">
                  <a:pos x="12" y="265"/>
                </a:cxn>
                <a:cxn ang="0">
                  <a:pos x="14" y="265"/>
                </a:cxn>
                <a:cxn ang="0">
                  <a:pos x="16" y="265"/>
                </a:cxn>
                <a:cxn ang="0">
                  <a:pos x="52" y="265"/>
                </a:cxn>
                <a:cxn ang="0">
                  <a:pos x="87" y="265"/>
                </a:cxn>
                <a:cxn ang="0">
                  <a:pos x="121" y="263"/>
                </a:cxn>
                <a:cxn ang="0">
                  <a:pos x="156" y="263"/>
                </a:cxn>
                <a:cxn ang="0">
                  <a:pos x="190" y="261"/>
                </a:cxn>
                <a:cxn ang="0">
                  <a:pos x="224" y="259"/>
                </a:cxn>
                <a:cxn ang="0">
                  <a:pos x="257" y="255"/>
                </a:cxn>
                <a:cxn ang="0">
                  <a:pos x="290" y="251"/>
                </a:cxn>
                <a:cxn ang="0">
                  <a:pos x="293" y="251"/>
                </a:cxn>
                <a:cxn ang="0">
                  <a:pos x="295" y="251"/>
                </a:cxn>
                <a:cxn ang="0">
                  <a:pos x="297" y="249"/>
                </a:cxn>
                <a:cxn ang="0">
                  <a:pos x="297" y="247"/>
                </a:cxn>
                <a:cxn ang="0">
                  <a:pos x="299" y="246"/>
                </a:cxn>
                <a:cxn ang="0">
                  <a:pos x="299" y="244"/>
                </a:cxn>
                <a:cxn ang="0">
                  <a:pos x="301" y="242"/>
                </a:cxn>
                <a:cxn ang="0">
                  <a:pos x="301" y="240"/>
                </a:cxn>
                <a:cxn ang="0">
                  <a:pos x="303" y="213"/>
                </a:cxn>
                <a:cxn ang="0">
                  <a:pos x="305" y="184"/>
                </a:cxn>
                <a:cxn ang="0">
                  <a:pos x="305" y="156"/>
                </a:cxn>
                <a:cxn ang="0">
                  <a:pos x="305" y="127"/>
                </a:cxn>
                <a:cxn ang="0">
                  <a:pos x="303" y="98"/>
                </a:cxn>
                <a:cxn ang="0">
                  <a:pos x="301" y="69"/>
                </a:cxn>
                <a:cxn ang="0">
                  <a:pos x="299" y="41"/>
                </a:cxn>
                <a:cxn ang="0">
                  <a:pos x="295" y="14"/>
                </a:cxn>
                <a:cxn ang="0">
                  <a:pos x="295" y="10"/>
                </a:cxn>
                <a:cxn ang="0">
                  <a:pos x="293" y="10"/>
                </a:cxn>
                <a:cxn ang="0">
                  <a:pos x="293" y="8"/>
                </a:cxn>
                <a:cxn ang="0">
                  <a:pos x="292" y="6"/>
                </a:cxn>
                <a:cxn ang="0">
                  <a:pos x="290" y="6"/>
                </a:cxn>
                <a:cxn ang="0">
                  <a:pos x="286"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10"/>
                </a:cxn>
                <a:cxn ang="0">
                  <a:pos x="0" y="12"/>
                </a:cxn>
              </a:cxnLst>
              <a:rect l="0" t="0" r="r" b="b"/>
              <a:pathLst>
                <a:path w="306" h="266">
                  <a:moveTo>
                    <a:pt x="0" y="12"/>
                  </a:moveTo>
                  <a:lnTo>
                    <a:pt x="2" y="43"/>
                  </a:lnTo>
                  <a:lnTo>
                    <a:pt x="4" y="73"/>
                  </a:lnTo>
                  <a:lnTo>
                    <a:pt x="6" y="104"/>
                  </a:lnTo>
                  <a:lnTo>
                    <a:pt x="6" y="133"/>
                  </a:lnTo>
                  <a:lnTo>
                    <a:pt x="6" y="163"/>
                  </a:lnTo>
                  <a:lnTo>
                    <a:pt x="8" y="194"/>
                  </a:lnTo>
                  <a:lnTo>
                    <a:pt x="8" y="224"/>
                  </a:lnTo>
                  <a:lnTo>
                    <a:pt x="8" y="255"/>
                  </a:lnTo>
                  <a:lnTo>
                    <a:pt x="8" y="257"/>
                  </a:lnTo>
                  <a:lnTo>
                    <a:pt x="8" y="259"/>
                  </a:lnTo>
                  <a:lnTo>
                    <a:pt x="10" y="261"/>
                  </a:lnTo>
                  <a:lnTo>
                    <a:pt x="10" y="263"/>
                  </a:lnTo>
                  <a:lnTo>
                    <a:pt x="12" y="265"/>
                  </a:lnTo>
                  <a:lnTo>
                    <a:pt x="14" y="265"/>
                  </a:lnTo>
                  <a:lnTo>
                    <a:pt x="16" y="265"/>
                  </a:lnTo>
                  <a:lnTo>
                    <a:pt x="52" y="265"/>
                  </a:lnTo>
                  <a:lnTo>
                    <a:pt x="87" y="265"/>
                  </a:lnTo>
                  <a:lnTo>
                    <a:pt x="121" y="263"/>
                  </a:lnTo>
                  <a:lnTo>
                    <a:pt x="156" y="263"/>
                  </a:lnTo>
                  <a:lnTo>
                    <a:pt x="190" y="261"/>
                  </a:lnTo>
                  <a:lnTo>
                    <a:pt x="224" y="259"/>
                  </a:lnTo>
                  <a:lnTo>
                    <a:pt x="257" y="255"/>
                  </a:lnTo>
                  <a:lnTo>
                    <a:pt x="290" y="251"/>
                  </a:lnTo>
                  <a:lnTo>
                    <a:pt x="293" y="251"/>
                  </a:lnTo>
                  <a:lnTo>
                    <a:pt x="295" y="251"/>
                  </a:lnTo>
                  <a:lnTo>
                    <a:pt x="297" y="249"/>
                  </a:lnTo>
                  <a:lnTo>
                    <a:pt x="297" y="247"/>
                  </a:lnTo>
                  <a:lnTo>
                    <a:pt x="299" y="246"/>
                  </a:lnTo>
                  <a:lnTo>
                    <a:pt x="299" y="244"/>
                  </a:lnTo>
                  <a:lnTo>
                    <a:pt x="301" y="242"/>
                  </a:lnTo>
                  <a:lnTo>
                    <a:pt x="301" y="240"/>
                  </a:lnTo>
                  <a:lnTo>
                    <a:pt x="303" y="213"/>
                  </a:lnTo>
                  <a:lnTo>
                    <a:pt x="305" y="184"/>
                  </a:lnTo>
                  <a:lnTo>
                    <a:pt x="305" y="156"/>
                  </a:lnTo>
                  <a:lnTo>
                    <a:pt x="305" y="127"/>
                  </a:lnTo>
                  <a:lnTo>
                    <a:pt x="303" y="98"/>
                  </a:lnTo>
                  <a:lnTo>
                    <a:pt x="301" y="69"/>
                  </a:lnTo>
                  <a:lnTo>
                    <a:pt x="299" y="41"/>
                  </a:lnTo>
                  <a:lnTo>
                    <a:pt x="295" y="14"/>
                  </a:lnTo>
                  <a:lnTo>
                    <a:pt x="295" y="10"/>
                  </a:lnTo>
                  <a:lnTo>
                    <a:pt x="293" y="10"/>
                  </a:lnTo>
                  <a:lnTo>
                    <a:pt x="293" y="8"/>
                  </a:lnTo>
                  <a:lnTo>
                    <a:pt x="292" y="6"/>
                  </a:lnTo>
                  <a:lnTo>
                    <a:pt x="290" y="6"/>
                  </a:lnTo>
                  <a:lnTo>
                    <a:pt x="286"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10"/>
                  </a:lnTo>
                  <a:lnTo>
                    <a:pt x="0" y="12"/>
                  </a:lnTo>
                </a:path>
              </a:pathLst>
            </a:custGeom>
            <a:solidFill>
              <a:srgbClr val="99CCCC"/>
            </a:solidFill>
            <a:ln w="9525" cap="rnd">
              <a:noFill/>
              <a:round/>
              <a:headEnd type="none" w="sm" len="sm"/>
              <a:tailEnd type="none" w="sm" len="sm"/>
            </a:ln>
            <a:effectLst/>
          </p:spPr>
          <p:txBody>
            <a:bodyPr/>
            <a:lstStyle/>
            <a:p>
              <a:endParaRPr lang="en-US"/>
            </a:p>
          </p:txBody>
        </p:sp>
        <p:sp>
          <p:nvSpPr>
            <p:cNvPr id="45188" name="Freeform 132"/>
            <p:cNvSpPr>
              <a:spLocks/>
            </p:cNvSpPr>
            <p:nvPr/>
          </p:nvSpPr>
          <p:spPr bwMode="auto">
            <a:xfrm>
              <a:off x="1401" y="2425"/>
              <a:ext cx="306" cy="266"/>
            </a:xfrm>
            <a:custGeom>
              <a:avLst/>
              <a:gdLst/>
              <a:ahLst/>
              <a:cxnLst>
                <a:cxn ang="0">
                  <a:pos x="0" y="12"/>
                </a:cxn>
                <a:cxn ang="0">
                  <a:pos x="2" y="43"/>
                </a:cxn>
                <a:cxn ang="0">
                  <a:pos x="4" y="73"/>
                </a:cxn>
                <a:cxn ang="0">
                  <a:pos x="6" y="104"/>
                </a:cxn>
                <a:cxn ang="0">
                  <a:pos x="6" y="133"/>
                </a:cxn>
                <a:cxn ang="0">
                  <a:pos x="6" y="163"/>
                </a:cxn>
                <a:cxn ang="0">
                  <a:pos x="8" y="194"/>
                </a:cxn>
                <a:cxn ang="0">
                  <a:pos x="8" y="224"/>
                </a:cxn>
                <a:cxn ang="0">
                  <a:pos x="8" y="255"/>
                </a:cxn>
                <a:cxn ang="0">
                  <a:pos x="8" y="257"/>
                </a:cxn>
                <a:cxn ang="0">
                  <a:pos x="8" y="259"/>
                </a:cxn>
                <a:cxn ang="0">
                  <a:pos x="10" y="261"/>
                </a:cxn>
                <a:cxn ang="0">
                  <a:pos x="10" y="263"/>
                </a:cxn>
                <a:cxn ang="0">
                  <a:pos x="12" y="265"/>
                </a:cxn>
                <a:cxn ang="0">
                  <a:pos x="14" y="265"/>
                </a:cxn>
                <a:cxn ang="0">
                  <a:pos x="16" y="265"/>
                </a:cxn>
                <a:cxn ang="0">
                  <a:pos x="52" y="265"/>
                </a:cxn>
                <a:cxn ang="0">
                  <a:pos x="87" y="265"/>
                </a:cxn>
                <a:cxn ang="0">
                  <a:pos x="121" y="263"/>
                </a:cxn>
                <a:cxn ang="0">
                  <a:pos x="156" y="263"/>
                </a:cxn>
                <a:cxn ang="0">
                  <a:pos x="190" y="261"/>
                </a:cxn>
                <a:cxn ang="0">
                  <a:pos x="224" y="259"/>
                </a:cxn>
                <a:cxn ang="0">
                  <a:pos x="257" y="255"/>
                </a:cxn>
                <a:cxn ang="0">
                  <a:pos x="290" y="251"/>
                </a:cxn>
                <a:cxn ang="0">
                  <a:pos x="293" y="251"/>
                </a:cxn>
                <a:cxn ang="0">
                  <a:pos x="295" y="251"/>
                </a:cxn>
                <a:cxn ang="0">
                  <a:pos x="297" y="249"/>
                </a:cxn>
                <a:cxn ang="0">
                  <a:pos x="297" y="247"/>
                </a:cxn>
                <a:cxn ang="0">
                  <a:pos x="299" y="246"/>
                </a:cxn>
                <a:cxn ang="0">
                  <a:pos x="299" y="244"/>
                </a:cxn>
                <a:cxn ang="0">
                  <a:pos x="301" y="242"/>
                </a:cxn>
                <a:cxn ang="0">
                  <a:pos x="301" y="240"/>
                </a:cxn>
                <a:cxn ang="0">
                  <a:pos x="303" y="213"/>
                </a:cxn>
                <a:cxn ang="0">
                  <a:pos x="305" y="184"/>
                </a:cxn>
                <a:cxn ang="0">
                  <a:pos x="305" y="156"/>
                </a:cxn>
                <a:cxn ang="0">
                  <a:pos x="305" y="127"/>
                </a:cxn>
                <a:cxn ang="0">
                  <a:pos x="303" y="98"/>
                </a:cxn>
                <a:cxn ang="0">
                  <a:pos x="301" y="69"/>
                </a:cxn>
                <a:cxn ang="0">
                  <a:pos x="299" y="41"/>
                </a:cxn>
                <a:cxn ang="0">
                  <a:pos x="295" y="14"/>
                </a:cxn>
                <a:cxn ang="0">
                  <a:pos x="295" y="10"/>
                </a:cxn>
                <a:cxn ang="0">
                  <a:pos x="293" y="10"/>
                </a:cxn>
                <a:cxn ang="0">
                  <a:pos x="293" y="8"/>
                </a:cxn>
                <a:cxn ang="0">
                  <a:pos x="292" y="6"/>
                </a:cxn>
                <a:cxn ang="0">
                  <a:pos x="290" y="6"/>
                </a:cxn>
                <a:cxn ang="0">
                  <a:pos x="286" y="4"/>
                </a:cxn>
                <a:cxn ang="0">
                  <a:pos x="284" y="4"/>
                </a:cxn>
                <a:cxn ang="0">
                  <a:pos x="251" y="2"/>
                </a:cxn>
                <a:cxn ang="0">
                  <a:pos x="217" y="2"/>
                </a:cxn>
                <a:cxn ang="0">
                  <a:pos x="184" y="0"/>
                </a:cxn>
                <a:cxn ang="0">
                  <a:pos x="150" y="0"/>
                </a:cxn>
                <a:cxn ang="0">
                  <a:pos x="115" y="0"/>
                </a:cxn>
                <a:cxn ang="0">
                  <a:pos x="81" y="0"/>
                </a:cxn>
                <a:cxn ang="0">
                  <a:pos x="46" y="0"/>
                </a:cxn>
                <a:cxn ang="0">
                  <a:pos x="14" y="2"/>
                </a:cxn>
                <a:cxn ang="0">
                  <a:pos x="10" y="2"/>
                </a:cxn>
                <a:cxn ang="0">
                  <a:pos x="8" y="2"/>
                </a:cxn>
                <a:cxn ang="0">
                  <a:pos x="6" y="4"/>
                </a:cxn>
                <a:cxn ang="0">
                  <a:pos x="4" y="4"/>
                </a:cxn>
                <a:cxn ang="0">
                  <a:pos x="2" y="6"/>
                </a:cxn>
                <a:cxn ang="0">
                  <a:pos x="2" y="8"/>
                </a:cxn>
                <a:cxn ang="0">
                  <a:pos x="0" y="10"/>
                </a:cxn>
                <a:cxn ang="0">
                  <a:pos x="0" y="12"/>
                </a:cxn>
              </a:cxnLst>
              <a:rect l="0" t="0" r="r" b="b"/>
              <a:pathLst>
                <a:path w="306" h="266">
                  <a:moveTo>
                    <a:pt x="0" y="12"/>
                  </a:moveTo>
                  <a:lnTo>
                    <a:pt x="2" y="43"/>
                  </a:lnTo>
                  <a:lnTo>
                    <a:pt x="4" y="73"/>
                  </a:lnTo>
                  <a:lnTo>
                    <a:pt x="6" y="104"/>
                  </a:lnTo>
                  <a:lnTo>
                    <a:pt x="6" y="133"/>
                  </a:lnTo>
                  <a:lnTo>
                    <a:pt x="6" y="163"/>
                  </a:lnTo>
                  <a:lnTo>
                    <a:pt x="8" y="194"/>
                  </a:lnTo>
                  <a:lnTo>
                    <a:pt x="8" y="224"/>
                  </a:lnTo>
                  <a:lnTo>
                    <a:pt x="8" y="255"/>
                  </a:lnTo>
                  <a:lnTo>
                    <a:pt x="8" y="257"/>
                  </a:lnTo>
                  <a:lnTo>
                    <a:pt x="8" y="259"/>
                  </a:lnTo>
                  <a:lnTo>
                    <a:pt x="10" y="261"/>
                  </a:lnTo>
                  <a:lnTo>
                    <a:pt x="10" y="263"/>
                  </a:lnTo>
                  <a:lnTo>
                    <a:pt x="12" y="265"/>
                  </a:lnTo>
                  <a:lnTo>
                    <a:pt x="14" y="265"/>
                  </a:lnTo>
                  <a:lnTo>
                    <a:pt x="16" y="265"/>
                  </a:lnTo>
                  <a:lnTo>
                    <a:pt x="52" y="265"/>
                  </a:lnTo>
                  <a:lnTo>
                    <a:pt x="87" y="265"/>
                  </a:lnTo>
                  <a:lnTo>
                    <a:pt x="121" y="263"/>
                  </a:lnTo>
                  <a:lnTo>
                    <a:pt x="156" y="263"/>
                  </a:lnTo>
                  <a:lnTo>
                    <a:pt x="190" y="261"/>
                  </a:lnTo>
                  <a:lnTo>
                    <a:pt x="224" y="259"/>
                  </a:lnTo>
                  <a:lnTo>
                    <a:pt x="257" y="255"/>
                  </a:lnTo>
                  <a:lnTo>
                    <a:pt x="290" y="251"/>
                  </a:lnTo>
                  <a:lnTo>
                    <a:pt x="293" y="251"/>
                  </a:lnTo>
                  <a:lnTo>
                    <a:pt x="295" y="251"/>
                  </a:lnTo>
                  <a:lnTo>
                    <a:pt x="297" y="249"/>
                  </a:lnTo>
                  <a:lnTo>
                    <a:pt x="297" y="247"/>
                  </a:lnTo>
                  <a:lnTo>
                    <a:pt x="299" y="246"/>
                  </a:lnTo>
                  <a:lnTo>
                    <a:pt x="299" y="244"/>
                  </a:lnTo>
                  <a:lnTo>
                    <a:pt x="301" y="242"/>
                  </a:lnTo>
                  <a:lnTo>
                    <a:pt x="301" y="240"/>
                  </a:lnTo>
                  <a:lnTo>
                    <a:pt x="303" y="213"/>
                  </a:lnTo>
                  <a:lnTo>
                    <a:pt x="305" y="184"/>
                  </a:lnTo>
                  <a:lnTo>
                    <a:pt x="305" y="156"/>
                  </a:lnTo>
                  <a:lnTo>
                    <a:pt x="305" y="127"/>
                  </a:lnTo>
                  <a:lnTo>
                    <a:pt x="303" y="98"/>
                  </a:lnTo>
                  <a:lnTo>
                    <a:pt x="301" y="69"/>
                  </a:lnTo>
                  <a:lnTo>
                    <a:pt x="299" y="41"/>
                  </a:lnTo>
                  <a:lnTo>
                    <a:pt x="295" y="14"/>
                  </a:lnTo>
                  <a:lnTo>
                    <a:pt x="295" y="10"/>
                  </a:lnTo>
                  <a:lnTo>
                    <a:pt x="293" y="10"/>
                  </a:lnTo>
                  <a:lnTo>
                    <a:pt x="293" y="8"/>
                  </a:lnTo>
                  <a:lnTo>
                    <a:pt x="292" y="6"/>
                  </a:lnTo>
                  <a:lnTo>
                    <a:pt x="290" y="6"/>
                  </a:lnTo>
                  <a:lnTo>
                    <a:pt x="286" y="4"/>
                  </a:lnTo>
                  <a:lnTo>
                    <a:pt x="284" y="4"/>
                  </a:lnTo>
                  <a:lnTo>
                    <a:pt x="251" y="2"/>
                  </a:lnTo>
                  <a:lnTo>
                    <a:pt x="217" y="2"/>
                  </a:lnTo>
                  <a:lnTo>
                    <a:pt x="184" y="0"/>
                  </a:lnTo>
                  <a:lnTo>
                    <a:pt x="150" y="0"/>
                  </a:lnTo>
                  <a:lnTo>
                    <a:pt x="115" y="0"/>
                  </a:lnTo>
                  <a:lnTo>
                    <a:pt x="81" y="0"/>
                  </a:lnTo>
                  <a:lnTo>
                    <a:pt x="46" y="0"/>
                  </a:lnTo>
                  <a:lnTo>
                    <a:pt x="14" y="2"/>
                  </a:lnTo>
                  <a:lnTo>
                    <a:pt x="10" y="2"/>
                  </a:lnTo>
                  <a:lnTo>
                    <a:pt x="8" y="2"/>
                  </a:lnTo>
                  <a:lnTo>
                    <a:pt x="6" y="4"/>
                  </a:lnTo>
                  <a:lnTo>
                    <a:pt x="4" y="4"/>
                  </a:lnTo>
                  <a:lnTo>
                    <a:pt x="2" y="6"/>
                  </a:lnTo>
                  <a:lnTo>
                    <a:pt x="2" y="8"/>
                  </a:lnTo>
                  <a:lnTo>
                    <a:pt x="0" y="10"/>
                  </a:lnTo>
                  <a:lnTo>
                    <a:pt x="0" y="12"/>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89" name="Freeform 133"/>
            <p:cNvSpPr>
              <a:spLocks/>
            </p:cNvSpPr>
            <p:nvPr/>
          </p:nvSpPr>
          <p:spPr bwMode="auto">
            <a:xfrm>
              <a:off x="1694" y="2711"/>
              <a:ext cx="38" cy="26"/>
            </a:xfrm>
            <a:custGeom>
              <a:avLst/>
              <a:gdLst/>
              <a:ahLst/>
              <a:cxnLst>
                <a:cxn ang="0">
                  <a:pos x="0" y="25"/>
                </a:cxn>
                <a:cxn ang="0">
                  <a:pos x="37" y="23"/>
                </a:cxn>
                <a:cxn ang="0">
                  <a:pos x="37" y="0"/>
                </a:cxn>
                <a:cxn ang="0">
                  <a:pos x="0" y="2"/>
                </a:cxn>
                <a:cxn ang="0">
                  <a:pos x="0" y="25"/>
                </a:cxn>
              </a:cxnLst>
              <a:rect l="0" t="0" r="r" b="b"/>
              <a:pathLst>
                <a:path w="38" h="26">
                  <a:moveTo>
                    <a:pt x="0" y="25"/>
                  </a:moveTo>
                  <a:lnTo>
                    <a:pt x="37" y="23"/>
                  </a:lnTo>
                  <a:lnTo>
                    <a:pt x="37" y="0"/>
                  </a:lnTo>
                  <a:lnTo>
                    <a:pt x="0" y="2"/>
                  </a:lnTo>
                  <a:lnTo>
                    <a:pt x="0" y="25"/>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0" name="Freeform 134"/>
            <p:cNvSpPr>
              <a:spLocks/>
            </p:cNvSpPr>
            <p:nvPr/>
          </p:nvSpPr>
          <p:spPr bwMode="auto">
            <a:xfrm>
              <a:off x="1357" y="2364"/>
              <a:ext cx="396" cy="398"/>
            </a:xfrm>
            <a:custGeom>
              <a:avLst/>
              <a:gdLst/>
              <a:ahLst/>
              <a:cxnLst>
                <a:cxn ang="0">
                  <a:pos x="12" y="0"/>
                </a:cxn>
                <a:cxn ang="0">
                  <a:pos x="10" y="0"/>
                </a:cxn>
                <a:cxn ang="0">
                  <a:pos x="6" y="0"/>
                </a:cxn>
                <a:cxn ang="0">
                  <a:pos x="4" y="0"/>
                </a:cxn>
                <a:cxn ang="0">
                  <a:pos x="2" y="2"/>
                </a:cxn>
                <a:cxn ang="0">
                  <a:pos x="0" y="4"/>
                </a:cxn>
                <a:cxn ang="0">
                  <a:pos x="0" y="6"/>
                </a:cxn>
                <a:cxn ang="0">
                  <a:pos x="16" y="387"/>
                </a:cxn>
                <a:cxn ang="0">
                  <a:pos x="16" y="389"/>
                </a:cxn>
                <a:cxn ang="0">
                  <a:pos x="16" y="391"/>
                </a:cxn>
                <a:cxn ang="0">
                  <a:pos x="16" y="393"/>
                </a:cxn>
                <a:cxn ang="0">
                  <a:pos x="18" y="393"/>
                </a:cxn>
                <a:cxn ang="0">
                  <a:pos x="18" y="395"/>
                </a:cxn>
                <a:cxn ang="0">
                  <a:pos x="19" y="395"/>
                </a:cxn>
                <a:cxn ang="0">
                  <a:pos x="21" y="397"/>
                </a:cxn>
                <a:cxn ang="0">
                  <a:pos x="23" y="397"/>
                </a:cxn>
                <a:cxn ang="0">
                  <a:pos x="385" y="375"/>
                </a:cxn>
                <a:cxn ang="0">
                  <a:pos x="387" y="375"/>
                </a:cxn>
                <a:cxn ang="0">
                  <a:pos x="391" y="374"/>
                </a:cxn>
                <a:cxn ang="0">
                  <a:pos x="393" y="374"/>
                </a:cxn>
                <a:cxn ang="0">
                  <a:pos x="395" y="372"/>
                </a:cxn>
                <a:cxn ang="0">
                  <a:pos x="395" y="370"/>
                </a:cxn>
                <a:cxn ang="0">
                  <a:pos x="395" y="368"/>
                </a:cxn>
                <a:cxn ang="0">
                  <a:pos x="395" y="366"/>
                </a:cxn>
                <a:cxn ang="0">
                  <a:pos x="382" y="25"/>
                </a:cxn>
                <a:cxn ang="0">
                  <a:pos x="382" y="21"/>
                </a:cxn>
                <a:cxn ang="0">
                  <a:pos x="382" y="19"/>
                </a:cxn>
                <a:cxn ang="0">
                  <a:pos x="380" y="17"/>
                </a:cxn>
                <a:cxn ang="0">
                  <a:pos x="380" y="14"/>
                </a:cxn>
                <a:cxn ang="0">
                  <a:pos x="378" y="12"/>
                </a:cxn>
                <a:cxn ang="0">
                  <a:pos x="376" y="10"/>
                </a:cxn>
                <a:cxn ang="0">
                  <a:pos x="372" y="10"/>
                </a:cxn>
                <a:cxn ang="0">
                  <a:pos x="368" y="10"/>
                </a:cxn>
                <a:cxn ang="0">
                  <a:pos x="12" y="0"/>
                </a:cxn>
              </a:cxnLst>
              <a:rect l="0" t="0" r="r" b="b"/>
              <a:pathLst>
                <a:path w="396" h="398">
                  <a:moveTo>
                    <a:pt x="12" y="0"/>
                  </a:moveTo>
                  <a:lnTo>
                    <a:pt x="10" y="0"/>
                  </a:lnTo>
                  <a:lnTo>
                    <a:pt x="6" y="0"/>
                  </a:lnTo>
                  <a:lnTo>
                    <a:pt x="4" y="0"/>
                  </a:lnTo>
                  <a:lnTo>
                    <a:pt x="2" y="2"/>
                  </a:lnTo>
                  <a:lnTo>
                    <a:pt x="0" y="4"/>
                  </a:lnTo>
                  <a:lnTo>
                    <a:pt x="0" y="6"/>
                  </a:lnTo>
                  <a:lnTo>
                    <a:pt x="16" y="387"/>
                  </a:lnTo>
                  <a:lnTo>
                    <a:pt x="16" y="389"/>
                  </a:lnTo>
                  <a:lnTo>
                    <a:pt x="16" y="391"/>
                  </a:lnTo>
                  <a:lnTo>
                    <a:pt x="16" y="393"/>
                  </a:lnTo>
                  <a:lnTo>
                    <a:pt x="18" y="393"/>
                  </a:lnTo>
                  <a:lnTo>
                    <a:pt x="18" y="395"/>
                  </a:lnTo>
                  <a:lnTo>
                    <a:pt x="19" y="395"/>
                  </a:lnTo>
                  <a:lnTo>
                    <a:pt x="21" y="397"/>
                  </a:lnTo>
                  <a:lnTo>
                    <a:pt x="23" y="397"/>
                  </a:lnTo>
                  <a:lnTo>
                    <a:pt x="385" y="375"/>
                  </a:lnTo>
                  <a:lnTo>
                    <a:pt x="387" y="375"/>
                  </a:lnTo>
                  <a:lnTo>
                    <a:pt x="391" y="374"/>
                  </a:lnTo>
                  <a:lnTo>
                    <a:pt x="393" y="374"/>
                  </a:lnTo>
                  <a:lnTo>
                    <a:pt x="395" y="372"/>
                  </a:lnTo>
                  <a:lnTo>
                    <a:pt x="395" y="370"/>
                  </a:lnTo>
                  <a:lnTo>
                    <a:pt x="395" y="368"/>
                  </a:lnTo>
                  <a:lnTo>
                    <a:pt x="395" y="366"/>
                  </a:lnTo>
                  <a:lnTo>
                    <a:pt x="382" y="25"/>
                  </a:lnTo>
                  <a:lnTo>
                    <a:pt x="382" y="21"/>
                  </a:lnTo>
                  <a:lnTo>
                    <a:pt x="382" y="19"/>
                  </a:lnTo>
                  <a:lnTo>
                    <a:pt x="380" y="17"/>
                  </a:lnTo>
                  <a:lnTo>
                    <a:pt x="380" y="14"/>
                  </a:lnTo>
                  <a:lnTo>
                    <a:pt x="378" y="12"/>
                  </a:lnTo>
                  <a:lnTo>
                    <a:pt x="376" y="10"/>
                  </a:lnTo>
                  <a:lnTo>
                    <a:pt x="372" y="10"/>
                  </a:lnTo>
                  <a:lnTo>
                    <a:pt x="368" y="10"/>
                  </a:lnTo>
                  <a:lnTo>
                    <a:pt x="12"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1" name="Line 135"/>
            <p:cNvSpPr>
              <a:spLocks noChangeShapeType="1"/>
            </p:cNvSpPr>
            <p:nvPr/>
          </p:nvSpPr>
          <p:spPr bwMode="auto">
            <a:xfrm>
              <a:off x="1286" y="2449"/>
              <a:ext cx="6" cy="245"/>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92" name="Line 136"/>
            <p:cNvSpPr>
              <a:spLocks noChangeShapeType="1"/>
            </p:cNvSpPr>
            <p:nvPr/>
          </p:nvSpPr>
          <p:spPr bwMode="auto">
            <a:xfrm>
              <a:off x="1302" y="2412"/>
              <a:ext cx="5" cy="310"/>
            </a:xfrm>
            <a:prstGeom prst="line">
              <a:avLst/>
            </a:prstGeom>
            <a:noFill/>
            <a:ln w="12699">
              <a:solidFill>
                <a:srgbClr val="4C4C4C"/>
              </a:solidFill>
              <a:round/>
              <a:headEnd type="none" w="sm" len="sm"/>
              <a:tailEnd type="none" w="sm" len="sm"/>
            </a:ln>
            <a:effectLst/>
          </p:spPr>
          <p:txBody>
            <a:bodyPr wrap="none" anchor="ctr"/>
            <a:lstStyle/>
            <a:p>
              <a:endParaRPr lang="en-US"/>
            </a:p>
          </p:txBody>
        </p:sp>
        <p:sp>
          <p:nvSpPr>
            <p:cNvPr id="45193" name="Freeform 137"/>
            <p:cNvSpPr>
              <a:spLocks/>
            </p:cNvSpPr>
            <p:nvPr/>
          </p:nvSpPr>
          <p:spPr bwMode="auto">
            <a:xfrm>
              <a:off x="1334" y="2362"/>
              <a:ext cx="15" cy="407"/>
            </a:xfrm>
            <a:custGeom>
              <a:avLst/>
              <a:gdLst/>
              <a:ahLst/>
              <a:cxnLst>
                <a:cxn ang="0">
                  <a:pos x="14" y="406"/>
                </a:cxn>
                <a:cxn ang="0">
                  <a:pos x="0" y="6"/>
                </a:cxn>
                <a:cxn ang="0">
                  <a:pos x="0" y="4"/>
                </a:cxn>
                <a:cxn ang="0">
                  <a:pos x="0" y="2"/>
                </a:cxn>
                <a:cxn ang="0">
                  <a:pos x="0" y="0"/>
                </a:cxn>
                <a:cxn ang="0">
                  <a:pos x="2" y="0"/>
                </a:cxn>
                <a:cxn ang="0">
                  <a:pos x="4" y="0"/>
                </a:cxn>
              </a:cxnLst>
              <a:rect l="0" t="0" r="r" b="b"/>
              <a:pathLst>
                <a:path w="15" h="407">
                  <a:moveTo>
                    <a:pt x="14" y="406"/>
                  </a:moveTo>
                  <a:lnTo>
                    <a:pt x="0" y="6"/>
                  </a:lnTo>
                  <a:lnTo>
                    <a:pt x="0" y="4"/>
                  </a:lnTo>
                  <a:lnTo>
                    <a:pt x="0" y="2"/>
                  </a:lnTo>
                  <a:lnTo>
                    <a:pt x="0" y="0"/>
                  </a:lnTo>
                  <a:lnTo>
                    <a:pt x="2" y="0"/>
                  </a:lnTo>
                  <a:lnTo>
                    <a:pt x="4" y="0"/>
                  </a:lnTo>
                </a:path>
              </a:pathLst>
            </a:custGeom>
            <a:noFill/>
            <a:ln w="12699" cap="rnd" cmpd="sng">
              <a:solidFill>
                <a:srgbClr val="4C4C4C"/>
              </a:solidFill>
              <a:prstDash val="solid"/>
              <a:round/>
              <a:headEnd type="none" w="sm" len="sm"/>
              <a:tailEnd type="none" w="sm" len="sm"/>
            </a:ln>
            <a:effectLst/>
          </p:spPr>
          <p:txBody>
            <a:bodyPr/>
            <a:lstStyle/>
            <a:p>
              <a:endParaRPr lang="en-US"/>
            </a:p>
          </p:txBody>
        </p:sp>
        <p:sp>
          <p:nvSpPr>
            <p:cNvPr id="45194" name="Freeform 138"/>
            <p:cNvSpPr>
              <a:spLocks/>
            </p:cNvSpPr>
            <p:nvPr/>
          </p:nvSpPr>
          <p:spPr bwMode="auto">
            <a:xfrm>
              <a:off x="2802" y="1529"/>
              <a:ext cx="844" cy="227"/>
            </a:xfrm>
            <a:custGeom>
              <a:avLst/>
              <a:gdLst/>
              <a:ahLst/>
              <a:cxnLst>
                <a:cxn ang="0">
                  <a:pos x="839" y="209"/>
                </a:cxn>
                <a:cxn ang="0">
                  <a:pos x="843" y="192"/>
                </a:cxn>
                <a:cxn ang="0">
                  <a:pos x="7" y="0"/>
                </a:cxn>
                <a:cxn ang="0">
                  <a:pos x="0" y="33"/>
                </a:cxn>
                <a:cxn ang="0">
                  <a:pos x="835" y="226"/>
                </a:cxn>
                <a:cxn ang="0">
                  <a:pos x="839" y="209"/>
                </a:cxn>
              </a:cxnLst>
              <a:rect l="0" t="0" r="r" b="b"/>
              <a:pathLst>
                <a:path w="844" h="227">
                  <a:moveTo>
                    <a:pt x="839" y="209"/>
                  </a:moveTo>
                  <a:lnTo>
                    <a:pt x="843" y="192"/>
                  </a:lnTo>
                  <a:lnTo>
                    <a:pt x="7" y="0"/>
                  </a:lnTo>
                  <a:lnTo>
                    <a:pt x="0" y="33"/>
                  </a:lnTo>
                  <a:lnTo>
                    <a:pt x="835" y="226"/>
                  </a:lnTo>
                  <a:lnTo>
                    <a:pt x="839" y="209"/>
                  </a:lnTo>
                </a:path>
              </a:pathLst>
            </a:custGeom>
            <a:solidFill>
              <a:srgbClr val="FF0000"/>
            </a:solidFill>
            <a:ln w="9525" cap="rnd">
              <a:noFill/>
              <a:round/>
              <a:headEnd type="none" w="sm" len="sm"/>
              <a:tailEnd type="none" w="sm" len="sm"/>
            </a:ln>
            <a:effectLst/>
          </p:spPr>
          <p:txBody>
            <a:bodyPr/>
            <a:lstStyle/>
            <a:p>
              <a:endParaRPr lang="en-US"/>
            </a:p>
          </p:txBody>
        </p:sp>
        <p:sp>
          <p:nvSpPr>
            <p:cNvPr id="45195" name="Freeform 139"/>
            <p:cNvSpPr>
              <a:spLocks/>
            </p:cNvSpPr>
            <p:nvPr/>
          </p:nvSpPr>
          <p:spPr bwMode="auto">
            <a:xfrm>
              <a:off x="1999" y="2111"/>
              <a:ext cx="1603" cy="407"/>
            </a:xfrm>
            <a:custGeom>
              <a:avLst/>
              <a:gdLst/>
              <a:ahLst/>
              <a:cxnLst>
                <a:cxn ang="0">
                  <a:pos x="4" y="391"/>
                </a:cxn>
                <a:cxn ang="0">
                  <a:pos x="8" y="406"/>
                </a:cxn>
                <a:cxn ang="0">
                  <a:pos x="1602" y="33"/>
                </a:cxn>
                <a:cxn ang="0">
                  <a:pos x="1594" y="0"/>
                </a:cxn>
                <a:cxn ang="0">
                  <a:pos x="0" y="374"/>
                </a:cxn>
                <a:cxn ang="0">
                  <a:pos x="4" y="391"/>
                </a:cxn>
              </a:cxnLst>
              <a:rect l="0" t="0" r="r" b="b"/>
              <a:pathLst>
                <a:path w="1603" h="407">
                  <a:moveTo>
                    <a:pt x="4" y="391"/>
                  </a:moveTo>
                  <a:lnTo>
                    <a:pt x="8" y="406"/>
                  </a:lnTo>
                  <a:lnTo>
                    <a:pt x="1602" y="33"/>
                  </a:lnTo>
                  <a:lnTo>
                    <a:pt x="1594" y="0"/>
                  </a:lnTo>
                  <a:lnTo>
                    <a:pt x="0" y="374"/>
                  </a:lnTo>
                  <a:lnTo>
                    <a:pt x="4" y="391"/>
                  </a:lnTo>
                </a:path>
              </a:pathLst>
            </a:custGeom>
            <a:solidFill>
              <a:srgbClr val="FF0000"/>
            </a:solidFill>
            <a:ln w="9525" cap="rnd">
              <a:noFill/>
              <a:round/>
              <a:headEnd type="none" w="sm" len="sm"/>
              <a:tailEnd type="none" w="sm" len="sm"/>
            </a:ln>
            <a:effectLst/>
          </p:spPr>
          <p:txBody>
            <a:bodyPr/>
            <a:lstStyle/>
            <a:p>
              <a:endParaRPr lang="en-US"/>
            </a:p>
          </p:txBody>
        </p:sp>
        <p:sp>
          <p:nvSpPr>
            <p:cNvPr id="45196" name="Freeform 140"/>
            <p:cNvSpPr>
              <a:spLocks/>
            </p:cNvSpPr>
            <p:nvPr/>
          </p:nvSpPr>
          <p:spPr bwMode="auto">
            <a:xfrm>
              <a:off x="1857" y="2410"/>
              <a:ext cx="181" cy="177"/>
            </a:xfrm>
            <a:custGeom>
              <a:avLst/>
              <a:gdLst/>
              <a:ahLst/>
              <a:cxnLst>
                <a:cxn ang="0">
                  <a:pos x="0" y="125"/>
                </a:cxn>
                <a:cxn ang="0">
                  <a:pos x="180" y="176"/>
                </a:cxn>
                <a:cxn ang="0">
                  <a:pos x="0" y="125"/>
                </a:cxn>
                <a:cxn ang="0">
                  <a:pos x="140" y="0"/>
                </a:cxn>
                <a:cxn ang="0">
                  <a:pos x="180" y="176"/>
                </a:cxn>
                <a:cxn ang="0">
                  <a:pos x="0" y="125"/>
                </a:cxn>
              </a:cxnLst>
              <a:rect l="0" t="0" r="r" b="b"/>
              <a:pathLst>
                <a:path w="181" h="177">
                  <a:moveTo>
                    <a:pt x="0" y="125"/>
                  </a:moveTo>
                  <a:lnTo>
                    <a:pt x="180" y="176"/>
                  </a:lnTo>
                  <a:lnTo>
                    <a:pt x="0" y="125"/>
                  </a:lnTo>
                  <a:lnTo>
                    <a:pt x="140" y="0"/>
                  </a:lnTo>
                  <a:lnTo>
                    <a:pt x="180" y="176"/>
                  </a:lnTo>
                  <a:lnTo>
                    <a:pt x="0" y="125"/>
                  </a:lnTo>
                </a:path>
              </a:pathLst>
            </a:custGeom>
            <a:solidFill>
              <a:srgbClr val="FF0000"/>
            </a:solidFill>
            <a:ln w="9525" cap="rnd">
              <a:noFill/>
              <a:round/>
              <a:headEnd type="none" w="sm" len="sm"/>
              <a:tailEnd type="none" w="sm" len="sm"/>
            </a:ln>
            <a:effectLst/>
          </p:spPr>
          <p:txBody>
            <a:bodyPr/>
            <a:lstStyle/>
            <a:p>
              <a:endParaRPr lang="en-US"/>
            </a:p>
          </p:txBody>
        </p:sp>
        <p:sp>
          <p:nvSpPr>
            <p:cNvPr id="45197" name="Freeform 141"/>
            <p:cNvSpPr>
              <a:spLocks/>
            </p:cNvSpPr>
            <p:nvPr/>
          </p:nvSpPr>
          <p:spPr bwMode="auto">
            <a:xfrm>
              <a:off x="3737" y="1273"/>
              <a:ext cx="39" cy="1153"/>
            </a:xfrm>
            <a:custGeom>
              <a:avLst/>
              <a:gdLst/>
              <a:ahLst/>
              <a:cxnLst>
                <a:cxn ang="0">
                  <a:pos x="0" y="19"/>
                </a:cxn>
                <a:cxn ang="0">
                  <a:pos x="38" y="0"/>
                </a:cxn>
                <a:cxn ang="0">
                  <a:pos x="38" y="1135"/>
                </a:cxn>
                <a:cxn ang="0">
                  <a:pos x="0" y="1152"/>
                </a:cxn>
                <a:cxn ang="0">
                  <a:pos x="0" y="19"/>
                </a:cxn>
              </a:cxnLst>
              <a:rect l="0" t="0" r="r" b="b"/>
              <a:pathLst>
                <a:path w="39" h="1153">
                  <a:moveTo>
                    <a:pt x="0" y="19"/>
                  </a:moveTo>
                  <a:lnTo>
                    <a:pt x="38" y="0"/>
                  </a:lnTo>
                  <a:lnTo>
                    <a:pt x="38" y="1135"/>
                  </a:lnTo>
                  <a:lnTo>
                    <a:pt x="0" y="1152"/>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198" name="Freeform 142"/>
            <p:cNvSpPr>
              <a:spLocks/>
            </p:cNvSpPr>
            <p:nvPr/>
          </p:nvSpPr>
          <p:spPr bwMode="auto">
            <a:xfrm>
              <a:off x="3685" y="1292"/>
              <a:ext cx="39" cy="1154"/>
            </a:xfrm>
            <a:custGeom>
              <a:avLst/>
              <a:gdLst/>
              <a:ahLst/>
              <a:cxnLst>
                <a:cxn ang="0">
                  <a:pos x="0" y="19"/>
                </a:cxn>
                <a:cxn ang="0">
                  <a:pos x="4" y="15"/>
                </a:cxn>
                <a:cxn ang="0">
                  <a:pos x="9" y="13"/>
                </a:cxn>
                <a:cxn ang="0">
                  <a:pos x="13" y="11"/>
                </a:cxn>
                <a:cxn ang="0">
                  <a:pos x="19" y="9"/>
                </a:cxn>
                <a:cxn ang="0">
                  <a:pos x="23" y="8"/>
                </a:cxn>
                <a:cxn ang="0">
                  <a:pos x="29" y="6"/>
                </a:cxn>
                <a:cxn ang="0">
                  <a:pos x="32" y="2"/>
                </a:cxn>
                <a:cxn ang="0">
                  <a:pos x="38" y="0"/>
                </a:cxn>
                <a:cxn ang="0">
                  <a:pos x="38" y="142"/>
                </a:cxn>
                <a:cxn ang="0">
                  <a:pos x="38" y="283"/>
                </a:cxn>
                <a:cxn ang="0">
                  <a:pos x="38" y="425"/>
                </a:cxn>
                <a:cxn ang="0">
                  <a:pos x="38" y="567"/>
                </a:cxn>
                <a:cxn ang="0">
                  <a:pos x="38" y="710"/>
                </a:cxn>
                <a:cxn ang="0">
                  <a:pos x="38" y="852"/>
                </a:cxn>
                <a:cxn ang="0">
                  <a:pos x="38" y="994"/>
                </a:cxn>
                <a:cxn ang="0">
                  <a:pos x="38" y="1135"/>
                </a:cxn>
                <a:cxn ang="0">
                  <a:pos x="32" y="1137"/>
                </a:cxn>
                <a:cxn ang="0">
                  <a:pos x="29" y="1139"/>
                </a:cxn>
                <a:cxn ang="0">
                  <a:pos x="23" y="1141"/>
                </a:cxn>
                <a:cxn ang="0">
                  <a:pos x="19" y="1143"/>
                </a:cxn>
                <a:cxn ang="0">
                  <a:pos x="13" y="1147"/>
                </a:cxn>
                <a:cxn ang="0">
                  <a:pos x="9" y="1149"/>
                </a:cxn>
                <a:cxn ang="0">
                  <a:pos x="4" y="1151"/>
                </a:cxn>
                <a:cxn ang="0">
                  <a:pos x="0" y="1153"/>
                </a:cxn>
                <a:cxn ang="0">
                  <a:pos x="0" y="1011"/>
                </a:cxn>
                <a:cxn ang="0">
                  <a:pos x="0" y="869"/>
                </a:cxn>
                <a:cxn ang="0">
                  <a:pos x="0" y="728"/>
                </a:cxn>
                <a:cxn ang="0">
                  <a:pos x="0" y="586"/>
                </a:cxn>
                <a:cxn ang="0">
                  <a:pos x="0" y="444"/>
                </a:cxn>
                <a:cxn ang="0">
                  <a:pos x="0" y="302"/>
                </a:cxn>
                <a:cxn ang="0">
                  <a:pos x="0" y="161"/>
                </a:cxn>
                <a:cxn ang="0">
                  <a:pos x="0" y="19"/>
                </a:cxn>
              </a:cxnLst>
              <a:rect l="0" t="0" r="r" b="b"/>
              <a:pathLst>
                <a:path w="39" h="1154">
                  <a:moveTo>
                    <a:pt x="0" y="19"/>
                  </a:moveTo>
                  <a:lnTo>
                    <a:pt x="4" y="15"/>
                  </a:lnTo>
                  <a:lnTo>
                    <a:pt x="9" y="13"/>
                  </a:lnTo>
                  <a:lnTo>
                    <a:pt x="13" y="11"/>
                  </a:lnTo>
                  <a:lnTo>
                    <a:pt x="19" y="9"/>
                  </a:lnTo>
                  <a:lnTo>
                    <a:pt x="23" y="8"/>
                  </a:lnTo>
                  <a:lnTo>
                    <a:pt x="29" y="6"/>
                  </a:lnTo>
                  <a:lnTo>
                    <a:pt x="32" y="2"/>
                  </a:lnTo>
                  <a:lnTo>
                    <a:pt x="38" y="0"/>
                  </a:lnTo>
                  <a:lnTo>
                    <a:pt x="38" y="142"/>
                  </a:lnTo>
                  <a:lnTo>
                    <a:pt x="38" y="283"/>
                  </a:lnTo>
                  <a:lnTo>
                    <a:pt x="38" y="425"/>
                  </a:lnTo>
                  <a:lnTo>
                    <a:pt x="38" y="567"/>
                  </a:lnTo>
                  <a:lnTo>
                    <a:pt x="38" y="710"/>
                  </a:lnTo>
                  <a:lnTo>
                    <a:pt x="38" y="852"/>
                  </a:lnTo>
                  <a:lnTo>
                    <a:pt x="38" y="994"/>
                  </a:lnTo>
                  <a:lnTo>
                    <a:pt x="38" y="1135"/>
                  </a:lnTo>
                  <a:lnTo>
                    <a:pt x="32" y="1137"/>
                  </a:lnTo>
                  <a:lnTo>
                    <a:pt x="29" y="1139"/>
                  </a:lnTo>
                  <a:lnTo>
                    <a:pt x="23" y="1141"/>
                  </a:lnTo>
                  <a:lnTo>
                    <a:pt x="19" y="1143"/>
                  </a:lnTo>
                  <a:lnTo>
                    <a:pt x="13" y="1147"/>
                  </a:lnTo>
                  <a:lnTo>
                    <a:pt x="9" y="1149"/>
                  </a:lnTo>
                  <a:lnTo>
                    <a:pt x="4" y="1151"/>
                  </a:lnTo>
                  <a:lnTo>
                    <a:pt x="0" y="1153"/>
                  </a:lnTo>
                  <a:lnTo>
                    <a:pt x="0" y="1011"/>
                  </a:lnTo>
                  <a:lnTo>
                    <a:pt x="0" y="869"/>
                  </a:lnTo>
                  <a:lnTo>
                    <a:pt x="0" y="728"/>
                  </a:lnTo>
                  <a:lnTo>
                    <a:pt x="0" y="586"/>
                  </a:lnTo>
                  <a:lnTo>
                    <a:pt x="0" y="444"/>
                  </a:lnTo>
                  <a:lnTo>
                    <a:pt x="0" y="302"/>
                  </a:lnTo>
                  <a:lnTo>
                    <a:pt x="0" y="161"/>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199" name="Freeform 143"/>
            <p:cNvSpPr>
              <a:spLocks/>
            </p:cNvSpPr>
            <p:nvPr/>
          </p:nvSpPr>
          <p:spPr bwMode="auto">
            <a:xfrm>
              <a:off x="3631" y="1311"/>
              <a:ext cx="40" cy="1154"/>
            </a:xfrm>
            <a:custGeom>
              <a:avLst/>
              <a:gdLst/>
              <a:ahLst/>
              <a:cxnLst>
                <a:cxn ang="0">
                  <a:pos x="0" y="17"/>
                </a:cxn>
                <a:cxn ang="0">
                  <a:pos x="6" y="15"/>
                </a:cxn>
                <a:cxn ang="0">
                  <a:pos x="10" y="13"/>
                </a:cxn>
                <a:cxn ang="0">
                  <a:pos x="16" y="12"/>
                </a:cxn>
                <a:cxn ang="0">
                  <a:pos x="19" y="10"/>
                </a:cxn>
                <a:cxn ang="0">
                  <a:pos x="25" y="8"/>
                </a:cxn>
                <a:cxn ang="0">
                  <a:pos x="29" y="4"/>
                </a:cxn>
                <a:cxn ang="0">
                  <a:pos x="35" y="2"/>
                </a:cxn>
                <a:cxn ang="0">
                  <a:pos x="39" y="0"/>
                </a:cxn>
                <a:cxn ang="0">
                  <a:pos x="39" y="142"/>
                </a:cxn>
                <a:cxn ang="0">
                  <a:pos x="39" y="283"/>
                </a:cxn>
                <a:cxn ang="0">
                  <a:pos x="39" y="425"/>
                </a:cxn>
                <a:cxn ang="0">
                  <a:pos x="39" y="567"/>
                </a:cxn>
                <a:cxn ang="0">
                  <a:pos x="39" y="709"/>
                </a:cxn>
                <a:cxn ang="0">
                  <a:pos x="39" y="850"/>
                </a:cxn>
                <a:cxn ang="0">
                  <a:pos x="39" y="992"/>
                </a:cxn>
                <a:cxn ang="0">
                  <a:pos x="39" y="1134"/>
                </a:cxn>
                <a:cxn ang="0">
                  <a:pos x="35" y="1137"/>
                </a:cxn>
                <a:cxn ang="0">
                  <a:pos x="29" y="1139"/>
                </a:cxn>
                <a:cxn ang="0">
                  <a:pos x="25" y="1141"/>
                </a:cxn>
                <a:cxn ang="0">
                  <a:pos x="19" y="1143"/>
                </a:cxn>
                <a:cxn ang="0">
                  <a:pos x="16" y="1145"/>
                </a:cxn>
                <a:cxn ang="0">
                  <a:pos x="10" y="1149"/>
                </a:cxn>
                <a:cxn ang="0">
                  <a:pos x="6" y="1151"/>
                </a:cxn>
                <a:cxn ang="0">
                  <a:pos x="0" y="1153"/>
                </a:cxn>
                <a:cxn ang="0">
                  <a:pos x="0" y="1011"/>
                </a:cxn>
                <a:cxn ang="0">
                  <a:pos x="0" y="869"/>
                </a:cxn>
                <a:cxn ang="0">
                  <a:pos x="0" y="728"/>
                </a:cxn>
                <a:cxn ang="0">
                  <a:pos x="0" y="586"/>
                </a:cxn>
                <a:cxn ang="0">
                  <a:pos x="0" y="444"/>
                </a:cxn>
                <a:cxn ang="0">
                  <a:pos x="0" y="303"/>
                </a:cxn>
                <a:cxn ang="0">
                  <a:pos x="0" y="161"/>
                </a:cxn>
                <a:cxn ang="0">
                  <a:pos x="0" y="17"/>
                </a:cxn>
              </a:cxnLst>
              <a:rect l="0" t="0" r="r" b="b"/>
              <a:pathLst>
                <a:path w="40" h="1154">
                  <a:moveTo>
                    <a:pt x="0" y="17"/>
                  </a:moveTo>
                  <a:lnTo>
                    <a:pt x="6" y="15"/>
                  </a:lnTo>
                  <a:lnTo>
                    <a:pt x="10" y="13"/>
                  </a:lnTo>
                  <a:lnTo>
                    <a:pt x="16" y="12"/>
                  </a:lnTo>
                  <a:lnTo>
                    <a:pt x="19" y="10"/>
                  </a:lnTo>
                  <a:lnTo>
                    <a:pt x="25" y="8"/>
                  </a:lnTo>
                  <a:lnTo>
                    <a:pt x="29" y="4"/>
                  </a:lnTo>
                  <a:lnTo>
                    <a:pt x="35" y="2"/>
                  </a:lnTo>
                  <a:lnTo>
                    <a:pt x="39" y="0"/>
                  </a:lnTo>
                  <a:lnTo>
                    <a:pt x="39" y="142"/>
                  </a:lnTo>
                  <a:lnTo>
                    <a:pt x="39" y="283"/>
                  </a:lnTo>
                  <a:lnTo>
                    <a:pt x="39" y="425"/>
                  </a:lnTo>
                  <a:lnTo>
                    <a:pt x="39" y="567"/>
                  </a:lnTo>
                  <a:lnTo>
                    <a:pt x="39" y="709"/>
                  </a:lnTo>
                  <a:lnTo>
                    <a:pt x="39" y="850"/>
                  </a:lnTo>
                  <a:lnTo>
                    <a:pt x="39" y="992"/>
                  </a:lnTo>
                  <a:lnTo>
                    <a:pt x="39" y="1134"/>
                  </a:lnTo>
                  <a:lnTo>
                    <a:pt x="35" y="1137"/>
                  </a:lnTo>
                  <a:lnTo>
                    <a:pt x="29" y="1139"/>
                  </a:lnTo>
                  <a:lnTo>
                    <a:pt x="25" y="1141"/>
                  </a:lnTo>
                  <a:lnTo>
                    <a:pt x="19" y="1143"/>
                  </a:lnTo>
                  <a:lnTo>
                    <a:pt x="16" y="1145"/>
                  </a:lnTo>
                  <a:lnTo>
                    <a:pt x="10" y="1149"/>
                  </a:lnTo>
                  <a:lnTo>
                    <a:pt x="6" y="1151"/>
                  </a:lnTo>
                  <a:lnTo>
                    <a:pt x="0" y="1153"/>
                  </a:lnTo>
                  <a:lnTo>
                    <a:pt x="0" y="1011"/>
                  </a:lnTo>
                  <a:lnTo>
                    <a:pt x="0" y="869"/>
                  </a:lnTo>
                  <a:lnTo>
                    <a:pt x="0" y="728"/>
                  </a:lnTo>
                  <a:lnTo>
                    <a:pt x="0" y="586"/>
                  </a:lnTo>
                  <a:lnTo>
                    <a:pt x="0" y="444"/>
                  </a:lnTo>
                  <a:lnTo>
                    <a:pt x="0" y="303"/>
                  </a:lnTo>
                  <a:lnTo>
                    <a:pt x="0" y="161"/>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0" name="Freeform 144"/>
            <p:cNvSpPr>
              <a:spLocks/>
            </p:cNvSpPr>
            <p:nvPr/>
          </p:nvSpPr>
          <p:spPr bwMode="auto">
            <a:xfrm>
              <a:off x="3579" y="1330"/>
              <a:ext cx="40" cy="1154"/>
            </a:xfrm>
            <a:custGeom>
              <a:avLst/>
              <a:gdLst/>
              <a:ahLst/>
              <a:cxnLst>
                <a:cxn ang="0">
                  <a:pos x="0" y="17"/>
                </a:cxn>
                <a:cxn ang="0">
                  <a:pos x="4" y="16"/>
                </a:cxn>
                <a:cxn ang="0">
                  <a:pos x="10" y="14"/>
                </a:cxn>
                <a:cxn ang="0">
                  <a:pos x="14" y="12"/>
                </a:cxn>
                <a:cxn ang="0">
                  <a:pos x="20" y="8"/>
                </a:cxn>
                <a:cxn ang="0">
                  <a:pos x="23" y="6"/>
                </a:cxn>
                <a:cxn ang="0">
                  <a:pos x="29" y="4"/>
                </a:cxn>
                <a:cxn ang="0">
                  <a:pos x="33" y="2"/>
                </a:cxn>
                <a:cxn ang="0">
                  <a:pos x="39" y="0"/>
                </a:cxn>
                <a:cxn ang="0">
                  <a:pos x="39" y="142"/>
                </a:cxn>
                <a:cxn ang="0">
                  <a:pos x="39" y="284"/>
                </a:cxn>
                <a:cxn ang="0">
                  <a:pos x="39" y="425"/>
                </a:cxn>
                <a:cxn ang="0">
                  <a:pos x="39" y="567"/>
                </a:cxn>
                <a:cxn ang="0">
                  <a:pos x="39" y="709"/>
                </a:cxn>
                <a:cxn ang="0">
                  <a:pos x="39" y="850"/>
                </a:cxn>
                <a:cxn ang="0">
                  <a:pos x="39" y="992"/>
                </a:cxn>
                <a:cxn ang="0">
                  <a:pos x="39" y="1134"/>
                </a:cxn>
                <a:cxn ang="0">
                  <a:pos x="33" y="1136"/>
                </a:cxn>
                <a:cxn ang="0">
                  <a:pos x="29" y="1140"/>
                </a:cxn>
                <a:cxn ang="0">
                  <a:pos x="23" y="1141"/>
                </a:cxn>
                <a:cxn ang="0">
                  <a:pos x="20" y="1143"/>
                </a:cxn>
                <a:cxn ang="0">
                  <a:pos x="14" y="1145"/>
                </a:cxn>
                <a:cxn ang="0">
                  <a:pos x="10" y="1147"/>
                </a:cxn>
                <a:cxn ang="0">
                  <a:pos x="4" y="1151"/>
                </a:cxn>
                <a:cxn ang="0">
                  <a:pos x="0" y="1153"/>
                </a:cxn>
                <a:cxn ang="0">
                  <a:pos x="0" y="1011"/>
                </a:cxn>
                <a:cxn ang="0">
                  <a:pos x="0" y="870"/>
                </a:cxn>
                <a:cxn ang="0">
                  <a:pos x="0" y="728"/>
                </a:cxn>
                <a:cxn ang="0">
                  <a:pos x="0" y="584"/>
                </a:cxn>
                <a:cxn ang="0">
                  <a:pos x="0" y="443"/>
                </a:cxn>
                <a:cxn ang="0">
                  <a:pos x="0" y="301"/>
                </a:cxn>
                <a:cxn ang="0">
                  <a:pos x="0" y="159"/>
                </a:cxn>
                <a:cxn ang="0">
                  <a:pos x="0" y="17"/>
                </a:cxn>
              </a:cxnLst>
              <a:rect l="0" t="0" r="r" b="b"/>
              <a:pathLst>
                <a:path w="40" h="1154">
                  <a:moveTo>
                    <a:pt x="0" y="17"/>
                  </a:moveTo>
                  <a:lnTo>
                    <a:pt x="4" y="16"/>
                  </a:lnTo>
                  <a:lnTo>
                    <a:pt x="10" y="14"/>
                  </a:lnTo>
                  <a:lnTo>
                    <a:pt x="14" y="12"/>
                  </a:lnTo>
                  <a:lnTo>
                    <a:pt x="20" y="8"/>
                  </a:lnTo>
                  <a:lnTo>
                    <a:pt x="23" y="6"/>
                  </a:lnTo>
                  <a:lnTo>
                    <a:pt x="29" y="4"/>
                  </a:lnTo>
                  <a:lnTo>
                    <a:pt x="33" y="2"/>
                  </a:lnTo>
                  <a:lnTo>
                    <a:pt x="39" y="0"/>
                  </a:lnTo>
                  <a:lnTo>
                    <a:pt x="39" y="142"/>
                  </a:lnTo>
                  <a:lnTo>
                    <a:pt x="39" y="284"/>
                  </a:lnTo>
                  <a:lnTo>
                    <a:pt x="39" y="425"/>
                  </a:lnTo>
                  <a:lnTo>
                    <a:pt x="39" y="567"/>
                  </a:lnTo>
                  <a:lnTo>
                    <a:pt x="39" y="709"/>
                  </a:lnTo>
                  <a:lnTo>
                    <a:pt x="39" y="850"/>
                  </a:lnTo>
                  <a:lnTo>
                    <a:pt x="39" y="992"/>
                  </a:lnTo>
                  <a:lnTo>
                    <a:pt x="39" y="1134"/>
                  </a:lnTo>
                  <a:lnTo>
                    <a:pt x="33" y="1136"/>
                  </a:lnTo>
                  <a:lnTo>
                    <a:pt x="29" y="1140"/>
                  </a:lnTo>
                  <a:lnTo>
                    <a:pt x="23" y="1141"/>
                  </a:lnTo>
                  <a:lnTo>
                    <a:pt x="20" y="1143"/>
                  </a:lnTo>
                  <a:lnTo>
                    <a:pt x="14" y="1145"/>
                  </a:lnTo>
                  <a:lnTo>
                    <a:pt x="10" y="1147"/>
                  </a:lnTo>
                  <a:lnTo>
                    <a:pt x="4" y="1151"/>
                  </a:lnTo>
                  <a:lnTo>
                    <a:pt x="0" y="1153"/>
                  </a:lnTo>
                  <a:lnTo>
                    <a:pt x="0" y="1011"/>
                  </a:lnTo>
                  <a:lnTo>
                    <a:pt x="0" y="870"/>
                  </a:lnTo>
                  <a:lnTo>
                    <a:pt x="0" y="728"/>
                  </a:lnTo>
                  <a:lnTo>
                    <a:pt x="0" y="584"/>
                  </a:lnTo>
                  <a:lnTo>
                    <a:pt x="0" y="443"/>
                  </a:lnTo>
                  <a:lnTo>
                    <a:pt x="0" y="301"/>
                  </a:lnTo>
                  <a:lnTo>
                    <a:pt x="0" y="159"/>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1" name="Freeform 145"/>
            <p:cNvSpPr>
              <a:spLocks/>
            </p:cNvSpPr>
            <p:nvPr/>
          </p:nvSpPr>
          <p:spPr bwMode="auto">
            <a:xfrm>
              <a:off x="3526" y="1349"/>
              <a:ext cx="41" cy="1152"/>
            </a:xfrm>
            <a:custGeom>
              <a:avLst/>
              <a:gdLst/>
              <a:ahLst/>
              <a:cxnLst>
                <a:cxn ang="0">
                  <a:pos x="0" y="18"/>
                </a:cxn>
                <a:cxn ang="0">
                  <a:pos x="6" y="16"/>
                </a:cxn>
                <a:cxn ang="0">
                  <a:pos x="9" y="14"/>
                </a:cxn>
                <a:cxn ang="0">
                  <a:pos x="15" y="10"/>
                </a:cxn>
                <a:cxn ang="0">
                  <a:pos x="19" y="8"/>
                </a:cxn>
                <a:cxn ang="0">
                  <a:pos x="25" y="6"/>
                </a:cxn>
                <a:cxn ang="0">
                  <a:pos x="29" y="4"/>
                </a:cxn>
                <a:cxn ang="0">
                  <a:pos x="34" y="2"/>
                </a:cxn>
                <a:cxn ang="0">
                  <a:pos x="40" y="0"/>
                </a:cxn>
                <a:cxn ang="0">
                  <a:pos x="40" y="142"/>
                </a:cxn>
                <a:cxn ang="0">
                  <a:pos x="40" y="284"/>
                </a:cxn>
                <a:cxn ang="0">
                  <a:pos x="40" y="425"/>
                </a:cxn>
                <a:cxn ang="0">
                  <a:pos x="40" y="567"/>
                </a:cxn>
                <a:cxn ang="0">
                  <a:pos x="40" y="709"/>
                </a:cxn>
                <a:cxn ang="0">
                  <a:pos x="40" y="851"/>
                </a:cxn>
                <a:cxn ang="0">
                  <a:pos x="40" y="992"/>
                </a:cxn>
                <a:cxn ang="0">
                  <a:pos x="40" y="1134"/>
                </a:cxn>
                <a:cxn ang="0">
                  <a:pos x="34" y="1136"/>
                </a:cxn>
                <a:cxn ang="0">
                  <a:pos x="29" y="1138"/>
                </a:cxn>
                <a:cxn ang="0">
                  <a:pos x="25" y="1142"/>
                </a:cxn>
                <a:cxn ang="0">
                  <a:pos x="19" y="1143"/>
                </a:cxn>
                <a:cxn ang="0">
                  <a:pos x="15" y="1145"/>
                </a:cxn>
                <a:cxn ang="0">
                  <a:pos x="9" y="1147"/>
                </a:cxn>
                <a:cxn ang="0">
                  <a:pos x="6" y="1149"/>
                </a:cxn>
                <a:cxn ang="0">
                  <a:pos x="0" y="1151"/>
                </a:cxn>
                <a:cxn ang="0">
                  <a:pos x="0" y="1009"/>
                </a:cxn>
                <a:cxn ang="0">
                  <a:pos x="0" y="868"/>
                </a:cxn>
                <a:cxn ang="0">
                  <a:pos x="0" y="726"/>
                </a:cxn>
                <a:cxn ang="0">
                  <a:pos x="0" y="584"/>
                </a:cxn>
                <a:cxn ang="0">
                  <a:pos x="0" y="443"/>
                </a:cxn>
                <a:cxn ang="0">
                  <a:pos x="0" y="301"/>
                </a:cxn>
                <a:cxn ang="0">
                  <a:pos x="0" y="159"/>
                </a:cxn>
                <a:cxn ang="0">
                  <a:pos x="0" y="18"/>
                </a:cxn>
              </a:cxnLst>
              <a:rect l="0" t="0" r="r" b="b"/>
              <a:pathLst>
                <a:path w="41" h="1152">
                  <a:moveTo>
                    <a:pt x="0" y="18"/>
                  </a:moveTo>
                  <a:lnTo>
                    <a:pt x="6" y="16"/>
                  </a:lnTo>
                  <a:lnTo>
                    <a:pt x="9" y="14"/>
                  </a:lnTo>
                  <a:lnTo>
                    <a:pt x="15" y="10"/>
                  </a:lnTo>
                  <a:lnTo>
                    <a:pt x="19" y="8"/>
                  </a:lnTo>
                  <a:lnTo>
                    <a:pt x="25" y="6"/>
                  </a:lnTo>
                  <a:lnTo>
                    <a:pt x="29" y="4"/>
                  </a:lnTo>
                  <a:lnTo>
                    <a:pt x="34" y="2"/>
                  </a:lnTo>
                  <a:lnTo>
                    <a:pt x="40" y="0"/>
                  </a:lnTo>
                  <a:lnTo>
                    <a:pt x="40" y="142"/>
                  </a:lnTo>
                  <a:lnTo>
                    <a:pt x="40" y="284"/>
                  </a:lnTo>
                  <a:lnTo>
                    <a:pt x="40" y="425"/>
                  </a:lnTo>
                  <a:lnTo>
                    <a:pt x="40" y="567"/>
                  </a:lnTo>
                  <a:lnTo>
                    <a:pt x="40" y="709"/>
                  </a:lnTo>
                  <a:lnTo>
                    <a:pt x="40" y="851"/>
                  </a:lnTo>
                  <a:lnTo>
                    <a:pt x="40" y="992"/>
                  </a:lnTo>
                  <a:lnTo>
                    <a:pt x="40" y="1134"/>
                  </a:lnTo>
                  <a:lnTo>
                    <a:pt x="34" y="1136"/>
                  </a:lnTo>
                  <a:lnTo>
                    <a:pt x="29" y="1138"/>
                  </a:lnTo>
                  <a:lnTo>
                    <a:pt x="25" y="1142"/>
                  </a:lnTo>
                  <a:lnTo>
                    <a:pt x="19" y="1143"/>
                  </a:lnTo>
                  <a:lnTo>
                    <a:pt x="15" y="1145"/>
                  </a:lnTo>
                  <a:lnTo>
                    <a:pt x="9" y="1147"/>
                  </a:lnTo>
                  <a:lnTo>
                    <a:pt x="6" y="1149"/>
                  </a:lnTo>
                  <a:lnTo>
                    <a:pt x="0" y="1151"/>
                  </a:lnTo>
                  <a:lnTo>
                    <a:pt x="0" y="1009"/>
                  </a:lnTo>
                  <a:lnTo>
                    <a:pt x="0" y="868"/>
                  </a:lnTo>
                  <a:lnTo>
                    <a:pt x="0" y="726"/>
                  </a:lnTo>
                  <a:lnTo>
                    <a:pt x="0" y="584"/>
                  </a:lnTo>
                  <a:lnTo>
                    <a:pt x="0" y="443"/>
                  </a:lnTo>
                  <a:lnTo>
                    <a:pt x="0" y="301"/>
                  </a:lnTo>
                  <a:lnTo>
                    <a:pt x="0" y="159"/>
                  </a:lnTo>
                  <a:lnTo>
                    <a:pt x="0" y="18"/>
                  </a:lnTo>
                </a:path>
              </a:pathLst>
            </a:custGeom>
            <a:solidFill>
              <a:schemeClr val="hlink"/>
            </a:solidFill>
            <a:ln w="9525" cap="rnd">
              <a:noFill/>
              <a:round/>
              <a:headEnd type="none" w="sm" len="sm"/>
              <a:tailEnd type="none" w="sm" len="sm"/>
            </a:ln>
            <a:effectLst/>
          </p:spPr>
          <p:txBody>
            <a:bodyPr/>
            <a:lstStyle/>
            <a:p>
              <a:endParaRPr lang="en-US"/>
            </a:p>
          </p:txBody>
        </p:sp>
        <p:sp>
          <p:nvSpPr>
            <p:cNvPr id="45202" name="Freeform 146"/>
            <p:cNvSpPr>
              <a:spLocks/>
            </p:cNvSpPr>
            <p:nvPr/>
          </p:nvSpPr>
          <p:spPr bwMode="auto">
            <a:xfrm>
              <a:off x="3474" y="1367"/>
              <a:ext cx="39" cy="1153"/>
            </a:xfrm>
            <a:custGeom>
              <a:avLst/>
              <a:gdLst/>
              <a:ahLst/>
              <a:cxnLst>
                <a:cxn ang="0">
                  <a:pos x="0" y="19"/>
                </a:cxn>
                <a:cxn ang="0">
                  <a:pos x="4" y="17"/>
                </a:cxn>
                <a:cxn ang="0">
                  <a:pos x="10" y="13"/>
                </a:cxn>
                <a:cxn ang="0">
                  <a:pos x="14" y="11"/>
                </a:cxn>
                <a:cxn ang="0">
                  <a:pos x="19" y="9"/>
                </a:cxn>
                <a:cxn ang="0">
                  <a:pos x="25" y="7"/>
                </a:cxn>
                <a:cxn ang="0">
                  <a:pos x="29" y="5"/>
                </a:cxn>
                <a:cxn ang="0">
                  <a:pos x="35" y="2"/>
                </a:cxn>
                <a:cxn ang="0">
                  <a:pos x="38" y="0"/>
                </a:cxn>
                <a:cxn ang="0">
                  <a:pos x="38" y="141"/>
                </a:cxn>
                <a:cxn ang="0">
                  <a:pos x="38" y="283"/>
                </a:cxn>
                <a:cxn ang="0">
                  <a:pos x="38" y="425"/>
                </a:cxn>
                <a:cxn ang="0">
                  <a:pos x="38" y="568"/>
                </a:cxn>
                <a:cxn ang="0">
                  <a:pos x="38" y="710"/>
                </a:cxn>
                <a:cxn ang="0">
                  <a:pos x="38" y="852"/>
                </a:cxn>
                <a:cxn ang="0">
                  <a:pos x="38" y="993"/>
                </a:cxn>
                <a:cxn ang="0">
                  <a:pos x="38" y="1135"/>
                </a:cxn>
                <a:cxn ang="0">
                  <a:pos x="35" y="1137"/>
                </a:cxn>
                <a:cxn ang="0">
                  <a:pos x="29" y="1139"/>
                </a:cxn>
                <a:cxn ang="0">
                  <a:pos x="25" y="1141"/>
                </a:cxn>
                <a:cxn ang="0">
                  <a:pos x="19" y="1145"/>
                </a:cxn>
                <a:cxn ang="0">
                  <a:pos x="14" y="1147"/>
                </a:cxn>
                <a:cxn ang="0">
                  <a:pos x="10" y="1148"/>
                </a:cxn>
                <a:cxn ang="0">
                  <a:pos x="4" y="1150"/>
                </a:cxn>
                <a:cxn ang="0">
                  <a:pos x="0" y="1152"/>
                </a:cxn>
                <a:cxn ang="0">
                  <a:pos x="0" y="1011"/>
                </a:cxn>
                <a:cxn ang="0">
                  <a:pos x="0" y="869"/>
                </a:cxn>
                <a:cxn ang="0">
                  <a:pos x="0" y="727"/>
                </a:cxn>
                <a:cxn ang="0">
                  <a:pos x="0" y="586"/>
                </a:cxn>
                <a:cxn ang="0">
                  <a:pos x="0" y="444"/>
                </a:cxn>
                <a:cxn ang="0">
                  <a:pos x="0" y="302"/>
                </a:cxn>
                <a:cxn ang="0">
                  <a:pos x="0" y="160"/>
                </a:cxn>
                <a:cxn ang="0">
                  <a:pos x="0" y="19"/>
                </a:cxn>
              </a:cxnLst>
              <a:rect l="0" t="0" r="r" b="b"/>
              <a:pathLst>
                <a:path w="39" h="1153">
                  <a:moveTo>
                    <a:pt x="0" y="19"/>
                  </a:moveTo>
                  <a:lnTo>
                    <a:pt x="4" y="17"/>
                  </a:lnTo>
                  <a:lnTo>
                    <a:pt x="10" y="13"/>
                  </a:lnTo>
                  <a:lnTo>
                    <a:pt x="14" y="11"/>
                  </a:lnTo>
                  <a:lnTo>
                    <a:pt x="19" y="9"/>
                  </a:lnTo>
                  <a:lnTo>
                    <a:pt x="25" y="7"/>
                  </a:lnTo>
                  <a:lnTo>
                    <a:pt x="29" y="5"/>
                  </a:lnTo>
                  <a:lnTo>
                    <a:pt x="35" y="2"/>
                  </a:lnTo>
                  <a:lnTo>
                    <a:pt x="38" y="0"/>
                  </a:lnTo>
                  <a:lnTo>
                    <a:pt x="38" y="141"/>
                  </a:lnTo>
                  <a:lnTo>
                    <a:pt x="38" y="283"/>
                  </a:lnTo>
                  <a:lnTo>
                    <a:pt x="38" y="425"/>
                  </a:lnTo>
                  <a:lnTo>
                    <a:pt x="38" y="568"/>
                  </a:lnTo>
                  <a:lnTo>
                    <a:pt x="38" y="710"/>
                  </a:lnTo>
                  <a:lnTo>
                    <a:pt x="38" y="852"/>
                  </a:lnTo>
                  <a:lnTo>
                    <a:pt x="38" y="993"/>
                  </a:lnTo>
                  <a:lnTo>
                    <a:pt x="38" y="1135"/>
                  </a:lnTo>
                  <a:lnTo>
                    <a:pt x="35" y="1137"/>
                  </a:lnTo>
                  <a:lnTo>
                    <a:pt x="29" y="1139"/>
                  </a:lnTo>
                  <a:lnTo>
                    <a:pt x="25" y="1141"/>
                  </a:lnTo>
                  <a:lnTo>
                    <a:pt x="19" y="1145"/>
                  </a:lnTo>
                  <a:lnTo>
                    <a:pt x="14" y="1147"/>
                  </a:lnTo>
                  <a:lnTo>
                    <a:pt x="10" y="1148"/>
                  </a:lnTo>
                  <a:lnTo>
                    <a:pt x="4" y="1150"/>
                  </a:lnTo>
                  <a:lnTo>
                    <a:pt x="0" y="1152"/>
                  </a:lnTo>
                  <a:lnTo>
                    <a:pt x="0" y="1011"/>
                  </a:lnTo>
                  <a:lnTo>
                    <a:pt x="0" y="869"/>
                  </a:lnTo>
                  <a:lnTo>
                    <a:pt x="0" y="727"/>
                  </a:lnTo>
                  <a:lnTo>
                    <a:pt x="0" y="586"/>
                  </a:lnTo>
                  <a:lnTo>
                    <a:pt x="0" y="444"/>
                  </a:lnTo>
                  <a:lnTo>
                    <a:pt x="0" y="302"/>
                  </a:lnTo>
                  <a:lnTo>
                    <a:pt x="0" y="160"/>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203" name="Freeform 147"/>
            <p:cNvSpPr>
              <a:spLocks/>
            </p:cNvSpPr>
            <p:nvPr/>
          </p:nvSpPr>
          <p:spPr bwMode="auto">
            <a:xfrm>
              <a:off x="3420" y="1386"/>
              <a:ext cx="42" cy="1153"/>
            </a:xfrm>
            <a:custGeom>
              <a:avLst/>
              <a:gdLst/>
              <a:ahLst/>
              <a:cxnLst>
                <a:cxn ang="0">
                  <a:pos x="0" y="19"/>
                </a:cxn>
                <a:cxn ang="0">
                  <a:pos x="6" y="15"/>
                </a:cxn>
                <a:cxn ang="0">
                  <a:pos x="10" y="13"/>
                </a:cxn>
                <a:cxn ang="0">
                  <a:pos x="16" y="11"/>
                </a:cxn>
                <a:cxn ang="0">
                  <a:pos x="22" y="9"/>
                </a:cxn>
                <a:cxn ang="0">
                  <a:pos x="25" y="7"/>
                </a:cxn>
                <a:cxn ang="0">
                  <a:pos x="31" y="4"/>
                </a:cxn>
                <a:cxn ang="0">
                  <a:pos x="35" y="2"/>
                </a:cxn>
                <a:cxn ang="0">
                  <a:pos x="41" y="0"/>
                </a:cxn>
                <a:cxn ang="0">
                  <a:pos x="41" y="141"/>
                </a:cxn>
                <a:cxn ang="0">
                  <a:pos x="41" y="283"/>
                </a:cxn>
                <a:cxn ang="0">
                  <a:pos x="41" y="425"/>
                </a:cxn>
                <a:cxn ang="0">
                  <a:pos x="41" y="567"/>
                </a:cxn>
                <a:cxn ang="0">
                  <a:pos x="41" y="708"/>
                </a:cxn>
                <a:cxn ang="0">
                  <a:pos x="41" y="850"/>
                </a:cxn>
                <a:cxn ang="0">
                  <a:pos x="41" y="994"/>
                </a:cxn>
                <a:cxn ang="0">
                  <a:pos x="41" y="1135"/>
                </a:cxn>
                <a:cxn ang="0">
                  <a:pos x="35" y="1137"/>
                </a:cxn>
                <a:cxn ang="0">
                  <a:pos x="31" y="1139"/>
                </a:cxn>
                <a:cxn ang="0">
                  <a:pos x="25" y="1141"/>
                </a:cxn>
                <a:cxn ang="0">
                  <a:pos x="22" y="1143"/>
                </a:cxn>
                <a:cxn ang="0">
                  <a:pos x="16" y="1145"/>
                </a:cxn>
                <a:cxn ang="0">
                  <a:pos x="10" y="1149"/>
                </a:cxn>
                <a:cxn ang="0">
                  <a:pos x="6" y="1151"/>
                </a:cxn>
                <a:cxn ang="0">
                  <a:pos x="0" y="1152"/>
                </a:cxn>
                <a:cxn ang="0">
                  <a:pos x="0" y="1011"/>
                </a:cxn>
                <a:cxn ang="0">
                  <a:pos x="0" y="869"/>
                </a:cxn>
                <a:cxn ang="0">
                  <a:pos x="0" y="727"/>
                </a:cxn>
                <a:cxn ang="0">
                  <a:pos x="0" y="586"/>
                </a:cxn>
                <a:cxn ang="0">
                  <a:pos x="0" y="444"/>
                </a:cxn>
                <a:cxn ang="0">
                  <a:pos x="0" y="302"/>
                </a:cxn>
                <a:cxn ang="0">
                  <a:pos x="0" y="161"/>
                </a:cxn>
                <a:cxn ang="0">
                  <a:pos x="0" y="19"/>
                </a:cxn>
              </a:cxnLst>
              <a:rect l="0" t="0" r="r" b="b"/>
              <a:pathLst>
                <a:path w="42" h="1153">
                  <a:moveTo>
                    <a:pt x="0" y="19"/>
                  </a:moveTo>
                  <a:lnTo>
                    <a:pt x="6" y="15"/>
                  </a:lnTo>
                  <a:lnTo>
                    <a:pt x="10" y="13"/>
                  </a:lnTo>
                  <a:lnTo>
                    <a:pt x="16" y="11"/>
                  </a:lnTo>
                  <a:lnTo>
                    <a:pt x="22" y="9"/>
                  </a:lnTo>
                  <a:lnTo>
                    <a:pt x="25" y="7"/>
                  </a:lnTo>
                  <a:lnTo>
                    <a:pt x="31" y="4"/>
                  </a:lnTo>
                  <a:lnTo>
                    <a:pt x="35" y="2"/>
                  </a:lnTo>
                  <a:lnTo>
                    <a:pt x="41" y="0"/>
                  </a:lnTo>
                  <a:lnTo>
                    <a:pt x="41" y="141"/>
                  </a:lnTo>
                  <a:lnTo>
                    <a:pt x="41" y="283"/>
                  </a:lnTo>
                  <a:lnTo>
                    <a:pt x="41" y="425"/>
                  </a:lnTo>
                  <a:lnTo>
                    <a:pt x="41" y="567"/>
                  </a:lnTo>
                  <a:lnTo>
                    <a:pt x="41" y="708"/>
                  </a:lnTo>
                  <a:lnTo>
                    <a:pt x="41" y="850"/>
                  </a:lnTo>
                  <a:lnTo>
                    <a:pt x="41" y="994"/>
                  </a:lnTo>
                  <a:lnTo>
                    <a:pt x="41" y="1135"/>
                  </a:lnTo>
                  <a:lnTo>
                    <a:pt x="35" y="1137"/>
                  </a:lnTo>
                  <a:lnTo>
                    <a:pt x="31" y="1139"/>
                  </a:lnTo>
                  <a:lnTo>
                    <a:pt x="25" y="1141"/>
                  </a:lnTo>
                  <a:lnTo>
                    <a:pt x="22" y="1143"/>
                  </a:lnTo>
                  <a:lnTo>
                    <a:pt x="16" y="1145"/>
                  </a:lnTo>
                  <a:lnTo>
                    <a:pt x="10" y="1149"/>
                  </a:lnTo>
                  <a:lnTo>
                    <a:pt x="6" y="1151"/>
                  </a:lnTo>
                  <a:lnTo>
                    <a:pt x="0" y="1152"/>
                  </a:lnTo>
                  <a:lnTo>
                    <a:pt x="0" y="1011"/>
                  </a:lnTo>
                  <a:lnTo>
                    <a:pt x="0" y="869"/>
                  </a:lnTo>
                  <a:lnTo>
                    <a:pt x="0" y="727"/>
                  </a:lnTo>
                  <a:lnTo>
                    <a:pt x="0" y="586"/>
                  </a:lnTo>
                  <a:lnTo>
                    <a:pt x="0" y="444"/>
                  </a:lnTo>
                  <a:lnTo>
                    <a:pt x="0" y="302"/>
                  </a:lnTo>
                  <a:lnTo>
                    <a:pt x="0" y="161"/>
                  </a:lnTo>
                  <a:lnTo>
                    <a:pt x="0" y="19"/>
                  </a:lnTo>
                </a:path>
              </a:pathLst>
            </a:custGeom>
            <a:solidFill>
              <a:schemeClr val="hlink"/>
            </a:solidFill>
            <a:ln w="9525" cap="rnd">
              <a:noFill/>
              <a:round/>
              <a:headEnd type="none" w="sm" len="sm"/>
              <a:tailEnd type="none" w="sm" len="sm"/>
            </a:ln>
            <a:effectLst/>
          </p:spPr>
          <p:txBody>
            <a:bodyPr/>
            <a:lstStyle/>
            <a:p>
              <a:endParaRPr lang="en-US"/>
            </a:p>
          </p:txBody>
        </p:sp>
        <p:sp>
          <p:nvSpPr>
            <p:cNvPr id="45204" name="Freeform 148"/>
            <p:cNvSpPr>
              <a:spLocks/>
            </p:cNvSpPr>
            <p:nvPr/>
          </p:nvSpPr>
          <p:spPr bwMode="auto">
            <a:xfrm>
              <a:off x="3369" y="1405"/>
              <a:ext cx="39" cy="1154"/>
            </a:xfrm>
            <a:custGeom>
              <a:avLst/>
              <a:gdLst/>
              <a:ahLst/>
              <a:cxnLst>
                <a:cxn ang="0">
                  <a:pos x="0" y="17"/>
                </a:cxn>
                <a:cxn ang="0">
                  <a:pos x="38" y="0"/>
                </a:cxn>
                <a:cxn ang="0">
                  <a:pos x="38" y="1133"/>
                </a:cxn>
                <a:cxn ang="0">
                  <a:pos x="0" y="1153"/>
                </a:cxn>
                <a:cxn ang="0">
                  <a:pos x="0" y="17"/>
                </a:cxn>
              </a:cxnLst>
              <a:rect l="0" t="0" r="r" b="b"/>
              <a:pathLst>
                <a:path w="39" h="1154">
                  <a:moveTo>
                    <a:pt x="0" y="17"/>
                  </a:moveTo>
                  <a:lnTo>
                    <a:pt x="38" y="0"/>
                  </a:lnTo>
                  <a:lnTo>
                    <a:pt x="38" y="1133"/>
                  </a:lnTo>
                  <a:lnTo>
                    <a:pt x="0" y="1153"/>
                  </a:lnTo>
                  <a:lnTo>
                    <a:pt x="0" y="17"/>
                  </a:lnTo>
                </a:path>
              </a:pathLst>
            </a:custGeom>
            <a:solidFill>
              <a:schemeClr val="hlink"/>
            </a:solidFill>
            <a:ln w="9525" cap="rnd">
              <a:noFill/>
              <a:round/>
              <a:headEnd type="none" w="sm" len="sm"/>
              <a:tailEnd type="none" w="sm" len="sm"/>
            </a:ln>
            <a:effectLst/>
          </p:spPr>
          <p:txBody>
            <a:bodyPr/>
            <a:lstStyle/>
            <a:p>
              <a:endParaRPr lang="en-US"/>
            </a:p>
          </p:txBody>
        </p:sp>
        <p:sp>
          <p:nvSpPr>
            <p:cNvPr id="45205" name="Freeform 149"/>
            <p:cNvSpPr>
              <a:spLocks/>
            </p:cNvSpPr>
            <p:nvPr/>
          </p:nvSpPr>
          <p:spPr bwMode="auto">
            <a:xfrm>
              <a:off x="3365" y="1273"/>
              <a:ext cx="411" cy="202"/>
            </a:xfrm>
            <a:custGeom>
              <a:avLst/>
              <a:gdLst/>
              <a:ahLst/>
              <a:cxnLst>
                <a:cxn ang="0">
                  <a:pos x="0" y="143"/>
                </a:cxn>
                <a:cxn ang="0">
                  <a:pos x="410" y="0"/>
                </a:cxn>
                <a:cxn ang="0">
                  <a:pos x="410" y="59"/>
                </a:cxn>
                <a:cxn ang="0">
                  <a:pos x="0" y="201"/>
                </a:cxn>
                <a:cxn ang="0">
                  <a:pos x="0" y="143"/>
                </a:cxn>
              </a:cxnLst>
              <a:rect l="0" t="0" r="r" b="b"/>
              <a:pathLst>
                <a:path w="411" h="202">
                  <a:moveTo>
                    <a:pt x="0" y="143"/>
                  </a:moveTo>
                  <a:lnTo>
                    <a:pt x="410" y="0"/>
                  </a:lnTo>
                  <a:lnTo>
                    <a:pt x="410" y="59"/>
                  </a:lnTo>
                  <a:lnTo>
                    <a:pt x="0" y="201"/>
                  </a:lnTo>
                  <a:lnTo>
                    <a:pt x="0" y="143"/>
                  </a:lnTo>
                </a:path>
              </a:pathLst>
            </a:custGeom>
            <a:solidFill>
              <a:schemeClr val="hlink"/>
            </a:solidFill>
            <a:ln w="9525" cap="rnd">
              <a:noFill/>
              <a:round/>
              <a:headEnd type="none" w="sm" len="sm"/>
              <a:tailEnd type="none" w="sm" len="sm"/>
            </a:ln>
            <a:effectLst/>
          </p:spPr>
          <p:txBody>
            <a:bodyPr/>
            <a:lstStyle/>
            <a:p>
              <a:endParaRPr lang="en-US"/>
            </a:p>
          </p:txBody>
        </p:sp>
        <p:sp>
          <p:nvSpPr>
            <p:cNvPr id="45206" name="Freeform 150"/>
            <p:cNvSpPr>
              <a:spLocks/>
            </p:cNvSpPr>
            <p:nvPr/>
          </p:nvSpPr>
          <p:spPr bwMode="auto">
            <a:xfrm>
              <a:off x="3365" y="1372"/>
              <a:ext cx="411" cy="200"/>
            </a:xfrm>
            <a:custGeom>
              <a:avLst/>
              <a:gdLst/>
              <a:ahLst/>
              <a:cxnLst>
                <a:cxn ang="0">
                  <a:pos x="0" y="142"/>
                </a:cxn>
                <a:cxn ang="0">
                  <a:pos x="52" y="123"/>
                </a:cxn>
                <a:cxn ang="0">
                  <a:pos x="101" y="106"/>
                </a:cxn>
                <a:cxn ang="0">
                  <a:pos x="153" y="88"/>
                </a:cxn>
                <a:cxn ang="0">
                  <a:pos x="205" y="71"/>
                </a:cxn>
                <a:cxn ang="0">
                  <a:pos x="257" y="52"/>
                </a:cxn>
                <a:cxn ang="0">
                  <a:pos x="308" y="35"/>
                </a:cxn>
                <a:cxn ang="0">
                  <a:pos x="360" y="18"/>
                </a:cxn>
                <a:cxn ang="0">
                  <a:pos x="410" y="0"/>
                </a:cxn>
                <a:cxn ang="0">
                  <a:pos x="410" y="6"/>
                </a:cxn>
                <a:cxn ang="0">
                  <a:pos x="410" y="14"/>
                </a:cxn>
                <a:cxn ang="0">
                  <a:pos x="410" y="21"/>
                </a:cxn>
                <a:cxn ang="0">
                  <a:pos x="410" y="29"/>
                </a:cxn>
                <a:cxn ang="0">
                  <a:pos x="410" y="35"/>
                </a:cxn>
                <a:cxn ang="0">
                  <a:pos x="410" y="42"/>
                </a:cxn>
                <a:cxn ang="0">
                  <a:pos x="410" y="50"/>
                </a:cxn>
                <a:cxn ang="0">
                  <a:pos x="410" y="58"/>
                </a:cxn>
                <a:cxn ang="0">
                  <a:pos x="360" y="75"/>
                </a:cxn>
                <a:cxn ang="0">
                  <a:pos x="308" y="92"/>
                </a:cxn>
                <a:cxn ang="0">
                  <a:pos x="257" y="109"/>
                </a:cxn>
                <a:cxn ang="0">
                  <a:pos x="205" y="129"/>
                </a:cxn>
                <a:cxn ang="0">
                  <a:pos x="153" y="146"/>
                </a:cxn>
                <a:cxn ang="0">
                  <a:pos x="101" y="163"/>
                </a:cxn>
                <a:cxn ang="0">
                  <a:pos x="52" y="182"/>
                </a:cxn>
                <a:cxn ang="0">
                  <a:pos x="0" y="199"/>
                </a:cxn>
                <a:cxn ang="0">
                  <a:pos x="0" y="192"/>
                </a:cxn>
                <a:cxn ang="0">
                  <a:pos x="0" y="184"/>
                </a:cxn>
                <a:cxn ang="0">
                  <a:pos x="0" y="178"/>
                </a:cxn>
                <a:cxn ang="0">
                  <a:pos x="0" y="171"/>
                </a:cxn>
                <a:cxn ang="0">
                  <a:pos x="0" y="163"/>
                </a:cxn>
                <a:cxn ang="0">
                  <a:pos x="0" y="155"/>
                </a:cxn>
                <a:cxn ang="0">
                  <a:pos x="0" y="150"/>
                </a:cxn>
                <a:cxn ang="0">
                  <a:pos x="0" y="142"/>
                </a:cxn>
              </a:cxnLst>
              <a:rect l="0" t="0" r="r" b="b"/>
              <a:pathLst>
                <a:path w="411" h="200">
                  <a:moveTo>
                    <a:pt x="0" y="142"/>
                  </a:moveTo>
                  <a:lnTo>
                    <a:pt x="52" y="123"/>
                  </a:lnTo>
                  <a:lnTo>
                    <a:pt x="101" y="106"/>
                  </a:lnTo>
                  <a:lnTo>
                    <a:pt x="153" y="88"/>
                  </a:lnTo>
                  <a:lnTo>
                    <a:pt x="205" y="71"/>
                  </a:lnTo>
                  <a:lnTo>
                    <a:pt x="257" y="52"/>
                  </a:lnTo>
                  <a:lnTo>
                    <a:pt x="308" y="35"/>
                  </a:lnTo>
                  <a:lnTo>
                    <a:pt x="360" y="18"/>
                  </a:lnTo>
                  <a:lnTo>
                    <a:pt x="410" y="0"/>
                  </a:lnTo>
                  <a:lnTo>
                    <a:pt x="410" y="6"/>
                  </a:lnTo>
                  <a:lnTo>
                    <a:pt x="410" y="14"/>
                  </a:lnTo>
                  <a:lnTo>
                    <a:pt x="410" y="21"/>
                  </a:lnTo>
                  <a:lnTo>
                    <a:pt x="410" y="29"/>
                  </a:lnTo>
                  <a:lnTo>
                    <a:pt x="410" y="35"/>
                  </a:lnTo>
                  <a:lnTo>
                    <a:pt x="410" y="42"/>
                  </a:lnTo>
                  <a:lnTo>
                    <a:pt x="410" y="50"/>
                  </a:lnTo>
                  <a:lnTo>
                    <a:pt x="410" y="58"/>
                  </a:lnTo>
                  <a:lnTo>
                    <a:pt x="360" y="75"/>
                  </a:lnTo>
                  <a:lnTo>
                    <a:pt x="308" y="92"/>
                  </a:lnTo>
                  <a:lnTo>
                    <a:pt x="257" y="109"/>
                  </a:lnTo>
                  <a:lnTo>
                    <a:pt x="205" y="129"/>
                  </a:lnTo>
                  <a:lnTo>
                    <a:pt x="153" y="146"/>
                  </a:lnTo>
                  <a:lnTo>
                    <a:pt x="101" y="163"/>
                  </a:lnTo>
                  <a:lnTo>
                    <a:pt x="52" y="182"/>
                  </a:lnTo>
                  <a:lnTo>
                    <a:pt x="0" y="199"/>
                  </a:lnTo>
                  <a:lnTo>
                    <a:pt x="0" y="192"/>
                  </a:lnTo>
                  <a:lnTo>
                    <a:pt x="0" y="184"/>
                  </a:lnTo>
                  <a:lnTo>
                    <a:pt x="0" y="178"/>
                  </a:lnTo>
                  <a:lnTo>
                    <a:pt x="0" y="171"/>
                  </a:lnTo>
                  <a:lnTo>
                    <a:pt x="0" y="163"/>
                  </a:lnTo>
                  <a:lnTo>
                    <a:pt x="0" y="155"/>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07" name="Freeform 151"/>
            <p:cNvSpPr>
              <a:spLocks/>
            </p:cNvSpPr>
            <p:nvPr/>
          </p:nvSpPr>
          <p:spPr bwMode="auto">
            <a:xfrm>
              <a:off x="3365" y="1470"/>
              <a:ext cx="411" cy="200"/>
            </a:xfrm>
            <a:custGeom>
              <a:avLst/>
              <a:gdLst/>
              <a:ahLst/>
              <a:cxnLst>
                <a:cxn ang="0">
                  <a:pos x="0" y="142"/>
                </a:cxn>
                <a:cxn ang="0">
                  <a:pos x="52" y="124"/>
                </a:cxn>
                <a:cxn ang="0">
                  <a:pos x="101" y="105"/>
                </a:cxn>
                <a:cxn ang="0">
                  <a:pos x="153" y="88"/>
                </a:cxn>
                <a:cxn ang="0">
                  <a:pos x="205" y="71"/>
                </a:cxn>
                <a:cxn ang="0">
                  <a:pos x="257" y="52"/>
                </a:cxn>
                <a:cxn ang="0">
                  <a:pos x="308" y="34"/>
                </a:cxn>
                <a:cxn ang="0">
                  <a:pos x="360" y="17"/>
                </a:cxn>
                <a:cxn ang="0">
                  <a:pos x="410" y="0"/>
                </a:cxn>
                <a:cxn ang="0">
                  <a:pos x="410" y="6"/>
                </a:cxn>
                <a:cxn ang="0">
                  <a:pos x="410" y="13"/>
                </a:cxn>
                <a:cxn ang="0">
                  <a:pos x="410" y="21"/>
                </a:cxn>
                <a:cxn ang="0">
                  <a:pos x="410" y="29"/>
                </a:cxn>
                <a:cxn ang="0">
                  <a:pos x="410" y="34"/>
                </a:cxn>
                <a:cxn ang="0">
                  <a:pos x="410" y="42"/>
                </a:cxn>
                <a:cxn ang="0">
                  <a:pos x="410" y="50"/>
                </a:cxn>
                <a:cxn ang="0">
                  <a:pos x="410" y="57"/>
                </a:cxn>
                <a:cxn ang="0">
                  <a:pos x="360" y="75"/>
                </a:cxn>
                <a:cxn ang="0">
                  <a:pos x="308" y="92"/>
                </a:cxn>
                <a:cxn ang="0">
                  <a:pos x="257" y="111"/>
                </a:cxn>
                <a:cxn ang="0">
                  <a:pos x="205" y="128"/>
                </a:cxn>
                <a:cxn ang="0">
                  <a:pos x="153" y="146"/>
                </a:cxn>
                <a:cxn ang="0">
                  <a:pos x="101" y="163"/>
                </a:cxn>
                <a:cxn ang="0">
                  <a:pos x="52" y="182"/>
                </a:cxn>
                <a:cxn ang="0">
                  <a:pos x="0" y="199"/>
                </a:cxn>
                <a:cxn ang="0">
                  <a:pos x="0" y="191"/>
                </a:cxn>
                <a:cxn ang="0">
                  <a:pos x="0" y="184"/>
                </a:cxn>
                <a:cxn ang="0">
                  <a:pos x="0" y="178"/>
                </a:cxn>
                <a:cxn ang="0">
                  <a:pos x="0" y="170"/>
                </a:cxn>
                <a:cxn ang="0">
                  <a:pos x="0" y="163"/>
                </a:cxn>
                <a:cxn ang="0">
                  <a:pos x="0" y="155"/>
                </a:cxn>
                <a:cxn ang="0">
                  <a:pos x="0" y="149"/>
                </a:cxn>
                <a:cxn ang="0">
                  <a:pos x="0" y="142"/>
                </a:cxn>
              </a:cxnLst>
              <a:rect l="0" t="0" r="r" b="b"/>
              <a:pathLst>
                <a:path w="411" h="200">
                  <a:moveTo>
                    <a:pt x="0" y="142"/>
                  </a:moveTo>
                  <a:lnTo>
                    <a:pt x="52" y="124"/>
                  </a:lnTo>
                  <a:lnTo>
                    <a:pt x="101" y="105"/>
                  </a:lnTo>
                  <a:lnTo>
                    <a:pt x="153" y="88"/>
                  </a:lnTo>
                  <a:lnTo>
                    <a:pt x="205" y="71"/>
                  </a:lnTo>
                  <a:lnTo>
                    <a:pt x="257" y="52"/>
                  </a:lnTo>
                  <a:lnTo>
                    <a:pt x="308" y="34"/>
                  </a:lnTo>
                  <a:lnTo>
                    <a:pt x="360" y="17"/>
                  </a:lnTo>
                  <a:lnTo>
                    <a:pt x="410" y="0"/>
                  </a:lnTo>
                  <a:lnTo>
                    <a:pt x="410" y="6"/>
                  </a:lnTo>
                  <a:lnTo>
                    <a:pt x="410" y="13"/>
                  </a:lnTo>
                  <a:lnTo>
                    <a:pt x="410" y="21"/>
                  </a:lnTo>
                  <a:lnTo>
                    <a:pt x="410" y="29"/>
                  </a:lnTo>
                  <a:lnTo>
                    <a:pt x="410" y="34"/>
                  </a:lnTo>
                  <a:lnTo>
                    <a:pt x="410" y="42"/>
                  </a:lnTo>
                  <a:lnTo>
                    <a:pt x="410" y="50"/>
                  </a:lnTo>
                  <a:lnTo>
                    <a:pt x="410" y="57"/>
                  </a:lnTo>
                  <a:lnTo>
                    <a:pt x="360" y="75"/>
                  </a:lnTo>
                  <a:lnTo>
                    <a:pt x="308" y="92"/>
                  </a:lnTo>
                  <a:lnTo>
                    <a:pt x="257" y="111"/>
                  </a:lnTo>
                  <a:lnTo>
                    <a:pt x="205" y="128"/>
                  </a:lnTo>
                  <a:lnTo>
                    <a:pt x="153" y="146"/>
                  </a:lnTo>
                  <a:lnTo>
                    <a:pt x="101" y="163"/>
                  </a:lnTo>
                  <a:lnTo>
                    <a:pt x="52" y="182"/>
                  </a:lnTo>
                  <a:lnTo>
                    <a:pt x="0" y="199"/>
                  </a:lnTo>
                  <a:lnTo>
                    <a:pt x="0" y="191"/>
                  </a:lnTo>
                  <a:lnTo>
                    <a:pt x="0" y="184"/>
                  </a:lnTo>
                  <a:lnTo>
                    <a:pt x="0" y="178"/>
                  </a:lnTo>
                  <a:lnTo>
                    <a:pt x="0" y="170"/>
                  </a:lnTo>
                  <a:lnTo>
                    <a:pt x="0" y="163"/>
                  </a:lnTo>
                  <a:lnTo>
                    <a:pt x="0" y="155"/>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08" name="Freeform 152"/>
            <p:cNvSpPr>
              <a:spLocks/>
            </p:cNvSpPr>
            <p:nvPr/>
          </p:nvSpPr>
          <p:spPr bwMode="auto">
            <a:xfrm>
              <a:off x="3365" y="1568"/>
              <a:ext cx="411" cy="200"/>
            </a:xfrm>
            <a:custGeom>
              <a:avLst/>
              <a:gdLst/>
              <a:ahLst/>
              <a:cxnLst>
                <a:cxn ang="0">
                  <a:pos x="0" y="141"/>
                </a:cxn>
                <a:cxn ang="0">
                  <a:pos x="52" y="124"/>
                </a:cxn>
                <a:cxn ang="0">
                  <a:pos x="101" y="105"/>
                </a:cxn>
                <a:cxn ang="0">
                  <a:pos x="153" y="88"/>
                </a:cxn>
                <a:cxn ang="0">
                  <a:pos x="205" y="70"/>
                </a:cxn>
                <a:cxn ang="0">
                  <a:pos x="257" y="53"/>
                </a:cxn>
                <a:cxn ang="0">
                  <a:pos x="308" y="34"/>
                </a:cxn>
                <a:cxn ang="0">
                  <a:pos x="360" y="17"/>
                </a:cxn>
                <a:cxn ang="0">
                  <a:pos x="410" y="0"/>
                </a:cxn>
                <a:cxn ang="0">
                  <a:pos x="410" y="7"/>
                </a:cxn>
                <a:cxn ang="0">
                  <a:pos x="410" y="13"/>
                </a:cxn>
                <a:cxn ang="0">
                  <a:pos x="410" y="21"/>
                </a:cxn>
                <a:cxn ang="0">
                  <a:pos x="410" y="28"/>
                </a:cxn>
                <a:cxn ang="0">
                  <a:pos x="410" y="36"/>
                </a:cxn>
                <a:cxn ang="0">
                  <a:pos x="410" y="42"/>
                </a:cxn>
                <a:cxn ang="0">
                  <a:pos x="410" y="49"/>
                </a:cxn>
                <a:cxn ang="0">
                  <a:pos x="410" y="57"/>
                </a:cxn>
                <a:cxn ang="0">
                  <a:pos x="360" y="74"/>
                </a:cxn>
                <a:cxn ang="0">
                  <a:pos x="308" y="92"/>
                </a:cxn>
                <a:cxn ang="0">
                  <a:pos x="257" y="111"/>
                </a:cxn>
                <a:cxn ang="0">
                  <a:pos x="205" y="128"/>
                </a:cxn>
                <a:cxn ang="0">
                  <a:pos x="153" y="145"/>
                </a:cxn>
                <a:cxn ang="0">
                  <a:pos x="101" y="164"/>
                </a:cxn>
                <a:cxn ang="0">
                  <a:pos x="52" y="182"/>
                </a:cxn>
                <a:cxn ang="0">
                  <a:pos x="0" y="199"/>
                </a:cxn>
                <a:cxn ang="0">
                  <a:pos x="0" y="191"/>
                </a:cxn>
                <a:cxn ang="0">
                  <a:pos x="0" y="185"/>
                </a:cxn>
                <a:cxn ang="0">
                  <a:pos x="0" y="178"/>
                </a:cxn>
                <a:cxn ang="0">
                  <a:pos x="0" y="170"/>
                </a:cxn>
                <a:cxn ang="0">
                  <a:pos x="0" y="162"/>
                </a:cxn>
                <a:cxn ang="0">
                  <a:pos x="0" y="157"/>
                </a:cxn>
                <a:cxn ang="0">
                  <a:pos x="0" y="149"/>
                </a:cxn>
                <a:cxn ang="0">
                  <a:pos x="0" y="141"/>
                </a:cxn>
              </a:cxnLst>
              <a:rect l="0" t="0" r="r" b="b"/>
              <a:pathLst>
                <a:path w="411" h="200">
                  <a:moveTo>
                    <a:pt x="0" y="141"/>
                  </a:moveTo>
                  <a:lnTo>
                    <a:pt x="52" y="124"/>
                  </a:lnTo>
                  <a:lnTo>
                    <a:pt x="101" y="105"/>
                  </a:lnTo>
                  <a:lnTo>
                    <a:pt x="153" y="88"/>
                  </a:lnTo>
                  <a:lnTo>
                    <a:pt x="205" y="70"/>
                  </a:lnTo>
                  <a:lnTo>
                    <a:pt x="257" y="53"/>
                  </a:lnTo>
                  <a:lnTo>
                    <a:pt x="308" y="34"/>
                  </a:lnTo>
                  <a:lnTo>
                    <a:pt x="360" y="17"/>
                  </a:lnTo>
                  <a:lnTo>
                    <a:pt x="410" y="0"/>
                  </a:lnTo>
                  <a:lnTo>
                    <a:pt x="410" y="7"/>
                  </a:lnTo>
                  <a:lnTo>
                    <a:pt x="410" y="13"/>
                  </a:lnTo>
                  <a:lnTo>
                    <a:pt x="410" y="21"/>
                  </a:lnTo>
                  <a:lnTo>
                    <a:pt x="410" y="28"/>
                  </a:lnTo>
                  <a:lnTo>
                    <a:pt x="410" y="36"/>
                  </a:lnTo>
                  <a:lnTo>
                    <a:pt x="410" y="42"/>
                  </a:lnTo>
                  <a:lnTo>
                    <a:pt x="410" y="49"/>
                  </a:lnTo>
                  <a:lnTo>
                    <a:pt x="410" y="57"/>
                  </a:lnTo>
                  <a:lnTo>
                    <a:pt x="360" y="74"/>
                  </a:lnTo>
                  <a:lnTo>
                    <a:pt x="308" y="92"/>
                  </a:lnTo>
                  <a:lnTo>
                    <a:pt x="257" y="111"/>
                  </a:lnTo>
                  <a:lnTo>
                    <a:pt x="205" y="128"/>
                  </a:lnTo>
                  <a:lnTo>
                    <a:pt x="153" y="145"/>
                  </a:lnTo>
                  <a:lnTo>
                    <a:pt x="101" y="164"/>
                  </a:lnTo>
                  <a:lnTo>
                    <a:pt x="52" y="182"/>
                  </a:lnTo>
                  <a:lnTo>
                    <a:pt x="0" y="199"/>
                  </a:lnTo>
                  <a:lnTo>
                    <a:pt x="0" y="191"/>
                  </a:lnTo>
                  <a:lnTo>
                    <a:pt x="0" y="185"/>
                  </a:lnTo>
                  <a:lnTo>
                    <a:pt x="0" y="178"/>
                  </a:lnTo>
                  <a:lnTo>
                    <a:pt x="0" y="170"/>
                  </a:lnTo>
                  <a:lnTo>
                    <a:pt x="0" y="162"/>
                  </a:lnTo>
                  <a:lnTo>
                    <a:pt x="0" y="157"/>
                  </a:lnTo>
                  <a:lnTo>
                    <a:pt x="0" y="14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09" name="Freeform 153"/>
            <p:cNvSpPr>
              <a:spLocks/>
            </p:cNvSpPr>
            <p:nvPr/>
          </p:nvSpPr>
          <p:spPr bwMode="auto">
            <a:xfrm>
              <a:off x="3365" y="1665"/>
              <a:ext cx="411" cy="200"/>
            </a:xfrm>
            <a:custGeom>
              <a:avLst/>
              <a:gdLst/>
              <a:ahLst/>
              <a:cxnLst>
                <a:cxn ang="0">
                  <a:pos x="0" y="142"/>
                </a:cxn>
                <a:cxn ang="0">
                  <a:pos x="52" y="125"/>
                </a:cxn>
                <a:cxn ang="0">
                  <a:pos x="101" y="108"/>
                </a:cxn>
                <a:cxn ang="0">
                  <a:pos x="153" y="88"/>
                </a:cxn>
                <a:cxn ang="0">
                  <a:pos x="205" y="71"/>
                </a:cxn>
                <a:cxn ang="0">
                  <a:pos x="257" y="54"/>
                </a:cxn>
                <a:cxn ang="0">
                  <a:pos x="308" y="35"/>
                </a:cxn>
                <a:cxn ang="0">
                  <a:pos x="360" y="18"/>
                </a:cxn>
                <a:cxn ang="0">
                  <a:pos x="410" y="0"/>
                </a:cxn>
                <a:cxn ang="0">
                  <a:pos x="410" y="8"/>
                </a:cxn>
                <a:cxn ang="0">
                  <a:pos x="410" y="14"/>
                </a:cxn>
                <a:cxn ang="0">
                  <a:pos x="410" y="21"/>
                </a:cxn>
                <a:cxn ang="0">
                  <a:pos x="410" y="29"/>
                </a:cxn>
                <a:cxn ang="0">
                  <a:pos x="410" y="37"/>
                </a:cxn>
                <a:cxn ang="0">
                  <a:pos x="410" y="44"/>
                </a:cxn>
                <a:cxn ang="0">
                  <a:pos x="410" y="50"/>
                </a:cxn>
                <a:cxn ang="0">
                  <a:pos x="410" y="58"/>
                </a:cxn>
                <a:cxn ang="0">
                  <a:pos x="360" y="75"/>
                </a:cxn>
                <a:cxn ang="0">
                  <a:pos x="308" y="94"/>
                </a:cxn>
                <a:cxn ang="0">
                  <a:pos x="257" y="111"/>
                </a:cxn>
                <a:cxn ang="0">
                  <a:pos x="205" y="129"/>
                </a:cxn>
                <a:cxn ang="0">
                  <a:pos x="153" y="146"/>
                </a:cxn>
                <a:cxn ang="0">
                  <a:pos x="101" y="165"/>
                </a:cxn>
                <a:cxn ang="0">
                  <a:pos x="52" y="182"/>
                </a:cxn>
                <a:cxn ang="0">
                  <a:pos x="0" y="199"/>
                </a:cxn>
                <a:cxn ang="0">
                  <a:pos x="0" y="192"/>
                </a:cxn>
                <a:cxn ang="0">
                  <a:pos x="0" y="186"/>
                </a:cxn>
                <a:cxn ang="0">
                  <a:pos x="0" y="178"/>
                </a:cxn>
                <a:cxn ang="0">
                  <a:pos x="0" y="171"/>
                </a:cxn>
                <a:cxn ang="0">
                  <a:pos x="0" y="163"/>
                </a:cxn>
                <a:cxn ang="0">
                  <a:pos x="0" y="157"/>
                </a:cxn>
                <a:cxn ang="0">
                  <a:pos x="0" y="150"/>
                </a:cxn>
                <a:cxn ang="0">
                  <a:pos x="0" y="142"/>
                </a:cxn>
              </a:cxnLst>
              <a:rect l="0" t="0" r="r" b="b"/>
              <a:pathLst>
                <a:path w="411" h="200">
                  <a:moveTo>
                    <a:pt x="0" y="142"/>
                  </a:moveTo>
                  <a:lnTo>
                    <a:pt x="52" y="125"/>
                  </a:lnTo>
                  <a:lnTo>
                    <a:pt x="101" y="108"/>
                  </a:lnTo>
                  <a:lnTo>
                    <a:pt x="153" y="88"/>
                  </a:lnTo>
                  <a:lnTo>
                    <a:pt x="205" y="71"/>
                  </a:lnTo>
                  <a:lnTo>
                    <a:pt x="257" y="54"/>
                  </a:lnTo>
                  <a:lnTo>
                    <a:pt x="308" y="35"/>
                  </a:lnTo>
                  <a:lnTo>
                    <a:pt x="360" y="18"/>
                  </a:lnTo>
                  <a:lnTo>
                    <a:pt x="410" y="0"/>
                  </a:lnTo>
                  <a:lnTo>
                    <a:pt x="410" y="8"/>
                  </a:lnTo>
                  <a:lnTo>
                    <a:pt x="410" y="14"/>
                  </a:lnTo>
                  <a:lnTo>
                    <a:pt x="410" y="21"/>
                  </a:lnTo>
                  <a:lnTo>
                    <a:pt x="410" y="29"/>
                  </a:lnTo>
                  <a:lnTo>
                    <a:pt x="410" y="37"/>
                  </a:lnTo>
                  <a:lnTo>
                    <a:pt x="410" y="44"/>
                  </a:lnTo>
                  <a:lnTo>
                    <a:pt x="410" y="50"/>
                  </a:lnTo>
                  <a:lnTo>
                    <a:pt x="410" y="58"/>
                  </a:lnTo>
                  <a:lnTo>
                    <a:pt x="360" y="75"/>
                  </a:lnTo>
                  <a:lnTo>
                    <a:pt x="308" y="94"/>
                  </a:lnTo>
                  <a:lnTo>
                    <a:pt x="257" y="111"/>
                  </a:lnTo>
                  <a:lnTo>
                    <a:pt x="205" y="129"/>
                  </a:lnTo>
                  <a:lnTo>
                    <a:pt x="153" y="146"/>
                  </a:lnTo>
                  <a:lnTo>
                    <a:pt x="101" y="165"/>
                  </a:lnTo>
                  <a:lnTo>
                    <a:pt x="52" y="182"/>
                  </a:lnTo>
                  <a:lnTo>
                    <a:pt x="0" y="199"/>
                  </a:lnTo>
                  <a:lnTo>
                    <a:pt x="0" y="192"/>
                  </a:lnTo>
                  <a:lnTo>
                    <a:pt x="0" y="186"/>
                  </a:lnTo>
                  <a:lnTo>
                    <a:pt x="0" y="178"/>
                  </a:lnTo>
                  <a:lnTo>
                    <a:pt x="0" y="171"/>
                  </a:lnTo>
                  <a:lnTo>
                    <a:pt x="0" y="163"/>
                  </a:lnTo>
                  <a:lnTo>
                    <a:pt x="0" y="157"/>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0" name="Freeform 154"/>
            <p:cNvSpPr>
              <a:spLocks/>
            </p:cNvSpPr>
            <p:nvPr/>
          </p:nvSpPr>
          <p:spPr bwMode="auto">
            <a:xfrm>
              <a:off x="3365" y="1763"/>
              <a:ext cx="411" cy="200"/>
            </a:xfrm>
            <a:custGeom>
              <a:avLst/>
              <a:gdLst/>
              <a:ahLst/>
              <a:cxnLst>
                <a:cxn ang="0">
                  <a:pos x="0" y="142"/>
                </a:cxn>
                <a:cxn ang="0">
                  <a:pos x="52" y="124"/>
                </a:cxn>
                <a:cxn ang="0">
                  <a:pos x="101" y="107"/>
                </a:cxn>
                <a:cxn ang="0">
                  <a:pos x="153" y="88"/>
                </a:cxn>
                <a:cxn ang="0">
                  <a:pos x="205" y="71"/>
                </a:cxn>
                <a:cxn ang="0">
                  <a:pos x="257" y="54"/>
                </a:cxn>
                <a:cxn ang="0">
                  <a:pos x="308" y="36"/>
                </a:cxn>
                <a:cxn ang="0">
                  <a:pos x="360" y="17"/>
                </a:cxn>
                <a:cxn ang="0">
                  <a:pos x="410" y="0"/>
                </a:cxn>
                <a:cxn ang="0">
                  <a:pos x="410" y="8"/>
                </a:cxn>
                <a:cxn ang="0">
                  <a:pos x="410" y="15"/>
                </a:cxn>
                <a:cxn ang="0">
                  <a:pos x="410" y="21"/>
                </a:cxn>
                <a:cxn ang="0">
                  <a:pos x="410" y="29"/>
                </a:cxn>
                <a:cxn ang="0">
                  <a:pos x="410" y="36"/>
                </a:cxn>
                <a:cxn ang="0">
                  <a:pos x="410" y="44"/>
                </a:cxn>
                <a:cxn ang="0">
                  <a:pos x="410" y="50"/>
                </a:cxn>
                <a:cxn ang="0">
                  <a:pos x="410" y="57"/>
                </a:cxn>
                <a:cxn ang="0">
                  <a:pos x="360" y="75"/>
                </a:cxn>
                <a:cxn ang="0">
                  <a:pos x="308" y="94"/>
                </a:cxn>
                <a:cxn ang="0">
                  <a:pos x="257" y="111"/>
                </a:cxn>
                <a:cxn ang="0">
                  <a:pos x="205" y="128"/>
                </a:cxn>
                <a:cxn ang="0">
                  <a:pos x="153" y="147"/>
                </a:cxn>
                <a:cxn ang="0">
                  <a:pos x="101" y="165"/>
                </a:cxn>
                <a:cxn ang="0">
                  <a:pos x="52" y="182"/>
                </a:cxn>
                <a:cxn ang="0">
                  <a:pos x="0" y="199"/>
                </a:cxn>
                <a:cxn ang="0">
                  <a:pos x="0" y="193"/>
                </a:cxn>
                <a:cxn ang="0">
                  <a:pos x="0" y="186"/>
                </a:cxn>
                <a:cxn ang="0">
                  <a:pos x="0" y="178"/>
                </a:cxn>
                <a:cxn ang="0">
                  <a:pos x="0" y="170"/>
                </a:cxn>
                <a:cxn ang="0">
                  <a:pos x="0" y="165"/>
                </a:cxn>
                <a:cxn ang="0">
                  <a:pos x="0" y="157"/>
                </a:cxn>
                <a:cxn ang="0">
                  <a:pos x="0" y="149"/>
                </a:cxn>
                <a:cxn ang="0">
                  <a:pos x="0" y="142"/>
                </a:cxn>
              </a:cxnLst>
              <a:rect l="0" t="0" r="r" b="b"/>
              <a:pathLst>
                <a:path w="411" h="200">
                  <a:moveTo>
                    <a:pt x="0" y="142"/>
                  </a:moveTo>
                  <a:lnTo>
                    <a:pt x="52" y="124"/>
                  </a:lnTo>
                  <a:lnTo>
                    <a:pt x="101" y="107"/>
                  </a:lnTo>
                  <a:lnTo>
                    <a:pt x="153" y="88"/>
                  </a:lnTo>
                  <a:lnTo>
                    <a:pt x="205" y="71"/>
                  </a:lnTo>
                  <a:lnTo>
                    <a:pt x="257" y="54"/>
                  </a:lnTo>
                  <a:lnTo>
                    <a:pt x="308" y="36"/>
                  </a:lnTo>
                  <a:lnTo>
                    <a:pt x="360" y="17"/>
                  </a:lnTo>
                  <a:lnTo>
                    <a:pt x="410" y="0"/>
                  </a:lnTo>
                  <a:lnTo>
                    <a:pt x="410" y="8"/>
                  </a:lnTo>
                  <a:lnTo>
                    <a:pt x="410" y="15"/>
                  </a:lnTo>
                  <a:lnTo>
                    <a:pt x="410" y="21"/>
                  </a:lnTo>
                  <a:lnTo>
                    <a:pt x="410" y="29"/>
                  </a:lnTo>
                  <a:lnTo>
                    <a:pt x="410" y="36"/>
                  </a:lnTo>
                  <a:lnTo>
                    <a:pt x="410" y="44"/>
                  </a:lnTo>
                  <a:lnTo>
                    <a:pt x="410" y="50"/>
                  </a:lnTo>
                  <a:lnTo>
                    <a:pt x="410" y="57"/>
                  </a:lnTo>
                  <a:lnTo>
                    <a:pt x="360" y="75"/>
                  </a:lnTo>
                  <a:lnTo>
                    <a:pt x="308" y="94"/>
                  </a:lnTo>
                  <a:lnTo>
                    <a:pt x="257" y="111"/>
                  </a:lnTo>
                  <a:lnTo>
                    <a:pt x="205" y="128"/>
                  </a:lnTo>
                  <a:lnTo>
                    <a:pt x="153" y="147"/>
                  </a:lnTo>
                  <a:lnTo>
                    <a:pt x="101" y="165"/>
                  </a:lnTo>
                  <a:lnTo>
                    <a:pt x="52" y="182"/>
                  </a:lnTo>
                  <a:lnTo>
                    <a:pt x="0" y="199"/>
                  </a:lnTo>
                  <a:lnTo>
                    <a:pt x="0" y="193"/>
                  </a:lnTo>
                  <a:lnTo>
                    <a:pt x="0" y="186"/>
                  </a:lnTo>
                  <a:lnTo>
                    <a:pt x="0" y="178"/>
                  </a:lnTo>
                  <a:lnTo>
                    <a:pt x="0" y="170"/>
                  </a:lnTo>
                  <a:lnTo>
                    <a:pt x="0" y="165"/>
                  </a:lnTo>
                  <a:lnTo>
                    <a:pt x="0" y="157"/>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1" name="Freeform 155"/>
            <p:cNvSpPr>
              <a:spLocks/>
            </p:cNvSpPr>
            <p:nvPr/>
          </p:nvSpPr>
          <p:spPr bwMode="auto">
            <a:xfrm>
              <a:off x="3365" y="1861"/>
              <a:ext cx="411" cy="200"/>
            </a:xfrm>
            <a:custGeom>
              <a:avLst/>
              <a:gdLst/>
              <a:ahLst/>
              <a:cxnLst>
                <a:cxn ang="0">
                  <a:pos x="0" y="141"/>
                </a:cxn>
                <a:cxn ang="0">
                  <a:pos x="52" y="124"/>
                </a:cxn>
                <a:cxn ang="0">
                  <a:pos x="101" y="107"/>
                </a:cxn>
                <a:cxn ang="0">
                  <a:pos x="153" y="90"/>
                </a:cxn>
                <a:cxn ang="0">
                  <a:pos x="205" y="70"/>
                </a:cxn>
                <a:cxn ang="0">
                  <a:pos x="257" y="53"/>
                </a:cxn>
                <a:cxn ang="0">
                  <a:pos x="308" y="36"/>
                </a:cxn>
                <a:cxn ang="0">
                  <a:pos x="360" y="17"/>
                </a:cxn>
                <a:cxn ang="0">
                  <a:pos x="410" y="0"/>
                </a:cxn>
                <a:cxn ang="0">
                  <a:pos x="410" y="7"/>
                </a:cxn>
                <a:cxn ang="0">
                  <a:pos x="410" y="15"/>
                </a:cxn>
                <a:cxn ang="0">
                  <a:pos x="410" y="21"/>
                </a:cxn>
                <a:cxn ang="0">
                  <a:pos x="410" y="28"/>
                </a:cxn>
                <a:cxn ang="0">
                  <a:pos x="410" y="36"/>
                </a:cxn>
                <a:cxn ang="0">
                  <a:pos x="410" y="44"/>
                </a:cxn>
                <a:cxn ang="0">
                  <a:pos x="410" y="51"/>
                </a:cxn>
                <a:cxn ang="0">
                  <a:pos x="410" y="57"/>
                </a:cxn>
                <a:cxn ang="0">
                  <a:pos x="360" y="76"/>
                </a:cxn>
                <a:cxn ang="0">
                  <a:pos x="308" y="93"/>
                </a:cxn>
                <a:cxn ang="0">
                  <a:pos x="257" y="111"/>
                </a:cxn>
                <a:cxn ang="0">
                  <a:pos x="205" y="128"/>
                </a:cxn>
                <a:cxn ang="0">
                  <a:pos x="153" y="147"/>
                </a:cxn>
                <a:cxn ang="0">
                  <a:pos x="101" y="164"/>
                </a:cxn>
                <a:cxn ang="0">
                  <a:pos x="52" y="182"/>
                </a:cxn>
                <a:cxn ang="0">
                  <a:pos x="0" y="199"/>
                </a:cxn>
                <a:cxn ang="0">
                  <a:pos x="0" y="193"/>
                </a:cxn>
                <a:cxn ang="0">
                  <a:pos x="0" y="185"/>
                </a:cxn>
                <a:cxn ang="0">
                  <a:pos x="0" y="178"/>
                </a:cxn>
                <a:cxn ang="0">
                  <a:pos x="0" y="170"/>
                </a:cxn>
                <a:cxn ang="0">
                  <a:pos x="0" y="164"/>
                </a:cxn>
                <a:cxn ang="0">
                  <a:pos x="0" y="157"/>
                </a:cxn>
                <a:cxn ang="0">
                  <a:pos x="0" y="149"/>
                </a:cxn>
                <a:cxn ang="0">
                  <a:pos x="0" y="141"/>
                </a:cxn>
              </a:cxnLst>
              <a:rect l="0" t="0" r="r" b="b"/>
              <a:pathLst>
                <a:path w="411" h="200">
                  <a:moveTo>
                    <a:pt x="0" y="141"/>
                  </a:moveTo>
                  <a:lnTo>
                    <a:pt x="52" y="124"/>
                  </a:lnTo>
                  <a:lnTo>
                    <a:pt x="101" y="107"/>
                  </a:lnTo>
                  <a:lnTo>
                    <a:pt x="153" y="90"/>
                  </a:lnTo>
                  <a:lnTo>
                    <a:pt x="205" y="70"/>
                  </a:lnTo>
                  <a:lnTo>
                    <a:pt x="257" y="53"/>
                  </a:lnTo>
                  <a:lnTo>
                    <a:pt x="308" y="36"/>
                  </a:lnTo>
                  <a:lnTo>
                    <a:pt x="360" y="17"/>
                  </a:lnTo>
                  <a:lnTo>
                    <a:pt x="410" y="0"/>
                  </a:lnTo>
                  <a:lnTo>
                    <a:pt x="410" y="7"/>
                  </a:lnTo>
                  <a:lnTo>
                    <a:pt x="410" y="15"/>
                  </a:lnTo>
                  <a:lnTo>
                    <a:pt x="410" y="21"/>
                  </a:lnTo>
                  <a:lnTo>
                    <a:pt x="410" y="28"/>
                  </a:lnTo>
                  <a:lnTo>
                    <a:pt x="410" y="36"/>
                  </a:lnTo>
                  <a:lnTo>
                    <a:pt x="410" y="44"/>
                  </a:lnTo>
                  <a:lnTo>
                    <a:pt x="410" y="51"/>
                  </a:lnTo>
                  <a:lnTo>
                    <a:pt x="410" y="57"/>
                  </a:lnTo>
                  <a:lnTo>
                    <a:pt x="360" y="76"/>
                  </a:lnTo>
                  <a:lnTo>
                    <a:pt x="308" y="93"/>
                  </a:lnTo>
                  <a:lnTo>
                    <a:pt x="257" y="111"/>
                  </a:lnTo>
                  <a:lnTo>
                    <a:pt x="205" y="128"/>
                  </a:lnTo>
                  <a:lnTo>
                    <a:pt x="153" y="147"/>
                  </a:lnTo>
                  <a:lnTo>
                    <a:pt x="101" y="164"/>
                  </a:lnTo>
                  <a:lnTo>
                    <a:pt x="52" y="182"/>
                  </a:lnTo>
                  <a:lnTo>
                    <a:pt x="0" y="199"/>
                  </a:lnTo>
                  <a:lnTo>
                    <a:pt x="0" y="193"/>
                  </a:lnTo>
                  <a:lnTo>
                    <a:pt x="0" y="185"/>
                  </a:lnTo>
                  <a:lnTo>
                    <a:pt x="0" y="178"/>
                  </a:lnTo>
                  <a:lnTo>
                    <a:pt x="0" y="170"/>
                  </a:lnTo>
                  <a:lnTo>
                    <a:pt x="0" y="164"/>
                  </a:lnTo>
                  <a:lnTo>
                    <a:pt x="0" y="157"/>
                  </a:lnTo>
                  <a:lnTo>
                    <a:pt x="0" y="14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12" name="Freeform 156"/>
            <p:cNvSpPr>
              <a:spLocks/>
            </p:cNvSpPr>
            <p:nvPr/>
          </p:nvSpPr>
          <p:spPr bwMode="auto">
            <a:xfrm>
              <a:off x="3365" y="1958"/>
              <a:ext cx="411" cy="202"/>
            </a:xfrm>
            <a:custGeom>
              <a:avLst/>
              <a:gdLst/>
              <a:ahLst/>
              <a:cxnLst>
                <a:cxn ang="0">
                  <a:pos x="0" y="144"/>
                </a:cxn>
                <a:cxn ang="0">
                  <a:pos x="52" y="125"/>
                </a:cxn>
                <a:cxn ang="0">
                  <a:pos x="101" y="107"/>
                </a:cxn>
                <a:cxn ang="0">
                  <a:pos x="153" y="90"/>
                </a:cxn>
                <a:cxn ang="0">
                  <a:pos x="205" y="71"/>
                </a:cxn>
                <a:cxn ang="0">
                  <a:pos x="257" y="54"/>
                </a:cxn>
                <a:cxn ang="0">
                  <a:pos x="308" y="37"/>
                </a:cxn>
                <a:cxn ang="0">
                  <a:pos x="360" y="19"/>
                </a:cxn>
                <a:cxn ang="0">
                  <a:pos x="410" y="0"/>
                </a:cxn>
                <a:cxn ang="0">
                  <a:pos x="410" y="8"/>
                </a:cxn>
                <a:cxn ang="0">
                  <a:pos x="410" y="16"/>
                </a:cxn>
                <a:cxn ang="0">
                  <a:pos x="410" y="23"/>
                </a:cxn>
                <a:cxn ang="0">
                  <a:pos x="410" y="29"/>
                </a:cxn>
                <a:cxn ang="0">
                  <a:pos x="410" y="37"/>
                </a:cxn>
                <a:cxn ang="0">
                  <a:pos x="410" y="44"/>
                </a:cxn>
                <a:cxn ang="0">
                  <a:pos x="410" y="52"/>
                </a:cxn>
                <a:cxn ang="0">
                  <a:pos x="410" y="58"/>
                </a:cxn>
                <a:cxn ang="0">
                  <a:pos x="360" y="77"/>
                </a:cxn>
                <a:cxn ang="0">
                  <a:pos x="308" y="94"/>
                </a:cxn>
                <a:cxn ang="0">
                  <a:pos x="257" y="111"/>
                </a:cxn>
                <a:cxn ang="0">
                  <a:pos x="205" y="130"/>
                </a:cxn>
                <a:cxn ang="0">
                  <a:pos x="153" y="148"/>
                </a:cxn>
                <a:cxn ang="0">
                  <a:pos x="101" y="165"/>
                </a:cxn>
                <a:cxn ang="0">
                  <a:pos x="52" y="182"/>
                </a:cxn>
                <a:cxn ang="0">
                  <a:pos x="0" y="201"/>
                </a:cxn>
                <a:cxn ang="0">
                  <a:pos x="0" y="194"/>
                </a:cxn>
                <a:cxn ang="0">
                  <a:pos x="0" y="186"/>
                </a:cxn>
                <a:cxn ang="0">
                  <a:pos x="0" y="178"/>
                </a:cxn>
                <a:cxn ang="0">
                  <a:pos x="0" y="173"/>
                </a:cxn>
                <a:cxn ang="0">
                  <a:pos x="0" y="165"/>
                </a:cxn>
                <a:cxn ang="0">
                  <a:pos x="0" y="157"/>
                </a:cxn>
                <a:cxn ang="0">
                  <a:pos x="0" y="150"/>
                </a:cxn>
                <a:cxn ang="0">
                  <a:pos x="0" y="144"/>
                </a:cxn>
              </a:cxnLst>
              <a:rect l="0" t="0" r="r" b="b"/>
              <a:pathLst>
                <a:path w="411" h="202">
                  <a:moveTo>
                    <a:pt x="0" y="144"/>
                  </a:moveTo>
                  <a:lnTo>
                    <a:pt x="52" y="125"/>
                  </a:lnTo>
                  <a:lnTo>
                    <a:pt x="101" y="107"/>
                  </a:lnTo>
                  <a:lnTo>
                    <a:pt x="153" y="90"/>
                  </a:lnTo>
                  <a:lnTo>
                    <a:pt x="205" y="71"/>
                  </a:lnTo>
                  <a:lnTo>
                    <a:pt x="257" y="54"/>
                  </a:lnTo>
                  <a:lnTo>
                    <a:pt x="308" y="37"/>
                  </a:lnTo>
                  <a:lnTo>
                    <a:pt x="360" y="19"/>
                  </a:lnTo>
                  <a:lnTo>
                    <a:pt x="410" y="0"/>
                  </a:lnTo>
                  <a:lnTo>
                    <a:pt x="410" y="8"/>
                  </a:lnTo>
                  <a:lnTo>
                    <a:pt x="410" y="16"/>
                  </a:lnTo>
                  <a:lnTo>
                    <a:pt x="410" y="23"/>
                  </a:lnTo>
                  <a:lnTo>
                    <a:pt x="410" y="29"/>
                  </a:lnTo>
                  <a:lnTo>
                    <a:pt x="410" y="37"/>
                  </a:lnTo>
                  <a:lnTo>
                    <a:pt x="410" y="44"/>
                  </a:lnTo>
                  <a:lnTo>
                    <a:pt x="410" y="52"/>
                  </a:lnTo>
                  <a:lnTo>
                    <a:pt x="410" y="58"/>
                  </a:lnTo>
                  <a:lnTo>
                    <a:pt x="360" y="77"/>
                  </a:lnTo>
                  <a:lnTo>
                    <a:pt x="308" y="94"/>
                  </a:lnTo>
                  <a:lnTo>
                    <a:pt x="257" y="111"/>
                  </a:lnTo>
                  <a:lnTo>
                    <a:pt x="205" y="130"/>
                  </a:lnTo>
                  <a:lnTo>
                    <a:pt x="153" y="148"/>
                  </a:lnTo>
                  <a:lnTo>
                    <a:pt x="101" y="165"/>
                  </a:lnTo>
                  <a:lnTo>
                    <a:pt x="52" y="182"/>
                  </a:lnTo>
                  <a:lnTo>
                    <a:pt x="0" y="201"/>
                  </a:lnTo>
                  <a:lnTo>
                    <a:pt x="0" y="194"/>
                  </a:lnTo>
                  <a:lnTo>
                    <a:pt x="0" y="186"/>
                  </a:lnTo>
                  <a:lnTo>
                    <a:pt x="0" y="178"/>
                  </a:lnTo>
                  <a:lnTo>
                    <a:pt x="0" y="173"/>
                  </a:lnTo>
                  <a:lnTo>
                    <a:pt x="0" y="165"/>
                  </a:lnTo>
                  <a:lnTo>
                    <a:pt x="0" y="157"/>
                  </a:lnTo>
                  <a:lnTo>
                    <a:pt x="0" y="150"/>
                  </a:lnTo>
                  <a:lnTo>
                    <a:pt x="0" y="144"/>
                  </a:lnTo>
                </a:path>
              </a:pathLst>
            </a:custGeom>
            <a:solidFill>
              <a:schemeClr val="hlink"/>
            </a:solidFill>
            <a:ln w="9525" cap="rnd">
              <a:noFill/>
              <a:round/>
              <a:headEnd type="none" w="sm" len="sm"/>
              <a:tailEnd type="none" w="sm" len="sm"/>
            </a:ln>
            <a:effectLst/>
          </p:spPr>
          <p:txBody>
            <a:bodyPr/>
            <a:lstStyle/>
            <a:p>
              <a:endParaRPr lang="en-US"/>
            </a:p>
          </p:txBody>
        </p:sp>
        <p:sp>
          <p:nvSpPr>
            <p:cNvPr id="45213" name="Freeform 157"/>
            <p:cNvSpPr>
              <a:spLocks/>
            </p:cNvSpPr>
            <p:nvPr/>
          </p:nvSpPr>
          <p:spPr bwMode="auto">
            <a:xfrm>
              <a:off x="3365" y="2056"/>
              <a:ext cx="411" cy="202"/>
            </a:xfrm>
            <a:custGeom>
              <a:avLst/>
              <a:gdLst/>
              <a:ahLst/>
              <a:cxnLst>
                <a:cxn ang="0">
                  <a:pos x="0" y="144"/>
                </a:cxn>
                <a:cxn ang="0">
                  <a:pos x="52" y="124"/>
                </a:cxn>
                <a:cxn ang="0">
                  <a:pos x="101" y="107"/>
                </a:cxn>
                <a:cxn ang="0">
                  <a:pos x="153" y="90"/>
                </a:cxn>
                <a:cxn ang="0">
                  <a:pos x="205" y="73"/>
                </a:cxn>
                <a:cxn ang="0">
                  <a:pos x="257" y="54"/>
                </a:cxn>
                <a:cxn ang="0">
                  <a:pos x="308" y="36"/>
                </a:cxn>
                <a:cxn ang="0">
                  <a:pos x="360" y="19"/>
                </a:cxn>
                <a:cxn ang="0">
                  <a:pos x="410" y="0"/>
                </a:cxn>
                <a:cxn ang="0">
                  <a:pos x="410" y="8"/>
                </a:cxn>
                <a:cxn ang="0">
                  <a:pos x="410" y="15"/>
                </a:cxn>
                <a:cxn ang="0">
                  <a:pos x="410" y="23"/>
                </a:cxn>
                <a:cxn ang="0">
                  <a:pos x="410" y="29"/>
                </a:cxn>
                <a:cxn ang="0">
                  <a:pos x="410" y="36"/>
                </a:cxn>
                <a:cxn ang="0">
                  <a:pos x="410" y="44"/>
                </a:cxn>
                <a:cxn ang="0">
                  <a:pos x="410" y="52"/>
                </a:cxn>
                <a:cxn ang="0">
                  <a:pos x="410" y="59"/>
                </a:cxn>
                <a:cxn ang="0">
                  <a:pos x="360" y="76"/>
                </a:cxn>
                <a:cxn ang="0">
                  <a:pos x="308" y="94"/>
                </a:cxn>
                <a:cxn ang="0">
                  <a:pos x="257" y="111"/>
                </a:cxn>
                <a:cxn ang="0">
                  <a:pos x="205" y="130"/>
                </a:cxn>
                <a:cxn ang="0">
                  <a:pos x="153" y="147"/>
                </a:cxn>
                <a:cxn ang="0">
                  <a:pos x="101" y="165"/>
                </a:cxn>
                <a:cxn ang="0">
                  <a:pos x="52" y="182"/>
                </a:cxn>
                <a:cxn ang="0">
                  <a:pos x="0" y="201"/>
                </a:cxn>
                <a:cxn ang="0">
                  <a:pos x="0" y="193"/>
                </a:cxn>
                <a:cxn ang="0">
                  <a:pos x="0" y="186"/>
                </a:cxn>
                <a:cxn ang="0">
                  <a:pos x="0" y="178"/>
                </a:cxn>
                <a:cxn ang="0">
                  <a:pos x="0" y="172"/>
                </a:cxn>
                <a:cxn ang="0">
                  <a:pos x="0" y="165"/>
                </a:cxn>
                <a:cxn ang="0">
                  <a:pos x="0" y="157"/>
                </a:cxn>
                <a:cxn ang="0">
                  <a:pos x="0" y="149"/>
                </a:cxn>
                <a:cxn ang="0">
                  <a:pos x="0" y="144"/>
                </a:cxn>
              </a:cxnLst>
              <a:rect l="0" t="0" r="r" b="b"/>
              <a:pathLst>
                <a:path w="411" h="202">
                  <a:moveTo>
                    <a:pt x="0" y="144"/>
                  </a:moveTo>
                  <a:lnTo>
                    <a:pt x="52" y="124"/>
                  </a:lnTo>
                  <a:lnTo>
                    <a:pt x="101" y="107"/>
                  </a:lnTo>
                  <a:lnTo>
                    <a:pt x="153" y="90"/>
                  </a:lnTo>
                  <a:lnTo>
                    <a:pt x="205" y="73"/>
                  </a:lnTo>
                  <a:lnTo>
                    <a:pt x="257" y="54"/>
                  </a:lnTo>
                  <a:lnTo>
                    <a:pt x="308" y="36"/>
                  </a:lnTo>
                  <a:lnTo>
                    <a:pt x="360" y="19"/>
                  </a:lnTo>
                  <a:lnTo>
                    <a:pt x="410" y="0"/>
                  </a:lnTo>
                  <a:lnTo>
                    <a:pt x="410" y="8"/>
                  </a:lnTo>
                  <a:lnTo>
                    <a:pt x="410" y="15"/>
                  </a:lnTo>
                  <a:lnTo>
                    <a:pt x="410" y="23"/>
                  </a:lnTo>
                  <a:lnTo>
                    <a:pt x="410" y="29"/>
                  </a:lnTo>
                  <a:lnTo>
                    <a:pt x="410" y="36"/>
                  </a:lnTo>
                  <a:lnTo>
                    <a:pt x="410" y="44"/>
                  </a:lnTo>
                  <a:lnTo>
                    <a:pt x="410" y="52"/>
                  </a:lnTo>
                  <a:lnTo>
                    <a:pt x="410" y="59"/>
                  </a:lnTo>
                  <a:lnTo>
                    <a:pt x="360" y="76"/>
                  </a:lnTo>
                  <a:lnTo>
                    <a:pt x="308" y="94"/>
                  </a:lnTo>
                  <a:lnTo>
                    <a:pt x="257" y="111"/>
                  </a:lnTo>
                  <a:lnTo>
                    <a:pt x="205" y="130"/>
                  </a:lnTo>
                  <a:lnTo>
                    <a:pt x="153" y="147"/>
                  </a:lnTo>
                  <a:lnTo>
                    <a:pt x="101" y="165"/>
                  </a:lnTo>
                  <a:lnTo>
                    <a:pt x="52" y="182"/>
                  </a:lnTo>
                  <a:lnTo>
                    <a:pt x="0" y="201"/>
                  </a:lnTo>
                  <a:lnTo>
                    <a:pt x="0" y="193"/>
                  </a:lnTo>
                  <a:lnTo>
                    <a:pt x="0" y="186"/>
                  </a:lnTo>
                  <a:lnTo>
                    <a:pt x="0" y="178"/>
                  </a:lnTo>
                  <a:lnTo>
                    <a:pt x="0" y="172"/>
                  </a:lnTo>
                  <a:lnTo>
                    <a:pt x="0" y="165"/>
                  </a:lnTo>
                  <a:lnTo>
                    <a:pt x="0" y="157"/>
                  </a:lnTo>
                  <a:lnTo>
                    <a:pt x="0" y="149"/>
                  </a:lnTo>
                  <a:lnTo>
                    <a:pt x="0" y="144"/>
                  </a:lnTo>
                </a:path>
              </a:pathLst>
            </a:custGeom>
            <a:solidFill>
              <a:schemeClr val="hlink"/>
            </a:solidFill>
            <a:ln w="9525" cap="rnd">
              <a:noFill/>
              <a:round/>
              <a:headEnd type="none" w="sm" len="sm"/>
              <a:tailEnd type="none" w="sm" len="sm"/>
            </a:ln>
            <a:effectLst/>
          </p:spPr>
          <p:txBody>
            <a:bodyPr/>
            <a:lstStyle/>
            <a:p>
              <a:endParaRPr lang="en-US"/>
            </a:p>
          </p:txBody>
        </p:sp>
        <p:sp>
          <p:nvSpPr>
            <p:cNvPr id="45214" name="Freeform 158"/>
            <p:cNvSpPr>
              <a:spLocks/>
            </p:cNvSpPr>
            <p:nvPr/>
          </p:nvSpPr>
          <p:spPr bwMode="auto">
            <a:xfrm>
              <a:off x="3365" y="2155"/>
              <a:ext cx="411" cy="201"/>
            </a:xfrm>
            <a:custGeom>
              <a:avLst/>
              <a:gdLst/>
              <a:ahLst/>
              <a:cxnLst>
                <a:cxn ang="0">
                  <a:pos x="0" y="142"/>
                </a:cxn>
                <a:cxn ang="0">
                  <a:pos x="52" y="123"/>
                </a:cxn>
                <a:cxn ang="0">
                  <a:pos x="101" y="106"/>
                </a:cxn>
                <a:cxn ang="0">
                  <a:pos x="153" y="89"/>
                </a:cxn>
                <a:cxn ang="0">
                  <a:pos x="205" y="71"/>
                </a:cxn>
                <a:cxn ang="0">
                  <a:pos x="257" y="52"/>
                </a:cxn>
                <a:cxn ang="0">
                  <a:pos x="308" y="35"/>
                </a:cxn>
                <a:cxn ang="0">
                  <a:pos x="360" y="18"/>
                </a:cxn>
                <a:cxn ang="0">
                  <a:pos x="410" y="0"/>
                </a:cxn>
                <a:cxn ang="0">
                  <a:pos x="410" y="6"/>
                </a:cxn>
                <a:cxn ang="0">
                  <a:pos x="410" y="14"/>
                </a:cxn>
                <a:cxn ang="0">
                  <a:pos x="410" y="22"/>
                </a:cxn>
                <a:cxn ang="0">
                  <a:pos x="410" y="29"/>
                </a:cxn>
                <a:cxn ang="0">
                  <a:pos x="410" y="35"/>
                </a:cxn>
                <a:cxn ang="0">
                  <a:pos x="410" y="43"/>
                </a:cxn>
                <a:cxn ang="0">
                  <a:pos x="410" y="50"/>
                </a:cxn>
                <a:cxn ang="0">
                  <a:pos x="410" y="58"/>
                </a:cxn>
                <a:cxn ang="0">
                  <a:pos x="360" y="75"/>
                </a:cxn>
                <a:cxn ang="0">
                  <a:pos x="308" y="92"/>
                </a:cxn>
                <a:cxn ang="0">
                  <a:pos x="257" y="110"/>
                </a:cxn>
                <a:cxn ang="0">
                  <a:pos x="205" y="129"/>
                </a:cxn>
                <a:cxn ang="0">
                  <a:pos x="153" y="146"/>
                </a:cxn>
                <a:cxn ang="0">
                  <a:pos x="101" y="163"/>
                </a:cxn>
                <a:cxn ang="0">
                  <a:pos x="52" y="182"/>
                </a:cxn>
                <a:cxn ang="0">
                  <a:pos x="0" y="200"/>
                </a:cxn>
                <a:cxn ang="0">
                  <a:pos x="0" y="192"/>
                </a:cxn>
                <a:cxn ang="0">
                  <a:pos x="0" y="184"/>
                </a:cxn>
                <a:cxn ang="0">
                  <a:pos x="0" y="179"/>
                </a:cxn>
                <a:cxn ang="0">
                  <a:pos x="0" y="171"/>
                </a:cxn>
                <a:cxn ang="0">
                  <a:pos x="0" y="163"/>
                </a:cxn>
                <a:cxn ang="0">
                  <a:pos x="0" y="156"/>
                </a:cxn>
                <a:cxn ang="0">
                  <a:pos x="0" y="150"/>
                </a:cxn>
                <a:cxn ang="0">
                  <a:pos x="0" y="142"/>
                </a:cxn>
              </a:cxnLst>
              <a:rect l="0" t="0" r="r" b="b"/>
              <a:pathLst>
                <a:path w="411" h="201">
                  <a:moveTo>
                    <a:pt x="0" y="142"/>
                  </a:moveTo>
                  <a:lnTo>
                    <a:pt x="52" y="123"/>
                  </a:lnTo>
                  <a:lnTo>
                    <a:pt x="101" y="106"/>
                  </a:lnTo>
                  <a:lnTo>
                    <a:pt x="153" y="89"/>
                  </a:lnTo>
                  <a:lnTo>
                    <a:pt x="205" y="71"/>
                  </a:lnTo>
                  <a:lnTo>
                    <a:pt x="257" y="52"/>
                  </a:lnTo>
                  <a:lnTo>
                    <a:pt x="308" y="35"/>
                  </a:lnTo>
                  <a:lnTo>
                    <a:pt x="360" y="18"/>
                  </a:lnTo>
                  <a:lnTo>
                    <a:pt x="410" y="0"/>
                  </a:lnTo>
                  <a:lnTo>
                    <a:pt x="410" y="6"/>
                  </a:lnTo>
                  <a:lnTo>
                    <a:pt x="410" y="14"/>
                  </a:lnTo>
                  <a:lnTo>
                    <a:pt x="410" y="22"/>
                  </a:lnTo>
                  <a:lnTo>
                    <a:pt x="410" y="29"/>
                  </a:lnTo>
                  <a:lnTo>
                    <a:pt x="410" y="35"/>
                  </a:lnTo>
                  <a:lnTo>
                    <a:pt x="410" y="43"/>
                  </a:lnTo>
                  <a:lnTo>
                    <a:pt x="410" y="50"/>
                  </a:lnTo>
                  <a:lnTo>
                    <a:pt x="410" y="58"/>
                  </a:lnTo>
                  <a:lnTo>
                    <a:pt x="360" y="75"/>
                  </a:lnTo>
                  <a:lnTo>
                    <a:pt x="308" y="92"/>
                  </a:lnTo>
                  <a:lnTo>
                    <a:pt x="257" y="110"/>
                  </a:lnTo>
                  <a:lnTo>
                    <a:pt x="205" y="129"/>
                  </a:lnTo>
                  <a:lnTo>
                    <a:pt x="153" y="146"/>
                  </a:lnTo>
                  <a:lnTo>
                    <a:pt x="101" y="163"/>
                  </a:lnTo>
                  <a:lnTo>
                    <a:pt x="52" y="182"/>
                  </a:lnTo>
                  <a:lnTo>
                    <a:pt x="0" y="200"/>
                  </a:lnTo>
                  <a:lnTo>
                    <a:pt x="0" y="192"/>
                  </a:lnTo>
                  <a:lnTo>
                    <a:pt x="0" y="184"/>
                  </a:lnTo>
                  <a:lnTo>
                    <a:pt x="0" y="179"/>
                  </a:lnTo>
                  <a:lnTo>
                    <a:pt x="0" y="171"/>
                  </a:lnTo>
                  <a:lnTo>
                    <a:pt x="0" y="163"/>
                  </a:lnTo>
                  <a:lnTo>
                    <a:pt x="0" y="156"/>
                  </a:lnTo>
                  <a:lnTo>
                    <a:pt x="0" y="150"/>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5" name="Freeform 159"/>
            <p:cNvSpPr>
              <a:spLocks/>
            </p:cNvSpPr>
            <p:nvPr/>
          </p:nvSpPr>
          <p:spPr bwMode="auto">
            <a:xfrm>
              <a:off x="3365" y="2253"/>
              <a:ext cx="411" cy="200"/>
            </a:xfrm>
            <a:custGeom>
              <a:avLst/>
              <a:gdLst/>
              <a:ahLst/>
              <a:cxnLst>
                <a:cxn ang="0">
                  <a:pos x="0" y="142"/>
                </a:cxn>
                <a:cxn ang="0">
                  <a:pos x="52" y="125"/>
                </a:cxn>
                <a:cxn ang="0">
                  <a:pos x="101" y="105"/>
                </a:cxn>
                <a:cxn ang="0">
                  <a:pos x="153" y="88"/>
                </a:cxn>
                <a:cxn ang="0">
                  <a:pos x="205" y="71"/>
                </a:cxn>
                <a:cxn ang="0">
                  <a:pos x="257" y="54"/>
                </a:cxn>
                <a:cxn ang="0">
                  <a:pos x="308" y="35"/>
                </a:cxn>
                <a:cxn ang="0">
                  <a:pos x="360" y="17"/>
                </a:cxn>
                <a:cxn ang="0">
                  <a:pos x="410" y="0"/>
                </a:cxn>
                <a:cxn ang="0">
                  <a:pos x="410" y="6"/>
                </a:cxn>
                <a:cxn ang="0">
                  <a:pos x="410" y="14"/>
                </a:cxn>
                <a:cxn ang="0">
                  <a:pos x="410" y="21"/>
                </a:cxn>
                <a:cxn ang="0">
                  <a:pos x="410" y="29"/>
                </a:cxn>
                <a:cxn ang="0">
                  <a:pos x="410" y="35"/>
                </a:cxn>
                <a:cxn ang="0">
                  <a:pos x="410" y="42"/>
                </a:cxn>
                <a:cxn ang="0">
                  <a:pos x="410" y="50"/>
                </a:cxn>
                <a:cxn ang="0">
                  <a:pos x="410" y="58"/>
                </a:cxn>
                <a:cxn ang="0">
                  <a:pos x="360" y="75"/>
                </a:cxn>
                <a:cxn ang="0">
                  <a:pos x="308" y="92"/>
                </a:cxn>
                <a:cxn ang="0">
                  <a:pos x="257" y="111"/>
                </a:cxn>
                <a:cxn ang="0">
                  <a:pos x="205" y="128"/>
                </a:cxn>
                <a:cxn ang="0">
                  <a:pos x="153" y="146"/>
                </a:cxn>
                <a:cxn ang="0">
                  <a:pos x="101" y="163"/>
                </a:cxn>
                <a:cxn ang="0">
                  <a:pos x="52" y="182"/>
                </a:cxn>
                <a:cxn ang="0">
                  <a:pos x="0" y="199"/>
                </a:cxn>
                <a:cxn ang="0">
                  <a:pos x="0" y="192"/>
                </a:cxn>
                <a:cxn ang="0">
                  <a:pos x="0" y="184"/>
                </a:cxn>
                <a:cxn ang="0">
                  <a:pos x="0" y="178"/>
                </a:cxn>
                <a:cxn ang="0">
                  <a:pos x="0" y="171"/>
                </a:cxn>
                <a:cxn ang="0">
                  <a:pos x="0" y="163"/>
                </a:cxn>
                <a:cxn ang="0">
                  <a:pos x="0" y="155"/>
                </a:cxn>
                <a:cxn ang="0">
                  <a:pos x="0" y="149"/>
                </a:cxn>
                <a:cxn ang="0">
                  <a:pos x="0" y="142"/>
                </a:cxn>
              </a:cxnLst>
              <a:rect l="0" t="0" r="r" b="b"/>
              <a:pathLst>
                <a:path w="411" h="200">
                  <a:moveTo>
                    <a:pt x="0" y="142"/>
                  </a:moveTo>
                  <a:lnTo>
                    <a:pt x="52" y="125"/>
                  </a:lnTo>
                  <a:lnTo>
                    <a:pt x="101" y="105"/>
                  </a:lnTo>
                  <a:lnTo>
                    <a:pt x="153" y="88"/>
                  </a:lnTo>
                  <a:lnTo>
                    <a:pt x="205" y="71"/>
                  </a:lnTo>
                  <a:lnTo>
                    <a:pt x="257" y="54"/>
                  </a:lnTo>
                  <a:lnTo>
                    <a:pt x="308" y="35"/>
                  </a:lnTo>
                  <a:lnTo>
                    <a:pt x="360" y="17"/>
                  </a:lnTo>
                  <a:lnTo>
                    <a:pt x="410" y="0"/>
                  </a:lnTo>
                  <a:lnTo>
                    <a:pt x="410" y="6"/>
                  </a:lnTo>
                  <a:lnTo>
                    <a:pt x="410" y="14"/>
                  </a:lnTo>
                  <a:lnTo>
                    <a:pt x="410" y="21"/>
                  </a:lnTo>
                  <a:lnTo>
                    <a:pt x="410" y="29"/>
                  </a:lnTo>
                  <a:lnTo>
                    <a:pt x="410" y="35"/>
                  </a:lnTo>
                  <a:lnTo>
                    <a:pt x="410" y="42"/>
                  </a:lnTo>
                  <a:lnTo>
                    <a:pt x="410" y="50"/>
                  </a:lnTo>
                  <a:lnTo>
                    <a:pt x="410" y="58"/>
                  </a:lnTo>
                  <a:lnTo>
                    <a:pt x="360" y="75"/>
                  </a:lnTo>
                  <a:lnTo>
                    <a:pt x="308" y="92"/>
                  </a:lnTo>
                  <a:lnTo>
                    <a:pt x="257" y="111"/>
                  </a:lnTo>
                  <a:lnTo>
                    <a:pt x="205" y="128"/>
                  </a:lnTo>
                  <a:lnTo>
                    <a:pt x="153" y="146"/>
                  </a:lnTo>
                  <a:lnTo>
                    <a:pt x="101" y="163"/>
                  </a:lnTo>
                  <a:lnTo>
                    <a:pt x="52" y="182"/>
                  </a:lnTo>
                  <a:lnTo>
                    <a:pt x="0" y="199"/>
                  </a:lnTo>
                  <a:lnTo>
                    <a:pt x="0" y="192"/>
                  </a:lnTo>
                  <a:lnTo>
                    <a:pt x="0" y="184"/>
                  </a:lnTo>
                  <a:lnTo>
                    <a:pt x="0" y="178"/>
                  </a:lnTo>
                  <a:lnTo>
                    <a:pt x="0" y="171"/>
                  </a:lnTo>
                  <a:lnTo>
                    <a:pt x="0" y="163"/>
                  </a:lnTo>
                  <a:lnTo>
                    <a:pt x="0" y="155"/>
                  </a:lnTo>
                  <a:lnTo>
                    <a:pt x="0" y="149"/>
                  </a:lnTo>
                  <a:lnTo>
                    <a:pt x="0" y="142"/>
                  </a:lnTo>
                </a:path>
              </a:pathLst>
            </a:custGeom>
            <a:solidFill>
              <a:schemeClr val="hlink"/>
            </a:solidFill>
            <a:ln w="9525" cap="rnd">
              <a:noFill/>
              <a:round/>
              <a:headEnd type="none" w="sm" len="sm"/>
              <a:tailEnd type="none" w="sm" len="sm"/>
            </a:ln>
            <a:effectLst/>
          </p:spPr>
          <p:txBody>
            <a:bodyPr/>
            <a:lstStyle/>
            <a:p>
              <a:endParaRPr lang="en-US"/>
            </a:p>
          </p:txBody>
        </p:sp>
        <p:sp>
          <p:nvSpPr>
            <p:cNvPr id="45216" name="Freeform 160"/>
            <p:cNvSpPr>
              <a:spLocks/>
            </p:cNvSpPr>
            <p:nvPr/>
          </p:nvSpPr>
          <p:spPr bwMode="auto">
            <a:xfrm>
              <a:off x="3365" y="2351"/>
              <a:ext cx="411" cy="200"/>
            </a:xfrm>
            <a:custGeom>
              <a:avLst/>
              <a:gdLst/>
              <a:ahLst/>
              <a:cxnLst>
                <a:cxn ang="0">
                  <a:pos x="0" y="141"/>
                </a:cxn>
                <a:cxn ang="0">
                  <a:pos x="410" y="0"/>
                </a:cxn>
                <a:cxn ang="0">
                  <a:pos x="410" y="57"/>
                </a:cxn>
                <a:cxn ang="0">
                  <a:pos x="0" y="199"/>
                </a:cxn>
                <a:cxn ang="0">
                  <a:pos x="0" y="141"/>
                </a:cxn>
              </a:cxnLst>
              <a:rect l="0" t="0" r="r" b="b"/>
              <a:pathLst>
                <a:path w="411" h="200">
                  <a:moveTo>
                    <a:pt x="0" y="141"/>
                  </a:moveTo>
                  <a:lnTo>
                    <a:pt x="410" y="0"/>
                  </a:lnTo>
                  <a:lnTo>
                    <a:pt x="410" y="57"/>
                  </a:lnTo>
                  <a:lnTo>
                    <a:pt x="0" y="199"/>
                  </a:lnTo>
                  <a:lnTo>
                    <a:pt x="0" y="141"/>
                  </a:lnTo>
                </a:path>
              </a:pathLst>
            </a:custGeom>
            <a:solidFill>
              <a:schemeClr val="hlink"/>
            </a:solidFill>
            <a:ln w="9525" cap="rnd">
              <a:noFill/>
              <a:round/>
              <a:headEnd type="none" w="sm" len="sm"/>
              <a:tailEnd type="none" w="sm" len="sm"/>
            </a:ln>
            <a:effectLst/>
          </p:spPr>
          <p:txBody>
            <a:bodyPr/>
            <a:lstStyle/>
            <a:p>
              <a:endParaRPr lang="en-US"/>
            </a:p>
          </p:txBody>
        </p:sp>
        <p:sp>
          <p:nvSpPr>
            <p:cNvPr id="45217" name="Freeform 161"/>
            <p:cNvSpPr>
              <a:spLocks/>
            </p:cNvSpPr>
            <p:nvPr/>
          </p:nvSpPr>
          <p:spPr bwMode="auto">
            <a:xfrm>
              <a:off x="3622" y="1715"/>
              <a:ext cx="376" cy="120"/>
            </a:xfrm>
            <a:custGeom>
              <a:avLst/>
              <a:gdLst/>
              <a:ahLst/>
              <a:cxnLst>
                <a:cxn ang="0">
                  <a:pos x="371" y="103"/>
                </a:cxn>
                <a:cxn ang="0">
                  <a:pos x="375" y="86"/>
                </a:cxn>
                <a:cxn ang="0">
                  <a:pos x="7" y="0"/>
                </a:cxn>
                <a:cxn ang="0">
                  <a:pos x="0" y="33"/>
                </a:cxn>
                <a:cxn ang="0">
                  <a:pos x="367" y="119"/>
                </a:cxn>
                <a:cxn ang="0">
                  <a:pos x="371" y="103"/>
                </a:cxn>
              </a:cxnLst>
              <a:rect l="0" t="0" r="r" b="b"/>
              <a:pathLst>
                <a:path w="376" h="120">
                  <a:moveTo>
                    <a:pt x="371" y="103"/>
                  </a:moveTo>
                  <a:lnTo>
                    <a:pt x="375" y="86"/>
                  </a:lnTo>
                  <a:lnTo>
                    <a:pt x="7" y="0"/>
                  </a:lnTo>
                  <a:lnTo>
                    <a:pt x="0" y="33"/>
                  </a:lnTo>
                  <a:lnTo>
                    <a:pt x="367" y="119"/>
                  </a:lnTo>
                  <a:lnTo>
                    <a:pt x="371" y="103"/>
                  </a:lnTo>
                </a:path>
              </a:pathLst>
            </a:custGeom>
            <a:solidFill>
              <a:srgbClr val="FF0000"/>
            </a:solidFill>
            <a:ln w="9525" cap="rnd">
              <a:noFill/>
              <a:round/>
              <a:headEnd type="none" w="sm" len="sm"/>
              <a:tailEnd type="none" w="sm" len="sm"/>
            </a:ln>
            <a:effectLst/>
          </p:spPr>
          <p:txBody>
            <a:bodyPr/>
            <a:lstStyle/>
            <a:p>
              <a:endParaRPr lang="en-US"/>
            </a:p>
          </p:txBody>
        </p:sp>
        <p:sp>
          <p:nvSpPr>
            <p:cNvPr id="45218" name="Freeform 162"/>
            <p:cNvSpPr>
              <a:spLocks/>
            </p:cNvSpPr>
            <p:nvPr/>
          </p:nvSpPr>
          <p:spPr bwMode="auto">
            <a:xfrm>
              <a:off x="3959" y="1727"/>
              <a:ext cx="181" cy="177"/>
            </a:xfrm>
            <a:custGeom>
              <a:avLst/>
              <a:gdLst/>
              <a:ahLst/>
              <a:cxnLst>
                <a:cxn ang="0">
                  <a:pos x="180" y="124"/>
                </a:cxn>
                <a:cxn ang="0">
                  <a:pos x="42" y="0"/>
                </a:cxn>
                <a:cxn ang="0">
                  <a:pos x="180" y="124"/>
                </a:cxn>
                <a:cxn ang="0">
                  <a:pos x="0" y="176"/>
                </a:cxn>
                <a:cxn ang="0">
                  <a:pos x="42" y="0"/>
                </a:cxn>
                <a:cxn ang="0">
                  <a:pos x="180" y="124"/>
                </a:cxn>
              </a:cxnLst>
              <a:rect l="0" t="0" r="r" b="b"/>
              <a:pathLst>
                <a:path w="181" h="177">
                  <a:moveTo>
                    <a:pt x="180" y="124"/>
                  </a:moveTo>
                  <a:lnTo>
                    <a:pt x="42" y="0"/>
                  </a:lnTo>
                  <a:lnTo>
                    <a:pt x="180" y="124"/>
                  </a:lnTo>
                  <a:lnTo>
                    <a:pt x="0" y="176"/>
                  </a:lnTo>
                  <a:lnTo>
                    <a:pt x="42" y="0"/>
                  </a:lnTo>
                  <a:lnTo>
                    <a:pt x="180" y="124"/>
                  </a:lnTo>
                </a:path>
              </a:pathLst>
            </a:custGeom>
            <a:solidFill>
              <a:srgbClr val="FF0000"/>
            </a:solidFill>
            <a:ln w="9525" cap="rnd">
              <a:noFill/>
              <a:round/>
              <a:headEnd type="none" w="sm" len="sm"/>
              <a:tailEnd type="none" w="sm" len="sm"/>
            </a:ln>
            <a:effectLst/>
          </p:spPr>
          <p:txBody>
            <a:bodyPr/>
            <a:lstStyle/>
            <a:p>
              <a:endParaRPr lang="en-US"/>
            </a:p>
          </p:txBody>
        </p:sp>
        <p:sp>
          <p:nvSpPr>
            <p:cNvPr id="45219" name="Freeform 163"/>
            <p:cNvSpPr>
              <a:spLocks/>
            </p:cNvSpPr>
            <p:nvPr/>
          </p:nvSpPr>
          <p:spPr bwMode="auto">
            <a:xfrm>
              <a:off x="3599" y="1995"/>
              <a:ext cx="506" cy="148"/>
            </a:xfrm>
            <a:custGeom>
              <a:avLst/>
              <a:gdLst/>
              <a:ahLst/>
              <a:cxnLst>
                <a:cxn ang="0">
                  <a:pos x="3" y="130"/>
                </a:cxn>
                <a:cxn ang="0">
                  <a:pos x="7" y="147"/>
                </a:cxn>
                <a:cxn ang="0">
                  <a:pos x="505" y="32"/>
                </a:cxn>
                <a:cxn ang="0">
                  <a:pos x="498" y="0"/>
                </a:cxn>
                <a:cxn ang="0">
                  <a:pos x="0" y="113"/>
                </a:cxn>
                <a:cxn ang="0">
                  <a:pos x="3" y="130"/>
                </a:cxn>
              </a:cxnLst>
              <a:rect l="0" t="0" r="r" b="b"/>
              <a:pathLst>
                <a:path w="506" h="148">
                  <a:moveTo>
                    <a:pt x="3" y="130"/>
                  </a:moveTo>
                  <a:lnTo>
                    <a:pt x="7" y="147"/>
                  </a:lnTo>
                  <a:lnTo>
                    <a:pt x="505" y="32"/>
                  </a:lnTo>
                  <a:lnTo>
                    <a:pt x="498" y="0"/>
                  </a:lnTo>
                  <a:lnTo>
                    <a:pt x="0" y="113"/>
                  </a:lnTo>
                  <a:lnTo>
                    <a:pt x="3" y="130"/>
                  </a:lnTo>
                </a:path>
              </a:pathLst>
            </a:custGeom>
            <a:solidFill>
              <a:srgbClr val="FF0000"/>
            </a:solidFill>
            <a:ln w="9525" cap="rnd">
              <a:noFill/>
              <a:round/>
              <a:headEnd type="none" w="sm" len="sm"/>
              <a:tailEnd type="none" w="sm" len="sm"/>
            </a:ln>
            <a:effectLst/>
          </p:spPr>
          <p:txBody>
            <a:bodyPr/>
            <a:lstStyle/>
            <a:p>
              <a:endParaRPr lang="en-US"/>
            </a:p>
          </p:txBody>
        </p:sp>
      </p:grpSp>
      <p:sp>
        <p:nvSpPr>
          <p:cNvPr id="45220" name="Rectangle 164"/>
          <p:cNvSpPr>
            <a:spLocks noGrp="1" noRot="1" noChangeArrowheads="1"/>
          </p:cNvSpPr>
          <p:nvPr>
            <p:ph type="title"/>
          </p:nvPr>
        </p:nvSpPr>
        <p:spPr/>
        <p:txBody>
          <a:bodyPr/>
          <a:lstStyle/>
          <a:p>
            <a:r>
              <a:rPr lang="en-US"/>
              <a:t>Packet Filter</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a:t>Packet Filter</a:t>
            </a:r>
          </a:p>
        </p:txBody>
      </p:sp>
      <p:sp>
        <p:nvSpPr>
          <p:cNvPr id="46083" name="Rectangle 3"/>
          <p:cNvSpPr>
            <a:spLocks noGrp="1" noRot="1" noChangeArrowheads="1"/>
          </p:cNvSpPr>
          <p:nvPr>
            <p:ph type="body" idx="1"/>
          </p:nvPr>
        </p:nvSpPr>
        <p:spPr>
          <a:xfrm>
            <a:off x="304800" y="1524000"/>
            <a:ext cx="8839200" cy="4343400"/>
          </a:xfrm>
        </p:spPr>
        <p:txBody>
          <a:bodyPr/>
          <a:lstStyle/>
          <a:p>
            <a:pPr>
              <a:lnSpc>
                <a:spcPct val="85000"/>
              </a:lnSpc>
            </a:pPr>
            <a:r>
              <a:rPr lang="en-US" sz="2800" dirty="0"/>
              <a:t>Some limitations:</a:t>
            </a:r>
          </a:p>
          <a:p>
            <a:pPr lvl="1">
              <a:lnSpc>
                <a:spcPct val="85000"/>
              </a:lnSpc>
            </a:pPr>
            <a:r>
              <a:rPr lang="en-US" sz="2400" dirty="0"/>
              <a:t>FTP data traffic, UDP, RPC, X Windows</a:t>
            </a:r>
          </a:p>
          <a:p>
            <a:pPr>
              <a:lnSpc>
                <a:spcPct val="90000"/>
              </a:lnSpc>
              <a:spcBef>
                <a:spcPct val="50000"/>
              </a:spcBef>
            </a:pPr>
            <a:r>
              <a:rPr lang="en-US" sz="2800" dirty="0"/>
              <a:t>Subject to certain attacks</a:t>
            </a:r>
          </a:p>
          <a:p>
            <a:pPr lvl="1">
              <a:lnSpc>
                <a:spcPct val="85000"/>
              </a:lnSpc>
            </a:pPr>
            <a:r>
              <a:rPr lang="en-US" sz="2400" dirty="0"/>
              <a:t>Stealth Scanning, IP Fragmentation</a:t>
            </a:r>
          </a:p>
          <a:p>
            <a:pPr>
              <a:lnSpc>
                <a:spcPct val="85000"/>
              </a:lnSpc>
              <a:spcBef>
                <a:spcPct val="50000"/>
              </a:spcBef>
            </a:pPr>
            <a:r>
              <a:rPr lang="en-US" sz="2800" dirty="0"/>
              <a:t>Configuration and management are difficult</a:t>
            </a:r>
          </a:p>
          <a:p>
            <a:pPr lvl="1">
              <a:lnSpc>
                <a:spcPct val="85000"/>
              </a:lnSpc>
            </a:pPr>
            <a:r>
              <a:rPr lang="en-US" sz="2400" dirty="0"/>
              <a:t>No easy way to upload new rules</a:t>
            </a:r>
          </a:p>
          <a:p>
            <a:pPr lvl="1">
              <a:lnSpc>
                <a:spcPct val="85000"/>
              </a:lnSpc>
            </a:pPr>
            <a:r>
              <a:rPr lang="en-US" sz="2400" dirty="0"/>
              <a:t>No centralized management of security</a:t>
            </a:r>
          </a:p>
          <a:p>
            <a:pPr>
              <a:lnSpc>
                <a:spcPct val="85000"/>
              </a:lnSpc>
              <a:spcBef>
                <a:spcPct val="50000"/>
              </a:spcBef>
            </a:pPr>
            <a:r>
              <a:rPr lang="en-US" sz="2800" dirty="0"/>
              <a:t>Routers have limited security capabilities</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9C908C-116C-4F79-AEA8-19E5A48C7B88}" type="slidenum">
              <a:rPr lang="en-US"/>
              <a:pPr/>
              <a:t>98</a:t>
            </a:fld>
            <a:endParaRPr lang="en-US"/>
          </a:p>
        </p:txBody>
      </p:sp>
      <p:sp>
        <p:nvSpPr>
          <p:cNvPr id="47106" name="Rectangle 2"/>
          <p:cNvSpPr>
            <a:spLocks noGrp="1" noRot="1" noChangeArrowheads="1"/>
          </p:cNvSpPr>
          <p:nvPr>
            <p:ph type="title"/>
          </p:nvPr>
        </p:nvSpPr>
        <p:spPr/>
        <p:txBody>
          <a:bodyPr/>
          <a:lstStyle/>
          <a:p>
            <a:pPr>
              <a:lnSpc>
                <a:spcPct val="75000"/>
              </a:lnSpc>
              <a:spcBef>
                <a:spcPct val="25000"/>
              </a:spcBef>
            </a:pPr>
            <a:r>
              <a:rPr lang="en-US"/>
              <a:t>Other Packet Filtering Limitations</a:t>
            </a:r>
          </a:p>
        </p:txBody>
      </p:sp>
      <p:sp>
        <p:nvSpPr>
          <p:cNvPr id="47107" name="Rectangle 3"/>
          <p:cNvSpPr>
            <a:spLocks noGrp="1" noRot="1" noChangeArrowheads="1"/>
          </p:cNvSpPr>
          <p:nvPr>
            <p:ph type="body" idx="1"/>
          </p:nvPr>
        </p:nvSpPr>
        <p:spPr>
          <a:xfrm>
            <a:off x="609600" y="1295400"/>
            <a:ext cx="8534400" cy="4114800"/>
          </a:xfrm>
        </p:spPr>
        <p:txBody>
          <a:bodyPr>
            <a:noAutofit/>
          </a:bodyPr>
          <a:lstStyle/>
          <a:p>
            <a:pPr>
              <a:lnSpc>
                <a:spcPct val="80000"/>
              </a:lnSpc>
              <a:spcAft>
                <a:spcPct val="20000"/>
              </a:spcAft>
            </a:pPr>
            <a:r>
              <a:rPr lang="en-US" sz="2400" dirty="0"/>
              <a:t>RPC</a:t>
            </a:r>
          </a:p>
          <a:p>
            <a:pPr lvl="1">
              <a:lnSpc>
                <a:spcPct val="80000"/>
              </a:lnSpc>
              <a:spcAft>
                <a:spcPct val="20000"/>
              </a:spcAft>
            </a:pPr>
            <a:r>
              <a:rPr lang="en-US" sz="2400" dirty="0"/>
              <a:t>UDP-based, too many programs to assign given ports</a:t>
            </a:r>
          </a:p>
          <a:p>
            <a:pPr lvl="1">
              <a:lnSpc>
                <a:spcPct val="80000"/>
              </a:lnSpc>
              <a:spcAft>
                <a:spcPct val="20000"/>
              </a:spcAft>
            </a:pPr>
            <a:r>
              <a:rPr lang="en-US" sz="2400" dirty="0"/>
              <a:t>Port numbers dynamically assigned by “</a:t>
            </a:r>
            <a:r>
              <a:rPr lang="en-US" sz="2400" dirty="0" err="1"/>
              <a:t>portmapper</a:t>
            </a:r>
            <a:r>
              <a:rPr lang="en-US" sz="2400" dirty="0"/>
              <a:t>”</a:t>
            </a:r>
          </a:p>
          <a:p>
            <a:pPr>
              <a:lnSpc>
                <a:spcPct val="80000"/>
              </a:lnSpc>
              <a:spcBef>
                <a:spcPct val="40000"/>
              </a:spcBef>
              <a:spcAft>
                <a:spcPct val="20000"/>
              </a:spcAft>
            </a:pPr>
            <a:r>
              <a:rPr lang="en-US" sz="2400" dirty="0"/>
              <a:t>RealAudio</a:t>
            </a:r>
          </a:p>
          <a:p>
            <a:pPr lvl="1">
              <a:lnSpc>
                <a:spcPct val="80000"/>
              </a:lnSpc>
              <a:spcAft>
                <a:spcPct val="20000"/>
              </a:spcAft>
            </a:pPr>
            <a:r>
              <a:rPr lang="en-US" sz="2400" dirty="0"/>
              <a:t>Uses TCP ports for initiation</a:t>
            </a:r>
          </a:p>
          <a:p>
            <a:pPr lvl="1">
              <a:lnSpc>
                <a:spcPct val="80000"/>
              </a:lnSpc>
              <a:spcAft>
                <a:spcPct val="20000"/>
              </a:spcAft>
            </a:pPr>
            <a:r>
              <a:rPr lang="en-US" sz="2400" dirty="0"/>
              <a:t>Also uses range of 200 UDP ports (6970-7170)</a:t>
            </a:r>
          </a:p>
          <a:p>
            <a:pPr lvl="1">
              <a:lnSpc>
                <a:spcPct val="80000"/>
              </a:lnSpc>
              <a:spcAft>
                <a:spcPct val="20000"/>
              </a:spcAft>
            </a:pPr>
            <a:r>
              <a:rPr lang="en-US" sz="2400" dirty="0"/>
              <a:t>Dynamic allocation; similar to RPC problem</a:t>
            </a:r>
          </a:p>
          <a:p>
            <a:pPr>
              <a:lnSpc>
                <a:spcPct val="80000"/>
              </a:lnSpc>
              <a:spcBef>
                <a:spcPct val="40000"/>
              </a:spcBef>
              <a:spcAft>
                <a:spcPct val="20000"/>
              </a:spcAft>
            </a:pPr>
            <a:r>
              <a:rPr lang="en-US" sz="2400" dirty="0" err="1"/>
              <a:t>XWindows</a:t>
            </a:r>
            <a:endParaRPr lang="en-US" sz="2400" dirty="0"/>
          </a:p>
          <a:p>
            <a:pPr lvl="1">
              <a:lnSpc>
                <a:spcPct val="80000"/>
              </a:lnSpc>
              <a:spcAft>
                <a:spcPct val="20000"/>
              </a:spcAft>
            </a:pPr>
            <a:r>
              <a:rPr lang="en-US" sz="2400" dirty="0"/>
              <a:t>Requires inbound connection</a:t>
            </a:r>
          </a:p>
          <a:p>
            <a:pPr lvl="1">
              <a:lnSpc>
                <a:spcPct val="80000"/>
              </a:lnSpc>
              <a:spcAft>
                <a:spcPct val="20000"/>
              </a:spcAft>
            </a:pPr>
            <a:r>
              <a:rPr lang="en-US" sz="2400" dirty="0"/>
              <a:t>Difficult to filter</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t>Router-Based Packet Filters</a:t>
            </a:r>
          </a:p>
        </p:txBody>
      </p:sp>
      <p:sp>
        <p:nvSpPr>
          <p:cNvPr id="49155" name="Rectangle 3"/>
          <p:cNvSpPr>
            <a:spLocks noGrp="1" noRot="1" noChangeArrowheads="1"/>
          </p:cNvSpPr>
          <p:nvPr>
            <p:ph type="body" idx="1"/>
          </p:nvPr>
        </p:nvSpPr>
        <p:spPr/>
        <p:txBody>
          <a:bodyPr/>
          <a:lstStyle/>
          <a:p>
            <a:r>
              <a:rPr lang="en-US" sz="2800" dirty="0"/>
              <a:t>Pros:</a:t>
            </a:r>
          </a:p>
          <a:p>
            <a:pPr lvl="1"/>
            <a:r>
              <a:rPr lang="en-US" sz="2400" dirty="0"/>
              <a:t>Inexpensive - you need a router anyway</a:t>
            </a:r>
          </a:p>
          <a:p>
            <a:r>
              <a:rPr lang="en-US" sz="2800" dirty="0"/>
              <a:t>Cons:</a:t>
            </a:r>
          </a:p>
          <a:p>
            <a:pPr lvl="1"/>
            <a:r>
              <a:rPr lang="en-US" sz="2400" dirty="0"/>
              <a:t>Some well-known limitations (e.g., UDP, RPC)</a:t>
            </a:r>
          </a:p>
          <a:p>
            <a:pPr lvl="1"/>
            <a:r>
              <a:rPr lang="en-US" sz="2400" dirty="0"/>
              <a:t>No authentication</a:t>
            </a:r>
          </a:p>
          <a:p>
            <a:pPr lvl="1"/>
            <a:r>
              <a:rPr lang="en-US" sz="2400" dirty="0"/>
              <a:t>Inadequate logging</a:t>
            </a:r>
          </a:p>
          <a:p>
            <a:pPr lvl="1"/>
            <a:r>
              <a:rPr lang="en-US" sz="2400" dirty="0"/>
              <a:t>Difficult configuration </a:t>
            </a:r>
          </a:p>
          <a:p>
            <a:pPr lvl="2"/>
            <a:r>
              <a:rPr lang="en-US" sz="2000" dirty="0"/>
              <a:t>Order matters</a:t>
            </a:r>
          </a:p>
          <a:p>
            <a:pPr lvl="2"/>
            <a:r>
              <a:rPr lang="en-US" sz="2000" dirty="0"/>
              <a:t>Syntax is complicated</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1240</TotalTime>
  <Words>7308</Words>
  <Application>Microsoft Office PowerPoint</Application>
  <PresentationFormat>On-screen Show (4:3)</PresentationFormat>
  <Paragraphs>1491</Paragraphs>
  <Slides>141</Slides>
  <Notes>25</Notes>
  <HiddenSlides>1</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141</vt:i4>
      </vt:variant>
    </vt:vector>
  </HeadingPairs>
  <TitlesOfParts>
    <vt:vector size="147" baseType="lpstr">
      <vt:lpstr>Office Theme</vt:lpstr>
      <vt:lpstr>비트맵 이미지</vt:lpstr>
      <vt:lpstr>Document</vt:lpstr>
      <vt:lpstr>VISIO</vt:lpstr>
      <vt:lpstr>Clip</vt:lpstr>
      <vt:lpstr>Visio</vt:lpstr>
      <vt:lpstr>Chapter-7 Network Security</vt:lpstr>
      <vt:lpstr>Types of Security </vt:lpstr>
      <vt:lpstr>Slide 3</vt:lpstr>
      <vt:lpstr>AIC Traid</vt:lpstr>
      <vt:lpstr>Slide 5</vt:lpstr>
      <vt:lpstr>Why Cryptography?</vt:lpstr>
      <vt:lpstr>What Is Cryptography</vt:lpstr>
      <vt:lpstr>What is Cryptography?</vt:lpstr>
      <vt:lpstr>Encryption Terms and Operations</vt:lpstr>
      <vt:lpstr>Slide 10</vt:lpstr>
      <vt:lpstr>Eve’s Goals</vt:lpstr>
      <vt:lpstr>Attack Methods</vt:lpstr>
      <vt:lpstr>What is Encryption / Decryption</vt:lpstr>
      <vt:lpstr>What are the Types of Cryptography</vt:lpstr>
      <vt:lpstr>Slide 15</vt:lpstr>
      <vt:lpstr>Slide 16</vt:lpstr>
      <vt:lpstr>Encryption Methodologies</vt:lpstr>
      <vt:lpstr>Substitution Cipher</vt:lpstr>
      <vt:lpstr>Transposition Cipher</vt:lpstr>
      <vt:lpstr>Mono-alphabetic Cipher</vt:lpstr>
      <vt:lpstr>Running-key Cipher</vt:lpstr>
      <vt:lpstr>Types of Encryption</vt:lpstr>
      <vt:lpstr>Block Ciphers</vt:lpstr>
      <vt:lpstr>Stream Ciphers</vt:lpstr>
      <vt:lpstr>Stream Ciphers (cont.)</vt:lpstr>
      <vt:lpstr>Symmetric key</vt:lpstr>
      <vt:lpstr>Symmetric Cipher Model</vt:lpstr>
      <vt:lpstr>Slide 28</vt:lpstr>
      <vt:lpstr>Asymmetric key</vt:lpstr>
      <vt:lpstr>Public-Key Cryptography</vt:lpstr>
      <vt:lpstr>Asymmetric Encryption Uses</vt:lpstr>
      <vt:lpstr>Symmetric Cryptography </vt:lpstr>
      <vt:lpstr>Data Encryption Standard (DES)</vt:lpstr>
      <vt:lpstr>DES Overview</vt:lpstr>
      <vt:lpstr>Slide 35</vt:lpstr>
      <vt:lpstr>DES Structure</vt:lpstr>
      <vt:lpstr>DES - Basics</vt:lpstr>
      <vt:lpstr>Each Iteration Use of  a Different Sub-key</vt:lpstr>
      <vt:lpstr>DES Key Processing</vt:lpstr>
      <vt:lpstr>The Key Schedule </vt:lpstr>
      <vt:lpstr>3DES or Triple-DES</vt:lpstr>
      <vt:lpstr>Triple DES - More Secure</vt:lpstr>
      <vt:lpstr>3DES</vt:lpstr>
      <vt:lpstr>3DES</vt:lpstr>
      <vt:lpstr>3DES</vt:lpstr>
      <vt:lpstr>3DES or Triple-DES</vt:lpstr>
      <vt:lpstr>3DES or Triple-DES</vt:lpstr>
      <vt:lpstr>Slide 48</vt:lpstr>
      <vt:lpstr>Slide 49</vt:lpstr>
      <vt:lpstr>Slide 50</vt:lpstr>
      <vt:lpstr>Symmetric Key Encryption- Strength</vt:lpstr>
      <vt:lpstr>Asymmetric Encryption Uses</vt:lpstr>
      <vt:lpstr>Algorithms</vt:lpstr>
      <vt:lpstr>Asymmetric Systems - Requirements</vt:lpstr>
      <vt:lpstr>Asymmetric Algorithms (continued)</vt:lpstr>
      <vt:lpstr>Slide 56</vt:lpstr>
      <vt:lpstr> Encryption, decryption, and key generation in RSA </vt:lpstr>
      <vt:lpstr>Slide 58</vt:lpstr>
      <vt:lpstr>Slide 59</vt:lpstr>
      <vt:lpstr>Slide 60</vt:lpstr>
      <vt:lpstr>Slide 61</vt:lpstr>
      <vt:lpstr>Slide 62</vt:lpstr>
      <vt:lpstr>Slide 63</vt:lpstr>
      <vt:lpstr>Slide 64</vt:lpstr>
      <vt:lpstr>Digital Signature: Outline</vt:lpstr>
      <vt:lpstr>What is a Digital Signature</vt:lpstr>
      <vt:lpstr>A Digital Signature is:</vt:lpstr>
      <vt:lpstr>What is a Digital Signature</vt:lpstr>
      <vt:lpstr>Digital Signature Features</vt:lpstr>
      <vt:lpstr>Digital Signature Concepts</vt:lpstr>
      <vt:lpstr>Public-key Cryptography</vt:lpstr>
      <vt:lpstr>Public-key Cryptography</vt:lpstr>
      <vt:lpstr>Certificate Authority</vt:lpstr>
      <vt:lpstr>Digital Certificate</vt:lpstr>
      <vt:lpstr>Digital Certificate</vt:lpstr>
      <vt:lpstr>Digital Signature Creation</vt:lpstr>
      <vt:lpstr>Digital Signature Creation</vt:lpstr>
      <vt:lpstr>Digital Signature Creation </vt:lpstr>
      <vt:lpstr>Digital Signature Verification</vt:lpstr>
      <vt:lpstr>Digital Signature Verification</vt:lpstr>
      <vt:lpstr>Digital Signature Verification</vt:lpstr>
      <vt:lpstr>How to register</vt:lpstr>
      <vt:lpstr>How to register</vt:lpstr>
      <vt:lpstr>How to register</vt:lpstr>
      <vt:lpstr>Summary</vt:lpstr>
      <vt:lpstr>Symmetric Versus Asymmetric Cryptosystems</vt:lpstr>
      <vt:lpstr>Slide 87</vt:lpstr>
      <vt:lpstr>Summary</vt:lpstr>
      <vt:lpstr>Summary</vt:lpstr>
      <vt:lpstr>Typical Network Architecture</vt:lpstr>
      <vt:lpstr>What Is a Firewall?</vt:lpstr>
      <vt:lpstr>What Firewalls Can Do</vt:lpstr>
      <vt:lpstr>What Firewalls Can’t Do</vt:lpstr>
      <vt:lpstr>Principles of Firewalls</vt:lpstr>
      <vt:lpstr>Packet Filter</vt:lpstr>
      <vt:lpstr>Packet Filter</vt:lpstr>
      <vt:lpstr>Packet Filter</vt:lpstr>
      <vt:lpstr>Other Packet Filtering Limitations</vt:lpstr>
      <vt:lpstr>Router-Based Packet Filters</vt:lpstr>
      <vt:lpstr>Network Address Translation</vt:lpstr>
      <vt:lpstr>Proxy Servers</vt:lpstr>
      <vt:lpstr>Proxy Servers</vt:lpstr>
      <vt:lpstr>Proxy Servers - Summary</vt:lpstr>
      <vt:lpstr>Firewall Trends - Doing More</vt:lpstr>
      <vt:lpstr>Bastion Host</vt:lpstr>
      <vt:lpstr>Secure Configuration of Routers</vt:lpstr>
      <vt:lpstr>Slide 107</vt:lpstr>
      <vt:lpstr>Slide 108</vt:lpstr>
      <vt:lpstr>Architectures    #1 Bare Bones</vt:lpstr>
      <vt:lpstr>Bare Bones Architecture</vt:lpstr>
      <vt:lpstr>#2 Router and Host Based Firewall</vt:lpstr>
      <vt:lpstr>Router and Host Firewall Architecture</vt:lpstr>
      <vt:lpstr>#3 Router and Host Based with DMZ</vt:lpstr>
      <vt:lpstr>Router &amp; Host with DMZ</vt:lpstr>
      <vt:lpstr>#4 Tri-homed Firewall Host</vt:lpstr>
      <vt:lpstr>Tri-homed Firewall Host</vt:lpstr>
      <vt:lpstr>Accessing Internal Hosts from the Internet</vt:lpstr>
      <vt:lpstr>Accessing Internal Hosts from the Internet</vt:lpstr>
      <vt:lpstr>Accessing Internal Hosts from the Internet</vt:lpstr>
      <vt:lpstr>Accessing Internal Hosts from the Internet</vt:lpstr>
      <vt:lpstr>Accessing Internal Hosts from the Internet</vt:lpstr>
      <vt:lpstr>Firewall Protocol Policy</vt:lpstr>
      <vt:lpstr>Slide 123</vt:lpstr>
      <vt:lpstr>Sample Protocol Policy</vt:lpstr>
      <vt:lpstr>Remote Management of Firewalls</vt:lpstr>
      <vt:lpstr>Remote Access Security Management</vt:lpstr>
      <vt:lpstr>Methods of Remote Access</vt:lpstr>
      <vt:lpstr>Remote Access Architectures</vt:lpstr>
      <vt:lpstr>Remote Access Security</vt:lpstr>
      <vt:lpstr>Other Access Methods</vt:lpstr>
      <vt:lpstr>IPSec Security Architecture</vt:lpstr>
      <vt:lpstr>VPN Connectivity Models</vt:lpstr>
      <vt:lpstr>VPN Benefits &amp; Needs</vt:lpstr>
      <vt:lpstr>VPN Connectivity Models (Cont)</vt:lpstr>
      <vt:lpstr>Slide 135</vt:lpstr>
      <vt:lpstr>Slide 136</vt:lpstr>
      <vt:lpstr>Connectivity Fundamentals</vt:lpstr>
      <vt:lpstr>Slide 138</vt:lpstr>
      <vt:lpstr>IP Security Protocol (IPSec)</vt:lpstr>
      <vt:lpstr>IPSec Modes</vt:lpstr>
      <vt:lpstr>VPN Assessment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raBn</dc:creator>
  <cp:lastModifiedBy>raBn</cp:lastModifiedBy>
  <cp:revision>9</cp:revision>
  <dcterms:created xsi:type="dcterms:W3CDTF">2016-02-01T09:45:21Z</dcterms:created>
  <dcterms:modified xsi:type="dcterms:W3CDTF">2016-08-12T03:29:48Z</dcterms:modified>
</cp:coreProperties>
</file>