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3"/>
  </p:notesMasterIdLst>
  <p:sldIdLst>
    <p:sldId id="256" r:id="rId2"/>
    <p:sldId id="432" r:id="rId3"/>
    <p:sldId id="433" r:id="rId4"/>
    <p:sldId id="434" r:id="rId5"/>
    <p:sldId id="435" r:id="rId6"/>
    <p:sldId id="436" r:id="rId7"/>
    <p:sldId id="258" r:id="rId8"/>
    <p:sldId id="424" r:id="rId9"/>
    <p:sldId id="259" r:id="rId10"/>
    <p:sldId id="260" r:id="rId11"/>
    <p:sldId id="261" r:id="rId12"/>
    <p:sldId id="262" r:id="rId13"/>
    <p:sldId id="425" r:id="rId14"/>
    <p:sldId id="426" r:id="rId15"/>
    <p:sldId id="427" r:id="rId16"/>
    <p:sldId id="428" r:id="rId17"/>
    <p:sldId id="263" r:id="rId18"/>
    <p:sldId id="264" r:id="rId19"/>
    <p:sldId id="265" r:id="rId20"/>
    <p:sldId id="266" r:id="rId21"/>
    <p:sldId id="268" r:id="rId22"/>
    <p:sldId id="270" r:id="rId23"/>
    <p:sldId id="271" r:id="rId24"/>
    <p:sldId id="272" r:id="rId25"/>
    <p:sldId id="273" r:id="rId26"/>
    <p:sldId id="274" r:id="rId27"/>
    <p:sldId id="422" r:id="rId28"/>
    <p:sldId id="437" r:id="rId29"/>
    <p:sldId id="275" r:id="rId30"/>
    <p:sldId id="423" r:id="rId31"/>
    <p:sldId id="276" r:id="rId32"/>
    <p:sldId id="279" r:id="rId33"/>
    <p:sldId id="280" r:id="rId34"/>
    <p:sldId id="281" r:id="rId35"/>
    <p:sldId id="438" r:id="rId36"/>
    <p:sldId id="282" r:id="rId37"/>
    <p:sldId id="283" r:id="rId38"/>
    <p:sldId id="284" r:id="rId39"/>
    <p:sldId id="285" r:id="rId40"/>
    <p:sldId id="286" r:id="rId41"/>
    <p:sldId id="291" r:id="rId42"/>
    <p:sldId id="292" r:id="rId43"/>
    <p:sldId id="293" r:id="rId44"/>
    <p:sldId id="294" r:id="rId45"/>
    <p:sldId id="295" r:id="rId46"/>
    <p:sldId id="296" r:id="rId47"/>
    <p:sldId id="297" r:id="rId48"/>
    <p:sldId id="429" r:id="rId49"/>
    <p:sldId id="430" r:id="rId50"/>
    <p:sldId id="439" r:id="rId51"/>
    <p:sldId id="440" r:id="rId52"/>
    <p:sldId id="441" r:id="rId53"/>
    <p:sldId id="442" r:id="rId54"/>
    <p:sldId id="462" r:id="rId55"/>
    <p:sldId id="460" r:id="rId56"/>
    <p:sldId id="463" r:id="rId57"/>
    <p:sldId id="461" r:id="rId58"/>
    <p:sldId id="464" r:id="rId59"/>
    <p:sldId id="443" r:id="rId60"/>
    <p:sldId id="444" r:id="rId61"/>
    <p:sldId id="445" r:id="rId62"/>
    <p:sldId id="446" r:id="rId63"/>
    <p:sldId id="447" r:id="rId64"/>
    <p:sldId id="448" r:id="rId65"/>
    <p:sldId id="449" r:id="rId66"/>
    <p:sldId id="450" r:id="rId67"/>
    <p:sldId id="451" r:id="rId68"/>
    <p:sldId id="452" r:id="rId69"/>
    <p:sldId id="453" r:id="rId70"/>
    <p:sldId id="454" r:id="rId71"/>
    <p:sldId id="455" r:id="rId72"/>
    <p:sldId id="431" r:id="rId73"/>
    <p:sldId id="303" r:id="rId74"/>
    <p:sldId id="325" r:id="rId75"/>
    <p:sldId id="326" r:id="rId76"/>
    <p:sldId id="327" r:id="rId77"/>
    <p:sldId id="328" r:id="rId78"/>
    <p:sldId id="329" r:id="rId79"/>
    <p:sldId id="330" r:id="rId80"/>
    <p:sldId id="456" r:id="rId81"/>
    <p:sldId id="457" r:id="rId82"/>
    <p:sldId id="458" r:id="rId83"/>
    <p:sldId id="459" r:id="rId84"/>
    <p:sldId id="331" r:id="rId85"/>
    <p:sldId id="332" r:id="rId86"/>
    <p:sldId id="333" r:id="rId87"/>
    <p:sldId id="465" r:id="rId88"/>
    <p:sldId id="466" r:id="rId89"/>
    <p:sldId id="467" r:id="rId90"/>
    <p:sldId id="468"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469" r:id="rId109"/>
    <p:sldId id="470" r:id="rId110"/>
    <p:sldId id="363" r:id="rId111"/>
    <p:sldId id="367" r:id="rId112"/>
    <p:sldId id="369" r:id="rId113"/>
    <p:sldId id="471" r:id="rId114"/>
    <p:sldId id="472" r:id="rId115"/>
    <p:sldId id="477" r:id="rId116"/>
    <p:sldId id="473" r:id="rId117"/>
    <p:sldId id="474" r:id="rId118"/>
    <p:sldId id="478" r:id="rId119"/>
    <p:sldId id="479" r:id="rId120"/>
    <p:sldId id="475" r:id="rId121"/>
    <p:sldId id="476"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06C253-B119-42BB-81BE-6015C65C0BA2}" type="datetimeFigureOut">
              <a:rPr lang="en-US" smtClean="0"/>
              <a:pPr/>
              <a:t>9/6/2018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FCE7B-362B-4E42-AD83-A14867EA31D2}" type="slidenum">
              <a:rPr lang="en-US" smtClean="0"/>
              <a:pPr/>
              <a:t>‹#›</a:t>
            </a:fld>
            <a:endParaRPr lang="en-US"/>
          </a:p>
        </p:txBody>
      </p:sp>
    </p:spTree>
    <p:extLst>
      <p:ext uri="{BB962C8B-B14F-4D97-AF65-F5344CB8AC3E}">
        <p14:creationId xmlns:p14="http://schemas.microsoft.com/office/powerpoint/2010/main" val="2013344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ln>
            <a:miter lim="800000"/>
            <a:headEnd/>
            <a:tailEnd/>
          </a:ln>
        </p:spPr>
        <p:txBody>
          <a:bodyPr/>
          <a:lstStyle/>
          <a:p>
            <a:fld id="{2B891D70-120A-42BF-8673-0791C71F8AB5}" type="slidenum">
              <a:rPr lang="en-US" altLang="ko-KR" smtClean="0">
                <a:latin typeface="Arial" pitchFamily="34" charset="0"/>
                <a:cs typeface="Arial" pitchFamily="34" charset="0"/>
              </a:rPr>
              <a:pPr/>
              <a:t>5</a:t>
            </a:fld>
            <a:endParaRPr lang="en-US" altLang="ko-KR" smtClean="0">
              <a:latin typeface="Arial" pitchFamily="34" charset="0"/>
              <a:cs typeface="Arial" pitchFamily="34" charset="0"/>
            </a:endParaRPr>
          </a:p>
        </p:txBody>
      </p:sp>
      <p:sp>
        <p:nvSpPr>
          <p:cNvPr id="32771" name="Rectangle 2"/>
          <p:cNvSpPr>
            <a:spLocks noGrp="1" noRot="1" noChangeAspect="1" noChangeArrowheads="1" noTextEdit="1"/>
          </p:cNvSpPr>
          <p:nvPr>
            <p:ph type="sldImg"/>
          </p:nvPr>
        </p:nvSpPr>
        <p:spPr bwMode="auto">
          <a:xfrm>
            <a:off x="3430588" y="2424113"/>
            <a:ext cx="0" cy="0"/>
          </a:xfrm>
          <a:noFill/>
          <a:ln>
            <a:solidFill>
              <a:srgbClr val="000000"/>
            </a:solidFill>
            <a:miter lim="800000"/>
            <a:headEnd/>
            <a:tailEnd/>
          </a:ln>
        </p:spPr>
      </p:sp>
      <p:sp>
        <p:nvSpPr>
          <p:cNvPr id="32772" name="Rectangle 3"/>
          <p:cNvSpPr>
            <a:spLocks noGrp="1" noChangeArrowheads="1"/>
          </p:cNvSpPr>
          <p:nvPr>
            <p:ph type="body" idx="1"/>
          </p:nvPr>
        </p:nvSpPr>
        <p:spPr bwMode="auto">
          <a:xfrm>
            <a:off x="914615" y="6329114"/>
            <a:ext cx="1561930" cy="170820"/>
          </a:xfrm>
          <a:noFill/>
        </p:spPr>
        <p:txBody>
          <a:bodyPr wrap="square" numCol="1" anchor="t" anchorCtr="0" compatLnSpc="1">
            <a:prstTxWarp prst="textNoShape">
              <a:avLst/>
            </a:prstTxWarp>
            <a:normAutofit fontScale="47500" lnSpcReduction="20000"/>
          </a:bodyPr>
          <a:lstStyle/>
          <a:p>
            <a:endParaRPr lang="ko-KR" altLang="ko-KR" smtClean="0"/>
          </a:p>
        </p:txBody>
      </p:sp>
    </p:spTree>
    <p:extLst>
      <p:ext uri="{BB962C8B-B14F-4D97-AF65-F5344CB8AC3E}">
        <p14:creationId xmlns:p14="http://schemas.microsoft.com/office/powerpoint/2010/main" val="1832646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1DE6C5-88B8-4368-A643-1EC680B7D1A1}" type="slidenum">
              <a:rPr lang="en-US"/>
              <a:pPr/>
              <a:t>47</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2275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8CC17A6D-1498-40EE-8F55-DE06030CEAC2}" type="slidenum">
              <a:rPr lang="en-AU"/>
              <a:pPr/>
              <a:t>50</a:t>
            </a:fld>
            <a:endParaRPr lang="en-AU"/>
          </a:p>
        </p:txBody>
      </p:sp>
      <p:sp>
        <p:nvSpPr>
          <p:cNvPr id="39937"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F56E850-0156-4A5D-8DBA-4FF2472533D4}"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50</a:t>
            </a:fld>
            <a:endParaRPr lang="en-US" sz="1200">
              <a:solidFill>
                <a:srgbClr val="FFFFFF"/>
              </a:solidFill>
            </a:endParaRPr>
          </a:p>
        </p:txBody>
      </p:sp>
      <p:sp>
        <p:nvSpPr>
          <p:cNvPr id="3993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9"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Rijndael proposal for AES defined a cipher in which the block length and the key length can be independently specified to be 128,192,or 256 bits. The AES specification uses the same three key size alternatives but limits the block length to 128 bits. 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Resistance against all known attacks, Speed and code compactness on a wide range of platforms, &amp; Design simplicity.</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cs typeface="Arial" charset="0"/>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cs typeface="Arial" charset="0"/>
            </a:endParaRPr>
          </a:p>
        </p:txBody>
      </p:sp>
    </p:spTree>
    <p:extLst>
      <p:ext uri="{BB962C8B-B14F-4D97-AF65-F5344CB8AC3E}">
        <p14:creationId xmlns:p14="http://schemas.microsoft.com/office/powerpoint/2010/main" val="2459014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6CB61D0-3BEB-48B9-9A0D-6C722441816B}" type="slidenum">
              <a:rPr lang="en-AU"/>
              <a:pPr/>
              <a:t>51</a:t>
            </a:fld>
            <a:endParaRPr lang="en-AU"/>
          </a:p>
        </p:txBody>
      </p:sp>
      <p:sp>
        <p:nvSpPr>
          <p:cNvPr id="40961"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F6D5D81-3122-4146-9096-94A47105D0BA}"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51</a:t>
            </a:fld>
            <a:endParaRPr lang="en-US" sz="1200">
              <a:solidFill>
                <a:srgbClr val="FFFFFF"/>
              </a:solidFill>
            </a:endParaRPr>
          </a:p>
        </p:txBody>
      </p:sp>
      <p:sp>
        <p:nvSpPr>
          <p:cNvPr id="4096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963"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Stallings Figure 5.1 shows the overall encryption process in AES.</a:t>
            </a:r>
          </a:p>
        </p:txBody>
      </p:sp>
    </p:spTree>
    <p:extLst>
      <p:ext uri="{BB962C8B-B14F-4D97-AF65-F5344CB8AC3E}">
        <p14:creationId xmlns:p14="http://schemas.microsoft.com/office/powerpoint/2010/main" val="2091383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EF01C6E9-D664-4B71-B102-81EC7C9B918D}" type="slidenum">
              <a:rPr lang="en-AU"/>
              <a:pPr/>
              <a:t>52</a:t>
            </a:fld>
            <a:endParaRPr lang="en-AU"/>
          </a:p>
        </p:txBody>
      </p:sp>
      <p:sp>
        <p:nvSpPr>
          <p:cNvPr id="41985"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FFC09BC-EAB9-4DFE-BD84-32DB36ECA2CF}"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52</a:t>
            </a:fld>
            <a:endParaRPr lang="en-US" sz="1200">
              <a:solidFill>
                <a:srgbClr val="FFFFFF"/>
              </a:solidFill>
            </a:endParaRPr>
          </a:p>
        </p:txBody>
      </p:sp>
      <p:sp>
        <p:nvSpPr>
          <p:cNvPr id="4198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7"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input to the AES encryption and decryption algorithms is a single 128-bit block, depicted in FIPS PUB 197, as a square matrix of bytes .This block is copied into the State array, which is modified at each stage of encryption or decryption. After the final stage, State is copied to an output.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key is expanded into 44/52/60 lots of 32-bit words (see later), with 4 used in each round. Note that the ordering of bytes within a matrix is by column. So, for example, the first four bytes of a 128-bit plaintext input to the encryption cipher occupy the first column of the in matrix, the second four bytes occupy the second column, and so on. Similarly, the first four bytes of the expanded key, which form a word, occupy the first column of the w matrix.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data computation then consists of an “add round key” step, then 9/11/13 rounds with all 4 steps, and a final 10</a:t>
            </a:r>
            <a:r>
              <a:rPr lang="en-US" sz="1200" baseline="30000">
                <a:solidFill>
                  <a:srgbClr val="000000"/>
                </a:solidFill>
                <a:cs typeface="Arial" charset="0"/>
              </a:rPr>
              <a:t>th</a:t>
            </a:r>
            <a:r>
              <a:rPr lang="en-US" sz="1200">
                <a:solidFill>
                  <a:srgbClr val="000000"/>
                </a:solidFill>
                <a:cs typeface="Arial" charset="0"/>
              </a:rPr>
              <a:t>/12</a:t>
            </a:r>
            <a:r>
              <a:rPr lang="en-US" sz="1200" baseline="30000">
                <a:solidFill>
                  <a:srgbClr val="000000"/>
                </a:solidFill>
                <a:cs typeface="Arial" charset="0"/>
              </a:rPr>
              <a:t>th</a:t>
            </a:r>
            <a:r>
              <a:rPr lang="en-US" sz="1200">
                <a:solidFill>
                  <a:srgbClr val="000000"/>
                </a:solidFill>
                <a:cs typeface="Arial" charset="0"/>
              </a:rPr>
              <a:t>/14</a:t>
            </a:r>
            <a:r>
              <a:rPr lang="en-US" sz="1200" baseline="30000">
                <a:solidFill>
                  <a:srgbClr val="000000"/>
                </a:solidFill>
                <a:cs typeface="Arial" charset="0"/>
              </a:rPr>
              <a:t>th</a:t>
            </a:r>
            <a:r>
              <a:rPr lang="en-US" sz="1200">
                <a:solidFill>
                  <a:srgbClr val="000000"/>
                </a:solidFill>
                <a:cs typeface="Arial" charset="0"/>
              </a:rPr>
              <a:t> step of byte subs + mix cols + add round key. This can be viewed as alternating XOR key &amp; scramble data bytes operations. All of the steps are easily reversed, and can be efficiently implemented using XOR’s &amp; table lookups.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cs typeface="Arial" charset="0"/>
            </a:endParaRPr>
          </a:p>
        </p:txBody>
      </p:sp>
    </p:spTree>
    <p:extLst>
      <p:ext uri="{BB962C8B-B14F-4D97-AF65-F5344CB8AC3E}">
        <p14:creationId xmlns:p14="http://schemas.microsoft.com/office/powerpoint/2010/main" val="2372445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C8A0205-65BC-4EDC-9DBA-D545082D3E66}" type="slidenum">
              <a:rPr lang="en-AU"/>
              <a:pPr/>
              <a:t>53</a:t>
            </a:fld>
            <a:endParaRPr lang="en-AU"/>
          </a:p>
        </p:txBody>
      </p:sp>
      <p:sp>
        <p:nvSpPr>
          <p:cNvPr id="43009"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166537D-5DD7-4EA7-AFAC-47804FD7D55B}"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53</a:t>
            </a:fld>
            <a:endParaRPr lang="en-US" sz="1200">
              <a:solidFill>
                <a:srgbClr val="FFFFFF"/>
              </a:solidFill>
            </a:endParaRPr>
          </a:p>
        </p:txBody>
      </p:sp>
      <p:sp>
        <p:nvSpPr>
          <p:cNvPr id="4301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011"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Stallings Figure 5.3 shows the structure of AES in more detail. The cipher consists of N rounds, where the number of rounds depends on the key length: 10 rounds for a 16-byte key; 12 rounds for a 24-byte key; and 14 rounds for a 32-byte key. The first N – 1 rounds consist of four distinct transformation functions: SubBytes, ShiftRows, MixColumns, and AddRoundKey, which are described subsequently. The final round contains only 3 transformation, and there is a initial single transformation (AddRoundKey) before the first round, which can be considered Round 0. Each transformation takes one or more 4 x 4 matrices as input and produces a 4 x 4 matrix as output. Figure 5.1 shows that the output of each round is a 4 x 4 matrix, with the output of the final round being the ciphertext. Also, the key expansion function generates N + 1 round keys, each of which is a distinct 4 x 4 matrix. Each round key serve as one of the inputs to the AddRoundKey transformation in each round. </a:t>
            </a:r>
          </a:p>
        </p:txBody>
      </p:sp>
    </p:spTree>
    <p:extLst>
      <p:ext uri="{BB962C8B-B14F-4D97-AF65-F5344CB8AC3E}">
        <p14:creationId xmlns:p14="http://schemas.microsoft.com/office/powerpoint/2010/main" val="3761596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6E4A1F-8074-4E1A-92AC-8811DFECD895}" type="slidenum">
              <a:rPr lang="en-US"/>
              <a:pPr/>
              <a:t>54</a:t>
            </a:fld>
            <a:endParaRPr lang="en-US"/>
          </a:p>
        </p:txBody>
      </p:sp>
      <p:sp>
        <p:nvSpPr>
          <p:cNvPr id="947202" name="Rectangle 2"/>
          <p:cNvSpPr>
            <a:spLocks noGrp="1" noRot="1" noChangeAspect="1" noChangeArrowheads="1" noTextEdit="1"/>
          </p:cNvSpPr>
          <p:nvPr>
            <p:ph type="sldImg"/>
          </p:nvPr>
        </p:nvSpPr>
        <p:spPr>
          <a:ln/>
        </p:spPr>
      </p:sp>
      <p:sp>
        <p:nvSpPr>
          <p:cNvPr id="94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6443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94270-62B4-4C2C-A556-BC652273912C}" type="slidenum">
              <a:rPr lang="en-US"/>
              <a:pPr/>
              <a:t>55</a:t>
            </a:fld>
            <a:endParaRPr lang="en-US"/>
          </a:p>
        </p:txBody>
      </p:sp>
      <p:sp>
        <p:nvSpPr>
          <p:cNvPr id="949250" name="Rectangle 2"/>
          <p:cNvSpPr>
            <a:spLocks noGrp="1" noRot="1" noChangeAspect="1" noChangeArrowheads="1" noTextEdit="1"/>
          </p:cNvSpPr>
          <p:nvPr>
            <p:ph type="sldImg"/>
          </p:nvPr>
        </p:nvSpPr>
        <p:spPr>
          <a:ln/>
        </p:spPr>
      </p:sp>
      <p:sp>
        <p:nvSpPr>
          <p:cNvPr id="949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44290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9648F5-2DE3-42A8-B482-507CD87B4276}" type="slidenum">
              <a:rPr lang="en-US"/>
              <a:pPr/>
              <a:t>57</a:t>
            </a:fld>
            <a:endParaRPr lang="en-US"/>
          </a:p>
        </p:txBody>
      </p:sp>
      <p:sp>
        <p:nvSpPr>
          <p:cNvPr id="950274" name="Rectangle 2"/>
          <p:cNvSpPr>
            <a:spLocks noGrp="1" noRot="1" noChangeAspect="1" noChangeArrowheads="1" noTextEdit="1"/>
          </p:cNvSpPr>
          <p:nvPr>
            <p:ph type="sldImg"/>
          </p:nvPr>
        </p:nvSpPr>
        <p:spPr>
          <a:ln/>
        </p:spPr>
      </p:sp>
      <p:sp>
        <p:nvSpPr>
          <p:cNvPr id="950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30964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C433DF8B-41A4-413D-9B36-2739761113AD}" type="slidenum">
              <a:rPr lang="en-AU"/>
              <a:pPr/>
              <a:t>59</a:t>
            </a:fld>
            <a:endParaRPr lang="en-AU"/>
          </a:p>
        </p:txBody>
      </p:sp>
      <p:sp>
        <p:nvSpPr>
          <p:cNvPr id="440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4"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marL="228600" indent="-225425">
              <a:spcBef>
                <a:spcPts val="45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1200">
                <a:solidFill>
                  <a:srgbClr val="000000"/>
                </a:solidFill>
              </a:rPr>
              <a:t>Before delving into details, can make several comments about the overall AES structure. See text for details.</a:t>
            </a:r>
          </a:p>
        </p:txBody>
      </p:sp>
      <p:sp>
        <p:nvSpPr>
          <p:cNvPr id="44035" name="Text Box 3"/>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CDABF3F-E103-4B62-960A-578A7A3B79F7}"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59</a:t>
            </a:fld>
            <a:endParaRPr lang="en-US" sz="1200">
              <a:solidFill>
                <a:srgbClr val="FFFFFF"/>
              </a:solidFill>
            </a:endParaRPr>
          </a:p>
        </p:txBody>
      </p:sp>
    </p:spTree>
    <p:extLst>
      <p:ext uri="{BB962C8B-B14F-4D97-AF65-F5344CB8AC3E}">
        <p14:creationId xmlns:p14="http://schemas.microsoft.com/office/powerpoint/2010/main" val="1897127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83A239B9-B7EB-417D-9244-43985D811BF1}" type="slidenum">
              <a:rPr lang="en-AU"/>
              <a:pPr/>
              <a:t>60</a:t>
            </a:fld>
            <a:endParaRPr lang="en-AU"/>
          </a:p>
        </p:txBody>
      </p:sp>
      <p:sp>
        <p:nvSpPr>
          <p:cNvPr id="45057"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BB74263-1FBA-4F69-B498-A450F600963C}"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60</a:t>
            </a:fld>
            <a:endParaRPr lang="en-US" sz="1200">
              <a:solidFill>
                <a:srgbClr val="FFFFFF"/>
              </a:solidFill>
            </a:endParaRPr>
          </a:p>
        </p:txBody>
      </p:sp>
      <p:sp>
        <p:nvSpPr>
          <p:cNvPr id="4505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059"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We now turn to a discussion of each of the four transformations used in AES. For each stage, we mention the forward (encryption) algorithm, the inverse (decryption) algorithm, and the rationale for the design of that stage.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Substitute bytes stage uses an S-box to perform a byte-by-byte substitution of the block. There is a single 8-bit wide S-box used on every byte. This S-box is a permutation of all 256 8-bit values, constructed using a transformation which treats the values as polynomials in GF(2</a:t>
            </a:r>
            <a:r>
              <a:rPr lang="en-US" sz="1200" baseline="30000">
                <a:solidFill>
                  <a:srgbClr val="000000"/>
                </a:solidFill>
                <a:cs typeface="Arial" charset="0"/>
              </a:rPr>
              <a:t>8</a:t>
            </a:r>
            <a:r>
              <a:rPr lang="en-US" sz="1200">
                <a:solidFill>
                  <a:srgbClr val="000000"/>
                </a:solidFill>
                <a:cs typeface="Arial" charset="0"/>
              </a:rPr>
              <a:t>) – however it is fixed, so really only need to know the table when implementing. Decryption requires the inverse of the table. These tables are given in Stallings Table 5.2.</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table was designed to be resistant to known cryptanalytic attacks. Specifically, the Rijndael developers sought a design that has a low correlation between input bits and output bits, with the property that the output cannot be described as a simple mathematical function of the input, with no fixed points and no “opposite fixed points”. </a:t>
            </a:r>
          </a:p>
        </p:txBody>
      </p:sp>
    </p:spTree>
    <p:extLst>
      <p:ext uri="{BB962C8B-B14F-4D97-AF65-F5344CB8AC3E}">
        <p14:creationId xmlns:p14="http://schemas.microsoft.com/office/powerpoint/2010/main" val="304880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80F9686-05EC-4EA7-A97B-A291A5D1F079}" type="slidenum">
              <a:rPr lang="en-IN" smtClean="0"/>
              <a:pPr/>
              <a:t>8</a:t>
            </a:fld>
            <a:endParaRPr lang="en-IN"/>
          </a:p>
        </p:txBody>
      </p:sp>
    </p:spTree>
    <p:extLst>
      <p:ext uri="{BB962C8B-B14F-4D97-AF65-F5344CB8AC3E}">
        <p14:creationId xmlns:p14="http://schemas.microsoft.com/office/powerpoint/2010/main" val="4104427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2D2BF102-E9B6-46D7-975F-0BA3593692A5}" type="slidenum">
              <a:rPr lang="en-AU"/>
              <a:pPr/>
              <a:t>61</a:t>
            </a:fld>
            <a:endParaRPr lang="en-AU"/>
          </a:p>
        </p:txBody>
      </p:sp>
      <p:sp>
        <p:nvSpPr>
          <p:cNvPr id="46081"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B77AE90-4A1C-4556-AAF1-7C7A121BC423}"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61</a:t>
            </a:fld>
            <a:endParaRPr lang="en-US" sz="1200">
              <a:solidFill>
                <a:srgbClr val="FFFFFF"/>
              </a:solidFill>
            </a:endParaRPr>
          </a:p>
        </p:txBody>
      </p:sp>
      <p:sp>
        <p:nvSpPr>
          <p:cNvPr id="4608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3"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As this diagram from Stallings Fig 5.5a shows, the </a:t>
            </a:r>
            <a:r>
              <a:rPr lang="en-AU" sz="1200">
                <a:solidFill>
                  <a:srgbClr val="000000"/>
                </a:solidFill>
              </a:rPr>
              <a:t>Byte Substitution operates on each byte of state independently, with the input byte used to index a row/col in the table to retrieve the substituted value.</a:t>
            </a:r>
          </a:p>
        </p:txBody>
      </p:sp>
    </p:spTree>
    <p:extLst>
      <p:ext uri="{BB962C8B-B14F-4D97-AF65-F5344CB8AC3E}">
        <p14:creationId xmlns:p14="http://schemas.microsoft.com/office/powerpoint/2010/main" val="1296943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91308A93-9D9E-4770-AB00-566DA528ED9F}" type="slidenum">
              <a:rPr lang="en-AU"/>
              <a:pPr/>
              <a:t>62</a:t>
            </a:fld>
            <a:endParaRPr lang="en-AU"/>
          </a:p>
        </p:txBody>
      </p:sp>
      <p:sp>
        <p:nvSpPr>
          <p:cNvPr id="471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106"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Show an example of the SubBytes transformation from the text.</a:t>
            </a:r>
          </a:p>
        </p:txBody>
      </p:sp>
      <p:sp>
        <p:nvSpPr>
          <p:cNvPr id="47107" name="Text Box 3"/>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81C9B35-0AE4-42A0-9536-7F9A8CA7D6F3}"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62</a:t>
            </a:fld>
            <a:endParaRPr lang="en-US" sz="1200">
              <a:solidFill>
                <a:srgbClr val="FFFFFF"/>
              </a:solidFill>
            </a:endParaRPr>
          </a:p>
        </p:txBody>
      </p:sp>
    </p:spTree>
    <p:extLst>
      <p:ext uri="{BB962C8B-B14F-4D97-AF65-F5344CB8AC3E}">
        <p14:creationId xmlns:p14="http://schemas.microsoft.com/office/powerpoint/2010/main" val="1602818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997D0E18-9776-4894-809A-A0C35DCD5700}" type="slidenum">
              <a:rPr lang="en-AU"/>
              <a:pPr/>
              <a:t>63</a:t>
            </a:fld>
            <a:endParaRPr lang="en-AU"/>
          </a:p>
        </p:txBody>
      </p:sp>
      <p:sp>
        <p:nvSpPr>
          <p:cNvPr id="48129"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61626D9-BFFD-4849-982D-FF3C1BD14BA4}"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63</a:t>
            </a:fld>
            <a:endParaRPr lang="en-US" sz="1200">
              <a:solidFill>
                <a:srgbClr val="FFFFFF"/>
              </a:solidFill>
            </a:endParaRPr>
          </a:p>
        </p:txBody>
      </p:sp>
      <p:sp>
        <p:nvSpPr>
          <p:cNvPr id="4813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31"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ShiftRows stage 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performs the circular shifts in the opposite direction for each row. This row shift moves an individual byte from one column to another, which is a linear distance of a multiple of 4 bytes, and ensures that the 4 bytes of one column are spread out to four different columns.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cs typeface="Arial" charset="0"/>
            </a:endParaRPr>
          </a:p>
        </p:txBody>
      </p:sp>
    </p:spTree>
    <p:extLst>
      <p:ext uri="{BB962C8B-B14F-4D97-AF65-F5344CB8AC3E}">
        <p14:creationId xmlns:p14="http://schemas.microsoft.com/office/powerpoint/2010/main" val="1209722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DDA9C55F-3ABF-43BD-9694-61E9AEA57456}" type="slidenum">
              <a:rPr lang="en-AU"/>
              <a:pPr/>
              <a:t>64</a:t>
            </a:fld>
            <a:endParaRPr lang="en-AU"/>
          </a:p>
        </p:txBody>
      </p:sp>
      <p:sp>
        <p:nvSpPr>
          <p:cNvPr id="49153"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747F015-CD2D-4E50-96B7-8DCD7F3FCEA8}"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64</a:t>
            </a:fld>
            <a:endParaRPr lang="en-US" sz="1200">
              <a:solidFill>
                <a:srgbClr val="FFFFFF"/>
              </a:solidFill>
            </a:endParaRPr>
          </a:p>
        </p:txBody>
      </p:sp>
      <p:sp>
        <p:nvSpPr>
          <p:cNvPr id="4915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5"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1200">
                <a:solidFill>
                  <a:srgbClr val="000000"/>
                </a:solidFill>
              </a:rPr>
              <a:t>Stalling Figure 5.7a illustrates the Shift Rows permutation. Then show </a:t>
            </a:r>
            <a:r>
              <a:rPr lang="en-US" sz="1200">
                <a:solidFill>
                  <a:srgbClr val="000000"/>
                </a:solidFill>
              </a:rPr>
              <a:t>an example of ShiftRows from the text.</a:t>
            </a:r>
          </a:p>
        </p:txBody>
      </p:sp>
    </p:spTree>
    <p:extLst>
      <p:ext uri="{BB962C8B-B14F-4D97-AF65-F5344CB8AC3E}">
        <p14:creationId xmlns:p14="http://schemas.microsoft.com/office/powerpoint/2010/main" val="734051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63BAFA86-14C7-4B7A-822A-A98DC3A389F4}" type="slidenum">
              <a:rPr lang="en-AU"/>
              <a:pPr/>
              <a:t>65</a:t>
            </a:fld>
            <a:endParaRPr lang="en-AU"/>
          </a:p>
        </p:txBody>
      </p:sp>
      <p:sp>
        <p:nvSpPr>
          <p:cNvPr id="50177"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B3D8A4E-3C0E-42A3-A0E2-A1C446903565}"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65</a:t>
            </a:fld>
            <a:endParaRPr lang="en-US" sz="1200">
              <a:solidFill>
                <a:srgbClr val="FFFFFF"/>
              </a:solidFill>
            </a:endParaRPr>
          </a:p>
        </p:txBody>
      </p:sp>
      <p:sp>
        <p:nvSpPr>
          <p:cNvPr id="5017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179"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forward mix column transformation, called MixColumns, operates on each column individually. Each byte of a column is mapped into a new value that is a function of all four bytes in that column. It is a substitution that makes use of arithmetic over GF(2^8). Each byte of a column is mapped into a new value that is a function of all four bytes in that column. It is designed as a matrix multiplication where each byte is treated as a polynomial in GF(2</a:t>
            </a:r>
            <a:r>
              <a:rPr lang="en-US" sz="1200" baseline="30000">
                <a:solidFill>
                  <a:srgbClr val="000000"/>
                </a:solidFill>
                <a:cs typeface="Arial" charset="0"/>
              </a:rPr>
              <a:t>8</a:t>
            </a:r>
            <a:r>
              <a:rPr lang="en-US" sz="1200">
                <a:solidFill>
                  <a:srgbClr val="000000"/>
                </a:solidFill>
                <a:cs typeface="Arial" charset="0"/>
              </a:rPr>
              <a:t>). The inverse used for decryption involves a different set of constants.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cs typeface="Arial" charset="0"/>
              </a:rPr>
              <a:t>The constants used are based on a linear code with maximal distance between code words – this gives good mixing of the bytes within each column. Combined with the “shift rows” step provides good avalanche, so that within a few rounds, all output bits depend on all input bits.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cs typeface="Arial" charset="0"/>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cs typeface="Arial" charset="0"/>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cs typeface="Arial" charset="0"/>
            </a:endParaRPr>
          </a:p>
        </p:txBody>
      </p:sp>
    </p:spTree>
    <p:extLst>
      <p:ext uri="{BB962C8B-B14F-4D97-AF65-F5344CB8AC3E}">
        <p14:creationId xmlns:p14="http://schemas.microsoft.com/office/powerpoint/2010/main" val="86055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D1289803-2BBB-46A9-BC79-260BC356FDBD}" type="slidenum">
              <a:rPr lang="en-AU"/>
              <a:pPr/>
              <a:t>66</a:t>
            </a:fld>
            <a:endParaRPr lang="en-AU"/>
          </a:p>
        </p:txBody>
      </p:sp>
      <p:sp>
        <p:nvSpPr>
          <p:cNvPr id="51201"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2BEE154-39C9-4AA9-A00D-4BE86FBE3C90}"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66</a:t>
            </a:fld>
            <a:endParaRPr lang="en-US" sz="1200">
              <a:solidFill>
                <a:srgbClr val="FFFFFF"/>
              </a:solidFill>
            </a:endParaRPr>
          </a:p>
        </p:txBody>
      </p:sp>
      <p:sp>
        <p:nvSpPr>
          <p:cNvPr id="5120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03"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Stalling Figure 5.5b illustrates the Mix Columns transformation.</a:t>
            </a:r>
          </a:p>
        </p:txBody>
      </p:sp>
    </p:spTree>
    <p:extLst>
      <p:ext uri="{BB962C8B-B14F-4D97-AF65-F5344CB8AC3E}">
        <p14:creationId xmlns:p14="http://schemas.microsoft.com/office/powerpoint/2010/main" val="3321554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396341CF-EE0C-49C5-8FE9-E356187DB841}" type="slidenum">
              <a:rPr lang="en-AU"/>
              <a:pPr/>
              <a:t>67</a:t>
            </a:fld>
            <a:endParaRPr lang="en-AU"/>
          </a:p>
        </p:txBody>
      </p:sp>
      <p:sp>
        <p:nvSpPr>
          <p:cNvPr id="522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Show an example of the </a:t>
            </a:r>
            <a:r>
              <a:rPr lang="en-AU" sz="1200">
                <a:solidFill>
                  <a:srgbClr val="000000"/>
                </a:solidFill>
              </a:rPr>
              <a:t>MixColumns </a:t>
            </a:r>
            <a:r>
              <a:rPr lang="en-US" sz="1200">
                <a:solidFill>
                  <a:srgbClr val="000000"/>
                </a:solidFill>
              </a:rPr>
              <a:t>transformation from the text, along with verification of the first column of this example.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endParaRPr>
          </a:p>
        </p:txBody>
      </p:sp>
      <p:sp>
        <p:nvSpPr>
          <p:cNvPr id="52227" name="Text Box 3"/>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E7FA2A9-CC21-4A64-806E-B4CD7E27540A}"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67</a:t>
            </a:fld>
            <a:endParaRPr lang="en-US" sz="1200">
              <a:solidFill>
                <a:srgbClr val="FFFFFF"/>
              </a:solidFill>
            </a:endParaRPr>
          </a:p>
        </p:txBody>
      </p:sp>
    </p:spTree>
    <p:extLst>
      <p:ext uri="{BB962C8B-B14F-4D97-AF65-F5344CB8AC3E}">
        <p14:creationId xmlns:p14="http://schemas.microsoft.com/office/powerpoint/2010/main" val="3511279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99F09DB1-C391-405F-96F6-48CD1C391E0B}" type="slidenum">
              <a:rPr lang="en-AU"/>
              <a:pPr/>
              <a:t>68</a:t>
            </a:fld>
            <a:endParaRPr lang="en-AU"/>
          </a:p>
        </p:txBody>
      </p:sp>
      <p:sp>
        <p:nvSpPr>
          <p:cNvPr id="532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3250"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AES uses arithmetic in the finite field GF(2</a:t>
            </a:r>
            <a:r>
              <a:rPr lang="en-US" sz="1200" baseline="30000">
                <a:solidFill>
                  <a:srgbClr val="000000"/>
                </a:solidFill>
              </a:rPr>
              <a:t>8</a:t>
            </a:r>
            <a:r>
              <a:rPr lang="en-US" sz="1200">
                <a:solidFill>
                  <a:srgbClr val="000000"/>
                </a:solidFill>
              </a:rPr>
              <a:t>), with the irreducible polynomial m(x) = x</a:t>
            </a:r>
            <a:r>
              <a:rPr lang="en-US" sz="1200" baseline="30000">
                <a:solidFill>
                  <a:srgbClr val="000000"/>
                </a:solidFill>
              </a:rPr>
              <a:t>8</a:t>
            </a:r>
            <a:r>
              <a:rPr lang="en-US" sz="1200">
                <a:solidFill>
                  <a:srgbClr val="000000"/>
                </a:solidFill>
              </a:rPr>
              <a:t> + x</a:t>
            </a:r>
            <a:r>
              <a:rPr lang="en-US" sz="1200" baseline="30000">
                <a:solidFill>
                  <a:srgbClr val="000000"/>
                </a:solidFill>
              </a:rPr>
              <a:t>4</a:t>
            </a:r>
            <a:r>
              <a:rPr lang="en-US" sz="1200">
                <a:solidFill>
                  <a:srgbClr val="000000"/>
                </a:solidFill>
              </a:rPr>
              <a:t> + x</a:t>
            </a:r>
            <a:r>
              <a:rPr lang="en-US" sz="1200" baseline="30000">
                <a:solidFill>
                  <a:srgbClr val="000000"/>
                </a:solidFill>
              </a:rPr>
              <a:t>3</a:t>
            </a:r>
            <a:r>
              <a:rPr lang="en-US" sz="1200">
                <a:solidFill>
                  <a:srgbClr val="000000"/>
                </a:solidFill>
              </a:rPr>
              <a:t> + x + 1. AES operates on 8-bit bytes. Addition of two bytes is defined as the bitwise XOR operation. Multiplication of two bytes is defined as multiplication in the finite field GF(2</a:t>
            </a:r>
            <a:r>
              <a:rPr lang="en-US" sz="1200" baseline="30000">
                <a:solidFill>
                  <a:srgbClr val="000000"/>
                </a:solidFill>
              </a:rPr>
              <a:t>8</a:t>
            </a:r>
            <a:r>
              <a:rPr lang="en-US" sz="1200">
                <a:solidFill>
                  <a:srgbClr val="000000"/>
                </a:solidFill>
              </a:rPr>
              <a:t>). In particular, multiplication of a value by x (i.e., by {02}) can be implemented as a 1-bit left shift followed by a conditional bitwise XOR with (0001 1011) if the leftmost bit of the original value (prior to the shift) is 1.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endParaRPr>
          </a:p>
        </p:txBody>
      </p:sp>
      <p:sp>
        <p:nvSpPr>
          <p:cNvPr id="53251" name="Text Box 3"/>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E8A1A29-7471-4756-B04E-860B4DD5C116}"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68</a:t>
            </a:fld>
            <a:endParaRPr lang="en-US" sz="1200">
              <a:solidFill>
                <a:srgbClr val="FFFFFF"/>
              </a:solidFill>
            </a:endParaRPr>
          </a:p>
        </p:txBody>
      </p:sp>
    </p:spTree>
    <p:extLst>
      <p:ext uri="{BB962C8B-B14F-4D97-AF65-F5344CB8AC3E}">
        <p14:creationId xmlns:p14="http://schemas.microsoft.com/office/powerpoint/2010/main" val="318491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B0D3E4F2-4348-4D3A-8447-4C22C187B982}" type="slidenum">
              <a:rPr lang="en-AU"/>
              <a:pPr/>
              <a:t>69</a:t>
            </a:fld>
            <a:endParaRPr lang="en-AU"/>
          </a:p>
        </p:txBody>
      </p:sp>
      <p:sp>
        <p:nvSpPr>
          <p:cNvPr id="54273"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C88B5D9-03F7-4681-9D60-52A18EF05A47}"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69</a:t>
            </a:fld>
            <a:endParaRPr lang="en-US" sz="1200">
              <a:solidFill>
                <a:srgbClr val="FFFFFF"/>
              </a:solidFill>
            </a:endParaRPr>
          </a:p>
        </p:txBody>
      </p:sp>
      <p:sp>
        <p:nvSpPr>
          <p:cNvPr id="5427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4275"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1200">
                <a:solidFill>
                  <a:srgbClr val="000000"/>
                </a:solidFill>
              </a:rPr>
              <a:t>In practise, you implement Mix Columns by expressing the transformation on each column as 4 equations (Stallings equation 5.4) to compute the new bytes for that column. This computation only involves shifts, XORs &amp; conditional XORs (for the modulo reduction).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1200">
                <a:solidFill>
                  <a:srgbClr val="000000"/>
                </a:solidFill>
              </a:rPr>
              <a:t>The decryption computation requires the use of the inverse of the matrix, which has larger </a:t>
            </a:r>
            <a:r>
              <a:rPr lang="en-US" sz="1200">
                <a:solidFill>
                  <a:srgbClr val="000000"/>
                </a:solidFill>
              </a:rPr>
              <a:t>coefficients, and is thus potentially a little harder &amp; slower to implement.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The designers &amp; the AES standard provide an alternate characterisation of Mix Columns, which treats each column of State to be a four-term polynomial with coefficients in GF(2</a:t>
            </a:r>
            <a:r>
              <a:rPr lang="en-US" sz="1200" baseline="30000">
                <a:solidFill>
                  <a:srgbClr val="000000"/>
                </a:solidFill>
              </a:rPr>
              <a:t>8</a:t>
            </a:r>
            <a:r>
              <a:rPr lang="en-US" sz="1200">
                <a:solidFill>
                  <a:srgbClr val="000000"/>
                </a:solidFill>
              </a:rPr>
              <a:t>). Each column is multiplied by a fixed polynomial a(x) given in Stallings eqn 5.7. Whilst this is useful for analysis of the stage, the matrix description is all that’s required for implementation.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The coefficients of the matrix are based on a linear code with maximal distance between code words, which ensures a good mixing among the bytes of each column. The mix column transformation combined with the shift row transformation ensures that after a few rounds, all output bits depend on all input bits. In addition, the choice of coefficients in MixColumns, which are all {01}, {02}, or {03}, was influenced by implementation considerations. </a:t>
            </a:r>
          </a:p>
        </p:txBody>
      </p:sp>
    </p:spTree>
    <p:extLst>
      <p:ext uri="{BB962C8B-B14F-4D97-AF65-F5344CB8AC3E}">
        <p14:creationId xmlns:p14="http://schemas.microsoft.com/office/powerpoint/2010/main" val="563790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DC120369-8C97-45B1-B014-30B7C5F49B22}" type="slidenum">
              <a:rPr lang="en-AU"/>
              <a:pPr/>
              <a:t>70</a:t>
            </a:fld>
            <a:endParaRPr lang="en-AU"/>
          </a:p>
        </p:txBody>
      </p:sp>
      <p:sp>
        <p:nvSpPr>
          <p:cNvPr id="55297"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A09AC49-815D-486E-BEB7-F48C6BB2551E}"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70</a:t>
            </a:fld>
            <a:endParaRPr lang="en-US" sz="1200">
              <a:solidFill>
                <a:srgbClr val="FFFFFF"/>
              </a:solidFill>
            </a:endParaRPr>
          </a:p>
        </p:txBody>
      </p:sp>
      <p:sp>
        <p:nvSpPr>
          <p:cNvPr id="5529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5299"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Lastly is the </a:t>
            </a:r>
            <a:r>
              <a:rPr lang="en-AU" sz="1200">
                <a:solidFill>
                  <a:srgbClr val="000000"/>
                </a:solidFill>
              </a:rPr>
              <a:t>Add Round Key</a:t>
            </a:r>
            <a:r>
              <a:rPr lang="en-US" sz="1200">
                <a:solidFill>
                  <a:srgbClr val="000000"/>
                </a:solidFill>
              </a:rPr>
              <a:t> stage which </a:t>
            </a:r>
            <a:r>
              <a:rPr lang="en-US" sz="1200">
                <a:solidFill>
                  <a:srgbClr val="000000"/>
                </a:solidFill>
                <a:latin typeface="Times New Roman" pitchFamily="16" charset="0"/>
              </a:rPr>
              <a:t>is a simple bitwise XOR of the current block with a portion of the expanded </a:t>
            </a:r>
            <a:r>
              <a:rPr lang="en-US" sz="1200">
                <a:solidFill>
                  <a:srgbClr val="000000"/>
                </a:solidFill>
              </a:rPr>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a:solidFill>
                <a:srgbClr val="000000"/>
              </a:solidFill>
            </a:endParaRPr>
          </a:p>
        </p:txBody>
      </p:sp>
    </p:spTree>
    <p:extLst>
      <p:ext uri="{BB962C8B-B14F-4D97-AF65-F5344CB8AC3E}">
        <p14:creationId xmlns:p14="http://schemas.microsoft.com/office/powerpoint/2010/main" val="1032592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D62DC-C75E-4915-B73D-C9BCC99E139C}" type="slidenum">
              <a:rPr lang="en-US"/>
              <a:pPr/>
              <a:t>27</a:t>
            </a:fld>
            <a:endParaRPr lang="en-US"/>
          </a:p>
        </p:txBody>
      </p:sp>
      <p:sp>
        <p:nvSpPr>
          <p:cNvPr id="19458" name="Rectangle 2"/>
          <p:cNvSpPr>
            <a:spLocks noGrp="1" noRot="1" noChangeAspect="1" noChangeArrowheads="1" noTextEdit="1"/>
          </p:cNvSpPr>
          <p:nvPr>
            <p:ph type="sldImg"/>
          </p:nvPr>
        </p:nvSpPr>
        <p:spPr>
          <a:xfrm>
            <a:off x="1144588" y="685800"/>
            <a:ext cx="4572000" cy="3429000"/>
          </a:xfrm>
          <a:ln/>
        </p:spPr>
      </p:sp>
      <p:sp>
        <p:nvSpPr>
          <p:cNvPr id="19459" name="Rectangle 3"/>
          <p:cNvSpPr>
            <a:spLocks noGrp="1" noChangeArrowheads="1"/>
          </p:cNvSpPr>
          <p:nvPr>
            <p:ph type="body" idx="1"/>
          </p:nvPr>
        </p:nvSpPr>
        <p:spPr>
          <a:noFill/>
        </p:spPr>
        <p:txBody>
          <a:bodyPr lIns="90567" tIns="45283" rIns="90567" bIns="45283"/>
          <a:lstStyle/>
          <a:p>
            <a:r>
              <a:rPr lang="en-US" dirty="0"/>
              <a:t>Detail the five ingredients of the symmetric cipher model, shown in Stallings Figure 2.1:</a:t>
            </a:r>
          </a:p>
          <a:p>
            <a:pPr>
              <a:buFontTx/>
              <a:buChar char="-"/>
            </a:pPr>
            <a:r>
              <a:rPr lang="en-US" dirty="0"/>
              <a:t>plaintext - original message</a:t>
            </a:r>
          </a:p>
          <a:p>
            <a:pPr>
              <a:buFontTx/>
              <a:buChar char="-"/>
            </a:pPr>
            <a:r>
              <a:rPr lang="en-US" dirty="0"/>
              <a:t>encryption algorithm – performs substitutions/transformations on plaintext</a:t>
            </a:r>
          </a:p>
          <a:p>
            <a:pPr>
              <a:buFontTx/>
              <a:buChar char="-"/>
            </a:pPr>
            <a:r>
              <a:rPr lang="en-US" dirty="0"/>
              <a:t>secret key – control exact substitutions/transformations used in encryption algorithm</a:t>
            </a:r>
          </a:p>
          <a:p>
            <a:pPr>
              <a:buFontTx/>
              <a:buChar char="-"/>
            </a:pPr>
            <a:r>
              <a:rPr lang="en-US" dirty="0" err="1"/>
              <a:t>ciphertext</a:t>
            </a:r>
            <a:r>
              <a:rPr lang="en-US" dirty="0"/>
              <a:t> - scrambled message</a:t>
            </a:r>
          </a:p>
          <a:p>
            <a:pPr>
              <a:buFontTx/>
              <a:buChar char="-"/>
            </a:pPr>
            <a:r>
              <a:rPr lang="en-US" dirty="0"/>
              <a:t>decryption algorithm – inverse of encryption algorithm</a:t>
            </a:r>
            <a:endParaRPr lang="en-AU" dirty="0"/>
          </a:p>
        </p:txBody>
      </p:sp>
    </p:spTree>
    <p:extLst>
      <p:ext uri="{BB962C8B-B14F-4D97-AF65-F5344CB8AC3E}">
        <p14:creationId xmlns:p14="http://schemas.microsoft.com/office/powerpoint/2010/main" val="42236848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F1576A88-BB3C-4150-BED0-06E437CA4A7E}" type="slidenum">
              <a:rPr lang="en-AU"/>
              <a:pPr/>
              <a:t>71</a:t>
            </a:fld>
            <a:endParaRPr lang="en-AU"/>
          </a:p>
        </p:txBody>
      </p:sp>
      <p:sp>
        <p:nvSpPr>
          <p:cNvPr id="56321" name="Text Box 1"/>
          <p:cNvSpPr txBox="1">
            <a:spLocks noChangeArrowheads="1"/>
          </p:cNvSpPr>
          <p:nvPr/>
        </p:nvSpPr>
        <p:spPr bwMode="auto">
          <a:xfrm>
            <a:off x="3884613" y="8685213"/>
            <a:ext cx="2971800" cy="457200"/>
          </a:xfrm>
          <a:prstGeom prst="rect">
            <a:avLst/>
          </a:prstGeom>
          <a:noFill/>
          <a:ln w="9525" cap="flat">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C3EBC6A-74E9-43DC-8F57-C14AEBBB2179}" type="slidenum">
              <a:rPr lang="en-US"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71</a:t>
            </a:fld>
            <a:endParaRPr lang="en-US" sz="1200">
              <a:solidFill>
                <a:srgbClr val="FFFFFF"/>
              </a:solidFill>
            </a:endParaRPr>
          </a:p>
        </p:txBody>
      </p:sp>
      <p:sp>
        <p:nvSpPr>
          <p:cNvPr id="5632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6323" name="Text Box 3"/>
          <p:cNvSpPr txBox="1">
            <a:spLocks noChangeArrowheads="1"/>
          </p:cNvSpPr>
          <p:nvPr/>
        </p:nvSpPr>
        <p:spPr bwMode="auto">
          <a:xfrm>
            <a:off x="685800" y="4343400"/>
            <a:ext cx="5486400" cy="4114800"/>
          </a:xfrm>
          <a:prstGeom prst="rect">
            <a:avLst/>
          </a:prstGeom>
          <a:noFill/>
          <a:ln w="9525" cap="flat">
            <a:noFill/>
            <a:round/>
            <a:headEnd/>
            <a:tailEnd/>
          </a:ln>
          <a:effec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00"/>
                </a:solidFill>
              </a:rPr>
              <a:t>Stallings Figure 5.5b illustrates the </a:t>
            </a:r>
            <a:r>
              <a:rPr lang="en-AU" sz="1200">
                <a:solidFill>
                  <a:srgbClr val="000000"/>
                </a:solidFill>
              </a:rPr>
              <a:t>Add Round Key stage</a:t>
            </a:r>
            <a:r>
              <a:rPr lang="en-US" sz="1200">
                <a:solidFill>
                  <a:srgbClr val="000000"/>
                </a:solidFill>
              </a:rPr>
              <a:t>, which like </a:t>
            </a:r>
            <a:r>
              <a:rPr lang="en-AU" sz="1200">
                <a:solidFill>
                  <a:srgbClr val="000000"/>
                </a:solidFill>
              </a:rPr>
              <a:t>Byte Substitution, operates on each byte of state independently.</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sz="1200">
              <a:solidFill>
                <a:srgbClr val="000000"/>
              </a:solidFill>
            </a:endParaRPr>
          </a:p>
        </p:txBody>
      </p:sp>
    </p:spTree>
    <p:extLst>
      <p:ext uri="{BB962C8B-B14F-4D97-AF65-F5344CB8AC3E}">
        <p14:creationId xmlns:p14="http://schemas.microsoft.com/office/powerpoint/2010/main" val="1410135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7DBFC3-3F3C-4F8A-BF29-7872E8ECD26C}" type="slidenum">
              <a:rPr lang="en-US"/>
              <a:pPr/>
              <a:t>73</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4313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F3E767BE-7AAE-4415-961D-EC80C126D38B}" type="slidenum">
              <a:rPr lang="en-US"/>
              <a:pPr/>
              <a:t>75</a:t>
            </a:fld>
            <a:endParaRPr lang="en-US"/>
          </a:p>
        </p:txBody>
      </p:sp>
    </p:spTree>
    <p:extLst>
      <p:ext uri="{BB962C8B-B14F-4D97-AF65-F5344CB8AC3E}">
        <p14:creationId xmlns:p14="http://schemas.microsoft.com/office/powerpoint/2010/main" val="9183674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CD6BBF8-D15A-4723-9808-B9C9506306E1}" type="slidenum">
              <a:rPr lang="en-US"/>
              <a:pPr/>
              <a:t>76</a:t>
            </a:fld>
            <a:endParaRPr lang="en-US"/>
          </a:p>
        </p:txBody>
      </p:sp>
    </p:spTree>
    <p:extLst>
      <p:ext uri="{BB962C8B-B14F-4D97-AF65-F5344CB8AC3E}">
        <p14:creationId xmlns:p14="http://schemas.microsoft.com/office/powerpoint/2010/main" val="27240132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2009F55-9E6D-45E5-B840-9F94E022DE2D}" type="slidenum">
              <a:rPr lang="en-US" altLang="zh-CN"/>
              <a:pPr/>
              <a:t>78</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288061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B331686B-4D8F-41CC-AC66-63EB0B6E4D6A}" type="slidenum">
              <a:rPr lang="en-US" altLang="zh-CN"/>
              <a:pPr/>
              <a:t>79</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274928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E1097B6-30E1-4C74-9D6C-69A3FEDA5D45}" type="slidenum">
              <a:rPr lang="en-US" altLang="zh-CN"/>
              <a:pPr/>
              <a:t>84</a:t>
            </a:fld>
            <a:endParaRPr lang="en-US" altLang="zh-CN" dirty="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057979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89C6D276-2396-41DB-BA63-756843F1860E}" type="slidenum">
              <a:rPr lang="en-US" altLang="zh-CN"/>
              <a:pPr/>
              <a:t>85</a:t>
            </a:fld>
            <a:endParaRPr lang="en-US" altLang="zh-CN" dirty="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77690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5B5FF59-6C84-434C-8274-B3DE5CCEDF8A}" type="slidenum">
              <a:rPr lang="en-US" altLang="zh-CN"/>
              <a:pPr/>
              <a:t>86</a:t>
            </a:fld>
            <a:endParaRPr lang="en-US" altLang="zh-CN"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329071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B3F4FD-014A-4410-B832-F2D0C1BAE73A}" type="slidenum">
              <a:rPr lang="en-US"/>
              <a:pPr/>
              <a:t>87</a:t>
            </a:fld>
            <a:endParaRPr lang="en-US"/>
          </a:p>
        </p:txBody>
      </p:sp>
      <p:sp>
        <p:nvSpPr>
          <p:cNvPr id="959490" name="Rectangle 2"/>
          <p:cNvSpPr>
            <a:spLocks noGrp="1" noRot="1" noChangeAspec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548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Rot="1" noChangeAspec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7328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1301B8-9173-4401-A7A3-CE8AE6821E8F}" type="slidenum">
              <a:rPr lang="en-US"/>
              <a:pPr/>
              <a:t>88</a:t>
            </a:fld>
            <a:endParaRPr lang="en-US"/>
          </a:p>
        </p:txBody>
      </p:sp>
      <p:sp>
        <p:nvSpPr>
          <p:cNvPr id="973826" name="Rectangle 2"/>
          <p:cNvSpPr>
            <a:spLocks noGrp="1" noRot="1" noChangeAspect="1" noChangeArrowheads="1" noTextEdit="1"/>
          </p:cNvSpPr>
          <p:nvPr>
            <p:ph type="sldImg"/>
          </p:nvPr>
        </p:nvSpPr>
        <p:spPr>
          <a:ln/>
        </p:spPr>
      </p:sp>
      <p:sp>
        <p:nvSpPr>
          <p:cNvPr id="973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87677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7E72D-E3CF-47EA-8EB0-9EBE0C7CA124}" type="slidenum">
              <a:rPr lang="en-US"/>
              <a:pPr/>
              <a:t>89</a:t>
            </a:fld>
            <a:endParaRPr lang="en-US"/>
          </a:p>
        </p:txBody>
      </p:sp>
      <p:sp>
        <p:nvSpPr>
          <p:cNvPr id="960514" name="Rectangle 2"/>
          <p:cNvSpPr>
            <a:spLocks noGrp="1" noRot="1" noChangeAspec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98700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1020FA-E8C1-4B40-A0D2-6A90A1335C69}" type="slidenum">
              <a:rPr lang="en-US"/>
              <a:pPr/>
              <a:t>90</a:t>
            </a:fld>
            <a:endParaRPr lang="en-US"/>
          </a:p>
        </p:txBody>
      </p:sp>
      <p:sp>
        <p:nvSpPr>
          <p:cNvPr id="975874" name="Rectangle 2"/>
          <p:cNvSpPr>
            <a:spLocks noGrp="1" noRot="1" noChangeAspect="1" noChangeArrowheads="1" noTextEdit="1"/>
          </p:cNvSpPr>
          <p:nvPr>
            <p:ph type="sldImg"/>
          </p:nvPr>
        </p:nvSpPr>
        <p:spPr>
          <a:ln/>
        </p:spPr>
      </p:sp>
      <p:sp>
        <p:nvSpPr>
          <p:cNvPr id="975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03086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8CE276-7FE4-42A1-9730-4CA8126743EF}" type="slidenum">
              <a:rPr lang="en-US"/>
              <a:pPr/>
              <a:t>108</a:t>
            </a:fld>
            <a:endParaRPr lang="en-US"/>
          </a:p>
        </p:txBody>
      </p:sp>
      <p:sp>
        <p:nvSpPr>
          <p:cNvPr id="931842" name="Rectangle 2"/>
          <p:cNvSpPr>
            <a:spLocks noGrp="1" noRot="1" noChangeAspec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500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18DCD2-D935-4905-AF37-E9D790A8CF7E}" type="slidenum">
              <a:rPr lang="en-US"/>
              <a:pPr/>
              <a:t>109</a:t>
            </a:fld>
            <a:endParaRPr lang="en-US"/>
          </a:p>
        </p:txBody>
      </p:sp>
      <p:sp>
        <p:nvSpPr>
          <p:cNvPr id="933890" name="Rectangle 2"/>
          <p:cNvSpPr>
            <a:spLocks noGrp="1" noRot="1" noChangeAspec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368981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C0EC21-D772-4331-BA7C-96E230BC2F65}" type="slidenum">
              <a:rPr lang="en-US"/>
              <a:pPr/>
              <a:t>113</a:t>
            </a:fld>
            <a:endParaRPr lang="en-US"/>
          </a:p>
        </p:txBody>
      </p:sp>
      <p:sp>
        <p:nvSpPr>
          <p:cNvPr id="940034" name="Rectangle 2"/>
          <p:cNvSpPr>
            <a:spLocks noGrp="1" noRot="1" noChangeAspec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34316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4DC18D-566B-4DC6-B36C-2B9EB3D2C497}" type="slidenum">
              <a:rPr lang="en-US"/>
              <a:pPr/>
              <a:t>114</a:t>
            </a:fld>
            <a:endParaRPr lang="en-US"/>
          </a:p>
        </p:txBody>
      </p:sp>
      <p:sp>
        <p:nvSpPr>
          <p:cNvPr id="941058" name="Rectangle 2"/>
          <p:cNvSpPr>
            <a:spLocks noGrp="1" noRot="1" noChangeAspec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10916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DCC8CF-0934-427D-8ABC-6323E061016C}" type="slidenum">
              <a:rPr lang="en-US"/>
              <a:pPr/>
              <a:t>116</a:t>
            </a:fld>
            <a:endParaRPr lang="en-US"/>
          </a:p>
        </p:txBody>
      </p:sp>
      <p:sp>
        <p:nvSpPr>
          <p:cNvPr id="942082" name="Rectangle 2"/>
          <p:cNvSpPr>
            <a:spLocks noGrp="1" noRot="1" noChangeAspec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92022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82ACD7-3CDE-40C2-9A18-823FE77CB088}" type="slidenum">
              <a:rPr lang="en-US"/>
              <a:pPr/>
              <a:t>117</a:t>
            </a:fld>
            <a:endParaRPr lang="en-US"/>
          </a:p>
        </p:txBody>
      </p:sp>
      <p:sp>
        <p:nvSpPr>
          <p:cNvPr id="943106" name="Rectangle 2"/>
          <p:cNvSpPr>
            <a:spLocks noGrp="1" noRot="1" noChangeAspect="1" noChangeArrowheads="1" noTextEdit="1"/>
          </p:cNvSpPr>
          <p:nvPr>
            <p:ph type="sldImg"/>
          </p:nvPr>
        </p:nvSpPr>
        <p:spPr>
          <a:ln/>
        </p:spPr>
      </p:sp>
      <p:sp>
        <p:nvSpPr>
          <p:cNvPr id="94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418501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399615-4FA7-4AA2-8A2A-64A3A4F0F647}" type="slidenum">
              <a:rPr lang="en-US"/>
              <a:pPr/>
              <a:t>120</a:t>
            </a:fld>
            <a:endParaRPr lang="en-US"/>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69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449040-E8CC-4193-8B97-A279450406C7}" type="slidenum">
              <a:rPr lang="en-US"/>
              <a:pPr/>
              <a:t>41</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5090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26770-6A73-40DC-9613-26AEA43C1B2C}" type="slidenum">
              <a:rPr lang="en-US"/>
              <a:pPr/>
              <a:t>121</a:t>
            </a:fld>
            <a:endParaRPr lang="en-US"/>
          </a:p>
        </p:txBody>
      </p:sp>
      <p:sp>
        <p:nvSpPr>
          <p:cNvPr id="945154" name="Rectangle 2"/>
          <p:cNvSpPr>
            <a:spLocks noGrp="1" noRot="1" noChangeAspect="1" noChangeArrowheads="1" noTextEdit="1"/>
          </p:cNvSpPr>
          <p:nvPr>
            <p:ph type="sldImg"/>
          </p:nvPr>
        </p:nvSpPr>
        <p:spPr>
          <a:ln/>
        </p:spPr>
      </p:sp>
      <p:sp>
        <p:nvSpPr>
          <p:cNvPr id="94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8333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D783C6-0094-4920-86BF-BD334190584B}" type="slidenum">
              <a:rPr lang="en-US"/>
              <a:pPr/>
              <a:t>43</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34107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5F03B9-05DA-4A18-BD08-9E9F75931C15}" type="slidenum">
              <a:rPr lang="en-US"/>
              <a:pPr/>
              <a:t>44</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3900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6F3BC3-35AC-4337-8038-CFFABFF6A23D}" type="slidenum">
              <a:rPr lang="en-US"/>
              <a:pPr/>
              <a:t>45</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168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819C3E-E293-4306-91D2-A65B7C545F12}" type="slidenum">
              <a:rPr lang="en-US"/>
              <a:pPr/>
              <a:t>46</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7681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8D1221-86B2-4BD0-9324-E1411F30C4DA}" type="datetime1">
              <a:rPr lang="en-US" smtClean="0"/>
              <a:pPr/>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FF7D9-262F-4403-BC92-C1305E71AB4B}" type="datetime1">
              <a:rPr lang="en-US" smtClean="0"/>
              <a:pPr/>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2CAF98-BD76-4628-9968-E2A6D4D055F1}" type="datetime1">
              <a:rPr lang="en-US" smtClean="0"/>
              <a:pPr/>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76400"/>
            <a:ext cx="396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533400" y="6324600"/>
            <a:ext cx="6096000" cy="3810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324600"/>
            <a:ext cx="2057400" cy="381000"/>
          </a:xfrm>
        </p:spPr>
        <p:txBody>
          <a:bodyPr/>
          <a:lstStyle>
            <a:lvl1pPr>
              <a:defRPr smtClean="0"/>
            </a:lvl1pPr>
          </a:lstStyle>
          <a:p>
            <a:pPr>
              <a:defRPr/>
            </a:pPr>
            <a:fld id="{3C9BDBAC-825B-4595-9F51-16C6FB7331D7}"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76400"/>
            <a:ext cx="396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6400"/>
            <a:ext cx="39624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38600"/>
            <a:ext cx="39624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533400" y="6324600"/>
            <a:ext cx="6096000" cy="381000"/>
          </a:xfrm>
        </p:spPr>
        <p:txBody>
          <a:bodyPr/>
          <a:lstStyle>
            <a:lvl1pPr>
              <a:defRPr/>
            </a:lvl1pPr>
          </a:lstStyle>
          <a:p>
            <a:endParaRPr lang="en-US"/>
          </a:p>
        </p:txBody>
      </p:sp>
      <p:sp>
        <p:nvSpPr>
          <p:cNvPr id="7" name="Slide Number Placeholder 6"/>
          <p:cNvSpPr>
            <a:spLocks noGrp="1"/>
          </p:cNvSpPr>
          <p:nvPr>
            <p:ph type="sldNum" sz="quarter" idx="11"/>
          </p:nvPr>
        </p:nvSpPr>
        <p:spPr>
          <a:xfrm>
            <a:off x="6553200" y="6324600"/>
            <a:ext cx="2057400" cy="381000"/>
          </a:xfrm>
        </p:spPr>
        <p:txBody>
          <a:bodyPr/>
          <a:lstStyle>
            <a:lvl1pPr>
              <a:defRPr smtClean="0"/>
            </a:lvl1pPr>
          </a:lstStyle>
          <a:p>
            <a:pPr>
              <a:defRPr/>
            </a:pPr>
            <a:fld id="{F626DA6D-CC45-4648-A08C-70A1A6EFCFB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F99B5136-D45D-4F9A-A28F-81279EDCB3D1}" type="datetime1">
              <a:rPr lang="en-US" smtClean="0"/>
              <a:pPr/>
              <a:t>9/6/2018</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58B51066-938D-4426-9025-B2E56D46FA5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2EE26A-7DE1-4C7F-BAB9-4DB20A3220F7}" type="datetime1">
              <a:rPr lang="en-US" smtClean="0"/>
              <a:pPr/>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95F9F3-B802-4554-998E-4BC365BAF10F}" type="datetime1">
              <a:rPr lang="en-US" smtClean="0"/>
              <a:pPr/>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37806E-8E21-4A9A-A617-998C5F432D46}" type="datetime1">
              <a:rPr lang="en-US" smtClean="0"/>
              <a:pPr/>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68F002-11DA-4BAB-B6E0-95BCCAAB96E2}" type="datetime1">
              <a:rPr lang="en-US" smtClean="0"/>
              <a:pPr/>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C5DD4B-9549-4829-A868-DD0C8A225C09}" type="datetime1">
              <a:rPr lang="en-US" smtClean="0"/>
              <a:pPr/>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E28B0-4806-42D8-937C-BF7E4EB80892}" type="datetime1">
              <a:rPr lang="en-US" smtClean="0"/>
              <a:pPr/>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4296B-FC3A-474D-9161-825C994CC675}" type="datetime1">
              <a:rPr lang="en-US" smtClean="0"/>
              <a:pPr/>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F1BD9C-DD45-4652-9641-DC76FA7EF3EB}" type="datetime1">
              <a:rPr lang="en-US" smtClean="0"/>
              <a:pPr/>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E449-1AD4-41E2-8CAC-E253F95E61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95358-31DD-42CB-B2BC-6A5AFEC524D1}" type="datetime1">
              <a:rPr lang="en-US" smtClean="0"/>
              <a:pPr/>
              <a:t>9/6/2018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4E449-1AD4-41E2-8CAC-E253F95E61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cs.wm.edu/~hallyn/des/compresstabl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2.wmf"/></Relationships>
</file>

<file path=ppt/slides/_rels/slide86.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5"/>
            <a:ext cx="8382000" cy="1470025"/>
          </a:xfrm>
        </p:spPr>
        <p:txBody>
          <a:bodyPr>
            <a:normAutofit fontScale="90000"/>
          </a:bodyPr>
          <a:lstStyle/>
          <a:p>
            <a:r>
              <a:rPr lang="en-US" b="1" dirty="0" smtClean="0"/>
              <a:t>Chapter-8</a:t>
            </a:r>
            <a:br>
              <a:rPr lang="en-US" b="1" dirty="0" smtClean="0"/>
            </a:br>
            <a:r>
              <a:rPr lang="en-US" b="1" dirty="0" smtClean="0"/>
              <a:t>Properties of Secure communication</a:t>
            </a:r>
            <a:endParaRPr lang="en-US" b="1" dirty="0"/>
          </a:p>
        </p:txBody>
      </p:sp>
      <p:sp>
        <p:nvSpPr>
          <p:cNvPr id="4" name="Subtitle 3"/>
          <p:cNvSpPr>
            <a:spLocks noGrp="1"/>
          </p:cNvSpPr>
          <p:nvPr>
            <p:ph type="subTitle" idx="1"/>
          </p:nvPr>
        </p:nvSpPr>
        <p:spPr/>
        <p:txBody>
          <a:bodyPr>
            <a:normAutofit/>
          </a:bodyPr>
          <a:lstStyle/>
          <a:p>
            <a:r>
              <a:rPr lang="en-US" sz="4400" dirty="0" smtClean="0">
                <a:solidFill>
                  <a:schemeClr val="tx1"/>
                </a:solidFill>
              </a:rPr>
              <a:t>CRYPTOGRAPY</a:t>
            </a:r>
            <a:endParaRPr lang="en-US" sz="4400" dirty="0">
              <a:solidFill>
                <a:schemeClr val="tx1"/>
              </a:solidFill>
            </a:endParaRPr>
          </a:p>
        </p:txBody>
      </p:sp>
      <p:sp>
        <p:nvSpPr>
          <p:cNvPr id="5" name="Slide Number Placeholder 4"/>
          <p:cNvSpPr>
            <a:spLocks noGrp="1"/>
          </p:cNvSpPr>
          <p:nvPr>
            <p:ph type="sldNum" sz="quarter" idx="12"/>
          </p:nvPr>
        </p:nvSpPr>
        <p:spPr/>
        <p:txBody>
          <a:bodyPr/>
          <a:lstStyle/>
          <a:p>
            <a:fld id="{0724E449-1AD4-41E2-8CAC-E253F95E612B}"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438400" y="609601"/>
            <a:ext cx="5105400" cy="646331"/>
          </a:xfrm>
          <a:prstGeom prst="rect">
            <a:avLst/>
          </a:prstGeom>
          <a:noFill/>
          <a:ln w="9525">
            <a:noFill/>
            <a:miter lim="800000"/>
            <a:headEnd/>
            <a:tailEnd/>
          </a:ln>
        </p:spPr>
        <p:txBody>
          <a:bodyPr wrap="square">
            <a:spAutoFit/>
          </a:bodyPr>
          <a:lstStyle/>
          <a:p>
            <a:r>
              <a:rPr lang="en-US" sz="3600" dirty="0">
                <a:solidFill>
                  <a:schemeClr val="bg1"/>
                </a:solidFill>
              </a:rPr>
              <a:t>Secure </a:t>
            </a:r>
            <a:r>
              <a:rPr lang="en-US" sz="3600" dirty="0" smtClean="0">
                <a:solidFill>
                  <a:schemeClr val="bg1"/>
                </a:solidFill>
              </a:rPr>
              <a:t>Communications</a:t>
            </a:r>
            <a:endParaRPr lang="en-US" sz="2000" dirty="0"/>
          </a:p>
        </p:txBody>
      </p:sp>
      <p:grpSp>
        <p:nvGrpSpPr>
          <p:cNvPr id="2" name="Group 8"/>
          <p:cNvGrpSpPr>
            <a:grpSpLocks/>
          </p:cNvGrpSpPr>
          <p:nvPr/>
        </p:nvGrpSpPr>
        <p:grpSpPr bwMode="auto">
          <a:xfrm>
            <a:off x="2898776" y="2625725"/>
            <a:ext cx="1138238" cy="650875"/>
            <a:chOff x="1440" y="1654"/>
            <a:chExt cx="717" cy="410"/>
          </a:xfrm>
        </p:grpSpPr>
        <p:sp>
          <p:nvSpPr>
            <p:cNvPr id="6173" name="Rectangle 5"/>
            <p:cNvSpPr>
              <a:spLocks noChangeArrowheads="1"/>
            </p:cNvSpPr>
            <p:nvPr/>
          </p:nvSpPr>
          <p:spPr bwMode="auto">
            <a:xfrm>
              <a:off x="1440" y="1654"/>
              <a:ext cx="670" cy="410"/>
            </a:xfrm>
            <a:prstGeom prst="rect">
              <a:avLst/>
            </a:prstGeom>
            <a:noFill/>
            <a:ln w="9525">
              <a:solidFill>
                <a:schemeClr val="tx1"/>
              </a:solidFill>
              <a:miter lim="800000"/>
              <a:headEnd/>
              <a:tailEnd/>
            </a:ln>
          </p:spPr>
          <p:txBody>
            <a:bodyPr wrap="none" anchor="ctr"/>
            <a:lstStyle/>
            <a:p>
              <a:endParaRPr lang="en-US" sz="2000"/>
            </a:p>
          </p:txBody>
        </p:sp>
        <p:sp>
          <p:nvSpPr>
            <p:cNvPr id="6174" name="Text Box 6"/>
            <p:cNvSpPr txBox="1">
              <a:spLocks noChangeArrowheads="1"/>
            </p:cNvSpPr>
            <p:nvPr/>
          </p:nvSpPr>
          <p:spPr bwMode="auto">
            <a:xfrm>
              <a:off x="1440" y="1737"/>
              <a:ext cx="717" cy="291"/>
            </a:xfrm>
            <a:prstGeom prst="rect">
              <a:avLst/>
            </a:prstGeom>
            <a:noFill/>
            <a:ln w="9525">
              <a:noFill/>
              <a:miter lim="800000"/>
              <a:headEnd/>
              <a:tailEnd/>
            </a:ln>
          </p:spPr>
          <p:txBody>
            <a:bodyPr wrap="none">
              <a:spAutoFit/>
            </a:bodyPr>
            <a:lstStyle/>
            <a:p>
              <a:r>
                <a:rPr lang="en-US" sz="2400" dirty="0"/>
                <a:t>Encrypt</a:t>
              </a:r>
            </a:p>
          </p:txBody>
        </p:sp>
      </p:grpSp>
      <p:grpSp>
        <p:nvGrpSpPr>
          <p:cNvPr id="3" name="Group 9"/>
          <p:cNvGrpSpPr>
            <a:grpSpLocks/>
          </p:cNvGrpSpPr>
          <p:nvPr/>
        </p:nvGrpSpPr>
        <p:grpSpPr bwMode="auto">
          <a:xfrm>
            <a:off x="5411787" y="2655888"/>
            <a:ext cx="1238249" cy="650875"/>
            <a:chOff x="1440" y="1654"/>
            <a:chExt cx="780" cy="410"/>
          </a:xfrm>
        </p:grpSpPr>
        <p:sp>
          <p:nvSpPr>
            <p:cNvPr id="6171" name="Rectangle 10"/>
            <p:cNvSpPr>
              <a:spLocks noChangeArrowheads="1"/>
            </p:cNvSpPr>
            <p:nvPr/>
          </p:nvSpPr>
          <p:spPr bwMode="auto">
            <a:xfrm>
              <a:off x="1440" y="1654"/>
              <a:ext cx="670" cy="410"/>
            </a:xfrm>
            <a:prstGeom prst="rect">
              <a:avLst/>
            </a:prstGeom>
            <a:noFill/>
            <a:ln w="9525">
              <a:solidFill>
                <a:schemeClr val="tx1"/>
              </a:solidFill>
              <a:miter lim="800000"/>
              <a:headEnd/>
              <a:tailEnd/>
            </a:ln>
          </p:spPr>
          <p:txBody>
            <a:bodyPr wrap="none" anchor="ctr"/>
            <a:lstStyle/>
            <a:p>
              <a:endParaRPr lang="en-US" sz="2000"/>
            </a:p>
          </p:txBody>
        </p:sp>
        <p:sp>
          <p:nvSpPr>
            <p:cNvPr id="6172" name="Text Box 11"/>
            <p:cNvSpPr txBox="1">
              <a:spLocks noChangeArrowheads="1"/>
            </p:cNvSpPr>
            <p:nvPr/>
          </p:nvSpPr>
          <p:spPr bwMode="auto">
            <a:xfrm>
              <a:off x="1440" y="1737"/>
              <a:ext cx="780" cy="291"/>
            </a:xfrm>
            <a:prstGeom prst="rect">
              <a:avLst/>
            </a:prstGeom>
            <a:noFill/>
            <a:ln w="9525">
              <a:noFill/>
              <a:miter lim="800000"/>
              <a:headEnd/>
              <a:tailEnd/>
            </a:ln>
          </p:spPr>
          <p:txBody>
            <a:bodyPr wrap="none">
              <a:spAutoFit/>
            </a:bodyPr>
            <a:lstStyle/>
            <a:p>
              <a:r>
                <a:rPr lang="en-US" sz="2400"/>
                <a:t> Decrypt</a:t>
              </a:r>
            </a:p>
          </p:txBody>
        </p:sp>
      </p:grpSp>
      <p:grpSp>
        <p:nvGrpSpPr>
          <p:cNvPr id="4" name="Group 12"/>
          <p:cNvGrpSpPr>
            <a:grpSpLocks/>
          </p:cNvGrpSpPr>
          <p:nvPr/>
        </p:nvGrpSpPr>
        <p:grpSpPr bwMode="auto">
          <a:xfrm>
            <a:off x="914400" y="2625725"/>
            <a:ext cx="1063625" cy="650875"/>
            <a:chOff x="1440" y="1654"/>
            <a:chExt cx="670" cy="410"/>
          </a:xfrm>
        </p:grpSpPr>
        <p:sp>
          <p:nvSpPr>
            <p:cNvPr id="6169" name="Rectangle 13"/>
            <p:cNvSpPr>
              <a:spLocks noChangeArrowheads="1"/>
            </p:cNvSpPr>
            <p:nvPr/>
          </p:nvSpPr>
          <p:spPr bwMode="auto">
            <a:xfrm>
              <a:off x="1440" y="1654"/>
              <a:ext cx="670" cy="410"/>
            </a:xfrm>
            <a:prstGeom prst="rect">
              <a:avLst/>
            </a:prstGeom>
            <a:noFill/>
            <a:ln w="9525">
              <a:solidFill>
                <a:schemeClr val="tx1"/>
              </a:solidFill>
              <a:miter lim="800000"/>
              <a:headEnd/>
              <a:tailEnd/>
            </a:ln>
          </p:spPr>
          <p:txBody>
            <a:bodyPr wrap="none" anchor="ctr"/>
            <a:lstStyle/>
            <a:p>
              <a:endParaRPr lang="en-US" sz="2000"/>
            </a:p>
          </p:txBody>
        </p:sp>
        <p:sp>
          <p:nvSpPr>
            <p:cNvPr id="6170" name="Text Box 14"/>
            <p:cNvSpPr txBox="1">
              <a:spLocks noChangeArrowheads="1"/>
            </p:cNvSpPr>
            <p:nvPr/>
          </p:nvSpPr>
          <p:spPr bwMode="auto">
            <a:xfrm>
              <a:off x="1440" y="1737"/>
              <a:ext cx="583" cy="291"/>
            </a:xfrm>
            <a:prstGeom prst="rect">
              <a:avLst/>
            </a:prstGeom>
            <a:noFill/>
            <a:ln w="9525">
              <a:noFill/>
              <a:miter lim="800000"/>
              <a:headEnd/>
              <a:tailEnd/>
            </a:ln>
          </p:spPr>
          <p:txBody>
            <a:bodyPr wrap="none">
              <a:spAutoFit/>
            </a:bodyPr>
            <a:lstStyle/>
            <a:p>
              <a:r>
                <a:rPr lang="en-US" sz="2400"/>
                <a:t>  Alice</a:t>
              </a:r>
            </a:p>
          </p:txBody>
        </p:sp>
      </p:grpSp>
      <p:grpSp>
        <p:nvGrpSpPr>
          <p:cNvPr id="5" name="Group 15"/>
          <p:cNvGrpSpPr>
            <a:grpSpLocks/>
          </p:cNvGrpSpPr>
          <p:nvPr/>
        </p:nvGrpSpPr>
        <p:grpSpPr bwMode="auto">
          <a:xfrm>
            <a:off x="7470775" y="2655888"/>
            <a:ext cx="1063625" cy="650875"/>
            <a:chOff x="1440" y="1654"/>
            <a:chExt cx="670" cy="410"/>
          </a:xfrm>
        </p:grpSpPr>
        <p:sp>
          <p:nvSpPr>
            <p:cNvPr id="6167" name="Rectangle 16"/>
            <p:cNvSpPr>
              <a:spLocks noChangeArrowheads="1"/>
            </p:cNvSpPr>
            <p:nvPr/>
          </p:nvSpPr>
          <p:spPr bwMode="auto">
            <a:xfrm>
              <a:off x="1440" y="1654"/>
              <a:ext cx="670" cy="410"/>
            </a:xfrm>
            <a:prstGeom prst="rect">
              <a:avLst/>
            </a:prstGeom>
            <a:noFill/>
            <a:ln w="9525">
              <a:solidFill>
                <a:schemeClr val="tx1"/>
              </a:solidFill>
              <a:miter lim="800000"/>
              <a:headEnd/>
              <a:tailEnd/>
            </a:ln>
          </p:spPr>
          <p:txBody>
            <a:bodyPr wrap="none" anchor="ctr"/>
            <a:lstStyle/>
            <a:p>
              <a:endParaRPr lang="en-US" sz="2000"/>
            </a:p>
          </p:txBody>
        </p:sp>
        <p:sp>
          <p:nvSpPr>
            <p:cNvPr id="6168" name="Text Box 17"/>
            <p:cNvSpPr txBox="1">
              <a:spLocks noChangeArrowheads="1"/>
            </p:cNvSpPr>
            <p:nvPr/>
          </p:nvSpPr>
          <p:spPr bwMode="auto">
            <a:xfrm>
              <a:off x="1440" y="1737"/>
              <a:ext cx="599" cy="291"/>
            </a:xfrm>
            <a:prstGeom prst="rect">
              <a:avLst/>
            </a:prstGeom>
            <a:noFill/>
            <a:ln w="9525">
              <a:noFill/>
              <a:miter lim="800000"/>
              <a:headEnd/>
              <a:tailEnd/>
            </a:ln>
          </p:spPr>
          <p:txBody>
            <a:bodyPr wrap="none">
              <a:spAutoFit/>
            </a:bodyPr>
            <a:lstStyle/>
            <a:p>
              <a:r>
                <a:rPr lang="en-US" sz="2400"/>
                <a:t>    Bob</a:t>
              </a:r>
            </a:p>
          </p:txBody>
        </p:sp>
      </p:grpSp>
      <p:grpSp>
        <p:nvGrpSpPr>
          <p:cNvPr id="6" name="Group 18"/>
          <p:cNvGrpSpPr>
            <a:grpSpLocks/>
          </p:cNvGrpSpPr>
          <p:nvPr/>
        </p:nvGrpSpPr>
        <p:grpSpPr bwMode="auto">
          <a:xfrm>
            <a:off x="4114800" y="4225925"/>
            <a:ext cx="1063625" cy="650875"/>
            <a:chOff x="1440" y="1654"/>
            <a:chExt cx="670" cy="410"/>
          </a:xfrm>
        </p:grpSpPr>
        <p:sp>
          <p:nvSpPr>
            <p:cNvPr id="6165" name="Rectangle 19"/>
            <p:cNvSpPr>
              <a:spLocks noChangeArrowheads="1"/>
            </p:cNvSpPr>
            <p:nvPr/>
          </p:nvSpPr>
          <p:spPr bwMode="auto">
            <a:xfrm>
              <a:off x="1440" y="1654"/>
              <a:ext cx="670" cy="410"/>
            </a:xfrm>
            <a:prstGeom prst="rect">
              <a:avLst/>
            </a:prstGeom>
            <a:noFill/>
            <a:ln w="9525">
              <a:solidFill>
                <a:schemeClr val="tx1"/>
              </a:solidFill>
              <a:miter lim="800000"/>
              <a:headEnd/>
              <a:tailEnd/>
            </a:ln>
          </p:spPr>
          <p:txBody>
            <a:bodyPr wrap="none" anchor="ctr"/>
            <a:lstStyle/>
            <a:p>
              <a:endParaRPr lang="en-US" sz="2000"/>
            </a:p>
          </p:txBody>
        </p:sp>
        <p:sp>
          <p:nvSpPr>
            <p:cNvPr id="6166" name="Text Box 20"/>
            <p:cNvSpPr txBox="1">
              <a:spLocks noChangeArrowheads="1"/>
            </p:cNvSpPr>
            <p:nvPr/>
          </p:nvSpPr>
          <p:spPr bwMode="auto">
            <a:xfrm>
              <a:off x="1440" y="1737"/>
              <a:ext cx="563" cy="291"/>
            </a:xfrm>
            <a:prstGeom prst="rect">
              <a:avLst/>
            </a:prstGeom>
            <a:noFill/>
            <a:ln w="9525">
              <a:noFill/>
              <a:miter lim="800000"/>
              <a:headEnd/>
              <a:tailEnd/>
            </a:ln>
          </p:spPr>
          <p:txBody>
            <a:bodyPr wrap="none">
              <a:spAutoFit/>
            </a:bodyPr>
            <a:lstStyle/>
            <a:p>
              <a:r>
                <a:rPr lang="en-US" sz="2400"/>
                <a:t>    Eve</a:t>
              </a:r>
            </a:p>
          </p:txBody>
        </p:sp>
      </p:grpSp>
      <p:sp>
        <p:nvSpPr>
          <p:cNvPr id="6152" name="Line 21"/>
          <p:cNvSpPr>
            <a:spLocks noChangeShapeType="1"/>
          </p:cNvSpPr>
          <p:nvPr/>
        </p:nvSpPr>
        <p:spPr bwMode="auto">
          <a:xfrm>
            <a:off x="1978025" y="2971800"/>
            <a:ext cx="920750" cy="0"/>
          </a:xfrm>
          <a:prstGeom prst="line">
            <a:avLst/>
          </a:prstGeom>
          <a:noFill/>
          <a:ln w="9525">
            <a:solidFill>
              <a:schemeClr val="tx1"/>
            </a:solidFill>
            <a:round/>
            <a:headEnd/>
            <a:tailEnd type="triangle" w="med" len="med"/>
          </a:ln>
        </p:spPr>
        <p:txBody>
          <a:bodyPr/>
          <a:lstStyle/>
          <a:p>
            <a:endParaRPr lang="en-US" sz="2000"/>
          </a:p>
        </p:txBody>
      </p:sp>
      <p:sp>
        <p:nvSpPr>
          <p:cNvPr id="6153" name="Line 22"/>
          <p:cNvSpPr>
            <a:spLocks noChangeShapeType="1"/>
          </p:cNvSpPr>
          <p:nvPr/>
        </p:nvSpPr>
        <p:spPr bwMode="auto">
          <a:xfrm>
            <a:off x="3962400" y="2971800"/>
            <a:ext cx="1449388" cy="0"/>
          </a:xfrm>
          <a:prstGeom prst="line">
            <a:avLst/>
          </a:prstGeom>
          <a:noFill/>
          <a:ln w="9525">
            <a:solidFill>
              <a:schemeClr val="tx1"/>
            </a:solidFill>
            <a:round/>
            <a:headEnd/>
            <a:tailEnd type="triangle" w="med" len="med"/>
          </a:ln>
        </p:spPr>
        <p:txBody>
          <a:bodyPr/>
          <a:lstStyle/>
          <a:p>
            <a:endParaRPr lang="en-US" sz="2000"/>
          </a:p>
        </p:txBody>
      </p:sp>
      <p:sp>
        <p:nvSpPr>
          <p:cNvPr id="6154" name="Line 23"/>
          <p:cNvSpPr>
            <a:spLocks noChangeShapeType="1"/>
          </p:cNvSpPr>
          <p:nvPr/>
        </p:nvSpPr>
        <p:spPr bwMode="auto">
          <a:xfrm>
            <a:off x="6477000" y="2971800"/>
            <a:ext cx="993775" cy="0"/>
          </a:xfrm>
          <a:prstGeom prst="line">
            <a:avLst/>
          </a:prstGeom>
          <a:noFill/>
          <a:ln w="9525">
            <a:solidFill>
              <a:schemeClr val="tx1"/>
            </a:solidFill>
            <a:round/>
            <a:headEnd/>
            <a:tailEnd type="triangle" w="med" len="med"/>
          </a:ln>
        </p:spPr>
        <p:txBody>
          <a:bodyPr/>
          <a:lstStyle/>
          <a:p>
            <a:endParaRPr lang="en-US" sz="2000"/>
          </a:p>
        </p:txBody>
      </p:sp>
      <p:sp>
        <p:nvSpPr>
          <p:cNvPr id="6155" name="Line 24"/>
          <p:cNvSpPr>
            <a:spLocks noChangeShapeType="1"/>
          </p:cNvSpPr>
          <p:nvPr/>
        </p:nvSpPr>
        <p:spPr bwMode="auto">
          <a:xfrm>
            <a:off x="4648200" y="2971800"/>
            <a:ext cx="0" cy="1254125"/>
          </a:xfrm>
          <a:prstGeom prst="line">
            <a:avLst/>
          </a:prstGeom>
          <a:noFill/>
          <a:ln w="9525">
            <a:solidFill>
              <a:schemeClr val="tx1"/>
            </a:solidFill>
            <a:round/>
            <a:headEnd/>
            <a:tailEnd type="triangle" w="med" len="med"/>
          </a:ln>
        </p:spPr>
        <p:txBody>
          <a:bodyPr/>
          <a:lstStyle/>
          <a:p>
            <a:endParaRPr lang="en-US" sz="2000"/>
          </a:p>
        </p:txBody>
      </p:sp>
      <p:sp>
        <p:nvSpPr>
          <p:cNvPr id="6156" name="Line 25"/>
          <p:cNvSpPr>
            <a:spLocks noChangeShapeType="1"/>
          </p:cNvSpPr>
          <p:nvPr/>
        </p:nvSpPr>
        <p:spPr bwMode="auto">
          <a:xfrm>
            <a:off x="3352800" y="2286000"/>
            <a:ext cx="0" cy="339725"/>
          </a:xfrm>
          <a:prstGeom prst="line">
            <a:avLst/>
          </a:prstGeom>
          <a:noFill/>
          <a:ln w="9525">
            <a:solidFill>
              <a:schemeClr val="tx1"/>
            </a:solidFill>
            <a:round/>
            <a:headEnd/>
            <a:tailEnd type="triangle" w="med" len="med"/>
          </a:ln>
        </p:spPr>
        <p:txBody>
          <a:bodyPr/>
          <a:lstStyle/>
          <a:p>
            <a:endParaRPr lang="en-US" sz="2000"/>
          </a:p>
        </p:txBody>
      </p:sp>
      <p:sp>
        <p:nvSpPr>
          <p:cNvPr id="6157" name="Line 26"/>
          <p:cNvSpPr>
            <a:spLocks noChangeShapeType="1"/>
          </p:cNvSpPr>
          <p:nvPr/>
        </p:nvSpPr>
        <p:spPr bwMode="auto">
          <a:xfrm>
            <a:off x="5867400" y="2286000"/>
            <a:ext cx="0" cy="339725"/>
          </a:xfrm>
          <a:prstGeom prst="line">
            <a:avLst/>
          </a:prstGeom>
          <a:noFill/>
          <a:ln w="9525">
            <a:solidFill>
              <a:schemeClr val="tx1"/>
            </a:solidFill>
            <a:round/>
            <a:headEnd/>
            <a:tailEnd type="triangle" w="med" len="med"/>
          </a:ln>
        </p:spPr>
        <p:txBody>
          <a:bodyPr/>
          <a:lstStyle/>
          <a:p>
            <a:endParaRPr lang="en-US" sz="2000"/>
          </a:p>
        </p:txBody>
      </p:sp>
      <p:sp>
        <p:nvSpPr>
          <p:cNvPr id="6158" name="Text Box 27"/>
          <p:cNvSpPr txBox="1">
            <a:spLocks noChangeArrowheads="1"/>
          </p:cNvSpPr>
          <p:nvPr/>
        </p:nvSpPr>
        <p:spPr bwMode="auto">
          <a:xfrm>
            <a:off x="2667000" y="1981200"/>
            <a:ext cx="1583382" cy="369332"/>
          </a:xfrm>
          <a:prstGeom prst="rect">
            <a:avLst/>
          </a:prstGeom>
          <a:noFill/>
          <a:ln w="9525">
            <a:noFill/>
            <a:miter lim="800000"/>
            <a:headEnd/>
            <a:tailEnd/>
          </a:ln>
        </p:spPr>
        <p:txBody>
          <a:bodyPr wrap="none">
            <a:spAutoFit/>
          </a:bodyPr>
          <a:lstStyle/>
          <a:p>
            <a:r>
              <a:rPr lang="en-US" dirty="0"/>
              <a:t>Encryption Key</a:t>
            </a:r>
          </a:p>
        </p:txBody>
      </p:sp>
      <p:sp>
        <p:nvSpPr>
          <p:cNvPr id="6159" name="Text Box 28"/>
          <p:cNvSpPr txBox="1">
            <a:spLocks noChangeArrowheads="1"/>
          </p:cNvSpPr>
          <p:nvPr/>
        </p:nvSpPr>
        <p:spPr bwMode="auto">
          <a:xfrm>
            <a:off x="5216525" y="1981200"/>
            <a:ext cx="1607428" cy="369332"/>
          </a:xfrm>
          <a:prstGeom prst="rect">
            <a:avLst/>
          </a:prstGeom>
          <a:noFill/>
          <a:ln w="9525">
            <a:noFill/>
            <a:miter lim="800000"/>
            <a:headEnd/>
            <a:tailEnd/>
          </a:ln>
        </p:spPr>
        <p:txBody>
          <a:bodyPr wrap="none">
            <a:spAutoFit/>
          </a:bodyPr>
          <a:lstStyle/>
          <a:p>
            <a:r>
              <a:rPr lang="en-US"/>
              <a:t>Decryption Key</a:t>
            </a:r>
          </a:p>
        </p:txBody>
      </p:sp>
      <p:sp>
        <p:nvSpPr>
          <p:cNvPr id="6160" name="Text Box 29"/>
          <p:cNvSpPr txBox="1">
            <a:spLocks noChangeArrowheads="1"/>
          </p:cNvSpPr>
          <p:nvPr/>
        </p:nvSpPr>
        <p:spPr bwMode="auto">
          <a:xfrm>
            <a:off x="2057400" y="2667000"/>
            <a:ext cx="912237" cy="338554"/>
          </a:xfrm>
          <a:prstGeom prst="rect">
            <a:avLst/>
          </a:prstGeom>
          <a:noFill/>
          <a:ln w="9525">
            <a:noFill/>
            <a:miter lim="800000"/>
            <a:headEnd/>
            <a:tailEnd/>
          </a:ln>
        </p:spPr>
        <p:txBody>
          <a:bodyPr wrap="none">
            <a:spAutoFit/>
          </a:bodyPr>
          <a:lstStyle/>
          <a:p>
            <a:r>
              <a:rPr lang="en-US" sz="1600"/>
              <a:t>plaintext</a:t>
            </a:r>
          </a:p>
        </p:txBody>
      </p:sp>
      <p:sp>
        <p:nvSpPr>
          <p:cNvPr id="6161" name="Text Box 30"/>
          <p:cNvSpPr txBox="1">
            <a:spLocks noChangeArrowheads="1"/>
          </p:cNvSpPr>
          <p:nvPr/>
        </p:nvSpPr>
        <p:spPr bwMode="auto">
          <a:xfrm>
            <a:off x="4298950" y="2667000"/>
            <a:ext cx="1031180" cy="338554"/>
          </a:xfrm>
          <a:prstGeom prst="rect">
            <a:avLst/>
          </a:prstGeom>
          <a:noFill/>
          <a:ln w="9525">
            <a:noFill/>
            <a:miter lim="800000"/>
            <a:headEnd/>
            <a:tailEnd/>
          </a:ln>
        </p:spPr>
        <p:txBody>
          <a:bodyPr wrap="none">
            <a:spAutoFit/>
          </a:bodyPr>
          <a:lstStyle/>
          <a:p>
            <a:r>
              <a:rPr lang="en-US" sz="1600"/>
              <a:t>ciphertext</a:t>
            </a:r>
          </a:p>
        </p:txBody>
      </p:sp>
      <p:sp>
        <p:nvSpPr>
          <p:cNvPr id="6162" name="Rectangle 31"/>
          <p:cNvSpPr>
            <a:spLocks noChangeArrowheads="1"/>
          </p:cNvSpPr>
          <p:nvPr/>
        </p:nvSpPr>
        <p:spPr bwMode="auto">
          <a:xfrm>
            <a:off x="2819400" y="5486400"/>
            <a:ext cx="3872535" cy="400110"/>
          </a:xfrm>
          <a:prstGeom prst="rect">
            <a:avLst/>
          </a:prstGeom>
          <a:noFill/>
          <a:ln w="9525">
            <a:noFill/>
            <a:miter lim="800000"/>
            <a:headEnd/>
            <a:tailEnd/>
          </a:ln>
        </p:spPr>
        <p:txBody>
          <a:bodyPr wrap="none">
            <a:spAutoFit/>
          </a:bodyPr>
          <a:lstStyle/>
          <a:p>
            <a:r>
              <a:rPr lang="en-US" sz="2000" b="1" dirty="0" smtClean="0"/>
              <a:t>Fig. Basic </a:t>
            </a:r>
            <a:r>
              <a:rPr lang="en-US" sz="2000" b="1" dirty="0"/>
              <a:t>Communication Scenario</a:t>
            </a:r>
          </a:p>
        </p:txBody>
      </p:sp>
      <p:sp>
        <p:nvSpPr>
          <p:cNvPr id="6163" name="Text Box 32"/>
          <p:cNvSpPr txBox="1">
            <a:spLocks noChangeArrowheads="1"/>
          </p:cNvSpPr>
          <p:nvPr/>
        </p:nvSpPr>
        <p:spPr bwMode="auto">
          <a:xfrm>
            <a:off x="5622925" y="4252913"/>
            <a:ext cx="1171859" cy="646331"/>
          </a:xfrm>
          <a:prstGeom prst="rect">
            <a:avLst/>
          </a:prstGeom>
          <a:noFill/>
          <a:ln w="9525">
            <a:noFill/>
            <a:miter lim="800000"/>
            <a:headEnd/>
            <a:tailEnd/>
          </a:ln>
        </p:spPr>
        <p:txBody>
          <a:bodyPr wrap="none">
            <a:spAutoFit/>
          </a:bodyPr>
          <a:lstStyle/>
          <a:p>
            <a:r>
              <a:rPr lang="en-US" dirty="0">
                <a:solidFill>
                  <a:srgbClr val="C00000"/>
                </a:solidFill>
              </a:rPr>
              <a:t>Enemy or</a:t>
            </a:r>
            <a:br>
              <a:rPr lang="en-US" dirty="0">
                <a:solidFill>
                  <a:srgbClr val="C00000"/>
                </a:solidFill>
              </a:rPr>
            </a:br>
            <a:r>
              <a:rPr lang="en-US" dirty="0">
                <a:solidFill>
                  <a:srgbClr val="C00000"/>
                </a:solidFill>
              </a:rPr>
              <a:t>Adversary </a:t>
            </a:r>
          </a:p>
        </p:txBody>
      </p:sp>
      <p:sp>
        <p:nvSpPr>
          <p:cNvPr id="6164" name="Text Box 33"/>
          <p:cNvSpPr txBox="1">
            <a:spLocks noChangeArrowheads="1"/>
          </p:cNvSpPr>
          <p:nvPr/>
        </p:nvSpPr>
        <p:spPr bwMode="auto">
          <a:xfrm>
            <a:off x="2841625" y="4267200"/>
            <a:ext cx="1048236" cy="646331"/>
          </a:xfrm>
          <a:prstGeom prst="rect">
            <a:avLst/>
          </a:prstGeom>
          <a:noFill/>
          <a:ln w="9525">
            <a:noFill/>
            <a:miter lim="800000"/>
            <a:headEnd/>
            <a:tailEnd/>
          </a:ln>
        </p:spPr>
        <p:txBody>
          <a:bodyPr wrap="none">
            <a:spAutoFit/>
          </a:bodyPr>
          <a:lstStyle/>
          <a:p>
            <a:r>
              <a:rPr lang="en-US"/>
              <a:t>Mallory/ </a:t>
            </a:r>
            <a:br>
              <a:rPr lang="en-US"/>
            </a:br>
            <a:r>
              <a:rPr lang="en-US"/>
              <a:t>Oscar </a:t>
            </a:r>
          </a:p>
        </p:txBody>
      </p:sp>
      <p:sp>
        <p:nvSpPr>
          <p:cNvPr id="31" name="Slide Number Placeholder 30"/>
          <p:cNvSpPr>
            <a:spLocks noGrp="1"/>
          </p:cNvSpPr>
          <p:nvPr>
            <p:ph type="sldNum" sz="quarter" idx="12"/>
          </p:nvPr>
        </p:nvSpPr>
        <p:spPr/>
        <p:txBody>
          <a:bodyPr/>
          <a:lstStyle/>
          <a:p>
            <a:fld id="{0724E449-1AD4-41E2-8CAC-E253F95E612B}"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04800"/>
            <a:ext cx="807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6" name="Rectangle 2"/>
          <p:cNvSpPr>
            <a:spLocks noGrp="1" noChangeArrowheads="1"/>
          </p:cNvSpPr>
          <p:nvPr>
            <p:ph type="title"/>
          </p:nvPr>
        </p:nvSpPr>
        <p:spPr/>
        <p:txBody>
          <a:bodyPr/>
          <a:lstStyle/>
          <a:p>
            <a:r>
              <a:rPr lang="en-US" dirty="0"/>
              <a:t>Digital Certificate</a:t>
            </a:r>
          </a:p>
        </p:txBody>
      </p:sp>
      <p:sp>
        <p:nvSpPr>
          <p:cNvPr id="21507" name="Rectangle 3"/>
          <p:cNvSpPr>
            <a:spLocks noGrp="1" noChangeArrowheads="1"/>
          </p:cNvSpPr>
          <p:nvPr>
            <p:ph type="body" idx="1"/>
          </p:nvPr>
        </p:nvSpPr>
        <p:spPr>
          <a:xfrm>
            <a:off x="457200" y="1524000"/>
            <a:ext cx="8534400" cy="4602163"/>
          </a:xfrm>
        </p:spPr>
        <p:txBody>
          <a:bodyPr>
            <a:normAutofit/>
          </a:bodyPr>
          <a:lstStyle/>
          <a:p>
            <a:pPr algn="just"/>
            <a:r>
              <a:rPr lang="en-US" dirty="0"/>
              <a:t>The digital certificate acts like an electronic envelope in which the public key </a:t>
            </a:r>
            <a:r>
              <a:rPr lang="en-US" dirty="0" smtClean="0"/>
              <a:t>travels</a:t>
            </a:r>
            <a:endParaRPr lang="en-US" sz="2000" dirty="0"/>
          </a:p>
          <a:p>
            <a:pPr algn="just"/>
            <a:r>
              <a:rPr lang="en-US" dirty="0"/>
              <a:t>This electronic ID file verifies the connection between the public key and the </a:t>
            </a:r>
            <a:r>
              <a:rPr lang="en-US" dirty="0" smtClean="0"/>
              <a:t>owner</a:t>
            </a:r>
            <a:endParaRPr lang="en-US" sz="2000" dirty="0"/>
          </a:p>
          <a:p>
            <a:pPr algn="just"/>
            <a:r>
              <a:rPr lang="en-US" dirty="0"/>
              <a:t>The digital certificate is issued by a Certificate Authority and signed with that Certificate Authority’s private key, authenticating the public key</a:t>
            </a:r>
            <a:endParaRPr lang="en-US" sz="4000" dirty="0"/>
          </a:p>
          <a:p>
            <a:pPr algn="just"/>
            <a:endParaRPr lang="en-US" sz="40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8153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Rectangle 2"/>
          <p:cNvSpPr>
            <a:spLocks noGrp="1" noChangeArrowheads="1"/>
          </p:cNvSpPr>
          <p:nvPr>
            <p:ph type="title"/>
          </p:nvPr>
        </p:nvSpPr>
        <p:spPr/>
        <p:txBody>
          <a:bodyPr/>
          <a:lstStyle/>
          <a:p>
            <a:r>
              <a:rPr lang="en-US" dirty="0"/>
              <a:t>Digital Certificate</a:t>
            </a:r>
          </a:p>
        </p:txBody>
      </p:sp>
      <p:sp>
        <p:nvSpPr>
          <p:cNvPr id="22531" name="Rectangle 3"/>
          <p:cNvSpPr>
            <a:spLocks noGrp="1" noChangeArrowheads="1"/>
          </p:cNvSpPr>
          <p:nvPr>
            <p:ph type="body" idx="1"/>
          </p:nvPr>
        </p:nvSpPr>
        <p:spPr/>
        <p:txBody>
          <a:bodyPr/>
          <a:lstStyle/>
          <a:p>
            <a:pPr algn="just"/>
            <a:r>
              <a:rPr lang="en-US" sz="2800" dirty="0"/>
              <a:t>Typically includes:</a:t>
            </a:r>
          </a:p>
          <a:p>
            <a:pPr algn="just"/>
            <a:endParaRPr lang="en-US" sz="1200" b="1" dirty="0"/>
          </a:p>
          <a:p>
            <a:pPr lvl="1" algn="just"/>
            <a:r>
              <a:rPr lang="en-US" sz="2400" dirty="0"/>
              <a:t>Public key and owner’s name</a:t>
            </a:r>
          </a:p>
          <a:p>
            <a:pPr lvl="1" algn="just"/>
            <a:r>
              <a:rPr lang="en-US" sz="2400" dirty="0"/>
              <a:t>Certificate Authority issuing the key</a:t>
            </a:r>
          </a:p>
          <a:p>
            <a:pPr lvl="1" algn="just"/>
            <a:r>
              <a:rPr lang="en-US" sz="2400" dirty="0"/>
              <a:t>Serial number</a:t>
            </a:r>
          </a:p>
          <a:p>
            <a:pPr lvl="1" algn="just"/>
            <a:r>
              <a:rPr lang="en-US" sz="2400" dirty="0"/>
              <a:t>Digital signature of Certificate Authority, signed using the Certificate Authority’s private key</a:t>
            </a:r>
          </a:p>
          <a:p>
            <a:pPr lvl="1" algn="just"/>
            <a:r>
              <a:rPr lang="en-US" sz="2400" dirty="0"/>
              <a:t>Other optional identifying information</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685800" y="533400"/>
            <a:ext cx="8229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Rectangle 2"/>
          <p:cNvSpPr>
            <a:spLocks noGrp="1" noChangeArrowheads="1"/>
          </p:cNvSpPr>
          <p:nvPr>
            <p:ph type="title"/>
          </p:nvPr>
        </p:nvSpPr>
        <p:spPr>
          <a:xfrm>
            <a:off x="685800" y="533400"/>
            <a:ext cx="8229600" cy="685800"/>
          </a:xfrm>
        </p:spPr>
        <p:txBody>
          <a:bodyPr>
            <a:normAutofit fontScale="90000"/>
          </a:bodyPr>
          <a:lstStyle/>
          <a:p>
            <a:r>
              <a:rPr lang="en-US" dirty="0"/>
              <a:t>Digital Signature Creation</a:t>
            </a:r>
            <a:endParaRPr lang="en-US" b="1" dirty="0"/>
          </a:p>
        </p:txBody>
      </p:sp>
      <p:grpSp>
        <p:nvGrpSpPr>
          <p:cNvPr id="2" name="Group 3"/>
          <p:cNvGrpSpPr>
            <a:grpSpLocks/>
          </p:cNvGrpSpPr>
          <p:nvPr/>
        </p:nvGrpSpPr>
        <p:grpSpPr bwMode="auto">
          <a:xfrm>
            <a:off x="1066800" y="2286000"/>
            <a:ext cx="7467600" cy="3124200"/>
            <a:chOff x="480" y="1728"/>
            <a:chExt cx="5040" cy="2016"/>
          </a:xfrm>
        </p:grpSpPr>
        <p:sp>
          <p:nvSpPr>
            <p:cNvPr id="8196" name="Rectangle 4"/>
            <p:cNvSpPr>
              <a:spLocks noChangeArrowheads="1"/>
            </p:cNvSpPr>
            <p:nvPr/>
          </p:nvSpPr>
          <p:spPr bwMode="auto">
            <a:xfrm>
              <a:off x="480" y="2544"/>
              <a:ext cx="720"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Message</a:t>
              </a:r>
              <a:endParaRPr lang="en-US" sz="2000">
                <a:solidFill>
                  <a:schemeClr val="bg1"/>
                </a:solidFill>
                <a:latin typeface="Arial" pitchFamily="34" charset="0"/>
              </a:endParaRPr>
            </a:p>
          </p:txBody>
        </p:sp>
        <p:sp>
          <p:nvSpPr>
            <p:cNvPr id="8197" name="Oval 5"/>
            <p:cNvSpPr>
              <a:spLocks noChangeArrowheads="1"/>
            </p:cNvSpPr>
            <p:nvPr/>
          </p:nvSpPr>
          <p:spPr bwMode="auto">
            <a:xfrm>
              <a:off x="1584" y="2544"/>
              <a:ext cx="768" cy="384"/>
            </a:xfrm>
            <a:prstGeom prst="ellipse">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Hash</a:t>
              </a:r>
            </a:p>
            <a:p>
              <a:pPr algn="ctr" eaLnBrk="1" hangingPunct="1"/>
              <a:r>
                <a:rPr lang="en-US" sz="1600">
                  <a:solidFill>
                    <a:schemeClr val="bg1"/>
                  </a:solidFill>
                  <a:latin typeface="Arial" pitchFamily="34" charset="0"/>
                </a:rPr>
                <a:t>Function</a:t>
              </a:r>
            </a:p>
          </p:txBody>
        </p:sp>
        <p:sp>
          <p:nvSpPr>
            <p:cNvPr id="8198" name="Rectangle 6"/>
            <p:cNvSpPr>
              <a:spLocks noChangeArrowheads="1"/>
            </p:cNvSpPr>
            <p:nvPr/>
          </p:nvSpPr>
          <p:spPr bwMode="auto">
            <a:xfrm>
              <a:off x="2736" y="2544"/>
              <a:ext cx="672" cy="38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Message</a:t>
              </a:r>
            </a:p>
            <a:p>
              <a:pPr algn="ctr" eaLnBrk="1" hangingPunct="1"/>
              <a:r>
                <a:rPr lang="en-US" sz="1600">
                  <a:solidFill>
                    <a:schemeClr val="bg1"/>
                  </a:solidFill>
                  <a:latin typeface="Arial" pitchFamily="34" charset="0"/>
                </a:rPr>
                <a:t>Digest</a:t>
              </a:r>
            </a:p>
          </p:txBody>
        </p:sp>
        <p:sp>
          <p:nvSpPr>
            <p:cNvPr id="8199" name="Oval 7"/>
            <p:cNvSpPr>
              <a:spLocks noChangeArrowheads="1"/>
            </p:cNvSpPr>
            <p:nvPr/>
          </p:nvSpPr>
          <p:spPr bwMode="auto">
            <a:xfrm>
              <a:off x="3744" y="2544"/>
              <a:ext cx="720" cy="384"/>
            </a:xfrm>
            <a:prstGeom prst="ellipse">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Signature</a:t>
              </a:r>
            </a:p>
            <a:p>
              <a:pPr algn="ctr" eaLnBrk="1" hangingPunct="1"/>
              <a:r>
                <a:rPr lang="en-US" sz="1600">
                  <a:solidFill>
                    <a:schemeClr val="bg1"/>
                  </a:solidFill>
                  <a:latin typeface="Arial" pitchFamily="34" charset="0"/>
                </a:rPr>
                <a:t>Function</a:t>
              </a:r>
            </a:p>
          </p:txBody>
        </p:sp>
        <p:sp>
          <p:nvSpPr>
            <p:cNvPr id="8200" name="Rectangle 8"/>
            <p:cNvSpPr>
              <a:spLocks noChangeArrowheads="1"/>
            </p:cNvSpPr>
            <p:nvPr/>
          </p:nvSpPr>
          <p:spPr bwMode="auto">
            <a:xfrm>
              <a:off x="4896" y="2544"/>
              <a:ext cx="624"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Digital </a:t>
              </a:r>
            </a:p>
            <a:p>
              <a:pPr algn="ctr" eaLnBrk="1" hangingPunct="1"/>
              <a:r>
                <a:rPr lang="en-US" sz="1600">
                  <a:solidFill>
                    <a:schemeClr val="bg1"/>
                  </a:solidFill>
                  <a:latin typeface="Arial" pitchFamily="34" charset="0"/>
                </a:rPr>
                <a:t>Signature</a:t>
              </a:r>
            </a:p>
          </p:txBody>
        </p:sp>
        <p:sp>
          <p:nvSpPr>
            <p:cNvPr id="8201" name="Rectangle 9"/>
            <p:cNvSpPr>
              <a:spLocks noChangeArrowheads="1"/>
            </p:cNvSpPr>
            <p:nvPr/>
          </p:nvSpPr>
          <p:spPr bwMode="auto">
            <a:xfrm>
              <a:off x="4896" y="1728"/>
              <a:ext cx="576"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latin typeface="Arial" pitchFamily="34" charset="0"/>
                </a:rPr>
                <a:t> </a:t>
              </a:r>
              <a:r>
                <a:rPr lang="en-US" sz="1600">
                  <a:solidFill>
                    <a:schemeClr val="bg1"/>
                  </a:solidFill>
                  <a:latin typeface="Arial" pitchFamily="34" charset="0"/>
                </a:rPr>
                <a:t>Message</a:t>
              </a:r>
            </a:p>
          </p:txBody>
        </p:sp>
        <p:sp>
          <p:nvSpPr>
            <p:cNvPr id="8202" name="Rectangle 10"/>
            <p:cNvSpPr>
              <a:spLocks noChangeArrowheads="1"/>
            </p:cNvSpPr>
            <p:nvPr/>
          </p:nvSpPr>
          <p:spPr bwMode="auto">
            <a:xfrm>
              <a:off x="1488" y="3408"/>
              <a:ext cx="2256" cy="336"/>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Signature Private Key</a:t>
              </a:r>
              <a:endParaRPr lang="en-US" sz="1800">
                <a:solidFill>
                  <a:schemeClr val="bg1"/>
                </a:solidFill>
                <a:latin typeface="Arial" pitchFamily="34" charset="0"/>
              </a:endParaRPr>
            </a:p>
          </p:txBody>
        </p:sp>
        <p:sp>
          <p:nvSpPr>
            <p:cNvPr id="8203" name="Line 11"/>
            <p:cNvSpPr>
              <a:spLocks noChangeShapeType="1"/>
            </p:cNvSpPr>
            <p:nvPr/>
          </p:nvSpPr>
          <p:spPr bwMode="auto">
            <a:xfrm>
              <a:off x="912" y="1920"/>
              <a:ext cx="3984"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204" name="Line 12"/>
            <p:cNvSpPr>
              <a:spLocks noChangeShapeType="1"/>
            </p:cNvSpPr>
            <p:nvPr/>
          </p:nvSpPr>
          <p:spPr bwMode="auto">
            <a:xfrm>
              <a:off x="912" y="1920"/>
              <a:ext cx="0" cy="528"/>
            </a:xfrm>
            <a:prstGeom prst="line">
              <a:avLst/>
            </a:prstGeom>
            <a:noFill/>
            <a:ln w="9525">
              <a:solidFill>
                <a:schemeClr val="tx1"/>
              </a:solidFill>
              <a:miter lim="800000"/>
              <a:headEnd/>
              <a:tailEnd/>
            </a:ln>
            <a:effectLst/>
          </p:spPr>
          <p:txBody>
            <a:bodyPr wrap="none"/>
            <a:lstStyle/>
            <a:p>
              <a:endParaRPr lang="en-US"/>
            </a:p>
          </p:txBody>
        </p:sp>
        <p:sp>
          <p:nvSpPr>
            <p:cNvPr id="8205" name="Line 13"/>
            <p:cNvSpPr>
              <a:spLocks noChangeShapeType="1"/>
            </p:cNvSpPr>
            <p:nvPr/>
          </p:nvSpPr>
          <p:spPr bwMode="auto">
            <a:xfrm>
              <a:off x="1248" y="2688"/>
              <a:ext cx="336"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206" name="Line 14"/>
            <p:cNvSpPr>
              <a:spLocks noChangeShapeType="1"/>
            </p:cNvSpPr>
            <p:nvPr/>
          </p:nvSpPr>
          <p:spPr bwMode="auto">
            <a:xfrm>
              <a:off x="2400" y="2688"/>
              <a:ext cx="336"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207" name="Line 15"/>
            <p:cNvSpPr>
              <a:spLocks noChangeShapeType="1"/>
            </p:cNvSpPr>
            <p:nvPr/>
          </p:nvSpPr>
          <p:spPr bwMode="auto">
            <a:xfrm>
              <a:off x="3456" y="2688"/>
              <a:ext cx="24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208" name="Line 16"/>
            <p:cNvSpPr>
              <a:spLocks noChangeShapeType="1"/>
            </p:cNvSpPr>
            <p:nvPr/>
          </p:nvSpPr>
          <p:spPr bwMode="auto">
            <a:xfrm>
              <a:off x="4512" y="2688"/>
              <a:ext cx="336"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8209" name="Line 17"/>
            <p:cNvSpPr>
              <a:spLocks noChangeShapeType="1"/>
            </p:cNvSpPr>
            <p:nvPr/>
          </p:nvSpPr>
          <p:spPr bwMode="auto">
            <a:xfrm>
              <a:off x="3792" y="3552"/>
              <a:ext cx="336" cy="0"/>
            </a:xfrm>
            <a:prstGeom prst="line">
              <a:avLst/>
            </a:prstGeom>
            <a:noFill/>
            <a:ln w="9525">
              <a:solidFill>
                <a:schemeClr val="tx1"/>
              </a:solidFill>
              <a:miter lim="800000"/>
              <a:headEnd/>
              <a:tailEnd/>
            </a:ln>
            <a:effectLst/>
          </p:spPr>
          <p:txBody>
            <a:bodyPr wrap="none"/>
            <a:lstStyle/>
            <a:p>
              <a:endParaRPr lang="en-US"/>
            </a:p>
          </p:txBody>
        </p:sp>
        <p:sp>
          <p:nvSpPr>
            <p:cNvPr id="8210" name="Line 18"/>
            <p:cNvSpPr>
              <a:spLocks noChangeShapeType="1"/>
            </p:cNvSpPr>
            <p:nvPr/>
          </p:nvSpPr>
          <p:spPr bwMode="auto">
            <a:xfrm flipV="1">
              <a:off x="4128" y="2928"/>
              <a:ext cx="0" cy="624"/>
            </a:xfrm>
            <a:prstGeom prst="line">
              <a:avLst/>
            </a:prstGeom>
            <a:noFill/>
            <a:ln w="9525">
              <a:solidFill>
                <a:schemeClr val="tx1"/>
              </a:solidFill>
              <a:miter lim="800000"/>
              <a:headEnd/>
              <a:tailEnd type="triangle" w="med" len="med"/>
            </a:ln>
            <a:effectLst/>
          </p:spPr>
          <p:txBody>
            <a:bodyPr wrap="none"/>
            <a:lstStyle/>
            <a:p>
              <a:endParaRPr lang="en-US"/>
            </a:p>
          </p:txBody>
        </p:sp>
      </p:grpSp>
      <p:sp>
        <p:nvSpPr>
          <p:cNvPr id="19" name="Slide Number Placeholder 18"/>
          <p:cNvSpPr>
            <a:spLocks noGrp="1"/>
          </p:cNvSpPr>
          <p:nvPr>
            <p:ph type="sldNum" sz="quarter" idx="12"/>
          </p:nvPr>
        </p:nvSpPr>
        <p:spPr/>
        <p:txBody>
          <a:bodyPr/>
          <a:lstStyle/>
          <a:p>
            <a:fld id="{0724E449-1AD4-41E2-8CAC-E253F95E612B}"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81000"/>
            <a:ext cx="8077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p:cNvSpPr>
            <a:spLocks noGrp="1" noChangeArrowheads="1"/>
          </p:cNvSpPr>
          <p:nvPr>
            <p:ph type="title"/>
          </p:nvPr>
        </p:nvSpPr>
        <p:spPr/>
        <p:txBody>
          <a:bodyPr/>
          <a:lstStyle/>
          <a:p>
            <a:r>
              <a:rPr lang="en-US" dirty="0"/>
              <a:t>Digital Signature Creation</a:t>
            </a:r>
            <a:endParaRPr lang="en-US" b="1" dirty="0"/>
          </a:p>
        </p:txBody>
      </p:sp>
      <p:sp>
        <p:nvSpPr>
          <p:cNvPr id="24579" name="Rectangle 3"/>
          <p:cNvSpPr>
            <a:spLocks noGrp="1" noChangeArrowheads="1"/>
          </p:cNvSpPr>
          <p:nvPr>
            <p:ph type="body" idx="1"/>
          </p:nvPr>
        </p:nvSpPr>
        <p:spPr>
          <a:xfrm>
            <a:off x="457200" y="1447800"/>
            <a:ext cx="8458200" cy="4678363"/>
          </a:xfrm>
        </p:spPr>
        <p:txBody>
          <a:bodyPr>
            <a:noAutofit/>
          </a:bodyPr>
          <a:lstStyle/>
          <a:p>
            <a:pPr algn="just"/>
            <a:r>
              <a:rPr lang="en-US" sz="2800" dirty="0"/>
              <a:t>Sign</a:t>
            </a:r>
          </a:p>
          <a:p>
            <a:pPr lvl="1" algn="just"/>
            <a:r>
              <a:rPr lang="en-US" dirty="0"/>
              <a:t>A process known as hash function must occur                                                            1) A hash function is a mathematical algorithm which creates a digital representation or fingerprint in the form of a hash result or message digest   </a:t>
            </a:r>
            <a:endParaRPr lang="en-US" dirty="0" smtClean="0"/>
          </a:p>
          <a:p>
            <a:pPr lvl="1" algn="just">
              <a:buNone/>
            </a:pPr>
            <a:r>
              <a:rPr lang="en-US" dirty="0" smtClean="0"/>
              <a:t>	2</a:t>
            </a:r>
            <a:r>
              <a:rPr lang="en-US" dirty="0"/>
              <a:t>) The hash function generally consists of a standard length that is usually much smaller than the message but nevertheless substantially unique to it                     </a:t>
            </a:r>
          </a:p>
          <a:p>
            <a:pPr algn="just"/>
            <a:endParaRPr lang="en-US" sz="28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5800" y="381000"/>
            <a:ext cx="8001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Rectangle 2"/>
          <p:cNvSpPr>
            <a:spLocks noGrp="1" noChangeArrowheads="1"/>
          </p:cNvSpPr>
          <p:nvPr>
            <p:ph type="title"/>
          </p:nvPr>
        </p:nvSpPr>
        <p:spPr/>
        <p:txBody>
          <a:bodyPr/>
          <a:lstStyle/>
          <a:p>
            <a:r>
              <a:rPr lang="en-US" dirty="0"/>
              <a:t>Digital Signature Creation </a:t>
            </a:r>
          </a:p>
        </p:txBody>
      </p:sp>
      <p:sp>
        <p:nvSpPr>
          <p:cNvPr id="11267" name="Rectangle 3"/>
          <p:cNvSpPr>
            <a:spLocks noGrp="1" noChangeArrowheads="1"/>
          </p:cNvSpPr>
          <p:nvPr>
            <p:ph type="body" idx="1"/>
          </p:nvPr>
        </p:nvSpPr>
        <p:spPr>
          <a:xfrm>
            <a:off x="457200" y="1295400"/>
            <a:ext cx="8229600" cy="4830763"/>
          </a:xfrm>
        </p:spPr>
        <p:txBody>
          <a:bodyPr>
            <a:noAutofit/>
          </a:bodyPr>
          <a:lstStyle/>
          <a:p>
            <a:pPr algn="just"/>
            <a:r>
              <a:rPr lang="en-US" dirty="0"/>
              <a:t>Sign</a:t>
            </a:r>
          </a:p>
          <a:p>
            <a:pPr lvl="1" algn="just"/>
            <a:r>
              <a:rPr lang="en-US" sz="3200" dirty="0"/>
              <a:t>The sender’s digital signature software transforms the hash result into a digital signature using the sender’s private key</a:t>
            </a:r>
          </a:p>
          <a:p>
            <a:pPr algn="just"/>
            <a:r>
              <a:rPr lang="en-US" dirty="0"/>
              <a:t>Seal</a:t>
            </a:r>
          </a:p>
          <a:p>
            <a:pPr lvl="1" algn="just"/>
            <a:r>
              <a:rPr lang="en-US" sz="3200" dirty="0"/>
              <a:t>The message is encrypted with a fast symmetric key</a:t>
            </a:r>
          </a:p>
          <a:p>
            <a:pPr lvl="1" algn="just"/>
            <a:r>
              <a:rPr lang="en-US" sz="3200" dirty="0"/>
              <a:t>Then the symmetric key is encrypted with the receiver’s public key</a:t>
            </a:r>
          </a:p>
          <a:p>
            <a:pPr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457200" y="304800"/>
            <a:ext cx="8305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Rectangle 2"/>
          <p:cNvSpPr>
            <a:spLocks noGrp="1" noChangeArrowheads="1"/>
          </p:cNvSpPr>
          <p:nvPr>
            <p:ph type="title"/>
          </p:nvPr>
        </p:nvSpPr>
        <p:spPr/>
        <p:txBody>
          <a:bodyPr/>
          <a:lstStyle/>
          <a:p>
            <a:r>
              <a:rPr lang="en-US" dirty="0"/>
              <a:t>Digital Signature Verification</a:t>
            </a:r>
          </a:p>
        </p:txBody>
      </p:sp>
      <p:sp>
        <p:nvSpPr>
          <p:cNvPr id="10243" name="Rectangle 3"/>
          <p:cNvSpPr>
            <a:spLocks noChangeArrowheads="1"/>
          </p:cNvSpPr>
          <p:nvPr/>
        </p:nvSpPr>
        <p:spPr bwMode="auto">
          <a:xfrm>
            <a:off x="1295400" y="2590800"/>
            <a:ext cx="1143000" cy="6096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Message</a:t>
            </a:r>
          </a:p>
        </p:txBody>
      </p:sp>
      <p:sp>
        <p:nvSpPr>
          <p:cNvPr id="10244" name="Oval 4"/>
          <p:cNvSpPr>
            <a:spLocks noChangeArrowheads="1"/>
          </p:cNvSpPr>
          <p:nvPr/>
        </p:nvSpPr>
        <p:spPr bwMode="auto">
          <a:xfrm>
            <a:off x="2971800" y="2514600"/>
            <a:ext cx="1371600" cy="609600"/>
          </a:xfrm>
          <a:prstGeom prst="ellipse">
            <a:avLst/>
          </a:prstGeom>
          <a:solidFill>
            <a:schemeClr val="accent1"/>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Hash Function</a:t>
            </a:r>
          </a:p>
        </p:txBody>
      </p:sp>
      <p:sp>
        <p:nvSpPr>
          <p:cNvPr id="10245" name="Rectangle 5"/>
          <p:cNvSpPr>
            <a:spLocks noChangeArrowheads="1"/>
          </p:cNvSpPr>
          <p:nvPr/>
        </p:nvSpPr>
        <p:spPr bwMode="auto">
          <a:xfrm>
            <a:off x="4800600" y="2514600"/>
            <a:ext cx="1371600" cy="6858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Message</a:t>
            </a:r>
          </a:p>
          <a:p>
            <a:pPr algn="ctr" eaLnBrk="1" hangingPunct="1"/>
            <a:r>
              <a:rPr lang="en-US" sz="1600">
                <a:solidFill>
                  <a:schemeClr val="bg1"/>
                </a:solidFill>
                <a:latin typeface="Arial" pitchFamily="34" charset="0"/>
              </a:rPr>
              <a:t>Digest</a:t>
            </a:r>
          </a:p>
        </p:txBody>
      </p:sp>
      <p:sp>
        <p:nvSpPr>
          <p:cNvPr id="10246" name="Rectangle 6"/>
          <p:cNvSpPr>
            <a:spLocks noChangeArrowheads="1"/>
          </p:cNvSpPr>
          <p:nvPr/>
        </p:nvSpPr>
        <p:spPr bwMode="auto">
          <a:xfrm>
            <a:off x="1295400" y="3733800"/>
            <a:ext cx="1219200" cy="6096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Digest </a:t>
            </a:r>
          </a:p>
          <a:p>
            <a:pPr algn="ctr" eaLnBrk="1" hangingPunct="1"/>
            <a:r>
              <a:rPr lang="en-US" sz="1600">
                <a:solidFill>
                  <a:schemeClr val="bg1"/>
                </a:solidFill>
                <a:latin typeface="Arial" pitchFamily="34" charset="0"/>
              </a:rPr>
              <a:t>Signature</a:t>
            </a:r>
          </a:p>
        </p:txBody>
      </p:sp>
      <p:sp>
        <p:nvSpPr>
          <p:cNvPr id="10247" name="Oval 7"/>
          <p:cNvSpPr>
            <a:spLocks noChangeArrowheads="1"/>
          </p:cNvSpPr>
          <p:nvPr/>
        </p:nvSpPr>
        <p:spPr bwMode="auto">
          <a:xfrm>
            <a:off x="3048000" y="3733800"/>
            <a:ext cx="1371600" cy="609600"/>
          </a:xfrm>
          <a:prstGeom prst="ellipse">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Signature</a:t>
            </a:r>
          </a:p>
          <a:p>
            <a:pPr algn="ctr" eaLnBrk="1" hangingPunct="1"/>
            <a:r>
              <a:rPr lang="en-US" sz="1600">
                <a:solidFill>
                  <a:schemeClr val="bg1"/>
                </a:solidFill>
                <a:latin typeface="Arial" pitchFamily="34" charset="0"/>
              </a:rPr>
              <a:t>Function</a:t>
            </a:r>
          </a:p>
        </p:txBody>
      </p:sp>
      <p:sp>
        <p:nvSpPr>
          <p:cNvPr id="10248" name="Rectangle 8"/>
          <p:cNvSpPr>
            <a:spLocks noChangeArrowheads="1"/>
          </p:cNvSpPr>
          <p:nvPr/>
        </p:nvSpPr>
        <p:spPr bwMode="auto">
          <a:xfrm>
            <a:off x="4876800" y="3733800"/>
            <a:ext cx="1295400" cy="6858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Message</a:t>
            </a:r>
          </a:p>
          <a:p>
            <a:pPr algn="ctr" eaLnBrk="1" hangingPunct="1"/>
            <a:r>
              <a:rPr lang="en-US" sz="1600">
                <a:solidFill>
                  <a:schemeClr val="bg1"/>
                </a:solidFill>
                <a:latin typeface="Arial" pitchFamily="34" charset="0"/>
              </a:rPr>
              <a:t>Digest</a:t>
            </a:r>
          </a:p>
        </p:txBody>
      </p:sp>
      <p:sp>
        <p:nvSpPr>
          <p:cNvPr id="10249" name="Rectangle 9"/>
          <p:cNvSpPr>
            <a:spLocks noChangeArrowheads="1"/>
          </p:cNvSpPr>
          <p:nvPr/>
        </p:nvSpPr>
        <p:spPr bwMode="auto">
          <a:xfrm>
            <a:off x="6705600" y="2286000"/>
            <a:ext cx="2057400" cy="32004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eaLnBrk="1" hangingPunct="1">
              <a:lnSpc>
                <a:spcPct val="120000"/>
              </a:lnSpc>
            </a:pPr>
            <a:r>
              <a:rPr lang="en-US" sz="1600">
                <a:solidFill>
                  <a:schemeClr val="bg1"/>
                </a:solidFill>
                <a:latin typeface="Arial" pitchFamily="34" charset="0"/>
              </a:rPr>
              <a:t>If the message</a:t>
            </a:r>
          </a:p>
          <a:p>
            <a:pPr eaLnBrk="1" hangingPunct="1">
              <a:lnSpc>
                <a:spcPct val="120000"/>
              </a:lnSpc>
            </a:pPr>
            <a:r>
              <a:rPr lang="en-US" sz="1600">
                <a:solidFill>
                  <a:schemeClr val="bg1"/>
                </a:solidFill>
                <a:latin typeface="Arial" pitchFamily="34" charset="0"/>
              </a:rPr>
              <a:t>digest are identical,</a:t>
            </a:r>
          </a:p>
          <a:p>
            <a:pPr eaLnBrk="1" hangingPunct="1">
              <a:lnSpc>
                <a:spcPct val="120000"/>
              </a:lnSpc>
            </a:pPr>
            <a:r>
              <a:rPr lang="en-US" sz="1600">
                <a:solidFill>
                  <a:schemeClr val="bg1"/>
                </a:solidFill>
                <a:latin typeface="Arial" pitchFamily="34" charset="0"/>
              </a:rPr>
              <a:t>the signature is valid.</a:t>
            </a:r>
          </a:p>
          <a:p>
            <a:pPr eaLnBrk="1" hangingPunct="1">
              <a:lnSpc>
                <a:spcPct val="120000"/>
              </a:lnSpc>
            </a:pPr>
            <a:r>
              <a:rPr lang="en-US" sz="1600">
                <a:solidFill>
                  <a:schemeClr val="bg1"/>
                </a:solidFill>
                <a:latin typeface="Arial" pitchFamily="34" charset="0"/>
              </a:rPr>
              <a:t>If they are different,</a:t>
            </a:r>
          </a:p>
          <a:p>
            <a:pPr eaLnBrk="1" hangingPunct="1">
              <a:lnSpc>
                <a:spcPct val="120000"/>
              </a:lnSpc>
            </a:pPr>
            <a:r>
              <a:rPr lang="en-US" sz="1600">
                <a:solidFill>
                  <a:schemeClr val="bg1"/>
                </a:solidFill>
                <a:latin typeface="Arial" pitchFamily="34" charset="0"/>
              </a:rPr>
              <a:t>the signature is not</a:t>
            </a:r>
          </a:p>
          <a:p>
            <a:pPr eaLnBrk="1" hangingPunct="1">
              <a:lnSpc>
                <a:spcPct val="120000"/>
              </a:lnSpc>
            </a:pPr>
            <a:r>
              <a:rPr lang="en-US" sz="1600">
                <a:solidFill>
                  <a:schemeClr val="bg1"/>
                </a:solidFill>
                <a:latin typeface="Arial" pitchFamily="34" charset="0"/>
              </a:rPr>
              <a:t>valid.</a:t>
            </a:r>
          </a:p>
          <a:p>
            <a:pPr eaLnBrk="1" hangingPunct="1">
              <a:lnSpc>
                <a:spcPct val="120000"/>
              </a:lnSpc>
            </a:pPr>
            <a:r>
              <a:rPr lang="en-US" sz="1600">
                <a:solidFill>
                  <a:schemeClr val="bg1"/>
                </a:solidFill>
                <a:latin typeface="Arial" pitchFamily="34" charset="0"/>
              </a:rPr>
              <a:t> </a:t>
            </a:r>
          </a:p>
        </p:txBody>
      </p:sp>
      <p:sp>
        <p:nvSpPr>
          <p:cNvPr id="10250" name="Rectangle 10"/>
          <p:cNvSpPr>
            <a:spLocks noChangeArrowheads="1"/>
          </p:cNvSpPr>
          <p:nvPr/>
        </p:nvSpPr>
        <p:spPr bwMode="auto">
          <a:xfrm>
            <a:off x="2514600" y="4953000"/>
            <a:ext cx="3124200" cy="5334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1" hangingPunct="1"/>
            <a:r>
              <a:rPr lang="en-US" sz="1600">
                <a:solidFill>
                  <a:schemeClr val="bg1"/>
                </a:solidFill>
                <a:latin typeface="Arial" pitchFamily="34" charset="0"/>
              </a:rPr>
              <a:t>Signer’s Public Key</a:t>
            </a:r>
            <a:endParaRPr lang="en-US" sz="1800">
              <a:solidFill>
                <a:schemeClr val="bg1"/>
              </a:solidFill>
              <a:latin typeface="Arial" pitchFamily="34" charset="0"/>
            </a:endParaRPr>
          </a:p>
        </p:txBody>
      </p:sp>
      <p:sp>
        <p:nvSpPr>
          <p:cNvPr id="10251" name="Line 11"/>
          <p:cNvSpPr>
            <a:spLocks noChangeShapeType="1"/>
          </p:cNvSpPr>
          <p:nvPr/>
        </p:nvSpPr>
        <p:spPr bwMode="auto">
          <a:xfrm>
            <a:off x="2514600" y="2819400"/>
            <a:ext cx="457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2" name="Line 12"/>
          <p:cNvSpPr>
            <a:spLocks noChangeShapeType="1"/>
          </p:cNvSpPr>
          <p:nvPr/>
        </p:nvSpPr>
        <p:spPr bwMode="auto">
          <a:xfrm>
            <a:off x="4419600" y="2819400"/>
            <a:ext cx="3810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3" name="Line 13"/>
          <p:cNvSpPr>
            <a:spLocks noChangeShapeType="1"/>
          </p:cNvSpPr>
          <p:nvPr/>
        </p:nvSpPr>
        <p:spPr bwMode="auto">
          <a:xfrm>
            <a:off x="6248400" y="2819400"/>
            <a:ext cx="457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4" name="Line 14"/>
          <p:cNvSpPr>
            <a:spLocks noChangeShapeType="1"/>
          </p:cNvSpPr>
          <p:nvPr/>
        </p:nvSpPr>
        <p:spPr bwMode="auto">
          <a:xfrm>
            <a:off x="2590800" y="4038600"/>
            <a:ext cx="457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5" name="Line 15"/>
          <p:cNvSpPr>
            <a:spLocks noChangeShapeType="1"/>
          </p:cNvSpPr>
          <p:nvPr/>
        </p:nvSpPr>
        <p:spPr bwMode="auto">
          <a:xfrm>
            <a:off x="4495800" y="4038600"/>
            <a:ext cx="3810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6" name="Line 16"/>
          <p:cNvSpPr>
            <a:spLocks noChangeShapeType="1"/>
          </p:cNvSpPr>
          <p:nvPr/>
        </p:nvSpPr>
        <p:spPr bwMode="auto">
          <a:xfrm>
            <a:off x="6248400" y="4038600"/>
            <a:ext cx="457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7" name="Line 17"/>
          <p:cNvSpPr>
            <a:spLocks noChangeShapeType="1"/>
          </p:cNvSpPr>
          <p:nvPr/>
        </p:nvSpPr>
        <p:spPr bwMode="auto">
          <a:xfrm flipV="1">
            <a:off x="3810000" y="4343400"/>
            <a:ext cx="0" cy="53340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258" name="Rectangle 18"/>
          <p:cNvSpPr>
            <a:spLocks noChangeArrowheads="1"/>
          </p:cNvSpPr>
          <p:nvPr/>
        </p:nvSpPr>
        <p:spPr bwMode="auto">
          <a:xfrm>
            <a:off x="3657600" y="2590800"/>
            <a:ext cx="184150" cy="336550"/>
          </a:xfrm>
          <a:prstGeom prst="rect">
            <a:avLst/>
          </a:prstGeom>
          <a:noFill/>
          <a:ln w="12700">
            <a:noFill/>
            <a:miter lim="800000"/>
            <a:headEnd type="none" w="sm" len="sm"/>
            <a:tailEnd type="none" w="sm" len="sm"/>
          </a:ln>
          <a:effectLst/>
        </p:spPr>
        <p:txBody>
          <a:bodyPr wrap="none">
            <a:spAutoFit/>
          </a:bodyPr>
          <a:lstStyle/>
          <a:p>
            <a:pPr eaLnBrk="1" hangingPunct="1"/>
            <a:endParaRPr lang="en-US" sz="1600">
              <a:solidFill>
                <a:schemeClr val="bg1"/>
              </a:solidFill>
              <a:latin typeface="Arial" pitchFamily="34" charset="0"/>
            </a:endParaRPr>
          </a:p>
        </p:txBody>
      </p:sp>
      <p:sp>
        <p:nvSpPr>
          <p:cNvPr id="19" name="Slide Number Placeholder 18"/>
          <p:cNvSpPr>
            <a:spLocks noGrp="1"/>
          </p:cNvSpPr>
          <p:nvPr>
            <p:ph type="sldNum" sz="quarter" idx="12"/>
          </p:nvPr>
        </p:nvSpPr>
        <p:spPr/>
        <p:txBody>
          <a:bodyPr/>
          <a:lstStyle/>
          <a:p>
            <a:fld id="{0724E449-1AD4-41E2-8CAC-E253F95E612B}"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8153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Rectangle 2"/>
          <p:cNvSpPr>
            <a:spLocks noGrp="1" noChangeArrowheads="1"/>
          </p:cNvSpPr>
          <p:nvPr>
            <p:ph type="title"/>
          </p:nvPr>
        </p:nvSpPr>
        <p:spPr/>
        <p:txBody>
          <a:bodyPr/>
          <a:lstStyle/>
          <a:p>
            <a:r>
              <a:rPr lang="en-US" dirty="0"/>
              <a:t>Digital Signature Verification</a:t>
            </a:r>
          </a:p>
        </p:txBody>
      </p:sp>
      <p:sp>
        <p:nvSpPr>
          <p:cNvPr id="27651" name="Rectangle 3"/>
          <p:cNvSpPr>
            <a:spLocks noGrp="1" noChangeArrowheads="1"/>
          </p:cNvSpPr>
          <p:nvPr>
            <p:ph type="body" idx="1"/>
          </p:nvPr>
        </p:nvSpPr>
        <p:spPr>
          <a:xfrm>
            <a:off x="457200" y="1371600"/>
            <a:ext cx="8229600" cy="4754563"/>
          </a:xfrm>
        </p:spPr>
        <p:txBody>
          <a:bodyPr>
            <a:noAutofit/>
          </a:bodyPr>
          <a:lstStyle/>
          <a:p>
            <a:pPr algn="just"/>
            <a:r>
              <a:rPr lang="en-US" dirty="0"/>
              <a:t>Accept</a:t>
            </a:r>
          </a:p>
          <a:p>
            <a:pPr algn="just"/>
            <a:r>
              <a:rPr lang="en-US" dirty="0"/>
              <a:t>Open</a:t>
            </a:r>
          </a:p>
          <a:p>
            <a:pPr lvl="1" algn="just"/>
            <a:r>
              <a:rPr lang="en-US" sz="3200" dirty="0"/>
              <a:t>The receiver decrypts the symmetric key by using  the receiver’s private key</a:t>
            </a:r>
          </a:p>
          <a:p>
            <a:pPr lvl="1" algn="just"/>
            <a:r>
              <a:rPr lang="en-US" sz="3200" dirty="0"/>
              <a:t>The message is decrypted using the symmetric key</a:t>
            </a:r>
          </a:p>
          <a:p>
            <a:pPr algn="just"/>
            <a:r>
              <a:rPr lang="en-US" dirty="0"/>
              <a:t>Verify</a:t>
            </a:r>
          </a:p>
          <a:p>
            <a:pPr lvl="1" algn="just"/>
            <a:r>
              <a:rPr lang="en-US" sz="3200" dirty="0"/>
              <a:t>Accomplished by computing a new hash result of the original message</a:t>
            </a:r>
          </a:p>
          <a:p>
            <a:pPr algn="just"/>
            <a:endParaRPr lang="en-US"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04800"/>
            <a:ext cx="8077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4" name="Rectangle 2"/>
          <p:cNvSpPr>
            <a:spLocks noGrp="1" noChangeArrowheads="1"/>
          </p:cNvSpPr>
          <p:nvPr>
            <p:ph type="title"/>
          </p:nvPr>
        </p:nvSpPr>
        <p:spPr>
          <a:xfrm>
            <a:off x="457200" y="274638"/>
            <a:ext cx="8229600" cy="852487"/>
          </a:xfrm>
        </p:spPr>
        <p:txBody>
          <a:bodyPr/>
          <a:lstStyle/>
          <a:p>
            <a:r>
              <a:rPr lang="en-US" dirty="0"/>
              <a:t>Digital Signature Verification</a:t>
            </a:r>
          </a:p>
        </p:txBody>
      </p:sp>
      <p:sp>
        <p:nvSpPr>
          <p:cNvPr id="28675" name="Rectangle 3"/>
          <p:cNvSpPr>
            <a:spLocks noGrp="1" noChangeArrowheads="1"/>
          </p:cNvSpPr>
          <p:nvPr>
            <p:ph type="body" idx="1"/>
          </p:nvPr>
        </p:nvSpPr>
        <p:spPr>
          <a:xfrm>
            <a:off x="457200" y="1371600"/>
            <a:ext cx="8229600" cy="5105400"/>
          </a:xfrm>
        </p:spPr>
        <p:txBody>
          <a:bodyPr/>
          <a:lstStyle/>
          <a:p>
            <a:r>
              <a:rPr lang="en-US" dirty="0"/>
              <a:t>Verify</a:t>
            </a:r>
          </a:p>
          <a:p>
            <a:pPr algn="just">
              <a:buNone/>
            </a:pPr>
            <a:r>
              <a:rPr lang="en-US" sz="2800" dirty="0"/>
              <a:t>Then, using the sender’s public key and the new hash result, the verifier checks whether</a:t>
            </a:r>
            <a:r>
              <a:rPr lang="en-US" sz="2800" dirty="0" smtClean="0"/>
              <a:t>: </a:t>
            </a:r>
          </a:p>
          <a:p>
            <a:pPr algn="just">
              <a:buNone/>
            </a:pPr>
            <a:r>
              <a:rPr lang="en-US" sz="2800" dirty="0" smtClean="0"/>
              <a:t>1</a:t>
            </a:r>
            <a:r>
              <a:rPr lang="en-US" sz="2800" dirty="0"/>
              <a:t>) the digital signature was created using the corresponding private key                                             </a:t>
            </a:r>
            <a:endParaRPr lang="en-US" sz="2800" dirty="0" smtClean="0"/>
          </a:p>
          <a:p>
            <a:pPr algn="just">
              <a:buNone/>
            </a:pPr>
            <a:r>
              <a:rPr lang="en-US" sz="2800" dirty="0" smtClean="0"/>
              <a:t> </a:t>
            </a:r>
            <a:r>
              <a:rPr lang="en-US" sz="2800" dirty="0"/>
              <a:t>2) the newly computed hash result matches the original hash result</a:t>
            </a:r>
          </a:p>
          <a:p>
            <a:pPr algn="just"/>
            <a:r>
              <a:rPr lang="en-US" sz="2800" dirty="0"/>
              <a:t>The software will confirm the digital signature as</a:t>
            </a:r>
            <a:r>
              <a:rPr lang="en-US" sz="2800" dirty="0" smtClean="0"/>
              <a:t>: </a:t>
            </a:r>
          </a:p>
          <a:p>
            <a:pPr algn="just">
              <a:buNone/>
            </a:pPr>
            <a:r>
              <a:rPr lang="en-US" sz="2800" dirty="0" smtClean="0"/>
              <a:t>1)verified                                                                    </a:t>
            </a:r>
          </a:p>
          <a:p>
            <a:pPr algn="just">
              <a:buNone/>
            </a:pPr>
            <a:r>
              <a:rPr lang="en-US" sz="2800" dirty="0" smtClean="0"/>
              <a:t>2</a:t>
            </a:r>
            <a:r>
              <a:rPr lang="en-US" sz="2800" dirty="0"/>
              <a:t>) failed</a:t>
            </a:r>
            <a:endParaRPr lang="en-US" sz="36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9600" y="533400"/>
            <a:ext cx="7620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5524" name="Text Box 4"/>
          <p:cNvSpPr txBox="1">
            <a:spLocks noChangeArrowheads="1"/>
          </p:cNvSpPr>
          <p:nvPr/>
        </p:nvSpPr>
        <p:spPr bwMode="auto">
          <a:xfrm>
            <a:off x="609600" y="642938"/>
            <a:ext cx="7620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400" b="1" dirty="0">
                <a:latin typeface="+mj-lt"/>
              </a:rPr>
              <a:t>Figure :</a:t>
            </a:r>
            <a:r>
              <a:rPr lang="en-US" sz="2400" b="1" dirty="0" smtClean="0">
                <a:latin typeface="+mj-lt"/>
              </a:rPr>
              <a:t>  </a:t>
            </a:r>
            <a:r>
              <a:rPr lang="en-US" sz="2400" b="1" dirty="0">
                <a:latin typeface="+mj-lt"/>
              </a:rPr>
              <a:t>Signing the message itself in digital signature</a:t>
            </a:r>
          </a:p>
        </p:txBody>
      </p:sp>
      <p:pic>
        <p:nvPicPr>
          <p:cNvPr id="8755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263" y="2547938"/>
            <a:ext cx="6307137"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23135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04800" y="762000"/>
            <a:ext cx="822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76548" name="Text Box 4"/>
          <p:cNvSpPr txBox="1">
            <a:spLocks noChangeArrowheads="1"/>
          </p:cNvSpPr>
          <p:nvPr/>
        </p:nvSpPr>
        <p:spPr bwMode="auto">
          <a:xfrm>
            <a:off x="304800" y="7620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400" b="1" dirty="0">
                <a:latin typeface="+mj-lt"/>
              </a:rPr>
              <a:t>Figure :</a:t>
            </a:r>
            <a:r>
              <a:rPr lang="en-US" sz="2400" b="1" dirty="0" smtClean="0">
                <a:latin typeface="+mj-lt"/>
              </a:rPr>
              <a:t>  </a:t>
            </a:r>
            <a:r>
              <a:rPr lang="en-US" sz="2400" b="1" dirty="0">
                <a:latin typeface="+mj-lt"/>
              </a:rPr>
              <a:t>Signing the digest in a digital signature</a:t>
            </a:r>
          </a:p>
        </p:txBody>
      </p:sp>
      <p:pic>
        <p:nvPicPr>
          <p:cNvPr id="8765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1676400"/>
            <a:ext cx="7843837" cy="381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293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04800"/>
            <a:ext cx="7924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57200" y="274638"/>
            <a:ext cx="8229600" cy="792162"/>
          </a:xfrm>
        </p:spPr>
        <p:txBody>
          <a:bodyPr/>
          <a:lstStyle/>
          <a:p>
            <a:r>
              <a:rPr lang="en-US" dirty="0" smtClean="0"/>
              <a:t>Eve’s Goals</a:t>
            </a:r>
            <a:endParaRPr lang="en-US" dirty="0"/>
          </a:p>
        </p:txBody>
      </p:sp>
      <p:sp>
        <p:nvSpPr>
          <p:cNvPr id="7170" name="Slide Number Placeholder 3"/>
          <p:cNvSpPr>
            <a:spLocks noGrp="1"/>
          </p:cNvSpPr>
          <p:nvPr>
            <p:ph type="sldNum" sz="quarter" idx="12"/>
          </p:nvPr>
        </p:nvSpPr>
        <p:spPr>
          <a:noFill/>
        </p:spPr>
        <p:txBody>
          <a:bodyPr/>
          <a:lstStyle/>
          <a:p>
            <a:fld id="{7BE6814B-4D16-47D5-A52A-29AAB7820B69}" type="slidenum">
              <a:rPr lang="en-US" smtClean="0">
                <a:latin typeface="Arial" pitchFamily="34" charset="0"/>
              </a:rPr>
              <a:pPr/>
              <a:t>11</a:t>
            </a:fld>
            <a:endParaRPr lang="en-US" smtClean="0">
              <a:latin typeface="Arial" pitchFamily="34" charset="0"/>
            </a:endParaRPr>
          </a:p>
        </p:txBody>
      </p:sp>
      <p:sp>
        <p:nvSpPr>
          <p:cNvPr id="7171" name="Text Box 2"/>
          <p:cNvSpPr txBox="1">
            <a:spLocks noChangeArrowheads="1"/>
          </p:cNvSpPr>
          <p:nvPr/>
        </p:nvSpPr>
        <p:spPr bwMode="auto">
          <a:xfrm>
            <a:off x="457200" y="1143000"/>
            <a:ext cx="8458200" cy="4770537"/>
          </a:xfrm>
          <a:prstGeom prst="rect">
            <a:avLst/>
          </a:prstGeom>
          <a:noFill/>
          <a:ln w="9525">
            <a:noFill/>
            <a:miter lim="800000"/>
            <a:headEnd/>
            <a:tailEnd/>
          </a:ln>
        </p:spPr>
        <p:txBody>
          <a:bodyPr wrap="square">
            <a:spAutoFit/>
          </a:bodyPr>
          <a:lstStyle/>
          <a:p>
            <a:pPr marL="457200" indent="-457200" algn="just">
              <a:buFontTx/>
              <a:buAutoNum type="arabicPeriod"/>
            </a:pPr>
            <a:r>
              <a:rPr lang="en-US" sz="2400" dirty="0" smtClean="0"/>
              <a:t>Read </a:t>
            </a:r>
            <a:r>
              <a:rPr lang="en-US" sz="2400" dirty="0"/>
              <a:t>the message</a:t>
            </a:r>
          </a:p>
          <a:p>
            <a:pPr marL="457200" indent="-457200" algn="just">
              <a:buFontTx/>
              <a:buAutoNum type="arabicPeriod"/>
            </a:pPr>
            <a:r>
              <a:rPr lang="en-US" sz="2400" dirty="0"/>
              <a:t>Figure out the key Alice is using and read all the messages</a:t>
            </a:r>
            <a:br>
              <a:rPr lang="en-US" sz="2400" dirty="0"/>
            </a:br>
            <a:r>
              <a:rPr lang="en-US" sz="2400" dirty="0"/>
              <a:t>encrypted with that key</a:t>
            </a:r>
          </a:p>
          <a:p>
            <a:pPr marL="457200" indent="-457200" algn="just">
              <a:buFontTx/>
              <a:buAutoNum type="arabicPeriod"/>
            </a:pPr>
            <a:r>
              <a:rPr lang="en-US" sz="2400" dirty="0"/>
              <a:t>Modify the content of the message in such a way that </a:t>
            </a:r>
            <a:br>
              <a:rPr lang="en-US" sz="2400" dirty="0"/>
            </a:br>
            <a:r>
              <a:rPr lang="en-US" sz="2400" dirty="0"/>
              <a:t>Bob will think Alice sent the altered message.</a:t>
            </a:r>
          </a:p>
          <a:p>
            <a:pPr marL="457200" indent="-457200" algn="just">
              <a:buFontTx/>
              <a:buAutoNum type="arabicPeriod"/>
            </a:pPr>
            <a:r>
              <a:rPr lang="en-US" sz="2400" dirty="0"/>
              <a:t>Impersonate Alice and communicate with Bob who thinks</a:t>
            </a:r>
            <a:br>
              <a:rPr lang="en-US" sz="2400" dirty="0"/>
            </a:br>
            <a:r>
              <a:rPr lang="en-US" sz="2400" dirty="0"/>
              <a:t>he is communicating with Alice.</a:t>
            </a:r>
          </a:p>
          <a:p>
            <a:pPr marL="457200" indent="-457200" algn="just"/>
            <a:r>
              <a:rPr lang="en-US" sz="2400" b="1" dirty="0"/>
              <a:t> </a:t>
            </a:r>
          </a:p>
          <a:p>
            <a:pPr marL="457200" indent="-457200" algn="just"/>
            <a:r>
              <a:rPr lang="en-US" sz="2400" dirty="0"/>
              <a:t>Oscar is a passive observer who is trying to perform (1) and (2).</a:t>
            </a:r>
          </a:p>
          <a:p>
            <a:pPr marL="457200" indent="-457200" algn="just"/>
            <a:endParaRPr lang="en-US" sz="2400" dirty="0"/>
          </a:p>
          <a:p>
            <a:pPr marL="457200" indent="-457200" algn="just"/>
            <a:r>
              <a:rPr lang="en-US" sz="2400" dirty="0"/>
              <a:t>Mallory is more active and evil who is trying to perform </a:t>
            </a:r>
          </a:p>
          <a:p>
            <a:pPr marL="457200" indent="-457200" algn="just"/>
            <a:r>
              <a:rPr lang="en-US" sz="2400" dirty="0"/>
              <a:t>(</a:t>
            </a:r>
            <a:r>
              <a:rPr lang="en-US" sz="2400" dirty="0" smtClean="0"/>
              <a:t>3)And(4</a:t>
            </a:r>
            <a:r>
              <a:rPr lang="en-US" sz="2400" dirty="0"/>
              <a:t>).</a:t>
            </a:r>
            <a:r>
              <a:rPr lang="en-US" dirty="0"/>
              <a:t/>
            </a:r>
            <a:br>
              <a:rPr lang="en-US" dirty="0"/>
            </a:br>
            <a:endParaRPr lang="en-US" dirty="0"/>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Summary</a:t>
            </a:r>
          </a:p>
        </p:txBody>
      </p:sp>
      <p:sp>
        <p:nvSpPr>
          <p:cNvPr id="32771" name="Rectangle 3"/>
          <p:cNvSpPr>
            <a:spLocks noGrp="1" noChangeArrowheads="1"/>
          </p:cNvSpPr>
          <p:nvPr>
            <p:ph type="body" idx="1"/>
          </p:nvPr>
        </p:nvSpPr>
        <p:spPr>
          <a:xfrm>
            <a:off x="304800" y="1143000"/>
            <a:ext cx="8686800" cy="4906963"/>
          </a:xfrm>
        </p:spPr>
        <p:txBody>
          <a:bodyPr/>
          <a:lstStyle/>
          <a:p>
            <a:r>
              <a:rPr lang="en-US" sz="2400" dirty="0"/>
              <a:t>Digital signature is based on asymmetric cryptography</a:t>
            </a:r>
          </a:p>
          <a:p>
            <a:r>
              <a:rPr lang="en-US" sz="2400" dirty="0"/>
              <a:t>Every user has a unique pair of private and public key certified by a trusted Certification Authority</a:t>
            </a:r>
          </a:p>
          <a:p>
            <a:r>
              <a:rPr lang="en-US" sz="2400" dirty="0"/>
              <a:t>When the sender signs a transaction, a unique mathematical code is created with their private key and the actual content of the transaction</a:t>
            </a:r>
          </a:p>
          <a:p>
            <a:r>
              <a:rPr lang="en-US" sz="2400" dirty="0"/>
              <a:t>Digital signature can identify the signer’s identity by its relationship to the digital certificate</a:t>
            </a:r>
          </a:p>
          <a:p>
            <a:r>
              <a:rPr lang="en-US" sz="2400" dirty="0"/>
              <a:t>Digital signature provides more value than any other electronic signature method</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304800"/>
            <a:ext cx="8229600" cy="1143000"/>
          </a:xfrm>
        </p:spPr>
        <p:txBody>
          <a:bodyPr/>
          <a:lstStyle/>
          <a:p>
            <a:r>
              <a:rPr lang="en-US"/>
              <a:t>Summary</a:t>
            </a:r>
          </a:p>
        </p:txBody>
      </p:sp>
      <p:sp>
        <p:nvSpPr>
          <p:cNvPr id="108547" name="Rectangle 3"/>
          <p:cNvSpPr>
            <a:spLocks noGrp="1" noChangeArrowheads="1"/>
          </p:cNvSpPr>
          <p:nvPr>
            <p:ph type="body" idx="1"/>
          </p:nvPr>
        </p:nvSpPr>
        <p:spPr>
          <a:xfrm>
            <a:off x="457200" y="1602462"/>
            <a:ext cx="8243180" cy="4798337"/>
          </a:xfrm>
        </p:spPr>
        <p:txBody>
          <a:bodyPr/>
          <a:lstStyle/>
          <a:p>
            <a:pPr algn="just">
              <a:lnSpc>
                <a:spcPct val="90000"/>
              </a:lnSpc>
            </a:pPr>
            <a:r>
              <a:rPr lang="en-US" sz="2400" dirty="0"/>
              <a:t>Digital signatures are used to add integrity and </a:t>
            </a:r>
            <a:r>
              <a:rPr lang="en-US" sz="2400" dirty="0" smtClean="0"/>
              <a:t>non-repudiation </a:t>
            </a:r>
            <a:r>
              <a:rPr lang="en-US" sz="2400" dirty="0"/>
              <a:t>functionality to cryptosystems</a:t>
            </a:r>
          </a:p>
          <a:p>
            <a:pPr algn="just">
              <a:lnSpc>
                <a:spcPct val="90000"/>
              </a:lnSpc>
            </a:pPr>
            <a:r>
              <a:rPr lang="en-US" sz="2400" dirty="0"/>
              <a:t>Digital signatures are created using hash functions applied to the message to create a message digest that is then encrypted</a:t>
            </a:r>
          </a:p>
          <a:p>
            <a:pPr algn="just">
              <a:lnSpc>
                <a:spcPct val="90000"/>
              </a:lnSpc>
            </a:pPr>
            <a:r>
              <a:rPr lang="en-US" sz="2400" dirty="0"/>
              <a:t>Digital certificates allow a third party Certificate Authority to verify the identity of a sender who may not be well known to the recipient</a:t>
            </a:r>
          </a:p>
          <a:p>
            <a:pPr algn="just">
              <a:lnSpc>
                <a:spcPct val="90000"/>
              </a:lnSpc>
            </a:pPr>
            <a:r>
              <a:rPr lang="en-US" sz="2400" dirty="0"/>
              <a:t>A digital certificate is a copy of a user’s public key that has been digitally signed by a Certificate Authority.</a:t>
            </a:r>
          </a:p>
        </p:txBody>
      </p:sp>
      <p:sp>
        <p:nvSpPr>
          <p:cNvPr id="4" name="Slide Number Placeholder 3"/>
          <p:cNvSpPr>
            <a:spLocks noGrp="1"/>
          </p:cNvSpPr>
          <p:nvPr>
            <p:ph type="sldNum" sz="quarter" idx="12"/>
          </p:nvPr>
        </p:nvSpPr>
        <p:spPr/>
        <p:txBody>
          <a:bodyPr/>
          <a:lstStyle/>
          <a:p>
            <a:fld id="{0724E449-1AD4-41E2-8CAC-E253F95E612B}"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33400" y="228600"/>
            <a:ext cx="8153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4"/>
          <p:cNvSpPr>
            <a:spLocks noGrp="1"/>
          </p:cNvSpPr>
          <p:nvPr>
            <p:ph type="sldNum" sz="quarter" idx="11"/>
          </p:nvPr>
        </p:nvSpPr>
        <p:spPr/>
        <p:txBody>
          <a:bodyPr/>
          <a:lstStyle/>
          <a:p>
            <a:fld id="{3EC37148-2A8B-4D87-B05B-B411B172125E}" type="slidenum">
              <a:rPr lang="en-US"/>
              <a:pPr/>
              <a:t>112</a:t>
            </a:fld>
            <a:endParaRPr lang="en-US"/>
          </a:p>
        </p:txBody>
      </p:sp>
      <p:sp>
        <p:nvSpPr>
          <p:cNvPr id="37890" name="Line 2"/>
          <p:cNvSpPr>
            <a:spLocks noChangeShapeType="1"/>
          </p:cNvSpPr>
          <p:nvPr/>
        </p:nvSpPr>
        <p:spPr bwMode="auto">
          <a:xfrm>
            <a:off x="4737100" y="3048000"/>
            <a:ext cx="7620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37891" name="Text Box 3"/>
          <p:cNvSpPr txBox="1">
            <a:spLocks noChangeArrowheads="1"/>
          </p:cNvSpPr>
          <p:nvPr/>
        </p:nvSpPr>
        <p:spPr bwMode="auto">
          <a:xfrm>
            <a:off x="7327900" y="4572000"/>
            <a:ext cx="1130300" cy="457200"/>
          </a:xfrm>
          <a:prstGeom prst="rect">
            <a:avLst/>
          </a:prstGeom>
          <a:noFill/>
          <a:ln w="12700">
            <a:noFill/>
            <a:miter lim="800000"/>
            <a:headEnd type="none" w="sm" len="sm"/>
            <a:tailEnd type="none" w="sm" len="sm"/>
          </a:ln>
          <a:effectLst/>
        </p:spPr>
        <p:txBody>
          <a:bodyPr wrap="none">
            <a:spAutoFit/>
          </a:bodyPr>
          <a:lstStyle/>
          <a:p>
            <a:pPr algn="ctr"/>
            <a:r>
              <a:rPr lang="en-US" sz="2400">
                <a:solidFill>
                  <a:schemeClr val="bg1"/>
                </a:solidFill>
                <a:latin typeface="Times New Roman" pitchFamily="18" charset="0"/>
              </a:rPr>
              <a:t>Internet</a:t>
            </a:r>
          </a:p>
        </p:txBody>
      </p:sp>
      <p:sp>
        <p:nvSpPr>
          <p:cNvPr id="37892" name="Line 4"/>
          <p:cNvSpPr>
            <a:spLocks noChangeShapeType="1"/>
          </p:cNvSpPr>
          <p:nvPr/>
        </p:nvSpPr>
        <p:spPr bwMode="auto">
          <a:xfrm flipV="1">
            <a:off x="4991100" y="3048000"/>
            <a:ext cx="0" cy="144780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37893" name="Line 5"/>
          <p:cNvSpPr>
            <a:spLocks noChangeShapeType="1"/>
          </p:cNvSpPr>
          <p:nvPr/>
        </p:nvSpPr>
        <p:spPr bwMode="auto">
          <a:xfrm>
            <a:off x="1866900" y="4724400"/>
            <a:ext cx="5105400" cy="0"/>
          </a:xfrm>
          <a:prstGeom prst="line">
            <a:avLst/>
          </a:prstGeom>
          <a:noFill/>
          <a:ln w="76200">
            <a:solidFill>
              <a:schemeClr val="tx1"/>
            </a:solidFill>
            <a:round/>
            <a:headEnd type="none" w="sm" len="sm"/>
            <a:tailEnd type="none" w="sm" len="sm"/>
          </a:ln>
          <a:effectLst/>
        </p:spPr>
        <p:txBody>
          <a:bodyPr wrap="none" anchor="ctr"/>
          <a:lstStyle/>
          <a:p>
            <a:endParaRPr lang="en-US"/>
          </a:p>
        </p:txBody>
      </p:sp>
      <p:sp>
        <p:nvSpPr>
          <p:cNvPr id="37894" name="Rectangle 6"/>
          <p:cNvSpPr>
            <a:spLocks noChangeArrowheads="1"/>
          </p:cNvSpPr>
          <p:nvPr/>
        </p:nvSpPr>
        <p:spPr bwMode="auto">
          <a:xfrm>
            <a:off x="2705100" y="4191000"/>
            <a:ext cx="1219200" cy="1066800"/>
          </a:xfrm>
          <a:prstGeom prst="rect">
            <a:avLst/>
          </a:prstGeom>
          <a:solidFill>
            <a:srgbClr val="00CC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CC00"/>
            </a:extrusionClr>
          </a:sp3d>
        </p:spPr>
        <p:txBody>
          <a:bodyPr wrap="none" anchor="ctr">
            <a:flatTx/>
          </a:bodyPr>
          <a:lstStyle/>
          <a:p>
            <a:pPr algn="ctr"/>
            <a:r>
              <a:rPr lang="en-US" sz="2400">
                <a:latin typeface="Times New Roman" pitchFamily="18" charset="0"/>
              </a:rPr>
              <a:t>Firewall</a:t>
            </a:r>
          </a:p>
        </p:txBody>
      </p:sp>
      <p:sp>
        <p:nvSpPr>
          <p:cNvPr id="37895" name="Freeform 7"/>
          <p:cNvSpPr>
            <a:spLocks/>
          </p:cNvSpPr>
          <p:nvPr/>
        </p:nvSpPr>
        <p:spPr bwMode="auto">
          <a:xfrm>
            <a:off x="5684838" y="4191000"/>
            <a:ext cx="2506662" cy="1212850"/>
          </a:xfrm>
          <a:custGeom>
            <a:avLst/>
            <a:gdLst/>
            <a:ahLst/>
            <a:cxnLst>
              <a:cxn ang="0">
                <a:pos x="464" y="33"/>
              </a:cxn>
              <a:cxn ang="0">
                <a:pos x="349" y="33"/>
              </a:cxn>
              <a:cxn ang="0">
                <a:pos x="242" y="33"/>
              </a:cxn>
              <a:cxn ang="0">
                <a:pos x="201" y="74"/>
              </a:cxn>
              <a:cxn ang="0">
                <a:pos x="185" y="98"/>
              </a:cxn>
              <a:cxn ang="0">
                <a:pos x="86" y="140"/>
              </a:cxn>
              <a:cxn ang="0">
                <a:pos x="45" y="197"/>
              </a:cxn>
              <a:cxn ang="0">
                <a:pos x="78" y="361"/>
              </a:cxn>
              <a:cxn ang="0">
                <a:pos x="86" y="444"/>
              </a:cxn>
              <a:cxn ang="0">
                <a:pos x="12" y="616"/>
              </a:cxn>
              <a:cxn ang="0">
                <a:pos x="20" y="723"/>
              </a:cxn>
              <a:cxn ang="0">
                <a:pos x="86" y="756"/>
              </a:cxn>
              <a:cxn ang="0">
                <a:pos x="612" y="764"/>
              </a:cxn>
              <a:cxn ang="0">
                <a:pos x="809" y="739"/>
              </a:cxn>
              <a:cxn ang="0">
                <a:pos x="949" y="633"/>
              </a:cxn>
              <a:cxn ang="0">
                <a:pos x="1138" y="518"/>
              </a:cxn>
              <a:cxn ang="0">
                <a:pos x="1179" y="411"/>
              </a:cxn>
              <a:cxn ang="0">
                <a:pos x="1163" y="345"/>
              </a:cxn>
              <a:cxn ang="0">
                <a:pos x="1097" y="263"/>
              </a:cxn>
              <a:cxn ang="0">
                <a:pos x="1031" y="156"/>
              </a:cxn>
              <a:cxn ang="0">
                <a:pos x="851" y="57"/>
              </a:cxn>
              <a:cxn ang="0">
                <a:pos x="801" y="24"/>
              </a:cxn>
              <a:cxn ang="0">
                <a:pos x="752" y="0"/>
              </a:cxn>
              <a:cxn ang="0">
                <a:pos x="596" y="8"/>
              </a:cxn>
              <a:cxn ang="0">
                <a:pos x="530" y="24"/>
              </a:cxn>
              <a:cxn ang="0">
                <a:pos x="464" y="33"/>
              </a:cxn>
            </a:cxnLst>
            <a:rect l="0" t="0" r="r" b="b"/>
            <a:pathLst>
              <a:path w="1179" h="764">
                <a:moveTo>
                  <a:pt x="464" y="33"/>
                </a:moveTo>
                <a:cubicBezTo>
                  <a:pt x="426" y="58"/>
                  <a:pt x="391" y="46"/>
                  <a:pt x="349" y="33"/>
                </a:cubicBezTo>
                <a:cubicBezTo>
                  <a:pt x="312" y="7"/>
                  <a:pt x="282" y="19"/>
                  <a:pt x="242" y="33"/>
                </a:cubicBezTo>
                <a:cubicBezTo>
                  <a:pt x="228" y="47"/>
                  <a:pt x="215" y="60"/>
                  <a:pt x="201" y="74"/>
                </a:cubicBezTo>
                <a:cubicBezTo>
                  <a:pt x="194" y="81"/>
                  <a:pt x="192" y="92"/>
                  <a:pt x="185" y="98"/>
                </a:cubicBezTo>
                <a:cubicBezTo>
                  <a:pt x="166" y="114"/>
                  <a:pt x="111" y="131"/>
                  <a:pt x="86" y="140"/>
                </a:cubicBezTo>
                <a:cubicBezTo>
                  <a:pt x="72" y="159"/>
                  <a:pt x="47" y="174"/>
                  <a:pt x="45" y="197"/>
                </a:cubicBezTo>
                <a:cubicBezTo>
                  <a:pt x="40" y="244"/>
                  <a:pt x="67" y="316"/>
                  <a:pt x="78" y="361"/>
                </a:cubicBezTo>
                <a:cubicBezTo>
                  <a:pt x="81" y="389"/>
                  <a:pt x="86" y="416"/>
                  <a:pt x="86" y="444"/>
                </a:cubicBezTo>
                <a:cubicBezTo>
                  <a:pt x="86" y="522"/>
                  <a:pt x="53" y="559"/>
                  <a:pt x="12" y="616"/>
                </a:cubicBezTo>
                <a:cubicBezTo>
                  <a:pt x="4" y="650"/>
                  <a:pt x="0" y="691"/>
                  <a:pt x="20" y="723"/>
                </a:cubicBezTo>
                <a:cubicBezTo>
                  <a:pt x="33" y="744"/>
                  <a:pt x="86" y="756"/>
                  <a:pt x="86" y="756"/>
                </a:cubicBezTo>
                <a:cubicBezTo>
                  <a:pt x="253" y="716"/>
                  <a:pt x="443" y="755"/>
                  <a:pt x="612" y="764"/>
                </a:cubicBezTo>
                <a:cubicBezTo>
                  <a:pt x="675" y="759"/>
                  <a:pt x="749" y="762"/>
                  <a:pt x="809" y="739"/>
                </a:cubicBezTo>
                <a:cubicBezTo>
                  <a:pt x="850" y="700"/>
                  <a:pt x="896" y="656"/>
                  <a:pt x="949" y="633"/>
                </a:cubicBezTo>
                <a:cubicBezTo>
                  <a:pt x="1022" y="601"/>
                  <a:pt x="1092" y="588"/>
                  <a:pt x="1138" y="518"/>
                </a:cubicBezTo>
                <a:cubicBezTo>
                  <a:pt x="1150" y="477"/>
                  <a:pt x="1166" y="449"/>
                  <a:pt x="1179" y="411"/>
                </a:cubicBezTo>
                <a:cubicBezTo>
                  <a:pt x="1172" y="389"/>
                  <a:pt x="1172" y="366"/>
                  <a:pt x="1163" y="345"/>
                </a:cubicBezTo>
                <a:cubicBezTo>
                  <a:pt x="1144" y="302"/>
                  <a:pt x="1122" y="296"/>
                  <a:pt x="1097" y="263"/>
                </a:cubicBezTo>
                <a:cubicBezTo>
                  <a:pt x="1070" y="228"/>
                  <a:pt x="1055" y="192"/>
                  <a:pt x="1031" y="156"/>
                </a:cubicBezTo>
                <a:cubicBezTo>
                  <a:pt x="1009" y="64"/>
                  <a:pt x="936" y="65"/>
                  <a:pt x="851" y="57"/>
                </a:cubicBezTo>
                <a:cubicBezTo>
                  <a:pt x="793" y="39"/>
                  <a:pt x="861" y="64"/>
                  <a:pt x="801" y="24"/>
                </a:cubicBezTo>
                <a:cubicBezTo>
                  <a:pt x="786" y="14"/>
                  <a:pt x="767" y="10"/>
                  <a:pt x="752" y="0"/>
                </a:cubicBezTo>
                <a:cubicBezTo>
                  <a:pt x="700" y="3"/>
                  <a:pt x="648" y="2"/>
                  <a:pt x="596" y="8"/>
                </a:cubicBezTo>
                <a:cubicBezTo>
                  <a:pt x="573" y="10"/>
                  <a:pt x="530" y="24"/>
                  <a:pt x="530" y="24"/>
                </a:cubicBezTo>
                <a:cubicBezTo>
                  <a:pt x="473" y="15"/>
                  <a:pt x="493" y="4"/>
                  <a:pt x="464" y="33"/>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37896" name="Freeform 8"/>
          <p:cNvSpPr>
            <a:spLocks/>
          </p:cNvSpPr>
          <p:nvPr/>
        </p:nvSpPr>
        <p:spPr bwMode="auto">
          <a:xfrm>
            <a:off x="393700" y="4208463"/>
            <a:ext cx="1649413" cy="1354137"/>
          </a:xfrm>
          <a:custGeom>
            <a:avLst/>
            <a:gdLst/>
            <a:ahLst/>
            <a:cxnLst>
              <a:cxn ang="0">
                <a:pos x="467" y="82"/>
              </a:cxn>
              <a:cxn ang="0">
                <a:pos x="352" y="74"/>
              </a:cxn>
              <a:cxn ang="0">
                <a:pos x="221" y="107"/>
              </a:cxn>
              <a:cxn ang="0">
                <a:pos x="130" y="222"/>
              </a:cxn>
              <a:cxn ang="0">
                <a:pos x="40" y="321"/>
              </a:cxn>
              <a:cxn ang="0">
                <a:pos x="24" y="427"/>
              </a:cxn>
              <a:cxn ang="0">
                <a:pos x="65" y="469"/>
              </a:cxn>
              <a:cxn ang="0">
                <a:pos x="147" y="551"/>
              </a:cxn>
              <a:cxn ang="0">
                <a:pos x="254" y="518"/>
              </a:cxn>
              <a:cxn ang="0">
                <a:pos x="303" y="501"/>
              </a:cxn>
              <a:cxn ang="0">
                <a:pos x="369" y="518"/>
              </a:cxn>
              <a:cxn ang="0">
                <a:pos x="393" y="543"/>
              </a:cxn>
              <a:cxn ang="0">
                <a:pos x="459" y="567"/>
              </a:cxn>
              <a:cxn ang="0">
                <a:pos x="492" y="584"/>
              </a:cxn>
              <a:cxn ang="0">
                <a:pos x="673" y="575"/>
              </a:cxn>
              <a:cxn ang="0">
                <a:pos x="829" y="452"/>
              </a:cxn>
              <a:cxn ang="0">
                <a:pos x="969" y="411"/>
              </a:cxn>
              <a:cxn ang="0">
                <a:pos x="1002" y="395"/>
              </a:cxn>
              <a:cxn ang="0">
                <a:pos x="1034" y="345"/>
              </a:cxn>
              <a:cxn ang="0">
                <a:pos x="977" y="99"/>
              </a:cxn>
              <a:cxn ang="0">
                <a:pos x="895" y="82"/>
              </a:cxn>
              <a:cxn ang="0">
                <a:pos x="788" y="74"/>
              </a:cxn>
              <a:cxn ang="0">
                <a:pos x="714" y="58"/>
              </a:cxn>
              <a:cxn ang="0">
                <a:pos x="697" y="41"/>
              </a:cxn>
              <a:cxn ang="0">
                <a:pos x="673" y="33"/>
              </a:cxn>
              <a:cxn ang="0">
                <a:pos x="599" y="0"/>
              </a:cxn>
              <a:cxn ang="0">
                <a:pos x="541" y="17"/>
              </a:cxn>
              <a:cxn ang="0">
                <a:pos x="492" y="49"/>
              </a:cxn>
              <a:cxn ang="0">
                <a:pos x="467" y="58"/>
              </a:cxn>
              <a:cxn ang="0">
                <a:pos x="467" y="82"/>
              </a:cxn>
            </a:cxnLst>
            <a:rect l="0" t="0" r="r" b="b"/>
            <a:pathLst>
              <a:path w="1039" h="586">
                <a:moveTo>
                  <a:pt x="467" y="82"/>
                </a:moveTo>
                <a:cubicBezTo>
                  <a:pt x="428" y="97"/>
                  <a:pt x="391" y="87"/>
                  <a:pt x="352" y="74"/>
                </a:cubicBezTo>
                <a:cubicBezTo>
                  <a:pt x="289" y="80"/>
                  <a:pt x="267" y="76"/>
                  <a:pt x="221" y="107"/>
                </a:cubicBezTo>
                <a:cubicBezTo>
                  <a:pt x="205" y="157"/>
                  <a:pt x="166" y="186"/>
                  <a:pt x="130" y="222"/>
                </a:cubicBezTo>
                <a:cubicBezTo>
                  <a:pt x="97" y="255"/>
                  <a:pt x="71" y="288"/>
                  <a:pt x="40" y="321"/>
                </a:cubicBezTo>
                <a:cubicBezTo>
                  <a:pt x="27" y="359"/>
                  <a:pt x="0" y="383"/>
                  <a:pt x="24" y="427"/>
                </a:cubicBezTo>
                <a:cubicBezTo>
                  <a:pt x="33" y="444"/>
                  <a:pt x="65" y="469"/>
                  <a:pt x="65" y="469"/>
                </a:cubicBezTo>
                <a:cubicBezTo>
                  <a:pt x="76" y="535"/>
                  <a:pt x="81" y="540"/>
                  <a:pt x="147" y="551"/>
                </a:cubicBezTo>
                <a:cubicBezTo>
                  <a:pt x="201" y="543"/>
                  <a:pt x="210" y="538"/>
                  <a:pt x="254" y="518"/>
                </a:cubicBezTo>
                <a:cubicBezTo>
                  <a:pt x="270" y="511"/>
                  <a:pt x="303" y="501"/>
                  <a:pt x="303" y="501"/>
                </a:cubicBezTo>
                <a:cubicBezTo>
                  <a:pt x="325" y="507"/>
                  <a:pt x="348" y="508"/>
                  <a:pt x="369" y="518"/>
                </a:cubicBezTo>
                <a:cubicBezTo>
                  <a:pt x="379" y="523"/>
                  <a:pt x="384" y="536"/>
                  <a:pt x="393" y="543"/>
                </a:cubicBezTo>
                <a:cubicBezTo>
                  <a:pt x="415" y="559"/>
                  <a:pt x="434" y="561"/>
                  <a:pt x="459" y="567"/>
                </a:cubicBezTo>
                <a:cubicBezTo>
                  <a:pt x="470" y="573"/>
                  <a:pt x="480" y="584"/>
                  <a:pt x="492" y="584"/>
                </a:cubicBezTo>
                <a:cubicBezTo>
                  <a:pt x="552" y="586"/>
                  <a:pt x="614" y="586"/>
                  <a:pt x="673" y="575"/>
                </a:cubicBezTo>
                <a:cubicBezTo>
                  <a:pt x="724" y="566"/>
                  <a:pt x="776" y="478"/>
                  <a:pt x="829" y="452"/>
                </a:cubicBezTo>
                <a:cubicBezTo>
                  <a:pt x="876" y="429"/>
                  <a:pt x="917" y="418"/>
                  <a:pt x="969" y="411"/>
                </a:cubicBezTo>
                <a:cubicBezTo>
                  <a:pt x="980" y="406"/>
                  <a:pt x="993" y="404"/>
                  <a:pt x="1002" y="395"/>
                </a:cubicBezTo>
                <a:cubicBezTo>
                  <a:pt x="1016" y="381"/>
                  <a:pt x="1034" y="345"/>
                  <a:pt x="1034" y="345"/>
                </a:cubicBezTo>
                <a:cubicBezTo>
                  <a:pt x="1027" y="280"/>
                  <a:pt x="1039" y="148"/>
                  <a:pt x="977" y="99"/>
                </a:cubicBezTo>
                <a:cubicBezTo>
                  <a:pt x="955" y="82"/>
                  <a:pt x="923" y="85"/>
                  <a:pt x="895" y="82"/>
                </a:cubicBezTo>
                <a:cubicBezTo>
                  <a:pt x="859" y="78"/>
                  <a:pt x="824" y="77"/>
                  <a:pt x="788" y="74"/>
                </a:cubicBezTo>
                <a:cubicBezTo>
                  <a:pt x="764" y="66"/>
                  <a:pt x="738" y="67"/>
                  <a:pt x="714" y="58"/>
                </a:cubicBezTo>
                <a:cubicBezTo>
                  <a:pt x="707" y="55"/>
                  <a:pt x="704" y="45"/>
                  <a:pt x="697" y="41"/>
                </a:cubicBezTo>
                <a:cubicBezTo>
                  <a:pt x="690" y="37"/>
                  <a:pt x="681" y="36"/>
                  <a:pt x="673" y="33"/>
                </a:cubicBezTo>
                <a:cubicBezTo>
                  <a:pt x="651" y="12"/>
                  <a:pt x="628" y="9"/>
                  <a:pt x="599" y="0"/>
                </a:cubicBezTo>
                <a:cubicBezTo>
                  <a:pt x="586" y="3"/>
                  <a:pt x="554" y="10"/>
                  <a:pt x="541" y="17"/>
                </a:cubicBezTo>
                <a:cubicBezTo>
                  <a:pt x="524" y="26"/>
                  <a:pt x="510" y="42"/>
                  <a:pt x="492" y="49"/>
                </a:cubicBezTo>
                <a:cubicBezTo>
                  <a:pt x="484" y="52"/>
                  <a:pt x="472" y="51"/>
                  <a:pt x="467" y="58"/>
                </a:cubicBezTo>
                <a:cubicBezTo>
                  <a:pt x="462" y="64"/>
                  <a:pt x="467" y="74"/>
                  <a:pt x="467" y="82"/>
                </a:cubicBezTo>
                <a:close/>
              </a:path>
            </a:pathLst>
          </a:custGeom>
          <a:solidFill>
            <a:srgbClr val="99CCFF"/>
          </a:solidFill>
          <a:ln w="12700" cap="flat" cmpd="sng">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en-US"/>
          </a:p>
        </p:txBody>
      </p:sp>
      <p:sp>
        <p:nvSpPr>
          <p:cNvPr id="37897" name="AutoShape 9"/>
          <p:cNvSpPr>
            <a:spLocks noChangeArrowheads="1"/>
          </p:cNvSpPr>
          <p:nvPr/>
        </p:nvSpPr>
        <p:spPr bwMode="auto">
          <a:xfrm>
            <a:off x="4305300" y="4419600"/>
            <a:ext cx="1219200" cy="533400"/>
          </a:xfrm>
          <a:prstGeom prst="can">
            <a:avLst>
              <a:gd name="adj" fmla="val 25000"/>
            </a:avLst>
          </a:prstGeom>
          <a:solidFill>
            <a:srgbClr val="FF00FF"/>
          </a:solidFill>
          <a:ln w="12700">
            <a:solidFill>
              <a:schemeClr val="tx1"/>
            </a:solidFill>
            <a:round/>
            <a:headEnd type="none" w="sm" len="sm"/>
            <a:tailEnd type="none" w="sm" len="sm"/>
          </a:ln>
          <a:effectLst/>
        </p:spPr>
        <p:txBody>
          <a:bodyPr wrap="none" anchor="ctr"/>
          <a:lstStyle/>
          <a:p>
            <a:pPr algn="ctr"/>
            <a:r>
              <a:rPr lang="en-US" sz="2400">
                <a:latin typeface="Times New Roman" pitchFamily="18" charset="0"/>
              </a:rPr>
              <a:t>Router</a:t>
            </a:r>
          </a:p>
        </p:txBody>
      </p:sp>
      <p:sp>
        <p:nvSpPr>
          <p:cNvPr id="37898" name="Rectangle 10"/>
          <p:cNvSpPr>
            <a:spLocks noChangeArrowheads="1"/>
          </p:cNvSpPr>
          <p:nvPr/>
        </p:nvSpPr>
        <p:spPr bwMode="auto">
          <a:xfrm>
            <a:off x="3771900" y="2590800"/>
            <a:ext cx="838200" cy="762000"/>
          </a:xfrm>
          <a:prstGeom prst="rect">
            <a:avLst/>
          </a:prstGeom>
          <a:solidFill>
            <a:srgbClr val="66CCFF"/>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r>
              <a:rPr lang="en-US" sz="2400">
                <a:latin typeface="Times New Roman" pitchFamily="18" charset="0"/>
              </a:rPr>
              <a:t>e-mail,</a:t>
            </a:r>
          </a:p>
          <a:p>
            <a:pPr algn="ctr"/>
            <a:r>
              <a:rPr lang="en-US" sz="2400">
                <a:latin typeface="Times New Roman" pitchFamily="18" charset="0"/>
              </a:rPr>
              <a:t>DNS</a:t>
            </a:r>
          </a:p>
        </p:txBody>
      </p:sp>
      <p:sp>
        <p:nvSpPr>
          <p:cNvPr id="37899" name="Rectangle 11"/>
          <p:cNvSpPr>
            <a:spLocks noChangeArrowheads="1"/>
          </p:cNvSpPr>
          <p:nvPr/>
        </p:nvSpPr>
        <p:spPr bwMode="auto">
          <a:xfrm>
            <a:off x="5143500" y="2590800"/>
            <a:ext cx="838200" cy="762000"/>
          </a:xfrm>
          <a:prstGeom prst="rect">
            <a:avLst/>
          </a:prstGeom>
          <a:solidFill>
            <a:srgbClr val="FF6699"/>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6699"/>
            </a:extrusionClr>
          </a:sp3d>
        </p:spPr>
        <p:txBody>
          <a:bodyPr wrap="none" anchor="ctr">
            <a:flatTx/>
          </a:bodyPr>
          <a:lstStyle/>
          <a:p>
            <a:pPr algn="ctr"/>
            <a:r>
              <a:rPr lang="en-US" sz="2400">
                <a:latin typeface="Times New Roman" pitchFamily="18" charset="0"/>
              </a:rPr>
              <a:t>www</a:t>
            </a:r>
          </a:p>
        </p:txBody>
      </p:sp>
      <p:sp>
        <p:nvSpPr>
          <p:cNvPr id="37900" name="Rectangle 12"/>
          <p:cNvSpPr>
            <a:spLocks noGrp="1" noRot="1" noChangeArrowheads="1"/>
          </p:cNvSpPr>
          <p:nvPr>
            <p:ph type="title"/>
          </p:nvPr>
        </p:nvSpPr>
        <p:spPr/>
        <p:txBody>
          <a:bodyPr/>
          <a:lstStyle/>
          <a:p>
            <a:pPr>
              <a:lnSpc>
                <a:spcPct val="85000"/>
              </a:lnSpc>
            </a:pPr>
            <a:r>
              <a:rPr lang="en-US" dirty="0"/>
              <a:t>Typical Network Architecture</a:t>
            </a:r>
          </a:p>
        </p:txBody>
      </p:sp>
      <p:sp>
        <p:nvSpPr>
          <p:cNvPr id="37901" name="Text Box 13"/>
          <p:cNvSpPr txBox="1">
            <a:spLocks noChangeArrowheads="1"/>
          </p:cNvSpPr>
          <p:nvPr/>
        </p:nvSpPr>
        <p:spPr bwMode="auto">
          <a:xfrm>
            <a:off x="698500" y="4419600"/>
            <a:ext cx="1250950" cy="822325"/>
          </a:xfrm>
          <a:prstGeom prst="rect">
            <a:avLst/>
          </a:prstGeom>
          <a:noFill/>
          <a:ln w="12700">
            <a:noFill/>
            <a:miter lim="800000"/>
            <a:headEnd type="none" w="sm" len="sm"/>
            <a:tailEnd type="none" w="sm" len="sm"/>
          </a:ln>
          <a:effectLst/>
        </p:spPr>
        <p:txBody>
          <a:bodyPr wrap="none">
            <a:spAutoFit/>
          </a:bodyPr>
          <a:lstStyle/>
          <a:p>
            <a:pPr algn="ctr"/>
            <a:r>
              <a:rPr lang="en-US" sz="2400">
                <a:latin typeface="Times New Roman" pitchFamily="18" charset="0"/>
              </a:rPr>
              <a:t>Internal</a:t>
            </a:r>
          </a:p>
          <a:p>
            <a:pPr algn="ctr"/>
            <a:r>
              <a:rPr lang="en-US" sz="2400">
                <a:latin typeface="Times New Roman" pitchFamily="18" charset="0"/>
              </a:rPr>
              <a:t>Network</a:t>
            </a:r>
          </a:p>
        </p:txBody>
      </p:sp>
      <p:sp>
        <p:nvSpPr>
          <p:cNvPr id="37902" name="Rectangle 14"/>
          <p:cNvSpPr>
            <a:spLocks noChangeArrowheads="1"/>
          </p:cNvSpPr>
          <p:nvPr/>
        </p:nvSpPr>
        <p:spPr bwMode="auto">
          <a:xfrm>
            <a:off x="6337300" y="4419600"/>
            <a:ext cx="1130300" cy="457200"/>
          </a:xfrm>
          <a:prstGeom prst="rect">
            <a:avLst/>
          </a:prstGeom>
          <a:noFill/>
          <a:ln w="9525">
            <a:noFill/>
            <a:miter lim="800000"/>
            <a:headEnd/>
            <a:tailEnd/>
          </a:ln>
          <a:effectLst/>
        </p:spPr>
        <p:txBody>
          <a:bodyPr wrap="none">
            <a:spAutoFit/>
          </a:bodyPr>
          <a:lstStyle/>
          <a:p>
            <a:r>
              <a:rPr lang="en-US" sz="2400">
                <a:latin typeface="Times New Roman" pitchFamily="18" charset="0"/>
              </a:rPr>
              <a:t>Internet</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ounded Rectangle 1"/>
          <p:cNvSpPr/>
          <p:nvPr/>
        </p:nvSpPr>
        <p:spPr>
          <a:xfrm>
            <a:off x="533400" y="609600"/>
            <a:ext cx="8077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187" name="Text Box 3"/>
          <p:cNvSpPr txBox="1">
            <a:spLocks noChangeArrowheads="1"/>
          </p:cNvSpPr>
          <p:nvPr/>
        </p:nvSpPr>
        <p:spPr bwMode="auto">
          <a:xfrm>
            <a:off x="415704" y="533400"/>
            <a:ext cx="827109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4400" dirty="0" smtClean="0">
                <a:effectLst>
                  <a:outerShdw blurRad="38100" dist="38100" dir="2700000" algn="tl">
                    <a:srgbClr val="C0C0C0"/>
                  </a:outerShdw>
                </a:effectLst>
                <a:latin typeface="+mj-lt"/>
              </a:rPr>
              <a:t>  </a:t>
            </a:r>
            <a:r>
              <a:rPr lang="en-US" sz="4400" dirty="0">
                <a:latin typeface="+mj-lt"/>
              </a:rPr>
              <a:t>FIREWALLS</a:t>
            </a:r>
          </a:p>
        </p:txBody>
      </p:sp>
      <p:sp>
        <p:nvSpPr>
          <p:cNvPr id="86118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861189" name="Rectangle 5"/>
          <p:cNvSpPr>
            <a:spLocks noChangeArrowheads="1"/>
          </p:cNvSpPr>
          <p:nvPr/>
        </p:nvSpPr>
        <p:spPr bwMode="auto">
          <a:xfrm>
            <a:off x="533401" y="1670601"/>
            <a:ext cx="82213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gn="just" eaLnBrk="1" hangingPunct="1">
              <a:buFont typeface="Wingdings" panose="05000000000000000000" pitchFamily="2" charset="2"/>
              <a:buChar char="Ø"/>
            </a:pPr>
            <a:r>
              <a:rPr lang="en-US" sz="2600" dirty="0" smtClean="0">
                <a:latin typeface="+mj-lt"/>
              </a:rPr>
              <a:t>A </a:t>
            </a:r>
            <a:r>
              <a:rPr lang="en-US" sz="2600" dirty="0">
                <a:latin typeface="+mj-lt"/>
              </a:rPr>
              <a:t>firewall is a device installed between the internal network of an organization and the rest of the Internet</a:t>
            </a:r>
            <a:r>
              <a:rPr lang="en-US" sz="2600" dirty="0" smtClean="0">
                <a:latin typeface="+mj-lt"/>
              </a:rPr>
              <a:t>.</a:t>
            </a:r>
          </a:p>
          <a:p>
            <a:pPr marL="457200" indent="-457200" algn="just" eaLnBrk="1" hangingPunct="1">
              <a:buFont typeface="Wingdings" panose="05000000000000000000" pitchFamily="2" charset="2"/>
              <a:buChar char="Ø"/>
            </a:pPr>
            <a:r>
              <a:rPr lang="en-US" sz="2600" dirty="0" smtClean="0">
                <a:latin typeface="+mj-lt"/>
              </a:rPr>
              <a:t> </a:t>
            </a:r>
            <a:r>
              <a:rPr lang="en-US" sz="2600" dirty="0">
                <a:latin typeface="+mj-lt"/>
              </a:rPr>
              <a:t>It is designed to forward some packets and filter (not forward) others</a:t>
            </a:r>
            <a:r>
              <a:rPr lang="en-US" sz="2600" dirty="0" smtClean="0">
                <a:latin typeface="+mj-lt"/>
              </a:rPr>
              <a:t>.</a:t>
            </a:r>
          </a:p>
          <a:p>
            <a:pPr marL="457200" indent="-457200" algn="just" eaLnBrk="1" hangingPunct="1">
              <a:buFont typeface="Wingdings" panose="05000000000000000000" pitchFamily="2" charset="2"/>
              <a:buChar char="Ø"/>
            </a:pPr>
            <a:r>
              <a:rPr lang="en-US" sz="2600" dirty="0" smtClean="0">
                <a:latin typeface="+mj-lt"/>
              </a:rPr>
              <a:t>Firewall </a:t>
            </a:r>
            <a:r>
              <a:rPr lang="en-US" sz="2600" dirty="0" smtClean="0">
                <a:latin typeface="+mj-lt"/>
              </a:rPr>
              <a:t>can be used to deny access to specific host or specific </a:t>
            </a:r>
            <a:r>
              <a:rPr lang="en-US" sz="2600" dirty="0" smtClean="0">
                <a:latin typeface="+mj-lt"/>
              </a:rPr>
              <a:t>service </a:t>
            </a:r>
            <a:r>
              <a:rPr lang="en-US" sz="2600" dirty="0" smtClean="0">
                <a:latin typeface="+mj-lt"/>
              </a:rPr>
              <a:t>in the organization.</a:t>
            </a:r>
          </a:p>
          <a:p>
            <a:pPr marL="457200" indent="-457200" algn="just" eaLnBrk="1" hangingPunct="1">
              <a:buFont typeface="Wingdings" panose="05000000000000000000" pitchFamily="2" charset="2"/>
              <a:buChar char="Ø"/>
            </a:pPr>
            <a:r>
              <a:rPr lang="en-US" sz="2600" dirty="0" smtClean="0">
                <a:latin typeface="+mj-lt"/>
              </a:rPr>
              <a:t>A firewall is usually classified as packet filter or proxy based </a:t>
            </a:r>
            <a:r>
              <a:rPr lang="en-US" sz="2600" dirty="0" smtClean="0">
                <a:latin typeface="+mj-lt"/>
              </a:rPr>
              <a:t>.</a:t>
            </a:r>
          </a:p>
          <a:p>
            <a:pPr marL="457200" indent="-457200" algn="just">
              <a:buFont typeface="Wingdings" panose="05000000000000000000" pitchFamily="2" charset="2"/>
              <a:buChar char="Ø"/>
            </a:pPr>
            <a:r>
              <a:rPr lang="en-US" sz="2600" dirty="0"/>
              <a:t>A firewall is a network security system that monitors and controls over all your incoming and outgoing network traffic based on advanced and a defined set of security rules.</a:t>
            </a:r>
            <a:endParaRPr lang="en-US" sz="2600" dirty="0">
              <a:latin typeface="+mj-lt"/>
            </a:endParaRPr>
          </a:p>
        </p:txBody>
      </p:sp>
    </p:spTree>
    <p:extLst>
      <p:ext uri="{BB962C8B-B14F-4D97-AF65-F5344CB8AC3E}">
        <p14:creationId xmlns:p14="http://schemas.microsoft.com/office/powerpoint/2010/main" val="119288508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04800" y="762000"/>
            <a:ext cx="8382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692" name="Text Box 4"/>
          <p:cNvSpPr txBox="1">
            <a:spLocks noChangeArrowheads="1"/>
          </p:cNvSpPr>
          <p:nvPr/>
        </p:nvSpPr>
        <p:spPr bwMode="auto">
          <a:xfrm>
            <a:off x="304800" y="762000"/>
            <a:ext cx="838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800" b="1" dirty="0">
                <a:latin typeface="+mj-lt"/>
              </a:rPr>
              <a:t>Figure .</a:t>
            </a:r>
            <a:r>
              <a:rPr lang="en-US" sz="2800" b="1" dirty="0" smtClean="0">
                <a:latin typeface="+mj-lt"/>
              </a:rPr>
              <a:t> </a:t>
            </a:r>
            <a:r>
              <a:rPr lang="en-US" sz="2800" b="1" i="1" dirty="0">
                <a:latin typeface="+mj-lt"/>
              </a:rPr>
              <a:t>Firewall</a:t>
            </a:r>
          </a:p>
        </p:txBody>
      </p:sp>
      <p:pic>
        <p:nvPicPr>
          <p:cNvPr id="8826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925" y="2827338"/>
            <a:ext cx="6873875"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837359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81000" y="381000"/>
            <a:ext cx="8305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381000"/>
            <a:ext cx="8229600" cy="762000"/>
          </a:xfrm>
        </p:spPr>
        <p:txBody>
          <a:bodyPr/>
          <a:lstStyle/>
          <a:p>
            <a:r>
              <a:rPr lang="en-US" dirty="0" smtClean="0"/>
              <a:t>Packet-filter firewall</a:t>
            </a:r>
            <a:endParaRPr lang="en-US" dirty="0"/>
          </a:p>
        </p:txBody>
      </p:sp>
      <p:sp>
        <p:nvSpPr>
          <p:cNvPr id="4" name="Content Placeholder 3"/>
          <p:cNvSpPr>
            <a:spLocks noGrp="1"/>
          </p:cNvSpPr>
          <p:nvPr>
            <p:ph idx="1"/>
          </p:nvPr>
        </p:nvSpPr>
        <p:spPr/>
        <p:txBody>
          <a:bodyPr/>
          <a:lstStyle/>
          <a:p>
            <a:pPr algn="just"/>
            <a:r>
              <a:rPr lang="en-US" dirty="0" smtClean="0"/>
              <a:t>It can forward or block packets based on the information in the network and transport layer headers: source and destination IP addresses, source and destination port addresses, any type of protocol (TCP or UDP)</a:t>
            </a:r>
          </a:p>
          <a:p>
            <a:pPr algn="just"/>
            <a:r>
              <a:rPr lang="en-US" dirty="0" smtClean="0"/>
              <a:t>Is a router that uses a filtering table to decide which packets must be discarded.</a:t>
            </a:r>
            <a:endParaRPr lang="en-US" dirty="0"/>
          </a:p>
        </p:txBody>
      </p:sp>
      <p:sp>
        <p:nvSpPr>
          <p:cNvPr id="2" name="Slide Number Placeholder 1"/>
          <p:cNvSpPr>
            <a:spLocks noGrp="1"/>
          </p:cNvSpPr>
          <p:nvPr>
            <p:ph type="sldNum" sz="quarter" idx="12"/>
          </p:nvPr>
        </p:nvSpPr>
        <p:spPr/>
        <p:txBody>
          <a:bodyPr/>
          <a:lstStyle/>
          <a:p>
            <a:fld id="{0724E449-1AD4-41E2-8CAC-E253F95E612B}" type="slidenum">
              <a:rPr lang="en-US" smtClean="0"/>
              <a:pPr/>
              <a:t>115</a:t>
            </a:fld>
            <a:endParaRPr lang="en-US"/>
          </a:p>
        </p:txBody>
      </p:sp>
    </p:spTree>
    <p:extLst>
      <p:ext uri="{BB962C8B-B14F-4D97-AF65-F5344CB8AC3E}">
        <p14:creationId xmlns:p14="http://schemas.microsoft.com/office/powerpoint/2010/main" val="12404232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81000" y="762000"/>
            <a:ext cx="7620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716" name="Text Box 4"/>
          <p:cNvSpPr txBox="1">
            <a:spLocks noChangeArrowheads="1"/>
          </p:cNvSpPr>
          <p:nvPr/>
        </p:nvSpPr>
        <p:spPr bwMode="auto">
          <a:xfrm>
            <a:off x="304800" y="762000"/>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800" b="1" dirty="0">
                <a:latin typeface="+mj-lt"/>
              </a:rPr>
              <a:t>Figure :</a:t>
            </a:r>
            <a:r>
              <a:rPr lang="en-US" sz="2800" b="1" dirty="0" smtClean="0">
                <a:latin typeface="+mj-lt"/>
              </a:rPr>
              <a:t> </a:t>
            </a:r>
            <a:r>
              <a:rPr lang="en-US" sz="2800" b="1" i="1" dirty="0">
                <a:latin typeface="+mj-lt"/>
              </a:rPr>
              <a:t>Packet-filter firewall</a:t>
            </a:r>
          </a:p>
        </p:txBody>
      </p:sp>
      <p:pic>
        <p:nvPicPr>
          <p:cNvPr id="8837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713" y="1828800"/>
            <a:ext cx="5703887" cy="348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38352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61"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2" name="Line 10"/>
          <p:cNvSpPr>
            <a:spLocks noChangeShapeType="1"/>
          </p:cNvSpPr>
          <p:nvPr/>
        </p:nvSpPr>
        <p:spPr bwMode="auto">
          <a:xfrm>
            <a:off x="419100" y="3429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3" name="Rectangle 11"/>
          <p:cNvSpPr>
            <a:spLocks noChangeArrowheads="1"/>
          </p:cNvSpPr>
          <p:nvPr/>
        </p:nvSpPr>
        <p:spPr bwMode="auto">
          <a:xfrm>
            <a:off x="495300" y="2759075"/>
            <a:ext cx="8077200" cy="46166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dirty="0"/>
              <a:t>A packet-filter firewall filters at the network or transport layer.</a:t>
            </a:r>
          </a:p>
        </p:txBody>
      </p:sp>
    </p:spTree>
    <p:extLst>
      <p:ext uri="{BB962C8B-B14F-4D97-AF65-F5344CB8AC3E}">
        <p14:creationId xmlns:p14="http://schemas.microsoft.com/office/powerpoint/2010/main" val="194600944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Proxy Firewall</a:t>
            </a:r>
            <a:endParaRPr lang="en-US" dirty="0"/>
          </a:p>
        </p:txBody>
      </p:sp>
      <p:sp>
        <p:nvSpPr>
          <p:cNvPr id="4" name="Content Placeholder 3"/>
          <p:cNvSpPr>
            <a:spLocks noGrp="1"/>
          </p:cNvSpPr>
          <p:nvPr>
            <p:ph idx="1"/>
          </p:nvPr>
        </p:nvSpPr>
        <p:spPr/>
        <p:txBody>
          <a:bodyPr>
            <a:normAutofit fontScale="92500"/>
          </a:bodyPr>
          <a:lstStyle/>
          <a:p>
            <a:r>
              <a:rPr lang="en-US" dirty="0" smtClean="0"/>
              <a:t>Sometimes we need to filter a message based on the information available in the message itself.</a:t>
            </a:r>
          </a:p>
          <a:p>
            <a:r>
              <a:rPr lang="en-US" dirty="0" smtClean="0"/>
              <a:t>In this case packet filter is not feasible because it cannot distinguish between different packets arriving at TCP port (HTTP).Testing must be done at the application level( Using URLs)</a:t>
            </a:r>
          </a:p>
          <a:p>
            <a:r>
              <a:rPr lang="en-US" dirty="0" smtClean="0"/>
              <a:t>One solution is to install a proxy computer, which stands between the customer and the corporation computer.</a:t>
            </a:r>
            <a:endParaRPr lang="en-US" dirty="0"/>
          </a:p>
        </p:txBody>
      </p:sp>
      <p:sp>
        <p:nvSpPr>
          <p:cNvPr id="2" name="Slide Number Placeholder 1"/>
          <p:cNvSpPr>
            <a:spLocks noGrp="1"/>
          </p:cNvSpPr>
          <p:nvPr>
            <p:ph type="sldNum" sz="quarter" idx="12"/>
          </p:nvPr>
        </p:nvSpPr>
        <p:spPr/>
        <p:txBody>
          <a:bodyPr/>
          <a:lstStyle/>
          <a:p>
            <a:fld id="{0724E449-1AD4-41E2-8CAC-E253F95E612B}" type="slidenum">
              <a:rPr lang="en-US" smtClean="0"/>
              <a:pPr/>
              <a:t>118</a:t>
            </a:fld>
            <a:endParaRPr lang="en-US"/>
          </a:p>
        </p:txBody>
      </p:sp>
    </p:spTree>
    <p:extLst>
      <p:ext uri="{BB962C8B-B14F-4D97-AF65-F5344CB8AC3E}">
        <p14:creationId xmlns:p14="http://schemas.microsoft.com/office/powerpoint/2010/main" val="197138130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5800" y="381000"/>
            <a:ext cx="7772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Proxy Firewall</a:t>
            </a:r>
          </a:p>
        </p:txBody>
      </p:sp>
      <p:sp>
        <p:nvSpPr>
          <p:cNvPr id="3" name="Content Placeholder 2"/>
          <p:cNvSpPr>
            <a:spLocks noGrp="1"/>
          </p:cNvSpPr>
          <p:nvPr>
            <p:ph idx="1"/>
          </p:nvPr>
        </p:nvSpPr>
        <p:spPr/>
        <p:txBody>
          <a:bodyPr>
            <a:normAutofit fontScale="85000" lnSpcReduction="10000"/>
          </a:bodyPr>
          <a:lstStyle/>
          <a:p>
            <a:pPr algn="just"/>
            <a:r>
              <a:rPr lang="en-US" dirty="0" smtClean="0"/>
              <a:t>When the user client process sends a message, the proxy firewall runs a server process to receive the request.</a:t>
            </a:r>
          </a:p>
          <a:p>
            <a:pPr algn="just"/>
            <a:r>
              <a:rPr lang="en-US" dirty="0" smtClean="0"/>
              <a:t>The server opens the packet at the application level and finds out if the request is legitimate.</a:t>
            </a:r>
          </a:p>
          <a:p>
            <a:pPr algn="just"/>
            <a:r>
              <a:rPr lang="en-US" dirty="0" smtClean="0"/>
              <a:t>If it is , the server acts as a client process and sends the message to the real server in the cooperation .</a:t>
            </a:r>
          </a:p>
          <a:p>
            <a:pPr algn="just"/>
            <a:r>
              <a:rPr lang="en-US" dirty="0" smtClean="0"/>
              <a:t>If it is not , the message is dropped and an error message is sent to external user. In this way , the requests of the external users are filtered based on the contents at the application layer.</a:t>
            </a:r>
            <a:endParaRPr lang="en-US"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119</a:t>
            </a:fld>
            <a:endParaRPr lang="en-US"/>
          </a:p>
        </p:txBody>
      </p:sp>
    </p:spTree>
    <p:extLst>
      <p:ext uri="{BB962C8B-B14F-4D97-AF65-F5344CB8AC3E}">
        <p14:creationId xmlns:p14="http://schemas.microsoft.com/office/powerpoint/2010/main" val="142942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57200" y="274638"/>
            <a:ext cx="8229600" cy="639762"/>
          </a:xfrm>
        </p:spPr>
        <p:txBody>
          <a:bodyPr>
            <a:normAutofit fontScale="90000"/>
          </a:bodyPr>
          <a:lstStyle/>
          <a:p>
            <a:r>
              <a:rPr lang="en-US" dirty="0" smtClean="0"/>
              <a:t>Attack Methods</a:t>
            </a:r>
            <a:endParaRPr lang="en-US" dirty="0"/>
          </a:p>
        </p:txBody>
      </p:sp>
      <p:sp>
        <p:nvSpPr>
          <p:cNvPr id="8194" name="Slide Number Placeholder 3"/>
          <p:cNvSpPr>
            <a:spLocks noGrp="1"/>
          </p:cNvSpPr>
          <p:nvPr>
            <p:ph type="sldNum" sz="quarter" idx="12"/>
          </p:nvPr>
        </p:nvSpPr>
        <p:spPr>
          <a:noFill/>
        </p:spPr>
        <p:txBody>
          <a:bodyPr/>
          <a:lstStyle/>
          <a:p>
            <a:fld id="{B5709C6C-A607-4520-BC22-2101BF15A6D3}" type="slidenum">
              <a:rPr lang="en-US" smtClean="0">
                <a:latin typeface="Arial" pitchFamily="34" charset="0"/>
              </a:rPr>
              <a:pPr/>
              <a:t>12</a:t>
            </a:fld>
            <a:endParaRPr lang="en-US" smtClean="0">
              <a:latin typeface="Arial" pitchFamily="34" charset="0"/>
            </a:endParaRPr>
          </a:p>
        </p:txBody>
      </p:sp>
      <p:sp>
        <p:nvSpPr>
          <p:cNvPr id="8195" name="Text Box 2"/>
          <p:cNvSpPr txBox="1">
            <a:spLocks noChangeArrowheads="1"/>
          </p:cNvSpPr>
          <p:nvPr/>
        </p:nvSpPr>
        <p:spPr bwMode="auto">
          <a:xfrm>
            <a:off x="457200" y="1219200"/>
            <a:ext cx="8077200" cy="6366034"/>
          </a:xfrm>
          <a:prstGeom prst="rect">
            <a:avLst/>
          </a:prstGeom>
          <a:noFill/>
          <a:ln w="9525">
            <a:noFill/>
            <a:miter lim="800000"/>
            <a:headEnd/>
            <a:tailEnd/>
          </a:ln>
        </p:spPr>
        <p:txBody>
          <a:bodyPr wrap="square">
            <a:spAutoFit/>
          </a:bodyPr>
          <a:lstStyle/>
          <a:p>
            <a:pPr marL="457200" indent="-457200">
              <a:buFontTx/>
              <a:buAutoNum type="arabicPeriod"/>
            </a:pPr>
            <a:r>
              <a:rPr lang="en-US" sz="2800" b="1" dirty="0" err="1" smtClean="0"/>
              <a:t>Ciphertext</a:t>
            </a:r>
            <a:r>
              <a:rPr lang="en-US" sz="2800" b="1" dirty="0" smtClean="0"/>
              <a:t> </a:t>
            </a:r>
            <a:r>
              <a:rPr lang="en-US" sz="2800" b="1" dirty="0"/>
              <a:t>only: </a:t>
            </a:r>
            <a:r>
              <a:rPr lang="en-US" sz="2800" dirty="0"/>
              <a:t>Alice has only a copy of </a:t>
            </a:r>
            <a:r>
              <a:rPr lang="en-US" sz="2800" dirty="0" err="1"/>
              <a:t>ciphertext</a:t>
            </a:r>
            <a:endParaRPr lang="en-US" sz="2800" b="1" dirty="0"/>
          </a:p>
          <a:p>
            <a:pPr marL="457200" indent="-457200">
              <a:buFontTx/>
              <a:buAutoNum type="arabicPeriod"/>
            </a:pPr>
            <a:r>
              <a:rPr lang="en-US" sz="2800" b="1" dirty="0"/>
              <a:t>Known Plaintext: </a:t>
            </a:r>
            <a:r>
              <a:rPr lang="en-US" sz="2800" dirty="0"/>
              <a:t>Eve has a copy of </a:t>
            </a:r>
            <a:r>
              <a:rPr lang="en-US" sz="2800" dirty="0" err="1"/>
              <a:t>ciphertext</a:t>
            </a:r>
            <a:r>
              <a:rPr lang="en-US" sz="2800" dirty="0"/>
              <a:t> </a:t>
            </a:r>
            <a:r>
              <a:rPr lang="en-US" sz="2800" dirty="0" smtClean="0"/>
              <a:t>and the</a:t>
            </a:r>
            <a:r>
              <a:rPr lang="en-US" sz="2800" dirty="0"/>
              <a:t/>
            </a:r>
            <a:br>
              <a:rPr lang="en-US" sz="2800" dirty="0"/>
            </a:br>
            <a:r>
              <a:rPr lang="en-US" sz="2800" dirty="0"/>
              <a:t>corresponding plaintext and tries the deduce the key.</a:t>
            </a:r>
            <a:endParaRPr lang="en-US" sz="2800" b="1" dirty="0"/>
          </a:p>
          <a:p>
            <a:pPr marL="457200" indent="-457200">
              <a:buFontTx/>
              <a:buAutoNum type="arabicPeriod"/>
            </a:pPr>
            <a:r>
              <a:rPr lang="en-US" sz="2800" b="1" dirty="0"/>
              <a:t>Chosen Plaintext: </a:t>
            </a:r>
            <a:r>
              <a:rPr lang="en-US" sz="2800" dirty="0"/>
              <a:t>Eve has a copy of </a:t>
            </a:r>
            <a:r>
              <a:rPr lang="en-US" sz="2800" dirty="0" err="1"/>
              <a:t>ciphertext</a:t>
            </a:r>
            <a:r>
              <a:rPr lang="en-US" sz="2800" dirty="0"/>
              <a:t> </a:t>
            </a:r>
            <a:br>
              <a:rPr lang="en-US" sz="2800" dirty="0"/>
            </a:br>
            <a:r>
              <a:rPr lang="en-US" sz="2800" dirty="0"/>
              <a:t>corresponding to a copy of plaintext selected by Alice who</a:t>
            </a:r>
            <a:br>
              <a:rPr lang="en-US" sz="2800" dirty="0"/>
            </a:br>
            <a:r>
              <a:rPr lang="en-US" sz="2800" dirty="0"/>
              <a:t>believes it is useful to deduce the key.  </a:t>
            </a:r>
          </a:p>
          <a:p>
            <a:pPr marL="457200" indent="-457200">
              <a:buFontTx/>
              <a:buAutoNum type="arabicPeriod"/>
            </a:pPr>
            <a:r>
              <a:rPr lang="en-US" sz="2800" b="1" dirty="0"/>
              <a:t>Chosen </a:t>
            </a:r>
            <a:r>
              <a:rPr lang="en-US" sz="2800" b="1" dirty="0" err="1"/>
              <a:t>Ciphertext</a:t>
            </a:r>
            <a:r>
              <a:rPr lang="en-US" sz="2800" b="1" dirty="0"/>
              <a:t>: </a:t>
            </a:r>
            <a:r>
              <a:rPr lang="en-US" sz="2800" dirty="0"/>
              <a:t>Eve has a copy plaintext </a:t>
            </a:r>
            <a:br>
              <a:rPr lang="en-US" sz="2800" dirty="0"/>
            </a:br>
            <a:r>
              <a:rPr lang="en-US" sz="2800" dirty="0"/>
              <a:t>corresponding to a copy of </a:t>
            </a:r>
            <a:r>
              <a:rPr lang="en-US" sz="2800" dirty="0" err="1"/>
              <a:t>ciphertext</a:t>
            </a:r>
            <a:r>
              <a:rPr lang="en-US" sz="2800" dirty="0"/>
              <a:t> selected by Alice </a:t>
            </a:r>
            <a:r>
              <a:rPr lang="en-US" sz="2800" dirty="0" smtClean="0"/>
              <a:t>who believes </a:t>
            </a:r>
            <a:r>
              <a:rPr lang="en-US" sz="2800" dirty="0"/>
              <a:t>it is useful to deduce the key.</a:t>
            </a:r>
            <a:r>
              <a:rPr lang="en-US" sz="2800" b="1" dirty="0"/>
              <a:t> </a:t>
            </a:r>
          </a:p>
          <a:p>
            <a:pPr marL="457200" indent="-457200"/>
            <a:endParaRPr lang="en-US" sz="2800" dirty="0"/>
          </a:p>
          <a:p>
            <a:pPr marL="457200" indent="-457200"/>
            <a:endParaRPr lang="en-US" sz="2800" dirty="0"/>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04800" y="762000"/>
            <a:ext cx="7924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740" name="Text Box 4"/>
          <p:cNvSpPr txBox="1">
            <a:spLocks noChangeArrowheads="1"/>
          </p:cNvSpPr>
          <p:nvPr/>
        </p:nvSpPr>
        <p:spPr bwMode="auto">
          <a:xfrm>
            <a:off x="304800" y="762000"/>
            <a:ext cx="7924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800" b="1" dirty="0">
                <a:latin typeface="+mj-lt"/>
              </a:rPr>
              <a:t>Figure :</a:t>
            </a:r>
            <a:r>
              <a:rPr lang="en-US" sz="2800" b="1" dirty="0" smtClean="0">
                <a:latin typeface="+mj-lt"/>
              </a:rPr>
              <a:t> </a:t>
            </a:r>
            <a:r>
              <a:rPr lang="en-US" sz="2800" b="1" i="1" dirty="0">
                <a:latin typeface="+mj-lt"/>
              </a:rPr>
              <a:t>Proxy firewall</a:t>
            </a:r>
          </a:p>
        </p:txBody>
      </p:sp>
      <p:pic>
        <p:nvPicPr>
          <p:cNvPr id="8847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47850"/>
            <a:ext cx="7304088"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148554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85"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6" name="Line 10"/>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7" name="Rectangle 11"/>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A proxy firewall filters at the </a:t>
            </a:r>
            <a:br>
              <a:rPr lang="en-US"/>
            </a:br>
            <a:r>
              <a:rPr lang="en-US"/>
              <a:t>application layer.</a:t>
            </a:r>
          </a:p>
        </p:txBody>
      </p:sp>
    </p:spTree>
    <p:extLst>
      <p:ext uri="{BB962C8B-B14F-4D97-AF65-F5344CB8AC3E}">
        <p14:creationId xmlns:p14="http://schemas.microsoft.com/office/powerpoint/2010/main" val="1132496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4800" y="228600"/>
            <a:ext cx="8458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228600"/>
            <a:ext cx="8610600" cy="752128"/>
          </a:xfrm>
        </p:spPr>
        <p:txBody>
          <a:bodyPr>
            <a:normAutofit fontScale="90000"/>
          </a:bodyPr>
          <a:lstStyle/>
          <a:p>
            <a:pPr algn="ctr"/>
            <a:r>
              <a:rPr lang="en-US" b="1" dirty="0" smtClean="0">
                <a:ln w="18415" cmpd="sng">
                  <a:noFill/>
                  <a:prstDash val="solid"/>
                </a:ln>
              </a:rPr>
              <a:t>What is Encryption / Decryption</a:t>
            </a:r>
            <a:endParaRPr lang="en-IN" b="1" dirty="0">
              <a:ln w="18415" cmpd="sng">
                <a:noFill/>
                <a:prstDash val="solid"/>
              </a:ln>
            </a:endParaRPr>
          </a:p>
        </p:txBody>
      </p:sp>
      <p:sp>
        <p:nvSpPr>
          <p:cNvPr id="3" name="Content Placeholder 2"/>
          <p:cNvSpPr>
            <a:spLocks noGrp="1"/>
          </p:cNvSpPr>
          <p:nvPr>
            <p:ph idx="1"/>
          </p:nvPr>
        </p:nvSpPr>
        <p:spPr>
          <a:xfrm>
            <a:off x="179512" y="1447800"/>
            <a:ext cx="8784976" cy="4800600"/>
          </a:xfrm>
          <a:ln>
            <a:noFill/>
          </a:ln>
        </p:spPr>
        <p:style>
          <a:lnRef idx="2">
            <a:schemeClr val="accent5"/>
          </a:lnRef>
          <a:fillRef idx="1">
            <a:schemeClr val="lt1"/>
          </a:fillRef>
          <a:effectRef idx="0">
            <a:schemeClr val="accent5"/>
          </a:effectRef>
          <a:fontRef idx="minor">
            <a:schemeClr val="dk1"/>
          </a:fontRef>
        </p:style>
        <p:txBody>
          <a:bodyPr/>
          <a:lstStyle/>
          <a:p>
            <a:r>
              <a:rPr lang="en-US" dirty="0" smtClean="0"/>
              <a:t>Encryption –</a:t>
            </a:r>
          </a:p>
          <a:p>
            <a:pPr lvl="1"/>
            <a:r>
              <a:rPr lang="en-US" dirty="0" smtClean="0"/>
              <a:t>The process of converting plain text into an unintelligible format (cipher text) is called Encryption.</a:t>
            </a:r>
          </a:p>
          <a:p>
            <a:pPr>
              <a:buNone/>
            </a:pPr>
            <a:endParaRPr lang="en-US" dirty="0" smtClean="0"/>
          </a:p>
          <a:p>
            <a:r>
              <a:rPr lang="en-US" dirty="0" smtClean="0"/>
              <a:t>Decryption – </a:t>
            </a:r>
          </a:p>
          <a:p>
            <a:pPr lvl="1"/>
            <a:r>
              <a:rPr lang="en-US" dirty="0" smtClean="0"/>
              <a:t>The process of converting cipher text into a plain text is called Decryption.</a:t>
            </a:r>
          </a:p>
        </p:txBody>
      </p:sp>
      <p:sp>
        <p:nvSpPr>
          <p:cNvPr id="5" name="Slide Number Placeholder 4"/>
          <p:cNvSpPr>
            <a:spLocks noGrp="1"/>
          </p:cNvSpPr>
          <p:nvPr>
            <p:ph type="sldNum" sz="quarter" idx="12"/>
          </p:nvPr>
        </p:nvSpPr>
        <p:spPr/>
        <p:txBody>
          <a:bodyPr/>
          <a:lstStyle/>
          <a:p>
            <a:fld id="{0724E449-1AD4-41E2-8CAC-E253F95E612B}" type="slidenum">
              <a:rPr lang="en-US" smtClean="0"/>
              <a:pPr/>
              <a:t>13</a:t>
            </a:fld>
            <a:endParaRPr lang="en-US"/>
          </a:p>
        </p:txBody>
      </p:sp>
    </p:spTree>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52400" y="304800"/>
            <a:ext cx="8763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228600"/>
            <a:ext cx="8686800" cy="612362"/>
          </a:xfrm>
        </p:spPr>
        <p:txBody>
          <a:bodyPr>
            <a:normAutofit fontScale="90000"/>
          </a:bodyPr>
          <a:lstStyle/>
          <a:p>
            <a:pPr algn="ctr"/>
            <a:r>
              <a:rPr lang="en-US" b="1" dirty="0" smtClean="0">
                <a:ln w="18415" cmpd="sng">
                  <a:noFill/>
                  <a:prstDash val="solid"/>
                </a:ln>
              </a:rPr>
              <a:t>What are the Types of Cryptography</a:t>
            </a:r>
            <a:endParaRPr lang="en-IN" b="1" dirty="0">
              <a:ln w="18415" cmpd="sng">
                <a:noFill/>
                <a:prstDash val="solid"/>
              </a:ln>
            </a:endParaRPr>
          </a:p>
        </p:txBody>
      </p:sp>
      <p:sp>
        <p:nvSpPr>
          <p:cNvPr id="5" name="Content Placeholder 4"/>
          <p:cNvSpPr>
            <a:spLocks noGrp="1"/>
          </p:cNvSpPr>
          <p:nvPr>
            <p:ph idx="1"/>
          </p:nvPr>
        </p:nvSpPr>
        <p:spPr>
          <a:xfrm>
            <a:off x="251520" y="1071546"/>
            <a:ext cx="8478114" cy="5572164"/>
          </a:xfrm>
          <a:ln>
            <a:noFill/>
          </a:ln>
        </p:spPr>
        <p:style>
          <a:lnRef idx="2">
            <a:schemeClr val="accent5"/>
          </a:lnRef>
          <a:fillRef idx="1">
            <a:schemeClr val="lt1"/>
          </a:fillRef>
          <a:effectRef idx="0">
            <a:schemeClr val="accent5"/>
          </a:effectRef>
          <a:fontRef idx="minor">
            <a:schemeClr val="dk1"/>
          </a:fontRef>
        </p:style>
        <p:txBody>
          <a:bodyPr>
            <a:normAutofit/>
          </a:bodyPr>
          <a:lstStyle/>
          <a:p>
            <a:r>
              <a:rPr lang="en-US" sz="2300" b="1" dirty="0" smtClean="0"/>
              <a:t>Symmetric Key Cryptography (Secret Key Cryptography)</a:t>
            </a:r>
          </a:p>
          <a:p>
            <a:pPr lvl="1"/>
            <a:r>
              <a:rPr lang="en-US" sz="2300" b="1" dirty="0" smtClean="0"/>
              <a:t>Same Key is used by both parties</a:t>
            </a:r>
          </a:p>
          <a:p>
            <a:pPr lvl="1">
              <a:buNone/>
            </a:pPr>
            <a:r>
              <a:rPr lang="en-US" sz="2300" b="1" dirty="0" smtClean="0"/>
              <a:t>Advantages</a:t>
            </a:r>
          </a:p>
          <a:p>
            <a:pPr marL="914400" lvl="1" indent="-457200">
              <a:buFont typeface="+mj-lt"/>
              <a:buAutoNum type="arabicPeriod"/>
            </a:pPr>
            <a:r>
              <a:rPr lang="en-US" sz="2300" b="1" dirty="0" smtClean="0"/>
              <a:t>Simpler and Faster</a:t>
            </a:r>
          </a:p>
          <a:p>
            <a:pPr marL="914400" lvl="1" indent="-457200">
              <a:buFont typeface="+mj-lt"/>
              <a:buAutoNum type="arabicPeriod"/>
            </a:pPr>
            <a:endParaRPr lang="en-US" sz="2300" b="1" dirty="0" smtClean="0"/>
          </a:p>
          <a:p>
            <a:pPr marL="914400" lvl="1" indent="-457200">
              <a:buNone/>
            </a:pPr>
            <a:r>
              <a:rPr lang="en-US" sz="2300" b="1" dirty="0" smtClean="0"/>
              <a:t>Disadvantages</a:t>
            </a:r>
          </a:p>
          <a:p>
            <a:pPr marL="914400" lvl="1" indent="-457200">
              <a:buFont typeface="+mj-lt"/>
              <a:buAutoNum type="arabicPeriod"/>
            </a:pPr>
            <a:r>
              <a:rPr lang="en-US" sz="2300" b="1" dirty="0" smtClean="0"/>
              <a:t>Less Secured</a:t>
            </a:r>
          </a:p>
          <a:p>
            <a:pPr>
              <a:buNone/>
            </a:pPr>
            <a:endParaRPr lang="en-US" sz="2300" b="1" dirty="0" smtClean="0"/>
          </a:p>
          <a:p>
            <a:pPr>
              <a:buNone/>
            </a:pPr>
            <a:endParaRPr lang="en-US" sz="2300" b="1" dirty="0" smtClean="0"/>
          </a:p>
          <a:p>
            <a:pPr>
              <a:buNone/>
            </a:pPr>
            <a:endParaRPr lang="en-US" sz="2300" b="1" dirty="0" smtClean="0"/>
          </a:p>
          <a:p>
            <a:pPr>
              <a:buNone/>
            </a:pPr>
            <a:endParaRPr lang="en-US" sz="2300" b="1" dirty="0" smtClean="0"/>
          </a:p>
          <a:p>
            <a:pPr>
              <a:buNone/>
            </a:pPr>
            <a:r>
              <a:rPr lang="en-US" sz="2300" b="1" dirty="0" smtClean="0"/>
              <a:t>Image taken from :-</a:t>
            </a:r>
          </a:p>
          <a:p>
            <a:pPr>
              <a:buNone/>
            </a:pPr>
            <a:r>
              <a:rPr lang="en-US" sz="2300" b="1" dirty="0" smtClean="0"/>
              <a:t>www.google.com</a:t>
            </a:r>
            <a:endParaRPr lang="en-US" sz="2300" b="1" dirty="0"/>
          </a:p>
        </p:txBody>
      </p:sp>
      <p:pic>
        <p:nvPicPr>
          <p:cNvPr id="2050" name="Picture 2"/>
          <p:cNvPicPr>
            <a:picLocks noChangeAspect="1" noChangeArrowheads="1"/>
          </p:cNvPicPr>
          <p:nvPr/>
        </p:nvPicPr>
        <p:blipFill>
          <a:blip r:embed="rId2" cstate="print"/>
          <a:srcRect/>
          <a:stretch>
            <a:fillRect/>
          </a:stretch>
        </p:blipFill>
        <p:spPr bwMode="auto">
          <a:xfrm>
            <a:off x="3707904" y="2996952"/>
            <a:ext cx="4754768" cy="340946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Slide Number Placeholder 6"/>
          <p:cNvSpPr>
            <a:spLocks noGrp="1"/>
          </p:cNvSpPr>
          <p:nvPr>
            <p:ph type="sldNum" sz="quarter" idx="12"/>
          </p:nvPr>
        </p:nvSpPr>
        <p:spPr/>
        <p:txBody>
          <a:bodyPr/>
          <a:lstStyle/>
          <a:p>
            <a:fld id="{0724E449-1AD4-41E2-8CAC-E253F95E612B}" type="slidenum">
              <a:rPr lang="en-US" smtClean="0"/>
              <a:pPr/>
              <a:t>14</a:t>
            </a:fld>
            <a:endParaRPr lang="en-US"/>
          </a:p>
        </p:txBody>
      </p:sp>
    </p:spTree>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style>
          <a:lnRef idx="2">
            <a:schemeClr val="accent5"/>
          </a:lnRef>
          <a:fillRef idx="1">
            <a:schemeClr val="lt1"/>
          </a:fillRef>
          <a:effectRef idx="0">
            <a:schemeClr val="accent5"/>
          </a:effectRef>
          <a:fontRef idx="minor">
            <a:schemeClr val="dk1"/>
          </a:fontRef>
        </p:style>
        <p:txBody>
          <a:bodyPr>
            <a:normAutofit/>
          </a:bodyPr>
          <a:lstStyle/>
          <a:p>
            <a:r>
              <a:rPr lang="en-US" sz="2300" b="1" dirty="0" smtClean="0"/>
              <a:t>Asymmetric Key Cryptography (Public Key Cryptography)</a:t>
            </a:r>
          </a:p>
          <a:p>
            <a:pPr lvl="1"/>
            <a:r>
              <a:rPr lang="en-US" sz="2300" b="1" dirty="0" smtClean="0"/>
              <a:t>2 different keys are used</a:t>
            </a:r>
          </a:p>
          <a:p>
            <a:pPr lvl="1"/>
            <a:r>
              <a:rPr lang="en-US" sz="2300" b="1" dirty="0" smtClean="0"/>
              <a:t>Users get the Key from an Certificate Authority</a:t>
            </a:r>
          </a:p>
          <a:p>
            <a:pPr lvl="1">
              <a:buNone/>
            </a:pPr>
            <a:endParaRPr lang="en-US" sz="2300" b="1" dirty="0" smtClean="0"/>
          </a:p>
          <a:p>
            <a:pPr lvl="1">
              <a:buNone/>
            </a:pPr>
            <a:r>
              <a:rPr lang="en-US" sz="2300" b="1" dirty="0" smtClean="0"/>
              <a:t>Advantages</a:t>
            </a:r>
          </a:p>
          <a:p>
            <a:pPr marL="914400" lvl="1" indent="-457200">
              <a:buFont typeface="+mj-lt"/>
              <a:buAutoNum type="arabicPeriod"/>
            </a:pPr>
            <a:r>
              <a:rPr lang="en-US" sz="2300" b="1" dirty="0" smtClean="0"/>
              <a:t>More Secured</a:t>
            </a:r>
          </a:p>
          <a:p>
            <a:pPr marL="914400" lvl="1" indent="-457200">
              <a:buFont typeface="+mj-lt"/>
              <a:buAutoNum type="arabicPeriod"/>
            </a:pPr>
            <a:r>
              <a:rPr lang="en-US" sz="2300" b="1" dirty="0" smtClean="0"/>
              <a:t>Authentication</a:t>
            </a:r>
          </a:p>
          <a:p>
            <a:pPr marL="914400" lvl="1" indent="-457200">
              <a:buFont typeface="+mj-lt"/>
              <a:buAutoNum type="arabicPeriod"/>
            </a:pPr>
            <a:endParaRPr lang="en-US" sz="2300" b="1" dirty="0" smtClean="0"/>
          </a:p>
          <a:p>
            <a:pPr marL="914400" lvl="1" indent="-457200">
              <a:buNone/>
            </a:pPr>
            <a:r>
              <a:rPr lang="en-US" sz="2300" b="1" dirty="0" smtClean="0"/>
              <a:t>Disadvantages</a:t>
            </a:r>
          </a:p>
          <a:p>
            <a:pPr marL="914400" lvl="1" indent="-457200">
              <a:buFont typeface="+mj-lt"/>
              <a:buAutoNum type="arabicPeriod"/>
            </a:pPr>
            <a:r>
              <a:rPr lang="en-US" sz="2300" b="1" dirty="0" smtClean="0"/>
              <a:t>Relatively Complex</a:t>
            </a:r>
          </a:p>
          <a:p>
            <a:pPr>
              <a:buNone/>
            </a:pPr>
            <a:endParaRPr lang="en-US" sz="2300" b="1" dirty="0" smtClean="0"/>
          </a:p>
          <a:p>
            <a:pPr>
              <a:buNone/>
            </a:pPr>
            <a:endParaRPr lang="en-US" sz="2300" b="1" dirty="0" smtClean="0"/>
          </a:p>
          <a:p>
            <a:pPr>
              <a:buNone/>
            </a:pPr>
            <a:endParaRPr lang="en-US" sz="2300" b="1" dirty="0" smtClean="0"/>
          </a:p>
          <a:p>
            <a:pPr>
              <a:buNone/>
            </a:pPr>
            <a:r>
              <a:rPr lang="en-US" sz="2300" b="1" dirty="0" smtClean="0"/>
              <a:t>Image taken from :-</a:t>
            </a:r>
          </a:p>
          <a:p>
            <a:pPr>
              <a:buNone/>
            </a:pPr>
            <a:r>
              <a:rPr lang="en-US" sz="2300" b="1" dirty="0" smtClean="0"/>
              <a:t>www.google.com</a:t>
            </a:r>
          </a:p>
          <a:p>
            <a:pPr>
              <a:buNone/>
            </a:pPr>
            <a:endParaRPr lang="en-US" sz="2300" b="1" dirty="0"/>
          </a:p>
        </p:txBody>
      </p:sp>
      <p:pic>
        <p:nvPicPr>
          <p:cNvPr id="3074" name="Picture 2"/>
          <p:cNvPicPr>
            <a:picLocks noChangeAspect="1" noChangeArrowheads="1"/>
          </p:cNvPicPr>
          <p:nvPr/>
        </p:nvPicPr>
        <p:blipFill>
          <a:blip r:embed="rId2" cstate="print"/>
          <a:srcRect/>
          <a:stretch>
            <a:fillRect/>
          </a:stretch>
        </p:blipFill>
        <p:spPr bwMode="auto">
          <a:xfrm>
            <a:off x="4366964" y="2711921"/>
            <a:ext cx="4381500" cy="338137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Slide Number Placeholder 3"/>
          <p:cNvSpPr>
            <a:spLocks noGrp="1"/>
          </p:cNvSpPr>
          <p:nvPr>
            <p:ph type="sldNum" sz="quarter" idx="12"/>
          </p:nvPr>
        </p:nvSpPr>
        <p:spPr/>
        <p:txBody>
          <a:bodyPr/>
          <a:lstStyle/>
          <a:p>
            <a:fld id="{0724E449-1AD4-41E2-8CAC-E253F95E612B}" type="slidenum">
              <a:rPr lang="en-US" smtClean="0"/>
              <a:pPr/>
              <a:t>15</a:t>
            </a:fld>
            <a:endParaRPr lang="en-US"/>
          </a:p>
        </p:txBody>
      </p:sp>
    </p:spTree>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52"/>
            <a:ext cx="8715436" cy="6500858"/>
          </a:xfrm>
        </p:spPr>
        <p:style>
          <a:lnRef idx="2">
            <a:schemeClr val="accent5"/>
          </a:lnRef>
          <a:fillRef idx="1">
            <a:schemeClr val="lt1"/>
          </a:fillRef>
          <a:effectRef idx="0">
            <a:schemeClr val="accent5"/>
          </a:effectRef>
          <a:fontRef idx="minor">
            <a:schemeClr val="dk1"/>
          </a:fontRef>
        </p:style>
        <p:txBody>
          <a:bodyPr>
            <a:normAutofit/>
          </a:bodyPr>
          <a:lstStyle/>
          <a:p>
            <a:r>
              <a:rPr lang="en-US" sz="2200" b="1" dirty="0" smtClean="0"/>
              <a:t>What is a Key</a:t>
            </a:r>
          </a:p>
          <a:p>
            <a:pPr lvl="1"/>
            <a:r>
              <a:rPr lang="en-US" sz="2200" b="1" dirty="0" smtClean="0"/>
              <a:t> In cryptography, a key is a variable value that is applied using an algorithm to a string or block of unencrypted text to produce encrypted text, or to decrypt encrypted text. The length of the key is a factor in considering how difficult it will be to decrypt the text in a given message.</a:t>
            </a:r>
          </a:p>
          <a:p>
            <a:pPr lvl="1"/>
            <a:endParaRPr lang="en-US" sz="2200" b="1" dirty="0" smtClean="0"/>
          </a:p>
          <a:p>
            <a:r>
              <a:rPr lang="en-US" sz="2200" b="1" dirty="0" smtClean="0"/>
              <a:t>What is a Block Cipher?</a:t>
            </a:r>
          </a:p>
          <a:p>
            <a:pPr lvl="1"/>
            <a:r>
              <a:rPr lang="en-US" sz="2200" b="1" dirty="0" smtClean="0"/>
              <a:t>A method of encrypting / decrypting data</a:t>
            </a:r>
          </a:p>
          <a:p>
            <a:pPr lvl="1"/>
            <a:r>
              <a:rPr lang="en-US" sz="2200" b="1" dirty="0" smtClean="0"/>
              <a:t>Key is used for encryption / decryption.</a:t>
            </a:r>
          </a:p>
          <a:p>
            <a:pPr lvl="1"/>
            <a:r>
              <a:rPr lang="en-US" sz="2200" b="1" dirty="0" smtClean="0"/>
              <a:t>Same size of I/P and O/P</a:t>
            </a:r>
          </a:p>
          <a:p>
            <a:pPr lvl="1">
              <a:buNone/>
            </a:pPr>
            <a:endParaRPr lang="en-US" sz="2200" b="1" dirty="0" smtClean="0"/>
          </a:p>
          <a:p>
            <a:r>
              <a:rPr lang="en-US" sz="2200" b="1" dirty="0" smtClean="0"/>
              <a:t>What is Initialization Vector?</a:t>
            </a:r>
          </a:p>
          <a:p>
            <a:pPr lvl="1"/>
            <a:r>
              <a:rPr lang="en-US" sz="2200" b="1" dirty="0" smtClean="0"/>
              <a:t>An initialization vector (IV) is an arbitrary number that can be used along with a secret key for data encryption.</a:t>
            </a:r>
          </a:p>
          <a:p>
            <a:pPr lvl="1"/>
            <a:r>
              <a:rPr lang="en-US" sz="2200" b="1" dirty="0" smtClean="0"/>
              <a:t>It is a group of hex values.</a:t>
            </a:r>
          </a:p>
          <a:p>
            <a:pPr lvl="1">
              <a:buNone/>
            </a:pPr>
            <a:endParaRPr lang="en-US" sz="2200" b="1" dirty="0" smtClean="0"/>
          </a:p>
          <a:p>
            <a:pPr lvl="1"/>
            <a:endParaRPr lang="en-US" sz="2200" b="1" dirty="0" smtClean="0"/>
          </a:p>
          <a:p>
            <a:pPr lvl="1">
              <a:buNone/>
            </a:pPr>
            <a:endParaRPr lang="en-US" sz="2200" b="1" dirty="0" smtClean="0"/>
          </a:p>
        </p:txBody>
      </p:sp>
      <p:pic>
        <p:nvPicPr>
          <p:cNvPr id="4098" name="Picture 2"/>
          <p:cNvPicPr>
            <a:picLocks noChangeAspect="1" noChangeArrowheads="1"/>
          </p:cNvPicPr>
          <p:nvPr/>
        </p:nvPicPr>
        <p:blipFill>
          <a:blip r:embed="rId2" cstate="print"/>
          <a:srcRect/>
          <a:stretch>
            <a:fillRect/>
          </a:stretch>
        </p:blipFill>
        <p:spPr bwMode="auto">
          <a:xfrm>
            <a:off x="6956315" y="2571744"/>
            <a:ext cx="1072069" cy="207170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724E449-1AD4-41E2-8CAC-E253F95E612B}" type="slidenum">
              <a:rPr lang="en-US" smtClean="0"/>
              <a:pPr/>
              <a:t>16</a:t>
            </a:fld>
            <a:endParaRPr lang="en-US"/>
          </a:p>
        </p:txBody>
      </p:sp>
    </p:spTree>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685800" y="2286000"/>
            <a:ext cx="7772400" cy="1362075"/>
          </a:xfrm>
        </p:spPr>
        <p:txBody>
          <a:bodyPr/>
          <a:lstStyle/>
          <a:p>
            <a:pPr algn="ctr"/>
            <a:r>
              <a:rPr lang="en-US" cap="none" dirty="0" smtClean="0">
                <a:solidFill>
                  <a:schemeClr val="tx1"/>
                </a:solidFill>
              </a:rPr>
              <a:t>Encryption Methodologies</a:t>
            </a:r>
            <a:endParaRPr lang="en-US" cap="none" dirty="0">
              <a:solidFill>
                <a:schemeClr val="tx1"/>
              </a:solidFill>
            </a:endParaRPr>
          </a:p>
        </p:txBody>
      </p:sp>
      <p:sp>
        <p:nvSpPr>
          <p:cNvPr id="3" name="Slide Number Placeholder 2"/>
          <p:cNvSpPr>
            <a:spLocks noGrp="1"/>
          </p:cNvSpPr>
          <p:nvPr>
            <p:ph type="sldNum" sz="quarter" idx="12"/>
          </p:nvPr>
        </p:nvSpPr>
        <p:spPr/>
        <p:txBody>
          <a:bodyPr/>
          <a:lstStyle/>
          <a:p>
            <a:fld id="{0724E449-1AD4-41E2-8CAC-E253F95E61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122" name="Rectangle 2"/>
          <p:cNvSpPr>
            <a:spLocks noGrp="1" noChangeArrowheads="1"/>
          </p:cNvSpPr>
          <p:nvPr>
            <p:ph type="title"/>
          </p:nvPr>
        </p:nvSpPr>
        <p:spPr>
          <a:xfrm>
            <a:off x="457200" y="274638"/>
            <a:ext cx="8229600" cy="639762"/>
          </a:xfrm>
        </p:spPr>
        <p:txBody>
          <a:bodyPr>
            <a:normAutofit fontScale="90000"/>
          </a:bodyPr>
          <a:lstStyle/>
          <a:p>
            <a:r>
              <a:rPr lang="en-US" dirty="0"/>
              <a:t>Substitution Cipher</a:t>
            </a:r>
          </a:p>
        </p:txBody>
      </p:sp>
      <p:sp>
        <p:nvSpPr>
          <p:cNvPr id="517123" name="Rectangle 3"/>
          <p:cNvSpPr>
            <a:spLocks noGrp="1" noChangeArrowheads="1"/>
          </p:cNvSpPr>
          <p:nvPr>
            <p:ph type="body" idx="1"/>
          </p:nvPr>
        </p:nvSpPr>
        <p:spPr>
          <a:xfrm>
            <a:off x="228600" y="1295400"/>
            <a:ext cx="8077200" cy="4419600"/>
          </a:xfrm>
        </p:spPr>
        <p:txBody>
          <a:bodyPr/>
          <a:lstStyle/>
          <a:p>
            <a:pPr>
              <a:lnSpc>
                <a:spcPct val="90000"/>
              </a:lnSpc>
            </a:pPr>
            <a:r>
              <a:rPr lang="en-US" sz="2800" dirty="0"/>
              <a:t>Plaintext characters are substituted to form </a:t>
            </a:r>
            <a:r>
              <a:rPr lang="en-US" sz="2800" dirty="0" err="1"/>
              <a:t>ciphertext</a:t>
            </a:r>
            <a:endParaRPr lang="en-US" sz="2800" dirty="0"/>
          </a:p>
          <a:p>
            <a:pPr lvl="1">
              <a:lnSpc>
                <a:spcPct val="90000"/>
              </a:lnSpc>
            </a:pPr>
            <a:r>
              <a:rPr lang="en-US" sz="2400" dirty="0"/>
              <a:t>“A” becomes “R”, “B” becomes “G”, etc.</a:t>
            </a:r>
          </a:p>
          <a:p>
            <a:pPr lvl="1">
              <a:lnSpc>
                <a:spcPct val="90000"/>
              </a:lnSpc>
            </a:pPr>
            <a:r>
              <a:rPr lang="en-US" sz="2400" dirty="0"/>
              <a:t>Character rotation</a:t>
            </a:r>
          </a:p>
          <a:p>
            <a:pPr lvl="2">
              <a:lnSpc>
                <a:spcPct val="90000"/>
              </a:lnSpc>
            </a:pPr>
            <a:r>
              <a:rPr lang="en-US" sz="2000" dirty="0"/>
              <a:t>Caesar rotated three to the right </a:t>
            </a:r>
            <a:br>
              <a:rPr lang="en-US" sz="2000" dirty="0"/>
            </a:br>
            <a:r>
              <a:rPr lang="en-US" sz="2000" dirty="0"/>
              <a:t>(A &gt; D, B &gt; E, C &gt; F, etc.)</a:t>
            </a:r>
          </a:p>
          <a:p>
            <a:pPr lvl="1">
              <a:lnSpc>
                <a:spcPct val="90000"/>
              </a:lnSpc>
            </a:pPr>
            <a:r>
              <a:rPr lang="en-US" sz="2400" dirty="0"/>
              <a:t>A table or formula is used</a:t>
            </a:r>
          </a:p>
          <a:p>
            <a:pPr lvl="1">
              <a:lnSpc>
                <a:spcPct val="90000"/>
              </a:lnSpc>
            </a:pPr>
            <a:r>
              <a:rPr lang="en-US" sz="2400" dirty="0"/>
              <a:t>ROT13 is a Caesar cipher</a:t>
            </a:r>
          </a:p>
          <a:p>
            <a:pPr lvl="1">
              <a:lnSpc>
                <a:spcPct val="90000"/>
              </a:lnSpc>
            </a:pPr>
            <a:r>
              <a:rPr lang="en-US" sz="2400" dirty="0" smtClean="0"/>
              <a:t>Subject </a:t>
            </a:r>
            <a:r>
              <a:rPr lang="en-US" sz="2400" dirty="0"/>
              <a:t>to </a:t>
            </a:r>
            <a:r>
              <a:rPr lang="en-US" sz="2400" i="1" dirty="0"/>
              <a:t>frequency analysis</a:t>
            </a:r>
            <a:r>
              <a:rPr lang="en-US" sz="2400" dirty="0"/>
              <a:t> </a:t>
            </a:r>
            <a:br>
              <a:rPr lang="en-US" sz="2400" dirty="0"/>
            </a:br>
            <a:r>
              <a:rPr lang="en-US" sz="2400" dirty="0"/>
              <a:t>attack</a:t>
            </a:r>
          </a:p>
        </p:txBody>
      </p:sp>
      <p:pic>
        <p:nvPicPr>
          <p:cNvPr id="517124" name="Picture 4"/>
          <p:cNvPicPr>
            <a:picLocks noChangeAspect="1" noChangeArrowheads="1"/>
          </p:cNvPicPr>
          <p:nvPr/>
        </p:nvPicPr>
        <p:blipFill>
          <a:blip r:embed="rId2" cstate="print"/>
          <a:srcRect/>
          <a:stretch>
            <a:fillRect/>
          </a:stretch>
        </p:blipFill>
        <p:spPr bwMode="auto">
          <a:xfrm>
            <a:off x="5176736" y="2590800"/>
            <a:ext cx="3891064" cy="24384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0724E449-1AD4-41E2-8CAC-E253F95E61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457200"/>
            <a:ext cx="8458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146" name="Rectangle 2"/>
          <p:cNvSpPr>
            <a:spLocks noGrp="1" noChangeArrowheads="1"/>
          </p:cNvSpPr>
          <p:nvPr>
            <p:ph type="title"/>
          </p:nvPr>
        </p:nvSpPr>
        <p:spPr>
          <a:xfrm>
            <a:off x="762000" y="533400"/>
            <a:ext cx="8077200" cy="609600"/>
          </a:xfrm>
        </p:spPr>
        <p:txBody>
          <a:bodyPr>
            <a:normAutofit fontScale="90000"/>
          </a:bodyPr>
          <a:lstStyle/>
          <a:p>
            <a:r>
              <a:rPr lang="en-US" dirty="0"/>
              <a:t>Transposition Cipher</a:t>
            </a:r>
          </a:p>
        </p:txBody>
      </p:sp>
      <p:sp>
        <p:nvSpPr>
          <p:cNvPr id="518147" name="Rectangle 3"/>
          <p:cNvSpPr>
            <a:spLocks noGrp="1" noChangeArrowheads="1"/>
          </p:cNvSpPr>
          <p:nvPr>
            <p:ph type="body" sz="half" idx="1"/>
          </p:nvPr>
        </p:nvSpPr>
        <p:spPr>
          <a:xfrm>
            <a:off x="228600" y="1379537"/>
            <a:ext cx="8686800" cy="4487863"/>
          </a:xfrm>
        </p:spPr>
        <p:txBody>
          <a:bodyPr/>
          <a:lstStyle/>
          <a:p>
            <a:r>
              <a:rPr lang="en-US" sz="2800" dirty="0"/>
              <a:t>Plaintext messages are transposed into </a:t>
            </a:r>
            <a:r>
              <a:rPr lang="en-US" sz="2800" dirty="0" err="1"/>
              <a:t>ciphertext</a:t>
            </a:r>
            <a:endParaRPr lang="en-US" sz="2800" dirty="0"/>
          </a:p>
          <a:p>
            <a:r>
              <a:rPr lang="en-US" sz="2400" dirty="0" smtClean="0"/>
              <a:t>Plaintext</a:t>
            </a:r>
            <a:r>
              <a:rPr lang="en-US" sz="2400" dirty="0"/>
              <a:t>: </a:t>
            </a:r>
            <a:br>
              <a:rPr lang="en-US" sz="2400" dirty="0"/>
            </a:br>
            <a:r>
              <a:rPr lang="en-US" sz="2400" dirty="0">
                <a:solidFill>
                  <a:srgbClr val="C00000"/>
                </a:solidFill>
              </a:rPr>
              <a:t>ATTACK AT ONCE VIA </a:t>
            </a:r>
            <a:br>
              <a:rPr lang="en-US" sz="2400" dirty="0">
                <a:solidFill>
                  <a:srgbClr val="C00000"/>
                </a:solidFill>
              </a:rPr>
            </a:br>
            <a:r>
              <a:rPr lang="en-US" sz="2400" dirty="0">
                <a:solidFill>
                  <a:srgbClr val="C00000"/>
                </a:solidFill>
              </a:rPr>
              <a:t>NORTH BRIDGE</a:t>
            </a:r>
          </a:p>
          <a:p>
            <a:pPr lvl="1"/>
            <a:r>
              <a:rPr lang="en-US" sz="2000" dirty="0"/>
              <a:t>Write into columns going down</a:t>
            </a:r>
          </a:p>
          <a:p>
            <a:pPr lvl="1"/>
            <a:r>
              <a:rPr lang="en-US" sz="2000" dirty="0"/>
              <a:t>Read from columns to the </a:t>
            </a:r>
            <a:r>
              <a:rPr lang="en-US" sz="2000" dirty="0" smtClean="0"/>
              <a:t>right</a:t>
            </a:r>
          </a:p>
          <a:p>
            <a:pPr lvl="1"/>
            <a:endParaRPr lang="en-US" sz="2000" dirty="0" smtClean="0"/>
          </a:p>
          <a:p>
            <a:r>
              <a:rPr lang="en-US" sz="2400" dirty="0" err="1" smtClean="0"/>
              <a:t>Ciphertext</a:t>
            </a:r>
            <a:r>
              <a:rPr lang="en-US" sz="2400" dirty="0" smtClean="0"/>
              <a:t>:</a:t>
            </a:r>
          </a:p>
          <a:p>
            <a:pPr>
              <a:buFontTx/>
              <a:buNone/>
            </a:pPr>
            <a:r>
              <a:rPr lang="en-US" sz="2400" dirty="0" smtClean="0">
                <a:solidFill>
                  <a:srgbClr val="C00000"/>
                </a:solidFill>
              </a:rPr>
              <a:t>	AKCNBTAEORTTVRIAOITDCNAHG</a:t>
            </a:r>
          </a:p>
          <a:p>
            <a:pPr lvl="1"/>
            <a:r>
              <a:rPr lang="en-US" sz="2000" dirty="0" smtClean="0"/>
              <a:t>Subject to </a:t>
            </a:r>
            <a:r>
              <a:rPr lang="en-US" sz="2000" i="1" dirty="0" smtClean="0"/>
              <a:t>frequency analysis</a:t>
            </a:r>
            <a:r>
              <a:rPr lang="en-US" sz="2000" dirty="0" smtClean="0"/>
              <a:t> </a:t>
            </a:r>
            <a:br>
              <a:rPr lang="en-US" sz="2000" dirty="0" smtClean="0"/>
            </a:br>
            <a:r>
              <a:rPr lang="en-US" sz="2000" dirty="0" smtClean="0"/>
              <a:t>attack</a:t>
            </a:r>
          </a:p>
          <a:p>
            <a:pPr lvl="1"/>
            <a:endParaRPr lang="en-US" sz="2000" dirty="0"/>
          </a:p>
        </p:txBody>
      </p:sp>
      <p:graphicFrame>
        <p:nvGraphicFramePr>
          <p:cNvPr id="518148" name="Group 4"/>
          <p:cNvGraphicFramePr>
            <a:graphicFrameLocks noGrp="1"/>
          </p:cNvGraphicFramePr>
          <p:nvPr>
            <p:ph sz="half" idx="2"/>
          </p:nvPr>
        </p:nvGraphicFramePr>
        <p:xfrm>
          <a:off x="6096001" y="2057400"/>
          <a:ext cx="2895599" cy="2438400"/>
        </p:xfrm>
        <a:graphic>
          <a:graphicData uri="http://schemas.openxmlformats.org/drawingml/2006/table">
            <a:tbl>
              <a:tblPr/>
              <a:tblGrid>
                <a:gridCol w="580048"/>
                <a:gridCol w="577728"/>
                <a:gridCol w="580048"/>
                <a:gridCol w="577727"/>
                <a:gridCol w="580048"/>
              </a:tblGrid>
              <a:tr h="48768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A</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K</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C</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N</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B</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8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T</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A</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E</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O</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R</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8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T</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T</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V</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R</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I</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8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A</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O</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I</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T</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D</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8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C</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N</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A</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222222"/>
                          </a:solidFill>
                          <a:effectLst/>
                          <a:latin typeface="New York" pitchFamily="84" charset="0"/>
                          <a:cs typeface="Times New Roman" pitchFamily="18" charset="0"/>
                        </a:rPr>
                        <a:t>H</a:t>
                      </a:r>
                      <a:endParaRPr kumimoji="0" lang="en-US" sz="2000" b="1"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New York" pitchFamily="84" charset="0"/>
                          <a:cs typeface="Times New Roman" pitchFamily="18" charset="0"/>
                        </a:rPr>
                        <a:t>G</a:t>
                      </a:r>
                      <a:endParaRPr kumimoji="0" lang="en-US" sz="2000" b="1"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1"/>
          </p:nvPr>
        </p:nvSpPr>
        <p:spPr/>
        <p:txBody>
          <a:bodyPr/>
          <a:lstStyle/>
          <a:p>
            <a:pPr>
              <a:defRPr/>
            </a:pPr>
            <a:fld id="{3C9BDBAC-825B-4595-9F51-16C6FB7331D7}"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229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b="1" dirty="0" smtClean="0"/>
              <a:t>Types of Security</a:t>
            </a:r>
            <a:br>
              <a:rPr lang="en-US" b="1"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buNone/>
            </a:pPr>
            <a:r>
              <a:rPr lang="en-US" dirty="0" smtClean="0"/>
              <a:t>• </a:t>
            </a:r>
            <a:r>
              <a:rPr lang="en-US" dirty="0"/>
              <a:t>Computer Security</a:t>
            </a:r>
          </a:p>
          <a:p>
            <a:pPr algn="just">
              <a:buNone/>
            </a:pPr>
            <a:r>
              <a:rPr lang="en-US" dirty="0"/>
              <a:t>– generic name for the collection of tools designed to protect data </a:t>
            </a:r>
            <a:r>
              <a:rPr lang="en-US" dirty="0" smtClean="0"/>
              <a:t>and to </a:t>
            </a:r>
            <a:r>
              <a:rPr lang="en-US" dirty="0"/>
              <a:t>thwart hackers</a:t>
            </a:r>
          </a:p>
          <a:p>
            <a:pPr algn="just">
              <a:buNone/>
            </a:pPr>
            <a:r>
              <a:rPr lang="en-US" dirty="0"/>
              <a:t>• Network Security</a:t>
            </a:r>
          </a:p>
          <a:p>
            <a:pPr algn="just">
              <a:buNone/>
            </a:pPr>
            <a:r>
              <a:rPr lang="en-US" dirty="0"/>
              <a:t>– measures to protect data during </a:t>
            </a:r>
            <a:r>
              <a:rPr lang="en-US" dirty="0" smtClean="0"/>
              <a:t>their transmission</a:t>
            </a:r>
            <a:endParaRPr lang="en-US" dirty="0"/>
          </a:p>
          <a:p>
            <a:pPr algn="just">
              <a:buNone/>
            </a:pPr>
            <a:r>
              <a:rPr lang="en-US" dirty="0" smtClean="0"/>
              <a:t>•  </a:t>
            </a:r>
            <a:r>
              <a:rPr lang="en-US" dirty="0"/>
              <a:t>Internet Security</a:t>
            </a:r>
          </a:p>
          <a:p>
            <a:pPr algn="just">
              <a:buNone/>
            </a:pPr>
            <a:r>
              <a:rPr lang="en-US" dirty="0"/>
              <a:t>– measures to protect data during </a:t>
            </a:r>
            <a:r>
              <a:rPr lang="en-US" dirty="0" smtClean="0"/>
              <a:t>their transmission </a:t>
            </a:r>
            <a:r>
              <a:rPr lang="en-US" dirty="0"/>
              <a:t>over a </a:t>
            </a:r>
            <a:r>
              <a:rPr lang="en-US" dirty="0" smtClean="0"/>
              <a:t>collection of </a:t>
            </a:r>
            <a:r>
              <a:rPr lang="en-US" dirty="0"/>
              <a:t>interconnected networks</a:t>
            </a:r>
          </a:p>
        </p:txBody>
      </p:sp>
      <p:sp>
        <p:nvSpPr>
          <p:cNvPr id="6" name="Slide Number Placeholder 5"/>
          <p:cNvSpPr>
            <a:spLocks noGrp="1"/>
          </p:cNvSpPr>
          <p:nvPr>
            <p:ph type="sldNum" sz="quarter" idx="12"/>
          </p:nvPr>
        </p:nvSpPr>
        <p:spPr/>
        <p:txBody>
          <a:bodyPr/>
          <a:lstStyle/>
          <a:p>
            <a:fld id="{0724E449-1AD4-41E2-8CAC-E253F95E612B}"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33400" y="3810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194" name="Rectangle 2"/>
          <p:cNvSpPr>
            <a:spLocks noGrp="1" noChangeArrowheads="1"/>
          </p:cNvSpPr>
          <p:nvPr>
            <p:ph type="title"/>
          </p:nvPr>
        </p:nvSpPr>
        <p:spPr>
          <a:xfrm>
            <a:off x="990600" y="457200"/>
            <a:ext cx="7620000" cy="685800"/>
          </a:xfrm>
        </p:spPr>
        <p:txBody>
          <a:bodyPr>
            <a:normAutofit fontScale="90000"/>
          </a:bodyPr>
          <a:lstStyle/>
          <a:p>
            <a:r>
              <a:rPr lang="en-US" dirty="0" smtClean="0"/>
              <a:t>Mono-alphabetic </a:t>
            </a:r>
            <a:r>
              <a:rPr lang="en-US" dirty="0"/>
              <a:t>Cipher</a:t>
            </a:r>
          </a:p>
        </p:txBody>
      </p:sp>
      <p:sp>
        <p:nvSpPr>
          <p:cNvPr id="520195" name="Rectangle 3"/>
          <p:cNvSpPr>
            <a:spLocks noGrp="1" noChangeArrowheads="1"/>
          </p:cNvSpPr>
          <p:nvPr>
            <p:ph type="body" sz="half" idx="1"/>
          </p:nvPr>
        </p:nvSpPr>
        <p:spPr>
          <a:xfrm>
            <a:off x="228600" y="1371600"/>
            <a:ext cx="8686800" cy="4114800"/>
          </a:xfrm>
          <a:noFill/>
        </p:spPr>
        <p:txBody>
          <a:bodyPr>
            <a:normAutofit/>
          </a:bodyPr>
          <a:lstStyle/>
          <a:p>
            <a:r>
              <a:rPr lang="en-US" sz="2800" dirty="0"/>
              <a:t>One alphabetic character is </a:t>
            </a:r>
            <a:r>
              <a:rPr lang="en-US" sz="2800" dirty="0" smtClean="0"/>
              <a:t>substituted or </a:t>
            </a:r>
            <a:r>
              <a:rPr lang="en-US" sz="2800" dirty="0"/>
              <a:t>another</a:t>
            </a:r>
          </a:p>
          <a:p>
            <a:pPr lvl="1"/>
            <a:r>
              <a:rPr lang="en-US" sz="2400" dirty="0"/>
              <a:t>Caesar </a:t>
            </a:r>
            <a:r>
              <a:rPr lang="en-US" sz="2400" dirty="0" smtClean="0"/>
              <a:t>right-three shift</a:t>
            </a:r>
            <a:r>
              <a:rPr lang="en-US" sz="2400" dirty="0"/>
              <a:t>:</a:t>
            </a:r>
          </a:p>
          <a:p>
            <a:pPr lvl="1"/>
            <a:r>
              <a:rPr lang="en-US" sz="2400" dirty="0" smtClean="0"/>
              <a:t>Or </a:t>
            </a:r>
            <a:r>
              <a:rPr lang="en-US" sz="2400" dirty="0"/>
              <a:t>a more random </a:t>
            </a:r>
            <a:r>
              <a:rPr lang="en-US" sz="2400" dirty="0" smtClean="0"/>
              <a:t> scheme:</a:t>
            </a:r>
          </a:p>
          <a:p>
            <a:pPr lvl="1"/>
            <a:endParaRPr lang="en-US" sz="2400" dirty="0" smtClean="0"/>
          </a:p>
          <a:p>
            <a:pPr lvl="1"/>
            <a:endParaRPr lang="en-US" sz="2400" dirty="0" smtClean="0"/>
          </a:p>
          <a:p>
            <a:pPr lvl="1"/>
            <a:endParaRPr lang="en-US" sz="2400" dirty="0" smtClean="0"/>
          </a:p>
          <a:p>
            <a:pPr lvl="1"/>
            <a:endParaRPr lang="en-US" sz="2400" dirty="0"/>
          </a:p>
          <a:p>
            <a:r>
              <a:rPr lang="en-US" sz="2800" dirty="0" smtClean="0"/>
              <a:t>Subject </a:t>
            </a:r>
            <a:r>
              <a:rPr lang="en-US" sz="2800" dirty="0"/>
              <a:t>to </a:t>
            </a:r>
            <a:r>
              <a:rPr lang="en-US" sz="2800" i="1" dirty="0"/>
              <a:t>frequency analysis</a:t>
            </a:r>
            <a:r>
              <a:rPr lang="en-US" sz="2800" dirty="0"/>
              <a:t> attack</a:t>
            </a:r>
          </a:p>
        </p:txBody>
      </p:sp>
      <p:graphicFrame>
        <p:nvGraphicFramePr>
          <p:cNvPr id="520196" name="Group 4"/>
          <p:cNvGraphicFramePr>
            <a:graphicFrameLocks noGrp="1"/>
          </p:cNvGraphicFramePr>
          <p:nvPr>
            <p:ph sz="quarter" idx="2"/>
          </p:nvPr>
        </p:nvGraphicFramePr>
        <p:xfrm>
          <a:off x="762000" y="3429000"/>
          <a:ext cx="3879850" cy="792480"/>
        </p:xfrm>
        <a:graphic>
          <a:graphicData uri="http://schemas.openxmlformats.org/drawingml/2006/table">
            <a:tbl>
              <a:tblPr/>
              <a:tblGrid>
                <a:gridCol w="323850"/>
                <a:gridCol w="322263"/>
                <a:gridCol w="323850"/>
                <a:gridCol w="323850"/>
                <a:gridCol w="322262"/>
                <a:gridCol w="323850"/>
                <a:gridCol w="323850"/>
                <a:gridCol w="322263"/>
                <a:gridCol w="323850"/>
                <a:gridCol w="323850"/>
                <a:gridCol w="322262"/>
                <a:gridCol w="323850"/>
              </a:tblGrid>
              <a:tr h="3810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A</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B</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D</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F</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G</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H</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I</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J</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Arial"/>
                          <a:cs typeface="Times New Roman" pitchFamily="18" charset="0"/>
                        </a:rPr>
                        <a:t>…</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Z</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D</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F</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G</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H</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I</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J</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K</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L</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M</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Arial"/>
                          <a:cs typeface="Times New Roman" pitchFamily="18" charset="0"/>
                        </a:rPr>
                        <a:t>…</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C</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20237" name="Group 45"/>
          <p:cNvGraphicFramePr>
            <a:graphicFrameLocks noGrp="1"/>
          </p:cNvGraphicFramePr>
          <p:nvPr>
            <p:ph sz="quarter" idx="3"/>
          </p:nvPr>
        </p:nvGraphicFramePr>
        <p:xfrm>
          <a:off x="4800600" y="3352800"/>
          <a:ext cx="3959225" cy="847726"/>
        </p:xfrm>
        <a:graphic>
          <a:graphicData uri="http://schemas.openxmlformats.org/drawingml/2006/table">
            <a:tbl>
              <a:tblPr/>
              <a:tblGrid>
                <a:gridCol w="330200"/>
                <a:gridCol w="330200"/>
                <a:gridCol w="330200"/>
                <a:gridCol w="328613"/>
                <a:gridCol w="330200"/>
                <a:gridCol w="330200"/>
                <a:gridCol w="330200"/>
                <a:gridCol w="330200"/>
                <a:gridCol w="330200"/>
                <a:gridCol w="328612"/>
                <a:gridCol w="330200"/>
                <a:gridCol w="330200"/>
              </a:tblGrid>
              <a:tr h="4238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A</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B</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C</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D</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E</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F</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G</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H</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I</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J</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Arial"/>
                          <a:cs typeface="Times New Roman" pitchFamily="18" charset="0"/>
                        </a:rPr>
                        <a:t>…</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Z</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W</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R</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T</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B</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N</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P</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Q</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U</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Arial"/>
                          <a:cs typeface="Times New Roman" pitchFamily="18" charset="0"/>
                        </a:rPr>
                        <a:t>…</a:t>
                      </a:r>
                      <a:endParaRPr kumimoji="0" lang="en-US" sz="2000" b="0" i="0" u="none" strike="noStrike" cap="none" normalizeH="0" baseline="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X</a:t>
                      </a:r>
                      <a:endParaRPr kumimoji="0" lang="en-US" sz="2000" b="0" i="0" u="none" strike="noStrike" cap="none" normalizeH="0" baseline="0" dirty="0" smtClean="0">
                        <a:ln>
                          <a:noFill/>
                        </a:ln>
                        <a:solidFill>
                          <a:srgbClr val="222222"/>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Slide Number Placeholder 6"/>
          <p:cNvSpPr>
            <a:spLocks noGrp="1"/>
          </p:cNvSpPr>
          <p:nvPr>
            <p:ph type="sldNum" sz="quarter" idx="11"/>
          </p:nvPr>
        </p:nvSpPr>
        <p:spPr/>
        <p:txBody>
          <a:bodyPr/>
          <a:lstStyle/>
          <a:p>
            <a:pPr>
              <a:defRPr/>
            </a:pPr>
            <a:fld id="{F626DA6D-CC45-4648-A08C-70A1A6EFCFB7}"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04800" y="381000"/>
            <a:ext cx="8305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266" name="Rectangle 2"/>
          <p:cNvSpPr>
            <a:spLocks noGrp="1" noChangeArrowheads="1"/>
          </p:cNvSpPr>
          <p:nvPr>
            <p:ph type="title"/>
          </p:nvPr>
        </p:nvSpPr>
        <p:spPr>
          <a:xfrm>
            <a:off x="685800" y="609600"/>
            <a:ext cx="7924800" cy="533400"/>
          </a:xfrm>
        </p:spPr>
        <p:txBody>
          <a:bodyPr>
            <a:normAutofit fontScale="90000"/>
          </a:bodyPr>
          <a:lstStyle/>
          <a:p>
            <a:r>
              <a:rPr lang="en-US" dirty="0"/>
              <a:t>Running-key Cipher</a:t>
            </a:r>
          </a:p>
        </p:txBody>
      </p:sp>
      <p:sp>
        <p:nvSpPr>
          <p:cNvPr id="523267" name="Rectangle 3"/>
          <p:cNvSpPr>
            <a:spLocks noGrp="1" noChangeArrowheads="1"/>
          </p:cNvSpPr>
          <p:nvPr>
            <p:ph type="body" sz="half" idx="1"/>
          </p:nvPr>
        </p:nvSpPr>
        <p:spPr>
          <a:xfrm>
            <a:off x="533400" y="1371601"/>
            <a:ext cx="8229600" cy="1828800"/>
          </a:xfrm>
        </p:spPr>
        <p:txBody>
          <a:bodyPr/>
          <a:lstStyle/>
          <a:p>
            <a:r>
              <a:rPr lang="en-US" sz="2400" dirty="0"/>
              <a:t>Plaintext letters converted to numeric (A=0, B=1, etc.)</a:t>
            </a:r>
          </a:p>
          <a:p>
            <a:r>
              <a:rPr lang="en-US" sz="2400" dirty="0"/>
              <a:t>Plaintext values “added” to key values giving </a:t>
            </a:r>
            <a:r>
              <a:rPr lang="en-US" sz="2400" dirty="0" err="1" smtClean="0"/>
              <a:t>ciphertext</a:t>
            </a:r>
            <a:endParaRPr lang="en-US" sz="2400" dirty="0" smtClean="0"/>
          </a:p>
          <a:p>
            <a:r>
              <a:rPr lang="en-US" sz="2400" dirty="0" smtClean="0"/>
              <a:t>Modulo arithmetic is used to keep results in range 0-26</a:t>
            </a:r>
          </a:p>
          <a:p>
            <a:pPr lvl="1"/>
            <a:r>
              <a:rPr lang="en-US" sz="2000" dirty="0" smtClean="0"/>
              <a:t>Add 26 if results &lt; 0; subtract 26 if results &gt; 26</a:t>
            </a:r>
          </a:p>
          <a:p>
            <a:endParaRPr lang="en-US" sz="2800" dirty="0"/>
          </a:p>
        </p:txBody>
      </p:sp>
      <p:graphicFrame>
        <p:nvGraphicFramePr>
          <p:cNvPr id="4" name="Group 4"/>
          <p:cNvGraphicFramePr>
            <a:graphicFrameLocks noGrp="1"/>
          </p:cNvGraphicFramePr>
          <p:nvPr>
            <p:ph sz="half" idx="2"/>
          </p:nvPr>
        </p:nvGraphicFramePr>
        <p:xfrm>
          <a:off x="457200" y="3703320"/>
          <a:ext cx="8053388" cy="2011680"/>
        </p:xfrm>
        <a:graphic>
          <a:graphicData uri="http://schemas.openxmlformats.org/drawingml/2006/table">
            <a:tbl>
              <a:tblPr/>
              <a:tblGrid>
                <a:gridCol w="1368425"/>
                <a:gridCol w="420688"/>
                <a:gridCol w="414337"/>
                <a:gridCol w="420688"/>
                <a:gridCol w="417512"/>
                <a:gridCol w="419100"/>
                <a:gridCol w="415925"/>
                <a:gridCol w="415925"/>
                <a:gridCol w="420688"/>
                <a:gridCol w="414337"/>
                <a:gridCol w="419100"/>
                <a:gridCol w="419100"/>
                <a:gridCol w="419100"/>
                <a:gridCol w="417513"/>
                <a:gridCol w="419100"/>
                <a:gridCol w="415925"/>
                <a:gridCol w="415925"/>
              </a:tblGrid>
              <a:tr h="268288">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22222"/>
                          </a:solidFill>
                          <a:effectLst/>
                          <a:latin typeface="New York" pitchFamily="84" charset="0"/>
                          <a:cs typeface="Times New Roman" pitchFamily="18" charset="0"/>
                        </a:rPr>
                        <a:t>Plaintext</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A</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T</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T</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A</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K</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A</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T</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O</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N</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V</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I</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A</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N</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S</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R</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T</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S</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R</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T</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S</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R</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22222"/>
                          </a:solidFill>
                          <a:effectLst/>
                          <a:latin typeface="New York" pitchFamily="84" charset="0"/>
                          <a:cs typeface="Times New Roman" pitchFamily="18" charset="0"/>
                        </a:rPr>
                        <a:t>Plaintext</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19</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19</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10</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19</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21</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17</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19</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17</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19</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17</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22222"/>
                          </a:solidFill>
                          <a:effectLst/>
                          <a:latin typeface="New York" pitchFamily="84" charset="0"/>
                          <a:cs typeface="Times New Roman" pitchFamily="18" charset="0"/>
                        </a:rPr>
                        <a:t>Sum</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21</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17</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6</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18</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16</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7</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23</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11</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12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2</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4</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222222"/>
                          </a:solidFill>
                          <a:effectLst/>
                          <a:latin typeface="New York" pitchFamily="84" charset="0"/>
                          <a:cs typeface="Times New Roman" pitchFamily="18" charset="0"/>
                        </a:rPr>
                        <a:t>Ciphertext</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S</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X</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V</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R</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G</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D</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S</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X</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Q</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H</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X</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L</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M</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22222"/>
                          </a:solidFill>
                          <a:effectLst/>
                          <a:latin typeface="New York" pitchFamily="84" charset="0"/>
                          <a:cs typeface="Times New Roman" pitchFamily="18" charset="0"/>
                        </a:rPr>
                        <a:t>C</a:t>
                      </a:r>
                      <a:endParaRPr kumimoji="0" lang="en-US" sz="32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22222"/>
                          </a:solidFill>
                          <a:effectLst/>
                          <a:latin typeface="New York" pitchFamily="84" charset="0"/>
                          <a:cs typeface="Times New Roman" pitchFamily="18" charset="0"/>
                        </a:rPr>
                        <a:t>E</a:t>
                      </a:r>
                      <a:endParaRPr kumimoji="0" lang="en-US" sz="32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1"/>
          </p:nvPr>
        </p:nvSpPr>
        <p:spPr/>
        <p:txBody>
          <a:bodyPr/>
          <a:lstStyle/>
          <a:p>
            <a:pPr>
              <a:defRPr/>
            </a:pPr>
            <a:fld id="{3C9BDBAC-825B-4595-9F51-16C6FB7331D7}"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457200"/>
            <a:ext cx="8001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434" name="Rectangle 2"/>
          <p:cNvSpPr>
            <a:spLocks noGrp="1" noChangeArrowheads="1"/>
          </p:cNvSpPr>
          <p:nvPr>
            <p:ph type="title"/>
          </p:nvPr>
        </p:nvSpPr>
        <p:spPr/>
        <p:txBody>
          <a:bodyPr/>
          <a:lstStyle/>
          <a:p>
            <a:r>
              <a:rPr lang="en-US" dirty="0"/>
              <a:t>Types of Encryption</a:t>
            </a:r>
          </a:p>
        </p:txBody>
      </p:sp>
      <p:sp>
        <p:nvSpPr>
          <p:cNvPr id="402435" name="Rectangle 3"/>
          <p:cNvSpPr>
            <a:spLocks noGrp="1" noChangeArrowheads="1"/>
          </p:cNvSpPr>
          <p:nvPr>
            <p:ph type="body" idx="1"/>
          </p:nvPr>
        </p:nvSpPr>
        <p:spPr/>
        <p:txBody>
          <a:bodyPr/>
          <a:lstStyle/>
          <a:p>
            <a:r>
              <a:rPr lang="en-US"/>
              <a:t>Block cipher</a:t>
            </a:r>
          </a:p>
          <a:p>
            <a:pPr lvl="1"/>
            <a:r>
              <a:rPr lang="en-US"/>
              <a:t>Encrypts blocks of data, often 128 bits</a:t>
            </a:r>
          </a:p>
          <a:p>
            <a:r>
              <a:rPr lang="en-US"/>
              <a:t>Stream cipher</a:t>
            </a:r>
          </a:p>
          <a:p>
            <a:pPr lvl="1"/>
            <a:r>
              <a:rPr lang="en-US"/>
              <a:t>Operates on a continuous stream of data</a:t>
            </a:r>
          </a:p>
        </p:txBody>
      </p:sp>
      <p:sp>
        <p:nvSpPr>
          <p:cNvPr id="5" name="Slide Number Placeholder 4"/>
          <p:cNvSpPr>
            <a:spLocks noGrp="1"/>
          </p:cNvSpPr>
          <p:nvPr>
            <p:ph type="sldNum" sz="quarter" idx="12"/>
          </p:nvPr>
        </p:nvSpPr>
        <p:spPr/>
        <p:txBody>
          <a:bodyPr/>
          <a:lstStyle/>
          <a:p>
            <a:fld id="{0724E449-1AD4-41E2-8CAC-E253F95E61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457200"/>
            <a:ext cx="8229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338" name="Rectangle 2"/>
          <p:cNvSpPr>
            <a:spLocks noGrp="1" noChangeArrowheads="1"/>
          </p:cNvSpPr>
          <p:nvPr>
            <p:ph type="title"/>
          </p:nvPr>
        </p:nvSpPr>
        <p:spPr>
          <a:xfrm>
            <a:off x="457200" y="457200"/>
            <a:ext cx="8229600" cy="762000"/>
          </a:xfrm>
        </p:spPr>
        <p:txBody>
          <a:bodyPr/>
          <a:lstStyle/>
          <a:p>
            <a:r>
              <a:rPr lang="en-US" dirty="0"/>
              <a:t>Block Ciphers</a:t>
            </a:r>
          </a:p>
        </p:txBody>
      </p:sp>
      <p:sp>
        <p:nvSpPr>
          <p:cNvPr id="526339" name="Rectangle 3"/>
          <p:cNvSpPr>
            <a:spLocks noGrp="1" noChangeArrowheads="1"/>
          </p:cNvSpPr>
          <p:nvPr>
            <p:ph type="body" idx="1"/>
          </p:nvPr>
        </p:nvSpPr>
        <p:spPr>
          <a:xfrm>
            <a:off x="457200" y="1600200"/>
            <a:ext cx="8305800" cy="4525963"/>
          </a:xfrm>
        </p:spPr>
        <p:txBody>
          <a:bodyPr/>
          <a:lstStyle/>
          <a:p>
            <a:r>
              <a:rPr lang="en-US" sz="2800" dirty="0"/>
              <a:t>Encrypt and decrypt a block of data </a:t>
            </a:r>
            <a:r>
              <a:rPr lang="en-US" sz="2800" dirty="0" smtClean="0"/>
              <a:t>at </a:t>
            </a:r>
            <a:r>
              <a:rPr lang="en-US" sz="2800" dirty="0"/>
              <a:t>a time</a:t>
            </a:r>
          </a:p>
          <a:p>
            <a:pPr lvl="1"/>
            <a:r>
              <a:rPr lang="en-US" sz="2400" dirty="0"/>
              <a:t>Typically 128 bits</a:t>
            </a:r>
          </a:p>
          <a:p>
            <a:r>
              <a:rPr lang="en-US" sz="2800" dirty="0"/>
              <a:t>Typical uses for block ciphers</a:t>
            </a:r>
          </a:p>
          <a:p>
            <a:pPr lvl="1"/>
            <a:r>
              <a:rPr lang="en-US" sz="2400" dirty="0"/>
              <a:t>Files, e-mail messages, text communications, web</a:t>
            </a:r>
          </a:p>
          <a:p>
            <a:r>
              <a:rPr lang="en-US" sz="2800" dirty="0"/>
              <a:t>Well known encryption algorithms</a:t>
            </a:r>
          </a:p>
          <a:p>
            <a:pPr lvl="1"/>
            <a:r>
              <a:rPr lang="en-US" sz="2400" dirty="0"/>
              <a:t>DES, 3DES, AES, CAST,  </a:t>
            </a:r>
            <a:r>
              <a:rPr lang="en-US" sz="2400" dirty="0" err="1"/>
              <a:t>Twofish</a:t>
            </a:r>
            <a:r>
              <a:rPr lang="en-US" sz="2400" dirty="0"/>
              <a:t>, Blowfish, Serpent</a:t>
            </a:r>
          </a:p>
          <a:p>
            <a:pPr lvl="1"/>
            <a:endParaRPr lang="en-US" dirty="0"/>
          </a:p>
        </p:txBody>
      </p:sp>
      <p:sp>
        <p:nvSpPr>
          <p:cNvPr id="5" name="Slide Number Placeholder 4"/>
          <p:cNvSpPr>
            <a:spLocks noGrp="1"/>
          </p:cNvSpPr>
          <p:nvPr>
            <p:ph type="sldNum" sz="quarter" idx="12"/>
          </p:nvPr>
        </p:nvSpPr>
        <p:spPr/>
        <p:txBody>
          <a:bodyPr/>
          <a:lstStyle/>
          <a:p>
            <a:fld id="{0724E449-1AD4-41E2-8CAC-E253F95E61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533400" y="304800"/>
            <a:ext cx="8077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530" name="Rectangle 2"/>
          <p:cNvSpPr>
            <a:spLocks noGrp="1" noChangeArrowheads="1"/>
          </p:cNvSpPr>
          <p:nvPr>
            <p:ph type="title"/>
          </p:nvPr>
        </p:nvSpPr>
        <p:spPr/>
        <p:txBody>
          <a:bodyPr/>
          <a:lstStyle/>
          <a:p>
            <a:r>
              <a:rPr lang="en-US" dirty="0"/>
              <a:t>Stream Ciphers</a:t>
            </a:r>
          </a:p>
        </p:txBody>
      </p:sp>
      <p:sp>
        <p:nvSpPr>
          <p:cNvPr id="534531" name="Rectangle 3"/>
          <p:cNvSpPr>
            <a:spLocks noGrp="1" noChangeArrowheads="1"/>
          </p:cNvSpPr>
          <p:nvPr>
            <p:ph type="body" idx="1"/>
          </p:nvPr>
        </p:nvSpPr>
        <p:spPr>
          <a:xfrm>
            <a:off x="457200" y="1219200"/>
            <a:ext cx="8229600" cy="1676400"/>
          </a:xfrm>
        </p:spPr>
        <p:txBody>
          <a:bodyPr/>
          <a:lstStyle/>
          <a:p>
            <a:pPr>
              <a:lnSpc>
                <a:spcPct val="90000"/>
              </a:lnSpc>
            </a:pPr>
            <a:r>
              <a:rPr lang="en-US" sz="2400" dirty="0"/>
              <a:t>Used to encrypt a continuous stream </a:t>
            </a:r>
            <a:br>
              <a:rPr lang="en-US" sz="2400" dirty="0"/>
            </a:br>
            <a:r>
              <a:rPr lang="en-US" sz="2400" dirty="0"/>
              <a:t>of data, such as an audio or video transmission</a:t>
            </a:r>
          </a:p>
          <a:p>
            <a:pPr lvl="1">
              <a:lnSpc>
                <a:spcPct val="90000"/>
              </a:lnSpc>
            </a:pPr>
            <a:r>
              <a:rPr lang="en-US" sz="2000" dirty="0"/>
              <a:t>A stream cipher is a substitution cipher that typically uses an exclusive-or (XOR) operation that can be performed very quickly by a computer</a:t>
            </a:r>
            <a:r>
              <a:rPr lang="en-US" sz="2000" dirty="0" smtClean="0"/>
              <a:t>.</a:t>
            </a:r>
            <a:endParaRPr lang="en-US" sz="2000" dirty="0"/>
          </a:p>
        </p:txBody>
      </p:sp>
      <p:sp>
        <p:nvSpPr>
          <p:cNvPr id="4" name="Rectangle 3"/>
          <p:cNvSpPr txBox="1">
            <a:spLocks noChangeArrowheads="1"/>
          </p:cNvSpPr>
          <p:nvPr/>
        </p:nvSpPr>
        <p:spPr bwMode="auto">
          <a:xfrm>
            <a:off x="1905000" y="6019800"/>
            <a:ext cx="5410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
                <a:schemeClr val="tx2"/>
              </a:buClr>
              <a:buSzTx/>
              <a:tabLst/>
              <a:defRPr/>
            </a:pPr>
            <a:r>
              <a:rPr lang="en-US" kern="0" dirty="0" smtClean="0"/>
              <a:t>Decryption: simple XOR with the same key</a:t>
            </a:r>
            <a:endParaRPr lang="en-US" kern="0" dirty="0"/>
          </a:p>
        </p:txBody>
      </p:sp>
      <p:graphicFrame>
        <p:nvGraphicFramePr>
          <p:cNvPr id="5" name="Group 4"/>
          <p:cNvGraphicFramePr>
            <a:graphicFrameLocks/>
          </p:cNvGraphicFramePr>
          <p:nvPr/>
        </p:nvGraphicFramePr>
        <p:xfrm>
          <a:off x="304800" y="3002280"/>
          <a:ext cx="8166100" cy="1188720"/>
        </p:xfrm>
        <a:graphic>
          <a:graphicData uri="http://schemas.openxmlformats.org/drawingml/2006/table">
            <a:tbl>
              <a:tblPr/>
              <a:tblGrid>
                <a:gridCol w="1646238"/>
                <a:gridCol w="407987"/>
                <a:gridCol w="407988"/>
                <a:gridCol w="406400"/>
                <a:gridCol w="407987"/>
                <a:gridCol w="407988"/>
                <a:gridCol w="406400"/>
                <a:gridCol w="407987"/>
                <a:gridCol w="407988"/>
                <a:gridCol w="406400"/>
                <a:gridCol w="407987"/>
                <a:gridCol w="407988"/>
                <a:gridCol w="406400"/>
                <a:gridCol w="407987"/>
                <a:gridCol w="407988"/>
                <a:gridCol w="406400"/>
                <a:gridCol w="407987"/>
              </a:tblGrid>
              <a:tr h="37465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Plaintext</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Ciphertext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78"/>
          <p:cNvGraphicFramePr>
            <a:graphicFrameLocks/>
          </p:cNvGraphicFramePr>
          <p:nvPr/>
        </p:nvGraphicFramePr>
        <p:xfrm>
          <a:off x="228600" y="4648200"/>
          <a:ext cx="8421688" cy="1214755"/>
        </p:xfrm>
        <a:graphic>
          <a:graphicData uri="http://schemas.openxmlformats.org/drawingml/2006/table">
            <a:tbl>
              <a:tblPr/>
              <a:tblGrid>
                <a:gridCol w="1646238"/>
                <a:gridCol w="423862"/>
                <a:gridCol w="423863"/>
                <a:gridCol w="422275"/>
                <a:gridCol w="423862"/>
                <a:gridCol w="423863"/>
                <a:gridCol w="422275"/>
                <a:gridCol w="423862"/>
                <a:gridCol w="423863"/>
                <a:gridCol w="423862"/>
                <a:gridCol w="423863"/>
                <a:gridCol w="423862"/>
                <a:gridCol w="422275"/>
                <a:gridCol w="423863"/>
                <a:gridCol w="423862"/>
                <a:gridCol w="422275"/>
                <a:gridCol w="423863"/>
              </a:tblGrid>
              <a:tr h="422275">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222222"/>
                          </a:solidFill>
                          <a:effectLst/>
                          <a:latin typeface="New York" pitchFamily="84" charset="0"/>
                          <a:cs typeface="Times New Roman" pitchFamily="18" charset="0"/>
                        </a:rPr>
                        <a:t>Ciphertext</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Plaintext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dirty="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2514600" y="4278868"/>
            <a:ext cx="4967456" cy="369332"/>
          </a:xfrm>
          <a:prstGeom prst="rect">
            <a:avLst/>
          </a:prstGeom>
          <a:noFill/>
        </p:spPr>
        <p:txBody>
          <a:bodyPr wrap="square" rtlCol="0">
            <a:spAutoFit/>
          </a:bodyPr>
          <a:lstStyle/>
          <a:p>
            <a:pPr lvl="0"/>
            <a:r>
              <a:rPr lang="en-US" kern="0" dirty="0" smtClean="0"/>
              <a:t>Encryption: simple XOR with key</a:t>
            </a:r>
            <a:endParaRPr lang="en-US" dirty="0"/>
          </a:p>
        </p:txBody>
      </p:sp>
      <p:sp>
        <p:nvSpPr>
          <p:cNvPr id="9" name="Slide Number Placeholder 8"/>
          <p:cNvSpPr>
            <a:spLocks noGrp="1"/>
          </p:cNvSpPr>
          <p:nvPr>
            <p:ph type="sldNum" sz="quarter" idx="12"/>
          </p:nvPr>
        </p:nvSpPr>
        <p:spPr/>
        <p:txBody>
          <a:bodyPr/>
          <a:lstStyle/>
          <a:p>
            <a:fld id="{0724E449-1AD4-41E2-8CAC-E253F95E61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457200"/>
            <a:ext cx="8001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554" name="Rectangle 2"/>
          <p:cNvSpPr>
            <a:spLocks noGrp="1" noChangeArrowheads="1"/>
          </p:cNvSpPr>
          <p:nvPr>
            <p:ph type="title"/>
          </p:nvPr>
        </p:nvSpPr>
        <p:spPr/>
        <p:txBody>
          <a:bodyPr/>
          <a:lstStyle/>
          <a:p>
            <a:r>
              <a:rPr lang="en-US" dirty="0"/>
              <a:t>Stream Ciphers (cont.)</a:t>
            </a:r>
          </a:p>
        </p:txBody>
      </p:sp>
      <p:sp>
        <p:nvSpPr>
          <p:cNvPr id="535555" name="Rectangle 3"/>
          <p:cNvSpPr>
            <a:spLocks noGrp="1" noChangeArrowheads="1"/>
          </p:cNvSpPr>
          <p:nvPr>
            <p:ph type="body" sz="half" idx="1"/>
          </p:nvPr>
        </p:nvSpPr>
        <p:spPr>
          <a:xfrm>
            <a:off x="533400" y="1676400"/>
            <a:ext cx="7602538" cy="4572000"/>
          </a:xfrm>
        </p:spPr>
        <p:txBody>
          <a:bodyPr/>
          <a:lstStyle/>
          <a:p>
            <a:r>
              <a:rPr lang="en-US" sz="2800" dirty="0"/>
              <a:t>Encryption: simple XOR with key:</a:t>
            </a:r>
          </a:p>
          <a:p>
            <a:endParaRPr lang="en-US" sz="2800" dirty="0"/>
          </a:p>
          <a:p>
            <a:endParaRPr lang="en-US" sz="2800" dirty="0"/>
          </a:p>
          <a:p>
            <a:endParaRPr lang="en-US" sz="2800" dirty="0"/>
          </a:p>
          <a:p>
            <a:r>
              <a:rPr lang="en-US" sz="2800" dirty="0"/>
              <a:t>Decryption: simple XOR with the same key:</a:t>
            </a:r>
          </a:p>
        </p:txBody>
      </p:sp>
      <p:graphicFrame>
        <p:nvGraphicFramePr>
          <p:cNvPr id="535556" name="Group 4"/>
          <p:cNvGraphicFramePr>
            <a:graphicFrameLocks noGrp="1"/>
          </p:cNvGraphicFramePr>
          <p:nvPr>
            <p:ph idx="4294967295"/>
          </p:nvPr>
        </p:nvGraphicFramePr>
        <p:xfrm>
          <a:off x="304800" y="2438400"/>
          <a:ext cx="8166100" cy="1188720"/>
        </p:xfrm>
        <a:graphic>
          <a:graphicData uri="http://schemas.openxmlformats.org/drawingml/2006/table">
            <a:tbl>
              <a:tblPr/>
              <a:tblGrid>
                <a:gridCol w="1646238"/>
                <a:gridCol w="407987"/>
                <a:gridCol w="407988"/>
                <a:gridCol w="406400"/>
                <a:gridCol w="407987"/>
                <a:gridCol w="407988"/>
                <a:gridCol w="406400"/>
                <a:gridCol w="407987"/>
                <a:gridCol w="407988"/>
                <a:gridCol w="406400"/>
                <a:gridCol w="407987"/>
                <a:gridCol w="407988"/>
                <a:gridCol w="406400"/>
                <a:gridCol w="407987"/>
                <a:gridCol w="407988"/>
                <a:gridCol w="406400"/>
                <a:gridCol w="407987"/>
              </a:tblGrid>
              <a:tr h="37465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Plaintext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Ciphertext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35630" name="Group 78"/>
          <p:cNvGraphicFramePr>
            <a:graphicFrameLocks noGrp="1"/>
          </p:cNvGraphicFramePr>
          <p:nvPr>
            <p:ph sz="half" idx="2"/>
          </p:nvPr>
        </p:nvGraphicFramePr>
        <p:xfrm>
          <a:off x="228600" y="4648200"/>
          <a:ext cx="8421688" cy="1214755"/>
        </p:xfrm>
        <a:graphic>
          <a:graphicData uri="http://schemas.openxmlformats.org/drawingml/2006/table">
            <a:tbl>
              <a:tblPr/>
              <a:tblGrid>
                <a:gridCol w="1646238"/>
                <a:gridCol w="423862"/>
                <a:gridCol w="423863"/>
                <a:gridCol w="422275"/>
                <a:gridCol w="423862"/>
                <a:gridCol w="423863"/>
                <a:gridCol w="422275"/>
                <a:gridCol w="423862"/>
                <a:gridCol w="423863"/>
                <a:gridCol w="423862"/>
                <a:gridCol w="423863"/>
                <a:gridCol w="423862"/>
                <a:gridCol w="422275"/>
                <a:gridCol w="423863"/>
                <a:gridCol w="423862"/>
                <a:gridCol w="422275"/>
                <a:gridCol w="423863"/>
              </a:tblGrid>
              <a:tr h="422275">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Ciphertext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Key</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Plaintext</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1</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22222"/>
                          </a:solidFill>
                          <a:effectLst/>
                          <a:latin typeface="New York" pitchFamily="84" charset="0"/>
                          <a:cs typeface="Times New Roman" pitchFamily="18" charset="0"/>
                        </a:rPr>
                        <a:t>0</a:t>
                      </a:r>
                      <a:endParaRPr kumimoji="0" lang="en-US" sz="2000" b="0" i="0" u="none" strike="noStrike" cap="none" normalizeH="0" baseline="0" smtClean="0">
                        <a:ln>
                          <a:noFill/>
                        </a:ln>
                        <a:solidFill>
                          <a:srgbClr val="222222"/>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Slide Number Placeholder 6"/>
          <p:cNvSpPr>
            <a:spLocks noGrp="1"/>
          </p:cNvSpPr>
          <p:nvPr>
            <p:ph type="sldNum" sz="quarter" idx="11"/>
          </p:nvPr>
        </p:nvSpPr>
        <p:spPr/>
        <p:txBody>
          <a:bodyPr/>
          <a:lstStyle/>
          <a:p>
            <a:pPr>
              <a:defRPr/>
            </a:pPr>
            <a:fld id="{3C9BDBAC-825B-4595-9F51-16C6FB7331D7}"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381000"/>
            <a:ext cx="8001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458" name="Rectangle 2"/>
          <p:cNvSpPr>
            <a:spLocks noGrp="1" noChangeArrowheads="1"/>
          </p:cNvSpPr>
          <p:nvPr>
            <p:ph type="title"/>
          </p:nvPr>
        </p:nvSpPr>
        <p:spPr/>
        <p:txBody>
          <a:bodyPr/>
          <a:lstStyle/>
          <a:p>
            <a:pPr>
              <a:lnSpc>
                <a:spcPct val="90000"/>
              </a:lnSpc>
            </a:pPr>
            <a:r>
              <a:rPr lang="en-US" dirty="0" smtClean="0"/>
              <a:t>Symmetric key</a:t>
            </a:r>
            <a:endParaRPr lang="en-US" dirty="0"/>
          </a:p>
        </p:txBody>
      </p:sp>
      <p:sp>
        <p:nvSpPr>
          <p:cNvPr id="403459" name="Rectangle 3"/>
          <p:cNvSpPr>
            <a:spLocks noGrp="1" noChangeArrowheads="1"/>
          </p:cNvSpPr>
          <p:nvPr>
            <p:ph type="body" idx="1"/>
          </p:nvPr>
        </p:nvSpPr>
        <p:spPr>
          <a:xfrm>
            <a:off x="228600" y="1447800"/>
            <a:ext cx="8305800" cy="1828800"/>
          </a:xfrm>
        </p:spPr>
        <p:txBody>
          <a:bodyPr>
            <a:normAutofit/>
          </a:bodyPr>
          <a:lstStyle/>
          <a:p>
            <a:pPr lvl="1">
              <a:lnSpc>
                <a:spcPct val="90000"/>
              </a:lnSpc>
              <a:buFont typeface="Wingdings" pitchFamily="2" charset="2"/>
              <a:buChar char="v"/>
            </a:pPr>
            <a:r>
              <a:rPr lang="en-US" dirty="0" smtClean="0"/>
              <a:t>A </a:t>
            </a:r>
            <a:r>
              <a:rPr lang="en-US" dirty="0"/>
              <a:t>common secret that all parties must know</a:t>
            </a:r>
          </a:p>
          <a:p>
            <a:pPr lvl="1">
              <a:lnSpc>
                <a:spcPct val="90000"/>
              </a:lnSpc>
              <a:buFont typeface="Wingdings" pitchFamily="2" charset="2"/>
              <a:buChar char="v"/>
            </a:pPr>
            <a:r>
              <a:rPr lang="en-US" dirty="0"/>
              <a:t>Difficult to distribute key securely</a:t>
            </a:r>
          </a:p>
          <a:p>
            <a:pPr lvl="1">
              <a:lnSpc>
                <a:spcPct val="90000"/>
              </a:lnSpc>
              <a:buFont typeface="Wingdings" pitchFamily="2" charset="2"/>
              <a:buChar char="v"/>
            </a:pPr>
            <a:r>
              <a:rPr lang="en-US" dirty="0"/>
              <a:t>Used by DES, 3DES, AES, </a:t>
            </a:r>
            <a:r>
              <a:rPr lang="en-US" dirty="0" err="1"/>
              <a:t>Twofish</a:t>
            </a:r>
            <a:r>
              <a:rPr lang="en-US" dirty="0"/>
              <a:t>, Blowfish, IDEA, </a:t>
            </a:r>
            <a:r>
              <a:rPr lang="en-US" dirty="0" smtClean="0"/>
              <a:t>RC5</a:t>
            </a:r>
            <a:endParaRPr lang="en-US" dirty="0"/>
          </a:p>
        </p:txBody>
      </p:sp>
      <p:graphicFrame>
        <p:nvGraphicFramePr>
          <p:cNvPr id="205826" name="Object 2"/>
          <p:cNvGraphicFramePr>
            <a:graphicFrameLocks noChangeAspect="1"/>
          </p:cNvGraphicFramePr>
          <p:nvPr/>
        </p:nvGraphicFramePr>
        <p:xfrm>
          <a:off x="530225" y="3200400"/>
          <a:ext cx="7778750" cy="2451100"/>
        </p:xfrm>
        <a:graphic>
          <a:graphicData uri="http://schemas.openxmlformats.org/presentationml/2006/ole">
            <mc:AlternateContent xmlns:mc="http://schemas.openxmlformats.org/markup-compatibility/2006">
              <mc:Choice xmlns:v="urn:schemas-microsoft-com:vml" Requires="v">
                <p:oleObj spid="_x0000_s1036" name="Document" r:id="rId3" imgW="4471649" imgH="1413223" progId="Word.Document.8">
                  <p:embed/>
                </p:oleObj>
              </mc:Choice>
              <mc:Fallback>
                <p:oleObj name="Document" r:id="rId3" imgW="4471649" imgH="141322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25" y="3200400"/>
                        <a:ext cx="7778750" cy="245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3048000" y="5791200"/>
            <a:ext cx="3121367" cy="369332"/>
          </a:xfrm>
          <a:prstGeom prst="rect">
            <a:avLst/>
          </a:prstGeom>
          <a:noFill/>
        </p:spPr>
        <p:txBody>
          <a:bodyPr wrap="none" rtlCol="0">
            <a:spAutoFit/>
          </a:bodyPr>
          <a:lstStyle/>
          <a:p>
            <a:r>
              <a:rPr lang="en-US" dirty="0" smtClean="0"/>
              <a:t>Fig. Symmetric cryptography</a:t>
            </a:r>
            <a:endParaRPr lang="en-US" dirty="0"/>
          </a:p>
        </p:txBody>
      </p:sp>
      <p:sp>
        <p:nvSpPr>
          <p:cNvPr id="7" name="Slide Number Placeholder 6"/>
          <p:cNvSpPr>
            <a:spLocks noGrp="1"/>
          </p:cNvSpPr>
          <p:nvPr>
            <p:ph type="sldNum" sz="quarter" idx="12"/>
          </p:nvPr>
        </p:nvSpPr>
        <p:spPr/>
        <p:txBody>
          <a:bodyPr/>
          <a:lstStyle/>
          <a:p>
            <a:fld id="{0724E449-1AD4-41E2-8CAC-E253F95E61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5800" y="381000"/>
            <a:ext cx="8001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Rectangle 6"/>
          <p:cNvSpPr txBox="1">
            <a:spLocks noGrp="1" noChangeArrowheads="1"/>
          </p:cNvSpPr>
          <p:nvPr/>
        </p:nvSpPr>
        <p:spPr bwMode="auto">
          <a:xfrm>
            <a:off x="8305800" y="6400800"/>
            <a:ext cx="625475" cy="457200"/>
          </a:xfrm>
          <a:prstGeom prst="rect">
            <a:avLst/>
          </a:prstGeom>
          <a:noFill/>
          <a:ln w="9525">
            <a:noFill/>
            <a:miter lim="800000"/>
            <a:headEnd/>
            <a:tailEnd/>
          </a:ln>
        </p:spPr>
        <p:txBody>
          <a:bodyPr/>
          <a:lstStyle/>
          <a:p>
            <a:pPr algn="r" eaLnBrk="0" hangingPunct="0"/>
            <a:fld id="{E1795A33-1452-4E7B-95E9-4A177C47C27E}" type="slidenum">
              <a:rPr lang="en-US" sz="1400">
                <a:latin typeface="Times New Roman" pitchFamily="18" charset="0"/>
              </a:rPr>
              <a:pPr algn="r" eaLnBrk="0" hangingPunct="0"/>
              <a:t>27</a:t>
            </a:fld>
            <a:endParaRPr lang="en-US" sz="1400">
              <a:latin typeface="Times New Roman" pitchFamily="18" charset="0"/>
            </a:endParaRPr>
          </a:p>
        </p:txBody>
      </p:sp>
      <p:sp>
        <p:nvSpPr>
          <p:cNvPr id="18435" name="Rectangle 2"/>
          <p:cNvSpPr>
            <a:spLocks noGrp="1" noChangeArrowheads="1"/>
          </p:cNvSpPr>
          <p:nvPr>
            <p:ph type="title" idx="4294967295"/>
          </p:nvPr>
        </p:nvSpPr>
        <p:spPr/>
        <p:txBody>
          <a:bodyPr/>
          <a:lstStyle/>
          <a:p>
            <a:r>
              <a:rPr lang="en-US" dirty="0"/>
              <a:t>Symmetric Cipher Model</a:t>
            </a:r>
            <a:endParaRPr lang="en-AU" dirty="0"/>
          </a:p>
        </p:txBody>
      </p:sp>
      <p:pic>
        <p:nvPicPr>
          <p:cNvPr id="18436" name="Picture 3"/>
          <p:cNvPicPr>
            <a:picLocks noGrp="1" noChangeAspect="1" noChangeArrowheads="1"/>
          </p:cNvPicPr>
          <p:nvPr>
            <p:ph type="body" idx="4294967295"/>
          </p:nvPr>
        </p:nvPicPr>
        <p:blipFill>
          <a:blip r:embed="rId3" cstate="print"/>
          <a:srcRect/>
          <a:stretch>
            <a:fillRect/>
          </a:stretch>
        </p:blipFill>
        <p:spPr>
          <a:noFill/>
        </p:spPr>
      </p:pic>
      <p:sp>
        <p:nvSpPr>
          <p:cNvPr id="6" name="Slide Number Placeholder 5"/>
          <p:cNvSpPr>
            <a:spLocks noGrp="1"/>
          </p:cNvSpPr>
          <p:nvPr>
            <p:ph type="sldNum" sz="quarter" idx="12"/>
          </p:nvPr>
        </p:nvSpPr>
        <p:spPr/>
        <p:txBody>
          <a:bodyPr/>
          <a:lstStyle/>
          <a:p>
            <a:fld id="{0724E449-1AD4-41E2-8CAC-E253F95E61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6" name="Picture 2"/>
          <p:cNvPicPr>
            <a:picLocks noChangeAspect="1" noChangeArrowheads="1"/>
          </p:cNvPicPr>
          <p:nvPr/>
        </p:nvPicPr>
        <p:blipFill>
          <a:blip r:embed="rId2" cstate="print"/>
          <a:srcRect/>
          <a:stretch>
            <a:fillRect/>
          </a:stretch>
        </p:blipFill>
        <p:spPr bwMode="auto">
          <a:xfrm>
            <a:off x="457200" y="728030"/>
            <a:ext cx="7981950" cy="5239383"/>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0724E449-1AD4-41E2-8CAC-E253F95E61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762000" y="304800"/>
            <a:ext cx="7924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idx="1"/>
          </p:nvPr>
        </p:nvSpPr>
        <p:spPr>
          <a:xfrm>
            <a:off x="457200" y="1219200"/>
            <a:ext cx="8229600" cy="2667000"/>
          </a:xfrm>
        </p:spPr>
        <p:txBody>
          <a:bodyPr/>
          <a:lstStyle/>
          <a:p>
            <a:pPr lvl="1">
              <a:lnSpc>
                <a:spcPct val="90000"/>
              </a:lnSpc>
              <a:buFont typeface="Wingdings" pitchFamily="2" charset="2"/>
              <a:buChar char="Ø"/>
            </a:pPr>
            <a:r>
              <a:rPr lang="en-US" sz="2400" dirty="0" smtClean="0"/>
              <a:t>Public / private key</a:t>
            </a:r>
          </a:p>
          <a:p>
            <a:pPr lvl="1">
              <a:lnSpc>
                <a:spcPct val="90000"/>
              </a:lnSpc>
              <a:buFont typeface="Wingdings" pitchFamily="2" charset="2"/>
              <a:buChar char="Ø"/>
            </a:pPr>
            <a:r>
              <a:rPr lang="en-US" sz="2400" dirty="0" smtClean="0"/>
              <a:t>Keys mathematically tied together</a:t>
            </a:r>
          </a:p>
          <a:p>
            <a:pPr lvl="1">
              <a:lnSpc>
                <a:spcPct val="90000"/>
              </a:lnSpc>
              <a:buFont typeface="Wingdings" pitchFamily="2" charset="2"/>
              <a:buChar char="Ø"/>
            </a:pPr>
            <a:r>
              <a:rPr lang="en-US" sz="2400" dirty="0" smtClean="0"/>
              <a:t>Openly distribute public key to all parties</a:t>
            </a:r>
          </a:p>
          <a:p>
            <a:pPr lvl="1">
              <a:lnSpc>
                <a:spcPct val="90000"/>
              </a:lnSpc>
              <a:buFont typeface="Wingdings" pitchFamily="2" charset="2"/>
              <a:buChar char="Ø"/>
            </a:pPr>
            <a:r>
              <a:rPr lang="en-US" sz="2400" dirty="0" smtClean="0"/>
              <a:t>Keep private key secret</a:t>
            </a:r>
          </a:p>
          <a:p>
            <a:pPr lvl="1">
              <a:lnSpc>
                <a:spcPct val="90000"/>
              </a:lnSpc>
              <a:buFont typeface="Wingdings" pitchFamily="2" charset="2"/>
              <a:buChar char="Ø"/>
            </a:pPr>
            <a:r>
              <a:rPr lang="en-US" sz="2400" dirty="0" smtClean="0"/>
              <a:t>Anyone can use your public key to send you a message</a:t>
            </a:r>
          </a:p>
          <a:p>
            <a:pPr lvl="1">
              <a:lnSpc>
                <a:spcPct val="90000"/>
              </a:lnSpc>
              <a:buFont typeface="Wingdings" pitchFamily="2" charset="2"/>
              <a:buChar char="Ø"/>
            </a:pPr>
            <a:r>
              <a:rPr lang="en-US" sz="2400" dirty="0" smtClean="0"/>
              <a:t>Used by RSA. El </a:t>
            </a:r>
            <a:r>
              <a:rPr lang="en-US" sz="2400" dirty="0" err="1" smtClean="0"/>
              <a:t>Gamal</a:t>
            </a:r>
            <a:r>
              <a:rPr lang="en-US" sz="2400" dirty="0" smtClean="0"/>
              <a:t>, Elliptic Curve</a:t>
            </a:r>
          </a:p>
          <a:p>
            <a:pPr>
              <a:buFont typeface="Wingdings" pitchFamily="2" charset="2"/>
              <a:buChar char="Ø"/>
            </a:pPr>
            <a:endParaRPr lang="en-US" dirty="0"/>
          </a:p>
        </p:txBody>
      </p:sp>
      <p:graphicFrame>
        <p:nvGraphicFramePr>
          <p:cNvPr id="5" name="Object 2"/>
          <p:cNvGraphicFramePr>
            <a:graphicFrameLocks noChangeAspect="1"/>
          </p:cNvGraphicFramePr>
          <p:nvPr/>
        </p:nvGraphicFramePr>
        <p:xfrm>
          <a:off x="1143000" y="4191000"/>
          <a:ext cx="6905791" cy="1949826"/>
        </p:xfrm>
        <a:graphic>
          <a:graphicData uri="http://schemas.openxmlformats.org/presentationml/2006/ole">
            <mc:AlternateContent xmlns:mc="http://schemas.openxmlformats.org/markup-compatibility/2006">
              <mc:Choice xmlns:v="urn:schemas-microsoft-com:vml" Requires="v">
                <p:oleObj spid="_x0000_s2060" name="VISIO" r:id="rId3" imgW="4405680" imgH="1244880" progId="Visio.Drawing.11">
                  <p:embed/>
                </p:oleObj>
              </mc:Choice>
              <mc:Fallback>
                <p:oleObj name="VISIO" r:id="rId3" imgW="4405680" imgH="124488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191000"/>
                        <a:ext cx="6905791" cy="1949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3429000" y="6336268"/>
            <a:ext cx="3224024" cy="369332"/>
          </a:xfrm>
          <a:prstGeom prst="rect">
            <a:avLst/>
          </a:prstGeom>
          <a:noFill/>
        </p:spPr>
        <p:txBody>
          <a:bodyPr wrap="none" rtlCol="0">
            <a:spAutoFit/>
          </a:bodyPr>
          <a:lstStyle/>
          <a:p>
            <a:r>
              <a:rPr lang="en-US" dirty="0" smtClean="0"/>
              <a:t>Fig. Asymmetric cryptography</a:t>
            </a:r>
            <a:endParaRPr lang="en-US" dirty="0"/>
          </a:p>
        </p:txBody>
      </p:sp>
      <p:sp>
        <p:nvSpPr>
          <p:cNvPr id="7" name="Rectangle 2"/>
          <p:cNvSpPr>
            <a:spLocks noGrp="1" noChangeArrowheads="1"/>
          </p:cNvSpPr>
          <p:nvPr>
            <p:ph type="title"/>
          </p:nvPr>
        </p:nvSpPr>
        <p:spPr>
          <a:xfrm>
            <a:off x="685800" y="304800"/>
            <a:ext cx="8001000" cy="792163"/>
          </a:xfrm>
        </p:spPr>
        <p:txBody>
          <a:bodyPr>
            <a:normAutofit/>
          </a:bodyPr>
          <a:lstStyle/>
          <a:p>
            <a:pPr>
              <a:lnSpc>
                <a:spcPct val="90000"/>
              </a:lnSpc>
            </a:pPr>
            <a:r>
              <a:rPr lang="en-US" dirty="0" smtClean="0"/>
              <a:t>Asymmetric key</a:t>
            </a:r>
          </a:p>
        </p:txBody>
      </p:sp>
      <p:sp>
        <p:nvSpPr>
          <p:cNvPr id="9" name="Slide Number Placeholder 8"/>
          <p:cNvSpPr>
            <a:spLocks noGrp="1"/>
          </p:cNvSpPr>
          <p:nvPr>
            <p:ph type="sldNum" sz="quarter" idx="12"/>
          </p:nvPr>
        </p:nvSpPr>
        <p:spPr/>
        <p:txBody>
          <a:bodyPr/>
          <a:lstStyle/>
          <a:p>
            <a:fld id="{0724E449-1AD4-41E2-8CAC-E253F95E612B}" type="slidenum">
              <a:rPr lang="en-US" smtClean="0"/>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cstate="print"/>
          <a:srcRect/>
          <a:stretch>
            <a:fillRect/>
          </a:stretch>
        </p:blipFill>
        <p:spPr bwMode="auto">
          <a:xfrm>
            <a:off x="360106" y="457200"/>
            <a:ext cx="8174294" cy="5965031"/>
          </a:xfrm>
          <a:prstGeom prst="rect">
            <a:avLst/>
          </a:prstGeom>
          <a:solidFill>
            <a:schemeClr val="tx1"/>
          </a:solidFill>
          <a:ln w="9525">
            <a:solidFill>
              <a:schemeClr val="tx1"/>
            </a:solidFill>
            <a:miter lim="800000"/>
            <a:headEnd/>
            <a:tailEnd/>
          </a:ln>
          <a:effectLst/>
        </p:spPr>
      </p:pic>
      <p:sp>
        <p:nvSpPr>
          <p:cNvPr id="3" name="Slide Number Placeholder 2"/>
          <p:cNvSpPr>
            <a:spLocks noGrp="1"/>
          </p:cNvSpPr>
          <p:nvPr>
            <p:ph type="sldNum" sz="quarter" idx="12"/>
          </p:nvPr>
        </p:nvSpPr>
        <p:spPr/>
        <p:txBody>
          <a:bodyPr/>
          <a:lstStyle/>
          <a:p>
            <a:fld id="{0724E449-1AD4-41E2-8CAC-E253F95E612B}"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381000"/>
            <a:ext cx="8077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custDataLst>
              <p:tags r:id="rId1"/>
            </p:custDataLst>
          </p:nvPr>
        </p:nvSpPr>
        <p:spPr/>
        <p:txBody>
          <a:bodyPr/>
          <a:lstStyle/>
          <a:p>
            <a:r>
              <a:rPr lang="en-AU" altLang="zh-CN" dirty="0">
                <a:ea typeface="SimSun" pitchFamily="2" charset="-122"/>
              </a:rPr>
              <a:t>Public-Key Cryptography</a:t>
            </a:r>
          </a:p>
        </p:txBody>
      </p:sp>
      <p:sp>
        <p:nvSpPr>
          <p:cNvPr id="9219" name="Rectangle 3"/>
          <p:cNvSpPr>
            <a:spLocks noGrp="1" noChangeArrowheads="1"/>
          </p:cNvSpPr>
          <p:nvPr>
            <p:ph type="body" idx="1"/>
            <p:custDataLst>
              <p:tags r:id="rId2"/>
            </p:custDataLst>
          </p:nvPr>
        </p:nvSpPr>
        <p:spPr/>
        <p:txBody>
          <a:bodyPr/>
          <a:lstStyle/>
          <a:p>
            <a:r>
              <a:rPr lang="en-AU" altLang="zh-CN" sz="2800" b="1">
                <a:ea typeface="SimSun" pitchFamily="2" charset="-122"/>
              </a:rPr>
              <a:t>public-key/two-key/asymmetric</a:t>
            </a:r>
            <a:r>
              <a:rPr lang="en-AU" altLang="zh-CN" sz="2800">
                <a:ea typeface="SimSun" pitchFamily="2" charset="-122"/>
              </a:rPr>
              <a:t> cryptography involves the use of </a:t>
            </a:r>
            <a:r>
              <a:rPr lang="en-AU" altLang="zh-CN" sz="2800" b="1">
                <a:ea typeface="SimSun" pitchFamily="2" charset="-122"/>
              </a:rPr>
              <a:t>two</a:t>
            </a:r>
            <a:r>
              <a:rPr lang="en-AU" altLang="zh-CN" sz="2800">
                <a:ea typeface="SimSun" pitchFamily="2" charset="-122"/>
              </a:rPr>
              <a:t> keys: </a:t>
            </a:r>
          </a:p>
          <a:p>
            <a:pPr lvl="1"/>
            <a:r>
              <a:rPr lang="en-AU" altLang="zh-CN" sz="2400">
                <a:ea typeface="SimSun" pitchFamily="2" charset="-122"/>
              </a:rPr>
              <a:t>a </a:t>
            </a:r>
            <a:r>
              <a:rPr lang="en-AU" altLang="zh-CN" sz="2400" b="1">
                <a:ea typeface="SimSun" pitchFamily="2" charset="-122"/>
              </a:rPr>
              <a:t>public-key</a:t>
            </a:r>
            <a:r>
              <a:rPr lang="en-AU" altLang="zh-CN" sz="2400">
                <a:ea typeface="SimSun" pitchFamily="2" charset="-122"/>
              </a:rPr>
              <a:t>, which may be known by anybody, and can be used to </a:t>
            </a:r>
            <a:r>
              <a:rPr lang="en-AU" altLang="zh-CN" sz="2400" b="1">
                <a:ea typeface="SimSun" pitchFamily="2" charset="-122"/>
              </a:rPr>
              <a:t>encrypt messages</a:t>
            </a:r>
            <a:r>
              <a:rPr lang="en-AU" altLang="zh-CN" sz="2400">
                <a:ea typeface="SimSun" pitchFamily="2" charset="-122"/>
              </a:rPr>
              <a:t>, and </a:t>
            </a:r>
            <a:r>
              <a:rPr lang="en-AU" altLang="zh-CN" sz="2400" b="1">
                <a:ea typeface="SimSun" pitchFamily="2" charset="-122"/>
              </a:rPr>
              <a:t>verify signatures</a:t>
            </a:r>
            <a:r>
              <a:rPr lang="en-AU" altLang="zh-CN" sz="2400">
                <a:ea typeface="SimSun" pitchFamily="2" charset="-122"/>
              </a:rPr>
              <a:t> </a:t>
            </a:r>
          </a:p>
          <a:p>
            <a:pPr lvl="1"/>
            <a:r>
              <a:rPr lang="en-AU" altLang="zh-CN" sz="2400">
                <a:ea typeface="SimSun" pitchFamily="2" charset="-122"/>
              </a:rPr>
              <a:t>a </a:t>
            </a:r>
            <a:r>
              <a:rPr lang="en-AU" altLang="zh-CN" sz="2400" b="1">
                <a:ea typeface="SimSun" pitchFamily="2" charset="-122"/>
              </a:rPr>
              <a:t>private-key</a:t>
            </a:r>
            <a:r>
              <a:rPr lang="en-AU" altLang="zh-CN" sz="2400">
                <a:ea typeface="SimSun" pitchFamily="2" charset="-122"/>
              </a:rPr>
              <a:t>, known only to the recipient, used to </a:t>
            </a:r>
            <a:r>
              <a:rPr lang="en-AU" altLang="zh-CN" sz="2400" b="1">
                <a:ea typeface="SimSun" pitchFamily="2" charset="-122"/>
              </a:rPr>
              <a:t>decrypt messages</a:t>
            </a:r>
            <a:r>
              <a:rPr lang="en-AU" altLang="zh-CN" sz="2400">
                <a:ea typeface="SimSun" pitchFamily="2" charset="-122"/>
              </a:rPr>
              <a:t>, and </a:t>
            </a:r>
            <a:r>
              <a:rPr lang="en-AU" altLang="zh-CN" sz="2400" b="1">
                <a:ea typeface="SimSun" pitchFamily="2" charset="-122"/>
              </a:rPr>
              <a:t>sign</a:t>
            </a:r>
            <a:r>
              <a:rPr lang="en-AU" altLang="zh-CN" sz="2400">
                <a:ea typeface="SimSun" pitchFamily="2" charset="-122"/>
              </a:rPr>
              <a:t> (create)</a:t>
            </a:r>
            <a:r>
              <a:rPr lang="en-AU" altLang="zh-CN" sz="2400" b="1">
                <a:ea typeface="SimSun" pitchFamily="2" charset="-122"/>
              </a:rPr>
              <a:t> signatures</a:t>
            </a:r>
            <a:endParaRPr lang="en-AU" altLang="zh-CN" sz="2400">
              <a:ea typeface="SimSun" pitchFamily="2" charset="-122"/>
            </a:endParaRPr>
          </a:p>
          <a:p>
            <a:r>
              <a:rPr lang="en-AU" altLang="zh-CN" sz="2800">
                <a:ea typeface="SimSun" pitchFamily="2" charset="-122"/>
              </a:rPr>
              <a:t>is </a:t>
            </a:r>
            <a:r>
              <a:rPr lang="en-AU" altLang="zh-CN" sz="2800" b="1">
                <a:ea typeface="SimSun" pitchFamily="2" charset="-122"/>
              </a:rPr>
              <a:t>asymmetric</a:t>
            </a:r>
            <a:r>
              <a:rPr lang="en-AU" altLang="zh-CN" sz="2800">
                <a:ea typeface="SimSun" pitchFamily="2" charset="-122"/>
              </a:rPr>
              <a:t> because</a:t>
            </a:r>
          </a:p>
          <a:p>
            <a:pPr lvl="1"/>
            <a:r>
              <a:rPr lang="en-AU" altLang="zh-CN" sz="2400">
                <a:ea typeface="SimSun" pitchFamily="2" charset="-122"/>
              </a:rPr>
              <a:t>those who encrypt messages or verify signatures </a:t>
            </a:r>
            <a:r>
              <a:rPr lang="en-AU" altLang="zh-CN" sz="2400" b="1">
                <a:ea typeface="SimSun" pitchFamily="2" charset="-122"/>
              </a:rPr>
              <a:t>cannot</a:t>
            </a:r>
            <a:r>
              <a:rPr lang="en-AU" altLang="zh-CN" sz="2400">
                <a:ea typeface="SimSun" pitchFamily="2" charset="-122"/>
              </a:rPr>
              <a:t> decrypt messages or create signatures</a:t>
            </a:r>
          </a:p>
          <a:p>
            <a:endParaRPr lang="en-AU" altLang="zh-CN" sz="2800">
              <a:ea typeface="SimSun" pitchFamily="2" charset="-122"/>
            </a:endParaRPr>
          </a:p>
        </p:txBody>
      </p:sp>
      <p:sp>
        <p:nvSpPr>
          <p:cNvPr id="5" name="Slide Number Placeholder 4"/>
          <p:cNvSpPr>
            <a:spLocks noGrp="1"/>
          </p:cNvSpPr>
          <p:nvPr>
            <p:ph type="sldNum" sz="quarter" idx="12"/>
          </p:nvPr>
        </p:nvSpPr>
        <p:spPr/>
        <p:txBody>
          <a:bodyPr/>
          <a:lstStyle/>
          <a:p>
            <a:fld id="{0724E449-1AD4-41E2-8CAC-E253F95E61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381000"/>
            <a:ext cx="7924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674" name="Rectangle 2"/>
          <p:cNvSpPr>
            <a:spLocks noGrp="1" noChangeArrowheads="1"/>
          </p:cNvSpPr>
          <p:nvPr>
            <p:ph type="title"/>
          </p:nvPr>
        </p:nvSpPr>
        <p:spPr/>
        <p:txBody>
          <a:bodyPr/>
          <a:lstStyle/>
          <a:p>
            <a:r>
              <a:rPr lang="en-US" dirty="0"/>
              <a:t>Asymmetric Encryption Uses</a:t>
            </a:r>
          </a:p>
        </p:txBody>
      </p:sp>
      <p:sp>
        <p:nvSpPr>
          <p:cNvPr id="540675" name="Rectangle 3"/>
          <p:cNvSpPr>
            <a:spLocks noGrp="1" noChangeArrowheads="1"/>
          </p:cNvSpPr>
          <p:nvPr>
            <p:ph type="body" idx="1"/>
          </p:nvPr>
        </p:nvSpPr>
        <p:spPr>
          <a:xfrm>
            <a:off x="533400" y="1447800"/>
            <a:ext cx="8077200" cy="5181600"/>
          </a:xfrm>
        </p:spPr>
        <p:txBody>
          <a:bodyPr>
            <a:normAutofit/>
          </a:bodyPr>
          <a:lstStyle/>
          <a:p>
            <a:r>
              <a:rPr lang="en-US" sz="2600" dirty="0" smtClean="0"/>
              <a:t>Encrypt </a:t>
            </a:r>
            <a:r>
              <a:rPr lang="en-US" sz="2600" dirty="0"/>
              <a:t>message with recipient's public key</a:t>
            </a:r>
          </a:p>
          <a:p>
            <a:pPr lvl="1"/>
            <a:r>
              <a:rPr lang="en-US" sz="2600" dirty="0"/>
              <a:t>Only recipient can read it, using his or her </a:t>
            </a:r>
            <a:r>
              <a:rPr lang="en-US" sz="2600" b="1" dirty="0"/>
              <a:t>private key</a:t>
            </a:r>
          </a:p>
          <a:p>
            <a:pPr lvl="1"/>
            <a:r>
              <a:rPr lang="en-US" sz="2600" dirty="0"/>
              <a:t>Provides </a:t>
            </a:r>
            <a:r>
              <a:rPr lang="en-US" sz="2600" b="1" dirty="0"/>
              <a:t>confidentiality</a:t>
            </a:r>
          </a:p>
          <a:p>
            <a:r>
              <a:rPr lang="en-US" sz="2600" dirty="0"/>
              <a:t>Sign message</a:t>
            </a:r>
          </a:p>
          <a:p>
            <a:pPr lvl="1"/>
            <a:r>
              <a:rPr lang="en-US" sz="2600" dirty="0"/>
              <a:t>Hash message, encrypt hash with your private key</a:t>
            </a:r>
          </a:p>
          <a:p>
            <a:pPr lvl="1"/>
            <a:r>
              <a:rPr lang="en-US" sz="2600" dirty="0"/>
              <a:t>Anyone can verify the signature using your </a:t>
            </a:r>
            <a:r>
              <a:rPr lang="en-US" sz="2600" b="1" dirty="0"/>
              <a:t>public key</a:t>
            </a:r>
          </a:p>
          <a:p>
            <a:pPr lvl="1"/>
            <a:r>
              <a:rPr lang="en-US" sz="2600" dirty="0"/>
              <a:t>Provides </a:t>
            </a:r>
            <a:r>
              <a:rPr lang="en-US" sz="2600" b="1" dirty="0"/>
              <a:t>integrity</a:t>
            </a:r>
            <a:r>
              <a:rPr lang="en-US" sz="2600" dirty="0"/>
              <a:t> and </a:t>
            </a:r>
            <a:r>
              <a:rPr lang="en-US" sz="2600" b="1" dirty="0"/>
              <a:t>non-repudiation </a:t>
            </a:r>
            <a:r>
              <a:rPr lang="en-US" sz="2600" dirty="0"/>
              <a:t>(sender cannot deny authorship)</a:t>
            </a:r>
            <a:endParaRPr lang="en-US" sz="2600" b="1" dirty="0"/>
          </a:p>
          <a:p>
            <a:r>
              <a:rPr lang="en-US" sz="2600" dirty="0"/>
              <a:t>Sign and encrypt</a:t>
            </a:r>
          </a:p>
          <a:p>
            <a:pPr lvl="1"/>
            <a:r>
              <a:rPr lang="en-US" sz="2600" dirty="0"/>
              <a:t>Both of the above</a:t>
            </a:r>
          </a:p>
        </p:txBody>
      </p:sp>
      <p:sp>
        <p:nvSpPr>
          <p:cNvPr id="5" name="Slide Number Placeholder 4"/>
          <p:cNvSpPr>
            <a:spLocks noGrp="1"/>
          </p:cNvSpPr>
          <p:nvPr>
            <p:ph type="sldNum" sz="quarter" idx="12"/>
          </p:nvPr>
        </p:nvSpPr>
        <p:spPr/>
        <p:txBody>
          <a:bodyPr/>
          <a:lstStyle/>
          <a:p>
            <a:fld id="{0724E449-1AD4-41E2-8CAC-E253F95E61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209800"/>
            <a:ext cx="7772400" cy="1362075"/>
          </a:xfrm>
        </p:spPr>
        <p:txBody>
          <a:bodyPr/>
          <a:lstStyle/>
          <a:p>
            <a:pPr algn="ctr"/>
            <a:r>
              <a:rPr lang="en-US" cap="none" dirty="0" smtClean="0">
                <a:solidFill>
                  <a:schemeClr val="tx1"/>
                </a:solidFill>
              </a:rPr>
              <a:t>Symmetric Cryptography</a:t>
            </a:r>
            <a:br>
              <a:rPr lang="en-US" cap="none" dirty="0" smtClean="0">
                <a:solidFill>
                  <a:schemeClr val="tx1"/>
                </a:solidFill>
              </a:rPr>
            </a:br>
            <a:endParaRPr lang="en-US" cap="none" dirty="0">
              <a:solidFill>
                <a:schemeClr val="tx1"/>
              </a:solidFill>
            </a:endParaRPr>
          </a:p>
        </p:txBody>
      </p:sp>
      <p:sp>
        <p:nvSpPr>
          <p:cNvPr id="3" name="Slide Number Placeholder 2"/>
          <p:cNvSpPr>
            <a:spLocks noGrp="1"/>
          </p:cNvSpPr>
          <p:nvPr>
            <p:ph type="sldNum" sz="quarter" idx="12"/>
          </p:nvPr>
        </p:nvSpPr>
        <p:spPr/>
        <p:txBody>
          <a:bodyPr/>
          <a:lstStyle/>
          <a:p>
            <a:fld id="{0724E449-1AD4-41E2-8CAC-E253F95E612B}" type="slidenum">
              <a:rPr lang="en-US" smtClean="0"/>
              <a:pPr/>
              <a:t>32</a:t>
            </a:fld>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304800"/>
            <a:ext cx="8153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Data Encryption Standard (DES)</a:t>
            </a:r>
            <a:endParaRPr lang="en-US" dirty="0"/>
          </a:p>
        </p:txBody>
      </p:sp>
      <p:sp>
        <p:nvSpPr>
          <p:cNvPr id="5" name="Content Placeholder 4"/>
          <p:cNvSpPr>
            <a:spLocks noGrp="1"/>
          </p:cNvSpPr>
          <p:nvPr>
            <p:ph idx="1"/>
          </p:nvPr>
        </p:nvSpPr>
        <p:spPr/>
        <p:txBody>
          <a:bodyPr/>
          <a:lstStyle/>
          <a:p>
            <a:pPr algn="just"/>
            <a:r>
              <a:rPr lang="en-US" sz="2400" dirty="0" smtClean="0"/>
              <a:t>The Data Encryption Standard (DES) is a symmetric-key block cipher published by the National Institute of Standards and Technology (NIST).</a:t>
            </a:r>
          </a:p>
          <a:p>
            <a:pPr algn="just"/>
            <a:r>
              <a:rPr lang="en-US" sz="2400" dirty="0" smtClean="0"/>
              <a:t>In 1973, NIST published a request for proposals for a national symmetric-key cryptosystem. A proposal from IBM, a modification of a project called Lucifer, was accepted as DES. DES was published in the Federal Register in March 1975 as a draft of the Federal Information Processing Standard (FIPS).</a:t>
            </a:r>
          </a:p>
          <a:p>
            <a:pPr algn="just"/>
            <a:r>
              <a:rPr lang="en-US" sz="2400" dirty="0" smtClean="0"/>
              <a:t>There has been considerable controversy over the design, particularly in the choice of a 56-bit key.</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dirty="0"/>
          </a:p>
        </p:txBody>
      </p:sp>
      <p:sp>
        <p:nvSpPr>
          <p:cNvPr id="7" name="Slide Number Placeholder 6"/>
          <p:cNvSpPr>
            <a:spLocks noGrp="1"/>
          </p:cNvSpPr>
          <p:nvPr>
            <p:ph type="sldNum" sz="quarter" idx="12"/>
          </p:nvPr>
        </p:nvSpPr>
        <p:spPr/>
        <p:txBody>
          <a:bodyPr/>
          <a:lstStyle/>
          <a:p>
            <a:fld id="{0724E449-1AD4-41E2-8CAC-E253F95E612B}" type="slidenum">
              <a:rPr lang="en-US" smtClean="0"/>
              <a:pPr/>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04800"/>
            <a:ext cx="7924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0043" name="Text Box 11"/>
          <p:cNvSpPr txBox="1">
            <a:spLocks noChangeArrowheads="1"/>
          </p:cNvSpPr>
          <p:nvPr/>
        </p:nvSpPr>
        <p:spPr bwMode="auto">
          <a:xfrm>
            <a:off x="1828800" y="4953000"/>
            <a:ext cx="5214889" cy="400110"/>
          </a:xfrm>
          <a:prstGeom prst="rect">
            <a:avLst/>
          </a:prstGeom>
          <a:noFill/>
          <a:ln w="9525">
            <a:noFill/>
            <a:miter lim="800000"/>
            <a:headEnd/>
            <a:tailEnd/>
          </a:ln>
          <a:effectLst/>
        </p:spPr>
        <p:txBody>
          <a:bodyPr wrap="none">
            <a:spAutoFit/>
          </a:bodyPr>
          <a:lstStyle/>
          <a:p>
            <a:r>
              <a:rPr lang="en-US" sz="2000" dirty="0" smtClean="0">
                <a:latin typeface="+mn-lt"/>
              </a:rPr>
              <a:t>Figure  </a:t>
            </a:r>
            <a:r>
              <a:rPr lang="en-US" sz="2000" dirty="0">
                <a:latin typeface="+mn-lt"/>
              </a:rPr>
              <a:t>Encryption and decryption with DES</a:t>
            </a:r>
          </a:p>
        </p:txBody>
      </p:sp>
      <p:pic>
        <p:nvPicPr>
          <p:cNvPr id="940044" name="Picture 12"/>
          <p:cNvPicPr>
            <a:picLocks noChangeAspect="1" noChangeArrowheads="1"/>
          </p:cNvPicPr>
          <p:nvPr/>
        </p:nvPicPr>
        <p:blipFill>
          <a:blip r:embed="rId3" cstate="print"/>
          <a:srcRect/>
          <a:stretch>
            <a:fillRect/>
          </a:stretch>
        </p:blipFill>
        <p:spPr bwMode="auto">
          <a:xfrm>
            <a:off x="295275" y="1905000"/>
            <a:ext cx="8391525" cy="2752725"/>
          </a:xfrm>
          <a:prstGeom prst="rect">
            <a:avLst/>
          </a:prstGeom>
          <a:noFill/>
          <a:ln w="9525">
            <a:noFill/>
            <a:miter lim="800000"/>
            <a:headEnd/>
            <a:tailEnd/>
          </a:ln>
          <a:effectLst/>
        </p:spPr>
      </p:pic>
      <p:sp>
        <p:nvSpPr>
          <p:cNvPr id="14" name="Title 13"/>
          <p:cNvSpPr>
            <a:spLocks noGrp="1"/>
          </p:cNvSpPr>
          <p:nvPr>
            <p:ph type="title"/>
          </p:nvPr>
        </p:nvSpPr>
        <p:spPr/>
        <p:txBody>
          <a:bodyPr/>
          <a:lstStyle/>
          <a:p>
            <a:r>
              <a:rPr lang="en-US" dirty="0" smtClean="0"/>
              <a:t>DES Overview</a:t>
            </a:r>
            <a:endParaRPr lang="en-US" dirty="0"/>
          </a:p>
        </p:txBody>
      </p:sp>
      <p:sp>
        <p:nvSpPr>
          <p:cNvPr id="6" name="Slide Number Placeholder 5"/>
          <p:cNvSpPr>
            <a:spLocks noGrp="1"/>
          </p:cNvSpPr>
          <p:nvPr>
            <p:ph type="sldNum" sz="quarter" idx="12"/>
          </p:nvPr>
        </p:nvSpPr>
        <p:spPr/>
        <p:txBody>
          <a:bodyPr/>
          <a:lstStyle/>
          <a:p>
            <a:fld id="{0724E449-1AD4-41E2-8CAC-E253F95E61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490" name="Picture 2"/>
          <p:cNvPicPr>
            <a:picLocks noChangeAspect="1" noChangeArrowheads="1"/>
          </p:cNvPicPr>
          <p:nvPr/>
        </p:nvPicPr>
        <p:blipFill>
          <a:blip r:embed="rId2" cstate="print"/>
          <a:srcRect/>
          <a:stretch>
            <a:fillRect/>
          </a:stretch>
        </p:blipFill>
        <p:spPr bwMode="auto">
          <a:xfrm>
            <a:off x="532317" y="914400"/>
            <a:ext cx="7811583" cy="4862513"/>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0724E449-1AD4-41E2-8CAC-E253F95E61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04800"/>
            <a:ext cx="8001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DES Structure</a:t>
            </a:r>
            <a:endParaRPr lang="en-US" dirty="0"/>
          </a:p>
        </p:txBody>
      </p:sp>
      <p:sp>
        <p:nvSpPr>
          <p:cNvPr id="3" name="Content Placeholder 2"/>
          <p:cNvSpPr>
            <a:spLocks noGrp="1"/>
          </p:cNvSpPr>
          <p:nvPr>
            <p:ph idx="1"/>
          </p:nvPr>
        </p:nvSpPr>
        <p:spPr>
          <a:xfrm>
            <a:off x="457200" y="1371600"/>
            <a:ext cx="8229600" cy="1219200"/>
          </a:xfrm>
        </p:spPr>
        <p:txBody>
          <a:bodyPr/>
          <a:lstStyle/>
          <a:p>
            <a:r>
              <a:rPr lang="en-US" sz="2400" dirty="0" smtClean="0"/>
              <a:t>The encryption process is made of two permutations (P-boxes), which we call initial and final permutations, and sixteen rounds of complex key dependent calculation.</a:t>
            </a:r>
          </a:p>
          <a:p>
            <a:endParaRPr lang="en-US" sz="2800" dirty="0" smtClean="0"/>
          </a:p>
          <a:p>
            <a:endParaRPr lang="en-US" dirty="0"/>
          </a:p>
        </p:txBody>
      </p:sp>
      <p:pic>
        <p:nvPicPr>
          <p:cNvPr id="4" name="Picture 8"/>
          <p:cNvPicPr>
            <a:picLocks noChangeAspect="1" noChangeArrowheads="1"/>
          </p:cNvPicPr>
          <p:nvPr/>
        </p:nvPicPr>
        <p:blipFill>
          <a:blip r:embed="rId2" cstate="print"/>
          <a:srcRect/>
          <a:stretch>
            <a:fillRect/>
          </a:stretch>
        </p:blipFill>
        <p:spPr bwMode="auto">
          <a:xfrm>
            <a:off x="2036617" y="2590800"/>
            <a:ext cx="5024583" cy="42672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0724E449-1AD4-41E2-8CAC-E253F95E612B}" type="slidenum">
              <a:rPr lang="en-US" smtClean="0"/>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381000"/>
            <a:ext cx="8077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Rectangle 2"/>
          <p:cNvSpPr>
            <a:spLocks noGrp="1" noChangeArrowheads="1"/>
          </p:cNvSpPr>
          <p:nvPr>
            <p:ph type="title"/>
          </p:nvPr>
        </p:nvSpPr>
        <p:spPr/>
        <p:txBody>
          <a:bodyPr/>
          <a:lstStyle/>
          <a:p>
            <a:r>
              <a:rPr lang="en-US" dirty="0"/>
              <a:t>DES - Basics</a:t>
            </a:r>
          </a:p>
        </p:txBody>
      </p:sp>
      <p:sp>
        <p:nvSpPr>
          <p:cNvPr id="22531" name="Rectangle 3"/>
          <p:cNvSpPr>
            <a:spLocks noGrp="1" noChangeArrowheads="1"/>
          </p:cNvSpPr>
          <p:nvPr>
            <p:ph type="body" idx="1"/>
          </p:nvPr>
        </p:nvSpPr>
        <p:spPr>
          <a:xfrm>
            <a:off x="457200" y="1295400"/>
            <a:ext cx="8458200" cy="5029200"/>
          </a:xfrm>
        </p:spPr>
        <p:txBody>
          <a:bodyPr>
            <a:noAutofit/>
          </a:bodyPr>
          <a:lstStyle/>
          <a:p>
            <a:pPr algn="just">
              <a:lnSpc>
                <a:spcPct val="90000"/>
              </a:lnSpc>
            </a:pPr>
            <a:r>
              <a:rPr lang="en-US" sz="3000" dirty="0"/>
              <a:t>Fundamentally DES performs only two operations on its input, bit shifting (permutation), and bit substitution. </a:t>
            </a:r>
          </a:p>
          <a:p>
            <a:pPr algn="just">
              <a:lnSpc>
                <a:spcPct val="90000"/>
              </a:lnSpc>
            </a:pPr>
            <a:r>
              <a:rPr lang="en-US" sz="3000" dirty="0"/>
              <a:t>The key controls exactly how this process works.</a:t>
            </a:r>
          </a:p>
          <a:p>
            <a:pPr algn="just">
              <a:lnSpc>
                <a:spcPct val="90000"/>
              </a:lnSpc>
            </a:pPr>
            <a:r>
              <a:rPr lang="en-US" sz="3000" dirty="0"/>
              <a:t>By doing these operations repeatedly and in a non-linear manner you end up with a result which can not be used to retrieve the original without the key. </a:t>
            </a:r>
          </a:p>
          <a:p>
            <a:pPr algn="just">
              <a:lnSpc>
                <a:spcPct val="90000"/>
              </a:lnSpc>
            </a:pPr>
            <a:r>
              <a:rPr lang="en-US" sz="3000" dirty="0" smtClean="0"/>
              <a:t>By </a:t>
            </a:r>
            <a:r>
              <a:rPr lang="en-US" sz="3000" dirty="0"/>
              <a:t>applying relatively simple operations repeatedly a system can achieve a state of near total randomness.</a:t>
            </a:r>
          </a:p>
        </p:txBody>
      </p:sp>
      <p:sp>
        <p:nvSpPr>
          <p:cNvPr id="5" name="Slide Number Placeholder 4"/>
          <p:cNvSpPr>
            <a:spLocks noGrp="1"/>
          </p:cNvSpPr>
          <p:nvPr>
            <p:ph type="sldNum" sz="quarter" idx="12"/>
          </p:nvPr>
        </p:nvSpPr>
        <p:spPr/>
        <p:txBody>
          <a:bodyPr/>
          <a:lstStyle/>
          <a:p>
            <a:fld id="{0724E449-1AD4-41E2-8CAC-E253F95E612B}" type="slidenum">
              <a:rPr lang="en-US" smtClean="0"/>
              <a:pPr/>
              <a:t>37</a:t>
            </a:fld>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609600"/>
            <a:ext cx="8001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Rectangle 2"/>
          <p:cNvSpPr>
            <a:spLocks noGrp="1" noChangeArrowheads="1"/>
          </p:cNvSpPr>
          <p:nvPr>
            <p:ph type="title"/>
          </p:nvPr>
        </p:nvSpPr>
        <p:spPr>
          <a:xfrm>
            <a:off x="685800" y="609600"/>
            <a:ext cx="7924800" cy="685800"/>
          </a:xfrm>
        </p:spPr>
        <p:txBody>
          <a:bodyPr>
            <a:normAutofit fontScale="90000"/>
          </a:bodyPr>
          <a:lstStyle/>
          <a:p>
            <a:r>
              <a:rPr lang="en-US" sz="3600" b="1" dirty="0" smtClean="0"/>
              <a:t>Each Iteration Use of  </a:t>
            </a:r>
            <a:r>
              <a:rPr lang="en-US" sz="3600" b="1" dirty="0"/>
              <a:t>a Different Sub-key</a:t>
            </a:r>
          </a:p>
        </p:txBody>
      </p:sp>
      <p:sp>
        <p:nvSpPr>
          <p:cNvPr id="23555" name="Rectangle 3"/>
          <p:cNvSpPr>
            <a:spLocks noGrp="1" noChangeArrowheads="1"/>
          </p:cNvSpPr>
          <p:nvPr>
            <p:ph type="body" idx="1"/>
          </p:nvPr>
        </p:nvSpPr>
        <p:spPr/>
        <p:txBody>
          <a:bodyPr>
            <a:normAutofit/>
          </a:bodyPr>
          <a:lstStyle/>
          <a:p>
            <a:r>
              <a:rPr lang="en-US" sz="2800" dirty="0"/>
              <a:t>DES works on 64 bits of data at a time. Each 64 bits of data is iterated on from 1 to 16 times (16 is the DES standard). </a:t>
            </a:r>
          </a:p>
          <a:p>
            <a:r>
              <a:rPr lang="en-US" sz="2800" dirty="0"/>
              <a:t>For each iteration a 48 bit subset of the 56 bit key is fed into the encryption block </a:t>
            </a:r>
          </a:p>
          <a:p>
            <a:r>
              <a:rPr lang="en-US" sz="2800" dirty="0"/>
              <a:t>Decryption is the inverse of the encryption process.</a:t>
            </a:r>
          </a:p>
        </p:txBody>
      </p:sp>
      <p:sp>
        <p:nvSpPr>
          <p:cNvPr id="5" name="Slide Number Placeholder 4"/>
          <p:cNvSpPr>
            <a:spLocks noGrp="1"/>
          </p:cNvSpPr>
          <p:nvPr>
            <p:ph type="sldNum" sz="quarter" idx="12"/>
          </p:nvPr>
        </p:nvSpPr>
        <p:spPr/>
        <p:txBody>
          <a:bodyPr/>
          <a:lstStyle/>
          <a:p>
            <a:fld id="{0724E449-1AD4-41E2-8CAC-E253F95E612B}" type="slidenum">
              <a:rPr lang="en-US" smtClean="0"/>
              <a:pPr/>
              <a:t>38</a:t>
            </a:fld>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81000"/>
            <a:ext cx="8229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Rectangle 2"/>
          <p:cNvSpPr>
            <a:spLocks noGrp="1" noChangeArrowheads="1"/>
          </p:cNvSpPr>
          <p:nvPr>
            <p:ph type="title"/>
          </p:nvPr>
        </p:nvSpPr>
        <p:spPr>
          <a:xfrm>
            <a:off x="457200" y="381000"/>
            <a:ext cx="8229600" cy="762000"/>
          </a:xfrm>
        </p:spPr>
        <p:txBody>
          <a:bodyPr/>
          <a:lstStyle/>
          <a:p>
            <a:r>
              <a:rPr lang="en-US" dirty="0"/>
              <a:t>DES Key Processing</a:t>
            </a:r>
          </a:p>
        </p:txBody>
      </p:sp>
      <p:sp>
        <p:nvSpPr>
          <p:cNvPr id="24579" name="Rectangle 3"/>
          <p:cNvSpPr>
            <a:spLocks noGrp="1" noChangeArrowheads="1"/>
          </p:cNvSpPr>
          <p:nvPr>
            <p:ph type="body" idx="1"/>
          </p:nvPr>
        </p:nvSpPr>
        <p:spPr>
          <a:xfrm>
            <a:off x="304800" y="1447800"/>
            <a:ext cx="8610600" cy="5105400"/>
          </a:xfrm>
        </p:spPr>
        <p:txBody>
          <a:bodyPr>
            <a:normAutofit/>
          </a:bodyPr>
          <a:lstStyle/>
          <a:p>
            <a:pPr>
              <a:spcBef>
                <a:spcPts val="500"/>
              </a:spcBef>
              <a:spcAft>
                <a:spcPts val="500"/>
              </a:spcAft>
            </a:pPr>
            <a:r>
              <a:rPr lang="en-US" sz="2400" dirty="0"/>
              <a:t>The key is usually stored as a 64-bit number, where every eighth bit is a parity bit. </a:t>
            </a:r>
          </a:p>
          <a:p>
            <a:pPr>
              <a:spcBef>
                <a:spcPts val="500"/>
              </a:spcBef>
              <a:spcAft>
                <a:spcPts val="500"/>
              </a:spcAft>
            </a:pPr>
            <a:r>
              <a:rPr lang="en-US" sz="2400" dirty="0"/>
              <a:t>The parity bits are pitched during the algorithm, and the 56-bit key is used to create 16 different 48-bit </a:t>
            </a:r>
            <a:r>
              <a:rPr lang="en-US" sz="2400" dirty="0" err="1"/>
              <a:t>subkeys</a:t>
            </a:r>
            <a:r>
              <a:rPr lang="en-US" sz="2400" dirty="0"/>
              <a:t> - one for each round</a:t>
            </a:r>
            <a:r>
              <a:rPr lang="en-US" sz="2400" dirty="0" smtClean="0"/>
              <a:t>.</a:t>
            </a:r>
          </a:p>
          <a:p>
            <a:pPr>
              <a:spcBef>
                <a:spcPts val="500"/>
              </a:spcBef>
              <a:spcAft>
                <a:spcPts val="500"/>
              </a:spcAft>
            </a:pPr>
            <a:r>
              <a:rPr lang="en-US" sz="2400" dirty="0" err="1" smtClean="0"/>
              <a:t>Subkeys</a:t>
            </a:r>
            <a:r>
              <a:rPr lang="en-US" sz="2400" dirty="0" smtClean="0"/>
              <a:t> Generation</a:t>
            </a:r>
          </a:p>
          <a:p>
            <a:pPr lvl="1">
              <a:lnSpc>
                <a:spcPct val="90000"/>
              </a:lnSpc>
              <a:spcBef>
                <a:spcPts val="500"/>
              </a:spcBef>
              <a:spcAft>
                <a:spcPts val="500"/>
              </a:spcAft>
            </a:pPr>
            <a:r>
              <a:rPr lang="en-US" sz="2000" dirty="0" smtClean="0"/>
              <a:t>First, the key is loaded according to the PC-1 and then halved. </a:t>
            </a:r>
          </a:p>
          <a:p>
            <a:pPr lvl="1">
              <a:lnSpc>
                <a:spcPct val="90000"/>
              </a:lnSpc>
              <a:spcBef>
                <a:spcPts val="500"/>
              </a:spcBef>
              <a:spcAft>
                <a:spcPts val="500"/>
              </a:spcAft>
            </a:pPr>
            <a:r>
              <a:rPr lang="en-US" sz="2000" dirty="0" smtClean="0"/>
              <a:t>Then each half is rotated by 2 bits in every round except the first, second, 9th and last rounds. </a:t>
            </a:r>
          </a:p>
          <a:p>
            <a:pPr lvl="1">
              <a:lnSpc>
                <a:spcPct val="90000"/>
              </a:lnSpc>
              <a:spcBef>
                <a:spcPts val="500"/>
              </a:spcBef>
              <a:spcAft>
                <a:spcPts val="500"/>
              </a:spcAft>
            </a:pPr>
            <a:r>
              <a:rPr lang="en-US" sz="2000" dirty="0" smtClean="0"/>
              <a:t>The reason for this is that it makes it secure against related-key cryptanalysis. </a:t>
            </a:r>
          </a:p>
          <a:p>
            <a:pPr lvl="1">
              <a:lnSpc>
                <a:spcPct val="90000"/>
              </a:lnSpc>
              <a:spcBef>
                <a:spcPts val="500"/>
              </a:spcBef>
              <a:spcAft>
                <a:spcPts val="500"/>
              </a:spcAft>
            </a:pPr>
            <a:r>
              <a:rPr lang="en-US" sz="2000" dirty="0" smtClean="0"/>
              <a:t>Then 48 of the 56 bits are chosen according to a compression</a:t>
            </a:r>
            <a:r>
              <a:rPr lang="en-US" sz="2000" u="sng" dirty="0" smtClean="0">
                <a:solidFill>
                  <a:srgbClr val="0000FF"/>
                </a:solidFill>
                <a:hlinkClick r:id="rId2"/>
              </a:rPr>
              <a:t> </a:t>
            </a:r>
            <a:r>
              <a:rPr lang="en-US" sz="2000" dirty="0" smtClean="0"/>
              <a:t>permutation.</a:t>
            </a:r>
          </a:p>
          <a:p>
            <a:pPr lvl="1">
              <a:spcBef>
                <a:spcPts val="500"/>
              </a:spcBef>
              <a:spcAft>
                <a:spcPts val="500"/>
              </a:spcAft>
            </a:pPr>
            <a:endParaRPr lang="en-US" sz="2400" dirty="0" smtClean="0"/>
          </a:p>
          <a:p>
            <a:pPr lvl="1">
              <a:spcBef>
                <a:spcPts val="500"/>
              </a:spcBef>
              <a:spcAft>
                <a:spcPts val="500"/>
              </a:spcAft>
            </a:pPr>
            <a:endParaRPr lang="en-US" sz="2400" dirty="0"/>
          </a:p>
          <a:p>
            <a:pPr>
              <a:spcBef>
                <a:spcPts val="500"/>
              </a:spcBef>
              <a:spcAft>
                <a:spcPts val="500"/>
              </a:spcAft>
            </a:pPr>
            <a:endParaRPr lang="en-US" dirty="0"/>
          </a:p>
        </p:txBody>
      </p:sp>
      <p:sp>
        <p:nvSpPr>
          <p:cNvPr id="5" name="Slide Number Placeholder 4"/>
          <p:cNvSpPr>
            <a:spLocks noGrp="1"/>
          </p:cNvSpPr>
          <p:nvPr>
            <p:ph type="sldNum" sz="quarter" idx="12"/>
          </p:nvPr>
        </p:nvSpPr>
        <p:spPr/>
        <p:txBody>
          <a:bodyPr/>
          <a:lstStyle/>
          <a:p>
            <a:fld id="{0724E449-1AD4-41E2-8CAC-E253F95E612B}" type="slidenum">
              <a:rPr lang="en-US" smtClean="0"/>
              <a:pPr/>
              <a:t>39</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AIC </a:t>
            </a:r>
            <a:r>
              <a:rPr lang="en-US" dirty="0" err="1" smtClean="0"/>
              <a:t>Traid</a:t>
            </a:r>
            <a:endParaRPr lang="en-US" dirty="0" smtClean="0"/>
          </a:p>
        </p:txBody>
      </p:sp>
      <p:sp>
        <p:nvSpPr>
          <p:cNvPr id="20483" name="Content Placeholder 2"/>
          <p:cNvSpPr>
            <a:spLocks noGrp="1"/>
          </p:cNvSpPr>
          <p:nvPr>
            <p:ph idx="1"/>
          </p:nvPr>
        </p:nvSpPr>
        <p:spPr>
          <a:xfrm>
            <a:off x="228600" y="1219200"/>
            <a:ext cx="5105400" cy="5105400"/>
          </a:xfrm>
        </p:spPr>
        <p:txBody>
          <a:bodyPr/>
          <a:lstStyle/>
          <a:p>
            <a:r>
              <a:rPr lang="en-US" sz="2400" b="1" dirty="0" smtClean="0"/>
              <a:t>Confidentiality - </a:t>
            </a:r>
            <a:r>
              <a:rPr lang="en-US" sz="2400" dirty="0" smtClean="0"/>
              <a:t>Is the concept of protecting the secrecy and privacy of information</a:t>
            </a:r>
          </a:p>
          <a:p>
            <a:r>
              <a:rPr lang="en-US" sz="2400" b="1" dirty="0" smtClean="0"/>
              <a:t>Integrity - </a:t>
            </a:r>
            <a:r>
              <a:rPr lang="en-US" sz="2400" dirty="0" smtClean="0"/>
              <a:t>Is the concept of protecting the “accuracy” of information processing and data from improper modification.</a:t>
            </a:r>
          </a:p>
          <a:p>
            <a:r>
              <a:rPr lang="en-US" sz="2400" b="1" dirty="0" smtClean="0"/>
              <a:t>Availability - </a:t>
            </a:r>
            <a:r>
              <a:rPr lang="en-US" sz="2400" dirty="0" smtClean="0"/>
              <a:t>Is the concept of ensuring that the systems and data can be accessed when required.</a:t>
            </a:r>
          </a:p>
        </p:txBody>
      </p:sp>
      <p:grpSp>
        <p:nvGrpSpPr>
          <p:cNvPr id="2" name="Group 2"/>
          <p:cNvGrpSpPr>
            <a:grpSpLocks/>
          </p:cNvGrpSpPr>
          <p:nvPr/>
        </p:nvGrpSpPr>
        <p:grpSpPr bwMode="auto">
          <a:xfrm>
            <a:off x="5257800" y="1447800"/>
            <a:ext cx="3733800" cy="3429000"/>
            <a:chOff x="1805" y="-5784"/>
            <a:chExt cx="7193" cy="5400"/>
          </a:xfrm>
        </p:grpSpPr>
        <p:pic>
          <p:nvPicPr>
            <p:cNvPr id="20485" name="Picture 3"/>
            <p:cNvPicPr>
              <a:picLocks noChangeAspect="1" noChangeArrowheads="1"/>
            </p:cNvPicPr>
            <p:nvPr/>
          </p:nvPicPr>
          <p:blipFill>
            <a:blip r:embed="rId2" cstate="print"/>
            <a:srcRect/>
            <a:stretch>
              <a:fillRect/>
            </a:stretch>
          </p:blipFill>
          <p:spPr bwMode="auto">
            <a:xfrm>
              <a:off x="1815" y="-5774"/>
              <a:ext cx="7173" cy="5380"/>
            </a:xfrm>
            <a:prstGeom prst="rect">
              <a:avLst/>
            </a:prstGeom>
            <a:noFill/>
            <a:ln w="9525">
              <a:noFill/>
              <a:miter lim="800000"/>
              <a:headEnd/>
              <a:tailEnd/>
            </a:ln>
          </p:spPr>
        </p:pic>
        <p:grpSp>
          <p:nvGrpSpPr>
            <p:cNvPr id="3" name="Group 4"/>
            <p:cNvGrpSpPr>
              <a:grpSpLocks/>
            </p:cNvGrpSpPr>
            <p:nvPr/>
          </p:nvGrpSpPr>
          <p:grpSpPr bwMode="auto">
            <a:xfrm>
              <a:off x="1815" y="-5774"/>
              <a:ext cx="7173" cy="5380"/>
              <a:chOff x="1815" y="-5774"/>
              <a:chExt cx="7173" cy="5380"/>
            </a:xfrm>
          </p:grpSpPr>
          <p:sp>
            <p:nvSpPr>
              <p:cNvPr id="20487" name="Freeform 5"/>
              <p:cNvSpPr>
                <a:spLocks/>
              </p:cNvSpPr>
              <p:nvPr/>
            </p:nvSpPr>
            <p:spPr bwMode="auto">
              <a:xfrm>
                <a:off x="1815" y="-5774"/>
                <a:ext cx="7173" cy="5380"/>
              </a:xfrm>
              <a:custGeom>
                <a:avLst/>
                <a:gdLst>
                  <a:gd name="T0" fmla="*/ 0 w 7173"/>
                  <a:gd name="T1" fmla="*/ 5380 h 5380"/>
                  <a:gd name="T2" fmla="*/ 7173 w 7173"/>
                  <a:gd name="T3" fmla="*/ 5380 h 5380"/>
                  <a:gd name="T4" fmla="*/ 7173 w 7173"/>
                  <a:gd name="T5" fmla="*/ 0 h 5380"/>
                  <a:gd name="T6" fmla="*/ 0 w 7173"/>
                  <a:gd name="T7" fmla="*/ 0 h 5380"/>
                  <a:gd name="T8" fmla="*/ 0 w 7173"/>
                  <a:gd name="T9" fmla="*/ 5380 h 5380"/>
                  <a:gd name="T10" fmla="*/ 0 60000 65536"/>
                  <a:gd name="T11" fmla="*/ 0 60000 65536"/>
                  <a:gd name="T12" fmla="*/ 0 60000 65536"/>
                  <a:gd name="T13" fmla="*/ 0 60000 65536"/>
                  <a:gd name="T14" fmla="*/ 0 60000 65536"/>
                  <a:gd name="T15" fmla="*/ 0 w 7173"/>
                  <a:gd name="T16" fmla="*/ 0 h 5380"/>
                  <a:gd name="T17" fmla="*/ 7173 w 7173"/>
                  <a:gd name="T18" fmla="*/ 5380 h 5380"/>
                </a:gdLst>
                <a:ahLst/>
                <a:cxnLst>
                  <a:cxn ang="T10">
                    <a:pos x="T0" y="T1"/>
                  </a:cxn>
                  <a:cxn ang="T11">
                    <a:pos x="T2" y="T3"/>
                  </a:cxn>
                  <a:cxn ang="T12">
                    <a:pos x="T4" y="T5"/>
                  </a:cxn>
                  <a:cxn ang="T13">
                    <a:pos x="T6" y="T7"/>
                  </a:cxn>
                  <a:cxn ang="T14">
                    <a:pos x="T8" y="T9"/>
                  </a:cxn>
                </a:cxnLst>
                <a:rect l="T15" t="T16" r="T17" b="T18"/>
                <a:pathLst>
                  <a:path w="7173" h="5380">
                    <a:moveTo>
                      <a:pt x="0" y="5380"/>
                    </a:moveTo>
                    <a:lnTo>
                      <a:pt x="7173" y="5380"/>
                    </a:lnTo>
                    <a:lnTo>
                      <a:pt x="7173" y="0"/>
                    </a:lnTo>
                    <a:lnTo>
                      <a:pt x="0" y="0"/>
                    </a:lnTo>
                    <a:lnTo>
                      <a:pt x="0" y="5380"/>
                    </a:lnTo>
                    <a:close/>
                  </a:path>
                </a:pathLst>
              </a:custGeom>
              <a:noFill/>
              <a:ln w="12700">
                <a:solidFill>
                  <a:srgbClr val="000000"/>
                </a:solidFill>
                <a:round/>
                <a:headEnd/>
                <a:tailEnd/>
              </a:ln>
            </p:spPr>
            <p:txBody>
              <a:bodyPr/>
              <a:lstStyle/>
              <a:p>
                <a:endParaRPr lang="en-US"/>
              </a:p>
            </p:txBody>
          </p:sp>
        </p:grpSp>
      </p:grpSp>
      <p:sp>
        <p:nvSpPr>
          <p:cNvPr id="8" name="Slide Number Placeholder 7"/>
          <p:cNvSpPr>
            <a:spLocks noGrp="1"/>
          </p:cNvSpPr>
          <p:nvPr>
            <p:ph type="sldNum" sz="quarter" idx="12"/>
          </p:nvPr>
        </p:nvSpPr>
        <p:spPr/>
        <p:txBody>
          <a:bodyPr/>
          <a:lstStyle/>
          <a:p>
            <a:fld id="{0724E449-1AD4-41E2-8CAC-E253F95E612B}"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04800"/>
            <a:ext cx="8229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Rectangle 2"/>
          <p:cNvSpPr>
            <a:spLocks noGrp="1" noChangeArrowheads="1"/>
          </p:cNvSpPr>
          <p:nvPr>
            <p:ph type="title"/>
          </p:nvPr>
        </p:nvSpPr>
        <p:spPr>
          <a:xfrm>
            <a:off x="457200" y="274638"/>
            <a:ext cx="8229600" cy="792162"/>
          </a:xfrm>
        </p:spPr>
        <p:txBody>
          <a:bodyPr/>
          <a:lstStyle/>
          <a:p>
            <a:r>
              <a:rPr lang="en-US" dirty="0"/>
              <a:t>The Key Schedule </a:t>
            </a:r>
          </a:p>
        </p:txBody>
      </p:sp>
      <p:sp>
        <p:nvSpPr>
          <p:cNvPr id="26627" name="Rectangle 3"/>
          <p:cNvSpPr>
            <a:spLocks noGrp="1" noChangeArrowheads="1"/>
          </p:cNvSpPr>
          <p:nvPr>
            <p:ph type="body" idx="1"/>
          </p:nvPr>
        </p:nvSpPr>
        <p:spPr>
          <a:xfrm>
            <a:off x="457200" y="1524000"/>
            <a:ext cx="8229600" cy="4602163"/>
          </a:xfrm>
        </p:spPr>
        <p:txBody>
          <a:bodyPr/>
          <a:lstStyle/>
          <a:p>
            <a:pPr>
              <a:lnSpc>
                <a:spcPct val="80000"/>
              </a:lnSpc>
              <a:spcBef>
                <a:spcPts val="500"/>
              </a:spcBef>
              <a:spcAft>
                <a:spcPts val="500"/>
              </a:spcAft>
            </a:pPr>
            <a:r>
              <a:rPr lang="en-US" sz="2800" dirty="0"/>
              <a:t>The </a:t>
            </a:r>
            <a:r>
              <a:rPr lang="en-US" sz="2800" dirty="0" err="1"/>
              <a:t>subkeys</a:t>
            </a:r>
            <a:r>
              <a:rPr lang="en-US" sz="2800" dirty="0"/>
              <a:t> used by the 16 rounds are formed by the key schedule which consists of:</a:t>
            </a:r>
            <a:r>
              <a:rPr lang="en-US" dirty="0"/>
              <a:t> </a:t>
            </a:r>
          </a:p>
          <a:p>
            <a:pPr lvl="1">
              <a:lnSpc>
                <a:spcPct val="80000"/>
              </a:lnSpc>
              <a:spcBef>
                <a:spcPts val="500"/>
              </a:spcBef>
              <a:spcAft>
                <a:spcPts val="500"/>
              </a:spcAft>
              <a:buFont typeface="Symbol" pitchFamily="18" charset="2"/>
              <a:buChar char="·"/>
            </a:pPr>
            <a:r>
              <a:rPr lang="en-US" sz="2400" dirty="0"/>
              <a:t>An initial permutation of the key (PC1) which selects 56-bits in two 28-bit halves </a:t>
            </a:r>
          </a:p>
          <a:p>
            <a:pPr lvl="1">
              <a:lnSpc>
                <a:spcPct val="80000"/>
              </a:lnSpc>
              <a:spcBef>
                <a:spcPts val="500"/>
              </a:spcBef>
              <a:spcAft>
                <a:spcPts val="500"/>
              </a:spcAft>
              <a:buFont typeface="Symbol" pitchFamily="18" charset="2"/>
              <a:buChar char="·"/>
            </a:pPr>
            <a:r>
              <a:rPr lang="en-US" sz="2400" dirty="0"/>
              <a:t>16 stages consisting of</a:t>
            </a:r>
            <a:r>
              <a:rPr lang="en-US" sz="3200" dirty="0"/>
              <a:t> </a:t>
            </a:r>
          </a:p>
          <a:p>
            <a:pPr lvl="3">
              <a:lnSpc>
                <a:spcPct val="80000"/>
              </a:lnSpc>
              <a:spcBef>
                <a:spcPts val="500"/>
              </a:spcBef>
              <a:spcAft>
                <a:spcPts val="500"/>
              </a:spcAft>
              <a:buClr>
                <a:schemeClr val="tx1"/>
              </a:buClr>
              <a:buFont typeface="Symbol" pitchFamily="18" charset="2"/>
              <a:buChar char="-"/>
            </a:pPr>
            <a:r>
              <a:rPr lang="en-US" sz="2400" dirty="0"/>
              <a:t>selecting 24-bits from each half and permuting them by PC2 for use in function f, </a:t>
            </a:r>
          </a:p>
          <a:p>
            <a:pPr lvl="3">
              <a:lnSpc>
                <a:spcPct val="80000"/>
              </a:lnSpc>
              <a:spcBef>
                <a:spcPts val="500"/>
              </a:spcBef>
              <a:spcAft>
                <a:spcPts val="500"/>
              </a:spcAft>
              <a:buClr>
                <a:schemeClr val="tx1"/>
              </a:buClr>
              <a:buFont typeface="Symbol" pitchFamily="18" charset="2"/>
              <a:buChar char="-"/>
            </a:pPr>
            <a:r>
              <a:rPr lang="en-US" sz="2400" dirty="0"/>
              <a:t>rotating each half either 1 or 2 places depending on the </a:t>
            </a:r>
            <a:r>
              <a:rPr lang="en-US" sz="2400" b="1" dirty="0"/>
              <a:t>key rotation schedule</a:t>
            </a:r>
            <a:r>
              <a:rPr lang="en-US" sz="2400" dirty="0"/>
              <a:t> </a:t>
            </a:r>
            <a:r>
              <a:rPr lang="en-US" sz="2400" dirty="0" smtClean="0"/>
              <a:t>KS</a:t>
            </a:r>
            <a:endParaRPr lang="en-US" sz="2400" dirty="0"/>
          </a:p>
        </p:txBody>
      </p:sp>
      <p:sp>
        <p:nvSpPr>
          <p:cNvPr id="5" name="Slide Number Placeholder 4"/>
          <p:cNvSpPr>
            <a:spLocks noGrp="1"/>
          </p:cNvSpPr>
          <p:nvPr>
            <p:ph type="sldNum" sz="quarter" idx="12"/>
          </p:nvPr>
        </p:nvSpPr>
        <p:spPr/>
        <p:txBody>
          <a:bodyPr/>
          <a:lstStyle/>
          <a:p>
            <a:fld id="{0724E449-1AD4-41E2-8CAC-E253F95E612B}" type="slidenum">
              <a:rPr lang="en-US" smtClean="0"/>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04800"/>
            <a:ext cx="8305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a:xfrm>
            <a:off x="457200" y="274638"/>
            <a:ext cx="8229600" cy="715962"/>
          </a:xfrm>
        </p:spPr>
        <p:txBody>
          <a:bodyPr>
            <a:normAutofit fontScale="90000"/>
          </a:bodyPr>
          <a:lstStyle/>
          <a:p>
            <a:r>
              <a:rPr lang="en-US" dirty="0"/>
              <a:t>3DES or Triple-DES</a:t>
            </a:r>
          </a:p>
        </p:txBody>
      </p:sp>
      <p:sp>
        <p:nvSpPr>
          <p:cNvPr id="9219" name="Rectangle 3"/>
          <p:cNvSpPr>
            <a:spLocks noGrp="1" noChangeArrowheads="1"/>
          </p:cNvSpPr>
          <p:nvPr>
            <p:ph type="body" idx="1"/>
          </p:nvPr>
        </p:nvSpPr>
        <p:spPr>
          <a:xfrm>
            <a:off x="457200" y="1066800"/>
            <a:ext cx="8382000" cy="5410200"/>
          </a:xfrm>
        </p:spPr>
        <p:txBody>
          <a:bodyPr>
            <a:normAutofit/>
          </a:bodyPr>
          <a:lstStyle/>
          <a:p>
            <a:r>
              <a:rPr lang="en-US" dirty="0" smtClean="0"/>
              <a:t>Triple-DES is a block cipher, which applies the Data Encryption Standard (DES) cipher algorithm three times to each data block.</a:t>
            </a:r>
          </a:p>
          <a:p>
            <a:pPr lvl="1"/>
            <a:r>
              <a:rPr lang="en-US" dirty="0" smtClean="0"/>
              <a:t> DES </a:t>
            </a:r>
            <a:r>
              <a:rPr lang="en-US" dirty="0"/>
              <a:t>used a single 56-bit key.</a:t>
            </a:r>
          </a:p>
          <a:p>
            <a:pPr lvl="1"/>
            <a:r>
              <a:rPr lang="en-US" dirty="0"/>
              <a:t>3DES uses three 56-bit keys (often just referred to as a 3DES key), and performs three rounds of DES operations on the data.</a:t>
            </a:r>
          </a:p>
          <a:p>
            <a:pPr lvl="1"/>
            <a:r>
              <a:rPr lang="en-US" dirty="0"/>
              <a:t>The result is that DES technology could be used </a:t>
            </a:r>
            <a:r>
              <a:rPr lang="en-US" dirty="0" smtClean="0"/>
              <a:t>until long term solution (the </a:t>
            </a:r>
            <a:r>
              <a:rPr lang="en-US" dirty="0"/>
              <a:t>Advanced Encryption Standard) </a:t>
            </a:r>
            <a:r>
              <a:rPr lang="en-US" dirty="0" smtClean="0"/>
              <a:t>is found.</a:t>
            </a:r>
            <a:endParaRPr lang="en-US" dirty="0"/>
          </a:p>
        </p:txBody>
      </p:sp>
      <p:sp>
        <p:nvSpPr>
          <p:cNvPr id="5" name="Slide Number Placeholder 4"/>
          <p:cNvSpPr>
            <a:spLocks noGrp="1"/>
          </p:cNvSpPr>
          <p:nvPr>
            <p:ph type="sldNum" sz="quarter" idx="12"/>
          </p:nvPr>
        </p:nvSpPr>
        <p:spPr/>
        <p:txBody>
          <a:bodyPr/>
          <a:lstStyle/>
          <a:p>
            <a:fld id="{0724E449-1AD4-41E2-8CAC-E253F95E61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ounded Rectangle 3"/>
          <p:cNvSpPr/>
          <p:nvPr/>
        </p:nvSpPr>
        <p:spPr>
          <a:xfrm>
            <a:off x="762000" y="609600"/>
            <a:ext cx="777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34" name="Rectangle 2"/>
          <p:cNvSpPr>
            <a:spLocks noGrp="1" noChangeArrowheads="1"/>
          </p:cNvSpPr>
          <p:nvPr>
            <p:ph type="title"/>
          </p:nvPr>
        </p:nvSpPr>
        <p:spPr>
          <a:xfrm>
            <a:off x="685800" y="609600"/>
            <a:ext cx="7772400" cy="533400"/>
          </a:xfrm>
        </p:spPr>
        <p:txBody>
          <a:bodyPr>
            <a:normAutofit fontScale="90000"/>
          </a:bodyPr>
          <a:lstStyle/>
          <a:p>
            <a:r>
              <a:rPr lang="en-US" dirty="0"/>
              <a:t>Triple DES - More Secure</a:t>
            </a:r>
          </a:p>
        </p:txBody>
      </p:sp>
      <p:pic>
        <p:nvPicPr>
          <p:cNvPr id="69635" name="Picture 3"/>
          <p:cNvPicPr>
            <a:picLocks noGrp="1" noChangeAspect="1" noChangeArrowheads="1"/>
          </p:cNvPicPr>
          <p:nvPr>
            <p:ph type="clipArt" sz="half" idx="2"/>
          </p:nvPr>
        </p:nvPicPr>
        <p:blipFill>
          <a:blip r:embed="rId2" cstate="print"/>
          <a:srcRect/>
          <a:stretch>
            <a:fillRect/>
          </a:stretch>
        </p:blipFill>
        <p:spPr>
          <a:xfrm>
            <a:off x="762000" y="1752600"/>
            <a:ext cx="7391400" cy="3503613"/>
          </a:xfrm>
          <a:solidFill>
            <a:schemeClr val="bg1"/>
          </a:solidFill>
          <a:ln/>
        </p:spPr>
      </p:pic>
      <p:sp>
        <p:nvSpPr>
          <p:cNvPr id="5" name="Slide Number Placeholder 4"/>
          <p:cNvSpPr>
            <a:spLocks noGrp="1"/>
          </p:cNvSpPr>
          <p:nvPr>
            <p:ph type="sldNum" sz="quarter" idx="12"/>
          </p:nvPr>
        </p:nvSpPr>
        <p:spPr/>
        <p:txBody>
          <a:bodyPr/>
          <a:lstStyle/>
          <a:p>
            <a:fld id="{58B51066-938D-4426-9025-B2E56D46FA59}" type="slidenum">
              <a:rPr lang="en-US" smtClean="0"/>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5800" y="609600"/>
            <a:ext cx="8001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Rectangle 2"/>
          <p:cNvSpPr>
            <a:spLocks noGrp="1" noChangeArrowheads="1"/>
          </p:cNvSpPr>
          <p:nvPr>
            <p:ph type="title"/>
          </p:nvPr>
        </p:nvSpPr>
        <p:spPr>
          <a:xfrm>
            <a:off x="685800" y="609600"/>
            <a:ext cx="7924800" cy="533400"/>
          </a:xfrm>
        </p:spPr>
        <p:txBody>
          <a:bodyPr>
            <a:normAutofit fontScale="90000"/>
          </a:bodyPr>
          <a:lstStyle/>
          <a:p>
            <a:r>
              <a:rPr lang="en-US" dirty="0" smtClean="0"/>
              <a:t>3DES</a:t>
            </a:r>
            <a:endParaRPr lang="en-US" dirty="0"/>
          </a:p>
        </p:txBody>
      </p:sp>
      <p:sp>
        <p:nvSpPr>
          <p:cNvPr id="12291" name="Rectangle 3"/>
          <p:cNvSpPr>
            <a:spLocks noGrp="1" noChangeArrowheads="1"/>
          </p:cNvSpPr>
          <p:nvPr>
            <p:ph type="body" sz="half" idx="1"/>
          </p:nvPr>
        </p:nvSpPr>
        <p:spPr>
          <a:xfrm>
            <a:off x="457200" y="1255713"/>
            <a:ext cx="7808912" cy="3087687"/>
          </a:xfrm>
        </p:spPr>
        <p:txBody>
          <a:bodyPr/>
          <a:lstStyle/>
          <a:p>
            <a:r>
              <a:rPr lang="en-US" sz="2800" dirty="0"/>
              <a:t>A typical application of 3DES is known as </a:t>
            </a:r>
            <a:r>
              <a:rPr lang="en-US" sz="2800" dirty="0" smtClean="0"/>
              <a:t>EDE (Encrypt-Decrypt-Encrypt).</a:t>
            </a:r>
            <a:endParaRPr lang="en-US" sz="2800" dirty="0"/>
          </a:p>
          <a:p>
            <a:pPr lvl="1"/>
            <a:r>
              <a:rPr lang="en-US" sz="2400" dirty="0"/>
              <a:t>In this case, the first and third keys are equal, so the effective key length is 112-bits.</a:t>
            </a:r>
          </a:p>
          <a:p>
            <a:pPr lvl="1"/>
            <a:r>
              <a:rPr lang="en-US" sz="2400" dirty="0"/>
              <a:t>In the first operation, the plaintext is </a:t>
            </a:r>
            <a:r>
              <a:rPr lang="en-US" sz="2400" dirty="0">
                <a:solidFill>
                  <a:srgbClr val="C00000"/>
                </a:solidFill>
              </a:rPr>
              <a:t>encrypted </a:t>
            </a:r>
            <a:r>
              <a:rPr lang="en-US" sz="2400" dirty="0"/>
              <a:t>with the first DES key, K</a:t>
            </a:r>
            <a:r>
              <a:rPr lang="en-US" sz="2400" baseline="-25000" dirty="0"/>
              <a:t>1</a:t>
            </a:r>
            <a:r>
              <a:rPr lang="en-US" dirty="0"/>
              <a:t>.</a:t>
            </a:r>
          </a:p>
        </p:txBody>
      </p:sp>
      <p:pic>
        <p:nvPicPr>
          <p:cNvPr id="12295" name="Picture 7"/>
          <p:cNvPicPr>
            <a:picLocks noGrp="1" noChangeAspect="1" noChangeArrowheads="1"/>
          </p:cNvPicPr>
          <p:nvPr>
            <p:ph sz="half" idx="2"/>
          </p:nvPr>
        </p:nvPicPr>
        <p:blipFill>
          <a:blip r:embed="rId3" cstate="print"/>
          <a:srcRect/>
          <a:stretch>
            <a:fillRect/>
          </a:stretch>
        </p:blipFill>
        <p:spPr>
          <a:xfrm>
            <a:off x="2209800" y="4114800"/>
            <a:ext cx="3922194" cy="1600200"/>
          </a:xfrm>
          <a:noFill/>
          <a:ln/>
        </p:spPr>
      </p:pic>
      <p:sp>
        <p:nvSpPr>
          <p:cNvPr id="6" name="Slide Number Placeholder 5"/>
          <p:cNvSpPr>
            <a:spLocks noGrp="1"/>
          </p:cNvSpPr>
          <p:nvPr>
            <p:ph type="sldNum" sz="quarter" idx="11"/>
          </p:nvPr>
        </p:nvSpPr>
        <p:spPr/>
        <p:txBody>
          <a:bodyPr/>
          <a:lstStyle/>
          <a:p>
            <a:pPr>
              <a:defRPr/>
            </a:pPr>
            <a:fld id="{3C9BDBAC-825B-4595-9F51-16C6FB7331D7}" type="slidenum">
              <a:rPr lang="en-US" smtClean="0"/>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62000" y="533400"/>
            <a:ext cx="7924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2"/>
          <p:cNvSpPr>
            <a:spLocks noGrp="1" noChangeArrowheads="1"/>
          </p:cNvSpPr>
          <p:nvPr>
            <p:ph type="title"/>
          </p:nvPr>
        </p:nvSpPr>
        <p:spPr>
          <a:xfrm>
            <a:off x="762000" y="533400"/>
            <a:ext cx="7848600" cy="609600"/>
          </a:xfrm>
        </p:spPr>
        <p:txBody>
          <a:bodyPr>
            <a:normAutofit fontScale="90000"/>
          </a:bodyPr>
          <a:lstStyle/>
          <a:p>
            <a:r>
              <a:rPr lang="en-US" dirty="0" smtClean="0"/>
              <a:t>3DES</a:t>
            </a:r>
            <a:endParaRPr lang="en-US" dirty="0"/>
          </a:p>
        </p:txBody>
      </p:sp>
      <p:sp>
        <p:nvSpPr>
          <p:cNvPr id="14339" name="Rectangle 3"/>
          <p:cNvSpPr>
            <a:spLocks noGrp="1" noChangeArrowheads="1"/>
          </p:cNvSpPr>
          <p:nvPr>
            <p:ph type="body" sz="half" idx="1"/>
          </p:nvPr>
        </p:nvSpPr>
        <p:spPr>
          <a:xfrm>
            <a:off x="685800" y="1295400"/>
            <a:ext cx="7808912" cy="3087687"/>
          </a:xfrm>
        </p:spPr>
        <p:txBody>
          <a:bodyPr/>
          <a:lstStyle/>
          <a:p>
            <a:r>
              <a:rPr lang="en-US" sz="2800" dirty="0"/>
              <a:t>In the second step, the results of the first step, C</a:t>
            </a:r>
            <a:r>
              <a:rPr lang="en-US" sz="2800" baseline="-25000" dirty="0"/>
              <a:t>1</a:t>
            </a:r>
            <a:r>
              <a:rPr lang="en-US" sz="2800" dirty="0"/>
              <a:t>, is </a:t>
            </a:r>
            <a:r>
              <a:rPr lang="en-US" sz="2800" dirty="0">
                <a:solidFill>
                  <a:srgbClr val="C00000"/>
                </a:solidFill>
              </a:rPr>
              <a:t>decrypted</a:t>
            </a:r>
            <a:r>
              <a:rPr lang="en-US" sz="2800" dirty="0"/>
              <a:t> using the second key, K</a:t>
            </a:r>
            <a:r>
              <a:rPr lang="en-US" sz="2800" baseline="-25000" dirty="0"/>
              <a:t>2</a:t>
            </a:r>
          </a:p>
          <a:p>
            <a:r>
              <a:rPr lang="en-US" sz="2800" dirty="0"/>
              <a:t>Since K</a:t>
            </a:r>
            <a:r>
              <a:rPr lang="en-US" sz="2800" baseline="-25000" dirty="0"/>
              <a:t>2</a:t>
            </a:r>
            <a:r>
              <a:rPr lang="en-US" sz="2800" dirty="0"/>
              <a:t> ≠ K</a:t>
            </a:r>
            <a:r>
              <a:rPr lang="en-US" sz="2800" baseline="-25000" dirty="0"/>
              <a:t>1</a:t>
            </a:r>
            <a:r>
              <a:rPr lang="en-US" sz="2800" dirty="0"/>
              <a:t>, this </a:t>
            </a:r>
            <a:r>
              <a:rPr lang="en-US" sz="2800" dirty="0">
                <a:solidFill>
                  <a:srgbClr val="C00000"/>
                </a:solidFill>
              </a:rPr>
              <a:t>does not </a:t>
            </a:r>
            <a:r>
              <a:rPr lang="en-US" sz="2800" dirty="0"/>
              <a:t>result in the original plaintext message.</a:t>
            </a:r>
          </a:p>
        </p:txBody>
      </p:sp>
      <p:pic>
        <p:nvPicPr>
          <p:cNvPr id="14340" name="Picture 4"/>
          <p:cNvPicPr>
            <a:picLocks noGrp="1" noChangeAspect="1" noChangeArrowheads="1"/>
          </p:cNvPicPr>
          <p:nvPr>
            <p:ph sz="half" idx="2"/>
          </p:nvPr>
        </p:nvPicPr>
        <p:blipFill>
          <a:blip r:embed="rId3" cstate="print"/>
          <a:srcRect/>
          <a:stretch>
            <a:fillRect/>
          </a:stretch>
        </p:blipFill>
        <p:spPr>
          <a:xfrm>
            <a:off x="1676399" y="3810000"/>
            <a:ext cx="6225705" cy="1524000"/>
          </a:xfrm>
          <a:noFill/>
          <a:ln/>
        </p:spPr>
      </p:pic>
      <p:sp>
        <p:nvSpPr>
          <p:cNvPr id="6" name="Slide Number Placeholder 5"/>
          <p:cNvSpPr>
            <a:spLocks noGrp="1"/>
          </p:cNvSpPr>
          <p:nvPr>
            <p:ph type="sldNum" sz="quarter" idx="11"/>
          </p:nvPr>
        </p:nvSpPr>
        <p:spPr/>
        <p:txBody>
          <a:bodyPr/>
          <a:lstStyle/>
          <a:p>
            <a:pPr>
              <a:defRPr/>
            </a:pPr>
            <a:fld id="{3C9BDBAC-825B-4595-9F51-16C6FB7331D7}" type="slidenum">
              <a:rPr lang="en-US" smtClean="0"/>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533400"/>
            <a:ext cx="8001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4" name="Rectangle 2"/>
          <p:cNvSpPr>
            <a:spLocks noGrp="1" noChangeArrowheads="1"/>
          </p:cNvSpPr>
          <p:nvPr>
            <p:ph type="title"/>
          </p:nvPr>
        </p:nvSpPr>
        <p:spPr>
          <a:xfrm>
            <a:off x="609600" y="533400"/>
            <a:ext cx="8001000" cy="609600"/>
          </a:xfrm>
        </p:spPr>
        <p:txBody>
          <a:bodyPr>
            <a:normAutofit fontScale="90000"/>
          </a:bodyPr>
          <a:lstStyle/>
          <a:p>
            <a:r>
              <a:rPr lang="en-US" dirty="0" smtClean="0"/>
              <a:t>3DES</a:t>
            </a:r>
            <a:endParaRPr lang="en-US" dirty="0"/>
          </a:p>
        </p:txBody>
      </p:sp>
      <p:sp>
        <p:nvSpPr>
          <p:cNvPr id="13315" name="Rectangle 3"/>
          <p:cNvSpPr>
            <a:spLocks noGrp="1" noChangeArrowheads="1"/>
          </p:cNvSpPr>
          <p:nvPr>
            <p:ph type="body" sz="half" idx="1"/>
          </p:nvPr>
        </p:nvSpPr>
        <p:spPr>
          <a:xfrm>
            <a:off x="762000" y="1295400"/>
            <a:ext cx="7808912" cy="3087687"/>
          </a:xfrm>
        </p:spPr>
        <p:txBody>
          <a:bodyPr>
            <a:normAutofit lnSpcReduction="10000"/>
          </a:bodyPr>
          <a:lstStyle/>
          <a:p>
            <a:r>
              <a:rPr lang="en-US" sz="2800" dirty="0"/>
              <a:t>In the final step, the results of the second step, C</a:t>
            </a:r>
            <a:r>
              <a:rPr lang="en-US" sz="2800" baseline="-25000" dirty="0"/>
              <a:t>2</a:t>
            </a:r>
            <a:r>
              <a:rPr lang="en-US" sz="2800" dirty="0"/>
              <a:t>, is </a:t>
            </a:r>
            <a:r>
              <a:rPr lang="en-US" sz="2800" dirty="0">
                <a:solidFill>
                  <a:srgbClr val="C00000"/>
                </a:solidFill>
              </a:rPr>
              <a:t>encrypted</a:t>
            </a:r>
            <a:r>
              <a:rPr lang="en-US" sz="2800" dirty="0"/>
              <a:t> using the third key, K</a:t>
            </a:r>
            <a:r>
              <a:rPr lang="en-US" sz="2800" baseline="-25000" dirty="0"/>
              <a:t>3</a:t>
            </a:r>
          </a:p>
          <a:p>
            <a:r>
              <a:rPr lang="en-US" sz="2800" dirty="0"/>
              <a:t>The output </a:t>
            </a:r>
            <a:r>
              <a:rPr lang="en-US" sz="2800" dirty="0" err="1"/>
              <a:t>ciphertext</a:t>
            </a:r>
            <a:r>
              <a:rPr lang="en-US" sz="2800" dirty="0"/>
              <a:t> C</a:t>
            </a:r>
            <a:r>
              <a:rPr lang="en-US" sz="2800" baseline="-25000" dirty="0"/>
              <a:t>3</a:t>
            </a:r>
            <a:r>
              <a:rPr lang="en-US" sz="2800" dirty="0"/>
              <a:t> is the final encrypted message.</a:t>
            </a:r>
          </a:p>
          <a:p>
            <a:r>
              <a:rPr lang="en-US" sz="2800" dirty="0"/>
              <a:t>Recall that K</a:t>
            </a:r>
            <a:r>
              <a:rPr lang="en-US" sz="2800" baseline="-25000" dirty="0"/>
              <a:t>3</a:t>
            </a:r>
            <a:r>
              <a:rPr lang="en-US" sz="2800" dirty="0"/>
              <a:t> = K</a:t>
            </a:r>
            <a:r>
              <a:rPr lang="en-US" sz="2800" baseline="-25000" dirty="0"/>
              <a:t>1</a:t>
            </a:r>
            <a:r>
              <a:rPr lang="en-US" sz="2800" dirty="0"/>
              <a:t> in this case, so even though there are three 56-bit keys, the effective key length is only 112-bits.</a:t>
            </a:r>
          </a:p>
        </p:txBody>
      </p:sp>
      <p:pic>
        <p:nvPicPr>
          <p:cNvPr id="13316" name="Picture 4"/>
          <p:cNvPicPr>
            <a:picLocks noGrp="1" noChangeAspect="1" noChangeArrowheads="1"/>
          </p:cNvPicPr>
          <p:nvPr>
            <p:ph sz="half" idx="2"/>
          </p:nvPr>
        </p:nvPicPr>
        <p:blipFill>
          <a:blip r:embed="rId3" cstate="print"/>
          <a:srcRect/>
          <a:stretch>
            <a:fillRect/>
          </a:stretch>
        </p:blipFill>
        <p:spPr>
          <a:xfrm>
            <a:off x="609600" y="5029200"/>
            <a:ext cx="7708198" cy="1347787"/>
          </a:xfrm>
          <a:noFill/>
          <a:ln/>
        </p:spPr>
      </p:pic>
      <p:sp>
        <p:nvSpPr>
          <p:cNvPr id="6" name="Slide Number Placeholder 5"/>
          <p:cNvSpPr>
            <a:spLocks noGrp="1"/>
          </p:cNvSpPr>
          <p:nvPr>
            <p:ph type="sldNum" sz="quarter" idx="11"/>
          </p:nvPr>
        </p:nvSpPr>
        <p:spPr/>
        <p:txBody>
          <a:bodyPr/>
          <a:lstStyle/>
          <a:p>
            <a:pPr>
              <a:defRPr/>
            </a:pPr>
            <a:fld id="{3C9BDBAC-825B-4595-9F51-16C6FB7331D7}" type="slidenum">
              <a:rPr lang="en-US" smtClean="0"/>
              <a:pPr>
                <a:defRPr/>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457200"/>
            <a:ext cx="8001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Rectangle 2"/>
          <p:cNvSpPr>
            <a:spLocks noGrp="1" noChangeArrowheads="1"/>
          </p:cNvSpPr>
          <p:nvPr>
            <p:ph type="title"/>
          </p:nvPr>
        </p:nvSpPr>
        <p:spPr/>
        <p:txBody>
          <a:bodyPr/>
          <a:lstStyle/>
          <a:p>
            <a:r>
              <a:rPr lang="en-US" dirty="0"/>
              <a:t>3DES or Triple-DES</a:t>
            </a:r>
          </a:p>
        </p:txBody>
      </p:sp>
      <p:sp>
        <p:nvSpPr>
          <p:cNvPr id="16387" name="Rectangle 3"/>
          <p:cNvSpPr>
            <a:spLocks noGrp="1" noChangeArrowheads="1"/>
          </p:cNvSpPr>
          <p:nvPr>
            <p:ph type="body" sz="half" idx="1"/>
          </p:nvPr>
        </p:nvSpPr>
        <p:spPr>
          <a:xfrm>
            <a:off x="1182688" y="2017713"/>
            <a:ext cx="7808912" cy="3087687"/>
          </a:xfrm>
        </p:spPr>
        <p:txBody>
          <a:bodyPr/>
          <a:lstStyle/>
          <a:p>
            <a:r>
              <a:rPr lang="en-US"/>
              <a:t>Decryption in this case follows the reverse of the encryption process, as shown below.</a:t>
            </a:r>
          </a:p>
        </p:txBody>
      </p:sp>
      <p:pic>
        <p:nvPicPr>
          <p:cNvPr id="16388" name="Picture 4"/>
          <p:cNvPicPr>
            <a:picLocks noGrp="1" noChangeAspect="1" noChangeArrowheads="1"/>
          </p:cNvPicPr>
          <p:nvPr>
            <p:ph sz="half" idx="2"/>
          </p:nvPr>
        </p:nvPicPr>
        <p:blipFill>
          <a:blip r:embed="rId3" cstate="print"/>
          <a:srcRect/>
          <a:stretch>
            <a:fillRect/>
          </a:stretch>
        </p:blipFill>
        <p:spPr>
          <a:xfrm>
            <a:off x="1143000" y="3429000"/>
            <a:ext cx="6400800" cy="1828800"/>
          </a:xfrm>
          <a:noFill/>
          <a:ln/>
        </p:spPr>
      </p:pic>
      <p:sp>
        <p:nvSpPr>
          <p:cNvPr id="8" name="Slide Number Placeholder 7"/>
          <p:cNvSpPr>
            <a:spLocks noGrp="1"/>
          </p:cNvSpPr>
          <p:nvPr>
            <p:ph type="sldNum" sz="quarter" idx="11"/>
          </p:nvPr>
        </p:nvSpPr>
        <p:spPr/>
        <p:txBody>
          <a:bodyPr/>
          <a:lstStyle/>
          <a:p>
            <a:pPr>
              <a:defRPr/>
            </a:pPr>
            <a:fld id="{3C9BDBAC-825B-4595-9F51-16C6FB7331D7}" type="slidenum">
              <a:rPr lang="en-US" smtClean="0"/>
              <a:pPr>
                <a:defRPr/>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048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2" name="Rectangle 2"/>
          <p:cNvSpPr>
            <a:spLocks noGrp="1" noChangeArrowheads="1"/>
          </p:cNvSpPr>
          <p:nvPr>
            <p:ph type="title"/>
          </p:nvPr>
        </p:nvSpPr>
        <p:spPr>
          <a:xfrm>
            <a:off x="457200" y="274638"/>
            <a:ext cx="8229600" cy="715962"/>
          </a:xfrm>
        </p:spPr>
        <p:txBody>
          <a:bodyPr>
            <a:normAutofit fontScale="90000"/>
          </a:bodyPr>
          <a:lstStyle/>
          <a:p>
            <a:r>
              <a:rPr lang="en-US" dirty="0"/>
              <a:t>3DES or Triple-DES</a:t>
            </a:r>
          </a:p>
        </p:txBody>
      </p:sp>
      <p:sp>
        <p:nvSpPr>
          <p:cNvPr id="15363" name="Rectangle 3"/>
          <p:cNvSpPr>
            <a:spLocks noGrp="1" noChangeArrowheads="1"/>
          </p:cNvSpPr>
          <p:nvPr>
            <p:ph type="body" idx="1"/>
          </p:nvPr>
        </p:nvSpPr>
        <p:spPr>
          <a:xfrm>
            <a:off x="457200" y="1219200"/>
            <a:ext cx="8305800" cy="4876800"/>
          </a:xfrm>
        </p:spPr>
        <p:txBody>
          <a:bodyPr>
            <a:noAutofit/>
          </a:bodyPr>
          <a:lstStyle/>
          <a:p>
            <a:pPr algn="just"/>
            <a:r>
              <a:rPr lang="en-US" dirty="0"/>
              <a:t>Although the length of the key has doubled, there are 2</a:t>
            </a:r>
            <a:r>
              <a:rPr lang="en-US" baseline="30000" dirty="0"/>
              <a:t>56</a:t>
            </a:r>
            <a:r>
              <a:rPr lang="en-US" dirty="0"/>
              <a:t> (= 72,057,594,037,927,936) times as many keys.</a:t>
            </a:r>
          </a:p>
          <a:p>
            <a:pPr lvl="1" algn="just"/>
            <a:r>
              <a:rPr lang="en-US" dirty="0"/>
              <a:t>Therefore a brute force search for a 3DES-EDE key would take 2</a:t>
            </a:r>
            <a:r>
              <a:rPr lang="en-US" baseline="30000" dirty="0"/>
              <a:t>56</a:t>
            </a:r>
            <a:r>
              <a:rPr lang="en-US" dirty="0"/>
              <a:t> times longer on the same hardware than a brute force search for a DES key.</a:t>
            </a:r>
          </a:p>
          <a:p>
            <a:pPr algn="just"/>
            <a:r>
              <a:rPr lang="en-US" dirty="0"/>
              <a:t>There are some approaches that can recover 3DES keys more quickly than brute force </a:t>
            </a:r>
            <a:r>
              <a:rPr lang="en-US" dirty="0" smtClean="0"/>
              <a:t>searches, </a:t>
            </a:r>
            <a:r>
              <a:rPr lang="en-US" dirty="0"/>
              <a:t>but for many kinds of data 3DES is still an acceptable encryption method.</a:t>
            </a:r>
          </a:p>
        </p:txBody>
      </p:sp>
      <p:sp>
        <p:nvSpPr>
          <p:cNvPr id="5" name="Slide Number Placeholder 4"/>
          <p:cNvSpPr>
            <a:spLocks noGrp="1"/>
          </p:cNvSpPr>
          <p:nvPr>
            <p:ph type="sldNum" sz="quarter" idx="12"/>
          </p:nvPr>
        </p:nvSpPr>
        <p:spPr/>
        <p:txBody>
          <a:bodyPr/>
          <a:lstStyle/>
          <a:p>
            <a:fld id="{0724E449-1AD4-41E2-8CAC-E253F95E61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609600"/>
          </a:xfrm>
        </p:spPr>
        <p:txBody>
          <a:bodyPr>
            <a:normAutofit fontScale="90000"/>
          </a:bodyPr>
          <a:lstStyle/>
          <a:p>
            <a:r>
              <a:rPr lang="en-US" b="1" dirty="0" smtClean="0"/>
              <a:t/>
            </a:r>
            <a:br>
              <a:rPr lang="en-US" b="1" dirty="0" smtClean="0"/>
            </a:br>
            <a:r>
              <a:rPr lang="en-US" b="1" dirty="0" smtClean="0"/>
              <a:t>What is DES?</a:t>
            </a:r>
            <a:br>
              <a:rPr lang="en-US" b="1" dirty="0" smtClean="0"/>
            </a:br>
            <a:endParaRPr lang="en-US" dirty="0"/>
          </a:p>
        </p:txBody>
      </p:sp>
      <p:sp>
        <p:nvSpPr>
          <p:cNvPr id="3" name="Content Placeholder 2"/>
          <p:cNvSpPr>
            <a:spLocks noGrp="1"/>
          </p:cNvSpPr>
          <p:nvPr>
            <p:ph idx="1"/>
          </p:nvPr>
        </p:nvSpPr>
        <p:spPr>
          <a:xfrm>
            <a:off x="228600" y="1066800"/>
            <a:ext cx="8686800" cy="5486400"/>
          </a:xfrm>
          <a:ln>
            <a:noFill/>
          </a:ln>
        </p:spPr>
        <p:style>
          <a:lnRef idx="2">
            <a:schemeClr val="accent5"/>
          </a:lnRef>
          <a:fillRef idx="1">
            <a:schemeClr val="lt1"/>
          </a:fillRef>
          <a:effectRef idx="0">
            <a:schemeClr val="accent5"/>
          </a:effectRef>
          <a:fontRef idx="minor">
            <a:schemeClr val="dk1"/>
          </a:fontRef>
        </p:style>
        <p:txBody>
          <a:bodyPr>
            <a:normAutofit/>
          </a:bodyPr>
          <a:lstStyle/>
          <a:p>
            <a:pPr lvl="1">
              <a:buFont typeface="Arial" pitchFamily="34" charset="0"/>
              <a:buChar char="•"/>
            </a:pPr>
            <a:r>
              <a:rPr lang="en-US" sz="2000" b="1" dirty="0" smtClean="0"/>
              <a:t>The Data Encryption Standard (DES) is a previously predominant algorithm used for encryption/decryption of electronic data. DES was developed in the early 70’s by IBM which was then submitted to the National Bureau of Standards (NBS).</a:t>
            </a:r>
          </a:p>
          <a:p>
            <a:pPr lvl="1">
              <a:buFont typeface="Arial" pitchFamily="34" charset="0"/>
              <a:buChar char="•"/>
            </a:pPr>
            <a:r>
              <a:rPr lang="en-US" sz="2000" b="1" dirty="0" smtClean="0"/>
              <a:t>Like other private key cryptographic methods, both the sender and the receiver must know and use the same private key.</a:t>
            </a:r>
          </a:p>
          <a:p>
            <a:pPr lvl="1">
              <a:buFont typeface="Arial" pitchFamily="34" charset="0"/>
              <a:buChar char="•"/>
            </a:pPr>
            <a:r>
              <a:rPr lang="en-US" sz="2000" b="1" dirty="0" smtClean="0"/>
              <a:t>DES uses a 56 bit encryption key which can give around 2^56 (</a:t>
            </a:r>
            <a:r>
              <a:rPr lang="en-US" sz="2000" b="1" dirty="0" err="1" smtClean="0"/>
              <a:t>ie</a:t>
            </a:r>
            <a:r>
              <a:rPr lang="en-US" sz="2000" b="1" dirty="0" smtClean="0"/>
              <a:t>) 256 combinations to encrypt the plain text. DES is restricted with a Block Size of just 64bits. </a:t>
            </a:r>
          </a:p>
          <a:p>
            <a:pPr lvl="1">
              <a:buFont typeface="Arial" pitchFamily="34" charset="0"/>
              <a:buChar char="•"/>
            </a:pPr>
            <a:r>
              <a:rPr lang="en-US" sz="2000" b="1" dirty="0" smtClean="0"/>
              <a:t>Sometimes DES is said to use 64 bit key, but 8bits out of it is used for some other purpose.</a:t>
            </a:r>
          </a:p>
          <a:p>
            <a:pPr lvl="1">
              <a:buFont typeface="Arial" pitchFamily="34" charset="0"/>
              <a:buChar char="•"/>
            </a:pPr>
            <a:r>
              <a:rPr lang="en-US" sz="2000" b="1" dirty="0" smtClean="0"/>
              <a:t>The maximum amount that can be transferred with a single encryption is 32GB. DES uses the </a:t>
            </a:r>
            <a:r>
              <a:rPr lang="en-US" sz="2000" b="1" dirty="0" err="1" smtClean="0"/>
              <a:t>Feistel</a:t>
            </a:r>
            <a:r>
              <a:rPr lang="en-US" sz="2000" b="1" dirty="0" smtClean="0"/>
              <a:t> Network which divides block into 2 halves before going through the encryption steps.</a:t>
            </a:r>
            <a:endParaRPr lang="en-US" sz="2000" b="1" dirty="0"/>
          </a:p>
        </p:txBody>
      </p:sp>
      <p:sp>
        <p:nvSpPr>
          <p:cNvPr id="5" name="Slide Number Placeholder 4"/>
          <p:cNvSpPr>
            <a:spLocks noGrp="1"/>
          </p:cNvSpPr>
          <p:nvPr>
            <p:ph type="sldNum" sz="quarter" idx="12"/>
          </p:nvPr>
        </p:nvSpPr>
        <p:spPr/>
        <p:txBody>
          <a:bodyPr/>
          <a:lstStyle/>
          <a:p>
            <a:fld id="{0724E449-1AD4-41E2-8CAC-E253F95E612B}" type="slidenum">
              <a:rPr lang="en-US" smtClean="0"/>
              <a:pPr/>
              <a:t>48</a:t>
            </a:fld>
            <a:endParaRPr lang="en-US"/>
          </a:p>
        </p:txBody>
      </p:sp>
    </p:spTree>
  </p:cSld>
  <p:clrMapOvr>
    <a:masterClrMapping/>
  </p:clrMapOvr>
  <p:transition spd="med">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What is AES?</a:t>
            </a:r>
            <a:br>
              <a:rPr lang="en-US" b="1" dirty="0" smtClean="0"/>
            </a:br>
            <a:endParaRPr lang="en-US" dirty="0"/>
          </a:p>
        </p:txBody>
      </p:sp>
      <p:sp>
        <p:nvSpPr>
          <p:cNvPr id="3" name="Content Placeholder 2"/>
          <p:cNvSpPr>
            <a:spLocks noGrp="1"/>
          </p:cNvSpPr>
          <p:nvPr>
            <p:ph idx="1"/>
          </p:nvPr>
        </p:nvSpPr>
        <p:spPr>
          <a:xfrm>
            <a:off x="304800" y="1066800"/>
            <a:ext cx="8610600" cy="5410200"/>
          </a:xfrm>
          <a:ln>
            <a:noFill/>
          </a:ln>
        </p:spPr>
        <p:style>
          <a:lnRef idx="2">
            <a:schemeClr val="accent5"/>
          </a:lnRef>
          <a:fillRef idx="1">
            <a:schemeClr val="lt1"/>
          </a:fillRef>
          <a:effectRef idx="0">
            <a:schemeClr val="accent5"/>
          </a:effectRef>
          <a:fontRef idx="minor">
            <a:schemeClr val="dk1"/>
          </a:fontRef>
        </p:style>
        <p:txBody>
          <a:bodyPr>
            <a:noAutofit/>
          </a:bodyPr>
          <a:lstStyle/>
          <a:p>
            <a:pPr lvl="1" algn="just">
              <a:buFont typeface="Wingdings" pitchFamily="2" charset="2"/>
              <a:buChar char="q"/>
            </a:pPr>
            <a:r>
              <a:rPr lang="en-US" sz="2200" b="1" dirty="0" smtClean="0"/>
              <a:t>The Advanced Encryption Standard (AES) is a specification for the Encryption of electronic data. Originally called “</a:t>
            </a:r>
            <a:r>
              <a:rPr lang="en-US" sz="2200" b="1" dirty="0" err="1" smtClean="0"/>
              <a:t>Rijndael</a:t>
            </a:r>
            <a:r>
              <a:rPr lang="en-US" sz="2200" b="1" dirty="0" smtClean="0"/>
              <a:t>” the cipher was developed by 2 Belgian Cryptographers “Joan </a:t>
            </a:r>
            <a:r>
              <a:rPr lang="en-US" sz="2200" b="1" dirty="0" err="1" smtClean="0"/>
              <a:t>Daemen</a:t>
            </a:r>
            <a:r>
              <a:rPr lang="en-US" sz="2200" b="1" dirty="0" smtClean="0"/>
              <a:t>” and “Vincent </a:t>
            </a:r>
            <a:r>
              <a:rPr lang="en-US" sz="2200" b="1" dirty="0" err="1" smtClean="0"/>
              <a:t>Rijmen</a:t>
            </a:r>
            <a:r>
              <a:rPr lang="en-US" sz="2200" b="1" dirty="0" smtClean="0"/>
              <a:t>” who submitted to the AES Selection process held by the NIST (National Institute of Standards and Technology) in the year 1997 which continued for 3 years and the end result was given on 2</a:t>
            </a:r>
            <a:r>
              <a:rPr lang="en-US" sz="2200" b="1" baseline="30000" dirty="0" smtClean="0"/>
              <a:t>nd</a:t>
            </a:r>
            <a:r>
              <a:rPr lang="en-US" sz="2200" b="1" dirty="0" smtClean="0"/>
              <a:t> October 2002 where </a:t>
            </a:r>
            <a:r>
              <a:rPr lang="en-US" sz="2200" b="1" dirty="0" err="1" smtClean="0"/>
              <a:t>Rijndael</a:t>
            </a:r>
            <a:r>
              <a:rPr lang="en-US" sz="2200" b="1" dirty="0" smtClean="0"/>
              <a:t> was chosen as the proposed standard.</a:t>
            </a:r>
          </a:p>
          <a:p>
            <a:pPr lvl="1" algn="just">
              <a:buFont typeface="Wingdings" pitchFamily="2" charset="2"/>
              <a:buChar char="q"/>
            </a:pPr>
            <a:r>
              <a:rPr lang="en-US" sz="2200" b="1" dirty="0" smtClean="0"/>
              <a:t>The algorithm described by AES is a Symmetric-Key Algorithm, meaning the same key is used for encrypting and decrypting the data. AES standard is a variant of </a:t>
            </a:r>
            <a:r>
              <a:rPr lang="en-US" sz="2200" b="1" dirty="0" err="1" smtClean="0"/>
              <a:t>Rijndael</a:t>
            </a:r>
            <a:r>
              <a:rPr lang="en-US" sz="2200" b="1" dirty="0" smtClean="0"/>
              <a:t> where the block size is restricted to 128bits and the key size of 128, 192, 256 bits can be used.</a:t>
            </a:r>
          </a:p>
          <a:p>
            <a:pPr lvl="1" algn="just">
              <a:buFont typeface="Wingdings" pitchFamily="2" charset="2"/>
              <a:buChar char="q"/>
            </a:pPr>
            <a:r>
              <a:rPr lang="en-US" sz="2200" b="1" dirty="0" smtClean="0"/>
              <a:t>AES is based on a design principle known as a substitution-permutation network, and is fast in both software and hardware.</a:t>
            </a:r>
            <a:endParaRPr lang="en-US" sz="2200" b="1" dirty="0"/>
          </a:p>
        </p:txBody>
      </p:sp>
      <p:sp>
        <p:nvSpPr>
          <p:cNvPr id="5" name="Slide Number Placeholder 4"/>
          <p:cNvSpPr>
            <a:spLocks noGrp="1"/>
          </p:cNvSpPr>
          <p:nvPr>
            <p:ph type="sldNum" sz="quarter" idx="12"/>
          </p:nvPr>
        </p:nvSpPr>
        <p:spPr/>
        <p:txBody>
          <a:bodyPr/>
          <a:lstStyle/>
          <a:p>
            <a:fld id="{0724E449-1AD4-41E2-8CAC-E253F95E612B}" type="slidenum">
              <a:rPr lang="en-US" smtClean="0"/>
              <a:pPr/>
              <a:t>49</a:t>
            </a:fld>
            <a:endParaRPr lang="en-US"/>
          </a:p>
        </p:txBody>
      </p:sp>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2"/>
          <p:cNvSpPr txBox="1">
            <a:spLocks noChangeArrowheads="1"/>
          </p:cNvSpPr>
          <p:nvPr/>
        </p:nvSpPr>
        <p:spPr bwMode="auto">
          <a:xfrm>
            <a:off x="2514600" y="619125"/>
            <a:ext cx="6477000" cy="523875"/>
          </a:xfrm>
          <a:prstGeom prst="rect">
            <a:avLst/>
          </a:prstGeom>
          <a:noFill/>
          <a:ln w="9525">
            <a:noFill/>
            <a:miter lim="800000"/>
            <a:headEnd/>
            <a:tailEnd/>
          </a:ln>
        </p:spPr>
        <p:txBody>
          <a:bodyPr>
            <a:spAutoFit/>
          </a:bodyPr>
          <a:lstStyle/>
          <a:p>
            <a:r>
              <a:rPr lang="en-US" altLang="ko-KR" sz="2800" b="1">
                <a:solidFill>
                  <a:schemeClr val="bg1"/>
                </a:solidFill>
                <a:ea typeface="굴림" pitchFamily="34" charset="-127"/>
              </a:rPr>
              <a:t>Security Needs for Communications</a:t>
            </a:r>
          </a:p>
        </p:txBody>
      </p:sp>
      <p:grpSp>
        <p:nvGrpSpPr>
          <p:cNvPr id="2" name="Group 3"/>
          <p:cNvGrpSpPr>
            <a:grpSpLocks/>
          </p:cNvGrpSpPr>
          <p:nvPr/>
        </p:nvGrpSpPr>
        <p:grpSpPr bwMode="auto">
          <a:xfrm>
            <a:off x="381000" y="838200"/>
            <a:ext cx="8305800" cy="5410200"/>
            <a:chOff x="576" y="962"/>
            <a:chExt cx="4584" cy="2650"/>
          </a:xfrm>
        </p:grpSpPr>
        <p:sp>
          <p:nvSpPr>
            <p:cNvPr id="2054" name="Rectangle 4"/>
            <p:cNvSpPr>
              <a:spLocks noChangeArrowheads="1"/>
            </p:cNvSpPr>
            <p:nvPr/>
          </p:nvSpPr>
          <p:spPr bwMode="auto">
            <a:xfrm>
              <a:off x="576" y="1128"/>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grpSp>
          <p:nvGrpSpPr>
            <p:cNvPr id="3" name="Group 5"/>
            <p:cNvGrpSpPr>
              <a:grpSpLocks/>
            </p:cNvGrpSpPr>
            <p:nvPr/>
          </p:nvGrpSpPr>
          <p:grpSpPr bwMode="auto">
            <a:xfrm>
              <a:off x="657" y="1197"/>
              <a:ext cx="1089" cy="305"/>
              <a:chOff x="657" y="1197"/>
              <a:chExt cx="1089" cy="305"/>
            </a:xfrm>
          </p:grpSpPr>
          <p:pic>
            <p:nvPicPr>
              <p:cNvPr id="2140" name="Picture 6" descr="Click To Preview"/>
              <p:cNvPicPr>
                <a:picLocks noChangeAspect="1" noChangeArrowheads="1"/>
              </p:cNvPicPr>
              <p:nvPr/>
            </p:nvPicPr>
            <p:blipFill>
              <a:blip r:embed="rId4" cstate="print"/>
              <a:srcRect/>
              <a:stretch>
                <a:fillRect/>
              </a:stretch>
            </p:blipFill>
            <p:spPr bwMode="auto">
              <a:xfrm>
                <a:off x="657" y="1198"/>
                <a:ext cx="287" cy="287"/>
              </a:xfrm>
              <a:prstGeom prst="rect">
                <a:avLst/>
              </a:prstGeom>
              <a:noFill/>
              <a:ln w="9525">
                <a:noFill/>
                <a:miter lim="800000"/>
                <a:headEnd/>
                <a:tailEnd/>
              </a:ln>
            </p:spPr>
          </p:pic>
          <p:pic>
            <p:nvPicPr>
              <p:cNvPr id="2141" name="Picture 7" descr="Click To Preview"/>
              <p:cNvPicPr>
                <a:picLocks noChangeAspect="1" noChangeArrowheads="1"/>
              </p:cNvPicPr>
              <p:nvPr/>
            </p:nvPicPr>
            <p:blipFill>
              <a:blip r:embed="rId5" cstate="print"/>
              <a:srcRect/>
              <a:stretch>
                <a:fillRect/>
              </a:stretch>
            </p:blipFill>
            <p:spPr bwMode="auto">
              <a:xfrm>
                <a:off x="1441" y="1197"/>
                <a:ext cx="305" cy="305"/>
              </a:xfrm>
              <a:prstGeom prst="rect">
                <a:avLst/>
              </a:prstGeom>
              <a:noFill/>
              <a:ln w="9525">
                <a:noFill/>
                <a:miter lim="800000"/>
                <a:headEnd/>
                <a:tailEnd/>
              </a:ln>
            </p:spPr>
          </p:pic>
          <p:sp>
            <p:nvSpPr>
              <p:cNvPr id="2142" name="Line 8"/>
              <p:cNvSpPr>
                <a:spLocks noChangeShapeType="1"/>
              </p:cNvSpPr>
              <p:nvPr/>
            </p:nvSpPr>
            <p:spPr bwMode="auto">
              <a:xfrm>
                <a:off x="978" y="1320"/>
                <a:ext cx="426" cy="0"/>
              </a:xfrm>
              <a:prstGeom prst="line">
                <a:avLst/>
              </a:prstGeom>
              <a:noFill/>
              <a:ln w="22225">
                <a:solidFill>
                  <a:srgbClr val="0000FF"/>
                </a:solidFill>
                <a:round/>
                <a:headEnd/>
                <a:tailEnd type="stealth" w="med" len="med"/>
              </a:ln>
            </p:spPr>
            <p:txBody>
              <a:bodyPr lIns="0" tIns="0" rIns="0" bIns="0" anchor="ctr">
                <a:spAutoFit/>
              </a:bodyPr>
              <a:lstStyle/>
              <a:p>
                <a:endParaRPr lang="en-US"/>
              </a:p>
            </p:txBody>
          </p:sp>
        </p:grpSp>
        <p:grpSp>
          <p:nvGrpSpPr>
            <p:cNvPr id="4" name="Group 9"/>
            <p:cNvGrpSpPr>
              <a:grpSpLocks/>
            </p:cNvGrpSpPr>
            <p:nvPr/>
          </p:nvGrpSpPr>
          <p:grpSpPr bwMode="auto">
            <a:xfrm>
              <a:off x="912" y="1314"/>
              <a:ext cx="570" cy="582"/>
              <a:chOff x="912" y="1314"/>
              <a:chExt cx="570" cy="582"/>
            </a:xfrm>
          </p:grpSpPr>
          <p:grpSp>
            <p:nvGrpSpPr>
              <p:cNvPr id="5" name="Group 10"/>
              <p:cNvGrpSpPr>
                <a:grpSpLocks/>
              </p:cNvGrpSpPr>
              <p:nvPr/>
            </p:nvGrpSpPr>
            <p:grpSpPr bwMode="auto">
              <a:xfrm>
                <a:off x="1098" y="1514"/>
                <a:ext cx="229" cy="265"/>
                <a:chOff x="2526" y="1562"/>
                <a:chExt cx="277" cy="301"/>
              </a:xfrm>
            </p:grpSpPr>
            <p:sp>
              <p:nvSpPr>
                <p:cNvPr id="2134" name="Freeform 11"/>
                <p:cNvSpPr>
                  <a:spLocks/>
                </p:cNvSpPr>
                <p:nvPr/>
              </p:nvSpPr>
              <p:spPr bwMode="auto">
                <a:xfrm>
                  <a:off x="2586" y="1562"/>
                  <a:ext cx="63" cy="72"/>
                </a:xfrm>
                <a:custGeom>
                  <a:avLst/>
                  <a:gdLst>
                    <a:gd name="T0" fmla="*/ 89 w 127"/>
                    <a:gd name="T1" fmla="*/ 23 h 77"/>
                    <a:gd name="T2" fmla="*/ 80 w 127"/>
                    <a:gd name="T3" fmla="*/ 14 h 77"/>
                    <a:gd name="T4" fmla="*/ 70 w 127"/>
                    <a:gd name="T5" fmla="*/ 7 h 77"/>
                    <a:gd name="T6" fmla="*/ 53 w 127"/>
                    <a:gd name="T7" fmla="*/ 3 h 77"/>
                    <a:gd name="T8" fmla="*/ 36 w 127"/>
                    <a:gd name="T9" fmla="*/ 0 h 77"/>
                    <a:gd name="T10" fmla="*/ 11 w 127"/>
                    <a:gd name="T11" fmla="*/ 3 h 77"/>
                    <a:gd name="T12" fmla="*/ 0 w 127"/>
                    <a:gd name="T13" fmla="*/ 10 h 77"/>
                    <a:gd name="T14" fmla="*/ 0 w 127"/>
                    <a:gd name="T15" fmla="*/ 22 h 77"/>
                    <a:gd name="T16" fmla="*/ 5 w 127"/>
                    <a:gd name="T17" fmla="*/ 36 h 77"/>
                    <a:gd name="T18" fmla="*/ 15 w 127"/>
                    <a:gd name="T19" fmla="*/ 45 h 77"/>
                    <a:gd name="T20" fmla="*/ 11 w 127"/>
                    <a:gd name="T21" fmla="*/ 47 h 77"/>
                    <a:gd name="T22" fmla="*/ 11 w 127"/>
                    <a:gd name="T23" fmla="*/ 50 h 77"/>
                    <a:gd name="T24" fmla="*/ 17 w 127"/>
                    <a:gd name="T25" fmla="*/ 54 h 77"/>
                    <a:gd name="T26" fmla="*/ 24 w 127"/>
                    <a:gd name="T27" fmla="*/ 55 h 77"/>
                    <a:gd name="T28" fmla="*/ 30 w 127"/>
                    <a:gd name="T29" fmla="*/ 57 h 77"/>
                    <a:gd name="T30" fmla="*/ 38 w 127"/>
                    <a:gd name="T31" fmla="*/ 63 h 77"/>
                    <a:gd name="T32" fmla="*/ 49 w 127"/>
                    <a:gd name="T33" fmla="*/ 69 h 77"/>
                    <a:gd name="T34" fmla="*/ 63 w 127"/>
                    <a:gd name="T35" fmla="*/ 75 h 77"/>
                    <a:gd name="T36" fmla="*/ 82 w 127"/>
                    <a:gd name="T37" fmla="*/ 77 h 77"/>
                    <a:gd name="T38" fmla="*/ 104 w 127"/>
                    <a:gd name="T39" fmla="*/ 70 h 77"/>
                    <a:gd name="T40" fmla="*/ 110 w 127"/>
                    <a:gd name="T41" fmla="*/ 64 h 77"/>
                    <a:gd name="T42" fmla="*/ 110 w 127"/>
                    <a:gd name="T43" fmla="*/ 52 h 77"/>
                    <a:gd name="T44" fmla="*/ 106 w 127"/>
                    <a:gd name="T45" fmla="*/ 40 h 77"/>
                    <a:gd name="T46" fmla="*/ 97 w 127"/>
                    <a:gd name="T47" fmla="*/ 30 h 77"/>
                    <a:gd name="T48" fmla="*/ 127 w 127"/>
                    <a:gd name="T49" fmla="*/ 30 h 77"/>
                    <a:gd name="T50" fmla="*/ 127 w 127"/>
                    <a:gd name="T51" fmla="*/ 26 h 77"/>
                    <a:gd name="T52" fmla="*/ 89 w 127"/>
                    <a:gd name="T53" fmla="*/ 23 h 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7"/>
                    <a:gd name="T82" fmla="*/ 0 h 77"/>
                    <a:gd name="T83" fmla="*/ 127 w 127"/>
                    <a:gd name="T84" fmla="*/ 77 h 7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7" h="77">
                      <a:moveTo>
                        <a:pt x="89" y="23"/>
                      </a:moveTo>
                      <a:lnTo>
                        <a:pt x="80" y="14"/>
                      </a:lnTo>
                      <a:lnTo>
                        <a:pt x="70" y="7"/>
                      </a:lnTo>
                      <a:lnTo>
                        <a:pt x="53" y="3"/>
                      </a:lnTo>
                      <a:lnTo>
                        <a:pt x="36" y="0"/>
                      </a:lnTo>
                      <a:lnTo>
                        <a:pt x="11" y="3"/>
                      </a:lnTo>
                      <a:lnTo>
                        <a:pt x="0" y="10"/>
                      </a:lnTo>
                      <a:lnTo>
                        <a:pt x="0" y="22"/>
                      </a:lnTo>
                      <a:lnTo>
                        <a:pt x="5" y="36"/>
                      </a:lnTo>
                      <a:lnTo>
                        <a:pt x="15" y="45"/>
                      </a:lnTo>
                      <a:lnTo>
                        <a:pt x="11" y="47"/>
                      </a:lnTo>
                      <a:lnTo>
                        <a:pt x="11" y="50"/>
                      </a:lnTo>
                      <a:lnTo>
                        <a:pt x="17" y="54"/>
                      </a:lnTo>
                      <a:lnTo>
                        <a:pt x="24" y="55"/>
                      </a:lnTo>
                      <a:lnTo>
                        <a:pt x="30" y="57"/>
                      </a:lnTo>
                      <a:lnTo>
                        <a:pt x="38" y="63"/>
                      </a:lnTo>
                      <a:lnTo>
                        <a:pt x="49" y="69"/>
                      </a:lnTo>
                      <a:lnTo>
                        <a:pt x="63" y="75"/>
                      </a:lnTo>
                      <a:lnTo>
                        <a:pt x="82" y="77"/>
                      </a:lnTo>
                      <a:lnTo>
                        <a:pt x="104" y="70"/>
                      </a:lnTo>
                      <a:lnTo>
                        <a:pt x="110" y="64"/>
                      </a:lnTo>
                      <a:lnTo>
                        <a:pt x="110" y="52"/>
                      </a:lnTo>
                      <a:lnTo>
                        <a:pt x="106" y="40"/>
                      </a:lnTo>
                      <a:lnTo>
                        <a:pt x="97" y="30"/>
                      </a:lnTo>
                      <a:lnTo>
                        <a:pt x="127" y="30"/>
                      </a:lnTo>
                      <a:lnTo>
                        <a:pt x="127" y="26"/>
                      </a:lnTo>
                      <a:lnTo>
                        <a:pt x="89" y="23"/>
                      </a:lnTo>
                      <a:close/>
                    </a:path>
                  </a:pathLst>
                </a:custGeom>
                <a:solidFill>
                  <a:srgbClr val="000000"/>
                </a:solidFill>
                <a:ln w="9525">
                  <a:noFill/>
                  <a:round/>
                  <a:headEnd/>
                  <a:tailEnd/>
                </a:ln>
              </p:spPr>
              <p:txBody>
                <a:bodyPr/>
                <a:lstStyle/>
                <a:p>
                  <a:endParaRPr lang="en-US"/>
                </a:p>
              </p:txBody>
            </p:sp>
            <p:sp>
              <p:nvSpPr>
                <p:cNvPr id="2135" name="Freeform 12"/>
                <p:cNvSpPr>
                  <a:spLocks/>
                </p:cNvSpPr>
                <p:nvPr/>
              </p:nvSpPr>
              <p:spPr bwMode="auto">
                <a:xfrm>
                  <a:off x="2526" y="1589"/>
                  <a:ext cx="79" cy="96"/>
                </a:xfrm>
                <a:custGeom>
                  <a:avLst/>
                  <a:gdLst>
                    <a:gd name="T0" fmla="*/ 160 w 162"/>
                    <a:gd name="T1" fmla="*/ 70 h 102"/>
                    <a:gd name="T2" fmla="*/ 154 w 162"/>
                    <a:gd name="T3" fmla="*/ 65 h 102"/>
                    <a:gd name="T4" fmla="*/ 139 w 162"/>
                    <a:gd name="T5" fmla="*/ 65 h 102"/>
                    <a:gd name="T6" fmla="*/ 114 w 162"/>
                    <a:gd name="T7" fmla="*/ 71 h 102"/>
                    <a:gd name="T8" fmla="*/ 88 w 162"/>
                    <a:gd name="T9" fmla="*/ 82 h 102"/>
                    <a:gd name="T10" fmla="*/ 55 w 162"/>
                    <a:gd name="T11" fmla="*/ 87 h 102"/>
                    <a:gd name="T12" fmla="*/ 32 w 162"/>
                    <a:gd name="T13" fmla="*/ 87 h 102"/>
                    <a:gd name="T14" fmla="*/ 23 w 162"/>
                    <a:gd name="T15" fmla="*/ 83 h 102"/>
                    <a:gd name="T16" fmla="*/ 25 w 162"/>
                    <a:gd name="T17" fmla="*/ 78 h 102"/>
                    <a:gd name="T18" fmla="*/ 38 w 162"/>
                    <a:gd name="T19" fmla="*/ 68 h 102"/>
                    <a:gd name="T20" fmla="*/ 63 w 162"/>
                    <a:gd name="T21" fmla="*/ 57 h 102"/>
                    <a:gd name="T22" fmla="*/ 95 w 162"/>
                    <a:gd name="T23" fmla="*/ 48 h 102"/>
                    <a:gd name="T24" fmla="*/ 127 w 162"/>
                    <a:gd name="T25" fmla="*/ 41 h 102"/>
                    <a:gd name="T26" fmla="*/ 146 w 162"/>
                    <a:gd name="T27" fmla="*/ 43 h 102"/>
                    <a:gd name="T28" fmla="*/ 162 w 162"/>
                    <a:gd name="T29" fmla="*/ 45 h 102"/>
                    <a:gd name="T30" fmla="*/ 162 w 162"/>
                    <a:gd name="T31" fmla="*/ 40 h 102"/>
                    <a:gd name="T32" fmla="*/ 143 w 162"/>
                    <a:gd name="T33" fmla="*/ 35 h 102"/>
                    <a:gd name="T34" fmla="*/ 135 w 162"/>
                    <a:gd name="T35" fmla="*/ 31 h 102"/>
                    <a:gd name="T36" fmla="*/ 127 w 162"/>
                    <a:gd name="T37" fmla="*/ 24 h 102"/>
                    <a:gd name="T38" fmla="*/ 126 w 162"/>
                    <a:gd name="T39" fmla="*/ 16 h 102"/>
                    <a:gd name="T40" fmla="*/ 122 w 162"/>
                    <a:gd name="T41" fmla="*/ 3 h 102"/>
                    <a:gd name="T42" fmla="*/ 108 w 162"/>
                    <a:gd name="T43" fmla="*/ 0 h 102"/>
                    <a:gd name="T44" fmla="*/ 103 w 162"/>
                    <a:gd name="T45" fmla="*/ 2 h 102"/>
                    <a:gd name="T46" fmla="*/ 95 w 162"/>
                    <a:gd name="T47" fmla="*/ 10 h 102"/>
                    <a:gd name="T48" fmla="*/ 101 w 162"/>
                    <a:gd name="T49" fmla="*/ 20 h 102"/>
                    <a:gd name="T50" fmla="*/ 112 w 162"/>
                    <a:gd name="T51" fmla="*/ 27 h 102"/>
                    <a:gd name="T52" fmla="*/ 126 w 162"/>
                    <a:gd name="T53" fmla="*/ 34 h 102"/>
                    <a:gd name="T54" fmla="*/ 107 w 162"/>
                    <a:gd name="T55" fmla="*/ 38 h 102"/>
                    <a:gd name="T56" fmla="*/ 86 w 162"/>
                    <a:gd name="T57" fmla="*/ 42 h 102"/>
                    <a:gd name="T58" fmla="*/ 57 w 162"/>
                    <a:gd name="T59" fmla="*/ 48 h 102"/>
                    <a:gd name="T60" fmla="*/ 34 w 162"/>
                    <a:gd name="T61" fmla="*/ 56 h 102"/>
                    <a:gd name="T62" fmla="*/ 15 w 162"/>
                    <a:gd name="T63" fmla="*/ 68 h 102"/>
                    <a:gd name="T64" fmla="*/ 2 w 162"/>
                    <a:gd name="T65" fmla="*/ 78 h 102"/>
                    <a:gd name="T66" fmla="*/ 0 w 162"/>
                    <a:gd name="T67" fmla="*/ 84 h 102"/>
                    <a:gd name="T68" fmla="*/ 4 w 162"/>
                    <a:gd name="T69" fmla="*/ 92 h 102"/>
                    <a:gd name="T70" fmla="*/ 12 w 162"/>
                    <a:gd name="T71" fmla="*/ 99 h 102"/>
                    <a:gd name="T72" fmla="*/ 29 w 162"/>
                    <a:gd name="T73" fmla="*/ 102 h 102"/>
                    <a:gd name="T74" fmla="*/ 65 w 162"/>
                    <a:gd name="T75" fmla="*/ 98 h 102"/>
                    <a:gd name="T76" fmla="*/ 107 w 162"/>
                    <a:gd name="T77" fmla="*/ 89 h 102"/>
                    <a:gd name="T78" fmla="*/ 133 w 162"/>
                    <a:gd name="T79" fmla="*/ 83 h 102"/>
                    <a:gd name="T80" fmla="*/ 146 w 162"/>
                    <a:gd name="T81" fmla="*/ 78 h 102"/>
                    <a:gd name="T82" fmla="*/ 160 w 162"/>
                    <a:gd name="T83" fmla="*/ 70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2"/>
                    <a:gd name="T127" fmla="*/ 0 h 102"/>
                    <a:gd name="T128" fmla="*/ 162 w 162"/>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2" h="102">
                      <a:moveTo>
                        <a:pt x="160" y="70"/>
                      </a:moveTo>
                      <a:lnTo>
                        <a:pt x="154" y="65"/>
                      </a:lnTo>
                      <a:lnTo>
                        <a:pt x="139" y="65"/>
                      </a:lnTo>
                      <a:lnTo>
                        <a:pt x="114" y="71"/>
                      </a:lnTo>
                      <a:lnTo>
                        <a:pt x="88" y="82"/>
                      </a:lnTo>
                      <a:lnTo>
                        <a:pt x="55" y="87"/>
                      </a:lnTo>
                      <a:lnTo>
                        <a:pt x="32" y="87"/>
                      </a:lnTo>
                      <a:lnTo>
                        <a:pt x="23" y="83"/>
                      </a:lnTo>
                      <a:lnTo>
                        <a:pt x="25" y="78"/>
                      </a:lnTo>
                      <a:lnTo>
                        <a:pt x="38" y="68"/>
                      </a:lnTo>
                      <a:lnTo>
                        <a:pt x="63" y="57"/>
                      </a:lnTo>
                      <a:lnTo>
                        <a:pt x="95" y="48"/>
                      </a:lnTo>
                      <a:lnTo>
                        <a:pt x="127" y="41"/>
                      </a:lnTo>
                      <a:lnTo>
                        <a:pt x="146" y="43"/>
                      </a:lnTo>
                      <a:lnTo>
                        <a:pt x="162" y="45"/>
                      </a:lnTo>
                      <a:lnTo>
                        <a:pt x="162" y="40"/>
                      </a:lnTo>
                      <a:lnTo>
                        <a:pt x="143" y="35"/>
                      </a:lnTo>
                      <a:lnTo>
                        <a:pt x="135" y="31"/>
                      </a:lnTo>
                      <a:lnTo>
                        <a:pt x="127" y="24"/>
                      </a:lnTo>
                      <a:lnTo>
                        <a:pt x="126" y="16"/>
                      </a:lnTo>
                      <a:lnTo>
                        <a:pt x="122" y="3"/>
                      </a:lnTo>
                      <a:lnTo>
                        <a:pt x="108" y="0"/>
                      </a:lnTo>
                      <a:lnTo>
                        <a:pt x="103" y="2"/>
                      </a:lnTo>
                      <a:lnTo>
                        <a:pt x="95" y="10"/>
                      </a:lnTo>
                      <a:lnTo>
                        <a:pt x="101" y="20"/>
                      </a:lnTo>
                      <a:lnTo>
                        <a:pt x="112" y="27"/>
                      </a:lnTo>
                      <a:lnTo>
                        <a:pt x="126" y="34"/>
                      </a:lnTo>
                      <a:lnTo>
                        <a:pt x="107" y="38"/>
                      </a:lnTo>
                      <a:lnTo>
                        <a:pt x="86" y="42"/>
                      </a:lnTo>
                      <a:lnTo>
                        <a:pt x="57" y="48"/>
                      </a:lnTo>
                      <a:lnTo>
                        <a:pt x="34" y="56"/>
                      </a:lnTo>
                      <a:lnTo>
                        <a:pt x="15" y="68"/>
                      </a:lnTo>
                      <a:lnTo>
                        <a:pt x="2" y="78"/>
                      </a:lnTo>
                      <a:lnTo>
                        <a:pt x="0" y="84"/>
                      </a:lnTo>
                      <a:lnTo>
                        <a:pt x="4" y="92"/>
                      </a:lnTo>
                      <a:lnTo>
                        <a:pt x="12" y="99"/>
                      </a:lnTo>
                      <a:lnTo>
                        <a:pt x="29" y="102"/>
                      </a:lnTo>
                      <a:lnTo>
                        <a:pt x="65" y="98"/>
                      </a:lnTo>
                      <a:lnTo>
                        <a:pt x="107" y="89"/>
                      </a:lnTo>
                      <a:lnTo>
                        <a:pt x="133" y="83"/>
                      </a:lnTo>
                      <a:lnTo>
                        <a:pt x="146" y="78"/>
                      </a:lnTo>
                      <a:lnTo>
                        <a:pt x="160" y="70"/>
                      </a:lnTo>
                      <a:close/>
                    </a:path>
                  </a:pathLst>
                </a:custGeom>
                <a:solidFill>
                  <a:srgbClr val="000000"/>
                </a:solidFill>
                <a:ln w="9525">
                  <a:noFill/>
                  <a:round/>
                  <a:headEnd/>
                  <a:tailEnd/>
                </a:ln>
              </p:spPr>
              <p:txBody>
                <a:bodyPr/>
                <a:lstStyle/>
                <a:p>
                  <a:endParaRPr lang="en-US"/>
                </a:p>
              </p:txBody>
            </p:sp>
            <p:sp>
              <p:nvSpPr>
                <p:cNvPr id="2136" name="Freeform 13"/>
                <p:cNvSpPr>
                  <a:spLocks/>
                </p:cNvSpPr>
                <p:nvPr/>
              </p:nvSpPr>
              <p:spPr bwMode="auto">
                <a:xfrm>
                  <a:off x="2631" y="1636"/>
                  <a:ext cx="109" cy="58"/>
                </a:xfrm>
                <a:custGeom>
                  <a:avLst/>
                  <a:gdLst>
                    <a:gd name="T0" fmla="*/ 0 w 220"/>
                    <a:gd name="T1" fmla="*/ 3 h 61"/>
                    <a:gd name="T2" fmla="*/ 15 w 220"/>
                    <a:gd name="T3" fmla="*/ 0 h 61"/>
                    <a:gd name="T4" fmla="*/ 34 w 220"/>
                    <a:gd name="T5" fmla="*/ 0 h 61"/>
                    <a:gd name="T6" fmla="*/ 76 w 220"/>
                    <a:gd name="T7" fmla="*/ 4 h 61"/>
                    <a:gd name="T8" fmla="*/ 139 w 220"/>
                    <a:gd name="T9" fmla="*/ 9 h 61"/>
                    <a:gd name="T10" fmla="*/ 179 w 220"/>
                    <a:gd name="T11" fmla="*/ 11 h 61"/>
                    <a:gd name="T12" fmla="*/ 188 w 220"/>
                    <a:gd name="T13" fmla="*/ 15 h 61"/>
                    <a:gd name="T14" fmla="*/ 186 w 220"/>
                    <a:gd name="T15" fmla="*/ 19 h 61"/>
                    <a:gd name="T16" fmla="*/ 171 w 220"/>
                    <a:gd name="T17" fmla="*/ 23 h 61"/>
                    <a:gd name="T18" fmla="*/ 148 w 220"/>
                    <a:gd name="T19" fmla="*/ 29 h 61"/>
                    <a:gd name="T20" fmla="*/ 135 w 220"/>
                    <a:gd name="T21" fmla="*/ 36 h 61"/>
                    <a:gd name="T22" fmla="*/ 125 w 220"/>
                    <a:gd name="T23" fmla="*/ 47 h 61"/>
                    <a:gd name="T24" fmla="*/ 143 w 220"/>
                    <a:gd name="T25" fmla="*/ 48 h 61"/>
                    <a:gd name="T26" fmla="*/ 169 w 220"/>
                    <a:gd name="T27" fmla="*/ 47 h 61"/>
                    <a:gd name="T28" fmla="*/ 194 w 220"/>
                    <a:gd name="T29" fmla="*/ 49 h 61"/>
                    <a:gd name="T30" fmla="*/ 220 w 220"/>
                    <a:gd name="T31" fmla="*/ 56 h 61"/>
                    <a:gd name="T32" fmla="*/ 220 w 220"/>
                    <a:gd name="T33" fmla="*/ 59 h 61"/>
                    <a:gd name="T34" fmla="*/ 215 w 220"/>
                    <a:gd name="T35" fmla="*/ 60 h 61"/>
                    <a:gd name="T36" fmla="*/ 207 w 220"/>
                    <a:gd name="T37" fmla="*/ 61 h 61"/>
                    <a:gd name="T38" fmla="*/ 200 w 220"/>
                    <a:gd name="T39" fmla="*/ 57 h 61"/>
                    <a:gd name="T40" fmla="*/ 188 w 220"/>
                    <a:gd name="T41" fmla="*/ 54 h 61"/>
                    <a:gd name="T42" fmla="*/ 160 w 220"/>
                    <a:gd name="T43" fmla="*/ 51 h 61"/>
                    <a:gd name="T44" fmla="*/ 135 w 220"/>
                    <a:gd name="T45" fmla="*/ 51 h 61"/>
                    <a:gd name="T46" fmla="*/ 122 w 220"/>
                    <a:gd name="T47" fmla="*/ 53 h 61"/>
                    <a:gd name="T48" fmla="*/ 114 w 220"/>
                    <a:gd name="T49" fmla="*/ 50 h 61"/>
                    <a:gd name="T50" fmla="*/ 114 w 220"/>
                    <a:gd name="T51" fmla="*/ 45 h 61"/>
                    <a:gd name="T52" fmla="*/ 127 w 220"/>
                    <a:gd name="T53" fmla="*/ 36 h 61"/>
                    <a:gd name="T54" fmla="*/ 141 w 220"/>
                    <a:gd name="T55" fmla="*/ 28 h 61"/>
                    <a:gd name="T56" fmla="*/ 158 w 220"/>
                    <a:gd name="T57" fmla="*/ 23 h 61"/>
                    <a:gd name="T58" fmla="*/ 169 w 220"/>
                    <a:gd name="T59" fmla="*/ 17 h 61"/>
                    <a:gd name="T60" fmla="*/ 148 w 220"/>
                    <a:gd name="T61" fmla="*/ 18 h 61"/>
                    <a:gd name="T62" fmla="*/ 108 w 220"/>
                    <a:gd name="T63" fmla="*/ 16 h 61"/>
                    <a:gd name="T64" fmla="*/ 70 w 220"/>
                    <a:gd name="T65" fmla="*/ 15 h 61"/>
                    <a:gd name="T66" fmla="*/ 36 w 220"/>
                    <a:gd name="T67" fmla="*/ 13 h 61"/>
                    <a:gd name="T68" fmla="*/ 11 w 220"/>
                    <a:gd name="T69" fmla="*/ 11 h 61"/>
                    <a:gd name="T70" fmla="*/ 4 w 220"/>
                    <a:gd name="T71" fmla="*/ 8 h 61"/>
                    <a:gd name="T72" fmla="*/ 0 w 220"/>
                    <a:gd name="T73" fmla="*/ 3 h 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0"/>
                    <a:gd name="T112" fmla="*/ 0 h 61"/>
                    <a:gd name="T113" fmla="*/ 220 w 220"/>
                    <a:gd name="T114" fmla="*/ 61 h 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0" h="61">
                      <a:moveTo>
                        <a:pt x="0" y="3"/>
                      </a:moveTo>
                      <a:lnTo>
                        <a:pt x="15" y="0"/>
                      </a:lnTo>
                      <a:lnTo>
                        <a:pt x="34" y="0"/>
                      </a:lnTo>
                      <a:lnTo>
                        <a:pt x="76" y="4"/>
                      </a:lnTo>
                      <a:lnTo>
                        <a:pt x="139" y="9"/>
                      </a:lnTo>
                      <a:lnTo>
                        <a:pt x="179" y="11"/>
                      </a:lnTo>
                      <a:lnTo>
                        <a:pt x="188" y="15"/>
                      </a:lnTo>
                      <a:lnTo>
                        <a:pt x="186" y="19"/>
                      </a:lnTo>
                      <a:lnTo>
                        <a:pt x="171" y="23"/>
                      </a:lnTo>
                      <a:lnTo>
                        <a:pt x="148" y="29"/>
                      </a:lnTo>
                      <a:lnTo>
                        <a:pt x="135" y="36"/>
                      </a:lnTo>
                      <a:lnTo>
                        <a:pt x="125" y="47"/>
                      </a:lnTo>
                      <a:lnTo>
                        <a:pt x="143" y="48"/>
                      </a:lnTo>
                      <a:lnTo>
                        <a:pt x="169" y="47"/>
                      </a:lnTo>
                      <a:lnTo>
                        <a:pt x="194" y="49"/>
                      </a:lnTo>
                      <a:lnTo>
                        <a:pt x="220" y="56"/>
                      </a:lnTo>
                      <a:lnTo>
                        <a:pt x="220" y="59"/>
                      </a:lnTo>
                      <a:lnTo>
                        <a:pt x="215" y="60"/>
                      </a:lnTo>
                      <a:lnTo>
                        <a:pt x="207" y="61"/>
                      </a:lnTo>
                      <a:lnTo>
                        <a:pt x="200" y="57"/>
                      </a:lnTo>
                      <a:lnTo>
                        <a:pt x="188" y="54"/>
                      </a:lnTo>
                      <a:lnTo>
                        <a:pt x="160" y="51"/>
                      </a:lnTo>
                      <a:lnTo>
                        <a:pt x="135" y="51"/>
                      </a:lnTo>
                      <a:lnTo>
                        <a:pt x="122" y="53"/>
                      </a:lnTo>
                      <a:lnTo>
                        <a:pt x="114" y="50"/>
                      </a:lnTo>
                      <a:lnTo>
                        <a:pt x="114" y="45"/>
                      </a:lnTo>
                      <a:lnTo>
                        <a:pt x="127" y="36"/>
                      </a:lnTo>
                      <a:lnTo>
                        <a:pt x="141" y="28"/>
                      </a:lnTo>
                      <a:lnTo>
                        <a:pt x="158" y="23"/>
                      </a:lnTo>
                      <a:lnTo>
                        <a:pt x="169" y="17"/>
                      </a:lnTo>
                      <a:lnTo>
                        <a:pt x="148" y="18"/>
                      </a:lnTo>
                      <a:lnTo>
                        <a:pt x="108" y="16"/>
                      </a:lnTo>
                      <a:lnTo>
                        <a:pt x="70" y="15"/>
                      </a:lnTo>
                      <a:lnTo>
                        <a:pt x="36" y="13"/>
                      </a:lnTo>
                      <a:lnTo>
                        <a:pt x="11" y="11"/>
                      </a:lnTo>
                      <a:lnTo>
                        <a:pt x="4" y="8"/>
                      </a:lnTo>
                      <a:lnTo>
                        <a:pt x="0" y="3"/>
                      </a:lnTo>
                      <a:close/>
                    </a:path>
                  </a:pathLst>
                </a:custGeom>
                <a:solidFill>
                  <a:srgbClr val="000000"/>
                </a:solidFill>
                <a:ln w="9525">
                  <a:noFill/>
                  <a:round/>
                  <a:headEnd/>
                  <a:tailEnd/>
                </a:ln>
              </p:spPr>
              <p:txBody>
                <a:bodyPr/>
                <a:lstStyle/>
                <a:p>
                  <a:endParaRPr lang="en-US"/>
                </a:p>
              </p:txBody>
            </p:sp>
            <p:sp>
              <p:nvSpPr>
                <p:cNvPr id="2137" name="Freeform 14"/>
                <p:cNvSpPr>
                  <a:spLocks/>
                </p:cNvSpPr>
                <p:nvPr/>
              </p:nvSpPr>
              <p:spPr bwMode="auto">
                <a:xfrm>
                  <a:off x="2599" y="1634"/>
                  <a:ext cx="130" cy="108"/>
                </a:xfrm>
                <a:custGeom>
                  <a:avLst/>
                  <a:gdLst>
                    <a:gd name="T0" fmla="*/ 74 w 265"/>
                    <a:gd name="T1" fmla="*/ 4 h 115"/>
                    <a:gd name="T2" fmla="*/ 52 w 265"/>
                    <a:gd name="T3" fmla="*/ 0 h 115"/>
                    <a:gd name="T4" fmla="*/ 23 w 265"/>
                    <a:gd name="T5" fmla="*/ 1 h 115"/>
                    <a:gd name="T6" fmla="*/ 4 w 265"/>
                    <a:gd name="T7" fmla="*/ 6 h 115"/>
                    <a:gd name="T8" fmla="*/ 0 w 265"/>
                    <a:gd name="T9" fmla="*/ 17 h 115"/>
                    <a:gd name="T10" fmla="*/ 10 w 265"/>
                    <a:gd name="T11" fmla="*/ 37 h 115"/>
                    <a:gd name="T12" fmla="*/ 35 w 265"/>
                    <a:gd name="T13" fmla="*/ 53 h 115"/>
                    <a:gd name="T14" fmla="*/ 63 w 265"/>
                    <a:gd name="T15" fmla="*/ 65 h 115"/>
                    <a:gd name="T16" fmla="*/ 122 w 265"/>
                    <a:gd name="T17" fmla="*/ 73 h 115"/>
                    <a:gd name="T18" fmla="*/ 162 w 265"/>
                    <a:gd name="T19" fmla="*/ 85 h 115"/>
                    <a:gd name="T20" fmla="*/ 175 w 265"/>
                    <a:gd name="T21" fmla="*/ 93 h 115"/>
                    <a:gd name="T22" fmla="*/ 179 w 265"/>
                    <a:gd name="T23" fmla="*/ 95 h 115"/>
                    <a:gd name="T24" fmla="*/ 200 w 265"/>
                    <a:gd name="T25" fmla="*/ 108 h 115"/>
                    <a:gd name="T26" fmla="*/ 206 w 265"/>
                    <a:gd name="T27" fmla="*/ 108 h 115"/>
                    <a:gd name="T28" fmla="*/ 238 w 265"/>
                    <a:gd name="T29" fmla="*/ 115 h 115"/>
                    <a:gd name="T30" fmla="*/ 253 w 265"/>
                    <a:gd name="T31" fmla="*/ 115 h 115"/>
                    <a:gd name="T32" fmla="*/ 261 w 265"/>
                    <a:gd name="T33" fmla="*/ 109 h 115"/>
                    <a:gd name="T34" fmla="*/ 265 w 265"/>
                    <a:gd name="T35" fmla="*/ 101 h 115"/>
                    <a:gd name="T36" fmla="*/ 265 w 265"/>
                    <a:gd name="T37" fmla="*/ 88 h 115"/>
                    <a:gd name="T38" fmla="*/ 253 w 265"/>
                    <a:gd name="T39" fmla="*/ 77 h 115"/>
                    <a:gd name="T40" fmla="*/ 234 w 265"/>
                    <a:gd name="T41" fmla="*/ 66 h 115"/>
                    <a:gd name="T42" fmla="*/ 200 w 265"/>
                    <a:gd name="T43" fmla="*/ 58 h 115"/>
                    <a:gd name="T44" fmla="*/ 169 w 265"/>
                    <a:gd name="T45" fmla="*/ 52 h 115"/>
                    <a:gd name="T46" fmla="*/ 139 w 265"/>
                    <a:gd name="T47" fmla="*/ 43 h 115"/>
                    <a:gd name="T48" fmla="*/ 114 w 265"/>
                    <a:gd name="T49" fmla="*/ 31 h 115"/>
                    <a:gd name="T50" fmla="*/ 109 w 265"/>
                    <a:gd name="T51" fmla="*/ 22 h 115"/>
                    <a:gd name="T52" fmla="*/ 92 w 265"/>
                    <a:gd name="T53" fmla="*/ 15 h 115"/>
                    <a:gd name="T54" fmla="*/ 80 w 265"/>
                    <a:gd name="T55" fmla="*/ 8 h 115"/>
                    <a:gd name="T56" fmla="*/ 74 w 265"/>
                    <a:gd name="T57" fmla="*/ 4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5"/>
                    <a:gd name="T88" fmla="*/ 0 h 115"/>
                    <a:gd name="T89" fmla="*/ 265 w 26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5" h="115">
                      <a:moveTo>
                        <a:pt x="74" y="4"/>
                      </a:moveTo>
                      <a:lnTo>
                        <a:pt x="52" y="0"/>
                      </a:lnTo>
                      <a:lnTo>
                        <a:pt x="23" y="1"/>
                      </a:lnTo>
                      <a:lnTo>
                        <a:pt x="4" y="6"/>
                      </a:lnTo>
                      <a:lnTo>
                        <a:pt x="0" y="17"/>
                      </a:lnTo>
                      <a:lnTo>
                        <a:pt x="10" y="37"/>
                      </a:lnTo>
                      <a:lnTo>
                        <a:pt x="35" y="53"/>
                      </a:lnTo>
                      <a:lnTo>
                        <a:pt x="63" y="65"/>
                      </a:lnTo>
                      <a:lnTo>
                        <a:pt x="122" y="73"/>
                      </a:lnTo>
                      <a:lnTo>
                        <a:pt x="162" y="85"/>
                      </a:lnTo>
                      <a:lnTo>
                        <a:pt x="175" y="93"/>
                      </a:lnTo>
                      <a:lnTo>
                        <a:pt x="179" y="95"/>
                      </a:lnTo>
                      <a:lnTo>
                        <a:pt x="200" y="108"/>
                      </a:lnTo>
                      <a:lnTo>
                        <a:pt x="206" y="108"/>
                      </a:lnTo>
                      <a:lnTo>
                        <a:pt x="238" y="115"/>
                      </a:lnTo>
                      <a:lnTo>
                        <a:pt x="253" y="115"/>
                      </a:lnTo>
                      <a:lnTo>
                        <a:pt x="261" y="109"/>
                      </a:lnTo>
                      <a:lnTo>
                        <a:pt x="265" y="101"/>
                      </a:lnTo>
                      <a:lnTo>
                        <a:pt x="265" y="88"/>
                      </a:lnTo>
                      <a:lnTo>
                        <a:pt x="253" y="77"/>
                      </a:lnTo>
                      <a:lnTo>
                        <a:pt x="234" y="66"/>
                      </a:lnTo>
                      <a:lnTo>
                        <a:pt x="200" y="58"/>
                      </a:lnTo>
                      <a:lnTo>
                        <a:pt x="169" y="52"/>
                      </a:lnTo>
                      <a:lnTo>
                        <a:pt x="139" y="43"/>
                      </a:lnTo>
                      <a:lnTo>
                        <a:pt x="114" y="31"/>
                      </a:lnTo>
                      <a:lnTo>
                        <a:pt x="109" y="22"/>
                      </a:lnTo>
                      <a:lnTo>
                        <a:pt x="92" y="15"/>
                      </a:lnTo>
                      <a:lnTo>
                        <a:pt x="80" y="8"/>
                      </a:lnTo>
                      <a:lnTo>
                        <a:pt x="74" y="4"/>
                      </a:lnTo>
                      <a:close/>
                    </a:path>
                  </a:pathLst>
                </a:custGeom>
                <a:solidFill>
                  <a:srgbClr val="000000"/>
                </a:solidFill>
                <a:ln w="9525">
                  <a:noFill/>
                  <a:round/>
                  <a:headEnd/>
                  <a:tailEnd/>
                </a:ln>
              </p:spPr>
              <p:txBody>
                <a:bodyPr/>
                <a:lstStyle/>
                <a:p>
                  <a:endParaRPr lang="en-US"/>
                </a:p>
              </p:txBody>
            </p:sp>
            <p:sp>
              <p:nvSpPr>
                <p:cNvPr id="2138" name="Freeform 15"/>
                <p:cNvSpPr>
                  <a:spLocks/>
                </p:cNvSpPr>
                <p:nvPr/>
              </p:nvSpPr>
              <p:spPr bwMode="auto">
                <a:xfrm>
                  <a:off x="2713" y="1724"/>
                  <a:ext cx="90" cy="139"/>
                </a:xfrm>
                <a:custGeom>
                  <a:avLst/>
                  <a:gdLst>
                    <a:gd name="T0" fmla="*/ 59 w 185"/>
                    <a:gd name="T1" fmla="*/ 19 h 148"/>
                    <a:gd name="T2" fmla="*/ 38 w 185"/>
                    <a:gd name="T3" fmla="*/ 7 h 148"/>
                    <a:gd name="T4" fmla="*/ 21 w 185"/>
                    <a:gd name="T5" fmla="*/ 0 h 148"/>
                    <a:gd name="T6" fmla="*/ 0 w 185"/>
                    <a:gd name="T7" fmla="*/ 4 h 148"/>
                    <a:gd name="T8" fmla="*/ 2 w 185"/>
                    <a:gd name="T9" fmla="*/ 14 h 148"/>
                    <a:gd name="T10" fmla="*/ 14 w 185"/>
                    <a:gd name="T11" fmla="*/ 23 h 148"/>
                    <a:gd name="T12" fmla="*/ 50 w 185"/>
                    <a:gd name="T13" fmla="*/ 38 h 148"/>
                    <a:gd name="T14" fmla="*/ 71 w 185"/>
                    <a:gd name="T15" fmla="*/ 47 h 148"/>
                    <a:gd name="T16" fmla="*/ 86 w 185"/>
                    <a:gd name="T17" fmla="*/ 57 h 148"/>
                    <a:gd name="T18" fmla="*/ 92 w 185"/>
                    <a:gd name="T19" fmla="*/ 64 h 148"/>
                    <a:gd name="T20" fmla="*/ 95 w 185"/>
                    <a:gd name="T21" fmla="*/ 73 h 148"/>
                    <a:gd name="T22" fmla="*/ 88 w 185"/>
                    <a:gd name="T23" fmla="*/ 85 h 148"/>
                    <a:gd name="T24" fmla="*/ 76 w 185"/>
                    <a:gd name="T25" fmla="*/ 97 h 148"/>
                    <a:gd name="T26" fmla="*/ 71 w 185"/>
                    <a:gd name="T27" fmla="*/ 106 h 148"/>
                    <a:gd name="T28" fmla="*/ 65 w 185"/>
                    <a:gd name="T29" fmla="*/ 115 h 148"/>
                    <a:gd name="T30" fmla="*/ 65 w 185"/>
                    <a:gd name="T31" fmla="*/ 123 h 148"/>
                    <a:gd name="T32" fmla="*/ 65 w 185"/>
                    <a:gd name="T33" fmla="*/ 131 h 148"/>
                    <a:gd name="T34" fmla="*/ 71 w 185"/>
                    <a:gd name="T35" fmla="*/ 135 h 148"/>
                    <a:gd name="T36" fmla="*/ 82 w 185"/>
                    <a:gd name="T37" fmla="*/ 135 h 148"/>
                    <a:gd name="T38" fmla="*/ 105 w 185"/>
                    <a:gd name="T39" fmla="*/ 138 h 148"/>
                    <a:gd name="T40" fmla="*/ 130 w 185"/>
                    <a:gd name="T41" fmla="*/ 138 h 148"/>
                    <a:gd name="T42" fmla="*/ 156 w 185"/>
                    <a:gd name="T43" fmla="*/ 143 h 148"/>
                    <a:gd name="T44" fmla="*/ 170 w 185"/>
                    <a:gd name="T45" fmla="*/ 148 h 148"/>
                    <a:gd name="T46" fmla="*/ 179 w 185"/>
                    <a:gd name="T47" fmla="*/ 142 h 148"/>
                    <a:gd name="T48" fmla="*/ 185 w 185"/>
                    <a:gd name="T49" fmla="*/ 137 h 148"/>
                    <a:gd name="T50" fmla="*/ 179 w 185"/>
                    <a:gd name="T51" fmla="*/ 134 h 148"/>
                    <a:gd name="T52" fmla="*/ 164 w 185"/>
                    <a:gd name="T53" fmla="*/ 132 h 148"/>
                    <a:gd name="T54" fmla="*/ 130 w 185"/>
                    <a:gd name="T55" fmla="*/ 130 h 148"/>
                    <a:gd name="T56" fmla="*/ 84 w 185"/>
                    <a:gd name="T57" fmla="*/ 130 h 148"/>
                    <a:gd name="T58" fmla="*/ 78 w 185"/>
                    <a:gd name="T59" fmla="*/ 128 h 148"/>
                    <a:gd name="T60" fmla="*/ 76 w 185"/>
                    <a:gd name="T61" fmla="*/ 119 h 148"/>
                    <a:gd name="T62" fmla="*/ 90 w 185"/>
                    <a:gd name="T63" fmla="*/ 103 h 148"/>
                    <a:gd name="T64" fmla="*/ 99 w 185"/>
                    <a:gd name="T65" fmla="*/ 94 h 148"/>
                    <a:gd name="T66" fmla="*/ 109 w 185"/>
                    <a:gd name="T67" fmla="*/ 78 h 148"/>
                    <a:gd name="T68" fmla="*/ 112 w 185"/>
                    <a:gd name="T69" fmla="*/ 68 h 148"/>
                    <a:gd name="T70" fmla="*/ 114 w 185"/>
                    <a:gd name="T71" fmla="*/ 58 h 148"/>
                    <a:gd name="T72" fmla="*/ 107 w 185"/>
                    <a:gd name="T73" fmla="*/ 48 h 148"/>
                    <a:gd name="T74" fmla="*/ 92 w 185"/>
                    <a:gd name="T75" fmla="*/ 37 h 148"/>
                    <a:gd name="T76" fmla="*/ 71 w 185"/>
                    <a:gd name="T77" fmla="*/ 25 h 148"/>
                    <a:gd name="T78" fmla="*/ 59 w 185"/>
                    <a:gd name="T79" fmla="*/ 19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5"/>
                    <a:gd name="T121" fmla="*/ 0 h 148"/>
                    <a:gd name="T122" fmla="*/ 185 w 185"/>
                    <a:gd name="T123" fmla="*/ 148 h 1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5" h="148">
                      <a:moveTo>
                        <a:pt x="59" y="19"/>
                      </a:moveTo>
                      <a:lnTo>
                        <a:pt x="38" y="7"/>
                      </a:lnTo>
                      <a:lnTo>
                        <a:pt x="21" y="0"/>
                      </a:lnTo>
                      <a:lnTo>
                        <a:pt x="0" y="4"/>
                      </a:lnTo>
                      <a:lnTo>
                        <a:pt x="2" y="14"/>
                      </a:lnTo>
                      <a:lnTo>
                        <a:pt x="14" y="23"/>
                      </a:lnTo>
                      <a:lnTo>
                        <a:pt x="50" y="38"/>
                      </a:lnTo>
                      <a:lnTo>
                        <a:pt x="71" y="47"/>
                      </a:lnTo>
                      <a:lnTo>
                        <a:pt x="86" y="57"/>
                      </a:lnTo>
                      <a:lnTo>
                        <a:pt x="92" y="64"/>
                      </a:lnTo>
                      <a:lnTo>
                        <a:pt x="95" y="73"/>
                      </a:lnTo>
                      <a:lnTo>
                        <a:pt x="88" y="85"/>
                      </a:lnTo>
                      <a:lnTo>
                        <a:pt x="76" y="97"/>
                      </a:lnTo>
                      <a:lnTo>
                        <a:pt x="71" y="106"/>
                      </a:lnTo>
                      <a:lnTo>
                        <a:pt x="65" y="115"/>
                      </a:lnTo>
                      <a:lnTo>
                        <a:pt x="65" y="123"/>
                      </a:lnTo>
                      <a:lnTo>
                        <a:pt x="65" y="131"/>
                      </a:lnTo>
                      <a:lnTo>
                        <a:pt x="71" y="135"/>
                      </a:lnTo>
                      <a:lnTo>
                        <a:pt x="82" y="135"/>
                      </a:lnTo>
                      <a:lnTo>
                        <a:pt x="105" y="138"/>
                      </a:lnTo>
                      <a:lnTo>
                        <a:pt x="130" y="138"/>
                      </a:lnTo>
                      <a:lnTo>
                        <a:pt x="156" y="143"/>
                      </a:lnTo>
                      <a:lnTo>
                        <a:pt x="170" y="148"/>
                      </a:lnTo>
                      <a:lnTo>
                        <a:pt x="179" y="142"/>
                      </a:lnTo>
                      <a:lnTo>
                        <a:pt x="185" y="137"/>
                      </a:lnTo>
                      <a:lnTo>
                        <a:pt x="179" y="134"/>
                      </a:lnTo>
                      <a:lnTo>
                        <a:pt x="164" y="132"/>
                      </a:lnTo>
                      <a:lnTo>
                        <a:pt x="130" y="130"/>
                      </a:lnTo>
                      <a:lnTo>
                        <a:pt x="84" y="130"/>
                      </a:lnTo>
                      <a:lnTo>
                        <a:pt x="78" y="128"/>
                      </a:lnTo>
                      <a:lnTo>
                        <a:pt x="76" y="119"/>
                      </a:lnTo>
                      <a:lnTo>
                        <a:pt x="90" y="103"/>
                      </a:lnTo>
                      <a:lnTo>
                        <a:pt x="99" y="94"/>
                      </a:lnTo>
                      <a:lnTo>
                        <a:pt x="109" y="78"/>
                      </a:lnTo>
                      <a:lnTo>
                        <a:pt x="112" y="68"/>
                      </a:lnTo>
                      <a:lnTo>
                        <a:pt x="114" y="58"/>
                      </a:lnTo>
                      <a:lnTo>
                        <a:pt x="107" y="48"/>
                      </a:lnTo>
                      <a:lnTo>
                        <a:pt x="92" y="37"/>
                      </a:lnTo>
                      <a:lnTo>
                        <a:pt x="71" y="25"/>
                      </a:lnTo>
                      <a:lnTo>
                        <a:pt x="59" y="19"/>
                      </a:lnTo>
                      <a:close/>
                    </a:path>
                  </a:pathLst>
                </a:custGeom>
                <a:solidFill>
                  <a:srgbClr val="000000"/>
                </a:solidFill>
                <a:ln w="9525">
                  <a:noFill/>
                  <a:round/>
                  <a:headEnd/>
                  <a:tailEnd/>
                </a:ln>
              </p:spPr>
              <p:txBody>
                <a:bodyPr/>
                <a:lstStyle/>
                <a:p>
                  <a:endParaRPr lang="en-US"/>
                </a:p>
              </p:txBody>
            </p:sp>
            <p:sp>
              <p:nvSpPr>
                <p:cNvPr id="2139" name="Freeform 16"/>
                <p:cNvSpPr>
                  <a:spLocks/>
                </p:cNvSpPr>
                <p:nvPr/>
              </p:nvSpPr>
              <p:spPr bwMode="auto">
                <a:xfrm>
                  <a:off x="2673" y="1727"/>
                  <a:ext cx="47" cy="127"/>
                </a:xfrm>
                <a:custGeom>
                  <a:avLst/>
                  <a:gdLst>
                    <a:gd name="T0" fmla="*/ 21 w 96"/>
                    <a:gd name="T1" fmla="*/ 23 h 135"/>
                    <a:gd name="T2" fmla="*/ 31 w 96"/>
                    <a:gd name="T3" fmla="*/ 12 h 135"/>
                    <a:gd name="T4" fmla="*/ 48 w 96"/>
                    <a:gd name="T5" fmla="*/ 3 h 135"/>
                    <a:gd name="T6" fmla="*/ 63 w 96"/>
                    <a:gd name="T7" fmla="*/ 0 h 135"/>
                    <a:gd name="T8" fmla="*/ 80 w 96"/>
                    <a:gd name="T9" fmla="*/ 0 h 135"/>
                    <a:gd name="T10" fmla="*/ 88 w 96"/>
                    <a:gd name="T11" fmla="*/ 4 h 135"/>
                    <a:gd name="T12" fmla="*/ 86 w 96"/>
                    <a:gd name="T13" fmla="*/ 12 h 135"/>
                    <a:gd name="T14" fmla="*/ 78 w 96"/>
                    <a:gd name="T15" fmla="*/ 16 h 135"/>
                    <a:gd name="T16" fmla="*/ 56 w 96"/>
                    <a:gd name="T17" fmla="*/ 22 h 135"/>
                    <a:gd name="T18" fmla="*/ 42 w 96"/>
                    <a:gd name="T19" fmla="*/ 33 h 135"/>
                    <a:gd name="T20" fmla="*/ 42 w 96"/>
                    <a:gd name="T21" fmla="*/ 41 h 135"/>
                    <a:gd name="T22" fmla="*/ 46 w 96"/>
                    <a:gd name="T23" fmla="*/ 53 h 135"/>
                    <a:gd name="T24" fmla="*/ 61 w 96"/>
                    <a:gd name="T25" fmla="*/ 70 h 135"/>
                    <a:gd name="T26" fmla="*/ 75 w 96"/>
                    <a:gd name="T27" fmla="*/ 85 h 135"/>
                    <a:gd name="T28" fmla="*/ 84 w 96"/>
                    <a:gd name="T29" fmla="*/ 98 h 135"/>
                    <a:gd name="T30" fmla="*/ 92 w 96"/>
                    <a:gd name="T31" fmla="*/ 108 h 135"/>
                    <a:gd name="T32" fmla="*/ 96 w 96"/>
                    <a:gd name="T33" fmla="*/ 117 h 135"/>
                    <a:gd name="T34" fmla="*/ 96 w 96"/>
                    <a:gd name="T35" fmla="*/ 126 h 135"/>
                    <a:gd name="T36" fmla="*/ 82 w 96"/>
                    <a:gd name="T37" fmla="*/ 128 h 135"/>
                    <a:gd name="T38" fmla="*/ 63 w 96"/>
                    <a:gd name="T39" fmla="*/ 129 h 135"/>
                    <a:gd name="T40" fmla="*/ 42 w 96"/>
                    <a:gd name="T41" fmla="*/ 131 h 135"/>
                    <a:gd name="T42" fmla="*/ 25 w 96"/>
                    <a:gd name="T43" fmla="*/ 134 h 135"/>
                    <a:gd name="T44" fmla="*/ 18 w 96"/>
                    <a:gd name="T45" fmla="*/ 135 h 135"/>
                    <a:gd name="T46" fmla="*/ 4 w 96"/>
                    <a:gd name="T47" fmla="*/ 132 h 135"/>
                    <a:gd name="T48" fmla="*/ 0 w 96"/>
                    <a:gd name="T49" fmla="*/ 126 h 135"/>
                    <a:gd name="T50" fmla="*/ 8 w 96"/>
                    <a:gd name="T51" fmla="*/ 124 h 135"/>
                    <a:gd name="T52" fmla="*/ 31 w 96"/>
                    <a:gd name="T53" fmla="*/ 123 h 135"/>
                    <a:gd name="T54" fmla="*/ 50 w 96"/>
                    <a:gd name="T55" fmla="*/ 121 h 135"/>
                    <a:gd name="T56" fmla="*/ 80 w 96"/>
                    <a:gd name="T57" fmla="*/ 121 h 135"/>
                    <a:gd name="T58" fmla="*/ 80 w 96"/>
                    <a:gd name="T59" fmla="*/ 117 h 135"/>
                    <a:gd name="T60" fmla="*/ 78 w 96"/>
                    <a:gd name="T61" fmla="*/ 113 h 135"/>
                    <a:gd name="T62" fmla="*/ 69 w 96"/>
                    <a:gd name="T63" fmla="*/ 98 h 135"/>
                    <a:gd name="T64" fmla="*/ 56 w 96"/>
                    <a:gd name="T65" fmla="*/ 85 h 135"/>
                    <a:gd name="T66" fmla="*/ 46 w 96"/>
                    <a:gd name="T67" fmla="*/ 75 h 135"/>
                    <a:gd name="T68" fmla="*/ 37 w 96"/>
                    <a:gd name="T69" fmla="*/ 63 h 135"/>
                    <a:gd name="T70" fmla="*/ 25 w 96"/>
                    <a:gd name="T71" fmla="*/ 55 h 135"/>
                    <a:gd name="T72" fmla="*/ 21 w 96"/>
                    <a:gd name="T73" fmla="*/ 44 h 135"/>
                    <a:gd name="T74" fmla="*/ 18 w 96"/>
                    <a:gd name="T75" fmla="*/ 34 h 135"/>
                    <a:gd name="T76" fmla="*/ 21 w 96"/>
                    <a:gd name="T77" fmla="*/ 23 h 13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135"/>
                    <a:gd name="T119" fmla="*/ 96 w 96"/>
                    <a:gd name="T120" fmla="*/ 135 h 13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135">
                      <a:moveTo>
                        <a:pt x="21" y="23"/>
                      </a:moveTo>
                      <a:lnTo>
                        <a:pt x="31" y="12"/>
                      </a:lnTo>
                      <a:lnTo>
                        <a:pt x="48" y="3"/>
                      </a:lnTo>
                      <a:lnTo>
                        <a:pt x="63" y="0"/>
                      </a:lnTo>
                      <a:lnTo>
                        <a:pt x="80" y="0"/>
                      </a:lnTo>
                      <a:lnTo>
                        <a:pt x="88" y="4"/>
                      </a:lnTo>
                      <a:lnTo>
                        <a:pt x="86" y="12"/>
                      </a:lnTo>
                      <a:lnTo>
                        <a:pt x="78" y="16"/>
                      </a:lnTo>
                      <a:lnTo>
                        <a:pt x="56" y="22"/>
                      </a:lnTo>
                      <a:lnTo>
                        <a:pt x="42" y="33"/>
                      </a:lnTo>
                      <a:lnTo>
                        <a:pt x="42" y="41"/>
                      </a:lnTo>
                      <a:lnTo>
                        <a:pt x="46" y="53"/>
                      </a:lnTo>
                      <a:lnTo>
                        <a:pt x="61" y="70"/>
                      </a:lnTo>
                      <a:lnTo>
                        <a:pt x="75" y="85"/>
                      </a:lnTo>
                      <a:lnTo>
                        <a:pt x="84" y="98"/>
                      </a:lnTo>
                      <a:lnTo>
                        <a:pt x="92" y="108"/>
                      </a:lnTo>
                      <a:lnTo>
                        <a:pt x="96" y="117"/>
                      </a:lnTo>
                      <a:lnTo>
                        <a:pt x="96" y="126"/>
                      </a:lnTo>
                      <a:lnTo>
                        <a:pt x="82" y="128"/>
                      </a:lnTo>
                      <a:lnTo>
                        <a:pt x="63" y="129"/>
                      </a:lnTo>
                      <a:lnTo>
                        <a:pt x="42" y="131"/>
                      </a:lnTo>
                      <a:lnTo>
                        <a:pt x="25" y="134"/>
                      </a:lnTo>
                      <a:lnTo>
                        <a:pt x="18" y="135"/>
                      </a:lnTo>
                      <a:lnTo>
                        <a:pt x="4" y="132"/>
                      </a:lnTo>
                      <a:lnTo>
                        <a:pt x="0" y="126"/>
                      </a:lnTo>
                      <a:lnTo>
                        <a:pt x="8" y="124"/>
                      </a:lnTo>
                      <a:lnTo>
                        <a:pt x="31" y="123"/>
                      </a:lnTo>
                      <a:lnTo>
                        <a:pt x="50" y="121"/>
                      </a:lnTo>
                      <a:lnTo>
                        <a:pt x="80" y="121"/>
                      </a:lnTo>
                      <a:lnTo>
                        <a:pt x="80" y="117"/>
                      </a:lnTo>
                      <a:lnTo>
                        <a:pt x="78" y="113"/>
                      </a:lnTo>
                      <a:lnTo>
                        <a:pt x="69" y="98"/>
                      </a:lnTo>
                      <a:lnTo>
                        <a:pt x="56" y="85"/>
                      </a:lnTo>
                      <a:lnTo>
                        <a:pt x="46" y="75"/>
                      </a:lnTo>
                      <a:lnTo>
                        <a:pt x="37" y="63"/>
                      </a:lnTo>
                      <a:lnTo>
                        <a:pt x="25" y="55"/>
                      </a:lnTo>
                      <a:lnTo>
                        <a:pt x="21" y="44"/>
                      </a:lnTo>
                      <a:lnTo>
                        <a:pt x="18" y="34"/>
                      </a:lnTo>
                      <a:lnTo>
                        <a:pt x="21" y="23"/>
                      </a:lnTo>
                      <a:close/>
                    </a:path>
                  </a:pathLst>
                </a:custGeom>
                <a:solidFill>
                  <a:srgbClr val="000000"/>
                </a:solidFill>
                <a:ln w="9525">
                  <a:noFill/>
                  <a:round/>
                  <a:headEnd/>
                  <a:tailEnd/>
                </a:ln>
              </p:spPr>
              <p:txBody>
                <a:bodyPr/>
                <a:lstStyle/>
                <a:p>
                  <a:endParaRPr lang="en-US"/>
                </a:p>
              </p:txBody>
            </p:sp>
          </p:grpSp>
          <p:sp>
            <p:nvSpPr>
              <p:cNvPr id="2132" name="Line 17"/>
              <p:cNvSpPr>
                <a:spLocks noChangeShapeType="1"/>
              </p:cNvSpPr>
              <p:nvPr/>
            </p:nvSpPr>
            <p:spPr bwMode="auto">
              <a:xfrm>
                <a:off x="1092" y="1314"/>
                <a:ext cx="90" cy="186"/>
              </a:xfrm>
              <a:prstGeom prst="line">
                <a:avLst/>
              </a:prstGeom>
              <a:noFill/>
              <a:ln w="22225">
                <a:solidFill>
                  <a:srgbClr val="FF0000"/>
                </a:solidFill>
                <a:round/>
                <a:headEnd/>
                <a:tailEnd type="stealth" w="med" len="med"/>
              </a:ln>
            </p:spPr>
            <p:txBody>
              <a:bodyPr lIns="0" tIns="0" rIns="0" bIns="0" anchor="ctr">
                <a:spAutoFit/>
              </a:bodyPr>
              <a:lstStyle/>
              <a:p>
                <a:endParaRPr lang="en-US"/>
              </a:p>
            </p:txBody>
          </p:sp>
          <p:sp>
            <p:nvSpPr>
              <p:cNvPr id="2133" name="Text Box 18"/>
              <p:cNvSpPr txBox="1">
                <a:spLocks noChangeArrowheads="1"/>
              </p:cNvSpPr>
              <p:nvPr/>
            </p:nvSpPr>
            <p:spPr bwMode="auto">
              <a:xfrm>
                <a:off x="912" y="1790"/>
                <a:ext cx="570"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Interception</a:t>
                </a:r>
              </a:p>
            </p:txBody>
          </p:sp>
        </p:grpSp>
        <p:grpSp>
          <p:nvGrpSpPr>
            <p:cNvPr id="6" name="Group 19"/>
            <p:cNvGrpSpPr>
              <a:grpSpLocks/>
            </p:cNvGrpSpPr>
            <p:nvPr/>
          </p:nvGrpSpPr>
          <p:grpSpPr bwMode="auto">
            <a:xfrm>
              <a:off x="642" y="974"/>
              <a:ext cx="1146" cy="1120"/>
              <a:chOff x="642" y="974"/>
              <a:chExt cx="1146" cy="1120"/>
            </a:xfrm>
          </p:grpSpPr>
          <p:sp>
            <p:nvSpPr>
              <p:cNvPr id="2129" name="Text Box 20"/>
              <p:cNvSpPr txBox="1">
                <a:spLocks noChangeArrowheads="1"/>
              </p:cNvSpPr>
              <p:nvPr/>
            </p:nvSpPr>
            <p:spPr bwMode="auto">
              <a:xfrm>
                <a:off x="799" y="974"/>
                <a:ext cx="735" cy="123"/>
              </a:xfrm>
              <a:prstGeom prst="rect">
                <a:avLst/>
              </a:prstGeom>
              <a:noFill/>
              <a:ln w="25400">
                <a:noFill/>
                <a:miter lim="800000"/>
                <a:headEnd/>
                <a:tailEnd/>
              </a:ln>
            </p:spPr>
            <p:txBody>
              <a:bodyPr wrap="none" lIns="0" tIns="0" rIns="0" bIns="0">
                <a:spAutoFit/>
              </a:bodyPr>
              <a:lstStyle/>
              <a:p>
                <a:r>
                  <a:rPr lang="en-US" altLang="ko-KR" sz="1400">
                    <a:solidFill>
                      <a:srgbClr val="3333FF"/>
                    </a:solidFill>
                    <a:latin typeface="Comic Sans MS" pitchFamily="66" charset="0"/>
                    <a:ea typeface="Gungsuh" pitchFamily="18" charset="-127"/>
                  </a:rPr>
                  <a:t>Confidentiality</a:t>
                </a:r>
              </a:p>
            </p:txBody>
          </p:sp>
          <p:sp>
            <p:nvSpPr>
              <p:cNvPr id="2130" name="Text Box 21"/>
              <p:cNvSpPr txBox="1">
                <a:spLocks noChangeArrowheads="1"/>
              </p:cNvSpPr>
              <p:nvPr/>
            </p:nvSpPr>
            <p:spPr bwMode="auto">
              <a:xfrm>
                <a:off x="642" y="1988"/>
                <a:ext cx="1146"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Is Private?</a:t>
                </a:r>
              </a:p>
            </p:txBody>
          </p:sp>
        </p:grpSp>
        <p:sp>
          <p:nvSpPr>
            <p:cNvPr id="2058" name="Rectangle 22"/>
            <p:cNvSpPr>
              <a:spLocks noChangeArrowheads="1"/>
            </p:cNvSpPr>
            <p:nvPr/>
          </p:nvSpPr>
          <p:spPr bwMode="auto">
            <a:xfrm>
              <a:off x="576" y="2646"/>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grpSp>
          <p:nvGrpSpPr>
            <p:cNvPr id="7" name="Group 23"/>
            <p:cNvGrpSpPr>
              <a:grpSpLocks/>
            </p:cNvGrpSpPr>
            <p:nvPr/>
          </p:nvGrpSpPr>
          <p:grpSpPr bwMode="auto">
            <a:xfrm>
              <a:off x="657" y="2715"/>
              <a:ext cx="1089" cy="305"/>
              <a:chOff x="657" y="2715"/>
              <a:chExt cx="1089" cy="305"/>
            </a:xfrm>
          </p:grpSpPr>
          <p:pic>
            <p:nvPicPr>
              <p:cNvPr id="2127" name="Picture 24" descr="Click To Preview"/>
              <p:cNvPicPr>
                <a:picLocks noChangeAspect="1" noChangeArrowheads="1"/>
              </p:cNvPicPr>
              <p:nvPr/>
            </p:nvPicPr>
            <p:blipFill>
              <a:blip r:embed="rId4" cstate="print"/>
              <a:srcRect/>
              <a:stretch>
                <a:fillRect/>
              </a:stretch>
            </p:blipFill>
            <p:spPr bwMode="auto">
              <a:xfrm>
                <a:off x="657" y="2716"/>
                <a:ext cx="287" cy="287"/>
              </a:xfrm>
              <a:prstGeom prst="rect">
                <a:avLst/>
              </a:prstGeom>
              <a:noFill/>
              <a:ln w="9525">
                <a:noFill/>
                <a:miter lim="800000"/>
                <a:headEnd/>
                <a:tailEnd/>
              </a:ln>
            </p:spPr>
          </p:pic>
          <p:pic>
            <p:nvPicPr>
              <p:cNvPr id="2128" name="Picture 25" descr="Click To Preview"/>
              <p:cNvPicPr>
                <a:picLocks noChangeAspect="1" noChangeArrowheads="1"/>
              </p:cNvPicPr>
              <p:nvPr/>
            </p:nvPicPr>
            <p:blipFill>
              <a:blip r:embed="rId5" cstate="print"/>
              <a:srcRect/>
              <a:stretch>
                <a:fillRect/>
              </a:stretch>
            </p:blipFill>
            <p:spPr bwMode="auto">
              <a:xfrm>
                <a:off x="1441" y="2715"/>
                <a:ext cx="305" cy="305"/>
              </a:xfrm>
              <a:prstGeom prst="rect">
                <a:avLst/>
              </a:prstGeom>
              <a:noFill/>
              <a:ln w="9525">
                <a:noFill/>
                <a:miter lim="800000"/>
                <a:headEnd/>
                <a:tailEnd/>
              </a:ln>
            </p:spPr>
          </p:pic>
        </p:grpSp>
        <p:grpSp>
          <p:nvGrpSpPr>
            <p:cNvPr id="8" name="Group 26"/>
            <p:cNvGrpSpPr>
              <a:grpSpLocks/>
            </p:cNvGrpSpPr>
            <p:nvPr/>
          </p:nvGrpSpPr>
          <p:grpSpPr bwMode="auto">
            <a:xfrm>
              <a:off x="1098" y="3032"/>
              <a:ext cx="229" cy="265"/>
              <a:chOff x="2526" y="1562"/>
              <a:chExt cx="277" cy="301"/>
            </a:xfrm>
          </p:grpSpPr>
          <p:sp>
            <p:nvSpPr>
              <p:cNvPr id="2121" name="Freeform 27"/>
              <p:cNvSpPr>
                <a:spLocks/>
              </p:cNvSpPr>
              <p:nvPr/>
            </p:nvSpPr>
            <p:spPr bwMode="auto">
              <a:xfrm>
                <a:off x="2586" y="1562"/>
                <a:ext cx="63" cy="72"/>
              </a:xfrm>
              <a:custGeom>
                <a:avLst/>
                <a:gdLst>
                  <a:gd name="T0" fmla="*/ 89 w 127"/>
                  <a:gd name="T1" fmla="*/ 23 h 77"/>
                  <a:gd name="T2" fmla="*/ 80 w 127"/>
                  <a:gd name="T3" fmla="*/ 14 h 77"/>
                  <a:gd name="T4" fmla="*/ 70 w 127"/>
                  <a:gd name="T5" fmla="*/ 7 h 77"/>
                  <a:gd name="T6" fmla="*/ 53 w 127"/>
                  <a:gd name="T7" fmla="*/ 3 h 77"/>
                  <a:gd name="T8" fmla="*/ 36 w 127"/>
                  <a:gd name="T9" fmla="*/ 0 h 77"/>
                  <a:gd name="T10" fmla="*/ 11 w 127"/>
                  <a:gd name="T11" fmla="*/ 3 h 77"/>
                  <a:gd name="T12" fmla="*/ 0 w 127"/>
                  <a:gd name="T13" fmla="*/ 10 h 77"/>
                  <a:gd name="T14" fmla="*/ 0 w 127"/>
                  <a:gd name="T15" fmla="*/ 22 h 77"/>
                  <a:gd name="T16" fmla="*/ 5 w 127"/>
                  <a:gd name="T17" fmla="*/ 36 h 77"/>
                  <a:gd name="T18" fmla="*/ 15 w 127"/>
                  <a:gd name="T19" fmla="*/ 45 h 77"/>
                  <a:gd name="T20" fmla="*/ 11 w 127"/>
                  <a:gd name="T21" fmla="*/ 47 h 77"/>
                  <a:gd name="T22" fmla="*/ 11 w 127"/>
                  <a:gd name="T23" fmla="*/ 50 h 77"/>
                  <a:gd name="T24" fmla="*/ 17 w 127"/>
                  <a:gd name="T25" fmla="*/ 54 h 77"/>
                  <a:gd name="T26" fmla="*/ 24 w 127"/>
                  <a:gd name="T27" fmla="*/ 55 h 77"/>
                  <a:gd name="T28" fmla="*/ 30 w 127"/>
                  <a:gd name="T29" fmla="*/ 57 h 77"/>
                  <a:gd name="T30" fmla="*/ 38 w 127"/>
                  <a:gd name="T31" fmla="*/ 63 h 77"/>
                  <a:gd name="T32" fmla="*/ 49 w 127"/>
                  <a:gd name="T33" fmla="*/ 69 h 77"/>
                  <a:gd name="T34" fmla="*/ 63 w 127"/>
                  <a:gd name="T35" fmla="*/ 75 h 77"/>
                  <a:gd name="T36" fmla="*/ 82 w 127"/>
                  <a:gd name="T37" fmla="*/ 77 h 77"/>
                  <a:gd name="T38" fmla="*/ 104 w 127"/>
                  <a:gd name="T39" fmla="*/ 70 h 77"/>
                  <a:gd name="T40" fmla="*/ 110 w 127"/>
                  <a:gd name="T41" fmla="*/ 64 h 77"/>
                  <a:gd name="T42" fmla="*/ 110 w 127"/>
                  <a:gd name="T43" fmla="*/ 52 h 77"/>
                  <a:gd name="T44" fmla="*/ 106 w 127"/>
                  <a:gd name="T45" fmla="*/ 40 h 77"/>
                  <a:gd name="T46" fmla="*/ 97 w 127"/>
                  <a:gd name="T47" fmla="*/ 30 h 77"/>
                  <a:gd name="T48" fmla="*/ 127 w 127"/>
                  <a:gd name="T49" fmla="*/ 30 h 77"/>
                  <a:gd name="T50" fmla="*/ 127 w 127"/>
                  <a:gd name="T51" fmla="*/ 26 h 77"/>
                  <a:gd name="T52" fmla="*/ 89 w 127"/>
                  <a:gd name="T53" fmla="*/ 23 h 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7"/>
                  <a:gd name="T82" fmla="*/ 0 h 77"/>
                  <a:gd name="T83" fmla="*/ 127 w 127"/>
                  <a:gd name="T84" fmla="*/ 77 h 7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7" h="77">
                    <a:moveTo>
                      <a:pt x="89" y="23"/>
                    </a:moveTo>
                    <a:lnTo>
                      <a:pt x="80" y="14"/>
                    </a:lnTo>
                    <a:lnTo>
                      <a:pt x="70" y="7"/>
                    </a:lnTo>
                    <a:lnTo>
                      <a:pt x="53" y="3"/>
                    </a:lnTo>
                    <a:lnTo>
                      <a:pt x="36" y="0"/>
                    </a:lnTo>
                    <a:lnTo>
                      <a:pt x="11" y="3"/>
                    </a:lnTo>
                    <a:lnTo>
                      <a:pt x="0" y="10"/>
                    </a:lnTo>
                    <a:lnTo>
                      <a:pt x="0" y="22"/>
                    </a:lnTo>
                    <a:lnTo>
                      <a:pt x="5" y="36"/>
                    </a:lnTo>
                    <a:lnTo>
                      <a:pt x="15" y="45"/>
                    </a:lnTo>
                    <a:lnTo>
                      <a:pt x="11" y="47"/>
                    </a:lnTo>
                    <a:lnTo>
                      <a:pt x="11" y="50"/>
                    </a:lnTo>
                    <a:lnTo>
                      <a:pt x="17" y="54"/>
                    </a:lnTo>
                    <a:lnTo>
                      <a:pt x="24" y="55"/>
                    </a:lnTo>
                    <a:lnTo>
                      <a:pt x="30" y="57"/>
                    </a:lnTo>
                    <a:lnTo>
                      <a:pt x="38" y="63"/>
                    </a:lnTo>
                    <a:lnTo>
                      <a:pt x="49" y="69"/>
                    </a:lnTo>
                    <a:lnTo>
                      <a:pt x="63" y="75"/>
                    </a:lnTo>
                    <a:lnTo>
                      <a:pt x="82" y="77"/>
                    </a:lnTo>
                    <a:lnTo>
                      <a:pt x="104" y="70"/>
                    </a:lnTo>
                    <a:lnTo>
                      <a:pt x="110" y="64"/>
                    </a:lnTo>
                    <a:lnTo>
                      <a:pt x="110" y="52"/>
                    </a:lnTo>
                    <a:lnTo>
                      <a:pt x="106" y="40"/>
                    </a:lnTo>
                    <a:lnTo>
                      <a:pt x="97" y="30"/>
                    </a:lnTo>
                    <a:lnTo>
                      <a:pt x="127" y="30"/>
                    </a:lnTo>
                    <a:lnTo>
                      <a:pt x="127" y="26"/>
                    </a:lnTo>
                    <a:lnTo>
                      <a:pt x="89" y="23"/>
                    </a:lnTo>
                    <a:close/>
                  </a:path>
                </a:pathLst>
              </a:custGeom>
              <a:solidFill>
                <a:srgbClr val="000000"/>
              </a:solidFill>
              <a:ln w="9525">
                <a:noFill/>
                <a:round/>
                <a:headEnd/>
                <a:tailEnd/>
              </a:ln>
            </p:spPr>
            <p:txBody>
              <a:bodyPr/>
              <a:lstStyle/>
              <a:p>
                <a:endParaRPr lang="en-US"/>
              </a:p>
            </p:txBody>
          </p:sp>
          <p:sp>
            <p:nvSpPr>
              <p:cNvPr id="2122" name="Freeform 28"/>
              <p:cNvSpPr>
                <a:spLocks/>
              </p:cNvSpPr>
              <p:nvPr/>
            </p:nvSpPr>
            <p:spPr bwMode="auto">
              <a:xfrm>
                <a:off x="2526" y="1589"/>
                <a:ext cx="79" cy="96"/>
              </a:xfrm>
              <a:custGeom>
                <a:avLst/>
                <a:gdLst>
                  <a:gd name="T0" fmla="*/ 160 w 162"/>
                  <a:gd name="T1" fmla="*/ 70 h 102"/>
                  <a:gd name="T2" fmla="*/ 154 w 162"/>
                  <a:gd name="T3" fmla="*/ 65 h 102"/>
                  <a:gd name="T4" fmla="*/ 139 w 162"/>
                  <a:gd name="T5" fmla="*/ 65 h 102"/>
                  <a:gd name="T6" fmla="*/ 114 w 162"/>
                  <a:gd name="T7" fmla="*/ 71 h 102"/>
                  <a:gd name="T8" fmla="*/ 88 w 162"/>
                  <a:gd name="T9" fmla="*/ 82 h 102"/>
                  <a:gd name="T10" fmla="*/ 55 w 162"/>
                  <a:gd name="T11" fmla="*/ 87 h 102"/>
                  <a:gd name="T12" fmla="*/ 32 w 162"/>
                  <a:gd name="T13" fmla="*/ 87 h 102"/>
                  <a:gd name="T14" fmla="*/ 23 w 162"/>
                  <a:gd name="T15" fmla="*/ 83 h 102"/>
                  <a:gd name="T16" fmla="*/ 25 w 162"/>
                  <a:gd name="T17" fmla="*/ 78 h 102"/>
                  <a:gd name="T18" fmla="*/ 38 w 162"/>
                  <a:gd name="T19" fmla="*/ 68 h 102"/>
                  <a:gd name="T20" fmla="*/ 63 w 162"/>
                  <a:gd name="T21" fmla="*/ 57 h 102"/>
                  <a:gd name="T22" fmla="*/ 95 w 162"/>
                  <a:gd name="T23" fmla="*/ 48 h 102"/>
                  <a:gd name="T24" fmla="*/ 127 w 162"/>
                  <a:gd name="T25" fmla="*/ 41 h 102"/>
                  <a:gd name="T26" fmla="*/ 146 w 162"/>
                  <a:gd name="T27" fmla="*/ 43 h 102"/>
                  <a:gd name="T28" fmla="*/ 162 w 162"/>
                  <a:gd name="T29" fmla="*/ 45 h 102"/>
                  <a:gd name="T30" fmla="*/ 162 w 162"/>
                  <a:gd name="T31" fmla="*/ 40 h 102"/>
                  <a:gd name="T32" fmla="*/ 143 w 162"/>
                  <a:gd name="T33" fmla="*/ 35 h 102"/>
                  <a:gd name="T34" fmla="*/ 135 w 162"/>
                  <a:gd name="T35" fmla="*/ 31 h 102"/>
                  <a:gd name="T36" fmla="*/ 127 w 162"/>
                  <a:gd name="T37" fmla="*/ 24 h 102"/>
                  <a:gd name="T38" fmla="*/ 126 w 162"/>
                  <a:gd name="T39" fmla="*/ 16 h 102"/>
                  <a:gd name="T40" fmla="*/ 122 w 162"/>
                  <a:gd name="T41" fmla="*/ 3 h 102"/>
                  <a:gd name="T42" fmla="*/ 108 w 162"/>
                  <a:gd name="T43" fmla="*/ 0 h 102"/>
                  <a:gd name="T44" fmla="*/ 103 w 162"/>
                  <a:gd name="T45" fmla="*/ 2 h 102"/>
                  <a:gd name="T46" fmla="*/ 95 w 162"/>
                  <a:gd name="T47" fmla="*/ 10 h 102"/>
                  <a:gd name="T48" fmla="*/ 101 w 162"/>
                  <a:gd name="T49" fmla="*/ 20 h 102"/>
                  <a:gd name="T50" fmla="*/ 112 w 162"/>
                  <a:gd name="T51" fmla="*/ 27 h 102"/>
                  <a:gd name="T52" fmla="*/ 126 w 162"/>
                  <a:gd name="T53" fmla="*/ 34 h 102"/>
                  <a:gd name="T54" fmla="*/ 107 w 162"/>
                  <a:gd name="T55" fmla="*/ 38 h 102"/>
                  <a:gd name="T56" fmla="*/ 86 w 162"/>
                  <a:gd name="T57" fmla="*/ 42 h 102"/>
                  <a:gd name="T58" fmla="*/ 57 w 162"/>
                  <a:gd name="T59" fmla="*/ 48 h 102"/>
                  <a:gd name="T60" fmla="*/ 34 w 162"/>
                  <a:gd name="T61" fmla="*/ 56 h 102"/>
                  <a:gd name="T62" fmla="*/ 15 w 162"/>
                  <a:gd name="T63" fmla="*/ 68 h 102"/>
                  <a:gd name="T64" fmla="*/ 2 w 162"/>
                  <a:gd name="T65" fmla="*/ 78 h 102"/>
                  <a:gd name="T66" fmla="*/ 0 w 162"/>
                  <a:gd name="T67" fmla="*/ 84 h 102"/>
                  <a:gd name="T68" fmla="*/ 4 w 162"/>
                  <a:gd name="T69" fmla="*/ 92 h 102"/>
                  <a:gd name="T70" fmla="*/ 12 w 162"/>
                  <a:gd name="T71" fmla="*/ 99 h 102"/>
                  <a:gd name="T72" fmla="*/ 29 w 162"/>
                  <a:gd name="T73" fmla="*/ 102 h 102"/>
                  <a:gd name="T74" fmla="*/ 65 w 162"/>
                  <a:gd name="T75" fmla="*/ 98 h 102"/>
                  <a:gd name="T76" fmla="*/ 107 w 162"/>
                  <a:gd name="T77" fmla="*/ 89 h 102"/>
                  <a:gd name="T78" fmla="*/ 133 w 162"/>
                  <a:gd name="T79" fmla="*/ 83 h 102"/>
                  <a:gd name="T80" fmla="*/ 146 w 162"/>
                  <a:gd name="T81" fmla="*/ 78 h 102"/>
                  <a:gd name="T82" fmla="*/ 160 w 162"/>
                  <a:gd name="T83" fmla="*/ 70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2"/>
                  <a:gd name="T127" fmla="*/ 0 h 102"/>
                  <a:gd name="T128" fmla="*/ 162 w 162"/>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2" h="102">
                    <a:moveTo>
                      <a:pt x="160" y="70"/>
                    </a:moveTo>
                    <a:lnTo>
                      <a:pt x="154" y="65"/>
                    </a:lnTo>
                    <a:lnTo>
                      <a:pt x="139" y="65"/>
                    </a:lnTo>
                    <a:lnTo>
                      <a:pt x="114" y="71"/>
                    </a:lnTo>
                    <a:lnTo>
                      <a:pt x="88" y="82"/>
                    </a:lnTo>
                    <a:lnTo>
                      <a:pt x="55" y="87"/>
                    </a:lnTo>
                    <a:lnTo>
                      <a:pt x="32" y="87"/>
                    </a:lnTo>
                    <a:lnTo>
                      <a:pt x="23" y="83"/>
                    </a:lnTo>
                    <a:lnTo>
                      <a:pt x="25" y="78"/>
                    </a:lnTo>
                    <a:lnTo>
                      <a:pt x="38" y="68"/>
                    </a:lnTo>
                    <a:lnTo>
                      <a:pt x="63" y="57"/>
                    </a:lnTo>
                    <a:lnTo>
                      <a:pt x="95" y="48"/>
                    </a:lnTo>
                    <a:lnTo>
                      <a:pt x="127" y="41"/>
                    </a:lnTo>
                    <a:lnTo>
                      <a:pt x="146" y="43"/>
                    </a:lnTo>
                    <a:lnTo>
                      <a:pt x="162" y="45"/>
                    </a:lnTo>
                    <a:lnTo>
                      <a:pt x="162" y="40"/>
                    </a:lnTo>
                    <a:lnTo>
                      <a:pt x="143" y="35"/>
                    </a:lnTo>
                    <a:lnTo>
                      <a:pt x="135" y="31"/>
                    </a:lnTo>
                    <a:lnTo>
                      <a:pt x="127" y="24"/>
                    </a:lnTo>
                    <a:lnTo>
                      <a:pt x="126" y="16"/>
                    </a:lnTo>
                    <a:lnTo>
                      <a:pt x="122" y="3"/>
                    </a:lnTo>
                    <a:lnTo>
                      <a:pt x="108" y="0"/>
                    </a:lnTo>
                    <a:lnTo>
                      <a:pt x="103" y="2"/>
                    </a:lnTo>
                    <a:lnTo>
                      <a:pt x="95" y="10"/>
                    </a:lnTo>
                    <a:lnTo>
                      <a:pt x="101" y="20"/>
                    </a:lnTo>
                    <a:lnTo>
                      <a:pt x="112" y="27"/>
                    </a:lnTo>
                    <a:lnTo>
                      <a:pt x="126" y="34"/>
                    </a:lnTo>
                    <a:lnTo>
                      <a:pt x="107" y="38"/>
                    </a:lnTo>
                    <a:lnTo>
                      <a:pt x="86" y="42"/>
                    </a:lnTo>
                    <a:lnTo>
                      <a:pt x="57" y="48"/>
                    </a:lnTo>
                    <a:lnTo>
                      <a:pt x="34" y="56"/>
                    </a:lnTo>
                    <a:lnTo>
                      <a:pt x="15" y="68"/>
                    </a:lnTo>
                    <a:lnTo>
                      <a:pt x="2" y="78"/>
                    </a:lnTo>
                    <a:lnTo>
                      <a:pt x="0" y="84"/>
                    </a:lnTo>
                    <a:lnTo>
                      <a:pt x="4" y="92"/>
                    </a:lnTo>
                    <a:lnTo>
                      <a:pt x="12" y="99"/>
                    </a:lnTo>
                    <a:lnTo>
                      <a:pt x="29" y="102"/>
                    </a:lnTo>
                    <a:lnTo>
                      <a:pt x="65" y="98"/>
                    </a:lnTo>
                    <a:lnTo>
                      <a:pt x="107" y="89"/>
                    </a:lnTo>
                    <a:lnTo>
                      <a:pt x="133" y="83"/>
                    </a:lnTo>
                    <a:lnTo>
                      <a:pt x="146" y="78"/>
                    </a:lnTo>
                    <a:lnTo>
                      <a:pt x="160" y="70"/>
                    </a:lnTo>
                    <a:close/>
                  </a:path>
                </a:pathLst>
              </a:custGeom>
              <a:solidFill>
                <a:srgbClr val="000000"/>
              </a:solidFill>
              <a:ln w="9525">
                <a:noFill/>
                <a:round/>
                <a:headEnd/>
                <a:tailEnd/>
              </a:ln>
            </p:spPr>
            <p:txBody>
              <a:bodyPr/>
              <a:lstStyle/>
              <a:p>
                <a:endParaRPr lang="en-US"/>
              </a:p>
            </p:txBody>
          </p:sp>
          <p:sp>
            <p:nvSpPr>
              <p:cNvPr id="2123" name="Freeform 29"/>
              <p:cNvSpPr>
                <a:spLocks/>
              </p:cNvSpPr>
              <p:nvPr/>
            </p:nvSpPr>
            <p:spPr bwMode="auto">
              <a:xfrm>
                <a:off x="2631" y="1636"/>
                <a:ext cx="109" cy="58"/>
              </a:xfrm>
              <a:custGeom>
                <a:avLst/>
                <a:gdLst>
                  <a:gd name="T0" fmla="*/ 0 w 220"/>
                  <a:gd name="T1" fmla="*/ 3 h 61"/>
                  <a:gd name="T2" fmla="*/ 15 w 220"/>
                  <a:gd name="T3" fmla="*/ 0 h 61"/>
                  <a:gd name="T4" fmla="*/ 34 w 220"/>
                  <a:gd name="T5" fmla="*/ 0 h 61"/>
                  <a:gd name="T6" fmla="*/ 76 w 220"/>
                  <a:gd name="T7" fmla="*/ 4 h 61"/>
                  <a:gd name="T8" fmla="*/ 139 w 220"/>
                  <a:gd name="T9" fmla="*/ 9 h 61"/>
                  <a:gd name="T10" fmla="*/ 179 w 220"/>
                  <a:gd name="T11" fmla="*/ 11 h 61"/>
                  <a:gd name="T12" fmla="*/ 188 w 220"/>
                  <a:gd name="T13" fmla="*/ 15 h 61"/>
                  <a:gd name="T14" fmla="*/ 186 w 220"/>
                  <a:gd name="T15" fmla="*/ 19 h 61"/>
                  <a:gd name="T16" fmla="*/ 171 w 220"/>
                  <a:gd name="T17" fmla="*/ 23 h 61"/>
                  <a:gd name="T18" fmla="*/ 148 w 220"/>
                  <a:gd name="T19" fmla="*/ 29 h 61"/>
                  <a:gd name="T20" fmla="*/ 135 w 220"/>
                  <a:gd name="T21" fmla="*/ 36 h 61"/>
                  <a:gd name="T22" fmla="*/ 125 w 220"/>
                  <a:gd name="T23" fmla="*/ 47 h 61"/>
                  <a:gd name="T24" fmla="*/ 143 w 220"/>
                  <a:gd name="T25" fmla="*/ 48 h 61"/>
                  <a:gd name="T26" fmla="*/ 169 w 220"/>
                  <a:gd name="T27" fmla="*/ 47 h 61"/>
                  <a:gd name="T28" fmla="*/ 194 w 220"/>
                  <a:gd name="T29" fmla="*/ 49 h 61"/>
                  <a:gd name="T30" fmla="*/ 220 w 220"/>
                  <a:gd name="T31" fmla="*/ 56 h 61"/>
                  <a:gd name="T32" fmla="*/ 220 w 220"/>
                  <a:gd name="T33" fmla="*/ 59 h 61"/>
                  <a:gd name="T34" fmla="*/ 215 w 220"/>
                  <a:gd name="T35" fmla="*/ 60 h 61"/>
                  <a:gd name="T36" fmla="*/ 207 w 220"/>
                  <a:gd name="T37" fmla="*/ 61 h 61"/>
                  <a:gd name="T38" fmla="*/ 200 w 220"/>
                  <a:gd name="T39" fmla="*/ 57 h 61"/>
                  <a:gd name="T40" fmla="*/ 188 w 220"/>
                  <a:gd name="T41" fmla="*/ 54 h 61"/>
                  <a:gd name="T42" fmla="*/ 160 w 220"/>
                  <a:gd name="T43" fmla="*/ 51 h 61"/>
                  <a:gd name="T44" fmla="*/ 135 w 220"/>
                  <a:gd name="T45" fmla="*/ 51 h 61"/>
                  <a:gd name="T46" fmla="*/ 122 w 220"/>
                  <a:gd name="T47" fmla="*/ 53 h 61"/>
                  <a:gd name="T48" fmla="*/ 114 w 220"/>
                  <a:gd name="T49" fmla="*/ 50 h 61"/>
                  <a:gd name="T50" fmla="*/ 114 w 220"/>
                  <a:gd name="T51" fmla="*/ 45 h 61"/>
                  <a:gd name="T52" fmla="*/ 127 w 220"/>
                  <a:gd name="T53" fmla="*/ 36 h 61"/>
                  <a:gd name="T54" fmla="*/ 141 w 220"/>
                  <a:gd name="T55" fmla="*/ 28 h 61"/>
                  <a:gd name="T56" fmla="*/ 158 w 220"/>
                  <a:gd name="T57" fmla="*/ 23 h 61"/>
                  <a:gd name="T58" fmla="*/ 169 w 220"/>
                  <a:gd name="T59" fmla="*/ 17 h 61"/>
                  <a:gd name="T60" fmla="*/ 148 w 220"/>
                  <a:gd name="T61" fmla="*/ 18 h 61"/>
                  <a:gd name="T62" fmla="*/ 108 w 220"/>
                  <a:gd name="T63" fmla="*/ 16 h 61"/>
                  <a:gd name="T64" fmla="*/ 70 w 220"/>
                  <a:gd name="T65" fmla="*/ 15 h 61"/>
                  <a:gd name="T66" fmla="*/ 36 w 220"/>
                  <a:gd name="T67" fmla="*/ 13 h 61"/>
                  <a:gd name="T68" fmla="*/ 11 w 220"/>
                  <a:gd name="T69" fmla="*/ 11 h 61"/>
                  <a:gd name="T70" fmla="*/ 4 w 220"/>
                  <a:gd name="T71" fmla="*/ 8 h 61"/>
                  <a:gd name="T72" fmla="*/ 0 w 220"/>
                  <a:gd name="T73" fmla="*/ 3 h 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0"/>
                  <a:gd name="T112" fmla="*/ 0 h 61"/>
                  <a:gd name="T113" fmla="*/ 220 w 220"/>
                  <a:gd name="T114" fmla="*/ 61 h 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0" h="61">
                    <a:moveTo>
                      <a:pt x="0" y="3"/>
                    </a:moveTo>
                    <a:lnTo>
                      <a:pt x="15" y="0"/>
                    </a:lnTo>
                    <a:lnTo>
                      <a:pt x="34" y="0"/>
                    </a:lnTo>
                    <a:lnTo>
                      <a:pt x="76" y="4"/>
                    </a:lnTo>
                    <a:lnTo>
                      <a:pt x="139" y="9"/>
                    </a:lnTo>
                    <a:lnTo>
                      <a:pt x="179" y="11"/>
                    </a:lnTo>
                    <a:lnTo>
                      <a:pt x="188" y="15"/>
                    </a:lnTo>
                    <a:lnTo>
                      <a:pt x="186" y="19"/>
                    </a:lnTo>
                    <a:lnTo>
                      <a:pt x="171" y="23"/>
                    </a:lnTo>
                    <a:lnTo>
                      <a:pt x="148" y="29"/>
                    </a:lnTo>
                    <a:lnTo>
                      <a:pt x="135" y="36"/>
                    </a:lnTo>
                    <a:lnTo>
                      <a:pt x="125" y="47"/>
                    </a:lnTo>
                    <a:lnTo>
                      <a:pt x="143" y="48"/>
                    </a:lnTo>
                    <a:lnTo>
                      <a:pt x="169" y="47"/>
                    </a:lnTo>
                    <a:lnTo>
                      <a:pt x="194" y="49"/>
                    </a:lnTo>
                    <a:lnTo>
                      <a:pt x="220" y="56"/>
                    </a:lnTo>
                    <a:lnTo>
                      <a:pt x="220" y="59"/>
                    </a:lnTo>
                    <a:lnTo>
                      <a:pt x="215" y="60"/>
                    </a:lnTo>
                    <a:lnTo>
                      <a:pt x="207" y="61"/>
                    </a:lnTo>
                    <a:lnTo>
                      <a:pt x="200" y="57"/>
                    </a:lnTo>
                    <a:lnTo>
                      <a:pt x="188" y="54"/>
                    </a:lnTo>
                    <a:lnTo>
                      <a:pt x="160" y="51"/>
                    </a:lnTo>
                    <a:lnTo>
                      <a:pt x="135" y="51"/>
                    </a:lnTo>
                    <a:lnTo>
                      <a:pt x="122" y="53"/>
                    </a:lnTo>
                    <a:lnTo>
                      <a:pt x="114" y="50"/>
                    </a:lnTo>
                    <a:lnTo>
                      <a:pt x="114" y="45"/>
                    </a:lnTo>
                    <a:lnTo>
                      <a:pt x="127" y="36"/>
                    </a:lnTo>
                    <a:lnTo>
                      <a:pt x="141" y="28"/>
                    </a:lnTo>
                    <a:lnTo>
                      <a:pt x="158" y="23"/>
                    </a:lnTo>
                    <a:lnTo>
                      <a:pt x="169" y="17"/>
                    </a:lnTo>
                    <a:lnTo>
                      <a:pt x="148" y="18"/>
                    </a:lnTo>
                    <a:lnTo>
                      <a:pt x="108" y="16"/>
                    </a:lnTo>
                    <a:lnTo>
                      <a:pt x="70" y="15"/>
                    </a:lnTo>
                    <a:lnTo>
                      <a:pt x="36" y="13"/>
                    </a:lnTo>
                    <a:lnTo>
                      <a:pt x="11" y="11"/>
                    </a:lnTo>
                    <a:lnTo>
                      <a:pt x="4" y="8"/>
                    </a:lnTo>
                    <a:lnTo>
                      <a:pt x="0" y="3"/>
                    </a:lnTo>
                    <a:close/>
                  </a:path>
                </a:pathLst>
              </a:custGeom>
              <a:solidFill>
                <a:srgbClr val="000000"/>
              </a:solidFill>
              <a:ln w="9525">
                <a:noFill/>
                <a:round/>
                <a:headEnd/>
                <a:tailEnd/>
              </a:ln>
            </p:spPr>
            <p:txBody>
              <a:bodyPr/>
              <a:lstStyle/>
              <a:p>
                <a:endParaRPr lang="en-US"/>
              </a:p>
            </p:txBody>
          </p:sp>
          <p:sp>
            <p:nvSpPr>
              <p:cNvPr id="2124" name="Freeform 30"/>
              <p:cNvSpPr>
                <a:spLocks/>
              </p:cNvSpPr>
              <p:nvPr/>
            </p:nvSpPr>
            <p:spPr bwMode="auto">
              <a:xfrm>
                <a:off x="2599" y="1634"/>
                <a:ext cx="130" cy="108"/>
              </a:xfrm>
              <a:custGeom>
                <a:avLst/>
                <a:gdLst>
                  <a:gd name="T0" fmla="*/ 74 w 265"/>
                  <a:gd name="T1" fmla="*/ 4 h 115"/>
                  <a:gd name="T2" fmla="*/ 52 w 265"/>
                  <a:gd name="T3" fmla="*/ 0 h 115"/>
                  <a:gd name="T4" fmla="*/ 23 w 265"/>
                  <a:gd name="T5" fmla="*/ 1 h 115"/>
                  <a:gd name="T6" fmla="*/ 4 w 265"/>
                  <a:gd name="T7" fmla="*/ 6 h 115"/>
                  <a:gd name="T8" fmla="*/ 0 w 265"/>
                  <a:gd name="T9" fmla="*/ 17 h 115"/>
                  <a:gd name="T10" fmla="*/ 10 w 265"/>
                  <a:gd name="T11" fmla="*/ 37 h 115"/>
                  <a:gd name="T12" fmla="*/ 35 w 265"/>
                  <a:gd name="T13" fmla="*/ 53 h 115"/>
                  <a:gd name="T14" fmla="*/ 63 w 265"/>
                  <a:gd name="T15" fmla="*/ 65 h 115"/>
                  <a:gd name="T16" fmla="*/ 122 w 265"/>
                  <a:gd name="T17" fmla="*/ 73 h 115"/>
                  <a:gd name="T18" fmla="*/ 162 w 265"/>
                  <a:gd name="T19" fmla="*/ 85 h 115"/>
                  <a:gd name="T20" fmla="*/ 175 w 265"/>
                  <a:gd name="T21" fmla="*/ 93 h 115"/>
                  <a:gd name="T22" fmla="*/ 179 w 265"/>
                  <a:gd name="T23" fmla="*/ 95 h 115"/>
                  <a:gd name="T24" fmla="*/ 200 w 265"/>
                  <a:gd name="T25" fmla="*/ 108 h 115"/>
                  <a:gd name="T26" fmla="*/ 206 w 265"/>
                  <a:gd name="T27" fmla="*/ 108 h 115"/>
                  <a:gd name="T28" fmla="*/ 238 w 265"/>
                  <a:gd name="T29" fmla="*/ 115 h 115"/>
                  <a:gd name="T30" fmla="*/ 253 w 265"/>
                  <a:gd name="T31" fmla="*/ 115 h 115"/>
                  <a:gd name="T32" fmla="*/ 261 w 265"/>
                  <a:gd name="T33" fmla="*/ 109 h 115"/>
                  <a:gd name="T34" fmla="*/ 265 w 265"/>
                  <a:gd name="T35" fmla="*/ 101 h 115"/>
                  <a:gd name="T36" fmla="*/ 265 w 265"/>
                  <a:gd name="T37" fmla="*/ 88 h 115"/>
                  <a:gd name="T38" fmla="*/ 253 w 265"/>
                  <a:gd name="T39" fmla="*/ 77 h 115"/>
                  <a:gd name="T40" fmla="*/ 234 w 265"/>
                  <a:gd name="T41" fmla="*/ 66 h 115"/>
                  <a:gd name="T42" fmla="*/ 200 w 265"/>
                  <a:gd name="T43" fmla="*/ 58 h 115"/>
                  <a:gd name="T44" fmla="*/ 169 w 265"/>
                  <a:gd name="T45" fmla="*/ 52 h 115"/>
                  <a:gd name="T46" fmla="*/ 139 w 265"/>
                  <a:gd name="T47" fmla="*/ 43 h 115"/>
                  <a:gd name="T48" fmla="*/ 114 w 265"/>
                  <a:gd name="T49" fmla="*/ 31 h 115"/>
                  <a:gd name="T50" fmla="*/ 109 w 265"/>
                  <a:gd name="T51" fmla="*/ 22 h 115"/>
                  <a:gd name="T52" fmla="*/ 92 w 265"/>
                  <a:gd name="T53" fmla="*/ 15 h 115"/>
                  <a:gd name="T54" fmla="*/ 80 w 265"/>
                  <a:gd name="T55" fmla="*/ 8 h 115"/>
                  <a:gd name="T56" fmla="*/ 74 w 265"/>
                  <a:gd name="T57" fmla="*/ 4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5"/>
                  <a:gd name="T88" fmla="*/ 0 h 115"/>
                  <a:gd name="T89" fmla="*/ 265 w 26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5" h="115">
                    <a:moveTo>
                      <a:pt x="74" y="4"/>
                    </a:moveTo>
                    <a:lnTo>
                      <a:pt x="52" y="0"/>
                    </a:lnTo>
                    <a:lnTo>
                      <a:pt x="23" y="1"/>
                    </a:lnTo>
                    <a:lnTo>
                      <a:pt x="4" y="6"/>
                    </a:lnTo>
                    <a:lnTo>
                      <a:pt x="0" y="17"/>
                    </a:lnTo>
                    <a:lnTo>
                      <a:pt x="10" y="37"/>
                    </a:lnTo>
                    <a:lnTo>
                      <a:pt x="35" y="53"/>
                    </a:lnTo>
                    <a:lnTo>
                      <a:pt x="63" y="65"/>
                    </a:lnTo>
                    <a:lnTo>
                      <a:pt x="122" y="73"/>
                    </a:lnTo>
                    <a:lnTo>
                      <a:pt x="162" y="85"/>
                    </a:lnTo>
                    <a:lnTo>
                      <a:pt x="175" y="93"/>
                    </a:lnTo>
                    <a:lnTo>
                      <a:pt x="179" y="95"/>
                    </a:lnTo>
                    <a:lnTo>
                      <a:pt x="200" y="108"/>
                    </a:lnTo>
                    <a:lnTo>
                      <a:pt x="206" y="108"/>
                    </a:lnTo>
                    <a:lnTo>
                      <a:pt x="238" y="115"/>
                    </a:lnTo>
                    <a:lnTo>
                      <a:pt x="253" y="115"/>
                    </a:lnTo>
                    <a:lnTo>
                      <a:pt x="261" y="109"/>
                    </a:lnTo>
                    <a:lnTo>
                      <a:pt x="265" y="101"/>
                    </a:lnTo>
                    <a:lnTo>
                      <a:pt x="265" y="88"/>
                    </a:lnTo>
                    <a:lnTo>
                      <a:pt x="253" y="77"/>
                    </a:lnTo>
                    <a:lnTo>
                      <a:pt x="234" y="66"/>
                    </a:lnTo>
                    <a:lnTo>
                      <a:pt x="200" y="58"/>
                    </a:lnTo>
                    <a:lnTo>
                      <a:pt x="169" y="52"/>
                    </a:lnTo>
                    <a:lnTo>
                      <a:pt x="139" y="43"/>
                    </a:lnTo>
                    <a:lnTo>
                      <a:pt x="114" y="31"/>
                    </a:lnTo>
                    <a:lnTo>
                      <a:pt x="109" y="22"/>
                    </a:lnTo>
                    <a:lnTo>
                      <a:pt x="92" y="15"/>
                    </a:lnTo>
                    <a:lnTo>
                      <a:pt x="80" y="8"/>
                    </a:lnTo>
                    <a:lnTo>
                      <a:pt x="74" y="4"/>
                    </a:lnTo>
                    <a:close/>
                  </a:path>
                </a:pathLst>
              </a:custGeom>
              <a:solidFill>
                <a:srgbClr val="000000"/>
              </a:solidFill>
              <a:ln w="9525">
                <a:noFill/>
                <a:round/>
                <a:headEnd/>
                <a:tailEnd/>
              </a:ln>
            </p:spPr>
            <p:txBody>
              <a:bodyPr/>
              <a:lstStyle/>
              <a:p>
                <a:endParaRPr lang="en-US"/>
              </a:p>
            </p:txBody>
          </p:sp>
          <p:sp>
            <p:nvSpPr>
              <p:cNvPr id="2125" name="Freeform 31"/>
              <p:cNvSpPr>
                <a:spLocks/>
              </p:cNvSpPr>
              <p:nvPr/>
            </p:nvSpPr>
            <p:spPr bwMode="auto">
              <a:xfrm>
                <a:off x="2713" y="1724"/>
                <a:ext cx="90" cy="139"/>
              </a:xfrm>
              <a:custGeom>
                <a:avLst/>
                <a:gdLst>
                  <a:gd name="T0" fmla="*/ 59 w 185"/>
                  <a:gd name="T1" fmla="*/ 19 h 148"/>
                  <a:gd name="T2" fmla="*/ 38 w 185"/>
                  <a:gd name="T3" fmla="*/ 7 h 148"/>
                  <a:gd name="T4" fmla="*/ 21 w 185"/>
                  <a:gd name="T5" fmla="*/ 0 h 148"/>
                  <a:gd name="T6" fmla="*/ 0 w 185"/>
                  <a:gd name="T7" fmla="*/ 4 h 148"/>
                  <a:gd name="T8" fmla="*/ 2 w 185"/>
                  <a:gd name="T9" fmla="*/ 14 h 148"/>
                  <a:gd name="T10" fmla="*/ 14 w 185"/>
                  <a:gd name="T11" fmla="*/ 23 h 148"/>
                  <a:gd name="T12" fmla="*/ 50 w 185"/>
                  <a:gd name="T13" fmla="*/ 38 h 148"/>
                  <a:gd name="T14" fmla="*/ 71 w 185"/>
                  <a:gd name="T15" fmla="*/ 47 h 148"/>
                  <a:gd name="T16" fmla="*/ 86 w 185"/>
                  <a:gd name="T17" fmla="*/ 57 h 148"/>
                  <a:gd name="T18" fmla="*/ 92 w 185"/>
                  <a:gd name="T19" fmla="*/ 64 h 148"/>
                  <a:gd name="T20" fmla="*/ 95 w 185"/>
                  <a:gd name="T21" fmla="*/ 73 h 148"/>
                  <a:gd name="T22" fmla="*/ 88 w 185"/>
                  <a:gd name="T23" fmla="*/ 85 h 148"/>
                  <a:gd name="T24" fmla="*/ 76 w 185"/>
                  <a:gd name="T25" fmla="*/ 97 h 148"/>
                  <a:gd name="T26" fmla="*/ 71 w 185"/>
                  <a:gd name="T27" fmla="*/ 106 h 148"/>
                  <a:gd name="T28" fmla="*/ 65 w 185"/>
                  <a:gd name="T29" fmla="*/ 115 h 148"/>
                  <a:gd name="T30" fmla="*/ 65 w 185"/>
                  <a:gd name="T31" fmla="*/ 123 h 148"/>
                  <a:gd name="T32" fmla="*/ 65 w 185"/>
                  <a:gd name="T33" fmla="*/ 131 h 148"/>
                  <a:gd name="T34" fmla="*/ 71 w 185"/>
                  <a:gd name="T35" fmla="*/ 135 h 148"/>
                  <a:gd name="T36" fmla="*/ 82 w 185"/>
                  <a:gd name="T37" fmla="*/ 135 h 148"/>
                  <a:gd name="T38" fmla="*/ 105 w 185"/>
                  <a:gd name="T39" fmla="*/ 138 h 148"/>
                  <a:gd name="T40" fmla="*/ 130 w 185"/>
                  <a:gd name="T41" fmla="*/ 138 h 148"/>
                  <a:gd name="T42" fmla="*/ 156 w 185"/>
                  <a:gd name="T43" fmla="*/ 143 h 148"/>
                  <a:gd name="T44" fmla="*/ 170 w 185"/>
                  <a:gd name="T45" fmla="*/ 148 h 148"/>
                  <a:gd name="T46" fmla="*/ 179 w 185"/>
                  <a:gd name="T47" fmla="*/ 142 h 148"/>
                  <a:gd name="T48" fmla="*/ 185 w 185"/>
                  <a:gd name="T49" fmla="*/ 137 h 148"/>
                  <a:gd name="T50" fmla="*/ 179 w 185"/>
                  <a:gd name="T51" fmla="*/ 134 h 148"/>
                  <a:gd name="T52" fmla="*/ 164 w 185"/>
                  <a:gd name="T53" fmla="*/ 132 h 148"/>
                  <a:gd name="T54" fmla="*/ 130 w 185"/>
                  <a:gd name="T55" fmla="*/ 130 h 148"/>
                  <a:gd name="T56" fmla="*/ 84 w 185"/>
                  <a:gd name="T57" fmla="*/ 130 h 148"/>
                  <a:gd name="T58" fmla="*/ 78 w 185"/>
                  <a:gd name="T59" fmla="*/ 128 h 148"/>
                  <a:gd name="T60" fmla="*/ 76 w 185"/>
                  <a:gd name="T61" fmla="*/ 119 h 148"/>
                  <a:gd name="T62" fmla="*/ 90 w 185"/>
                  <a:gd name="T63" fmla="*/ 103 h 148"/>
                  <a:gd name="T64" fmla="*/ 99 w 185"/>
                  <a:gd name="T65" fmla="*/ 94 h 148"/>
                  <a:gd name="T66" fmla="*/ 109 w 185"/>
                  <a:gd name="T67" fmla="*/ 78 h 148"/>
                  <a:gd name="T68" fmla="*/ 112 w 185"/>
                  <a:gd name="T69" fmla="*/ 68 h 148"/>
                  <a:gd name="T70" fmla="*/ 114 w 185"/>
                  <a:gd name="T71" fmla="*/ 58 h 148"/>
                  <a:gd name="T72" fmla="*/ 107 w 185"/>
                  <a:gd name="T73" fmla="*/ 48 h 148"/>
                  <a:gd name="T74" fmla="*/ 92 w 185"/>
                  <a:gd name="T75" fmla="*/ 37 h 148"/>
                  <a:gd name="T76" fmla="*/ 71 w 185"/>
                  <a:gd name="T77" fmla="*/ 25 h 148"/>
                  <a:gd name="T78" fmla="*/ 59 w 185"/>
                  <a:gd name="T79" fmla="*/ 19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5"/>
                  <a:gd name="T121" fmla="*/ 0 h 148"/>
                  <a:gd name="T122" fmla="*/ 185 w 185"/>
                  <a:gd name="T123" fmla="*/ 148 h 1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5" h="148">
                    <a:moveTo>
                      <a:pt x="59" y="19"/>
                    </a:moveTo>
                    <a:lnTo>
                      <a:pt x="38" y="7"/>
                    </a:lnTo>
                    <a:lnTo>
                      <a:pt x="21" y="0"/>
                    </a:lnTo>
                    <a:lnTo>
                      <a:pt x="0" y="4"/>
                    </a:lnTo>
                    <a:lnTo>
                      <a:pt x="2" y="14"/>
                    </a:lnTo>
                    <a:lnTo>
                      <a:pt x="14" y="23"/>
                    </a:lnTo>
                    <a:lnTo>
                      <a:pt x="50" y="38"/>
                    </a:lnTo>
                    <a:lnTo>
                      <a:pt x="71" y="47"/>
                    </a:lnTo>
                    <a:lnTo>
                      <a:pt x="86" y="57"/>
                    </a:lnTo>
                    <a:lnTo>
                      <a:pt x="92" y="64"/>
                    </a:lnTo>
                    <a:lnTo>
                      <a:pt x="95" y="73"/>
                    </a:lnTo>
                    <a:lnTo>
                      <a:pt x="88" y="85"/>
                    </a:lnTo>
                    <a:lnTo>
                      <a:pt x="76" y="97"/>
                    </a:lnTo>
                    <a:lnTo>
                      <a:pt x="71" y="106"/>
                    </a:lnTo>
                    <a:lnTo>
                      <a:pt x="65" y="115"/>
                    </a:lnTo>
                    <a:lnTo>
                      <a:pt x="65" y="123"/>
                    </a:lnTo>
                    <a:lnTo>
                      <a:pt x="65" y="131"/>
                    </a:lnTo>
                    <a:lnTo>
                      <a:pt x="71" y="135"/>
                    </a:lnTo>
                    <a:lnTo>
                      <a:pt x="82" y="135"/>
                    </a:lnTo>
                    <a:lnTo>
                      <a:pt x="105" y="138"/>
                    </a:lnTo>
                    <a:lnTo>
                      <a:pt x="130" y="138"/>
                    </a:lnTo>
                    <a:lnTo>
                      <a:pt x="156" y="143"/>
                    </a:lnTo>
                    <a:lnTo>
                      <a:pt x="170" y="148"/>
                    </a:lnTo>
                    <a:lnTo>
                      <a:pt x="179" y="142"/>
                    </a:lnTo>
                    <a:lnTo>
                      <a:pt x="185" y="137"/>
                    </a:lnTo>
                    <a:lnTo>
                      <a:pt x="179" y="134"/>
                    </a:lnTo>
                    <a:lnTo>
                      <a:pt x="164" y="132"/>
                    </a:lnTo>
                    <a:lnTo>
                      <a:pt x="130" y="130"/>
                    </a:lnTo>
                    <a:lnTo>
                      <a:pt x="84" y="130"/>
                    </a:lnTo>
                    <a:lnTo>
                      <a:pt x="78" y="128"/>
                    </a:lnTo>
                    <a:lnTo>
                      <a:pt x="76" y="119"/>
                    </a:lnTo>
                    <a:lnTo>
                      <a:pt x="90" y="103"/>
                    </a:lnTo>
                    <a:lnTo>
                      <a:pt x="99" y="94"/>
                    </a:lnTo>
                    <a:lnTo>
                      <a:pt x="109" y="78"/>
                    </a:lnTo>
                    <a:lnTo>
                      <a:pt x="112" y="68"/>
                    </a:lnTo>
                    <a:lnTo>
                      <a:pt x="114" y="58"/>
                    </a:lnTo>
                    <a:lnTo>
                      <a:pt x="107" y="48"/>
                    </a:lnTo>
                    <a:lnTo>
                      <a:pt x="92" y="37"/>
                    </a:lnTo>
                    <a:lnTo>
                      <a:pt x="71" y="25"/>
                    </a:lnTo>
                    <a:lnTo>
                      <a:pt x="59" y="19"/>
                    </a:lnTo>
                    <a:close/>
                  </a:path>
                </a:pathLst>
              </a:custGeom>
              <a:solidFill>
                <a:srgbClr val="000000"/>
              </a:solidFill>
              <a:ln w="9525">
                <a:noFill/>
                <a:round/>
                <a:headEnd/>
                <a:tailEnd/>
              </a:ln>
            </p:spPr>
            <p:txBody>
              <a:bodyPr/>
              <a:lstStyle/>
              <a:p>
                <a:endParaRPr lang="en-US"/>
              </a:p>
            </p:txBody>
          </p:sp>
          <p:sp>
            <p:nvSpPr>
              <p:cNvPr id="2126" name="Freeform 32"/>
              <p:cNvSpPr>
                <a:spLocks/>
              </p:cNvSpPr>
              <p:nvPr/>
            </p:nvSpPr>
            <p:spPr bwMode="auto">
              <a:xfrm>
                <a:off x="2673" y="1727"/>
                <a:ext cx="47" cy="127"/>
              </a:xfrm>
              <a:custGeom>
                <a:avLst/>
                <a:gdLst>
                  <a:gd name="T0" fmla="*/ 21 w 96"/>
                  <a:gd name="T1" fmla="*/ 23 h 135"/>
                  <a:gd name="T2" fmla="*/ 31 w 96"/>
                  <a:gd name="T3" fmla="*/ 12 h 135"/>
                  <a:gd name="T4" fmla="*/ 48 w 96"/>
                  <a:gd name="T5" fmla="*/ 3 h 135"/>
                  <a:gd name="T6" fmla="*/ 63 w 96"/>
                  <a:gd name="T7" fmla="*/ 0 h 135"/>
                  <a:gd name="T8" fmla="*/ 80 w 96"/>
                  <a:gd name="T9" fmla="*/ 0 h 135"/>
                  <a:gd name="T10" fmla="*/ 88 w 96"/>
                  <a:gd name="T11" fmla="*/ 4 h 135"/>
                  <a:gd name="T12" fmla="*/ 86 w 96"/>
                  <a:gd name="T13" fmla="*/ 12 h 135"/>
                  <a:gd name="T14" fmla="*/ 78 w 96"/>
                  <a:gd name="T15" fmla="*/ 16 h 135"/>
                  <a:gd name="T16" fmla="*/ 56 w 96"/>
                  <a:gd name="T17" fmla="*/ 22 h 135"/>
                  <a:gd name="T18" fmla="*/ 42 w 96"/>
                  <a:gd name="T19" fmla="*/ 33 h 135"/>
                  <a:gd name="T20" fmla="*/ 42 w 96"/>
                  <a:gd name="T21" fmla="*/ 41 h 135"/>
                  <a:gd name="T22" fmla="*/ 46 w 96"/>
                  <a:gd name="T23" fmla="*/ 53 h 135"/>
                  <a:gd name="T24" fmla="*/ 61 w 96"/>
                  <a:gd name="T25" fmla="*/ 70 h 135"/>
                  <a:gd name="T26" fmla="*/ 75 w 96"/>
                  <a:gd name="T27" fmla="*/ 85 h 135"/>
                  <a:gd name="T28" fmla="*/ 84 w 96"/>
                  <a:gd name="T29" fmla="*/ 98 h 135"/>
                  <a:gd name="T30" fmla="*/ 92 w 96"/>
                  <a:gd name="T31" fmla="*/ 108 h 135"/>
                  <a:gd name="T32" fmla="*/ 96 w 96"/>
                  <a:gd name="T33" fmla="*/ 117 h 135"/>
                  <a:gd name="T34" fmla="*/ 96 w 96"/>
                  <a:gd name="T35" fmla="*/ 126 h 135"/>
                  <a:gd name="T36" fmla="*/ 82 w 96"/>
                  <a:gd name="T37" fmla="*/ 128 h 135"/>
                  <a:gd name="T38" fmla="*/ 63 w 96"/>
                  <a:gd name="T39" fmla="*/ 129 h 135"/>
                  <a:gd name="T40" fmla="*/ 42 w 96"/>
                  <a:gd name="T41" fmla="*/ 131 h 135"/>
                  <a:gd name="T42" fmla="*/ 25 w 96"/>
                  <a:gd name="T43" fmla="*/ 134 h 135"/>
                  <a:gd name="T44" fmla="*/ 18 w 96"/>
                  <a:gd name="T45" fmla="*/ 135 h 135"/>
                  <a:gd name="T46" fmla="*/ 4 w 96"/>
                  <a:gd name="T47" fmla="*/ 132 h 135"/>
                  <a:gd name="T48" fmla="*/ 0 w 96"/>
                  <a:gd name="T49" fmla="*/ 126 h 135"/>
                  <a:gd name="T50" fmla="*/ 8 w 96"/>
                  <a:gd name="T51" fmla="*/ 124 h 135"/>
                  <a:gd name="T52" fmla="*/ 31 w 96"/>
                  <a:gd name="T53" fmla="*/ 123 h 135"/>
                  <a:gd name="T54" fmla="*/ 50 w 96"/>
                  <a:gd name="T55" fmla="*/ 121 h 135"/>
                  <a:gd name="T56" fmla="*/ 80 w 96"/>
                  <a:gd name="T57" fmla="*/ 121 h 135"/>
                  <a:gd name="T58" fmla="*/ 80 w 96"/>
                  <a:gd name="T59" fmla="*/ 117 h 135"/>
                  <a:gd name="T60" fmla="*/ 78 w 96"/>
                  <a:gd name="T61" fmla="*/ 113 h 135"/>
                  <a:gd name="T62" fmla="*/ 69 w 96"/>
                  <a:gd name="T63" fmla="*/ 98 h 135"/>
                  <a:gd name="T64" fmla="*/ 56 w 96"/>
                  <a:gd name="T65" fmla="*/ 85 h 135"/>
                  <a:gd name="T66" fmla="*/ 46 w 96"/>
                  <a:gd name="T67" fmla="*/ 75 h 135"/>
                  <a:gd name="T68" fmla="*/ 37 w 96"/>
                  <a:gd name="T69" fmla="*/ 63 h 135"/>
                  <a:gd name="T70" fmla="*/ 25 w 96"/>
                  <a:gd name="T71" fmla="*/ 55 h 135"/>
                  <a:gd name="T72" fmla="*/ 21 w 96"/>
                  <a:gd name="T73" fmla="*/ 44 h 135"/>
                  <a:gd name="T74" fmla="*/ 18 w 96"/>
                  <a:gd name="T75" fmla="*/ 34 h 135"/>
                  <a:gd name="T76" fmla="*/ 21 w 96"/>
                  <a:gd name="T77" fmla="*/ 23 h 13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135"/>
                  <a:gd name="T119" fmla="*/ 96 w 96"/>
                  <a:gd name="T120" fmla="*/ 135 h 13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135">
                    <a:moveTo>
                      <a:pt x="21" y="23"/>
                    </a:moveTo>
                    <a:lnTo>
                      <a:pt x="31" y="12"/>
                    </a:lnTo>
                    <a:lnTo>
                      <a:pt x="48" y="3"/>
                    </a:lnTo>
                    <a:lnTo>
                      <a:pt x="63" y="0"/>
                    </a:lnTo>
                    <a:lnTo>
                      <a:pt x="80" y="0"/>
                    </a:lnTo>
                    <a:lnTo>
                      <a:pt x="88" y="4"/>
                    </a:lnTo>
                    <a:lnTo>
                      <a:pt x="86" y="12"/>
                    </a:lnTo>
                    <a:lnTo>
                      <a:pt x="78" y="16"/>
                    </a:lnTo>
                    <a:lnTo>
                      <a:pt x="56" y="22"/>
                    </a:lnTo>
                    <a:lnTo>
                      <a:pt x="42" y="33"/>
                    </a:lnTo>
                    <a:lnTo>
                      <a:pt x="42" y="41"/>
                    </a:lnTo>
                    <a:lnTo>
                      <a:pt x="46" y="53"/>
                    </a:lnTo>
                    <a:lnTo>
                      <a:pt x="61" y="70"/>
                    </a:lnTo>
                    <a:lnTo>
                      <a:pt x="75" y="85"/>
                    </a:lnTo>
                    <a:lnTo>
                      <a:pt x="84" y="98"/>
                    </a:lnTo>
                    <a:lnTo>
                      <a:pt x="92" y="108"/>
                    </a:lnTo>
                    <a:lnTo>
                      <a:pt x="96" y="117"/>
                    </a:lnTo>
                    <a:lnTo>
                      <a:pt x="96" y="126"/>
                    </a:lnTo>
                    <a:lnTo>
                      <a:pt x="82" y="128"/>
                    </a:lnTo>
                    <a:lnTo>
                      <a:pt x="63" y="129"/>
                    </a:lnTo>
                    <a:lnTo>
                      <a:pt x="42" y="131"/>
                    </a:lnTo>
                    <a:lnTo>
                      <a:pt x="25" y="134"/>
                    </a:lnTo>
                    <a:lnTo>
                      <a:pt x="18" y="135"/>
                    </a:lnTo>
                    <a:lnTo>
                      <a:pt x="4" y="132"/>
                    </a:lnTo>
                    <a:lnTo>
                      <a:pt x="0" y="126"/>
                    </a:lnTo>
                    <a:lnTo>
                      <a:pt x="8" y="124"/>
                    </a:lnTo>
                    <a:lnTo>
                      <a:pt x="31" y="123"/>
                    </a:lnTo>
                    <a:lnTo>
                      <a:pt x="50" y="121"/>
                    </a:lnTo>
                    <a:lnTo>
                      <a:pt x="80" y="121"/>
                    </a:lnTo>
                    <a:lnTo>
                      <a:pt x="80" y="117"/>
                    </a:lnTo>
                    <a:lnTo>
                      <a:pt x="78" y="113"/>
                    </a:lnTo>
                    <a:lnTo>
                      <a:pt x="69" y="98"/>
                    </a:lnTo>
                    <a:lnTo>
                      <a:pt x="56" y="85"/>
                    </a:lnTo>
                    <a:lnTo>
                      <a:pt x="46" y="75"/>
                    </a:lnTo>
                    <a:lnTo>
                      <a:pt x="37" y="63"/>
                    </a:lnTo>
                    <a:lnTo>
                      <a:pt x="25" y="55"/>
                    </a:lnTo>
                    <a:lnTo>
                      <a:pt x="21" y="44"/>
                    </a:lnTo>
                    <a:lnTo>
                      <a:pt x="18" y="34"/>
                    </a:lnTo>
                    <a:lnTo>
                      <a:pt x="21" y="23"/>
                    </a:lnTo>
                    <a:close/>
                  </a:path>
                </a:pathLst>
              </a:custGeom>
              <a:solidFill>
                <a:srgbClr val="000000"/>
              </a:solidFill>
              <a:ln w="9525">
                <a:noFill/>
                <a:round/>
                <a:headEnd/>
                <a:tailEnd/>
              </a:ln>
            </p:spPr>
            <p:txBody>
              <a:bodyPr/>
              <a:lstStyle/>
              <a:p>
                <a:endParaRPr lang="en-US"/>
              </a:p>
            </p:txBody>
          </p:sp>
        </p:grpSp>
        <p:sp>
          <p:nvSpPr>
            <p:cNvPr id="2061" name="Line 33"/>
            <p:cNvSpPr>
              <a:spLocks noChangeShapeType="1"/>
            </p:cNvSpPr>
            <p:nvPr/>
          </p:nvSpPr>
          <p:spPr bwMode="auto">
            <a:xfrm>
              <a:off x="978" y="2838"/>
              <a:ext cx="168" cy="198"/>
            </a:xfrm>
            <a:prstGeom prst="line">
              <a:avLst/>
            </a:prstGeom>
            <a:noFill/>
            <a:ln w="22225">
              <a:solidFill>
                <a:srgbClr val="0000FF"/>
              </a:solidFill>
              <a:round/>
              <a:headEnd/>
              <a:tailEnd type="stealth" w="med" len="med"/>
            </a:ln>
          </p:spPr>
          <p:txBody>
            <a:bodyPr lIns="0" tIns="0" rIns="0" bIns="0" anchor="ctr">
              <a:spAutoFit/>
            </a:bodyPr>
            <a:lstStyle/>
            <a:p>
              <a:endParaRPr lang="en-US"/>
            </a:p>
          </p:txBody>
        </p:sp>
        <p:grpSp>
          <p:nvGrpSpPr>
            <p:cNvPr id="9" name="Group 34"/>
            <p:cNvGrpSpPr>
              <a:grpSpLocks/>
            </p:cNvGrpSpPr>
            <p:nvPr/>
          </p:nvGrpSpPr>
          <p:grpSpPr bwMode="auto">
            <a:xfrm>
              <a:off x="912" y="2838"/>
              <a:ext cx="570" cy="576"/>
              <a:chOff x="912" y="2838"/>
              <a:chExt cx="570" cy="576"/>
            </a:xfrm>
          </p:grpSpPr>
          <p:sp>
            <p:nvSpPr>
              <p:cNvPr id="2119" name="Line 35"/>
              <p:cNvSpPr>
                <a:spLocks noChangeShapeType="1"/>
              </p:cNvSpPr>
              <p:nvPr/>
            </p:nvSpPr>
            <p:spPr bwMode="auto">
              <a:xfrm flipV="1">
                <a:off x="1242" y="2838"/>
                <a:ext cx="174" cy="192"/>
              </a:xfrm>
              <a:prstGeom prst="line">
                <a:avLst/>
              </a:prstGeom>
              <a:noFill/>
              <a:ln w="22225">
                <a:solidFill>
                  <a:srgbClr val="FF0000"/>
                </a:solidFill>
                <a:round/>
                <a:headEnd/>
                <a:tailEnd type="stealth" w="med" len="med"/>
              </a:ln>
            </p:spPr>
            <p:txBody>
              <a:bodyPr lIns="0" tIns="0" rIns="0" bIns="0" anchor="ctr">
                <a:spAutoFit/>
              </a:bodyPr>
              <a:lstStyle/>
              <a:p>
                <a:endParaRPr lang="en-US"/>
              </a:p>
            </p:txBody>
          </p:sp>
          <p:sp>
            <p:nvSpPr>
              <p:cNvPr id="2120" name="Text Box 36"/>
              <p:cNvSpPr txBox="1">
                <a:spLocks noChangeArrowheads="1"/>
              </p:cNvSpPr>
              <p:nvPr/>
            </p:nvSpPr>
            <p:spPr bwMode="auto">
              <a:xfrm>
                <a:off x="912" y="3308"/>
                <a:ext cx="570"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Modification</a:t>
                </a:r>
              </a:p>
            </p:txBody>
          </p:sp>
        </p:grpSp>
        <p:grpSp>
          <p:nvGrpSpPr>
            <p:cNvPr id="10" name="Group 37"/>
            <p:cNvGrpSpPr>
              <a:grpSpLocks/>
            </p:cNvGrpSpPr>
            <p:nvPr/>
          </p:nvGrpSpPr>
          <p:grpSpPr bwMode="auto">
            <a:xfrm>
              <a:off x="588" y="2492"/>
              <a:ext cx="1254" cy="1120"/>
              <a:chOff x="588" y="2492"/>
              <a:chExt cx="1254" cy="1120"/>
            </a:xfrm>
          </p:grpSpPr>
          <p:sp>
            <p:nvSpPr>
              <p:cNvPr id="2117" name="Text Box 38"/>
              <p:cNvSpPr txBox="1">
                <a:spLocks noChangeArrowheads="1"/>
              </p:cNvSpPr>
              <p:nvPr/>
            </p:nvSpPr>
            <p:spPr bwMode="auto">
              <a:xfrm>
                <a:off x="594" y="2492"/>
                <a:ext cx="1233" cy="123"/>
              </a:xfrm>
              <a:prstGeom prst="rect">
                <a:avLst/>
              </a:prstGeom>
              <a:noFill/>
              <a:ln w="25400">
                <a:noFill/>
                <a:miter lim="800000"/>
                <a:headEnd/>
                <a:tailEnd/>
              </a:ln>
            </p:spPr>
            <p:txBody>
              <a:bodyPr lIns="0" tIns="0" rIns="0" bIns="0">
                <a:spAutoFit/>
              </a:bodyPr>
              <a:lstStyle/>
              <a:p>
                <a:r>
                  <a:rPr lang="en-US" altLang="ko-KR" sz="1400">
                    <a:solidFill>
                      <a:srgbClr val="3333FF"/>
                    </a:solidFill>
                    <a:latin typeface="Comic Sans MS" pitchFamily="66" charset="0"/>
                    <a:ea typeface="Gungsuh" pitchFamily="18" charset="-127"/>
                  </a:rPr>
                  <a:t>Integrity</a:t>
                </a:r>
              </a:p>
            </p:txBody>
          </p:sp>
          <p:sp>
            <p:nvSpPr>
              <p:cNvPr id="2118" name="Text Box 39"/>
              <p:cNvSpPr txBox="1">
                <a:spLocks noChangeArrowheads="1"/>
              </p:cNvSpPr>
              <p:nvPr/>
            </p:nvSpPr>
            <p:spPr bwMode="auto">
              <a:xfrm>
                <a:off x="588" y="3506"/>
                <a:ext cx="1254"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Has been altered?</a:t>
                </a:r>
              </a:p>
            </p:txBody>
          </p:sp>
        </p:grpSp>
        <p:sp>
          <p:nvSpPr>
            <p:cNvPr id="2064" name="Rectangle 40"/>
            <p:cNvSpPr>
              <a:spLocks noChangeArrowheads="1"/>
            </p:cNvSpPr>
            <p:nvPr/>
          </p:nvSpPr>
          <p:spPr bwMode="auto">
            <a:xfrm>
              <a:off x="2238" y="1128"/>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grpSp>
          <p:nvGrpSpPr>
            <p:cNvPr id="11" name="Group 41"/>
            <p:cNvGrpSpPr>
              <a:grpSpLocks/>
            </p:cNvGrpSpPr>
            <p:nvPr/>
          </p:nvGrpSpPr>
          <p:grpSpPr bwMode="auto">
            <a:xfrm>
              <a:off x="2319" y="1197"/>
              <a:ext cx="1089" cy="305"/>
              <a:chOff x="2319" y="1197"/>
              <a:chExt cx="1089" cy="305"/>
            </a:xfrm>
          </p:grpSpPr>
          <p:pic>
            <p:nvPicPr>
              <p:cNvPr id="2115" name="Picture 42" descr="Click To Preview"/>
              <p:cNvPicPr>
                <a:picLocks noChangeAspect="1" noChangeArrowheads="1"/>
              </p:cNvPicPr>
              <p:nvPr/>
            </p:nvPicPr>
            <p:blipFill>
              <a:blip r:embed="rId4" cstate="print"/>
              <a:srcRect/>
              <a:stretch>
                <a:fillRect/>
              </a:stretch>
            </p:blipFill>
            <p:spPr bwMode="auto">
              <a:xfrm>
                <a:off x="2319" y="1198"/>
                <a:ext cx="287" cy="287"/>
              </a:xfrm>
              <a:prstGeom prst="rect">
                <a:avLst/>
              </a:prstGeom>
              <a:noFill/>
              <a:ln w="9525">
                <a:noFill/>
                <a:miter lim="800000"/>
                <a:headEnd/>
                <a:tailEnd/>
              </a:ln>
            </p:spPr>
          </p:pic>
          <p:pic>
            <p:nvPicPr>
              <p:cNvPr id="2116" name="Picture 43" descr="Click To Preview"/>
              <p:cNvPicPr>
                <a:picLocks noChangeAspect="1" noChangeArrowheads="1"/>
              </p:cNvPicPr>
              <p:nvPr/>
            </p:nvPicPr>
            <p:blipFill>
              <a:blip r:embed="rId5" cstate="print"/>
              <a:srcRect/>
              <a:stretch>
                <a:fillRect/>
              </a:stretch>
            </p:blipFill>
            <p:spPr bwMode="auto">
              <a:xfrm>
                <a:off x="3103" y="1197"/>
                <a:ext cx="305" cy="305"/>
              </a:xfrm>
              <a:prstGeom prst="rect">
                <a:avLst/>
              </a:prstGeom>
              <a:noFill/>
              <a:ln w="9525">
                <a:noFill/>
                <a:miter lim="800000"/>
                <a:headEnd/>
                <a:tailEnd/>
              </a:ln>
            </p:spPr>
          </p:pic>
        </p:grpSp>
        <p:grpSp>
          <p:nvGrpSpPr>
            <p:cNvPr id="12" name="Group 44"/>
            <p:cNvGrpSpPr>
              <a:grpSpLocks/>
            </p:cNvGrpSpPr>
            <p:nvPr/>
          </p:nvGrpSpPr>
          <p:grpSpPr bwMode="auto">
            <a:xfrm>
              <a:off x="2574" y="1320"/>
              <a:ext cx="570" cy="576"/>
              <a:chOff x="2574" y="1320"/>
              <a:chExt cx="570" cy="576"/>
            </a:xfrm>
          </p:grpSpPr>
          <p:grpSp>
            <p:nvGrpSpPr>
              <p:cNvPr id="13" name="Group 45"/>
              <p:cNvGrpSpPr>
                <a:grpSpLocks/>
              </p:cNvGrpSpPr>
              <p:nvPr/>
            </p:nvGrpSpPr>
            <p:grpSpPr bwMode="auto">
              <a:xfrm>
                <a:off x="2754" y="1520"/>
                <a:ext cx="229" cy="265"/>
                <a:chOff x="2526" y="1562"/>
                <a:chExt cx="277" cy="301"/>
              </a:xfrm>
            </p:grpSpPr>
            <p:sp>
              <p:nvSpPr>
                <p:cNvPr id="2109" name="Freeform 46"/>
                <p:cNvSpPr>
                  <a:spLocks/>
                </p:cNvSpPr>
                <p:nvPr/>
              </p:nvSpPr>
              <p:spPr bwMode="auto">
                <a:xfrm>
                  <a:off x="2586" y="1562"/>
                  <a:ext cx="63" cy="72"/>
                </a:xfrm>
                <a:custGeom>
                  <a:avLst/>
                  <a:gdLst>
                    <a:gd name="T0" fmla="*/ 89 w 127"/>
                    <a:gd name="T1" fmla="*/ 23 h 77"/>
                    <a:gd name="T2" fmla="*/ 80 w 127"/>
                    <a:gd name="T3" fmla="*/ 14 h 77"/>
                    <a:gd name="T4" fmla="*/ 70 w 127"/>
                    <a:gd name="T5" fmla="*/ 7 h 77"/>
                    <a:gd name="T6" fmla="*/ 53 w 127"/>
                    <a:gd name="T7" fmla="*/ 3 h 77"/>
                    <a:gd name="T8" fmla="*/ 36 w 127"/>
                    <a:gd name="T9" fmla="*/ 0 h 77"/>
                    <a:gd name="T10" fmla="*/ 11 w 127"/>
                    <a:gd name="T11" fmla="*/ 3 h 77"/>
                    <a:gd name="T12" fmla="*/ 0 w 127"/>
                    <a:gd name="T13" fmla="*/ 10 h 77"/>
                    <a:gd name="T14" fmla="*/ 0 w 127"/>
                    <a:gd name="T15" fmla="*/ 22 h 77"/>
                    <a:gd name="T16" fmla="*/ 5 w 127"/>
                    <a:gd name="T17" fmla="*/ 36 h 77"/>
                    <a:gd name="T18" fmla="*/ 15 w 127"/>
                    <a:gd name="T19" fmla="*/ 45 h 77"/>
                    <a:gd name="T20" fmla="*/ 11 w 127"/>
                    <a:gd name="T21" fmla="*/ 47 h 77"/>
                    <a:gd name="T22" fmla="*/ 11 w 127"/>
                    <a:gd name="T23" fmla="*/ 50 h 77"/>
                    <a:gd name="T24" fmla="*/ 17 w 127"/>
                    <a:gd name="T25" fmla="*/ 54 h 77"/>
                    <a:gd name="T26" fmla="*/ 24 w 127"/>
                    <a:gd name="T27" fmla="*/ 55 h 77"/>
                    <a:gd name="T28" fmla="*/ 30 w 127"/>
                    <a:gd name="T29" fmla="*/ 57 h 77"/>
                    <a:gd name="T30" fmla="*/ 38 w 127"/>
                    <a:gd name="T31" fmla="*/ 63 h 77"/>
                    <a:gd name="T32" fmla="*/ 49 w 127"/>
                    <a:gd name="T33" fmla="*/ 69 h 77"/>
                    <a:gd name="T34" fmla="*/ 63 w 127"/>
                    <a:gd name="T35" fmla="*/ 75 h 77"/>
                    <a:gd name="T36" fmla="*/ 82 w 127"/>
                    <a:gd name="T37" fmla="*/ 77 h 77"/>
                    <a:gd name="T38" fmla="*/ 104 w 127"/>
                    <a:gd name="T39" fmla="*/ 70 h 77"/>
                    <a:gd name="T40" fmla="*/ 110 w 127"/>
                    <a:gd name="T41" fmla="*/ 64 h 77"/>
                    <a:gd name="T42" fmla="*/ 110 w 127"/>
                    <a:gd name="T43" fmla="*/ 52 h 77"/>
                    <a:gd name="T44" fmla="*/ 106 w 127"/>
                    <a:gd name="T45" fmla="*/ 40 h 77"/>
                    <a:gd name="T46" fmla="*/ 97 w 127"/>
                    <a:gd name="T47" fmla="*/ 30 h 77"/>
                    <a:gd name="T48" fmla="*/ 127 w 127"/>
                    <a:gd name="T49" fmla="*/ 30 h 77"/>
                    <a:gd name="T50" fmla="*/ 127 w 127"/>
                    <a:gd name="T51" fmla="*/ 26 h 77"/>
                    <a:gd name="T52" fmla="*/ 89 w 127"/>
                    <a:gd name="T53" fmla="*/ 23 h 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7"/>
                    <a:gd name="T82" fmla="*/ 0 h 77"/>
                    <a:gd name="T83" fmla="*/ 127 w 127"/>
                    <a:gd name="T84" fmla="*/ 77 h 7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7" h="77">
                      <a:moveTo>
                        <a:pt x="89" y="23"/>
                      </a:moveTo>
                      <a:lnTo>
                        <a:pt x="80" y="14"/>
                      </a:lnTo>
                      <a:lnTo>
                        <a:pt x="70" y="7"/>
                      </a:lnTo>
                      <a:lnTo>
                        <a:pt x="53" y="3"/>
                      </a:lnTo>
                      <a:lnTo>
                        <a:pt x="36" y="0"/>
                      </a:lnTo>
                      <a:lnTo>
                        <a:pt x="11" y="3"/>
                      </a:lnTo>
                      <a:lnTo>
                        <a:pt x="0" y="10"/>
                      </a:lnTo>
                      <a:lnTo>
                        <a:pt x="0" y="22"/>
                      </a:lnTo>
                      <a:lnTo>
                        <a:pt x="5" y="36"/>
                      </a:lnTo>
                      <a:lnTo>
                        <a:pt x="15" y="45"/>
                      </a:lnTo>
                      <a:lnTo>
                        <a:pt x="11" y="47"/>
                      </a:lnTo>
                      <a:lnTo>
                        <a:pt x="11" y="50"/>
                      </a:lnTo>
                      <a:lnTo>
                        <a:pt x="17" y="54"/>
                      </a:lnTo>
                      <a:lnTo>
                        <a:pt x="24" y="55"/>
                      </a:lnTo>
                      <a:lnTo>
                        <a:pt x="30" y="57"/>
                      </a:lnTo>
                      <a:lnTo>
                        <a:pt x="38" y="63"/>
                      </a:lnTo>
                      <a:lnTo>
                        <a:pt x="49" y="69"/>
                      </a:lnTo>
                      <a:lnTo>
                        <a:pt x="63" y="75"/>
                      </a:lnTo>
                      <a:lnTo>
                        <a:pt x="82" y="77"/>
                      </a:lnTo>
                      <a:lnTo>
                        <a:pt x="104" y="70"/>
                      </a:lnTo>
                      <a:lnTo>
                        <a:pt x="110" y="64"/>
                      </a:lnTo>
                      <a:lnTo>
                        <a:pt x="110" y="52"/>
                      </a:lnTo>
                      <a:lnTo>
                        <a:pt x="106" y="40"/>
                      </a:lnTo>
                      <a:lnTo>
                        <a:pt x="97" y="30"/>
                      </a:lnTo>
                      <a:lnTo>
                        <a:pt x="127" y="30"/>
                      </a:lnTo>
                      <a:lnTo>
                        <a:pt x="127" y="26"/>
                      </a:lnTo>
                      <a:lnTo>
                        <a:pt x="89" y="23"/>
                      </a:lnTo>
                      <a:close/>
                    </a:path>
                  </a:pathLst>
                </a:custGeom>
                <a:solidFill>
                  <a:srgbClr val="000000"/>
                </a:solidFill>
                <a:ln w="9525">
                  <a:noFill/>
                  <a:round/>
                  <a:headEnd/>
                  <a:tailEnd/>
                </a:ln>
              </p:spPr>
              <p:txBody>
                <a:bodyPr/>
                <a:lstStyle/>
                <a:p>
                  <a:endParaRPr lang="en-US"/>
                </a:p>
              </p:txBody>
            </p:sp>
            <p:sp>
              <p:nvSpPr>
                <p:cNvPr id="2110" name="Freeform 47"/>
                <p:cNvSpPr>
                  <a:spLocks/>
                </p:cNvSpPr>
                <p:nvPr/>
              </p:nvSpPr>
              <p:spPr bwMode="auto">
                <a:xfrm>
                  <a:off x="2526" y="1589"/>
                  <a:ext cx="79" cy="96"/>
                </a:xfrm>
                <a:custGeom>
                  <a:avLst/>
                  <a:gdLst>
                    <a:gd name="T0" fmla="*/ 160 w 162"/>
                    <a:gd name="T1" fmla="*/ 70 h 102"/>
                    <a:gd name="T2" fmla="*/ 154 w 162"/>
                    <a:gd name="T3" fmla="*/ 65 h 102"/>
                    <a:gd name="T4" fmla="*/ 139 w 162"/>
                    <a:gd name="T5" fmla="*/ 65 h 102"/>
                    <a:gd name="T6" fmla="*/ 114 w 162"/>
                    <a:gd name="T7" fmla="*/ 71 h 102"/>
                    <a:gd name="T8" fmla="*/ 88 w 162"/>
                    <a:gd name="T9" fmla="*/ 82 h 102"/>
                    <a:gd name="T10" fmla="*/ 55 w 162"/>
                    <a:gd name="T11" fmla="*/ 87 h 102"/>
                    <a:gd name="T12" fmla="*/ 32 w 162"/>
                    <a:gd name="T13" fmla="*/ 87 h 102"/>
                    <a:gd name="T14" fmla="*/ 23 w 162"/>
                    <a:gd name="T15" fmla="*/ 83 h 102"/>
                    <a:gd name="T16" fmla="*/ 25 w 162"/>
                    <a:gd name="T17" fmla="*/ 78 h 102"/>
                    <a:gd name="T18" fmla="*/ 38 w 162"/>
                    <a:gd name="T19" fmla="*/ 68 h 102"/>
                    <a:gd name="T20" fmla="*/ 63 w 162"/>
                    <a:gd name="T21" fmla="*/ 57 h 102"/>
                    <a:gd name="T22" fmla="*/ 95 w 162"/>
                    <a:gd name="T23" fmla="*/ 48 h 102"/>
                    <a:gd name="T24" fmla="*/ 127 w 162"/>
                    <a:gd name="T25" fmla="*/ 41 h 102"/>
                    <a:gd name="T26" fmla="*/ 146 w 162"/>
                    <a:gd name="T27" fmla="*/ 43 h 102"/>
                    <a:gd name="T28" fmla="*/ 162 w 162"/>
                    <a:gd name="T29" fmla="*/ 45 h 102"/>
                    <a:gd name="T30" fmla="*/ 162 w 162"/>
                    <a:gd name="T31" fmla="*/ 40 h 102"/>
                    <a:gd name="T32" fmla="*/ 143 w 162"/>
                    <a:gd name="T33" fmla="*/ 35 h 102"/>
                    <a:gd name="T34" fmla="*/ 135 w 162"/>
                    <a:gd name="T35" fmla="*/ 31 h 102"/>
                    <a:gd name="T36" fmla="*/ 127 w 162"/>
                    <a:gd name="T37" fmla="*/ 24 h 102"/>
                    <a:gd name="T38" fmla="*/ 126 w 162"/>
                    <a:gd name="T39" fmla="*/ 16 h 102"/>
                    <a:gd name="T40" fmla="*/ 122 w 162"/>
                    <a:gd name="T41" fmla="*/ 3 h 102"/>
                    <a:gd name="T42" fmla="*/ 108 w 162"/>
                    <a:gd name="T43" fmla="*/ 0 h 102"/>
                    <a:gd name="T44" fmla="*/ 103 w 162"/>
                    <a:gd name="T45" fmla="*/ 2 h 102"/>
                    <a:gd name="T46" fmla="*/ 95 w 162"/>
                    <a:gd name="T47" fmla="*/ 10 h 102"/>
                    <a:gd name="T48" fmla="*/ 101 w 162"/>
                    <a:gd name="T49" fmla="*/ 20 h 102"/>
                    <a:gd name="T50" fmla="*/ 112 w 162"/>
                    <a:gd name="T51" fmla="*/ 27 h 102"/>
                    <a:gd name="T52" fmla="*/ 126 w 162"/>
                    <a:gd name="T53" fmla="*/ 34 h 102"/>
                    <a:gd name="T54" fmla="*/ 107 w 162"/>
                    <a:gd name="T55" fmla="*/ 38 h 102"/>
                    <a:gd name="T56" fmla="*/ 86 w 162"/>
                    <a:gd name="T57" fmla="*/ 42 h 102"/>
                    <a:gd name="T58" fmla="*/ 57 w 162"/>
                    <a:gd name="T59" fmla="*/ 48 h 102"/>
                    <a:gd name="T60" fmla="*/ 34 w 162"/>
                    <a:gd name="T61" fmla="*/ 56 h 102"/>
                    <a:gd name="T62" fmla="*/ 15 w 162"/>
                    <a:gd name="T63" fmla="*/ 68 h 102"/>
                    <a:gd name="T64" fmla="*/ 2 w 162"/>
                    <a:gd name="T65" fmla="*/ 78 h 102"/>
                    <a:gd name="T66" fmla="*/ 0 w 162"/>
                    <a:gd name="T67" fmla="*/ 84 h 102"/>
                    <a:gd name="T68" fmla="*/ 4 w 162"/>
                    <a:gd name="T69" fmla="*/ 92 h 102"/>
                    <a:gd name="T70" fmla="*/ 12 w 162"/>
                    <a:gd name="T71" fmla="*/ 99 h 102"/>
                    <a:gd name="T72" fmla="*/ 29 w 162"/>
                    <a:gd name="T73" fmla="*/ 102 h 102"/>
                    <a:gd name="T74" fmla="*/ 65 w 162"/>
                    <a:gd name="T75" fmla="*/ 98 h 102"/>
                    <a:gd name="T76" fmla="*/ 107 w 162"/>
                    <a:gd name="T77" fmla="*/ 89 h 102"/>
                    <a:gd name="T78" fmla="*/ 133 w 162"/>
                    <a:gd name="T79" fmla="*/ 83 h 102"/>
                    <a:gd name="T80" fmla="*/ 146 w 162"/>
                    <a:gd name="T81" fmla="*/ 78 h 102"/>
                    <a:gd name="T82" fmla="*/ 160 w 162"/>
                    <a:gd name="T83" fmla="*/ 70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2"/>
                    <a:gd name="T127" fmla="*/ 0 h 102"/>
                    <a:gd name="T128" fmla="*/ 162 w 162"/>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2" h="102">
                      <a:moveTo>
                        <a:pt x="160" y="70"/>
                      </a:moveTo>
                      <a:lnTo>
                        <a:pt x="154" y="65"/>
                      </a:lnTo>
                      <a:lnTo>
                        <a:pt x="139" y="65"/>
                      </a:lnTo>
                      <a:lnTo>
                        <a:pt x="114" y="71"/>
                      </a:lnTo>
                      <a:lnTo>
                        <a:pt x="88" y="82"/>
                      </a:lnTo>
                      <a:lnTo>
                        <a:pt x="55" y="87"/>
                      </a:lnTo>
                      <a:lnTo>
                        <a:pt x="32" y="87"/>
                      </a:lnTo>
                      <a:lnTo>
                        <a:pt x="23" y="83"/>
                      </a:lnTo>
                      <a:lnTo>
                        <a:pt x="25" y="78"/>
                      </a:lnTo>
                      <a:lnTo>
                        <a:pt x="38" y="68"/>
                      </a:lnTo>
                      <a:lnTo>
                        <a:pt x="63" y="57"/>
                      </a:lnTo>
                      <a:lnTo>
                        <a:pt x="95" y="48"/>
                      </a:lnTo>
                      <a:lnTo>
                        <a:pt x="127" y="41"/>
                      </a:lnTo>
                      <a:lnTo>
                        <a:pt x="146" y="43"/>
                      </a:lnTo>
                      <a:lnTo>
                        <a:pt x="162" y="45"/>
                      </a:lnTo>
                      <a:lnTo>
                        <a:pt x="162" y="40"/>
                      </a:lnTo>
                      <a:lnTo>
                        <a:pt x="143" y="35"/>
                      </a:lnTo>
                      <a:lnTo>
                        <a:pt x="135" y="31"/>
                      </a:lnTo>
                      <a:lnTo>
                        <a:pt x="127" y="24"/>
                      </a:lnTo>
                      <a:lnTo>
                        <a:pt x="126" y="16"/>
                      </a:lnTo>
                      <a:lnTo>
                        <a:pt x="122" y="3"/>
                      </a:lnTo>
                      <a:lnTo>
                        <a:pt x="108" y="0"/>
                      </a:lnTo>
                      <a:lnTo>
                        <a:pt x="103" y="2"/>
                      </a:lnTo>
                      <a:lnTo>
                        <a:pt x="95" y="10"/>
                      </a:lnTo>
                      <a:lnTo>
                        <a:pt x="101" y="20"/>
                      </a:lnTo>
                      <a:lnTo>
                        <a:pt x="112" y="27"/>
                      </a:lnTo>
                      <a:lnTo>
                        <a:pt x="126" y="34"/>
                      </a:lnTo>
                      <a:lnTo>
                        <a:pt x="107" y="38"/>
                      </a:lnTo>
                      <a:lnTo>
                        <a:pt x="86" y="42"/>
                      </a:lnTo>
                      <a:lnTo>
                        <a:pt x="57" y="48"/>
                      </a:lnTo>
                      <a:lnTo>
                        <a:pt x="34" y="56"/>
                      </a:lnTo>
                      <a:lnTo>
                        <a:pt x="15" y="68"/>
                      </a:lnTo>
                      <a:lnTo>
                        <a:pt x="2" y="78"/>
                      </a:lnTo>
                      <a:lnTo>
                        <a:pt x="0" y="84"/>
                      </a:lnTo>
                      <a:lnTo>
                        <a:pt x="4" y="92"/>
                      </a:lnTo>
                      <a:lnTo>
                        <a:pt x="12" y="99"/>
                      </a:lnTo>
                      <a:lnTo>
                        <a:pt x="29" y="102"/>
                      </a:lnTo>
                      <a:lnTo>
                        <a:pt x="65" y="98"/>
                      </a:lnTo>
                      <a:lnTo>
                        <a:pt x="107" y="89"/>
                      </a:lnTo>
                      <a:lnTo>
                        <a:pt x="133" y="83"/>
                      </a:lnTo>
                      <a:lnTo>
                        <a:pt x="146" y="78"/>
                      </a:lnTo>
                      <a:lnTo>
                        <a:pt x="160" y="70"/>
                      </a:lnTo>
                      <a:close/>
                    </a:path>
                  </a:pathLst>
                </a:custGeom>
                <a:solidFill>
                  <a:srgbClr val="000000"/>
                </a:solidFill>
                <a:ln w="9525">
                  <a:noFill/>
                  <a:round/>
                  <a:headEnd/>
                  <a:tailEnd/>
                </a:ln>
              </p:spPr>
              <p:txBody>
                <a:bodyPr/>
                <a:lstStyle/>
                <a:p>
                  <a:endParaRPr lang="en-US"/>
                </a:p>
              </p:txBody>
            </p:sp>
            <p:sp>
              <p:nvSpPr>
                <p:cNvPr id="2111" name="Freeform 48"/>
                <p:cNvSpPr>
                  <a:spLocks/>
                </p:cNvSpPr>
                <p:nvPr/>
              </p:nvSpPr>
              <p:spPr bwMode="auto">
                <a:xfrm>
                  <a:off x="2631" y="1636"/>
                  <a:ext cx="109" cy="58"/>
                </a:xfrm>
                <a:custGeom>
                  <a:avLst/>
                  <a:gdLst>
                    <a:gd name="T0" fmla="*/ 0 w 220"/>
                    <a:gd name="T1" fmla="*/ 3 h 61"/>
                    <a:gd name="T2" fmla="*/ 15 w 220"/>
                    <a:gd name="T3" fmla="*/ 0 h 61"/>
                    <a:gd name="T4" fmla="*/ 34 w 220"/>
                    <a:gd name="T5" fmla="*/ 0 h 61"/>
                    <a:gd name="T6" fmla="*/ 76 w 220"/>
                    <a:gd name="T7" fmla="*/ 4 h 61"/>
                    <a:gd name="T8" fmla="*/ 139 w 220"/>
                    <a:gd name="T9" fmla="*/ 9 h 61"/>
                    <a:gd name="T10" fmla="*/ 179 w 220"/>
                    <a:gd name="T11" fmla="*/ 11 h 61"/>
                    <a:gd name="T12" fmla="*/ 188 w 220"/>
                    <a:gd name="T13" fmla="*/ 15 h 61"/>
                    <a:gd name="T14" fmla="*/ 186 w 220"/>
                    <a:gd name="T15" fmla="*/ 19 h 61"/>
                    <a:gd name="T16" fmla="*/ 171 w 220"/>
                    <a:gd name="T17" fmla="*/ 23 h 61"/>
                    <a:gd name="T18" fmla="*/ 148 w 220"/>
                    <a:gd name="T19" fmla="*/ 29 h 61"/>
                    <a:gd name="T20" fmla="*/ 135 w 220"/>
                    <a:gd name="T21" fmla="*/ 36 h 61"/>
                    <a:gd name="T22" fmla="*/ 125 w 220"/>
                    <a:gd name="T23" fmla="*/ 47 h 61"/>
                    <a:gd name="T24" fmla="*/ 143 w 220"/>
                    <a:gd name="T25" fmla="*/ 48 h 61"/>
                    <a:gd name="T26" fmla="*/ 169 w 220"/>
                    <a:gd name="T27" fmla="*/ 47 h 61"/>
                    <a:gd name="T28" fmla="*/ 194 w 220"/>
                    <a:gd name="T29" fmla="*/ 49 h 61"/>
                    <a:gd name="T30" fmla="*/ 220 w 220"/>
                    <a:gd name="T31" fmla="*/ 56 h 61"/>
                    <a:gd name="T32" fmla="*/ 220 w 220"/>
                    <a:gd name="T33" fmla="*/ 59 h 61"/>
                    <a:gd name="T34" fmla="*/ 215 w 220"/>
                    <a:gd name="T35" fmla="*/ 60 h 61"/>
                    <a:gd name="T36" fmla="*/ 207 w 220"/>
                    <a:gd name="T37" fmla="*/ 61 h 61"/>
                    <a:gd name="T38" fmla="*/ 200 w 220"/>
                    <a:gd name="T39" fmla="*/ 57 h 61"/>
                    <a:gd name="T40" fmla="*/ 188 w 220"/>
                    <a:gd name="T41" fmla="*/ 54 h 61"/>
                    <a:gd name="T42" fmla="*/ 160 w 220"/>
                    <a:gd name="T43" fmla="*/ 51 h 61"/>
                    <a:gd name="T44" fmla="*/ 135 w 220"/>
                    <a:gd name="T45" fmla="*/ 51 h 61"/>
                    <a:gd name="T46" fmla="*/ 122 w 220"/>
                    <a:gd name="T47" fmla="*/ 53 h 61"/>
                    <a:gd name="T48" fmla="*/ 114 w 220"/>
                    <a:gd name="T49" fmla="*/ 50 h 61"/>
                    <a:gd name="T50" fmla="*/ 114 w 220"/>
                    <a:gd name="T51" fmla="*/ 45 h 61"/>
                    <a:gd name="T52" fmla="*/ 127 w 220"/>
                    <a:gd name="T53" fmla="*/ 36 h 61"/>
                    <a:gd name="T54" fmla="*/ 141 w 220"/>
                    <a:gd name="T55" fmla="*/ 28 h 61"/>
                    <a:gd name="T56" fmla="*/ 158 w 220"/>
                    <a:gd name="T57" fmla="*/ 23 h 61"/>
                    <a:gd name="T58" fmla="*/ 169 w 220"/>
                    <a:gd name="T59" fmla="*/ 17 h 61"/>
                    <a:gd name="T60" fmla="*/ 148 w 220"/>
                    <a:gd name="T61" fmla="*/ 18 h 61"/>
                    <a:gd name="T62" fmla="*/ 108 w 220"/>
                    <a:gd name="T63" fmla="*/ 16 h 61"/>
                    <a:gd name="T64" fmla="*/ 70 w 220"/>
                    <a:gd name="T65" fmla="*/ 15 h 61"/>
                    <a:gd name="T66" fmla="*/ 36 w 220"/>
                    <a:gd name="T67" fmla="*/ 13 h 61"/>
                    <a:gd name="T68" fmla="*/ 11 w 220"/>
                    <a:gd name="T69" fmla="*/ 11 h 61"/>
                    <a:gd name="T70" fmla="*/ 4 w 220"/>
                    <a:gd name="T71" fmla="*/ 8 h 61"/>
                    <a:gd name="T72" fmla="*/ 0 w 220"/>
                    <a:gd name="T73" fmla="*/ 3 h 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0"/>
                    <a:gd name="T112" fmla="*/ 0 h 61"/>
                    <a:gd name="T113" fmla="*/ 220 w 220"/>
                    <a:gd name="T114" fmla="*/ 61 h 6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0" h="61">
                      <a:moveTo>
                        <a:pt x="0" y="3"/>
                      </a:moveTo>
                      <a:lnTo>
                        <a:pt x="15" y="0"/>
                      </a:lnTo>
                      <a:lnTo>
                        <a:pt x="34" y="0"/>
                      </a:lnTo>
                      <a:lnTo>
                        <a:pt x="76" y="4"/>
                      </a:lnTo>
                      <a:lnTo>
                        <a:pt x="139" y="9"/>
                      </a:lnTo>
                      <a:lnTo>
                        <a:pt x="179" y="11"/>
                      </a:lnTo>
                      <a:lnTo>
                        <a:pt x="188" y="15"/>
                      </a:lnTo>
                      <a:lnTo>
                        <a:pt x="186" y="19"/>
                      </a:lnTo>
                      <a:lnTo>
                        <a:pt x="171" y="23"/>
                      </a:lnTo>
                      <a:lnTo>
                        <a:pt x="148" y="29"/>
                      </a:lnTo>
                      <a:lnTo>
                        <a:pt x="135" y="36"/>
                      </a:lnTo>
                      <a:lnTo>
                        <a:pt x="125" y="47"/>
                      </a:lnTo>
                      <a:lnTo>
                        <a:pt x="143" y="48"/>
                      </a:lnTo>
                      <a:lnTo>
                        <a:pt x="169" y="47"/>
                      </a:lnTo>
                      <a:lnTo>
                        <a:pt x="194" y="49"/>
                      </a:lnTo>
                      <a:lnTo>
                        <a:pt x="220" y="56"/>
                      </a:lnTo>
                      <a:lnTo>
                        <a:pt x="220" y="59"/>
                      </a:lnTo>
                      <a:lnTo>
                        <a:pt x="215" y="60"/>
                      </a:lnTo>
                      <a:lnTo>
                        <a:pt x="207" y="61"/>
                      </a:lnTo>
                      <a:lnTo>
                        <a:pt x="200" y="57"/>
                      </a:lnTo>
                      <a:lnTo>
                        <a:pt x="188" y="54"/>
                      </a:lnTo>
                      <a:lnTo>
                        <a:pt x="160" y="51"/>
                      </a:lnTo>
                      <a:lnTo>
                        <a:pt x="135" y="51"/>
                      </a:lnTo>
                      <a:lnTo>
                        <a:pt x="122" y="53"/>
                      </a:lnTo>
                      <a:lnTo>
                        <a:pt x="114" y="50"/>
                      </a:lnTo>
                      <a:lnTo>
                        <a:pt x="114" y="45"/>
                      </a:lnTo>
                      <a:lnTo>
                        <a:pt x="127" y="36"/>
                      </a:lnTo>
                      <a:lnTo>
                        <a:pt x="141" y="28"/>
                      </a:lnTo>
                      <a:lnTo>
                        <a:pt x="158" y="23"/>
                      </a:lnTo>
                      <a:lnTo>
                        <a:pt x="169" y="17"/>
                      </a:lnTo>
                      <a:lnTo>
                        <a:pt x="148" y="18"/>
                      </a:lnTo>
                      <a:lnTo>
                        <a:pt x="108" y="16"/>
                      </a:lnTo>
                      <a:lnTo>
                        <a:pt x="70" y="15"/>
                      </a:lnTo>
                      <a:lnTo>
                        <a:pt x="36" y="13"/>
                      </a:lnTo>
                      <a:lnTo>
                        <a:pt x="11" y="11"/>
                      </a:lnTo>
                      <a:lnTo>
                        <a:pt x="4" y="8"/>
                      </a:lnTo>
                      <a:lnTo>
                        <a:pt x="0" y="3"/>
                      </a:lnTo>
                      <a:close/>
                    </a:path>
                  </a:pathLst>
                </a:custGeom>
                <a:solidFill>
                  <a:srgbClr val="000000"/>
                </a:solidFill>
                <a:ln w="9525">
                  <a:noFill/>
                  <a:round/>
                  <a:headEnd/>
                  <a:tailEnd/>
                </a:ln>
              </p:spPr>
              <p:txBody>
                <a:bodyPr/>
                <a:lstStyle/>
                <a:p>
                  <a:endParaRPr lang="en-US"/>
                </a:p>
              </p:txBody>
            </p:sp>
            <p:sp>
              <p:nvSpPr>
                <p:cNvPr id="2112" name="Freeform 49"/>
                <p:cNvSpPr>
                  <a:spLocks/>
                </p:cNvSpPr>
                <p:nvPr/>
              </p:nvSpPr>
              <p:spPr bwMode="auto">
                <a:xfrm>
                  <a:off x="2599" y="1634"/>
                  <a:ext cx="130" cy="108"/>
                </a:xfrm>
                <a:custGeom>
                  <a:avLst/>
                  <a:gdLst>
                    <a:gd name="T0" fmla="*/ 74 w 265"/>
                    <a:gd name="T1" fmla="*/ 4 h 115"/>
                    <a:gd name="T2" fmla="*/ 52 w 265"/>
                    <a:gd name="T3" fmla="*/ 0 h 115"/>
                    <a:gd name="T4" fmla="*/ 23 w 265"/>
                    <a:gd name="T5" fmla="*/ 1 h 115"/>
                    <a:gd name="T6" fmla="*/ 4 w 265"/>
                    <a:gd name="T7" fmla="*/ 6 h 115"/>
                    <a:gd name="T8" fmla="*/ 0 w 265"/>
                    <a:gd name="T9" fmla="*/ 17 h 115"/>
                    <a:gd name="T10" fmla="*/ 10 w 265"/>
                    <a:gd name="T11" fmla="*/ 37 h 115"/>
                    <a:gd name="T12" fmla="*/ 35 w 265"/>
                    <a:gd name="T13" fmla="*/ 53 h 115"/>
                    <a:gd name="T14" fmla="*/ 63 w 265"/>
                    <a:gd name="T15" fmla="*/ 65 h 115"/>
                    <a:gd name="T16" fmla="*/ 122 w 265"/>
                    <a:gd name="T17" fmla="*/ 73 h 115"/>
                    <a:gd name="T18" fmla="*/ 162 w 265"/>
                    <a:gd name="T19" fmla="*/ 85 h 115"/>
                    <a:gd name="T20" fmla="*/ 175 w 265"/>
                    <a:gd name="T21" fmla="*/ 93 h 115"/>
                    <a:gd name="T22" fmla="*/ 179 w 265"/>
                    <a:gd name="T23" fmla="*/ 95 h 115"/>
                    <a:gd name="T24" fmla="*/ 200 w 265"/>
                    <a:gd name="T25" fmla="*/ 108 h 115"/>
                    <a:gd name="T26" fmla="*/ 206 w 265"/>
                    <a:gd name="T27" fmla="*/ 108 h 115"/>
                    <a:gd name="T28" fmla="*/ 238 w 265"/>
                    <a:gd name="T29" fmla="*/ 115 h 115"/>
                    <a:gd name="T30" fmla="*/ 253 w 265"/>
                    <a:gd name="T31" fmla="*/ 115 h 115"/>
                    <a:gd name="T32" fmla="*/ 261 w 265"/>
                    <a:gd name="T33" fmla="*/ 109 h 115"/>
                    <a:gd name="T34" fmla="*/ 265 w 265"/>
                    <a:gd name="T35" fmla="*/ 101 h 115"/>
                    <a:gd name="T36" fmla="*/ 265 w 265"/>
                    <a:gd name="T37" fmla="*/ 88 h 115"/>
                    <a:gd name="T38" fmla="*/ 253 w 265"/>
                    <a:gd name="T39" fmla="*/ 77 h 115"/>
                    <a:gd name="T40" fmla="*/ 234 w 265"/>
                    <a:gd name="T41" fmla="*/ 66 h 115"/>
                    <a:gd name="T42" fmla="*/ 200 w 265"/>
                    <a:gd name="T43" fmla="*/ 58 h 115"/>
                    <a:gd name="T44" fmla="*/ 169 w 265"/>
                    <a:gd name="T45" fmla="*/ 52 h 115"/>
                    <a:gd name="T46" fmla="*/ 139 w 265"/>
                    <a:gd name="T47" fmla="*/ 43 h 115"/>
                    <a:gd name="T48" fmla="*/ 114 w 265"/>
                    <a:gd name="T49" fmla="*/ 31 h 115"/>
                    <a:gd name="T50" fmla="*/ 109 w 265"/>
                    <a:gd name="T51" fmla="*/ 22 h 115"/>
                    <a:gd name="T52" fmla="*/ 92 w 265"/>
                    <a:gd name="T53" fmla="*/ 15 h 115"/>
                    <a:gd name="T54" fmla="*/ 80 w 265"/>
                    <a:gd name="T55" fmla="*/ 8 h 115"/>
                    <a:gd name="T56" fmla="*/ 74 w 265"/>
                    <a:gd name="T57" fmla="*/ 4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5"/>
                    <a:gd name="T88" fmla="*/ 0 h 115"/>
                    <a:gd name="T89" fmla="*/ 265 w 265"/>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5" h="115">
                      <a:moveTo>
                        <a:pt x="74" y="4"/>
                      </a:moveTo>
                      <a:lnTo>
                        <a:pt x="52" y="0"/>
                      </a:lnTo>
                      <a:lnTo>
                        <a:pt x="23" y="1"/>
                      </a:lnTo>
                      <a:lnTo>
                        <a:pt x="4" y="6"/>
                      </a:lnTo>
                      <a:lnTo>
                        <a:pt x="0" y="17"/>
                      </a:lnTo>
                      <a:lnTo>
                        <a:pt x="10" y="37"/>
                      </a:lnTo>
                      <a:lnTo>
                        <a:pt x="35" y="53"/>
                      </a:lnTo>
                      <a:lnTo>
                        <a:pt x="63" y="65"/>
                      </a:lnTo>
                      <a:lnTo>
                        <a:pt x="122" y="73"/>
                      </a:lnTo>
                      <a:lnTo>
                        <a:pt x="162" y="85"/>
                      </a:lnTo>
                      <a:lnTo>
                        <a:pt x="175" y="93"/>
                      </a:lnTo>
                      <a:lnTo>
                        <a:pt x="179" y="95"/>
                      </a:lnTo>
                      <a:lnTo>
                        <a:pt x="200" y="108"/>
                      </a:lnTo>
                      <a:lnTo>
                        <a:pt x="206" y="108"/>
                      </a:lnTo>
                      <a:lnTo>
                        <a:pt x="238" y="115"/>
                      </a:lnTo>
                      <a:lnTo>
                        <a:pt x="253" y="115"/>
                      </a:lnTo>
                      <a:lnTo>
                        <a:pt x="261" y="109"/>
                      </a:lnTo>
                      <a:lnTo>
                        <a:pt x="265" y="101"/>
                      </a:lnTo>
                      <a:lnTo>
                        <a:pt x="265" y="88"/>
                      </a:lnTo>
                      <a:lnTo>
                        <a:pt x="253" y="77"/>
                      </a:lnTo>
                      <a:lnTo>
                        <a:pt x="234" y="66"/>
                      </a:lnTo>
                      <a:lnTo>
                        <a:pt x="200" y="58"/>
                      </a:lnTo>
                      <a:lnTo>
                        <a:pt x="169" y="52"/>
                      </a:lnTo>
                      <a:lnTo>
                        <a:pt x="139" y="43"/>
                      </a:lnTo>
                      <a:lnTo>
                        <a:pt x="114" y="31"/>
                      </a:lnTo>
                      <a:lnTo>
                        <a:pt x="109" y="22"/>
                      </a:lnTo>
                      <a:lnTo>
                        <a:pt x="92" y="15"/>
                      </a:lnTo>
                      <a:lnTo>
                        <a:pt x="80" y="8"/>
                      </a:lnTo>
                      <a:lnTo>
                        <a:pt x="74" y="4"/>
                      </a:lnTo>
                      <a:close/>
                    </a:path>
                  </a:pathLst>
                </a:custGeom>
                <a:solidFill>
                  <a:srgbClr val="000000"/>
                </a:solidFill>
                <a:ln w="9525">
                  <a:noFill/>
                  <a:round/>
                  <a:headEnd/>
                  <a:tailEnd/>
                </a:ln>
              </p:spPr>
              <p:txBody>
                <a:bodyPr/>
                <a:lstStyle/>
                <a:p>
                  <a:endParaRPr lang="en-US"/>
                </a:p>
              </p:txBody>
            </p:sp>
            <p:sp>
              <p:nvSpPr>
                <p:cNvPr id="2113" name="Freeform 50"/>
                <p:cNvSpPr>
                  <a:spLocks/>
                </p:cNvSpPr>
                <p:nvPr/>
              </p:nvSpPr>
              <p:spPr bwMode="auto">
                <a:xfrm>
                  <a:off x="2713" y="1724"/>
                  <a:ext cx="90" cy="139"/>
                </a:xfrm>
                <a:custGeom>
                  <a:avLst/>
                  <a:gdLst>
                    <a:gd name="T0" fmla="*/ 59 w 185"/>
                    <a:gd name="T1" fmla="*/ 19 h 148"/>
                    <a:gd name="T2" fmla="*/ 38 w 185"/>
                    <a:gd name="T3" fmla="*/ 7 h 148"/>
                    <a:gd name="T4" fmla="*/ 21 w 185"/>
                    <a:gd name="T5" fmla="*/ 0 h 148"/>
                    <a:gd name="T6" fmla="*/ 0 w 185"/>
                    <a:gd name="T7" fmla="*/ 4 h 148"/>
                    <a:gd name="T8" fmla="*/ 2 w 185"/>
                    <a:gd name="T9" fmla="*/ 14 h 148"/>
                    <a:gd name="T10" fmla="*/ 14 w 185"/>
                    <a:gd name="T11" fmla="*/ 23 h 148"/>
                    <a:gd name="T12" fmla="*/ 50 w 185"/>
                    <a:gd name="T13" fmla="*/ 38 h 148"/>
                    <a:gd name="T14" fmla="*/ 71 w 185"/>
                    <a:gd name="T15" fmla="*/ 47 h 148"/>
                    <a:gd name="T16" fmla="*/ 86 w 185"/>
                    <a:gd name="T17" fmla="*/ 57 h 148"/>
                    <a:gd name="T18" fmla="*/ 92 w 185"/>
                    <a:gd name="T19" fmla="*/ 64 h 148"/>
                    <a:gd name="T20" fmla="*/ 95 w 185"/>
                    <a:gd name="T21" fmla="*/ 73 h 148"/>
                    <a:gd name="T22" fmla="*/ 88 w 185"/>
                    <a:gd name="T23" fmla="*/ 85 h 148"/>
                    <a:gd name="T24" fmla="*/ 76 w 185"/>
                    <a:gd name="T25" fmla="*/ 97 h 148"/>
                    <a:gd name="T26" fmla="*/ 71 w 185"/>
                    <a:gd name="T27" fmla="*/ 106 h 148"/>
                    <a:gd name="T28" fmla="*/ 65 w 185"/>
                    <a:gd name="T29" fmla="*/ 115 h 148"/>
                    <a:gd name="T30" fmla="*/ 65 w 185"/>
                    <a:gd name="T31" fmla="*/ 123 h 148"/>
                    <a:gd name="T32" fmla="*/ 65 w 185"/>
                    <a:gd name="T33" fmla="*/ 131 h 148"/>
                    <a:gd name="T34" fmla="*/ 71 w 185"/>
                    <a:gd name="T35" fmla="*/ 135 h 148"/>
                    <a:gd name="T36" fmla="*/ 82 w 185"/>
                    <a:gd name="T37" fmla="*/ 135 h 148"/>
                    <a:gd name="T38" fmla="*/ 105 w 185"/>
                    <a:gd name="T39" fmla="*/ 138 h 148"/>
                    <a:gd name="T40" fmla="*/ 130 w 185"/>
                    <a:gd name="T41" fmla="*/ 138 h 148"/>
                    <a:gd name="T42" fmla="*/ 156 w 185"/>
                    <a:gd name="T43" fmla="*/ 143 h 148"/>
                    <a:gd name="T44" fmla="*/ 170 w 185"/>
                    <a:gd name="T45" fmla="*/ 148 h 148"/>
                    <a:gd name="T46" fmla="*/ 179 w 185"/>
                    <a:gd name="T47" fmla="*/ 142 h 148"/>
                    <a:gd name="T48" fmla="*/ 185 w 185"/>
                    <a:gd name="T49" fmla="*/ 137 h 148"/>
                    <a:gd name="T50" fmla="*/ 179 w 185"/>
                    <a:gd name="T51" fmla="*/ 134 h 148"/>
                    <a:gd name="T52" fmla="*/ 164 w 185"/>
                    <a:gd name="T53" fmla="*/ 132 h 148"/>
                    <a:gd name="T54" fmla="*/ 130 w 185"/>
                    <a:gd name="T55" fmla="*/ 130 h 148"/>
                    <a:gd name="T56" fmla="*/ 84 w 185"/>
                    <a:gd name="T57" fmla="*/ 130 h 148"/>
                    <a:gd name="T58" fmla="*/ 78 w 185"/>
                    <a:gd name="T59" fmla="*/ 128 h 148"/>
                    <a:gd name="T60" fmla="*/ 76 w 185"/>
                    <a:gd name="T61" fmla="*/ 119 h 148"/>
                    <a:gd name="T62" fmla="*/ 90 w 185"/>
                    <a:gd name="T63" fmla="*/ 103 h 148"/>
                    <a:gd name="T64" fmla="*/ 99 w 185"/>
                    <a:gd name="T65" fmla="*/ 94 h 148"/>
                    <a:gd name="T66" fmla="*/ 109 w 185"/>
                    <a:gd name="T67" fmla="*/ 78 h 148"/>
                    <a:gd name="T68" fmla="*/ 112 w 185"/>
                    <a:gd name="T69" fmla="*/ 68 h 148"/>
                    <a:gd name="T70" fmla="*/ 114 w 185"/>
                    <a:gd name="T71" fmla="*/ 58 h 148"/>
                    <a:gd name="T72" fmla="*/ 107 w 185"/>
                    <a:gd name="T73" fmla="*/ 48 h 148"/>
                    <a:gd name="T74" fmla="*/ 92 w 185"/>
                    <a:gd name="T75" fmla="*/ 37 h 148"/>
                    <a:gd name="T76" fmla="*/ 71 w 185"/>
                    <a:gd name="T77" fmla="*/ 25 h 148"/>
                    <a:gd name="T78" fmla="*/ 59 w 185"/>
                    <a:gd name="T79" fmla="*/ 19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5"/>
                    <a:gd name="T121" fmla="*/ 0 h 148"/>
                    <a:gd name="T122" fmla="*/ 185 w 185"/>
                    <a:gd name="T123" fmla="*/ 148 h 1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5" h="148">
                      <a:moveTo>
                        <a:pt x="59" y="19"/>
                      </a:moveTo>
                      <a:lnTo>
                        <a:pt x="38" y="7"/>
                      </a:lnTo>
                      <a:lnTo>
                        <a:pt x="21" y="0"/>
                      </a:lnTo>
                      <a:lnTo>
                        <a:pt x="0" y="4"/>
                      </a:lnTo>
                      <a:lnTo>
                        <a:pt x="2" y="14"/>
                      </a:lnTo>
                      <a:lnTo>
                        <a:pt x="14" y="23"/>
                      </a:lnTo>
                      <a:lnTo>
                        <a:pt x="50" y="38"/>
                      </a:lnTo>
                      <a:lnTo>
                        <a:pt x="71" y="47"/>
                      </a:lnTo>
                      <a:lnTo>
                        <a:pt x="86" y="57"/>
                      </a:lnTo>
                      <a:lnTo>
                        <a:pt x="92" y="64"/>
                      </a:lnTo>
                      <a:lnTo>
                        <a:pt x="95" y="73"/>
                      </a:lnTo>
                      <a:lnTo>
                        <a:pt x="88" y="85"/>
                      </a:lnTo>
                      <a:lnTo>
                        <a:pt x="76" y="97"/>
                      </a:lnTo>
                      <a:lnTo>
                        <a:pt x="71" y="106"/>
                      </a:lnTo>
                      <a:lnTo>
                        <a:pt x="65" y="115"/>
                      </a:lnTo>
                      <a:lnTo>
                        <a:pt x="65" y="123"/>
                      </a:lnTo>
                      <a:lnTo>
                        <a:pt x="65" y="131"/>
                      </a:lnTo>
                      <a:lnTo>
                        <a:pt x="71" y="135"/>
                      </a:lnTo>
                      <a:lnTo>
                        <a:pt x="82" y="135"/>
                      </a:lnTo>
                      <a:lnTo>
                        <a:pt x="105" y="138"/>
                      </a:lnTo>
                      <a:lnTo>
                        <a:pt x="130" y="138"/>
                      </a:lnTo>
                      <a:lnTo>
                        <a:pt x="156" y="143"/>
                      </a:lnTo>
                      <a:lnTo>
                        <a:pt x="170" y="148"/>
                      </a:lnTo>
                      <a:lnTo>
                        <a:pt x="179" y="142"/>
                      </a:lnTo>
                      <a:lnTo>
                        <a:pt x="185" y="137"/>
                      </a:lnTo>
                      <a:lnTo>
                        <a:pt x="179" y="134"/>
                      </a:lnTo>
                      <a:lnTo>
                        <a:pt x="164" y="132"/>
                      </a:lnTo>
                      <a:lnTo>
                        <a:pt x="130" y="130"/>
                      </a:lnTo>
                      <a:lnTo>
                        <a:pt x="84" y="130"/>
                      </a:lnTo>
                      <a:lnTo>
                        <a:pt x="78" y="128"/>
                      </a:lnTo>
                      <a:lnTo>
                        <a:pt x="76" y="119"/>
                      </a:lnTo>
                      <a:lnTo>
                        <a:pt x="90" y="103"/>
                      </a:lnTo>
                      <a:lnTo>
                        <a:pt x="99" y="94"/>
                      </a:lnTo>
                      <a:lnTo>
                        <a:pt x="109" y="78"/>
                      </a:lnTo>
                      <a:lnTo>
                        <a:pt x="112" y="68"/>
                      </a:lnTo>
                      <a:lnTo>
                        <a:pt x="114" y="58"/>
                      </a:lnTo>
                      <a:lnTo>
                        <a:pt x="107" y="48"/>
                      </a:lnTo>
                      <a:lnTo>
                        <a:pt x="92" y="37"/>
                      </a:lnTo>
                      <a:lnTo>
                        <a:pt x="71" y="25"/>
                      </a:lnTo>
                      <a:lnTo>
                        <a:pt x="59" y="19"/>
                      </a:lnTo>
                      <a:close/>
                    </a:path>
                  </a:pathLst>
                </a:custGeom>
                <a:solidFill>
                  <a:srgbClr val="000000"/>
                </a:solidFill>
                <a:ln w="9525">
                  <a:noFill/>
                  <a:round/>
                  <a:headEnd/>
                  <a:tailEnd/>
                </a:ln>
              </p:spPr>
              <p:txBody>
                <a:bodyPr/>
                <a:lstStyle/>
                <a:p>
                  <a:endParaRPr lang="en-US"/>
                </a:p>
              </p:txBody>
            </p:sp>
            <p:sp>
              <p:nvSpPr>
                <p:cNvPr id="2114" name="Freeform 51"/>
                <p:cNvSpPr>
                  <a:spLocks/>
                </p:cNvSpPr>
                <p:nvPr/>
              </p:nvSpPr>
              <p:spPr bwMode="auto">
                <a:xfrm>
                  <a:off x="2673" y="1727"/>
                  <a:ext cx="47" cy="127"/>
                </a:xfrm>
                <a:custGeom>
                  <a:avLst/>
                  <a:gdLst>
                    <a:gd name="T0" fmla="*/ 21 w 96"/>
                    <a:gd name="T1" fmla="*/ 23 h 135"/>
                    <a:gd name="T2" fmla="*/ 31 w 96"/>
                    <a:gd name="T3" fmla="*/ 12 h 135"/>
                    <a:gd name="T4" fmla="*/ 48 w 96"/>
                    <a:gd name="T5" fmla="*/ 3 h 135"/>
                    <a:gd name="T6" fmla="*/ 63 w 96"/>
                    <a:gd name="T7" fmla="*/ 0 h 135"/>
                    <a:gd name="T8" fmla="*/ 80 w 96"/>
                    <a:gd name="T9" fmla="*/ 0 h 135"/>
                    <a:gd name="T10" fmla="*/ 88 w 96"/>
                    <a:gd name="T11" fmla="*/ 4 h 135"/>
                    <a:gd name="T12" fmla="*/ 86 w 96"/>
                    <a:gd name="T13" fmla="*/ 12 h 135"/>
                    <a:gd name="T14" fmla="*/ 78 w 96"/>
                    <a:gd name="T15" fmla="*/ 16 h 135"/>
                    <a:gd name="T16" fmla="*/ 56 w 96"/>
                    <a:gd name="T17" fmla="*/ 22 h 135"/>
                    <a:gd name="T18" fmla="*/ 42 w 96"/>
                    <a:gd name="T19" fmla="*/ 33 h 135"/>
                    <a:gd name="T20" fmla="*/ 42 w 96"/>
                    <a:gd name="T21" fmla="*/ 41 h 135"/>
                    <a:gd name="T22" fmla="*/ 46 w 96"/>
                    <a:gd name="T23" fmla="*/ 53 h 135"/>
                    <a:gd name="T24" fmla="*/ 61 w 96"/>
                    <a:gd name="T25" fmla="*/ 70 h 135"/>
                    <a:gd name="T26" fmla="*/ 75 w 96"/>
                    <a:gd name="T27" fmla="*/ 85 h 135"/>
                    <a:gd name="T28" fmla="*/ 84 w 96"/>
                    <a:gd name="T29" fmla="*/ 98 h 135"/>
                    <a:gd name="T30" fmla="*/ 92 w 96"/>
                    <a:gd name="T31" fmla="*/ 108 h 135"/>
                    <a:gd name="T32" fmla="*/ 96 w 96"/>
                    <a:gd name="T33" fmla="*/ 117 h 135"/>
                    <a:gd name="T34" fmla="*/ 96 w 96"/>
                    <a:gd name="T35" fmla="*/ 126 h 135"/>
                    <a:gd name="T36" fmla="*/ 82 w 96"/>
                    <a:gd name="T37" fmla="*/ 128 h 135"/>
                    <a:gd name="T38" fmla="*/ 63 w 96"/>
                    <a:gd name="T39" fmla="*/ 129 h 135"/>
                    <a:gd name="T40" fmla="*/ 42 w 96"/>
                    <a:gd name="T41" fmla="*/ 131 h 135"/>
                    <a:gd name="T42" fmla="*/ 25 w 96"/>
                    <a:gd name="T43" fmla="*/ 134 h 135"/>
                    <a:gd name="T44" fmla="*/ 18 w 96"/>
                    <a:gd name="T45" fmla="*/ 135 h 135"/>
                    <a:gd name="T46" fmla="*/ 4 w 96"/>
                    <a:gd name="T47" fmla="*/ 132 h 135"/>
                    <a:gd name="T48" fmla="*/ 0 w 96"/>
                    <a:gd name="T49" fmla="*/ 126 h 135"/>
                    <a:gd name="T50" fmla="*/ 8 w 96"/>
                    <a:gd name="T51" fmla="*/ 124 h 135"/>
                    <a:gd name="T52" fmla="*/ 31 w 96"/>
                    <a:gd name="T53" fmla="*/ 123 h 135"/>
                    <a:gd name="T54" fmla="*/ 50 w 96"/>
                    <a:gd name="T55" fmla="*/ 121 h 135"/>
                    <a:gd name="T56" fmla="*/ 80 w 96"/>
                    <a:gd name="T57" fmla="*/ 121 h 135"/>
                    <a:gd name="T58" fmla="*/ 80 w 96"/>
                    <a:gd name="T59" fmla="*/ 117 h 135"/>
                    <a:gd name="T60" fmla="*/ 78 w 96"/>
                    <a:gd name="T61" fmla="*/ 113 h 135"/>
                    <a:gd name="T62" fmla="*/ 69 w 96"/>
                    <a:gd name="T63" fmla="*/ 98 h 135"/>
                    <a:gd name="T64" fmla="*/ 56 w 96"/>
                    <a:gd name="T65" fmla="*/ 85 h 135"/>
                    <a:gd name="T66" fmla="*/ 46 w 96"/>
                    <a:gd name="T67" fmla="*/ 75 h 135"/>
                    <a:gd name="T68" fmla="*/ 37 w 96"/>
                    <a:gd name="T69" fmla="*/ 63 h 135"/>
                    <a:gd name="T70" fmla="*/ 25 w 96"/>
                    <a:gd name="T71" fmla="*/ 55 h 135"/>
                    <a:gd name="T72" fmla="*/ 21 w 96"/>
                    <a:gd name="T73" fmla="*/ 44 h 135"/>
                    <a:gd name="T74" fmla="*/ 18 w 96"/>
                    <a:gd name="T75" fmla="*/ 34 h 135"/>
                    <a:gd name="T76" fmla="*/ 21 w 96"/>
                    <a:gd name="T77" fmla="*/ 23 h 13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135"/>
                    <a:gd name="T119" fmla="*/ 96 w 96"/>
                    <a:gd name="T120" fmla="*/ 135 h 13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135">
                      <a:moveTo>
                        <a:pt x="21" y="23"/>
                      </a:moveTo>
                      <a:lnTo>
                        <a:pt x="31" y="12"/>
                      </a:lnTo>
                      <a:lnTo>
                        <a:pt x="48" y="3"/>
                      </a:lnTo>
                      <a:lnTo>
                        <a:pt x="63" y="0"/>
                      </a:lnTo>
                      <a:lnTo>
                        <a:pt x="80" y="0"/>
                      </a:lnTo>
                      <a:lnTo>
                        <a:pt x="88" y="4"/>
                      </a:lnTo>
                      <a:lnTo>
                        <a:pt x="86" y="12"/>
                      </a:lnTo>
                      <a:lnTo>
                        <a:pt x="78" y="16"/>
                      </a:lnTo>
                      <a:lnTo>
                        <a:pt x="56" y="22"/>
                      </a:lnTo>
                      <a:lnTo>
                        <a:pt x="42" y="33"/>
                      </a:lnTo>
                      <a:lnTo>
                        <a:pt x="42" y="41"/>
                      </a:lnTo>
                      <a:lnTo>
                        <a:pt x="46" y="53"/>
                      </a:lnTo>
                      <a:lnTo>
                        <a:pt x="61" y="70"/>
                      </a:lnTo>
                      <a:lnTo>
                        <a:pt x="75" y="85"/>
                      </a:lnTo>
                      <a:lnTo>
                        <a:pt x="84" y="98"/>
                      </a:lnTo>
                      <a:lnTo>
                        <a:pt x="92" y="108"/>
                      </a:lnTo>
                      <a:lnTo>
                        <a:pt x="96" y="117"/>
                      </a:lnTo>
                      <a:lnTo>
                        <a:pt x="96" y="126"/>
                      </a:lnTo>
                      <a:lnTo>
                        <a:pt x="82" y="128"/>
                      </a:lnTo>
                      <a:lnTo>
                        <a:pt x="63" y="129"/>
                      </a:lnTo>
                      <a:lnTo>
                        <a:pt x="42" y="131"/>
                      </a:lnTo>
                      <a:lnTo>
                        <a:pt x="25" y="134"/>
                      </a:lnTo>
                      <a:lnTo>
                        <a:pt x="18" y="135"/>
                      </a:lnTo>
                      <a:lnTo>
                        <a:pt x="4" y="132"/>
                      </a:lnTo>
                      <a:lnTo>
                        <a:pt x="0" y="126"/>
                      </a:lnTo>
                      <a:lnTo>
                        <a:pt x="8" y="124"/>
                      </a:lnTo>
                      <a:lnTo>
                        <a:pt x="31" y="123"/>
                      </a:lnTo>
                      <a:lnTo>
                        <a:pt x="50" y="121"/>
                      </a:lnTo>
                      <a:lnTo>
                        <a:pt x="80" y="121"/>
                      </a:lnTo>
                      <a:lnTo>
                        <a:pt x="80" y="117"/>
                      </a:lnTo>
                      <a:lnTo>
                        <a:pt x="78" y="113"/>
                      </a:lnTo>
                      <a:lnTo>
                        <a:pt x="69" y="98"/>
                      </a:lnTo>
                      <a:lnTo>
                        <a:pt x="56" y="85"/>
                      </a:lnTo>
                      <a:lnTo>
                        <a:pt x="46" y="75"/>
                      </a:lnTo>
                      <a:lnTo>
                        <a:pt x="37" y="63"/>
                      </a:lnTo>
                      <a:lnTo>
                        <a:pt x="25" y="55"/>
                      </a:lnTo>
                      <a:lnTo>
                        <a:pt x="21" y="44"/>
                      </a:lnTo>
                      <a:lnTo>
                        <a:pt x="18" y="34"/>
                      </a:lnTo>
                      <a:lnTo>
                        <a:pt x="21" y="23"/>
                      </a:lnTo>
                      <a:close/>
                    </a:path>
                  </a:pathLst>
                </a:custGeom>
                <a:solidFill>
                  <a:srgbClr val="000000"/>
                </a:solidFill>
                <a:ln w="9525">
                  <a:noFill/>
                  <a:round/>
                  <a:headEnd/>
                  <a:tailEnd/>
                </a:ln>
              </p:spPr>
              <p:txBody>
                <a:bodyPr/>
                <a:lstStyle/>
                <a:p>
                  <a:endParaRPr lang="en-US"/>
                </a:p>
              </p:txBody>
            </p:sp>
          </p:grpSp>
          <p:sp>
            <p:nvSpPr>
              <p:cNvPr id="2107" name="Line 52"/>
              <p:cNvSpPr>
                <a:spLocks noChangeShapeType="1"/>
              </p:cNvSpPr>
              <p:nvPr/>
            </p:nvSpPr>
            <p:spPr bwMode="auto">
              <a:xfrm flipV="1">
                <a:off x="2868" y="1320"/>
                <a:ext cx="210" cy="198"/>
              </a:xfrm>
              <a:prstGeom prst="line">
                <a:avLst/>
              </a:prstGeom>
              <a:noFill/>
              <a:ln w="22225">
                <a:solidFill>
                  <a:srgbClr val="FF0000"/>
                </a:solidFill>
                <a:round/>
                <a:headEnd/>
                <a:tailEnd type="stealth" w="med" len="med"/>
              </a:ln>
            </p:spPr>
            <p:txBody>
              <a:bodyPr lIns="0" tIns="0" rIns="0" bIns="0" anchor="ctr">
                <a:spAutoFit/>
              </a:bodyPr>
              <a:lstStyle/>
              <a:p>
                <a:endParaRPr lang="en-US"/>
              </a:p>
            </p:txBody>
          </p:sp>
          <p:sp>
            <p:nvSpPr>
              <p:cNvPr id="2108" name="Text Box 53"/>
              <p:cNvSpPr txBox="1">
                <a:spLocks noChangeArrowheads="1"/>
              </p:cNvSpPr>
              <p:nvPr/>
            </p:nvSpPr>
            <p:spPr bwMode="auto">
              <a:xfrm>
                <a:off x="2574" y="1790"/>
                <a:ext cx="570"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Forgery</a:t>
                </a:r>
              </a:p>
            </p:txBody>
          </p:sp>
        </p:grpSp>
        <p:grpSp>
          <p:nvGrpSpPr>
            <p:cNvPr id="14" name="Group 54"/>
            <p:cNvGrpSpPr>
              <a:grpSpLocks/>
            </p:cNvGrpSpPr>
            <p:nvPr/>
          </p:nvGrpSpPr>
          <p:grpSpPr bwMode="auto">
            <a:xfrm>
              <a:off x="2250" y="974"/>
              <a:ext cx="1254" cy="1120"/>
              <a:chOff x="2250" y="974"/>
              <a:chExt cx="1254" cy="1120"/>
            </a:xfrm>
          </p:grpSpPr>
          <p:sp>
            <p:nvSpPr>
              <p:cNvPr id="2104" name="Text Box 55"/>
              <p:cNvSpPr txBox="1">
                <a:spLocks noChangeArrowheads="1"/>
              </p:cNvSpPr>
              <p:nvPr/>
            </p:nvSpPr>
            <p:spPr bwMode="auto">
              <a:xfrm>
                <a:off x="2256" y="974"/>
                <a:ext cx="1233" cy="123"/>
              </a:xfrm>
              <a:prstGeom prst="rect">
                <a:avLst/>
              </a:prstGeom>
              <a:noFill/>
              <a:ln w="25400">
                <a:noFill/>
                <a:miter lim="800000"/>
                <a:headEnd/>
                <a:tailEnd/>
              </a:ln>
            </p:spPr>
            <p:txBody>
              <a:bodyPr lIns="0" tIns="0" rIns="0" bIns="0">
                <a:spAutoFit/>
              </a:bodyPr>
              <a:lstStyle/>
              <a:p>
                <a:r>
                  <a:rPr lang="en-US" altLang="ko-KR" sz="1400">
                    <a:solidFill>
                      <a:srgbClr val="3333FF"/>
                    </a:solidFill>
                    <a:latin typeface="Comic Sans MS" pitchFamily="66" charset="0"/>
                    <a:ea typeface="Gungsuh" pitchFamily="18" charset="-127"/>
                  </a:rPr>
                  <a:t>Authentication</a:t>
                </a:r>
              </a:p>
            </p:txBody>
          </p:sp>
          <p:sp>
            <p:nvSpPr>
              <p:cNvPr id="2105" name="Text Box 56"/>
              <p:cNvSpPr txBox="1">
                <a:spLocks noChangeArrowheads="1"/>
              </p:cNvSpPr>
              <p:nvPr/>
            </p:nvSpPr>
            <p:spPr bwMode="auto">
              <a:xfrm>
                <a:off x="2250" y="1988"/>
                <a:ext cx="1254"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Who am I dealing with?</a:t>
                </a:r>
              </a:p>
            </p:txBody>
          </p:sp>
        </p:grpSp>
        <p:sp>
          <p:nvSpPr>
            <p:cNvPr id="2068" name="Rectangle 57"/>
            <p:cNvSpPr>
              <a:spLocks noChangeArrowheads="1"/>
            </p:cNvSpPr>
            <p:nvPr/>
          </p:nvSpPr>
          <p:spPr bwMode="auto">
            <a:xfrm>
              <a:off x="2256" y="2640"/>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grpSp>
          <p:nvGrpSpPr>
            <p:cNvPr id="15" name="Group 58"/>
            <p:cNvGrpSpPr>
              <a:grpSpLocks/>
            </p:cNvGrpSpPr>
            <p:nvPr/>
          </p:nvGrpSpPr>
          <p:grpSpPr bwMode="auto">
            <a:xfrm>
              <a:off x="2337" y="2709"/>
              <a:ext cx="1089" cy="305"/>
              <a:chOff x="2337" y="2709"/>
              <a:chExt cx="1089" cy="305"/>
            </a:xfrm>
          </p:grpSpPr>
          <p:pic>
            <p:nvPicPr>
              <p:cNvPr id="2101" name="Picture 59" descr="Click To Preview"/>
              <p:cNvPicPr>
                <a:picLocks noChangeAspect="1" noChangeArrowheads="1"/>
              </p:cNvPicPr>
              <p:nvPr/>
            </p:nvPicPr>
            <p:blipFill>
              <a:blip r:embed="rId4" cstate="print"/>
              <a:srcRect/>
              <a:stretch>
                <a:fillRect/>
              </a:stretch>
            </p:blipFill>
            <p:spPr bwMode="auto">
              <a:xfrm>
                <a:off x="2337" y="2710"/>
                <a:ext cx="287" cy="287"/>
              </a:xfrm>
              <a:prstGeom prst="rect">
                <a:avLst/>
              </a:prstGeom>
              <a:noFill/>
              <a:ln w="9525">
                <a:noFill/>
                <a:miter lim="800000"/>
                <a:headEnd/>
                <a:tailEnd/>
              </a:ln>
            </p:spPr>
          </p:pic>
          <p:pic>
            <p:nvPicPr>
              <p:cNvPr id="2102" name="Picture 60" descr="Click To Preview"/>
              <p:cNvPicPr>
                <a:picLocks noChangeAspect="1" noChangeArrowheads="1"/>
              </p:cNvPicPr>
              <p:nvPr/>
            </p:nvPicPr>
            <p:blipFill>
              <a:blip r:embed="rId5" cstate="print"/>
              <a:srcRect/>
              <a:stretch>
                <a:fillRect/>
              </a:stretch>
            </p:blipFill>
            <p:spPr bwMode="auto">
              <a:xfrm>
                <a:off x="3121" y="2709"/>
                <a:ext cx="305" cy="305"/>
              </a:xfrm>
              <a:prstGeom prst="rect">
                <a:avLst/>
              </a:prstGeom>
              <a:noFill/>
              <a:ln w="9525">
                <a:noFill/>
                <a:miter lim="800000"/>
                <a:headEnd/>
                <a:tailEnd/>
              </a:ln>
            </p:spPr>
          </p:pic>
          <p:sp>
            <p:nvSpPr>
              <p:cNvPr id="2103" name="Line 61"/>
              <p:cNvSpPr>
                <a:spLocks noChangeShapeType="1"/>
              </p:cNvSpPr>
              <p:nvPr/>
            </p:nvSpPr>
            <p:spPr bwMode="auto">
              <a:xfrm>
                <a:off x="2658" y="2832"/>
                <a:ext cx="408" cy="0"/>
              </a:xfrm>
              <a:prstGeom prst="line">
                <a:avLst/>
              </a:prstGeom>
              <a:noFill/>
              <a:ln w="22225">
                <a:solidFill>
                  <a:srgbClr val="0000FF"/>
                </a:solidFill>
                <a:round/>
                <a:headEnd/>
                <a:tailEnd type="stealth" w="med" len="med"/>
              </a:ln>
            </p:spPr>
            <p:txBody>
              <a:bodyPr lIns="0" tIns="0" rIns="0" bIns="0" anchor="ctr">
                <a:spAutoFit/>
              </a:bodyPr>
              <a:lstStyle/>
              <a:p>
                <a:endParaRPr lang="en-US"/>
              </a:p>
            </p:txBody>
          </p:sp>
        </p:grpSp>
        <p:sp>
          <p:nvSpPr>
            <p:cNvPr id="2070" name="Text Box 62"/>
            <p:cNvSpPr txBox="1">
              <a:spLocks noChangeArrowheads="1"/>
            </p:cNvSpPr>
            <p:nvPr/>
          </p:nvSpPr>
          <p:spPr bwMode="auto">
            <a:xfrm>
              <a:off x="2592" y="3302"/>
              <a:ext cx="570" cy="105"/>
            </a:xfrm>
            <a:prstGeom prst="rect">
              <a:avLst/>
            </a:prstGeom>
            <a:noFill/>
            <a:ln w="25400">
              <a:noFill/>
              <a:miter lim="800000"/>
              <a:headEnd/>
              <a:tailEnd/>
            </a:ln>
          </p:spPr>
          <p:txBody>
            <a:bodyPr lIns="0" tIns="0" rIns="0" bIns="0">
              <a:spAutoFit/>
            </a:bodyPr>
            <a:lstStyle/>
            <a:p>
              <a:r>
                <a:rPr lang="en-US" altLang="ko-KR" sz="1200">
                  <a:ea typeface="굴림" pitchFamily="34" charset="-127"/>
                </a:rPr>
                <a:t>Claim</a:t>
              </a:r>
            </a:p>
          </p:txBody>
        </p:sp>
        <p:grpSp>
          <p:nvGrpSpPr>
            <p:cNvPr id="16" name="Group 63"/>
            <p:cNvGrpSpPr>
              <a:grpSpLocks/>
            </p:cNvGrpSpPr>
            <p:nvPr/>
          </p:nvGrpSpPr>
          <p:grpSpPr bwMode="auto">
            <a:xfrm>
              <a:off x="2268" y="2486"/>
              <a:ext cx="1254" cy="1119"/>
              <a:chOff x="2268" y="2486"/>
              <a:chExt cx="1254" cy="1119"/>
            </a:xfrm>
          </p:grpSpPr>
          <p:sp>
            <p:nvSpPr>
              <p:cNvPr id="2099" name="Text Box 64"/>
              <p:cNvSpPr txBox="1">
                <a:spLocks noChangeArrowheads="1"/>
              </p:cNvSpPr>
              <p:nvPr/>
            </p:nvSpPr>
            <p:spPr bwMode="auto">
              <a:xfrm>
                <a:off x="2274" y="2486"/>
                <a:ext cx="1233" cy="123"/>
              </a:xfrm>
              <a:prstGeom prst="rect">
                <a:avLst/>
              </a:prstGeom>
              <a:noFill/>
              <a:ln w="25400">
                <a:noFill/>
                <a:miter lim="800000"/>
                <a:headEnd/>
                <a:tailEnd/>
              </a:ln>
            </p:spPr>
            <p:txBody>
              <a:bodyPr lIns="0" tIns="0" rIns="0" bIns="0">
                <a:spAutoFit/>
              </a:bodyPr>
              <a:lstStyle/>
              <a:p>
                <a:r>
                  <a:rPr lang="en-US" altLang="ko-KR" sz="1400">
                    <a:solidFill>
                      <a:srgbClr val="3333FF"/>
                    </a:solidFill>
                    <a:latin typeface="Comic Sans MS" pitchFamily="66" charset="0"/>
                    <a:ea typeface="Gungsuh" pitchFamily="18" charset="-127"/>
                  </a:rPr>
                  <a:t>Non-Repudiation</a:t>
                </a:r>
              </a:p>
            </p:txBody>
          </p:sp>
          <p:sp>
            <p:nvSpPr>
              <p:cNvPr id="2100" name="Text Box 65"/>
              <p:cNvSpPr txBox="1">
                <a:spLocks noChangeArrowheads="1"/>
              </p:cNvSpPr>
              <p:nvPr/>
            </p:nvSpPr>
            <p:spPr bwMode="auto">
              <a:xfrm>
                <a:off x="2268" y="3500"/>
                <a:ext cx="1254" cy="105"/>
              </a:xfrm>
              <a:prstGeom prst="rect">
                <a:avLst/>
              </a:prstGeom>
              <a:noFill/>
              <a:ln w="25400">
                <a:noFill/>
                <a:miter lim="800000"/>
                <a:headEnd/>
                <a:tailEnd/>
              </a:ln>
            </p:spPr>
            <p:txBody>
              <a:bodyPr lIns="0" tIns="0" rIns="0" bIns="0">
                <a:spAutoFit/>
              </a:bodyPr>
              <a:lstStyle/>
              <a:p>
                <a:r>
                  <a:rPr lang="en-US" altLang="ko-KR" sz="1200">
                    <a:ea typeface="굴림" pitchFamily="34" charset="-127"/>
                  </a:rPr>
                  <a:t>Who sent/received it?</a:t>
                </a:r>
              </a:p>
            </p:txBody>
          </p:sp>
        </p:grpSp>
        <p:sp>
          <p:nvSpPr>
            <p:cNvPr id="2072" name="Text Box 66"/>
            <p:cNvSpPr txBox="1">
              <a:spLocks noChangeArrowheads="1"/>
            </p:cNvSpPr>
            <p:nvPr/>
          </p:nvSpPr>
          <p:spPr bwMode="auto">
            <a:xfrm>
              <a:off x="2292" y="2984"/>
              <a:ext cx="366" cy="194"/>
            </a:xfrm>
            <a:prstGeom prst="rect">
              <a:avLst/>
            </a:prstGeom>
            <a:noFill/>
            <a:ln w="25400">
              <a:noFill/>
              <a:miter lim="800000"/>
              <a:headEnd/>
              <a:tailEnd/>
            </a:ln>
          </p:spPr>
          <p:txBody>
            <a:bodyPr lIns="0" tIns="0" rIns="0" bIns="0">
              <a:spAutoFit/>
            </a:bodyPr>
            <a:lstStyle/>
            <a:p>
              <a:r>
                <a:rPr lang="en-US" altLang="ko-KR" sz="1200">
                  <a:solidFill>
                    <a:srgbClr val="FF0000"/>
                  </a:solidFill>
                  <a:ea typeface="굴림" pitchFamily="34" charset="-127"/>
                </a:rPr>
                <a:t>Not </a:t>
              </a:r>
            </a:p>
            <a:p>
              <a:r>
                <a:rPr lang="en-US" altLang="ko-KR" sz="1000">
                  <a:solidFill>
                    <a:srgbClr val="FF0000"/>
                  </a:solidFill>
                  <a:ea typeface="굴림" pitchFamily="34" charset="-127"/>
                </a:rPr>
                <a:t>SENT !</a:t>
              </a:r>
            </a:p>
          </p:txBody>
        </p:sp>
        <p:sp>
          <p:nvSpPr>
            <p:cNvPr id="2073" name="Rectangle 67"/>
            <p:cNvSpPr>
              <a:spLocks noChangeArrowheads="1"/>
            </p:cNvSpPr>
            <p:nvPr/>
          </p:nvSpPr>
          <p:spPr bwMode="auto">
            <a:xfrm>
              <a:off x="3852" y="1116"/>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sp>
          <p:nvSpPr>
            <p:cNvPr id="2074" name="Text Box 68"/>
            <p:cNvSpPr txBox="1">
              <a:spLocks noChangeArrowheads="1"/>
            </p:cNvSpPr>
            <p:nvPr/>
          </p:nvSpPr>
          <p:spPr bwMode="auto">
            <a:xfrm>
              <a:off x="4032" y="1778"/>
              <a:ext cx="906"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Denial of Service</a:t>
              </a:r>
            </a:p>
          </p:txBody>
        </p:sp>
        <p:grpSp>
          <p:nvGrpSpPr>
            <p:cNvPr id="17" name="Group 69"/>
            <p:cNvGrpSpPr>
              <a:grpSpLocks/>
            </p:cNvGrpSpPr>
            <p:nvPr/>
          </p:nvGrpSpPr>
          <p:grpSpPr bwMode="auto">
            <a:xfrm>
              <a:off x="3864" y="962"/>
              <a:ext cx="1254" cy="1120"/>
              <a:chOff x="3864" y="962"/>
              <a:chExt cx="1254" cy="1120"/>
            </a:xfrm>
          </p:grpSpPr>
          <p:sp>
            <p:nvSpPr>
              <p:cNvPr id="2097" name="Text Box 70"/>
              <p:cNvSpPr txBox="1">
                <a:spLocks noChangeArrowheads="1"/>
              </p:cNvSpPr>
              <p:nvPr/>
            </p:nvSpPr>
            <p:spPr bwMode="auto">
              <a:xfrm>
                <a:off x="3869" y="962"/>
                <a:ext cx="1234" cy="123"/>
              </a:xfrm>
              <a:prstGeom prst="rect">
                <a:avLst/>
              </a:prstGeom>
              <a:noFill/>
              <a:ln w="25400">
                <a:noFill/>
                <a:miter lim="800000"/>
                <a:headEnd/>
                <a:tailEnd/>
              </a:ln>
            </p:spPr>
            <p:txBody>
              <a:bodyPr lIns="0" tIns="0" rIns="0" bIns="0">
                <a:spAutoFit/>
              </a:bodyPr>
              <a:lstStyle/>
              <a:p>
                <a:r>
                  <a:rPr lang="en-US" altLang="ko-KR" sz="1400">
                    <a:solidFill>
                      <a:srgbClr val="3333FF"/>
                    </a:solidFill>
                    <a:latin typeface="Comic Sans MS" pitchFamily="66" charset="0"/>
                    <a:ea typeface="Gungsuh" pitchFamily="18" charset="-127"/>
                  </a:rPr>
                  <a:t>Availability</a:t>
                </a:r>
              </a:p>
            </p:txBody>
          </p:sp>
          <p:sp>
            <p:nvSpPr>
              <p:cNvPr id="2098" name="Text Box 71"/>
              <p:cNvSpPr txBox="1">
                <a:spLocks noChangeArrowheads="1"/>
              </p:cNvSpPr>
              <p:nvPr/>
            </p:nvSpPr>
            <p:spPr bwMode="auto">
              <a:xfrm>
                <a:off x="3864" y="1976"/>
                <a:ext cx="1254" cy="106"/>
              </a:xfrm>
              <a:prstGeom prst="rect">
                <a:avLst/>
              </a:prstGeom>
              <a:noFill/>
              <a:ln w="25400">
                <a:noFill/>
                <a:miter lim="800000"/>
                <a:headEnd/>
                <a:tailEnd/>
              </a:ln>
            </p:spPr>
            <p:txBody>
              <a:bodyPr lIns="0" tIns="0" rIns="0" bIns="0">
                <a:spAutoFit/>
              </a:bodyPr>
              <a:lstStyle/>
              <a:p>
                <a:r>
                  <a:rPr lang="en-US" altLang="ko-KR" sz="1200">
                    <a:ea typeface="굴림" pitchFamily="34" charset="-127"/>
                  </a:rPr>
                  <a:t>Wish to access!!</a:t>
                </a:r>
              </a:p>
            </p:txBody>
          </p:sp>
        </p:grpSp>
        <p:graphicFrame>
          <p:nvGraphicFramePr>
            <p:cNvPr id="2050" name="Object 2"/>
            <p:cNvGraphicFramePr>
              <a:graphicFrameLocks noChangeAspect="1"/>
            </p:cNvGraphicFramePr>
            <p:nvPr/>
          </p:nvGraphicFramePr>
          <p:xfrm>
            <a:off x="4348" y="1369"/>
            <a:ext cx="228" cy="241"/>
          </p:xfrm>
          <a:graphic>
            <a:graphicData uri="http://schemas.openxmlformats.org/presentationml/2006/ole">
              <mc:AlternateContent xmlns:mc="http://schemas.openxmlformats.org/markup-compatibility/2006">
                <mc:Choice xmlns:v="urn:schemas-microsoft-com:vml" Requires="v">
                  <p:oleObj spid="_x0000_s15382" name="비트맵 이미지" r:id="rId6" imgW="504724" imgH="533575" progId="PBrush">
                    <p:embed/>
                  </p:oleObj>
                </mc:Choice>
                <mc:Fallback>
                  <p:oleObj name="비트맵 이미지" r:id="rId6" imgW="504724" imgH="533575" progId="PBrush">
                    <p:embed/>
                    <p:pic>
                      <p:nvPicPr>
                        <p:cNvPr id="0" name="Object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48" y="1369"/>
                          <a:ext cx="228"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 name="Group 73"/>
            <p:cNvGrpSpPr>
              <a:grpSpLocks/>
            </p:cNvGrpSpPr>
            <p:nvPr/>
          </p:nvGrpSpPr>
          <p:grpSpPr bwMode="auto">
            <a:xfrm>
              <a:off x="3978" y="1224"/>
              <a:ext cx="888" cy="456"/>
              <a:chOff x="3978" y="1224"/>
              <a:chExt cx="888" cy="456"/>
            </a:xfrm>
          </p:grpSpPr>
          <p:sp>
            <p:nvSpPr>
              <p:cNvPr id="2091" name="Line 74"/>
              <p:cNvSpPr>
                <a:spLocks noChangeShapeType="1"/>
              </p:cNvSpPr>
              <p:nvPr/>
            </p:nvSpPr>
            <p:spPr bwMode="auto">
              <a:xfrm>
                <a:off x="4032" y="1224"/>
                <a:ext cx="246" cy="144"/>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sp>
            <p:nvSpPr>
              <p:cNvPr id="2092" name="Line 75"/>
              <p:cNvSpPr>
                <a:spLocks noChangeShapeType="1"/>
              </p:cNvSpPr>
              <p:nvPr/>
            </p:nvSpPr>
            <p:spPr bwMode="auto">
              <a:xfrm>
                <a:off x="3978" y="1434"/>
                <a:ext cx="306" cy="30"/>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sp>
            <p:nvSpPr>
              <p:cNvPr id="2093" name="Line 76"/>
              <p:cNvSpPr>
                <a:spLocks noChangeShapeType="1"/>
              </p:cNvSpPr>
              <p:nvPr/>
            </p:nvSpPr>
            <p:spPr bwMode="auto">
              <a:xfrm flipV="1">
                <a:off x="4068" y="1578"/>
                <a:ext cx="264" cy="66"/>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sp>
            <p:nvSpPr>
              <p:cNvPr id="2094" name="Line 77"/>
              <p:cNvSpPr>
                <a:spLocks noChangeShapeType="1"/>
              </p:cNvSpPr>
              <p:nvPr/>
            </p:nvSpPr>
            <p:spPr bwMode="auto">
              <a:xfrm flipH="1" flipV="1">
                <a:off x="4626" y="1482"/>
                <a:ext cx="240" cy="18"/>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sp>
            <p:nvSpPr>
              <p:cNvPr id="2095" name="Line 78"/>
              <p:cNvSpPr>
                <a:spLocks noChangeShapeType="1"/>
              </p:cNvSpPr>
              <p:nvPr/>
            </p:nvSpPr>
            <p:spPr bwMode="auto">
              <a:xfrm flipH="1">
                <a:off x="4602" y="1224"/>
                <a:ext cx="210" cy="120"/>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sp>
            <p:nvSpPr>
              <p:cNvPr id="2096" name="Line 79"/>
              <p:cNvSpPr>
                <a:spLocks noChangeShapeType="1"/>
              </p:cNvSpPr>
              <p:nvPr/>
            </p:nvSpPr>
            <p:spPr bwMode="auto">
              <a:xfrm flipH="1" flipV="1">
                <a:off x="4602" y="1572"/>
                <a:ext cx="240" cy="108"/>
              </a:xfrm>
              <a:prstGeom prst="line">
                <a:avLst/>
              </a:prstGeom>
              <a:noFill/>
              <a:ln w="22225" cap="rnd">
                <a:solidFill>
                  <a:srgbClr val="3333FF"/>
                </a:solidFill>
                <a:prstDash val="sysDot"/>
                <a:round/>
                <a:headEnd type="oval" w="sm" len="sm"/>
                <a:tailEnd type="stealth" w="med" len="med"/>
              </a:ln>
            </p:spPr>
            <p:txBody>
              <a:bodyPr lIns="0" tIns="0" rIns="0" bIns="0" anchor="ctr">
                <a:spAutoFit/>
              </a:bodyPr>
              <a:lstStyle/>
              <a:p>
                <a:endParaRPr lang="en-US"/>
              </a:p>
            </p:txBody>
          </p:sp>
        </p:grpSp>
        <p:sp>
          <p:nvSpPr>
            <p:cNvPr id="2077" name="Rectangle 80"/>
            <p:cNvSpPr>
              <a:spLocks noChangeArrowheads="1"/>
            </p:cNvSpPr>
            <p:nvPr/>
          </p:nvSpPr>
          <p:spPr bwMode="auto">
            <a:xfrm>
              <a:off x="3888" y="2628"/>
              <a:ext cx="1272" cy="834"/>
            </a:xfrm>
            <a:prstGeom prst="rect">
              <a:avLst/>
            </a:prstGeom>
            <a:solidFill>
              <a:srgbClr val="CCFFCC">
                <a:alpha val="50195"/>
              </a:srgbClr>
            </a:solidFill>
            <a:ln w="25400">
              <a:solidFill>
                <a:schemeClr val="tx1"/>
              </a:solidFill>
              <a:miter lim="800000"/>
              <a:headEnd/>
              <a:tailEnd/>
            </a:ln>
          </p:spPr>
          <p:txBody>
            <a:bodyPr wrap="none" lIns="0" tIns="0" rIns="0" bIns="0" anchor="ctr">
              <a:spAutoFit/>
            </a:bodyPr>
            <a:lstStyle/>
            <a:p>
              <a:endParaRPr lang="ko-KR" altLang="en-US">
                <a:ea typeface="굴림" pitchFamily="34" charset="-127"/>
              </a:endParaRPr>
            </a:p>
          </p:txBody>
        </p:sp>
        <p:grpSp>
          <p:nvGrpSpPr>
            <p:cNvPr id="19" name="Group 81"/>
            <p:cNvGrpSpPr>
              <a:grpSpLocks/>
            </p:cNvGrpSpPr>
            <p:nvPr/>
          </p:nvGrpSpPr>
          <p:grpSpPr bwMode="auto">
            <a:xfrm>
              <a:off x="3900" y="2474"/>
              <a:ext cx="1254" cy="1119"/>
              <a:chOff x="3900" y="2474"/>
              <a:chExt cx="1254" cy="1119"/>
            </a:xfrm>
          </p:grpSpPr>
          <p:sp>
            <p:nvSpPr>
              <p:cNvPr id="2089" name="Text Box 82"/>
              <p:cNvSpPr txBox="1">
                <a:spLocks noChangeArrowheads="1"/>
              </p:cNvSpPr>
              <p:nvPr/>
            </p:nvSpPr>
            <p:spPr bwMode="auto">
              <a:xfrm>
                <a:off x="3906" y="2474"/>
                <a:ext cx="1233" cy="122"/>
              </a:xfrm>
              <a:prstGeom prst="rect">
                <a:avLst/>
              </a:prstGeom>
              <a:noFill/>
              <a:ln w="25400">
                <a:noFill/>
                <a:miter lim="800000"/>
                <a:headEnd/>
                <a:tailEnd/>
              </a:ln>
            </p:spPr>
            <p:txBody>
              <a:bodyPr lIns="0" tIns="0" rIns="0" bIns="0">
                <a:spAutoFit/>
              </a:bodyPr>
              <a:lstStyle/>
              <a:p>
                <a:r>
                  <a:rPr lang="en-US" altLang="ko-KR" sz="1400">
                    <a:solidFill>
                      <a:srgbClr val="3333FF"/>
                    </a:solidFill>
                    <a:latin typeface="Comic Sans MS" pitchFamily="66" charset="0"/>
                    <a:ea typeface="Gungsuh" pitchFamily="18" charset="-127"/>
                  </a:rPr>
                  <a:t>Access Control</a:t>
                </a:r>
              </a:p>
            </p:txBody>
          </p:sp>
          <p:sp>
            <p:nvSpPr>
              <p:cNvPr id="2090" name="Text Box 83"/>
              <p:cNvSpPr txBox="1">
                <a:spLocks noChangeArrowheads="1"/>
              </p:cNvSpPr>
              <p:nvPr/>
            </p:nvSpPr>
            <p:spPr bwMode="auto">
              <a:xfrm>
                <a:off x="3900" y="3488"/>
                <a:ext cx="1254" cy="105"/>
              </a:xfrm>
              <a:prstGeom prst="rect">
                <a:avLst/>
              </a:prstGeom>
              <a:noFill/>
              <a:ln w="25400">
                <a:noFill/>
                <a:miter lim="800000"/>
                <a:headEnd/>
                <a:tailEnd/>
              </a:ln>
            </p:spPr>
            <p:txBody>
              <a:bodyPr lIns="0" tIns="0" rIns="0" bIns="0">
                <a:spAutoFit/>
              </a:bodyPr>
              <a:lstStyle/>
              <a:p>
                <a:r>
                  <a:rPr lang="en-US" altLang="ko-KR" sz="1200">
                    <a:ea typeface="굴림" pitchFamily="34" charset="-127"/>
                  </a:rPr>
                  <a:t>Have you privilege?</a:t>
                </a:r>
              </a:p>
            </p:txBody>
          </p:sp>
        </p:grpSp>
        <p:graphicFrame>
          <p:nvGraphicFramePr>
            <p:cNvPr id="2051" name="Object 3"/>
            <p:cNvGraphicFramePr>
              <a:graphicFrameLocks noChangeAspect="1"/>
            </p:cNvGraphicFramePr>
            <p:nvPr/>
          </p:nvGraphicFramePr>
          <p:xfrm>
            <a:off x="4384" y="2881"/>
            <a:ext cx="228" cy="241"/>
          </p:xfrm>
          <a:graphic>
            <a:graphicData uri="http://schemas.openxmlformats.org/presentationml/2006/ole">
              <mc:AlternateContent xmlns:mc="http://schemas.openxmlformats.org/markup-compatibility/2006">
                <mc:Choice xmlns:v="urn:schemas-microsoft-com:vml" Requires="v">
                  <p:oleObj spid="_x0000_s15383" name="비트맵 이미지" r:id="rId8" imgW="504724" imgH="533575" progId="PBrush">
                    <p:embed/>
                  </p:oleObj>
                </mc:Choice>
                <mc:Fallback>
                  <p:oleObj name="비트맵 이미지" r:id="rId8" imgW="504724" imgH="533575" progId="PBrush">
                    <p:embed/>
                    <p:pic>
                      <p:nvPicPr>
                        <p:cNvPr id="0" name="Object 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84" y="2881"/>
                          <a:ext cx="228"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 name="Group 85"/>
            <p:cNvGrpSpPr>
              <a:grpSpLocks/>
            </p:cNvGrpSpPr>
            <p:nvPr/>
          </p:nvGrpSpPr>
          <p:grpSpPr bwMode="auto">
            <a:xfrm>
              <a:off x="4014" y="2736"/>
              <a:ext cx="888" cy="456"/>
              <a:chOff x="4014" y="2736"/>
              <a:chExt cx="888" cy="456"/>
            </a:xfrm>
          </p:grpSpPr>
          <p:sp>
            <p:nvSpPr>
              <p:cNvPr id="2083" name="Line 86"/>
              <p:cNvSpPr>
                <a:spLocks noChangeShapeType="1"/>
              </p:cNvSpPr>
              <p:nvPr/>
            </p:nvSpPr>
            <p:spPr bwMode="auto">
              <a:xfrm>
                <a:off x="4068" y="2736"/>
                <a:ext cx="246" cy="144"/>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sp>
            <p:nvSpPr>
              <p:cNvPr id="2084" name="Line 87"/>
              <p:cNvSpPr>
                <a:spLocks noChangeShapeType="1"/>
              </p:cNvSpPr>
              <p:nvPr/>
            </p:nvSpPr>
            <p:spPr bwMode="auto">
              <a:xfrm>
                <a:off x="4014" y="2946"/>
                <a:ext cx="306" cy="30"/>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sp>
            <p:nvSpPr>
              <p:cNvPr id="2085" name="Line 88"/>
              <p:cNvSpPr>
                <a:spLocks noChangeShapeType="1"/>
              </p:cNvSpPr>
              <p:nvPr/>
            </p:nvSpPr>
            <p:spPr bwMode="auto">
              <a:xfrm flipV="1">
                <a:off x="4104" y="3090"/>
                <a:ext cx="264" cy="66"/>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sp>
            <p:nvSpPr>
              <p:cNvPr id="2086" name="Line 89"/>
              <p:cNvSpPr>
                <a:spLocks noChangeShapeType="1"/>
              </p:cNvSpPr>
              <p:nvPr/>
            </p:nvSpPr>
            <p:spPr bwMode="auto">
              <a:xfrm flipH="1" flipV="1">
                <a:off x="4662" y="2994"/>
                <a:ext cx="240" cy="18"/>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sp>
            <p:nvSpPr>
              <p:cNvPr id="2087" name="Line 90"/>
              <p:cNvSpPr>
                <a:spLocks noChangeShapeType="1"/>
              </p:cNvSpPr>
              <p:nvPr/>
            </p:nvSpPr>
            <p:spPr bwMode="auto">
              <a:xfrm flipH="1">
                <a:off x="4638" y="2736"/>
                <a:ext cx="210" cy="120"/>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sp>
            <p:nvSpPr>
              <p:cNvPr id="2088" name="Line 91"/>
              <p:cNvSpPr>
                <a:spLocks noChangeShapeType="1"/>
              </p:cNvSpPr>
              <p:nvPr/>
            </p:nvSpPr>
            <p:spPr bwMode="auto">
              <a:xfrm flipH="1" flipV="1">
                <a:off x="4638" y="3084"/>
                <a:ext cx="240" cy="108"/>
              </a:xfrm>
              <a:prstGeom prst="line">
                <a:avLst/>
              </a:prstGeom>
              <a:noFill/>
              <a:ln w="22225">
                <a:solidFill>
                  <a:srgbClr val="3333FF"/>
                </a:solidFill>
                <a:round/>
                <a:headEnd type="oval" w="sm" len="sm"/>
                <a:tailEnd type="stealth" w="med" len="med"/>
              </a:ln>
            </p:spPr>
            <p:txBody>
              <a:bodyPr lIns="0" tIns="0" rIns="0" bIns="0" anchor="ctr">
                <a:spAutoFit/>
              </a:bodyPr>
              <a:lstStyle/>
              <a:p>
                <a:endParaRPr lang="en-US"/>
              </a:p>
            </p:txBody>
          </p:sp>
        </p:grpSp>
        <p:grpSp>
          <p:nvGrpSpPr>
            <p:cNvPr id="21" name="Group 92"/>
            <p:cNvGrpSpPr>
              <a:grpSpLocks/>
            </p:cNvGrpSpPr>
            <p:nvPr/>
          </p:nvGrpSpPr>
          <p:grpSpPr bwMode="auto">
            <a:xfrm>
              <a:off x="3984" y="2676"/>
              <a:ext cx="1074" cy="720"/>
              <a:chOff x="3984" y="2676"/>
              <a:chExt cx="1074" cy="720"/>
            </a:xfrm>
          </p:grpSpPr>
          <p:sp>
            <p:nvSpPr>
              <p:cNvPr id="2081" name="Text Box 93"/>
              <p:cNvSpPr txBox="1">
                <a:spLocks noChangeArrowheads="1"/>
              </p:cNvSpPr>
              <p:nvPr/>
            </p:nvSpPr>
            <p:spPr bwMode="auto">
              <a:xfrm>
                <a:off x="3984" y="3291"/>
                <a:ext cx="1074" cy="105"/>
              </a:xfrm>
              <a:prstGeom prst="rect">
                <a:avLst/>
              </a:prstGeom>
              <a:noFill/>
              <a:ln w="25400">
                <a:noFill/>
                <a:miter lim="800000"/>
                <a:headEnd/>
                <a:tailEnd/>
              </a:ln>
            </p:spPr>
            <p:txBody>
              <a:bodyPr lIns="0" tIns="0" rIns="0" bIns="0">
                <a:spAutoFit/>
              </a:bodyPr>
              <a:lstStyle/>
              <a:p>
                <a:r>
                  <a:rPr lang="en-US" altLang="ko-KR" sz="1200">
                    <a:ea typeface="굴림" pitchFamily="34" charset="-127"/>
                  </a:rPr>
                  <a:t>Unauthorized  access</a:t>
                </a:r>
              </a:p>
            </p:txBody>
          </p:sp>
          <p:sp>
            <p:nvSpPr>
              <p:cNvPr id="2082" name="Line 94"/>
              <p:cNvSpPr>
                <a:spLocks noChangeShapeType="1"/>
              </p:cNvSpPr>
              <p:nvPr/>
            </p:nvSpPr>
            <p:spPr bwMode="auto">
              <a:xfrm flipH="1">
                <a:off x="4500" y="2676"/>
                <a:ext cx="6" cy="180"/>
              </a:xfrm>
              <a:prstGeom prst="line">
                <a:avLst/>
              </a:prstGeom>
              <a:noFill/>
              <a:ln w="22225">
                <a:solidFill>
                  <a:srgbClr val="FF0000"/>
                </a:solidFill>
                <a:round/>
                <a:headEnd type="oval" w="sm" len="sm"/>
                <a:tailEnd type="stealth" w="med" len="med"/>
              </a:ln>
            </p:spPr>
            <p:txBody>
              <a:bodyPr lIns="0" tIns="0" rIns="0" bIns="0" anchor="ctr">
                <a:spAutoFit/>
              </a:bodyPr>
              <a:lstStyle/>
              <a:p>
                <a:endParaRPr lang="en-US"/>
              </a:p>
            </p:txBody>
          </p:sp>
        </p:grpSp>
      </p:grpSp>
      <p:sp>
        <p:nvSpPr>
          <p:cNvPr id="95" name="Slide Number Placeholder 94"/>
          <p:cNvSpPr>
            <a:spLocks noGrp="1"/>
          </p:cNvSpPr>
          <p:nvPr>
            <p:ph type="sldNum" sz="quarter" idx="12"/>
          </p:nvPr>
        </p:nvSpPr>
        <p:spPr/>
        <p:txBody>
          <a:bodyPr/>
          <a:lstStyle/>
          <a:p>
            <a:fld id="{0724E449-1AD4-41E2-8CAC-E253F95E61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400" b="1" dirty="0"/>
              <a:t>The AES Cipher - </a:t>
            </a:r>
            <a:r>
              <a:rPr lang="en-AU" sz="4400" b="1" dirty="0" err="1"/>
              <a:t>Rijndael</a:t>
            </a:r>
            <a:r>
              <a:rPr lang="en-AU" sz="4400" b="1" dirty="0"/>
              <a:t> </a:t>
            </a:r>
          </a:p>
        </p:txBody>
      </p:sp>
      <p:sp>
        <p:nvSpPr>
          <p:cNvPr id="7170" name="Text Box 2"/>
          <p:cNvSpPr txBox="1">
            <a:spLocks noChangeArrowheads="1"/>
          </p:cNvSpPr>
          <p:nvPr/>
        </p:nvSpPr>
        <p:spPr bwMode="auto">
          <a:xfrm>
            <a:off x="304800" y="1447800"/>
            <a:ext cx="8534400" cy="4953000"/>
          </a:xfrm>
          <a:prstGeom prst="rect">
            <a:avLst/>
          </a:prstGeom>
          <a:noFill/>
          <a:ln w="9525" cap="flat">
            <a:noFill/>
            <a:round/>
            <a:headEnd/>
            <a:tailEnd/>
          </a:ln>
          <a:effectLst/>
        </p:spPr>
        <p:txBody>
          <a:bodyPr/>
          <a:lstStyle/>
          <a:p>
            <a:pPr marL="339725" indent="-339725" algn="just">
              <a:lnSpc>
                <a:spcPct val="90000"/>
              </a:lnSpc>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600" dirty="0"/>
              <a:t>designed by </a:t>
            </a:r>
            <a:r>
              <a:rPr lang="en-AU" sz="3600" dirty="0" err="1"/>
              <a:t>Rijmen-Daemen</a:t>
            </a:r>
            <a:r>
              <a:rPr lang="en-AU" sz="3600" dirty="0"/>
              <a:t> in Belgium </a:t>
            </a:r>
          </a:p>
          <a:p>
            <a:pPr marL="339725" indent="-339725" algn="just">
              <a:lnSpc>
                <a:spcPct val="90000"/>
              </a:lnSpc>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600" dirty="0"/>
              <a:t>has 128/192/256 bit keys, 128 bit data </a:t>
            </a:r>
          </a:p>
          <a:p>
            <a:pPr marL="339725" indent="-339725" algn="just">
              <a:lnSpc>
                <a:spcPct val="90000"/>
              </a:lnSpc>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600" dirty="0"/>
              <a:t>an </a:t>
            </a:r>
            <a:r>
              <a:rPr lang="en-AU" sz="3600" b="1" dirty="0"/>
              <a:t>iterative</a:t>
            </a:r>
            <a:r>
              <a:rPr lang="en-AU" sz="3600" dirty="0"/>
              <a:t> rather than </a:t>
            </a:r>
            <a:r>
              <a:rPr lang="en-AU" sz="3600" b="1" dirty="0" err="1"/>
              <a:t>Feistel</a:t>
            </a:r>
            <a:r>
              <a:rPr lang="en-AU" sz="3600" dirty="0"/>
              <a:t> cipher</a:t>
            </a:r>
          </a:p>
          <a:p>
            <a:pPr marL="739775" lvl="1" indent="-282575" algn="just">
              <a:lnSpc>
                <a:spcPct val="90000"/>
              </a:lnSpc>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processes </a:t>
            </a:r>
            <a:r>
              <a:rPr lang="en-AU" sz="2400" dirty="0"/>
              <a:t>data as block of 4 columns of 4 bytes</a:t>
            </a:r>
          </a:p>
          <a:p>
            <a:pPr marL="739775" lvl="1" indent="-282575" algn="just">
              <a:lnSpc>
                <a:spcPct val="90000"/>
              </a:lnSpc>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operates on entire data block in every round</a:t>
            </a:r>
          </a:p>
          <a:p>
            <a:pPr marL="339725" indent="-339725" algn="just">
              <a:lnSpc>
                <a:spcPct val="90000"/>
              </a:lnSpc>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600" dirty="0"/>
              <a:t>designed to have:</a:t>
            </a:r>
          </a:p>
          <a:p>
            <a:pPr marL="739775" lvl="1" indent="-282575" algn="just">
              <a:lnSpc>
                <a:spcPct val="90000"/>
              </a:lnSpc>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resistance against known attacks</a:t>
            </a:r>
          </a:p>
          <a:p>
            <a:pPr marL="739775" lvl="1" indent="-282575" algn="just">
              <a:lnSpc>
                <a:spcPct val="90000"/>
              </a:lnSpc>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speed and code compactness on many CPUs</a:t>
            </a:r>
          </a:p>
          <a:p>
            <a:pPr marL="739775" lvl="1" indent="-282575" algn="just">
              <a:lnSpc>
                <a:spcPct val="90000"/>
              </a:lnSpc>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design simplicity</a:t>
            </a:r>
          </a:p>
          <a:p>
            <a:pPr marL="341313" indent="-339725" algn="just">
              <a:lnSpc>
                <a:spcPct val="90000"/>
              </a:lnSpc>
              <a:spcBef>
                <a:spcPts val="600"/>
              </a:spcBef>
              <a:buClr>
                <a:schemeClr val="tx1"/>
              </a:buClr>
              <a:buSzPct val="8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4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50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228600" y="990600"/>
            <a:ext cx="2819400" cy="4648200"/>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AES Encryption Process</a:t>
            </a:r>
          </a:p>
        </p:txBody>
      </p:sp>
      <p:pic>
        <p:nvPicPr>
          <p:cNvPr id="8194" name="Picture 2"/>
          <p:cNvPicPr>
            <a:picLocks noChangeAspect="1" noChangeArrowheads="1"/>
          </p:cNvPicPr>
          <p:nvPr/>
        </p:nvPicPr>
        <p:blipFill>
          <a:blip r:embed="rId3" cstate="print"/>
          <a:srcRect/>
          <a:stretch>
            <a:fillRect/>
          </a:stretch>
        </p:blipFill>
        <p:spPr bwMode="auto">
          <a:xfrm>
            <a:off x="3200400" y="228600"/>
            <a:ext cx="5272088" cy="6356350"/>
          </a:xfrm>
          <a:prstGeom prst="rect">
            <a:avLst/>
          </a:prstGeom>
          <a:noFill/>
          <a:ln w="9525" cap="flat">
            <a:noFill/>
            <a:round/>
            <a:headEnd/>
            <a:tailEnd/>
          </a:ln>
          <a:effectLst/>
        </p:spPr>
      </p:pic>
      <p:sp>
        <p:nvSpPr>
          <p:cNvPr id="4" name="Slide Number Placeholder 3"/>
          <p:cNvSpPr>
            <a:spLocks noGrp="1"/>
          </p:cNvSpPr>
          <p:nvPr>
            <p:ph type="sldNum" sz="quarter" idx="12"/>
          </p:nvPr>
        </p:nvSpPr>
        <p:spPr/>
        <p:txBody>
          <a:bodyPr/>
          <a:lstStyle/>
          <a:p>
            <a:fld id="{0724E449-1AD4-41E2-8CAC-E253F95E612B}" type="slidenum">
              <a:rPr lang="en-US" smtClean="0"/>
              <a:pPr/>
              <a:t>51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AES Structure</a:t>
            </a:r>
          </a:p>
        </p:txBody>
      </p:sp>
      <p:sp>
        <p:nvSpPr>
          <p:cNvPr id="9218" name="Text Box 2"/>
          <p:cNvSpPr txBox="1">
            <a:spLocks noChangeArrowheads="1"/>
          </p:cNvSpPr>
          <p:nvPr/>
        </p:nvSpPr>
        <p:spPr bwMode="auto">
          <a:xfrm>
            <a:off x="457200" y="1371600"/>
            <a:ext cx="8229600" cy="5257800"/>
          </a:xfrm>
          <a:prstGeom prst="rect">
            <a:avLst/>
          </a:prstGeom>
          <a:noFill/>
          <a:ln w="9525" cap="flat">
            <a:noFill/>
            <a:round/>
            <a:headEnd/>
            <a:tailEnd/>
          </a:ln>
          <a:effectLst/>
        </p:spPr>
        <p:txBody>
          <a:bodyPr/>
          <a:lstStyle/>
          <a:p>
            <a:pPr marL="339725" indent="-339725">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data block of </a:t>
            </a:r>
            <a:r>
              <a:rPr lang="en-AU" sz="2800" dirty="0"/>
              <a:t>4 columns of 4 bytes is state</a:t>
            </a:r>
          </a:p>
          <a:p>
            <a:pPr marL="339725" indent="-339725">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key is expanded to array of words</a:t>
            </a:r>
          </a:p>
          <a:p>
            <a:pPr marL="339725" indent="-339725">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has 9/11/13 rounds in which state undergoes: </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a:t>byte substitution (1 S-box used on every byte) </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a:t>shift rows (permute bytes between groups/columns) </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a:t>mix columns (subs using matrix multiply of groups) </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a:t>add round key (XOR state with key material)</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dirty="0"/>
              <a:t>view as alternating XOR key &amp; scramble data bytes</a:t>
            </a:r>
          </a:p>
          <a:p>
            <a:pPr marL="339725" indent="-339725">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initial XOR key material &amp; incomplete last round</a:t>
            </a:r>
          </a:p>
          <a:p>
            <a:pPr marL="339725" indent="-339725">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with fast XOR &amp; table lookup implementation</a:t>
            </a:r>
          </a:p>
        </p:txBody>
      </p:sp>
      <p:sp>
        <p:nvSpPr>
          <p:cNvPr id="4" name="Slide Number Placeholder 3"/>
          <p:cNvSpPr>
            <a:spLocks noGrp="1"/>
          </p:cNvSpPr>
          <p:nvPr>
            <p:ph type="sldNum" sz="quarter" idx="12"/>
          </p:nvPr>
        </p:nvSpPr>
        <p:spPr/>
        <p:txBody>
          <a:bodyPr/>
          <a:lstStyle/>
          <a:p>
            <a:fld id="{0724E449-1AD4-41E2-8CAC-E253F95E612B}" type="slidenum">
              <a:rPr lang="en-US" smtClean="0"/>
              <a:pPr/>
              <a:t>52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AES Structure</a:t>
            </a:r>
          </a:p>
        </p:txBody>
      </p:sp>
      <p:pic>
        <p:nvPicPr>
          <p:cNvPr id="10242" name="Picture 2"/>
          <p:cNvPicPr>
            <a:picLocks noChangeAspect="1" noChangeArrowheads="1"/>
          </p:cNvPicPr>
          <p:nvPr/>
        </p:nvPicPr>
        <p:blipFill>
          <a:blip r:embed="rId3" cstate="print"/>
          <a:srcRect/>
          <a:stretch>
            <a:fillRect/>
          </a:stretch>
        </p:blipFill>
        <p:spPr bwMode="auto">
          <a:xfrm>
            <a:off x="1752600" y="1295400"/>
            <a:ext cx="5562600" cy="5265738"/>
          </a:xfrm>
          <a:prstGeom prst="rect">
            <a:avLst/>
          </a:prstGeom>
          <a:noFill/>
          <a:ln w="9525" cap="flat">
            <a:noFill/>
            <a:round/>
            <a:headEnd/>
            <a:tailEnd/>
          </a:ln>
          <a:effectLst/>
        </p:spPr>
      </p:pic>
      <p:sp>
        <p:nvSpPr>
          <p:cNvPr id="4" name="Slide Number Placeholder 3"/>
          <p:cNvSpPr>
            <a:spLocks noGrp="1"/>
          </p:cNvSpPr>
          <p:nvPr>
            <p:ph type="sldNum" sz="quarter" idx="12"/>
          </p:nvPr>
        </p:nvSpPr>
        <p:spPr/>
        <p:txBody>
          <a:bodyPr/>
          <a:lstStyle/>
          <a:p>
            <a:fld id="{0724E449-1AD4-41E2-8CAC-E253F95E612B}" type="slidenum">
              <a:rPr lang="en-US" smtClean="0"/>
              <a:pPr/>
              <a:t>53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Text Box 2"/>
          <p:cNvSpPr txBox="1">
            <a:spLocks noChangeArrowheads="1"/>
          </p:cNvSpPr>
          <p:nvPr/>
        </p:nvSpPr>
        <p:spPr bwMode="auto">
          <a:xfrm>
            <a:off x="457200" y="1981200"/>
            <a:ext cx="7391400" cy="584775"/>
          </a:xfrm>
          <a:prstGeom prst="rect">
            <a:avLst/>
          </a:prstGeom>
          <a:noFill/>
          <a:ln w="9525">
            <a:noFill/>
            <a:miter lim="800000"/>
            <a:headEnd/>
            <a:tailEnd/>
          </a:ln>
          <a:effectLst/>
        </p:spPr>
        <p:txBody>
          <a:bodyPr wrap="square">
            <a:spAutoFit/>
          </a:bodyPr>
          <a:lstStyle/>
          <a:p>
            <a:r>
              <a:rPr lang="en-US" sz="3200" b="1" dirty="0" smtClean="0">
                <a:latin typeface="+mj-lt"/>
              </a:rPr>
              <a:t>Table: </a:t>
            </a:r>
            <a:r>
              <a:rPr lang="en-US" sz="3200" b="1" dirty="0">
                <a:latin typeface="+mj-lt"/>
              </a:rPr>
              <a:t>AES configuration</a:t>
            </a:r>
          </a:p>
        </p:txBody>
      </p:sp>
      <p:pic>
        <p:nvPicPr>
          <p:cNvPr id="908292" name="Picture 4"/>
          <p:cNvPicPr>
            <a:picLocks noChangeAspect="1" noChangeArrowheads="1"/>
          </p:cNvPicPr>
          <p:nvPr/>
        </p:nvPicPr>
        <p:blipFill>
          <a:blip r:embed="rId3" cstate="print"/>
          <a:srcRect/>
          <a:stretch>
            <a:fillRect/>
          </a:stretch>
        </p:blipFill>
        <p:spPr bwMode="auto">
          <a:xfrm>
            <a:off x="242888" y="2441574"/>
            <a:ext cx="8520112" cy="25114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724E449-1AD4-41E2-8CAC-E253F95E612B}"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8" name="Text Box 4"/>
          <p:cNvSpPr txBox="1">
            <a:spLocks noChangeArrowheads="1"/>
          </p:cNvSpPr>
          <p:nvPr/>
        </p:nvSpPr>
        <p:spPr bwMode="auto">
          <a:xfrm>
            <a:off x="304800" y="762000"/>
            <a:ext cx="8153400" cy="584775"/>
          </a:xfrm>
          <a:prstGeom prst="rect">
            <a:avLst/>
          </a:prstGeom>
          <a:noFill/>
          <a:ln w="9525">
            <a:noFill/>
            <a:miter lim="800000"/>
            <a:headEnd/>
            <a:tailEnd/>
          </a:ln>
          <a:effectLst/>
        </p:spPr>
        <p:txBody>
          <a:bodyPr wrap="square">
            <a:spAutoFit/>
          </a:bodyPr>
          <a:lstStyle/>
          <a:p>
            <a:r>
              <a:rPr lang="en-US" sz="3200" b="1" dirty="0">
                <a:latin typeface="+mj-lt"/>
              </a:rPr>
              <a:t>Figure </a:t>
            </a:r>
            <a:r>
              <a:rPr lang="en-US" sz="3200" b="1" dirty="0" smtClean="0">
                <a:latin typeface="+mj-lt"/>
              </a:rPr>
              <a:t>:  Advance Encryption Standard</a:t>
            </a:r>
            <a:endParaRPr lang="en-US" sz="3200" b="1" dirty="0">
              <a:latin typeface="+mj-lt"/>
            </a:endParaRPr>
          </a:p>
        </p:txBody>
      </p:sp>
      <p:pic>
        <p:nvPicPr>
          <p:cNvPr id="876550" name="Picture 6"/>
          <p:cNvPicPr>
            <a:picLocks noChangeAspect="1" noChangeArrowheads="1"/>
          </p:cNvPicPr>
          <p:nvPr/>
        </p:nvPicPr>
        <p:blipFill>
          <a:blip r:embed="rId3" cstate="print"/>
          <a:srcRect/>
          <a:stretch>
            <a:fillRect/>
          </a:stretch>
        </p:blipFill>
        <p:spPr bwMode="auto">
          <a:xfrm>
            <a:off x="2362200" y="1752600"/>
            <a:ext cx="4606925" cy="41529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0724E449-1AD4-41E2-8CAC-E253F95E612B}"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44562"/>
          </a:xfrm>
        </p:spPr>
        <p:txBody>
          <a:bodyPr/>
          <a:lstStyle/>
          <a:p>
            <a:r>
              <a:rPr lang="en-US" dirty="0" smtClean="0"/>
              <a:t>AES </a:t>
            </a:r>
            <a:endParaRPr lang="en-US" dirty="0"/>
          </a:p>
        </p:txBody>
      </p:sp>
      <p:sp>
        <p:nvSpPr>
          <p:cNvPr id="4" name="Content Placeholder 3"/>
          <p:cNvSpPr>
            <a:spLocks noGrp="1"/>
          </p:cNvSpPr>
          <p:nvPr>
            <p:ph idx="1"/>
          </p:nvPr>
        </p:nvSpPr>
        <p:spPr>
          <a:xfrm>
            <a:off x="457200" y="1219200"/>
            <a:ext cx="8229600" cy="5029200"/>
          </a:xfrm>
        </p:spPr>
        <p:txBody>
          <a:bodyPr>
            <a:noAutofit/>
          </a:bodyPr>
          <a:lstStyle/>
          <a:p>
            <a:pPr algn="just">
              <a:buFont typeface="Wingdings" pitchFamily="2" charset="2"/>
              <a:buChar char="Ø"/>
            </a:pPr>
            <a:r>
              <a:rPr lang="en-US" sz="2800" dirty="0" smtClean="0"/>
              <a:t>10-round, 128-bit key configuration. The structure and operation of the other configurations are similar. </a:t>
            </a:r>
          </a:p>
          <a:p>
            <a:pPr algn="just">
              <a:buNone/>
            </a:pPr>
            <a:r>
              <a:rPr lang="en-US" sz="2800" dirty="0" smtClean="0"/>
              <a:t>The difference lies in the key generation.</a:t>
            </a:r>
          </a:p>
          <a:p>
            <a:pPr algn="just">
              <a:buFont typeface="Wingdings" pitchFamily="2" charset="2"/>
              <a:buChar char="Ø"/>
            </a:pPr>
            <a:r>
              <a:rPr lang="en-US" sz="2800" dirty="0" smtClean="0"/>
              <a:t>The general structure is shown in Figure . </a:t>
            </a:r>
          </a:p>
          <a:p>
            <a:pPr algn="just">
              <a:buFont typeface="Wingdings" pitchFamily="2" charset="2"/>
              <a:buChar char="Ø"/>
            </a:pPr>
            <a:r>
              <a:rPr lang="en-US" sz="2800" dirty="0" smtClean="0"/>
              <a:t>There is an initial XOR operation followed by 10 round ciphers. The last round is slightly different from the preceding rounds; it is missing one operation.</a:t>
            </a:r>
          </a:p>
          <a:p>
            <a:pPr algn="just">
              <a:buFont typeface="Wingdings" pitchFamily="2" charset="2"/>
              <a:buChar char="Ø"/>
            </a:pPr>
            <a:r>
              <a:rPr lang="en-US" sz="2800" dirty="0" smtClean="0"/>
              <a:t>Although the 10 iteration blocks are almost identical, each uses a different key derived from the original key.</a:t>
            </a:r>
            <a:endParaRPr lang="en-US" sz="2800" dirty="0"/>
          </a:p>
        </p:txBody>
      </p:sp>
      <p:sp>
        <p:nvSpPr>
          <p:cNvPr id="2" name="Slide Number Placeholder 1"/>
          <p:cNvSpPr>
            <a:spLocks noGrp="1"/>
          </p:cNvSpPr>
          <p:nvPr>
            <p:ph type="sldNum" sz="quarter" idx="12"/>
          </p:nvPr>
        </p:nvSpPr>
        <p:spPr/>
        <p:txBody>
          <a:bodyPr/>
          <a:lstStyle/>
          <a:p>
            <a:fld id="{0724E449-1AD4-41E2-8CAC-E253F95E61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2" name="Text Box 4"/>
          <p:cNvSpPr txBox="1">
            <a:spLocks noChangeArrowheads="1"/>
          </p:cNvSpPr>
          <p:nvPr/>
        </p:nvSpPr>
        <p:spPr bwMode="auto">
          <a:xfrm>
            <a:off x="304800" y="762000"/>
            <a:ext cx="7620000" cy="584775"/>
          </a:xfrm>
          <a:prstGeom prst="rect">
            <a:avLst/>
          </a:prstGeom>
          <a:noFill/>
          <a:ln w="9525">
            <a:noFill/>
            <a:miter lim="800000"/>
            <a:headEnd/>
            <a:tailEnd/>
          </a:ln>
          <a:effectLst/>
        </p:spPr>
        <p:txBody>
          <a:bodyPr wrap="square">
            <a:spAutoFit/>
          </a:bodyPr>
          <a:lstStyle/>
          <a:p>
            <a:r>
              <a:rPr lang="en-US" sz="3200" b="1" dirty="0">
                <a:latin typeface="+mj-lt"/>
              </a:rPr>
              <a:t>Figure </a:t>
            </a:r>
            <a:r>
              <a:rPr lang="en-US" sz="3200" b="1" dirty="0" smtClean="0">
                <a:latin typeface="+mj-lt"/>
              </a:rPr>
              <a:t>:  </a:t>
            </a:r>
            <a:r>
              <a:rPr lang="en-US" sz="3200" b="1" dirty="0">
                <a:latin typeface="+mj-lt"/>
              </a:rPr>
              <a:t>Structure of each round</a:t>
            </a:r>
          </a:p>
        </p:txBody>
      </p:sp>
      <p:pic>
        <p:nvPicPr>
          <p:cNvPr id="877574" name="Picture 6"/>
          <p:cNvPicPr>
            <a:picLocks noChangeAspect="1" noChangeArrowheads="1"/>
          </p:cNvPicPr>
          <p:nvPr/>
        </p:nvPicPr>
        <p:blipFill>
          <a:blip r:embed="rId3" cstate="print"/>
          <a:srcRect/>
          <a:stretch>
            <a:fillRect/>
          </a:stretch>
        </p:blipFill>
        <p:spPr bwMode="auto">
          <a:xfrm>
            <a:off x="2854325" y="1836738"/>
            <a:ext cx="3775075" cy="4106862"/>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0724E449-1AD4-41E2-8CAC-E253F95E612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Structure of Each Round</a:t>
            </a:r>
            <a:endParaRPr lang="en-US" b="1" dirty="0"/>
          </a:p>
        </p:txBody>
      </p:sp>
      <p:sp>
        <p:nvSpPr>
          <p:cNvPr id="4" name="Content Placeholder 3"/>
          <p:cNvSpPr>
            <a:spLocks noGrp="1"/>
          </p:cNvSpPr>
          <p:nvPr>
            <p:ph idx="1"/>
          </p:nvPr>
        </p:nvSpPr>
        <p:spPr>
          <a:xfrm>
            <a:off x="381000" y="1447800"/>
            <a:ext cx="8610600" cy="4678363"/>
          </a:xfrm>
        </p:spPr>
        <p:txBody>
          <a:bodyPr/>
          <a:lstStyle/>
          <a:p>
            <a:pPr algn="just">
              <a:buFont typeface="Wingdings" pitchFamily="2" charset="2"/>
              <a:buChar char="Ø"/>
            </a:pPr>
            <a:r>
              <a:rPr lang="en-US" dirty="0" smtClean="0"/>
              <a:t>Each round of AES, except for the last, is a cipher with four operations that are invertible. </a:t>
            </a:r>
          </a:p>
          <a:p>
            <a:pPr algn="just">
              <a:buFont typeface="Wingdings" pitchFamily="2" charset="2"/>
              <a:buChar char="Ø"/>
            </a:pPr>
            <a:r>
              <a:rPr lang="en-US" dirty="0" smtClean="0"/>
              <a:t>The last round has only three operations. Figure  is a flowchart that shows the  operations in each round.</a:t>
            </a:r>
          </a:p>
          <a:p>
            <a:pPr algn="just">
              <a:buFont typeface="Wingdings" pitchFamily="2" charset="2"/>
              <a:buChar char="Ø"/>
            </a:pPr>
            <a:r>
              <a:rPr lang="en-US" dirty="0" smtClean="0"/>
              <a:t> Each of the four operations used in each round uses a complex cipher</a:t>
            </a:r>
            <a:endParaRPr lang="en-US" dirty="0"/>
          </a:p>
        </p:txBody>
      </p:sp>
      <p:sp>
        <p:nvSpPr>
          <p:cNvPr id="2" name="Slide Number Placeholder 1"/>
          <p:cNvSpPr>
            <a:spLocks noGrp="1"/>
          </p:cNvSpPr>
          <p:nvPr>
            <p:ph type="sldNum" sz="quarter" idx="12"/>
          </p:nvPr>
        </p:nvSpPr>
        <p:spPr/>
        <p:txBody>
          <a:bodyPr/>
          <a:lstStyle/>
          <a:p>
            <a:fld id="{0724E449-1AD4-41E2-8CAC-E253F95E61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Some Comments on AES</a:t>
            </a:r>
          </a:p>
        </p:txBody>
      </p:sp>
      <p:sp>
        <p:nvSpPr>
          <p:cNvPr id="11266" name="Text Box 2"/>
          <p:cNvSpPr txBox="1">
            <a:spLocks noChangeArrowheads="1"/>
          </p:cNvSpPr>
          <p:nvPr/>
        </p:nvSpPr>
        <p:spPr bwMode="auto">
          <a:xfrm>
            <a:off x="457200" y="1447800"/>
            <a:ext cx="8382000" cy="5181600"/>
          </a:xfrm>
          <a:prstGeom prst="rect">
            <a:avLst/>
          </a:prstGeom>
          <a:noFill/>
          <a:ln w="9525" cap="flat">
            <a:noFill/>
            <a:round/>
            <a:headEnd/>
            <a:tailEnd/>
          </a:ln>
          <a:effectLst/>
        </p:spPr>
        <p:txBody>
          <a:bodyPr/>
          <a:lstStyle/>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AU" sz="2800" dirty="0"/>
              <a:t>an </a:t>
            </a:r>
            <a:r>
              <a:rPr lang="en-AU" sz="2800" b="1" dirty="0"/>
              <a:t>iterative</a:t>
            </a:r>
            <a:r>
              <a:rPr lang="en-AU" sz="2800" dirty="0"/>
              <a:t> rather than </a:t>
            </a:r>
            <a:r>
              <a:rPr lang="en-AU" sz="2800" b="1" dirty="0" err="1"/>
              <a:t>Feistel</a:t>
            </a:r>
            <a:r>
              <a:rPr lang="en-AU" sz="2800" dirty="0"/>
              <a:t> cipher</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AU" sz="2800" dirty="0"/>
              <a:t>key expanded into array of 32-bit words</a:t>
            </a:r>
          </a:p>
          <a:p>
            <a:pPr marL="968375" lvl="1" indent="-511175">
              <a:lnSpc>
                <a:spcPct val="90000"/>
              </a:lnSpc>
              <a:spcBef>
                <a:spcPts val="600"/>
              </a:spcBef>
              <a:buClr>
                <a:schemeClr val="tx1"/>
              </a:buClr>
              <a:buSzPct val="5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AU" dirty="0"/>
              <a:t>four words form round key in each round</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AU" sz="2800" dirty="0"/>
              <a:t>4 different stages are used as shown</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AU" sz="2800" dirty="0"/>
              <a:t>has a simple structure</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AU" sz="2800" dirty="0"/>
              <a:t>only </a:t>
            </a:r>
            <a:r>
              <a:rPr lang="en-US" sz="2800" dirty="0" err="1"/>
              <a:t>AddRoundKey</a:t>
            </a:r>
            <a:r>
              <a:rPr lang="en-US" sz="2800" dirty="0"/>
              <a:t> uses key</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US" sz="2800" dirty="0" err="1"/>
              <a:t>AddRoundKey</a:t>
            </a:r>
            <a:r>
              <a:rPr lang="en-US" sz="2800" dirty="0"/>
              <a:t> a form of </a:t>
            </a:r>
            <a:r>
              <a:rPr lang="en-US" sz="2800" dirty="0" err="1"/>
              <a:t>Vernam</a:t>
            </a:r>
            <a:r>
              <a:rPr lang="en-US" sz="2800" dirty="0"/>
              <a:t> cipher</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US" sz="2800" dirty="0"/>
              <a:t>each stage is easily reversible</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US" sz="2800" dirty="0"/>
              <a:t>decryption uses keys in reverse order</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US" sz="2800" dirty="0"/>
              <a:t>decryption does recover plaintext</a:t>
            </a:r>
          </a:p>
          <a:p>
            <a:pPr marL="511175" indent="-511175">
              <a:lnSpc>
                <a:spcPct val="90000"/>
              </a:lnSpc>
              <a:spcBef>
                <a:spcPts val="700"/>
              </a:spcBef>
              <a:buClr>
                <a:schemeClr val="tx1"/>
              </a:buClr>
              <a:buSzPct val="80000"/>
              <a:buFont typeface="Times New Roman" pitchFamily="16" charset="0"/>
              <a:buAutoNum type="arabicPeriod"/>
              <a:tabLst>
                <a:tab pos="511175" algn="l"/>
                <a:tab pos="968375" algn="l"/>
                <a:tab pos="1425575" algn="l"/>
                <a:tab pos="1882775" algn="l"/>
                <a:tab pos="2339975" algn="l"/>
                <a:tab pos="2797175" algn="l"/>
                <a:tab pos="3254375" algn="l"/>
                <a:tab pos="3711575" algn="l"/>
                <a:tab pos="4168775" algn="l"/>
                <a:tab pos="4625975" algn="l"/>
                <a:tab pos="5083175" algn="l"/>
                <a:tab pos="5540375" algn="l"/>
                <a:tab pos="5997575" algn="l"/>
                <a:tab pos="6454775" algn="l"/>
                <a:tab pos="6911975" algn="l"/>
                <a:tab pos="7369175" algn="l"/>
                <a:tab pos="7826375" algn="l"/>
                <a:tab pos="8283575" algn="l"/>
                <a:tab pos="8740775" algn="l"/>
                <a:tab pos="9197975" algn="l"/>
                <a:tab pos="9655175" algn="l"/>
              </a:tabLst>
            </a:pPr>
            <a:r>
              <a:rPr lang="en-AU" sz="2800" dirty="0"/>
              <a:t>final round has only 3 stages</a:t>
            </a:r>
          </a:p>
        </p:txBody>
      </p:sp>
      <p:sp>
        <p:nvSpPr>
          <p:cNvPr id="4" name="Slide Number Placeholder 3"/>
          <p:cNvSpPr>
            <a:spLocks noGrp="1"/>
          </p:cNvSpPr>
          <p:nvPr>
            <p:ph type="sldNum" sz="quarter" idx="12"/>
          </p:nvPr>
        </p:nvSpPr>
        <p:spPr/>
        <p:txBody>
          <a:bodyPr/>
          <a:lstStyle/>
          <a:p>
            <a:fld id="{0724E449-1AD4-41E2-8CAC-E253F95E612B}" type="slidenum">
              <a:rPr lang="en-US" smtClean="0"/>
              <a:pPr/>
              <a:t>59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1E0820B-050D-41E1-BB39-4F7900597C2B}" type="slidenum">
              <a:rPr lang="en-US"/>
              <a:pPr>
                <a:defRPr/>
              </a:pPr>
              <a:t>6</a:t>
            </a:fld>
            <a:endParaRPr lang="en-US" dirty="0"/>
          </a:p>
        </p:txBody>
      </p:sp>
      <p:sp>
        <p:nvSpPr>
          <p:cNvPr id="1228802" name="Rectangle 2"/>
          <p:cNvSpPr>
            <a:spLocks noGrp="1" noChangeArrowheads="1"/>
          </p:cNvSpPr>
          <p:nvPr>
            <p:ph type="title"/>
          </p:nvPr>
        </p:nvSpPr>
        <p:spPr>
          <a:xfrm>
            <a:off x="533400" y="533400"/>
            <a:ext cx="8153400" cy="563563"/>
          </a:xfrm>
        </p:spPr>
        <p:txBody>
          <a:bodyPr>
            <a:normAutofit fontScale="90000"/>
          </a:bodyPr>
          <a:lstStyle/>
          <a:p>
            <a:pPr eaLnBrk="1" hangingPunct="1">
              <a:defRPr/>
            </a:pPr>
            <a:r>
              <a:rPr lang="en-US" dirty="0" smtClean="0"/>
              <a:t>Why Cryptography?</a:t>
            </a:r>
            <a:endParaRPr lang="en-US" sz="4000" dirty="0" smtClean="0"/>
          </a:p>
        </p:txBody>
      </p:sp>
      <p:sp>
        <p:nvSpPr>
          <p:cNvPr id="1228803" name="Rectangle 3"/>
          <p:cNvSpPr>
            <a:spLocks noGrp="1" noChangeArrowheads="1"/>
          </p:cNvSpPr>
          <p:nvPr>
            <p:ph type="body" idx="1"/>
          </p:nvPr>
        </p:nvSpPr>
        <p:spPr>
          <a:xfrm>
            <a:off x="152400" y="1219200"/>
            <a:ext cx="8610600" cy="1600200"/>
          </a:xfrm>
        </p:spPr>
        <p:txBody>
          <a:bodyPr>
            <a:normAutofit lnSpcReduction="10000"/>
          </a:bodyPr>
          <a:lstStyle/>
          <a:p>
            <a:pPr lvl="1" eaLnBrk="1" hangingPunct="1">
              <a:buFont typeface="Wingdings" pitchFamily="2" charset="2"/>
              <a:buChar char="v"/>
              <a:defRPr/>
            </a:pPr>
            <a:r>
              <a:rPr lang="en-US" sz="2400" dirty="0" smtClean="0"/>
              <a:t>Cryptography is a component of many security systems</a:t>
            </a:r>
          </a:p>
          <a:p>
            <a:pPr lvl="1" eaLnBrk="1" hangingPunct="1">
              <a:buFont typeface="Wingdings" pitchFamily="2" charset="2"/>
              <a:buChar char="v"/>
              <a:defRPr/>
            </a:pPr>
            <a:r>
              <a:rPr lang="en-US" sz="2400" dirty="0" smtClean="0"/>
              <a:t>It applies to numerous aspects of the security models   ( Confidentiality, Authentication, Integrity, Authorization, Non-repudiation)</a:t>
            </a:r>
          </a:p>
        </p:txBody>
      </p:sp>
      <p:grpSp>
        <p:nvGrpSpPr>
          <p:cNvPr id="2" name="Group 3"/>
          <p:cNvGrpSpPr>
            <a:grpSpLocks/>
          </p:cNvGrpSpPr>
          <p:nvPr/>
        </p:nvGrpSpPr>
        <p:grpSpPr bwMode="auto">
          <a:xfrm>
            <a:off x="609600" y="2895600"/>
            <a:ext cx="7772400" cy="3657600"/>
            <a:chOff x="860" y="1488"/>
            <a:chExt cx="3978" cy="2205"/>
          </a:xfrm>
        </p:grpSpPr>
        <p:sp>
          <p:nvSpPr>
            <p:cNvPr id="7" name="Rectangle 4"/>
            <p:cNvSpPr>
              <a:spLocks noChangeArrowheads="1"/>
            </p:cNvSpPr>
            <p:nvPr/>
          </p:nvSpPr>
          <p:spPr bwMode="auto">
            <a:xfrm>
              <a:off x="860" y="1496"/>
              <a:ext cx="3884" cy="2189"/>
            </a:xfrm>
            <a:prstGeom prst="rect">
              <a:avLst/>
            </a:prstGeom>
            <a:solidFill>
              <a:srgbClr val="66FFFF"/>
            </a:solidFill>
            <a:ln w="12700">
              <a:noFill/>
              <a:miter lim="800000"/>
              <a:headEnd type="none" w="sm" len="sm"/>
              <a:tailEnd type="none" w="sm" len="sm"/>
            </a:ln>
            <a:effectLst>
              <a:outerShdw dist="35921" dir="2700000" algn="ctr" rotWithShape="0">
                <a:schemeClr val="bg2"/>
              </a:outerShdw>
            </a:effectLst>
          </p:spPr>
          <p:txBody>
            <a:bodyPr wrap="none" anchor="ctr"/>
            <a:lstStyle/>
            <a:p>
              <a:pPr>
                <a:defRPr/>
              </a:pPr>
              <a:endParaRPr lang="en-US" dirty="0">
                <a:latin typeface="+mn-lt"/>
              </a:endParaRPr>
            </a:p>
          </p:txBody>
        </p:sp>
        <p:sp>
          <p:nvSpPr>
            <p:cNvPr id="8" name="Rectangle 5"/>
            <p:cNvSpPr>
              <a:spLocks noChangeArrowheads="1"/>
            </p:cNvSpPr>
            <p:nvPr/>
          </p:nvSpPr>
          <p:spPr bwMode="auto">
            <a:xfrm>
              <a:off x="940" y="1533"/>
              <a:ext cx="981" cy="233"/>
            </a:xfrm>
            <a:prstGeom prst="rect">
              <a:avLst/>
            </a:prstGeom>
            <a:noFill/>
            <a:ln w="9525">
              <a:noFill/>
              <a:miter lim="800000"/>
              <a:headEnd/>
              <a:tailEnd/>
            </a:ln>
          </p:spPr>
          <p:txBody>
            <a:bodyPr wrap="none" lIns="0" tIns="0" rIns="0" bIns="0">
              <a:spAutoFit/>
            </a:bodyPr>
            <a:lstStyle/>
            <a:p>
              <a:pPr algn="ctr" eaLnBrk="1" hangingPunct="1"/>
              <a:r>
                <a:rPr lang="en-US" b="1" dirty="0">
                  <a:solidFill>
                    <a:schemeClr val="tx2"/>
                  </a:solidFill>
                  <a:latin typeface="+mn-lt"/>
                </a:rPr>
                <a:t>Desired Property</a:t>
              </a:r>
              <a:endParaRPr lang="en-US" sz="2400" b="1" dirty="0">
                <a:solidFill>
                  <a:schemeClr val="tx2"/>
                </a:solidFill>
                <a:latin typeface="+mn-lt"/>
              </a:endParaRPr>
            </a:p>
          </p:txBody>
        </p:sp>
        <p:sp>
          <p:nvSpPr>
            <p:cNvPr id="9" name="Rectangle 6"/>
            <p:cNvSpPr>
              <a:spLocks noChangeArrowheads="1"/>
            </p:cNvSpPr>
            <p:nvPr/>
          </p:nvSpPr>
          <p:spPr bwMode="auto">
            <a:xfrm>
              <a:off x="2171" y="1527"/>
              <a:ext cx="372" cy="233"/>
            </a:xfrm>
            <a:prstGeom prst="rect">
              <a:avLst/>
            </a:prstGeom>
            <a:noFill/>
            <a:ln w="9525">
              <a:noFill/>
              <a:miter lim="800000"/>
              <a:headEnd/>
              <a:tailEnd/>
            </a:ln>
          </p:spPr>
          <p:txBody>
            <a:bodyPr wrap="none" lIns="0" tIns="0" rIns="0" bIns="0">
              <a:spAutoFit/>
            </a:bodyPr>
            <a:lstStyle/>
            <a:p>
              <a:pPr algn="ctr" eaLnBrk="1" hangingPunct="1"/>
              <a:r>
                <a:rPr lang="en-US" b="1" dirty="0">
                  <a:solidFill>
                    <a:schemeClr val="tx2"/>
                  </a:solidFill>
                  <a:latin typeface="+mn-lt"/>
                </a:rPr>
                <a:t>Threat</a:t>
              </a:r>
              <a:endParaRPr lang="en-US" sz="2400" b="1" dirty="0">
                <a:solidFill>
                  <a:schemeClr val="tx2"/>
                </a:solidFill>
                <a:latin typeface="+mn-lt"/>
              </a:endParaRPr>
            </a:p>
          </p:txBody>
        </p:sp>
        <p:sp>
          <p:nvSpPr>
            <p:cNvPr id="10" name="Rectangle 7"/>
            <p:cNvSpPr>
              <a:spLocks noChangeArrowheads="1"/>
            </p:cNvSpPr>
            <p:nvPr/>
          </p:nvSpPr>
          <p:spPr bwMode="auto">
            <a:xfrm>
              <a:off x="3592" y="1533"/>
              <a:ext cx="487" cy="233"/>
            </a:xfrm>
            <a:prstGeom prst="rect">
              <a:avLst/>
            </a:prstGeom>
            <a:noFill/>
            <a:ln w="9525">
              <a:noFill/>
              <a:miter lim="800000"/>
              <a:headEnd/>
              <a:tailEnd/>
            </a:ln>
          </p:spPr>
          <p:txBody>
            <a:bodyPr wrap="none" lIns="0" tIns="0" rIns="0" bIns="0">
              <a:spAutoFit/>
            </a:bodyPr>
            <a:lstStyle/>
            <a:p>
              <a:pPr algn="ctr" eaLnBrk="1" hangingPunct="1"/>
              <a:r>
                <a:rPr lang="en-US" b="1" dirty="0">
                  <a:solidFill>
                    <a:schemeClr val="tx2"/>
                  </a:solidFill>
                  <a:latin typeface="+mn-lt"/>
                </a:rPr>
                <a:t>Solution</a:t>
              </a:r>
              <a:endParaRPr lang="en-US" sz="2400" b="1" dirty="0">
                <a:solidFill>
                  <a:schemeClr val="tx2"/>
                </a:solidFill>
                <a:latin typeface="+mn-lt"/>
              </a:endParaRPr>
            </a:p>
          </p:txBody>
        </p:sp>
        <p:sp>
          <p:nvSpPr>
            <p:cNvPr id="11" name="Rectangle 8"/>
            <p:cNvSpPr>
              <a:spLocks noChangeArrowheads="1"/>
            </p:cNvSpPr>
            <p:nvPr/>
          </p:nvSpPr>
          <p:spPr bwMode="auto">
            <a:xfrm>
              <a:off x="920" y="1858"/>
              <a:ext cx="913"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Confidentiality</a:t>
              </a:r>
              <a:endParaRPr lang="en-US" sz="2400" dirty="0">
                <a:latin typeface="+mn-lt"/>
              </a:endParaRPr>
            </a:p>
          </p:txBody>
        </p:sp>
        <p:sp>
          <p:nvSpPr>
            <p:cNvPr id="12" name="Rectangle 9"/>
            <p:cNvSpPr>
              <a:spLocks noChangeArrowheads="1"/>
            </p:cNvSpPr>
            <p:nvPr/>
          </p:nvSpPr>
          <p:spPr bwMode="auto">
            <a:xfrm>
              <a:off x="2135" y="1858"/>
              <a:ext cx="679"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Disclosure</a:t>
              </a:r>
              <a:endParaRPr lang="en-US" sz="2400" dirty="0">
                <a:latin typeface="+mn-lt"/>
              </a:endParaRPr>
            </a:p>
          </p:txBody>
        </p:sp>
        <p:sp>
          <p:nvSpPr>
            <p:cNvPr id="13" name="Rectangle 10"/>
            <p:cNvSpPr>
              <a:spLocks noChangeArrowheads="1"/>
            </p:cNvSpPr>
            <p:nvPr/>
          </p:nvSpPr>
          <p:spPr bwMode="auto">
            <a:xfrm>
              <a:off x="3117" y="1858"/>
              <a:ext cx="1438"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Encryption for secrecy</a:t>
              </a:r>
              <a:endParaRPr lang="en-US" sz="2400" dirty="0">
                <a:latin typeface="+mn-lt"/>
              </a:endParaRPr>
            </a:p>
          </p:txBody>
        </p:sp>
        <p:sp>
          <p:nvSpPr>
            <p:cNvPr id="14" name="Rectangle 11"/>
            <p:cNvSpPr>
              <a:spLocks noChangeArrowheads="1"/>
            </p:cNvSpPr>
            <p:nvPr/>
          </p:nvSpPr>
          <p:spPr bwMode="auto">
            <a:xfrm>
              <a:off x="3117" y="2020"/>
              <a:ext cx="1064"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Disguising traffic</a:t>
              </a:r>
              <a:endParaRPr lang="en-US" sz="2400" dirty="0">
                <a:latin typeface="+mn-lt"/>
              </a:endParaRPr>
            </a:p>
          </p:txBody>
        </p:sp>
        <p:sp>
          <p:nvSpPr>
            <p:cNvPr id="15" name="Rectangle 12"/>
            <p:cNvSpPr>
              <a:spLocks noChangeArrowheads="1"/>
            </p:cNvSpPr>
            <p:nvPr/>
          </p:nvSpPr>
          <p:spPr bwMode="auto">
            <a:xfrm>
              <a:off x="3117" y="2179"/>
              <a:ext cx="525"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patterns</a:t>
              </a:r>
              <a:endParaRPr lang="en-US" sz="2400" dirty="0">
                <a:latin typeface="+mn-lt"/>
              </a:endParaRPr>
            </a:p>
          </p:txBody>
        </p:sp>
        <p:sp>
          <p:nvSpPr>
            <p:cNvPr id="16" name="Rectangle 13"/>
            <p:cNvSpPr>
              <a:spLocks noChangeArrowheads="1"/>
            </p:cNvSpPr>
            <p:nvPr/>
          </p:nvSpPr>
          <p:spPr bwMode="auto">
            <a:xfrm>
              <a:off x="920" y="2509"/>
              <a:ext cx="921"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Authentication</a:t>
              </a:r>
              <a:endParaRPr lang="en-US" sz="2400" dirty="0">
                <a:latin typeface="+mn-lt"/>
              </a:endParaRPr>
            </a:p>
          </p:txBody>
        </p:sp>
        <p:sp>
          <p:nvSpPr>
            <p:cNvPr id="17" name="Rectangle 14"/>
            <p:cNvSpPr>
              <a:spLocks noChangeArrowheads="1"/>
            </p:cNvSpPr>
            <p:nvPr/>
          </p:nvSpPr>
          <p:spPr bwMode="auto">
            <a:xfrm>
              <a:off x="2135" y="2509"/>
              <a:ext cx="574"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Spoofing</a:t>
              </a:r>
              <a:endParaRPr lang="en-US" sz="2400" dirty="0">
                <a:latin typeface="+mn-lt"/>
              </a:endParaRPr>
            </a:p>
          </p:txBody>
        </p:sp>
        <p:sp>
          <p:nvSpPr>
            <p:cNvPr id="18" name="Rectangle 15"/>
            <p:cNvSpPr>
              <a:spLocks noChangeArrowheads="1"/>
            </p:cNvSpPr>
            <p:nvPr/>
          </p:nvSpPr>
          <p:spPr bwMode="auto">
            <a:xfrm>
              <a:off x="3117" y="2509"/>
              <a:ext cx="1042"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Digital signature</a:t>
              </a:r>
              <a:endParaRPr lang="en-US" sz="2400" dirty="0">
                <a:latin typeface="+mn-lt"/>
              </a:endParaRPr>
            </a:p>
          </p:txBody>
        </p:sp>
        <p:sp>
          <p:nvSpPr>
            <p:cNvPr id="19" name="Rectangle 16"/>
            <p:cNvSpPr>
              <a:spLocks noChangeArrowheads="1"/>
            </p:cNvSpPr>
            <p:nvPr/>
          </p:nvSpPr>
          <p:spPr bwMode="auto">
            <a:xfrm>
              <a:off x="920" y="2840"/>
              <a:ext cx="517"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Integrity</a:t>
              </a:r>
              <a:endParaRPr lang="en-US" sz="2400" dirty="0">
                <a:latin typeface="+mn-lt"/>
              </a:endParaRPr>
            </a:p>
          </p:txBody>
        </p:sp>
        <p:sp>
          <p:nvSpPr>
            <p:cNvPr id="20" name="Rectangle 17"/>
            <p:cNvSpPr>
              <a:spLocks noChangeArrowheads="1"/>
            </p:cNvSpPr>
            <p:nvPr/>
          </p:nvSpPr>
          <p:spPr bwMode="auto">
            <a:xfrm>
              <a:off x="2135" y="2840"/>
              <a:ext cx="816"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Modification,</a:t>
              </a:r>
              <a:endParaRPr lang="en-US" sz="2400" dirty="0">
                <a:latin typeface="+mn-lt"/>
              </a:endParaRPr>
            </a:p>
          </p:txBody>
        </p:sp>
        <p:sp>
          <p:nvSpPr>
            <p:cNvPr id="21" name="Rectangle 18"/>
            <p:cNvSpPr>
              <a:spLocks noChangeArrowheads="1"/>
            </p:cNvSpPr>
            <p:nvPr/>
          </p:nvSpPr>
          <p:spPr bwMode="auto">
            <a:xfrm>
              <a:off x="2135" y="2999"/>
              <a:ext cx="396"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replay</a:t>
              </a:r>
              <a:endParaRPr lang="en-US" sz="2400" dirty="0">
                <a:latin typeface="+mn-lt"/>
              </a:endParaRPr>
            </a:p>
          </p:txBody>
        </p:sp>
        <p:sp>
          <p:nvSpPr>
            <p:cNvPr id="22" name="Rectangle 19"/>
            <p:cNvSpPr>
              <a:spLocks noChangeArrowheads="1"/>
            </p:cNvSpPr>
            <p:nvPr/>
          </p:nvSpPr>
          <p:spPr bwMode="auto">
            <a:xfrm>
              <a:off x="3117" y="2840"/>
              <a:ext cx="1721"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Message digests, hashing,</a:t>
              </a:r>
              <a:endParaRPr lang="en-US" sz="2400" dirty="0">
                <a:latin typeface="+mn-lt"/>
              </a:endParaRPr>
            </a:p>
          </p:txBody>
        </p:sp>
        <p:sp>
          <p:nvSpPr>
            <p:cNvPr id="23" name="Rectangle 20"/>
            <p:cNvSpPr>
              <a:spLocks noChangeArrowheads="1"/>
            </p:cNvSpPr>
            <p:nvPr/>
          </p:nvSpPr>
          <p:spPr bwMode="auto">
            <a:xfrm>
              <a:off x="3117" y="2999"/>
              <a:ext cx="784"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time stamps</a:t>
              </a:r>
              <a:endParaRPr lang="en-US" sz="2400" dirty="0">
                <a:latin typeface="+mn-lt"/>
              </a:endParaRPr>
            </a:p>
          </p:txBody>
        </p:sp>
        <p:sp>
          <p:nvSpPr>
            <p:cNvPr id="24" name="Rectangle 21"/>
            <p:cNvSpPr>
              <a:spLocks noChangeArrowheads="1"/>
            </p:cNvSpPr>
            <p:nvPr/>
          </p:nvSpPr>
          <p:spPr bwMode="auto">
            <a:xfrm>
              <a:off x="920" y="3329"/>
              <a:ext cx="1034"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Non-repudiation</a:t>
              </a:r>
              <a:endParaRPr lang="en-US" sz="2400" dirty="0">
                <a:latin typeface="+mn-lt"/>
              </a:endParaRPr>
            </a:p>
          </p:txBody>
        </p:sp>
        <p:sp>
          <p:nvSpPr>
            <p:cNvPr id="25" name="Rectangle 22"/>
            <p:cNvSpPr>
              <a:spLocks noChangeArrowheads="1"/>
            </p:cNvSpPr>
            <p:nvPr/>
          </p:nvSpPr>
          <p:spPr bwMode="auto">
            <a:xfrm>
              <a:off x="2135" y="3329"/>
              <a:ext cx="412"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Denial</a:t>
              </a:r>
              <a:endParaRPr lang="en-US" sz="2400" dirty="0">
                <a:latin typeface="+mn-lt"/>
              </a:endParaRPr>
            </a:p>
          </p:txBody>
        </p:sp>
        <p:sp>
          <p:nvSpPr>
            <p:cNvPr id="26" name="Rectangle 23"/>
            <p:cNvSpPr>
              <a:spLocks noChangeArrowheads="1"/>
            </p:cNvSpPr>
            <p:nvPr/>
          </p:nvSpPr>
          <p:spPr bwMode="auto">
            <a:xfrm>
              <a:off x="3117" y="3329"/>
              <a:ext cx="1042" cy="233"/>
            </a:xfrm>
            <a:prstGeom prst="rect">
              <a:avLst/>
            </a:prstGeom>
            <a:noFill/>
            <a:ln w="9525">
              <a:noFill/>
              <a:miter lim="800000"/>
              <a:headEnd/>
              <a:tailEnd/>
            </a:ln>
          </p:spPr>
          <p:txBody>
            <a:bodyPr wrap="none" lIns="0" tIns="0" rIns="0" bIns="0">
              <a:spAutoFit/>
            </a:bodyPr>
            <a:lstStyle/>
            <a:p>
              <a:pPr eaLnBrk="1" hangingPunct="1"/>
              <a:r>
                <a:rPr lang="en-US" dirty="0">
                  <a:solidFill>
                    <a:srgbClr val="010000"/>
                  </a:solidFill>
                  <a:latin typeface="+mn-lt"/>
                </a:rPr>
                <a:t>Digital signature</a:t>
              </a:r>
              <a:endParaRPr lang="en-US" sz="2400" dirty="0">
                <a:latin typeface="+mn-lt"/>
              </a:endParaRPr>
            </a:p>
          </p:txBody>
        </p:sp>
        <p:sp>
          <p:nvSpPr>
            <p:cNvPr id="27" name="Line 24"/>
            <p:cNvSpPr>
              <a:spLocks noChangeShapeType="1"/>
            </p:cNvSpPr>
            <p:nvPr/>
          </p:nvSpPr>
          <p:spPr bwMode="auto">
            <a:xfrm>
              <a:off x="1987" y="1496"/>
              <a:ext cx="0" cy="2189"/>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sp>
          <p:nvSpPr>
            <p:cNvPr id="28" name="Line 25"/>
            <p:cNvSpPr>
              <a:spLocks noChangeShapeType="1"/>
            </p:cNvSpPr>
            <p:nvPr/>
          </p:nvSpPr>
          <p:spPr bwMode="auto">
            <a:xfrm>
              <a:off x="2992" y="1488"/>
              <a:ext cx="0" cy="2205"/>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sp>
          <p:nvSpPr>
            <p:cNvPr id="29" name="Line 26"/>
            <p:cNvSpPr>
              <a:spLocks noChangeShapeType="1"/>
            </p:cNvSpPr>
            <p:nvPr/>
          </p:nvSpPr>
          <p:spPr bwMode="auto">
            <a:xfrm>
              <a:off x="860" y="1772"/>
              <a:ext cx="3884" cy="0"/>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sp>
          <p:nvSpPr>
            <p:cNvPr id="30" name="Line 27"/>
            <p:cNvSpPr>
              <a:spLocks noChangeShapeType="1"/>
            </p:cNvSpPr>
            <p:nvPr/>
          </p:nvSpPr>
          <p:spPr bwMode="auto">
            <a:xfrm>
              <a:off x="860" y="2453"/>
              <a:ext cx="3884" cy="0"/>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sp>
          <p:nvSpPr>
            <p:cNvPr id="31" name="Line 28"/>
            <p:cNvSpPr>
              <a:spLocks noChangeShapeType="1"/>
            </p:cNvSpPr>
            <p:nvPr/>
          </p:nvSpPr>
          <p:spPr bwMode="auto">
            <a:xfrm>
              <a:off x="860" y="2761"/>
              <a:ext cx="3892" cy="0"/>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sp>
          <p:nvSpPr>
            <p:cNvPr id="32" name="Line 29"/>
            <p:cNvSpPr>
              <a:spLocks noChangeShapeType="1"/>
            </p:cNvSpPr>
            <p:nvPr/>
          </p:nvSpPr>
          <p:spPr bwMode="auto">
            <a:xfrm>
              <a:off x="860" y="3271"/>
              <a:ext cx="3884" cy="0"/>
            </a:xfrm>
            <a:prstGeom prst="line">
              <a:avLst/>
            </a:prstGeom>
            <a:noFill/>
            <a:ln w="12700">
              <a:solidFill>
                <a:schemeClr val="bg2"/>
              </a:solidFill>
              <a:round/>
              <a:headEnd type="none" w="sm" len="sm"/>
              <a:tailEnd type="none" w="sm" len="sm"/>
            </a:ln>
          </p:spPr>
          <p:txBody>
            <a:bodyPr wrap="none" anchor="ctr"/>
            <a:lstStyle/>
            <a:p>
              <a:endParaRPr lang="en-US" dirty="0">
                <a:latin typeface="+mn-lt"/>
              </a:endParaRP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Substitute Bytes</a:t>
            </a:r>
          </a:p>
        </p:txBody>
      </p:sp>
      <p:sp>
        <p:nvSpPr>
          <p:cNvPr id="12290" name="Text Box 2"/>
          <p:cNvSpPr txBox="1">
            <a:spLocks noChangeArrowheads="1"/>
          </p:cNvSpPr>
          <p:nvPr/>
        </p:nvSpPr>
        <p:spPr bwMode="auto">
          <a:xfrm>
            <a:off x="457200" y="1295400"/>
            <a:ext cx="8229600" cy="4835525"/>
          </a:xfrm>
          <a:prstGeom prst="rect">
            <a:avLst/>
          </a:prstGeom>
          <a:noFill/>
          <a:ln w="9525" cap="flat">
            <a:noFill/>
            <a:round/>
            <a:headEnd/>
            <a:tailEnd/>
          </a:ln>
          <a:effectLst/>
        </p:spPr>
        <p:txBody>
          <a:bodyPr/>
          <a:lstStyle/>
          <a:p>
            <a:pPr marL="339725" indent="-339725" algn="just">
              <a:lnSpc>
                <a:spcPct val="90000"/>
              </a:lnSpc>
              <a:spcBef>
                <a:spcPts val="700"/>
              </a:spcBef>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a simple substitution of each byte</a:t>
            </a:r>
          </a:p>
          <a:p>
            <a:pPr marL="339725" indent="-339725" algn="just">
              <a:lnSpc>
                <a:spcPct val="90000"/>
              </a:lnSpc>
              <a:spcBef>
                <a:spcPts val="700"/>
              </a:spcBef>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uses one table of 16x16 bytes containing a permutation of all 256 8-bit values</a:t>
            </a:r>
          </a:p>
          <a:p>
            <a:pPr marL="339725" indent="-339725" algn="just">
              <a:lnSpc>
                <a:spcPct val="90000"/>
              </a:lnSpc>
              <a:spcBef>
                <a:spcPts val="700"/>
              </a:spcBef>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each byte of state is replaced by byte indexed by row (left 4-bits) &amp; column (right 4-bits)</a:t>
            </a:r>
          </a:p>
          <a:p>
            <a:pPr marL="739775" lvl="1" indent="-282575" algn="just">
              <a:lnSpc>
                <a:spcPct val="90000"/>
              </a:lnSpc>
              <a:spcBef>
                <a:spcPts val="600"/>
              </a:spcBef>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err="1"/>
              <a:t>eg</a:t>
            </a:r>
            <a:r>
              <a:rPr lang="en-US" dirty="0"/>
              <a:t>. byte {95} is replaced by byte in row 9 column 5</a:t>
            </a:r>
          </a:p>
          <a:p>
            <a:pPr marL="739775" lvl="1" indent="-282575" algn="just">
              <a:lnSpc>
                <a:spcPct val="90000"/>
              </a:lnSpc>
              <a:spcBef>
                <a:spcPts val="600"/>
              </a:spcBef>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t>which has value {2A}</a:t>
            </a:r>
          </a:p>
          <a:p>
            <a:pPr marL="339725" indent="-339725" algn="just">
              <a:lnSpc>
                <a:spcPct val="90000"/>
              </a:lnSpc>
              <a:spcBef>
                <a:spcPts val="700"/>
              </a:spcBef>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S-box constructed using defined transformation of values in GF(2</a:t>
            </a:r>
            <a:r>
              <a:rPr lang="en-US" sz="2800" baseline="30000" dirty="0"/>
              <a:t>8</a:t>
            </a:r>
            <a:r>
              <a:rPr lang="en-US" sz="2800" dirty="0"/>
              <a:t>)</a:t>
            </a:r>
          </a:p>
          <a:p>
            <a:pPr marL="339725" indent="-339725" algn="just">
              <a:lnSpc>
                <a:spcPct val="90000"/>
              </a:lnSpc>
              <a:spcBef>
                <a:spcPts val="700"/>
              </a:spcBef>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designed to be resistant to all known attacks</a:t>
            </a:r>
          </a:p>
        </p:txBody>
      </p:sp>
      <p:sp>
        <p:nvSpPr>
          <p:cNvPr id="4" name="Slide Number Placeholder 3"/>
          <p:cNvSpPr>
            <a:spLocks noGrp="1"/>
          </p:cNvSpPr>
          <p:nvPr>
            <p:ph type="sldNum" sz="quarter" idx="12"/>
          </p:nvPr>
        </p:nvSpPr>
        <p:spPr/>
        <p:txBody>
          <a:bodyPr/>
          <a:lstStyle/>
          <a:p>
            <a:fld id="{0724E449-1AD4-41E2-8CAC-E253F95E612B}" type="slidenum">
              <a:rPr lang="en-US" smtClean="0"/>
              <a:pPr/>
              <a:t>60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Substitute Bytes</a:t>
            </a:r>
          </a:p>
        </p:txBody>
      </p:sp>
      <p:pic>
        <p:nvPicPr>
          <p:cNvPr id="13314" name="Picture 2"/>
          <p:cNvPicPr>
            <a:picLocks noChangeAspect="1" noChangeArrowheads="1"/>
          </p:cNvPicPr>
          <p:nvPr/>
        </p:nvPicPr>
        <p:blipFill>
          <a:blip r:embed="rId3" cstate="print"/>
          <a:srcRect/>
          <a:stretch>
            <a:fillRect/>
          </a:stretch>
        </p:blipFill>
        <p:spPr bwMode="auto">
          <a:xfrm>
            <a:off x="1295400" y="1828800"/>
            <a:ext cx="7023100" cy="4127500"/>
          </a:xfrm>
          <a:prstGeom prst="rect">
            <a:avLst/>
          </a:prstGeom>
          <a:noFill/>
          <a:ln w="9525" cap="flat">
            <a:noFill/>
            <a:round/>
            <a:headEnd/>
            <a:tailEnd/>
          </a:ln>
          <a:effectLst/>
        </p:spPr>
      </p:pic>
      <p:sp>
        <p:nvSpPr>
          <p:cNvPr id="4" name="Slide Number Placeholder 3"/>
          <p:cNvSpPr>
            <a:spLocks noGrp="1"/>
          </p:cNvSpPr>
          <p:nvPr>
            <p:ph type="sldNum" sz="quarter" idx="12"/>
          </p:nvPr>
        </p:nvSpPr>
        <p:spPr/>
        <p:txBody>
          <a:bodyPr/>
          <a:lstStyle/>
          <a:p>
            <a:fld id="{0724E449-1AD4-41E2-8CAC-E253F95E612B}" type="slidenum">
              <a:rPr lang="en-US" smtClean="0"/>
              <a:pPr/>
              <a:t>61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400" b="1" dirty="0"/>
              <a:t>Substitute Bytes Example</a:t>
            </a:r>
          </a:p>
        </p:txBody>
      </p:sp>
      <p:pic>
        <p:nvPicPr>
          <p:cNvPr id="14338" name="Picture 2"/>
          <p:cNvPicPr>
            <a:picLocks noChangeAspect="1" noChangeArrowheads="1"/>
          </p:cNvPicPr>
          <p:nvPr/>
        </p:nvPicPr>
        <p:blipFill>
          <a:blip r:embed="rId3" cstate="print"/>
          <a:srcRect/>
          <a:stretch>
            <a:fillRect/>
          </a:stretch>
        </p:blipFill>
        <p:spPr bwMode="auto">
          <a:xfrm>
            <a:off x="1828800" y="2133600"/>
            <a:ext cx="5657850" cy="1771650"/>
          </a:xfrm>
          <a:prstGeom prst="rect">
            <a:avLst/>
          </a:prstGeom>
          <a:noFill/>
          <a:ln w="9525" cap="flat">
            <a:noFill/>
            <a:round/>
            <a:headEnd/>
            <a:tailEnd/>
          </a:ln>
          <a:effectLst/>
        </p:spPr>
      </p:pic>
      <p:sp>
        <p:nvSpPr>
          <p:cNvPr id="4" name="Slide Number Placeholder 3"/>
          <p:cNvSpPr>
            <a:spLocks noGrp="1"/>
          </p:cNvSpPr>
          <p:nvPr>
            <p:ph type="sldNum" sz="quarter" idx="12"/>
          </p:nvPr>
        </p:nvSpPr>
        <p:spPr/>
        <p:txBody>
          <a:bodyPr/>
          <a:lstStyle/>
          <a:p>
            <a:fld id="{0724E449-1AD4-41E2-8CAC-E253F95E612B}" type="slidenum">
              <a:rPr lang="en-US" smtClean="0"/>
              <a:pPr/>
              <a:t>62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57200" y="277813"/>
            <a:ext cx="8229600" cy="1017587"/>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Shift Rows</a:t>
            </a:r>
          </a:p>
        </p:txBody>
      </p:sp>
      <p:sp>
        <p:nvSpPr>
          <p:cNvPr id="15362" name="Text Box 2"/>
          <p:cNvSpPr txBox="1">
            <a:spLocks noChangeArrowheads="1"/>
          </p:cNvSpPr>
          <p:nvPr/>
        </p:nvSpPr>
        <p:spPr bwMode="auto">
          <a:xfrm>
            <a:off x="457200" y="1447800"/>
            <a:ext cx="8229600" cy="4683125"/>
          </a:xfrm>
          <a:prstGeom prst="rect">
            <a:avLst/>
          </a:prstGeom>
          <a:noFill/>
          <a:ln w="9525" cap="flat">
            <a:noFill/>
            <a:round/>
            <a:headEnd/>
            <a:tailEnd/>
          </a:ln>
          <a:effectLst/>
        </p:spPr>
        <p:txBody>
          <a:bodyPr/>
          <a:lstStyle/>
          <a:p>
            <a:pPr marL="339725" indent="-339725">
              <a:lnSpc>
                <a:spcPct val="90000"/>
              </a:lnSpc>
              <a:spcBef>
                <a:spcPts val="700"/>
              </a:spcBef>
              <a:buClr>
                <a:schemeClr val="tx1"/>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600" dirty="0"/>
              <a:t>a circular byte shift in each </a:t>
            </a:r>
          </a:p>
          <a:p>
            <a:pPr marL="739775" lvl="1" indent="-282575">
              <a:lnSpc>
                <a:spcPct val="90000"/>
              </a:lnSpc>
              <a:spcBef>
                <a:spcPts val="6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1</a:t>
            </a:r>
            <a:r>
              <a:rPr lang="en-US" sz="2400" baseline="30000" dirty="0"/>
              <a:t>st</a:t>
            </a:r>
            <a:r>
              <a:rPr lang="en-US" sz="2400" dirty="0"/>
              <a:t> row is unchanged</a:t>
            </a:r>
          </a:p>
          <a:p>
            <a:pPr marL="739775" lvl="1" indent="-282575">
              <a:lnSpc>
                <a:spcPct val="90000"/>
              </a:lnSpc>
              <a:spcBef>
                <a:spcPts val="6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2</a:t>
            </a:r>
            <a:r>
              <a:rPr lang="en-US" sz="2400" baseline="30000" dirty="0"/>
              <a:t>nd</a:t>
            </a:r>
            <a:r>
              <a:rPr lang="en-US" sz="2400" dirty="0"/>
              <a:t> row does 1 byte circular shift to left</a:t>
            </a:r>
          </a:p>
          <a:p>
            <a:pPr marL="739775" lvl="1" indent="-282575">
              <a:lnSpc>
                <a:spcPct val="90000"/>
              </a:lnSpc>
              <a:spcBef>
                <a:spcPts val="6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3rd row does 2 byte circular shift to left</a:t>
            </a:r>
          </a:p>
          <a:p>
            <a:pPr marL="739775" lvl="1" indent="-282575">
              <a:lnSpc>
                <a:spcPct val="90000"/>
              </a:lnSpc>
              <a:spcBef>
                <a:spcPts val="6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4th row does 3 byte circular shift to left</a:t>
            </a:r>
          </a:p>
          <a:p>
            <a:pPr marL="339725" indent="-339725">
              <a:lnSpc>
                <a:spcPct val="90000"/>
              </a:lnSpc>
              <a:spcBef>
                <a:spcPts val="700"/>
              </a:spcBef>
              <a:buClr>
                <a:schemeClr val="tx1"/>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600" dirty="0"/>
              <a:t>decrypt inverts using shifts to right</a:t>
            </a:r>
          </a:p>
          <a:p>
            <a:pPr marL="339725" indent="-339725">
              <a:lnSpc>
                <a:spcPct val="90000"/>
              </a:lnSpc>
              <a:spcBef>
                <a:spcPts val="700"/>
              </a:spcBef>
              <a:buClr>
                <a:schemeClr val="tx1"/>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600" dirty="0"/>
              <a:t>since state is processed by columns, this step permutes bytes between the columns</a:t>
            </a:r>
          </a:p>
          <a:p>
            <a:pPr marL="741363" lvl="1" indent="-282575">
              <a:lnSpc>
                <a:spcPct val="90000"/>
              </a:lnSpc>
              <a:spcBef>
                <a:spcPts val="6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AU" sz="2400" dirty="0"/>
          </a:p>
          <a:p>
            <a:pPr marL="741363" lvl="1" indent="-282575">
              <a:lnSpc>
                <a:spcPct val="90000"/>
              </a:lnSpc>
              <a:spcBef>
                <a:spcPts val="6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AU" sz="24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63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7200" y="457200"/>
            <a:ext cx="8229600" cy="762000"/>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Shift Rows</a:t>
            </a:r>
          </a:p>
        </p:txBody>
      </p:sp>
      <p:pic>
        <p:nvPicPr>
          <p:cNvPr id="16386" name="Picture 2"/>
          <p:cNvPicPr>
            <a:picLocks noChangeAspect="1" noChangeArrowheads="1"/>
          </p:cNvPicPr>
          <p:nvPr/>
        </p:nvPicPr>
        <p:blipFill>
          <a:blip r:embed="rId3" cstate="print"/>
          <a:srcRect/>
          <a:stretch>
            <a:fillRect/>
          </a:stretch>
        </p:blipFill>
        <p:spPr bwMode="auto">
          <a:xfrm>
            <a:off x="990600" y="1371600"/>
            <a:ext cx="7162800" cy="2349500"/>
          </a:xfrm>
          <a:prstGeom prst="rect">
            <a:avLst/>
          </a:prstGeom>
          <a:noFill/>
          <a:ln w="9525" cap="flat">
            <a:noFill/>
            <a:round/>
            <a:headEnd/>
            <a:tailEnd/>
          </a:ln>
          <a:effectLst/>
        </p:spPr>
      </p:pic>
      <p:pic>
        <p:nvPicPr>
          <p:cNvPr id="16387" name="Picture 3"/>
          <p:cNvPicPr>
            <a:picLocks noChangeAspect="1" noChangeArrowheads="1"/>
          </p:cNvPicPr>
          <p:nvPr/>
        </p:nvPicPr>
        <p:blipFill>
          <a:blip r:embed="rId4" cstate="print"/>
          <a:srcRect/>
          <a:stretch>
            <a:fillRect/>
          </a:stretch>
        </p:blipFill>
        <p:spPr bwMode="auto">
          <a:xfrm>
            <a:off x="1752600" y="4267200"/>
            <a:ext cx="5524500" cy="1676400"/>
          </a:xfrm>
          <a:prstGeom prst="rect">
            <a:avLst/>
          </a:prstGeom>
          <a:noFill/>
          <a:ln w="9525" cap="flat">
            <a:noFill/>
            <a:round/>
            <a:headEnd/>
            <a:tailEnd/>
          </a:ln>
          <a:effectLst/>
        </p:spPr>
      </p:pic>
      <p:sp>
        <p:nvSpPr>
          <p:cNvPr id="5" name="Slide Number Placeholder 4"/>
          <p:cNvSpPr>
            <a:spLocks noGrp="1"/>
          </p:cNvSpPr>
          <p:nvPr>
            <p:ph type="sldNum" sz="quarter" idx="12"/>
          </p:nvPr>
        </p:nvSpPr>
        <p:spPr/>
        <p:txBody>
          <a:bodyPr/>
          <a:lstStyle/>
          <a:p>
            <a:fld id="{0724E449-1AD4-41E2-8CAC-E253F95E612B}" type="slidenum">
              <a:rPr lang="en-US" smtClean="0"/>
              <a:pPr/>
              <a:t>64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Mix Columns</a:t>
            </a:r>
          </a:p>
        </p:txBody>
      </p:sp>
      <p:sp>
        <p:nvSpPr>
          <p:cNvPr id="17410" name="Text Box 2"/>
          <p:cNvSpPr txBox="1">
            <a:spLocks noChangeArrowheads="1"/>
          </p:cNvSpPr>
          <p:nvPr/>
        </p:nvSpPr>
        <p:spPr bwMode="auto">
          <a:xfrm>
            <a:off x="457200" y="1676400"/>
            <a:ext cx="8229600" cy="4454525"/>
          </a:xfrm>
          <a:prstGeom prst="rect">
            <a:avLst/>
          </a:prstGeom>
          <a:noFill/>
          <a:ln w="9525" cap="flat">
            <a:noFill/>
            <a:round/>
            <a:headEnd/>
            <a:tailEnd/>
          </a:ln>
          <a:effectLst/>
        </p:spPr>
        <p:txBody>
          <a:bodyPr/>
          <a:lstStyle/>
          <a:p>
            <a:pPr marL="339725" indent="-339725">
              <a:spcBef>
                <a:spcPts val="8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each column is processed separately</a:t>
            </a:r>
          </a:p>
          <a:p>
            <a:pPr marL="339725" indent="-339725">
              <a:spcBef>
                <a:spcPts val="8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each byte is replaced by a value dependent on all 4 bytes in the column</a:t>
            </a:r>
          </a:p>
          <a:p>
            <a:pPr marL="339725" indent="-339725">
              <a:spcBef>
                <a:spcPts val="8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effectively a matrix multiplication in GF(2</a:t>
            </a:r>
            <a:r>
              <a:rPr lang="en-US" sz="3200" baseline="30000" dirty="0"/>
              <a:t>8</a:t>
            </a:r>
            <a:r>
              <a:rPr lang="en-US" sz="3200" dirty="0"/>
              <a:t>) using prime poly m(x) =x</a:t>
            </a:r>
            <a:r>
              <a:rPr lang="en-US" sz="3200" baseline="30000" dirty="0"/>
              <a:t>8</a:t>
            </a:r>
            <a:r>
              <a:rPr lang="en-US" sz="3200" dirty="0"/>
              <a:t>+x</a:t>
            </a:r>
            <a:r>
              <a:rPr lang="en-US" sz="3200" baseline="30000" dirty="0"/>
              <a:t>4</a:t>
            </a:r>
            <a:r>
              <a:rPr lang="en-US" sz="3200" dirty="0"/>
              <a:t>+x</a:t>
            </a:r>
            <a:r>
              <a:rPr lang="en-US" sz="3200" baseline="30000" dirty="0"/>
              <a:t>3</a:t>
            </a:r>
            <a:r>
              <a:rPr lang="en-US" sz="3200" dirty="0"/>
              <a:t>+x+1</a:t>
            </a:r>
          </a:p>
        </p:txBody>
      </p:sp>
      <p:pic>
        <p:nvPicPr>
          <p:cNvPr id="17411" name="Picture 3"/>
          <p:cNvPicPr>
            <a:picLocks noChangeAspect="1" noChangeArrowheads="1"/>
          </p:cNvPicPr>
          <p:nvPr/>
        </p:nvPicPr>
        <p:blipFill>
          <a:blip r:embed="rId3" cstate="print"/>
          <a:srcRect/>
          <a:stretch>
            <a:fillRect/>
          </a:stretch>
        </p:blipFill>
        <p:spPr bwMode="auto">
          <a:xfrm>
            <a:off x="900113" y="4508500"/>
            <a:ext cx="7200900" cy="1612900"/>
          </a:xfrm>
          <a:prstGeom prst="rect">
            <a:avLst/>
          </a:prstGeom>
          <a:noFill/>
          <a:ln w="9525" cap="flat">
            <a:noFill/>
            <a:round/>
            <a:headEnd/>
            <a:tailEnd/>
          </a:ln>
          <a:effectLst/>
        </p:spPr>
      </p:pic>
      <p:sp>
        <p:nvSpPr>
          <p:cNvPr id="5" name="Slide Number Placeholder 4"/>
          <p:cNvSpPr>
            <a:spLocks noGrp="1"/>
          </p:cNvSpPr>
          <p:nvPr>
            <p:ph type="sldNum" sz="quarter" idx="12"/>
          </p:nvPr>
        </p:nvSpPr>
        <p:spPr/>
        <p:txBody>
          <a:bodyPr/>
          <a:lstStyle/>
          <a:p>
            <a:fld id="{0724E449-1AD4-41E2-8CAC-E253F95E612B}" type="slidenum">
              <a:rPr lang="en-US" smtClean="0"/>
              <a:pPr/>
              <a:t>65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Mix Columns</a:t>
            </a:r>
          </a:p>
        </p:txBody>
      </p:sp>
      <p:pic>
        <p:nvPicPr>
          <p:cNvPr id="18434" name="Picture 2"/>
          <p:cNvPicPr>
            <a:picLocks noChangeAspect="1" noChangeArrowheads="1"/>
          </p:cNvPicPr>
          <p:nvPr/>
        </p:nvPicPr>
        <p:blipFill>
          <a:blip r:embed="rId3" cstate="print"/>
          <a:srcRect/>
          <a:stretch>
            <a:fillRect/>
          </a:stretch>
        </p:blipFill>
        <p:spPr bwMode="auto">
          <a:xfrm>
            <a:off x="992188" y="1554163"/>
            <a:ext cx="7162800" cy="3746500"/>
          </a:xfrm>
          <a:prstGeom prst="rect">
            <a:avLst/>
          </a:prstGeom>
          <a:noFill/>
          <a:ln w="9525" cap="flat">
            <a:noFill/>
            <a:round/>
            <a:headEnd/>
            <a:tailEnd/>
          </a:ln>
          <a:effectLst/>
        </p:spPr>
      </p:pic>
      <p:sp>
        <p:nvSpPr>
          <p:cNvPr id="4" name="Slide Number Placeholder 3"/>
          <p:cNvSpPr>
            <a:spLocks noGrp="1"/>
          </p:cNvSpPr>
          <p:nvPr>
            <p:ph type="sldNum" sz="quarter" idx="12"/>
          </p:nvPr>
        </p:nvSpPr>
        <p:spPr/>
        <p:txBody>
          <a:bodyPr/>
          <a:lstStyle/>
          <a:p>
            <a:fld id="{0724E449-1AD4-41E2-8CAC-E253F95E612B}" type="slidenum">
              <a:rPr lang="en-US" smtClean="0"/>
              <a:pPr/>
              <a:t>66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400" b="1" dirty="0"/>
              <a:t>Mix Columns Example</a:t>
            </a:r>
          </a:p>
        </p:txBody>
      </p:sp>
      <p:pic>
        <p:nvPicPr>
          <p:cNvPr id="19458" name="Picture 2"/>
          <p:cNvPicPr>
            <a:picLocks noChangeAspect="1" noChangeArrowheads="1"/>
          </p:cNvPicPr>
          <p:nvPr/>
        </p:nvPicPr>
        <p:blipFill>
          <a:blip r:embed="rId3" cstate="print"/>
          <a:srcRect/>
          <a:stretch>
            <a:fillRect/>
          </a:stretch>
        </p:blipFill>
        <p:spPr bwMode="auto">
          <a:xfrm>
            <a:off x="1828800" y="1524000"/>
            <a:ext cx="5581650" cy="1714500"/>
          </a:xfrm>
          <a:prstGeom prst="rect">
            <a:avLst/>
          </a:prstGeom>
          <a:noFill/>
          <a:ln w="9525" cap="flat">
            <a:noFill/>
            <a:round/>
            <a:headEnd/>
            <a:tailEnd/>
          </a:ln>
          <a:effectLst/>
        </p:spPr>
      </p:pic>
      <p:pic>
        <p:nvPicPr>
          <p:cNvPr id="19459" name="Picture 3"/>
          <p:cNvPicPr>
            <a:picLocks noChangeAspect="1" noChangeArrowheads="1"/>
          </p:cNvPicPr>
          <p:nvPr/>
        </p:nvPicPr>
        <p:blipFill>
          <a:blip r:embed="rId4" cstate="print"/>
          <a:srcRect/>
          <a:stretch>
            <a:fillRect/>
          </a:stretch>
        </p:blipFill>
        <p:spPr bwMode="auto">
          <a:xfrm>
            <a:off x="914400" y="3810000"/>
            <a:ext cx="7429500" cy="2114550"/>
          </a:xfrm>
          <a:prstGeom prst="rect">
            <a:avLst/>
          </a:prstGeom>
          <a:noFill/>
          <a:ln w="9525" cap="flat">
            <a:noFill/>
            <a:round/>
            <a:headEnd/>
            <a:tailEnd/>
          </a:ln>
          <a:effectLst/>
        </p:spPr>
      </p:pic>
      <p:sp>
        <p:nvSpPr>
          <p:cNvPr id="5" name="Slide Number Placeholder 4"/>
          <p:cNvSpPr>
            <a:spLocks noGrp="1"/>
          </p:cNvSpPr>
          <p:nvPr>
            <p:ph type="sldNum" sz="quarter" idx="12"/>
          </p:nvPr>
        </p:nvSpPr>
        <p:spPr/>
        <p:txBody>
          <a:bodyPr/>
          <a:lstStyle/>
          <a:p>
            <a:fld id="{0724E449-1AD4-41E2-8CAC-E253F95E612B}" type="slidenum">
              <a:rPr lang="en-US" smtClean="0"/>
              <a:pPr/>
              <a:t>67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AES Arithmetic</a:t>
            </a:r>
          </a:p>
        </p:txBody>
      </p:sp>
      <p:sp>
        <p:nvSpPr>
          <p:cNvPr id="20482" name="Text Box 2"/>
          <p:cNvSpPr txBox="1">
            <a:spLocks noChangeArrowheads="1"/>
          </p:cNvSpPr>
          <p:nvPr/>
        </p:nvSpPr>
        <p:spPr bwMode="auto">
          <a:xfrm>
            <a:off x="457200" y="1676400"/>
            <a:ext cx="8458200" cy="4454525"/>
          </a:xfrm>
          <a:prstGeom prst="rect">
            <a:avLst/>
          </a:prstGeom>
          <a:noFill/>
          <a:ln w="9525" cap="flat">
            <a:noFill/>
            <a:round/>
            <a:headEnd/>
            <a:tailEnd/>
          </a:ln>
          <a:effectLst/>
        </p:spPr>
        <p:txBody>
          <a:bodyPr/>
          <a:lstStyle/>
          <a:p>
            <a:pPr marL="339725" indent="-339725">
              <a:spcBef>
                <a:spcPts val="8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uses arithmetic in the finite field GF(2</a:t>
            </a:r>
            <a:r>
              <a:rPr lang="en-US" sz="3200" baseline="30000" dirty="0"/>
              <a:t>8</a:t>
            </a:r>
            <a:r>
              <a:rPr lang="en-US" sz="3200" dirty="0"/>
              <a:t>)</a:t>
            </a:r>
          </a:p>
          <a:p>
            <a:pPr marL="339725" indent="-339725">
              <a:spcBef>
                <a:spcPts val="8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with irreducible polynomial</a:t>
            </a:r>
          </a:p>
          <a:p>
            <a:pPr lvl="1" indent="-282575">
              <a:spcBef>
                <a:spcPts val="7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i="1" dirty="0">
                <a:latin typeface="Courier New" pitchFamily="49" charset="0"/>
                <a:cs typeface="Courier New" pitchFamily="49" charset="0"/>
              </a:rPr>
              <a:t>m(x) = x</a:t>
            </a:r>
            <a:r>
              <a:rPr lang="en-US" sz="2800" i="1" baseline="30000" dirty="0">
                <a:latin typeface="Courier New" pitchFamily="49" charset="0"/>
                <a:cs typeface="Courier New" pitchFamily="49" charset="0"/>
              </a:rPr>
              <a:t>8</a:t>
            </a:r>
            <a:r>
              <a:rPr lang="en-US" sz="2800" i="1" dirty="0">
                <a:latin typeface="Courier New" pitchFamily="49" charset="0"/>
                <a:cs typeface="Courier New" pitchFamily="49" charset="0"/>
              </a:rPr>
              <a:t> + x</a:t>
            </a:r>
            <a:r>
              <a:rPr lang="en-US" sz="2800" i="1" baseline="30000" dirty="0">
                <a:latin typeface="Courier New" pitchFamily="49" charset="0"/>
                <a:cs typeface="Courier New" pitchFamily="49" charset="0"/>
              </a:rPr>
              <a:t>4</a:t>
            </a:r>
            <a:r>
              <a:rPr lang="en-US" sz="2800" i="1" dirty="0">
                <a:latin typeface="Courier New" pitchFamily="49" charset="0"/>
                <a:cs typeface="Courier New" pitchFamily="49" charset="0"/>
              </a:rPr>
              <a:t> + x</a:t>
            </a:r>
            <a:r>
              <a:rPr lang="en-US" sz="2800" i="1" baseline="30000" dirty="0">
                <a:latin typeface="Courier New" pitchFamily="49" charset="0"/>
                <a:cs typeface="Courier New" pitchFamily="49" charset="0"/>
              </a:rPr>
              <a:t>3</a:t>
            </a:r>
            <a:r>
              <a:rPr lang="en-US" sz="2800" i="1" dirty="0">
                <a:latin typeface="Courier New" pitchFamily="49" charset="0"/>
                <a:cs typeface="Courier New" pitchFamily="49" charset="0"/>
              </a:rPr>
              <a:t> + x + 1</a:t>
            </a:r>
          </a:p>
          <a:p>
            <a:pPr lvl="1" indent="-282575">
              <a:spcBef>
                <a:spcPts val="7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cs typeface="Courier New" pitchFamily="49" charset="0"/>
              </a:rPr>
              <a:t>which is </a:t>
            </a:r>
            <a:r>
              <a:rPr lang="en-US" sz="2800" dirty="0">
                <a:latin typeface="Courier New" pitchFamily="49" charset="0"/>
                <a:cs typeface="Courier New" pitchFamily="49" charset="0"/>
              </a:rPr>
              <a:t>(100011011) </a:t>
            </a:r>
            <a:r>
              <a:rPr lang="en-US" sz="2800" dirty="0">
                <a:cs typeface="Courier New" pitchFamily="49" charset="0"/>
              </a:rPr>
              <a:t>or </a:t>
            </a:r>
            <a:r>
              <a:rPr lang="en-US" sz="2800" dirty="0">
                <a:latin typeface="Courier New" pitchFamily="49" charset="0"/>
                <a:cs typeface="Courier New" pitchFamily="49" charset="0"/>
              </a:rPr>
              <a:t>{11b}</a:t>
            </a:r>
          </a:p>
          <a:p>
            <a:pPr marL="339725" indent="-339725">
              <a:spcBef>
                <a:spcPts val="8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i="1" dirty="0"/>
              <a:t> </a:t>
            </a:r>
            <a:r>
              <a:rPr lang="en-US" sz="3200" dirty="0"/>
              <a:t>e.g. </a:t>
            </a:r>
          </a:p>
          <a:p>
            <a:pPr lvl="1" indent="-282575">
              <a:spcBef>
                <a:spcPts val="7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{02} • {87} mod {11b} = (1 0000 1110) mod {11b}</a:t>
            </a:r>
          </a:p>
          <a:p>
            <a:pPr lvl="1" indent="-282575">
              <a:spcBef>
                <a:spcPts val="700"/>
              </a:spcBef>
              <a:buClr>
                <a:schemeClr val="tx1"/>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 (1 0000 1110) </a:t>
            </a:r>
            <a:r>
              <a:rPr lang="en-US" sz="2800" dirty="0" err="1"/>
              <a:t>xor</a:t>
            </a:r>
            <a:r>
              <a:rPr lang="en-US" sz="2800" dirty="0"/>
              <a:t> (1 0001 1011) = (0001 0101)</a:t>
            </a:r>
          </a:p>
          <a:p>
            <a:pPr marL="341313" indent="-339725">
              <a:spcBef>
                <a:spcPts val="800"/>
              </a:spcBef>
              <a:buClr>
                <a:schemeClr val="tx1"/>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68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Mix Columns</a:t>
            </a:r>
          </a:p>
        </p:txBody>
      </p:sp>
      <p:sp>
        <p:nvSpPr>
          <p:cNvPr id="21506" name="Text Box 2"/>
          <p:cNvSpPr txBox="1">
            <a:spLocks noChangeArrowheads="1"/>
          </p:cNvSpPr>
          <p:nvPr/>
        </p:nvSpPr>
        <p:spPr bwMode="auto">
          <a:xfrm>
            <a:off x="457200" y="1447800"/>
            <a:ext cx="7848600" cy="4876800"/>
          </a:xfrm>
          <a:prstGeom prst="rect">
            <a:avLst/>
          </a:prstGeom>
          <a:noFill/>
          <a:ln w="9525" cap="flat">
            <a:noFill/>
            <a:round/>
            <a:headEnd/>
            <a:tailEnd/>
          </a:ln>
          <a:effectLst/>
        </p:spPr>
        <p:txBody>
          <a:bodyPr/>
          <a:lstStyle/>
          <a:p>
            <a:pPr marL="339725" indent="-339725">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can express each </a:t>
            </a:r>
            <a:r>
              <a:rPr lang="en-US" sz="2800" dirty="0" err="1"/>
              <a:t>col</a:t>
            </a:r>
            <a:r>
              <a:rPr lang="en-US" sz="2800" dirty="0"/>
              <a:t> as 4 equations</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t>to derive each new byte in </a:t>
            </a:r>
            <a:r>
              <a:rPr lang="en-US" dirty="0" err="1"/>
              <a:t>col</a:t>
            </a:r>
            <a:endParaRPr lang="en-US" dirty="0"/>
          </a:p>
          <a:p>
            <a:pPr marL="339725" indent="-339725">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decryption requires use of inverse matrix</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t>with larger coefficients, hence a little harder</a:t>
            </a:r>
          </a:p>
          <a:p>
            <a:pPr marL="339725" indent="-339725">
              <a:spcBef>
                <a:spcPts val="7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have an alternate </a:t>
            </a:r>
            <a:r>
              <a:rPr lang="en-US" sz="2800" dirty="0" err="1"/>
              <a:t>characterisation</a:t>
            </a:r>
            <a:r>
              <a:rPr lang="en-US" sz="2800" dirty="0"/>
              <a:t> </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t>each column a 4-term polynomial</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t>with coefficients in GF(2</a:t>
            </a:r>
            <a:r>
              <a:rPr lang="en-US" baseline="30000" dirty="0"/>
              <a:t>8</a:t>
            </a:r>
            <a:r>
              <a:rPr lang="en-US" dirty="0"/>
              <a:t>) </a:t>
            </a:r>
          </a:p>
          <a:p>
            <a:pPr marL="739775" lvl="1" indent="-282575">
              <a:spcBef>
                <a:spcPts val="600"/>
              </a:spcBef>
              <a:buClr>
                <a:schemeClr val="tx1"/>
              </a:buClr>
              <a:buSzPct val="5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t>and polynomials multiplied modulo (x</a:t>
            </a:r>
            <a:r>
              <a:rPr lang="en-US" baseline="30000" dirty="0"/>
              <a:t>4</a:t>
            </a:r>
            <a:r>
              <a:rPr lang="en-US" dirty="0"/>
              <a:t>+1)</a:t>
            </a:r>
          </a:p>
          <a:p>
            <a:pPr marL="339725" indent="-339725">
              <a:spcBef>
                <a:spcPts val="800"/>
              </a:spcBef>
              <a:buClr>
                <a:schemeClr val="tx1"/>
              </a:buClr>
              <a:buSzPct val="80000"/>
              <a:buFont typeface="Wingdings"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coefficients based on linear code with maximal distance between </a:t>
            </a:r>
            <a:r>
              <a:rPr lang="en-US" sz="3200" dirty="0" err="1"/>
              <a:t>codewords</a:t>
            </a:r>
            <a:endParaRPr lang="en-US" sz="3200" dirty="0"/>
          </a:p>
          <a:p>
            <a:pPr marL="341313" indent="-339725">
              <a:spcBef>
                <a:spcPts val="800"/>
              </a:spcBef>
              <a:buClr>
                <a:schemeClr val="tx1"/>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32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69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dirty="0"/>
              <a:t>What Is Cryptography</a:t>
            </a:r>
          </a:p>
        </p:txBody>
      </p:sp>
      <p:sp>
        <p:nvSpPr>
          <p:cNvPr id="399363" name="Rectangle 3"/>
          <p:cNvSpPr>
            <a:spLocks noGrp="1" noChangeArrowheads="1"/>
          </p:cNvSpPr>
          <p:nvPr>
            <p:ph type="body" idx="1"/>
          </p:nvPr>
        </p:nvSpPr>
        <p:spPr/>
        <p:txBody>
          <a:bodyPr/>
          <a:lstStyle/>
          <a:p>
            <a:r>
              <a:rPr lang="en-US" sz="2800" dirty="0"/>
              <a:t>Cryptography is the science of hiding information in plain sight, in order to conceal it from unauthorized parties.</a:t>
            </a:r>
          </a:p>
          <a:p>
            <a:pPr lvl="1"/>
            <a:r>
              <a:rPr lang="en-US" sz="2400" dirty="0"/>
              <a:t>Substitution cipher first used by Caesar </a:t>
            </a:r>
            <a:br>
              <a:rPr lang="en-US" sz="2400" dirty="0"/>
            </a:br>
            <a:r>
              <a:rPr lang="en-US" sz="2400" dirty="0"/>
              <a:t>for battlefield communications</a:t>
            </a:r>
          </a:p>
        </p:txBody>
      </p:sp>
      <p:pic>
        <p:nvPicPr>
          <p:cNvPr id="399364" name="Picture 4"/>
          <p:cNvPicPr>
            <a:picLocks noChangeAspect="1" noChangeArrowheads="1"/>
          </p:cNvPicPr>
          <p:nvPr/>
        </p:nvPicPr>
        <p:blipFill>
          <a:blip r:embed="rId2" cstate="print"/>
          <a:srcRect/>
          <a:stretch>
            <a:fillRect/>
          </a:stretch>
        </p:blipFill>
        <p:spPr bwMode="auto">
          <a:xfrm>
            <a:off x="2286000" y="3733800"/>
            <a:ext cx="5304430" cy="2235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724E449-1AD4-41E2-8CAC-E253F95E612B}"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Add Round Key</a:t>
            </a:r>
          </a:p>
        </p:txBody>
      </p:sp>
      <p:sp>
        <p:nvSpPr>
          <p:cNvPr id="22530" name="Text Box 2"/>
          <p:cNvSpPr txBox="1">
            <a:spLocks noChangeArrowheads="1"/>
          </p:cNvSpPr>
          <p:nvPr/>
        </p:nvSpPr>
        <p:spPr bwMode="auto">
          <a:xfrm>
            <a:off x="457200" y="1447800"/>
            <a:ext cx="8229600" cy="4683125"/>
          </a:xfrm>
          <a:prstGeom prst="rect">
            <a:avLst/>
          </a:prstGeom>
          <a:noFill/>
          <a:ln w="9525" cap="flat">
            <a:noFill/>
            <a:round/>
            <a:headEnd/>
            <a:tailEnd/>
          </a:ln>
          <a:effectLst/>
        </p:spPr>
        <p:txBody>
          <a:bodyPr/>
          <a:lstStyle/>
          <a:p>
            <a:pPr marL="339725" indent="-339725">
              <a:spcBef>
                <a:spcPts val="800"/>
              </a:spcBef>
              <a:buClr>
                <a:schemeClr val="tx1"/>
              </a:buClr>
              <a:buSzPct val="8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XOR state with 128-bits of the round key</a:t>
            </a:r>
          </a:p>
          <a:p>
            <a:pPr marL="339725" indent="-339725">
              <a:spcBef>
                <a:spcPts val="800"/>
              </a:spcBef>
              <a:buClr>
                <a:schemeClr val="tx1"/>
              </a:buClr>
              <a:buSzPct val="8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again processed by column (though effectively a series of byte operations)</a:t>
            </a:r>
          </a:p>
          <a:p>
            <a:pPr marL="339725" indent="-339725">
              <a:spcBef>
                <a:spcPts val="800"/>
              </a:spcBef>
              <a:buClr>
                <a:schemeClr val="tx1"/>
              </a:buClr>
              <a:buSzPct val="8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inverse for decryption identical</a:t>
            </a:r>
          </a:p>
          <a:p>
            <a:pPr marL="739775" lvl="1" indent="-282575">
              <a:spcBef>
                <a:spcPts val="700"/>
              </a:spcBef>
              <a:buClr>
                <a:schemeClr val="tx1"/>
              </a:buClr>
              <a:buSzPct val="5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since XOR own inverse, with reversed keys</a:t>
            </a:r>
          </a:p>
          <a:p>
            <a:pPr marL="339725" indent="-339725">
              <a:spcBef>
                <a:spcPts val="800"/>
              </a:spcBef>
              <a:buClr>
                <a:schemeClr val="tx1"/>
              </a:buClr>
              <a:buSzPct val="8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designed to be as simple as possible</a:t>
            </a:r>
          </a:p>
          <a:p>
            <a:pPr marL="739775" lvl="1" indent="-282575">
              <a:spcBef>
                <a:spcPts val="700"/>
              </a:spcBef>
              <a:buClr>
                <a:schemeClr val="tx1"/>
              </a:buClr>
              <a:buSzPct val="5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a form of </a:t>
            </a:r>
            <a:r>
              <a:rPr lang="en-AU" sz="2800" dirty="0" err="1"/>
              <a:t>Vernam</a:t>
            </a:r>
            <a:r>
              <a:rPr lang="en-AU" sz="2800" dirty="0"/>
              <a:t> cipher on expanded key</a:t>
            </a:r>
          </a:p>
          <a:p>
            <a:pPr marL="739775" lvl="1" indent="-282575">
              <a:spcBef>
                <a:spcPts val="700"/>
              </a:spcBef>
              <a:buClr>
                <a:schemeClr val="tx1"/>
              </a:buClr>
              <a:buSzPct val="50000"/>
              <a:buFont typeface="Wingdings" pitchFamily="2" charset="2"/>
              <a:buChar char="Ø"/>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requires other stages for complexity / security</a:t>
            </a:r>
          </a:p>
        </p:txBody>
      </p:sp>
      <p:sp>
        <p:nvSpPr>
          <p:cNvPr id="4" name="Slide Number Placeholder 3"/>
          <p:cNvSpPr>
            <a:spLocks noGrp="1"/>
          </p:cNvSpPr>
          <p:nvPr>
            <p:ph type="sldNum" sz="quarter" idx="12"/>
          </p:nvPr>
        </p:nvSpPr>
        <p:spPr/>
        <p:txBody>
          <a:bodyPr/>
          <a:lstStyle/>
          <a:p>
            <a:fld id="{0724E449-1AD4-41E2-8CAC-E253F95E612B}" type="slidenum">
              <a:rPr lang="en-US" smtClean="0"/>
              <a:pPr/>
              <a:t>70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457200" y="277813"/>
            <a:ext cx="8229600" cy="1139825"/>
          </a:xfrm>
          <a:prstGeom prst="rect">
            <a:avLst/>
          </a:prstGeom>
          <a:noFill/>
          <a:ln w="9525" cap="flat">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Add Round Key</a:t>
            </a:r>
          </a:p>
        </p:txBody>
      </p:sp>
      <p:pic>
        <p:nvPicPr>
          <p:cNvPr id="23554" name="Picture 2"/>
          <p:cNvPicPr>
            <a:picLocks noChangeAspect="1" noChangeArrowheads="1"/>
          </p:cNvPicPr>
          <p:nvPr/>
        </p:nvPicPr>
        <p:blipFill>
          <a:blip r:embed="rId3" cstate="print"/>
          <a:srcRect/>
          <a:stretch>
            <a:fillRect/>
          </a:stretch>
        </p:blipFill>
        <p:spPr bwMode="auto">
          <a:xfrm>
            <a:off x="1143000" y="2438400"/>
            <a:ext cx="7010400" cy="1968500"/>
          </a:xfrm>
          <a:prstGeom prst="rect">
            <a:avLst/>
          </a:prstGeom>
          <a:noFill/>
          <a:ln w="9525" cap="flat">
            <a:noFill/>
            <a:round/>
            <a:headEnd/>
            <a:tailEnd/>
          </a:ln>
          <a:effectLst/>
        </p:spPr>
      </p:pic>
      <p:sp>
        <p:nvSpPr>
          <p:cNvPr id="4" name="Slide Number Placeholder 3"/>
          <p:cNvSpPr>
            <a:spLocks noGrp="1"/>
          </p:cNvSpPr>
          <p:nvPr>
            <p:ph type="sldNum" sz="quarter" idx="12"/>
          </p:nvPr>
        </p:nvSpPr>
        <p:spPr/>
        <p:txBody>
          <a:bodyPr/>
          <a:lstStyle/>
          <a:p>
            <a:fld id="{0724E449-1AD4-41E2-8CAC-E253F95E612B}" type="slidenum">
              <a:rPr lang="en-US" smtClean="0"/>
              <a:pPr/>
              <a:t>71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2875" y="214313"/>
          <a:ext cx="8858250" cy="6500834"/>
        </p:xfrm>
        <a:graphic>
          <a:graphicData uri="http://schemas.openxmlformats.org/drawingml/2006/table">
            <a:tbl>
              <a:tblPr firstRow="1" bandRow="1">
                <a:tableStyleId>{7DF18680-E054-41AD-8BC1-D1AEF772440D}</a:tableStyleId>
              </a:tblPr>
              <a:tblGrid>
                <a:gridCol w="4429125"/>
                <a:gridCol w="4429125"/>
              </a:tblGrid>
              <a:tr h="392378">
                <a:tc>
                  <a:txBody>
                    <a:bodyPr/>
                    <a:lstStyle/>
                    <a:p>
                      <a:pPr algn="ctr"/>
                      <a:r>
                        <a:rPr lang="en-US" sz="1600" kern="1200" dirty="0" smtClean="0"/>
                        <a:t>DES Encryption</a:t>
                      </a:r>
                      <a:endParaRPr lang="en-US" sz="1600" dirty="0"/>
                    </a:p>
                  </a:txBody>
                  <a:tcPr/>
                </a:tc>
                <a:tc>
                  <a:txBody>
                    <a:bodyPr/>
                    <a:lstStyle/>
                    <a:p>
                      <a:pPr algn="ctr"/>
                      <a:r>
                        <a:rPr lang="en-US" sz="1600" kern="1200" dirty="0" smtClean="0"/>
                        <a:t>AES Encryption</a:t>
                      </a:r>
                      <a:endParaRPr lang="en-US" sz="1600" dirty="0"/>
                    </a:p>
                  </a:txBody>
                  <a:tcPr/>
                </a:tc>
              </a:tr>
              <a:tr h="872636">
                <a:tc>
                  <a:txBody>
                    <a:bodyPr/>
                    <a:lstStyle/>
                    <a:p>
                      <a:pPr marL="0" marR="0" algn="l">
                        <a:lnSpc>
                          <a:spcPct val="115000"/>
                        </a:lnSpc>
                        <a:spcBef>
                          <a:spcPts val="0"/>
                        </a:spcBef>
                        <a:spcAft>
                          <a:spcPts val="0"/>
                        </a:spcAft>
                      </a:pPr>
                      <a:r>
                        <a:rPr lang="en-US" sz="1600" dirty="0"/>
                        <a:t>DES uses only 56 bits key which provides a combination of 2^56 = 256 combinations for encryption.</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dirty="0"/>
                        <a:t>AES can use 128, 192, 256 bits keys which provides 2^128, 2^192, 2^256 combinations for encryption.</a:t>
                      </a:r>
                      <a:endParaRPr lang="en-US" sz="1600" dirty="0">
                        <a:latin typeface="Calibri"/>
                        <a:ea typeface="Calibri"/>
                        <a:cs typeface="Times New Roman"/>
                      </a:endParaRPr>
                    </a:p>
                  </a:txBody>
                  <a:tcPr marL="68580" marR="68580" marT="0" marB="0"/>
                </a:tc>
              </a:tr>
              <a:tr h="575935">
                <a:tc>
                  <a:txBody>
                    <a:bodyPr/>
                    <a:lstStyle/>
                    <a:p>
                      <a:pPr marL="0" marR="0" algn="l">
                        <a:lnSpc>
                          <a:spcPct val="115000"/>
                        </a:lnSpc>
                        <a:spcBef>
                          <a:spcPts val="0"/>
                        </a:spcBef>
                        <a:spcAft>
                          <a:spcPts val="0"/>
                        </a:spcAft>
                      </a:pPr>
                      <a:r>
                        <a:rPr lang="en-US" sz="1600" kern="1200" dirty="0" smtClean="0"/>
                        <a:t>DES is restricted to use a Block Size of only 64 bits</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AES is restricted to use a Block Size of 128 bits (double of what is used in DES)</a:t>
                      </a:r>
                      <a:endParaRPr lang="en-US" sz="1600" dirty="0">
                        <a:latin typeface="Calibri"/>
                        <a:ea typeface="Calibri"/>
                        <a:cs typeface="Times New Roman"/>
                      </a:endParaRPr>
                    </a:p>
                  </a:txBody>
                  <a:tcPr marL="68580" marR="68580" marT="0" marB="0"/>
                </a:tc>
              </a:tr>
              <a:tr h="1169339">
                <a:tc>
                  <a:txBody>
                    <a:bodyPr/>
                    <a:lstStyle/>
                    <a:p>
                      <a:pPr marL="0" marR="0" algn="l">
                        <a:lnSpc>
                          <a:spcPct val="115000"/>
                        </a:lnSpc>
                        <a:spcBef>
                          <a:spcPts val="0"/>
                        </a:spcBef>
                        <a:spcAft>
                          <a:spcPts val="0"/>
                        </a:spcAft>
                      </a:pPr>
                      <a:r>
                        <a:rPr lang="en-US" sz="1600" kern="1200" dirty="0" smtClean="0"/>
                        <a:t>With 64 bits block size, the amount of data that can be transferred with a single encryption key is just 32GB.</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With AES, it is possible to transfer around 256 billion GB of data. It is probably safe to say that you can use a single AES encryption key for any application.</a:t>
                      </a:r>
                      <a:endParaRPr lang="en-US" sz="1600" dirty="0">
                        <a:latin typeface="Calibri"/>
                        <a:ea typeface="Calibri"/>
                        <a:cs typeface="Times New Roman"/>
                      </a:endParaRPr>
                    </a:p>
                  </a:txBody>
                  <a:tcPr marL="68580" marR="68580" marT="0" marB="0"/>
                </a:tc>
              </a:tr>
              <a:tr h="872636">
                <a:tc>
                  <a:txBody>
                    <a:bodyPr/>
                    <a:lstStyle/>
                    <a:p>
                      <a:pPr marL="0" marR="0" algn="l">
                        <a:lnSpc>
                          <a:spcPct val="115000"/>
                        </a:lnSpc>
                        <a:spcBef>
                          <a:spcPts val="0"/>
                        </a:spcBef>
                        <a:spcAft>
                          <a:spcPts val="0"/>
                        </a:spcAft>
                      </a:pPr>
                      <a:r>
                        <a:rPr lang="en-US" sz="1600" kern="1200" dirty="0" smtClean="0"/>
                        <a:t>DES uses a </a:t>
                      </a:r>
                      <a:r>
                        <a:rPr lang="en-US" sz="1600" kern="1200" dirty="0" err="1" smtClean="0"/>
                        <a:t>Feistel</a:t>
                      </a:r>
                      <a:r>
                        <a:rPr lang="en-US" sz="1600" kern="1200" dirty="0" smtClean="0"/>
                        <a:t> network, which divides the block into 2 halves before going through the Encryption steps. </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AES uses Permutation-Substitution method, which involves a series of substitution and permutation steps to create the encrypted block.</a:t>
                      </a:r>
                      <a:endParaRPr lang="en-US" sz="1600" dirty="0">
                        <a:latin typeface="Calibri"/>
                        <a:ea typeface="Calibri"/>
                        <a:cs typeface="Times New Roman"/>
                      </a:endParaRPr>
                    </a:p>
                  </a:txBody>
                  <a:tcPr marL="68580" marR="68580" marT="0" marB="0"/>
                </a:tc>
              </a:tr>
              <a:tr h="872636">
                <a:tc>
                  <a:txBody>
                    <a:bodyPr/>
                    <a:lstStyle/>
                    <a:p>
                      <a:pPr marL="0" marR="0" algn="l">
                        <a:lnSpc>
                          <a:spcPct val="115000"/>
                        </a:lnSpc>
                        <a:spcBef>
                          <a:spcPts val="0"/>
                        </a:spcBef>
                        <a:spcAft>
                          <a:spcPts val="0"/>
                        </a:spcAft>
                      </a:pPr>
                      <a:r>
                        <a:rPr lang="en-US" sz="1600" kern="1200" dirty="0" smtClean="0"/>
                        <a:t>DES encryption is breakable through Brute Force attack.</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AES encryption on the other hand is still not breakable, though there are some theoretical discussions about breaking the AES.</a:t>
                      </a:r>
                      <a:endParaRPr lang="en-US" sz="1600" dirty="0">
                        <a:latin typeface="Calibri"/>
                        <a:ea typeface="Calibri"/>
                        <a:cs typeface="Times New Roman"/>
                      </a:endParaRPr>
                    </a:p>
                  </a:txBody>
                  <a:tcPr marL="68580" marR="68580" marT="0" marB="0"/>
                </a:tc>
              </a:tr>
              <a:tr h="575935">
                <a:tc>
                  <a:txBody>
                    <a:bodyPr/>
                    <a:lstStyle/>
                    <a:p>
                      <a:pPr marL="0" marR="0" algn="l">
                        <a:lnSpc>
                          <a:spcPct val="115000"/>
                        </a:lnSpc>
                        <a:spcBef>
                          <a:spcPts val="0"/>
                        </a:spcBef>
                        <a:spcAft>
                          <a:spcPts val="0"/>
                        </a:spcAft>
                      </a:pPr>
                      <a:r>
                        <a:rPr lang="en-US" sz="1600" kern="1200" dirty="0" smtClean="0"/>
                        <a:t>DES is an old technique used for encryption/decryption</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AES is relatively new.</a:t>
                      </a:r>
                      <a:endParaRPr lang="en-US" sz="1600" dirty="0">
                        <a:latin typeface="Calibri"/>
                        <a:ea typeface="Calibri"/>
                        <a:cs typeface="Times New Roman"/>
                      </a:endParaRPr>
                    </a:p>
                  </a:txBody>
                  <a:tcPr marL="68580" marR="68580" marT="0" marB="0"/>
                </a:tc>
              </a:tr>
              <a:tr h="1169339">
                <a:tc>
                  <a:txBody>
                    <a:bodyPr/>
                    <a:lstStyle/>
                    <a:p>
                      <a:pPr marL="0" marR="0" algn="l">
                        <a:lnSpc>
                          <a:spcPct val="115000"/>
                        </a:lnSpc>
                        <a:spcBef>
                          <a:spcPts val="0"/>
                        </a:spcBef>
                        <a:spcAft>
                          <a:spcPts val="0"/>
                        </a:spcAft>
                      </a:pPr>
                      <a:r>
                        <a:rPr lang="en-US" sz="1600" kern="1200" dirty="0" smtClean="0"/>
                        <a:t>Time required to check all the possible keys at 50 billion keys per second – For a 128-bit key: 5x10</a:t>
                      </a:r>
                      <a:r>
                        <a:rPr lang="en-US" sz="1600" kern="1200" baseline="30000" dirty="0" smtClean="0"/>
                        <a:t>21 </a:t>
                      </a:r>
                      <a:r>
                        <a:rPr lang="en-US" sz="1600" kern="1200" dirty="0" smtClean="0"/>
                        <a:t>years (which makes it difficult for the hackers to decrypt the data)</a:t>
                      </a:r>
                      <a:endParaRPr lang="en-US" sz="1600" b="1"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kern="1200" dirty="0" smtClean="0"/>
                        <a:t>Time required to check all the possible keys at 50 billion keys per second – For a 56-bit key: 400 days.</a:t>
                      </a:r>
                      <a:endParaRPr lang="en-US" sz="1600" dirty="0">
                        <a:latin typeface="Calibri"/>
                        <a:ea typeface="Calibri"/>
                        <a:cs typeface="Times New Roman"/>
                      </a:endParaRPr>
                    </a:p>
                  </a:txBody>
                  <a:tcPr marL="68580" marR="68580" marT="0" marB="0"/>
                </a:tc>
              </a:tr>
            </a:tbl>
          </a:graphicData>
        </a:graphic>
      </p:graphicFrame>
      <p:sp>
        <p:nvSpPr>
          <p:cNvPr id="3" name="Slide Number Placeholder 2"/>
          <p:cNvSpPr>
            <a:spLocks noGrp="1"/>
          </p:cNvSpPr>
          <p:nvPr>
            <p:ph type="sldNum" sz="quarter" idx="12"/>
          </p:nvPr>
        </p:nvSpPr>
        <p:spPr/>
        <p:txBody>
          <a:bodyPr/>
          <a:lstStyle/>
          <a:p>
            <a:fld id="{0724E449-1AD4-41E2-8CAC-E253F95E612B}" type="slidenum">
              <a:rPr lang="en-US" smtClean="0"/>
              <a:pPr/>
              <a:t>72</a:t>
            </a:fld>
            <a:endParaRPr lang="en-US"/>
          </a:p>
        </p:txBody>
      </p:sp>
    </p:spTree>
  </p:cSld>
  <p:clrMapOvr>
    <a:masterClrMapping/>
  </p:clrMapOvr>
  <p:transition spd="med">
    <p:fade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304800"/>
            <a:ext cx="7924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p:cNvSpPr>
            <a:spLocks noGrp="1" noChangeArrowheads="1"/>
          </p:cNvSpPr>
          <p:nvPr>
            <p:ph type="title"/>
          </p:nvPr>
        </p:nvSpPr>
        <p:spPr>
          <a:xfrm>
            <a:off x="762000" y="304800"/>
            <a:ext cx="7924800" cy="792163"/>
          </a:xfrm>
        </p:spPr>
        <p:txBody>
          <a:bodyPr>
            <a:normAutofit fontScale="90000"/>
          </a:bodyPr>
          <a:lstStyle/>
          <a:p>
            <a:r>
              <a:rPr lang="en-US" dirty="0"/>
              <a:t>Symmetric Key </a:t>
            </a:r>
            <a:r>
              <a:rPr lang="en-US" dirty="0" smtClean="0"/>
              <a:t>Encryption- Strength</a:t>
            </a:r>
            <a:endParaRPr lang="en-US" dirty="0"/>
          </a:p>
        </p:txBody>
      </p:sp>
      <p:sp>
        <p:nvSpPr>
          <p:cNvPr id="19459" name="Rectangle 3"/>
          <p:cNvSpPr>
            <a:spLocks noGrp="1" noChangeArrowheads="1"/>
          </p:cNvSpPr>
          <p:nvPr>
            <p:ph type="body" idx="1"/>
          </p:nvPr>
        </p:nvSpPr>
        <p:spPr>
          <a:xfrm>
            <a:off x="533400" y="1447800"/>
            <a:ext cx="8229600" cy="4800600"/>
          </a:xfrm>
        </p:spPr>
        <p:txBody>
          <a:bodyPr>
            <a:normAutofit/>
          </a:bodyPr>
          <a:lstStyle/>
          <a:p>
            <a:pPr algn="just"/>
            <a:r>
              <a:rPr lang="en-US" dirty="0"/>
              <a:t>The strengths of modern symmetric key encryption algorithms include:</a:t>
            </a:r>
          </a:p>
          <a:p>
            <a:pPr lvl="1" algn="just"/>
            <a:r>
              <a:rPr lang="en-US" dirty="0"/>
              <a:t>Fairly fast encryption/decryption process (in comparison to public key techniques, for example)</a:t>
            </a:r>
          </a:p>
          <a:p>
            <a:pPr lvl="1" algn="just"/>
            <a:r>
              <a:rPr lang="en-US" dirty="0"/>
              <a:t>Several well known, well tested algorithms are available, including 3DES and AES.</a:t>
            </a:r>
          </a:p>
          <a:p>
            <a:pPr lvl="1" algn="just"/>
            <a:r>
              <a:rPr lang="en-US" dirty="0"/>
              <a:t>Library implementations of symmetric key algorithms are commonly available for many programming languages.</a:t>
            </a:r>
          </a:p>
        </p:txBody>
      </p:sp>
      <p:sp>
        <p:nvSpPr>
          <p:cNvPr id="5" name="Slide Number Placeholder 4"/>
          <p:cNvSpPr>
            <a:spLocks noGrp="1"/>
          </p:cNvSpPr>
          <p:nvPr>
            <p:ph type="sldNum" sz="quarter" idx="12"/>
          </p:nvPr>
        </p:nvSpPr>
        <p:spPr/>
        <p:txBody>
          <a:bodyPr/>
          <a:lstStyle/>
          <a:p>
            <a:fld id="{0724E449-1AD4-41E2-8CAC-E253F95E612B}" type="slidenum">
              <a:rPr lang="en-US" smtClean="0"/>
              <a:pPr/>
              <a:t>73</a:t>
            </a:fld>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381000" y="304800"/>
            <a:ext cx="8305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674" name="Rectangle 2"/>
          <p:cNvSpPr>
            <a:spLocks noGrp="1" noChangeArrowheads="1"/>
          </p:cNvSpPr>
          <p:nvPr>
            <p:ph type="title"/>
          </p:nvPr>
        </p:nvSpPr>
        <p:spPr>
          <a:xfrm>
            <a:off x="457200" y="274638"/>
            <a:ext cx="8229600" cy="792162"/>
          </a:xfrm>
        </p:spPr>
        <p:txBody>
          <a:bodyPr/>
          <a:lstStyle/>
          <a:p>
            <a:r>
              <a:rPr lang="en-US" dirty="0"/>
              <a:t>Asymmetric Encryption Uses</a:t>
            </a:r>
          </a:p>
        </p:txBody>
      </p:sp>
      <p:sp>
        <p:nvSpPr>
          <p:cNvPr id="540675" name="Rectangle 3"/>
          <p:cNvSpPr>
            <a:spLocks noGrp="1" noChangeArrowheads="1"/>
          </p:cNvSpPr>
          <p:nvPr>
            <p:ph type="body" idx="1"/>
          </p:nvPr>
        </p:nvSpPr>
        <p:spPr>
          <a:xfrm>
            <a:off x="228600" y="1295400"/>
            <a:ext cx="8458200" cy="2971800"/>
          </a:xfrm>
        </p:spPr>
        <p:txBody>
          <a:bodyPr>
            <a:normAutofit/>
          </a:bodyPr>
          <a:lstStyle/>
          <a:p>
            <a:r>
              <a:rPr lang="en-US" sz="2400" dirty="0" smtClean="0"/>
              <a:t>Encrypt </a:t>
            </a:r>
            <a:r>
              <a:rPr lang="en-US" sz="2400" dirty="0"/>
              <a:t>message with recipient's public key</a:t>
            </a:r>
          </a:p>
          <a:p>
            <a:pPr lvl="1"/>
            <a:r>
              <a:rPr lang="en-US" sz="2000" dirty="0"/>
              <a:t>Only recipient can read it, using his or her </a:t>
            </a:r>
            <a:r>
              <a:rPr lang="en-US" sz="2000" b="1" dirty="0"/>
              <a:t>private key</a:t>
            </a:r>
          </a:p>
          <a:p>
            <a:pPr lvl="1"/>
            <a:r>
              <a:rPr lang="en-US" sz="2000" dirty="0"/>
              <a:t>Provides </a:t>
            </a:r>
            <a:r>
              <a:rPr lang="en-US" sz="2000" b="1" dirty="0"/>
              <a:t>confidentiality</a:t>
            </a:r>
          </a:p>
          <a:p>
            <a:r>
              <a:rPr lang="en-US" sz="2400" dirty="0"/>
              <a:t>Sign message</a:t>
            </a:r>
          </a:p>
          <a:p>
            <a:pPr lvl="1"/>
            <a:r>
              <a:rPr lang="en-US" sz="2000" dirty="0"/>
              <a:t>Hash message, encrypt hash with your private key</a:t>
            </a:r>
          </a:p>
          <a:p>
            <a:pPr lvl="1"/>
            <a:r>
              <a:rPr lang="en-US" sz="2000" dirty="0"/>
              <a:t>Anyone can verify the signature using your </a:t>
            </a:r>
            <a:r>
              <a:rPr lang="en-US" sz="2000" b="1" dirty="0"/>
              <a:t>public key</a:t>
            </a:r>
          </a:p>
          <a:p>
            <a:pPr lvl="1"/>
            <a:r>
              <a:rPr lang="en-US" sz="2000" dirty="0"/>
              <a:t>Provides </a:t>
            </a:r>
            <a:r>
              <a:rPr lang="en-US" sz="2000" b="1" dirty="0"/>
              <a:t>integrity</a:t>
            </a:r>
            <a:r>
              <a:rPr lang="en-US" sz="2000" dirty="0"/>
              <a:t> and </a:t>
            </a:r>
            <a:r>
              <a:rPr lang="en-US" sz="2000" b="1" dirty="0"/>
              <a:t>non-repudiation </a:t>
            </a:r>
            <a:r>
              <a:rPr lang="en-US" sz="2000" dirty="0"/>
              <a:t>(sender cannot deny authorship</a:t>
            </a:r>
            <a:r>
              <a:rPr lang="en-US" sz="2000" dirty="0" smtClean="0"/>
              <a:t>)</a:t>
            </a:r>
          </a:p>
        </p:txBody>
      </p:sp>
      <p:grpSp>
        <p:nvGrpSpPr>
          <p:cNvPr id="2" name="Group 4"/>
          <p:cNvGrpSpPr>
            <a:grpSpLocks/>
          </p:cNvGrpSpPr>
          <p:nvPr/>
        </p:nvGrpSpPr>
        <p:grpSpPr bwMode="auto">
          <a:xfrm>
            <a:off x="917575" y="4586287"/>
            <a:ext cx="7235825" cy="1966913"/>
            <a:chOff x="192" y="2728"/>
            <a:chExt cx="4558" cy="1239"/>
          </a:xfrm>
        </p:grpSpPr>
        <p:sp>
          <p:nvSpPr>
            <p:cNvPr id="40" name="Rectangle 5"/>
            <p:cNvSpPr>
              <a:spLocks noChangeArrowheads="1"/>
            </p:cNvSpPr>
            <p:nvPr/>
          </p:nvSpPr>
          <p:spPr bwMode="auto">
            <a:xfrm>
              <a:off x="192" y="2736"/>
              <a:ext cx="1756" cy="1231"/>
            </a:xfrm>
            <a:prstGeom prst="rect">
              <a:avLst/>
            </a:prstGeom>
            <a:solidFill>
              <a:srgbClr val="FFFFFF"/>
            </a:solidFill>
            <a:ln w="20638">
              <a:solidFill>
                <a:srgbClr val="008080"/>
              </a:solidFill>
              <a:miter lim="800000"/>
              <a:headEnd/>
              <a:tailEnd/>
            </a:ln>
          </p:spPr>
          <p:txBody>
            <a:bodyPr/>
            <a:lstStyle/>
            <a:p>
              <a:endParaRPr lang="en-US"/>
            </a:p>
          </p:txBody>
        </p:sp>
        <p:sp>
          <p:nvSpPr>
            <p:cNvPr id="41" name="Rectangle 6"/>
            <p:cNvSpPr>
              <a:spLocks noChangeArrowheads="1"/>
            </p:cNvSpPr>
            <p:nvPr/>
          </p:nvSpPr>
          <p:spPr bwMode="auto">
            <a:xfrm>
              <a:off x="2995" y="2728"/>
              <a:ext cx="1755" cy="1231"/>
            </a:xfrm>
            <a:prstGeom prst="rect">
              <a:avLst/>
            </a:prstGeom>
            <a:solidFill>
              <a:srgbClr val="FFFFFF"/>
            </a:solidFill>
            <a:ln w="20638">
              <a:solidFill>
                <a:srgbClr val="008080"/>
              </a:solidFill>
              <a:miter lim="800000"/>
              <a:headEnd/>
              <a:tailEnd/>
            </a:ln>
          </p:spPr>
          <p:txBody>
            <a:bodyPr/>
            <a:lstStyle/>
            <a:p>
              <a:endParaRPr lang="en-US"/>
            </a:p>
          </p:txBody>
        </p:sp>
        <p:sp>
          <p:nvSpPr>
            <p:cNvPr id="42" name="Rectangle 7"/>
            <p:cNvSpPr>
              <a:spLocks noChangeArrowheads="1"/>
            </p:cNvSpPr>
            <p:nvPr/>
          </p:nvSpPr>
          <p:spPr bwMode="auto">
            <a:xfrm>
              <a:off x="2168" y="3196"/>
              <a:ext cx="571" cy="163"/>
            </a:xfrm>
            <a:prstGeom prst="rect">
              <a:avLst/>
            </a:prstGeom>
            <a:noFill/>
            <a:ln w="9525">
              <a:noFill/>
              <a:miter lim="800000"/>
              <a:headEnd/>
              <a:tailEnd/>
            </a:ln>
          </p:spPr>
          <p:txBody>
            <a:bodyPr wrap="none" lIns="0" tIns="0" rIns="0" bIns="0">
              <a:spAutoFit/>
            </a:bodyPr>
            <a:lstStyle/>
            <a:p>
              <a:pPr algn="ctr"/>
              <a:r>
                <a:rPr lang="en-US" sz="1700">
                  <a:latin typeface="Arial Narrow" pitchFamily="34" charset="0"/>
                </a:rPr>
                <a:t>Originator’s</a:t>
              </a:r>
            </a:p>
          </p:txBody>
        </p:sp>
        <p:sp>
          <p:nvSpPr>
            <p:cNvPr id="43" name="Rectangle 8"/>
            <p:cNvSpPr>
              <a:spLocks noChangeArrowheads="1"/>
            </p:cNvSpPr>
            <p:nvPr/>
          </p:nvSpPr>
          <p:spPr bwMode="auto">
            <a:xfrm>
              <a:off x="2037" y="3349"/>
              <a:ext cx="831" cy="163"/>
            </a:xfrm>
            <a:prstGeom prst="rect">
              <a:avLst/>
            </a:prstGeom>
            <a:noFill/>
            <a:ln w="9525">
              <a:noFill/>
              <a:miter lim="800000"/>
              <a:headEnd/>
              <a:tailEnd/>
            </a:ln>
          </p:spPr>
          <p:txBody>
            <a:bodyPr wrap="none" lIns="0" tIns="0" rIns="0" bIns="0">
              <a:spAutoFit/>
            </a:bodyPr>
            <a:lstStyle/>
            <a:p>
              <a:pPr algn="ctr"/>
              <a:r>
                <a:rPr lang="en-US" sz="1700">
                  <a:latin typeface="Arial Narrow" pitchFamily="34" charset="0"/>
                </a:rPr>
                <a:t>Signed</a:t>
              </a:r>
              <a:r>
                <a:rPr lang="en-US" sz="1700">
                  <a:solidFill>
                    <a:srgbClr val="000000"/>
                  </a:solidFill>
                  <a:latin typeface="Arial Narrow" pitchFamily="34" charset="0"/>
                </a:rPr>
                <a:t> </a:t>
              </a:r>
              <a:r>
                <a:rPr lang="en-US" sz="1700">
                  <a:latin typeface="Arial Narrow" pitchFamily="34" charset="0"/>
                </a:rPr>
                <a:t>Message</a:t>
              </a:r>
            </a:p>
          </p:txBody>
        </p:sp>
        <p:sp>
          <p:nvSpPr>
            <p:cNvPr id="44" name="Freeform 9"/>
            <p:cNvSpPr>
              <a:spLocks/>
            </p:cNvSpPr>
            <p:nvPr/>
          </p:nvSpPr>
          <p:spPr bwMode="auto">
            <a:xfrm>
              <a:off x="3114" y="3424"/>
              <a:ext cx="930" cy="299"/>
            </a:xfrm>
            <a:custGeom>
              <a:avLst/>
              <a:gdLst>
                <a:gd name="T0" fmla="*/ 149 w 930"/>
                <a:gd name="T1" fmla="*/ 0 h 299"/>
                <a:gd name="T2" fmla="*/ 120 w 930"/>
                <a:gd name="T3" fmla="*/ 3 h 299"/>
                <a:gd name="T4" fmla="*/ 91 w 930"/>
                <a:gd name="T5" fmla="*/ 10 h 299"/>
                <a:gd name="T6" fmla="*/ 65 w 930"/>
                <a:gd name="T7" fmla="*/ 24 h 299"/>
                <a:gd name="T8" fmla="*/ 45 w 930"/>
                <a:gd name="T9" fmla="*/ 43 h 299"/>
                <a:gd name="T10" fmla="*/ 24 w 930"/>
                <a:gd name="T11" fmla="*/ 64 h 299"/>
                <a:gd name="T12" fmla="*/ 11 w 930"/>
                <a:gd name="T13" fmla="*/ 90 h 299"/>
                <a:gd name="T14" fmla="*/ 1 w 930"/>
                <a:gd name="T15" fmla="*/ 119 h 299"/>
                <a:gd name="T16" fmla="*/ 0 w 930"/>
                <a:gd name="T17" fmla="*/ 148 h 299"/>
                <a:gd name="T18" fmla="*/ 1 w 930"/>
                <a:gd name="T19" fmla="*/ 178 h 299"/>
                <a:gd name="T20" fmla="*/ 11 w 930"/>
                <a:gd name="T21" fmla="*/ 207 h 299"/>
                <a:gd name="T22" fmla="*/ 24 w 930"/>
                <a:gd name="T23" fmla="*/ 233 h 299"/>
                <a:gd name="T24" fmla="*/ 45 w 930"/>
                <a:gd name="T25" fmla="*/ 256 h 299"/>
                <a:gd name="T26" fmla="*/ 65 w 930"/>
                <a:gd name="T27" fmla="*/ 273 h 299"/>
                <a:gd name="T28" fmla="*/ 91 w 930"/>
                <a:gd name="T29" fmla="*/ 288 h 299"/>
                <a:gd name="T30" fmla="*/ 120 w 930"/>
                <a:gd name="T31" fmla="*/ 296 h 299"/>
                <a:gd name="T32" fmla="*/ 133 w 930"/>
                <a:gd name="T33" fmla="*/ 299 h 299"/>
                <a:gd name="T34" fmla="*/ 149 w 930"/>
                <a:gd name="T35" fmla="*/ 299 h 299"/>
                <a:gd name="T36" fmla="*/ 781 w 930"/>
                <a:gd name="T37" fmla="*/ 299 h 299"/>
                <a:gd name="T38" fmla="*/ 797 w 930"/>
                <a:gd name="T39" fmla="*/ 299 h 299"/>
                <a:gd name="T40" fmla="*/ 811 w 930"/>
                <a:gd name="T41" fmla="*/ 296 h 299"/>
                <a:gd name="T42" fmla="*/ 839 w 930"/>
                <a:gd name="T43" fmla="*/ 288 h 299"/>
                <a:gd name="T44" fmla="*/ 864 w 930"/>
                <a:gd name="T45" fmla="*/ 273 h 299"/>
                <a:gd name="T46" fmla="*/ 885 w 930"/>
                <a:gd name="T47" fmla="*/ 256 h 299"/>
                <a:gd name="T48" fmla="*/ 905 w 930"/>
                <a:gd name="T49" fmla="*/ 233 h 299"/>
                <a:gd name="T50" fmla="*/ 919 w 930"/>
                <a:gd name="T51" fmla="*/ 207 h 299"/>
                <a:gd name="T52" fmla="*/ 929 w 930"/>
                <a:gd name="T53" fmla="*/ 178 h 299"/>
                <a:gd name="T54" fmla="*/ 930 w 930"/>
                <a:gd name="T55" fmla="*/ 148 h 299"/>
                <a:gd name="T56" fmla="*/ 929 w 930"/>
                <a:gd name="T57" fmla="*/ 119 h 299"/>
                <a:gd name="T58" fmla="*/ 919 w 930"/>
                <a:gd name="T59" fmla="*/ 90 h 299"/>
                <a:gd name="T60" fmla="*/ 905 w 930"/>
                <a:gd name="T61" fmla="*/ 64 h 299"/>
                <a:gd name="T62" fmla="*/ 885 w 930"/>
                <a:gd name="T63" fmla="*/ 43 h 299"/>
                <a:gd name="T64" fmla="*/ 864 w 930"/>
                <a:gd name="T65" fmla="*/ 24 h 299"/>
                <a:gd name="T66" fmla="*/ 839 w 930"/>
                <a:gd name="T67" fmla="*/ 10 h 299"/>
                <a:gd name="T68" fmla="*/ 811 w 930"/>
                <a:gd name="T69" fmla="*/ 3 h 299"/>
                <a:gd name="T70" fmla="*/ 781 w 930"/>
                <a:gd name="T71" fmla="*/ 0 h 299"/>
                <a:gd name="T72" fmla="*/ 149 w 930"/>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0"/>
                <a:gd name="T112" fmla="*/ 0 h 299"/>
                <a:gd name="T113" fmla="*/ 930 w 93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0" h="299">
                  <a:moveTo>
                    <a:pt x="149" y="0"/>
                  </a:moveTo>
                  <a:lnTo>
                    <a:pt x="120" y="3"/>
                  </a:lnTo>
                  <a:lnTo>
                    <a:pt x="91" y="10"/>
                  </a:lnTo>
                  <a:lnTo>
                    <a:pt x="65" y="24"/>
                  </a:lnTo>
                  <a:lnTo>
                    <a:pt x="45" y="43"/>
                  </a:lnTo>
                  <a:lnTo>
                    <a:pt x="24" y="64"/>
                  </a:lnTo>
                  <a:lnTo>
                    <a:pt x="11" y="90"/>
                  </a:lnTo>
                  <a:lnTo>
                    <a:pt x="1" y="119"/>
                  </a:lnTo>
                  <a:lnTo>
                    <a:pt x="0" y="148"/>
                  </a:lnTo>
                  <a:lnTo>
                    <a:pt x="1" y="178"/>
                  </a:lnTo>
                  <a:lnTo>
                    <a:pt x="11" y="207"/>
                  </a:lnTo>
                  <a:lnTo>
                    <a:pt x="24" y="233"/>
                  </a:lnTo>
                  <a:lnTo>
                    <a:pt x="45" y="256"/>
                  </a:lnTo>
                  <a:lnTo>
                    <a:pt x="65" y="273"/>
                  </a:lnTo>
                  <a:lnTo>
                    <a:pt x="91" y="288"/>
                  </a:lnTo>
                  <a:lnTo>
                    <a:pt x="120" y="296"/>
                  </a:lnTo>
                  <a:lnTo>
                    <a:pt x="133" y="299"/>
                  </a:lnTo>
                  <a:lnTo>
                    <a:pt x="149" y="299"/>
                  </a:lnTo>
                  <a:lnTo>
                    <a:pt x="781" y="299"/>
                  </a:lnTo>
                  <a:lnTo>
                    <a:pt x="797" y="299"/>
                  </a:lnTo>
                  <a:lnTo>
                    <a:pt x="811" y="296"/>
                  </a:lnTo>
                  <a:lnTo>
                    <a:pt x="839" y="288"/>
                  </a:lnTo>
                  <a:lnTo>
                    <a:pt x="864" y="273"/>
                  </a:lnTo>
                  <a:lnTo>
                    <a:pt x="885" y="256"/>
                  </a:lnTo>
                  <a:lnTo>
                    <a:pt x="905" y="233"/>
                  </a:lnTo>
                  <a:lnTo>
                    <a:pt x="919" y="207"/>
                  </a:lnTo>
                  <a:lnTo>
                    <a:pt x="929" y="178"/>
                  </a:lnTo>
                  <a:lnTo>
                    <a:pt x="930" y="148"/>
                  </a:lnTo>
                  <a:lnTo>
                    <a:pt x="929" y="119"/>
                  </a:lnTo>
                  <a:lnTo>
                    <a:pt x="919" y="90"/>
                  </a:lnTo>
                  <a:lnTo>
                    <a:pt x="905" y="64"/>
                  </a:lnTo>
                  <a:lnTo>
                    <a:pt x="885" y="43"/>
                  </a:lnTo>
                  <a:lnTo>
                    <a:pt x="864" y="24"/>
                  </a:lnTo>
                  <a:lnTo>
                    <a:pt x="839" y="10"/>
                  </a:lnTo>
                  <a:lnTo>
                    <a:pt x="811" y="3"/>
                  </a:lnTo>
                  <a:lnTo>
                    <a:pt x="781" y="0"/>
                  </a:lnTo>
                  <a:lnTo>
                    <a:pt x="149" y="0"/>
                  </a:lnTo>
                  <a:close/>
                </a:path>
              </a:pathLst>
            </a:custGeom>
            <a:solidFill>
              <a:srgbClr val="B3B3B3"/>
            </a:solidFill>
            <a:ln w="9525">
              <a:noFill/>
              <a:round/>
              <a:headEnd/>
              <a:tailEnd/>
            </a:ln>
          </p:spPr>
          <p:txBody>
            <a:bodyPr/>
            <a:lstStyle/>
            <a:p>
              <a:endParaRPr lang="en-US"/>
            </a:p>
          </p:txBody>
        </p:sp>
        <p:sp>
          <p:nvSpPr>
            <p:cNvPr id="45" name="Freeform 10"/>
            <p:cNvSpPr>
              <a:spLocks/>
            </p:cNvSpPr>
            <p:nvPr/>
          </p:nvSpPr>
          <p:spPr bwMode="auto">
            <a:xfrm>
              <a:off x="3114" y="3424"/>
              <a:ext cx="930" cy="299"/>
            </a:xfrm>
            <a:custGeom>
              <a:avLst/>
              <a:gdLst>
                <a:gd name="T0" fmla="*/ 149 w 930"/>
                <a:gd name="T1" fmla="*/ 0 h 299"/>
                <a:gd name="T2" fmla="*/ 120 w 930"/>
                <a:gd name="T3" fmla="*/ 3 h 299"/>
                <a:gd name="T4" fmla="*/ 91 w 930"/>
                <a:gd name="T5" fmla="*/ 10 h 299"/>
                <a:gd name="T6" fmla="*/ 65 w 930"/>
                <a:gd name="T7" fmla="*/ 24 h 299"/>
                <a:gd name="T8" fmla="*/ 45 w 930"/>
                <a:gd name="T9" fmla="*/ 43 h 299"/>
                <a:gd name="T10" fmla="*/ 24 w 930"/>
                <a:gd name="T11" fmla="*/ 64 h 299"/>
                <a:gd name="T12" fmla="*/ 11 w 930"/>
                <a:gd name="T13" fmla="*/ 90 h 299"/>
                <a:gd name="T14" fmla="*/ 1 w 930"/>
                <a:gd name="T15" fmla="*/ 119 h 299"/>
                <a:gd name="T16" fmla="*/ 0 w 930"/>
                <a:gd name="T17" fmla="*/ 148 h 299"/>
                <a:gd name="T18" fmla="*/ 1 w 930"/>
                <a:gd name="T19" fmla="*/ 178 h 299"/>
                <a:gd name="T20" fmla="*/ 11 w 930"/>
                <a:gd name="T21" fmla="*/ 207 h 299"/>
                <a:gd name="T22" fmla="*/ 24 w 930"/>
                <a:gd name="T23" fmla="*/ 233 h 299"/>
                <a:gd name="T24" fmla="*/ 45 w 930"/>
                <a:gd name="T25" fmla="*/ 256 h 299"/>
                <a:gd name="T26" fmla="*/ 65 w 930"/>
                <a:gd name="T27" fmla="*/ 273 h 299"/>
                <a:gd name="T28" fmla="*/ 91 w 930"/>
                <a:gd name="T29" fmla="*/ 288 h 299"/>
                <a:gd name="T30" fmla="*/ 120 w 930"/>
                <a:gd name="T31" fmla="*/ 296 h 299"/>
                <a:gd name="T32" fmla="*/ 133 w 930"/>
                <a:gd name="T33" fmla="*/ 299 h 299"/>
                <a:gd name="T34" fmla="*/ 149 w 930"/>
                <a:gd name="T35" fmla="*/ 299 h 299"/>
                <a:gd name="T36" fmla="*/ 781 w 930"/>
                <a:gd name="T37" fmla="*/ 299 h 299"/>
                <a:gd name="T38" fmla="*/ 797 w 930"/>
                <a:gd name="T39" fmla="*/ 299 h 299"/>
                <a:gd name="T40" fmla="*/ 811 w 930"/>
                <a:gd name="T41" fmla="*/ 296 h 299"/>
                <a:gd name="T42" fmla="*/ 839 w 930"/>
                <a:gd name="T43" fmla="*/ 288 h 299"/>
                <a:gd name="T44" fmla="*/ 864 w 930"/>
                <a:gd name="T45" fmla="*/ 273 h 299"/>
                <a:gd name="T46" fmla="*/ 885 w 930"/>
                <a:gd name="T47" fmla="*/ 256 h 299"/>
                <a:gd name="T48" fmla="*/ 905 w 930"/>
                <a:gd name="T49" fmla="*/ 233 h 299"/>
                <a:gd name="T50" fmla="*/ 919 w 930"/>
                <a:gd name="T51" fmla="*/ 207 h 299"/>
                <a:gd name="T52" fmla="*/ 929 w 930"/>
                <a:gd name="T53" fmla="*/ 178 h 299"/>
                <a:gd name="T54" fmla="*/ 930 w 930"/>
                <a:gd name="T55" fmla="*/ 148 h 299"/>
                <a:gd name="T56" fmla="*/ 929 w 930"/>
                <a:gd name="T57" fmla="*/ 119 h 299"/>
                <a:gd name="T58" fmla="*/ 919 w 930"/>
                <a:gd name="T59" fmla="*/ 90 h 299"/>
                <a:gd name="T60" fmla="*/ 905 w 930"/>
                <a:gd name="T61" fmla="*/ 64 h 299"/>
                <a:gd name="T62" fmla="*/ 885 w 930"/>
                <a:gd name="T63" fmla="*/ 43 h 299"/>
                <a:gd name="T64" fmla="*/ 864 w 930"/>
                <a:gd name="T65" fmla="*/ 24 h 299"/>
                <a:gd name="T66" fmla="*/ 839 w 930"/>
                <a:gd name="T67" fmla="*/ 10 h 299"/>
                <a:gd name="T68" fmla="*/ 811 w 930"/>
                <a:gd name="T69" fmla="*/ 3 h 299"/>
                <a:gd name="T70" fmla="*/ 781 w 930"/>
                <a:gd name="T71" fmla="*/ 0 h 299"/>
                <a:gd name="T72" fmla="*/ 149 w 930"/>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0"/>
                <a:gd name="T112" fmla="*/ 0 h 299"/>
                <a:gd name="T113" fmla="*/ 930 w 930"/>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0" h="299">
                  <a:moveTo>
                    <a:pt x="149" y="0"/>
                  </a:moveTo>
                  <a:lnTo>
                    <a:pt x="120" y="3"/>
                  </a:lnTo>
                  <a:lnTo>
                    <a:pt x="91" y="10"/>
                  </a:lnTo>
                  <a:lnTo>
                    <a:pt x="65" y="24"/>
                  </a:lnTo>
                  <a:lnTo>
                    <a:pt x="45" y="43"/>
                  </a:lnTo>
                  <a:lnTo>
                    <a:pt x="24" y="64"/>
                  </a:lnTo>
                  <a:lnTo>
                    <a:pt x="11" y="90"/>
                  </a:lnTo>
                  <a:lnTo>
                    <a:pt x="1" y="119"/>
                  </a:lnTo>
                  <a:lnTo>
                    <a:pt x="0" y="148"/>
                  </a:lnTo>
                  <a:lnTo>
                    <a:pt x="1" y="178"/>
                  </a:lnTo>
                  <a:lnTo>
                    <a:pt x="11" y="207"/>
                  </a:lnTo>
                  <a:lnTo>
                    <a:pt x="24" y="233"/>
                  </a:lnTo>
                  <a:lnTo>
                    <a:pt x="45" y="256"/>
                  </a:lnTo>
                  <a:lnTo>
                    <a:pt x="65" y="273"/>
                  </a:lnTo>
                  <a:lnTo>
                    <a:pt x="91" y="288"/>
                  </a:lnTo>
                  <a:lnTo>
                    <a:pt x="120" y="296"/>
                  </a:lnTo>
                  <a:lnTo>
                    <a:pt x="133" y="299"/>
                  </a:lnTo>
                  <a:lnTo>
                    <a:pt x="149" y="299"/>
                  </a:lnTo>
                  <a:lnTo>
                    <a:pt x="781" y="299"/>
                  </a:lnTo>
                  <a:lnTo>
                    <a:pt x="797" y="299"/>
                  </a:lnTo>
                  <a:lnTo>
                    <a:pt x="811" y="296"/>
                  </a:lnTo>
                  <a:lnTo>
                    <a:pt x="839" y="288"/>
                  </a:lnTo>
                  <a:lnTo>
                    <a:pt x="864" y="273"/>
                  </a:lnTo>
                  <a:lnTo>
                    <a:pt x="885" y="256"/>
                  </a:lnTo>
                  <a:lnTo>
                    <a:pt x="905" y="233"/>
                  </a:lnTo>
                  <a:lnTo>
                    <a:pt x="919" y="207"/>
                  </a:lnTo>
                  <a:lnTo>
                    <a:pt x="929" y="178"/>
                  </a:lnTo>
                  <a:lnTo>
                    <a:pt x="930" y="148"/>
                  </a:lnTo>
                  <a:lnTo>
                    <a:pt x="929" y="119"/>
                  </a:lnTo>
                  <a:lnTo>
                    <a:pt x="919" y="90"/>
                  </a:lnTo>
                  <a:lnTo>
                    <a:pt x="905" y="64"/>
                  </a:lnTo>
                  <a:lnTo>
                    <a:pt x="885" y="43"/>
                  </a:lnTo>
                  <a:lnTo>
                    <a:pt x="864" y="24"/>
                  </a:lnTo>
                  <a:lnTo>
                    <a:pt x="839" y="10"/>
                  </a:lnTo>
                  <a:lnTo>
                    <a:pt x="811" y="3"/>
                  </a:lnTo>
                  <a:lnTo>
                    <a:pt x="781" y="0"/>
                  </a:lnTo>
                  <a:lnTo>
                    <a:pt x="149" y="0"/>
                  </a:lnTo>
                </a:path>
              </a:pathLst>
            </a:custGeom>
            <a:noFill/>
            <a:ln w="20638">
              <a:solidFill>
                <a:srgbClr val="B3B3B3"/>
              </a:solidFill>
              <a:round/>
              <a:headEnd/>
              <a:tailEnd/>
            </a:ln>
          </p:spPr>
          <p:txBody>
            <a:bodyPr/>
            <a:lstStyle/>
            <a:p>
              <a:endParaRPr lang="en-US"/>
            </a:p>
          </p:txBody>
        </p:sp>
        <p:sp>
          <p:nvSpPr>
            <p:cNvPr id="46" name="Freeform 11"/>
            <p:cNvSpPr>
              <a:spLocks/>
            </p:cNvSpPr>
            <p:nvPr/>
          </p:nvSpPr>
          <p:spPr bwMode="auto">
            <a:xfrm>
              <a:off x="3086" y="3397"/>
              <a:ext cx="933" cy="299"/>
            </a:xfrm>
            <a:custGeom>
              <a:avLst/>
              <a:gdLst>
                <a:gd name="T0" fmla="*/ 151 w 933"/>
                <a:gd name="T1" fmla="*/ 0 h 299"/>
                <a:gd name="T2" fmla="*/ 121 w 933"/>
                <a:gd name="T3" fmla="*/ 3 h 299"/>
                <a:gd name="T4" fmla="*/ 92 w 933"/>
                <a:gd name="T5" fmla="*/ 9 h 299"/>
                <a:gd name="T6" fmla="*/ 68 w 933"/>
                <a:gd name="T7" fmla="*/ 25 h 299"/>
                <a:gd name="T8" fmla="*/ 45 w 933"/>
                <a:gd name="T9" fmla="*/ 43 h 299"/>
                <a:gd name="T10" fmla="*/ 24 w 933"/>
                <a:gd name="T11" fmla="*/ 66 h 299"/>
                <a:gd name="T12" fmla="*/ 11 w 933"/>
                <a:gd name="T13" fmla="*/ 90 h 299"/>
                <a:gd name="T14" fmla="*/ 2 w 933"/>
                <a:gd name="T15" fmla="*/ 119 h 299"/>
                <a:gd name="T16" fmla="*/ 0 w 933"/>
                <a:gd name="T17" fmla="*/ 149 h 299"/>
                <a:gd name="T18" fmla="*/ 2 w 933"/>
                <a:gd name="T19" fmla="*/ 178 h 299"/>
                <a:gd name="T20" fmla="*/ 11 w 933"/>
                <a:gd name="T21" fmla="*/ 207 h 299"/>
                <a:gd name="T22" fmla="*/ 24 w 933"/>
                <a:gd name="T23" fmla="*/ 234 h 299"/>
                <a:gd name="T24" fmla="*/ 45 w 933"/>
                <a:gd name="T25" fmla="*/ 255 h 299"/>
                <a:gd name="T26" fmla="*/ 68 w 933"/>
                <a:gd name="T27" fmla="*/ 275 h 299"/>
                <a:gd name="T28" fmla="*/ 92 w 933"/>
                <a:gd name="T29" fmla="*/ 287 h 299"/>
                <a:gd name="T30" fmla="*/ 121 w 933"/>
                <a:gd name="T31" fmla="*/ 295 h 299"/>
                <a:gd name="T32" fmla="*/ 134 w 933"/>
                <a:gd name="T33" fmla="*/ 299 h 299"/>
                <a:gd name="T34" fmla="*/ 151 w 933"/>
                <a:gd name="T35" fmla="*/ 299 h 299"/>
                <a:gd name="T36" fmla="*/ 782 w 933"/>
                <a:gd name="T37" fmla="*/ 299 h 299"/>
                <a:gd name="T38" fmla="*/ 798 w 933"/>
                <a:gd name="T39" fmla="*/ 299 h 299"/>
                <a:gd name="T40" fmla="*/ 812 w 933"/>
                <a:gd name="T41" fmla="*/ 295 h 299"/>
                <a:gd name="T42" fmla="*/ 839 w 933"/>
                <a:gd name="T43" fmla="*/ 287 h 299"/>
                <a:gd name="T44" fmla="*/ 865 w 933"/>
                <a:gd name="T45" fmla="*/ 275 h 299"/>
                <a:gd name="T46" fmla="*/ 886 w 933"/>
                <a:gd name="T47" fmla="*/ 255 h 299"/>
                <a:gd name="T48" fmla="*/ 907 w 933"/>
                <a:gd name="T49" fmla="*/ 234 h 299"/>
                <a:gd name="T50" fmla="*/ 920 w 933"/>
                <a:gd name="T51" fmla="*/ 207 h 299"/>
                <a:gd name="T52" fmla="*/ 929 w 933"/>
                <a:gd name="T53" fmla="*/ 178 h 299"/>
                <a:gd name="T54" fmla="*/ 933 w 933"/>
                <a:gd name="T55" fmla="*/ 149 h 299"/>
                <a:gd name="T56" fmla="*/ 929 w 933"/>
                <a:gd name="T57" fmla="*/ 119 h 299"/>
                <a:gd name="T58" fmla="*/ 920 w 933"/>
                <a:gd name="T59" fmla="*/ 90 h 299"/>
                <a:gd name="T60" fmla="*/ 907 w 933"/>
                <a:gd name="T61" fmla="*/ 66 h 299"/>
                <a:gd name="T62" fmla="*/ 886 w 933"/>
                <a:gd name="T63" fmla="*/ 43 h 299"/>
                <a:gd name="T64" fmla="*/ 865 w 933"/>
                <a:gd name="T65" fmla="*/ 25 h 299"/>
                <a:gd name="T66" fmla="*/ 839 w 933"/>
                <a:gd name="T67" fmla="*/ 9 h 299"/>
                <a:gd name="T68" fmla="*/ 812 w 933"/>
                <a:gd name="T69" fmla="*/ 3 h 299"/>
                <a:gd name="T70" fmla="*/ 782 w 933"/>
                <a:gd name="T71" fmla="*/ 0 h 299"/>
                <a:gd name="T72" fmla="*/ 151 w 933"/>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3"/>
                <a:gd name="T112" fmla="*/ 0 h 299"/>
                <a:gd name="T113" fmla="*/ 933 w 933"/>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3" h="299">
                  <a:moveTo>
                    <a:pt x="151" y="0"/>
                  </a:moveTo>
                  <a:lnTo>
                    <a:pt x="121" y="3"/>
                  </a:lnTo>
                  <a:lnTo>
                    <a:pt x="92" y="9"/>
                  </a:lnTo>
                  <a:lnTo>
                    <a:pt x="68" y="25"/>
                  </a:lnTo>
                  <a:lnTo>
                    <a:pt x="45" y="43"/>
                  </a:lnTo>
                  <a:lnTo>
                    <a:pt x="24" y="66"/>
                  </a:lnTo>
                  <a:lnTo>
                    <a:pt x="11" y="90"/>
                  </a:lnTo>
                  <a:lnTo>
                    <a:pt x="2" y="119"/>
                  </a:lnTo>
                  <a:lnTo>
                    <a:pt x="0" y="149"/>
                  </a:lnTo>
                  <a:lnTo>
                    <a:pt x="2" y="178"/>
                  </a:lnTo>
                  <a:lnTo>
                    <a:pt x="11" y="207"/>
                  </a:lnTo>
                  <a:lnTo>
                    <a:pt x="24" y="234"/>
                  </a:lnTo>
                  <a:lnTo>
                    <a:pt x="45" y="255"/>
                  </a:lnTo>
                  <a:lnTo>
                    <a:pt x="68" y="275"/>
                  </a:lnTo>
                  <a:lnTo>
                    <a:pt x="92" y="287"/>
                  </a:lnTo>
                  <a:lnTo>
                    <a:pt x="121" y="295"/>
                  </a:lnTo>
                  <a:lnTo>
                    <a:pt x="134" y="299"/>
                  </a:lnTo>
                  <a:lnTo>
                    <a:pt x="151" y="299"/>
                  </a:lnTo>
                  <a:lnTo>
                    <a:pt x="782" y="299"/>
                  </a:lnTo>
                  <a:lnTo>
                    <a:pt x="798" y="299"/>
                  </a:lnTo>
                  <a:lnTo>
                    <a:pt x="812" y="295"/>
                  </a:lnTo>
                  <a:lnTo>
                    <a:pt x="839" y="287"/>
                  </a:lnTo>
                  <a:lnTo>
                    <a:pt x="865" y="275"/>
                  </a:lnTo>
                  <a:lnTo>
                    <a:pt x="886" y="255"/>
                  </a:lnTo>
                  <a:lnTo>
                    <a:pt x="907" y="234"/>
                  </a:lnTo>
                  <a:lnTo>
                    <a:pt x="920" y="207"/>
                  </a:lnTo>
                  <a:lnTo>
                    <a:pt x="929" y="178"/>
                  </a:lnTo>
                  <a:lnTo>
                    <a:pt x="933" y="149"/>
                  </a:lnTo>
                  <a:lnTo>
                    <a:pt x="929" y="119"/>
                  </a:lnTo>
                  <a:lnTo>
                    <a:pt x="920" y="90"/>
                  </a:lnTo>
                  <a:lnTo>
                    <a:pt x="907" y="66"/>
                  </a:lnTo>
                  <a:lnTo>
                    <a:pt x="886" y="43"/>
                  </a:lnTo>
                  <a:lnTo>
                    <a:pt x="865" y="25"/>
                  </a:lnTo>
                  <a:lnTo>
                    <a:pt x="839" y="9"/>
                  </a:lnTo>
                  <a:lnTo>
                    <a:pt x="812" y="3"/>
                  </a:lnTo>
                  <a:lnTo>
                    <a:pt x="782" y="0"/>
                  </a:lnTo>
                  <a:lnTo>
                    <a:pt x="151" y="0"/>
                  </a:lnTo>
                  <a:close/>
                </a:path>
              </a:pathLst>
            </a:custGeom>
            <a:solidFill>
              <a:srgbClr val="E6E6E6"/>
            </a:solidFill>
            <a:ln w="9525">
              <a:noFill/>
              <a:round/>
              <a:headEnd/>
              <a:tailEnd/>
            </a:ln>
          </p:spPr>
          <p:txBody>
            <a:bodyPr/>
            <a:lstStyle/>
            <a:p>
              <a:endParaRPr lang="en-US"/>
            </a:p>
          </p:txBody>
        </p:sp>
        <p:sp>
          <p:nvSpPr>
            <p:cNvPr id="47" name="Freeform 12"/>
            <p:cNvSpPr>
              <a:spLocks/>
            </p:cNvSpPr>
            <p:nvPr/>
          </p:nvSpPr>
          <p:spPr bwMode="auto">
            <a:xfrm>
              <a:off x="3086" y="3397"/>
              <a:ext cx="933" cy="299"/>
            </a:xfrm>
            <a:custGeom>
              <a:avLst/>
              <a:gdLst>
                <a:gd name="T0" fmla="*/ 151 w 933"/>
                <a:gd name="T1" fmla="*/ 0 h 299"/>
                <a:gd name="T2" fmla="*/ 121 w 933"/>
                <a:gd name="T3" fmla="*/ 3 h 299"/>
                <a:gd name="T4" fmla="*/ 92 w 933"/>
                <a:gd name="T5" fmla="*/ 9 h 299"/>
                <a:gd name="T6" fmla="*/ 68 w 933"/>
                <a:gd name="T7" fmla="*/ 25 h 299"/>
                <a:gd name="T8" fmla="*/ 45 w 933"/>
                <a:gd name="T9" fmla="*/ 43 h 299"/>
                <a:gd name="T10" fmla="*/ 24 w 933"/>
                <a:gd name="T11" fmla="*/ 66 h 299"/>
                <a:gd name="T12" fmla="*/ 11 w 933"/>
                <a:gd name="T13" fmla="*/ 90 h 299"/>
                <a:gd name="T14" fmla="*/ 2 w 933"/>
                <a:gd name="T15" fmla="*/ 119 h 299"/>
                <a:gd name="T16" fmla="*/ 0 w 933"/>
                <a:gd name="T17" fmla="*/ 149 h 299"/>
                <a:gd name="T18" fmla="*/ 2 w 933"/>
                <a:gd name="T19" fmla="*/ 178 h 299"/>
                <a:gd name="T20" fmla="*/ 11 w 933"/>
                <a:gd name="T21" fmla="*/ 207 h 299"/>
                <a:gd name="T22" fmla="*/ 24 w 933"/>
                <a:gd name="T23" fmla="*/ 234 h 299"/>
                <a:gd name="T24" fmla="*/ 45 w 933"/>
                <a:gd name="T25" fmla="*/ 255 h 299"/>
                <a:gd name="T26" fmla="*/ 68 w 933"/>
                <a:gd name="T27" fmla="*/ 275 h 299"/>
                <a:gd name="T28" fmla="*/ 92 w 933"/>
                <a:gd name="T29" fmla="*/ 287 h 299"/>
                <a:gd name="T30" fmla="*/ 121 w 933"/>
                <a:gd name="T31" fmla="*/ 295 h 299"/>
                <a:gd name="T32" fmla="*/ 134 w 933"/>
                <a:gd name="T33" fmla="*/ 299 h 299"/>
                <a:gd name="T34" fmla="*/ 151 w 933"/>
                <a:gd name="T35" fmla="*/ 299 h 299"/>
                <a:gd name="T36" fmla="*/ 782 w 933"/>
                <a:gd name="T37" fmla="*/ 299 h 299"/>
                <a:gd name="T38" fmla="*/ 798 w 933"/>
                <a:gd name="T39" fmla="*/ 299 h 299"/>
                <a:gd name="T40" fmla="*/ 812 w 933"/>
                <a:gd name="T41" fmla="*/ 295 h 299"/>
                <a:gd name="T42" fmla="*/ 839 w 933"/>
                <a:gd name="T43" fmla="*/ 287 h 299"/>
                <a:gd name="T44" fmla="*/ 865 w 933"/>
                <a:gd name="T45" fmla="*/ 275 h 299"/>
                <a:gd name="T46" fmla="*/ 886 w 933"/>
                <a:gd name="T47" fmla="*/ 255 h 299"/>
                <a:gd name="T48" fmla="*/ 907 w 933"/>
                <a:gd name="T49" fmla="*/ 234 h 299"/>
                <a:gd name="T50" fmla="*/ 920 w 933"/>
                <a:gd name="T51" fmla="*/ 207 h 299"/>
                <a:gd name="T52" fmla="*/ 929 w 933"/>
                <a:gd name="T53" fmla="*/ 178 h 299"/>
                <a:gd name="T54" fmla="*/ 933 w 933"/>
                <a:gd name="T55" fmla="*/ 149 h 299"/>
                <a:gd name="T56" fmla="*/ 929 w 933"/>
                <a:gd name="T57" fmla="*/ 119 h 299"/>
                <a:gd name="T58" fmla="*/ 920 w 933"/>
                <a:gd name="T59" fmla="*/ 90 h 299"/>
                <a:gd name="T60" fmla="*/ 907 w 933"/>
                <a:gd name="T61" fmla="*/ 66 h 299"/>
                <a:gd name="T62" fmla="*/ 886 w 933"/>
                <a:gd name="T63" fmla="*/ 43 h 299"/>
                <a:gd name="T64" fmla="*/ 865 w 933"/>
                <a:gd name="T65" fmla="*/ 25 h 299"/>
                <a:gd name="T66" fmla="*/ 839 w 933"/>
                <a:gd name="T67" fmla="*/ 9 h 299"/>
                <a:gd name="T68" fmla="*/ 812 w 933"/>
                <a:gd name="T69" fmla="*/ 3 h 299"/>
                <a:gd name="T70" fmla="*/ 782 w 933"/>
                <a:gd name="T71" fmla="*/ 0 h 299"/>
                <a:gd name="T72" fmla="*/ 151 w 933"/>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3"/>
                <a:gd name="T112" fmla="*/ 0 h 299"/>
                <a:gd name="T113" fmla="*/ 933 w 933"/>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3" h="299">
                  <a:moveTo>
                    <a:pt x="151" y="0"/>
                  </a:moveTo>
                  <a:lnTo>
                    <a:pt x="121" y="3"/>
                  </a:lnTo>
                  <a:lnTo>
                    <a:pt x="92" y="9"/>
                  </a:lnTo>
                  <a:lnTo>
                    <a:pt x="68" y="25"/>
                  </a:lnTo>
                  <a:lnTo>
                    <a:pt x="45" y="43"/>
                  </a:lnTo>
                  <a:lnTo>
                    <a:pt x="24" y="66"/>
                  </a:lnTo>
                  <a:lnTo>
                    <a:pt x="11" y="90"/>
                  </a:lnTo>
                  <a:lnTo>
                    <a:pt x="2" y="119"/>
                  </a:lnTo>
                  <a:lnTo>
                    <a:pt x="0" y="149"/>
                  </a:lnTo>
                  <a:lnTo>
                    <a:pt x="2" y="178"/>
                  </a:lnTo>
                  <a:lnTo>
                    <a:pt x="11" y="207"/>
                  </a:lnTo>
                  <a:lnTo>
                    <a:pt x="24" y="234"/>
                  </a:lnTo>
                  <a:lnTo>
                    <a:pt x="45" y="255"/>
                  </a:lnTo>
                  <a:lnTo>
                    <a:pt x="68" y="275"/>
                  </a:lnTo>
                  <a:lnTo>
                    <a:pt x="92" y="287"/>
                  </a:lnTo>
                  <a:lnTo>
                    <a:pt x="121" y="295"/>
                  </a:lnTo>
                  <a:lnTo>
                    <a:pt x="134" y="299"/>
                  </a:lnTo>
                  <a:lnTo>
                    <a:pt x="151" y="299"/>
                  </a:lnTo>
                  <a:lnTo>
                    <a:pt x="782" y="299"/>
                  </a:lnTo>
                  <a:lnTo>
                    <a:pt x="798" y="299"/>
                  </a:lnTo>
                  <a:lnTo>
                    <a:pt x="812" y="295"/>
                  </a:lnTo>
                  <a:lnTo>
                    <a:pt x="839" y="287"/>
                  </a:lnTo>
                  <a:lnTo>
                    <a:pt x="865" y="275"/>
                  </a:lnTo>
                  <a:lnTo>
                    <a:pt x="886" y="255"/>
                  </a:lnTo>
                  <a:lnTo>
                    <a:pt x="907" y="234"/>
                  </a:lnTo>
                  <a:lnTo>
                    <a:pt x="920" y="207"/>
                  </a:lnTo>
                  <a:lnTo>
                    <a:pt x="929" y="178"/>
                  </a:lnTo>
                  <a:lnTo>
                    <a:pt x="933" y="149"/>
                  </a:lnTo>
                  <a:lnTo>
                    <a:pt x="929" y="119"/>
                  </a:lnTo>
                  <a:lnTo>
                    <a:pt x="920" y="90"/>
                  </a:lnTo>
                  <a:lnTo>
                    <a:pt x="907" y="66"/>
                  </a:lnTo>
                  <a:lnTo>
                    <a:pt x="886" y="43"/>
                  </a:lnTo>
                  <a:lnTo>
                    <a:pt x="865" y="25"/>
                  </a:lnTo>
                  <a:lnTo>
                    <a:pt x="839" y="9"/>
                  </a:lnTo>
                  <a:lnTo>
                    <a:pt x="812" y="3"/>
                  </a:lnTo>
                  <a:lnTo>
                    <a:pt x="782" y="0"/>
                  </a:lnTo>
                  <a:lnTo>
                    <a:pt x="151" y="0"/>
                  </a:lnTo>
                </a:path>
              </a:pathLst>
            </a:custGeom>
            <a:noFill/>
            <a:ln w="20638">
              <a:solidFill>
                <a:srgbClr val="000000"/>
              </a:solidFill>
              <a:round/>
              <a:headEnd/>
              <a:tailEnd/>
            </a:ln>
          </p:spPr>
          <p:txBody>
            <a:bodyPr/>
            <a:lstStyle/>
            <a:p>
              <a:endParaRPr lang="en-US"/>
            </a:p>
          </p:txBody>
        </p:sp>
        <p:sp>
          <p:nvSpPr>
            <p:cNvPr id="48" name="Freeform 13"/>
            <p:cNvSpPr>
              <a:spLocks/>
            </p:cNvSpPr>
            <p:nvPr/>
          </p:nvSpPr>
          <p:spPr bwMode="auto">
            <a:xfrm>
              <a:off x="951" y="3424"/>
              <a:ext cx="933" cy="299"/>
            </a:xfrm>
            <a:custGeom>
              <a:avLst/>
              <a:gdLst>
                <a:gd name="T0" fmla="*/ 151 w 933"/>
                <a:gd name="T1" fmla="*/ 0 h 299"/>
                <a:gd name="T2" fmla="*/ 121 w 933"/>
                <a:gd name="T3" fmla="*/ 3 h 299"/>
                <a:gd name="T4" fmla="*/ 93 w 933"/>
                <a:gd name="T5" fmla="*/ 10 h 299"/>
                <a:gd name="T6" fmla="*/ 68 w 933"/>
                <a:gd name="T7" fmla="*/ 24 h 299"/>
                <a:gd name="T8" fmla="*/ 45 w 933"/>
                <a:gd name="T9" fmla="*/ 43 h 299"/>
                <a:gd name="T10" fmla="*/ 26 w 933"/>
                <a:gd name="T11" fmla="*/ 64 h 299"/>
                <a:gd name="T12" fmla="*/ 13 w 933"/>
                <a:gd name="T13" fmla="*/ 90 h 299"/>
                <a:gd name="T14" fmla="*/ 2 w 933"/>
                <a:gd name="T15" fmla="*/ 119 h 299"/>
                <a:gd name="T16" fmla="*/ 0 w 933"/>
                <a:gd name="T17" fmla="*/ 148 h 299"/>
                <a:gd name="T18" fmla="*/ 2 w 933"/>
                <a:gd name="T19" fmla="*/ 178 h 299"/>
                <a:gd name="T20" fmla="*/ 13 w 933"/>
                <a:gd name="T21" fmla="*/ 207 h 299"/>
                <a:gd name="T22" fmla="*/ 26 w 933"/>
                <a:gd name="T23" fmla="*/ 233 h 299"/>
                <a:gd name="T24" fmla="*/ 45 w 933"/>
                <a:gd name="T25" fmla="*/ 256 h 299"/>
                <a:gd name="T26" fmla="*/ 68 w 933"/>
                <a:gd name="T27" fmla="*/ 273 h 299"/>
                <a:gd name="T28" fmla="*/ 93 w 933"/>
                <a:gd name="T29" fmla="*/ 288 h 299"/>
                <a:gd name="T30" fmla="*/ 121 w 933"/>
                <a:gd name="T31" fmla="*/ 296 h 299"/>
                <a:gd name="T32" fmla="*/ 134 w 933"/>
                <a:gd name="T33" fmla="*/ 299 h 299"/>
                <a:gd name="T34" fmla="*/ 151 w 933"/>
                <a:gd name="T35" fmla="*/ 299 h 299"/>
                <a:gd name="T36" fmla="*/ 781 w 933"/>
                <a:gd name="T37" fmla="*/ 299 h 299"/>
                <a:gd name="T38" fmla="*/ 798 w 933"/>
                <a:gd name="T39" fmla="*/ 299 h 299"/>
                <a:gd name="T40" fmla="*/ 814 w 933"/>
                <a:gd name="T41" fmla="*/ 296 h 299"/>
                <a:gd name="T42" fmla="*/ 841 w 933"/>
                <a:gd name="T43" fmla="*/ 288 h 299"/>
                <a:gd name="T44" fmla="*/ 865 w 933"/>
                <a:gd name="T45" fmla="*/ 273 h 299"/>
                <a:gd name="T46" fmla="*/ 888 w 933"/>
                <a:gd name="T47" fmla="*/ 256 h 299"/>
                <a:gd name="T48" fmla="*/ 907 w 933"/>
                <a:gd name="T49" fmla="*/ 233 h 299"/>
                <a:gd name="T50" fmla="*/ 921 w 933"/>
                <a:gd name="T51" fmla="*/ 207 h 299"/>
                <a:gd name="T52" fmla="*/ 931 w 933"/>
                <a:gd name="T53" fmla="*/ 178 h 299"/>
                <a:gd name="T54" fmla="*/ 933 w 933"/>
                <a:gd name="T55" fmla="*/ 148 h 299"/>
                <a:gd name="T56" fmla="*/ 931 w 933"/>
                <a:gd name="T57" fmla="*/ 119 h 299"/>
                <a:gd name="T58" fmla="*/ 921 w 933"/>
                <a:gd name="T59" fmla="*/ 90 h 299"/>
                <a:gd name="T60" fmla="*/ 907 w 933"/>
                <a:gd name="T61" fmla="*/ 64 h 299"/>
                <a:gd name="T62" fmla="*/ 888 w 933"/>
                <a:gd name="T63" fmla="*/ 43 h 299"/>
                <a:gd name="T64" fmla="*/ 865 w 933"/>
                <a:gd name="T65" fmla="*/ 24 h 299"/>
                <a:gd name="T66" fmla="*/ 841 w 933"/>
                <a:gd name="T67" fmla="*/ 10 h 299"/>
                <a:gd name="T68" fmla="*/ 814 w 933"/>
                <a:gd name="T69" fmla="*/ 3 h 299"/>
                <a:gd name="T70" fmla="*/ 781 w 933"/>
                <a:gd name="T71" fmla="*/ 0 h 299"/>
                <a:gd name="T72" fmla="*/ 151 w 933"/>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3"/>
                <a:gd name="T112" fmla="*/ 0 h 299"/>
                <a:gd name="T113" fmla="*/ 933 w 933"/>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3" h="299">
                  <a:moveTo>
                    <a:pt x="151" y="0"/>
                  </a:moveTo>
                  <a:lnTo>
                    <a:pt x="121" y="3"/>
                  </a:lnTo>
                  <a:lnTo>
                    <a:pt x="93" y="10"/>
                  </a:lnTo>
                  <a:lnTo>
                    <a:pt x="68" y="24"/>
                  </a:lnTo>
                  <a:lnTo>
                    <a:pt x="45" y="43"/>
                  </a:lnTo>
                  <a:lnTo>
                    <a:pt x="26" y="64"/>
                  </a:lnTo>
                  <a:lnTo>
                    <a:pt x="13" y="90"/>
                  </a:lnTo>
                  <a:lnTo>
                    <a:pt x="2" y="119"/>
                  </a:lnTo>
                  <a:lnTo>
                    <a:pt x="0" y="148"/>
                  </a:lnTo>
                  <a:lnTo>
                    <a:pt x="2" y="178"/>
                  </a:lnTo>
                  <a:lnTo>
                    <a:pt x="13" y="207"/>
                  </a:lnTo>
                  <a:lnTo>
                    <a:pt x="26" y="233"/>
                  </a:lnTo>
                  <a:lnTo>
                    <a:pt x="45" y="256"/>
                  </a:lnTo>
                  <a:lnTo>
                    <a:pt x="68" y="273"/>
                  </a:lnTo>
                  <a:lnTo>
                    <a:pt x="93" y="288"/>
                  </a:lnTo>
                  <a:lnTo>
                    <a:pt x="121" y="296"/>
                  </a:lnTo>
                  <a:lnTo>
                    <a:pt x="134" y="299"/>
                  </a:lnTo>
                  <a:lnTo>
                    <a:pt x="151" y="299"/>
                  </a:lnTo>
                  <a:lnTo>
                    <a:pt x="781" y="299"/>
                  </a:lnTo>
                  <a:lnTo>
                    <a:pt x="798" y="299"/>
                  </a:lnTo>
                  <a:lnTo>
                    <a:pt x="814" y="296"/>
                  </a:lnTo>
                  <a:lnTo>
                    <a:pt x="841" y="288"/>
                  </a:lnTo>
                  <a:lnTo>
                    <a:pt x="865" y="273"/>
                  </a:lnTo>
                  <a:lnTo>
                    <a:pt x="888" y="256"/>
                  </a:lnTo>
                  <a:lnTo>
                    <a:pt x="907" y="233"/>
                  </a:lnTo>
                  <a:lnTo>
                    <a:pt x="921" y="207"/>
                  </a:lnTo>
                  <a:lnTo>
                    <a:pt x="931" y="178"/>
                  </a:lnTo>
                  <a:lnTo>
                    <a:pt x="933" y="148"/>
                  </a:lnTo>
                  <a:lnTo>
                    <a:pt x="931" y="119"/>
                  </a:lnTo>
                  <a:lnTo>
                    <a:pt x="921" y="90"/>
                  </a:lnTo>
                  <a:lnTo>
                    <a:pt x="907" y="64"/>
                  </a:lnTo>
                  <a:lnTo>
                    <a:pt x="888" y="43"/>
                  </a:lnTo>
                  <a:lnTo>
                    <a:pt x="865" y="24"/>
                  </a:lnTo>
                  <a:lnTo>
                    <a:pt x="841" y="10"/>
                  </a:lnTo>
                  <a:lnTo>
                    <a:pt x="814" y="3"/>
                  </a:lnTo>
                  <a:lnTo>
                    <a:pt x="781" y="0"/>
                  </a:lnTo>
                  <a:lnTo>
                    <a:pt x="151" y="0"/>
                  </a:lnTo>
                  <a:close/>
                </a:path>
              </a:pathLst>
            </a:custGeom>
            <a:solidFill>
              <a:srgbClr val="B3B3B3"/>
            </a:solidFill>
            <a:ln w="9525">
              <a:noFill/>
              <a:round/>
              <a:headEnd/>
              <a:tailEnd/>
            </a:ln>
          </p:spPr>
          <p:txBody>
            <a:bodyPr/>
            <a:lstStyle/>
            <a:p>
              <a:endParaRPr lang="en-US"/>
            </a:p>
          </p:txBody>
        </p:sp>
        <p:sp>
          <p:nvSpPr>
            <p:cNvPr id="49" name="Freeform 14"/>
            <p:cNvSpPr>
              <a:spLocks/>
            </p:cNvSpPr>
            <p:nvPr/>
          </p:nvSpPr>
          <p:spPr bwMode="auto">
            <a:xfrm>
              <a:off x="951" y="3424"/>
              <a:ext cx="933" cy="299"/>
            </a:xfrm>
            <a:custGeom>
              <a:avLst/>
              <a:gdLst>
                <a:gd name="T0" fmla="*/ 151 w 933"/>
                <a:gd name="T1" fmla="*/ 0 h 299"/>
                <a:gd name="T2" fmla="*/ 121 w 933"/>
                <a:gd name="T3" fmla="*/ 3 h 299"/>
                <a:gd name="T4" fmla="*/ 93 w 933"/>
                <a:gd name="T5" fmla="*/ 10 h 299"/>
                <a:gd name="T6" fmla="*/ 68 w 933"/>
                <a:gd name="T7" fmla="*/ 24 h 299"/>
                <a:gd name="T8" fmla="*/ 45 w 933"/>
                <a:gd name="T9" fmla="*/ 43 h 299"/>
                <a:gd name="T10" fmla="*/ 26 w 933"/>
                <a:gd name="T11" fmla="*/ 64 h 299"/>
                <a:gd name="T12" fmla="*/ 13 w 933"/>
                <a:gd name="T13" fmla="*/ 90 h 299"/>
                <a:gd name="T14" fmla="*/ 2 w 933"/>
                <a:gd name="T15" fmla="*/ 119 h 299"/>
                <a:gd name="T16" fmla="*/ 0 w 933"/>
                <a:gd name="T17" fmla="*/ 148 h 299"/>
                <a:gd name="T18" fmla="*/ 2 w 933"/>
                <a:gd name="T19" fmla="*/ 178 h 299"/>
                <a:gd name="T20" fmla="*/ 13 w 933"/>
                <a:gd name="T21" fmla="*/ 207 h 299"/>
                <a:gd name="T22" fmla="*/ 26 w 933"/>
                <a:gd name="T23" fmla="*/ 233 h 299"/>
                <a:gd name="T24" fmla="*/ 45 w 933"/>
                <a:gd name="T25" fmla="*/ 256 h 299"/>
                <a:gd name="T26" fmla="*/ 68 w 933"/>
                <a:gd name="T27" fmla="*/ 273 h 299"/>
                <a:gd name="T28" fmla="*/ 93 w 933"/>
                <a:gd name="T29" fmla="*/ 288 h 299"/>
                <a:gd name="T30" fmla="*/ 121 w 933"/>
                <a:gd name="T31" fmla="*/ 296 h 299"/>
                <a:gd name="T32" fmla="*/ 134 w 933"/>
                <a:gd name="T33" fmla="*/ 299 h 299"/>
                <a:gd name="T34" fmla="*/ 151 w 933"/>
                <a:gd name="T35" fmla="*/ 299 h 299"/>
                <a:gd name="T36" fmla="*/ 781 w 933"/>
                <a:gd name="T37" fmla="*/ 299 h 299"/>
                <a:gd name="T38" fmla="*/ 798 w 933"/>
                <a:gd name="T39" fmla="*/ 299 h 299"/>
                <a:gd name="T40" fmla="*/ 814 w 933"/>
                <a:gd name="T41" fmla="*/ 296 h 299"/>
                <a:gd name="T42" fmla="*/ 841 w 933"/>
                <a:gd name="T43" fmla="*/ 288 h 299"/>
                <a:gd name="T44" fmla="*/ 865 w 933"/>
                <a:gd name="T45" fmla="*/ 273 h 299"/>
                <a:gd name="T46" fmla="*/ 888 w 933"/>
                <a:gd name="T47" fmla="*/ 256 h 299"/>
                <a:gd name="T48" fmla="*/ 907 w 933"/>
                <a:gd name="T49" fmla="*/ 233 h 299"/>
                <a:gd name="T50" fmla="*/ 921 w 933"/>
                <a:gd name="T51" fmla="*/ 207 h 299"/>
                <a:gd name="T52" fmla="*/ 931 w 933"/>
                <a:gd name="T53" fmla="*/ 178 h 299"/>
                <a:gd name="T54" fmla="*/ 933 w 933"/>
                <a:gd name="T55" fmla="*/ 148 h 299"/>
                <a:gd name="T56" fmla="*/ 931 w 933"/>
                <a:gd name="T57" fmla="*/ 119 h 299"/>
                <a:gd name="T58" fmla="*/ 921 w 933"/>
                <a:gd name="T59" fmla="*/ 90 h 299"/>
                <a:gd name="T60" fmla="*/ 907 w 933"/>
                <a:gd name="T61" fmla="*/ 64 h 299"/>
                <a:gd name="T62" fmla="*/ 888 w 933"/>
                <a:gd name="T63" fmla="*/ 43 h 299"/>
                <a:gd name="T64" fmla="*/ 865 w 933"/>
                <a:gd name="T65" fmla="*/ 24 h 299"/>
                <a:gd name="T66" fmla="*/ 841 w 933"/>
                <a:gd name="T67" fmla="*/ 10 h 299"/>
                <a:gd name="T68" fmla="*/ 814 w 933"/>
                <a:gd name="T69" fmla="*/ 3 h 299"/>
                <a:gd name="T70" fmla="*/ 781 w 933"/>
                <a:gd name="T71" fmla="*/ 0 h 299"/>
                <a:gd name="T72" fmla="*/ 151 w 933"/>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3"/>
                <a:gd name="T112" fmla="*/ 0 h 299"/>
                <a:gd name="T113" fmla="*/ 933 w 933"/>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3" h="299">
                  <a:moveTo>
                    <a:pt x="151" y="0"/>
                  </a:moveTo>
                  <a:lnTo>
                    <a:pt x="121" y="3"/>
                  </a:lnTo>
                  <a:lnTo>
                    <a:pt x="93" y="10"/>
                  </a:lnTo>
                  <a:lnTo>
                    <a:pt x="68" y="24"/>
                  </a:lnTo>
                  <a:lnTo>
                    <a:pt x="45" y="43"/>
                  </a:lnTo>
                  <a:lnTo>
                    <a:pt x="26" y="64"/>
                  </a:lnTo>
                  <a:lnTo>
                    <a:pt x="13" y="90"/>
                  </a:lnTo>
                  <a:lnTo>
                    <a:pt x="2" y="119"/>
                  </a:lnTo>
                  <a:lnTo>
                    <a:pt x="0" y="148"/>
                  </a:lnTo>
                  <a:lnTo>
                    <a:pt x="2" y="178"/>
                  </a:lnTo>
                  <a:lnTo>
                    <a:pt x="13" y="207"/>
                  </a:lnTo>
                  <a:lnTo>
                    <a:pt x="26" y="233"/>
                  </a:lnTo>
                  <a:lnTo>
                    <a:pt x="45" y="256"/>
                  </a:lnTo>
                  <a:lnTo>
                    <a:pt x="68" y="273"/>
                  </a:lnTo>
                  <a:lnTo>
                    <a:pt x="93" y="288"/>
                  </a:lnTo>
                  <a:lnTo>
                    <a:pt x="121" y="296"/>
                  </a:lnTo>
                  <a:lnTo>
                    <a:pt x="134" y="299"/>
                  </a:lnTo>
                  <a:lnTo>
                    <a:pt x="151" y="299"/>
                  </a:lnTo>
                  <a:lnTo>
                    <a:pt x="781" y="299"/>
                  </a:lnTo>
                  <a:lnTo>
                    <a:pt x="798" y="299"/>
                  </a:lnTo>
                  <a:lnTo>
                    <a:pt x="814" y="296"/>
                  </a:lnTo>
                  <a:lnTo>
                    <a:pt x="841" y="288"/>
                  </a:lnTo>
                  <a:lnTo>
                    <a:pt x="865" y="273"/>
                  </a:lnTo>
                  <a:lnTo>
                    <a:pt x="888" y="256"/>
                  </a:lnTo>
                  <a:lnTo>
                    <a:pt x="907" y="233"/>
                  </a:lnTo>
                  <a:lnTo>
                    <a:pt x="921" y="207"/>
                  </a:lnTo>
                  <a:lnTo>
                    <a:pt x="931" y="178"/>
                  </a:lnTo>
                  <a:lnTo>
                    <a:pt x="933" y="148"/>
                  </a:lnTo>
                  <a:lnTo>
                    <a:pt x="931" y="119"/>
                  </a:lnTo>
                  <a:lnTo>
                    <a:pt x="921" y="90"/>
                  </a:lnTo>
                  <a:lnTo>
                    <a:pt x="907" y="64"/>
                  </a:lnTo>
                  <a:lnTo>
                    <a:pt x="888" y="43"/>
                  </a:lnTo>
                  <a:lnTo>
                    <a:pt x="865" y="24"/>
                  </a:lnTo>
                  <a:lnTo>
                    <a:pt x="841" y="10"/>
                  </a:lnTo>
                  <a:lnTo>
                    <a:pt x="814" y="3"/>
                  </a:lnTo>
                  <a:lnTo>
                    <a:pt x="781" y="0"/>
                  </a:lnTo>
                  <a:lnTo>
                    <a:pt x="151" y="0"/>
                  </a:lnTo>
                </a:path>
              </a:pathLst>
            </a:custGeom>
            <a:noFill/>
            <a:ln w="20638">
              <a:solidFill>
                <a:srgbClr val="B3B3B3"/>
              </a:solidFill>
              <a:round/>
              <a:headEnd/>
              <a:tailEnd/>
            </a:ln>
          </p:spPr>
          <p:txBody>
            <a:bodyPr/>
            <a:lstStyle/>
            <a:p>
              <a:endParaRPr lang="en-US"/>
            </a:p>
          </p:txBody>
        </p:sp>
        <p:sp>
          <p:nvSpPr>
            <p:cNvPr id="50" name="Freeform 15"/>
            <p:cNvSpPr>
              <a:spLocks/>
            </p:cNvSpPr>
            <p:nvPr/>
          </p:nvSpPr>
          <p:spPr bwMode="auto">
            <a:xfrm>
              <a:off x="924" y="3397"/>
              <a:ext cx="932" cy="299"/>
            </a:xfrm>
            <a:custGeom>
              <a:avLst/>
              <a:gdLst>
                <a:gd name="T0" fmla="*/ 151 w 932"/>
                <a:gd name="T1" fmla="*/ 0 h 299"/>
                <a:gd name="T2" fmla="*/ 120 w 932"/>
                <a:gd name="T3" fmla="*/ 3 h 299"/>
                <a:gd name="T4" fmla="*/ 93 w 932"/>
                <a:gd name="T5" fmla="*/ 9 h 299"/>
                <a:gd name="T6" fmla="*/ 67 w 932"/>
                <a:gd name="T7" fmla="*/ 25 h 299"/>
                <a:gd name="T8" fmla="*/ 46 w 932"/>
                <a:gd name="T9" fmla="*/ 43 h 299"/>
                <a:gd name="T10" fmla="*/ 25 w 932"/>
                <a:gd name="T11" fmla="*/ 66 h 299"/>
                <a:gd name="T12" fmla="*/ 13 w 932"/>
                <a:gd name="T13" fmla="*/ 90 h 299"/>
                <a:gd name="T14" fmla="*/ 3 w 932"/>
                <a:gd name="T15" fmla="*/ 119 h 299"/>
                <a:gd name="T16" fmla="*/ 0 w 932"/>
                <a:gd name="T17" fmla="*/ 149 h 299"/>
                <a:gd name="T18" fmla="*/ 3 w 932"/>
                <a:gd name="T19" fmla="*/ 178 h 299"/>
                <a:gd name="T20" fmla="*/ 13 w 932"/>
                <a:gd name="T21" fmla="*/ 207 h 299"/>
                <a:gd name="T22" fmla="*/ 25 w 932"/>
                <a:gd name="T23" fmla="*/ 234 h 299"/>
                <a:gd name="T24" fmla="*/ 46 w 932"/>
                <a:gd name="T25" fmla="*/ 255 h 299"/>
                <a:gd name="T26" fmla="*/ 67 w 932"/>
                <a:gd name="T27" fmla="*/ 275 h 299"/>
                <a:gd name="T28" fmla="*/ 93 w 932"/>
                <a:gd name="T29" fmla="*/ 287 h 299"/>
                <a:gd name="T30" fmla="*/ 120 w 932"/>
                <a:gd name="T31" fmla="*/ 295 h 299"/>
                <a:gd name="T32" fmla="*/ 135 w 932"/>
                <a:gd name="T33" fmla="*/ 299 h 299"/>
                <a:gd name="T34" fmla="*/ 151 w 932"/>
                <a:gd name="T35" fmla="*/ 299 h 299"/>
                <a:gd name="T36" fmla="*/ 781 w 932"/>
                <a:gd name="T37" fmla="*/ 299 h 299"/>
                <a:gd name="T38" fmla="*/ 799 w 932"/>
                <a:gd name="T39" fmla="*/ 299 h 299"/>
                <a:gd name="T40" fmla="*/ 813 w 932"/>
                <a:gd name="T41" fmla="*/ 295 h 299"/>
                <a:gd name="T42" fmla="*/ 841 w 932"/>
                <a:gd name="T43" fmla="*/ 287 h 299"/>
                <a:gd name="T44" fmla="*/ 865 w 932"/>
                <a:gd name="T45" fmla="*/ 275 h 299"/>
                <a:gd name="T46" fmla="*/ 887 w 932"/>
                <a:gd name="T47" fmla="*/ 255 h 299"/>
                <a:gd name="T48" fmla="*/ 908 w 932"/>
                <a:gd name="T49" fmla="*/ 234 h 299"/>
                <a:gd name="T50" fmla="*/ 921 w 932"/>
                <a:gd name="T51" fmla="*/ 207 h 299"/>
                <a:gd name="T52" fmla="*/ 931 w 932"/>
                <a:gd name="T53" fmla="*/ 178 h 299"/>
                <a:gd name="T54" fmla="*/ 932 w 932"/>
                <a:gd name="T55" fmla="*/ 149 h 299"/>
                <a:gd name="T56" fmla="*/ 931 w 932"/>
                <a:gd name="T57" fmla="*/ 119 h 299"/>
                <a:gd name="T58" fmla="*/ 921 w 932"/>
                <a:gd name="T59" fmla="*/ 90 h 299"/>
                <a:gd name="T60" fmla="*/ 908 w 932"/>
                <a:gd name="T61" fmla="*/ 66 h 299"/>
                <a:gd name="T62" fmla="*/ 887 w 932"/>
                <a:gd name="T63" fmla="*/ 43 h 299"/>
                <a:gd name="T64" fmla="*/ 865 w 932"/>
                <a:gd name="T65" fmla="*/ 25 h 299"/>
                <a:gd name="T66" fmla="*/ 841 w 932"/>
                <a:gd name="T67" fmla="*/ 9 h 299"/>
                <a:gd name="T68" fmla="*/ 813 w 932"/>
                <a:gd name="T69" fmla="*/ 3 h 299"/>
                <a:gd name="T70" fmla="*/ 781 w 932"/>
                <a:gd name="T71" fmla="*/ 0 h 299"/>
                <a:gd name="T72" fmla="*/ 151 w 932"/>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2"/>
                <a:gd name="T112" fmla="*/ 0 h 299"/>
                <a:gd name="T113" fmla="*/ 932 w 932"/>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2" h="299">
                  <a:moveTo>
                    <a:pt x="151" y="0"/>
                  </a:moveTo>
                  <a:lnTo>
                    <a:pt x="120" y="3"/>
                  </a:lnTo>
                  <a:lnTo>
                    <a:pt x="93" y="9"/>
                  </a:lnTo>
                  <a:lnTo>
                    <a:pt x="67" y="25"/>
                  </a:lnTo>
                  <a:lnTo>
                    <a:pt x="46" y="43"/>
                  </a:lnTo>
                  <a:lnTo>
                    <a:pt x="25" y="66"/>
                  </a:lnTo>
                  <a:lnTo>
                    <a:pt x="13" y="90"/>
                  </a:lnTo>
                  <a:lnTo>
                    <a:pt x="3" y="119"/>
                  </a:lnTo>
                  <a:lnTo>
                    <a:pt x="0" y="149"/>
                  </a:lnTo>
                  <a:lnTo>
                    <a:pt x="3" y="178"/>
                  </a:lnTo>
                  <a:lnTo>
                    <a:pt x="13" y="207"/>
                  </a:lnTo>
                  <a:lnTo>
                    <a:pt x="25" y="234"/>
                  </a:lnTo>
                  <a:lnTo>
                    <a:pt x="46" y="255"/>
                  </a:lnTo>
                  <a:lnTo>
                    <a:pt x="67" y="275"/>
                  </a:lnTo>
                  <a:lnTo>
                    <a:pt x="93" y="287"/>
                  </a:lnTo>
                  <a:lnTo>
                    <a:pt x="120" y="295"/>
                  </a:lnTo>
                  <a:lnTo>
                    <a:pt x="135" y="299"/>
                  </a:lnTo>
                  <a:lnTo>
                    <a:pt x="151" y="299"/>
                  </a:lnTo>
                  <a:lnTo>
                    <a:pt x="781" y="299"/>
                  </a:lnTo>
                  <a:lnTo>
                    <a:pt x="799" y="299"/>
                  </a:lnTo>
                  <a:lnTo>
                    <a:pt x="813" y="295"/>
                  </a:lnTo>
                  <a:lnTo>
                    <a:pt x="841" y="287"/>
                  </a:lnTo>
                  <a:lnTo>
                    <a:pt x="865" y="275"/>
                  </a:lnTo>
                  <a:lnTo>
                    <a:pt x="887" y="255"/>
                  </a:lnTo>
                  <a:lnTo>
                    <a:pt x="908" y="234"/>
                  </a:lnTo>
                  <a:lnTo>
                    <a:pt x="921" y="207"/>
                  </a:lnTo>
                  <a:lnTo>
                    <a:pt x="931" y="178"/>
                  </a:lnTo>
                  <a:lnTo>
                    <a:pt x="932" y="149"/>
                  </a:lnTo>
                  <a:lnTo>
                    <a:pt x="931" y="119"/>
                  </a:lnTo>
                  <a:lnTo>
                    <a:pt x="921" y="90"/>
                  </a:lnTo>
                  <a:lnTo>
                    <a:pt x="908" y="66"/>
                  </a:lnTo>
                  <a:lnTo>
                    <a:pt x="887" y="43"/>
                  </a:lnTo>
                  <a:lnTo>
                    <a:pt x="865" y="25"/>
                  </a:lnTo>
                  <a:lnTo>
                    <a:pt x="841" y="9"/>
                  </a:lnTo>
                  <a:lnTo>
                    <a:pt x="813" y="3"/>
                  </a:lnTo>
                  <a:lnTo>
                    <a:pt x="781" y="0"/>
                  </a:lnTo>
                  <a:lnTo>
                    <a:pt x="151" y="0"/>
                  </a:lnTo>
                  <a:close/>
                </a:path>
              </a:pathLst>
            </a:custGeom>
            <a:solidFill>
              <a:srgbClr val="E6E6E6"/>
            </a:solidFill>
            <a:ln w="9525">
              <a:noFill/>
              <a:round/>
              <a:headEnd/>
              <a:tailEnd/>
            </a:ln>
          </p:spPr>
          <p:txBody>
            <a:bodyPr/>
            <a:lstStyle/>
            <a:p>
              <a:endParaRPr lang="en-US"/>
            </a:p>
          </p:txBody>
        </p:sp>
        <p:sp>
          <p:nvSpPr>
            <p:cNvPr id="51" name="Freeform 16"/>
            <p:cNvSpPr>
              <a:spLocks/>
            </p:cNvSpPr>
            <p:nvPr/>
          </p:nvSpPr>
          <p:spPr bwMode="auto">
            <a:xfrm>
              <a:off x="924" y="3397"/>
              <a:ext cx="932" cy="299"/>
            </a:xfrm>
            <a:custGeom>
              <a:avLst/>
              <a:gdLst>
                <a:gd name="T0" fmla="*/ 151 w 932"/>
                <a:gd name="T1" fmla="*/ 0 h 299"/>
                <a:gd name="T2" fmla="*/ 120 w 932"/>
                <a:gd name="T3" fmla="*/ 3 h 299"/>
                <a:gd name="T4" fmla="*/ 93 w 932"/>
                <a:gd name="T5" fmla="*/ 9 h 299"/>
                <a:gd name="T6" fmla="*/ 67 w 932"/>
                <a:gd name="T7" fmla="*/ 25 h 299"/>
                <a:gd name="T8" fmla="*/ 46 w 932"/>
                <a:gd name="T9" fmla="*/ 43 h 299"/>
                <a:gd name="T10" fmla="*/ 25 w 932"/>
                <a:gd name="T11" fmla="*/ 66 h 299"/>
                <a:gd name="T12" fmla="*/ 13 w 932"/>
                <a:gd name="T13" fmla="*/ 90 h 299"/>
                <a:gd name="T14" fmla="*/ 3 w 932"/>
                <a:gd name="T15" fmla="*/ 119 h 299"/>
                <a:gd name="T16" fmla="*/ 0 w 932"/>
                <a:gd name="T17" fmla="*/ 149 h 299"/>
                <a:gd name="T18" fmla="*/ 3 w 932"/>
                <a:gd name="T19" fmla="*/ 178 h 299"/>
                <a:gd name="T20" fmla="*/ 13 w 932"/>
                <a:gd name="T21" fmla="*/ 207 h 299"/>
                <a:gd name="T22" fmla="*/ 25 w 932"/>
                <a:gd name="T23" fmla="*/ 234 h 299"/>
                <a:gd name="T24" fmla="*/ 46 w 932"/>
                <a:gd name="T25" fmla="*/ 255 h 299"/>
                <a:gd name="T26" fmla="*/ 67 w 932"/>
                <a:gd name="T27" fmla="*/ 275 h 299"/>
                <a:gd name="T28" fmla="*/ 93 w 932"/>
                <a:gd name="T29" fmla="*/ 287 h 299"/>
                <a:gd name="T30" fmla="*/ 120 w 932"/>
                <a:gd name="T31" fmla="*/ 295 h 299"/>
                <a:gd name="T32" fmla="*/ 135 w 932"/>
                <a:gd name="T33" fmla="*/ 299 h 299"/>
                <a:gd name="T34" fmla="*/ 151 w 932"/>
                <a:gd name="T35" fmla="*/ 299 h 299"/>
                <a:gd name="T36" fmla="*/ 781 w 932"/>
                <a:gd name="T37" fmla="*/ 299 h 299"/>
                <a:gd name="T38" fmla="*/ 799 w 932"/>
                <a:gd name="T39" fmla="*/ 299 h 299"/>
                <a:gd name="T40" fmla="*/ 813 w 932"/>
                <a:gd name="T41" fmla="*/ 295 h 299"/>
                <a:gd name="T42" fmla="*/ 841 w 932"/>
                <a:gd name="T43" fmla="*/ 287 h 299"/>
                <a:gd name="T44" fmla="*/ 865 w 932"/>
                <a:gd name="T45" fmla="*/ 275 h 299"/>
                <a:gd name="T46" fmla="*/ 887 w 932"/>
                <a:gd name="T47" fmla="*/ 255 h 299"/>
                <a:gd name="T48" fmla="*/ 908 w 932"/>
                <a:gd name="T49" fmla="*/ 234 h 299"/>
                <a:gd name="T50" fmla="*/ 921 w 932"/>
                <a:gd name="T51" fmla="*/ 207 h 299"/>
                <a:gd name="T52" fmla="*/ 931 w 932"/>
                <a:gd name="T53" fmla="*/ 178 h 299"/>
                <a:gd name="T54" fmla="*/ 932 w 932"/>
                <a:gd name="T55" fmla="*/ 149 h 299"/>
                <a:gd name="T56" fmla="*/ 931 w 932"/>
                <a:gd name="T57" fmla="*/ 119 h 299"/>
                <a:gd name="T58" fmla="*/ 921 w 932"/>
                <a:gd name="T59" fmla="*/ 90 h 299"/>
                <a:gd name="T60" fmla="*/ 908 w 932"/>
                <a:gd name="T61" fmla="*/ 66 h 299"/>
                <a:gd name="T62" fmla="*/ 887 w 932"/>
                <a:gd name="T63" fmla="*/ 43 h 299"/>
                <a:gd name="T64" fmla="*/ 865 w 932"/>
                <a:gd name="T65" fmla="*/ 25 h 299"/>
                <a:gd name="T66" fmla="*/ 841 w 932"/>
                <a:gd name="T67" fmla="*/ 9 h 299"/>
                <a:gd name="T68" fmla="*/ 813 w 932"/>
                <a:gd name="T69" fmla="*/ 3 h 299"/>
                <a:gd name="T70" fmla="*/ 781 w 932"/>
                <a:gd name="T71" fmla="*/ 0 h 299"/>
                <a:gd name="T72" fmla="*/ 151 w 932"/>
                <a:gd name="T73" fmla="*/ 0 h 2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2"/>
                <a:gd name="T112" fmla="*/ 0 h 299"/>
                <a:gd name="T113" fmla="*/ 932 w 932"/>
                <a:gd name="T114" fmla="*/ 299 h 2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2" h="299">
                  <a:moveTo>
                    <a:pt x="151" y="0"/>
                  </a:moveTo>
                  <a:lnTo>
                    <a:pt x="120" y="3"/>
                  </a:lnTo>
                  <a:lnTo>
                    <a:pt x="93" y="9"/>
                  </a:lnTo>
                  <a:lnTo>
                    <a:pt x="67" y="25"/>
                  </a:lnTo>
                  <a:lnTo>
                    <a:pt x="46" y="43"/>
                  </a:lnTo>
                  <a:lnTo>
                    <a:pt x="25" y="66"/>
                  </a:lnTo>
                  <a:lnTo>
                    <a:pt x="13" y="90"/>
                  </a:lnTo>
                  <a:lnTo>
                    <a:pt x="3" y="119"/>
                  </a:lnTo>
                  <a:lnTo>
                    <a:pt x="0" y="149"/>
                  </a:lnTo>
                  <a:lnTo>
                    <a:pt x="3" y="178"/>
                  </a:lnTo>
                  <a:lnTo>
                    <a:pt x="13" y="207"/>
                  </a:lnTo>
                  <a:lnTo>
                    <a:pt x="25" y="234"/>
                  </a:lnTo>
                  <a:lnTo>
                    <a:pt x="46" y="255"/>
                  </a:lnTo>
                  <a:lnTo>
                    <a:pt x="67" y="275"/>
                  </a:lnTo>
                  <a:lnTo>
                    <a:pt x="93" y="287"/>
                  </a:lnTo>
                  <a:lnTo>
                    <a:pt x="120" y="295"/>
                  </a:lnTo>
                  <a:lnTo>
                    <a:pt x="135" y="299"/>
                  </a:lnTo>
                  <a:lnTo>
                    <a:pt x="151" y="299"/>
                  </a:lnTo>
                  <a:lnTo>
                    <a:pt x="781" y="299"/>
                  </a:lnTo>
                  <a:lnTo>
                    <a:pt x="799" y="299"/>
                  </a:lnTo>
                  <a:lnTo>
                    <a:pt x="813" y="295"/>
                  </a:lnTo>
                  <a:lnTo>
                    <a:pt x="841" y="287"/>
                  </a:lnTo>
                  <a:lnTo>
                    <a:pt x="865" y="275"/>
                  </a:lnTo>
                  <a:lnTo>
                    <a:pt x="887" y="255"/>
                  </a:lnTo>
                  <a:lnTo>
                    <a:pt x="908" y="234"/>
                  </a:lnTo>
                  <a:lnTo>
                    <a:pt x="921" y="207"/>
                  </a:lnTo>
                  <a:lnTo>
                    <a:pt x="931" y="178"/>
                  </a:lnTo>
                  <a:lnTo>
                    <a:pt x="932" y="149"/>
                  </a:lnTo>
                  <a:lnTo>
                    <a:pt x="931" y="119"/>
                  </a:lnTo>
                  <a:lnTo>
                    <a:pt x="921" y="90"/>
                  </a:lnTo>
                  <a:lnTo>
                    <a:pt x="908" y="66"/>
                  </a:lnTo>
                  <a:lnTo>
                    <a:pt x="887" y="43"/>
                  </a:lnTo>
                  <a:lnTo>
                    <a:pt x="865" y="25"/>
                  </a:lnTo>
                  <a:lnTo>
                    <a:pt x="841" y="9"/>
                  </a:lnTo>
                  <a:lnTo>
                    <a:pt x="813" y="3"/>
                  </a:lnTo>
                  <a:lnTo>
                    <a:pt x="781" y="0"/>
                  </a:lnTo>
                  <a:lnTo>
                    <a:pt x="151" y="0"/>
                  </a:lnTo>
                </a:path>
              </a:pathLst>
            </a:custGeom>
            <a:noFill/>
            <a:ln w="20638">
              <a:solidFill>
                <a:srgbClr val="000000"/>
              </a:solidFill>
              <a:round/>
              <a:headEnd/>
              <a:tailEnd/>
            </a:ln>
          </p:spPr>
          <p:txBody>
            <a:bodyPr/>
            <a:lstStyle/>
            <a:p>
              <a:endParaRPr lang="en-US"/>
            </a:p>
          </p:txBody>
        </p:sp>
        <p:sp>
          <p:nvSpPr>
            <p:cNvPr id="52" name="Line 17"/>
            <p:cNvSpPr>
              <a:spLocks noChangeShapeType="1"/>
            </p:cNvSpPr>
            <p:nvPr/>
          </p:nvSpPr>
          <p:spPr bwMode="auto">
            <a:xfrm>
              <a:off x="224" y="3546"/>
              <a:ext cx="607" cy="1"/>
            </a:xfrm>
            <a:prstGeom prst="line">
              <a:avLst/>
            </a:prstGeom>
            <a:noFill/>
            <a:ln w="20638">
              <a:solidFill>
                <a:srgbClr val="000000"/>
              </a:solidFill>
              <a:round/>
              <a:headEnd/>
              <a:tailEnd/>
            </a:ln>
          </p:spPr>
          <p:txBody>
            <a:bodyPr/>
            <a:lstStyle/>
            <a:p>
              <a:endParaRPr lang="en-US"/>
            </a:p>
          </p:txBody>
        </p:sp>
        <p:sp>
          <p:nvSpPr>
            <p:cNvPr id="53" name="Freeform 18"/>
            <p:cNvSpPr>
              <a:spLocks/>
            </p:cNvSpPr>
            <p:nvPr/>
          </p:nvSpPr>
          <p:spPr bwMode="auto">
            <a:xfrm>
              <a:off x="803" y="3503"/>
              <a:ext cx="100" cy="87"/>
            </a:xfrm>
            <a:custGeom>
              <a:avLst/>
              <a:gdLst>
                <a:gd name="T0" fmla="*/ 0 w 100"/>
                <a:gd name="T1" fmla="*/ 87 h 87"/>
                <a:gd name="T2" fmla="*/ 15 w 100"/>
                <a:gd name="T3" fmla="*/ 43 h 87"/>
                <a:gd name="T4" fmla="*/ 0 w 100"/>
                <a:gd name="T5" fmla="*/ 0 h 87"/>
                <a:gd name="T6" fmla="*/ 100 w 100"/>
                <a:gd name="T7" fmla="*/ 43 h 87"/>
                <a:gd name="T8" fmla="*/ 0 w 100"/>
                <a:gd name="T9" fmla="*/ 87 h 87"/>
                <a:gd name="T10" fmla="*/ 0 60000 65536"/>
                <a:gd name="T11" fmla="*/ 0 60000 65536"/>
                <a:gd name="T12" fmla="*/ 0 60000 65536"/>
                <a:gd name="T13" fmla="*/ 0 60000 65536"/>
                <a:gd name="T14" fmla="*/ 0 60000 65536"/>
                <a:gd name="T15" fmla="*/ 0 w 100"/>
                <a:gd name="T16" fmla="*/ 0 h 87"/>
                <a:gd name="T17" fmla="*/ 100 w 100"/>
                <a:gd name="T18" fmla="*/ 87 h 87"/>
              </a:gdLst>
              <a:ahLst/>
              <a:cxnLst>
                <a:cxn ang="T10">
                  <a:pos x="T0" y="T1"/>
                </a:cxn>
                <a:cxn ang="T11">
                  <a:pos x="T2" y="T3"/>
                </a:cxn>
                <a:cxn ang="T12">
                  <a:pos x="T4" y="T5"/>
                </a:cxn>
                <a:cxn ang="T13">
                  <a:pos x="T6" y="T7"/>
                </a:cxn>
                <a:cxn ang="T14">
                  <a:pos x="T8" y="T9"/>
                </a:cxn>
              </a:cxnLst>
              <a:rect l="T15" t="T16" r="T17" b="T18"/>
              <a:pathLst>
                <a:path w="100" h="87">
                  <a:moveTo>
                    <a:pt x="0" y="87"/>
                  </a:moveTo>
                  <a:lnTo>
                    <a:pt x="15" y="43"/>
                  </a:lnTo>
                  <a:lnTo>
                    <a:pt x="0" y="0"/>
                  </a:lnTo>
                  <a:lnTo>
                    <a:pt x="100" y="43"/>
                  </a:lnTo>
                  <a:lnTo>
                    <a:pt x="0" y="87"/>
                  </a:lnTo>
                  <a:close/>
                </a:path>
              </a:pathLst>
            </a:custGeom>
            <a:solidFill>
              <a:srgbClr val="000000"/>
            </a:solidFill>
            <a:ln w="9525">
              <a:noFill/>
              <a:round/>
              <a:headEnd/>
              <a:tailEnd/>
            </a:ln>
          </p:spPr>
          <p:txBody>
            <a:bodyPr/>
            <a:lstStyle/>
            <a:p>
              <a:endParaRPr lang="en-US"/>
            </a:p>
          </p:txBody>
        </p:sp>
        <p:sp>
          <p:nvSpPr>
            <p:cNvPr id="54" name="Rectangle 19"/>
            <p:cNvSpPr>
              <a:spLocks noChangeArrowheads="1"/>
            </p:cNvSpPr>
            <p:nvPr/>
          </p:nvSpPr>
          <p:spPr bwMode="auto">
            <a:xfrm>
              <a:off x="275" y="3196"/>
              <a:ext cx="446"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Cleartext</a:t>
              </a:r>
              <a:endParaRPr lang="en-US" sz="2400">
                <a:latin typeface="Times New Roman" pitchFamily="18" charset="0"/>
              </a:endParaRPr>
            </a:p>
          </p:txBody>
        </p:sp>
        <p:sp>
          <p:nvSpPr>
            <p:cNvPr id="55" name="Rectangle 20"/>
            <p:cNvSpPr>
              <a:spLocks noChangeArrowheads="1"/>
            </p:cNvSpPr>
            <p:nvPr/>
          </p:nvSpPr>
          <p:spPr bwMode="auto">
            <a:xfrm>
              <a:off x="273" y="3349"/>
              <a:ext cx="453"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Message</a:t>
              </a:r>
              <a:endParaRPr lang="en-US" sz="2400">
                <a:latin typeface="Times New Roman" pitchFamily="18" charset="0"/>
              </a:endParaRPr>
            </a:p>
          </p:txBody>
        </p:sp>
        <p:sp>
          <p:nvSpPr>
            <p:cNvPr id="56" name="Line 21"/>
            <p:cNvSpPr>
              <a:spLocks noChangeShapeType="1"/>
            </p:cNvSpPr>
            <p:nvPr/>
          </p:nvSpPr>
          <p:spPr bwMode="auto">
            <a:xfrm>
              <a:off x="4027" y="3546"/>
              <a:ext cx="604" cy="1"/>
            </a:xfrm>
            <a:prstGeom prst="line">
              <a:avLst/>
            </a:prstGeom>
            <a:noFill/>
            <a:ln w="20638">
              <a:solidFill>
                <a:srgbClr val="000000"/>
              </a:solidFill>
              <a:round/>
              <a:headEnd/>
              <a:tailEnd/>
            </a:ln>
          </p:spPr>
          <p:txBody>
            <a:bodyPr/>
            <a:lstStyle/>
            <a:p>
              <a:endParaRPr lang="en-US"/>
            </a:p>
          </p:txBody>
        </p:sp>
        <p:sp>
          <p:nvSpPr>
            <p:cNvPr id="57" name="Freeform 22"/>
            <p:cNvSpPr>
              <a:spLocks/>
            </p:cNvSpPr>
            <p:nvPr/>
          </p:nvSpPr>
          <p:spPr bwMode="auto">
            <a:xfrm>
              <a:off x="4604" y="3503"/>
              <a:ext cx="100" cy="87"/>
            </a:xfrm>
            <a:custGeom>
              <a:avLst/>
              <a:gdLst>
                <a:gd name="T0" fmla="*/ 0 w 100"/>
                <a:gd name="T1" fmla="*/ 87 h 87"/>
                <a:gd name="T2" fmla="*/ 14 w 100"/>
                <a:gd name="T3" fmla="*/ 43 h 87"/>
                <a:gd name="T4" fmla="*/ 0 w 100"/>
                <a:gd name="T5" fmla="*/ 0 h 87"/>
                <a:gd name="T6" fmla="*/ 100 w 100"/>
                <a:gd name="T7" fmla="*/ 43 h 87"/>
                <a:gd name="T8" fmla="*/ 0 w 100"/>
                <a:gd name="T9" fmla="*/ 87 h 87"/>
                <a:gd name="T10" fmla="*/ 0 60000 65536"/>
                <a:gd name="T11" fmla="*/ 0 60000 65536"/>
                <a:gd name="T12" fmla="*/ 0 60000 65536"/>
                <a:gd name="T13" fmla="*/ 0 60000 65536"/>
                <a:gd name="T14" fmla="*/ 0 60000 65536"/>
                <a:gd name="T15" fmla="*/ 0 w 100"/>
                <a:gd name="T16" fmla="*/ 0 h 87"/>
                <a:gd name="T17" fmla="*/ 100 w 100"/>
                <a:gd name="T18" fmla="*/ 87 h 87"/>
              </a:gdLst>
              <a:ahLst/>
              <a:cxnLst>
                <a:cxn ang="T10">
                  <a:pos x="T0" y="T1"/>
                </a:cxn>
                <a:cxn ang="T11">
                  <a:pos x="T2" y="T3"/>
                </a:cxn>
                <a:cxn ang="T12">
                  <a:pos x="T4" y="T5"/>
                </a:cxn>
                <a:cxn ang="T13">
                  <a:pos x="T6" y="T7"/>
                </a:cxn>
                <a:cxn ang="T14">
                  <a:pos x="T8" y="T9"/>
                </a:cxn>
              </a:cxnLst>
              <a:rect l="T15" t="T16" r="T17" b="T18"/>
              <a:pathLst>
                <a:path w="100" h="87">
                  <a:moveTo>
                    <a:pt x="0" y="87"/>
                  </a:moveTo>
                  <a:lnTo>
                    <a:pt x="14" y="43"/>
                  </a:lnTo>
                  <a:lnTo>
                    <a:pt x="0" y="0"/>
                  </a:lnTo>
                  <a:lnTo>
                    <a:pt x="100" y="43"/>
                  </a:lnTo>
                  <a:lnTo>
                    <a:pt x="0" y="87"/>
                  </a:lnTo>
                  <a:close/>
                </a:path>
              </a:pathLst>
            </a:custGeom>
            <a:solidFill>
              <a:srgbClr val="000000"/>
            </a:solidFill>
            <a:ln w="9525">
              <a:noFill/>
              <a:round/>
              <a:headEnd/>
              <a:tailEnd/>
            </a:ln>
          </p:spPr>
          <p:txBody>
            <a:bodyPr/>
            <a:lstStyle/>
            <a:p>
              <a:endParaRPr lang="en-US"/>
            </a:p>
          </p:txBody>
        </p:sp>
        <p:sp>
          <p:nvSpPr>
            <p:cNvPr id="58" name="Rectangle 23"/>
            <p:cNvSpPr>
              <a:spLocks noChangeArrowheads="1"/>
            </p:cNvSpPr>
            <p:nvPr/>
          </p:nvSpPr>
          <p:spPr bwMode="auto">
            <a:xfrm>
              <a:off x="4076" y="3196"/>
              <a:ext cx="446"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Cleartext</a:t>
              </a:r>
              <a:endParaRPr lang="en-US" sz="2400">
                <a:latin typeface="Times New Roman" pitchFamily="18" charset="0"/>
              </a:endParaRPr>
            </a:p>
          </p:txBody>
        </p:sp>
        <p:sp>
          <p:nvSpPr>
            <p:cNvPr id="59" name="Rectangle 24"/>
            <p:cNvSpPr>
              <a:spLocks noChangeArrowheads="1"/>
            </p:cNvSpPr>
            <p:nvPr/>
          </p:nvSpPr>
          <p:spPr bwMode="auto">
            <a:xfrm>
              <a:off x="4074" y="3349"/>
              <a:ext cx="453"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Message</a:t>
              </a:r>
              <a:endParaRPr lang="en-US" sz="2400">
                <a:latin typeface="Times New Roman" pitchFamily="18" charset="0"/>
              </a:endParaRPr>
            </a:p>
          </p:txBody>
        </p:sp>
        <p:sp>
          <p:nvSpPr>
            <p:cNvPr id="60" name="Line 25"/>
            <p:cNvSpPr>
              <a:spLocks noChangeShapeType="1"/>
            </p:cNvSpPr>
            <p:nvPr/>
          </p:nvSpPr>
          <p:spPr bwMode="auto">
            <a:xfrm>
              <a:off x="1864" y="3546"/>
              <a:ext cx="1122" cy="1"/>
            </a:xfrm>
            <a:prstGeom prst="line">
              <a:avLst/>
            </a:prstGeom>
            <a:noFill/>
            <a:ln w="20638">
              <a:solidFill>
                <a:srgbClr val="000000"/>
              </a:solidFill>
              <a:round/>
              <a:headEnd/>
              <a:tailEnd/>
            </a:ln>
          </p:spPr>
          <p:txBody>
            <a:bodyPr/>
            <a:lstStyle/>
            <a:p>
              <a:endParaRPr lang="en-US"/>
            </a:p>
          </p:txBody>
        </p:sp>
        <p:sp>
          <p:nvSpPr>
            <p:cNvPr id="61" name="Freeform 26"/>
            <p:cNvSpPr>
              <a:spLocks/>
            </p:cNvSpPr>
            <p:nvPr/>
          </p:nvSpPr>
          <p:spPr bwMode="auto">
            <a:xfrm>
              <a:off x="2958" y="3503"/>
              <a:ext cx="99" cy="87"/>
            </a:xfrm>
            <a:custGeom>
              <a:avLst/>
              <a:gdLst>
                <a:gd name="T0" fmla="*/ 0 w 99"/>
                <a:gd name="T1" fmla="*/ 87 h 87"/>
                <a:gd name="T2" fmla="*/ 14 w 99"/>
                <a:gd name="T3" fmla="*/ 43 h 87"/>
                <a:gd name="T4" fmla="*/ 0 w 99"/>
                <a:gd name="T5" fmla="*/ 0 h 87"/>
                <a:gd name="T6" fmla="*/ 99 w 99"/>
                <a:gd name="T7" fmla="*/ 43 h 87"/>
                <a:gd name="T8" fmla="*/ 0 w 99"/>
                <a:gd name="T9" fmla="*/ 87 h 87"/>
                <a:gd name="T10" fmla="*/ 0 60000 65536"/>
                <a:gd name="T11" fmla="*/ 0 60000 65536"/>
                <a:gd name="T12" fmla="*/ 0 60000 65536"/>
                <a:gd name="T13" fmla="*/ 0 60000 65536"/>
                <a:gd name="T14" fmla="*/ 0 60000 65536"/>
                <a:gd name="T15" fmla="*/ 0 w 99"/>
                <a:gd name="T16" fmla="*/ 0 h 87"/>
                <a:gd name="T17" fmla="*/ 99 w 99"/>
                <a:gd name="T18" fmla="*/ 87 h 87"/>
              </a:gdLst>
              <a:ahLst/>
              <a:cxnLst>
                <a:cxn ang="T10">
                  <a:pos x="T0" y="T1"/>
                </a:cxn>
                <a:cxn ang="T11">
                  <a:pos x="T2" y="T3"/>
                </a:cxn>
                <a:cxn ang="T12">
                  <a:pos x="T4" y="T5"/>
                </a:cxn>
                <a:cxn ang="T13">
                  <a:pos x="T6" y="T7"/>
                </a:cxn>
                <a:cxn ang="T14">
                  <a:pos x="T8" y="T9"/>
                </a:cxn>
              </a:cxnLst>
              <a:rect l="T15" t="T16" r="T17" b="T18"/>
              <a:pathLst>
                <a:path w="99" h="87">
                  <a:moveTo>
                    <a:pt x="0" y="87"/>
                  </a:moveTo>
                  <a:lnTo>
                    <a:pt x="14" y="43"/>
                  </a:lnTo>
                  <a:lnTo>
                    <a:pt x="0" y="0"/>
                  </a:lnTo>
                  <a:lnTo>
                    <a:pt x="99" y="43"/>
                  </a:lnTo>
                  <a:lnTo>
                    <a:pt x="0" y="87"/>
                  </a:lnTo>
                  <a:close/>
                </a:path>
              </a:pathLst>
            </a:custGeom>
            <a:solidFill>
              <a:srgbClr val="000000"/>
            </a:solidFill>
            <a:ln w="9525">
              <a:noFill/>
              <a:round/>
              <a:headEnd/>
              <a:tailEnd/>
            </a:ln>
          </p:spPr>
          <p:txBody>
            <a:bodyPr/>
            <a:lstStyle/>
            <a:p>
              <a:endParaRPr lang="en-US"/>
            </a:p>
          </p:txBody>
        </p:sp>
        <p:sp>
          <p:nvSpPr>
            <p:cNvPr id="62" name="Line 27"/>
            <p:cNvSpPr>
              <a:spLocks noChangeShapeType="1"/>
            </p:cNvSpPr>
            <p:nvPr/>
          </p:nvSpPr>
          <p:spPr bwMode="auto">
            <a:xfrm>
              <a:off x="1390" y="3090"/>
              <a:ext cx="1" cy="214"/>
            </a:xfrm>
            <a:prstGeom prst="line">
              <a:avLst/>
            </a:prstGeom>
            <a:noFill/>
            <a:ln w="20638">
              <a:solidFill>
                <a:srgbClr val="000000"/>
              </a:solidFill>
              <a:round/>
              <a:headEnd/>
              <a:tailEnd/>
            </a:ln>
          </p:spPr>
          <p:txBody>
            <a:bodyPr/>
            <a:lstStyle/>
            <a:p>
              <a:endParaRPr lang="en-US"/>
            </a:p>
          </p:txBody>
        </p:sp>
        <p:sp>
          <p:nvSpPr>
            <p:cNvPr id="63" name="Freeform 28"/>
            <p:cNvSpPr>
              <a:spLocks/>
            </p:cNvSpPr>
            <p:nvPr/>
          </p:nvSpPr>
          <p:spPr bwMode="auto">
            <a:xfrm>
              <a:off x="1347" y="3275"/>
              <a:ext cx="86" cy="101"/>
            </a:xfrm>
            <a:custGeom>
              <a:avLst/>
              <a:gdLst>
                <a:gd name="T0" fmla="*/ 0 w 86"/>
                <a:gd name="T1" fmla="*/ 0 h 101"/>
                <a:gd name="T2" fmla="*/ 43 w 86"/>
                <a:gd name="T3" fmla="*/ 16 h 101"/>
                <a:gd name="T4" fmla="*/ 86 w 86"/>
                <a:gd name="T5" fmla="*/ 0 h 101"/>
                <a:gd name="T6" fmla="*/ 43 w 86"/>
                <a:gd name="T7" fmla="*/ 101 h 101"/>
                <a:gd name="T8" fmla="*/ 0 w 86"/>
                <a:gd name="T9" fmla="*/ 0 h 101"/>
                <a:gd name="T10" fmla="*/ 0 60000 65536"/>
                <a:gd name="T11" fmla="*/ 0 60000 65536"/>
                <a:gd name="T12" fmla="*/ 0 60000 65536"/>
                <a:gd name="T13" fmla="*/ 0 60000 65536"/>
                <a:gd name="T14" fmla="*/ 0 60000 65536"/>
                <a:gd name="T15" fmla="*/ 0 w 86"/>
                <a:gd name="T16" fmla="*/ 0 h 101"/>
                <a:gd name="T17" fmla="*/ 86 w 86"/>
                <a:gd name="T18" fmla="*/ 101 h 101"/>
              </a:gdLst>
              <a:ahLst/>
              <a:cxnLst>
                <a:cxn ang="T10">
                  <a:pos x="T0" y="T1"/>
                </a:cxn>
                <a:cxn ang="T11">
                  <a:pos x="T2" y="T3"/>
                </a:cxn>
                <a:cxn ang="T12">
                  <a:pos x="T4" y="T5"/>
                </a:cxn>
                <a:cxn ang="T13">
                  <a:pos x="T6" y="T7"/>
                </a:cxn>
                <a:cxn ang="T14">
                  <a:pos x="T8" y="T9"/>
                </a:cxn>
              </a:cxnLst>
              <a:rect l="T15" t="T16" r="T17" b="T18"/>
              <a:pathLst>
                <a:path w="86" h="101">
                  <a:moveTo>
                    <a:pt x="0" y="0"/>
                  </a:moveTo>
                  <a:lnTo>
                    <a:pt x="43" y="16"/>
                  </a:lnTo>
                  <a:lnTo>
                    <a:pt x="86" y="0"/>
                  </a:lnTo>
                  <a:lnTo>
                    <a:pt x="43" y="101"/>
                  </a:lnTo>
                  <a:lnTo>
                    <a:pt x="0" y="0"/>
                  </a:lnTo>
                  <a:close/>
                </a:path>
              </a:pathLst>
            </a:custGeom>
            <a:solidFill>
              <a:srgbClr val="000000"/>
            </a:solidFill>
            <a:ln w="9525">
              <a:noFill/>
              <a:round/>
              <a:headEnd/>
              <a:tailEnd/>
            </a:ln>
          </p:spPr>
          <p:txBody>
            <a:bodyPr/>
            <a:lstStyle/>
            <a:p>
              <a:endParaRPr lang="en-US"/>
            </a:p>
          </p:txBody>
        </p:sp>
        <p:sp>
          <p:nvSpPr>
            <p:cNvPr id="64" name="Rectangle 29"/>
            <p:cNvSpPr>
              <a:spLocks noChangeArrowheads="1"/>
            </p:cNvSpPr>
            <p:nvPr/>
          </p:nvSpPr>
          <p:spPr bwMode="auto">
            <a:xfrm>
              <a:off x="1124" y="2741"/>
              <a:ext cx="571"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Originator’s</a:t>
              </a:r>
              <a:endParaRPr lang="en-US" sz="2400">
                <a:latin typeface="Times New Roman" pitchFamily="18" charset="0"/>
              </a:endParaRPr>
            </a:p>
          </p:txBody>
        </p:sp>
        <p:sp>
          <p:nvSpPr>
            <p:cNvPr id="65" name="Rectangle 30"/>
            <p:cNvSpPr>
              <a:spLocks noChangeArrowheads="1"/>
            </p:cNvSpPr>
            <p:nvPr/>
          </p:nvSpPr>
          <p:spPr bwMode="auto">
            <a:xfrm>
              <a:off x="1124" y="2892"/>
              <a:ext cx="570"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Private Key</a:t>
              </a:r>
              <a:endParaRPr lang="en-US" sz="2400">
                <a:latin typeface="Times New Roman" pitchFamily="18" charset="0"/>
              </a:endParaRPr>
            </a:p>
          </p:txBody>
        </p:sp>
        <p:sp>
          <p:nvSpPr>
            <p:cNvPr id="66" name="Rectangle 31"/>
            <p:cNvSpPr>
              <a:spLocks noChangeArrowheads="1"/>
            </p:cNvSpPr>
            <p:nvPr/>
          </p:nvSpPr>
          <p:spPr bwMode="auto">
            <a:xfrm>
              <a:off x="247" y="3745"/>
              <a:ext cx="546" cy="182"/>
            </a:xfrm>
            <a:prstGeom prst="rect">
              <a:avLst/>
            </a:prstGeom>
            <a:noFill/>
            <a:ln w="9525">
              <a:noFill/>
              <a:miter lim="800000"/>
              <a:headEnd/>
              <a:tailEnd/>
            </a:ln>
          </p:spPr>
          <p:txBody>
            <a:bodyPr wrap="none" lIns="0" tIns="0" rIns="0" bIns="0">
              <a:spAutoFit/>
            </a:bodyPr>
            <a:lstStyle/>
            <a:p>
              <a:pPr algn="ctr"/>
              <a:r>
                <a:rPr lang="en-US" sz="1900">
                  <a:solidFill>
                    <a:srgbClr val="008080"/>
                  </a:solidFill>
                  <a:latin typeface="Arial Narrow" pitchFamily="34" charset="0"/>
                </a:rPr>
                <a:t>Originator</a:t>
              </a:r>
              <a:endParaRPr lang="en-US" sz="2400">
                <a:latin typeface="Times New Roman" pitchFamily="18" charset="0"/>
              </a:endParaRPr>
            </a:p>
          </p:txBody>
        </p:sp>
        <p:sp>
          <p:nvSpPr>
            <p:cNvPr id="67" name="Line 32"/>
            <p:cNvSpPr>
              <a:spLocks noChangeShapeType="1"/>
            </p:cNvSpPr>
            <p:nvPr/>
          </p:nvSpPr>
          <p:spPr bwMode="auto">
            <a:xfrm>
              <a:off x="3551" y="3090"/>
              <a:ext cx="1" cy="214"/>
            </a:xfrm>
            <a:prstGeom prst="line">
              <a:avLst/>
            </a:prstGeom>
            <a:noFill/>
            <a:ln w="20638">
              <a:solidFill>
                <a:srgbClr val="000000"/>
              </a:solidFill>
              <a:round/>
              <a:headEnd/>
              <a:tailEnd/>
            </a:ln>
          </p:spPr>
          <p:txBody>
            <a:bodyPr/>
            <a:lstStyle/>
            <a:p>
              <a:endParaRPr lang="en-US"/>
            </a:p>
          </p:txBody>
        </p:sp>
        <p:sp>
          <p:nvSpPr>
            <p:cNvPr id="68" name="Freeform 33"/>
            <p:cNvSpPr>
              <a:spLocks/>
            </p:cNvSpPr>
            <p:nvPr/>
          </p:nvSpPr>
          <p:spPr bwMode="auto">
            <a:xfrm>
              <a:off x="3507" y="3275"/>
              <a:ext cx="87" cy="101"/>
            </a:xfrm>
            <a:custGeom>
              <a:avLst/>
              <a:gdLst>
                <a:gd name="T0" fmla="*/ 0 w 87"/>
                <a:gd name="T1" fmla="*/ 0 h 101"/>
                <a:gd name="T2" fmla="*/ 44 w 87"/>
                <a:gd name="T3" fmla="*/ 16 h 101"/>
                <a:gd name="T4" fmla="*/ 87 w 87"/>
                <a:gd name="T5" fmla="*/ 0 h 101"/>
                <a:gd name="T6" fmla="*/ 44 w 87"/>
                <a:gd name="T7" fmla="*/ 101 h 101"/>
                <a:gd name="T8" fmla="*/ 0 w 87"/>
                <a:gd name="T9" fmla="*/ 0 h 101"/>
                <a:gd name="T10" fmla="*/ 0 60000 65536"/>
                <a:gd name="T11" fmla="*/ 0 60000 65536"/>
                <a:gd name="T12" fmla="*/ 0 60000 65536"/>
                <a:gd name="T13" fmla="*/ 0 60000 65536"/>
                <a:gd name="T14" fmla="*/ 0 60000 65536"/>
                <a:gd name="T15" fmla="*/ 0 w 87"/>
                <a:gd name="T16" fmla="*/ 0 h 101"/>
                <a:gd name="T17" fmla="*/ 87 w 87"/>
                <a:gd name="T18" fmla="*/ 101 h 101"/>
              </a:gdLst>
              <a:ahLst/>
              <a:cxnLst>
                <a:cxn ang="T10">
                  <a:pos x="T0" y="T1"/>
                </a:cxn>
                <a:cxn ang="T11">
                  <a:pos x="T2" y="T3"/>
                </a:cxn>
                <a:cxn ang="T12">
                  <a:pos x="T4" y="T5"/>
                </a:cxn>
                <a:cxn ang="T13">
                  <a:pos x="T6" y="T7"/>
                </a:cxn>
                <a:cxn ang="T14">
                  <a:pos x="T8" y="T9"/>
                </a:cxn>
              </a:cxnLst>
              <a:rect l="T15" t="T16" r="T17" b="T18"/>
              <a:pathLst>
                <a:path w="87" h="101">
                  <a:moveTo>
                    <a:pt x="0" y="0"/>
                  </a:moveTo>
                  <a:lnTo>
                    <a:pt x="44" y="16"/>
                  </a:lnTo>
                  <a:lnTo>
                    <a:pt x="87" y="0"/>
                  </a:lnTo>
                  <a:lnTo>
                    <a:pt x="44" y="101"/>
                  </a:lnTo>
                  <a:lnTo>
                    <a:pt x="0" y="0"/>
                  </a:lnTo>
                  <a:close/>
                </a:path>
              </a:pathLst>
            </a:custGeom>
            <a:solidFill>
              <a:srgbClr val="000000"/>
            </a:solidFill>
            <a:ln w="9525">
              <a:noFill/>
              <a:round/>
              <a:headEnd/>
              <a:tailEnd/>
            </a:ln>
          </p:spPr>
          <p:txBody>
            <a:bodyPr/>
            <a:lstStyle/>
            <a:p>
              <a:endParaRPr lang="en-US"/>
            </a:p>
          </p:txBody>
        </p:sp>
        <p:sp>
          <p:nvSpPr>
            <p:cNvPr id="69" name="Rectangle 34"/>
            <p:cNvSpPr>
              <a:spLocks noChangeArrowheads="1"/>
            </p:cNvSpPr>
            <p:nvPr/>
          </p:nvSpPr>
          <p:spPr bwMode="auto">
            <a:xfrm>
              <a:off x="3285" y="2741"/>
              <a:ext cx="571"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Originator’s</a:t>
              </a:r>
              <a:endParaRPr lang="en-US" sz="2400">
                <a:latin typeface="Times New Roman" pitchFamily="18" charset="0"/>
              </a:endParaRPr>
            </a:p>
          </p:txBody>
        </p:sp>
        <p:sp>
          <p:nvSpPr>
            <p:cNvPr id="70" name="Rectangle 35"/>
            <p:cNvSpPr>
              <a:spLocks noChangeArrowheads="1"/>
            </p:cNvSpPr>
            <p:nvPr/>
          </p:nvSpPr>
          <p:spPr bwMode="auto">
            <a:xfrm>
              <a:off x="3304" y="2892"/>
              <a:ext cx="527" cy="163"/>
            </a:xfrm>
            <a:prstGeom prst="rect">
              <a:avLst/>
            </a:prstGeom>
            <a:noFill/>
            <a:ln w="9525">
              <a:noFill/>
              <a:miter lim="800000"/>
              <a:headEnd/>
              <a:tailEnd/>
            </a:ln>
          </p:spPr>
          <p:txBody>
            <a:bodyPr wrap="none" lIns="0" tIns="0" rIns="0" bIns="0">
              <a:spAutoFit/>
            </a:bodyPr>
            <a:lstStyle/>
            <a:p>
              <a:pPr algn="ctr"/>
              <a:r>
                <a:rPr lang="en-US" sz="1700">
                  <a:solidFill>
                    <a:srgbClr val="000000"/>
                  </a:solidFill>
                  <a:latin typeface="Arial Narrow" pitchFamily="34" charset="0"/>
                </a:rPr>
                <a:t>Public Key</a:t>
              </a:r>
              <a:endParaRPr lang="en-US" sz="2400">
                <a:latin typeface="Times New Roman" pitchFamily="18" charset="0"/>
              </a:endParaRPr>
            </a:p>
          </p:txBody>
        </p:sp>
        <p:sp>
          <p:nvSpPr>
            <p:cNvPr id="71" name="Rectangle 36"/>
            <p:cNvSpPr>
              <a:spLocks noChangeArrowheads="1"/>
            </p:cNvSpPr>
            <p:nvPr/>
          </p:nvSpPr>
          <p:spPr bwMode="auto">
            <a:xfrm>
              <a:off x="3059" y="3745"/>
              <a:ext cx="519" cy="182"/>
            </a:xfrm>
            <a:prstGeom prst="rect">
              <a:avLst/>
            </a:prstGeom>
            <a:noFill/>
            <a:ln w="9525">
              <a:noFill/>
              <a:miter lim="800000"/>
              <a:headEnd/>
              <a:tailEnd/>
            </a:ln>
          </p:spPr>
          <p:txBody>
            <a:bodyPr wrap="none" lIns="0" tIns="0" rIns="0" bIns="0">
              <a:spAutoFit/>
            </a:bodyPr>
            <a:lstStyle/>
            <a:p>
              <a:pPr algn="ctr"/>
              <a:r>
                <a:rPr lang="en-US" sz="1900">
                  <a:solidFill>
                    <a:srgbClr val="008080"/>
                  </a:solidFill>
                  <a:latin typeface="Arial Narrow" pitchFamily="34" charset="0"/>
                </a:rPr>
                <a:t>Recipient</a:t>
              </a:r>
              <a:endParaRPr lang="en-US" sz="2400">
                <a:latin typeface="Times New Roman" pitchFamily="18" charset="0"/>
              </a:endParaRPr>
            </a:p>
          </p:txBody>
        </p:sp>
        <p:sp>
          <p:nvSpPr>
            <p:cNvPr id="72" name="Text Box 37"/>
            <p:cNvSpPr txBox="1">
              <a:spLocks noChangeArrowheads="1"/>
            </p:cNvSpPr>
            <p:nvPr/>
          </p:nvSpPr>
          <p:spPr bwMode="auto">
            <a:xfrm>
              <a:off x="1104" y="3408"/>
              <a:ext cx="528" cy="250"/>
            </a:xfrm>
            <a:prstGeom prst="rect">
              <a:avLst/>
            </a:prstGeom>
            <a:solidFill>
              <a:srgbClr val="EAEAEA"/>
            </a:solidFill>
            <a:ln w="12700">
              <a:noFill/>
              <a:miter lim="800000"/>
              <a:headEnd type="none" w="sm" len="sm"/>
              <a:tailEnd type="none" w="sm" len="sm"/>
            </a:ln>
          </p:spPr>
          <p:txBody>
            <a:bodyPr>
              <a:spAutoFit/>
            </a:bodyPr>
            <a:lstStyle/>
            <a:p>
              <a:pPr algn="ctr">
                <a:spcBef>
                  <a:spcPct val="50000"/>
                </a:spcBef>
              </a:pPr>
              <a:r>
                <a:rPr lang="en-US" sz="2000">
                  <a:solidFill>
                    <a:srgbClr val="000000"/>
                  </a:solidFill>
                  <a:latin typeface="Times New Roman" pitchFamily="18" charset="0"/>
                </a:rPr>
                <a:t>Sign</a:t>
              </a:r>
              <a:endParaRPr lang="en-US" sz="2400">
                <a:latin typeface="Times New Roman" pitchFamily="18" charset="0"/>
              </a:endParaRPr>
            </a:p>
          </p:txBody>
        </p:sp>
        <p:sp>
          <p:nvSpPr>
            <p:cNvPr id="73" name="Text Box 38"/>
            <p:cNvSpPr txBox="1">
              <a:spLocks noChangeArrowheads="1"/>
            </p:cNvSpPr>
            <p:nvPr/>
          </p:nvSpPr>
          <p:spPr bwMode="auto">
            <a:xfrm>
              <a:off x="3232" y="3408"/>
              <a:ext cx="608" cy="250"/>
            </a:xfrm>
            <a:prstGeom prst="rect">
              <a:avLst/>
            </a:prstGeom>
            <a:solidFill>
              <a:srgbClr val="EAEAEA"/>
            </a:solidFill>
            <a:ln w="12700">
              <a:noFill/>
              <a:miter lim="800000"/>
              <a:headEnd type="none" w="sm" len="sm"/>
              <a:tailEnd type="none" w="sm" len="sm"/>
            </a:ln>
          </p:spPr>
          <p:txBody>
            <a:bodyPr>
              <a:spAutoFit/>
            </a:bodyPr>
            <a:lstStyle/>
            <a:p>
              <a:pPr algn="ctr">
                <a:spcBef>
                  <a:spcPct val="50000"/>
                </a:spcBef>
              </a:pPr>
              <a:r>
                <a:rPr lang="en-US" sz="2000">
                  <a:solidFill>
                    <a:srgbClr val="000000"/>
                  </a:solidFill>
                  <a:latin typeface="Times New Roman" pitchFamily="18" charset="0"/>
                </a:rPr>
                <a:t>Verify</a:t>
              </a:r>
              <a:endParaRPr lang="en-US" sz="2400">
                <a:latin typeface="Times New Roman" pitchFamily="18" charset="0"/>
              </a:endParaRPr>
            </a:p>
          </p:txBody>
        </p:sp>
      </p:grpSp>
      <p:sp>
        <p:nvSpPr>
          <p:cNvPr id="74" name="Slide Number Placeholder 73"/>
          <p:cNvSpPr>
            <a:spLocks noGrp="1"/>
          </p:cNvSpPr>
          <p:nvPr>
            <p:ph type="sldNum" sz="quarter" idx="12"/>
          </p:nvPr>
        </p:nvSpPr>
        <p:spPr/>
        <p:txBody>
          <a:bodyPr/>
          <a:lstStyle/>
          <a:p>
            <a:fld id="{0724E449-1AD4-41E2-8CAC-E253F95E612B}"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533400"/>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5"/>
          <p:cNvSpPr>
            <a:spLocks noGrp="1"/>
          </p:cNvSpPr>
          <p:nvPr>
            <p:ph type="sldNum" sz="quarter" idx="12"/>
          </p:nvPr>
        </p:nvSpPr>
        <p:spPr/>
        <p:txBody>
          <a:bodyPr/>
          <a:lstStyle/>
          <a:p>
            <a:pPr>
              <a:defRPr/>
            </a:pPr>
            <a:fld id="{07BA80CD-E6C7-492C-B4FA-EE6338E55AE8}" type="slidenum">
              <a:rPr lang="en-US"/>
              <a:pPr>
                <a:defRPr/>
              </a:pPr>
              <a:t>75</a:t>
            </a:fld>
            <a:endParaRPr lang="en-US"/>
          </a:p>
        </p:txBody>
      </p:sp>
      <p:sp>
        <p:nvSpPr>
          <p:cNvPr id="1259522" name="Rectangle 2"/>
          <p:cNvSpPr>
            <a:spLocks noGrp="1" noChangeArrowheads="1"/>
          </p:cNvSpPr>
          <p:nvPr>
            <p:ph type="title"/>
          </p:nvPr>
        </p:nvSpPr>
        <p:spPr>
          <a:xfrm>
            <a:off x="609600" y="533401"/>
            <a:ext cx="8229600" cy="609600"/>
          </a:xfrm>
        </p:spPr>
        <p:txBody>
          <a:bodyPr>
            <a:normAutofit fontScale="90000"/>
          </a:bodyPr>
          <a:lstStyle/>
          <a:p>
            <a:pPr eaLnBrk="1" hangingPunct="1">
              <a:defRPr/>
            </a:pPr>
            <a:r>
              <a:rPr lang="en-US" dirty="0" smtClean="0"/>
              <a:t>Algorithms</a:t>
            </a:r>
          </a:p>
        </p:txBody>
      </p:sp>
      <p:sp>
        <p:nvSpPr>
          <p:cNvPr id="1259523" name="Rectangle 3"/>
          <p:cNvSpPr>
            <a:spLocks noGrp="1" noChangeArrowheads="1"/>
          </p:cNvSpPr>
          <p:nvPr>
            <p:ph type="body" idx="1"/>
          </p:nvPr>
        </p:nvSpPr>
        <p:spPr>
          <a:xfrm>
            <a:off x="381000" y="1295400"/>
            <a:ext cx="8305800" cy="4800600"/>
          </a:xfrm>
        </p:spPr>
        <p:txBody>
          <a:bodyPr/>
          <a:lstStyle/>
          <a:p>
            <a:pPr lvl="1" eaLnBrk="1" hangingPunct="1">
              <a:buFont typeface="Arial" pitchFamily="34" charset="0"/>
              <a:buChar char="•"/>
              <a:defRPr/>
            </a:pPr>
            <a:r>
              <a:rPr lang="en-US" dirty="0" smtClean="0"/>
              <a:t>RSA</a:t>
            </a:r>
          </a:p>
          <a:p>
            <a:pPr lvl="2" eaLnBrk="1" hangingPunct="1">
              <a:defRPr/>
            </a:pPr>
            <a:r>
              <a:rPr lang="en-US" dirty="0" smtClean="0"/>
              <a:t>De facto public-key algorithm</a:t>
            </a:r>
          </a:p>
          <a:p>
            <a:pPr lvl="2" eaLnBrk="1" hangingPunct="1">
              <a:defRPr/>
            </a:pPr>
            <a:r>
              <a:rPr lang="en-US" dirty="0" smtClean="0"/>
              <a:t>Variable length keys</a:t>
            </a:r>
          </a:p>
          <a:p>
            <a:pPr lvl="2" eaLnBrk="1" hangingPunct="1">
              <a:defRPr/>
            </a:pPr>
            <a:r>
              <a:rPr lang="en-US" dirty="0" smtClean="0"/>
              <a:t>Used for key exchange and signatures</a:t>
            </a:r>
          </a:p>
          <a:p>
            <a:pPr lvl="1" eaLnBrk="1" hangingPunct="1">
              <a:buFont typeface="Arial" pitchFamily="34" charset="0"/>
              <a:buChar char="•"/>
              <a:defRPr/>
            </a:pPr>
            <a:r>
              <a:rPr lang="en-US" sz="3200" dirty="0" smtClean="0"/>
              <a:t>Elliptic Curve</a:t>
            </a:r>
          </a:p>
          <a:p>
            <a:pPr lvl="1" eaLnBrk="1" hangingPunct="1">
              <a:spcBef>
                <a:spcPct val="50000"/>
              </a:spcBef>
              <a:buFont typeface="Arial" pitchFamily="34" charset="0"/>
              <a:buChar char="•"/>
              <a:defRPr/>
            </a:pPr>
            <a:r>
              <a:rPr lang="en-US" dirty="0" err="1" smtClean="0"/>
              <a:t>Diffie</a:t>
            </a:r>
            <a:r>
              <a:rPr lang="en-US" dirty="0" smtClean="0"/>
              <a:t>-Hellman key exchange</a:t>
            </a:r>
            <a:endParaRPr lang="en-US" sz="3200" dirty="0" smtClean="0"/>
          </a:p>
          <a:p>
            <a:pPr lvl="2" eaLnBrk="1" hangingPunct="1">
              <a:defRPr/>
            </a:pPr>
            <a:r>
              <a:rPr lang="en-US" dirty="0" smtClean="0"/>
              <a:t>Used for key exchange only</a:t>
            </a:r>
            <a:endParaRPr lang="en-US" sz="2800" dirty="0" smtClean="0"/>
          </a:p>
          <a:p>
            <a:pPr lvl="1" eaLnBrk="1" hangingPunct="1">
              <a:spcBef>
                <a:spcPct val="50000"/>
              </a:spcBef>
              <a:buFont typeface="Arial" pitchFamily="34" charset="0"/>
              <a:buChar char="•"/>
              <a:defRPr/>
            </a:pPr>
            <a:r>
              <a:rPr lang="en-US" dirty="0" smtClean="0"/>
              <a:t>Digital signature algorithm</a:t>
            </a:r>
            <a:endParaRPr lang="en-US" sz="3200" dirty="0" smtClean="0"/>
          </a:p>
          <a:p>
            <a:pPr lvl="2" eaLnBrk="1" hangingPunct="1">
              <a:defRPr/>
            </a:pPr>
            <a:r>
              <a:rPr lang="en-US" dirty="0" smtClean="0"/>
              <a:t>Used for signature only</a:t>
            </a:r>
          </a:p>
        </p:txBody>
      </p:sp>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04800" y="533400"/>
            <a:ext cx="8610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5"/>
          <p:cNvSpPr>
            <a:spLocks noGrp="1"/>
          </p:cNvSpPr>
          <p:nvPr>
            <p:ph type="sldNum" sz="quarter" idx="12"/>
          </p:nvPr>
        </p:nvSpPr>
        <p:spPr/>
        <p:txBody>
          <a:bodyPr/>
          <a:lstStyle/>
          <a:p>
            <a:pPr>
              <a:defRPr/>
            </a:pPr>
            <a:fld id="{924CA9B4-37C0-4F9E-AE8E-FD23199673BF}" type="slidenum">
              <a:rPr lang="en-US"/>
              <a:pPr>
                <a:defRPr/>
              </a:pPr>
              <a:t>76</a:t>
            </a:fld>
            <a:endParaRPr lang="en-US"/>
          </a:p>
        </p:txBody>
      </p:sp>
      <p:sp>
        <p:nvSpPr>
          <p:cNvPr id="1261570" name="Rectangle 2"/>
          <p:cNvSpPr>
            <a:spLocks noGrp="1" noChangeArrowheads="1"/>
          </p:cNvSpPr>
          <p:nvPr>
            <p:ph type="title"/>
          </p:nvPr>
        </p:nvSpPr>
        <p:spPr>
          <a:xfrm>
            <a:off x="304800" y="533400"/>
            <a:ext cx="8610600" cy="609600"/>
          </a:xfrm>
        </p:spPr>
        <p:txBody>
          <a:bodyPr>
            <a:normAutofit fontScale="90000"/>
          </a:bodyPr>
          <a:lstStyle/>
          <a:p>
            <a:pPr eaLnBrk="1" hangingPunct="1">
              <a:defRPr/>
            </a:pPr>
            <a:r>
              <a:rPr lang="en-US" dirty="0" smtClean="0"/>
              <a:t>Asymmetric Systems - Requirements</a:t>
            </a:r>
          </a:p>
        </p:txBody>
      </p:sp>
      <p:sp>
        <p:nvSpPr>
          <p:cNvPr id="1261571" name="Rectangle 3"/>
          <p:cNvSpPr>
            <a:spLocks noGrp="1" noChangeArrowheads="1"/>
          </p:cNvSpPr>
          <p:nvPr>
            <p:ph type="body" idx="1"/>
          </p:nvPr>
        </p:nvSpPr>
        <p:spPr>
          <a:xfrm>
            <a:off x="838200" y="1371600"/>
            <a:ext cx="8077200" cy="3810000"/>
          </a:xfrm>
        </p:spPr>
        <p:txBody>
          <a:bodyPr>
            <a:normAutofit/>
          </a:bodyPr>
          <a:lstStyle/>
          <a:p>
            <a:pPr lvl="1" algn="just" eaLnBrk="1" hangingPunct="1">
              <a:defRPr/>
            </a:pPr>
            <a:r>
              <a:rPr lang="en-US" sz="3600" dirty="0" smtClean="0"/>
              <a:t>Secrecy of the private key</a:t>
            </a:r>
          </a:p>
          <a:p>
            <a:pPr lvl="2" algn="just" eaLnBrk="1" hangingPunct="1">
              <a:defRPr/>
            </a:pPr>
            <a:r>
              <a:rPr lang="en-US" sz="3200" dirty="0" smtClean="0"/>
              <a:t>Must be known only to owner</a:t>
            </a:r>
          </a:p>
          <a:p>
            <a:pPr lvl="2" algn="just" eaLnBrk="1" hangingPunct="1">
              <a:defRPr/>
            </a:pPr>
            <a:r>
              <a:rPr lang="en-US" sz="3200" dirty="0" smtClean="0"/>
              <a:t>Key ownership = identity</a:t>
            </a:r>
          </a:p>
          <a:p>
            <a:pPr lvl="1" algn="just" eaLnBrk="1" hangingPunct="1">
              <a:spcBef>
                <a:spcPct val="50000"/>
              </a:spcBef>
              <a:defRPr/>
            </a:pPr>
            <a:r>
              <a:rPr lang="en-US" sz="3600" dirty="0" smtClean="0"/>
              <a:t>Availability of the public key</a:t>
            </a:r>
          </a:p>
          <a:p>
            <a:pPr lvl="2" algn="just" eaLnBrk="1" hangingPunct="1">
              <a:defRPr/>
            </a:pPr>
            <a:r>
              <a:rPr lang="en-US" sz="3200" dirty="0" smtClean="0"/>
              <a:t>Must be available to anyone</a:t>
            </a:r>
          </a:p>
          <a:p>
            <a:pPr lvl="2" algn="just" eaLnBrk="1" hangingPunct="1">
              <a:defRPr/>
            </a:pPr>
            <a:r>
              <a:rPr lang="en-US" sz="3200" dirty="0" smtClean="0"/>
              <a:t>Requires a public directory</a:t>
            </a:r>
          </a:p>
        </p:txBody>
      </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609600"/>
            <a:ext cx="8534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62" name="Rectangle 2"/>
          <p:cNvSpPr>
            <a:spLocks noGrp="1" noChangeArrowheads="1"/>
          </p:cNvSpPr>
          <p:nvPr>
            <p:ph type="title"/>
          </p:nvPr>
        </p:nvSpPr>
        <p:spPr>
          <a:xfrm>
            <a:off x="381000" y="609600"/>
            <a:ext cx="8534400" cy="533400"/>
          </a:xfrm>
        </p:spPr>
        <p:txBody>
          <a:bodyPr>
            <a:normAutofit fontScale="90000"/>
          </a:bodyPr>
          <a:lstStyle/>
          <a:p>
            <a:r>
              <a:rPr lang="en-US" dirty="0"/>
              <a:t>Asymmetric Algorithms (continued)</a:t>
            </a:r>
          </a:p>
        </p:txBody>
      </p:sp>
      <p:sp>
        <p:nvSpPr>
          <p:cNvPr id="143363" name="Rectangle 3"/>
          <p:cNvSpPr>
            <a:spLocks noGrp="1" noChangeArrowheads="1"/>
          </p:cNvSpPr>
          <p:nvPr>
            <p:ph type="body" idx="1"/>
          </p:nvPr>
        </p:nvSpPr>
        <p:spPr>
          <a:xfrm>
            <a:off x="457200" y="1371600"/>
            <a:ext cx="8229600" cy="4495800"/>
          </a:xfrm>
        </p:spPr>
        <p:txBody>
          <a:bodyPr/>
          <a:lstStyle/>
          <a:p>
            <a:pPr>
              <a:lnSpc>
                <a:spcPct val="90000"/>
              </a:lnSpc>
            </a:pPr>
            <a:r>
              <a:rPr lang="en-US" sz="2800" dirty="0" err="1"/>
              <a:t>Rivest</a:t>
            </a:r>
            <a:r>
              <a:rPr lang="en-US" sz="2800" dirty="0"/>
              <a:t>, Shamir, Adelman algorithm (RSA) </a:t>
            </a:r>
          </a:p>
          <a:p>
            <a:pPr lvl="1">
              <a:lnSpc>
                <a:spcPct val="90000"/>
              </a:lnSpc>
            </a:pPr>
            <a:r>
              <a:rPr lang="en-US" sz="2400" dirty="0"/>
              <a:t>One of the most well-known public key cryptosystems</a:t>
            </a:r>
          </a:p>
          <a:p>
            <a:pPr lvl="1">
              <a:lnSpc>
                <a:spcPct val="90000"/>
              </a:lnSpc>
            </a:pPr>
            <a:r>
              <a:rPr lang="en-US" sz="2400" dirty="0"/>
              <a:t>Developed in the late 1970’s</a:t>
            </a:r>
          </a:p>
          <a:p>
            <a:pPr lvl="1">
              <a:lnSpc>
                <a:spcPct val="90000"/>
              </a:lnSpc>
            </a:pPr>
            <a:r>
              <a:rPr lang="en-US" sz="2400" dirty="0"/>
              <a:t>Relies on the fact that it is extremely difficult to factor large prime numbers</a:t>
            </a:r>
          </a:p>
          <a:p>
            <a:pPr>
              <a:lnSpc>
                <a:spcPct val="90000"/>
              </a:lnSpc>
            </a:pPr>
            <a:endParaRPr lang="en-US" sz="2400" dirty="0"/>
          </a:p>
        </p:txBody>
      </p:sp>
      <p:sp>
        <p:nvSpPr>
          <p:cNvPr id="5" name="Slide Number Placeholder 4"/>
          <p:cNvSpPr>
            <a:spLocks noGrp="1"/>
          </p:cNvSpPr>
          <p:nvPr>
            <p:ph type="sldNum" sz="quarter" idx="12"/>
          </p:nvPr>
        </p:nvSpPr>
        <p:spPr/>
        <p:txBody>
          <a:bodyPr/>
          <a:lstStyle/>
          <a:p>
            <a:fld id="{0724E449-1AD4-41E2-8CAC-E253F95E612B}"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5" name="Text Box 3"/>
          <p:cNvSpPr txBox="1">
            <a:spLocks noChangeArrowheads="1"/>
          </p:cNvSpPr>
          <p:nvPr/>
        </p:nvSpPr>
        <p:spPr bwMode="auto">
          <a:xfrm>
            <a:off x="2667000" y="533400"/>
            <a:ext cx="6172200" cy="584775"/>
          </a:xfrm>
          <a:prstGeom prst="rect">
            <a:avLst/>
          </a:prstGeom>
          <a:noFill/>
          <a:ln w="9525">
            <a:noFill/>
            <a:miter lim="800000"/>
            <a:headEnd/>
            <a:tailEnd/>
          </a:ln>
          <a:effectLst/>
        </p:spPr>
        <p:txBody>
          <a:bodyPr wrap="square">
            <a:spAutoFit/>
          </a:bodyPr>
          <a:lstStyle/>
          <a:p>
            <a:pPr algn="ctr">
              <a:defRPr/>
            </a:pPr>
            <a:r>
              <a:rPr lang="en-US" sz="3200" dirty="0" smtClean="0">
                <a:solidFill>
                  <a:schemeClr val="bg1"/>
                </a:solidFill>
                <a:latin typeface="+mj-lt"/>
                <a:ea typeface="+mj-ea"/>
                <a:cs typeface="+mj-cs"/>
              </a:rPr>
              <a:t>RSA Cryptosystem</a:t>
            </a:r>
            <a:endParaRPr lang="en-US" sz="3200" dirty="0">
              <a:solidFill>
                <a:schemeClr val="bg1"/>
              </a:solidFill>
              <a:latin typeface="+mj-lt"/>
              <a:ea typeface="+mj-ea"/>
              <a:cs typeface="+mj-cs"/>
            </a:endParaRPr>
          </a:p>
        </p:txBody>
      </p:sp>
      <p:sp>
        <p:nvSpPr>
          <p:cNvPr id="1946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zh-CN" altLang="zh-CN" sz="1800">
              <a:latin typeface="Times New Roman" pitchFamily="18" charset="0"/>
              <a:ea typeface="SimSun" pitchFamily="2" charset="-122"/>
            </a:endParaRPr>
          </a:p>
        </p:txBody>
      </p:sp>
      <p:sp>
        <p:nvSpPr>
          <p:cNvPr id="858117" name="Rectangle 5"/>
          <p:cNvSpPr>
            <a:spLocks noChangeArrowheads="1"/>
          </p:cNvSpPr>
          <p:nvPr/>
        </p:nvSpPr>
        <p:spPr bwMode="auto">
          <a:xfrm>
            <a:off x="304800" y="685800"/>
            <a:ext cx="8229600" cy="1384995"/>
          </a:xfrm>
          <a:prstGeom prst="rect">
            <a:avLst/>
          </a:prstGeom>
          <a:noFill/>
          <a:ln w="38100">
            <a:solidFill>
              <a:srgbClr val="0070C0"/>
            </a:solidFill>
            <a:miter lim="800000"/>
            <a:headEnd/>
            <a:tailEnd/>
          </a:ln>
          <a:effectLst/>
        </p:spPr>
        <p:txBody>
          <a:bodyPr wrap="square" anchor="ctr">
            <a:spAutoFit/>
          </a:bodyPr>
          <a:lstStyle/>
          <a:p>
            <a:pPr algn="just" eaLnBrk="1" hangingPunct="1">
              <a:defRPr/>
            </a:pPr>
            <a:r>
              <a:rPr lang="en-US" sz="2800" dirty="0">
                <a:latin typeface="+mn-lt"/>
              </a:rPr>
              <a:t>The most common public-key algorithm is the RSA cryptosystem, named for its inventors (</a:t>
            </a:r>
            <a:r>
              <a:rPr lang="en-US" sz="2800" dirty="0" err="1">
                <a:latin typeface="+mn-lt"/>
              </a:rPr>
              <a:t>Rivest</a:t>
            </a:r>
            <a:r>
              <a:rPr lang="en-US" sz="2800" dirty="0">
                <a:latin typeface="+mn-lt"/>
              </a:rPr>
              <a:t>, Shamir, and </a:t>
            </a:r>
            <a:r>
              <a:rPr lang="en-US" sz="2800" dirty="0" err="1">
                <a:latin typeface="+mn-lt"/>
              </a:rPr>
              <a:t>Adleman</a:t>
            </a:r>
            <a:r>
              <a:rPr lang="en-US" sz="2800" dirty="0">
                <a:latin typeface="+mn-lt"/>
              </a:rPr>
              <a:t>).</a:t>
            </a:r>
          </a:p>
        </p:txBody>
      </p:sp>
      <p:pic>
        <p:nvPicPr>
          <p:cNvPr id="9" name="Picture 12"/>
          <p:cNvPicPr>
            <a:picLocks noChangeAspect="1" noChangeArrowheads="1"/>
          </p:cNvPicPr>
          <p:nvPr/>
        </p:nvPicPr>
        <p:blipFill>
          <a:blip r:embed="rId3" cstate="print"/>
          <a:srcRect/>
          <a:stretch>
            <a:fillRect/>
          </a:stretch>
        </p:blipFill>
        <p:spPr bwMode="auto">
          <a:xfrm>
            <a:off x="533400" y="2667000"/>
            <a:ext cx="7724775" cy="2400300"/>
          </a:xfrm>
          <a:prstGeom prst="rect">
            <a:avLst/>
          </a:prstGeom>
          <a:noFill/>
          <a:ln w="9525">
            <a:noFill/>
            <a:miter lim="800000"/>
            <a:headEnd/>
            <a:tailEnd/>
          </a:ln>
        </p:spPr>
      </p:pic>
      <p:pic>
        <p:nvPicPr>
          <p:cNvPr id="10" name="Picture 13"/>
          <p:cNvPicPr>
            <a:picLocks noChangeAspect="1" noChangeArrowheads="1"/>
          </p:cNvPicPr>
          <p:nvPr/>
        </p:nvPicPr>
        <p:blipFill>
          <a:blip r:embed="rId4" cstate="print"/>
          <a:srcRect/>
          <a:stretch>
            <a:fillRect/>
          </a:stretch>
        </p:blipFill>
        <p:spPr bwMode="auto">
          <a:xfrm>
            <a:off x="76200" y="5670550"/>
            <a:ext cx="8991600" cy="882650"/>
          </a:xfrm>
          <a:prstGeom prst="rect">
            <a:avLst/>
          </a:prstGeom>
          <a:noFill/>
          <a:ln w="38100">
            <a:solidFill>
              <a:schemeClr val="hlink"/>
            </a:solidFill>
            <a:miter lim="800000"/>
            <a:headEnd/>
            <a:tailEnd/>
          </a:ln>
        </p:spPr>
      </p:pic>
      <p:sp>
        <p:nvSpPr>
          <p:cNvPr id="7" name="Slide Number Placeholder 6"/>
          <p:cNvSpPr>
            <a:spLocks noGrp="1"/>
          </p:cNvSpPr>
          <p:nvPr>
            <p:ph type="sldNum" sz="quarter" idx="12"/>
          </p:nvPr>
        </p:nvSpPr>
        <p:spPr/>
        <p:txBody>
          <a:bodyPr/>
          <a:lstStyle/>
          <a:p>
            <a:fld id="{0724E449-1AD4-41E2-8CAC-E253F95E612B}"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74638"/>
            <a:ext cx="8382000" cy="1325562"/>
          </a:xfrm>
          <a:ln w="38100">
            <a:solidFill>
              <a:srgbClr val="0070C0"/>
            </a:solidFill>
          </a:ln>
        </p:spPr>
        <p:txBody>
          <a:bodyPr>
            <a:noAutofit/>
          </a:bodyPr>
          <a:lstStyle/>
          <a:p>
            <a:pPr algn="l"/>
            <a:r>
              <a:rPr lang="en-US" altLang="zh-CN" sz="3600" dirty="0" smtClean="0">
                <a:ea typeface="SimSun" pitchFamily="2" charset="-122"/>
              </a:rPr>
              <a:t/>
            </a:r>
            <a:br>
              <a:rPr lang="en-US" altLang="zh-CN" sz="3600" dirty="0" smtClean="0">
                <a:ea typeface="SimSun" pitchFamily="2" charset="-122"/>
              </a:rPr>
            </a:br>
            <a:r>
              <a:rPr lang="en-US" altLang="zh-CN" sz="3600" dirty="0" smtClean="0">
                <a:ea typeface="SimSun" pitchFamily="2" charset="-122"/>
              </a:rPr>
              <a:t>Encryption, decryption, and key generation in RSA</a:t>
            </a:r>
            <a:br>
              <a:rPr lang="en-US" altLang="zh-CN" sz="3600" dirty="0" smtClean="0">
                <a:ea typeface="SimSun" pitchFamily="2" charset="-122"/>
              </a:rPr>
            </a:br>
            <a:endParaRPr lang="en-US" sz="3600" dirty="0"/>
          </a:p>
        </p:txBody>
      </p:sp>
      <p:sp>
        <p:nvSpPr>
          <p:cNvPr id="2151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zh-CN" altLang="zh-CN" sz="2400" b="0">
              <a:latin typeface="Tahoma" pitchFamily="34" charset="0"/>
              <a:ea typeface="SimSun" pitchFamily="2" charset="-122"/>
            </a:endParaRPr>
          </a:p>
        </p:txBody>
      </p:sp>
      <p:pic>
        <p:nvPicPr>
          <p:cNvPr id="21517" name="Picture 12"/>
          <p:cNvPicPr>
            <a:picLocks noChangeAspect="1" noChangeArrowheads="1"/>
          </p:cNvPicPr>
          <p:nvPr/>
        </p:nvPicPr>
        <p:blipFill>
          <a:blip r:embed="rId3" cstate="print"/>
          <a:srcRect/>
          <a:stretch>
            <a:fillRect/>
          </a:stretch>
        </p:blipFill>
        <p:spPr bwMode="auto">
          <a:xfrm>
            <a:off x="533400" y="1752600"/>
            <a:ext cx="8086890" cy="4572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724E449-1AD4-41E2-8CAC-E253F95E612B}"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048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228600"/>
            <a:ext cx="8610600" cy="762000"/>
          </a:xfrm>
        </p:spPr>
        <p:txBody>
          <a:bodyPr>
            <a:normAutofit/>
          </a:bodyPr>
          <a:lstStyle/>
          <a:p>
            <a:pPr algn="ctr"/>
            <a:r>
              <a:rPr lang="en-US" b="1" dirty="0" smtClean="0">
                <a:ln w="18415" cmpd="sng">
                  <a:noFill/>
                  <a:prstDash val="solid"/>
                </a:ln>
                <a:effectLst/>
              </a:rPr>
              <a:t>What is Cryptography?</a:t>
            </a:r>
            <a:endParaRPr lang="en-IN" b="1" dirty="0">
              <a:ln w="18415" cmpd="sng">
                <a:noFill/>
                <a:prstDash val="solid"/>
              </a:ln>
              <a:effectLst/>
            </a:endParaRPr>
          </a:p>
        </p:txBody>
      </p:sp>
      <p:sp>
        <p:nvSpPr>
          <p:cNvPr id="6" name="TextBox 5"/>
          <p:cNvSpPr txBox="1"/>
          <p:nvPr/>
        </p:nvSpPr>
        <p:spPr>
          <a:xfrm>
            <a:off x="381000" y="1143000"/>
            <a:ext cx="8620156" cy="4813836"/>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just">
              <a:buFont typeface="Arial" pitchFamily="34" charset="0"/>
              <a:buChar char="•"/>
            </a:pPr>
            <a:r>
              <a:rPr lang="en-US" sz="2800" dirty="0" smtClean="0">
                <a:ln w="18415" cmpd="sng">
                  <a:noFill/>
                  <a:prstDash val="solid"/>
                </a:ln>
                <a:effectLst/>
              </a:rPr>
              <a:t>Cryptography derived its name from a Greek word called “</a:t>
            </a:r>
            <a:r>
              <a:rPr lang="en-US" sz="2800" dirty="0" err="1" smtClean="0">
                <a:ln w="18415" cmpd="sng">
                  <a:noFill/>
                  <a:prstDash val="solid"/>
                </a:ln>
                <a:effectLst/>
              </a:rPr>
              <a:t>Kryptos</a:t>
            </a:r>
            <a:r>
              <a:rPr lang="en-US" sz="2800" dirty="0" smtClean="0">
                <a:ln w="18415" cmpd="sng">
                  <a:noFill/>
                  <a:prstDash val="solid"/>
                </a:ln>
                <a:effectLst/>
              </a:rPr>
              <a:t>” which means “Hidden Secrets”.</a:t>
            </a:r>
          </a:p>
          <a:p>
            <a:pPr algn="just">
              <a:buFont typeface="Arial" pitchFamily="34" charset="0"/>
              <a:buChar char="•"/>
            </a:pPr>
            <a:endParaRPr lang="en-US" sz="2800" dirty="0" smtClean="0">
              <a:ln w="18415" cmpd="sng">
                <a:noFill/>
                <a:prstDash val="solid"/>
              </a:ln>
              <a:effectLst/>
            </a:endParaRPr>
          </a:p>
          <a:p>
            <a:pPr algn="just">
              <a:buFont typeface="Arial" pitchFamily="34" charset="0"/>
              <a:buChar char="•"/>
            </a:pPr>
            <a:r>
              <a:rPr lang="en-IN" sz="2800" dirty="0" smtClean="0">
                <a:ln w="18415" cmpd="sng">
                  <a:noFill/>
                  <a:prstDash val="solid"/>
                </a:ln>
                <a:effectLst/>
              </a:rPr>
              <a:t>Cryptography is the practice and study of hiding information.  </a:t>
            </a:r>
          </a:p>
          <a:p>
            <a:pPr algn="just">
              <a:buFont typeface="Arial" pitchFamily="34" charset="0"/>
              <a:buChar char="•"/>
            </a:pPr>
            <a:r>
              <a:rPr lang="en-IN" sz="2800" dirty="0" smtClean="0">
                <a:ln w="18415" cmpd="sng">
                  <a:noFill/>
                  <a:prstDash val="solid"/>
                </a:ln>
                <a:effectLst/>
              </a:rPr>
              <a:t>It is the Art or Science of converting a plain intelligible data into an unintelligible data and again retransforming that message into its original form.</a:t>
            </a:r>
          </a:p>
          <a:p>
            <a:pPr algn="just">
              <a:buFont typeface="Arial" pitchFamily="34" charset="0"/>
              <a:buChar char="•"/>
            </a:pPr>
            <a:endParaRPr lang="en-US" sz="2800" dirty="0">
              <a:ln w="18415" cmpd="sng">
                <a:noFill/>
                <a:prstDash val="solid"/>
              </a:ln>
              <a:effectLst/>
            </a:endParaRPr>
          </a:p>
          <a:p>
            <a:pPr algn="just">
              <a:buFont typeface="Arial" pitchFamily="34" charset="0"/>
              <a:buChar char="•"/>
            </a:pPr>
            <a:r>
              <a:rPr lang="en-US" sz="2800" dirty="0" smtClean="0">
                <a:ln w="18415" cmpd="sng">
                  <a:noFill/>
                  <a:prstDash val="solid"/>
                </a:ln>
                <a:effectLst/>
              </a:rPr>
              <a:t>It provides Confidentiality, Integrity, Accuracy.</a:t>
            </a:r>
          </a:p>
          <a:p>
            <a:pPr algn="just">
              <a:buFont typeface="Arial" pitchFamily="34" charset="0"/>
              <a:buChar char="•"/>
            </a:pPr>
            <a:endParaRPr lang="en-IN" sz="2800" dirty="0">
              <a:ln w="18415" cmpd="sng">
                <a:noFill/>
                <a:prstDash val="solid"/>
              </a:ln>
              <a:effectLst/>
            </a:endParaRPr>
          </a:p>
        </p:txBody>
      </p:sp>
      <p:sp>
        <p:nvSpPr>
          <p:cNvPr id="5" name="Slide Number Placeholder 4"/>
          <p:cNvSpPr>
            <a:spLocks noGrp="1"/>
          </p:cNvSpPr>
          <p:nvPr>
            <p:ph type="sldNum" sz="quarter" idx="12"/>
          </p:nvPr>
        </p:nvSpPr>
        <p:spPr/>
        <p:txBody>
          <a:bodyPr/>
          <a:lstStyle/>
          <a:p>
            <a:fld id="{0724E449-1AD4-41E2-8CAC-E253F95E612B}" type="slidenum">
              <a:rPr lang="en-US" smtClean="0"/>
              <a:pPr/>
              <a:t>8</a:t>
            </a:fld>
            <a:endParaRPr lang="en-US"/>
          </a:p>
        </p:txBody>
      </p:sp>
    </p:spTree>
  </p:cSld>
  <p:clrMapOvr>
    <a:masterClrMapping/>
  </p:clrMapOvr>
  <p:transition spd="med">
    <p:fade thruBlk="1"/>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1524000"/>
            <a:ext cx="2362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944562"/>
          </a:xfrm>
        </p:spPr>
        <p:txBody>
          <a:bodyPr>
            <a:normAutofit fontScale="90000"/>
          </a:bodyPr>
          <a:lstStyle/>
          <a:p>
            <a:r>
              <a:rPr lang="en-US" b="1" dirty="0" smtClean="0"/>
              <a:t>Selecting Keys</a:t>
            </a:r>
            <a:br>
              <a:rPr lang="en-US" b="1" dirty="0" smtClean="0"/>
            </a:br>
            <a:endParaRPr lang="en-US" b="1" dirty="0"/>
          </a:p>
        </p:txBody>
      </p:sp>
      <p:sp>
        <p:nvSpPr>
          <p:cNvPr id="3" name="Content Placeholder 2"/>
          <p:cNvSpPr>
            <a:spLocks noGrp="1"/>
          </p:cNvSpPr>
          <p:nvPr>
            <p:ph idx="1"/>
          </p:nvPr>
        </p:nvSpPr>
        <p:spPr>
          <a:xfrm>
            <a:off x="457200" y="914400"/>
            <a:ext cx="8458200" cy="5410200"/>
          </a:xfrm>
        </p:spPr>
        <p:txBody>
          <a:bodyPr>
            <a:normAutofit fontScale="77500" lnSpcReduction="20000"/>
          </a:bodyPr>
          <a:lstStyle/>
          <a:p>
            <a:pPr algn="just"/>
            <a:r>
              <a:rPr lang="en-US" dirty="0" smtClean="0"/>
              <a:t>The two keys, e and d, have a special relationship to each other, </a:t>
            </a:r>
          </a:p>
          <a:p>
            <a:pPr algn="just">
              <a:buNone/>
            </a:pPr>
            <a:r>
              <a:rPr lang="en-US" b="1" dirty="0" smtClean="0"/>
              <a:t>Selecting Keys</a:t>
            </a:r>
          </a:p>
          <a:p>
            <a:pPr algn="just">
              <a:buNone/>
            </a:pPr>
            <a:r>
              <a:rPr lang="en-US" dirty="0" smtClean="0"/>
              <a:t>Bob use the following steps to select the private and public keys:</a:t>
            </a:r>
          </a:p>
          <a:p>
            <a:pPr algn="just">
              <a:buNone/>
            </a:pPr>
            <a:r>
              <a:rPr lang="en-US" dirty="0" smtClean="0"/>
              <a:t>1. Bob chooses two very large prime numbers p and q. Remember that a prime number is one that can be divided evenly only by 1 and itself.</a:t>
            </a:r>
          </a:p>
          <a:p>
            <a:pPr algn="just">
              <a:buNone/>
            </a:pPr>
            <a:r>
              <a:rPr lang="en-US" dirty="0" smtClean="0"/>
              <a:t>2. Bob multiplies the above two primes to find n, the modulus for encryption </a:t>
            </a:r>
            <a:r>
              <a:rPr lang="en-US" dirty="0" err="1" smtClean="0"/>
              <a:t>anddecryption</a:t>
            </a:r>
            <a:r>
              <a:rPr lang="en-US" dirty="0" smtClean="0"/>
              <a:t>. In other words, n = p X q.</a:t>
            </a:r>
          </a:p>
          <a:p>
            <a:pPr algn="just">
              <a:buNone/>
            </a:pPr>
            <a:r>
              <a:rPr lang="en-US" dirty="0" smtClean="0"/>
              <a:t>3. Bob calculates another number ø = (p -1) X (q - 1).</a:t>
            </a:r>
          </a:p>
          <a:p>
            <a:pPr algn="just">
              <a:buNone/>
            </a:pPr>
            <a:r>
              <a:rPr lang="en-US" dirty="0" smtClean="0"/>
              <a:t>4. Bob chooses a random integer e. He then calculates d so that d x e= 1 mod ø</a:t>
            </a:r>
          </a:p>
          <a:p>
            <a:pPr algn="just">
              <a:buNone/>
            </a:pPr>
            <a:r>
              <a:rPr lang="en-US" dirty="0" smtClean="0"/>
              <a:t>5. Bob announces e and n to the public; he keeps ø and d secret.</a:t>
            </a:r>
            <a:endParaRPr lang="en-US"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62000" y="4495800"/>
            <a:ext cx="2667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Encryption</a:t>
            </a:r>
            <a:br>
              <a:rPr lang="en-US" b="1" dirty="0" smtClean="0"/>
            </a:br>
            <a:endParaRPr lang="en-US" b="1" dirty="0"/>
          </a:p>
        </p:txBody>
      </p:sp>
      <p:sp>
        <p:nvSpPr>
          <p:cNvPr id="3" name="Content Placeholder 2"/>
          <p:cNvSpPr>
            <a:spLocks noGrp="1"/>
          </p:cNvSpPr>
          <p:nvPr>
            <p:ph idx="1"/>
          </p:nvPr>
        </p:nvSpPr>
        <p:spPr>
          <a:xfrm>
            <a:off x="457200" y="1371600"/>
            <a:ext cx="8382000" cy="4754563"/>
          </a:xfrm>
        </p:spPr>
        <p:txBody>
          <a:bodyPr>
            <a:normAutofit/>
          </a:bodyPr>
          <a:lstStyle/>
          <a:p>
            <a:pPr algn="just">
              <a:buFont typeface="Wingdings" pitchFamily="2" charset="2"/>
              <a:buChar char="Ø"/>
            </a:pPr>
            <a:r>
              <a:rPr lang="en-US" dirty="0" smtClean="0"/>
              <a:t>Anyone who needs to send a message to Bob can use n and </a:t>
            </a:r>
            <a:r>
              <a:rPr lang="en-US" i="1" dirty="0" smtClean="0"/>
              <a:t>e. For example, if Alice </a:t>
            </a:r>
            <a:r>
              <a:rPr lang="en-US" dirty="0" smtClean="0"/>
              <a:t>needs to send a message to Bob, she can change the message, usually a short one, to an integer.</a:t>
            </a:r>
          </a:p>
          <a:p>
            <a:pPr algn="just">
              <a:buFont typeface="Wingdings" pitchFamily="2" charset="2"/>
              <a:buChar char="Ø"/>
            </a:pPr>
            <a:r>
              <a:rPr lang="en-US" dirty="0" smtClean="0"/>
              <a:t> This is the plaintext. She then calculates the </a:t>
            </a:r>
            <a:r>
              <a:rPr lang="en-US" dirty="0" err="1" smtClean="0"/>
              <a:t>ciphertext</a:t>
            </a:r>
            <a:r>
              <a:rPr lang="en-US" dirty="0" smtClean="0"/>
              <a:t>, using </a:t>
            </a:r>
            <a:r>
              <a:rPr lang="en-US" i="1" dirty="0" smtClean="0"/>
              <a:t>e and n.</a:t>
            </a:r>
          </a:p>
          <a:p>
            <a:pPr algn="just">
              <a:buFont typeface="Wingdings" pitchFamily="2" charset="2"/>
              <a:buChar char="Ø"/>
            </a:pPr>
            <a:r>
              <a:rPr lang="en-US" dirty="0" smtClean="0"/>
              <a:t>C=</a:t>
            </a:r>
            <a:r>
              <a:rPr lang="en-US" dirty="0" err="1" smtClean="0"/>
              <a:t>P^e</a:t>
            </a:r>
            <a:r>
              <a:rPr lang="en-US" dirty="0" smtClean="0"/>
              <a:t>(mod n)</a:t>
            </a:r>
          </a:p>
          <a:p>
            <a:pPr algn="just">
              <a:buFont typeface="Wingdings" pitchFamily="2" charset="2"/>
              <a:buChar char="Ø"/>
            </a:pPr>
            <a:r>
              <a:rPr lang="en-US" dirty="0" smtClean="0"/>
              <a:t>Alice sends C, the </a:t>
            </a:r>
            <a:r>
              <a:rPr lang="en-US" dirty="0" err="1" smtClean="0"/>
              <a:t>ciphertext</a:t>
            </a:r>
            <a:r>
              <a:rPr lang="en-US" dirty="0" smtClean="0"/>
              <a:t>, to Bob.</a:t>
            </a:r>
            <a:endParaRPr lang="en-US"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38200" y="3200400"/>
            <a:ext cx="2743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1020762"/>
          </a:xfrm>
        </p:spPr>
        <p:txBody>
          <a:bodyPr>
            <a:normAutofit fontScale="90000"/>
          </a:bodyPr>
          <a:lstStyle/>
          <a:p>
            <a:r>
              <a:rPr lang="en-US" b="1" dirty="0" smtClean="0"/>
              <a:t/>
            </a:r>
            <a:br>
              <a:rPr lang="en-US" b="1" dirty="0" smtClean="0"/>
            </a:br>
            <a:r>
              <a:rPr lang="en-US" b="1" dirty="0" smtClean="0"/>
              <a:t>Decryption</a:t>
            </a:r>
            <a:br>
              <a:rPr lang="en-US" b="1" dirty="0" smtClean="0"/>
            </a:br>
            <a:endParaRPr lang="en-US" b="1" dirty="0"/>
          </a:p>
        </p:txBody>
      </p:sp>
      <p:sp>
        <p:nvSpPr>
          <p:cNvPr id="3" name="Content Placeholder 2"/>
          <p:cNvSpPr>
            <a:spLocks noGrp="1"/>
          </p:cNvSpPr>
          <p:nvPr>
            <p:ph idx="1"/>
          </p:nvPr>
        </p:nvSpPr>
        <p:spPr>
          <a:xfrm>
            <a:off x="457200" y="1447800"/>
            <a:ext cx="8229600" cy="4678363"/>
          </a:xfrm>
        </p:spPr>
        <p:txBody>
          <a:bodyPr/>
          <a:lstStyle/>
          <a:p>
            <a:pPr algn="just">
              <a:buFont typeface="Wingdings" pitchFamily="2" charset="2"/>
              <a:buChar char="Ø"/>
            </a:pPr>
            <a:r>
              <a:rPr lang="en-US" dirty="0" smtClean="0"/>
              <a:t>Bob keeps ø  and </a:t>
            </a:r>
            <a:r>
              <a:rPr lang="en-US" i="1" dirty="0" smtClean="0"/>
              <a:t>d private. </a:t>
            </a:r>
          </a:p>
          <a:p>
            <a:pPr algn="just">
              <a:buFont typeface="Wingdings" pitchFamily="2" charset="2"/>
              <a:buChar char="Ø"/>
            </a:pPr>
            <a:r>
              <a:rPr lang="en-US" i="1" dirty="0" smtClean="0"/>
              <a:t>When he receives the </a:t>
            </a:r>
            <a:r>
              <a:rPr lang="en-US" i="1" dirty="0" err="1" smtClean="0"/>
              <a:t>ciphertext</a:t>
            </a:r>
            <a:r>
              <a:rPr lang="en-US" i="1" dirty="0" smtClean="0"/>
              <a:t>, he uses his private key d to </a:t>
            </a:r>
            <a:r>
              <a:rPr lang="en-US" dirty="0" smtClean="0"/>
              <a:t>decrypt the message:</a:t>
            </a:r>
          </a:p>
          <a:p>
            <a:pPr algn="just">
              <a:buFont typeface="Wingdings" pitchFamily="2" charset="2"/>
              <a:buChar char="Ø"/>
            </a:pPr>
            <a:r>
              <a:rPr lang="en-US" i="1" dirty="0" smtClean="0"/>
              <a:t>P= </a:t>
            </a:r>
            <a:r>
              <a:rPr lang="en-US" i="1" dirty="0" err="1" smtClean="0"/>
              <a:t>C^d</a:t>
            </a:r>
            <a:r>
              <a:rPr lang="en-US" i="1" dirty="0" smtClean="0"/>
              <a:t>(mod n)</a:t>
            </a:r>
            <a:endParaRPr lang="en-US"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
            </a:r>
            <a:br>
              <a:rPr lang="en-US" b="1" dirty="0" smtClean="0"/>
            </a:br>
            <a:r>
              <a:rPr lang="en-US" b="1" dirty="0" smtClean="0"/>
              <a:t>Restriction</a:t>
            </a:r>
            <a:br>
              <a:rPr lang="en-US" b="1" dirty="0" smtClean="0"/>
            </a:b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For RSA to work, the value of </a:t>
            </a:r>
            <a:r>
              <a:rPr lang="en-US" i="1" dirty="0" smtClean="0"/>
              <a:t>P must be less than the value of n.</a:t>
            </a:r>
          </a:p>
          <a:p>
            <a:pPr algn="just">
              <a:buFont typeface="Wingdings" pitchFamily="2" charset="2"/>
              <a:buChar char="Ø"/>
            </a:pPr>
            <a:r>
              <a:rPr lang="en-US" i="1" dirty="0" smtClean="0"/>
              <a:t> If P is a large number, </a:t>
            </a:r>
            <a:r>
              <a:rPr lang="en-US" dirty="0" smtClean="0"/>
              <a:t>the plaintext needs to be divided into blocks to make </a:t>
            </a:r>
            <a:r>
              <a:rPr lang="en-US" i="1" dirty="0" smtClean="0"/>
              <a:t>P less than n.</a:t>
            </a:r>
            <a:endParaRPr lang="en-US"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83</a:t>
            </a:fld>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63" name="Picture 12"/>
          <p:cNvPicPr>
            <a:picLocks noChangeAspect="1" noChangeArrowheads="1"/>
          </p:cNvPicPr>
          <p:nvPr/>
        </p:nvPicPr>
        <p:blipFill>
          <a:blip r:embed="rId3" cstate="print"/>
          <a:srcRect/>
          <a:stretch>
            <a:fillRect/>
          </a:stretch>
        </p:blipFill>
        <p:spPr bwMode="auto">
          <a:xfrm>
            <a:off x="30163" y="1470025"/>
            <a:ext cx="8961437" cy="42449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724E449-1AD4-41E2-8CAC-E253F95E612B}" type="slidenum">
              <a:rPr lang="en-US" smtClean="0"/>
              <a:pPr/>
              <a:t>84</a:t>
            </a:fld>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28600" y="609600"/>
            <a:ext cx="8686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86" name="Rectangle 9"/>
          <p:cNvSpPr>
            <a:spLocks noChangeArrowheads="1"/>
          </p:cNvSpPr>
          <p:nvPr/>
        </p:nvSpPr>
        <p:spPr bwMode="auto">
          <a:xfrm>
            <a:off x="228600" y="609600"/>
            <a:ext cx="8686800" cy="707886"/>
          </a:xfrm>
          <a:prstGeom prst="rect">
            <a:avLst/>
          </a:prstGeom>
          <a:solidFill>
            <a:schemeClr val="bg1"/>
          </a:solidFill>
          <a:ln w="9525">
            <a:noFill/>
            <a:miter lim="800000"/>
            <a:headEnd/>
            <a:tailEnd/>
          </a:ln>
        </p:spPr>
        <p:txBody>
          <a:bodyPr wrap="square">
            <a:spAutoFit/>
          </a:bodyPr>
          <a:lstStyle/>
          <a:p>
            <a:pPr algn="ctr"/>
            <a:r>
              <a:rPr lang="en-US" altLang="zh-CN" sz="4000" b="1" dirty="0">
                <a:latin typeface="+mj-lt"/>
                <a:ea typeface="SimSun" pitchFamily="2" charset="-122"/>
              </a:rPr>
              <a:t>Encryption</a:t>
            </a:r>
            <a:endParaRPr lang="en-US" altLang="zh-CN" sz="3600" b="1" dirty="0">
              <a:latin typeface="+mj-lt"/>
              <a:ea typeface="SimSun" pitchFamily="2" charset="-122"/>
            </a:endParaRPr>
          </a:p>
        </p:txBody>
      </p:sp>
      <p:pic>
        <p:nvPicPr>
          <p:cNvPr id="24588" name="Picture 11"/>
          <p:cNvPicPr>
            <a:picLocks noChangeAspect="1" noChangeArrowheads="1"/>
          </p:cNvPicPr>
          <p:nvPr/>
        </p:nvPicPr>
        <p:blipFill>
          <a:blip r:embed="rId3" cstate="print"/>
          <a:srcRect/>
          <a:stretch>
            <a:fillRect/>
          </a:stretch>
        </p:blipFill>
        <p:spPr bwMode="auto">
          <a:xfrm>
            <a:off x="49213" y="2209800"/>
            <a:ext cx="9094787" cy="2174875"/>
          </a:xfrm>
          <a:prstGeom prst="rect">
            <a:avLst/>
          </a:prstGeom>
          <a:noFill/>
          <a:ln w="9525">
            <a:noFill/>
            <a:miter lim="800000"/>
            <a:headEnd/>
            <a:tailEnd/>
          </a:ln>
        </p:spPr>
      </p:pic>
      <p:pic>
        <p:nvPicPr>
          <p:cNvPr id="24589" name="Picture 12"/>
          <p:cNvPicPr>
            <a:picLocks noChangeAspect="1" noChangeArrowheads="1"/>
          </p:cNvPicPr>
          <p:nvPr/>
        </p:nvPicPr>
        <p:blipFill>
          <a:blip r:embed="rId4" cstate="print"/>
          <a:srcRect/>
          <a:stretch>
            <a:fillRect/>
          </a:stretch>
        </p:blipFill>
        <p:spPr bwMode="auto">
          <a:xfrm>
            <a:off x="533400" y="4800600"/>
            <a:ext cx="7970838" cy="395288"/>
          </a:xfrm>
          <a:prstGeom prst="rect">
            <a:avLst/>
          </a:prstGeom>
          <a:noFill/>
          <a:ln w="38100">
            <a:solidFill>
              <a:schemeClr val="hlink"/>
            </a:solidFill>
            <a:miter lim="800000"/>
            <a:headEnd/>
            <a:tailEnd/>
          </a:ln>
        </p:spPr>
      </p:pic>
      <p:sp>
        <p:nvSpPr>
          <p:cNvPr id="8" name="Slide Number Placeholder 7"/>
          <p:cNvSpPr>
            <a:spLocks noGrp="1"/>
          </p:cNvSpPr>
          <p:nvPr>
            <p:ph type="sldNum" sz="quarter" idx="12"/>
          </p:nvPr>
        </p:nvSpPr>
        <p:spPr/>
        <p:txBody>
          <a:bodyPr/>
          <a:lstStyle/>
          <a:p>
            <a:fld id="{0724E449-1AD4-41E2-8CAC-E253F95E612B}" type="slidenum">
              <a:rPr lang="en-US" smtClean="0"/>
              <a:pPr/>
              <a:t>85</a:t>
            </a:fld>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228600" y="838200"/>
            <a:ext cx="8686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10" name="Rectangle 9"/>
          <p:cNvSpPr>
            <a:spLocks noChangeArrowheads="1"/>
          </p:cNvSpPr>
          <p:nvPr/>
        </p:nvSpPr>
        <p:spPr bwMode="auto">
          <a:xfrm>
            <a:off x="228600" y="762000"/>
            <a:ext cx="8686800" cy="707886"/>
          </a:xfrm>
          <a:prstGeom prst="rect">
            <a:avLst/>
          </a:prstGeom>
          <a:solidFill>
            <a:schemeClr val="bg1"/>
          </a:solidFill>
          <a:ln w="9525">
            <a:noFill/>
            <a:miter lim="800000"/>
            <a:headEnd/>
            <a:tailEnd/>
          </a:ln>
        </p:spPr>
        <p:txBody>
          <a:bodyPr wrap="square">
            <a:spAutoFit/>
          </a:bodyPr>
          <a:lstStyle/>
          <a:p>
            <a:pPr algn="ctr"/>
            <a:r>
              <a:rPr lang="en-US" altLang="zh-CN" sz="4000" b="1" dirty="0">
                <a:latin typeface="+mj-lt"/>
                <a:ea typeface="SimSun" pitchFamily="2" charset="-122"/>
              </a:rPr>
              <a:t>Decryption</a:t>
            </a:r>
            <a:endParaRPr lang="en-US" altLang="zh-CN" sz="3200" b="1" dirty="0">
              <a:latin typeface="+mj-lt"/>
              <a:ea typeface="SimSun" pitchFamily="2" charset="-122"/>
            </a:endParaRPr>
          </a:p>
        </p:txBody>
      </p:sp>
      <p:pic>
        <p:nvPicPr>
          <p:cNvPr id="25612" name="Picture 11"/>
          <p:cNvPicPr>
            <a:picLocks noChangeAspect="1" noChangeArrowheads="1"/>
          </p:cNvPicPr>
          <p:nvPr/>
        </p:nvPicPr>
        <p:blipFill>
          <a:blip r:embed="rId3" cstate="print"/>
          <a:srcRect/>
          <a:stretch>
            <a:fillRect/>
          </a:stretch>
        </p:blipFill>
        <p:spPr bwMode="auto">
          <a:xfrm>
            <a:off x="30163" y="2209800"/>
            <a:ext cx="9113837" cy="2192338"/>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0724E449-1AD4-41E2-8CAC-E253F95E612B}" type="slidenum">
              <a:rPr lang="en-US" smtClean="0"/>
              <a:pPr/>
              <a:t>86</a:t>
            </a:fld>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7" name="Rectangle 9"/>
          <p:cNvSpPr>
            <a:spLocks noChangeArrowheads="1"/>
          </p:cNvSpPr>
          <p:nvPr/>
        </p:nvSpPr>
        <p:spPr bwMode="auto">
          <a:xfrm>
            <a:off x="228600" y="1143000"/>
            <a:ext cx="8763000" cy="2227263"/>
          </a:xfrm>
          <a:prstGeom prst="rect">
            <a:avLst/>
          </a:prstGeom>
          <a:noFill/>
          <a:ln w="9525">
            <a:noFill/>
            <a:miter lim="800000"/>
            <a:headEnd/>
            <a:tailEnd/>
          </a:ln>
          <a:effectLst/>
        </p:spPr>
        <p:txBody>
          <a:bodyPr>
            <a:spAutoFit/>
          </a:bodyPr>
          <a:lstStyle/>
          <a:p>
            <a:pPr algn="just"/>
            <a:r>
              <a:rPr lang="en-US" sz="2800" i="1">
                <a:latin typeface="Times New Roman" pitchFamily="16" charset="0"/>
              </a:rPr>
              <a:t>Bob chooses 7 and 11 as p and q and calculates </a:t>
            </a:r>
            <a:br>
              <a:rPr lang="en-US" sz="2800" i="1">
                <a:latin typeface="Times New Roman" pitchFamily="16" charset="0"/>
              </a:rPr>
            </a:br>
            <a:r>
              <a:rPr lang="en-US" sz="2800" i="1">
                <a:latin typeface="Times New Roman" pitchFamily="16" charset="0"/>
              </a:rPr>
              <a:t>n = 7 · 11 = 77. The value of </a:t>
            </a:r>
            <a:r>
              <a:rPr lang="en-US" sz="2800" i="1">
                <a:latin typeface="Symbol" pitchFamily="18" charset="2"/>
              </a:rPr>
              <a:t>F</a:t>
            </a:r>
            <a:r>
              <a:rPr lang="en-US" sz="2800" i="1">
                <a:latin typeface="Times New Roman" pitchFamily="16" charset="0"/>
              </a:rPr>
              <a:t> = (7 − 1) (11 − 1) or 60. Now he chooses two keys, e and d. If he chooses e to be 13, then d is 37. Now imagine Alice sends the plaintext 5 to Bob. She uses the public key 13 to encrypt 5.</a:t>
            </a:r>
          </a:p>
        </p:txBody>
      </p:sp>
      <p:sp>
        <p:nvSpPr>
          <p:cNvPr id="903179" name="Text Box 11"/>
          <p:cNvSpPr txBox="1">
            <a:spLocks noChangeArrowheads="1"/>
          </p:cNvSpPr>
          <p:nvPr/>
        </p:nvSpPr>
        <p:spPr bwMode="auto">
          <a:xfrm>
            <a:off x="381000" y="304800"/>
            <a:ext cx="4648200" cy="523220"/>
          </a:xfrm>
          <a:prstGeom prst="rect">
            <a:avLst/>
          </a:prstGeom>
          <a:noFill/>
          <a:ln w="9525">
            <a:noFill/>
            <a:miter lim="800000"/>
            <a:headEnd/>
            <a:tailEnd/>
          </a:ln>
          <a:effectLst/>
        </p:spPr>
        <p:txBody>
          <a:bodyPr wrap="square">
            <a:spAutoFit/>
          </a:bodyPr>
          <a:lstStyle/>
          <a:p>
            <a:r>
              <a:rPr lang="en-US" sz="2800" b="1" dirty="0" smtClean="0">
                <a:latin typeface="+mj-lt"/>
              </a:rPr>
              <a:t>Example </a:t>
            </a:r>
            <a:endParaRPr lang="en-US" sz="2800" b="1" dirty="0">
              <a:latin typeface="+mj-lt"/>
            </a:endParaRPr>
          </a:p>
        </p:txBody>
      </p:sp>
      <p:pic>
        <p:nvPicPr>
          <p:cNvPr id="903182" name="Picture 14"/>
          <p:cNvPicPr>
            <a:picLocks noChangeAspect="1" noChangeArrowheads="1"/>
          </p:cNvPicPr>
          <p:nvPr/>
        </p:nvPicPr>
        <p:blipFill>
          <a:blip r:embed="rId3" cstate="print"/>
          <a:srcRect/>
          <a:stretch>
            <a:fillRect/>
          </a:stretch>
        </p:blipFill>
        <p:spPr bwMode="auto">
          <a:xfrm>
            <a:off x="304800" y="3962400"/>
            <a:ext cx="3135313" cy="1196975"/>
          </a:xfrm>
          <a:prstGeom prst="rect">
            <a:avLst/>
          </a:prstGeom>
          <a:noFill/>
          <a:ln w="57150" cmpd="thickThin">
            <a:solidFill>
              <a:schemeClr val="folHlink"/>
            </a:solidFill>
            <a:miter lim="800000"/>
            <a:headEnd/>
            <a:tailEnd/>
          </a:ln>
          <a:effectLst/>
        </p:spPr>
      </p:pic>
      <p:sp>
        <p:nvSpPr>
          <p:cNvPr id="13" name="Slide Number Placeholder 12"/>
          <p:cNvSpPr>
            <a:spLocks noGrp="1"/>
          </p:cNvSpPr>
          <p:nvPr>
            <p:ph type="sldNum" sz="quarter" idx="12"/>
          </p:nvPr>
        </p:nvSpPr>
        <p:spPr/>
        <p:txBody>
          <a:bodyPr/>
          <a:lstStyle/>
          <a:p>
            <a:fld id="{0724E449-1AD4-41E2-8CAC-E253F95E612B}"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0" name="Text Box 10"/>
          <p:cNvSpPr txBox="1">
            <a:spLocks noChangeArrowheads="1"/>
          </p:cNvSpPr>
          <p:nvPr/>
        </p:nvSpPr>
        <p:spPr bwMode="auto">
          <a:xfrm>
            <a:off x="381000" y="304800"/>
            <a:ext cx="3505200" cy="461665"/>
          </a:xfrm>
          <a:prstGeom prst="rect">
            <a:avLst/>
          </a:prstGeom>
          <a:noFill/>
          <a:ln w="9525">
            <a:noFill/>
            <a:miter lim="800000"/>
            <a:headEnd/>
            <a:tailEnd/>
          </a:ln>
          <a:effectLst/>
        </p:spPr>
        <p:txBody>
          <a:bodyPr wrap="square">
            <a:spAutoFit/>
          </a:bodyPr>
          <a:lstStyle/>
          <a:p>
            <a:r>
              <a:rPr lang="en-US" sz="2400" b="1" dirty="0">
                <a:latin typeface="+mj-lt"/>
              </a:rPr>
              <a:t>Example </a:t>
            </a:r>
            <a:r>
              <a:rPr lang="en-US" sz="2400" b="1" dirty="0" smtClean="0">
                <a:latin typeface="+mj-lt"/>
              </a:rPr>
              <a:t> </a:t>
            </a:r>
            <a:r>
              <a:rPr lang="en-US" sz="2400" b="1" dirty="0">
                <a:latin typeface="+mj-lt"/>
              </a:rPr>
              <a:t>(continued)</a:t>
            </a:r>
          </a:p>
        </p:txBody>
      </p:sp>
      <p:sp>
        <p:nvSpPr>
          <p:cNvPr id="972811" name="Rectangle 11"/>
          <p:cNvSpPr>
            <a:spLocks noChangeArrowheads="1"/>
          </p:cNvSpPr>
          <p:nvPr/>
        </p:nvSpPr>
        <p:spPr bwMode="auto">
          <a:xfrm>
            <a:off x="228600" y="1371600"/>
            <a:ext cx="8686800" cy="946150"/>
          </a:xfrm>
          <a:prstGeom prst="rect">
            <a:avLst/>
          </a:prstGeom>
          <a:noFill/>
          <a:ln w="9525">
            <a:noFill/>
            <a:miter lim="800000"/>
            <a:headEnd/>
            <a:tailEnd/>
          </a:ln>
          <a:effectLst/>
        </p:spPr>
        <p:txBody>
          <a:bodyPr>
            <a:spAutoFit/>
          </a:bodyPr>
          <a:lstStyle/>
          <a:p>
            <a:pPr algn="just"/>
            <a:r>
              <a:rPr lang="en-US" sz="2800" i="1">
                <a:latin typeface="Times New Roman" pitchFamily="16" charset="0"/>
              </a:rPr>
              <a:t>Bob receives the ciphertext 26 and uses the private key 37 to decipher the ciphertext:</a:t>
            </a:r>
          </a:p>
        </p:txBody>
      </p:sp>
      <p:pic>
        <p:nvPicPr>
          <p:cNvPr id="972814" name="Picture 14"/>
          <p:cNvPicPr>
            <a:picLocks noChangeAspect="1" noChangeArrowheads="1"/>
          </p:cNvPicPr>
          <p:nvPr/>
        </p:nvPicPr>
        <p:blipFill>
          <a:blip r:embed="rId3" cstate="print"/>
          <a:srcRect/>
          <a:stretch>
            <a:fillRect/>
          </a:stretch>
        </p:blipFill>
        <p:spPr bwMode="auto">
          <a:xfrm>
            <a:off x="228600" y="2695575"/>
            <a:ext cx="3914775" cy="1466850"/>
          </a:xfrm>
          <a:prstGeom prst="rect">
            <a:avLst/>
          </a:prstGeom>
          <a:noFill/>
          <a:ln w="57150" cmpd="thickThin">
            <a:solidFill>
              <a:schemeClr val="folHlink"/>
            </a:solidFill>
            <a:miter lim="800000"/>
            <a:headEnd/>
            <a:tailEnd/>
          </a:ln>
          <a:effectLst/>
        </p:spPr>
      </p:pic>
      <p:sp>
        <p:nvSpPr>
          <p:cNvPr id="972815" name="Rectangle 15"/>
          <p:cNvSpPr>
            <a:spLocks noChangeArrowheads="1"/>
          </p:cNvSpPr>
          <p:nvPr/>
        </p:nvSpPr>
        <p:spPr bwMode="auto">
          <a:xfrm>
            <a:off x="152400" y="4495800"/>
            <a:ext cx="8686800" cy="946150"/>
          </a:xfrm>
          <a:prstGeom prst="rect">
            <a:avLst/>
          </a:prstGeom>
          <a:noFill/>
          <a:ln w="9525">
            <a:noFill/>
            <a:miter lim="800000"/>
            <a:headEnd/>
            <a:tailEnd/>
          </a:ln>
          <a:effectLst/>
        </p:spPr>
        <p:txBody>
          <a:bodyPr>
            <a:spAutoFit/>
          </a:bodyPr>
          <a:lstStyle/>
          <a:p>
            <a:pPr algn="just"/>
            <a:r>
              <a:rPr lang="en-US" sz="2800" i="1">
                <a:latin typeface="Times New Roman" pitchFamily="16" charset="0"/>
              </a:rPr>
              <a:t>The plaintext </a:t>
            </a:r>
            <a:r>
              <a:rPr lang="en-US" sz="2800" i="1">
                <a:solidFill>
                  <a:schemeClr val="hlink"/>
                </a:solidFill>
                <a:latin typeface="Times New Roman" pitchFamily="16" charset="0"/>
              </a:rPr>
              <a:t>5</a:t>
            </a:r>
            <a:r>
              <a:rPr lang="en-US" sz="2800" i="1">
                <a:latin typeface="Times New Roman" pitchFamily="16" charset="0"/>
              </a:rPr>
              <a:t> sent by Alice is received as plaintext </a:t>
            </a:r>
            <a:r>
              <a:rPr lang="en-US" sz="2800" i="1">
                <a:solidFill>
                  <a:schemeClr val="hlink"/>
                </a:solidFill>
                <a:latin typeface="Times New Roman" pitchFamily="16" charset="0"/>
              </a:rPr>
              <a:t>5</a:t>
            </a:r>
            <a:r>
              <a:rPr lang="en-US" sz="2800" i="1">
                <a:latin typeface="Times New Roman" pitchFamily="16" charset="0"/>
              </a:rPr>
              <a:t> by Bob.</a:t>
            </a:r>
          </a:p>
        </p:txBody>
      </p:sp>
      <p:sp>
        <p:nvSpPr>
          <p:cNvPr id="14" name="Slide Number Placeholder 13"/>
          <p:cNvSpPr>
            <a:spLocks noGrp="1"/>
          </p:cNvSpPr>
          <p:nvPr>
            <p:ph type="sldNum" sz="quarter" idx="12"/>
          </p:nvPr>
        </p:nvSpPr>
        <p:spPr/>
        <p:txBody>
          <a:bodyPr/>
          <a:lstStyle/>
          <a:p>
            <a:fld id="{0724E449-1AD4-41E2-8CAC-E253F95E612B}"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25" name="Rectangle 9"/>
          <p:cNvSpPr>
            <a:spLocks noChangeArrowheads="1"/>
          </p:cNvSpPr>
          <p:nvPr/>
        </p:nvSpPr>
        <p:spPr bwMode="auto">
          <a:xfrm>
            <a:off x="76200" y="1143000"/>
            <a:ext cx="8915400" cy="2227263"/>
          </a:xfrm>
          <a:prstGeom prst="rect">
            <a:avLst/>
          </a:prstGeom>
          <a:noFill/>
          <a:ln w="9525">
            <a:noFill/>
            <a:miter lim="800000"/>
            <a:headEnd/>
            <a:tailEnd/>
          </a:ln>
          <a:effectLst/>
        </p:spPr>
        <p:txBody>
          <a:bodyPr>
            <a:spAutoFit/>
          </a:bodyPr>
          <a:lstStyle/>
          <a:p>
            <a:pPr algn="just"/>
            <a:r>
              <a:rPr lang="en-US" sz="2800" i="1">
                <a:latin typeface="Times New Roman" pitchFamily="16" charset="0"/>
              </a:rPr>
              <a:t>Jennifer creates a pair of keys for herself. She chooses </a:t>
            </a:r>
            <a:br>
              <a:rPr lang="en-US" sz="2800" i="1">
                <a:latin typeface="Times New Roman" pitchFamily="16" charset="0"/>
              </a:rPr>
            </a:br>
            <a:r>
              <a:rPr lang="en-US" sz="2800" i="1">
                <a:latin typeface="Times New Roman" pitchFamily="16" charset="0"/>
              </a:rPr>
              <a:t>p = 397 and q = 401. She calculates n = 159,197 and </a:t>
            </a:r>
            <a:br>
              <a:rPr lang="en-US" sz="2800" i="1">
                <a:latin typeface="Times New Roman" pitchFamily="16" charset="0"/>
              </a:rPr>
            </a:br>
            <a:r>
              <a:rPr lang="en-US" sz="2800" i="1">
                <a:latin typeface="Symbol" pitchFamily="18" charset="2"/>
              </a:rPr>
              <a:t>F</a:t>
            </a:r>
            <a:r>
              <a:rPr lang="en-US" sz="2800" i="1">
                <a:latin typeface="Times New Roman" pitchFamily="16" charset="0"/>
              </a:rPr>
              <a:t> = 396 · 400 = 158,400. She then chooses e = 343 and </a:t>
            </a:r>
            <a:br>
              <a:rPr lang="en-US" sz="2800" i="1">
                <a:latin typeface="Times New Roman" pitchFamily="16" charset="0"/>
              </a:rPr>
            </a:br>
            <a:r>
              <a:rPr lang="en-US" sz="2800" i="1">
                <a:latin typeface="Times New Roman" pitchFamily="16" charset="0"/>
              </a:rPr>
              <a:t>d = 12,007. Show how Ted can send a message to Jennifer if he knows e and n.</a:t>
            </a:r>
          </a:p>
        </p:txBody>
      </p:sp>
      <p:sp>
        <p:nvSpPr>
          <p:cNvPr id="905227" name="Text Box 11"/>
          <p:cNvSpPr txBox="1">
            <a:spLocks noChangeArrowheads="1"/>
          </p:cNvSpPr>
          <p:nvPr/>
        </p:nvSpPr>
        <p:spPr bwMode="auto">
          <a:xfrm>
            <a:off x="381000" y="457200"/>
            <a:ext cx="1981200" cy="523220"/>
          </a:xfrm>
          <a:prstGeom prst="rect">
            <a:avLst/>
          </a:prstGeom>
          <a:noFill/>
          <a:ln w="9525">
            <a:noFill/>
            <a:miter lim="800000"/>
            <a:headEnd/>
            <a:tailEnd/>
          </a:ln>
          <a:effectLst/>
        </p:spPr>
        <p:txBody>
          <a:bodyPr wrap="square">
            <a:spAutoFit/>
          </a:bodyPr>
          <a:lstStyle/>
          <a:p>
            <a:r>
              <a:rPr lang="en-US" sz="2800" b="1" dirty="0">
                <a:latin typeface="+mj-lt"/>
              </a:rPr>
              <a:t>Example </a:t>
            </a:r>
          </a:p>
        </p:txBody>
      </p:sp>
      <p:sp>
        <p:nvSpPr>
          <p:cNvPr id="12" name="Slide Number Placeholder 11"/>
          <p:cNvSpPr>
            <a:spLocks noGrp="1"/>
          </p:cNvSpPr>
          <p:nvPr>
            <p:ph type="sldNum" sz="quarter" idx="12"/>
          </p:nvPr>
        </p:nvSpPr>
        <p:spPr/>
        <p:txBody>
          <a:bodyPr/>
          <a:lstStyle/>
          <a:p>
            <a:fld id="{0724E449-1AD4-41E2-8CAC-E253F95E612B}"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81000"/>
            <a:ext cx="8458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386" name="Rectangle 2"/>
          <p:cNvSpPr>
            <a:spLocks noGrp="1" noChangeArrowheads="1"/>
          </p:cNvSpPr>
          <p:nvPr>
            <p:ph type="title"/>
          </p:nvPr>
        </p:nvSpPr>
        <p:spPr>
          <a:xfrm>
            <a:off x="457200" y="381000"/>
            <a:ext cx="8458200" cy="715963"/>
          </a:xfrm>
        </p:spPr>
        <p:txBody>
          <a:bodyPr>
            <a:normAutofit fontScale="90000"/>
          </a:bodyPr>
          <a:lstStyle/>
          <a:p>
            <a:r>
              <a:rPr lang="en-US" dirty="0"/>
              <a:t>Encryption Terms and Operations</a:t>
            </a:r>
          </a:p>
        </p:txBody>
      </p:sp>
      <p:sp>
        <p:nvSpPr>
          <p:cNvPr id="400387" name="Rectangle 3"/>
          <p:cNvSpPr>
            <a:spLocks noGrp="1" noChangeArrowheads="1"/>
          </p:cNvSpPr>
          <p:nvPr>
            <p:ph type="body" idx="1"/>
          </p:nvPr>
        </p:nvSpPr>
        <p:spPr>
          <a:xfrm>
            <a:off x="457200" y="1371600"/>
            <a:ext cx="8382000" cy="4754563"/>
          </a:xfrm>
        </p:spPr>
        <p:txBody>
          <a:bodyPr/>
          <a:lstStyle/>
          <a:p>
            <a:pPr algn="just"/>
            <a:r>
              <a:rPr lang="en-US" sz="2800" dirty="0">
                <a:solidFill>
                  <a:srgbClr val="C00000"/>
                </a:solidFill>
              </a:rPr>
              <a:t>Plaintext</a:t>
            </a:r>
            <a:r>
              <a:rPr lang="en-US" sz="2800" dirty="0"/>
              <a:t> – an original message</a:t>
            </a:r>
          </a:p>
          <a:p>
            <a:pPr algn="just"/>
            <a:r>
              <a:rPr lang="en-US" sz="2800" dirty="0" err="1">
                <a:solidFill>
                  <a:srgbClr val="C00000"/>
                </a:solidFill>
              </a:rPr>
              <a:t>Ciphertext</a:t>
            </a:r>
            <a:r>
              <a:rPr lang="en-US" sz="2800" dirty="0">
                <a:solidFill>
                  <a:srgbClr val="C00000"/>
                </a:solidFill>
              </a:rPr>
              <a:t> </a:t>
            </a:r>
            <a:r>
              <a:rPr lang="en-US" sz="2800" dirty="0"/>
              <a:t>– an encrypted message</a:t>
            </a:r>
          </a:p>
          <a:p>
            <a:pPr algn="just"/>
            <a:r>
              <a:rPr lang="en-US" sz="2800" dirty="0">
                <a:solidFill>
                  <a:srgbClr val="C00000"/>
                </a:solidFill>
              </a:rPr>
              <a:t>Encryption</a:t>
            </a:r>
            <a:r>
              <a:rPr lang="en-US" sz="2800" dirty="0"/>
              <a:t> – the process of transforming plaintext into </a:t>
            </a:r>
            <a:r>
              <a:rPr lang="en-US" sz="2800" dirty="0" err="1"/>
              <a:t>ciphertext</a:t>
            </a:r>
            <a:r>
              <a:rPr lang="en-US" sz="2800" dirty="0"/>
              <a:t> (also </a:t>
            </a:r>
            <a:r>
              <a:rPr lang="en-US" sz="2800" i="1" dirty="0"/>
              <a:t>encipher</a:t>
            </a:r>
            <a:r>
              <a:rPr lang="en-US" sz="2800" dirty="0"/>
              <a:t>)</a:t>
            </a:r>
          </a:p>
          <a:p>
            <a:pPr algn="just"/>
            <a:r>
              <a:rPr lang="en-US" sz="2800" dirty="0">
                <a:solidFill>
                  <a:srgbClr val="C00000"/>
                </a:solidFill>
              </a:rPr>
              <a:t>Decryption</a:t>
            </a:r>
            <a:r>
              <a:rPr lang="en-US" sz="2800" dirty="0"/>
              <a:t> – the process of transforming </a:t>
            </a:r>
            <a:r>
              <a:rPr lang="en-US" sz="2800" dirty="0" err="1"/>
              <a:t>ciphertext</a:t>
            </a:r>
            <a:r>
              <a:rPr lang="en-US" sz="2800" dirty="0"/>
              <a:t> into plaintext (also </a:t>
            </a:r>
            <a:r>
              <a:rPr lang="en-US" sz="2800" i="1" dirty="0"/>
              <a:t>decipher</a:t>
            </a:r>
            <a:r>
              <a:rPr lang="en-US" sz="2800" dirty="0"/>
              <a:t>)</a:t>
            </a:r>
          </a:p>
          <a:p>
            <a:pPr algn="just"/>
            <a:r>
              <a:rPr lang="en-US" sz="2800" dirty="0">
                <a:solidFill>
                  <a:srgbClr val="C00000"/>
                </a:solidFill>
              </a:rPr>
              <a:t>Encryption key </a:t>
            </a:r>
            <a:r>
              <a:rPr lang="en-US" sz="2800" dirty="0"/>
              <a:t>– the text value required to encrypt and decrypt data</a:t>
            </a:r>
          </a:p>
        </p:txBody>
      </p:sp>
      <p:sp>
        <p:nvSpPr>
          <p:cNvPr id="6" name="Slide Number Placeholder 5"/>
          <p:cNvSpPr>
            <a:spLocks noGrp="1"/>
          </p:cNvSpPr>
          <p:nvPr>
            <p:ph type="sldNum" sz="quarter" idx="12"/>
          </p:nvPr>
        </p:nvSpPr>
        <p:spPr/>
        <p:txBody>
          <a:bodyPr/>
          <a:lstStyle/>
          <a:p>
            <a:fld id="{0724E449-1AD4-41E2-8CAC-E253F95E612B}"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8" name="Rectangle 10"/>
          <p:cNvSpPr>
            <a:spLocks noChangeArrowheads="1"/>
          </p:cNvSpPr>
          <p:nvPr/>
        </p:nvSpPr>
        <p:spPr bwMode="auto">
          <a:xfrm>
            <a:off x="228600" y="1143000"/>
            <a:ext cx="8686800" cy="4789488"/>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6" charset="0"/>
              </a:rPr>
              <a:t>Solution</a:t>
            </a:r>
          </a:p>
          <a:p>
            <a:pPr algn="just"/>
            <a:r>
              <a:rPr lang="en-US" sz="2800" i="1">
                <a:latin typeface="Times" pitchFamily="18" charset="0"/>
              </a:rPr>
              <a:t>Suppose Ted wants to send the message “</a:t>
            </a:r>
            <a:r>
              <a:rPr lang="en-US" sz="2800" i="1">
                <a:solidFill>
                  <a:schemeClr val="folHlink"/>
                </a:solidFill>
                <a:latin typeface="Times" pitchFamily="18" charset="0"/>
              </a:rPr>
              <a:t>NO</a:t>
            </a:r>
            <a:r>
              <a:rPr lang="en-US" sz="2800" i="1">
                <a:latin typeface="Times" pitchFamily="18" charset="0"/>
              </a:rPr>
              <a:t>” to Jennifer. He changes each character to a number (from 00 to 25) with each character coded as two digits. He then concatenates the two coded characters and gets a four-digit number. The plaintext is 1314. Ted then uses e and n to encrypt the message. The ciphertext is 1314</a:t>
            </a:r>
            <a:r>
              <a:rPr lang="en-US" sz="2800" i="1" baseline="30000">
                <a:latin typeface="Times" pitchFamily="18" charset="0"/>
              </a:rPr>
              <a:t>343</a:t>
            </a:r>
            <a:r>
              <a:rPr lang="en-US" sz="2800" i="1">
                <a:latin typeface="Times" pitchFamily="18" charset="0"/>
              </a:rPr>
              <a:t> = 33,677 mod 159,197. Jennifer receives the message 33,677 and uses the decryption key d to decipher it as 33,677</a:t>
            </a:r>
            <a:r>
              <a:rPr lang="en-US" sz="2800" i="1" baseline="30000">
                <a:latin typeface="Times" pitchFamily="18" charset="0"/>
              </a:rPr>
              <a:t>12,007</a:t>
            </a:r>
            <a:r>
              <a:rPr lang="en-US" sz="2800" i="1">
                <a:latin typeface="Times" pitchFamily="18" charset="0"/>
              </a:rPr>
              <a:t> = 1314 mod 159,197. Jennifer then decodes 1314 as the message “NO”. Figure 30.25 shows the process.</a:t>
            </a:r>
          </a:p>
        </p:txBody>
      </p:sp>
      <p:sp>
        <p:nvSpPr>
          <p:cNvPr id="974859" name="Text Box 11"/>
          <p:cNvSpPr txBox="1">
            <a:spLocks noChangeArrowheads="1"/>
          </p:cNvSpPr>
          <p:nvPr/>
        </p:nvSpPr>
        <p:spPr bwMode="auto">
          <a:xfrm>
            <a:off x="762000" y="381000"/>
            <a:ext cx="3460563" cy="523220"/>
          </a:xfrm>
          <a:prstGeom prst="rect">
            <a:avLst/>
          </a:prstGeom>
          <a:noFill/>
          <a:ln w="9525">
            <a:noFill/>
            <a:miter lim="800000"/>
            <a:headEnd/>
            <a:tailEnd/>
          </a:ln>
          <a:effectLst/>
        </p:spPr>
        <p:txBody>
          <a:bodyPr wrap="none">
            <a:spAutoFit/>
          </a:bodyPr>
          <a:lstStyle/>
          <a:p>
            <a:r>
              <a:rPr lang="en-US" sz="2800" b="1" dirty="0">
                <a:latin typeface="+mj-lt"/>
              </a:rPr>
              <a:t>Example </a:t>
            </a:r>
            <a:r>
              <a:rPr lang="en-US" sz="2800" b="1" dirty="0" smtClean="0">
                <a:latin typeface="+mj-lt"/>
              </a:rPr>
              <a:t> (continued)</a:t>
            </a:r>
            <a:endParaRPr lang="en-US" sz="2800" b="1" dirty="0">
              <a:latin typeface="+mj-lt"/>
            </a:endParaRPr>
          </a:p>
        </p:txBody>
      </p:sp>
      <p:sp>
        <p:nvSpPr>
          <p:cNvPr id="12" name="Slide Number Placeholder 11"/>
          <p:cNvSpPr>
            <a:spLocks noGrp="1"/>
          </p:cNvSpPr>
          <p:nvPr>
            <p:ph type="sldNum" sz="quarter" idx="12"/>
          </p:nvPr>
        </p:nvSpPr>
        <p:spPr/>
        <p:txBody>
          <a:bodyPr/>
          <a:lstStyle/>
          <a:p>
            <a:fld id="{0724E449-1AD4-41E2-8CAC-E253F95E612B}"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Digital Signature: Outline</a:t>
            </a:r>
            <a:endParaRPr lang="en-US" dirty="0"/>
          </a:p>
        </p:txBody>
      </p:sp>
      <p:sp>
        <p:nvSpPr>
          <p:cNvPr id="5123" name="Rectangle 3"/>
          <p:cNvSpPr>
            <a:spLocks noGrp="1" noChangeArrowheads="1"/>
          </p:cNvSpPr>
          <p:nvPr>
            <p:ph type="body" idx="1"/>
          </p:nvPr>
        </p:nvSpPr>
        <p:spPr/>
        <p:txBody>
          <a:bodyPr/>
          <a:lstStyle/>
          <a:p>
            <a:r>
              <a:rPr lang="en-US" sz="2800" dirty="0"/>
              <a:t>What is a Digital Signature</a:t>
            </a:r>
          </a:p>
          <a:p>
            <a:r>
              <a:rPr lang="en-US" sz="2800" dirty="0"/>
              <a:t>Digital Signature Features</a:t>
            </a:r>
          </a:p>
          <a:p>
            <a:r>
              <a:rPr lang="en-US" sz="2800" dirty="0"/>
              <a:t>Digital Signature Concepts</a:t>
            </a:r>
          </a:p>
          <a:p>
            <a:r>
              <a:rPr lang="en-US" sz="2800" dirty="0"/>
              <a:t>How Digital Signature </a:t>
            </a:r>
            <a:r>
              <a:rPr lang="en-US" sz="2800" dirty="0" smtClean="0"/>
              <a:t>Works</a:t>
            </a:r>
            <a:endParaRPr lang="en-US" sz="28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80772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Rectangle 2"/>
          <p:cNvSpPr>
            <a:spLocks noGrp="1" noChangeArrowheads="1"/>
          </p:cNvSpPr>
          <p:nvPr>
            <p:ph type="title"/>
          </p:nvPr>
        </p:nvSpPr>
        <p:spPr/>
        <p:txBody>
          <a:bodyPr/>
          <a:lstStyle/>
          <a:p>
            <a:r>
              <a:rPr lang="en-US" dirty="0" smtClean="0"/>
              <a:t> </a:t>
            </a:r>
            <a:r>
              <a:rPr lang="en-US" dirty="0"/>
              <a:t>Digital Signature</a:t>
            </a:r>
          </a:p>
        </p:txBody>
      </p:sp>
      <p:sp>
        <p:nvSpPr>
          <p:cNvPr id="6147" name="Rectangle 3"/>
          <p:cNvSpPr>
            <a:spLocks noGrp="1" noChangeArrowheads="1"/>
          </p:cNvSpPr>
          <p:nvPr>
            <p:ph type="body" idx="1"/>
          </p:nvPr>
        </p:nvSpPr>
        <p:spPr>
          <a:xfrm>
            <a:off x="457200" y="1447800"/>
            <a:ext cx="8229600" cy="4678363"/>
          </a:xfrm>
        </p:spPr>
        <p:txBody>
          <a:bodyPr/>
          <a:lstStyle/>
          <a:p>
            <a:pPr algn="just"/>
            <a:r>
              <a:rPr lang="en-US" sz="2800" dirty="0"/>
              <a:t>Digital signature means</a:t>
            </a:r>
            <a:r>
              <a:rPr lang="en-US" sz="3600" dirty="0"/>
              <a:t> </a:t>
            </a:r>
            <a:r>
              <a:rPr lang="en-US" sz="2800" dirty="0"/>
              <a:t>a type of electronic signature that transforms a message using an asymmetric cryptosystem   ( public and private key capability )</a:t>
            </a:r>
          </a:p>
          <a:p>
            <a:pPr algn="just"/>
            <a:endParaRPr lang="en-US" sz="1800" dirty="0"/>
          </a:p>
          <a:p>
            <a:pPr algn="just"/>
            <a:r>
              <a:rPr lang="en-US" sz="2800" dirty="0"/>
              <a:t>A person having the initial message and the </a:t>
            </a:r>
            <a:r>
              <a:rPr lang="en-US" sz="2800" dirty="0" smtClean="0"/>
              <a:t>signer’s </a:t>
            </a:r>
            <a:r>
              <a:rPr lang="en-US" sz="2800" dirty="0"/>
              <a:t>public key can accurately determine </a:t>
            </a:r>
            <a:endParaRPr lang="en-US" sz="2800" dirty="0" smtClean="0"/>
          </a:p>
          <a:p>
            <a:pPr lvl="1" algn="just"/>
            <a:r>
              <a:rPr lang="en-US" sz="2400" dirty="0" smtClean="0"/>
              <a:t>Whether </a:t>
            </a:r>
            <a:r>
              <a:rPr lang="en-US" sz="2400" dirty="0"/>
              <a:t>the transformation was created using the private key that corresponds to the signer’s public </a:t>
            </a:r>
            <a:r>
              <a:rPr lang="en-US" sz="2400" dirty="0" smtClean="0"/>
              <a:t>key</a:t>
            </a:r>
          </a:p>
          <a:p>
            <a:pPr lvl="1" algn="just"/>
            <a:r>
              <a:rPr lang="en-US" sz="2400" dirty="0" smtClean="0"/>
              <a:t>Whether </a:t>
            </a:r>
            <a:r>
              <a:rPr lang="en-US" sz="2400" dirty="0"/>
              <a:t>the initial message has been altered since the transformation was made            </a:t>
            </a:r>
            <a:endParaRPr lang="en-US" sz="3200" dirty="0"/>
          </a:p>
        </p:txBody>
      </p:sp>
      <p:sp>
        <p:nvSpPr>
          <p:cNvPr id="4" name="Slide Number Placeholder 3"/>
          <p:cNvSpPr>
            <a:spLocks noGrp="1"/>
          </p:cNvSpPr>
          <p:nvPr>
            <p:ph type="sldNum" sz="quarter" idx="12"/>
          </p:nvPr>
        </p:nvSpPr>
        <p:spPr/>
        <p:txBody>
          <a:bodyPr/>
          <a:lstStyle/>
          <a:p>
            <a:fld id="{0724E449-1AD4-41E2-8CAC-E253F95E612B}"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81000"/>
            <a:ext cx="8001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2"/>
          <p:cNvSpPr>
            <a:spLocks noGrp="1" noChangeArrowheads="1"/>
          </p:cNvSpPr>
          <p:nvPr>
            <p:ph type="title"/>
          </p:nvPr>
        </p:nvSpPr>
        <p:spPr/>
        <p:txBody>
          <a:bodyPr/>
          <a:lstStyle/>
          <a:p>
            <a:r>
              <a:rPr lang="en-US" dirty="0"/>
              <a:t>A Digital Signature is:</a:t>
            </a:r>
          </a:p>
        </p:txBody>
      </p:sp>
      <p:sp>
        <p:nvSpPr>
          <p:cNvPr id="14339" name="Rectangle 3"/>
          <p:cNvSpPr>
            <a:spLocks noGrp="1" noChangeArrowheads="1"/>
          </p:cNvSpPr>
          <p:nvPr>
            <p:ph type="body" idx="1"/>
          </p:nvPr>
        </p:nvSpPr>
        <p:spPr>
          <a:xfrm>
            <a:off x="457200" y="1295400"/>
            <a:ext cx="8382000" cy="4830763"/>
          </a:xfrm>
        </p:spPr>
        <p:txBody>
          <a:bodyPr>
            <a:normAutofit/>
          </a:bodyPr>
          <a:lstStyle/>
          <a:p>
            <a:pPr algn="just"/>
            <a:r>
              <a:rPr lang="en-US" sz="2800" dirty="0"/>
              <a:t>Intended by the party using it to have the same force and effect as the use of  a manual signature</a:t>
            </a:r>
          </a:p>
          <a:p>
            <a:pPr algn="just"/>
            <a:r>
              <a:rPr lang="en-US" sz="2800" dirty="0"/>
              <a:t>Unique to the party using it</a:t>
            </a:r>
          </a:p>
          <a:p>
            <a:pPr algn="just"/>
            <a:r>
              <a:rPr lang="en-US" sz="2800" dirty="0"/>
              <a:t>Capable of verification</a:t>
            </a:r>
          </a:p>
          <a:p>
            <a:pPr algn="just"/>
            <a:r>
              <a:rPr lang="en-US" sz="2800" dirty="0"/>
              <a:t>Under the sole control of the party using it</a:t>
            </a:r>
          </a:p>
          <a:p>
            <a:pPr algn="just"/>
            <a:r>
              <a:rPr lang="en-US" sz="2800" dirty="0"/>
              <a:t>Linked to data in such a manner that it is invalidated if the data is changed</a:t>
            </a:r>
          </a:p>
          <a:p>
            <a:pPr algn="just"/>
            <a:r>
              <a:rPr lang="en-US" sz="2800" dirty="0"/>
              <a:t>In conformity with rules adopted by </a:t>
            </a:r>
            <a:r>
              <a:rPr lang="en-US" sz="2800" dirty="0" smtClean="0"/>
              <a:t>Office of Controller of Certification </a:t>
            </a:r>
            <a:r>
              <a:rPr lang="en-US" sz="2800" dirty="0"/>
              <a:t>(a Certificate Authority) pursuant to this act</a:t>
            </a:r>
          </a:p>
        </p:txBody>
      </p:sp>
      <p:sp>
        <p:nvSpPr>
          <p:cNvPr id="4" name="Slide Number Placeholder 3"/>
          <p:cNvSpPr>
            <a:spLocks noGrp="1"/>
          </p:cNvSpPr>
          <p:nvPr>
            <p:ph type="sldNum" sz="quarter" idx="12"/>
          </p:nvPr>
        </p:nvSpPr>
        <p:spPr/>
        <p:txBody>
          <a:bodyPr/>
          <a:lstStyle/>
          <a:p>
            <a:fld id="{0724E449-1AD4-41E2-8CAC-E253F95E612B}"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5800" y="381000"/>
            <a:ext cx="7848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Rectangle 2"/>
          <p:cNvSpPr>
            <a:spLocks noGrp="1" noChangeArrowheads="1"/>
          </p:cNvSpPr>
          <p:nvPr>
            <p:ph type="title"/>
          </p:nvPr>
        </p:nvSpPr>
        <p:spPr/>
        <p:txBody>
          <a:bodyPr/>
          <a:lstStyle/>
          <a:p>
            <a:r>
              <a:rPr lang="en-US" dirty="0" smtClean="0"/>
              <a:t> </a:t>
            </a:r>
            <a:r>
              <a:rPr lang="en-US" dirty="0"/>
              <a:t>Digital Signature</a:t>
            </a:r>
          </a:p>
        </p:txBody>
      </p:sp>
      <p:pic>
        <p:nvPicPr>
          <p:cNvPr id="12296" name="Picture 8"/>
          <p:cNvPicPr>
            <a:picLocks noGrp="1" noChangeAspect="1" noChangeArrowheads="1"/>
          </p:cNvPicPr>
          <p:nvPr>
            <p:ph type="body" idx="1"/>
          </p:nvPr>
        </p:nvPicPr>
        <p:blipFill>
          <a:blip r:embed="rId2" cstate="print"/>
          <a:srcRect/>
          <a:stretch>
            <a:fillRect/>
          </a:stretch>
        </p:blipFill>
        <p:spPr>
          <a:xfrm>
            <a:off x="1219200" y="1524000"/>
            <a:ext cx="7086600" cy="3998912"/>
          </a:xfrm>
          <a:noFill/>
          <a:ln/>
        </p:spPr>
      </p:pic>
      <p:sp>
        <p:nvSpPr>
          <p:cNvPr id="4" name="Slide Number Placeholder 3"/>
          <p:cNvSpPr>
            <a:spLocks noGrp="1"/>
          </p:cNvSpPr>
          <p:nvPr>
            <p:ph type="sldNum" sz="quarter" idx="12"/>
          </p:nvPr>
        </p:nvSpPr>
        <p:spPr/>
        <p:txBody>
          <a:bodyPr/>
          <a:lstStyle/>
          <a:p>
            <a:fld id="{0724E449-1AD4-41E2-8CAC-E253F95E612B}"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04800"/>
            <a:ext cx="8001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4" name="Rectangle 2"/>
          <p:cNvSpPr>
            <a:spLocks noGrp="1" noChangeArrowheads="1"/>
          </p:cNvSpPr>
          <p:nvPr>
            <p:ph type="title"/>
          </p:nvPr>
        </p:nvSpPr>
        <p:spPr/>
        <p:txBody>
          <a:bodyPr/>
          <a:lstStyle/>
          <a:p>
            <a:r>
              <a:rPr lang="en-US" dirty="0"/>
              <a:t>Digital Signature Features</a:t>
            </a:r>
          </a:p>
        </p:txBody>
      </p:sp>
      <p:sp>
        <p:nvSpPr>
          <p:cNvPr id="13315" name="Rectangle 3"/>
          <p:cNvSpPr>
            <a:spLocks noGrp="1" noChangeArrowheads="1"/>
          </p:cNvSpPr>
          <p:nvPr>
            <p:ph type="body" idx="1"/>
          </p:nvPr>
        </p:nvSpPr>
        <p:spPr/>
        <p:txBody>
          <a:bodyPr/>
          <a:lstStyle/>
          <a:p>
            <a:r>
              <a:rPr lang="en-US" sz="2800" dirty="0"/>
              <a:t>Signer authentication</a:t>
            </a:r>
          </a:p>
          <a:p>
            <a:r>
              <a:rPr lang="en-US" sz="2800" dirty="0"/>
              <a:t>Message authentication</a:t>
            </a:r>
          </a:p>
          <a:p>
            <a:r>
              <a:rPr lang="en-US" sz="2800" dirty="0"/>
              <a:t>Non-repudiation</a:t>
            </a:r>
          </a:p>
          <a:p>
            <a:r>
              <a:rPr lang="en-US" sz="2800" dirty="0"/>
              <a:t>Integrity</a:t>
            </a:r>
          </a:p>
        </p:txBody>
      </p:sp>
      <p:sp>
        <p:nvSpPr>
          <p:cNvPr id="4" name="Slide Number Placeholder 3"/>
          <p:cNvSpPr>
            <a:spLocks noGrp="1"/>
          </p:cNvSpPr>
          <p:nvPr>
            <p:ph type="sldNum" sz="quarter" idx="12"/>
          </p:nvPr>
        </p:nvSpPr>
        <p:spPr/>
        <p:txBody>
          <a:bodyPr/>
          <a:lstStyle/>
          <a:p>
            <a:fld id="{0724E449-1AD4-41E2-8CAC-E253F95E612B}"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381000"/>
            <a:ext cx="8001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Rectangle 2"/>
          <p:cNvSpPr>
            <a:spLocks noGrp="1" noChangeArrowheads="1"/>
          </p:cNvSpPr>
          <p:nvPr>
            <p:ph type="title"/>
          </p:nvPr>
        </p:nvSpPr>
        <p:spPr/>
        <p:txBody>
          <a:bodyPr/>
          <a:lstStyle/>
          <a:p>
            <a:r>
              <a:rPr lang="en-US" dirty="0"/>
              <a:t>Digital Signature Concepts</a:t>
            </a:r>
          </a:p>
        </p:txBody>
      </p:sp>
      <p:sp>
        <p:nvSpPr>
          <p:cNvPr id="16387" name="Rectangle 3"/>
          <p:cNvSpPr>
            <a:spLocks noGrp="1" noChangeArrowheads="1"/>
          </p:cNvSpPr>
          <p:nvPr>
            <p:ph type="body" idx="1"/>
          </p:nvPr>
        </p:nvSpPr>
        <p:spPr>
          <a:xfrm>
            <a:off x="457200" y="1219200"/>
            <a:ext cx="8229600" cy="2362200"/>
          </a:xfrm>
        </p:spPr>
        <p:txBody>
          <a:bodyPr/>
          <a:lstStyle/>
          <a:p>
            <a:pPr algn="just"/>
            <a:r>
              <a:rPr lang="en-US" sz="2800" dirty="0"/>
              <a:t>The first is that each user has a pair of matching virtual keys ( the private key and public key ), which have a unique mathematical relationship</a:t>
            </a:r>
            <a:r>
              <a:rPr lang="en-US" sz="2000" dirty="0"/>
              <a:t> </a:t>
            </a:r>
          </a:p>
          <a:p>
            <a:pPr algn="just"/>
            <a:endParaRPr lang="en-US" sz="2000" dirty="0"/>
          </a:p>
          <a:p>
            <a:pPr algn="just"/>
            <a:r>
              <a:rPr lang="en-US" sz="2800" dirty="0"/>
              <a:t>The second concept is that of a digital certificate</a:t>
            </a:r>
            <a:endParaRPr lang="en-US" sz="2000" dirty="0"/>
          </a:p>
        </p:txBody>
      </p:sp>
      <p:pic>
        <p:nvPicPr>
          <p:cNvPr id="4" name="Picture 4"/>
          <p:cNvPicPr>
            <a:picLocks noChangeAspect="1" noChangeArrowheads="1"/>
          </p:cNvPicPr>
          <p:nvPr/>
        </p:nvPicPr>
        <p:blipFill>
          <a:blip r:embed="rId2" cstate="print"/>
          <a:srcRect/>
          <a:stretch>
            <a:fillRect/>
          </a:stretch>
        </p:blipFill>
        <p:spPr bwMode="auto">
          <a:xfrm>
            <a:off x="1905000" y="3595181"/>
            <a:ext cx="5486400" cy="3110419"/>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724E449-1AD4-41E2-8CAC-E253F95E612B}"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38200" y="457200"/>
            <a:ext cx="7391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Rectangle 2"/>
          <p:cNvSpPr>
            <a:spLocks noGrp="1" noChangeArrowheads="1"/>
          </p:cNvSpPr>
          <p:nvPr>
            <p:ph type="title"/>
          </p:nvPr>
        </p:nvSpPr>
        <p:spPr/>
        <p:txBody>
          <a:bodyPr/>
          <a:lstStyle/>
          <a:p>
            <a:r>
              <a:rPr lang="en-US" dirty="0"/>
              <a:t>Public-key Cryptography</a:t>
            </a:r>
          </a:p>
        </p:txBody>
      </p:sp>
      <p:sp>
        <p:nvSpPr>
          <p:cNvPr id="17411" name="Rectangle 3"/>
          <p:cNvSpPr>
            <a:spLocks noGrp="1" noChangeArrowheads="1"/>
          </p:cNvSpPr>
          <p:nvPr>
            <p:ph type="body" idx="1"/>
          </p:nvPr>
        </p:nvSpPr>
        <p:spPr/>
        <p:txBody>
          <a:bodyPr/>
          <a:lstStyle/>
          <a:p>
            <a:pPr algn="just"/>
            <a:r>
              <a:rPr lang="en-US" sz="2800" dirty="0"/>
              <a:t>Each person’s public key is published while the private key is kept secret</a:t>
            </a:r>
          </a:p>
          <a:p>
            <a:pPr algn="just"/>
            <a:r>
              <a:rPr lang="en-US" sz="2800" dirty="0"/>
              <a:t>Communications involve only the public keys, and no private key is ever transmitted or shared.</a:t>
            </a:r>
          </a:p>
          <a:p>
            <a:pPr algn="just"/>
            <a:r>
              <a:rPr lang="en-US" sz="2800" dirty="0"/>
              <a:t>The public keys are associated with their users in a trusted manner</a:t>
            </a:r>
          </a:p>
        </p:txBody>
      </p:sp>
      <p:sp>
        <p:nvSpPr>
          <p:cNvPr id="4" name="Slide Number Placeholder 3"/>
          <p:cNvSpPr>
            <a:spLocks noGrp="1"/>
          </p:cNvSpPr>
          <p:nvPr>
            <p:ph type="sldNum" sz="quarter" idx="12"/>
          </p:nvPr>
        </p:nvSpPr>
        <p:spPr/>
        <p:txBody>
          <a:bodyPr/>
          <a:lstStyle/>
          <a:p>
            <a:fld id="{0724E449-1AD4-41E2-8CAC-E253F95E612B}"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38200" y="457200"/>
            <a:ext cx="7543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34" name="Rectangle 2"/>
          <p:cNvSpPr>
            <a:spLocks noGrp="1" noChangeArrowheads="1"/>
          </p:cNvSpPr>
          <p:nvPr>
            <p:ph type="title"/>
          </p:nvPr>
        </p:nvSpPr>
        <p:spPr/>
        <p:txBody>
          <a:bodyPr/>
          <a:lstStyle/>
          <a:p>
            <a:r>
              <a:rPr lang="en-US" dirty="0"/>
              <a:t>Public-key Cryptography</a:t>
            </a:r>
          </a:p>
        </p:txBody>
      </p:sp>
      <p:sp>
        <p:nvSpPr>
          <p:cNvPr id="18435" name="Rectangle 3"/>
          <p:cNvSpPr>
            <a:spLocks noGrp="1" noChangeArrowheads="1"/>
          </p:cNvSpPr>
          <p:nvPr>
            <p:ph type="body" idx="1"/>
          </p:nvPr>
        </p:nvSpPr>
        <p:spPr/>
        <p:txBody>
          <a:bodyPr/>
          <a:lstStyle/>
          <a:p>
            <a:r>
              <a:rPr lang="en-US" sz="2800" dirty="0"/>
              <a:t>Anyone can send a confidential message by just using public information, but the message  can only be decrypted with a private key</a:t>
            </a:r>
          </a:p>
          <a:p>
            <a:r>
              <a:rPr lang="en-US" sz="2800" dirty="0"/>
              <a:t>Public-key cryptography can be  used not only for privacy (encryption), but also for authentication (digital signatures)</a:t>
            </a:r>
          </a:p>
        </p:txBody>
      </p:sp>
      <p:sp>
        <p:nvSpPr>
          <p:cNvPr id="4" name="Slide Number Placeholder 3"/>
          <p:cNvSpPr>
            <a:spLocks noGrp="1"/>
          </p:cNvSpPr>
          <p:nvPr>
            <p:ph type="sldNum" sz="quarter" idx="12"/>
          </p:nvPr>
        </p:nvSpPr>
        <p:spPr/>
        <p:txBody>
          <a:bodyPr/>
          <a:lstStyle/>
          <a:p>
            <a:fld id="{0724E449-1AD4-41E2-8CAC-E253F95E612B}"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09600" y="304800"/>
            <a:ext cx="8001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p:cNvSpPr>
            <a:spLocks noGrp="1" noChangeArrowheads="1"/>
          </p:cNvSpPr>
          <p:nvPr>
            <p:ph type="title"/>
          </p:nvPr>
        </p:nvSpPr>
        <p:spPr/>
        <p:txBody>
          <a:bodyPr/>
          <a:lstStyle/>
          <a:p>
            <a:r>
              <a:rPr lang="en-US" dirty="0"/>
              <a:t>Certificate Authority</a:t>
            </a:r>
          </a:p>
        </p:txBody>
      </p:sp>
      <p:sp>
        <p:nvSpPr>
          <p:cNvPr id="19459" name="Rectangle 3"/>
          <p:cNvSpPr>
            <a:spLocks noGrp="1" noChangeArrowheads="1"/>
          </p:cNvSpPr>
          <p:nvPr>
            <p:ph type="body" idx="1"/>
          </p:nvPr>
        </p:nvSpPr>
        <p:spPr/>
        <p:txBody>
          <a:bodyPr/>
          <a:lstStyle/>
          <a:p>
            <a:pPr algn="just"/>
            <a:r>
              <a:rPr lang="en-US" sz="2800" dirty="0"/>
              <a:t>The Certificate Authority is an individual organization that acts as a notary to authenticate the identity of users of a public-key encryption</a:t>
            </a:r>
          </a:p>
          <a:p>
            <a:pPr algn="just"/>
            <a:endParaRPr lang="en-US" sz="1800" dirty="0"/>
          </a:p>
          <a:p>
            <a:pPr algn="just"/>
            <a:r>
              <a:rPr lang="en-US" sz="2800" dirty="0"/>
              <a:t>A Certificate Authority is used to:                                                 1) Associate a pair of keys with a person                           2) Publishing the public keys in a directory                       3) Maintain functions associated with the keys</a:t>
            </a:r>
          </a:p>
        </p:txBody>
      </p:sp>
      <p:sp>
        <p:nvSpPr>
          <p:cNvPr id="4" name="Slide Number Placeholder 3"/>
          <p:cNvSpPr>
            <a:spLocks noGrp="1"/>
          </p:cNvSpPr>
          <p:nvPr>
            <p:ph type="sldNum" sz="quarter" idx="12"/>
          </p:nvPr>
        </p:nvSpPr>
        <p:spPr/>
        <p:txBody>
          <a:bodyPr/>
          <a:lstStyle/>
          <a:p>
            <a:fld id="{0724E449-1AD4-41E2-8CAC-E253F95E612B}" type="slidenum">
              <a:rPr lang="en-US" smtClean="0"/>
              <a:pPr/>
              <a:t>99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2958</TotalTime>
  <Words>7229</Words>
  <Application>Microsoft Office PowerPoint</Application>
  <PresentationFormat>On-screen Show (4:3)</PresentationFormat>
  <Paragraphs>1247</Paragraphs>
  <Slides>121</Slides>
  <Notes>50</Notes>
  <HiddenSlides>1</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3</vt:i4>
      </vt:variant>
      <vt:variant>
        <vt:lpstr>Slide Titles</vt:lpstr>
      </vt:variant>
      <vt:variant>
        <vt:i4>121</vt:i4>
      </vt:variant>
    </vt:vector>
  </HeadingPairs>
  <TitlesOfParts>
    <vt:vector size="141" baseType="lpstr">
      <vt:lpstr>맑은 고딕</vt:lpstr>
      <vt:lpstr>宋体</vt:lpstr>
      <vt:lpstr>宋体</vt:lpstr>
      <vt:lpstr>Arial</vt:lpstr>
      <vt:lpstr>Arial Narrow</vt:lpstr>
      <vt:lpstr>Calibri</vt:lpstr>
      <vt:lpstr>Comic Sans MS</vt:lpstr>
      <vt:lpstr>Courier New</vt:lpstr>
      <vt:lpstr>굴림</vt:lpstr>
      <vt:lpstr>Gungsuh</vt:lpstr>
      <vt:lpstr>New York</vt:lpstr>
      <vt:lpstr>Symbol</vt:lpstr>
      <vt:lpstr>Tahoma</vt:lpstr>
      <vt:lpstr>Times</vt:lpstr>
      <vt:lpstr>Times New Roman</vt:lpstr>
      <vt:lpstr>Wingdings</vt:lpstr>
      <vt:lpstr>Office Theme</vt:lpstr>
      <vt:lpstr>비트맵 이미지</vt:lpstr>
      <vt:lpstr>Document</vt:lpstr>
      <vt:lpstr>VISIO</vt:lpstr>
      <vt:lpstr>Chapter-8 Properties of Secure communication</vt:lpstr>
      <vt:lpstr> Types of Security </vt:lpstr>
      <vt:lpstr>PowerPoint Presentation</vt:lpstr>
      <vt:lpstr>AIC Traid</vt:lpstr>
      <vt:lpstr>PowerPoint Presentation</vt:lpstr>
      <vt:lpstr>Why Cryptography?</vt:lpstr>
      <vt:lpstr>What Is Cryptography</vt:lpstr>
      <vt:lpstr>What is Cryptography?</vt:lpstr>
      <vt:lpstr>Encryption Terms and Operations</vt:lpstr>
      <vt:lpstr>PowerPoint Presentation</vt:lpstr>
      <vt:lpstr>Eve’s Goals</vt:lpstr>
      <vt:lpstr>Attack Methods</vt:lpstr>
      <vt:lpstr>What is Encryption / Decryption</vt:lpstr>
      <vt:lpstr>What are the Types of Cryptography</vt:lpstr>
      <vt:lpstr>PowerPoint Presentation</vt:lpstr>
      <vt:lpstr>PowerPoint Presentation</vt:lpstr>
      <vt:lpstr>Encryption Methodologies</vt:lpstr>
      <vt:lpstr>Substitution Cipher</vt:lpstr>
      <vt:lpstr>Transposition Cipher</vt:lpstr>
      <vt:lpstr>Mono-alphabetic Cipher</vt:lpstr>
      <vt:lpstr>Running-key Cipher</vt:lpstr>
      <vt:lpstr>Types of Encryption</vt:lpstr>
      <vt:lpstr>Block Ciphers</vt:lpstr>
      <vt:lpstr>Stream Ciphers</vt:lpstr>
      <vt:lpstr>Stream Ciphers (cont.)</vt:lpstr>
      <vt:lpstr>Symmetric key</vt:lpstr>
      <vt:lpstr>Symmetric Cipher Model</vt:lpstr>
      <vt:lpstr>PowerPoint Presentation</vt:lpstr>
      <vt:lpstr>Asymmetric key</vt:lpstr>
      <vt:lpstr>Public-Key Cryptography</vt:lpstr>
      <vt:lpstr>Asymmetric Encryption Uses</vt:lpstr>
      <vt:lpstr>Symmetric Cryptography </vt:lpstr>
      <vt:lpstr>Data Encryption Standard (DES)</vt:lpstr>
      <vt:lpstr>DES Overview</vt:lpstr>
      <vt:lpstr>PowerPoint Presentation</vt:lpstr>
      <vt:lpstr>DES Structure</vt:lpstr>
      <vt:lpstr>DES - Basics</vt:lpstr>
      <vt:lpstr>Each Iteration Use of  a Different Sub-key</vt:lpstr>
      <vt:lpstr>DES Key Processing</vt:lpstr>
      <vt:lpstr>The Key Schedule </vt:lpstr>
      <vt:lpstr>3DES or Triple-DES</vt:lpstr>
      <vt:lpstr>Triple DES - More Secure</vt:lpstr>
      <vt:lpstr>3DES</vt:lpstr>
      <vt:lpstr>3DES</vt:lpstr>
      <vt:lpstr>3DES</vt:lpstr>
      <vt:lpstr>3DES or Triple-DES</vt:lpstr>
      <vt:lpstr>3DES or Triple-DES</vt:lpstr>
      <vt:lpstr> What is DES? </vt:lpstr>
      <vt:lpstr>What is AES? </vt:lpstr>
      <vt:lpstr>PowerPoint Presentation</vt:lpstr>
      <vt:lpstr>PowerPoint Presentation</vt:lpstr>
      <vt:lpstr>PowerPoint Presentation</vt:lpstr>
      <vt:lpstr>PowerPoint Presentation</vt:lpstr>
      <vt:lpstr>PowerPoint Presentation</vt:lpstr>
      <vt:lpstr>PowerPoint Presentation</vt:lpstr>
      <vt:lpstr>AES </vt:lpstr>
      <vt:lpstr>PowerPoint Presentation</vt:lpstr>
      <vt:lpstr>Structure of Each 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Symmetric Key Encryption- Strength</vt:lpstr>
      <vt:lpstr>Asymmetric Encryption Uses</vt:lpstr>
      <vt:lpstr>Algorithms</vt:lpstr>
      <vt:lpstr>Asymmetric Systems - Requirements</vt:lpstr>
      <vt:lpstr>Asymmetric Algorithms (continued)</vt:lpstr>
      <vt:lpstr>PowerPoint Presentation</vt:lpstr>
      <vt:lpstr> Encryption, decryption, and key generation in RSA </vt:lpstr>
      <vt:lpstr>Selecting Keys </vt:lpstr>
      <vt:lpstr> Encryption </vt:lpstr>
      <vt:lpstr> Decryption </vt:lpstr>
      <vt:lpstr> Restriction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Digital Signature: Outline</vt:lpstr>
      <vt:lpstr> Digital Signature</vt:lpstr>
      <vt:lpstr>A Digital Signature is:</vt:lpstr>
      <vt:lpstr> Digital Signature</vt:lpstr>
      <vt:lpstr>Digital Signature Features</vt:lpstr>
      <vt:lpstr>Digital Signature Concepts</vt:lpstr>
      <vt:lpstr>Public-key Cryptography</vt:lpstr>
      <vt:lpstr>Public-key Cryptography</vt:lpstr>
      <vt:lpstr>Certificate Authority</vt:lpstr>
      <vt:lpstr>Digital Certificate</vt:lpstr>
      <vt:lpstr>Digital Certificate</vt:lpstr>
      <vt:lpstr>Digital Signature Creation</vt:lpstr>
      <vt:lpstr>Digital Signature Creation</vt:lpstr>
      <vt:lpstr>Digital Signature Creation </vt:lpstr>
      <vt:lpstr>Digital Signature Verification</vt:lpstr>
      <vt:lpstr>Digital Signature Verification</vt:lpstr>
      <vt:lpstr>Digital Signature Verification</vt:lpstr>
      <vt:lpstr>PowerPoint Presentation</vt:lpstr>
      <vt:lpstr>PowerPoint Presentation</vt:lpstr>
      <vt:lpstr>Summary</vt:lpstr>
      <vt:lpstr>Summary</vt:lpstr>
      <vt:lpstr>Typical Network Architecture</vt:lpstr>
      <vt:lpstr>PowerPoint Presentation</vt:lpstr>
      <vt:lpstr>PowerPoint Presentation</vt:lpstr>
      <vt:lpstr>Packet-filter firewall</vt:lpstr>
      <vt:lpstr>PowerPoint Presentation</vt:lpstr>
      <vt:lpstr>PowerPoint Presentation</vt:lpstr>
      <vt:lpstr>Proxy Firewall</vt:lpstr>
      <vt:lpstr>Proxy Firewall</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raBn</dc:creator>
  <cp:lastModifiedBy>Dell</cp:lastModifiedBy>
  <cp:revision>30</cp:revision>
  <dcterms:created xsi:type="dcterms:W3CDTF">2016-02-01T09:45:21Z</dcterms:created>
  <dcterms:modified xsi:type="dcterms:W3CDTF">2018-09-06T03:51:30Z</dcterms:modified>
</cp:coreProperties>
</file>