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7BBB81-5587-413A-883B-A4EB075F84D7}" type="datetimeFigureOut">
              <a:rPr lang="en-US" smtClean="0"/>
              <a:pPr/>
              <a:t>8/6/2018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503EE-14A8-429C-8590-EB2EAEAECCF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DE9AF-A4D5-48ED-B74A-A4C50AF3265E}" type="slidenum">
              <a:rPr lang="en-US"/>
              <a:pPr/>
              <a:t>2</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DBB0F-632B-4E15-AAF8-6900439CE2B1}" type="slidenum">
              <a:rPr lang="en-US"/>
              <a:pPr/>
              <a:t>3</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87231-104C-46E8-A41C-3ABA94C7DBFE}" type="slidenum">
              <a:rPr lang="en-US"/>
              <a:pPr/>
              <a:t>8</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68D44-44D2-4249-8942-3C392A743F5F}" type="slidenum">
              <a:rPr lang="en-US"/>
              <a:pPr/>
              <a:t>21</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E4DF-781C-43AD-B308-F662BB0AEDFB}" type="slidenum">
              <a:rPr lang="en-US"/>
              <a:pPr/>
              <a:t>27</a:t>
            </a:fld>
            <a:endParaRPr lang="en-US"/>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a:spcBef>
                <a:spcPct val="0"/>
              </a:spcBef>
            </a:pPr>
            <a:endParaRPr lang="ar-SA"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18D6DA-80A5-4730-8D97-15793238F860}" type="slidenum">
              <a:rPr lang="he-IL"/>
              <a:pPr fontAlgn="base">
                <a:spcBef>
                  <a:spcPct val="0"/>
                </a:spcBef>
                <a:spcAft>
                  <a:spcPct val="0"/>
                </a:spcAft>
              </a:pPr>
              <a:t>31</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74693-0CD4-49F3-8E13-CF76B2D02291}" type="slidenum">
              <a:rPr lang="en-US"/>
              <a:pPr/>
              <a:t>32</a:t>
            </a:fld>
            <a:endParaRPr 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CB1CD-7473-456C-BD25-8A5558D32FB7}" type="slidenum">
              <a:rPr lang="en-US"/>
              <a:pPr/>
              <a:t>41</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8503EE-14A8-429C-8590-EB2EAEAECCFA}" type="slidenum">
              <a:rPr lang="en-IN" smtClean="0"/>
              <a:pPr/>
              <a:t>42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44CAB-F2BE-47D3-A7C3-15851E875C43}" type="datetime4">
              <a:rPr lang="en-US" smtClean="0"/>
              <a:pPr/>
              <a:t>August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4AB9B-4076-4282-BD19-AB2E3E1693CE}" type="datetime4">
              <a:rPr lang="en-US" smtClean="0"/>
              <a:pPr/>
              <a:t>August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C4DE2-174C-45F6-AC13-86CE96A39AE2}" type="datetime4">
              <a:rPr lang="en-US" smtClean="0"/>
              <a:pPr/>
              <a:t>August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C6E99-E1EC-4B7E-BE5A-B1673F887CF8}" type="datetime4">
              <a:rPr lang="en-US" smtClean="0"/>
              <a:pPr/>
              <a:t>August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2A101-6724-4EC3-8F07-5671BD299671}" type="datetime4">
              <a:rPr lang="en-US" smtClean="0"/>
              <a:pPr/>
              <a:t>August 6,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066D8-0037-480C-9A3C-054C3D0689CF}" type="datetime4">
              <a:rPr lang="en-US" smtClean="0"/>
              <a:pPr/>
              <a:t>August 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B9438-F1E5-4CAF-BAA2-B0EAAAEBF572}" type="datetime4">
              <a:rPr lang="en-US" smtClean="0"/>
              <a:pPr/>
              <a:t>August 6,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B13CCE-BC86-4647-A9B7-A5430F491823}" type="datetime4">
              <a:rPr lang="en-US" smtClean="0"/>
              <a:pPr/>
              <a:t>August 6,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4CA9A-82C5-42F8-95B7-4C465A794233}" type="datetime4">
              <a:rPr lang="en-US" smtClean="0"/>
              <a:pPr/>
              <a:t>August 6,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5577B-02CE-4302-9F25-5E9203C433F6}" type="datetime4">
              <a:rPr lang="en-US" smtClean="0"/>
              <a:pPr/>
              <a:t>August 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34F08-1CE1-4BEC-957B-70447EDE2C35}" type="datetime4">
              <a:rPr lang="en-US" smtClean="0"/>
              <a:pPr/>
              <a:t>August 6,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E66-F145-43AE-8263-3E1860E78B80}" type="datetime4">
              <a:rPr lang="en-US" smtClean="0"/>
              <a:pPr/>
              <a:t>August 6, 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d"/>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4600" y="4191000"/>
            <a:ext cx="449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2286000"/>
            <a:ext cx="7543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8" name="Title 7"/>
          <p:cNvSpPr>
            <a:spLocks noGrp="1"/>
          </p:cNvSpPr>
          <p:nvPr>
            <p:ph type="ctrTitle"/>
          </p:nvPr>
        </p:nvSpPr>
        <p:spPr/>
        <p:txBody>
          <a:bodyPr/>
          <a:lstStyle/>
          <a:p>
            <a:r>
              <a:rPr lang="en-US" b="1" dirty="0" smtClean="0"/>
              <a:t>Chapter </a:t>
            </a:r>
            <a:r>
              <a:rPr lang="en-US" b="1" dirty="0" smtClean="0"/>
              <a:t>5</a:t>
            </a:r>
            <a:endParaRPr lang="en-US" b="1" dirty="0"/>
          </a:p>
        </p:txBody>
      </p:sp>
      <p:sp>
        <p:nvSpPr>
          <p:cNvPr id="9" name="Title 1"/>
          <p:cNvSpPr>
            <a:spLocks noGrp="1"/>
          </p:cNvSpPr>
          <p:nvPr>
            <p:ph type="subTitle" idx="1"/>
          </p:nvPr>
        </p:nvSpPr>
        <p:spPr>
          <a:xfrm>
            <a:off x="1066800" y="3733800"/>
            <a:ext cx="7315200" cy="1905000"/>
          </a:xfrm>
        </p:spPr>
        <p:txBody>
          <a:bodyPr>
            <a:normAutofit fontScale="97500"/>
          </a:bodyPr>
          <a:lstStyle/>
          <a:p>
            <a:r>
              <a:rPr lang="en-IN" dirty="0" smtClean="0">
                <a:solidFill>
                  <a:schemeClr val="tx1"/>
                </a:solidFill>
              </a:rPr>
              <a:t/>
            </a:r>
            <a:br>
              <a:rPr lang="en-IN" dirty="0" smtClean="0">
                <a:solidFill>
                  <a:schemeClr val="tx1"/>
                </a:solidFill>
              </a:rPr>
            </a:br>
            <a:r>
              <a:rPr lang="en-IN" sz="3700" dirty="0" smtClean="0">
                <a:solidFill>
                  <a:schemeClr val="tx1"/>
                </a:solidFill>
              </a:rPr>
              <a:t> </a:t>
            </a:r>
            <a:r>
              <a:rPr lang="en-IN" sz="3700" b="1" dirty="0" smtClean="0">
                <a:solidFill>
                  <a:srgbClr val="FFFF00"/>
                </a:solidFill>
              </a:rPr>
              <a:t>Congestion Control </a:t>
            </a:r>
            <a:r>
              <a:rPr lang="en-IN" b="1" dirty="0" smtClean="0">
                <a:solidFill>
                  <a:srgbClr val="FFFF00"/>
                </a:solidFill>
              </a:rPr>
              <a:t/>
            </a:r>
            <a:br>
              <a:rPr lang="en-IN" b="1" dirty="0" smtClean="0">
                <a:solidFill>
                  <a:srgbClr val="FFFF00"/>
                </a:solidFill>
              </a:rPr>
            </a:br>
            <a:endParaRPr lang="en-IN" b="1" dirty="0">
              <a:solidFill>
                <a:srgbClr val="FFFF00"/>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304800"/>
            <a:ext cx="7391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Variable Bit Rate</a:t>
            </a:r>
            <a:br>
              <a:rPr lang="en-US" b="1" dirty="0" smtClean="0"/>
            </a:br>
            <a:endParaRPr lang="en-US" b="1" dirty="0"/>
          </a:p>
        </p:txBody>
      </p:sp>
      <p:sp>
        <p:nvSpPr>
          <p:cNvPr id="3" name="Content Placeholder 2"/>
          <p:cNvSpPr>
            <a:spLocks noGrp="1"/>
          </p:cNvSpPr>
          <p:nvPr>
            <p:ph idx="1"/>
          </p:nvPr>
        </p:nvSpPr>
        <p:spPr>
          <a:xfrm>
            <a:off x="457200" y="1295400"/>
            <a:ext cx="8458200" cy="4830763"/>
          </a:xfrm>
        </p:spPr>
        <p:txBody>
          <a:bodyPr>
            <a:normAutofit/>
          </a:bodyPr>
          <a:lstStyle/>
          <a:p>
            <a:pPr algn="just">
              <a:buFont typeface="Wingdings" pitchFamily="2" charset="2"/>
              <a:buChar char="Ø"/>
            </a:pPr>
            <a:r>
              <a:rPr lang="en-US" sz="3000" dirty="0" smtClean="0"/>
              <a:t>In the variable-bit-rate (VBR) category, the rate of the data flow changes in time, with the changes smooth instead of sudden and sharp.</a:t>
            </a:r>
          </a:p>
          <a:p>
            <a:pPr algn="just">
              <a:buFont typeface="Wingdings" pitchFamily="2" charset="2"/>
              <a:buChar char="Ø"/>
            </a:pPr>
            <a:r>
              <a:rPr lang="en-US" sz="3000" dirty="0" smtClean="0"/>
              <a:t> In this type of flow, the average data rate and the peak data rate are different.</a:t>
            </a:r>
          </a:p>
          <a:p>
            <a:pPr algn="just">
              <a:buFont typeface="Wingdings" pitchFamily="2" charset="2"/>
              <a:buChar char="Ø"/>
            </a:pPr>
            <a:r>
              <a:rPr lang="en-US" sz="3000" dirty="0" smtClean="0"/>
              <a:t> The maximum burst size is usually a small value. </a:t>
            </a:r>
          </a:p>
          <a:p>
            <a:pPr algn="just">
              <a:buFont typeface="Wingdings" pitchFamily="2" charset="2"/>
              <a:buChar char="Ø"/>
            </a:pPr>
            <a:r>
              <a:rPr lang="en-US" sz="3000" dirty="0" smtClean="0"/>
              <a:t>This type of traffic is more difficult to handle than constant-bit-rate traffic, but it normally does not need to be reshaped.</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14400" y="304800"/>
            <a:ext cx="7467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err="1" smtClean="0"/>
              <a:t>Bursty</a:t>
            </a:r>
            <a:r>
              <a:rPr lang="en-US" b="1" dirty="0" smtClean="0"/>
              <a:t/>
            </a:r>
            <a:br>
              <a:rPr lang="en-US" b="1" dirty="0" smtClean="0"/>
            </a:br>
            <a:endParaRPr lang="en-US" b="1" dirty="0"/>
          </a:p>
        </p:txBody>
      </p:sp>
      <p:sp>
        <p:nvSpPr>
          <p:cNvPr id="3" name="Content Placeholder 2"/>
          <p:cNvSpPr>
            <a:spLocks noGrp="1"/>
          </p:cNvSpPr>
          <p:nvPr>
            <p:ph idx="1"/>
          </p:nvPr>
        </p:nvSpPr>
        <p:spPr>
          <a:xfrm>
            <a:off x="457200" y="1600200"/>
            <a:ext cx="8305800" cy="4495800"/>
          </a:xfrm>
        </p:spPr>
        <p:txBody>
          <a:bodyPr>
            <a:noAutofit/>
          </a:bodyPr>
          <a:lstStyle/>
          <a:p>
            <a:pPr algn="just">
              <a:buFont typeface="Wingdings" pitchFamily="2" charset="2"/>
              <a:buChar char="Ø"/>
            </a:pPr>
            <a:r>
              <a:rPr lang="en-US" dirty="0" smtClean="0"/>
              <a:t>In the </a:t>
            </a:r>
            <a:r>
              <a:rPr lang="en-US" dirty="0" err="1" smtClean="0"/>
              <a:t>bursty</a:t>
            </a:r>
            <a:r>
              <a:rPr lang="en-US" dirty="0" smtClean="0"/>
              <a:t> data category, the data rate changes suddenly in a very short time.</a:t>
            </a:r>
          </a:p>
          <a:p>
            <a:pPr algn="just">
              <a:buFont typeface="Wingdings" pitchFamily="2" charset="2"/>
              <a:buChar char="Ø"/>
            </a:pPr>
            <a:r>
              <a:rPr lang="en-US" dirty="0" smtClean="0"/>
              <a:t> It may jump from zero, for example, to 1 Mbps in a few microseconds and vice versa. </a:t>
            </a:r>
          </a:p>
          <a:p>
            <a:pPr algn="just">
              <a:buFont typeface="Wingdings" pitchFamily="2" charset="2"/>
              <a:buChar char="Ø"/>
            </a:pPr>
            <a:r>
              <a:rPr lang="en-US" dirty="0" smtClean="0"/>
              <a:t>It may also remain at this value for a while. </a:t>
            </a:r>
          </a:p>
          <a:p>
            <a:pPr algn="just">
              <a:buFont typeface="Wingdings" pitchFamily="2" charset="2"/>
              <a:buChar char="Ø"/>
            </a:pPr>
            <a:r>
              <a:rPr lang="en-US" dirty="0" smtClean="0"/>
              <a:t>The average bit rate and the peak bit rate are  very different values in this type of flow. The maximum burst size is significant.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Bursty</a:t>
            </a:r>
            <a:endParaRPr lang="en-US" dirty="0"/>
          </a:p>
        </p:txBody>
      </p:sp>
      <p:sp>
        <p:nvSpPr>
          <p:cNvPr id="3" name="Content Placeholder 2"/>
          <p:cNvSpPr>
            <a:spLocks noGrp="1"/>
          </p:cNvSpPr>
          <p:nvPr>
            <p:ph idx="1"/>
          </p:nvPr>
        </p:nvSpPr>
        <p:spPr>
          <a:xfrm>
            <a:off x="457200" y="1371600"/>
            <a:ext cx="8229600" cy="4754563"/>
          </a:xfrm>
        </p:spPr>
        <p:txBody>
          <a:bodyPr/>
          <a:lstStyle/>
          <a:p>
            <a:pPr algn="just">
              <a:buFont typeface="Wingdings" pitchFamily="2" charset="2"/>
              <a:buChar char="Ø"/>
            </a:pPr>
            <a:r>
              <a:rPr lang="en-US" dirty="0" smtClean="0"/>
              <a:t>This is the most difficult type of traffic for a network to handle because the profile is very unpredictable. </a:t>
            </a:r>
          </a:p>
          <a:p>
            <a:pPr algn="just">
              <a:buFont typeface="Wingdings" pitchFamily="2" charset="2"/>
              <a:buChar char="Ø"/>
            </a:pPr>
            <a:r>
              <a:rPr lang="en-US" dirty="0" smtClean="0"/>
              <a:t>To handle this type of traffic, the network normally needs to reshape it, using reshaping techniques. </a:t>
            </a:r>
          </a:p>
          <a:p>
            <a:pPr algn="just">
              <a:buFont typeface="Wingdings" pitchFamily="2" charset="2"/>
              <a:buChar char="Ø"/>
            </a:pPr>
            <a:r>
              <a:rPr lang="en-US" dirty="0" err="1" smtClean="0"/>
              <a:t>Bursty</a:t>
            </a:r>
            <a:r>
              <a:rPr lang="en-US" dirty="0" smtClean="0"/>
              <a:t> traffic is one of the main causes of congestion in a network.</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457200"/>
            <a:ext cx="7848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Congestion</a:t>
            </a:r>
            <a:endParaRPr lang="en-US" b="1" dirty="0"/>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pPr algn="just">
              <a:buFont typeface="Wingdings" pitchFamily="2" charset="2"/>
              <a:buChar char="Ø"/>
            </a:pPr>
            <a:r>
              <a:rPr lang="en-US" dirty="0" smtClean="0"/>
              <a:t>An important issue in a packet-switched network is congestion. </a:t>
            </a:r>
          </a:p>
          <a:p>
            <a:pPr algn="just">
              <a:buFont typeface="Wingdings" pitchFamily="2" charset="2"/>
              <a:buChar char="Ø"/>
            </a:pPr>
            <a:r>
              <a:rPr lang="en-US" dirty="0" smtClean="0"/>
              <a:t>Congestion in a network may occur if the load on the </a:t>
            </a:r>
            <a:r>
              <a:rPr lang="en-US" dirty="0" smtClean="0"/>
              <a:t>network-the </a:t>
            </a:r>
            <a:r>
              <a:rPr lang="en-US" dirty="0" smtClean="0"/>
              <a:t>number of packets sent to the </a:t>
            </a:r>
            <a:r>
              <a:rPr lang="en-US" dirty="0" smtClean="0"/>
              <a:t>network-is </a:t>
            </a:r>
            <a:r>
              <a:rPr lang="en-US" dirty="0" smtClean="0"/>
              <a:t>greater than the capacity of the network-the number of packets a network can handle.</a:t>
            </a:r>
          </a:p>
          <a:p>
            <a:pPr algn="just">
              <a:buFont typeface="Wingdings" pitchFamily="2" charset="2"/>
              <a:buChar char="Ø"/>
            </a:pPr>
            <a:r>
              <a:rPr lang="en-US" dirty="0" smtClean="0"/>
              <a:t>Congestion control refers to the mechanisms and techniques to control the congestion and keep the load below the capacity.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772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8153400" cy="944562"/>
          </a:xfrm>
        </p:spPr>
        <p:txBody>
          <a:bodyPr/>
          <a:lstStyle/>
          <a:p>
            <a:r>
              <a:rPr lang="en-IN" b="1" dirty="0" smtClean="0">
                <a:latin typeface="Calibri" pitchFamily="34" charset="0"/>
                <a:cs typeface="Calibri" pitchFamily="34" charset="0"/>
              </a:rPr>
              <a:t>Congestion</a:t>
            </a:r>
            <a:endParaRPr lang="en-US" dirty="0"/>
          </a:p>
        </p:txBody>
      </p:sp>
      <p:sp>
        <p:nvSpPr>
          <p:cNvPr id="4" name="Content Placeholder 3"/>
          <p:cNvSpPr>
            <a:spLocks noGrp="1"/>
          </p:cNvSpPr>
          <p:nvPr>
            <p:ph idx="1"/>
          </p:nvPr>
        </p:nvSpPr>
        <p:spPr>
          <a:xfrm>
            <a:off x="457200" y="1371600"/>
            <a:ext cx="8229600" cy="4754563"/>
          </a:xfrm>
        </p:spPr>
        <p:txBody>
          <a:bodyPr>
            <a:normAutofit fontScale="85000" lnSpcReduction="20000"/>
          </a:bodyPr>
          <a:lstStyle/>
          <a:p>
            <a:pPr algn="just">
              <a:buFont typeface="Wingdings" pitchFamily="2" charset="2"/>
              <a:buChar char="Ø"/>
            </a:pPr>
            <a:r>
              <a:rPr lang="en-US" dirty="0" smtClean="0"/>
              <a:t>As  Internet can be considered as a Queue of packets, where transmitting nodes are constantly adding packets and some of them (receiving nodes) are removing packets from the queue. </a:t>
            </a:r>
          </a:p>
          <a:p>
            <a:pPr algn="just">
              <a:buFont typeface="Wingdings" pitchFamily="2" charset="2"/>
              <a:buChar char="Ø"/>
            </a:pPr>
            <a:r>
              <a:rPr lang="en-US" dirty="0" smtClean="0"/>
              <a:t>So, consider a situation where too many packets are present in this queue (or internet or a part of internet),  such that constantly transmitting nodes are pouring packets at a higher rate than receiving nodes are removing them.  </a:t>
            </a:r>
          </a:p>
          <a:p>
            <a:pPr algn="just">
              <a:buFont typeface="Wingdings" pitchFamily="2" charset="2"/>
              <a:buChar char="Ø"/>
            </a:pPr>
            <a:r>
              <a:rPr lang="en-US" dirty="0" smtClean="0"/>
              <a:t>This degrades the performance, and such a situation is termed as Congestion.</a:t>
            </a:r>
          </a:p>
          <a:p>
            <a:pPr algn="just">
              <a:buFont typeface="Wingdings" pitchFamily="2" charset="2"/>
              <a:buChar char="Ø"/>
            </a:pPr>
            <a:r>
              <a:rPr lang="en-US" dirty="0" smtClean="0"/>
              <a:t>Main reason of congestion is more number of packets into the network than it can handle. </a:t>
            </a:r>
          </a:p>
          <a:p>
            <a:pPr algn="just">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buFont typeface="Wingdings" pitchFamily="2" charset="2"/>
              <a:buChar char="Ø"/>
            </a:pPr>
            <a:r>
              <a:rPr lang="en-IN" dirty="0" smtClean="0">
                <a:latin typeface="Calibri" pitchFamily="34" charset="0"/>
                <a:cs typeface="Calibri" pitchFamily="34" charset="0"/>
              </a:rPr>
              <a:t> When the number of packets dumped into the network is within the carrying capacity, they all are delivered, expect a few that have too be rejected due to transmission errors .</a:t>
            </a:r>
          </a:p>
          <a:p>
            <a:pPr algn="just">
              <a:buFont typeface="Wingdings" pitchFamily="2" charset="2"/>
              <a:buChar char="Ø"/>
            </a:pPr>
            <a:r>
              <a:rPr lang="en-US" dirty="0" smtClean="0"/>
              <a:t> As traffic increases too far, the routers are no longer able to cope, and they begin to lose packets. This tends to make matter worse.</a:t>
            </a:r>
          </a:p>
          <a:p>
            <a:pPr algn="just">
              <a:buFont typeface="Wingdings" pitchFamily="2" charset="2"/>
              <a:buChar char="Ø"/>
            </a:pPr>
            <a:r>
              <a:rPr lang="en-US" dirty="0" smtClean="0"/>
              <a:t> At very high traffic, performance collapse completely, and almost no packet is delivered .</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2"/>
          <p:cNvSpPr>
            <a:spLocks noGrp="1"/>
          </p:cNvSpPr>
          <p:nvPr>
            <p:ph type="title"/>
          </p:nvPr>
        </p:nvSpPr>
        <p:spPr/>
        <p:txBody>
          <a:bodyPr/>
          <a:lstStyle/>
          <a:p>
            <a:r>
              <a:rPr lang="en-IN" b="1" dirty="0" smtClean="0">
                <a:latin typeface="Calibri" pitchFamily="34" charset="0"/>
                <a:cs typeface="Calibri" pitchFamily="34" charset="0"/>
              </a:rPr>
              <a:t>Congestion……</a:t>
            </a:r>
            <a:endParaRPr lang="en-US"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47800" y="304800"/>
            <a:ext cx="5715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IN" b="1" dirty="0" smtClean="0">
                <a:latin typeface="Calibri" pitchFamily="34" charset="0"/>
                <a:cs typeface="Calibri" pitchFamily="34" charset="0"/>
              </a:rPr>
              <a:t>Causes Of Congestion </a:t>
            </a:r>
            <a:br>
              <a:rPr lang="en-IN" b="1" dirty="0" smtClean="0">
                <a:latin typeface="Calibri" pitchFamily="34" charset="0"/>
                <a:cs typeface="Calibri" pitchFamily="34" charset="0"/>
              </a:rPr>
            </a:br>
            <a:endParaRPr lang="en-US" dirty="0"/>
          </a:p>
        </p:txBody>
      </p:sp>
      <p:sp>
        <p:nvSpPr>
          <p:cNvPr id="3" name="Content Placeholder 2"/>
          <p:cNvSpPr>
            <a:spLocks noGrp="1"/>
          </p:cNvSpPr>
          <p:nvPr>
            <p:ph idx="1"/>
          </p:nvPr>
        </p:nvSpPr>
        <p:spPr>
          <a:xfrm>
            <a:off x="457200" y="990600"/>
            <a:ext cx="8305800" cy="5410200"/>
          </a:xfrm>
        </p:spPr>
        <p:txBody>
          <a:bodyPr>
            <a:normAutofit fontScale="92500" lnSpcReduction="10000"/>
          </a:bodyPr>
          <a:lstStyle/>
          <a:p>
            <a:pPr algn="just">
              <a:buFont typeface="Wingdings" pitchFamily="2" charset="2"/>
              <a:buChar char="Ø"/>
            </a:pPr>
            <a:r>
              <a:rPr lang="en-IN" dirty="0" smtClean="0">
                <a:latin typeface="Calibri" pitchFamily="34" charset="0"/>
                <a:cs typeface="Calibri" pitchFamily="34" charset="0"/>
              </a:rPr>
              <a:t> Congestion can occur due to several reasons. For example, if all of a sudden a stream of packets arrive on several input lines and need to be out on the same output line, then a long queue will be build up for that output. If there is insufficient memory to hold these packets, then packets will be lost (dropped).</a:t>
            </a:r>
          </a:p>
          <a:p>
            <a:pPr algn="just">
              <a:buFont typeface="Wingdings" pitchFamily="2" charset="2"/>
              <a:buChar char="Ø"/>
            </a:pPr>
            <a:r>
              <a:rPr lang="en-IN" dirty="0" smtClean="0">
                <a:latin typeface="Calibri" pitchFamily="34" charset="0"/>
                <a:cs typeface="Calibri" pitchFamily="34" charset="0"/>
              </a:rPr>
              <a:t>If router have an infinite amount of memory even then instead of congestion being reduced, it gets worse; because by the time packets gets at the head of the queue, to be dispatched out to the output line, they have already timed-out</a:t>
            </a:r>
            <a:r>
              <a:rPr lang="en-IN" dirty="0" smtClean="0">
                <a:latin typeface="Calibri" pitchFamily="34" charset="0"/>
                <a:cs typeface="Calibri" pitchFamily="34" charset="0"/>
              </a:rPr>
              <a:t>. </a:t>
            </a:r>
            <a:endParaRPr lang="en-US" dirty="0"/>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fontScale="92500"/>
          </a:bodyPr>
          <a:lstStyle/>
          <a:p>
            <a:pPr algn="just">
              <a:buFont typeface="Wingdings" pitchFamily="2" charset="2"/>
              <a:buChar char="Ø"/>
            </a:pPr>
            <a:r>
              <a:rPr lang="en-IN" dirty="0" smtClean="0">
                <a:latin typeface="Calibri" pitchFamily="34" charset="0"/>
                <a:cs typeface="Calibri" pitchFamily="34" charset="0"/>
              </a:rPr>
              <a:t>All the packets will be forwarded to next router up to the destination, all the way only increasing the load to the network more and more. </a:t>
            </a:r>
          </a:p>
          <a:p>
            <a:pPr algn="just">
              <a:buFont typeface="Wingdings" pitchFamily="2" charset="2"/>
              <a:buChar char="Ø"/>
            </a:pPr>
            <a:r>
              <a:rPr lang="en-IN" dirty="0" smtClean="0">
                <a:latin typeface="Calibri" pitchFamily="34" charset="0"/>
                <a:cs typeface="Calibri" pitchFamily="34" charset="0"/>
              </a:rPr>
              <a:t>Finally when it arrives at the destination, the packet   will be discarded, due to time out, so instead of been dropped at any intermediate router (in case memory is restricted) such a packet goes all the way up to the destination, increasing the network load throughout and then finally gets dropped there.</a:t>
            </a:r>
          </a:p>
          <a:p>
            <a:pPr algn="just">
              <a:buFont typeface="Wingdings" pitchFamily="2" charset="2"/>
              <a:buChar char="Ø"/>
            </a:pPr>
            <a:r>
              <a:rPr lang="en-IN" dirty="0" smtClean="0">
                <a:latin typeface="Calibri" pitchFamily="34" charset="0"/>
                <a:cs typeface="Calibri" pitchFamily="34" charset="0"/>
              </a:rPr>
              <a:t>Slow processors also cause Congestion. If the router CPU is slow at performing the task .</a:t>
            </a:r>
            <a:endParaRPr lang="en-US" dirty="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810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Autofit/>
          </a:bodyPr>
          <a:lstStyle/>
          <a:p>
            <a:r>
              <a:rPr lang="en-IN" sz="3200" b="1" dirty="0" smtClean="0"/>
              <a:t/>
            </a:r>
            <a:br>
              <a:rPr lang="en-IN" sz="3200" b="1" dirty="0" smtClean="0"/>
            </a:br>
            <a:r>
              <a:rPr lang="en-IN" sz="3200" b="1" dirty="0" smtClean="0"/>
              <a:t>What is congestion? Why congestion occurs? </a:t>
            </a:r>
            <a:br>
              <a:rPr lang="en-IN" sz="3200" b="1" dirty="0" smtClean="0"/>
            </a:br>
            <a:endParaRPr lang="en-US" sz="3200" dirty="0"/>
          </a:p>
        </p:txBody>
      </p:sp>
      <p:sp>
        <p:nvSpPr>
          <p:cNvPr id="3" name="Content Placeholder 2"/>
          <p:cNvSpPr>
            <a:spLocks noGrp="1"/>
          </p:cNvSpPr>
          <p:nvPr>
            <p:ph idx="1"/>
          </p:nvPr>
        </p:nvSpPr>
        <p:spPr>
          <a:xfrm>
            <a:off x="457200" y="1219200"/>
            <a:ext cx="8077200" cy="5410200"/>
          </a:xfrm>
        </p:spPr>
        <p:txBody>
          <a:bodyPr>
            <a:noAutofit/>
          </a:bodyPr>
          <a:lstStyle/>
          <a:p>
            <a:pPr algn="just">
              <a:buFont typeface="Wingdings" pitchFamily="2" charset="2"/>
              <a:buChar char="Ø"/>
            </a:pPr>
            <a:r>
              <a:rPr lang="en-IN" sz="2400" dirty="0" smtClean="0"/>
              <a:t> In a packet switching network, packets are introduced in the nodes (i.e. offered load), and the nodes in-turn forward the packets (i.e. throughput) into the network. </a:t>
            </a:r>
          </a:p>
          <a:p>
            <a:pPr algn="just">
              <a:buFont typeface="Wingdings" pitchFamily="2" charset="2"/>
              <a:buChar char="Ø"/>
            </a:pPr>
            <a:r>
              <a:rPr lang="en-IN" sz="2400" dirty="0" smtClean="0"/>
              <a:t>When </a:t>
            </a:r>
            <a:r>
              <a:rPr lang="en-IN" sz="2400" dirty="0" smtClean="0"/>
              <a:t>the “offered load” crosses certain limit, then there is a sharp fall in the throughput. This phenomenon is known as congestion. </a:t>
            </a:r>
          </a:p>
          <a:p>
            <a:pPr algn="just">
              <a:buFont typeface="Wingdings" pitchFamily="2" charset="2"/>
              <a:buChar char="Ø"/>
            </a:pPr>
            <a:r>
              <a:rPr lang="en-IN" sz="2400" dirty="0" smtClean="0"/>
              <a:t> </a:t>
            </a:r>
            <a:r>
              <a:rPr lang="en-IN" sz="2400" dirty="0" smtClean="0"/>
              <a:t>In </a:t>
            </a:r>
            <a:r>
              <a:rPr lang="en-IN" sz="2400" dirty="0" smtClean="0"/>
              <a:t>every node of a packet switching network, queues  (or buffers) are maintained to receive and transmit packets (store/forward network). </a:t>
            </a:r>
          </a:p>
          <a:p>
            <a:pPr algn="just">
              <a:buFont typeface="Wingdings" pitchFamily="2" charset="2"/>
              <a:buChar char="Ø"/>
            </a:pPr>
            <a:r>
              <a:rPr lang="en-IN" sz="2400" dirty="0" smtClean="0"/>
              <a:t>Due </a:t>
            </a:r>
            <a:r>
              <a:rPr lang="en-IN" sz="2400" dirty="0" smtClean="0"/>
              <a:t>to busty nature of the network traffic there may be situations where there is overflow of the queues.</a:t>
            </a:r>
          </a:p>
          <a:p>
            <a:pPr algn="just">
              <a:buFont typeface="Wingdings" pitchFamily="2" charset="2"/>
              <a:buChar char="Ø"/>
            </a:pPr>
            <a:r>
              <a:rPr lang="en-IN" sz="2400" dirty="0" smtClean="0"/>
              <a:t>As </a:t>
            </a:r>
            <a:r>
              <a:rPr lang="en-IN" sz="2400" dirty="0" smtClean="0"/>
              <a:t>a result there will be re-transmission of several packets, which further increases the network traffic. This finally leads to congestion </a:t>
            </a:r>
            <a:endParaRPr lang="en-IN"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1143000"/>
            <a:ext cx="7620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3400" y="457200"/>
            <a:ext cx="4343400" cy="523220"/>
          </a:xfrm>
          <a:prstGeom prst="rect">
            <a:avLst/>
          </a:prstGeom>
        </p:spPr>
        <p:txBody>
          <a:bodyPr wrap="square">
            <a:spAutoFit/>
          </a:bodyPr>
          <a:lstStyle/>
          <a:p>
            <a:pPr algn="just"/>
            <a:r>
              <a:rPr lang="en-IN" sz="2800" b="1" dirty="0" smtClean="0">
                <a:solidFill>
                  <a:srgbClr val="FF0000"/>
                </a:solidFill>
                <a:latin typeface="Calibri" pitchFamily="34" charset="0"/>
                <a:cs typeface="Calibri" pitchFamily="34" charset="0"/>
              </a:rPr>
              <a:t>Effects of Congestion </a:t>
            </a:r>
            <a:endParaRPr lang="en-IN" sz="2800" b="1" dirty="0">
              <a:solidFill>
                <a:srgbClr val="FF0000"/>
              </a:solidFill>
              <a:latin typeface="Calibri" pitchFamily="34" charset="0"/>
              <a:cs typeface="Calibri" pitchFamily="34" charset="0"/>
            </a:endParaRPr>
          </a:p>
        </p:txBody>
      </p:sp>
      <p:sp>
        <p:nvSpPr>
          <p:cNvPr id="3" name="Rectangle 2"/>
          <p:cNvSpPr/>
          <p:nvPr/>
        </p:nvSpPr>
        <p:spPr>
          <a:xfrm>
            <a:off x="609600" y="1143000"/>
            <a:ext cx="7522882" cy="2185214"/>
          </a:xfrm>
          <a:prstGeom prst="rect">
            <a:avLst/>
          </a:prstGeom>
          <a:ln>
            <a:solidFill>
              <a:schemeClr val="accent1"/>
            </a:solidFill>
          </a:ln>
        </p:spPr>
        <p:txBody>
          <a:bodyPr wrap="square">
            <a:spAutoFit/>
          </a:bodyPr>
          <a:lstStyle/>
          <a:p>
            <a:pPr algn="just"/>
            <a:r>
              <a:rPr lang="en-IN" sz="2800" dirty="0" smtClean="0">
                <a:latin typeface="Calibri" pitchFamily="34" charset="0"/>
                <a:cs typeface="Calibri" pitchFamily="34" charset="0"/>
              </a:rPr>
              <a:t>Congestion affects two vital parameters of the network performance ..</a:t>
            </a:r>
          </a:p>
          <a:p>
            <a:pPr marL="342900" indent="-342900" algn="just">
              <a:buAutoNum type="arabicPeriod"/>
            </a:pPr>
            <a:r>
              <a:rPr lang="en-US" sz="2800" dirty="0" smtClean="0">
                <a:latin typeface="Calibri" pitchFamily="34" charset="0"/>
                <a:cs typeface="Calibri" pitchFamily="34" charset="0"/>
              </a:rPr>
              <a:t>Through put </a:t>
            </a:r>
          </a:p>
          <a:p>
            <a:pPr marL="342900" indent="-342900" algn="just">
              <a:buAutoNum type="arabicPeriod"/>
            </a:pPr>
            <a:r>
              <a:rPr lang="en-US" sz="2800" dirty="0" smtClean="0">
                <a:latin typeface="Calibri" pitchFamily="34" charset="0"/>
                <a:cs typeface="Calibri" pitchFamily="34" charset="0"/>
              </a:rPr>
              <a:t>Delay</a:t>
            </a:r>
          </a:p>
          <a:p>
            <a:pPr marL="342900" indent="-342900" algn="just"/>
            <a:endParaRPr lang="en-IN" sz="2400" dirty="0">
              <a:latin typeface="Calibri" pitchFamily="34" charset="0"/>
              <a:cs typeface="Calibri" pitchFamily="34" charset="0"/>
            </a:endParaRPr>
          </a:p>
        </p:txBody>
      </p:sp>
      <p:sp>
        <p:nvSpPr>
          <p:cNvPr id="4" name="Rectangle 3"/>
          <p:cNvSpPr/>
          <p:nvPr/>
        </p:nvSpPr>
        <p:spPr>
          <a:xfrm>
            <a:off x="609600" y="3200400"/>
            <a:ext cx="8077200" cy="3046988"/>
          </a:xfrm>
          <a:prstGeom prst="rect">
            <a:avLst/>
          </a:prstGeom>
        </p:spPr>
        <p:txBody>
          <a:bodyPr wrap="square">
            <a:spAutoFit/>
          </a:bodyPr>
          <a:lstStyle/>
          <a:p>
            <a:pPr algn="just">
              <a:buFont typeface="Wingdings" pitchFamily="2" charset="2"/>
              <a:buChar char="Ø"/>
            </a:pPr>
            <a:r>
              <a:rPr lang="en-IN" sz="2400" dirty="0" smtClean="0">
                <a:latin typeface="Calibri" pitchFamily="34" charset="0"/>
                <a:cs typeface="Calibri" pitchFamily="34" charset="0"/>
              </a:rPr>
              <a:t> Initially throughput increases linearly with offered load, because utilization of the network increases. However, as the offered load increases beyond certain limit, say 60% of the capacity of the network, the throughput drops. </a:t>
            </a:r>
          </a:p>
          <a:p>
            <a:pPr algn="just">
              <a:buFont typeface="Wingdings" pitchFamily="2" charset="2"/>
              <a:buChar char="Ø"/>
            </a:pPr>
            <a:r>
              <a:rPr lang="en-IN" sz="2400" dirty="0" smtClean="0">
                <a:latin typeface="Calibri" pitchFamily="34" charset="0"/>
                <a:cs typeface="Calibri" pitchFamily="34" charset="0"/>
              </a:rPr>
              <a:t> If the offered load increases further, a point is reached when not a single packet is delivered to any destination, which is commonly known as </a:t>
            </a:r>
            <a:r>
              <a:rPr lang="en-IN" sz="2400" i="1" dirty="0" smtClean="0">
                <a:latin typeface="Calibri" pitchFamily="34" charset="0"/>
                <a:cs typeface="Calibri" pitchFamily="34" charset="0"/>
              </a:rPr>
              <a:t>deadlock situation. </a:t>
            </a:r>
          </a:p>
          <a:p>
            <a:pPr algn="just"/>
            <a:endParaRPr lang="en-IN" sz="2400" dirty="0">
              <a:latin typeface="Calibri" pitchFamily="34" charset="0"/>
              <a:cs typeface="Calibri" pitchFamily="34"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chemeClr val="accent1"/>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8305800" cy="769441"/>
          </a:xfrm>
          <a:prstGeom prst="rect">
            <a:avLst/>
          </a:prstGeom>
          <a:noFill/>
          <a:ln w="9525">
            <a:noFill/>
            <a:miter lim="800000"/>
            <a:headEnd/>
            <a:tailEnd/>
          </a:ln>
          <a:effectLst/>
        </p:spPr>
        <p:txBody>
          <a:bodyPr wrap="square">
            <a:spAutoFit/>
          </a:bodyPr>
          <a:lstStyle/>
          <a:p>
            <a:pPr algn="ctr"/>
            <a:r>
              <a:rPr lang="en-US" sz="4400" b="1" dirty="0" smtClean="0">
                <a:latin typeface="+mj-lt"/>
                <a:cs typeface="Times New Roman" pitchFamily="18" charset="0"/>
              </a:rPr>
              <a:t>  </a:t>
            </a:r>
            <a:r>
              <a:rPr lang="en-US" sz="4400" b="1" dirty="0">
                <a:latin typeface="+mj-lt"/>
                <a:cs typeface="Times New Roman" pitchFamily="18" charset="0"/>
              </a:rPr>
              <a:t>DATA TRAFFIC</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958341"/>
            <a:ext cx="8534400" cy="3046988"/>
          </a:xfrm>
          <a:prstGeom prst="rect">
            <a:avLst/>
          </a:prstGeom>
          <a:noFill/>
          <a:ln w="9525">
            <a:noFill/>
            <a:miter lim="800000"/>
            <a:headEnd/>
            <a:tailEnd/>
          </a:ln>
          <a:effectLst/>
        </p:spPr>
        <p:txBody>
          <a:bodyPr wrap="square" anchor="ctr">
            <a:spAutoFit/>
          </a:bodyPr>
          <a:lstStyle/>
          <a:p>
            <a:pPr algn="just" eaLnBrk="1" hangingPunct="1">
              <a:buFont typeface="Wingdings" pitchFamily="2" charset="2"/>
              <a:buChar char="Ø"/>
            </a:pPr>
            <a:r>
              <a:rPr lang="en-US" sz="3200" dirty="0">
                <a:latin typeface="Calibri(body)"/>
              </a:rPr>
              <a:t>The main focus of congestion control and quality of service is </a:t>
            </a:r>
            <a:r>
              <a:rPr lang="en-US" sz="3200" dirty="0">
                <a:solidFill>
                  <a:schemeClr val="hlink"/>
                </a:solidFill>
                <a:latin typeface="Calibri(body)"/>
              </a:rPr>
              <a:t>data traffic</a:t>
            </a:r>
            <a:r>
              <a:rPr lang="en-US" sz="3200" dirty="0">
                <a:latin typeface="Calibri(body)"/>
              </a:rPr>
              <a:t>. </a:t>
            </a:r>
            <a:endParaRPr lang="en-US" sz="3200" dirty="0" smtClean="0">
              <a:latin typeface="Calibri(body)"/>
            </a:endParaRPr>
          </a:p>
          <a:p>
            <a:pPr algn="just" eaLnBrk="1" hangingPunct="1">
              <a:buFont typeface="Wingdings" pitchFamily="2" charset="2"/>
              <a:buChar char="Ø"/>
            </a:pPr>
            <a:r>
              <a:rPr lang="en-US" sz="3200" dirty="0" smtClean="0">
                <a:latin typeface="Calibri(body)"/>
              </a:rPr>
              <a:t>In </a:t>
            </a:r>
            <a:r>
              <a:rPr lang="en-US" sz="3200" dirty="0">
                <a:latin typeface="Calibri(body)"/>
              </a:rPr>
              <a:t>congestion control we try to avoid traffic congestion. </a:t>
            </a:r>
            <a:endParaRPr lang="en-US" sz="3200" dirty="0" smtClean="0">
              <a:latin typeface="Calibri(body)"/>
            </a:endParaRPr>
          </a:p>
          <a:p>
            <a:pPr algn="just" eaLnBrk="1" hangingPunct="1">
              <a:buFont typeface="Wingdings" pitchFamily="2" charset="2"/>
              <a:buChar char="Ø"/>
            </a:pPr>
            <a:r>
              <a:rPr lang="en-US" sz="3200" dirty="0" smtClean="0">
                <a:latin typeface="Calibri(body)"/>
              </a:rPr>
              <a:t>In </a:t>
            </a:r>
            <a:r>
              <a:rPr lang="en-US" sz="3200" dirty="0">
                <a:latin typeface="Calibri(body)"/>
              </a:rPr>
              <a:t>quality of service, we try to create an appropriate environment for the traffic.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smtClean="0">
                <a:latin typeface="Calibri" pitchFamily="34" charset="0"/>
                <a:cs typeface="Calibri" pitchFamily="34" charset="0"/>
              </a:rPr>
              <a:t/>
            </a:r>
            <a:br>
              <a:rPr lang="en-IN" b="1" dirty="0" smtClean="0">
                <a:latin typeface="Calibri" pitchFamily="34" charset="0"/>
                <a:cs typeface="Calibri" pitchFamily="34" charset="0"/>
              </a:rPr>
            </a:br>
            <a:r>
              <a:rPr lang="en-IN" b="1" dirty="0" smtClean="0">
                <a:latin typeface="Calibri" pitchFamily="34" charset="0"/>
                <a:cs typeface="Calibri" pitchFamily="34" charset="0"/>
              </a:rPr>
              <a:t>Effects of Congestion </a:t>
            </a:r>
            <a:br>
              <a:rPr lang="en-IN" b="1" dirty="0" smtClean="0">
                <a:latin typeface="Calibri" pitchFamily="34" charset="0"/>
                <a:cs typeface="Calibri" pitchFamily="34" charset="0"/>
              </a:rPr>
            </a:br>
            <a:endParaRPr lang="en-US" dirty="0"/>
          </a:p>
        </p:txBody>
      </p:sp>
      <p:sp>
        <p:nvSpPr>
          <p:cNvPr id="4" name="Content Placeholder 3"/>
          <p:cNvSpPr>
            <a:spLocks noGrp="1"/>
          </p:cNvSpPr>
          <p:nvPr>
            <p:ph idx="1"/>
          </p:nvPr>
        </p:nvSpPr>
        <p:spPr/>
        <p:txBody>
          <a:bodyPr/>
          <a:lstStyle/>
          <a:p>
            <a:pPr algn="just">
              <a:buFont typeface="Wingdings" pitchFamily="2" charset="2"/>
              <a:buChar char="Ø"/>
            </a:pPr>
            <a:r>
              <a:rPr lang="en-IN" dirty="0" smtClean="0">
                <a:latin typeface="Calibri" pitchFamily="34" charset="0"/>
                <a:cs typeface="Calibri" pitchFamily="34" charset="0"/>
              </a:rPr>
              <a:t>Congestion affects two vital parameters of the network performance ..</a:t>
            </a:r>
          </a:p>
          <a:p>
            <a:pPr algn="just">
              <a:buAutoNum type="arabicPeriod"/>
            </a:pPr>
            <a:r>
              <a:rPr lang="en-US" dirty="0" smtClean="0">
                <a:latin typeface="Calibri" pitchFamily="34" charset="0"/>
                <a:cs typeface="Calibri" pitchFamily="34" charset="0"/>
              </a:rPr>
              <a:t>Through put </a:t>
            </a:r>
          </a:p>
          <a:p>
            <a:pPr algn="just">
              <a:buAutoNum type="arabicPeriod"/>
            </a:pPr>
            <a:r>
              <a:rPr lang="en-US" dirty="0" smtClean="0">
                <a:latin typeface="Calibri" pitchFamily="34" charset="0"/>
                <a:cs typeface="Calibri" pitchFamily="34" charset="0"/>
              </a:rPr>
              <a:t>Delay</a:t>
            </a:r>
          </a:p>
          <a:p>
            <a:pPr algn="just"/>
            <a:endParaRPr lang="en-IN" dirty="0" smtClean="0">
              <a:latin typeface="Calibri" pitchFamily="34" charset="0"/>
              <a:cs typeface="Calibri" pitchFamily="34" charset="0"/>
            </a:endParaRP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Text Box 4"/>
          <p:cNvSpPr txBox="1">
            <a:spLocks noChangeArrowheads="1"/>
          </p:cNvSpPr>
          <p:nvPr/>
        </p:nvSpPr>
        <p:spPr bwMode="auto">
          <a:xfrm>
            <a:off x="304800" y="762000"/>
            <a:ext cx="8382000" cy="523220"/>
          </a:xfrm>
          <a:prstGeom prst="rect">
            <a:avLst/>
          </a:prstGeom>
          <a:noFill/>
          <a:ln w="9525">
            <a:noFill/>
            <a:miter lim="800000"/>
            <a:headEnd/>
            <a:tailEnd/>
          </a:ln>
          <a:effectLst/>
        </p:spPr>
        <p:txBody>
          <a:bodyPr wrap="square">
            <a:spAutoFit/>
          </a:bodyPr>
          <a:lstStyle/>
          <a:p>
            <a:pPr algn="ctr"/>
            <a:r>
              <a:rPr lang="en-US" sz="2800" b="1" dirty="0">
                <a:solidFill>
                  <a:schemeClr val="folHlink"/>
                </a:solidFill>
                <a:latin typeface="+mj-lt"/>
              </a:rPr>
              <a:t>Figure </a:t>
            </a:r>
            <a:r>
              <a:rPr lang="en-US" sz="2400" b="1" dirty="0">
                <a:latin typeface="+mj-lt"/>
              </a:rPr>
              <a:t>Packet delay and throughput as functions of load</a:t>
            </a:r>
          </a:p>
        </p:txBody>
      </p:sp>
      <p:pic>
        <p:nvPicPr>
          <p:cNvPr id="869382" name="Picture 6"/>
          <p:cNvPicPr>
            <a:picLocks noChangeAspect="1" noChangeArrowheads="1"/>
          </p:cNvPicPr>
          <p:nvPr/>
        </p:nvPicPr>
        <p:blipFill>
          <a:blip r:embed="rId3" cstate="print"/>
          <a:srcRect/>
          <a:stretch>
            <a:fillRect/>
          </a:stretch>
        </p:blipFill>
        <p:spPr bwMode="auto">
          <a:xfrm>
            <a:off x="706438" y="2182813"/>
            <a:ext cx="7751762" cy="294481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304800"/>
            <a:ext cx="7010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7924800" cy="792162"/>
          </a:xfrm>
        </p:spPr>
        <p:txBody>
          <a:bodyPr>
            <a:normAutofit fontScale="90000"/>
          </a:bodyPr>
          <a:lstStyle/>
          <a:p>
            <a:r>
              <a:rPr lang="en-US" dirty="0" smtClean="0"/>
              <a:t/>
            </a:r>
            <a:br>
              <a:rPr lang="en-US" dirty="0" smtClean="0"/>
            </a:br>
            <a:r>
              <a:rPr lang="en-US" b="1" dirty="0" smtClean="0"/>
              <a:t>Delay Versus Load</a:t>
            </a:r>
            <a:r>
              <a:rPr lang="en-US" dirty="0" smtClean="0"/>
              <a:t/>
            </a:r>
            <a:br>
              <a:rPr lang="en-US" dirty="0" smtClean="0"/>
            </a:br>
            <a:endParaRPr lang="en-US" dirty="0"/>
          </a:p>
        </p:txBody>
      </p:sp>
      <p:sp>
        <p:nvSpPr>
          <p:cNvPr id="4" name="Content Placeholder 3"/>
          <p:cNvSpPr>
            <a:spLocks noGrp="1"/>
          </p:cNvSpPr>
          <p:nvPr>
            <p:ph idx="1"/>
          </p:nvPr>
        </p:nvSpPr>
        <p:spPr>
          <a:xfrm>
            <a:off x="457200" y="1066800"/>
            <a:ext cx="8305800" cy="5181600"/>
          </a:xfrm>
        </p:spPr>
        <p:txBody>
          <a:bodyPr>
            <a:noAutofit/>
          </a:bodyPr>
          <a:lstStyle/>
          <a:p>
            <a:pPr algn="just">
              <a:buFont typeface="Wingdings" pitchFamily="2" charset="2"/>
              <a:buChar char="Ø"/>
            </a:pPr>
            <a:r>
              <a:rPr lang="en-US" sz="2800" dirty="0" smtClean="0"/>
              <a:t>Note that when the load is much less than the capacity of the network, the delay is at a minimum. </a:t>
            </a:r>
          </a:p>
          <a:p>
            <a:pPr algn="just">
              <a:buFont typeface="Wingdings" pitchFamily="2" charset="2"/>
              <a:buChar char="Ø"/>
            </a:pPr>
            <a:r>
              <a:rPr lang="en-US" sz="2800" dirty="0" smtClean="0"/>
              <a:t>This minimum delay is composed of propagation delay and processing delay, both of which are negligible. </a:t>
            </a:r>
          </a:p>
          <a:p>
            <a:pPr algn="just">
              <a:buFont typeface="Wingdings" pitchFamily="2" charset="2"/>
              <a:buChar char="Ø"/>
            </a:pPr>
            <a:r>
              <a:rPr lang="en-US" sz="2800" dirty="0" smtClean="0"/>
              <a:t>However, when the load reaches the network capacity, the delay increases sharply because we now need to add the waiting time in the queues (for all routers in the path) to the total delay. </a:t>
            </a:r>
          </a:p>
          <a:p>
            <a:pPr algn="just">
              <a:buFont typeface="Wingdings" pitchFamily="2" charset="2"/>
              <a:buChar char="Ø"/>
            </a:pPr>
            <a:r>
              <a:rPr lang="en-US" sz="2800" dirty="0" smtClean="0"/>
              <a:t>Note that the delay becomes infinite when the load is greater than the capacity.</a:t>
            </a:r>
          </a:p>
          <a:p>
            <a:pPr algn="just">
              <a:buNone/>
            </a:pP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304800"/>
            <a:ext cx="6629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848600" cy="792162"/>
          </a:xfrm>
        </p:spPr>
        <p:txBody>
          <a:bodyPr/>
          <a:lstStyle/>
          <a:p>
            <a:r>
              <a:rPr lang="en-US" b="1" dirty="0" smtClean="0"/>
              <a:t>Delay Versus Load</a:t>
            </a:r>
            <a:endParaRPr lang="en-US" b="1"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buFont typeface="Wingdings" pitchFamily="2" charset="2"/>
              <a:buChar char="Ø"/>
            </a:pPr>
            <a:r>
              <a:rPr lang="en-US" dirty="0" smtClean="0"/>
              <a:t>If this is not obvious, consider the size of the queues when almost no packet reaches the destination, or reaches the destination with infinite delay; the queues become longer and longer. </a:t>
            </a:r>
          </a:p>
          <a:p>
            <a:pPr algn="just">
              <a:buFont typeface="Wingdings" pitchFamily="2" charset="2"/>
              <a:buChar char="Ø"/>
            </a:pPr>
            <a:r>
              <a:rPr lang="en-US" dirty="0" smtClean="0"/>
              <a:t>Delay has a negative effect on the load and consequently the congestion. </a:t>
            </a:r>
          </a:p>
          <a:p>
            <a:pPr algn="just">
              <a:buFont typeface="Wingdings" pitchFamily="2" charset="2"/>
              <a:buChar char="Ø"/>
            </a:pPr>
            <a:r>
              <a:rPr lang="en-US" dirty="0" smtClean="0"/>
              <a:t>When a packet is delayed, the source, not receiving the acknowledgment, retransmits the packet, which makes the delay, and the congestion, worse.</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381000"/>
            <a:ext cx="7010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924800" cy="715962"/>
          </a:xfrm>
        </p:spPr>
        <p:txBody>
          <a:bodyPr>
            <a:normAutofit fontScale="90000"/>
          </a:bodyPr>
          <a:lstStyle/>
          <a:p>
            <a:r>
              <a:rPr lang="en-US" dirty="0" smtClean="0"/>
              <a:t/>
            </a:r>
            <a:br>
              <a:rPr lang="en-US" dirty="0" smtClean="0"/>
            </a:br>
            <a:r>
              <a:rPr lang="en-US" b="1" dirty="0" smtClean="0"/>
              <a:t>Throughput Versus Load</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305800" cy="5105400"/>
          </a:xfrm>
        </p:spPr>
        <p:txBody>
          <a:bodyPr>
            <a:noAutofit/>
          </a:bodyPr>
          <a:lstStyle/>
          <a:p>
            <a:pPr algn="just">
              <a:buFont typeface="Wingdings" pitchFamily="2" charset="2"/>
              <a:buChar char="Ø"/>
            </a:pPr>
            <a:r>
              <a:rPr lang="en-US" sz="3000" dirty="0" smtClean="0"/>
              <a:t>We can define throughput in a network as the number of packets passing through the network in a unit of time. </a:t>
            </a:r>
          </a:p>
          <a:p>
            <a:pPr algn="just">
              <a:buFont typeface="Wingdings" pitchFamily="2" charset="2"/>
              <a:buChar char="Ø"/>
            </a:pPr>
            <a:r>
              <a:rPr lang="en-US" sz="3000" dirty="0" smtClean="0"/>
              <a:t>Notice that when the load is below the capacity of the network, the throughput increases proportionally with the load. </a:t>
            </a:r>
          </a:p>
          <a:p>
            <a:pPr algn="just">
              <a:buFont typeface="Wingdings" pitchFamily="2" charset="2"/>
              <a:buChar char="Ø"/>
            </a:pPr>
            <a:r>
              <a:rPr lang="en-US" sz="3000" dirty="0" smtClean="0"/>
              <a:t>We expect the throughput to remain constant after the load reaches the capacity, but instead the throughput declines sharply. </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457200"/>
            <a:ext cx="7086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077200" cy="1020762"/>
          </a:xfrm>
        </p:spPr>
        <p:txBody>
          <a:bodyPr>
            <a:normAutofit fontScale="90000"/>
          </a:bodyPr>
          <a:lstStyle/>
          <a:p>
            <a:r>
              <a:rPr lang="en-US" dirty="0" smtClean="0"/>
              <a:t/>
            </a:r>
            <a:br>
              <a:rPr lang="en-US" dirty="0" smtClean="0"/>
            </a:br>
            <a:r>
              <a:rPr lang="en-US" b="1" dirty="0" smtClean="0"/>
              <a:t>Throughput Versus Load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smtClean="0"/>
              <a:t>The reason is the discarding of packets by the routers.</a:t>
            </a:r>
          </a:p>
          <a:p>
            <a:pPr algn="just">
              <a:buFont typeface="Wingdings" pitchFamily="2" charset="2"/>
              <a:buChar char="Ø"/>
            </a:pPr>
            <a:r>
              <a:rPr lang="en-US" dirty="0" smtClean="0"/>
              <a:t>When the load exceeds the capacity, the queues become full and the routers have to discard some packets. </a:t>
            </a:r>
          </a:p>
          <a:p>
            <a:pPr algn="just">
              <a:buFont typeface="Wingdings" pitchFamily="2" charset="2"/>
              <a:buChar char="Ø"/>
            </a:pPr>
            <a:r>
              <a:rPr lang="en-US" dirty="0" smtClean="0"/>
              <a:t>Discarding packet does not reduce the number of packets in the network because the sources retransmit the packets, using time-out mechanisms, when the packets do not reach the destinations.</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457200"/>
            <a:ext cx="8534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IN" b="1" dirty="0" smtClean="0"/>
              <a:t/>
            </a:r>
            <a:br>
              <a:rPr lang="en-IN" b="1" dirty="0" smtClean="0"/>
            </a:br>
            <a:r>
              <a:rPr lang="en-IN" b="1" dirty="0" smtClean="0"/>
              <a:t>Congestion Control Techniques </a:t>
            </a:r>
            <a:br>
              <a:rPr lang="en-IN" b="1" dirty="0" smtClean="0"/>
            </a:br>
            <a:endParaRPr lang="en-US" dirty="0"/>
          </a:p>
        </p:txBody>
      </p:sp>
      <p:sp>
        <p:nvSpPr>
          <p:cNvPr id="4" name="Content Placeholder 3"/>
          <p:cNvSpPr>
            <a:spLocks noGrp="1"/>
          </p:cNvSpPr>
          <p:nvPr>
            <p:ph idx="1"/>
          </p:nvPr>
        </p:nvSpPr>
        <p:spPr>
          <a:xfrm>
            <a:off x="457200" y="1295400"/>
            <a:ext cx="8229600" cy="4830763"/>
          </a:xfrm>
        </p:spPr>
        <p:txBody>
          <a:bodyPr>
            <a:normAutofit fontScale="85000" lnSpcReduction="20000"/>
          </a:bodyPr>
          <a:lstStyle/>
          <a:p>
            <a:pPr algn="just">
              <a:buFont typeface="Wingdings" pitchFamily="2" charset="2"/>
              <a:buChar char="Ø"/>
            </a:pPr>
            <a:r>
              <a:rPr lang="en-US" dirty="0" smtClean="0"/>
              <a:t>Congestion control refers to techniques and mechanisms that can either prevent congestion, before it happens, or remove congestion, after it has happened.</a:t>
            </a:r>
          </a:p>
          <a:p>
            <a:pPr algn="just">
              <a:buFont typeface="Wingdings" pitchFamily="2" charset="2"/>
              <a:buChar char="Ø"/>
            </a:pPr>
            <a:r>
              <a:rPr lang="en-US" dirty="0" smtClean="0"/>
              <a:t> In general, we can divide congestion control mechanisms into two broad categories: </a:t>
            </a:r>
            <a:endParaRPr lang="en-US" dirty="0" smtClean="0"/>
          </a:p>
          <a:p>
            <a:pPr algn="just">
              <a:buNone/>
            </a:pPr>
            <a:r>
              <a:rPr lang="en-US" dirty="0" smtClean="0"/>
              <a:t>1.Open-loop </a:t>
            </a:r>
            <a:r>
              <a:rPr lang="en-US" dirty="0" smtClean="0"/>
              <a:t>congestion control (prevention)</a:t>
            </a:r>
          </a:p>
          <a:p>
            <a:pPr algn="just">
              <a:buNone/>
            </a:pPr>
            <a:r>
              <a:rPr lang="en-US" dirty="0" smtClean="0"/>
              <a:t>2.Closed-loop </a:t>
            </a:r>
            <a:r>
              <a:rPr lang="en-US" dirty="0" smtClean="0"/>
              <a:t>congestion control (removal)</a:t>
            </a:r>
          </a:p>
          <a:p>
            <a:pPr algn="just">
              <a:buNone/>
            </a:pPr>
            <a:r>
              <a:rPr lang="en-US" dirty="0" smtClean="0"/>
              <a:t> 	</a:t>
            </a:r>
            <a:r>
              <a:rPr lang="en-US" b="1" dirty="0" smtClean="0"/>
              <a:t>Open loop</a:t>
            </a:r>
            <a:r>
              <a:rPr lang="en-US" dirty="0" smtClean="0"/>
              <a:t>: Protocols to prevent or avoid congestion, ensuring that the system  never enters a Congested  State. </a:t>
            </a:r>
          </a:p>
          <a:p>
            <a:pPr algn="just">
              <a:buNone/>
            </a:pPr>
            <a:r>
              <a:rPr lang="en-US" dirty="0" smtClean="0"/>
              <a:t>  	</a:t>
            </a:r>
            <a:r>
              <a:rPr lang="en-US" b="1" dirty="0" smtClean="0"/>
              <a:t>Close loop</a:t>
            </a:r>
            <a:r>
              <a:rPr lang="en-US" dirty="0" smtClean="0"/>
              <a:t>: Protocols that allow system to enter congested state, detect it, and remove it. </a:t>
            </a:r>
          </a:p>
          <a:p>
            <a:pPr algn="just">
              <a:buNone/>
            </a:pPr>
            <a:endParaRPr lang="en-US" dirty="0" smtClean="0"/>
          </a:p>
          <a:p>
            <a:pPr algn="just"/>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609600"/>
            <a:ext cx="7772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404" name="Text Box 4"/>
          <p:cNvSpPr txBox="1">
            <a:spLocks noChangeArrowheads="1"/>
          </p:cNvSpPr>
          <p:nvPr/>
        </p:nvSpPr>
        <p:spPr bwMode="auto">
          <a:xfrm>
            <a:off x="304800" y="533400"/>
            <a:ext cx="8305800" cy="646331"/>
          </a:xfrm>
          <a:prstGeom prst="rect">
            <a:avLst/>
          </a:prstGeom>
          <a:noFill/>
          <a:ln w="9525">
            <a:noFill/>
            <a:miter lim="800000"/>
            <a:headEnd/>
            <a:tailEnd/>
          </a:ln>
          <a:effectLst/>
        </p:spPr>
        <p:txBody>
          <a:bodyPr wrap="square">
            <a:spAutoFit/>
          </a:bodyPr>
          <a:lstStyle/>
          <a:p>
            <a:pPr algn="ctr"/>
            <a:r>
              <a:rPr lang="en-US" sz="3600" b="1" dirty="0" smtClean="0">
                <a:latin typeface="+mj-lt"/>
              </a:rPr>
              <a:t>  </a:t>
            </a:r>
            <a:r>
              <a:rPr lang="en-US" sz="3600" b="1" dirty="0">
                <a:latin typeface="+mj-lt"/>
              </a:rPr>
              <a:t>Congestion control categories</a:t>
            </a:r>
          </a:p>
        </p:txBody>
      </p:sp>
      <p:pic>
        <p:nvPicPr>
          <p:cNvPr id="870406" name="Picture 6"/>
          <p:cNvPicPr>
            <a:picLocks noChangeAspect="1" noChangeArrowheads="1"/>
          </p:cNvPicPr>
          <p:nvPr/>
        </p:nvPicPr>
        <p:blipFill>
          <a:blip r:embed="rId3" cstate="print"/>
          <a:srcRect/>
          <a:stretch>
            <a:fillRect/>
          </a:stretch>
        </p:blipFill>
        <p:spPr bwMode="auto">
          <a:xfrm>
            <a:off x="838200" y="1668890"/>
            <a:ext cx="7543800" cy="382935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305800" cy="5791200"/>
          </a:xfrm>
        </p:spPr>
        <p:txBody>
          <a:bodyPr>
            <a:noAutofit/>
          </a:bodyPr>
          <a:lstStyle/>
          <a:p>
            <a:pPr algn="just">
              <a:buFont typeface="Wingdings" pitchFamily="2" charset="2"/>
              <a:buChar char="Ø"/>
            </a:pPr>
            <a:r>
              <a:rPr lang="en-US" sz="2500" b="1" dirty="0" smtClean="0">
                <a:solidFill>
                  <a:srgbClr val="FF0000"/>
                </a:solidFill>
              </a:rPr>
              <a:t>Open Loop </a:t>
            </a:r>
            <a:r>
              <a:rPr lang="en-US" sz="2500" dirty="0" smtClean="0"/>
              <a:t>rules or policies include deciding upon when to accept  traffic, when to discard it, making scheduling decisions and so on .</a:t>
            </a:r>
          </a:p>
          <a:p>
            <a:pPr algn="just">
              <a:buFont typeface="Wingdings" pitchFamily="2" charset="2"/>
              <a:buChar char="Ø"/>
            </a:pPr>
            <a:r>
              <a:rPr lang="en-US" sz="2500" dirty="0" smtClean="0"/>
              <a:t> </a:t>
            </a:r>
            <a:r>
              <a:rPr lang="en-US" sz="2500" b="1" dirty="0" smtClean="0">
                <a:solidFill>
                  <a:srgbClr val="FF0000"/>
                </a:solidFill>
              </a:rPr>
              <a:t>Closed loop  </a:t>
            </a:r>
            <a:r>
              <a:rPr lang="en-US" sz="2500" dirty="0" smtClean="0"/>
              <a:t>is based on the concept of feedback. During operation, some system parameters are measured and feed back to portions of the subnet that can take action to reduce the congestion. This approach can be divided into 3 steps: </a:t>
            </a:r>
          </a:p>
          <a:p>
            <a:pPr marL="457200" indent="-457200" algn="just">
              <a:buFont typeface="+mj-lt"/>
              <a:buAutoNum type="arabicPeriod"/>
            </a:pPr>
            <a:r>
              <a:rPr lang="en-US" sz="2500" dirty="0" smtClean="0"/>
              <a:t> Monitor the system (network) to detect whether the network is congested or not and what’s the actual location and devices involved. </a:t>
            </a:r>
          </a:p>
          <a:p>
            <a:pPr marL="457200" indent="-457200" algn="just">
              <a:buFont typeface="+mj-lt"/>
              <a:buAutoNum type="arabicPeriod"/>
            </a:pPr>
            <a:r>
              <a:rPr lang="en-US" sz="2500" dirty="0" smtClean="0"/>
              <a:t> To pass this information to the places where actions can be taken </a:t>
            </a:r>
          </a:p>
          <a:p>
            <a:pPr marL="457200" indent="-457200" algn="just">
              <a:buFont typeface="+mj-lt"/>
              <a:buAutoNum type="arabicPeriod"/>
            </a:pPr>
            <a:r>
              <a:rPr lang="en-US" sz="2500" dirty="0" smtClean="0"/>
              <a:t>  Adjust the system operation to correct the problem. </a:t>
            </a:r>
          </a:p>
          <a:p>
            <a:pPr algn="just">
              <a:buFont typeface="Wingdings" pitchFamily="2" charset="2"/>
              <a:buChar char="Ø"/>
            </a:pPr>
            <a:endParaRPr lang="en-US" sz="25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3276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5800" y="304800"/>
            <a:ext cx="8001000" cy="3477875"/>
          </a:xfrm>
          <a:prstGeom prst="rect">
            <a:avLst/>
          </a:prstGeom>
        </p:spPr>
        <p:txBody>
          <a:bodyPr wrap="square">
            <a:spAutoFit/>
          </a:bodyPr>
          <a:lstStyle/>
          <a:p>
            <a:pPr algn="just"/>
            <a:r>
              <a:rPr lang="en-US" sz="2000" b="1" dirty="0" smtClean="0">
                <a:solidFill>
                  <a:srgbClr val="FFFF00"/>
                </a:solidFill>
              </a:rPr>
              <a:t>Open Loop Approach</a:t>
            </a:r>
            <a:endParaRPr lang="en-IN" sz="2000" b="1" dirty="0" smtClean="0">
              <a:solidFill>
                <a:srgbClr val="FFFF00"/>
              </a:solidFill>
            </a:endParaRPr>
          </a:p>
          <a:p>
            <a:pPr algn="just"/>
            <a:r>
              <a:rPr lang="en-IN" sz="2000" b="1" dirty="0" smtClean="0">
                <a:solidFill>
                  <a:srgbClr val="00B050"/>
                </a:solidFill>
              </a:rPr>
              <a:t>1. Leaky Bucket Algorithm  </a:t>
            </a:r>
            <a:r>
              <a:rPr lang="en-IN" sz="2000" b="1" dirty="0" smtClean="0"/>
              <a:t>Consider a Bucket with a small hole at the bottom, whatever may be the rate of water pouring into the bucket, the rate at which water comes out from that small hole is constant. This scenario is depicted in fig. Once the bucket is full, any additional water entering it spills over the sides and is lost .</a:t>
            </a:r>
          </a:p>
          <a:p>
            <a:pPr algn="just"/>
            <a:r>
              <a:rPr lang="en-IN" sz="2000" b="1" dirty="0" smtClean="0"/>
              <a:t>The same idea of leaky bucket can be applied to packets, as shown in Fig.</a:t>
            </a:r>
            <a:endParaRPr lang="en-IN" sz="2000" b="1" i="1" dirty="0" smtClean="0"/>
          </a:p>
          <a:p>
            <a:pPr algn="just"/>
            <a:r>
              <a:rPr lang="en-IN" sz="2000" b="1" dirty="0" smtClean="0"/>
              <a:t>When the host has to send a packet, the packet is thrown into the bucket. </a:t>
            </a:r>
          </a:p>
          <a:p>
            <a:pPr algn="just"/>
            <a:r>
              <a:rPr lang="en-IN" sz="2000" b="1" dirty="0" smtClean="0"/>
              <a:t>The bucket leaks at a constant rate, meaning the network interface transmits packets at a constant rate. </a:t>
            </a:r>
          </a:p>
          <a:p>
            <a:pPr algn="just"/>
            <a:endParaRPr lang="en-IN" sz="2000" b="1" dirty="0" smtClean="0"/>
          </a:p>
        </p:txBody>
      </p:sp>
      <p:pic>
        <p:nvPicPr>
          <p:cNvPr id="1026" name="Picture 2"/>
          <p:cNvPicPr>
            <a:picLocks noChangeAspect="1" noChangeArrowheads="1"/>
          </p:cNvPicPr>
          <p:nvPr/>
        </p:nvPicPr>
        <p:blipFill>
          <a:blip r:embed="rId2" cstate="print"/>
          <a:srcRect/>
          <a:stretch>
            <a:fillRect/>
          </a:stretch>
        </p:blipFill>
        <p:spPr bwMode="auto">
          <a:xfrm>
            <a:off x="609600" y="3733800"/>
            <a:ext cx="4038600" cy="2762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638800" y="3657600"/>
            <a:ext cx="2266950" cy="258127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7162800" cy="584775"/>
          </a:xfrm>
          <a:prstGeom prst="rect">
            <a:avLst/>
          </a:prstGeom>
          <a:noFill/>
          <a:ln w="9525">
            <a:noFill/>
            <a:miter lim="800000"/>
            <a:headEnd/>
            <a:tailEnd/>
          </a:ln>
          <a:effectLst/>
        </p:spPr>
        <p:txBody>
          <a:bodyPr wrap="square">
            <a:spAutoFit/>
          </a:bodyPr>
          <a:lstStyle/>
          <a:p>
            <a:r>
              <a:rPr lang="en-US" sz="3200" b="1" dirty="0" smtClean="0">
                <a:solidFill>
                  <a:schemeClr val="folHlink"/>
                </a:solidFill>
                <a:latin typeface="+mj-lt"/>
              </a:rPr>
              <a:t>Figure   </a:t>
            </a:r>
            <a:r>
              <a:rPr lang="en-US" sz="2800" b="1" dirty="0">
                <a:latin typeface="+mj-lt"/>
              </a:rPr>
              <a:t>Traffic descriptors</a:t>
            </a:r>
          </a:p>
        </p:txBody>
      </p:sp>
      <p:pic>
        <p:nvPicPr>
          <p:cNvPr id="866310" name="Picture 6"/>
          <p:cNvPicPr>
            <a:picLocks noChangeAspect="1" noChangeArrowheads="1"/>
          </p:cNvPicPr>
          <p:nvPr/>
        </p:nvPicPr>
        <p:blipFill>
          <a:blip r:embed="rId3" cstate="print"/>
          <a:srcRect/>
          <a:stretch>
            <a:fillRect/>
          </a:stretch>
        </p:blipFill>
        <p:spPr bwMode="auto">
          <a:xfrm>
            <a:off x="1093788" y="2530475"/>
            <a:ext cx="6526212" cy="280352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077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75" name="Rectangle 2"/>
          <p:cNvSpPr>
            <a:spLocks noGrp="1" noChangeArrowheads="1"/>
          </p:cNvSpPr>
          <p:nvPr>
            <p:ph type="title"/>
          </p:nvPr>
        </p:nvSpPr>
        <p:spPr>
          <a:xfrm>
            <a:off x="457200" y="274638"/>
            <a:ext cx="8077200" cy="1020762"/>
          </a:xfrm>
        </p:spPr>
        <p:txBody>
          <a:bodyPr>
            <a:normAutofit/>
          </a:bodyPr>
          <a:lstStyle/>
          <a:p>
            <a:pPr algn="ctr"/>
            <a:r>
              <a:rPr lang="en-US" sz="3600" b="1" dirty="0" smtClean="0">
                <a:solidFill>
                  <a:schemeClr val="tx1"/>
                </a:solidFill>
                <a:cs typeface="Times New Roman" pitchFamily="18" charset="0"/>
              </a:rPr>
              <a:t>Leaky Bucket Algorithm</a:t>
            </a:r>
          </a:p>
        </p:txBody>
      </p:sp>
      <p:sp>
        <p:nvSpPr>
          <p:cNvPr id="3076" name="Rectangle 3"/>
          <p:cNvSpPr>
            <a:spLocks noGrp="1" noChangeArrowheads="1"/>
          </p:cNvSpPr>
          <p:nvPr>
            <p:ph idx="1"/>
          </p:nvPr>
        </p:nvSpPr>
        <p:spPr>
          <a:xfrm>
            <a:off x="533400" y="1447800"/>
            <a:ext cx="8077200" cy="4800600"/>
          </a:xfrm>
        </p:spPr>
        <p:txBody>
          <a:bodyPr>
            <a:noAutofit/>
          </a:bodyPr>
          <a:lstStyle/>
          <a:p>
            <a:pPr algn="just">
              <a:buFont typeface="Wingdings" pitchFamily="2" charset="2"/>
              <a:buChar char="Ø"/>
            </a:pPr>
            <a:r>
              <a:rPr lang="en-US" sz="2800" dirty="0" smtClean="0">
                <a:latin typeface="+mj-lt"/>
                <a:cs typeface="Times New Roman" pitchFamily="18" charset="0"/>
              </a:rPr>
              <a:t>The </a:t>
            </a:r>
            <a:r>
              <a:rPr lang="en-US" sz="2800" b="1" dirty="0" smtClean="0">
                <a:latin typeface="+mj-lt"/>
                <a:cs typeface="Times New Roman" pitchFamily="18" charset="0"/>
              </a:rPr>
              <a:t>Leaky Bucket Algorithm</a:t>
            </a:r>
            <a:r>
              <a:rPr lang="en-US" sz="2800" dirty="0" smtClean="0">
                <a:latin typeface="+mj-lt"/>
                <a:cs typeface="Times New Roman" pitchFamily="18" charset="0"/>
              </a:rPr>
              <a:t> used to control rate in a network. </a:t>
            </a:r>
          </a:p>
          <a:p>
            <a:pPr algn="just">
              <a:buFont typeface="Wingdings" pitchFamily="2" charset="2"/>
              <a:buChar char="Ø"/>
            </a:pPr>
            <a:r>
              <a:rPr lang="en-US" sz="2800" dirty="0" smtClean="0">
                <a:latin typeface="+mj-lt"/>
                <a:cs typeface="Times New Roman" pitchFamily="18" charset="0"/>
              </a:rPr>
              <a:t>It is implemented as a single-server queue with constant service time.</a:t>
            </a:r>
            <a:endParaRPr lang="en-US" sz="2800" dirty="0">
              <a:latin typeface="+mj-lt"/>
              <a:cs typeface="Times New Roman" pitchFamily="18" charset="0"/>
            </a:endParaRPr>
          </a:p>
          <a:p>
            <a:pPr algn="just">
              <a:buFont typeface="Wingdings" pitchFamily="2" charset="2"/>
              <a:buChar char="Ø"/>
            </a:pPr>
            <a:r>
              <a:rPr lang="en-US" sz="2800" dirty="0" smtClean="0">
                <a:latin typeface="+mj-lt"/>
                <a:cs typeface="Times New Roman" pitchFamily="18" charset="0"/>
              </a:rPr>
              <a:t> If the bucket (buffer) overflows then packets are discarded.</a:t>
            </a:r>
            <a:endParaRPr lang="en-US" sz="2800" dirty="0">
              <a:latin typeface="+mj-lt"/>
              <a:cs typeface="Times New Roman" pitchFamily="18" charset="0"/>
            </a:endParaRPr>
          </a:p>
          <a:p>
            <a:pPr algn="just">
              <a:buFont typeface="Wingdings" pitchFamily="2" charset="2"/>
              <a:buChar char="Ø"/>
            </a:pPr>
            <a:r>
              <a:rPr lang="en-US" sz="2800" dirty="0" smtClean="0">
                <a:latin typeface="+mj-lt"/>
                <a:cs typeface="Times New Roman" pitchFamily="18" charset="0"/>
              </a:rPr>
              <a:t>In this algorithm the input rate can vary but the output rate remains constant.</a:t>
            </a:r>
            <a:endParaRPr lang="en-US" sz="2800" dirty="0">
              <a:latin typeface="+mj-lt"/>
              <a:cs typeface="Times New Roman" pitchFamily="18" charset="0"/>
            </a:endParaRPr>
          </a:p>
          <a:p>
            <a:pPr algn="just">
              <a:buFont typeface="Wingdings" pitchFamily="2" charset="2"/>
              <a:buChar char="Ø"/>
            </a:pPr>
            <a:r>
              <a:rPr lang="en-US" sz="2800" dirty="0" smtClean="0">
                <a:latin typeface="+mj-lt"/>
                <a:cs typeface="Times New Roman" pitchFamily="18" charset="0"/>
              </a:rPr>
              <a:t>This algorithm saves busty traffic into fixed rate traffic by averaging the data rate.</a:t>
            </a:r>
          </a:p>
        </p:txBody>
      </p:sp>
      <p:sp>
        <p:nvSpPr>
          <p:cNvPr id="6" name="Slide Number Placeholder 5"/>
          <p:cNvSpPr>
            <a:spLocks noGrp="1"/>
          </p:cNvSpPr>
          <p:nvPr>
            <p:ph type="sldNum" sz="quarter" idx="12"/>
          </p:nvPr>
        </p:nvSpPr>
        <p:spPr/>
        <p:txBody>
          <a:bodyPr>
            <a:normAutofit/>
          </a:bodyPr>
          <a:lstStyle/>
          <a:p>
            <a:pPr>
              <a:defRPr/>
            </a:pPr>
            <a:fld id="{86D450D0-C82C-4062-8881-EA5DEAAF961C}" type="slidenum">
              <a:rPr lang="en-US"/>
              <a:pPr>
                <a:defRPr/>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81000"/>
            <a:ext cx="8229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p:cNvSpPr>
            <a:spLocks noGrp="1"/>
          </p:cNvSpPr>
          <p:nvPr>
            <p:ph type="title"/>
          </p:nvPr>
        </p:nvSpPr>
        <p:spPr/>
        <p:txBody>
          <a:bodyPr/>
          <a:lstStyle/>
          <a:p>
            <a:r>
              <a:rPr lang="en-US" dirty="0" smtClean="0">
                <a:cs typeface="Times New Roman" pitchFamily="18" charset="0"/>
              </a:rPr>
              <a:t>Leaky Bucket</a:t>
            </a:r>
            <a:endParaRPr lang="he-IL" dirty="0" smtClean="0"/>
          </a:p>
        </p:txBody>
      </p:sp>
      <p:pic>
        <p:nvPicPr>
          <p:cNvPr id="8196" name="Picture 4" descr="5-32"/>
          <p:cNvPicPr>
            <a:picLocks noChangeAspect="1" noChangeArrowheads="1"/>
          </p:cNvPicPr>
          <p:nvPr/>
        </p:nvPicPr>
        <p:blipFill>
          <a:blip r:embed="rId3" cstate="print"/>
          <a:srcRect/>
          <a:stretch>
            <a:fillRect/>
          </a:stretch>
        </p:blipFill>
        <p:spPr bwMode="auto">
          <a:xfrm>
            <a:off x="1042988" y="1484313"/>
            <a:ext cx="6985000" cy="4532312"/>
          </a:xfrm>
          <a:prstGeom prst="rect">
            <a:avLst/>
          </a:prstGeom>
          <a:noFill/>
          <a:ln w="9525">
            <a:noFill/>
            <a:miter lim="800000"/>
            <a:headEnd/>
            <a:tailEnd/>
          </a:ln>
        </p:spPr>
      </p:pic>
      <p:sp>
        <p:nvSpPr>
          <p:cNvPr id="8197" name="Rectangle 3"/>
          <p:cNvSpPr txBox="1">
            <a:spLocks noChangeArrowheads="1"/>
          </p:cNvSpPr>
          <p:nvPr/>
        </p:nvSpPr>
        <p:spPr bwMode="auto">
          <a:xfrm>
            <a:off x="468313" y="5949950"/>
            <a:ext cx="8207375" cy="633413"/>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None/>
            </a:pPr>
            <a:r>
              <a:rPr lang="en-US" sz="2400">
                <a:solidFill>
                  <a:schemeClr val="accent2"/>
                </a:solidFill>
                <a:latin typeface="Calibri" pitchFamily="34" charset="0"/>
              </a:rPr>
              <a:t>(a)</a:t>
            </a:r>
            <a:r>
              <a:rPr lang="en-US" sz="2400">
                <a:latin typeface="Calibri" pitchFamily="34" charset="0"/>
              </a:rPr>
              <a:t> A leaky bucket with water.  </a:t>
            </a:r>
            <a:r>
              <a:rPr lang="en-US" sz="2400">
                <a:solidFill>
                  <a:schemeClr val="accent2"/>
                </a:solidFill>
                <a:latin typeface="Calibri" pitchFamily="34" charset="0"/>
              </a:rPr>
              <a:t>(b)</a:t>
            </a:r>
            <a:r>
              <a:rPr lang="en-US" sz="2400">
                <a:latin typeface="Calibri" pitchFamily="34" charset="0"/>
              </a:rPr>
              <a:t> a leaky bucket with packets.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6096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740" name="Text Box 4"/>
          <p:cNvSpPr txBox="1">
            <a:spLocks noChangeArrowheads="1"/>
          </p:cNvSpPr>
          <p:nvPr/>
        </p:nvSpPr>
        <p:spPr bwMode="auto">
          <a:xfrm>
            <a:off x="304800" y="762000"/>
            <a:ext cx="8610600" cy="584775"/>
          </a:xfrm>
          <a:prstGeom prst="rect">
            <a:avLst/>
          </a:prstGeom>
          <a:noFill/>
          <a:ln w="9525">
            <a:noFill/>
            <a:miter lim="800000"/>
            <a:headEnd/>
            <a:tailEnd/>
          </a:ln>
          <a:effectLst/>
        </p:spPr>
        <p:txBody>
          <a:bodyPr wrap="square">
            <a:spAutoFit/>
          </a:bodyPr>
          <a:lstStyle/>
          <a:p>
            <a:pPr algn="ctr"/>
            <a:r>
              <a:rPr lang="en-US" sz="3200" b="1" dirty="0">
                <a:latin typeface="+mj-lt"/>
              </a:rPr>
              <a:t>Figure </a:t>
            </a:r>
            <a:r>
              <a:rPr lang="en-US" sz="3200" b="1" dirty="0" smtClean="0">
                <a:latin typeface="+mj-lt"/>
              </a:rPr>
              <a:t>: </a:t>
            </a:r>
            <a:r>
              <a:rPr lang="en-US" sz="3200" b="1" dirty="0">
                <a:latin typeface="+mj-lt"/>
              </a:rPr>
              <a:t>Leaky bucket</a:t>
            </a:r>
          </a:p>
        </p:txBody>
      </p:sp>
      <p:pic>
        <p:nvPicPr>
          <p:cNvPr id="884742" name="Picture 6"/>
          <p:cNvPicPr>
            <a:picLocks noChangeAspect="1" noChangeArrowheads="1"/>
          </p:cNvPicPr>
          <p:nvPr/>
        </p:nvPicPr>
        <p:blipFill>
          <a:blip r:embed="rId3" cstate="print"/>
          <a:srcRect/>
          <a:stretch>
            <a:fillRect/>
          </a:stretch>
        </p:blipFill>
        <p:spPr bwMode="auto">
          <a:xfrm>
            <a:off x="1455738" y="1944688"/>
            <a:ext cx="5630862" cy="3846512"/>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381000"/>
            <a:ext cx="8153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304800"/>
            <a:ext cx="8077200" cy="914400"/>
          </a:xfrm>
        </p:spPr>
        <p:txBody>
          <a:bodyPr>
            <a:normAutofit/>
          </a:bodyPr>
          <a:lstStyle/>
          <a:p>
            <a:r>
              <a:rPr lang="en-US" sz="4000" b="1" dirty="0" smtClean="0"/>
              <a:t>Leaky bucket implementation</a:t>
            </a:r>
            <a:endParaRPr lang="en-US" sz="4000" b="1"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447800"/>
            <a:ext cx="8229600" cy="2866857"/>
          </a:xfrm>
          <a:prstGeom prst="rect">
            <a:avLst/>
          </a:prstGeom>
          <a:noFill/>
          <a:ln w="9525">
            <a:noFill/>
            <a:miter lim="800000"/>
            <a:headEnd/>
            <a:tailEnd/>
          </a:ln>
          <a:effectLst/>
        </p:spPr>
      </p:pic>
      <p:sp>
        <p:nvSpPr>
          <p:cNvPr id="5" name="Rectangle 4"/>
          <p:cNvSpPr/>
          <p:nvPr/>
        </p:nvSpPr>
        <p:spPr>
          <a:xfrm>
            <a:off x="685800" y="4724400"/>
            <a:ext cx="8001000" cy="1384995"/>
          </a:xfrm>
          <a:prstGeom prst="rect">
            <a:avLst/>
          </a:prstGeom>
        </p:spPr>
        <p:txBody>
          <a:bodyPr wrap="square">
            <a:spAutoFit/>
          </a:bodyPr>
          <a:lstStyle/>
          <a:p>
            <a:pPr algn="just"/>
            <a:r>
              <a:rPr lang="en-US" sz="2800" dirty="0" smtClean="0"/>
              <a:t>A leaky bucket algorithm shapes </a:t>
            </a:r>
            <a:r>
              <a:rPr lang="en-US" sz="2800" dirty="0" err="1" smtClean="0"/>
              <a:t>bursty</a:t>
            </a:r>
            <a:r>
              <a:rPr lang="en-US" sz="2800" dirty="0" smtClean="0"/>
              <a:t> traffic into fixed-rate traffic by averaging the data rate. It may drop the packets if the bucket is full.</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52600" y="762000"/>
            <a:ext cx="586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3" name="Rectangle 2"/>
          <p:cNvSpPr>
            <a:spLocks noGrp="1" noChangeArrowheads="1"/>
          </p:cNvSpPr>
          <p:nvPr>
            <p:ph idx="1"/>
          </p:nvPr>
        </p:nvSpPr>
        <p:spPr>
          <a:xfrm>
            <a:off x="685800" y="342900"/>
            <a:ext cx="8229600" cy="5753100"/>
          </a:xfrm>
        </p:spPr>
        <p:txBody>
          <a:bodyPr>
            <a:noAutofit/>
          </a:bodyPr>
          <a:lstStyle/>
          <a:p>
            <a:pPr algn="ctr">
              <a:lnSpc>
                <a:spcPct val="90000"/>
              </a:lnSpc>
              <a:buFontTx/>
              <a:buNone/>
            </a:pPr>
            <a:endParaRPr lang="en-US" sz="2800" b="1" dirty="0" smtClean="0">
              <a:latin typeface="+mj-lt"/>
              <a:cs typeface="Times New Roman" pitchFamily="18" charset="0"/>
            </a:endParaRPr>
          </a:p>
          <a:p>
            <a:pPr algn="ctr">
              <a:lnSpc>
                <a:spcPct val="90000"/>
              </a:lnSpc>
              <a:buFontTx/>
              <a:buNone/>
            </a:pPr>
            <a:r>
              <a:rPr lang="en-US" sz="4000" b="1" dirty="0" smtClean="0">
                <a:latin typeface="+mj-lt"/>
                <a:cs typeface="Times New Roman" pitchFamily="18" charset="0"/>
              </a:rPr>
              <a:t>Leaky Bucket Algorithm</a:t>
            </a:r>
          </a:p>
          <a:p>
            <a:pPr>
              <a:lnSpc>
                <a:spcPct val="90000"/>
              </a:lnSpc>
              <a:buFontTx/>
              <a:buNone/>
            </a:pPr>
            <a:r>
              <a:rPr lang="en-US" b="1" dirty="0" smtClean="0">
                <a:latin typeface="+mj-lt"/>
                <a:cs typeface="Times New Roman" pitchFamily="18" charset="0"/>
              </a:rPr>
              <a:t>Algorithm</a:t>
            </a:r>
            <a:endParaRPr lang="en-US" sz="2800" dirty="0" smtClean="0">
              <a:latin typeface="+mj-lt"/>
              <a:cs typeface="Times New Roman" pitchFamily="18" charset="0"/>
            </a:endParaRPr>
          </a:p>
          <a:p>
            <a:pPr marL="0" indent="0">
              <a:lnSpc>
                <a:spcPct val="90000"/>
              </a:lnSpc>
              <a:buNone/>
            </a:pPr>
            <a:r>
              <a:rPr lang="en-US" sz="2800" dirty="0" smtClean="0">
                <a:latin typeface="+mj-lt"/>
                <a:cs typeface="Times New Roman" pitchFamily="18" charset="0"/>
              </a:rPr>
              <a:t>Step - 1 : Initialize the counter to </a:t>
            </a:r>
            <a:r>
              <a:rPr lang="en-US" sz="2800" b="1" dirty="0" smtClean="0">
                <a:latin typeface="+mj-lt"/>
                <a:cs typeface="Times New Roman" pitchFamily="18" charset="0"/>
              </a:rPr>
              <a:t>‘n’</a:t>
            </a:r>
            <a:r>
              <a:rPr lang="en-US" sz="2800" dirty="0" smtClean="0">
                <a:latin typeface="+mj-lt"/>
                <a:cs typeface="Times New Roman" pitchFamily="18" charset="0"/>
              </a:rPr>
              <a:t> at every tick of clock</a:t>
            </a:r>
            <a:r>
              <a:rPr lang="en-US" sz="2800" dirty="0" smtClean="0">
                <a:latin typeface="+mj-lt"/>
                <a:cs typeface="Times New Roman" pitchFamily="18" charset="0"/>
              </a:rPr>
              <a:t>.</a:t>
            </a:r>
            <a:endParaRPr lang="en-US" sz="2800" dirty="0">
              <a:latin typeface="+mj-lt"/>
              <a:cs typeface="Times New Roman" pitchFamily="18" charset="0"/>
            </a:endParaRPr>
          </a:p>
          <a:p>
            <a:pPr marL="0" indent="0">
              <a:lnSpc>
                <a:spcPct val="90000"/>
              </a:lnSpc>
              <a:buNone/>
            </a:pPr>
            <a:r>
              <a:rPr lang="en-US" sz="2800" dirty="0">
                <a:latin typeface="+mj-lt"/>
                <a:cs typeface="Times New Roman" pitchFamily="18" charset="0"/>
              </a:rPr>
              <a:t>Step </a:t>
            </a:r>
            <a:r>
              <a:rPr lang="en-US" sz="2800" dirty="0" smtClean="0">
                <a:latin typeface="+mj-lt"/>
                <a:cs typeface="Times New Roman" pitchFamily="18" charset="0"/>
              </a:rPr>
              <a:t>- 2 : If </a:t>
            </a:r>
            <a:r>
              <a:rPr lang="en-US" sz="2800" b="1" dirty="0" smtClean="0">
                <a:latin typeface="+mj-lt"/>
                <a:cs typeface="Times New Roman" pitchFamily="18" charset="0"/>
              </a:rPr>
              <a:t>n</a:t>
            </a:r>
            <a:r>
              <a:rPr lang="en-US" sz="2800" dirty="0" smtClean="0">
                <a:latin typeface="+mj-lt"/>
                <a:cs typeface="Times New Roman" pitchFamily="18" charset="0"/>
              </a:rPr>
              <a:t> is greater than the size of packet in the front of queue send the packet into the network and decrement the counter by size of packet. Repeat the step until </a:t>
            </a:r>
            <a:r>
              <a:rPr lang="en-US" sz="2800" b="1" dirty="0" smtClean="0">
                <a:latin typeface="+mj-lt"/>
                <a:cs typeface="Times New Roman" pitchFamily="18" charset="0"/>
              </a:rPr>
              <a:t>n</a:t>
            </a:r>
            <a:r>
              <a:rPr lang="en-US" sz="2800" dirty="0" smtClean="0">
                <a:latin typeface="+mj-lt"/>
                <a:cs typeface="Times New Roman" pitchFamily="18" charset="0"/>
              </a:rPr>
              <a:t> is less than the size of packet</a:t>
            </a:r>
            <a:r>
              <a:rPr lang="en-US" sz="2800" dirty="0" smtClean="0">
                <a:latin typeface="+mj-lt"/>
                <a:cs typeface="Times New Roman" pitchFamily="18" charset="0"/>
              </a:rPr>
              <a:t>.</a:t>
            </a:r>
            <a:endParaRPr lang="en-US" sz="2800" dirty="0">
              <a:latin typeface="+mj-lt"/>
              <a:cs typeface="Times New Roman" pitchFamily="18" charset="0"/>
            </a:endParaRPr>
          </a:p>
          <a:p>
            <a:pPr marL="0" indent="0">
              <a:lnSpc>
                <a:spcPct val="90000"/>
              </a:lnSpc>
              <a:buNone/>
            </a:pPr>
            <a:r>
              <a:rPr lang="en-US" sz="2800" dirty="0">
                <a:latin typeface="+mj-lt"/>
                <a:cs typeface="Times New Roman" pitchFamily="18" charset="0"/>
              </a:rPr>
              <a:t>Step </a:t>
            </a:r>
            <a:r>
              <a:rPr lang="en-US" sz="2800" dirty="0" smtClean="0">
                <a:latin typeface="+mj-lt"/>
                <a:cs typeface="Times New Roman" pitchFamily="18" charset="0"/>
              </a:rPr>
              <a:t>- 3 : Reset the counter and go to Step - 1.</a:t>
            </a:r>
          </a:p>
        </p:txBody>
      </p:sp>
      <p:sp>
        <p:nvSpPr>
          <p:cNvPr id="5" name="Slide Number Placeholder 5"/>
          <p:cNvSpPr>
            <a:spLocks noGrp="1"/>
          </p:cNvSpPr>
          <p:nvPr>
            <p:ph type="sldNum" sz="quarter" idx="12"/>
          </p:nvPr>
        </p:nvSpPr>
        <p:spPr/>
        <p:txBody>
          <a:bodyPr>
            <a:normAutofit/>
          </a:bodyPr>
          <a:lstStyle/>
          <a:p>
            <a:pPr>
              <a:defRPr/>
            </a:pPr>
            <a:fld id="{E5AE2986-BCB4-44C0-B01E-ED8952B27916}" type="slidenum">
              <a:rPr lang="en-US"/>
              <a:pPr>
                <a:defRPr/>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EF1763-AF9B-4BA5-B814-9FE8DB348156}" type="slidenum">
              <a:rPr lang="en-US" smtClean="0"/>
              <a:pPr>
                <a:defRPr/>
              </a:pPr>
              <a:t>35</a:t>
            </a:fld>
            <a:endParaRPr lang="en-US"/>
          </a:p>
        </p:txBody>
      </p:sp>
      <p:sp>
        <p:nvSpPr>
          <p:cNvPr id="6" name="TextBox 5"/>
          <p:cNvSpPr txBox="1"/>
          <p:nvPr/>
        </p:nvSpPr>
        <p:spPr>
          <a:xfrm>
            <a:off x="0" y="533400"/>
            <a:ext cx="9144000" cy="338554"/>
          </a:xfrm>
          <a:prstGeom prst="rect">
            <a:avLst/>
          </a:prstGeom>
          <a:noFill/>
        </p:spPr>
        <p:txBody>
          <a:bodyPr wrap="square" rtlCol="0">
            <a:spAutoFit/>
          </a:bodyPr>
          <a:lstStyle/>
          <a:p>
            <a:pPr algn="l"/>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p:txBody>
      </p:sp>
      <p:sp>
        <p:nvSpPr>
          <p:cNvPr id="8" name="TextBox 7"/>
          <p:cNvSpPr txBox="1"/>
          <p:nvPr/>
        </p:nvSpPr>
        <p:spPr>
          <a:xfrm>
            <a:off x="0" y="914400"/>
            <a:ext cx="9144000" cy="5262979"/>
          </a:xfrm>
          <a:prstGeom prst="rect">
            <a:avLst/>
          </a:prstGeom>
          <a:noFill/>
        </p:spPr>
        <p:txBody>
          <a:bodyPr wrap="square" rtlCol="0">
            <a:spAutoFit/>
          </a:bodyPr>
          <a:lstStyle/>
          <a:p>
            <a:pPr algn="just"/>
            <a:r>
              <a:rPr lang="en-US" sz="1400" dirty="0" smtClean="0">
                <a:latin typeface="Times New Roman" pitchFamily="18" charset="0"/>
                <a:cs typeface="Times New Roman" pitchFamily="18" charset="0"/>
              </a:rPr>
              <a:t>Let </a:t>
            </a:r>
            <a:r>
              <a:rPr lang="en-US" sz="1400" b="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 1000</a:t>
            </a:r>
          </a:p>
          <a:p>
            <a:pPr algn="just"/>
            <a:r>
              <a:rPr lang="en-US" sz="1400" dirty="0" smtClean="0">
                <a:latin typeface="Times New Roman" pitchFamily="18" charset="0"/>
                <a:cs typeface="Times New Roman" pitchFamily="18" charset="0"/>
              </a:rPr>
              <a:t>Packet  =   .</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Since n &gt; front of Queue i.e. n&gt;200</a:t>
            </a:r>
          </a:p>
          <a:p>
            <a:pPr algn="just"/>
            <a:r>
              <a:rPr lang="en-US" sz="1400" dirty="0" smtClean="0">
                <a:latin typeface="Times New Roman" pitchFamily="18" charset="0"/>
                <a:cs typeface="Times New Roman" pitchFamily="18" charset="0"/>
              </a:rPr>
              <a:t>Therefore, n= 1000-200 = 800</a:t>
            </a:r>
          </a:p>
          <a:p>
            <a:pPr algn="just"/>
            <a:r>
              <a:rPr lang="en-US" sz="1400" dirty="0" smtClean="0">
                <a:latin typeface="Times New Roman" pitchFamily="18" charset="0"/>
                <a:cs typeface="Times New Roman" pitchFamily="18" charset="0"/>
              </a:rPr>
              <a:t>Packet size of 200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Now Again n &gt; front of queue i.e. n &gt; 400</a:t>
            </a:r>
          </a:p>
          <a:p>
            <a:pPr algn="just"/>
            <a:r>
              <a:rPr lang="en-US" sz="1400" dirty="0" smtClean="0">
                <a:latin typeface="Times New Roman" pitchFamily="18" charset="0"/>
                <a:cs typeface="Times New Roman" pitchFamily="18" charset="0"/>
              </a:rPr>
              <a:t>Therefore, n= 800-400 = 400</a:t>
            </a:r>
          </a:p>
          <a:p>
            <a:pPr algn="just"/>
            <a:r>
              <a:rPr lang="en-US" sz="1400" dirty="0" smtClean="0">
                <a:latin typeface="Times New Roman" pitchFamily="18" charset="0"/>
                <a:cs typeface="Times New Roman" pitchFamily="18" charset="0"/>
              </a:rPr>
              <a:t>Packet size of 400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Since n &lt; front of queue .</a:t>
            </a:r>
          </a:p>
          <a:p>
            <a:pPr algn="just"/>
            <a:r>
              <a:rPr lang="en-US" sz="1400" dirty="0" smtClean="0">
                <a:latin typeface="Times New Roman" pitchFamily="18" charset="0"/>
                <a:cs typeface="Times New Roman" pitchFamily="18" charset="0"/>
              </a:rPr>
              <a:t>There fore, the procedure is stop.</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And we initialize  </a:t>
            </a:r>
            <a:r>
              <a:rPr lang="en-US" sz="1400" b="1" dirty="0" smtClean="0">
                <a:latin typeface="Times New Roman" pitchFamily="18" charset="0"/>
                <a:cs typeface="Times New Roman" pitchFamily="18" charset="0"/>
              </a:rPr>
              <a:t> n  = 1000</a:t>
            </a:r>
            <a:r>
              <a:rPr lang="en-US" sz="1400" dirty="0" smtClean="0">
                <a:latin typeface="Times New Roman" pitchFamily="18" charset="0"/>
                <a:cs typeface="Times New Roman" pitchFamily="18" charset="0"/>
              </a:rPr>
              <a:t> on another tick of clock.</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This procedure is repeated until  all the packets is sent to the network.</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  </a:t>
            </a:r>
          </a:p>
        </p:txBody>
      </p:sp>
      <p:sp>
        <p:nvSpPr>
          <p:cNvPr id="9" name="Rectangle 8"/>
          <p:cNvSpPr/>
          <p:nvPr/>
        </p:nvSpPr>
        <p:spPr>
          <a:xfrm>
            <a:off x="838200" y="1219200"/>
            <a:ext cx="34290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 name="Straight Connector 10"/>
          <p:cNvCxnSpPr/>
          <p:nvPr/>
        </p:nvCxnSpPr>
        <p:spPr>
          <a:xfrm>
            <a:off x="1447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12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90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766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33800" y="12192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24" name="TextBox 23"/>
          <p:cNvSpPr txBox="1"/>
          <p:nvPr/>
        </p:nvSpPr>
        <p:spPr>
          <a:xfrm>
            <a:off x="19050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25" name="TextBox 24"/>
          <p:cNvSpPr txBox="1"/>
          <p:nvPr/>
        </p:nvSpPr>
        <p:spPr>
          <a:xfrm>
            <a:off x="13716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26" name="TextBox 25"/>
          <p:cNvSpPr txBox="1"/>
          <p:nvPr/>
        </p:nvSpPr>
        <p:spPr>
          <a:xfrm>
            <a:off x="36576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27" name="TextBox 26"/>
          <p:cNvSpPr txBox="1"/>
          <p:nvPr/>
        </p:nvSpPr>
        <p:spPr>
          <a:xfrm>
            <a:off x="3276600" y="1219201"/>
            <a:ext cx="533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400</a:t>
            </a:r>
            <a:endParaRPr lang="en-US" sz="1400" dirty="0">
              <a:latin typeface="Times New Roman" pitchFamily="18" charset="0"/>
              <a:cs typeface="Times New Roman" pitchFamily="18" charset="0"/>
            </a:endParaRPr>
          </a:p>
        </p:txBody>
      </p:sp>
      <p:sp>
        <p:nvSpPr>
          <p:cNvPr id="28" name="TextBox 27"/>
          <p:cNvSpPr txBox="1"/>
          <p:nvPr/>
        </p:nvSpPr>
        <p:spPr>
          <a:xfrm>
            <a:off x="2590800" y="12192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
        <p:nvSpPr>
          <p:cNvPr id="35" name="Rectangle 34"/>
          <p:cNvSpPr/>
          <p:nvPr/>
        </p:nvSpPr>
        <p:spPr>
          <a:xfrm>
            <a:off x="990600" y="2514600"/>
            <a:ext cx="2743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6" name="Straight Connector 35"/>
          <p:cNvCxnSpPr/>
          <p:nvPr/>
        </p:nvCxnSpPr>
        <p:spPr>
          <a:xfrm>
            <a:off x="1447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812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90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766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33800" y="2514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4800" y="3810000"/>
            <a:ext cx="22860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2" name="Straight Connector 41"/>
          <p:cNvCxnSpPr/>
          <p:nvPr/>
        </p:nvCxnSpPr>
        <p:spPr>
          <a:xfrm>
            <a:off x="7620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954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050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44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60" name="TextBox 59"/>
          <p:cNvSpPr txBox="1"/>
          <p:nvPr/>
        </p:nvSpPr>
        <p:spPr>
          <a:xfrm>
            <a:off x="13716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61" name="TextBox 60"/>
          <p:cNvSpPr txBox="1"/>
          <p:nvPr/>
        </p:nvSpPr>
        <p:spPr>
          <a:xfrm>
            <a:off x="19812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62" name="TextBox 61"/>
          <p:cNvSpPr txBox="1"/>
          <p:nvPr/>
        </p:nvSpPr>
        <p:spPr>
          <a:xfrm>
            <a:off x="26670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
        <p:nvSpPr>
          <p:cNvPr id="63" name="TextBox 62"/>
          <p:cNvSpPr txBox="1"/>
          <p:nvPr/>
        </p:nvSpPr>
        <p:spPr>
          <a:xfrm>
            <a:off x="3200400" y="2514600"/>
            <a:ext cx="6096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400</a:t>
            </a:r>
            <a:endParaRPr lang="en-US" sz="1400" dirty="0">
              <a:latin typeface="Times New Roman" pitchFamily="18" charset="0"/>
              <a:cs typeface="Times New Roman" pitchFamily="18" charset="0"/>
            </a:endParaRPr>
          </a:p>
        </p:txBody>
      </p:sp>
      <p:sp>
        <p:nvSpPr>
          <p:cNvPr id="64" name="TextBox 63"/>
          <p:cNvSpPr txBox="1"/>
          <p:nvPr/>
        </p:nvSpPr>
        <p:spPr>
          <a:xfrm>
            <a:off x="3048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200</a:t>
            </a:r>
            <a:endParaRPr lang="en-US" sz="1400" dirty="0">
              <a:latin typeface="Times New Roman" pitchFamily="18" charset="0"/>
              <a:cs typeface="Times New Roman" pitchFamily="18" charset="0"/>
            </a:endParaRPr>
          </a:p>
        </p:txBody>
      </p:sp>
      <p:sp>
        <p:nvSpPr>
          <p:cNvPr id="65" name="TextBox 64"/>
          <p:cNvSpPr txBox="1"/>
          <p:nvPr/>
        </p:nvSpPr>
        <p:spPr>
          <a:xfrm>
            <a:off x="7620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700</a:t>
            </a:r>
            <a:endParaRPr lang="en-US" sz="1400" dirty="0">
              <a:latin typeface="Times New Roman" pitchFamily="18" charset="0"/>
              <a:cs typeface="Times New Roman" pitchFamily="18" charset="0"/>
            </a:endParaRPr>
          </a:p>
        </p:txBody>
      </p:sp>
      <p:sp>
        <p:nvSpPr>
          <p:cNvPr id="66" name="TextBox 65"/>
          <p:cNvSpPr txBox="1"/>
          <p:nvPr/>
        </p:nvSpPr>
        <p:spPr>
          <a:xfrm>
            <a:off x="13716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500</a:t>
            </a:r>
            <a:endParaRPr lang="en-US" sz="1400" dirty="0">
              <a:latin typeface="Times New Roman" pitchFamily="18" charset="0"/>
              <a:cs typeface="Times New Roman" pitchFamily="18" charset="0"/>
            </a:endParaRPr>
          </a:p>
        </p:txBody>
      </p:sp>
      <p:sp>
        <p:nvSpPr>
          <p:cNvPr id="67" name="TextBox 66"/>
          <p:cNvSpPr txBox="1"/>
          <p:nvPr/>
        </p:nvSpPr>
        <p:spPr>
          <a:xfrm>
            <a:off x="1981200" y="3810000"/>
            <a:ext cx="457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450</a:t>
            </a:r>
            <a:endParaRPr lang="en-US" sz="1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077200" cy="1263732"/>
          </a:xfrm>
        </p:spPr>
        <p:txBody>
          <a:bodyPr>
            <a:normAutofit/>
          </a:bodyPr>
          <a:lstStyle/>
          <a:p>
            <a:pPr algn="ctr"/>
            <a:r>
              <a:rPr lang="en-US" sz="3600" b="1" dirty="0" smtClean="0">
                <a:solidFill>
                  <a:schemeClr val="tx1"/>
                </a:solidFill>
                <a:cs typeface="Times New Roman" pitchFamily="18" charset="0"/>
              </a:rPr>
              <a:t>Leaky Bucket Algorithm </a:t>
            </a:r>
            <a:endParaRPr lang="en-US" sz="3600" b="1" dirty="0">
              <a:solidFill>
                <a:schemeClr val="tx1"/>
              </a:solidFill>
              <a:cs typeface="Times New Roman" pitchFamily="18" charset="0"/>
            </a:endParaRPr>
          </a:p>
        </p:txBody>
      </p:sp>
      <p:sp>
        <p:nvSpPr>
          <p:cNvPr id="3" name="Content Placeholder 2"/>
          <p:cNvSpPr>
            <a:spLocks noGrp="1"/>
          </p:cNvSpPr>
          <p:nvPr>
            <p:ph idx="1"/>
          </p:nvPr>
        </p:nvSpPr>
        <p:spPr>
          <a:xfrm>
            <a:off x="152400" y="838200"/>
            <a:ext cx="8534400" cy="5635752"/>
          </a:xfrm>
        </p:spPr>
        <p:txBody>
          <a:bodyPr>
            <a:normAutofit fontScale="92500" lnSpcReduction="10000"/>
          </a:bodyPr>
          <a:lstStyle/>
          <a:p>
            <a:pPr marL="0" indent="0">
              <a:buNone/>
            </a:pPr>
            <a:r>
              <a:rPr lang="en-US" b="1" dirty="0" smtClean="0">
                <a:latin typeface="+mj-lt"/>
                <a:cs typeface="Times New Roman" pitchFamily="18" charset="0"/>
              </a:rPr>
              <a:t>Example</a:t>
            </a:r>
            <a:endParaRPr lang="en-US" b="1" dirty="0" smtClean="0">
              <a:latin typeface="+mj-lt"/>
              <a:cs typeface="Times New Roman" pitchFamily="18" charset="0"/>
            </a:endParaRPr>
          </a:p>
          <a:p>
            <a:pPr marL="0" indent="0" algn="just">
              <a:buNone/>
            </a:pPr>
            <a:r>
              <a:rPr lang="en-US" sz="2800" dirty="0" smtClean="0">
                <a:latin typeface="+mj-lt"/>
                <a:cs typeface="Times New Roman" pitchFamily="18" charset="0"/>
              </a:rPr>
              <a:t>Consider a frame relay network having a capacity of 1Mb and data is input at the rate of 25mbps.Calculate </a:t>
            </a:r>
          </a:p>
          <a:p>
            <a:pPr marL="342900" indent="-342900" algn="just">
              <a:buNone/>
            </a:pPr>
            <a:r>
              <a:rPr lang="en-US" sz="2800" dirty="0" smtClean="0">
                <a:latin typeface="+mj-lt"/>
                <a:cs typeface="Times New Roman" pitchFamily="18" charset="0"/>
              </a:rPr>
              <a:t>1.  What is the time needed to fill the bucket.</a:t>
            </a:r>
          </a:p>
          <a:p>
            <a:pPr marL="342900" indent="-342900" algn="just">
              <a:buNone/>
            </a:pPr>
            <a:r>
              <a:rPr lang="en-US" sz="2800" dirty="0" smtClean="0">
                <a:latin typeface="+mj-lt"/>
                <a:cs typeface="Times New Roman" pitchFamily="18" charset="0"/>
              </a:rPr>
              <a:t>2. If the output rate is 2 mbps , the time needed to empty the bucket</a:t>
            </a:r>
            <a:r>
              <a:rPr lang="en-US" sz="2800" dirty="0" smtClean="0">
                <a:latin typeface="+mj-lt"/>
                <a:cs typeface="Times New Roman" pitchFamily="18" charset="0"/>
              </a:rPr>
              <a:t>.</a:t>
            </a:r>
            <a:endParaRPr lang="en-US" sz="2800" dirty="0" smtClean="0">
              <a:latin typeface="+mj-lt"/>
              <a:cs typeface="Times New Roman" pitchFamily="18" charset="0"/>
            </a:endParaRPr>
          </a:p>
          <a:p>
            <a:pPr marL="342900" indent="-342900" algn="just">
              <a:buNone/>
            </a:pPr>
            <a:r>
              <a:rPr lang="en-US" sz="2800" b="1" dirty="0" smtClean="0">
                <a:latin typeface="+mj-lt"/>
                <a:cs typeface="Times New Roman" pitchFamily="18" charset="0"/>
              </a:rPr>
              <a:t>Ans</a:t>
            </a:r>
            <a:r>
              <a:rPr lang="en-US" sz="2800" dirty="0" smtClean="0">
                <a:latin typeface="+mj-lt"/>
                <a:cs typeface="Times New Roman" pitchFamily="18" charset="0"/>
              </a:rPr>
              <a:t>.  </a:t>
            </a:r>
          </a:p>
          <a:p>
            <a:pPr marL="342900" indent="-342900" algn="just">
              <a:buNone/>
            </a:pPr>
            <a:r>
              <a:rPr lang="en-US" sz="2800" dirty="0" smtClean="0">
                <a:latin typeface="+mj-lt"/>
                <a:cs typeface="Times New Roman" pitchFamily="18" charset="0"/>
              </a:rPr>
              <a:t>Here ,</a:t>
            </a:r>
          </a:p>
          <a:p>
            <a:pPr marL="342900" indent="-342900" algn="just">
              <a:buNone/>
            </a:pPr>
            <a:r>
              <a:rPr lang="en-US" sz="2800" dirty="0" smtClean="0">
                <a:latin typeface="+mj-lt"/>
                <a:cs typeface="Times New Roman" pitchFamily="18" charset="0"/>
              </a:rPr>
              <a:t>C is Capacity of bucket = 1mb</a:t>
            </a:r>
          </a:p>
          <a:p>
            <a:pPr marL="342900" indent="-342900" algn="just">
              <a:buNone/>
            </a:pPr>
            <a:r>
              <a:rPr lang="en-US" sz="2800" dirty="0" smtClean="0">
                <a:latin typeface="+mj-lt"/>
                <a:cs typeface="Times New Roman" pitchFamily="18" charset="0"/>
              </a:rPr>
              <a:t> Data input rate = 25 mbps</a:t>
            </a:r>
          </a:p>
          <a:p>
            <a:pPr marL="342900" indent="-342900" algn="just">
              <a:buNone/>
            </a:pPr>
            <a:r>
              <a:rPr lang="en-US" sz="2800" dirty="0" smtClean="0">
                <a:latin typeface="+mj-lt"/>
                <a:cs typeface="Times New Roman" pitchFamily="18" charset="0"/>
              </a:rPr>
              <a:t> output rate = 2mbps</a:t>
            </a:r>
            <a:r>
              <a:rPr lang="en-US" sz="2800" dirty="0" smtClean="0">
                <a:latin typeface="+mj-lt"/>
                <a:cs typeface="Times New Roman" pitchFamily="18" charset="0"/>
              </a:rPr>
              <a:t>.</a:t>
            </a:r>
            <a:endParaRPr lang="en-US" sz="2800" dirty="0" smtClean="0">
              <a:latin typeface="+mj-lt"/>
              <a:cs typeface="Times New Roman" pitchFamily="18" charset="0"/>
            </a:endParaRPr>
          </a:p>
          <a:p>
            <a:pPr marL="342900" indent="-342900" algn="just">
              <a:buNone/>
            </a:pPr>
            <a:r>
              <a:rPr lang="en-US" sz="2800" dirty="0" smtClean="0">
                <a:latin typeface="+mj-lt"/>
                <a:cs typeface="Times New Roman" pitchFamily="18" charset="0"/>
              </a:rPr>
              <a:t>1.	T = C/input rate	=  1/25	=  40 </a:t>
            </a:r>
            <a:r>
              <a:rPr lang="en-US" sz="2800" dirty="0" err="1" smtClean="0">
                <a:latin typeface="+mj-lt"/>
                <a:cs typeface="Times New Roman" pitchFamily="18" charset="0"/>
              </a:rPr>
              <a:t>msec</a:t>
            </a:r>
            <a:endParaRPr lang="en-US" sz="2800" dirty="0" smtClean="0">
              <a:latin typeface="+mj-lt"/>
              <a:cs typeface="Times New Roman" pitchFamily="18" charset="0"/>
            </a:endParaRPr>
          </a:p>
          <a:p>
            <a:pPr marL="342900" indent="-342900" algn="just">
              <a:buNone/>
            </a:pPr>
            <a:r>
              <a:rPr lang="en-US" sz="2800" dirty="0" smtClean="0">
                <a:latin typeface="+mj-lt"/>
                <a:cs typeface="Times New Roman" pitchFamily="18" charset="0"/>
              </a:rPr>
              <a:t>2	T = C/output </a:t>
            </a:r>
            <a:r>
              <a:rPr lang="en-US" sz="2800" dirty="0" smtClean="0">
                <a:latin typeface="+mj-lt"/>
                <a:cs typeface="Times New Roman" pitchFamily="18" charset="0"/>
              </a:rPr>
              <a:t>rate=  </a:t>
            </a:r>
            <a:r>
              <a:rPr lang="en-US" sz="2800" dirty="0" smtClean="0">
                <a:latin typeface="+mj-lt"/>
                <a:cs typeface="Times New Roman" pitchFamily="18" charset="0"/>
              </a:rPr>
              <a:t>½	=  500 msec</a:t>
            </a:r>
          </a:p>
          <a:p>
            <a:pPr marL="342900" indent="-342900" algn="just">
              <a:buAutoNum type="alphaLcPeriod"/>
            </a:pPr>
            <a:endParaRPr lang="en-US" sz="1800" dirty="0" smtClean="0">
              <a:latin typeface="+mj-lt"/>
              <a:cs typeface="Times New Roman" pitchFamily="18" charset="0"/>
            </a:endParaRPr>
          </a:p>
          <a:p>
            <a:pPr marL="342900" indent="-342900" algn="just">
              <a:buNone/>
            </a:pPr>
            <a:endParaRPr lang="en-US" sz="1800" dirty="0" smtClean="0">
              <a:latin typeface="+mj-lt"/>
              <a:cs typeface="Times New Roman" pitchFamily="18" charset="0"/>
            </a:endParaRPr>
          </a:p>
          <a:p>
            <a:pPr marL="342900" indent="-342900" algn="just">
              <a:buNone/>
            </a:pPr>
            <a:endParaRPr lang="en-US" sz="1800" dirty="0" smtClean="0">
              <a:latin typeface="+mj-lt"/>
              <a:cs typeface="Times New Roman" pitchFamily="18" charset="0"/>
            </a:endParaRPr>
          </a:p>
          <a:p>
            <a:pPr marL="342900" indent="-342900" algn="just">
              <a:buAutoNum type="alphaLcPeriod"/>
            </a:pPr>
            <a:endParaRPr lang="en-US" sz="1800" dirty="0" smtClean="0">
              <a:latin typeface="+mj-lt"/>
              <a:cs typeface="Times New Roman" pitchFamily="18" charset="0"/>
            </a:endParaRPr>
          </a:p>
          <a:p>
            <a:pPr marL="342900" indent="-342900" algn="just">
              <a:buAutoNum type="alphaLcPeriod"/>
            </a:pPr>
            <a:endParaRPr lang="en-US" sz="1800" dirty="0">
              <a:latin typeface="+mj-lt"/>
              <a:cs typeface="Times New Roman" pitchFamily="18" charset="0"/>
            </a:endParaRPr>
          </a:p>
        </p:txBody>
      </p:sp>
      <p:sp>
        <p:nvSpPr>
          <p:cNvPr id="4" name="Slide Number Placeholder 3"/>
          <p:cNvSpPr>
            <a:spLocks noGrp="1"/>
          </p:cNvSpPr>
          <p:nvPr>
            <p:ph type="sldNum" sz="quarter" idx="12"/>
          </p:nvPr>
        </p:nvSpPr>
        <p:spPr/>
        <p:txBody>
          <a:bodyPr>
            <a:normAutofit/>
          </a:bodyPr>
          <a:lstStyle/>
          <a:p>
            <a:pPr>
              <a:defRPr/>
            </a:pPr>
            <a:fld id="{F0EF1763-AF9B-4BA5-B814-9FE8DB348156}" type="slidenum">
              <a:rPr lang="en-US" smtClean="0"/>
              <a:pPr>
                <a:defRPr/>
              </a:pPr>
              <a:t>36</a:t>
            </a:fld>
            <a:endParaRPr lang="en-US"/>
          </a:p>
        </p:txBody>
      </p:sp>
    </p:spTree>
    <p:extLst>
      <p:ext uri="{BB962C8B-B14F-4D97-AF65-F5344CB8AC3E}">
        <p14:creationId xmlns:p14="http://schemas.microsoft.com/office/powerpoint/2010/main" xmlns="" val="1900585822"/>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90600" y="304800"/>
            <a:ext cx="7772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2.Token Bucket Algorithm </a:t>
            </a:r>
            <a:br>
              <a:rPr lang="en-US" dirty="0" smtClean="0"/>
            </a:br>
            <a:endParaRPr lang="en-US" dirty="0"/>
          </a:p>
        </p:txBody>
      </p:sp>
      <p:sp>
        <p:nvSpPr>
          <p:cNvPr id="4" name="Content Placeholder 3"/>
          <p:cNvSpPr>
            <a:spLocks noGrp="1"/>
          </p:cNvSpPr>
          <p:nvPr>
            <p:ph idx="1"/>
          </p:nvPr>
        </p:nvSpPr>
        <p:spPr>
          <a:xfrm>
            <a:off x="457200" y="1295400"/>
            <a:ext cx="8229600" cy="5029200"/>
          </a:xfrm>
        </p:spPr>
        <p:txBody>
          <a:bodyPr>
            <a:normAutofit fontScale="85000" lnSpcReduction="20000"/>
          </a:bodyPr>
          <a:lstStyle/>
          <a:p>
            <a:pPr>
              <a:buFont typeface="Wingdings" pitchFamily="2" charset="2"/>
              <a:buChar char="Ø"/>
            </a:pPr>
            <a:r>
              <a:rPr lang="en-US" dirty="0" smtClean="0"/>
              <a:t>For many applications it is better to allow the output to speed up somewhat when a larger burst arrives than to loose the data. Token Bucket algorithm provides such a solution.</a:t>
            </a:r>
          </a:p>
          <a:p>
            <a:pPr>
              <a:buFont typeface="Wingdings" pitchFamily="2" charset="2"/>
              <a:buChar char="Ø"/>
            </a:pPr>
            <a:r>
              <a:rPr lang="en-US" dirty="0" smtClean="0"/>
              <a:t> In this algorithm token bucket holds token, generated at regular intervals. Main steps of this algorithm can be described as follows…. </a:t>
            </a:r>
          </a:p>
          <a:p>
            <a:pPr>
              <a:buFont typeface="Wingdings" pitchFamily="2" charset="2"/>
              <a:buChar char="Ø"/>
            </a:pPr>
            <a:r>
              <a:rPr lang="en-US" dirty="0" smtClean="0"/>
              <a:t>  In regular intervals tokens are thrown into the bucket. </a:t>
            </a:r>
          </a:p>
          <a:p>
            <a:pPr>
              <a:buFont typeface="Wingdings" pitchFamily="2" charset="2"/>
              <a:buChar char="Ø"/>
            </a:pPr>
            <a:r>
              <a:rPr lang="en-US" dirty="0" smtClean="0"/>
              <a:t>  The bucket has a maximum capacity. </a:t>
            </a:r>
          </a:p>
          <a:p>
            <a:pPr>
              <a:buFont typeface="Wingdings" pitchFamily="2" charset="2"/>
              <a:buChar char="Ø"/>
            </a:pPr>
            <a:r>
              <a:rPr lang="en-US" dirty="0" smtClean="0"/>
              <a:t>  If there is a ready packet, a token is removed from the bucket, and the  packet is send. </a:t>
            </a:r>
          </a:p>
          <a:p>
            <a:pPr>
              <a:buFont typeface="Wingdings" pitchFamily="2" charset="2"/>
              <a:buChar char="Ø"/>
            </a:pPr>
            <a:r>
              <a:rPr lang="en-US" dirty="0" smtClean="0"/>
              <a:t>  If there is no token in the bucket, the packet cannot be send. </a:t>
            </a:r>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143000" y="2971800"/>
            <a:ext cx="2590800" cy="25812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5105400" y="2971800"/>
            <a:ext cx="2895600" cy="2581275"/>
          </a:xfrm>
          <a:prstGeom prst="rect">
            <a:avLst/>
          </a:prstGeom>
          <a:noFill/>
          <a:ln w="9525">
            <a:noFill/>
            <a:miter lim="800000"/>
            <a:headEnd/>
            <a:tailEnd/>
          </a:ln>
          <a:effectLst/>
        </p:spPr>
      </p:pic>
      <p:sp>
        <p:nvSpPr>
          <p:cNvPr id="4" name="Rectangle 3"/>
          <p:cNvSpPr/>
          <p:nvPr/>
        </p:nvSpPr>
        <p:spPr>
          <a:xfrm>
            <a:off x="381000" y="685800"/>
            <a:ext cx="8382000" cy="2308324"/>
          </a:xfrm>
          <a:prstGeom prst="rect">
            <a:avLst/>
          </a:prstGeom>
        </p:spPr>
        <p:txBody>
          <a:bodyPr wrap="square">
            <a:spAutoFit/>
          </a:bodyPr>
          <a:lstStyle/>
          <a:p>
            <a:r>
              <a:rPr lang="en-IN" sz="2400" dirty="0" smtClean="0"/>
              <a:t>Figure shows the two scenarios before and after the tokens present in the bucket have been consumed.</a:t>
            </a:r>
          </a:p>
          <a:p>
            <a:r>
              <a:rPr lang="en-IN" sz="2400" dirty="0" smtClean="0"/>
              <a:t> In  </a:t>
            </a:r>
            <a:r>
              <a:rPr lang="en-IN" sz="2400" dirty="0" smtClean="0">
                <a:solidFill>
                  <a:srgbClr val="00B050"/>
                </a:solidFill>
              </a:rPr>
              <a:t>Fig. 1 </a:t>
            </a:r>
            <a:r>
              <a:rPr lang="en-IN" sz="2400" dirty="0" smtClean="0"/>
              <a:t>the bucket holds two tokens, and three packets are waiting to be sent out of the interface. </a:t>
            </a:r>
          </a:p>
          <a:p>
            <a:r>
              <a:rPr lang="en-IN" sz="2400" dirty="0" smtClean="0"/>
              <a:t>In  </a:t>
            </a:r>
            <a:r>
              <a:rPr lang="en-IN" sz="2400" dirty="0" smtClean="0">
                <a:solidFill>
                  <a:srgbClr val="00B050"/>
                </a:solidFill>
              </a:rPr>
              <a:t>Fig. 2 </a:t>
            </a:r>
            <a:r>
              <a:rPr lang="en-IN" sz="2400" dirty="0" smtClean="0"/>
              <a:t>two packets have been sent out by consuming two tokens, and 1 packet is still left. </a:t>
            </a:r>
            <a:endParaRPr lang="en-IN" sz="2400" dirty="0"/>
          </a:p>
        </p:txBody>
      </p:sp>
      <p:sp>
        <p:nvSpPr>
          <p:cNvPr id="5" name="Rectangle 4"/>
          <p:cNvSpPr/>
          <p:nvPr/>
        </p:nvSpPr>
        <p:spPr>
          <a:xfrm>
            <a:off x="1600200" y="5791200"/>
            <a:ext cx="862737" cy="369332"/>
          </a:xfrm>
          <a:prstGeom prst="rect">
            <a:avLst/>
          </a:prstGeom>
        </p:spPr>
        <p:txBody>
          <a:bodyPr wrap="none">
            <a:spAutoFit/>
          </a:bodyPr>
          <a:lstStyle/>
          <a:p>
            <a:r>
              <a:rPr lang="en-IN" b="1" dirty="0" smtClean="0">
                <a:solidFill>
                  <a:srgbClr val="7030A0"/>
                </a:solidFill>
              </a:rPr>
              <a:t>Fig. 1 </a:t>
            </a:r>
            <a:endParaRPr lang="en-IN" dirty="0"/>
          </a:p>
        </p:txBody>
      </p:sp>
      <p:sp>
        <p:nvSpPr>
          <p:cNvPr id="6" name="Rectangle 5"/>
          <p:cNvSpPr/>
          <p:nvPr/>
        </p:nvSpPr>
        <p:spPr>
          <a:xfrm>
            <a:off x="5334000" y="5715000"/>
            <a:ext cx="833883" cy="369332"/>
          </a:xfrm>
          <a:prstGeom prst="rect">
            <a:avLst/>
          </a:prstGeom>
        </p:spPr>
        <p:txBody>
          <a:bodyPr wrap="none">
            <a:spAutoFit/>
          </a:bodyPr>
          <a:lstStyle/>
          <a:p>
            <a:r>
              <a:rPr lang="en-IN" b="1" dirty="0" smtClean="0">
                <a:solidFill>
                  <a:srgbClr val="7030A0"/>
                </a:solidFill>
              </a:rPr>
              <a:t>Fig. 2</a:t>
            </a:r>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2"/>
          <p:cNvSpPr>
            <a:spLocks noGrp="1" noChangeArrowheads="1"/>
          </p:cNvSpPr>
          <p:nvPr>
            <p:ph type="title"/>
          </p:nvPr>
        </p:nvSpPr>
        <p:spPr>
          <a:xfrm>
            <a:off x="457200" y="228600"/>
            <a:ext cx="8305800" cy="838200"/>
          </a:xfrm>
        </p:spPr>
        <p:txBody>
          <a:bodyPr>
            <a:normAutofit/>
          </a:bodyPr>
          <a:lstStyle/>
          <a:p>
            <a:pPr algn="ctr"/>
            <a:r>
              <a:rPr lang="en-US" sz="3200" b="1" dirty="0" smtClean="0">
                <a:solidFill>
                  <a:schemeClr val="tx1"/>
                </a:solidFill>
                <a:cs typeface="Times New Roman" pitchFamily="18" charset="0"/>
              </a:rPr>
              <a:t>Token Bucket Algorithm</a:t>
            </a:r>
          </a:p>
        </p:txBody>
      </p:sp>
      <p:sp>
        <p:nvSpPr>
          <p:cNvPr id="3076" name="Rectangle 3"/>
          <p:cNvSpPr>
            <a:spLocks noGrp="1" noChangeArrowheads="1"/>
          </p:cNvSpPr>
          <p:nvPr>
            <p:ph idx="1"/>
          </p:nvPr>
        </p:nvSpPr>
        <p:spPr>
          <a:xfrm>
            <a:off x="533400" y="914400"/>
            <a:ext cx="8229600" cy="5178552"/>
          </a:xfrm>
        </p:spPr>
        <p:txBody>
          <a:bodyPr>
            <a:noAutofit/>
          </a:bodyPr>
          <a:lstStyle/>
          <a:p>
            <a:pPr algn="just">
              <a:buFont typeface="Wingdings" pitchFamily="2" charset="2"/>
              <a:buChar char="Ø"/>
            </a:pPr>
            <a:r>
              <a:rPr lang="en-US" sz="2400" dirty="0" smtClean="0">
                <a:latin typeface="+mj-lt"/>
                <a:cs typeface="Times New Roman" pitchFamily="18" charset="0"/>
              </a:rPr>
              <a:t>The </a:t>
            </a:r>
            <a:r>
              <a:rPr lang="en-US" sz="2400" b="1" dirty="0" smtClean="0">
                <a:latin typeface="+mj-lt"/>
                <a:cs typeface="Times New Roman" pitchFamily="18" charset="0"/>
              </a:rPr>
              <a:t>Token Bucket Algorithm</a:t>
            </a:r>
            <a:r>
              <a:rPr lang="en-US" sz="2400" dirty="0" smtClean="0">
                <a:latin typeface="+mj-lt"/>
                <a:cs typeface="Times New Roman" pitchFamily="18" charset="0"/>
              </a:rPr>
              <a:t> compare to Leaky Bucket Algorithm allow the output rate vary depending on the size of burst. </a:t>
            </a:r>
            <a:endParaRPr lang="en-US" sz="2400" dirty="0">
              <a:latin typeface="+mj-lt"/>
              <a:cs typeface="Times New Roman" pitchFamily="18" charset="0"/>
            </a:endParaRPr>
          </a:p>
          <a:p>
            <a:pPr algn="just">
              <a:buFont typeface="Wingdings" pitchFamily="2" charset="2"/>
              <a:buChar char="Ø"/>
            </a:pPr>
            <a:r>
              <a:rPr lang="en-US" sz="2400" dirty="0" smtClean="0">
                <a:latin typeface="+mj-lt"/>
                <a:cs typeface="Times New Roman" pitchFamily="18" charset="0"/>
              </a:rPr>
              <a:t>In this algorithm the buckets holds token to transmit a packet, the host must capture and destroy one token.</a:t>
            </a:r>
            <a:endParaRPr lang="en-US" sz="2400" dirty="0">
              <a:latin typeface="+mj-lt"/>
              <a:cs typeface="Times New Roman" pitchFamily="18" charset="0"/>
            </a:endParaRPr>
          </a:p>
          <a:p>
            <a:pPr algn="just">
              <a:buFont typeface="Wingdings" pitchFamily="2" charset="2"/>
              <a:buChar char="Ø"/>
            </a:pPr>
            <a:r>
              <a:rPr lang="en-US" sz="2400" dirty="0" smtClean="0">
                <a:latin typeface="+mj-lt"/>
                <a:cs typeface="Times New Roman" pitchFamily="18" charset="0"/>
              </a:rPr>
              <a:t> Tokens are generated by a clock at the rate of one token every </a:t>
            </a:r>
            <a:r>
              <a:rPr lang="en-US" sz="2400" dirty="0" smtClean="0">
                <a:latin typeface="+mj-lt"/>
                <a:cs typeface="Times New Roman" pitchFamily="18" charset="0"/>
                <a:sym typeface="Symbol" pitchFamily="18" charset="2"/>
              </a:rPr>
              <a:t></a:t>
            </a:r>
            <a:r>
              <a:rPr lang="en-US" sz="2400" dirty="0" smtClean="0">
                <a:latin typeface="+mj-lt"/>
                <a:cs typeface="Times New Roman" pitchFamily="18" charset="0"/>
              </a:rPr>
              <a:t>t sec.</a:t>
            </a:r>
            <a:endParaRPr lang="en-US" sz="2400" dirty="0">
              <a:latin typeface="+mj-lt"/>
              <a:cs typeface="Times New Roman" pitchFamily="18" charset="0"/>
            </a:endParaRPr>
          </a:p>
          <a:p>
            <a:pPr>
              <a:lnSpc>
                <a:spcPct val="80000"/>
              </a:lnSpc>
              <a:buFont typeface="Wingdings" pitchFamily="2" charset="2"/>
              <a:buChar char="Ø"/>
            </a:pPr>
            <a:r>
              <a:rPr lang="en-US" sz="2400" dirty="0" smtClean="0">
                <a:latin typeface="+mj-lt"/>
                <a:cs typeface="Times New Roman" pitchFamily="18" charset="0"/>
              </a:rPr>
              <a:t>Idle hosts can capture and save up tokens (up to the max. size of the bucket) in order to send larger bursts later.</a:t>
            </a:r>
          </a:p>
          <a:p>
            <a:pPr algn="just">
              <a:buFont typeface="Wingdings" pitchFamily="2" charset="2"/>
              <a:buChar char="Ø"/>
            </a:pPr>
            <a:r>
              <a:rPr lang="en-US" sz="2400" dirty="0" smtClean="0"/>
              <a:t>The token bucket can easily be implemented with a counter. The token is initialized to zero.</a:t>
            </a:r>
          </a:p>
          <a:p>
            <a:pPr algn="just">
              <a:buFont typeface="Wingdings" pitchFamily="2" charset="2"/>
              <a:buChar char="Ø"/>
            </a:pPr>
            <a:r>
              <a:rPr lang="en-US" sz="2400" dirty="0" smtClean="0"/>
              <a:t> Each time a token is added, the counter is incremented by 1. Each time a unit of data is sent, the counter is decremented by 1. When the counter is zero, the host cannot send data.</a:t>
            </a:r>
            <a:endParaRPr lang="en-US" sz="2400" dirty="0" smtClean="0">
              <a:latin typeface="+mj-lt"/>
              <a:cs typeface="Times New Roman" pitchFamily="18" charset="0"/>
            </a:endParaRPr>
          </a:p>
          <a:p>
            <a:pPr algn="just">
              <a:buFont typeface="Wingdings" pitchFamily="2" charset="2"/>
              <a:buChar char="Ø"/>
            </a:pPr>
            <a:endParaRPr lang="en-US" sz="2400" dirty="0">
              <a:latin typeface="+mj-lt"/>
              <a:cs typeface="Times New Roman" pitchFamily="18" charset="0"/>
            </a:endParaRPr>
          </a:p>
          <a:p>
            <a:pPr algn="just">
              <a:buFont typeface="Wingdings" pitchFamily="2" charset="2"/>
              <a:buChar char="Ø"/>
            </a:pPr>
            <a:endParaRPr lang="en-US" sz="2400" dirty="0" smtClean="0">
              <a:latin typeface="+mj-lt"/>
              <a:cs typeface="Times New Roman" pitchFamily="18" charset="0"/>
            </a:endParaRPr>
          </a:p>
        </p:txBody>
      </p:sp>
      <p:sp>
        <p:nvSpPr>
          <p:cNvPr id="6" name="Slide Number Placeholder 5"/>
          <p:cNvSpPr>
            <a:spLocks noGrp="1"/>
          </p:cNvSpPr>
          <p:nvPr>
            <p:ph type="sldNum" sz="quarter" idx="12"/>
          </p:nvPr>
        </p:nvSpPr>
        <p:spPr/>
        <p:txBody>
          <a:bodyPr>
            <a:normAutofit/>
          </a:bodyPr>
          <a:lstStyle/>
          <a:p>
            <a:pPr>
              <a:defRPr/>
            </a:pPr>
            <a:fld id="{86D450D0-C82C-4062-8881-EA5DEAAF961C}" type="slidenum">
              <a:rPr lang="en-US"/>
              <a:pPr>
                <a:defRPr/>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228600"/>
            <a:ext cx="8153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381000"/>
            <a:ext cx="8229600" cy="1036638"/>
          </a:xfrm>
        </p:spPr>
        <p:txBody>
          <a:bodyPr>
            <a:normAutofit fontScale="90000"/>
          </a:bodyPr>
          <a:lstStyle/>
          <a:p>
            <a:r>
              <a:rPr lang="en-US" b="1" dirty="0" smtClean="0"/>
              <a:t>Traffic Descriptor</a:t>
            </a:r>
            <a:br>
              <a:rPr lang="en-US" b="1" dirty="0" smtClean="0"/>
            </a:br>
            <a:endParaRPr lang="en-US" b="1" dirty="0"/>
          </a:p>
        </p:txBody>
      </p:sp>
      <p:sp>
        <p:nvSpPr>
          <p:cNvPr id="4" name="Content Placeholder 3"/>
          <p:cNvSpPr>
            <a:spLocks noGrp="1"/>
          </p:cNvSpPr>
          <p:nvPr>
            <p:ph idx="1"/>
          </p:nvPr>
        </p:nvSpPr>
        <p:spPr>
          <a:xfrm>
            <a:off x="457200" y="1447800"/>
            <a:ext cx="8458200" cy="4678363"/>
          </a:xfrm>
        </p:spPr>
        <p:txBody>
          <a:bodyPr>
            <a:normAutofit fontScale="92500" lnSpcReduction="20000"/>
          </a:bodyPr>
          <a:lstStyle/>
          <a:p>
            <a:pPr algn="just">
              <a:buFont typeface="Wingdings" pitchFamily="2" charset="2"/>
              <a:buChar char="Ø"/>
            </a:pPr>
            <a:r>
              <a:rPr lang="en-US" dirty="0" smtClean="0"/>
              <a:t>Traffic descriptors are qualitative values that represent a data flow.</a:t>
            </a:r>
          </a:p>
          <a:p>
            <a:pPr algn="just">
              <a:buNone/>
            </a:pPr>
            <a:r>
              <a:rPr lang="en-US" b="1" dirty="0" smtClean="0">
                <a:solidFill>
                  <a:srgbClr val="0070C0"/>
                </a:solidFill>
              </a:rPr>
              <a:t>Average Data Rate:</a:t>
            </a:r>
          </a:p>
          <a:p>
            <a:pPr algn="just">
              <a:buFont typeface="Wingdings" pitchFamily="2" charset="2"/>
              <a:buChar char="Ø"/>
            </a:pPr>
            <a:r>
              <a:rPr lang="en-US" dirty="0" smtClean="0"/>
              <a:t>The average data rate is the number of bits sent during a period of time, divided by the number of seconds in that period.</a:t>
            </a:r>
          </a:p>
          <a:p>
            <a:pPr algn="just">
              <a:buNone/>
            </a:pPr>
            <a:r>
              <a:rPr lang="en-US" dirty="0" smtClean="0"/>
              <a:t>We </a:t>
            </a:r>
            <a:r>
              <a:rPr lang="en-US" dirty="0" smtClean="0"/>
              <a:t>use the following equation:</a:t>
            </a:r>
          </a:p>
          <a:p>
            <a:pPr algn="just">
              <a:buFont typeface="Wingdings" pitchFamily="2" charset="2"/>
              <a:buChar char="Ø"/>
            </a:pPr>
            <a:r>
              <a:rPr lang="en-US" dirty="0" smtClean="0"/>
              <a:t>Average data rate = amount of data/time</a:t>
            </a:r>
          </a:p>
          <a:p>
            <a:pPr algn="just">
              <a:buFont typeface="Wingdings" pitchFamily="2" charset="2"/>
              <a:buChar char="Ø"/>
            </a:pPr>
            <a:r>
              <a:rPr lang="en-US" dirty="0" smtClean="0"/>
              <a:t>The average data rate is a very useful characteristic of traffic because it indicates the average bandwidth needed by the traffic.</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00200" y="457200"/>
            <a:ext cx="647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 name="Rectangle 2"/>
          <p:cNvSpPr>
            <a:spLocks noGrp="1" noChangeArrowheads="1"/>
          </p:cNvSpPr>
          <p:nvPr>
            <p:ph type="title"/>
          </p:nvPr>
        </p:nvSpPr>
        <p:spPr>
          <a:xfrm>
            <a:off x="762000" y="228600"/>
            <a:ext cx="7772400" cy="990600"/>
          </a:xfrm>
        </p:spPr>
        <p:txBody>
          <a:bodyPr>
            <a:normAutofit/>
          </a:bodyPr>
          <a:lstStyle/>
          <a:p>
            <a:pPr algn="ctr"/>
            <a:r>
              <a:rPr lang="en-US" sz="2800" b="1" dirty="0" smtClean="0">
                <a:solidFill>
                  <a:schemeClr val="tx1"/>
                </a:solidFill>
                <a:cs typeface="Times New Roman" pitchFamily="18" charset="0"/>
              </a:rPr>
              <a:t>Token Bucket Algorithm</a:t>
            </a:r>
          </a:p>
        </p:txBody>
      </p:sp>
      <p:sp>
        <p:nvSpPr>
          <p:cNvPr id="7172" name="Rectangle 3"/>
          <p:cNvSpPr>
            <a:spLocks noGrp="1" noChangeArrowheads="1"/>
          </p:cNvSpPr>
          <p:nvPr>
            <p:ph idx="1"/>
          </p:nvPr>
        </p:nvSpPr>
        <p:spPr>
          <a:xfrm>
            <a:off x="0" y="6248400"/>
            <a:ext cx="9144000" cy="384175"/>
          </a:xfrm>
        </p:spPr>
        <p:txBody>
          <a:bodyPr>
            <a:normAutofit/>
          </a:bodyPr>
          <a:lstStyle/>
          <a:p>
            <a:pPr algn="just">
              <a:lnSpc>
                <a:spcPct val="90000"/>
              </a:lnSpc>
              <a:buFontTx/>
              <a:buNone/>
            </a:pPr>
            <a:r>
              <a:rPr lang="en-US" sz="14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 Before    		                     (b)   After</a:t>
            </a:r>
          </a:p>
        </p:txBody>
      </p:sp>
      <p:sp>
        <p:nvSpPr>
          <p:cNvPr id="8" name="Slide Number Placeholder 5"/>
          <p:cNvSpPr>
            <a:spLocks noGrp="1"/>
          </p:cNvSpPr>
          <p:nvPr>
            <p:ph type="sldNum" sz="quarter" idx="12"/>
          </p:nvPr>
        </p:nvSpPr>
        <p:spPr/>
        <p:txBody>
          <a:bodyPr>
            <a:normAutofit/>
          </a:bodyPr>
          <a:lstStyle/>
          <a:p>
            <a:pPr>
              <a:defRPr/>
            </a:pPr>
            <a:fld id="{14F1C0B8-B1E7-456B-A814-8952B9009704}" type="slidenum">
              <a:rPr lang="en-US"/>
              <a:pPr>
                <a:defRPr/>
              </a:pPr>
              <a:t>40</a:t>
            </a:fld>
            <a:endParaRPr lang="en-US"/>
          </a:p>
        </p:txBody>
      </p:sp>
      <p:sp>
        <p:nvSpPr>
          <p:cNvPr id="7173" name="Text Box 4"/>
          <p:cNvSpPr txBox="1">
            <a:spLocks noChangeArrowheads="1"/>
          </p:cNvSpPr>
          <p:nvPr/>
        </p:nvSpPr>
        <p:spPr bwMode="auto">
          <a:xfrm>
            <a:off x="3595688" y="2755900"/>
            <a:ext cx="1301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Comic Sans MS" pitchFamily="66" charset="0"/>
              </a:defRPr>
            </a:lvl1pPr>
            <a:lvl2pPr marL="742950" indent="-285750" eaLnBrk="0" hangingPunct="0">
              <a:defRPr sz="1600">
                <a:solidFill>
                  <a:schemeClr val="tx1"/>
                </a:solidFill>
                <a:latin typeface="Comic Sans MS" pitchFamily="66" charset="0"/>
              </a:defRPr>
            </a:lvl2pPr>
            <a:lvl3pPr marL="1143000" indent="-228600" eaLnBrk="0" hangingPunct="0">
              <a:defRPr sz="1600">
                <a:solidFill>
                  <a:schemeClr val="tx1"/>
                </a:solidFill>
                <a:latin typeface="Comic Sans MS" pitchFamily="66" charset="0"/>
              </a:defRPr>
            </a:lvl3pPr>
            <a:lvl4pPr marL="1600200" indent="-228600" eaLnBrk="0" hangingPunct="0">
              <a:defRPr sz="1600">
                <a:solidFill>
                  <a:schemeClr val="tx1"/>
                </a:solidFill>
                <a:latin typeface="Comic Sans MS" pitchFamily="66" charset="0"/>
              </a:defRPr>
            </a:lvl4pPr>
            <a:lvl5pPr marL="2057400" indent="-228600" eaLnBrk="0" hangingPunct="0">
              <a:defRPr sz="1600">
                <a:solidFill>
                  <a:schemeClr val="tx1"/>
                </a:solidFill>
                <a:latin typeface="Comic Sans MS" pitchFamily="66" charset="0"/>
              </a:defRPr>
            </a:lvl5pPr>
            <a:lvl6pPr marL="2514600" indent="-228600" algn="ctr" eaLnBrk="0" fontAlgn="base" hangingPunct="0">
              <a:spcBef>
                <a:spcPct val="20000"/>
              </a:spcBef>
              <a:spcAft>
                <a:spcPct val="0"/>
              </a:spcAft>
              <a:defRPr sz="1600">
                <a:solidFill>
                  <a:schemeClr val="tx1"/>
                </a:solidFill>
                <a:latin typeface="Comic Sans MS" pitchFamily="66" charset="0"/>
              </a:defRPr>
            </a:lvl6pPr>
            <a:lvl7pPr marL="2971800" indent="-228600" algn="ctr" eaLnBrk="0" fontAlgn="base" hangingPunct="0">
              <a:spcBef>
                <a:spcPct val="20000"/>
              </a:spcBef>
              <a:spcAft>
                <a:spcPct val="0"/>
              </a:spcAft>
              <a:defRPr sz="1600">
                <a:solidFill>
                  <a:schemeClr val="tx1"/>
                </a:solidFill>
                <a:latin typeface="Comic Sans MS" pitchFamily="66" charset="0"/>
              </a:defRPr>
            </a:lvl7pPr>
            <a:lvl8pPr marL="3429000" indent="-228600" algn="ctr" eaLnBrk="0" fontAlgn="base" hangingPunct="0">
              <a:spcBef>
                <a:spcPct val="20000"/>
              </a:spcBef>
              <a:spcAft>
                <a:spcPct val="0"/>
              </a:spcAft>
              <a:defRPr sz="1600">
                <a:solidFill>
                  <a:schemeClr val="tx1"/>
                </a:solidFill>
                <a:latin typeface="Comic Sans MS" pitchFamily="66" charset="0"/>
              </a:defRPr>
            </a:lvl8pPr>
            <a:lvl9pPr marL="3886200" indent="-228600" algn="ctr" eaLnBrk="0" fontAlgn="base" hangingPunct="0">
              <a:spcBef>
                <a:spcPct val="20000"/>
              </a:spcBef>
              <a:spcAft>
                <a:spcPct val="0"/>
              </a:spcAft>
              <a:defRPr sz="1600">
                <a:solidFill>
                  <a:schemeClr val="tx1"/>
                </a:solidFill>
                <a:latin typeface="Comic Sans MS" pitchFamily="66" charset="0"/>
              </a:defRPr>
            </a:lvl9pPr>
          </a:lstStyle>
          <a:p>
            <a:pPr eaLnBrk="1" hangingPunct="1">
              <a:spcBef>
                <a:spcPct val="50000"/>
              </a:spcBef>
            </a:pPr>
            <a:r>
              <a:rPr lang="en-US" sz="2400">
                <a:latin typeface="Times New Roman" pitchFamily="18" charset="0"/>
              </a:rPr>
              <a:t>5-34</a:t>
            </a:r>
          </a:p>
        </p:txBody>
      </p:sp>
      <p:pic>
        <p:nvPicPr>
          <p:cNvPr id="7174" name="Picture 5" descr="5-3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447800"/>
            <a:ext cx="77724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609600"/>
            <a:ext cx="7391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6790" name="Picture 6"/>
          <p:cNvPicPr>
            <a:picLocks noChangeAspect="1" noChangeArrowheads="1"/>
          </p:cNvPicPr>
          <p:nvPr/>
        </p:nvPicPr>
        <p:blipFill>
          <a:blip r:embed="rId3" cstate="print"/>
          <a:srcRect/>
          <a:stretch>
            <a:fillRect/>
          </a:stretch>
        </p:blipFill>
        <p:spPr bwMode="auto">
          <a:xfrm>
            <a:off x="838200" y="1600200"/>
            <a:ext cx="7543801" cy="4256469"/>
          </a:xfrm>
          <a:prstGeom prst="rect">
            <a:avLst/>
          </a:prstGeom>
          <a:noFill/>
          <a:ln w="9525">
            <a:noFill/>
            <a:miter lim="800000"/>
            <a:headEnd/>
            <a:tailEnd/>
          </a:ln>
          <a:effectLst/>
        </p:spPr>
      </p:pic>
      <p:sp>
        <p:nvSpPr>
          <p:cNvPr id="8" name="Title 7"/>
          <p:cNvSpPr>
            <a:spLocks noGrp="1"/>
          </p:cNvSpPr>
          <p:nvPr>
            <p:ph type="title"/>
          </p:nvPr>
        </p:nvSpPr>
        <p:spPr/>
        <p:txBody>
          <a:bodyPr>
            <a:normAutofit fontScale="90000"/>
          </a:bodyPr>
          <a:lstStyle/>
          <a:p>
            <a:r>
              <a:rPr lang="en-US" sz="4800" dirty="0" smtClean="0">
                <a:solidFill>
                  <a:schemeClr val="folHlink"/>
                </a:solidFill>
                <a:latin typeface="Times New Roman" pitchFamily="18" charset="0"/>
              </a:rPr>
              <a:t/>
            </a:r>
            <a:br>
              <a:rPr lang="en-US" sz="4800" dirty="0" smtClean="0">
                <a:solidFill>
                  <a:schemeClr val="folHlink"/>
                </a:solidFill>
                <a:latin typeface="Times New Roman" pitchFamily="18" charset="0"/>
              </a:rPr>
            </a:br>
            <a:r>
              <a:rPr lang="en-US" b="1" dirty="0" smtClean="0"/>
              <a:t>Figure :  Token bucket</a:t>
            </a:r>
            <a:r>
              <a:rPr lang="en-US" i="1" dirty="0" smtClean="0">
                <a:latin typeface="Times New Roman" pitchFamily="18" charset="0"/>
              </a:rPr>
              <a:t/>
            </a:r>
            <a:br>
              <a:rPr lang="en-US" i="1" dirty="0" smtClean="0">
                <a:latin typeface="Times New Roman" pitchFamily="18" charset="0"/>
              </a:rPr>
            </a:br>
            <a:endParaRPr lang="en-US" dirty="0"/>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590800" y="914400"/>
            <a:ext cx="3200400" cy="3019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0" y="304800"/>
            <a:ext cx="426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3" name="Rectangle 2"/>
          <p:cNvSpPr>
            <a:spLocks noGrp="1" noChangeArrowheads="1"/>
          </p:cNvSpPr>
          <p:nvPr>
            <p:ph idx="1"/>
          </p:nvPr>
        </p:nvSpPr>
        <p:spPr>
          <a:xfrm>
            <a:off x="457200" y="304800"/>
            <a:ext cx="8280400" cy="5791200"/>
          </a:xfrm>
        </p:spPr>
        <p:txBody>
          <a:bodyPr>
            <a:noAutofit/>
          </a:bodyPr>
          <a:lstStyle/>
          <a:p>
            <a:pPr algn="ctr">
              <a:lnSpc>
                <a:spcPct val="90000"/>
              </a:lnSpc>
              <a:buFontTx/>
              <a:buNone/>
            </a:pPr>
            <a:r>
              <a:rPr lang="en-US" sz="2800" b="1" dirty="0" smtClean="0">
                <a:latin typeface="+mj-lt"/>
                <a:cs typeface="Times New Roman" pitchFamily="18" charset="0"/>
              </a:rPr>
              <a:t>Token Bucket Algorithm</a:t>
            </a:r>
          </a:p>
          <a:p>
            <a:pPr>
              <a:lnSpc>
                <a:spcPct val="90000"/>
              </a:lnSpc>
              <a:buFontTx/>
              <a:buNone/>
            </a:pPr>
            <a:endParaRPr lang="en-US" sz="2000" b="1" dirty="0">
              <a:latin typeface="+mj-lt"/>
              <a:cs typeface="Times New Roman" pitchFamily="18" charset="0"/>
            </a:endParaRPr>
          </a:p>
          <a:p>
            <a:pPr>
              <a:lnSpc>
                <a:spcPct val="90000"/>
              </a:lnSpc>
              <a:buFontTx/>
              <a:buNone/>
            </a:pPr>
            <a:r>
              <a:rPr lang="en-US" sz="2000" b="1" dirty="0" smtClean="0">
                <a:latin typeface="+mj-lt"/>
                <a:cs typeface="Times New Roman" pitchFamily="18" charset="0"/>
              </a:rPr>
              <a:t>Algorithm</a:t>
            </a:r>
            <a:endParaRPr lang="en-US" sz="1800" dirty="0" smtClean="0">
              <a:latin typeface="+mj-lt"/>
              <a:cs typeface="Times New Roman" pitchFamily="18" charset="0"/>
            </a:endParaRPr>
          </a:p>
          <a:p>
            <a:pPr marL="0" indent="0" algn="just">
              <a:lnSpc>
                <a:spcPct val="90000"/>
              </a:lnSpc>
              <a:buNone/>
            </a:pPr>
            <a:r>
              <a:rPr lang="en-US" sz="2000" dirty="0" smtClean="0">
                <a:latin typeface="+mj-lt"/>
                <a:cs typeface="Times New Roman" pitchFamily="18" charset="0"/>
              </a:rPr>
              <a:t>Step - 1 : A token is added at every ∆t time.</a:t>
            </a:r>
            <a:endParaRPr lang="en-US" sz="2000" dirty="0">
              <a:latin typeface="+mj-lt"/>
              <a:cs typeface="Times New Roman" pitchFamily="18" charset="0"/>
            </a:endParaRPr>
          </a:p>
          <a:p>
            <a:pPr marL="0" indent="0" algn="just">
              <a:lnSpc>
                <a:spcPct val="90000"/>
              </a:lnSpc>
              <a:buNone/>
            </a:pPr>
            <a:r>
              <a:rPr lang="en-US" sz="2000" dirty="0">
                <a:latin typeface="+mj-lt"/>
                <a:cs typeface="Times New Roman" pitchFamily="18" charset="0"/>
              </a:rPr>
              <a:t>Step </a:t>
            </a:r>
            <a:r>
              <a:rPr lang="en-US" sz="2000" dirty="0" smtClean="0">
                <a:latin typeface="+mj-lt"/>
                <a:cs typeface="Times New Roman" pitchFamily="18" charset="0"/>
              </a:rPr>
              <a:t>- 2 : The bucket can hold at most </a:t>
            </a:r>
            <a:r>
              <a:rPr lang="en-US" sz="2000" b="1" dirty="0" smtClean="0">
                <a:latin typeface="+mj-lt"/>
                <a:cs typeface="Times New Roman" pitchFamily="18" charset="0"/>
              </a:rPr>
              <a:t>b-</a:t>
            </a:r>
            <a:r>
              <a:rPr lang="en-US" sz="2000" dirty="0" smtClean="0">
                <a:latin typeface="+mj-lt"/>
                <a:cs typeface="Times New Roman" pitchFamily="18" charset="0"/>
              </a:rPr>
              <a:t>tokens. If a token arrive when bucket is full it is discarded.</a:t>
            </a:r>
            <a:endParaRPr lang="en-US" sz="2000" dirty="0">
              <a:latin typeface="+mj-lt"/>
              <a:cs typeface="Times New Roman" pitchFamily="18" charset="0"/>
            </a:endParaRPr>
          </a:p>
          <a:p>
            <a:pPr marL="0" indent="0" algn="just">
              <a:lnSpc>
                <a:spcPct val="90000"/>
              </a:lnSpc>
              <a:buNone/>
            </a:pPr>
            <a:r>
              <a:rPr lang="en-US" sz="2000" dirty="0">
                <a:latin typeface="+mj-lt"/>
                <a:cs typeface="Times New Roman" pitchFamily="18" charset="0"/>
              </a:rPr>
              <a:t>Step </a:t>
            </a:r>
            <a:r>
              <a:rPr lang="en-US" sz="2000" dirty="0" smtClean="0">
                <a:latin typeface="+mj-lt"/>
                <a:cs typeface="Times New Roman" pitchFamily="18" charset="0"/>
              </a:rPr>
              <a:t>- 3 : When a packet of </a:t>
            </a:r>
            <a:r>
              <a:rPr lang="en-US" sz="2000" b="1" dirty="0" smtClean="0">
                <a:latin typeface="+mj-lt"/>
                <a:cs typeface="Times New Roman" pitchFamily="18" charset="0"/>
              </a:rPr>
              <a:t>m </a:t>
            </a:r>
            <a:r>
              <a:rPr lang="en-US" sz="2000" dirty="0" smtClean="0">
                <a:latin typeface="+mj-lt"/>
                <a:cs typeface="Times New Roman" pitchFamily="18" charset="0"/>
              </a:rPr>
              <a:t>bytes arrived </a:t>
            </a:r>
            <a:r>
              <a:rPr lang="en-US" sz="2000" b="1" dirty="0" smtClean="0">
                <a:latin typeface="+mj-lt"/>
                <a:cs typeface="Times New Roman" pitchFamily="18" charset="0"/>
              </a:rPr>
              <a:t>m </a:t>
            </a:r>
            <a:r>
              <a:rPr lang="en-US" sz="2000" dirty="0" smtClean="0">
                <a:latin typeface="+mj-lt"/>
                <a:cs typeface="Times New Roman" pitchFamily="18" charset="0"/>
              </a:rPr>
              <a:t>tokens are removed from the bucket and the packet is sent to the network.</a:t>
            </a:r>
          </a:p>
          <a:p>
            <a:pPr marL="0" indent="0" algn="just">
              <a:lnSpc>
                <a:spcPct val="90000"/>
              </a:lnSpc>
              <a:buNone/>
            </a:pPr>
            <a:r>
              <a:rPr lang="en-US" sz="2000" dirty="0" smtClean="0">
                <a:latin typeface="+mj-lt"/>
                <a:cs typeface="Times New Roman" pitchFamily="18" charset="0"/>
              </a:rPr>
              <a:t>Step – 4 : If  less than </a:t>
            </a:r>
            <a:r>
              <a:rPr lang="en-US" sz="2000" b="1" dirty="0" smtClean="0">
                <a:latin typeface="+mj-lt"/>
                <a:cs typeface="Times New Roman" pitchFamily="18" charset="0"/>
              </a:rPr>
              <a:t>n</a:t>
            </a:r>
            <a:r>
              <a:rPr lang="en-US" sz="2000" dirty="0" smtClean="0">
                <a:latin typeface="+mj-lt"/>
                <a:cs typeface="Times New Roman" pitchFamily="18" charset="0"/>
              </a:rPr>
              <a:t> tokens are available no tokens are removed from the buckets and the packet is considered to be </a:t>
            </a:r>
            <a:r>
              <a:rPr lang="en-US" sz="2000" b="1" dirty="0" smtClean="0">
                <a:latin typeface="+mj-lt"/>
                <a:cs typeface="Times New Roman" pitchFamily="18" charset="0"/>
              </a:rPr>
              <a:t>non conformant</a:t>
            </a:r>
            <a:r>
              <a:rPr lang="en-US" sz="2000" dirty="0" smtClean="0">
                <a:latin typeface="+mj-lt"/>
                <a:cs typeface="Times New Roman" pitchFamily="18" charset="0"/>
              </a:rPr>
              <a:t>.</a:t>
            </a:r>
          </a:p>
          <a:p>
            <a:pPr marL="0" indent="0" algn="just">
              <a:lnSpc>
                <a:spcPct val="90000"/>
              </a:lnSpc>
              <a:buNone/>
            </a:pPr>
            <a:r>
              <a:rPr lang="en-US" sz="2000" dirty="0" smtClean="0">
                <a:latin typeface="+mj-lt"/>
                <a:cs typeface="Times New Roman" pitchFamily="18" charset="0"/>
              </a:rPr>
              <a:t>The </a:t>
            </a:r>
            <a:r>
              <a:rPr lang="en-US" sz="2000" b="1" dirty="0" smtClean="0">
                <a:latin typeface="+mj-lt"/>
                <a:cs typeface="Times New Roman" pitchFamily="18" charset="0"/>
              </a:rPr>
              <a:t> non conformant</a:t>
            </a:r>
            <a:r>
              <a:rPr lang="en-US" sz="2000" dirty="0" smtClean="0">
                <a:latin typeface="+mj-lt"/>
                <a:cs typeface="Times New Roman" pitchFamily="18" charset="0"/>
              </a:rPr>
              <a:t> packet may be enqueued for subsequent transmission when sufficient token have been accumulated  in the bucket.</a:t>
            </a:r>
          </a:p>
          <a:p>
            <a:pPr marL="0" indent="0" algn="just">
              <a:lnSpc>
                <a:spcPct val="90000"/>
              </a:lnSpc>
              <a:buNone/>
            </a:pPr>
            <a:endParaRPr lang="en-US" sz="2000" dirty="0" smtClean="0">
              <a:latin typeface="+mj-lt"/>
              <a:cs typeface="Times New Roman" pitchFamily="18" charset="0"/>
            </a:endParaRPr>
          </a:p>
          <a:p>
            <a:pPr marL="0" indent="0" algn="just">
              <a:lnSpc>
                <a:spcPct val="90000"/>
              </a:lnSpc>
              <a:buNone/>
            </a:pPr>
            <a:r>
              <a:rPr lang="en-US" sz="2000" dirty="0" smtClean="0">
                <a:latin typeface="+mj-lt"/>
                <a:cs typeface="Times New Roman" pitchFamily="18" charset="0"/>
              </a:rPr>
              <a:t>If  </a:t>
            </a:r>
            <a:r>
              <a:rPr lang="en-US" sz="2000" b="1" dirty="0" smtClean="0">
                <a:latin typeface="+mj-lt"/>
                <a:cs typeface="Times New Roman" pitchFamily="18" charset="0"/>
              </a:rPr>
              <a:t>C </a:t>
            </a:r>
            <a:r>
              <a:rPr lang="en-US" sz="2000" dirty="0" smtClean="0">
                <a:latin typeface="+mj-lt"/>
                <a:cs typeface="Times New Roman" pitchFamily="18" charset="0"/>
              </a:rPr>
              <a:t>is the maximum capacity of bucket and </a:t>
            </a:r>
            <a:r>
              <a:rPr lang="el-GR" sz="2000" b="1" dirty="0" smtClean="0">
                <a:latin typeface="+mj-lt"/>
                <a:cs typeface="Times New Roman" pitchFamily="18" charset="0"/>
              </a:rPr>
              <a:t>ρ</a:t>
            </a:r>
            <a:r>
              <a:rPr lang="en-US" sz="2000" b="1" dirty="0" smtClean="0">
                <a:latin typeface="+mj-lt"/>
                <a:cs typeface="Times New Roman" pitchFamily="18" charset="0"/>
              </a:rPr>
              <a:t> </a:t>
            </a:r>
            <a:r>
              <a:rPr lang="en-US" sz="2000" dirty="0" smtClean="0">
                <a:latin typeface="+mj-lt"/>
                <a:cs typeface="Times New Roman" pitchFamily="18" charset="0"/>
              </a:rPr>
              <a:t>is the arrival rate and </a:t>
            </a:r>
            <a:r>
              <a:rPr lang="en-US" sz="2000" b="1" dirty="0" smtClean="0">
                <a:latin typeface="+mj-lt"/>
                <a:cs typeface="Times New Roman" pitchFamily="18" charset="0"/>
              </a:rPr>
              <a:t>M</a:t>
            </a:r>
            <a:r>
              <a:rPr lang="en-US" sz="2000" dirty="0" smtClean="0">
                <a:latin typeface="+mj-lt"/>
                <a:cs typeface="Times New Roman" pitchFamily="18" charset="0"/>
              </a:rPr>
              <a:t> is the maximum output rate then Burst Length </a:t>
            </a:r>
            <a:r>
              <a:rPr lang="en-US" sz="2000" b="1" dirty="0" smtClean="0">
                <a:latin typeface="+mj-lt"/>
                <a:cs typeface="Times New Roman" pitchFamily="18" charset="0"/>
              </a:rPr>
              <a:t>S</a:t>
            </a:r>
            <a:r>
              <a:rPr lang="en-US" sz="2000" dirty="0" smtClean="0">
                <a:latin typeface="+mj-lt"/>
                <a:cs typeface="Times New Roman" pitchFamily="18" charset="0"/>
              </a:rPr>
              <a:t> can be calculated as </a:t>
            </a:r>
            <a:r>
              <a:rPr lang="en-US" sz="2000" b="1" dirty="0" smtClean="0">
                <a:latin typeface="+mj-lt"/>
                <a:cs typeface="Times New Roman" pitchFamily="18" charset="0"/>
              </a:rPr>
              <a:t> </a:t>
            </a:r>
            <a:r>
              <a:rPr lang="en-US" sz="1800" b="1" dirty="0" smtClean="0">
                <a:latin typeface="+mj-lt"/>
                <a:cs typeface="Times New Roman" pitchFamily="18" charset="0"/>
              </a:rPr>
              <a:t>	</a:t>
            </a:r>
          </a:p>
        </p:txBody>
      </p:sp>
      <p:sp>
        <p:nvSpPr>
          <p:cNvPr id="5" name="Slide Number Placeholder 5"/>
          <p:cNvSpPr>
            <a:spLocks noGrp="1"/>
          </p:cNvSpPr>
          <p:nvPr>
            <p:ph type="sldNum" sz="quarter" idx="12"/>
          </p:nvPr>
        </p:nvSpPr>
        <p:spPr/>
        <p:txBody>
          <a:bodyPr>
            <a:normAutofit/>
          </a:bodyPr>
          <a:lstStyle/>
          <a:p>
            <a:pPr>
              <a:defRPr/>
            </a:pPr>
            <a:fld id="{E5AE2986-BCB4-44C0-B01E-ED8952B27916}" type="slidenum">
              <a:rPr lang="en-US"/>
              <a:pPr>
                <a:defRPr/>
              </a:pPr>
              <a:t>43</a:t>
            </a:fld>
            <a:endParaRPr lang="en-US"/>
          </a:p>
        </p:txBody>
      </p:sp>
      <p:graphicFrame>
        <p:nvGraphicFramePr>
          <p:cNvPr id="4" name="Table 3"/>
          <p:cNvGraphicFramePr>
            <a:graphicFrameLocks noGrp="1"/>
          </p:cNvGraphicFramePr>
          <p:nvPr/>
        </p:nvGraphicFramePr>
        <p:xfrm>
          <a:off x="4343400" y="5334000"/>
          <a:ext cx="2057400" cy="381000"/>
        </p:xfrm>
        <a:graphic>
          <a:graphicData uri="http://schemas.openxmlformats.org/drawingml/2006/table">
            <a:tbl>
              <a:tblPr firstRow="1" bandRow="1">
                <a:tableStyleId>{5940675A-B579-460E-94D1-54222C63F5DA}</a:tableStyleId>
              </a:tblPr>
              <a:tblGrid>
                <a:gridCol w="2057400"/>
              </a:tblGrid>
              <a:tr h="381000">
                <a:tc>
                  <a:txBody>
                    <a:bodyPr/>
                    <a:lstStyle/>
                    <a:p>
                      <a:pPr algn="ctr"/>
                      <a:r>
                        <a:rPr lang="en-US" sz="1400" dirty="0" smtClean="0"/>
                        <a:t>C</a:t>
                      </a:r>
                      <a:r>
                        <a:rPr lang="en-US" sz="1400" baseline="0" dirty="0" smtClean="0"/>
                        <a:t> + </a:t>
                      </a:r>
                      <a:r>
                        <a:rPr lang="el-GR" sz="1400" baseline="0" dirty="0" smtClean="0"/>
                        <a:t>ρ</a:t>
                      </a:r>
                      <a:r>
                        <a:rPr lang="en-US" sz="1400" baseline="0" dirty="0" smtClean="0"/>
                        <a:t>S = MS</a:t>
                      </a:r>
                      <a:endParaRPr lang="en-US" sz="1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362200" y="381000"/>
            <a:ext cx="464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382000" cy="762000"/>
          </a:xfrm>
        </p:spPr>
        <p:txBody>
          <a:bodyPr>
            <a:normAutofit/>
          </a:bodyPr>
          <a:lstStyle/>
          <a:p>
            <a:pPr algn="ctr"/>
            <a:r>
              <a:rPr lang="en-US" sz="2800" b="1" dirty="0" smtClean="0">
                <a:solidFill>
                  <a:schemeClr val="tx1"/>
                </a:solidFill>
                <a:cs typeface="Times New Roman" pitchFamily="18" charset="0"/>
              </a:rPr>
              <a:t>Token Bucket Algorithm </a:t>
            </a:r>
            <a:endParaRPr lang="en-US" sz="2800" b="1" dirty="0">
              <a:solidFill>
                <a:schemeClr val="tx1"/>
              </a:solidFill>
              <a:cs typeface="Times New Roman" pitchFamily="18" charset="0"/>
            </a:endParaRPr>
          </a:p>
        </p:txBody>
      </p:sp>
      <p:sp>
        <p:nvSpPr>
          <p:cNvPr id="3" name="Content Placeholder 2"/>
          <p:cNvSpPr>
            <a:spLocks noGrp="1"/>
          </p:cNvSpPr>
          <p:nvPr>
            <p:ph idx="1"/>
          </p:nvPr>
        </p:nvSpPr>
        <p:spPr>
          <a:xfrm>
            <a:off x="152400" y="838200"/>
            <a:ext cx="8534400" cy="5635752"/>
          </a:xfrm>
        </p:spPr>
        <p:txBody>
          <a:bodyPr>
            <a:noAutofit/>
          </a:bodyPr>
          <a:lstStyle/>
          <a:p>
            <a:pPr marL="0" indent="0">
              <a:buNone/>
            </a:pPr>
            <a:endParaRPr lang="en-US" sz="1800" b="1" dirty="0" smtClean="0">
              <a:latin typeface="+mj-lt"/>
              <a:cs typeface="Times New Roman" pitchFamily="18" charset="0"/>
            </a:endParaRPr>
          </a:p>
          <a:p>
            <a:pPr marL="0" indent="0">
              <a:buNone/>
            </a:pPr>
            <a:r>
              <a:rPr lang="en-US" sz="1800" b="1" dirty="0" smtClean="0">
                <a:latin typeface="+mj-lt"/>
                <a:cs typeface="Times New Roman" pitchFamily="18" charset="0"/>
              </a:rPr>
              <a:t>Example</a:t>
            </a:r>
          </a:p>
          <a:p>
            <a:pPr marL="0" indent="0" algn="just">
              <a:buNone/>
            </a:pPr>
            <a:r>
              <a:rPr lang="en-US" sz="1600" dirty="0" smtClean="0">
                <a:latin typeface="+mj-lt"/>
                <a:cs typeface="Times New Roman" pitchFamily="18" charset="0"/>
              </a:rPr>
              <a:t>Consider a frame relay network having a capacity of 1Mb of data is arriving at the rate of 25mbps for 40msec.The Token arrival rate is 2mbps and the capacity of  bucket is 500 kb with maximum output rate 25mbps.Calculate </a:t>
            </a:r>
          </a:p>
          <a:p>
            <a:pPr marL="342900" indent="-342900" algn="just">
              <a:buNone/>
            </a:pPr>
            <a:r>
              <a:rPr lang="en-US" sz="1600" dirty="0" smtClean="0">
                <a:latin typeface="+mj-lt"/>
                <a:cs typeface="Times New Roman" pitchFamily="18" charset="0"/>
              </a:rPr>
              <a:t>1.  The Burst Length.</a:t>
            </a:r>
          </a:p>
          <a:p>
            <a:pPr marL="342900" indent="-342900" algn="just">
              <a:buNone/>
            </a:pPr>
            <a:r>
              <a:rPr lang="en-US" sz="1600" dirty="0" smtClean="0">
                <a:latin typeface="+mj-lt"/>
                <a:cs typeface="Times New Roman" pitchFamily="18" charset="0"/>
              </a:rPr>
              <a:t>2. Total output time.</a:t>
            </a:r>
          </a:p>
          <a:p>
            <a:pPr marL="342900" indent="-342900" algn="just">
              <a:buNone/>
            </a:pPr>
            <a:r>
              <a:rPr lang="en-US" sz="1600" b="1" dirty="0" smtClean="0">
                <a:latin typeface="+mj-lt"/>
                <a:cs typeface="Times New Roman" pitchFamily="18" charset="0"/>
              </a:rPr>
              <a:t>Ans</a:t>
            </a:r>
            <a:r>
              <a:rPr lang="en-US" sz="1600" dirty="0" smtClean="0">
                <a:latin typeface="+mj-lt"/>
                <a:cs typeface="Times New Roman" pitchFamily="18" charset="0"/>
              </a:rPr>
              <a:t>.  </a:t>
            </a:r>
          </a:p>
          <a:p>
            <a:pPr marL="342900" indent="-342900" algn="just">
              <a:buNone/>
            </a:pPr>
            <a:r>
              <a:rPr lang="en-US" sz="1600" dirty="0" smtClean="0">
                <a:latin typeface="+mj-lt"/>
                <a:cs typeface="Times New Roman" pitchFamily="18" charset="0"/>
              </a:rPr>
              <a:t>Here ,</a:t>
            </a:r>
          </a:p>
          <a:p>
            <a:pPr marL="342900" indent="-342900" algn="just">
              <a:buNone/>
            </a:pPr>
            <a:r>
              <a:rPr lang="en-US" sz="1600" dirty="0" smtClean="0">
                <a:latin typeface="+mj-lt"/>
                <a:cs typeface="Times New Roman" pitchFamily="18" charset="0"/>
              </a:rPr>
              <a:t>C is Capacity of bucket = 500kb</a:t>
            </a:r>
          </a:p>
          <a:p>
            <a:pPr marL="342900" indent="-342900" algn="just">
              <a:buNone/>
            </a:pPr>
            <a:r>
              <a:rPr lang="en-US" sz="1600" dirty="0" smtClean="0">
                <a:latin typeface="+mj-lt"/>
                <a:cs typeface="Times New Roman" pitchFamily="18" charset="0"/>
              </a:rPr>
              <a:t>M= 25 mbps</a:t>
            </a:r>
          </a:p>
          <a:p>
            <a:pPr marL="342900" indent="-342900" algn="just">
              <a:buNone/>
            </a:pPr>
            <a:r>
              <a:rPr lang="el-GR" sz="1600" dirty="0" smtClean="0">
                <a:latin typeface="+mj-lt"/>
                <a:cs typeface="Times New Roman" pitchFamily="18" charset="0"/>
              </a:rPr>
              <a:t>ρ</a:t>
            </a:r>
            <a:r>
              <a:rPr lang="en-US" sz="1600" dirty="0" smtClean="0">
                <a:latin typeface="+mj-lt"/>
                <a:cs typeface="Times New Roman" pitchFamily="18" charset="0"/>
              </a:rPr>
              <a:t> = 2mbps.</a:t>
            </a:r>
          </a:p>
          <a:p>
            <a:pPr marL="342900" indent="-342900" algn="just">
              <a:buNone/>
            </a:pPr>
            <a:endParaRPr lang="en-US" sz="1600" dirty="0" smtClean="0">
              <a:latin typeface="+mj-lt"/>
              <a:cs typeface="Times New Roman" pitchFamily="18" charset="0"/>
            </a:endParaRPr>
          </a:p>
          <a:p>
            <a:pPr marL="342900" indent="-342900" algn="just">
              <a:buNone/>
            </a:pPr>
            <a:r>
              <a:rPr lang="en-US" sz="1600" dirty="0" smtClean="0">
                <a:latin typeface="+mj-lt"/>
                <a:cs typeface="Times New Roman" pitchFamily="18" charset="0"/>
              </a:rPr>
              <a:t>1. 	S= 500/((25-2)*1000) =  21.73msec ~= 22msec</a:t>
            </a:r>
          </a:p>
          <a:p>
            <a:pPr marL="342900" indent="-342900" algn="just">
              <a:buAutoNum type="arabicPlain"/>
            </a:pPr>
            <a:endParaRPr lang="en-US" sz="1600" dirty="0" smtClean="0">
              <a:latin typeface="+mj-lt"/>
              <a:cs typeface="Times New Roman" pitchFamily="18" charset="0"/>
            </a:endParaRPr>
          </a:p>
          <a:p>
            <a:pPr marL="342900" indent="-342900" algn="just">
              <a:buAutoNum type="arabicPlain" startAt="2"/>
            </a:pPr>
            <a:r>
              <a:rPr lang="en-US" sz="1600" dirty="0" smtClean="0">
                <a:latin typeface="+mj-lt"/>
                <a:cs typeface="Times New Roman" pitchFamily="18" charset="0"/>
              </a:rPr>
              <a:t>For 22msec the output rate is 25msec after that the output rate becomes 2mbps i.e. token arrival rate.</a:t>
            </a:r>
          </a:p>
          <a:p>
            <a:pPr marL="342900" indent="-342900" algn="just">
              <a:buNone/>
            </a:pPr>
            <a:r>
              <a:rPr lang="en-US" sz="1600" dirty="0" smtClean="0">
                <a:latin typeface="+mj-lt"/>
                <a:cs typeface="Times New Roman" pitchFamily="18" charset="0"/>
              </a:rPr>
              <a:t>        Therefore, for another 500 kb the time taken will be.</a:t>
            </a:r>
          </a:p>
          <a:p>
            <a:pPr marL="342900" indent="-342900" algn="just">
              <a:buNone/>
            </a:pPr>
            <a:r>
              <a:rPr lang="en-US" sz="1600" dirty="0" smtClean="0">
                <a:latin typeface="+mj-lt"/>
                <a:cs typeface="Times New Roman" pitchFamily="18" charset="0"/>
              </a:rPr>
              <a:t>			500/(2000) = 250 </a:t>
            </a:r>
            <a:r>
              <a:rPr lang="en-US" sz="1600" dirty="0" err="1" smtClean="0">
                <a:latin typeface="+mj-lt"/>
                <a:cs typeface="Times New Roman" pitchFamily="18" charset="0"/>
              </a:rPr>
              <a:t>msec</a:t>
            </a:r>
            <a:endParaRPr lang="en-US" sz="1600" dirty="0" smtClean="0">
              <a:latin typeface="+mj-lt"/>
              <a:cs typeface="Times New Roman" pitchFamily="18" charset="0"/>
            </a:endParaRPr>
          </a:p>
          <a:p>
            <a:pPr marL="342900" indent="-342900" algn="just">
              <a:buNone/>
            </a:pPr>
            <a:r>
              <a:rPr lang="en-US" sz="1600" dirty="0" smtClean="0">
                <a:latin typeface="+mj-lt"/>
                <a:cs typeface="Times New Roman" pitchFamily="18" charset="0"/>
              </a:rPr>
              <a:t>		 Therefore,  total output time  = 22 +250 = 272 msec.</a:t>
            </a:r>
          </a:p>
          <a:p>
            <a:pPr marL="342900" indent="-342900" algn="just">
              <a:buNone/>
            </a:pPr>
            <a:endParaRPr lang="en-US" sz="1600" dirty="0" smtClean="0">
              <a:latin typeface="+mj-lt"/>
              <a:cs typeface="Times New Roman" pitchFamily="18" charset="0"/>
            </a:endParaRPr>
          </a:p>
          <a:p>
            <a:pPr marL="342900" indent="-342900" algn="just">
              <a:buNone/>
            </a:pPr>
            <a:endParaRPr lang="en-US" sz="1600" dirty="0" smtClean="0">
              <a:latin typeface="+mj-lt"/>
              <a:cs typeface="Times New Roman" pitchFamily="18" charset="0"/>
            </a:endParaRPr>
          </a:p>
          <a:p>
            <a:pPr marL="342900" indent="-342900" algn="just">
              <a:buAutoNum type="alphaLcPeriod"/>
            </a:pPr>
            <a:endParaRPr lang="en-US" sz="1600" dirty="0" smtClean="0">
              <a:latin typeface="+mj-lt"/>
              <a:cs typeface="Times New Roman" pitchFamily="18" charset="0"/>
            </a:endParaRPr>
          </a:p>
          <a:p>
            <a:pPr marL="342900" indent="-342900" algn="just">
              <a:buAutoNum type="alphaLcPeriod"/>
            </a:pPr>
            <a:endParaRPr lang="en-US" sz="1600" dirty="0">
              <a:latin typeface="+mj-lt"/>
              <a:cs typeface="Times New Roman" pitchFamily="18" charset="0"/>
            </a:endParaRPr>
          </a:p>
        </p:txBody>
      </p:sp>
      <p:sp>
        <p:nvSpPr>
          <p:cNvPr id="4" name="Slide Number Placeholder 3"/>
          <p:cNvSpPr>
            <a:spLocks noGrp="1"/>
          </p:cNvSpPr>
          <p:nvPr>
            <p:ph type="sldNum" sz="quarter" idx="12"/>
          </p:nvPr>
        </p:nvSpPr>
        <p:spPr/>
        <p:txBody>
          <a:bodyPr>
            <a:normAutofit/>
          </a:bodyPr>
          <a:lstStyle/>
          <a:p>
            <a:pPr>
              <a:defRPr/>
            </a:pPr>
            <a:fld id="{F0EF1763-AF9B-4BA5-B814-9FE8DB348156}" type="slidenum">
              <a:rPr lang="en-US" smtClean="0"/>
              <a:pPr>
                <a:defRPr/>
              </a:pPr>
              <a:t>44</a:t>
            </a:fld>
            <a:endParaRPr lang="en-US"/>
          </a:p>
        </p:txBody>
      </p:sp>
    </p:spTree>
    <p:extLst>
      <p:ext uri="{BB962C8B-B14F-4D97-AF65-F5344CB8AC3E}">
        <p14:creationId xmlns:p14="http://schemas.microsoft.com/office/powerpoint/2010/main" xmlns="" val="1900585822"/>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ounded Rectangle 7"/>
          <p:cNvSpPr/>
          <p:nvPr/>
        </p:nvSpPr>
        <p:spPr>
          <a:xfrm>
            <a:off x="685800" y="762000"/>
            <a:ext cx="76962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706" name="Rectangle 2"/>
          <p:cNvSpPr>
            <a:spLocks noGrp="1" noChangeArrowheads="1"/>
          </p:cNvSpPr>
          <p:nvPr>
            <p:ph idx="1"/>
          </p:nvPr>
        </p:nvSpPr>
        <p:spPr>
          <a:xfrm>
            <a:off x="0" y="0"/>
            <a:ext cx="9144000" cy="6115050"/>
          </a:xfrm>
        </p:spPr>
        <p:txBody>
          <a:bodyPr>
            <a:normAutofit/>
          </a:bodyPr>
          <a:lstStyle/>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endParaRPr lang="en-US" sz="1600" b="1" dirty="0" smtClean="0">
              <a:latin typeface="Times New Roman" pitchFamily="18" charset="0"/>
              <a:cs typeface="Times New Roman" pitchFamily="18" charset="0"/>
            </a:endParaRPr>
          </a:p>
          <a:p>
            <a:pPr algn="ctr">
              <a:lnSpc>
                <a:spcPct val="90000"/>
              </a:lnSpc>
              <a:buNone/>
            </a:pPr>
            <a:r>
              <a:rPr lang="en-US" sz="2000" b="1" dirty="0" smtClean="0">
                <a:latin typeface="+mj-lt"/>
                <a:cs typeface="Times New Roman" pitchFamily="18" charset="0"/>
              </a:rPr>
              <a:t>DIFFERENCE BETWEEN LEAKY BUCKET AND TOKEN BUCKET ALGORITHM</a:t>
            </a:r>
            <a:endParaRPr lang="en-US" b="1" dirty="0" smtClean="0">
              <a:latin typeface="+mj-lt"/>
            </a:endParaRPr>
          </a:p>
          <a:p>
            <a:pPr>
              <a:lnSpc>
                <a:spcPct val="90000"/>
              </a:lnSpc>
              <a:buFontTx/>
              <a:buNone/>
            </a:pPr>
            <a:r>
              <a:rPr lang="en-US" sz="4000" b="1" dirty="0" smtClean="0">
                <a:latin typeface="+mj-lt"/>
              </a:rPr>
              <a:t>	</a:t>
            </a:r>
            <a:endParaRPr lang="en-US" sz="4400" b="1" dirty="0" smtClean="0">
              <a:latin typeface="+mj-lt"/>
            </a:endParaRPr>
          </a:p>
        </p:txBody>
      </p:sp>
      <p:sp>
        <p:nvSpPr>
          <p:cNvPr id="5" name="Slide Number Placeholder 5"/>
          <p:cNvSpPr>
            <a:spLocks noGrp="1"/>
          </p:cNvSpPr>
          <p:nvPr>
            <p:ph type="sldNum" sz="quarter" idx="12"/>
          </p:nvPr>
        </p:nvSpPr>
        <p:spPr/>
        <p:txBody>
          <a:bodyPr>
            <a:normAutofit/>
          </a:bodyPr>
          <a:lstStyle/>
          <a:p>
            <a:pPr>
              <a:defRPr/>
            </a:pPr>
            <a:fld id="{E0C2C388-6F80-4430-85D9-3E2B7B92F236}" type="slidenum">
              <a:rPr lang="en-US"/>
              <a:pPr>
                <a:defRPr/>
              </a:pPr>
              <a:t>45</a:t>
            </a:fld>
            <a:endParaRPr lang="en-US"/>
          </a:p>
        </p:txBody>
      </p:sp>
      <p:graphicFrame>
        <p:nvGraphicFramePr>
          <p:cNvPr id="4" name="Table 3"/>
          <p:cNvGraphicFramePr>
            <a:graphicFrameLocks noGrp="1"/>
          </p:cNvGraphicFramePr>
          <p:nvPr/>
        </p:nvGraphicFramePr>
        <p:xfrm>
          <a:off x="838200" y="1295400"/>
          <a:ext cx="7543800" cy="5180485"/>
        </p:xfrm>
        <a:graphic>
          <a:graphicData uri="http://schemas.openxmlformats.org/drawingml/2006/table">
            <a:tbl>
              <a:tblPr firstRow="1" bandRow="1">
                <a:tableStyleId>{5940675A-B579-460E-94D1-54222C63F5DA}</a:tableStyleId>
              </a:tblPr>
              <a:tblGrid>
                <a:gridCol w="3771900"/>
                <a:gridCol w="3771900"/>
              </a:tblGrid>
              <a:tr h="580235">
                <a:tc>
                  <a:txBody>
                    <a:bodyPr/>
                    <a:lstStyle/>
                    <a:p>
                      <a:pPr algn="ctr"/>
                      <a:r>
                        <a:rPr lang="en-US" sz="2400" b="1" dirty="0" smtClean="0">
                          <a:solidFill>
                            <a:srgbClr val="0070C0"/>
                          </a:solidFill>
                          <a:latin typeface="+mj-lt"/>
                          <a:cs typeface="Times New Roman" pitchFamily="18" charset="0"/>
                        </a:rPr>
                        <a:t>TOKEN BUCKET</a:t>
                      </a:r>
                      <a:endParaRPr lang="en-US" sz="2400" b="1" dirty="0">
                        <a:solidFill>
                          <a:srgbClr val="0070C0"/>
                        </a:solidFill>
                        <a:latin typeface="+mj-lt"/>
                        <a:cs typeface="Times New Roman" pitchFamily="18" charset="0"/>
                      </a:endParaRPr>
                    </a:p>
                  </a:txBody>
                  <a:tcPr marL="137160" marR="137160" marT="137160" marB="137160" anchor="ctr"/>
                </a:tc>
                <a:tc>
                  <a:txBody>
                    <a:bodyPr/>
                    <a:lstStyle/>
                    <a:p>
                      <a:pPr algn="ctr"/>
                      <a:r>
                        <a:rPr lang="en-US" sz="2400" b="1" dirty="0" smtClean="0">
                          <a:solidFill>
                            <a:srgbClr val="0070C0"/>
                          </a:solidFill>
                          <a:latin typeface="+mj-lt"/>
                          <a:cs typeface="Times New Roman" pitchFamily="18" charset="0"/>
                        </a:rPr>
                        <a:t>LEAKY BUCKET</a:t>
                      </a:r>
                      <a:endParaRPr lang="en-US" sz="2400" b="1" dirty="0">
                        <a:solidFill>
                          <a:srgbClr val="0070C0"/>
                        </a:solidFill>
                        <a:latin typeface="+mj-lt"/>
                        <a:cs typeface="Times New Roman" pitchFamily="18" charset="0"/>
                      </a:endParaRPr>
                    </a:p>
                  </a:txBody>
                  <a:tcPr marL="137160" marR="137160" marT="137160" marB="137160" anchor="ctr"/>
                </a:tc>
              </a:tr>
              <a:tr h="580235">
                <a:tc>
                  <a:txBody>
                    <a:bodyPr/>
                    <a:lstStyle/>
                    <a:p>
                      <a:pPr algn="ctr"/>
                      <a:r>
                        <a:rPr lang="en-US" sz="2000" dirty="0" smtClean="0">
                          <a:latin typeface="+mj-lt"/>
                          <a:cs typeface="Times New Roman" pitchFamily="18" charset="0"/>
                        </a:rPr>
                        <a:t>Token dependent.</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Token independent.</a:t>
                      </a:r>
                      <a:endParaRPr lang="en-US" sz="2000" dirty="0">
                        <a:latin typeface="+mj-lt"/>
                        <a:cs typeface="Times New Roman" pitchFamily="18" charset="0"/>
                      </a:endParaRPr>
                    </a:p>
                  </a:txBody>
                  <a:tcPr marL="137160" marR="137160" marT="137160" marB="137160" anchor="ctr"/>
                </a:tc>
              </a:tr>
              <a:tr h="943765">
                <a:tc>
                  <a:txBody>
                    <a:bodyPr/>
                    <a:lstStyle/>
                    <a:p>
                      <a:pPr algn="ctr"/>
                      <a:r>
                        <a:rPr lang="en-US" sz="2000" dirty="0" smtClean="0">
                          <a:latin typeface="+mj-lt"/>
                          <a:cs typeface="Times New Roman" pitchFamily="18" charset="0"/>
                        </a:rPr>
                        <a:t>If bucket is full</a:t>
                      </a:r>
                      <a:r>
                        <a:rPr lang="en-US" sz="2000" baseline="0" dirty="0" smtClean="0">
                          <a:latin typeface="+mj-lt"/>
                          <a:cs typeface="Times New Roman" pitchFamily="18" charset="0"/>
                        </a:rPr>
                        <a:t> token are discarded, but not the packet.</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If bucket is full</a:t>
                      </a:r>
                      <a:r>
                        <a:rPr lang="en-US" sz="2000" baseline="0" dirty="0" smtClean="0">
                          <a:latin typeface="+mj-lt"/>
                          <a:cs typeface="Times New Roman" pitchFamily="18" charset="0"/>
                        </a:rPr>
                        <a:t> packet or data is discarded.</a:t>
                      </a:r>
                      <a:endParaRPr lang="en-US" sz="2000" dirty="0">
                        <a:latin typeface="+mj-lt"/>
                        <a:cs typeface="Times New Roman" pitchFamily="18" charset="0"/>
                      </a:endParaRPr>
                    </a:p>
                  </a:txBody>
                  <a:tcPr marL="137160" marR="137160" marT="137160" marB="137160" anchor="ctr"/>
                </a:tc>
              </a:tr>
              <a:tr h="943765">
                <a:tc>
                  <a:txBody>
                    <a:bodyPr/>
                    <a:lstStyle/>
                    <a:p>
                      <a:pPr algn="ctr"/>
                      <a:r>
                        <a:rPr lang="en-US" sz="2000" dirty="0" smtClean="0">
                          <a:latin typeface="+mj-lt"/>
                          <a:cs typeface="Times New Roman" pitchFamily="18" charset="0"/>
                        </a:rPr>
                        <a:t>Packets can only</a:t>
                      </a:r>
                      <a:r>
                        <a:rPr lang="en-US" sz="2000" baseline="0" dirty="0" smtClean="0">
                          <a:latin typeface="+mj-lt"/>
                          <a:cs typeface="Times New Roman" pitchFamily="18" charset="0"/>
                        </a:rPr>
                        <a:t> transmitted when there are enough token</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Packets are</a:t>
                      </a:r>
                      <a:r>
                        <a:rPr lang="en-US" sz="2000" baseline="0" dirty="0" smtClean="0">
                          <a:latin typeface="+mj-lt"/>
                          <a:cs typeface="Times New Roman" pitchFamily="18" charset="0"/>
                        </a:rPr>
                        <a:t> transmitted continuously.</a:t>
                      </a:r>
                      <a:endParaRPr lang="en-US" sz="2000" dirty="0">
                        <a:latin typeface="+mj-lt"/>
                        <a:cs typeface="Times New Roman" pitchFamily="18" charset="0"/>
                      </a:endParaRPr>
                    </a:p>
                  </a:txBody>
                  <a:tcPr marL="137160" marR="137160" marT="137160" marB="137160" anchor="ctr"/>
                </a:tc>
              </a:tr>
              <a:tr h="943765">
                <a:tc>
                  <a:txBody>
                    <a:bodyPr/>
                    <a:lstStyle/>
                    <a:p>
                      <a:pPr algn="ctr"/>
                      <a:r>
                        <a:rPr lang="en-US" sz="2000" dirty="0" smtClean="0">
                          <a:latin typeface="+mj-lt"/>
                          <a:cs typeface="Times New Roman" pitchFamily="18" charset="0"/>
                        </a:rPr>
                        <a:t>It allows large bursts to be sent faster</a:t>
                      </a:r>
                      <a:r>
                        <a:rPr lang="en-US" sz="2000" baseline="0" dirty="0" smtClean="0">
                          <a:latin typeface="+mj-lt"/>
                          <a:cs typeface="Times New Roman" pitchFamily="18" charset="0"/>
                        </a:rPr>
                        <a:t> rate after that constant rate</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It sends the packet at constant rate</a:t>
                      </a:r>
                      <a:endParaRPr lang="en-US" sz="2000" dirty="0">
                        <a:latin typeface="+mj-lt"/>
                        <a:cs typeface="Times New Roman" pitchFamily="18" charset="0"/>
                      </a:endParaRPr>
                    </a:p>
                  </a:txBody>
                  <a:tcPr marL="137160" marR="137160" marT="137160" marB="137160" anchor="ctr"/>
                </a:tc>
              </a:tr>
              <a:tr h="580235">
                <a:tc>
                  <a:txBody>
                    <a:bodyPr/>
                    <a:lstStyle/>
                    <a:p>
                      <a:pPr algn="ctr"/>
                      <a:r>
                        <a:rPr lang="en-US" sz="2000" dirty="0" smtClean="0">
                          <a:latin typeface="+mj-lt"/>
                          <a:cs typeface="Times New Roman" pitchFamily="18" charset="0"/>
                        </a:rPr>
                        <a:t>It saves token to</a:t>
                      </a:r>
                      <a:r>
                        <a:rPr lang="en-US" sz="2000" baseline="0" dirty="0" smtClean="0">
                          <a:latin typeface="+mj-lt"/>
                          <a:cs typeface="Times New Roman" pitchFamily="18" charset="0"/>
                        </a:rPr>
                        <a:t> send large bursts.</a:t>
                      </a:r>
                      <a:endParaRPr lang="en-US" sz="2000" dirty="0">
                        <a:latin typeface="+mj-lt"/>
                        <a:cs typeface="Times New Roman" pitchFamily="18" charset="0"/>
                      </a:endParaRPr>
                    </a:p>
                  </a:txBody>
                  <a:tcPr marL="137160" marR="137160" marT="137160" marB="137160" anchor="ctr"/>
                </a:tc>
                <a:tc>
                  <a:txBody>
                    <a:bodyPr/>
                    <a:lstStyle/>
                    <a:p>
                      <a:pPr algn="ctr"/>
                      <a:r>
                        <a:rPr lang="en-US" sz="2000" dirty="0" smtClean="0">
                          <a:latin typeface="+mj-lt"/>
                          <a:cs typeface="Times New Roman" pitchFamily="18" charset="0"/>
                        </a:rPr>
                        <a:t>It does not save token.</a:t>
                      </a:r>
                      <a:endParaRPr lang="en-US" sz="2000" dirty="0">
                        <a:latin typeface="+mj-lt"/>
                        <a:cs typeface="Times New Roman" pitchFamily="18" charset="0"/>
                      </a:endParaRPr>
                    </a:p>
                  </a:txBody>
                  <a:tcPr marL="137160" marR="137160" marT="137160" marB="137160" anchor="ctr"/>
                </a:tc>
              </a:tr>
            </a:tbl>
          </a:graphicData>
        </a:graphic>
      </p:graphicFrame>
      <p:cxnSp>
        <p:nvCxnSpPr>
          <p:cNvPr id="7" name="Straight Connector 6"/>
          <p:cNvCxnSpPr/>
          <p:nvPr/>
        </p:nvCxnSpPr>
        <p:spPr>
          <a:xfrm>
            <a:off x="838200" y="1143000"/>
            <a:ext cx="7543800" cy="0"/>
          </a:xfrm>
          <a:prstGeom prst="line">
            <a:avLst/>
          </a:prstGeom>
          <a:ln w="28575" cmpd="sng"/>
        </p:spPr>
        <p:style>
          <a:lnRef idx="1">
            <a:schemeClr val="accent1"/>
          </a:lnRef>
          <a:fillRef idx="0">
            <a:schemeClr val="accent1"/>
          </a:fillRef>
          <a:effectRef idx="0">
            <a:schemeClr val="accent1"/>
          </a:effectRef>
          <a:fontRef idx="minor">
            <a:schemeClr val="tx1"/>
          </a:fontRef>
        </p:style>
      </p:cxnSp>
    </p:spTree>
  </p:cSld>
  <p:clrMapOvr>
    <a:masterClrMapping/>
  </p:clrMapOvr>
  <p:transition>
    <p:sndAc>
      <p:end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609600"/>
            <a:ext cx="7315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609600"/>
            <a:ext cx="7924800" cy="685800"/>
          </a:xfrm>
        </p:spPr>
        <p:txBody>
          <a:bodyPr>
            <a:normAutofit fontScale="90000"/>
          </a:bodyPr>
          <a:lstStyle/>
          <a:p>
            <a:r>
              <a:rPr lang="en-IN" b="1" dirty="0" smtClean="0"/>
              <a:t>Choke Packet Technique</a:t>
            </a:r>
            <a:endParaRPr lang="en-US" dirty="0"/>
          </a:p>
        </p:txBody>
      </p:sp>
      <p:sp>
        <p:nvSpPr>
          <p:cNvPr id="4" name="Content Placeholder 3"/>
          <p:cNvSpPr>
            <a:spLocks noGrp="1"/>
          </p:cNvSpPr>
          <p:nvPr>
            <p:ph idx="1"/>
          </p:nvPr>
        </p:nvSpPr>
        <p:spPr>
          <a:xfrm>
            <a:off x="457200" y="1524000"/>
            <a:ext cx="8229600" cy="4602163"/>
          </a:xfrm>
        </p:spPr>
        <p:txBody>
          <a:bodyPr>
            <a:normAutofit fontScale="92500" lnSpcReduction="20000"/>
          </a:bodyPr>
          <a:lstStyle/>
          <a:p>
            <a:pPr algn="just">
              <a:buFont typeface="Wingdings" pitchFamily="2" charset="2"/>
              <a:buChar char="Ø"/>
            </a:pPr>
            <a:r>
              <a:rPr lang="en-IN" dirty="0" smtClean="0"/>
              <a:t>Each router monitors its resources and the utilization at each of its output line. There is a threshold set by the administrator, and whenever any of the resource utilization crosses this threshold and action is taken to curtail down this.</a:t>
            </a:r>
          </a:p>
          <a:p>
            <a:pPr algn="just">
              <a:buFont typeface="Wingdings" pitchFamily="2" charset="2"/>
              <a:buChar char="Ø"/>
            </a:pPr>
            <a:r>
              <a:rPr lang="en-IN" dirty="0" smtClean="0"/>
              <a:t>For Example, </a:t>
            </a:r>
            <a:r>
              <a:rPr lang="en-IN" dirty="0" smtClean="0"/>
              <a:t>when </a:t>
            </a:r>
            <a:r>
              <a:rPr lang="en-IN" dirty="0" smtClean="0"/>
              <a:t>source A  receives a choke packet with destination B at first, it will curtail down the traffic to destination B by 50%, and if again after a fixed duration of time interval it receives the choke packet again for the same destination, it will further curtail down the traffic by 25% more and so on. </a:t>
            </a:r>
          </a:p>
          <a:p>
            <a:pPr algn="just">
              <a:buFont typeface="Wingdings" pitchFamily="2" charset="2"/>
              <a:buChar char="Ø"/>
            </a:pPr>
            <a:endParaRPr lang="en-IN" dirty="0" smtClean="0"/>
          </a:p>
          <a:p>
            <a:pPr algn="just">
              <a:buFont typeface="Wingdings" pitchFamily="2" charset="2"/>
              <a:buChar char="Ø"/>
            </a:pPr>
            <a:endParaRPr lang="en-IN" dirty="0" smtClean="0"/>
          </a:p>
          <a:p>
            <a:pPr>
              <a:buFont typeface="Wingdings" pitchFamily="2" charset="2"/>
              <a:buChar char="Ø"/>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066800" y="685800"/>
            <a:ext cx="6781800" cy="3276600"/>
          </a:xfrm>
          <a:prstGeom prst="rect">
            <a:avLst/>
          </a:prstGeom>
          <a:noFill/>
          <a:ln w="9525">
            <a:noFill/>
            <a:miter lim="800000"/>
            <a:headEnd/>
            <a:tailEnd/>
          </a:ln>
          <a:effectLst/>
        </p:spPr>
      </p:pic>
      <p:sp>
        <p:nvSpPr>
          <p:cNvPr id="4" name="Rectangle 3"/>
          <p:cNvSpPr/>
          <p:nvPr/>
        </p:nvSpPr>
        <p:spPr>
          <a:xfrm>
            <a:off x="762000" y="4114800"/>
            <a:ext cx="7772400" cy="1569660"/>
          </a:xfrm>
          <a:prstGeom prst="rect">
            <a:avLst/>
          </a:prstGeom>
        </p:spPr>
        <p:txBody>
          <a:bodyPr wrap="square">
            <a:spAutoFit/>
          </a:bodyPr>
          <a:lstStyle/>
          <a:p>
            <a:pPr algn="just"/>
            <a:r>
              <a:rPr lang="en-IN" sz="2400" dirty="0" smtClean="0"/>
              <a:t>Depicts the functioning of choke packets, (a) Heavy traffic between nodes P and Q, (b) Node Q sends the Choke packet to P, (c) Choke packet reaches P, (d) P reduces the flow and send a reduced flow out, (e) Reduced flow reaches node Q .</a:t>
            </a: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30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74638"/>
            <a:ext cx="8229600" cy="715962"/>
          </a:xfrm>
        </p:spPr>
        <p:txBody>
          <a:bodyPr>
            <a:noAutofit/>
          </a:bodyPr>
          <a:lstStyle/>
          <a:p>
            <a:pPr lvl="2" algn="ctr" rtl="0">
              <a:spcBef>
                <a:spcPct val="0"/>
              </a:spcBef>
            </a:pPr>
            <a:r>
              <a:rPr lang="en-US" sz="3600" b="1" dirty="0" smtClean="0">
                <a:latin typeface="+mj-lt"/>
              </a:rPr>
              <a:t> </a:t>
            </a:r>
            <a:br>
              <a:rPr lang="en-US" sz="3600" b="1" dirty="0" smtClean="0">
                <a:latin typeface="+mj-lt"/>
              </a:rPr>
            </a:br>
            <a:r>
              <a:rPr lang="en-US" sz="3600" b="1" dirty="0" smtClean="0">
                <a:latin typeface="+mj-lt"/>
              </a:rPr>
              <a:t>Hop-by Hop Choke Packets </a:t>
            </a:r>
            <a:br>
              <a:rPr lang="en-US" sz="3600" b="1" dirty="0" smtClean="0">
                <a:latin typeface="+mj-lt"/>
              </a:rPr>
            </a:br>
            <a:endParaRPr lang="en-US" sz="3600" b="1" dirty="0">
              <a:latin typeface="+mj-lt"/>
            </a:endParaRPr>
          </a:p>
        </p:txBody>
      </p:sp>
      <p:sp>
        <p:nvSpPr>
          <p:cNvPr id="4" name="Content Placeholder 3"/>
          <p:cNvSpPr>
            <a:spLocks noGrp="1"/>
          </p:cNvSpPr>
          <p:nvPr>
            <p:ph idx="1"/>
          </p:nvPr>
        </p:nvSpPr>
        <p:spPr>
          <a:xfrm>
            <a:off x="457200" y="1066800"/>
            <a:ext cx="8305800" cy="5334000"/>
          </a:xfrm>
        </p:spPr>
        <p:txBody>
          <a:bodyPr>
            <a:normAutofit fontScale="92500"/>
          </a:bodyPr>
          <a:lstStyle/>
          <a:p>
            <a:pPr marL="342900" lvl="2" indent="-342900" algn="just">
              <a:buNone/>
            </a:pPr>
            <a:r>
              <a:rPr lang="en-US" dirty="0" smtClean="0"/>
              <a:t>This technique is an advancement over  Choked packet method. </a:t>
            </a:r>
          </a:p>
          <a:p>
            <a:pPr marL="342900" lvl="2" indent="-342900" algn="just">
              <a:buFont typeface="Wingdings" pitchFamily="2" charset="2"/>
              <a:buChar char="Ø"/>
            </a:pPr>
            <a:r>
              <a:rPr lang="en-US" dirty="0" smtClean="0"/>
              <a:t>At high speed over long distances, sending a packet all the way back to the source doesn’t help much, because by the time choke packet reach the source, already a lot of packets destined to the same original destination would be out from the source. </a:t>
            </a:r>
          </a:p>
          <a:p>
            <a:pPr marL="342900" lvl="2" indent="-342900" algn="just">
              <a:buFont typeface="Wingdings" pitchFamily="2" charset="2"/>
              <a:buChar char="Ø"/>
            </a:pPr>
            <a:r>
              <a:rPr lang="en-US" dirty="0" smtClean="0"/>
              <a:t>So to help this, Hop-by-Hop Choke packets are used. In this approach, the choke packet affects each and every intermediate router through which it passes by. </a:t>
            </a:r>
          </a:p>
          <a:p>
            <a:pPr marL="342900" lvl="2" indent="-342900" algn="just">
              <a:buFont typeface="Wingdings" pitchFamily="2" charset="2"/>
              <a:buChar char="Ø"/>
            </a:pPr>
            <a:r>
              <a:rPr lang="en-US" dirty="0" smtClean="0"/>
              <a:t>Here, as soon as choke packet reaches a router back to its path to the source, it curtails down the traffic between those intermediate routers. In this scenario, intermediate nodes must dedicate few more buffers for the incoming traffic as the outflow through that node will be curtailed down immediately as choke packet arrives it, but the input traffic flow will only be curtailed down when choke packet reaches the node which is before it in the original path. </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47800" y="228600"/>
            <a:ext cx="6096000" cy="3048000"/>
          </a:xfrm>
          <a:prstGeom prst="rect">
            <a:avLst/>
          </a:prstGeom>
          <a:noFill/>
          <a:ln w="9525">
            <a:noFill/>
            <a:miter lim="800000"/>
            <a:headEnd/>
            <a:tailEnd/>
          </a:ln>
          <a:effectLst/>
        </p:spPr>
      </p:pic>
      <p:sp>
        <p:nvSpPr>
          <p:cNvPr id="3" name="Rectangle 2"/>
          <p:cNvSpPr/>
          <p:nvPr/>
        </p:nvSpPr>
        <p:spPr>
          <a:xfrm>
            <a:off x="762000" y="3733800"/>
            <a:ext cx="7924800" cy="2308324"/>
          </a:xfrm>
          <a:prstGeom prst="rect">
            <a:avLst/>
          </a:prstGeom>
        </p:spPr>
        <p:txBody>
          <a:bodyPr wrap="square">
            <a:spAutoFit/>
          </a:bodyPr>
          <a:lstStyle/>
          <a:p>
            <a:pPr algn="just"/>
            <a:r>
              <a:rPr lang="en-IN" sz="2400" dirty="0" smtClean="0"/>
              <a:t>Depicts the functioning of Hop-by-Hop choke packets             (a) Heavy traffic between nodes P and Q, (b) Node Q sends the Choke packet to P, (c) Choke packet reaches R, and the flow between R and Q is curtail down, Choke packer reaches P, and P reduces the flow out .</a:t>
            </a:r>
          </a:p>
          <a:p>
            <a:pPr algn="just"/>
            <a:r>
              <a:rPr lang="en-US" sz="2400" dirty="0" smtClean="0"/>
              <a:t> </a:t>
            </a: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b="1" dirty="0" smtClean="0"/>
              <a:t/>
            </a:r>
            <a:br>
              <a:rPr lang="en-US" b="1" dirty="0" smtClean="0"/>
            </a:br>
            <a:r>
              <a:rPr lang="en-US" b="1" dirty="0" smtClean="0"/>
              <a:t>Peak Data Rate</a:t>
            </a:r>
            <a:br>
              <a:rPr lang="en-US" b="1" dirty="0" smtClean="0"/>
            </a:br>
            <a:endParaRPr lang="en-US" b="1" dirty="0"/>
          </a:p>
        </p:txBody>
      </p:sp>
      <p:sp>
        <p:nvSpPr>
          <p:cNvPr id="3" name="Content Placeholder 2"/>
          <p:cNvSpPr>
            <a:spLocks noGrp="1"/>
          </p:cNvSpPr>
          <p:nvPr>
            <p:ph idx="1"/>
          </p:nvPr>
        </p:nvSpPr>
        <p:spPr>
          <a:xfrm>
            <a:off x="457200" y="1600200"/>
            <a:ext cx="8458200" cy="4525963"/>
          </a:xfrm>
        </p:spPr>
        <p:txBody>
          <a:bodyPr>
            <a:normAutofit/>
          </a:bodyPr>
          <a:lstStyle/>
          <a:p>
            <a:pPr>
              <a:buFont typeface="Wingdings" pitchFamily="2" charset="2"/>
              <a:buChar char="Ø"/>
            </a:pPr>
            <a:r>
              <a:rPr lang="en-US" sz="3000" dirty="0" smtClean="0"/>
              <a:t>The peak data rate defines the maximum data rate of the traffic. In Figure  it is the maximum y axis value. </a:t>
            </a:r>
          </a:p>
          <a:p>
            <a:pPr algn="just">
              <a:buFont typeface="Wingdings" pitchFamily="2" charset="2"/>
              <a:buChar char="Ø"/>
            </a:pPr>
            <a:r>
              <a:rPr lang="en-US" sz="3000" dirty="0" smtClean="0"/>
              <a:t>The peak data rate is a very important measurement because it indicates the peak bandwidth that the network needs for traffic to pass through without changing its data flow.</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304800"/>
            <a:ext cx="7772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b="1" dirty="0" smtClean="0"/>
              <a:t>Load Shedding</a:t>
            </a:r>
            <a:r>
              <a:rPr lang="en-US" dirty="0" smtClean="0"/>
              <a:t/>
            </a:r>
            <a:br>
              <a:rPr lang="en-US" dirty="0" smtClean="0"/>
            </a:br>
            <a:endParaRPr lang="en-US" dirty="0"/>
          </a:p>
        </p:txBody>
      </p:sp>
      <p:sp>
        <p:nvSpPr>
          <p:cNvPr id="4" name="Content Placeholder 3"/>
          <p:cNvSpPr>
            <a:spLocks noGrp="1"/>
          </p:cNvSpPr>
          <p:nvPr>
            <p:ph idx="1"/>
          </p:nvPr>
        </p:nvSpPr>
        <p:spPr>
          <a:xfrm>
            <a:off x="457200" y="990600"/>
            <a:ext cx="8458200" cy="5257800"/>
          </a:xfrm>
        </p:spPr>
        <p:txBody>
          <a:bodyPr>
            <a:noAutofit/>
          </a:bodyPr>
          <a:lstStyle/>
          <a:p>
            <a:pPr algn="just">
              <a:buFont typeface="Wingdings" pitchFamily="2" charset="2"/>
              <a:buChar char="Ø"/>
            </a:pPr>
            <a:r>
              <a:rPr lang="en-US" sz="2300" dirty="0" smtClean="0"/>
              <a:t>It </a:t>
            </a:r>
            <a:r>
              <a:rPr lang="en-US" sz="2300" dirty="0" smtClean="0"/>
              <a:t>is one of the simplest and more effective techniques. In this method, whenever a router finds that there is congestion in the network, it simply starts dropping out the packets. </a:t>
            </a:r>
          </a:p>
          <a:p>
            <a:pPr algn="just">
              <a:buFont typeface="Wingdings" pitchFamily="2" charset="2"/>
              <a:buChar char="Ø"/>
            </a:pPr>
            <a:r>
              <a:rPr lang="en-US" sz="2300" dirty="0" smtClean="0"/>
              <a:t>There are different methods by which a host can find out which packets to drop. Simplest way can be just choose the packets randomly which has to be dropped. More effective ways are there but they require some kind of cooperation from the sender too. For many applications, some packets are more important than others. </a:t>
            </a:r>
          </a:p>
          <a:p>
            <a:pPr algn="just">
              <a:buFont typeface="Wingdings" pitchFamily="2" charset="2"/>
              <a:buChar char="Ø"/>
            </a:pPr>
            <a:r>
              <a:rPr lang="en-US" sz="2300" dirty="0" smtClean="0"/>
              <a:t>So, sender can mark the packets in priority classes to indicate how important they are. If such a priority policy is implemented than intermediate nodes can drop packets from the lower priority classes and use the available bandwidth for the more important packets. </a:t>
            </a:r>
          </a:p>
          <a:p>
            <a:pPr algn="just">
              <a:buFont typeface="Wingdings" pitchFamily="2" charset="2"/>
              <a:buChar char="Ø"/>
            </a:pPr>
            <a:endParaRPr lang="en-US" sz="23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4785926"/>
          </a:xfrm>
          <a:prstGeom prst="rect">
            <a:avLst/>
          </a:prstGeom>
        </p:spPr>
        <p:txBody>
          <a:bodyPr wrap="square">
            <a:spAutoFit/>
          </a:bodyPr>
          <a:lstStyle/>
          <a:p>
            <a:pPr algn="just"/>
            <a:r>
              <a:rPr lang="en-IN" sz="2800" b="1" dirty="0" smtClean="0">
                <a:solidFill>
                  <a:srgbClr val="FF0000"/>
                </a:solidFill>
              </a:rPr>
              <a:t>How </a:t>
            </a:r>
            <a:r>
              <a:rPr lang="en-IN" sz="2800" b="1" dirty="0" smtClean="0">
                <a:solidFill>
                  <a:srgbClr val="FF0000"/>
                </a:solidFill>
              </a:rPr>
              <a:t>congestion control is performed by leaky bucket algorithm? </a:t>
            </a:r>
            <a:endParaRPr lang="en-IN" sz="2800" dirty="0" smtClean="0">
              <a:solidFill>
                <a:srgbClr val="FF0000"/>
              </a:solidFill>
            </a:endParaRPr>
          </a:p>
          <a:p>
            <a:pPr algn="just"/>
            <a:r>
              <a:rPr lang="en-IN" sz="2800" b="1" dirty="0" err="1" smtClean="0"/>
              <a:t>Ans</a:t>
            </a:r>
            <a:r>
              <a:rPr lang="en-IN" sz="2800" b="1" dirty="0" smtClean="0"/>
              <a:t> : </a:t>
            </a:r>
            <a:r>
              <a:rPr lang="en-IN" sz="2800" dirty="0" smtClean="0"/>
              <a:t>In leaky bucket algorithm, a buffering mechanism is    introduced between the host computer and the network in order to regulate the flow of traffic. </a:t>
            </a:r>
          </a:p>
          <a:p>
            <a:pPr algn="just"/>
            <a:r>
              <a:rPr lang="en-IN" sz="2800" dirty="0" smtClean="0"/>
              <a:t>	Busty traffic are generated by the host computer and introduced in the network by leaky bucket mechanism in the following </a:t>
            </a:r>
            <a:r>
              <a:rPr lang="en-IN" sz="2800" dirty="0" smtClean="0"/>
              <a:t>manner</a:t>
            </a:r>
            <a:endParaRPr lang="en-IN" sz="2800" dirty="0" smtClean="0"/>
          </a:p>
          <a:p>
            <a:pPr algn="just"/>
            <a:r>
              <a:rPr lang="en-IN" sz="2800" dirty="0" smtClean="0"/>
              <a:t>*   Packets are introduced in the network in one per tick </a:t>
            </a:r>
          </a:p>
          <a:p>
            <a:pPr algn="just"/>
            <a:r>
              <a:rPr lang="en-IN" sz="2800" dirty="0" smtClean="0"/>
              <a:t>*   In case of buffer overflow packets are discarded </a:t>
            </a:r>
          </a:p>
          <a:p>
            <a:pPr algn="just"/>
            <a:endParaRPr lang="en-IN"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5632311"/>
          </a:xfrm>
          <a:prstGeom prst="rect">
            <a:avLst/>
          </a:prstGeom>
        </p:spPr>
        <p:txBody>
          <a:bodyPr wrap="square">
            <a:spAutoFit/>
          </a:bodyPr>
          <a:lstStyle/>
          <a:p>
            <a:pPr algn="just"/>
            <a:r>
              <a:rPr lang="en-IN" sz="2400" b="1" dirty="0" smtClean="0">
                <a:solidFill>
                  <a:srgbClr val="FF0000"/>
                </a:solidFill>
              </a:rPr>
              <a:t>In </a:t>
            </a:r>
            <a:r>
              <a:rPr lang="en-IN" sz="2400" b="1" dirty="0" smtClean="0">
                <a:solidFill>
                  <a:srgbClr val="FF0000"/>
                </a:solidFill>
              </a:rPr>
              <a:t>what way token bucket algorithm is superior to leaky bucket algorithm? </a:t>
            </a:r>
            <a:endParaRPr lang="en-IN" sz="2400" dirty="0" smtClean="0">
              <a:solidFill>
                <a:srgbClr val="FF0000"/>
              </a:solidFill>
            </a:endParaRPr>
          </a:p>
          <a:p>
            <a:pPr algn="just"/>
            <a:r>
              <a:rPr lang="en-IN" sz="2600" b="1" dirty="0" err="1" smtClean="0"/>
              <a:t>Ans</a:t>
            </a:r>
            <a:r>
              <a:rPr lang="en-IN" sz="2600" b="1" dirty="0" smtClean="0"/>
              <a:t> :  </a:t>
            </a:r>
            <a:r>
              <a:rPr lang="en-IN" sz="2600" dirty="0" smtClean="0"/>
              <a:t>The leaky bucket algorithm controls the rate at which the packets are introduced in the network, but it is very conservative in nature. Some flexibility is introduced in token bucket algorithm. </a:t>
            </a:r>
          </a:p>
          <a:p>
            <a:pPr algn="just"/>
            <a:r>
              <a:rPr lang="en-IN" sz="2600" dirty="0" smtClean="0"/>
              <a:t>In token bucket algorithm tokens are generated at each tick (up to certain limit). </a:t>
            </a:r>
          </a:p>
          <a:p>
            <a:pPr algn="just"/>
            <a:r>
              <a:rPr lang="en-IN" sz="2600" dirty="0" smtClean="0"/>
              <a:t>For an incoming packet to be transmitted, it must capture a token and the transmission takes place at the same rate.</a:t>
            </a:r>
          </a:p>
          <a:p>
            <a:pPr algn="just"/>
            <a:r>
              <a:rPr lang="en-IN" sz="2600" dirty="0" smtClean="0"/>
              <a:t> Hence some of the busty packets are transmitted at the same rate if tokens are available and thus introduces some amount of flexibility in the system. This also improves the performance</a:t>
            </a: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4401205"/>
          </a:xfrm>
          <a:prstGeom prst="rect">
            <a:avLst/>
          </a:prstGeom>
        </p:spPr>
        <p:txBody>
          <a:bodyPr wrap="square">
            <a:spAutoFit/>
          </a:bodyPr>
          <a:lstStyle/>
          <a:p>
            <a:pPr algn="just"/>
            <a:r>
              <a:rPr lang="en-IN" sz="2800" b="1" dirty="0" smtClean="0">
                <a:solidFill>
                  <a:srgbClr val="FF0000"/>
                </a:solidFill>
              </a:rPr>
              <a:t>What </a:t>
            </a:r>
            <a:r>
              <a:rPr lang="en-IN" sz="2800" b="1" dirty="0" smtClean="0">
                <a:solidFill>
                  <a:srgbClr val="FF0000"/>
                </a:solidFill>
              </a:rPr>
              <a:t>is choke packet? How is it used for congestion control? </a:t>
            </a:r>
            <a:endParaRPr lang="en-IN" sz="2800" dirty="0" smtClean="0">
              <a:solidFill>
                <a:srgbClr val="FF0000"/>
              </a:solidFill>
            </a:endParaRPr>
          </a:p>
          <a:p>
            <a:pPr algn="just"/>
            <a:r>
              <a:rPr lang="en-IN" sz="2800" b="1" dirty="0" err="1" smtClean="0"/>
              <a:t>Ans</a:t>
            </a:r>
            <a:r>
              <a:rPr lang="en-IN" sz="2800" b="1" dirty="0" smtClean="0"/>
              <a:t> : </a:t>
            </a:r>
            <a:r>
              <a:rPr lang="en-IN" sz="2800" dirty="0" smtClean="0"/>
              <a:t>Choke packet scheme is a close loop mechanism where each link is monitored to examine how much utilization is taking place. </a:t>
            </a:r>
          </a:p>
          <a:p>
            <a:pPr algn="just"/>
            <a:r>
              <a:rPr lang="en-IN" sz="2800" dirty="0" smtClean="0"/>
              <a:t>If the utilization goes beyond a certain threshold limit, the link goes to a warning and a special packet, called choke packet is sent to the source. </a:t>
            </a:r>
          </a:p>
          <a:p>
            <a:pPr algn="just"/>
            <a:r>
              <a:rPr lang="en-IN" sz="2800" dirty="0" smtClean="0"/>
              <a:t>On receiving the choke packet, the source reduced the traffic in order to avoid congestion.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00B050"/>
                </a:solidFill>
              </a:rPr>
              <a:t>Thank you</a:t>
            </a:r>
            <a:br>
              <a:rPr lang="en-US" b="1" dirty="0" smtClean="0">
                <a:solidFill>
                  <a:srgbClr val="00B050"/>
                </a:solidFill>
              </a:rPr>
            </a:br>
            <a:endParaRPr lang="en-IN" b="1" dirty="0">
              <a:solidFill>
                <a:srgbClr val="00B05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533400"/>
            <a:ext cx="7543800" cy="685800"/>
          </a:xfrm>
        </p:spPr>
        <p:txBody>
          <a:bodyPr>
            <a:normAutofit fontScale="90000"/>
          </a:bodyPr>
          <a:lstStyle/>
          <a:p>
            <a:r>
              <a:rPr lang="en-US" b="1" dirty="0" smtClean="0"/>
              <a:t/>
            </a:r>
            <a:br>
              <a:rPr lang="en-US" b="1" dirty="0" smtClean="0"/>
            </a:br>
            <a:r>
              <a:rPr lang="en-US" b="1" dirty="0" smtClean="0"/>
              <a:t>Maximum Burst Size</a:t>
            </a:r>
            <a:br>
              <a:rPr lang="en-US" b="1" dirty="0" smtClean="0"/>
            </a:br>
            <a:endParaRPr lang="en-US" b="1" dirty="0"/>
          </a:p>
        </p:txBody>
      </p:sp>
      <p:sp>
        <p:nvSpPr>
          <p:cNvPr id="3" name="Content Placeholder 2"/>
          <p:cNvSpPr>
            <a:spLocks noGrp="1"/>
          </p:cNvSpPr>
          <p:nvPr>
            <p:ph idx="1"/>
          </p:nvPr>
        </p:nvSpPr>
        <p:spPr>
          <a:xfrm>
            <a:off x="457200" y="1524000"/>
            <a:ext cx="8229600" cy="4724400"/>
          </a:xfrm>
        </p:spPr>
        <p:txBody>
          <a:bodyPr>
            <a:normAutofit fontScale="85000" lnSpcReduction="10000"/>
          </a:bodyPr>
          <a:lstStyle/>
          <a:p>
            <a:pPr algn="just">
              <a:buFont typeface="Wingdings" pitchFamily="2" charset="2"/>
              <a:buChar char="Ø"/>
            </a:pPr>
            <a:r>
              <a:rPr lang="en-US" dirty="0" smtClean="0"/>
              <a:t>Although the peak data rate is a critical value for the network, it can usually be ignored if the duration of the peak value is very short. </a:t>
            </a:r>
          </a:p>
          <a:p>
            <a:pPr algn="just">
              <a:buFont typeface="Wingdings" pitchFamily="2" charset="2"/>
              <a:buChar char="Ø"/>
            </a:pPr>
            <a:r>
              <a:rPr lang="en-US" dirty="0" smtClean="0"/>
              <a:t>For example, if data are flowing steadily at the rate of 1 Mbps with a sudden peak data rate of 2 Mbps for just 1 ms, the network probably can handle the situation. </a:t>
            </a:r>
          </a:p>
          <a:p>
            <a:pPr algn="just">
              <a:buFont typeface="Wingdings" pitchFamily="2" charset="2"/>
              <a:buChar char="Ø"/>
            </a:pPr>
            <a:r>
              <a:rPr lang="en-US" dirty="0" smtClean="0"/>
              <a:t>However, if the peak data rate lasts 60 ms, there may</a:t>
            </a:r>
          </a:p>
          <a:p>
            <a:pPr algn="just">
              <a:buNone/>
            </a:pPr>
            <a:r>
              <a:rPr lang="en-US" dirty="0" smtClean="0"/>
              <a:t>	</a:t>
            </a:r>
            <a:r>
              <a:rPr lang="en-US" dirty="0" smtClean="0"/>
              <a:t>be </a:t>
            </a:r>
            <a:r>
              <a:rPr lang="en-US" dirty="0" smtClean="0"/>
              <a:t>a problem for the network.</a:t>
            </a:r>
          </a:p>
          <a:p>
            <a:pPr algn="just">
              <a:buFont typeface="Wingdings" pitchFamily="2" charset="2"/>
              <a:buChar char="Ø"/>
            </a:pPr>
            <a:r>
              <a:rPr lang="en-US" dirty="0" smtClean="0"/>
              <a:t> The maximum burst size normally refers to the maximum length of time the traffic is generated at the peak rate.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07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b="1" dirty="0" smtClean="0"/>
              <a:t/>
            </a:r>
            <a:br>
              <a:rPr lang="en-US" b="1" dirty="0" smtClean="0"/>
            </a:br>
            <a:r>
              <a:rPr lang="en-US" b="1" dirty="0" smtClean="0"/>
              <a:t>Traffic Profiles</a:t>
            </a:r>
            <a:br>
              <a:rPr lang="en-US" b="1" dirty="0" smtClean="0"/>
            </a:br>
            <a:endParaRPr lang="en-US" b="1" dirty="0"/>
          </a:p>
        </p:txBody>
      </p:sp>
      <p:sp>
        <p:nvSpPr>
          <p:cNvPr id="4" name="Content Placeholder 3"/>
          <p:cNvSpPr>
            <a:spLocks noGrp="1"/>
          </p:cNvSpPr>
          <p:nvPr>
            <p:ph idx="1"/>
          </p:nvPr>
        </p:nvSpPr>
        <p:spPr>
          <a:xfrm>
            <a:off x="457200" y="1524000"/>
            <a:ext cx="8229600" cy="4602163"/>
          </a:xfrm>
        </p:spPr>
        <p:txBody>
          <a:bodyPr/>
          <a:lstStyle/>
          <a:p>
            <a:pPr>
              <a:buNone/>
            </a:pPr>
            <a:r>
              <a:rPr lang="en-US" dirty="0" smtClean="0"/>
              <a:t>For our purposes, a data flow can have one of the following traffic profiles: </a:t>
            </a:r>
          </a:p>
          <a:p>
            <a:pPr>
              <a:buNone/>
            </a:pPr>
            <a:r>
              <a:rPr lang="en-US" dirty="0" smtClean="0"/>
              <a:t>1.Constant </a:t>
            </a:r>
            <a:r>
              <a:rPr lang="en-US" dirty="0" smtClean="0"/>
              <a:t>bit rate(CBR), </a:t>
            </a:r>
          </a:p>
          <a:p>
            <a:pPr>
              <a:buNone/>
            </a:pPr>
            <a:r>
              <a:rPr lang="en-US" dirty="0" smtClean="0"/>
              <a:t>2.Variable </a:t>
            </a:r>
            <a:r>
              <a:rPr lang="en-US" dirty="0" smtClean="0"/>
              <a:t>bit rate(VBR), or</a:t>
            </a:r>
          </a:p>
          <a:p>
            <a:pPr>
              <a:buNone/>
            </a:pPr>
            <a:r>
              <a:rPr lang="en-US" dirty="0" smtClean="0"/>
              <a:t>3.Bursty</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381000"/>
            <a:ext cx="6858000" cy="707886"/>
          </a:xfrm>
          <a:prstGeom prst="rect">
            <a:avLst/>
          </a:prstGeom>
          <a:noFill/>
          <a:ln w="9525">
            <a:noFill/>
            <a:miter lim="800000"/>
            <a:headEnd/>
            <a:tailEnd/>
          </a:ln>
          <a:effectLst/>
        </p:spPr>
        <p:txBody>
          <a:bodyPr wrap="square">
            <a:spAutoFit/>
          </a:bodyPr>
          <a:lstStyle/>
          <a:p>
            <a:pPr algn="ctr"/>
            <a:r>
              <a:rPr lang="en-US" sz="4000" b="1" dirty="0">
                <a:solidFill>
                  <a:schemeClr val="folHlink"/>
                </a:solidFill>
                <a:latin typeface="+mj-lt"/>
              </a:rPr>
              <a:t>Figure </a:t>
            </a:r>
            <a:r>
              <a:rPr lang="en-US" sz="4000" b="1" dirty="0" smtClean="0">
                <a:solidFill>
                  <a:schemeClr val="folHlink"/>
                </a:solidFill>
                <a:latin typeface="+mj-lt"/>
              </a:rPr>
              <a:t>  </a:t>
            </a:r>
            <a:r>
              <a:rPr lang="en-US" sz="3600" b="1" dirty="0">
                <a:latin typeface="+mj-lt"/>
              </a:rPr>
              <a:t>Three traffic profiles</a:t>
            </a:r>
          </a:p>
        </p:txBody>
      </p:sp>
      <p:pic>
        <p:nvPicPr>
          <p:cNvPr id="867334" name="Picture 6"/>
          <p:cNvPicPr>
            <a:picLocks noChangeAspect="1" noChangeArrowheads="1"/>
          </p:cNvPicPr>
          <p:nvPr/>
        </p:nvPicPr>
        <p:blipFill>
          <a:blip r:embed="rId3" cstate="print"/>
          <a:srcRect/>
          <a:stretch>
            <a:fillRect/>
          </a:stretch>
        </p:blipFill>
        <p:spPr bwMode="auto">
          <a:xfrm>
            <a:off x="928688" y="1808163"/>
            <a:ext cx="7148512" cy="4135437"/>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924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b="1" dirty="0" smtClean="0"/>
              <a:t/>
            </a:r>
            <a:br>
              <a:rPr lang="en-US" b="1" dirty="0" smtClean="0"/>
            </a:br>
            <a:r>
              <a:rPr lang="en-US" b="1" dirty="0" smtClean="0"/>
              <a:t>Constant Bit Rate</a:t>
            </a:r>
            <a:br>
              <a:rPr lang="en-US" b="1" dirty="0" smtClean="0"/>
            </a:br>
            <a:endParaRPr lang="en-US" b="1" dirty="0"/>
          </a:p>
        </p:txBody>
      </p:sp>
      <p:sp>
        <p:nvSpPr>
          <p:cNvPr id="4" name="Content Placeholder 3"/>
          <p:cNvSpPr>
            <a:spLocks noGrp="1"/>
          </p:cNvSpPr>
          <p:nvPr>
            <p:ph idx="1"/>
          </p:nvPr>
        </p:nvSpPr>
        <p:spPr>
          <a:xfrm>
            <a:off x="457200" y="1524000"/>
            <a:ext cx="8305800" cy="4724400"/>
          </a:xfrm>
        </p:spPr>
        <p:txBody>
          <a:bodyPr>
            <a:normAutofit lnSpcReduction="10000"/>
          </a:bodyPr>
          <a:lstStyle/>
          <a:p>
            <a:pPr algn="just">
              <a:buFont typeface="Wingdings" pitchFamily="2" charset="2"/>
              <a:buChar char="Ø"/>
            </a:pPr>
            <a:r>
              <a:rPr lang="en-US" dirty="0" smtClean="0"/>
              <a:t>A constant-bit-rate (CBR), or a fixed-rate, traffic model has a data rate that does not change.</a:t>
            </a:r>
          </a:p>
          <a:p>
            <a:pPr algn="just">
              <a:buFont typeface="Wingdings" pitchFamily="2" charset="2"/>
              <a:buChar char="Ø"/>
            </a:pPr>
            <a:r>
              <a:rPr lang="en-US" dirty="0" smtClean="0"/>
              <a:t> In this type of flow, the average data rate and the peak data rate are the same.</a:t>
            </a:r>
          </a:p>
          <a:p>
            <a:pPr algn="just">
              <a:buFont typeface="Wingdings" pitchFamily="2" charset="2"/>
              <a:buChar char="Ø"/>
            </a:pPr>
            <a:r>
              <a:rPr lang="en-US" dirty="0" smtClean="0"/>
              <a:t>The maximum burst size is not applicable. </a:t>
            </a:r>
          </a:p>
          <a:p>
            <a:pPr algn="just">
              <a:buFont typeface="Wingdings" pitchFamily="2" charset="2"/>
              <a:buChar char="Ø"/>
            </a:pPr>
            <a:r>
              <a:rPr lang="en-US" dirty="0" smtClean="0"/>
              <a:t>This type of traffic is very easy for a network to handle since it is predictable. </a:t>
            </a:r>
          </a:p>
          <a:p>
            <a:pPr algn="just">
              <a:buFont typeface="Wingdings" pitchFamily="2" charset="2"/>
              <a:buChar char="Ø"/>
            </a:pPr>
            <a:r>
              <a:rPr lang="en-US" dirty="0" smtClean="0"/>
              <a:t>The network knows in advance how much bandwidth to allocate for this type of flow.</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TotalTime>
  <Words>3804</Words>
  <Application>Microsoft Office PowerPoint</Application>
  <PresentationFormat>On-screen Show (4:3)</PresentationFormat>
  <Paragraphs>350</Paragraphs>
  <Slides>54</Slides>
  <Notes>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Chapter 5</vt:lpstr>
      <vt:lpstr>Slide 2</vt:lpstr>
      <vt:lpstr>Slide 3</vt:lpstr>
      <vt:lpstr>Traffic Descriptor </vt:lpstr>
      <vt:lpstr> Peak Data Rate </vt:lpstr>
      <vt:lpstr> Maximum Burst Size </vt:lpstr>
      <vt:lpstr> Traffic Profiles </vt:lpstr>
      <vt:lpstr>Slide 8</vt:lpstr>
      <vt:lpstr> Constant Bit Rate </vt:lpstr>
      <vt:lpstr> Variable Bit Rate </vt:lpstr>
      <vt:lpstr> Bursty </vt:lpstr>
      <vt:lpstr>Bursty</vt:lpstr>
      <vt:lpstr>Congestion</vt:lpstr>
      <vt:lpstr>Congestion</vt:lpstr>
      <vt:lpstr>Congestion……</vt:lpstr>
      <vt:lpstr>Causes Of Congestion  </vt:lpstr>
      <vt:lpstr>Slide 17</vt:lpstr>
      <vt:lpstr> What is congestion? Why congestion occurs?  </vt:lpstr>
      <vt:lpstr>Slide 19</vt:lpstr>
      <vt:lpstr> Effects of Congestion  </vt:lpstr>
      <vt:lpstr>Slide 21</vt:lpstr>
      <vt:lpstr> Delay Versus Load </vt:lpstr>
      <vt:lpstr>Delay Versus Load</vt:lpstr>
      <vt:lpstr> Throughput Versus Load </vt:lpstr>
      <vt:lpstr> Throughput Versus Load </vt:lpstr>
      <vt:lpstr> Congestion Control Techniques  </vt:lpstr>
      <vt:lpstr>Slide 27</vt:lpstr>
      <vt:lpstr>Slide 28</vt:lpstr>
      <vt:lpstr>Slide 29</vt:lpstr>
      <vt:lpstr>Leaky Bucket Algorithm</vt:lpstr>
      <vt:lpstr>Leaky Bucket</vt:lpstr>
      <vt:lpstr>Slide 32</vt:lpstr>
      <vt:lpstr>Leaky bucket implementation</vt:lpstr>
      <vt:lpstr>Slide 34</vt:lpstr>
      <vt:lpstr>Slide 35</vt:lpstr>
      <vt:lpstr>Leaky Bucket Algorithm </vt:lpstr>
      <vt:lpstr> 2.Token Bucket Algorithm  </vt:lpstr>
      <vt:lpstr>Slide 38</vt:lpstr>
      <vt:lpstr>Token Bucket Algorithm</vt:lpstr>
      <vt:lpstr>Token Bucket Algorithm</vt:lpstr>
      <vt:lpstr> Figure :  Token bucket </vt:lpstr>
      <vt:lpstr>Slide 42</vt:lpstr>
      <vt:lpstr>Slide 43</vt:lpstr>
      <vt:lpstr>Token Bucket Algorithm </vt:lpstr>
      <vt:lpstr>Slide 45</vt:lpstr>
      <vt:lpstr>Choke Packet Technique</vt:lpstr>
      <vt:lpstr>Slide 47</vt:lpstr>
      <vt:lpstr>  Hop-by Hop Choke Packets  </vt:lpstr>
      <vt:lpstr>Slide 49</vt:lpstr>
      <vt:lpstr> Load Shedding </vt:lpstr>
      <vt:lpstr>Slide 51</vt:lpstr>
      <vt:lpstr>Slide 52</vt:lpstr>
      <vt:lpstr>Slide 53</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Control</dc:title>
  <dc:creator>krish</dc:creator>
  <cp:lastModifiedBy>Rabindra</cp:lastModifiedBy>
  <cp:revision>53</cp:revision>
  <dcterms:created xsi:type="dcterms:W3CDTF">2006-08-16T00:00:00Z</dcterms:created>
  <dcterms:modified xsi:type="dcterms:W3CDTF">2018-08-06T03:21:51Z</dcterms:modified>
</cp:coreProperties>
</file>